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61"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EFFC4-6AC8-7DB8-805F-AF21CC0C560B}" v="535" dt="2022-02-26T23:03:39.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9143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9539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5622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79515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2112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95135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48900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98283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82058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74556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7771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2/26/2022</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71983191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19958@s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mailto:2118356@STUDENT.UWTSD.AC.UK" TargetMode="External"/><Relationship Id="rId4" Type="http://schemas.openxmlformats.org/officeDocument/2006/relationships/hyperlink" Target="mailto:2123985@student.uwtsd.ac.u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lebenskunstwege.de/online-kommunikation-wir-sind-auch-per-internet-fuer-dich-da/" TargetMode="External"/><Relationship Id="rId2" Type="http://schemas.openxmlformats.org/officeDocument/2006/relationships/image" Target="../media/image3.jpeg"/><Relationship Id="rId1" Type="http://schemas.openxmlformats.org/officeDocument/2006/relationships/slideLayout" Target="../slideLayouts/slideLayout9.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htnovo.net/2020/07/microsoft-teams-aggiornamento-giugno-20.html" TargetMode="External"/><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ojs.library.queensu.ca/index.php/PCEEA/article/view/13882" TargetMode="External"/><Relationship Id="rId2" Type="http://schemas.openxmlformats.org/officeDocument/2006/relationships/hyperlink" Target="https://link.springer.com/chapter/10.1007/978-1-4842-5875-0_1" TargetMode="External"/><Relationship Id="rId1" Type="http://schemas.openxmlformats.org/officeDocument/2006/relationships/slideLayout" Target="../slideLayouts/slideLayout2.xml"/><Relationship Id="rId4" Type="http://schemas.openxmlformats.org/officeDocument/2006/relationships/hyperlink" Target="https://link.springer.com/book/10.1007/978-1-4842-689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ized light photo effects">
            <a:extLst>
              <a:ext uri="{FF2B5EF4-FFF2-40B4-BE49-F238E27FC236}">
                <a16:creationId xmlns:a16="http://schemas.microsoft.com/office/drawing/2014/main" id="{CC1ACDE1-38E0-4360-A1F4-ADE81C5F4FE0}"/>
              </a:ext>
            </a:extLst>
          </p:cNvPr>
          <p:cNvPicPr>
            <a:picLocks noChangeAspect="1"/>
          </p:cNvPicPr>
          <p:nvPr/>
        </p:nvPicPr>
        <p:blipFill rotWithShape="1">
          <a:blip r:embed="rId2"/>
          <a:srcRect t="2411" r="-2" b="13301"/>
          <a:stretch/>
        </p:blipFill>
        <p:spPr>
          <a:xfrm>
            <a:off x="-675727" y="-1119"/>
            <a:ext cx="12738321" cy="6859119"/>
          </a:xfrm>
          <a:prstGeom prst="rect">
            <a:avLst/>
          </a:prstGeom>
        </p:spPr>
      </p:pic>
      <p:sp>
        <p:nvSpPr>
          <p:cNvPr id="11" name="Rectangle 10">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45308" y="480847"/>
            <a:ext cx="8625385" cy="2729554"/>
          </a:xfrm>
        </p:spPr>
        <p:txBody>
          <a:bodyPr>
            <a:normAutofit/>
          </a:bodyPr>
          <a:lstStyle/>
          <a:p>
            <a:r>
              <a:rPr lang="en-US" sz="4000" u="sng" dirty="0">
                <a:solidFill>
                  <a:schemeClr val="tx1"/>
                </a:solidFill>
              </a:rPr>
              <a:t>Which digital tool is most  commonly used for collaboration at UWTSD</a:t>
            </a:r>
          </a:p>
        </p:txBody>
      </p:sp>
      <p:sp>
        <p:nvSpPr>
          <p:cNvPr id="3" name="Subtitle 2"/>
          <p:cNvSpPr>
            <a:spLocks noGrp="1"/>
          </p:cNvSpPr>
          <p:nvPr>
            <p:ph type="subTitle" idx="1"/>
          </p:nvPr>
        </p:nvSpPr>
        <p:spPr>
          <a:xfrm>
            <a:off x="6996" y="3313745"/>
            <a:ext cx="8511781" cy="3643712"/>
          </a:xfrm>
        </p:spPr>
        <p:txBody>
          <a:bodyPr vert="horz" lIns="91440" tIns="45720" rIns="91440" bIns="45720" rtlCol="0" anchor="t">
            <a:normAutofit/>
          </a:bodyPr>
          <a:lstStyle/>
          <a:p>
            <a:r>
              <a:rPr lang="en-US" dirty="0">
                <a:solidFill>
                  <a:srgbClr val="FFFFFF"/>
                </a:solidFill>
              </a:rPr>
              <a:t>Students</a:t>
            </a:r>
            <a:endParaRPr lang="en-US" dirty="0"/>
          </a:p>
          <a:p>
            <a:pPr algn="l"/>
            <a:r>
              <a:rPr lang="en-US" sz="1600" dirty="0">
                <a:solidFill>
                  <a:srgbClr val="203922"/>
                </a:solidFill>
                <a:latin typeface="Arial"/>
                <a:cs typeface="Arial"/>
              </a:rPr>
              <a:t>Florentina Manolache </a:t>
            </a:r>
            <a:r>
              <a:rPr lang="en-US" sz="1600" dirty="0">
                <a:solidFill>
                  <a:srgbClr val="203922"/>
                </a:solidFill>
                <a:latin typeface="Arial"/>
                <a:cs typeface="Arial"/>
                <a:hlinkClick r:id="rId3"/>
              </a:rPr>
              <a:t>2119958@sudent.uwtsd.ac.uk</a:t>
            </a:r>
            <a:endParaRPr lang="en-US" dirty="0">
              <a:solidFill>
                <a:srgbClr val="203922"/>
              </a:solidFill>
            </a:endParaRPr>
          </a:p>
          <a:p>
            <a:pPr algn="l"/>
            <a:r>
              <a:rPr lang="en-US" sz="1600" dirty="0">
                <a:solidFill>
                  <a:srgbClr val="203922"/>
                </a:solidFill>
                <a:latin typeface="Arial"/>
                <a:cs typeface="Arial"/>
              </a:rPr>
              <a:t>Gheorghe </a:t>
            </a:r>
            <a:r>
              <a:rPr lang="en-US" sz="1600" dirty="0" err="1">
                <a:solidFill>
                  <a:srgbClr val="203922"/>
                </a:solidFill>
                <a:latin typeface="Arial"/>
                <a:cs typeface="Arial"/>
              </a:rPr>
              <a:t>petre</a:t>
            </a:r>
            <a:r>
              <a:rPr lang="en-US" sz="1600" dirty="0">
                <a:solidFill>
                  <a:srgbClr val="203922"/>
                </a:solidFill>
                <a:latin typeface="Arial"/>
                <a:cs typeface="Arial"/>
              </a:rPr>
              <a:t> </a:t>
            </a:r>
            <a:r>
              <a:rPr lang="en-US" sz="1600" dirty="0">
                <a:solidFill>
                  <a:srgbClr val="203922"/>
                </a:solidFill>
                <a:latin typeface="Arial"/>
                <a:cs typeface="Arial"/>
                <a:hlinkClick r:id="rId4"/>
              </a:rPr>
              <a:t>2123985@student.uwtsd.ac.uk</a:t>
            </a:r>
            <a:r>
              <a:rPr lang="en-US" sz="1600" dirty="0">
                <a:solidFill>
                  <a:srgbClr val="203922"/>
                </a:solidFill>
                <a:latin typeface="Arial"/>
                <a:cs typeface="Arial"/>
              </a:rPr>
              <a:t> </a:t>
            </a:r>
          </a:p>
          <a:p>
            <a:pPr algn="l"/>
            <a:r>
              <a:rPr lang="en-US" sz="1600" dirty="0">
                <a:solidFill>
                  <a:srgbClr val="203922"/>
                </a:solidFill>
                <a:latin typeface="Arial"/>
                <a:cs typeface="Arial"/>
              </a:rPr>
              <a:t>George-ALIN UNGUREANU </a:t>
            </a:r>
            <a:r>
              <a:rPr lang="en-US" sz="1600" dirty="0">
                <a:solidFill>
                  <a:srgbClr val="203922"/>
                </a:solidFill>
                <a:latin typeface="Arial"/>
                <a:cs typeface="Arial"/>
                <a:hlinkClick r:id="rId5"/>
              </a:rPr>
              <a:t>2118356@STUDENT.UWTSD.AC.UK</a:t>
            </a:r>
            <a:r>
              <a:rPr lang="en-US" sz="1600" dirty="0">
                <a:solidFill>
                  <a:srgbClr val="203922"/>
                </a:solidFill>
                <a:latin typeface="Arial"/>
                <a:cs typeface="Arial"/>
              </a:rPr>
              <a:t>  </a:t>
            </a:r>
          </a:p>
          <a:p>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7" name="Group 182">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84"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5"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6"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7"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8"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9"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0"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1"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2"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3"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4"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5"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6"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7"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9"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0"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1"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2"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3"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4"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5"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6"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7"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7"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8"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9"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0"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1"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2"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3"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4"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5"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6"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7"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8"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9"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0"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448" name="Rectangle 241">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891BD-5690-4DCB-A5DB-4964DD792DD3}"/>
              </a:ext>
            </a:extLst>
          </p:cNvPr>
          <p:cNvSpPr>
            <a:spLocks noGrp="1"/>
          </p:cNvSpPr>
          <p:nvPr>
            <p:ph type="title"/>
          </p:nvPr>
        </p:nvSpPr>
        <p:spPr>
          <a:xfrm>
            <a:off x="891560" y="765690"/>
            <a:ext cx="4773663" cy="3306031"/>
          </a:xfrm>
        </p:spPr>
        <p:txBody>
          <a:bodyPr vert="horz" lIns="91440" tIns="45720" rIns="91440" bIns="45720" rtlCol="0" anchor="b">
            <a:normAutofit/>
          </a:bodyPr>
          <a:lstStyle/>
          <a:p>
            <a:pPr algn="ctr"/>
            <a:r>
              <a:rPr lang="en-US" sz="5400"/>
              <a:t>Why should you join MS Teams today </a:t>
            </a:r>
          </a:p>
        </p:txBody>
      </p:sp>
      <p:grpSp>
        <p:nvGrpSpPr>
          <p:cNvPr id="244" name="Group 243">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245" name="Group 244">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333"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4"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5"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6"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7"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9"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0"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1"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2"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3"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4"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5"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6"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7"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8"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9"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0"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1"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2"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3"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4"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5"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6"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7"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9"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0"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1"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2"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3"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4"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6"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7"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8"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9"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0"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1"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2"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3"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4"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5"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8"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9"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0"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9"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0"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1"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2"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3"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4"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5"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6"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7"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8"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9"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2"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3"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4"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5"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6"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7"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8"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0"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1"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2"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3"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4"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5"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6"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7"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8"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9"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0"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1"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2"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3"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4"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5"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6"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7"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8"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9"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0"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1"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2"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3"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4"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5"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6"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6"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0"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1"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2"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4"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8"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0"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2"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3"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5"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8"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9"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0"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1"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2"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3"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4"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5"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7"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9"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4"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5"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6"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8"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1"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2"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3"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4"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5"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6"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7"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9"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0"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1"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3"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4"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5"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6"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8"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9"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0"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1"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2"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3"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4"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5"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6"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7"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8"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9"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0"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1"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2"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18" name="Picture 18" descr="Diagram&#10;&#10;Description automatically generated">
            <a:extLst>
              <a:ext uri="{FF2B5EF4-FFF2-40B4-BE49-F238E27FC236}">
                <a16:creationId xmlns:a16="http://schemas.microsoft.com/office/drawing/2014/main" id="{BBDCD1D7-E255-48F4-A5C8-4520EF928C18}"/>
              </a:ext>
            </a:extLst>
          </p:cNvPr>
          <p:cNvPicPr>
            <a:picLocks noGrp="1" noChangeAspect="1"/>
          </p:cNvPicPr>
          <p:nvPr>
            <p:ph idx="1"/>
          </p:nvPr>
        </p:nvPicPr>
        <p:blipFill>
          <a:blip r:embed="rId2"/>
          <a:stretch>
            <a:fillRect/>
          </a:stretch>
        </p:blipFill>
        <p:spPr>
          <a:xfrm>
            <a:off x="6464116" y="1245842"/>
            <a:ext cx="4472743" cy="4517695"/>
          </a:xfrm>
          <a:prstGeom prst="rect">
            <a:avLst/>
          </a:prstGeom>
        </p:spPr>
      </p:pic>
    </p:spTree>
    <p:extLst>
      <p:ext uri="{BB962C8B-B14F-4D97-AF65-F5344CB8AC3E}">
        <p14:creationId xmlns:p14="http://schemas.microsoft.com/office/powerpoint/2010/main" val="2937193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3C598D-632F-4FF1-B68F-5B8BF3374776}"/>
              </a:ext>
            </a:extLst>
          </p:cNvPr>
          <p:cNvSpPr>
            <a:spLocks noGrp="1"/>
          </p:cNvSpPr>
          <p:nvPr>
            <p:ph idx="1"/>
          </p:nvPr>
        </p:nvSpPr>
        <p:spPr>
          <a:xfrm>
            <a:off x="762374" y="60450"/>
            <a:ext cx="10654803" cy="6744285"/>
          </a:xfrm>
        </p:spPr>
        <p:txBody>
          <a:bodyPr vert="horz" lIns="91440" tIns="45720" rIns="91440" bIns="45720" rtlCol="0" anchor="t">
            <a:normAutofit/>
          </a:bodyPr>
          <a:lstStyle/>
          <a:p>
            <a:r>
              <a:rPr lang="en-US" sz="1100" dirty="0">
                <a:latin typeface="Arial"/>
                <a:ea typeface="+mn-lt"/>
                <a:cs typeface="+mn-lt"/>
              </a:rPr>
              <a:t>What is digital collaboration tools?</a:t>
            </a:r>
            <a:endParaRPr lang="en-US" sz="1100">
              <a:latin typeface="Arial"/>
              <a:cs typeface="Arial"/>
            </a:endParaRPr>
          </a:p>
          <a:p>
            <a:pPr>
              <a:buClr>
                <a:srgbClr val="A2AFB5"/>
              </a:buClr>
            </a:pPr>
            <a:r>
              <a:rPr lang="en-US" sz="1100" dirty="0">
                <a:latin typeface="Arial"/>
                <a:ea typeface="+mn-lt"/>
                <a:cs typeface="+mn-lt"/>
              </a:rPr>
              <a:t>The use of digital tools for collaboration is known as digital collaboration.</a:t>
            </a:r>
            <a:endParaRPr lang="en-US" sz="1100">
              <a:latin typeface="Arial"/>
              <a:cs typeface="Arial"/>
            </a:endParaRPr>
          </a:p>
          <a:p>
            <a:pPr>
              <a:buClr>
                <a:srgbClr val="A2AFB5"/>
              </a:buClr>
            </a:pPr>
            <a:r>
              <a:rPr lang="en-US" sz="1100" dirty="0">
                <a:latin typeface="Arial"/>
                <a:ea typeface="+mn-lt"/>
                <a:cs typeface="+mn-lt"/>
              </a:rPr>
              <a:t>It connects a larger network of participants who can do far more than they could on their own, which is significantly different from traditional collaboration.</a:t>
            </a:r>
            <a:endParaRPr lang="en-US" sz="1100">
              <a:latin typeface="Arial"/>
              <a:cs typeface="Arial"/>
            </a:endParaRPr>
          </a:p>
          <a:p>
            <a:pPr>
              <a:buClr>
                <a:srgbClr val="A2AFB5"/>
              </a:buClr>
            </a:pPr>
            <a:r>
              <a:rPr lang="en-US" sz="1100" dirty="0">
                <a:latin typeface="Arial"/>
                <a:ea typeface="+mn-lt"/>
                <a:cs typeface="+mn-lt"/>
              </a:rPr>
              <a:t>What is most popular collaboration tool?</a:t>
            </a:r>
            <a:endParaRPr lang="en-US" sz="1100">
              <a:latin typeface="Arial"/>
              <a:cs typeface="Arial"/>
            </a:endParaRPr>
          </a:p>
          <a:p>
            <a:pPr>
              <a:buClr>
                <a:srgbClr val="A2AFB5"/>
              </a:buClr>
            </a:pPr>
            <a:r>
              <a:rPr lang="en-US" sz="1100" dirty="0">
                <a:latin typeface="Arial"/>
                <a:ea typeface="+mn-lt"/>
                <a:cs typeface="+mn-lt"/>
              </a:rPr>
              <a:t>The most popular collaboration tools is Microsoft Teams.</a:t>
            </a:r>
            <a:endParaRPr lang="en-US" sz="1100">
              <a:latin typeface="Arial"/>
              <a:cs typeface="Arial"/>
            </a:endParaRPr>
          </a:p>
          <a:p>
            <a:pPr>
              <a:buClr>
                <a:srgbClr val="A2AFB5"/>
              </a:buClr>
            </a:pPr>
            <a:r>
              <a:rPr lang="en-US" sz="1100" dirty="0">
                <a:latin typeface="Arial"/>
                <a:ea typeface="+mn-lt"/>
                <a:cs typeface="+mn-lt"/>
              </a:rPr>
              <a:t>Students' usage of Microsoft Teams as a collaborative knowledge building platform for a groups </a:t>
            </a:r>
            <a:r>
              <a:rPr lang="en-US" sz="1100" dirty="0" err="1">
                <a:latin typeface="Arial"/>
                <a:ea typeface="+mn-lt"/>
                <a:cs typeface="+mn-lt"/>
              </a:rPr>
              <a:t>ustainability</a:t>
            </a:r>
            <a:r>
              <a:rPr lang="en-US" sz="1100" dirty="0">
                <a:latin typeface="Arial"/>
                <a:ea typeface="+mn-lt"/>
                <a:cs typeface="+mn-lt"/>
              </a:rPr>
              <a:t> assessment assignment is the subject of this study.</a:t>
            </a:r>
            <a:endParaRPr lang="en-US" sz="1100">
              <a:latin typeface="Arial"/>
              <a:cs typeface="Arial"/>
            </a:endParaRPr>
          </a:p>
          <a:p>
            <a:pPr>
              <a:buClr>
                <a:srgbClr val="A2AFB5"/>
              </a:buClr>
            </a:pPr>
            <a:r>
              <a:rPr lang="en-US" sz="1100" dirty="0">
                <a:latin typeface="Arial"/>
                <a:ea typeface="+mn-lt"/>
                <a:cs typeface="+mn-lt"/>
              </a:rPr>
              <a:t>Scaffolding was built using Ashby's sustainability evaluation technique.</a:t>
            </a:r>
            <a:endParaRPr lang="en-US" sz="1100">
              <a:latin typeface="Arial"/>
              <a:cs typeface="Arial"/>
            </a:endParaRPr>
          </a:p>
          <a:p>
            <a:pPr>
              <a:buClr>
                <a:srgbClr val="A2AFB5"/>
              </a:buClr>
            </a:pPr>
            <a:r>
              <a:rPr lang="en-US" sz="1100" dirty="0">
                <a:latin typeface="Arial"/>
                <a:ea typeface="+mn-lt"/>
                <a:cs typeface="+mn-lt"/>
              </a:rPr>
              <a:t>Students' experiences using collaboration tools in the past, the activities students engaged in while working on the group project in MS Teams, self-</a:t>
            </a:r>
            <a:endParaRPr lang="en-US" sz="1100">
              <a:latin typeface="Arial"/>
              <a:cs typeface="Arial"/>
            </a:endParaRPr>
          </a:p>
          <a:p>
            <a:pPr>
              <a:buClr>
                <a:srgbClr val="A2AFB5"/>
              </a:buClr>
            </a:pPr>
            <a:r>
              <a:rPr lang="en-US" sz="1100" dirty="0">
                <a:latin typeface="Arial"/>
                <a:ea typeface="+mn-lt"/>
                <a:cs typeface="+mn-lt"/>
              </a:rPr>
              <a:t>assessment of collaborative abilities, comfort with giving, receiving, and sharing comments and feedback, assessment of the effectiveness of Ashby's sustainability assessment method in </a:t>
            </a:r>
            <a:r>
              <a:rPr lang="en-US" sz="1100" dirty="0" err="1">
                <a:latin typeface="Arial"/>
                <a:ea typeface="+mn-lt"/>
                <a:cs typeface="+mn-lt"/>
              </a:rPr>
              <a:t>develo</a:t>
            </a:r>
            <a:r>
              <a:rPr lang="en-US" sz="1100" dirty="0">
                <a:latin typeface="Arial"/>
                <a:ea typeface="+mn-lt"/>
                <a:cs typeface="+mn-lt"/>
              </a:rPr>
              <a:t> ping these abilities, and their overall assessment were all assessed using surveys (n= 16). Students evaluated their collaborative talents as good to exceptional, and they thought the </a:t>
            </a:r>
            <a:r>
              <a:rPr lang="en-US" sz="1100" dirty="0" err="1">
                <a:latin typeface="Arial"/>
                <a:ea typeface="+mn-lt"/>
                <a:cs typeface="+mn-lt"/>
              </a:rPr>
              <a:t>proje</a:t>
            </a:r>
            <a:r>
              <a:rPr lang="en-US" sz="1100" dirty="0">
                <a:latin typeface="Arial"/>
                <a:ea typeface="+mn-lt"/>
                <a:cs typeface="+mn-lt"/>
              </a:rPr>
              <a:t> </a:t>
            </a:r>
            <a:r>
              <a:rPr lang="en-US" sz="1100" dirty="0" err="1">
                <a:latin typeface="Arial"/>
                <a:ea typeface="+mn-lt"/>
                <a:cs typeface="+mn-lt"/>
              </a:rPr>
              <a:t>ct</a:t>
            </a:r>
            <a:r>
              <a:rPr lang="en-US" sz="1100" dirty="0">
                <a:latin typeface="Arial"/>
                <a:ea typeface="+mn-lt"/>
                <a:cs typeface="+mn-lt"/>
              </a:rPr>
              <a:t> helped them enhance those skills.</a:t>
            </a:r>
            <a:endParaRPr lang="en-US" sz="1100">
              <a:latin typeface="Arial"/>
              <a:cs typeface="Arial"/>
            </a:endParaRPr>
          </a:p>
          <a:p>
            <a:pPr>
              <a:buClr>
                <a:srgbClr val="A2AFB5"/>
              </a:buClr>
            </a:pPr>
            <a:r>
              <a:rPr lang="en-US" sz="1100" dirty="0">
                <a:latin typeface="Arial"/>
                <a:ea typeface="+mn-lt"/>
                <a:cs typeface="+mn-lt"/>
              </a:rPr>
              <a:t>Microsoft Teams has a number of distinct policies for managing user collaboration inside teams and channels.</a:t>
            </a:r>
            <a:endParaRPr lang="en-US" sz="1100">
              <a:latin typeface="Arial"/>
              <a:cs typeface="Arial"/>
            </a:endParaRPr>
          </a:p>
          <a:p>
            <a:pPr>
              <a:buClr>
                <a:srgbClr val="A2AFB5"/>
              </a:buClr>
            </a:pPr>
            <a:r>
              <a:rPr lang="en-US" sz="1100" dirty="0">
                <a:latin typeface="Arial"/>
                <a:ea typeface="+mn-lt"/>
                <a:cs typeface="+mn-lt"/>
              </a:rPr>
              <a:t>You can manage how users </a:t>
            </a:r>
            <a:r>
              <a:rPr lang="en-US" sz="1100" dirty="0" err="1">
                <a:latin typeface="Arial"/>
                <a:ea typeface="+mn-lt"/>
                <a:cs typeface="+mn-lt"/>
              </a:rPr>
              <a:t>utilise</a:t>
            </a:r>
            <a:r>
              <a:rPr lang="en-US" sz="1100" dirty="0">
                <a:latin typeface="Arial"/>
                <a:ea typeface="+mn-lt"/>
                <a:cs typeface="+mn-lt"/>
              </a:rPr>
              <a:t> chat, modify or delete their sent messages in discussions, and </a:t>
            </a:r>
            <a:r>
              <a:rPr lang="en-US" sz="1100" dirty="0" err="1">
                <a:latin typeface="Arial"/>
                <a:ea typeface="+mn-lt"/>
                <a:cs typeface="+mn-lt"/>
              </a:rPr>
              <a:t>customise</a:t>
            </a:r>
            <a:r>
              <a:rPr lang="en-US" sz="1100" dirty="0">
                <a:latin typeface="Arial"/>
                <a:ea typeface="+mn-lt"/>
                <a:cs typeface="+mn-lt"/>
              </a:rPr>
              <a:t> the collaboration capabilities and settings that they have access to.</a:t>
            </a:r>
            <a:endParaRPr lang="en-US" sz="1100">
              <a:latin typeface="Arial"/>
              <a:cs typeface="Arial"/>
            </a:endParaRPr>
          </a:p>
          <a:p>
            <a:pPr>
              <a:buClr>
                <a:srgbClr val="A2AFB5"/>
              </a:buClr>
            </a:pPr>
            <a:r>
              <a:rPr lang="en-US" sz="1100" dirty="0">
                <a:latin typeface="Arial"/>
                <a:ea typeface="+mn-lt"/>
                <a:cs typeface="+mn-lt"/>
              </a:rPr>
              <a:t>You may also use other administrative tools to efficiently manage the Microsoft Teams experience</a:t>
            </a:r>
            <a:endParaRPr lang="en-US" sz="1100">
              <a:latin typeface="Arial"/>
              <a:cs typeface="Arial"/>
            </a:endParaRPr>
          </a:p>
          <a:p>
            <a:pPr>
              <a:buClr>
                <a:srgbClr val="A2AFB5"/>
              </a:buClr>
            </a:pPr>
            <a:endParaRPr lang="en-US" dirty="0"/>
          </a:p>
        </p:txBody>
      </p:sp>
    </p:spTree>
    <p:extLst>
      <p:ext uri="{BB962C8B-B14F-4D97-AF65-F5344CB8AC3E}">
        <p14:creationId xmlns:p14="http://schemas.microsoft.com/office/powerpoint/2010/main" val="1412409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computer&#10;&#10;Description automatically generated">
            <a:extLst>
              <a:ext uri="{FF2B5EF4-FFF2-40B4-BE49-F238E27FC236}">
                <a16:creationId xmlns:a16="http://schemas.microsoft.com/office/drawing/2014/main" id="{0C900B6D-B592-4464-AEAD-A7149279BB18}"/>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796" r="4796"/>
          <a:stretch/>
        </p:blipFill>
        <p:spPr/>
      </p:pic>
      <p:sp>
        <p:nvSpPr>
          <p:cNvPr id="4" name="Text Placeholder 3">
            <a:extLst>
              <a:ext uri="{FF2B5EF4-FFF2-40B4-BE49-F238E27FC236}">
                <a16:creationId xmlns:a16="http://schemas.microsoft.com/office/drawing/2014/main" id="{C1488689-E405-4D2D-828A-A7BF7A39199B}"/>
              </a:ext>
            </a:extLst>
          </p:cNvPr>
          <p:cNvSpPr>
            <a:spLocks noGrp="1"/>
          </p:cNvSpPr>
          <p:nvPr>
            <p:ph type="body" sz="half" idx="2"/>
          </p:nvPr>
        </p:nvSpPr>
        <p:spPr>
          <a:xfrm>
            <a:off x="969184" y="1438"/>
            <a:ext cx="5068048" cy="6687058"/>
          </a:xfrm>
        </p:spPr>
        <p:txBody>
          <a:bodyPr vert="horz" lIns="91440" tIns="45720" rIns="91440" bIns="45720" rtlCol="0" anchor="t">
            <a:normAutofit fontScale="92500" lnSpcReduction="20000"/>
          </a:bodyPr>
          <a:lstStyle/>
          <a:p>
            <a:pPr>
              <a:buChar char="•"/>
            </a:pPr>
            <a:r>
              <a:rPr lang="en-US" dirty="0">
                <a:ea typeface="+mn-lt"/>
                <a:cs typeface="+mn-lt"/>
              </a:rPr>
              <a:t>Within Office 365, Microsoft Teams serves as the hub for collaboration and communication. Microsoft Teams has evolved over time to include deep connections with your </a:t>
            </a:r>
            <a:r>
              <a:rPr lang="en-US" dirty="0" err="1">
                <a:ea typeface="+mn-lt"/>
                <a:cs typeface="+mn-lt"/>
              </a:rPr>
              <a:t>favourite</a:t>
            </a:r>
            <a:r>
              <a:rPr lang="en-US" dirty="0">
                <a:ea typeface="+mn-lt"/>
                <a:cs typeface="+mn-lt"/>
              </a:rPr>
              <a:t> Office programs as well as ways to connect with your internal business processes.</a:t>
            </a:r>
            <a:endParaRPr lang="en-US" dirty="0"/>
          </a:p>
          <a:p>
            <a:pPr>
              <a:buClr>
                <a:srgbClr val="A2AFB5"/>
              </a:buClr>
              <a:buChar char="•"/>
            </a:pPr>
            <a:r>
              <a:rPr lang="en-US" dirty="0">
                <a:ea typeface="+mn-lt"/>
                <a:cs typeface="+mn-lt"/>
              </a:rPr>
              <a:t>End users must grasp how to use Microsoft Teams' features in order for enterprises to fully enjoy it.</a:t>
            </a:r>
            <a:endParaRPr lang="en-US" dirty="0"/>
          </a:p>
          <a:p>
            <a:pPr>
              <a:buClr>
                <a:srgbClr val="A2AFB5"/>
              </a:buClr>
              <a:buChar char="•"/>
            </a:pPr>
            <a:r>
              <a:rPr lang="en-US" dirty="0">
                <a:ea typeface="+mn-lt"/>
                <a:cs typeface="+mn-lt"/>
              </a:rPr>
              <a:t>The ability to link colleagues, students and teachers, and consumers has never been more important as work environments shift from being in an office to including more remote working circumstances.</a:t>
            </a:r>
            <a:endParaRPr lang="en-US" dirty="0"/>
          </a:p>
          <a:p>
            <a:pPr>
              <a:buClr>
                <a:srgbClr val="A2AFB5"/>
              </a:buClr>
              <a:buChar char="•"/>
            </a:pPr>
            <a:r>
              <a:rPr lang="en-US" dirty="0">
                <a:ea typeface="+mn-lt"/>
                <a:cs typeface="+mn-lt"/>
              </a:rPr>
              <a:t>2.Using Microsoft Teams to improve class participation and learning</a:t>
            </a:r>
            <a:endParaRPr lang="en-US" dirty="0"/>
          </a:p>
          <a:p>
            <a:pPr>
              <a:buClr>
                <a:srgbClr val="A2AFB5"/>
              </a:buClr>
              <a:buChar char="•"/>
            </a:pPr>
            <a:r>
              <a:rPr lang="en-US" dirty="0">
                <a:ea typeface="+mn-lt"/>
                <a:cs typeface="+mn-lt"/>
              </a:rPr>
              <a:t>Microsoft Teams is a fantastic tool for virtual meetings, collaboration, and even class recording. It serves as a hub for all Office 365 programs, making it simple to upload videos to Stream (the </a:t>
            </a:r>
            <a:r>
              <a:rPr lang="en-US" dirty="0" err="1">
                <a:ea typeface="+mn-lt"/>
                <a:cs typeface="+mn-lt"/>
              </a:rPr>
              <a:t>organisations</a:t>
            </a:r>
            <a:r>
              <a:rPr lang="en-US" dirty="0">
                <a:ea typeface="+mn-lt"/>
                <a:cs typeface="+mn-lt"/>
              </a:rPr>
              <a:t> You Tube).</a:t>
            </a:r>
            <a:endParaRPr lang="en-US" dirty="0"/>
          </a:p>
          <a:p>
            <a:pPr>
              <a:buClr>
                <a:srgbClr val="A2AFB5"/>
              </a:buClr>
              <a:buChar char="•"/>
            </a:pPr>
            <a:r>
              <a:rPr lang="en-US" dirty="0">
                <a:ea typeface="+mn-lt"/>
                <a:cs typeface="+mn-lt"/>
              </a:rPr>
              <a:t>Working professionals who frequently miss class make up the majority to graduate classes.</a:t>
            </a:r>
            <a:endParaRPr lang="en-US" dirty="0"/>
          </a:p>
          <a:p>
            <a:pPr marL="285750" indent="-285750">
              <a:buClr>
                <a:srgbClr val="A2AFB5"/>
              </a:buClr>
              <a:buChar char="•"/>
            </a:pPr>
            <a:endParaRPr lang="en-US" dirty="0"/>
          </a:p>
        </p:txBody>
      </p:sp>
      <p:sp>
        <p:nvSpPr>
          <p:cNvPr id="6" name="TextBox 5">
            <a:extLst>
              <a:ext uri="{FF2B5EF4-FFF2-40B4-BE49-F238E27FC236}">
                <a16:creationId xmlns:a16="http://schemas.microsoft.com/office/drawing/2014/main" id="{0070EC43-7959-4628-9B9F-E5DDC994C75A}"/>
              </a:ext>
            </a:extLst>
          </p:cNvPr>
          <p:cNvSpPr txBox="1"/>
          <p:nvPr/>
        </p:nvSpPr>
        <p:spPr>
          <a:xfrm>
            <a:off x="5183188" y="5861050"/>
            <a:ext cx="6172200"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83460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5980A766-47EC-4AC9-8FA6-6B2B43D8E06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16722" r="16722"/>
          <a:stretch/>
        </p:blipFill>
        <p:spPr>
          <a:xfrm>
            <a:off x="6017074" y="987425"/>
            <a:ext cx="5338314" cy="4212267"/>
          </a:xfrm>
        </p:spPr>
      </p:pic>
      <p:sp>
        <p:nvSpPr>
          <p:cNvPr id="4" name="Text Placeholder 3">
            <a:extLst>
              <a:ext uri="{FF2B5EF4-FFF2-40B4-BE49-F238E27FC236}">
                <a16:creationId xmlns:a16="http://schemas.microsoft.com/office/drawing/2014/main" id="{FD7B6208-998D-4623-AB84-3A64310FD266}"/>
              </a:ext>
            </a:extLst>
          </p:cNvPr>
          <p:cNvSpPr>
            <a:spLocks noGrp="1"/>
          </p:cNvSpPr>
          <p:nvPr>
            <p:ph type="body" sz="half" idx="2"/>
          </p:nvPr>
        </p:nvSpPr>
        <p:spPr>
          <a:xfrm>
            <a:off x="1012316" y="1438"/>
            <a:ext cx="4478576" cy="6744568"/>
          </a:xfrm>
        </p:spPr>
        <p:txBody>
          <a:bodyPr vert="horz" lIns="91440" tIns="45720" rIns="91440" bIns="45720" rtlCol="0" anchor="t">
            <a:normAutofit fontScale="92500" lnSpcReduction="20000"/>
          </a:bodyPr>
          <a:lstStyle/>
          <a:p>
            <a:pPr marL="285750" indent="-285750">
              <a:buChar char="•"/>
            </a:pPr>
            <a:r>
              <a:rPr lang="en-US" dirty="0">
                <a:ea typeface="+mn-lt"/>
                <a:cs typeface="+mn-lt"/>
              </a:rPr>
              <a:t>Microsoft Teams likes to think of itself as a collaboration tool, with features like chat, full telephony, audio conferencing, online meetings, online video calling, and screen sharing, as well as document storage in SharePoint. Microsoft Teams provides all in one access to classes, meetings, assignments, files, and collaboration.</a:t>
            </a:r>
            <a:endParaRPr lang="en-US" dirty="0"/>
          </a:p>
          <a:p>
            <a:pPr marL="285750" indent="-285750">
              <a:buChar char="•"/>
            </a:pPr>
            <a:r>
              <a:rPr lang="en-US" dirty="0">
                <a:ea typeface="+mn-lt"/>
                <a:cs typeface="+mn-lt"/>
              </a:rPr>
              <a:t>As an option to collaborating with Zoom and Schoology. Students can </a:t>
            </a:r>
            <a:r>
              <a:rPr lang="en-US" dirty="0" err="1">
                <a:ea typeface="+mn-lt"/>
                <a:cs typeface="+mn-lt"/>
              </a:rPr>
              <a:t>utilise</a:t>
            </a:r>
            <a:r>
              <a:rPr lang="en-US" dirty="0">
                <a:ea typeface="+mn-lt"/>
                <a:cs typeface="+mn-lt"/>
              </a:rPr>
              <a:t> OneNote for note-</a:t>
            </a:r>
            <a:endParaRPr lang="en-US" dirty="0"/>
          </a:p>
          <a:p>
            <a:pPr marL="285750" indent="-285750">
              <a:buChar char="•"/>
            </a:pPr>
            <a:r>
              <a:rPr lang="en-US" dirty="0">
                <a:ea typeface="+mn-lt"/>
                <a:cs typeface="+mn-lt"/>
              </a:rPr>
              <a:t>taking in Teams, and they can share and collaborate using Office 365 products like Word, Excel, and PowerPoint.</a:t>
            </a:r>
            <a:endParaRPr lang="en-US" dirty="0"/>
          </a:p>
          <a:p>
            <a:pPr marL="285750" indent="-285750">
              <a:buChar char="•"/>
            </a:pPr>
            <a:r>
              <a:rPr lang="en-US" dirty="0">
                <a:ea typeface="+mn-lt"/>
                <a:cs typeface="+mn-lt"/>
              </a:rPr>
              <a:t>The issue is that in affluent schools, most students do not attend online classes on their PC and instead </a:t>
            </a:r>
            <a:r>
              <a:rPr lang="en-US" dirty="0" err="1">
                <a:ea typeface="+mn-lt"/>
                <a:cs typeface="+mn-lt"/>
              </a:rPr>
              <a:t>utilise</a:t>
            </a:r>
            <a:r>
              <a:rPr lang="en-US" dirty="0">
                <a:ea typeface="+mn-lt"/>
                <a:cs typeface="+mn-lt"/>
              </a:rPr>
              <a:t> their smart phone, which is more frequently than not an Apple </a:t>
            </a:r>
            <a:r>
              <a:rPr lang="en-US" dirty="0" err="1">
                <a:ea typeface="+mn-lt"/>
                <a:cs typeface="+mn-lt"/>
              </a:rPr>
              <a:t>i</a:t>
            </a:r>
            <a:r>
              <a:rPr lang="en-US" dirty="0">
                <a:ea typeface="+mn-lt"/>
                <a:cs typeface="+mn-lt"/>
              </a:rPr>
              <a:t>-phone. Students love the Line app because it is simple to use.</a:t>
            </a:r>
            <a:endParaRPr lang="en-US" dirty="0"/>
          </a:p>
          <a:p>
            <a:endParaRPr lang="en-US" dirty="0"/>
          </a:p>
        </p:txBody>
      </p:sp>
      <p:sp>
        <p:nvSpPr>
          <p:cNvPr id="6" name="TextBox 5">
            <a:extLst>
              <a:ext uri="{FF2B5EF4-FFF2-40B4-BE49-F238E27FC236}">
                <a16:creationId xmlns:a16="http://schemas.microsoft.com/office/drawing/2014/main" id="{95044784-12B3-41CC-B2A0-713E15DD14DF}"/>
              </a:ext>
            </a:extLst>
          </p:cNvPr>
          <p:cNvSpPr txBox="1"/>
          <p:nvPr/>
        </p:nvSpPr>
        <p:spPr>
          <a:xfrm>
            <a:off x="6017074" y="5861050"/>
            <a:ext cx="5338314" cy="188104"/>
          </a:xfrm>
          <a:prstGeom prst="rect">
            <a:avLst/>
          </a:prstGeom>
        </p:spPr>
        <p:txBody>
          <a:bodyPr>
            <a:normAutofit fontScale="400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2325822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3B9BA-7353-4DE3-A132-4ECCBAB559E5}"/>
              </a:ext>
            </a:extLst>
          </p:cNvPr>
          <p:cNvSpPr>
            <a:spLocks noGrp="1"/>
          </p:cNvSpPr>
          <p:nvPr>
            <p:ph type="title"/>
          </p:nvPr>
        </p:nvSpPr>
        <p:spPr/>
        <p:txBody>
          <a:bodyPr/>
          <a:lstStyle/>
          <a:p>
            <a:pPr algn="ctr"/>
            <a:r>
              <a:rPr lang="en-US" i="1" u="sng" dirty="0">
                <a:ea typeface="+mj-lt"/>
                <a:cs typeface="+mj-lt"/>
              </a:rPr>
              <a:t>Advantages and Disadvantages</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4DDEF890-5008-4EFA-90EE-89A221CA2A4C}"/>
              </a:ext>
            </a:extLst>
          </p:cNvPr>
          <p:cNvSpPr>
            <a:spLocks noGrp="1"/>
          </p:cNvSpPr>
          <p:nvPr>
            <p:ph sz="half" idx="1"/>
          </p:nvPr>
        </p:nvSpPr>
        <p:spPr/>
        <p:txBody>
          <a:bodyPr vert="horz" lIns="91440" tIns="45720" rIns="91440" bIns="45720" rtlCol="0" anchor="t">
            <a:normAutofit/>
          </a:bodyPr>
          <a:lstStyle/>
          <a:p>
            <a:pPr algn="ctr"/>
            <a:r>
              <a:rPr lang="en-US" sz="1400" b="1" i="1" u="sng" dirty="0">
                <a:latin typeface="Arial"/>
                <a:cs typeface="Arial"/>
              </a:rPr>
              <a:t>Advantages</a:t>
            </a:r>
          </a:p>
          <a:p>
            <a:pPr>
              <a:buClr>
                <a:srgbClr val="A2AFB5"/>
              </a:buClr>
            </a:pPr>
            <a:r>
              <a:rPr lang="en-US" sz="1400" dirty="0">
                <a:ea typeface="+mn-lt"/>
                <a:cs typeface="+mn-lt"/>
              </a:rPr>
              <a:t>Productivity gains and enriched communication. ...</a:t>
            </a:r>
            <a:endParaRPr lang="en-US" sz="1400" b="1" i="1" u="sng" dirty="0">
              <a:latin typeface="Arial"/>
              <a:cs typeface="Arial"/>
            </a:endParaRPr>
          </a:p>
          <a:p>
            <a:pPr>
              <a:buClr>
                <a:srgbClr val="A2AFB5"/>
              </a:buClr>
            </a:pPr>
            <a:r>
              <a:rPr lang="en-US" sz="1400" dirty="0">
                <a:ea typeface="+mn-lt"/>
                <a:cs typeface="+mn-lt"/>
              </a:rPr>
              <a:t>Better focus on your work. ...</a:t>
            </a:r>
            <a:endParaRPr lang="en-US" dirty="0"/>
          </a:p>
          <a:p>
            <a:pPr>
              <a:buClr>
                <a:srgbClr val="A2AFB5"/>
              </a:buClr>
            </a:pPr>
            <a:r>
              <a:rPr lang="en-US" sz="1400" dirty="0">
                <a:ea typeface="+mn-lt"/>
                <a:cs typeface="+mn-lt"/>
              </a:rPr>
              <a:t>Increased transparency. ...</a:t>
            </a:r>
            <a:endParaRPr lang="en-US" dirty="0"/>
          </a:p>
          <a:p>
            <a:pPr>
              <a:buClr>
                <a:srgbClr val="A2AFB5"/>
              </a:buClr>
            </a:pPr>
            <a:r>
              <a:rPr lang="en-US" sz="1400" dirty="0">
                <a:ea typeface="+mn-lt"/>
                <a:cs typeface="+mn-lt"/>
              </a:rPr>
              <a:t>Seamless move to a digital workplace. ...</a:t>
            </a:r>
            <a:endParaRPr lang="en-US" dirty="0"/>
          </a:p>
          <a:p>
            <a:pPr>
              <a:buClr>
                <a:srgbClr val="A2AFB5"/>
              </a:buClr>
            </a:pPr>
            <a:r>
              <a:rPr lang="en-US" sz="1400" dirty="0">
                <a:ea typeface="+mn-lt"/>
                <a:cs typeface="+mn-lt"/>
              </a:rPr>
              <a:t>New team members can more quickly get up to speed.</a:t>
            </a:r>
            <a:endParaRPr lang="en-US" sz="1400" b="1" i="1" u="sng" dirty="0">
              <a:latin typeface="Arial"/>
              <a:cs typeface="Arial"/>
            </a:endParaRPr>
          </a:p>
        </p:txBody>
      </p:sp>
      <p:sp>
        <p:nvSpPr>
          <p:cNvPr id="4" name="Content Placeholder 3">
            <a:extLst>
              <a:ext uri="{FF2B5EF4-FFF2-40B4-BE49-F238E27FC236}">
                <a16:creationId xmlns:a16="http://schemas.microsoft.com/office/drawing/2014/main" id="{739320E9-3F76-47A9-AA3D-6E7B9F0F1540}"/>
              </a:ext>
            </a:extLst>
          </p:cNvPr>
          <p:cNvSpPr>
            <a:spLocks noGrp="1"/>
          </p:cNvSpPr>
          <p:nvPr>
            <p:ph sz="half" idx="2"/>
          </p:nvPr>
        </p:nvSpPr>
        <p:spPr/>
        <p:txBody>
          <a:bodyPr vert="horz" lIns="91440" tIns="45720" rIns="91440" bIns="45720" rtlCol="0" anchor="t">
            <a:normAutofit/>
          </a:bodyPr>
          <a:lstStyle/>
          <a:p>
            <a:pPr algn="ctr"/>
            <a:r>
              <a:rPr lang="en-US" sz="1400" b="1" i="1" u="sng" dirty="0">
                <a:latin typeface="Arial"/>
                <a:cs typeface="Arial"/>
              </a:rPr>
              <a:t>Disadvantages</a:t>
            </a:r>
            <a:endParaRPr lang="en-US" sz="1400" b="1" i="1" u="sng">
              <a:latin typeface="Arial"/>
              <a:cs typeface="Arial"/>
            </a:endParaRPr>
          </a:p>
          <a:p>
            <a:pPr>
              <a:buClr>
                <a:srgbClr val="A2AFB5"/>
              </a:buClr>
            </a:pPr>
            <a:r>
              <a:rPr lang="en-US" sz="1400" dirty="0">
                <a:ea typeface="+mn-lt"/>
                <a:cs typeface="+mn-lt"/>
              </a:rPr>
              <a:t>Too many similar tools. The biggest stumbling stone for Microsoft Teams is, surprisingly, other Microsoft tools. ...</a:t>
            </a:r>
            <a:endParaRPr lang="en-US" sz="1400" b="1" i="1" u="sng" dirty="0">
              <a:latin typeface="Arial"/>
              <a:cs typeface="Arial"/>
            </a:endParaRPr>
          </a:p>
          <a:p>
            <a:pPr>
              <a:buClr>
                <a:srgbClr val="A2AFB5"/>
              </a:buClr>
            </a:pPr>
            <a:r>
              <a:rPr lang="en-US" sz="1400" dirty="0">
                <a:ea typeface="+mn-lt"/>
                <a:cs typeface="+mn-lt"/>
              </a:rPr>
              <a:t>Unnecessary storage consumption. ...</a:t>
            </a:r>
            <a:endParaRPr lang="en-US" dirty="0"/>
          </a:p>
          <a:p>
            <a:pPr>
              <a:buClr>
                <a:srgbClr val="A2AFB5"/>
              </a:buClr>
            </a:pPr>
            <a:r>
              <a:rPr lang="en-US" sz="1400" dirty="0">
                <a:ea typeface="+mn-lt"/>
                <a:cs typeface="+mn-lt"/>
              </a:rPr>
              <a:t>Increased security risk. ...</a:t>
            </a:r>
            <a:endParaRPr lang="en-US" dirty="0"/>
          </a:p>
          <a:p>
            <a:pPr>
              <a:buClr>
                <a:srgbClr val="A2AFB5"/>
              </a:buClr>
            </a:pPr>
            <a:r>
              <a:rPr lang="en-US" sz="1400" dirty="0">
                <a:ea typeface="+mn-lt"/>
                <a:cs typeface="+mn-lt"/>
              </a:rPr>
              <a:t>Lack of notifications. ...</a:t>
            </a:r>
            <a:endParaRPr lang="en-US" dirty="0"/>
          </a:p>
          <a:p>
            <a:pPr>
              <a:buClr>
                <a:srgbClr val="A2AFB5"/>
              </a:buClr>
            </a:pPr>
            <a:r>
              <a:rPr lang="en-US" sz="1400" dirty="0">
                <a:ea typeface="+mn-lt"/>
                <a:cs typeface="+mn-lt"/>
              </a:rPr>
              <a:t>A limited number of channels.</a:t>
            </a:r>
            <a:endParaRPr lang="en-US" dirty="0"/>
          </a:p>
          <a:p>
            <a:pPr>
              <a:buClr>
                <a:srgbClr val="A2AFB5"/>
              </a:buClr>
            </a:pPr>
            <a:endParaRPr lang="en-US" sz="1000" dirty="0">
              <a:latin typeface="Avenir Next LT Pro"/>
              <a:cs typeface="Arial"/>
            </a:endParaRPr>
          </a:p>
        </p:txBody>
      </p:sp>
    </p:spTree>
    <p:extLst>
      <p:ext uri="{BB962C8B-B14F-4D97-AF65-F5344CB8AC3E}">
        <p14:creationId xmlns:p14="http://schemas.microsoft.com/office/powerpoint/2010/main" val="1622398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B0F9E-35C9-4912-B756-A74B5E5C5B03}"/>
              </a:ext>
            </a:extLst>
          </p:cNvPr>
          <p:cNvSpPr>
            <a:spLocks noGrp="1"/>
          </p:cNvSpPr>
          <p:nvPr>
            <p:ph type="title"/>
          </p:nvPr>
        </p:nvSpPr>
        <p:spPr/>
        <p:txBody>
          <a:bodyPr/>
          <a:lstStyle/>
          <a:p>
            <a:pPr algn="ctr"/>
            <a:r>
              <a:rPr lang="en-US" u="sng" dirty="0"/>
              <a:t>RESEARCH LINKS </a:t>
            </a:r>
            <a:endParaRPr lang="en-US"/>
          </a:p>
        </p:txBody>
      </p:sp>
      <p:sp>
        <p:nvSpPr>
          <p:cNvPr id="3" name="Content Placeholder 2">
            <a:extLst>
              <a:ext uri="{FF2B5EF4-FFF2-40B4-BE49-F238E27FC236}">
                <a16:creationId xmlns:a16="http://schemas.microsoft.com/office/drawing/2014/main" id="{8E5DE1A4-A8B1-43ED-AD7E-466301336E47}"/>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https://link.springer.com/chapter/10.1007/978-1-4842-5875-0_1</a:t>
            </a:r>
            <a:endParaRPr lang="en-US">
              <a:ea typeface="+mn-lt"/>
              <a:cs typeface="+mn-lt"/>
            </a:endParaRPr>
          </a:p>
          <a:p>
            <a:pPr>
              <a:buClr>
                <a:srgbClr val="A2AFB5"/>
              </a:buClr>
            </a:pPr>
            <a:r>
              <a:rPr lang="en-US" dirty="0">
                <a:ea typeface="+mn-lt"/>
                <a:cs typeface="+mn-lt"/>
                <a:hlinkClick r:id="rId3"/>
              </a:rPr>
              <a:t>https://ojs.library.queensu.ca/index.php/PCEEA/article/view/13882</a:t>
            </a:r>
            <a:endParaRPr lang="en-US" dirty="0">
              <a:ea typeface="+mn-lt"/>
              <a:cs typeface="+mn-lt"/>
            </a:endParaRPr>
          </a:p>
          <a:p>
            <a:pPr>
              <a:buClr>
                <a:srgbClr val="A2AFB5"/>
              </a:buClr>
            </a:pPr>
            <a:r>
              <a:rPr lang="en-US" dirty="0">
                <a:ea typeface="+mn-lt"/>
                <a:cs typeface="+mn-lt"/>
                <a:hlinkClick r:id="rId4"/>
              </a:rPr>
              <a:t>https://link.springer.com/book/10.1007/978-1-4842-6898-8</a:t>
            </a:r>
          </a:p>
          <a:p>
            <a:pPr>
              <a:buClr>
                <a:srgbClr val="A2AFB5"/>
              </a:buClr>
            </a:pPr>
            <a:endParaRPr lang="en-US" dirty="0">
              <a:ea typeface="+mn-lt"/>
              <a:cs typeface="+mn-lt"/>
            </a:endParaRPr>
          </a:p>
        </p:txBody>
      </p:sp>
    </p:spTree>
    <p:extLst>
      <p:ext uri="{BB962C8B-B14F-4D97-AF65-F5344CB8AC3E}">
        <p14:creationId xmlns:p14="http://schemas.microsoft.com/office/powerpoint/2010/main" val="984574139"/>
      </p:ext>
    </p:extLst>
  </p:cSld>
  <p:clrMapOvr>
    <a:masterClrMapping/>
  </p:clrMapOvr>
</p:sld>
</file>

<file path=ppt/theme/theme1.xml><?xml version="1.0" encoding="utf-8"?>
<a:theme xmlns:a="http://schemas.openxmlformats.org/drawingml/2006/main" name="BohemianVTI">
  <a:themeElements>
    <a:clrScheme name="AnalogousFromRegularSeedRightStep">
      <a:dk1>
        <a:srgbClr val="000000"/>
      </a:dk1>
      <a:lt1>
        <a:srgbClr val="FFFFFF"/>
      </a:lt1>
      <a:dk2>
        <a:srgbClr val="203922"/>
      </a:dk2>
      <a:lt2>
        <a:srgbClr val="E2E6E8"/>
      </a:lt2>
      <a:accent1>
        <a:srgbClr val="C37D4D"/>
      </a:accent1>
      <a:accent2>
        <a:srgbClr val="B19D3B"/>
      </a:accent2>
      <a:accent3>
        <a:srgbClr val="91AA43"/>
      </a:accent3>
      <a:accent4>
        <a:srgbClr val="63B13B"/>
      </a:accent4>
      <a:accent5>
        <a:srgbClr val="48B851"/>
      </a:accent5>
      <a:accent6>
        <a:srgbClr val="3BB175"/>
      </a:accent6>
      <a:hlink>
        <a:srgbClr val="3E89BD"/>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BohemianVTI</vt:lpstr>
      <vt:lpstr>Which digital tool is most  commonly used for collaboration at UWTSD</vt:lpstr>
      <vt:lpstr>Why should you join MS Teams today </vt:lpstr>
      <vt:lpstr>PowerPoint Presentation</vt:lpstr>
      <vt:lpstr>PowerPoint Presentation</vt:lpstr>
      <vt:lpstr>PowerPoint Presentation</vt:lpstr>
      <vt:lpstr>Advantages and Disadvantages </vt:lpstr>
      <vt:lpstr>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257</cp:revision>
  <dcterms:created xsi:type="dcterms:W3CDTF">2022-02-26T21:11:02Z</dcterms:created>
  <dcterms:modified xsi:type="dcterms:W3CDTF">2022-02-26T23:03:48Z</dcterms:modified>
</cp:coreProperties>
</file>