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9" r:id="rId3"/>
    <p:sldId id="257" r:id="rId4"/>
    <p:sldId id="258" r:id="rId5"/>
    <p:sldId id="259" r:id="rId6"/>
    <p:sldId id="260" r:id="rId7"/>
    <p:sldId id="261" r:id="rId8"/>
    <p:sldId id="267" r:id="rId9"/>
    <p:sldId id="262" r:id="rId10"/>
    <p:sldId id="263" r:id="rId11"/>
    <p:sldId id="265"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7772" autoAdjust="0"/>
  </p:normalViewPr>
  <p:slideViewPr>
    <p:cSldViewPr snapToGrid="0">
      <p:cViewPr varScale="1">
        <p:scale>
          <a:sx n="49" d="100"/>
          <a:sy n="49" d="100"/>
        </p:scale>
        <p:origin x="15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9A309-ECB1-4490-8F37-53656695B5E5}" type="datetimeFigureOut">
              <a:rPr lang="en-GB" smtClean="0"/>
              <a:t>06/06/2023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C1572F-C074-46E0-BC7E-1C986F75502C}" type="slidenum">
              <a:rPr lang="en-GB" smtClean="0"/>
              <a:t>‹#›</a:t>
            </a:fld>
            <a:endParaRPr lang="en-GB"/>
          </a:p>
        </p:txBody>
      </p:sp>
    </p:spTree>
    <p:extLst>
      <p:ext uri="{BB962C8B-B14F-4D97-AF65-F5344CB8AC3E}">
        <p14:creationId xmlns:p14="http://schemas.microsoft.com/office/powerpoint/2010/main" val="549357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1</a:t>
            </a:fld>
            <a:endParaRPr lang="en-GB"/>
          </a:p>
        </p:txBody>
      </p:sp>
    </p:spTree>
    <p:extLst>
      <p:ext uri="{BB962C8B-B14F-4D97-AF65-F5344CB8AC3E}">
        <p14:creationId xmlns:p14="http://schemas.microsoft.com/office/powerpoint/2010/main" val="523499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modern </a:t>
            </a:r>
            <a:r>
              <a:rPr lang="en-GB" sz="1200" kern="100" dirty="0">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is more dependent on Human Resource Professionals. As they play a vital role in Hiring to firing and contribute to </a:t>
            </a:r>
            <a:r>
              <a:rPr lang="en-US" sz="1200" kern="1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development strategy. They also play an impactful contribution in internal and external factors.</a:t>
            </a:r>
            <a:endParaRPr lang="en-GB" sz="12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2</a:t>
            </a:fld>
            <a:endParaRPr lang="en-GB"/>
          </a:p>
        </p:txBody>
      </p:sp>
    </p:spTree>
    <p:extLst>
      <p:ext uri="{BB962C8B-B14F-4D97-AF65-F5344CB8AC3E}">
        <p14:creationId xmlns:p14="http://schemas.microsoft.com/office/powerpoint/2010/main" val="3881688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 human resource professional is the person who superintended the employees and circulated the employee lifecycle of any sort of organization. Along with employee lifecycle, this professional is also responsible for performance management, compensation and benefits and terminating any employee from the current position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Fahed-Sreih</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3</a:t>
            </a:fld>
            <a:endParaRPr lang="en-GB"/>
          </a:p>
        </p:txBody>
      </p:sp>
    </p:spTree>
    <p:extLst>
      <p:ext uri="{BB962C8B-B14F-4D97-AF65-F5344CB8AC3E}">
        <p14:creationId xmlns:p14="http://schemas.microsoft.com/office/powerpoint/2010/main" val="4233623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GB"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Job Responsibilities and Functional Areas</a:t>
            </a: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Human Resource Planning: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HR professional need to concern about the future needs and target of the organization. To ensure the goal and need- HR will create effective planning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Fombrun</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Tichy</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Devanna</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2015)</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Recruitment and selection:</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HR professional will be responsible and take the initiative in hiring the most potential candidate for the needed positions. They will run and post particular job posts in most traffic-generated places to attract the suited candidate and would select them with the most competitive exam with transparency.</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Performance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Performance management is considered an instrument to fill the gap from the end of the HR professional among the workers and officials in the workforce to stay productive and create strong leadership, clear goal setting and constructive feedback.</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Learning, training and career planning:</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Learning and training may consider one of the major important functional roles to provide for the HR team. The HR  provide IT, technical skill, emotional intelligence and soft skill to the employees. </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Function evaluation and feedback:</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This is a technical phenomenon that involves the HR operation. This involves identifying the quality, worker available number, job location, and working hours. They also provide written and software-generated feedback to their employees to sort out the gap and improvement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(Oh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2016)</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Rewards and punishment: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To providing reward and punishment to employees boost them to motivate and rectify their performance.</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Compensation and benefits: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HR team is involved intensively to determine the compensation and benefits for their employees.</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Compliance:</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Compliance is another important functional job role to ensure the employees about the health and safety security and to maintain laws and regulations imposed by the country.</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4</a:t>
            </a:fld>
            <a:endParaRPr lang="en-GB"/>
          </a:p>
        </p:txBody>
      </p:sp>
    </p:spTree>
    <p:extLst>
      <p:ext uri="{BB962C8B-B14F-4D97-AF65-F5344CB8AC3E}">
        <p14:creationId xmlns:p14="http://schemas.microsoft.com/office/powerpoint/2010/main" val="1912025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US"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The important values that HR should follow:</a:t>
            </a:r>
            <a:endParaRPr lang="en-GB"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Integrity and accountability:</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HR personnel should maintain integrity with honesty and faith in dealing with employees and all stakeholders of the company. Also they need to be accountable for the actions and decisions in every situation to every level of workers in the workplace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(Reilly and Williams, 2017)</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Fairness, equality and professionalism:</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HR should treat all related personnel with a fair attitude. And everyone would be valued equally in general without any means of discrimination. Confidentiality of every piece of information would be maintained from the end of HR professionals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Lalbabuprasad</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2022)</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5</a:t>
            </a:fld>
            <a:endParaRPr lang="en-GB"/>
          </a:p>
        </p:txBody>
      </p:sp>
    </p:spTree>
    <p:extLst>
      <p:ext uri="{BB962C8B-B14F-4D97-AF65-F5344CB8AC3E}">
        <p14:creationId xmlns:p14="http://schemas.microsoft.com/office/powerpoint/2010/main" val="4184159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GB"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References to the current CIPD profession map:</a:t>
            </a:r>
          </a:p>
          <a:p>
            <a:pPr marR="102235" algn="just" fontAlgn="base">
              <a:lnSpc>
                <a:spcPct val="150000"/>
              </a:lnSpc>
              <a:spcAft>
                <a:spcPts val="800"/>
              </a:spcAft>
            </a:pPr>
            <a:r>
              <a:rPr lang="en-GB" sz="1800" dirty="0">
                <a:solidFill>
                  <a:srgbClr val="000000"/>
                </a:solidFill>
                <a:effectLst/>
                <a:latin typeface="Times New Roman" panose="02020603050405020304" pitchFamily="18" charset="0"/>
                <a:ea typeface="Times New Roman" panose="02020603050405020304" pitchFamily="18" charset="0"/>
              </a:rPr>
              <a:t>The CIPD map will help the HR professional to make better decisions and act confidently to get the specialist knowledge to play an effective role in progress</a:t>
            </a:r>
            <a:r>
              <a:rPr lang="en-GB" sz="1800" dirty="0">
                <a:effectLst/>
                <a:latin typeface="Times New Roman" panose="02020603050405020304" pitchFamily="18" charset="0"/>
                <a:ea typeface="Times New Roman" panose="02020603050405020304" pitchFamily="18" charset="0"/>
              </a:rPr>
              <a:t> (Peacock, 2017)</a:t>
            </a:r>
            <a:r>
              <a:rPr lang="en-GB" sz="1800" dirty="0">
                <a:solidFill>
                  <a:srgbClr val="000000"/>
                </a:solidFill>
                <a:effectLst/>
                <a:latin typeface="Times New Roman" panose="02020603050405020304" pitchFamily="18" charset="0"/>
                <a:ea typeface="Times New Roman" panose="02020603050405020304" pitchFamily="18" charset="0"/>
              </a:rPr>
              <a:t>. The CIPD reference is discussed below:</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Times New Roman" panose="02020603050405020304" pitchFamily="18" charset="0"/>
              </a:rPr>
              <a:t>Core knowledge: The CIPD map determine the core knowledge of HR practices and development strategies like HR law and regulations, culture and behaviour, and technical aspects. Using this CIPD map, the HR professional can practised without less error and informative way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Salin</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et al.</a:t>
            </a:r>
            <a:r>
              <a:rPr lang="en-GB" sz="1800" dirty="0">
                <a:effectLst/>
                <a:latin typeface="Times New Roman" panose="02020603050405020304" pitchFamily="18" charset="0"/>
                <a:ea typeface="Times New Roman" panose="02020603050405020304" pitchFamily="18" charset="0"/>
              </a:rPr>
              <a:t>, 2020)</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Times New Roman" panose="02020603050405020304" pitchFamily="18" charset="0"/>
              </a:rPr>
              <a:t>Purpose and Values: This CIPD map demonstrates the values and purpose of the profession. So HR can easily follow the map to guide and motivate the employees.</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Times New Roman" panose="02020603050405020304" pitchFamily="18" charset="0"/>
              </a:rPr>
              <a:t>Specialist knowledge: The CIPD map features a wide range of specialist areas like employee experience and relations, diversity and inclusion, analytical aspect, talent management and organisational development to create a positive impact and to run the HR team to fulfil the company goal</a:t>
            </a:r>
            <a:r>
              <a:rPr lang="en-GB" sz="1800" dirty="0">
                <a:effectLst/>
                <a:latin typeface="Times New Roman" panose="02020603050405020304" pitchFamily="18" charset="0"/>
                <a:ea typeface="Times New Roman" panose="02020603050405020304" pitchFamily="18" charset="0"/>
              </a:rPr>
              <a:t> (Precious, 2021)</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6</a:t>
            </a:fld>
            <a:endParaRPr lang="en-GB"/>
          </a:p>
        </p:txBody>
      </p:sp>
    </p:spTree>
    <p:extLst>
      <p:ext uri="{BB962C8B-B14F-4D97-AF65-F5344CB8AC3E}">
        <p14:creationId xmlns:p14="http://schemas.microsoft.com/office/powerpoint/2010/main" val="522099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GB"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The factors to influence a positive relationship between the employer and the employee.</a:t>
            </a:r>
          </a:p>
          <a:p>
            <a:pPr marR="102235" algn="just" fontAlgn="base">
              <a:lnSpc>
                <a:spcPct val="150000"/>
              </a:lnSpc>
              <a:spcAft>
                <a:spcPts val="8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Many factors like two-way trust, respect, employee engagement rate, effective communication, work-life balance, benefits and compensation are directly responsible to influence a positive relationship between the employer and employees</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(Rees and French, 2016)</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7</a:t>
            </a:fld>
            <a:endParaRPr lang="en-GB"/>
          </a:p>
        </p:txBody>
      </p:sp>
    </p:spTree>
    <p:extLst>
      <p:ext uri="{BB962C8B-B14F-4D97-AF65-F5344CB8AC3E}">
        <p14:creationId xmlns:p14="http://schemas.microsoft.com/office/powerpoint/2010/main" val="1917835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GB"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Types of relationships that can develop between the employer and employee</a:t>
            </a:r>
          </a:p>
          <a:p>
            <a:pPr marR="102235" algn="just" fontAlgn="base">
              <a:lnSpc>
                <a:spcPct val="150000"/>
              </a:lnSpc>
              <a:spcAft>
                <a:spcPts val="800"/>
              </a:spcAft>
            </a:pPr>
            <a:r>
              <a:rPr lang="en-GB" sz="1800" dirty="0">
                <a:solidFill>
                  <a:srgbClr val="000000"/>
                </a:solidFill>
                <a:effectLst/>
                <a:latin typeface="Times New Roman" panose="02020603050405020304" pitchFamily="18" charset="0"/>
                <a:ea typeface="Times New Roman" panose="02020603050405020304" pitchFamily="18" charset="0"/>
              </a:rPr>
              <a:t>The relationship between employee and employer should be interrelated and will maintain the two trait benefits at a time</a:t>
            </a:r>
            <a:r>
              <a:rPr lang="en-GB" sz="1800" dirty="0">
                <a:effectLst/>
                <a:latin typeface="Times New Roman" panose="02020603050405020304" pitchFamily="18" charset="0"/>
                <a:ea typeface="Times New Roman" panose="02020603050405020304" pitchFamily="18" charset="0"/>
              </a:rPr>
              <a:t> (Rees and French, 2016)</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Times New Roman" panose="02020603050405020304" pitchFamily="18" charset="0"/>
              </a:rPr>
              <a:t>Transactional Relationship: This sort of relationship depend on the exchange of service and money from both side.</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Times New Roman" panose="02020603050405020304" pitchFamily="18" charset="0"/>
              </a:rPr>
              <a:t>Partnership Relationship: In this relationship, the employees and the employer will participate to gain a common goal with trust, respect and commitment from both </a:t>
            </a:r>
            <a:r>
              <a:rPr lang="en-GB" sz="1800" dirty="0" err="1">
                <a:solidFill>
                  <a:srgbClr val="000000"/>
                </a:solidFill>
                <a:effectLst/>
                <a:latin typeface="Times New Roman" panose="02020603050405020304" pitchFamily="18" charset="0"/>
                <a:ea typeface="Times New Roman" panose="02020603050405020304" pitchFamily="18" charset="0"/>
              </a:rPr>
              <a:t>sie</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Times New Roman" panose="02020603050405020304" pitchFamily="18" charset="0"/>
              </a:rPr>
              <a:t>Collaborative relationship: The employees will be counterparts with employees to share ideas, information and creative view on the account of effective communication and blending during the decision-making</a:t>
            </a:r>
            <a:r>
              <a:rPr lang="en-GB" sz="1800" dirty="0">
                <a:effectLst/>
                <a:latin typeface="Times New Roman" panose="02020603050405020304" pitchFamily="18" charset="0"/>
                <a:ea typeface="Times New Roman" panose="02020603050405020304" pitchFamily="18" charset="0"/>
              </a:rPr>
              <a:t> (Taylor, 2014)</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8</a:t>
            </a:fld>
            <a:endParaRPr lang="en-GB"/>
          </a:p>
        </p:txBody>
      </p:sp>
    </p:spTree>
    <p:extLst>
      <p:ext uri="{BB962C8B-B14F-4D97-AF65-F5344CB8AC3E}">
        <p14:creationId xmlns:p14="http://schemas.microsoft.com/office/powerpoint/2010/main" val="4259104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GB" sz="1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Practical examples of what factors can influence the relationship</a:t>
            </a:r>
          </a:p>
          <a:p>
            <a:pPr marR="102235" algn="just" fontAlgn="base">
              <a:lnSpc>
                <a:spcPct val="150000"/>
              </a:lnSpc>
              <a:spcAft>
                <a:spcPts val="800"/>
              </a:spcAft>
            </a:pPr>
            <a:r>
              <a:rPr lang="en-GB" sz="1800" dirty="0">
                <a:solidFill>
                  <a:srgbClr val="000000"/>
                </a:solidFill>
                <a:effectLst/>
                <a:latin typeface="Times New Roman" panose="02020603050405020304" pitchFamily="18" charset="0"/>
                <a:ea typeface="Times New Roman" panose="02020603050405020304" pitchFamily="18" charset="0"/>
              </a:rPr>
              <a:t>Jaguar Land Rover is a technological company in the UK. JLR has strong HR practices in the workplace. The HR team focus on the factors to maintain the relationship in the workplace</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Gülcan</a:t>
            </a:r>
            <a:r>
              <a:rPr lang="en-GB" sz="1800" dirty="0">
                <a:effectLst/>
                <a:latin typeface="Times New Roman" panose="02020603050405020304" pitchFamily="18" charset="0"/>
                <a:ea typeface="Times New Roman" panose="02020603050405020304" pitchFamily="18" charset="0"/>
              </a:rPr>
              <a:t>, 2017)</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Communication: </a:t>
            </a:r>
            <a:r>
              <a:rPr lang="en-GB" sz="1800" dirty="0">
                <a:solidFill>
                  <a:srgbClr val="000000"/>
                </a:solidFill>
                <a:effectLst/>
                <a:latin typeface="Times New Roman" panose="02020603050405020304" pitchFamily="18" charset="0"/>
                <a:ea typeface="Times New Roman" panose="02020603050405020304" pitchFamily="18" charset="0"/>
              </a:rPr>
              <a:t>Effective communication is widely practised in JLR to draw maximise productive rate in exchange for support and consultancy from the employers to the employees.</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Trust and respect: </a:t>
            </a:r>
            <a:r>
              <a:rPr lang="en-GB" sz="1800" dirty="0">
                <a:solidFill>
                  <a:srgbClr val="000000"/>
                </a:solidFill>
                <a:effectLst/>
                <a:latin typeface="Times New Roman" panose="02020603050405020304" pitchFamily="18" charset="0"/>
                <a:ea typeface="Times New Roman" panose="02020603050405020304" pitchFamily="18" charset="0"/>
              </a:rPr>
              <a:t>The employees feel motivated and boosted if they receive trust and respect from employees. Similarly, the lack of trust and faith drives the employees to be less productive and frustrated</a:t>
            </a:r>
            <a:r>
              <a:rPr lang="en-GB" sz="1800" dirty="0">
                <a:effectLst/>
                <a:latin typeface="Times New Roman" panose="02020603050405020304" pitchFamily="18" charset="0"/>
                <a:ea typeface="Times New Roman" panose="02020603050405020304" pitchFamily="18" charset="0"/>
              </a:rPr>
              <a:t> (Taylor and Woodhams, 2016)</a:t>
            </a:r>
            <a:r>
              <a:rPr lang="en-GB" sz="1800" dirty="0">
                <a:solidFill>
                  <a:srgbClr val="000000"/>
                </a:solidFill>
                <a:effectLst/>
                <a:latin typeface="Times New Roman" panose="02020603050405020304" pitchFamily="18" charset="0"/>
                <a:ea typeface="Times New Roman" panose="02020603050405020304" pitchFamily="18" charset="0"/>
              </a:rPr>
              <a:t>.</a:t>
            </a:r>
          </a:p>
          <a:p>
            <a:pPr marL="342900" marR="102235" lvl="0" indent="-342900" algn="just" defTabSz="914400" rtl="0" eaLnBrk="1" fontAlgn="base" latinLnBrk="0" hangingPunct="1">
              <a:lnSpc>
                <a:spcPct val="150000"/>
              </a:lnSpc>
              <a:spcBef>
                <a:spcPts val="0"/>
              </a:spcBef>
              <a:spcAft>
                <a:spcPts val="800"/>
              </a:spcAft>
              <a:buClrTx/>
              <a:buSzTx/>
              <a:buFont typeface="Symbol" panose="05050102010706020507" pitchFamily="18" charset="2"/>
              <a:buChar char=""/>
              <a:tabLst/>
              <a:defRPr/>
            </a:pPr>
            <a:r>
              <a:rPr lang="en-GB" sz="1800" b="1" dirty="0">
                <a:solidFill>
                  <a:srgbClr val="000000"/>
                </a:solidFill>
                <a:effectLst/>
                <a:latin typeface="Times New Roman" panose="02020603050405020304" pitchFamily="18" charset="0"/>
                <a:ea typeface="Times New Roman" panose="02020603050405020304" pitchFamily="18" charset="0"/>
              </a:rPr>
              <a:t>Fairness and benefits:</a:t>
            </a:r>
            <a:r>
              <a:rPr lang="en-GB" sz="1800" dirty="0">
                <a:solidFill>
                  <a:srgbClr val="000000"/>
                </a:solidFill>
                <a:effectLst/>
                <a:latin typeface="Times New Roman" panose="02020603050405020304" pitchFamily="18" charset="0"/>
                <a:ea typeface="Times New Roman" panose="02020603050405020304" pitchFamily="18" charset="0"/>
              </a:rPr>
              <a:t> When the employees are not treated fairly and not getting proper benefits drive them to lose morale and think of turnover. Also the external and interna factors derive them to motivated and productive towards workforce.</a:t>
            </a:r>
            <a:endParaRPr lang="en-GB" sz="1800" dirty="0">
              <a:effectLst/>
              <a:latin typeface="Times New Roman" panose="02020603050405020304" pitchFamily="18" charset="0"/>
              <a:ea typeface="Times New Roman" panose="02020603050405020304" pitchFamily="18" charset="0"/>
            </a:endParaRPr>
          </a:p>
          <a:p>
            <a:pPr marL="0" marR="102235" lvl="0" indent="0" algn="just" fontAlgn="base">
              <a:lnSpc>
                <a:spcPct val="150000"/>
              </a:lnSpc>
              <a:spcAft>
                <a:spcPts val="800"/>
              </a:spcAft>
              <a:buFont typeface="Symbol" panose="05050102010706020507" pitchFamily="18" charset="2"/>
              <a:buNone/>
            </a:pPr>
            <a:endParaRPr lang="en-GB" sz="1800" dirty="0">
              <a:solidFill>
                <a:srgbClr val="000000"/>
              </a:solidFill>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BC1572F-C074-46E0-BC7E-1C986F75502C}" type="slidenum">
              <a:rPr lang="en-GB" smtClean="0"/>
              <a:t>9</a:t>
            </a:fld>
            <a:endParaRPr lang="en-GB"/>
          </a:p>
        </p:txBody>
      </p:sp>
    </p:spTree>
    <p:extLst>
      <p:ext uri="{BB962C8B-B14F-4D97-AF65-F5344CB8AC3E}">
        <p14:creationId xmlns:p14="http://schemas.microsoft.com/office/powerpoint/2010/main" val="2646682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Here outlining some positive practices based on my personal experience:</a:t>
            </a:r>
          </a:p>
          <a:p>
            <a:pPr marL="342900" marR="102235" lvl="0" indent="-342900" algn="just" fontAlgn="base">
              <a:lnSpc>
                <a:spcPct val="150000"/>
              </a:lnSpc>
              <a:spcBef>
                <a:spcPts val="0"/>
              </a:spcBef>
              <a:spcAft>
                <a:spcPts val="12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Employee development concern:</a:t>
            </a:r>
            <a:r>
              <a:rPr lang="en-GB" sz="1800" dirty="0">
                <a:solidFill>
                  <a:srgbClr val="000000"/>
                </a:solidFill>
                <a:effectLst/>
                <a:latin typeface="Times New Roman" panose="02020603050405020304" pitchFamily="18" charset="0"/>
                <a:ea typeface="Times New Roman" panose="02020603050405020304" pitchFamily="18" charset="0"/>
              </a:rPr>
              <a:t> The HR team offers a variety of programmes to develop their current roles to convert them into skilled workers.</a:t>
            </a:r>
            <a:endParaRPr lang="en-US"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Bef>
                <a:spcPts val="0"/>
              </a:spcBef>
              <a:spcAft>
                <a:spcPts val="12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Employee engagement rate:</a:t>
            </a:r>
            <a:r>
              <a:rPr lang="en-GB" sz="1800" dirty="0">
                <a:solidFill>
                  <a:srgbClr val="000000"/>
                </a:solidFill>
                <a:effectLst/>
                <a:latin typeface="Times New Roman" panose="02020603050405020304" pitchFamily="18" charset="0"/>
                <a:ea typeface="Times New Roman" panose="02020603050405020304" pitchFamily="18" charset="0"/>
              </a:rPr>
              <a:t> The HR team of JLR corporate surveys, resource group and recognition program to ensure engagement rate.</a:t>
            </a:r>
            <a:endParaRPr lang="en-US"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Bef>
                <a:spcPts val="0"/>
              </a:spcBef>
              <a:spcAft>
                <a:spcPts val="12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Work-life balance:</a:t>
            </a:r>
            <a:r>
              <a:rPr lang="en-GB" sz="1800" dirty="0">
                <a:solidFill>
                  <a:srgbClr val="000000"/>
                </a:solidFill>
                <a:effectLst/>
                <a:latin typeface="Times New Roman" panose="02020603050405020304" pitchFamily="18" charset="0"/>
                <a:ea typeface="Times New Roman" panose="02020603050405020304" pitchFamily="18" charset="0"/>
              </a:rPr>
              <a:t> JLR offers various flexible work systems to maintain the work-life balance like </a:t>
            </a:r>
            <a:r>
              <a:rPr lang="en-GB" sz="1800" dirty="0" err="1">
                <a:solidFill>
                  <a:srgbClr val="000000"/>
                </a:solidFill>
                <a:effectLst/>
                <a:latin typeface="Times New Roman" panose="02020603050405020304" pitchFamily="18" charset="0"/>
                <a:ea typeface="Times New Roman" panose="02020603050405020304" pitchFamily="18" charset="0"/>
              </a:rPr>
              <a:t>flextime</a:t>
            </a:r>
            <a:r>
              <a:rPr lang="en-GB" sz="1800" dirty="0">
                <a:solidFill>
                  <a:srgbClr val="000000"/>
                </a:solidFill>
                <a:effectLst/>
                <a:latin typeface="Times New Roman" panose="02020603050405020304" pitchFamily="18" charset="0"/>
                <a:ea typeface="Times New Roman" panose="02020603050405020304" pitchFamily="18" charset="0"/>
              </a:rPr>
              <a:t>, office gym, health screening and stress management programme</a:t>
            </a:r>
            <a:r>
              <a:rPr lang="en-GB" sz="1800" dirty="0">
                <a:effectLst/>
                <a:latin typeface="Times New Roman" panose="02020603050405020304" pitchFamily="18" charset="0"/>
                <a:ea typeface="Times New Roman" panose="02020603050405020304" pitchFamily="18" charset="0"/>
              </a:rPr>
              <a:t> (Wikipedia, 2013)</a:t>
            </a:r>
            <a:r>
              <a:rPr lang="en-GB" sz="1800" dirty="0">
                <a:solidFill>
                  <a:srgbClr val="000000"/>
                </a:solidFill>
                <a:effectLst/>
                <a:latin typeface="Times New Roman" panose="02020603050405020304" pitchFamily="18"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BC1572F-C074-46E0-BC7E-1C986F75502C}" type="slidenum">
              <a:rPr lang="en-GB" smtClean="0"/>
              <a:t>10</a:t>
            </a:fld>
            <a:endParaRPr lang="en-GB"/>
          </a:p>
        </p:txBody>
      </p:sp>
    </p:spTree>
    <p:extLst>
      <p:ext uri="{BB962C8B-B14F-4D97-AF65-F5344CB8AC3E}">
        <p14:creationId xmlns:p14="http://schemas.microsoft.com/office/powerpoint/2010/main" val="4900444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20D0B2BC-9ADB-4202-854D-DC5CC3035BBE}"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63953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spTree>
    <p:extLst>
      <p:ext uri="{BB962C8B-B14F-4D97-AF65-F5344CB8AC3E}">
        <p14:creationId xmlns:p14="http://schemas.microsoft.com/office/powerpoint/2010/main" val="2609517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23148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BB68286-383E-4785-9F82-00E3D7583DBB}" type="datetimeFigureOut">
              <a:rPr lang="en-GB" smtClean="0"/>
              <a:t>06/06/2023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0B2BC-9ADB-4202-854D-DC5CC3035BBE}" type="slidenum">
              <a:rPr lang="en-GB" smtClean="0"/>
              <a:t>‹#›</a:t>
            </a:fld>
            <a:endParaRPr lang="en-GB"/>
          </a:p>
        </p:txBody>
      </p:sp>
    </p:spTree>
    <p:extLst>
      <p:ext uri="{BB962C8B-B14F-4D97-AF65-F5344CB8AC3E}">
        <p14:creationId xmlns:p14="http://schemas.microsoft.com/office/powerpoint/2010/main" val="346798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BB68286-383E-4785-9F82-00E3D7583DBB}" type="datetimeFigureOut">
              <a:rPr lang="en-GB" smtClean="0"/>
              <a:t>06/06/2023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D0B2BC-9ADB-4202-854D-DC5CC3035BBE}"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7687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BB68286-383E-4785-9F82-00E3D7583DBB}" type="datetimeFigureOut">
              <a:rPr lang="en-GB" smtClean="0"/>
              <a:t>06/06/2023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D0B2BC-9ADB-4202-854D-DC5CC3035BB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7352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B68286-383E-4785-9F82-00E3D7583DBB}" type="datetimeFigureOut">
              <a:rPr lang="en-GB" smtClean="0"/>
              <a:t>06/06/2023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D0B2BC-9ADB-4202-854D-DC5CC3035BBE}" type="slidenum">
              <a:rPr lang="en-GB" smtClean="0"/>
              <a:t>‹#›</a:t>
            </a:fld>
            <a:endParaRPr lang="en-GB"/>
          </a:p>
        </p:txBody>
      </p:sp>
    </p:spTree>
    <p:extLst>
      <p:ext uri="{BB962C8B-B14F-4D97-AF65-F5344CB8AC3E}">
        <p14:creationId xmlns:p14="http://schemas.microsoft.com/office/powerpoint/2010/main" val="726690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BB68286-383E-4785-9F82-00E3D7583DBB}" type="datetimeFigureOut">
              <a:rPr lang="en-GB" smtClean="0"/>
              <a:t>06/06/2023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0B2BC-9ADB-4202-854D-DC5CC3035BBE}"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9313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BB68286-383E-4785-9F82-00E3D7583DBB}" type="datetimeFigureOut">
              <a:rPr lang="en-GB" smtClean="0"/>
              <a:t>06/06/2023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0B2BC-9ADB-4202-854D-DC5CC3035BBE}" type="slidenum">
              <a:rPr lang="en-GB" smtClean="0"/>
              <a:t>‹#›</a:t>
            </a:fld>
            <a:endParaRPr lang="en-GB"/>
          </a:p>
        </p:txBody>
      </p:sp>
    </p:spTree>
    <p:extLst>
      <p:ext uri="{BB962C8B-B14F-4D97-AF65-F5344CB8AC3E}">
        <p14:creationId xmlns:p14="http://schemas.microsoft.com/office/powerpoint/2010/main" val="2087518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BB68286-383E-4785-9F82-00E3D7583DBB}" type="datetimeFigureOut">
              <a:rPr lang="en-GB" smtClean="0"/>
              <a:t>06/06/2023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D0B2BC-9ADB-4202-854D-DC5CC3035BBE}" type="slidenum">
              <a:rPr lang="en-GB" smtClean="0"/>
              <a:t>‹#›</a:t>
            </a:fld>
            <a:endParaRPr lang="en-GB"/>
          </a:p>
        </p:txBody>
      </p:sp>
    </p:spTree>
    <p:extLst>
      <p:ext uri="{BB962C8B-B14F-4D97-AF65-F5344CB8AC3E}">
        <p14:creationId xmlns:p14="http://schemas.microsoft.com/office/powerpoint/2010/main" val="35074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345393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3253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spTree>
    <p:extLst>
      <p:ext uri="{BB962C8B-B14F-4D97-AF65-F5344CB8AC3E}">
        <p14:creationId xmlns:p14="http://schemas.microsoft.com/office/powerpoint/2010/main" val="353585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9518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21442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5798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B68286-383E-4785-9F82-00E3D7583DBB}" type="datetimeFigureOut">
              <a:rPr lang="en-GB" smtClean="0"/>
              <a:t>06/06/2023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D0B2BC-9ADB-4202-854D-DC5CC3035BBE}"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446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BB68286-383E-4785-9F82-00E3D7583DBB}" type="datetimeFigureOut">
              <a:rPr lang="en-GB" smtClean="0"/>
              <a:t>06/06/2023</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0D0B2BC-9ADB-4202-854D-DC5CC3035BBE}" type="slidenum">
              <a:rPr lang="en-GB" smtClean="0"/>
              <a:t>‹#›</a:t>
            </a:fld>
            <a:endParaRPr lang="en-GB"/>
          </a:p>
        </p:txBody>
      </p:sp>
    </p:spTree>
    <p:extLst>
      <p:ext uri="{BB962C8B-B14F-4D97-AF65-F5344CB8AC3E}">
        <p14:creationId xmlns:p14="http://schemas.microsoft.com/office/powerpoint/2010/main" val="2601828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hyperlink" Target="https://creativecommons.org/licenses/by-sa/3.0/" TargetMode="External"/><Relationship Id="rId5" Type="http://schemas.openxmlformats.org/officeDocument/2006/relationships/image" Target="../media/image8.png"/><Relationship Id="rId4" Type="http://schemas.openxmlformats.org/officeDocument/2006/relationships/hyperlink" Target="https://usq.pressbooks.pub/traumainformedpractice/chapter/6-2-the-teacher-must-survive-self-care-and-managing-secondary-trauma/"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hyperlink" Target="https://www.peoplemattersglobal.com/blog/life-at-work/the-obituary-of-human-resources-25697"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hyperlink" Target="https://www.peoplematters.in/article/employee-relations/the-essential-role-of-human-resources-amidst-covid-19-30238"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hyperlink" Target="https://www.thewowstyle.com/6-areas-of-hr-that-every-organization-should-govern/"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hyperlink" Target="https://medium.com/@lauren.ashley2194/the-importance-of-strengths-and-values-77467d4960a3"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hyperlink" Target="https://laptrinhx.com/a-blueprint-for-hr-1277359658/"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hyperlink" Target="https://courses.lumenlearning.com/wm-organizationalbehavior/chapter/putting-it-together-managing-groups-and-team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293811" y="773941"/>
            <a:ext cx="7084876" cy="963891"/>
          </a:xfrm>
          <a:solidFill>
            <a:schemeClr val="accent1">
              <a:lumMod val="20000"/>
              <a:lumOff val="80000"/>
            </a:schemeClr>
          </a:solidFill>
        </p:spPr>
        <p:txBody>
          <a:bodyPr anchor="ctr">
            <a:normAutofit/>
          </a:bodyPr>
          <a:lstStyle/>
          <a:p>
            <a:r>
              <a:rPr lang="en-US" sz="4400" dirty="0">
                <a:solidFill>
                  <a:schemeClr val="accent5">
                    <a:lumMod val="75000"/>
                  </a:schemeClr>
                </a:solidFill>
                <a:latin typeface="Times New Roman" panose="02020603050405020304" pitchFamily="18" charset="0"/>
                <a:cs typeface="Times New Roman" panose="02020603050405020304" pitchFamily="18" charset="0"/>
              </a:rPr>
              <a:t>Welcome to the Presentation</a:t>
            </a:r>
            <a:endParaRPr lang="en-GB" sz="4400"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293811" y="1899840"/>
            <a:ext cx="4607368" cy="4293569"/>
          </a:xfrm>
        </p:spPr>
        <p:style>
          <a:lnRef idx="1">
            <a:schemeClr val="accent5"/>
          </a:lnRef>
          <a:fillRef idx="2">
            <a:schemeClr val="accent5"/>
          </a:fillRef>
          <a:effectRef idx="1">
            <a:schemeClr val="accent5"/>
          </a:effectRef>
          <a:fontRef idx="minor">
            <a:schemeClr val="dk1"/>
          </a:fontRef>
        </p:style>
        <p:txBody>
          <a:bodyPr anchor="ctr">
            <a:normAutofit/>
          </a:bodyPr>
          <a:lstStyle/>
          <a:p>
            <a:r>
              <a:rPr lang="en-GB" sz="4400" b="0" i="0" dirty="0">
                <a:solidFill>
                  <a:schemeClr val="accent4"/>
                </a:solidFill>
                <a:effectLst/>
                <a:latin typeface="Times New Roman" panose="02020603050405020304" pitchFamily="18" charset="0"/>
                <a:cs typeface="Times New Roman" panose="02020603050405020304" pitchFamily="18" charset="0"/>
              </a:rPr>
              <a:t>LCBB5004 Managing People  Presentation</a:t>
            </a:r>
          </a:p>
          <a:p>
            <a:r>
              <a:rPr lang="en-GB" sz="2400" b="1" i="0" u="none" strike="noStrike" dirty="0">
                <a:solidFill>
                  <a:srgbClr val="0070C0"/>
                </a:solidFill>
                <a:effectLst/>
                <a:latin typeface="Times New Roman" panose="02020603050405020304" pitchFamily="18" charset="0"/>
                <a:cs typeface="Times New Roman" panose="02020603050405020304" pitchFamily="18" charset="0"/>
              </a:rPr>
              <a:t>Assessment Component 1 </a:t>
            </a:r>
            <a:endParaRPr lang="en-GB" sz="2400" b="1" dirty="0">
              <a:solidFill>
                <a:srgbClr val="0070C0"/>
              </a:solidFill>
              <a:latin typeface="Times New Roman" panose="02020603050405020304" pitchFamily="18" charset="0"/>
              <a:cs typeface="Times New Roman" panose="02020603050405020304" pitchFamily="18" charset="0"/>
            </a:endParaRPr>
          </a:p>
        </p:txBody>
      </p:sp>
      <p:pic>
        <p:nvPicPr>
          <p:cNvPr id="18" name="Content Placeholder 17">
            <a:extLst>
              <a:ext uri="{FF2B5EF4-FFF2-40B4-BE49-F238E27FC236}">
                <a16:creationId xmlns:a16="http://schemas.microsoft.com/office/drawing/2014/main" id="{3E518480-1F55-1E62-25C4-41D7F91AEEF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5901180" y="1899840"/>
            <a:ext cx="5344998" cy="4260915"/>
          </a:xfrm>
        </p:spPr>
      </p:pic>
      <p:pic>
        <p:nvPicPr>
          <p:cNvPr id="20" name="Picture 19">
            <a:extLst>
              <a:ext uri="{FF2B5EF4-FFF2-40B4-BE49-F238E27FC236}">
                <a16:creationId xmlns:a16="http://schemas.microsoft.com/office/drawing/2014/main" id="{28250E42-0B41-1AEC-491C-700C8971796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671176" y="725751"/>
            <a:ext cx="2227013" cy="857275"/>
          </a:xfrm>
          <a:prstGeom prst="rect">
            <a:avLst/>
          </a:prstGeom>
          <a:noFill/>
          <a:ln>
            <a:noFill/>
          </a:ln>
        </p:spPr>
      </p:pic>
      <p:sp>
        <p:nvSpPr>
          <p:cNvPr id="21" name="TextBox 20">
            <a:extLst>
              <a:ext uri="{FF2B5EF4-FFF2-40B4-BE49-F238E27FC236}">
                <a16:creationId xmlns:a16="http://schemas.microsoft.com/office/drawing/2014/main" id="{45FA67AD-0297-87C7-E857-8DC81612FF47}"/>
              </a:ext>
            </a:extLst>
          </p:cNvPr>
          <p:cNvSpPr txBox="1"/>
          <p:nvPr/>
        </p:nvSpPr>
        <p:spPr>
          <a:xfrm>
            <a:off x="5901180" y="6160755"/>
            <a:ext cx="5344998" cy="230832"/>
          </a:xfrm>
          <a:prstGeom prst="rect">
            <a:avLst/>
          </a:prstGeom>
          <a:noFill/>
        </p:spPr>
        <p:txBody>
          <a:bodyPr wrap="square" rtlCol="0">
            <a:spAutoFit/>
          </a:bodyPr>
          <a:lstStyle/>
          <a:p>
            <a:r>
              <a:rPr lang="en-GB" sz="900">
                <a:hlinkClick r:id="rId4" tooltip="https://usq.pressbooks.pub/traumainformedpractice/chapter/6-2-the-teacher-must-survive-self-care-and-managing-secondary-trauma/"/>
              </a:rPr>
              <a:t>This Photo</a:t>
            </a:r>
            <a:r>
              <a:rPr lang="en-GB" sz="900"/>
              <a:t> by Unknown Author is licensed under </a:t>
            </a:r>
            <a:r>
              <a:rPr lang="en-GB" sz="900">
                <a:hlinkClick r:id="rId6" tooltip="https://creativecommons.org/licenses/by-sa/3.0/"/>
              </a:rPr>
              <a:t>CC BY-SA</a:t>
            </a:r>
            <a:endParaRPr lang="en-GB" sz="900"/>
          </a:p>
        </p:txBody>
      </p:sp>
    </p:spTree>
    <p:extLst>
      <p:ext uri="{BB962C8B-B14F-4D97-AF65-F5344CB8AC3E}">
        <p14:creationId xmlns:p14="http://schemas.microsoft.com/office/powerpoint/2010/main" val="17072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293811" y="773941"/>
            <a:ext cx="3932237" cy="963891"/>
          </a:xfrm>
          <a:solidFill>
            <a:schemeClr val="accent4">
              <a:lumMod val="20000"/>
              <a:lumOff val="80000"/>
            </a:schemeClr>
          </a:solidFill>
        </p:spPr>
        <p:txBody>
          <a:bodyPr>
            <a:normAutofit fontScale="90000"/>
          </a:bodyPr>
          <a:lstStyle/>
          <a:p>
            <a:r>
              <a:rPr lang="en-US" sz="6000" dirty="0">
                <a:solidFill>
                  <a:schemeClr val="accent5">
                    <a:lumMod val="75000"/>
                  </a:schemeClr>
                </a:solidFill>
                <a:latin typeface="Times New Roman" panose="02020603050405020304" pitchFamily="18" charset="0"/>
                <a:cs typeface="Times New Roman" panose="02020603050405020304" pitchFamily="18" charset="0"/>
              </a:rPr>
              <a:t>Introduction</a:t>
            </a:r>
            <a:endParaRPr lang="en-GB" sz="60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85453" y="773941"/>
            <a:ext cx="5282153" cy="5328685"/>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293811" y="2140084"/>
            <a:ext cx="3932237" cy="3735421"/>
          </a:xfrm>
        </p:spPr>
        <p:style>
          <a:lnRef idx="1">
            <a:schemeClr val="accent5"/>
          </a:lnRef>
          <a:fillRef idx="2">
            <a:schemeClr val="accent5"/>
          </a:fillRef>
          <a:effectRef idx="1">
            <a:schemeClr val="accent5"/>
          </a:effectRef>
          <a:fontRef idx="minor">
            <a:schemeClr val="dk1"/>
          </a:fontRef>
        </p:style>
        <p:txBody>
          <a:bodyPr>
            <a:normAutofit fontScale="92500" lnSpcReduction="10000"/>
          </a:bodyPr>
          <a:lstStyle/>
          <a:p>
            <a:pPr algn="just"/>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The modern </a:t>
            </a:r>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is more dependent on Human Resource Professionals. As they play a vital role in Hiring to firing and contribute to </a:t>
            </a:r>
            <a:r>
              <a:rPr lang="en-US" sz="2800" kern="1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development strategy. They also play an impactful contribution in internal and external factors.</a:t>
            </a:r>
            <a:endParaRPr lang="en-GB"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8641A1D1-3FAB-0641-0CD7-43BAE78E9CC3}"/>
              </a:ext>
            </a:extLst>
          </p:cNvPr>
          <p:cNvSpPr txBox="1"/>
          <p:nvPr/>
        </p:nvSpPr>
        <p:spPr>
          <a:xfrm>
            <a:off x="3510214" y="4114108"/>
            <a:ext cx="5867817" cy="230832"/>
          </a:xfrm>
          <a:prstGeom prst="rect">
            <a:avLst/>
          </a:prstGeom>
          <a:noFill/>
        </p:spPr>
        <p:txBody>
          <a:bodyPr wrap="square" rtlCol="0">
            <a:spAutoFit/>
          </a:bodyPr>
          <a:lstStyle/>
          <a:p>
            <a:r>
              <a:rPr lang="en-GB" sz="900" dirty="0"/>
              <a:t>\</a:t>
            </a:r>
          </a:p>
        </p:txBody>
      </p:sp>
    </p:spTree>
    <p:extLst>
      <p:ext uri="{BB962C8B-B14F-4D97-AF65-F5344CB8AC3E}">
        <p14:creationId xmlns:p14="http://schemas.microsoft.com/office/powerpoint/2010/main" val="408019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293811" y="773941"/>
            <a:ext cx="3932237" cy="963891"/>
          </a:xfrm>
          <a:solidFill>
            <a:schemeClr val="accent2">
              <a:lumMod val="40000"/>
              <a:lumOff val="60000"/>
            </a:schemeClr>
          </a:solidFill>
        </p:spPr>
        <p:txBody>
          <a:bodyPr>
            <a:normAutofit/>
          </a:bodyPr>
          <a:lstStyle/>
          <a:p>
            <a:r>
              <a:rPr lang="en-US" sz="2800" dirty="0">
                <a:solidFill>
                  <a:srgbClr val="7030A0"/>
                </a:solidFill>
                <a:effectLst/>
                <a:latin typeface="Times New Roman" panose="02020603050405020304" pitchFamily="18" charset="0"/>
                <a:ea typeface="Calibri" panose="020F0502020204030204" pitchFamily="34" charset="0"/>
              </a:rPr>
              <a:t>Role of Human Resource Professional</a:t>
            </a:r>
            <a:endParaRPr lang="en-GB" sz="2800" dirty="0">
              <a:solidFill>
                <a:srgbClr val="7030A0"/>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096000" y="665922"/>
            <a:ext cx="5282153" cy="5527488"/>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293811" y="1932494"/>
            <a:ext cx="3932237" cy="4151565"/>
          </a:xfrm>
        </p:spPr>
        <p:style>
          <a:lnRef idx="1">
            <a:schemeClr val="accent5"/>
          </a:lnRef>
          <a:fillRef idx="2">
            <a:schemeClr val="accent5"/>
          </a:fillRef>
          <a:effectRef idx="1">
            <a:schemeClr val="accent5"/>
          </a:effectRef>
          <a:fontRef idx="minor">
            <a:schemeClr val="dk1"/>
          </a:fontRef>
        </p:style>
        <p:txBody>
          <a:bodyPr>
            <a:normAutofit fontScale="92500"/>
          </a:bodyPr>
          <a:lstStyle/>
          <a:p>
            <a:pPr algn="just"/>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human resource professional is the person who superintended the employees and circulated the employee lifecycle of any sort of organization. Along with employee lifecycle, this professional is also responsible for performance management, compensation and benefits and terminating any employee from the current position </a:t>
            </a:r>
            <a:r>
              <a:rPr lang="en-GB"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GB" sz="2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Fahed-Sreih</a:t>
            </a:r>
            <a:r>
              <a:rPr lang="en-GB"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2018)</a:t>
            </a: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GB"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9550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293811" y="772424"/>
            <a:ext cx="3932237" cy="963891"/>
          </a:xfrm>
          <a:solidFill>
            <a:schemeClr val="accent6">
              <a:lumMod val="40000"/>
              <a:lumOff val="60000"/>
            </a:schemeClr>
          </a:solidFill>
        </p:spPr>
        <p:txBody>
          <a:bodyPr>
            <a:normAutofit/>
          </a:bodyPr>
          <a:lstStyle/>
          <a:p>
            <a:r>
              <a:rPr lang="en-GB" sz="2800" b="1" dirty="0">
                <a:solidFill>
                  <a:srgbClr val="7030A0"/>
                </a:solidFill>
                <a:effectLst/>
                <a:latin typeface="Times New Roman" panose="02020603050405020304" pitchFamily="18" charset="0"/>
                <a:ea typeface="Calibri" panose="020F0502020204030204" pitchFamily="34" charset="0"/>
              </a:rPr>
              <a:t>Job Responsibilities and Functional Areas</a:t>
            </a:r>
            <a:endParaRPr lang="en-GB" sz="2800" b="1" dirty="0">
              <a:solidFill>
                <a:srgbClr val="7030A0"/>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096000" y="773940"/>
            <a:ext cx="5282153" cy="5338625"/>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293811" y="1932494"/>
            <a:ext cx="3932237" cy="4260915"/>
          </a:xfrm>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Human Resource Planning</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Recruitment and selection</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Performance management </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Learning, training and career planning </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Function evaluation and feedback</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Rewards and punishment.</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Compensation and benefits.</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US"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Compliance</a:t>
            </a:r>
            <a:endParaRPr lang="en-GB" sz="18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solidFill>
                <a:schemeClr val="tx1"/>
              </a:solidFill>
            </a:endParaRPr>
          </a:p>
        </p:txBody>
      </p:sp>
      <p:sp>
        <p:nvSpPr>
          <p:cNvPr id="9" name="TextBox 8">
            <a:extLst>
              <a:ext uri="{FF2B5EF4-FFF2-40B4-BE49-F238E27FC236}">
                <a16:creationId xmlns:a16="http://schemas.microsoft.com/office/drawing/2014/main" id="{8641A1D1-3FAB-0641-0CD7-43BAE78E9CC3}"/>
              </a:ext>
            </a:extLst>
          </p:cNvPr>
          <p:cNvSpPr txBox="1"/>
          <p:nvPr/>
        </p:nvSpPr>
        <p:spPr>
          <a:xfrm>
            <a:off x="3510214" y="4114108"/>
            <a:ext cx="5867817" cy="230832"/>
          </a:xfrm>
          <a:prstGeom prst="rect">
            <a:avLst/>
          </a:prstGeom>
          <a:noFill/>
        </p:spPr>
        <p:txBody>
          <a:bodyPr wrap="square" rtlCol="0">
            <a:spAutoFit/>
          </a:bodyPr>
          <a:lstStyle/>
          <a:p>
            <a:r>
              <a:rPr lang="en-GB" sz="900" dirty="0"/>
              <a:t>\</a:t>
            </a:r>
          </a:p>
        </p:txBody>
      </p:sp>
    </p:spTree>
    <p:extLst>
      <p:ext uri="{BB962C8B-B14F-4D97-AF65-F5344CB8AC3E}">
        <p14:creationId xmlns:p14="http://schemas.microsoft.com/office/powerpoint/2010/main" val="3702312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293811" y="773941"/>
            <a:ext cx="4282041" cy="963891"/>
          </a:xfrm>
          <a:solidFill>
            <a:schemeClr val="bg1">
              <a:lumMod val="95000"/>
            </a:schemeClr>
          </a:solidFill>
        </p:spPr>
        <p:txBody>
          <a:bodyPr>
            <a:normAutofit/>
          </a:bodyPr>
          <a:lstStyle/>
          <a:p>
            <a:r>
              <a:rPr lang="en-US" sz="2800" dirty="0">
                <a:effectLst/>
                <a:latin typeface="Times New Roman" panose="02020603050405020304" pitchFamily="18" charset="0"/>
                <a:ea typeface="Calibri" panose="020F0502020204030204" pitchFamily="34" charset="0"/>
              </a:rPr>
              <a:t>The important values that HR should follow</a:t>
            </a:r>
            <a:endParaRPr lang="en-GB" sz="28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096000" y="584462"/>
            <a:ext cx="5282153" cy="5608948"/>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031132" y="2287939"/>
            <a:ext cx="4544720" cy="2832230"/>
          </a:xfrm>
        </p:spPr>
        <p:style>
          <a:lnRef idx="1">
            <a:schemeClr val="accent5"/>
          </a:lnRef>
          <a:fillRef idx="2">
            <a:schemeClr val="accent5"/>
          </a:fillRef>
          <a:effectRef idx="1">
            <a:schemeClr val="accent5"/>
          </a:effectRef>
          <a:fontRef idx="minor">
            <a:schemeClr val="dk1"/>
          </a:fontRef>
        </p:style>
        <p:txBody>
          <a:bodyPr>
            <a:normAutofit/>
          </a:bodyPr>
          <a:lstStyle/>
          <a:p>
            <a:pPr marL="800100" lvl="1" indent="-342900" algn="just">
              <a:lnSpc>
                <a:spcPct val="150000"/>
              </a:lnSpc>
              <a:buFont typeface="Symbol" panose="05050102010706020507" pitchFamily="18" charset="2"/>
              <a:buChar char=""/>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Integrity and accountability</a:t>
            </a:r>
            <a:endParaRPr lang="en-GB"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800100" lvl="1" indent="-342900" algn="just">
              <a:lnSpc>
                <a:spcPct val="150000"/>
              </a:lnSpc>
              <a:spcAft>
                <a:spcPts val="800"/>
              </a:spcAft>
              <a:buFont typeface="Symbol" panose="05050102010706020507" pitchFamily="18" charset="2"/>
              <a:buChar char=""/>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Fairness, Equality and professionalism</a:t>
            </a:r>
            <a:endParaRPr lang="en-GB"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GB" dirty="0"/>
          </a:p>
        </p:txBody>
      </p:sp>
    </p:spTree>
    <p:extLst>
      <p:ext uri="{BB962C8B-B14F-4D97-AF65-F5344CB8AC3E}">
        <p14:creationId xmlns:p14="http://schemas.microsoft.com/office/powerpoint/2010/main" val="2654278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293811" y="773941"/>
            <a:ext cx="3932237" cy="963891"/>
          </a:xfrm>
          <a:solidFill>
            <a:schemeClr val="accent6">
              <a:lumMod val="60000"/>
              <a:lumOff val="40000"/>
            </a:schemeClr>
          </a:solidFill>
        </p:spPr>
        <p:txBody>
          <a:bodyPr anchor="ctr">
            <a:normAutofit/>
          </a:bodyPr>
          <a:lstStyle/>
          <a:p>
            <a:r>
              <a:rPr lang="en-GB" b="1" dirty="0">
                <a:solidFill>
                  <a:srgbClr val="0070C0"/>
                </a:solidFill>
                <a:latin typeface="Times New Roman" panose="02020603050405020304" pitchFamily="18" charset="0"/>
                <a:ea typeface="Calibri" panose="020F0502020204030204" pitchFamily="34" charset="0"/>
              </a:rPr>
              <a:t>C</a:t>
            </a:r>
            <a:r>
              <a:rPr lang="en-GB" b="1" dirty="0">
                <a:solidFill>
                  <a:srgbClr val="0070C0"/>
                </a:solidFill>
                <a:effectLst/>
                <a:latin typeface="Times New Roman" panose="02020603050405020304" pitchFamily="18" charset="0"/>
                <a:ea typeface="Calibri" panose="020F0502020204030204" pitchFamily="34" charset="0"/>
              </a:rPr>
              <a:t>urrent CIPD </a:t>
            </a:r>
            <a:r>
              <a:rPr lang="en-GB" b="1" dirty="0">
                <a:solidFill>
                  <a:srgbClr val="0070C0"/>
                </a:solidFill>
                <a:latin typeface="Times New Roman" panose="02020603050405020304" pitchFamily="18" charset="0"/>
                <a:ea typeface="Calibri" panose="020F0502020204030204" pitchFamily="34" charset="0"/>
              </a:rPr>
              <a:t>P</a:t>
            </a:r>
            <a:r>
              <a:rPr lang="en-GB" b="1" dirty="0">
                <a:solidFill>
                  <a:srgbClr val="0070C0"/>
                </a:solidFill>
                <a:effectLst/>
                <a:latin typeface="Times New Roman" panose="02020603050405020304" pitchFamily="18" charset="0"/>
                <a:ea typeface="Calibri" panose="020F0502020204030204" pitchFamily="34" charset="0"/>
              </a:rPr>
              <a:t>rofession Map</a:t>
            </a:r>
            <a:endParaRPr lang="en-GB" b="1" dirty="0">
              <a:solidFill>
                <a:srgbClr val="0070C0"/>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096000" y="584462"/>
            <a:ext cx="5282153" cy="5608948"/>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293811" y="1932494"/>
            <a:ext cx="5496095" cy="4151565"/>
          </a:xfrm>
        </p:spPr>
        <p:style>
          <a:lnRef idx="1">
            <a:schemeClr val="accent5"/>
          </a:lnRef>
          <a:fillRef idx="2">
            <a:schemeClr val="accent5"/>
          </a:fillRef>
          <a:effectRef idx="1">
            <a:schemeClr val="accent5"/>
          </a:effectRef>
          <a:fontRef idx="minor">
            <a:schemeClr val="dk1"/>
          </a:fontRef>
        </p:style>
        <p:txBody>
          <a:bodyPr>
            <a:normAutofit/>
          </a:bodyPr>
          <a:lstStyle/>
          <a:p>
            <a:pPr marR="102235" algn="just" fontAlgn="base">
              <a:lnSpc>
                <a:spcPct val="150000"/>
              </a:lnSpc>
              <a:spcAft>
                <a:spcPts val="800"/>
              </a:spcAft>
            </a:pPr>
            <a:r>
              <a:rPr lang="en-GB" sz="1800" dirty="0">
                <a:solidFill>
                  <a:schemeClr val="tx1"/>
                </a:solidFill>
                <a:effectLst/>
                <a:latin typeface="Times New Roman" panose="02020603050405020304" pitchFamily="18" charset="0"/>
                <a:ea typeface="Times New Roman" panose="02020603050405020304" pitchFamily="18" charset="0"/>
              </a:rPr>
              <a:t>The CIPD map will help the HR professional to make better decisions and act confidently to get the specialist knowledge to play an effective role in progress (Peacock, 2017). The CIPD reference is discussed below:</a:t>
            </a:r>
          </a:p>
          <a:p>
            <a:pPr marL="342900" marR="102235" lvl="0" indent="-342900" algn="just" fontAlgn="base">
              <a:lnSpc>
                <a:spcPct val="150000"/>
              </a:lnSpc>
              <a:spcAft>
                <a:spcPts val="800"/>
              </a:spcAft>
              <a:buFont typeface="Symbol" panose="05050102010706020507" pitchFamily="18" charset="2"/>
              <a:buChar char=""/>
            </a:pPr>
            <a:r>
              <a:rPr lang="en-GB" sz="2000" b="1" dirty="0">
                <a:solidFill>
                  <a:srgbClr val="002060"/>
                </a:solidFill>
                <a:effectLst/>
                <a:latin typeface="Times New Roman" panose="02020603050405020304" pitchFamily="18" charset="0"/>
                <a:ea typeface="Times New Roman" panose="02020603050405020304" pitchFamily="18" charset="0"/>
              </a:rPr>
              <a:t>Core knowledge</a:t>
            </a:r>
          </a:p>
          <a:p>
            <a:pPr marL="342900" marR="102235" lvl="0" indent="-342900" algn="just" fontAlgn="base">
              <a:lnSpc>
                <a:spcPct val="150000"/>
              </a:lnSpc>
              <a:spcAft>
                <a:spcPts val="800"/>
              </a:spcAft>
              <a:buFont typeface="Symbol" panose="05050102010706020507" pitchFamily="18" charset="2"/>
              <a:buChar char=""/>
            </a:pPr>
            <a:r>
              <a:rPr lang="en-GB" sz="2000" b="1" dirty="0">
                <a:solidFill>
                  <a:srgbClr val="002060"/>
                </a:solidFill>
                <a:effectLst/>
                <a:latin typeface="Times New Roman" panose="02020603050405020304" pitchFamily="18" charset="0"/>
                <a:ea typeface="Times New Roman" panose="02020603050405020304" pitchFamily="18" charset="0"/>
              </a:rPr>
              <a:t>Purpose and Values</a:t>
            </a:r>
          </a:p>
          <a:p>
            <a:pPr marL="342900" marR="102235" lvl="0" indent="-342900" algn="just" fontAlgn="base">
              <a:lnSpc>
                <a:spcPct val="150000"/>
              </a:lnSpc>
              <a:spcAft>
                <a:spcPts val="800"/>
              </a:spcAft>
              <a:buFont typeface="Symbol" panose="05050102010706020507" pitchFamily="18" charset="2"/>
              <a:buChar char=""/>
            </a:pPr>
            <a:r>
              <a:rPr lang="en-GB" sz="2000" b="1" dirty="0">
                <a:solidFill>
                  <a:srgbClr val="002060"/>
                </a:solidFill>
                <a:effectLst/>
                <a:latin typeface="Times New Roman" panose="02020603050405020304" pitchFamily="18" charset="0"/>
                <a:ea typeface="Times New Roman" panose="02020603050405020304" pitchFamily="18" charset="0"/>
              </a:rPr>
              <a:t>Specialist knowledge</a:t>
            </a:r>
          </a:p>
          <a:p>
            <a:endParaRPr lang="en-GB" dirty="0"/>
          </a:p>
        </p:txBody>
      </p:sp>
      <p:sp>
        <p:nvSpPr>
          <p:cNvPr id="9" name="TextBox 8">
            <a:extLst>
              <a:ext uri="{FF2B5EF4-FFF2-40B4-BE49-F238E27FC236}">
                <a16:creationId xmlns:a16="http://schemas.microsoft.com/office/drawing/2014/main" id="{8641A1D1-3FAB-0641-0CD7-43BAE78E9CC3}"/>
              </a:ext>
            </a:extLst>
          </p:cNvPr>
          <p:cNvSpPr txBox="1"/>
          <p:nvPr/>
        </p:nvSpPr>
        <p:spPr>
          <a:xfrm>
            <a:off x="3510214" y="4114108"/>
            <a:ext cx="5867817" cy="230832"/>
          </a:xfrm>
          <a:prstGeom prst="rect">
            <a:avLst/>
          </a:prstGeom>
          <a:noFill/>
        </p:spPr>
        <p:txBody>
          <a:bodyPr wrap="square" rtlCol="0">
            <a:spAutoFit/>
          </a:bodyPr>
          <a:lstStyle/>
          <a:p>
            <a:r>
              <a:rPr lang="en-GB" sz="900" dirty="0"/>
              <a:t>\</a:t>
            </a:r>
          </a:p>
        </p:txBody>
      </p:sp>
    </p:spTree>
    <p:extLst>
      <p:ext uri="{BB962C8B-B14F-4D97-AF65-F5344CB8AC3E}">
        <p14:creationId xmlns:p14="http://schemas.microsoft.com/office/powerpoint/2010/main" val="2272219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813847" y="856034"/>
            <a:ext cx="5282153" cy="1322961"/>
          </a:xfrm>
          <a:solidFill>
            <a:schemeClr val="accent1">
              <a:lumMod val="20000"/>
              <a:lumOff val="80000"/>
            </a:schemeClr>
          </a:solidFill>
          <a:ln>
            <a:solidFill>
              <a:schemeClr val="accent4">
                <a:lumMod val="20000"/>
                <a:lumOff val="80000"/>
              </a:schemeClr>
            </a:solidFill>
          </a:ln>
        </p:spPr>
        <p:txBody>
          <a:bodyPr>
            <a:normAutofit/>
          </a:bodyPr>
          <a:lstStyle/>
          <a:p>
            <a:r>
              <a:rPr lang="en-GB"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The factors to influence a positive relationship between the employer and the employee.</a:t>
            </a:r>
            <a:endParaRPr lang="en-GB" sz="32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096000" y="584462"/>
            <a:ext cx="5282153" cy="5608948"/>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813847" y="2354909"/>
            <a:ext cx="5282153" cy="3450209"/>
          </a:xfrm>
        </p:spPr>
        <p:style>
          <a:lnRef idx="1">
            <a:schemeClr val="accent5"/>
          </a:lnRef>
          <a:fillRef idx="2">
            <a:schemeClr val="accent5"/>
          </a:fillRef>
          <a:effectRef idx="1">
            <a:schemeClr val="accent5"/>
          </a:effectRef>
          <a:fontRef idx="minor">
            <a:schemeClr val="dk1"/>
          </a:fontRef>
        </p:style>
        <p:txBody>
          <a:bodyPr>
            <a:normAutofit/>
          </a:bodyPr>
          <a:lstStyle/>
          <a:p>
            <a:pPr algn="just"/>
            <a:r>
              <a:rPr lang="en-GB"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Many factors like two-way trust, strategy, structure, culture, respect, employee engagement rate, effective communication, work-life balance, economic climate, regulatory factors benefits and compensation are directly responsible to influence a positive relationship between the employer and employees</a:t>
            </a:r>
            <a:r>
              <a:rPr lang="en-GB"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(Rees and French, 2016)</a:t>
            </a:r>
            <a:r>
              <a:rPr lang="en-GB"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2560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858834" y="735497"/>
            <a:ext cx="4802189" cy="1212574"/>
          </a:xfrm>
          <a:solidFill>
            <a:schemeClr val="accent1">
              <a:lumMod val="20000"/>
              <a:lumOff val="80000"/>
            </a:schemeClr>
          </a:solidFill>
        </p:spPr>
        <p:txBody>
          <a:bodyPr anchor="ctr">
            <a:normAutofit/>
          </a:bodyPr>
          <a:lstStyle/>
          <a:p>
            <a:r>
              <a:rPr lang="en-GB"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Types of relationships that can develop between the employer and employee</a:t>
            </a:r>
            <a:endParaRPr lang="en-GB" sz="32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6096000" y="735496"/>
            <a:ext cx="5282153" cy="5457914"/>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858834" y="2097157"/>
            <a:ext cx="4802189" cy="4096252"/>
          </a:xfrm>
        </p:spPr>
        <p:style>
          <a:lnRef idx="1">
            <a:schemeClr val="accent5"/>
          </a:lnRef>
          <a:fillRef idx="2">
            <a:schemeClr val="accent5"/>
          </a:fillRef>
          <a:effectRef idx="1">
            <a:schemeClr val="accent5"/>
          </a:effectRef>
          <a:fontRef idx="minor">
            <a:schemeClr val="dk1"/>
          </a:fontRef>
        </p:style>
        <p:txBody>
          <a:bodyPr>
            <a:normAutofit/>
          </a:bodyPr>
          <a:lstStyle/>
          <a:p>
            <a:pPr marR="102235" algn="just" fontAlgn="base">
              <a:lnSpc>
                <a:spcPct val="150000"/>
              </a:lnSpc>
              <a:spcAft>
                <a:spcPts val="800"/>
              </a:spcAft>
            </a:pPr>
            <a:r>
              <a:rPr lang="en-GB" sz="1800" dirty="0">
                <a:solidFill>
                  <a:srgbClr val="000000"/>
                </a:solidFill>
                <a:effectLst/>
                <a:latin typeface="Times New Roman" panose="02020603050405020304" pitchFamily="18" charset="0"/>
                <a:ea typeface="Times New Roman" panose="02020603050405020304" pitchFamily="18" charset="0"/>
              </a:rPr>
              <a:t>The relationship between employee and employer should be interrelated and will maintain the two trait benefits at a time</a:t>
            </a:r>
            <a:r>
              <a:rPr lang="en-GB" sz="1800" dirty="0">
                <a:effectLst/>
                <a:latin typeface="Times New Roman" panose="02020603050405020304" pitchFamily="18" charset="0"/>
                <a:ea typeface="Times New Roman" panose="02020603050405020304" pitchFamily="18" charset="0"/>
              </a:rPr>
              <a:t> (Rees and French, 2016)</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Transactional Relationship</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Partnership Relationship</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Collaborative relationship</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227500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719847" y="773941"/>
            <a:ext cx="4506201" cy="963891"/>
          </a:xfrm>
          <a:solidFill>
            <a:schemeClr val="bg1">
              <a:lumMod val="85000"/>
            </a:schemeClr>
          </a:solidFill>
        </p:spPr>
        <p:txBody>
          <a:bodyPr>
            <a:normAutofit fontScale="90000"/>
          </a:bodyPr>
          <a:lstStyle/>
          <a:p>
            <a:r>
              <a:rPr lang="en-GB"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Practical examples of what factors can influence the relationship</a:t>
            </a:r>
            <a:endParaRPr lang="en-GB" sz="3600"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914401" y="1932494"/>
            <a:ext cx="4311648" cy="4260915"/>
          </a:xfrm>
        </p:spPr>
        <p:style>
          <a:lnRef idx="1">
            <a:schemeClr val="accent5"/>
          </a:lnRef>
          <a:fillRef idx="2">
            <a:schemeClr val="accent5"/>
          </a:fillRef>
          <a:effectRef idx="1">
            <a:schemeClr val="accent5"/>
          </a:effectRef>
          <a:fontRef idx="minor">
            <a:schemeClr val="dk1"/>
          </a:fontRef>
        </p:style>
        <p:txBody>
          <a:bodyPr>
            <a:normAutofit lnSpcReduction="10000"/>
          </a:bodyPr>
          <a:lstStyle/>
          <a:p>
            <a:pPr marR="102235" algn="just" fontAlgn="base">
              <a:lnSpc>
                <a:spcPct val="150000"/>
              </a:lnSpc>
              <a:spcAft>
                <a:spcPts val="800"/>
              </a:spcAft>
            </a:pPr>
            <a:r>
              <a:rPr lang="en-GB" sz="1800" dirty="0">
                <a:solidFill>
                  <a:srgbClr val="000000"/>
                </a:solidFill>
                <a:effectLst/>
                <a:latin typeface="Times New Roman" panose="02020603050405020304" pitchFamily="18" charset="0"/>
                <a:ea typeface="Times New Roman" panose="02020603050405020304" pitchFamily="18" charset="0"/>
              </a:rPr>
              <a:t>Jaguar Land Rover is a technological company in the UK. JLR has strong HR practices in the workplace. The HR team focus on the factors to maintain the relationship in the workplace</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Gülcan</a:t>
            </a:r>
            <a:r>
              <a:rPr lang="en-GB" sz="1800" dirty="0">
                <a:effectLst/>
                <a:latin typeface="Times New Roman" panose="02020603050405020304" pitchFamily="18" charset="0"/>
                <a:ea typeface="Times New Roman" panose="02020603050405020304" pitchFamily="18" charset="0"/>
              </a:rPr>
              <a:t>, 2017)</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Communication</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Trust and respect</a:t>
            </a:r>
            <a:endParaRPr lang="en-GB" sz="1800" dirty="0">
              <a:effectLst/>
              <a:latin typeface="Times New Roman" panose="02020603050405020304" pitchFamily="18" charset="0"/>
              <a:ea typeface="Times New Roman" panose="02020603050405020304" pitchFamily="18" charset="0"/>
            </a:endParaRPr>
          </a:p>
          <a:p>
            <a:pPr marL="342900" marR="102235" lvl="0" indent="-342900" algn="just"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Fairness and benefits</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9" name="TextBox 8">
            <a:extLst>
              <a:ext uri="{FF2B5EF4-FFF2-40B4-BE49-F238E27FC236}">
                <a16:creationId xmlns:a16="http://schemas.microsoft.com/office/drawing/2014/main" id="{8641A1D1-3FAB-0641-0CD7-43BAE78E9CC3}"/>
              </a:ext>
            </a:extLst>
          </p:cNvPr>
          <p:cNvSpPr txBox="1"/>
          <p:nvPr/>
        </p:nvSpPr>
        <p:spPr>
          <a:xfrm>
            <a:off x="3510214" y="4114108"/>
            <a:ext cx="5867817" cy="230832"/>
          </a:xfrm>
          <a:prstGeom prst="rect">
            <a:avLst/>
          </a:prstGeom>
          <a:noFill/>
        </p:spPr>
        <p:txBody>
          <a:bodyPr wrap="square" rtlCol="0">
            <a:spAutoFit/>
          </a:bodyPr>
          <a:lstStyle/>
          <a:p>
            <a:r>
              <a:rPr lang="en-GB" sz="900" dirty="0"/>
              <a:t>\</a:t>
            </a:r>
          </a:p>
        </p:txBody>
      </p:sp>
      <p:pic>
        <p:nvPicPr>
          <p:cNvPr id="11" name="Content Placeholder 10">
            <a:extLst>
              <a:ext uri="{FF2B5EF4-FFF2-40B4-BE49-F238E27FC236}">
                <a16:creationId xmlns:a16="http://schemas.microsoft.com/office/drawing/2014/main" id="{58FFB87E-30BD-92CC-85B3-CA73B5D99F0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418138" y="641684"/>
            <a:ext cx="5470525" cy="5390148"/>
          </a:xfrm>
        </p:spPr>
      </p:pic>
    </p:spTree>
    <p:extLst>
      <p:ext uri="{BB962C8B-B14F-4D97-AF65-F5344CB8AC3E}">
        <p14:creationId xmlns:p14="http://schemas.microsoft.com/office/powerpoint/2010/main" val="109950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701E93-C43D-FF5A-79BC-32981C99171E}"/>
              </a:ext>
            </a:extLst>
          </p:cNvPr>
          <p:cNvSpPr>
            <a:spLocks noGrp="1"/>
          </p:cNvSpPr>
          <p:nvPr>
            <p:ph type="title"/>
          </p:nvPr>
        </p:nvSpPr>
        <p:spPr>
          <a:xfrm>
            <a:off x="1709530" y="773941"/>
            <a:ext cx="7824247" cy="963891"/>
          </a:xfrm>
          <a:solidFill>
            <a:srgbClr val="92D050"/>
          </a:solidFill>
          <a:ln>
            <a:solidFill>
              <a:schemeClr val="accent2">
                <a:lumMod val="40000"/>
                <a:lumOff val="60000"/>
              </a:schemeClr>
            </a:solidFill>
          </a:ln>
        </p:spPr>
        <p:txBody>
          <a:bodyPr>
            <a:normAutofit/>
          </a:bodyPr>
          <a:lstStyle/>
          <a:p>
            <a:r>
              <a:rPr lang="en-GB" sz="28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My personal experiences to outline some positive practices </a:t>
            </a:r>
            <a:endParaRPr lang="en-GB" sz="40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8" name="Content Placeholder 7">
            <a:extLst>
              <a:ext uri="{FF2B5EF4-FFF2-40B4-BE49-F238E27FC236}">
                <a16:creationId xmlns:a16="http://schemas.microsoft.com/office/drawing/2014/main" id="{0ED3F7A3-49D2-B2EF-46DB-E47C45669D7C}"/>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709530" y="1737832"/>
            <a:ext cx="7800475" cy="1961247"/>
          </a:xfrm>
        </p:spPr>
      </p:pic>
      <p:sp>
        <p:nvSpPr>
          <p:cNvPr id="6" name="Text Placeholder 5">
            <a:extLst>
              <a:ext uri="{FF2B5EF4-FFF2-40B4-BE49-F238E27FC236}">
                <a16:creationId xmlns:a16="http://schemas.microsoft.com/office/drawing/2014/main" id="{107E087A-1CA7-EDA8-A081-882551CFA6A3}"/>
              </a:ext>
            </a:extLst>
          </p:cNvPr>
          <p:cNvSpPr>
            <a:spLocks noGrp="1"/>
          </p:cNvSpPr>
          <p:nvPr>
            <p:ph type="body" sz="half" idx="2"/>
          </p:nvPr>
        </p:nvSpPr>
        <p:spPr>
          <a:xfrm>
            <a:off x="1709530" y="3699079"/>
            <a:ext cx="7800475" cy="1961247"/>
          </a:xfrm>
        </p:spPr>
        <p:style>
          <a:lnRef idx="1">
            <a:schemeClr val="accent5"/>
          </a:lnRef>
          <a:fillRef idx="2">
            <a:schemeClr val="accent5"/>
          </a:fillRef>
          <a:effectRef idx="1">
            <a:schemeClr val="accent5"/>
          </a:effectRef>
          <a:fontRef idx="minor">
            <a:schemeClr val="dk1"/>
          </a:fontRef>
        </p:style>
        <p:txBody>
          <a:bodyPr>
            <a:normAutofit/>
          </a:bodyPr>
          <a:lstStyle/>
          <a:p>
            <a:pPr marL="342900" marR="102235" lvl="0" indent="-342900"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Employee development concern.</a:t>
            </a:r>
            <a:endParaRPr lang="en-GB" sz="1800" dirty="0">
              <a:effectLst/>
              <a:latin typeface="Times New Roman" panose="02020603050405020304" pitchFamily="18" charset="0"/>
              <a:ea typeface="Times New Roman" panose="02020603050405020304" pitchFamily="18" charset="0"/>
            </a:endParaRPr>
          </a:p>
          <a:p>
            <a:pPr marL="342900" marR="102235" lvl="0" indent="-342900"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Employee engagement rate</a:t>
            </a:r>
            <a:endParaRPr lang="en-GB" sz="1800" dirty="0">
              <a:effectLst/>
              <a:latin typeface="Times New Roman" panose="02020603050405020304" pitchFamily="18" charset="0"/>
              <a:ea typeface="Times New Roman" panose="02020603050405020304" pitchFamily="18" charset="0"/>
            </a:endParaRPr>
          </a:p>
          <a:p>
            <a:pPr marL="342900" marR="102235" lvl="0" indent="-342900" fontAlgn="base">
              <a:lnSpc>
                <a:spcPct val="150000"/>
              </a:lnSpc>
              <a:spcAft>
                <a:spcPts val="800"/>
              </a:spcAft>
              <a:buFont typeface="Symbol" panose="05050102010706020507" pitchFamily="18" charset="2"/>
              <a:buChar char=""/>
            </a:pPr>
            <a:r>
              <a:rPr lang="en-GB" sz="1800" b="1" dirty="0">
                <a:solidFill>
                  <a:srgbClr val="000000"/>
                </a:solidFill>
                <a:effectLst/>
                <a:latin typeface="Times New Roman" panose="02020603050405020304" pitchFamily="18" charset="0"/>
                <a:ea typeface="Times New Roman" panose="02020603050405020304" pitchFamily="18" charset="0"/>
              </a:rPr>
              <a:t>Work-life balance</a:t>
            </a:r>
          </a:p>
        </p:txBody>
      </p:sp>
      <p:pic>
        <p:nvPicPr>
          <p:cNvPr id="2" name="Content Placeholder 5">
            <a:extLst>
              <a:ext uri="{FF2B5EF4-FFF2-40B4-BE49-F238E27FC236}">
                <a16:creationId xmlns:a16="http://schemas.microsoft.com/office/drawing/2014/main" id="{7F5C76C4-D5B1-52F2-5F76-A9FADFA075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0530" y="700647"/>
            <a:ext cx="1789043" cy="1110478"/>
          </a:xfrm>
          <a:prstGeom prst="rect">
            <a:avLst/>
          </a:prstGeom>
        </p:spPr>
      </p:pic>
    </p:spTree>
    <p:extLst>
      <p:ext uri="{BB962C8B-B14F-4D97-AF65-F5344CB8AC3E}">
        <p14:creationId xmlns:p14="http://schemas.microsoft.com/office/powerpoint/2010/main" val="3191720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DAEA3-316B-D113-307C-C4EB20C3F269}"/>
              </a:ext>
            </a:extLst>
          </p:cNvPr>
          <p:cNvSpPr>
            <a:spLocks noGrp="1"/>
          </p:cNvSpPr>
          <p:nvPr>
            <p:ph type="title"/>
          </p:nvPr>
        </p:nvSpPr>
        <p:spPr>
          <a:xfrm>
            <a:off x="1328710" y="1517514"/>
            <a:ext cx="3718455" cy="945923"/>
          </a:xfrm>
          <a:solidFill>
            <a:schemeClr val="accent1">
              <a:lumMod val="40000"/>
              <a:lumOff val="60000"/>
            </a:schemeClr>
          </a:solidFill>
        </p:spPr>
        <p:txBody>
          <a:bodyPr>
            <a:normAutofit/>
          </a:bodyPr>
          <a:lstStyle/>
          <a:p>
            <a:r>
              <a:rPr lang="en-US" sz="5400" dirty="0">
                <a:solidFill>
                  <a:schemeClr val="tx1"/>
                </a:solidFill>
                <a:latin typeface="Times New Roman" panose="02020603050405020304" pitchFamily="18" charset="0"/>
                <a:cs typeface="Times New Roman" panose="02020603050405020304" pitchFamily="18" charset="0"/>
              </a:rPr>
              <a:t>Conclusion</a:t>
            </a:r>
            <a:endParaRPr lang="en-GB" sz="5400" dirty="0">
              <a:solidFill>
                <a:schemeClr val="tx1"/>
              </a:solidFill>
              <a:latin typeface="Times New Roman" panose="02020603050405020304" pitchFamily="18" charset="0"/>
              <a:cs typeface="Times New Roman" panose="02020603050405020304" pitchFamily="18" charset="0"/>
            </a:endParaRPr>
          </a:p>
        </p:txBody>
      </p:sp>
      <p:pic>
        <p:nvPicPr>
          <p:cNvPr id="6" name="Content Placeholder 5">
            <a:extLst>
              <a:ext uri="{FF2B5EF4-FFF2-40B4-BE49-F238E27FC236}">
                <a16:creationId xmlns:a16="http://schemas.microsoft.com/office/drawing/2014/main" id="{B125B7D4-CB26-9EAD-A022-F5D9DEE13B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51621" y="702731"/>
            <a:ext cx="5470525" cy="2683809"/>
          </a:xfrm>
        </p:spPr>
      </p:pic>
      <p:sp>
        <p:nvSpPr>
          <p:cNvPr id="4" name="Text Placeholder 3">
            <a:extLst>
              <a:ext uri="{FF2B5EF4-FFF2-40B4-BE49-F238E27FC236}">
                <a16:creationId xmlns:a16="http://schemas.microsoft.com/office/drawing/2014/main" id="{0CD8FA31-3711-15C2-6668-B3611E9C05FD}"/>
              </a:ext>
            </a:extLst>
          </p:cNvPr>
          <p:cNvSpPr>
            <a:spLocks noGrp="1"/>
          </p:cNvSpPr>
          <p:nvPr>
            <p:ph type="body" sz="half" idx="2"/>
          </p:nvPr>
        </p:nvSpPr>
        <p:spPr>
          <a:xfrm>
            <a:off x="1134867" y="3703182"/>
            <a:ext cx="9922266" cy="2452087"/>
          </a:xfrm>
        </p:spPr>
        <p:txBody>
          <a:bodyPr/>
          <a:lstStyle/>
          <a:p>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The job of an HR professional is challenging and interesting at a time. As they need to deal with diverse people or employees in the workplace. Finally, they have to ensure resource usage through the CIPD map and to focusing on influencing factors </a:t>
            </a:r>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(Williams </a:t>
            </a:r>
            <a:r>
              <a:rPr lang="en-GB" sz="2800" i="1" kern="10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 2020)</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808223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55399AA-9DAE-0FB8-C004-DBB25FF1AC52}"/>
              </a:ext>
            </a:extLst>
          </p:cNvPr>
          <p:cNvSpPr txBox="1"/>
          <p:nvPr/>
        </p:nvSpPr>
        <p:spPr>
          <a:xfrm>
            <a:off x="860440" y="1332047"/>
            <a:ext cx="10471120" cy="4832092"/>
          </a:xfrm>
          <a:prstGeom prst="rect">
            <a:avLst/>
          </a:prstGeom>
          <a:solidFill>
            <a:schemeClr val="accent6">
              <a:lumMod val="20000"/>
              <a:lumOff val="80000"/>
            </a:schemeClr>
          </a:solidFill>
        </p:spPr>
        <p:txBody>
          <a:bodyPr wrap="square" rtlCol="0">
            <a:spAutoFit/>
          </a:bodyPr>
          <a:lstStyle/>
          <a:p>
            <a:pPr algn="just"/>
            <a:r>
              <a:rPr lang="en-GB" sz="1400" dirty="0">
                <a:effectLst/>
                <a:latin typeface="Times New Roman" panose="02020603050405020304" pitchFamily="18" charset="0"/>
                <a:ea typeface="Times New Roman" panose="02020603050405020304" pitchFamily="18" charset="0"/>
              </a:rPr>
              <a:t>Armstrong, </a:t>
            </a:r>
            <a:r>
              <a:rPr lang="en-GB" sz="1400" dirty="0" err="1">
                <a:effectLst/>
                <a:latin typeface="Times New Roman" panose="02020603050405020304" pitchFamily="18" charset="0"/>
                <a:ea typeface="Times New Roman" panose="02020603050405020304" pitchFamily="18" charset="0"/>
              </a:rPr>
              <a:t>Michael.T</a:t>
            </a:r>
            <a:r>
              <a:rPr lang="en-GB" sz="1400" dirty="0">
                <a:effectLst/>
                <a:latin typeface="Times New Roman" panose="02020603050405020304" pitchFamily="18" charset="0"/>
                <a:ea typeface="Times New Roman" panose="02020603050405020304" pitchFamily="18" charset="0"/>
              </a:rPr>
              <a:t>. and Taylor, S. (2023) </a:t>
            </a:r>
            <a:r>
              <a:rPr lang="en-GB" sz="1400" i="1" dirty="0">
                <a:effectLst/>
                <a:latin typeface="Times New Roman" panose="02020603050405020304" pitchFamily="18" charset="0"/>
                <a:ea typeface="Times New Roman" panose="02020603050405020304" pitchFamily="18" charset="0"/>
              </a:rPr>
              <a:t>Armstrong’s Handbook of Human Resource Management Practice: A Guide to the Theory and Practice of People Management</a:t>
            </a:r>
            <a:r>
              <a:rPr lang="en-GB" sz="1400" dirty="0">
                <a:effectLst/>
                <a:latin typeface="Times New Roman" panose="02020603050405020304" pitchFamily="18" charset="0"/>
                <a:ea typeface="Times New Roman" panose="02020603050405020304" pitchFamily="18" charset="0"/>
              </a:rPr>
              <a:t>. Kogan Page.</a:t>
            </a:r>
          </a:p>
          <a:p>
            <a:pPr algn="just"/>
            <a:r>
              <a:rPr lang="en-GB" sz="1400" dirty="0" err="1">
                <a:effectLst/>
                <a:latin typeface="Times New Roman" panose="02020603050405020304" pitchFamily="18" charset="0"/>
                <a:ea typeface="Times New Roman" panose="02020603050405020304" pitchFamily="18" charset="0"/>
              </a:rPr>
              <a:t>Fahed-Sreih</a:t>
            </a:r>
            <a:r>
              <a:rPr lang="en-GB" sz="1400" dirty="0">
                <a:effectLst/>
                <a:latin typeface="Times New Roman" panose="02020603050405020304" pitchFamily="18" charset="0"/>
                <a:ea typeface="Times New Roman" panose="02020603050405020304" pitchFamily="18" charset="0"/>
              </a:rPr>
              <a:t>, J. (2018) </a:t>
            </a:r>
            <a:r>
              <a:rPr lang="en-GB" sz="1400" i="1" dirty="0">
                <a:effectLst/>
                <a:latin typeface="Times New Roman" panose="02020603050405020304" pitchFamily="18" charset="0"/>
                <a:ea typeface="Times New Roman" panose="02020603050405020304" pitchFamily="18" charset="0"/>
              </a:rPr>
              <a:t>Human Resource Planning for the 21st Century</a:t>
            </a:r>
            <a:r>
              <a:rPr lang="en-GB" sz="1400" dirty="0">
                <a:effectLst/>
                <a:latin typeface="Times New Roman" panose="02020603050405020304" pitchFamily="18" charset="0"/>
                <a:ea typeface="Times New Roman" panose="02020603050405020304" pitchFamily="18" charset="0"/>
              </a:rPr>
              <a:t>. </a:t>
            </a:r>
            <a:r>
              <a:rPr lang="en-GB" sz="1400" dirty="0" err="1">
                <a:effectLst/>
                <a:latin typeface="Times New Roman" panose="02020603050405020304" pitchFamily="18" charset="0"/>
                <a:ea typeface="Times New Roman" panose="02020603050405020304" pitchFamily="18" charset="0"/>
              </a:rPr>
              <a:t>BoD</a:t>
            </a:r>
            <a:r>
              <a:rPr lang="en-GB" sz="1400" dirty="0">
                <a:effectLst/>
                <a:latin typeface="Times New Roman" panose="02020603050405020304" pitchFamily="18" charset="0"/>
                <a:ea typeface="Times New Roman" panose="02020603050405020304" pitchFamily="18" charset="0"/>
              </a:rPr>
              <a:t> – Books on Demand.</a:t>
            </a:r>
          </a:p>
          <a:p>
            <a:pPr algn="just"/>
            <a:r>
              <a:rPr lang="en-GB" sz="1400" dirty="0" err="1">
                <a:effectLst/>
                <a:latin typeface="Times New Roman" panose="02020603050405020304" pitchFamily="18" charset="0"/>
                <a:ea typeface="Times New Roman" panose="02020603050405020304" pitchFamily="18" charset="0"/>
              </a:rPr>
              <a:t>Fombrun</a:t>
            </a:r>
            <a:r>
              <a:rPr lang="en-GB" sz="1400" dirty="0">
                <a:effectLst/>
                <a:latin typeface="Times New Roman" panose="02020603050405020304" pitchFamily="18" charset="0"/>
                <a:ea typeface="Times New Roman" panose="02020603050405020304" pitchFamily="18" charset="0"/>
              </a:rPr>
              <a:t>, C.J., </a:t>
            </a:r>
            <a:r>
              <a:rPr lang="en-GB" sz="1400" dirty="0" err="1">
                <a:effectLst/>
                <a:latin typeface="Times New Roman" panose="02020603050405020304" pitchFamily="18" charset="0"/>
                <a:ea typeface="Times New Roman" panose="02020603050405020304" pitchFamily="18" charset="0"/>
              </a:rPr>
              <a:t>Tichy</a:t>
            </a:r>
            <a:r>
              <a:rPr lang="en-GB" sz="1400" dirty="0">
                <a:effectLst/>
                <a:latin typeface="Times New Roman" panose="02020603050405020304" pitchFamily="18" charset="0"/>
                <a:ea typeface="Times New Roman" panose="02020603050405020304" pitchFamily="18" charset="0"/>
              </a:rPr>
              <a:t>, N.M. and </a:t>
            </a:r>
            <a:r>
              <a:rPr lang="en-GB" sz="1400" dirty="0" err="1">
                <a:effectLst/>
                <a:latin typeface="Times New Roman" panose="02020603050405020304" pitchFamily="18" charset="0"/>
                <a:ea typeface="Times New Roman" panose="02020603050405020304" pitchFamily="18" charset="0"/>
              </a:rPr>
              <a:t>Devanna</a:t>
            </a:r>
            <a:r>
              <a:rPr lang="en-GB" sz="1400" dirty="0">
                <a:effectLst/>
                <a:latin typeface="Times New Roman" panose="02020603050405020304" pitchFamily="18" charset="0"/>
                <a:ea typeface="Times New Roman" panose="02020603050405020304" pitchFamily="18" charset="0"/>
              </a:rPr>
              <a:t>, M.A. (2015) “Strategic human resource management,” in </a:t>
            </a:r>
            <a:r>
              <a:rPr lang="en-GB" sz="1400" i="1" dirty="0">
                <a:effectLst/>
                <a:latin typeface="Times New Roman" panose="02020603050405020304" pitchFamily="18" charset="0"/>
                <a:ea typeface="Times New Roman" panose="02020603050405020304" pitchFamily="18" charset="0"/>
              </a:rPr>
              <a:t>Routledge eBooks</a:t>
            </a:r>
            <a:r>
              <a:rPr lang="en-GB" sz="1400" dirty="0">
                <a:effectLst/>
                <a:latin typeface="Times New Roman" panose="02020603050405020304" pitchFamily="18" charset="0"/>
                <a:ea typeface="Times New Roman" panose="02020603050405020304" pitchFamily="18" charset="0"/>
              </a:rPr>
              <a:t>, pp. 28–42. Available at: https://doi.org/10.4324/9781315881881-10.</a:t>
            </a:r>
          </a:p>
          <a:p>
            <a:pPr algn="just"/>
            <a:r>
              <a:rPr lang="en-GB" sz="1400" dirty="0" err="1">
                <a:effectLst/>
                <a:latin typeface="Times New Roman" panose="02020603050405020304" pitchFamily="18" charset="0"/>
                <a:ea typeface="Times New Roman" panose="02020603050405020304" pitchFamily="18" charset="0"/>
              </a:rPr>
              <a:t>Gülcan</a:t>
            </a:r>
            <a:r>
              <a:rPr lang="en-GB" sz="1400" dirty="0">
                <a:effectLst/>
                <a:latin typeface="Times New Roman" panose="02020603050405020304" pitchFamily="18" charset="0"/>
                <a:ea typeface="Times New Roman" panose="02020603050405020304" pitchFamily="18" charset="0"/>
              </a:rPr>
              <a:t>, E. (2017) </a:t>
            </a:r>
            <a:r>
              <a:rPr lang="en-GB" sz="1400" i="1" dirty="0">
                <a:effectLst/>
                <a:latin typeface="Times New Roman" panose="02020603050405020304" pitchFamily="18" charset="0"/>
                <a:ea typeface="Times New Roman" panose="02020603050405020304" pitchFamily="18" charset="0"/>
              </a:rPr>
              <a:t>An Analysis of the Partnership Between Jaguar Land Rover and Chery Automobile Company Ltd.</a:t>
            </a:r>
            <a:r>
              <a:rPr lang="en-GB" sz="1400" dirty="0">
                <a:effectLst/>
                <a:latin typeface="Times New Roman" panose="02020603050405020304" pitchFamily="18" charset="0"/>
                <a:ea typeface="Times New Roman" panose="02020603050405020304" pitchFamily="18" charset="0"/>
              </a:rPr>
              <a:t> GRIN Verlag.</a:t>
            </a:r>
          </a:p>
          <a:p>
            <a:pPr algn="just"/>
            <a:r>
              <a:rPr lang="en-GB" sz="1400" dirty="0" err="1">
                <a:effectLst/>
                <a:latin typeface="Times New Roman" panose="02020603050405020304" pitchFamily="18" charset="0"/>
                <a:ea typeface="Times New Roman" panose="02020603050405020304" pitchFamily="18" charset="0"/>
              </a:rPr>
              <a:t>Lalbabuprasad</a:t>
            </a:r>
            <a:r>
              <a:rPr lang="en-GB" sz="1400" dirty="0">
                <a:effectLst/>
                <a:latin typeface="Times New Roman" panose="02020603050405020304" pitchFamily="18" charset="0"/>
                <a:ea typeface="Times New Roman" panose="02020603050405020304" pitchFamily="18" charset="0"/>
              </a:rPr>
              <a:t>, G.S. </a:t>
            </a:r>
            <a:r>
              <a:rPr lang="en-GB" sz="1400" i="1" dirty="0">
                <a:effectLst/>
                <a:latin typeface="Times New Roman" panose="02020603050405020304" pitchFamily="18" charset="0"/>
                <a:ea typeface="Times New Roman" panose="02020603050405020304" pitchFamily="18" charset="0"/>
              </a:rPr>
              <a:t>et al.</a:t>
            </a:r>
            <a:r>
              <a:rPr lang="en-GB" sz="1400" dirty="0">
                <a:effectLst/>
                <a:latin typeface="Times New Roman" panose="02020603050405020304" pitchFamily="18" charset="0"/>
                <a:ea typeface="Times New Roman" panose="02020603050405020304" pitchFamily="18" charset="0"/>
              </a:rPr>
              <a:t> (2022) </a:t>
            </a:r>
            <a:r>
              <a:rPr lang="en-GB" sz="1400" i="1" dirty="0">
                <a:effectLst/>
                <a:latin typeface="Times New Roman" panose="02020603050405020304" pitchFamily="18" charset="0"/>
                <a:ea typeface="Times New Roman" panose="02020603050405020304" pitchFamily="18" charset="0"/>
              </a:rPr>
              <a:t>Human Values And Professional Ethics</a:t>
            </a:r>
            <a:r>
              <a:rPr lang="en-GB" sz="1400" dirty="0">
                <a:effectLst/>
                <a:latin typeface="Times New Roman" panose="02020603050405020304" pitchFamily="18" charset="0"/>
                <a:ea typeface="Times New Roman" panose="02020603050405020304" pitchFamily="18" charset="0"/>
              </a:rPr>
              <a:t>. AG PUBLISHING HOUSE (AGPH Books).</a:t>
            </a:r>
          </a:p>
          <a:p>
            <a:pPr algn="just"/>
            <a:r>
              <a:rPr lang="en-GB" sz="1400" dirty="0">
                <a:effectLst/>
                <a:latin typeface="Times New Roman" panose="02020603050405020304" pitchFamily="18" charset="0"/>
                <a:ea typeface="Times New Roman" panose="02020603050405020304" pitchFamily="18" charset="0"/>
              </a:rPr>
              <a:t>Oh, I.-S. </a:t>
            </a:r>
            <a:r>
              <a:rPr lang="en-GB" sz="1400" i="1" dirty="0">
                <a:effectLst/>
                <a:latin typeface="Times New Roman" panose="02020603050405020304" pitchFamily="18" charset="0"/>
                <a:ea typeface="Times New Roman" panose="02020603050405020304" pitchFamily="18" charset="0"/>
              </a:rPr>
              <a:t>et al.</a:t>
            </a:r>
            <a:r>
              <a:rPr lang="en-GB" sz="1400" dirty="0">
                <a:effectLst/>
                <a:latin typeface="Times New Roman" panose="02020603050405020304" pitchFamily="18" charset="0"/>
                <a:ea typeface="Times New Roman" panose="02020603050405020304" pitchFamily="18" charset="0"/>
              </a:rPr>
              <a:t> (2016) </a:t>
            </a:r>
            <a:r>
              <a:rPr lang="en-GB" sz="1400" i="1" dirty="0">
                <a:effectLst/>
                <a:latin typeface="Times New Roman" panose="02020603050405020304" pitchFamily="18" charset="0"/>
                <a:ea typeface="Times New Roman" panose="02020603050405020304" pitchFamily="18" charset="0"/>
              </a:rPr>
              <a:t>Human Capital Factors Affecting Human Resource (HR) Managers’ Commitment to HR and the Mediating Role of Perceived Organizational Value on HR.</a:t>
            </a:r>
            <a:endParaRPr lang="en-GB" sz="1400" dirty="0">
              <a:effectLst/>
              <a:latin typeface="Times New Roman" panose="02020603050405020304" pitchFamily="18" charset="0"/>
              <a:ea typeface="Times New Roman" panose="02020603050405020304" pitchFamily="18" charset="0"/>
            </a:endParaRPr>
          </a:p>
          <a:p>
            <a:pPr algn="just"/>
            <a:r>
              <a:rPr lang="en-GB" sz="1400" dirty="0">
                <a:effectLst/>
                <a:latin typeface="Times New Roman" panose="02020603050405020304" pitchFamily="18" charset="0"/>
                <a:ea typeface="Times New Roman" panose="02020603050405020304" pitchFamily="18" charset="0"/>
              </a:rPr>
              <a:t>Peacock, M.J. (2017) </a:t>
            </a:r>
            <a:r>
              <a:rPr lang="en-GB" sz="1400" i="1" dirty="0">
                <a:effectLst/>
                <a:latin typeface="Times New Roman" panose="02020603050405020304" pitchFamily="18" charset="0"/>
                <a:ea typeface="Times New Roman" panose="02020603050405020304" pitchFamily="18" charset="0"/>
              </a:rPr>
              <a:t>The Human Resource Professional’s Guide to Change Management: Practical Tools and Techniques to Enact Meaningful and Lasting Organizational Change</a:t>
            </a:r>
            <a:r>
              <a:rPr lang="en-GB" sz="1400" dirty="0">
                <a:effectLst/>
                <a:latin typeface="Times New Roman" panose="02020603050405020304" pitchFamily="18" charset="0"/>
                <a:ea typeface="Times New Roman" panose="02020603050405020304" pitchFamily="18" charset="0"/>
              </a:rPr>
              <a:t>. Business Expert Press.</a:t>
            </a:r>
          </a:p>
          <a:p>
            <a:pPr algn="just"/>
            <a:r>
              <a:rPr lang="en-GB" sz="1400" dirty="0">
                <a:effectLst/>
                <a:latin typeface="Times New Roman" panose="02020603050405020304" pitchFamily="18" charset="0"/>
                <a:ea typeface="Times New Roman" panose="02020603050405020304" pitchFamily="18" charset="0"/>
              </a:rPr>
              <a:t>Precious, M.G. (2021) </a:t>
            </a:r>
            <a:r>
              <a:rPr lang="en-GB" sz="1400" i="1" dirty="0">
                <a:effectLst/>
                <a:latin typeface="Times New Roman" panose="02020603050405020304" pitchFamily="18" charset="0"/>
                <a:ea typeface="Times New Roman" panose="02020603050405020304" pitchFamily="18" charset="0"/>
              </a:rPr>
              <a:t>The Role of Human Resource Professionals in Business Improvement</a:t>
            </a:r>
            <a:r>
              <a:rPr lang="en-GB" sz="1400" dirty="0">
                <a:effectLst/>
                <a:latin typeface="Times New Roman" panose="02020603050405020304" pitchFamily="18" charset="0"/>
                <a:ea typeface="Times New Roman" panose="02020603050405020304" pitchFamily="18" charset="0"/>
              </a:rPr>
              <a:t>.</a:t>
            </a:r>
          </a:p>
          <a:p>
            <a:pPr algn="just"/>
            <a:r>
              <a:rPr lang="en-GB" sz="1400" dirty="0">
                <a:effectLst/>
                <a:latin typeface="Times New Roman" panose="02020603050405020304" pitchFamily="18" charset="0"/>
                <a:ea typeface="Times New Roman" panose="02020603050405020304" pitchFamily="18" charset="0"/>
              </a:rPr>
              <a:t>Rees, G. and French, R. (2016) </a:t>
            </a:r>
            <a:r>
              <a:rPr lang="en-GB" sz="1400" i="1" dirty="0">
                <a:effectLst/>
                <a:latin typeface="Times New Roman" panose="02020603050405020304" pitchFamily="18" charset="0"/>
                <a:ea typeface="Times New Roman" panose="02020603050405020304" pitchFamily="18" charset="0"/>
              </a:rPr>
              <a:t>Leading, Managing and Developing People</a:t>
            </a:r>
            <a:r>
              <a:rPr lang="en-GB" sz="1400" dirty="0">
                <a:effectLst/>
                <a:latin typeface="Times New Roman" panose="02020603050405020304" pitchFamily="18" charset="0"/>
                <a:ea typeface="Times New Roman" panose="02020603050405020304" pitchFamily="18" charset="0"/>
              </a:rPr>
              <a:t>. Kogan Page Publishers.</a:t>
            </a:r>
          </a:p>
          <a:p>
            <a:pPr algn="just"/>
            <a:r>
              <a:rPr lang="en-GB" sz="1400" dirty="0">
                <a:effectLst/>
                <a:latin typeface="Times New Roman" panose="02020603050405020304" pitchFamily="18" charset="0"/>
                <a:ea typeface="Times New Roman" panose="02020603050405020304" pitchFamily="18" charset="0"/>
              </a:rPr>
              <a:t>Reilly, P. and Williams, T. (2017) </a:t>
            </a:r>
            <a:r>
              <a:rPr lang="en-GB" sz="1400" i="1" dirty="0">
                <a:effectLst/>
                <a:latin typeface="Times New Roman" panose="02020603050405020304" pitchFamily="18" charset="0"/>
                <a:ea typeface="Times New Roman" panose="02020603050405020304" pitchFamily="18" charset="0"/>
              </a:rPr>
              <a:t>How To Get Best Value From HR: The Shared Services Option</a:t>
            </a:r>
            <a:r>
              <a:rPr lang="en-GB" sz="1400" dirty="0">
                <a:effectLst/>
                <a:latin typeface="Times New Roman" panose="02020603050405020304" pitchFamily="18" charset="0"/>
                <a:ea typeface="Times New Roman" panose="02020603050405020304" pitchFamily="18" charset="0"/>
              </a:rPr>
              <a:t>. Routledge.</a:t>
            </a:r>
          </a:p>
          <a:p>
            <a:pPr algn="just"/>
            <a:r>
              <a:rPr lang="en-GB" sz="1400" dirty="0" err="1">
                <a:effectLst/>
                <a:latin typeface="Times New Roman" panose="02020603050405020304" pitchFamily="18" charset="0"/>
                <a:ea typeface="Times New Roman" panose="02020603050405020304" pitchFamily="18" charset="0"/>
              </a:rPr>
              <a:t>Salin</a:t>
            </a:r>
            <a:r>
              <a:rPr lang="en-GB" sz="1400" dirty="0">
                <a:effectLst/>
                <a:latin typeface="Times New Roman" panose="02020603050405020304" pitchFamily="18" charset="0"/>
                <a:ea typeface="Times New Roman" panose="02020603050405020304" pitchFamily="18" charset="0"/>
              </a:rPr>
              <a:t>, D. </a:t>
            </a:r>
            <a:r>
              <a:rPr lang="en-GB" sz="1400" i="1" dirty="0">
                <a:effectLst/>
                <a:latin typeface="Times New Roman" panose="02020603050405020304" pitchFamily="18" charset="0"/>
                <a:ea typeface="Times New Roman" panose="02020603050405020304" pitchFamily="18" charset="0"/>
              </a:rPr>
              <a:t>et al.</a:t>
            </a:r>
            <a:r>
              <a:rPr lang="en-GB" sz="1400" dirty="0">
                <a:effectLst/>
                <a:latin typeface="Times New Roman" panose="02020603050405020304" pitchFamily="18" charset="0"/>
                <a:ea typeface="Times New Roman" panose="02020603050405020304" pitchFamily="18" charset="0"/>
              </a:rPr>
              <a:t> (2020) “Prevention of and interventions in workplace bullying: a global study of human resource professionals’ reflections on preferred action,” </a:t>
            </a:r>
            <a:r>
              <a:rPr lang="en-GB" sz="1400" i="1" dirty="0">
                <a:effectLst/>
                <a:latin typeface="Times New Roman" panose="02020603050405020304" pitchFamily="18" charset="0"/>
                <a:ea typeface="Times New Roman" panose="02020603050405020304" pitchFamily="18" charset="0"/>
              </a:rPr>
              <a:t>International Journal of Human Resource Management</a:t>
            </a:r>
            <a:r>
              <a:rPr lang="en-GB" sz="1400" dirty="0">
                <a:effectLst/>
                <a:latin typeface="Times New Roman" panose="02020603050405020304" pitchFamily="18" charset="0"/>
                <a:ea typeface="Times New Roman" panose="02020603050405020304" pitchFamily="18" charset="0"/>
              </a:rPr>
              <a:t>, 31(20), pp. 2622–2644. Available at: https://doi.org/10.1080/09585192.2018.1460857.</a:t>
            </a:r>
          </a:p>
          <a:p>
            <a:pPr algn="just"/>
            <a:r>
              <a:rPr lang="en-GB" sz="1400" dirty="0">
                <a:effectLst/>
                <a:latin typeface="Times New Roman" panose="02020603050405020304" pitchFamily="18" charset="0"/>
                <a:ea typeface="Times New Roman" panose="02020603050405020304" pitchFamily="18" charset="0"/>
              </a:rPr>
              <a:t>Taylor, S. (2014) </a:t>
            </a:r>
            <a:r>
              <a:rPr lang="en-GB" sz="1400" i="1" dirty="0">
                <a:effectLst/>
                <a:latin typeface="Times New Roman" panose="02020603050405020304" pitchFamily="18" charset="0"/>
                <a:ea typeface="Times New Roman" panose="02020603050405020304" pitchFamily="18" charset="0"/>
              </a:rPr>
              <a:t>Resourcing and Talent Management</a:t>
            </a:r>
            <a:r>
              <a:rPr lang="en-GB" sz="1400" dirty="0">
                <a:effectLst/>
                <a:latin typeface="Times New Roman" panose="02020603050405020304" pitchFamily="18" charset="0"/>
                <a:ea typeface="Times New Roman" panose="02020603050405020304" pitchFamily="18" charset="0"/>
              </a:rPr>
              <a:t>. Kogan Page Publishers.</a:t>
            </a:r>
          </a:p>
          <a:p>
            <a:pPr algn="just"/>
            <a:r>
              <a:rPr lang="en-GB" sz="1400" dirty="0">
                <a:effectLst/>
                <a:latin typeface="Times New Roman" panose="02020603050405020304" pitchFamily="18" charset="0"/>
                <a:ea typeface="Times New Roman" panose="02020603050405020304" pitchFamily="18" charset="0"/>
              </a:rPr>
              <a:t>Taylor, S. and Woodhams, C. (2016) </a:t>
            </a:r>
            <a:r>
              <a:rPr lang="en-GB" sz="1400" i="1" dirty="0">
                <a:effectLst/>
                <a:latin typeface="Times New Roman" panose="02020603050405020304" pitchFamily="18" charset="0"/>
                <a:ea typeface="Times New Roman" panose="02020603050405020304" pitchFamily="18" charset="0"/>
              </a:rPr>
              <a:t>Studying Human Resource Management</a:t>
            </a:r>
            <a:r>
              <a:rPr lang="en-GB" sz="1400" dirty="0">
                <a:effectLst/>
                <a:latin typeface="Times New Roman" panose="02020603050405020304" pitchFamily="18" charset="0"/>
                <a:ea typeface="Times New Roman" panose="02020603050405020304" pitchFamily="18" charset="0"/>
              </a:rPr>
              <a:t>. Kogan Page Publishers.</a:t>
            </a:r>
          </a:p>
          <a:p>
            <a:pPr algn="just"/>
            <a:r>
              <a:rPr lang="en-GB" sz="1400" dirty="0">
                <a:effectLst/>
                <a:latin typeface="Times New Roman" panose="02020603050405020304" pitchFamily="18" charset="0"/>
                <a:ea typeface="Times New Roman" panose="02020603050405020304" pitchFamily="18" charset="0"/>
              </a:rPr>
              <a:t>Wikipedia, S. (2013) </a:t>
            </a:r>
            <a:r>
              <a:rPr lang="en-GB" sz="1400" i="1" dirty="0">
                <a:effectLst/>
                <a:latin typeface="Times New Roman" panose="02020603050405020304" pitchFamily="18" charset="0"/>
                <a:ea typeface="Times New Roman" panose="02020603050405020304" pitchFamily="18" charset="0"/>
              </a:rPr>
              <a:t>Jaguar Land Rover: Jaguar, Land Rover, Jaguar Cars, Land Rover Engines, Jaguar Independent Rear Suspension, Jaguar Racing, Castle Bromwich Assembly, L</a:t>
            </a:r>
            <a:r>
              <a:rPr lang="en-GB" sz="1400" dirty="0">
                <a:effectLst/>
                <a:latin typeface="Times New Roman" panose="02020603050405020304" pitchFamily="18" charset="0"/>
                <a:ea typeface="Times New Roman" panose="02020603050405020304" pitchFamily="18" charset="0"/>
              </a:rPr>
              <a:t>. University-Press.org.</a:t>
            </a:r>
          </a:p>
          <a:p>
            <a:pPr algn="just"/>
            <a:r>
              <a:rPr lang="en-GB" sz="1400" dirty="0">
                <a:effectLst/>
                <a:latin typeface="Times New Roman" panose="02020603050405020304" pitchFamily="18" charset="0"/>
                <a:ea typeface="Times New Roman" panose="02020603050405020304" pitchFamily="18" charset="0"/>
              </a:rPr>
              <a:t>Williams, J. </a:t>
            </a:r>
            <a:r>
              <a:rPr lang="en-GB" sz="1400" i="1" dirty="0">
                <a:effectLst/>
                <a:latin typeface="Times New Roman" panose="02020603050405020304" pitchFamily="18" charset="0"/>
                <a:ea typeface="Times New Roman" panose="02020603050405020304" pitchFamily="18" charset="0"/>
              </a:rPr>
              <a:t>et al.</a:t>
            </a:r>
            <a:r>
              <a:rPr lang="en-GB" sz="1400" dirty="0">
                <a:effectLst/>
                <a:latin typeface="Times New Roman" panose="02020603050405020304" pitchFamily="18" charset="0"/>
                <a:ea typeface="Times New Roman" panose="02020603050405020304" pitchFamily="18" charset="0"/>
              </a:rPr>
              <a:t> (2020) </a:t>
            </a:r>
            <a:r>
              <a:rPr lang="en-GB" sz="1400" i="1" dirty="0">
                <a:effectLst/>
                <a:latin typeface="Times New Roman" panose="02020603050405020304" pitchFamily="18" charset="0"/>
                <a:ea typeface="Times New Roman" panose="02020603050405020304" pitchFamily="18" charset="0"/>
              </a:rPr>
              <a:t>Professional Practice in Human Service Organisations: A practical guide for human service workers</a:t>
            </a:r>
            <a:r>
              <a:rPr lang="en-GB" sz="1400" dirty="0">
                <a:effectLst/>
                <a:latin typeface="Times New Roman" panose="02020603050405020304" pitchFamily="18" charset="0"/>
                <a:ea typeface="Times New Roman" panose="02020603050405020304" pitchFamily="18" charset="0"/>
              </a:rPr>
              <a:t>. Routledge.</a:t>
            </a:r>
          </a:p>
        </p:txBody>
      </p:sp>
      <p:sp>
        <p:nvSpPr>
          <p:cNvPr id="2" name="Title 1">
            <a:extLst>
              <a:ext uri="{FF2B5EF4-FFF2-40B4-BE49-F238E27FC236}">
                <a16:creationId xmlns:a16="http://schemas.microsoft.com/office/drawing/2014/main" id="{945BAC01-0083-BE62-4B33-526FCC3CD9D9}"/>
              </a:ext>
            </a:extLst>
          </p:cNvPr>
          <p:cNvSpPr>
            <a:spLocks noGrp="1"/>
          </p:cNvSpPr>
          <p:nvPr>
            <p:ph type="title"/>
          </p:nvPr>
        </p:nvSpPr>
        <p:spPr>
          <a:xfrm>
            <a:off x="4236772" y="693861"/>
            <a:ext cx="3718455" cy="512369"/>
          </a:xfrm>
          <a:solidFill>
            <a:schemeClr val="accent1">
              <a:lumMod val="40000"/>
              <a:lumOff val="60000"/>
            </a:schemeClr>
          </a:solidFill>
        </p:spPr>
        <p:txBody>
          <a:bodyPr>
            <a:normAutofit fontScale="90000"/>
          </a:bodyPr>
          <a:lstStyle/>
          <a:p>
            <a:r>
              <a:rPr lang="en-US" sz="2800" b="1" dirty="0">
                <a:solidFill>
                  <a:schemeClr val="tx1"/>
                </a:solidFill>
                <a:latin typeface="Times New Roman" panose="02020603050405020304" pitchFamily="18" charset="0"/>
                <a:cs typeface="Times New Roman" panose="02020603050405020304" pitchFamily="18" charset="0"/>
              </a:rPr>
              <a:t>References</a:t>
            </a:r>
            <a:endParaRPr lang="en-GB"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029721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174</TotalTime>
  <Words>2050</Words>
  <PresentationFormat>Widescreen</PresentationFormat>
  <Paragraphs>108</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Garamond</vt:lpstr>
      <vt:lpstr>Symbol</vt:lpstr>
      <vt:lpstr>Times New Roman</vt:lpstr>
      <vt:lpstr>Organic</vt:lpstr>
      <vt:lpstr>Welcome to the Presentation</vt:lpstr>
      <vt:lpstr>Introduction</vt:lpstr>
      <vt:lpstr>Role of Human Resource Professional</vt:lpstr>
      <vt:lpstr>Job Responsibilities and Functional Areas</vt:lpstr>
      <vt:lpstr>The important values that HR should follow</vt:lpstr>
      <vt:lpstr>Current CIPD Profession Map</vt:lpstr>
      <vt:lpstr>The factors to influence a positive relationship between the employer and the employee.</vt:lpstr>
      <vt:lpstr>Types of relationships that can develop between the employer and employee</vt:lpstr>
      <vt:lpstr>Practical examples of what factors can influence the relationship</vt:lpstr>
      <vt:lpstr>My personal experiences to outline some positive practices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2023-06-05T08:17:57Z</dcterms:created>
  <dcterms:modified xsi:type="dcterms:W3CDTF">2023-06-06T04:21:10Z</dcterms:modified>
</cp:coreProperties>
</file>