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12"/>
  </p:notesMasterIdLst>
  <p:sldIdLst>
    <p:sldId id="256" r:id="rId2"/>
    <p:sldId id="257" r:id="rId3"/>
    <p:sldId id="258" r:id="rId4"/>
    <p:sldId id="263" r:id="rId5"/>
    <p:sldId id="264" r:id="rId6"/>
    <p:sldId id="265"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0282" autoAdjust="0"/>
  </p:normalViewPr>
  <p:slideViewPr>
    <p:cSldViewPr snapToGrid="0">
      <p:cViewPr varScale="1">
        <p:scale>
          <a:sx n="60" d="100"/>
          <a:sy n="60" d="100"/>
        </p:scale>
        <p:origin x="96"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65A6C7-C4CD-4646-A05B-31E44858B85C}" type="doc">
      <dgm:prSet loTypeId="urn:microsoft.com/office/officeart/2005/8/layout/cycle6" loCatId="cycle" qsTypeId="urn:microsoft.com/office/officeart/2005/8/quickstyle/simple5" qsCatId="simple" csTypeId="urn:microsoft.com/office/officeart/2005/8/colors/accent1_5" csCatId="accent1" phldr="1"/>
      <dgm:spPr/>
      <dgm:t>
        <a:bodyPr/>
        <a:lstStyle/>
        <a:p>
          <a:endParaRPr lang="en-GB"/>
        </a:p>
      </dgm:t>
    </dgm:pt>
    <dgm:pt modelId="{5F6B07DA-EA0F-4C35-8219-2245D6640BF8}">
      <dgm:prSet phldrT="[Text]"/>
      <dgm:spPr/>
      <dgm:t>
        <a:bodyPr/>
        <a:lstStyle/>
        <a:p>
          <a:r>
            <a:rPr lang="en-GB" b="1" dirty="0"/>
            <a:t>Stage 1 </a:t>
          </a:r>
        </a:p>
        <a:p>
          <a:r>
            <a:rPr lang="en-GB" dirty="0"/>
            <a:t>Identify the Learning needs</a:t>
          </a:r>
        </a:p>
      </dgm:t>
    </dgm:pt>
    <dgm:pt modelId="{F34DF6E4-FC86-44D4-82FA-ED3AFDC390A0}" type="parTrans" cxnId="{487371E9-7D81-4C3D-9B3B-77B28075E0AE}">
      <dgm:prSet/>
      <dgm:spPr/>
      <dgm:t>
        <a:bodyPr/>
        <a:lstStyle/>
        <a:p>
          <a:endParaRPr lang="en-GB"/>
        </a:p>
      </dgm:t>
    </dgm:pt>
    <dgm:pt modelId="{AD6E0EC2-83DE-49D5-9364-8E843C9CABCD}" type="sibTrans" cxnId="{487371E9-7D81-4C3D-9B3B-77B28075E0AE}">
      <dgm:prSet/>
      <dgm:spPr/>
      <dgm:t>
        <a:bodyPr/>
        <a:lstStyle/>
        <a:p>
          <a:endParaRPr lang="en-GB"/>
        </a:p>
      </dgm:t>
    </dgm:pt>
    <dgm:pt modelId="{77478D5D-9652-49F8-B1A7-6901895C4250}">
      <dgm:prSet phldrT="[Text]"/>
      <dgm:spPr/>
      <dgm:t>
        <a:bodyPr/>
        <a:lstStyle/>
        <a:p>
          <a:r>
            <a:rPr lang="en-GB" b="1" dirty="0">
              <a:solidFill>
                <a:schemeClr val="bg1"/>
              </a:solidFill>
            </a:rPr>
            <a:t>Stage 2</a:t>
          </a:r>
        </a:p>
        <a:p>
          <a:r>
            <a:rPr lang="en-GB" dirty="0"/>
            <a:t>Design the training</a:t>
          </a:r>
        </a:p>
      </dgm:t>
    </dgm:pt>
    <dgm:pt modelId="{3BC556B6-2CE1-42E8-B42D-6B72DA6F6BD7}" type="parTrans" cxnId="{BE9D4988-BED4-4AD5-9ED0-0478A4DDD350}">
      <dgm:prSet/>
      <dgm:spPr/>
      <dgm:t>
        <a:bodyPr/>
        <a:lstStyle/>
        <a:p>
          <a:endParaRPr lang="en-GB"/>
        </a:p>
      </dgm:t>
    </dgm:pt>
    <dgm:pt modelId="{ACEDAD06-B2B2-457A-AE44-267B42D62378}" type="sibTrans" cxnId="{BE9D4988-BED4-4AD5-9ED0-0478A4DDD350}">
      <dgm:prSet/>
      <dgm:spPr/>
      <dgm:t>
        <a:bodyPr/>
        <a:lstStyle/>
        <a:p>
          <a:endParaRPr lang="en-GB"/>
        </a:p>
      </dgm:t>
    </dgm:pt>
    <dgm:pt modelId="{9FE474B8-85FE-44E1-AFA4-2B7708340CBD}">
      <dgm:prSet phldrT="[Text]"/>
      <dgm:spPr/>
      <dgm:t>
        <a:bodyPr/>
        <a:lstStyle/>
        <a:p>
          <a:r>
            <a:rPr lang="en-GB" b="1" dirty="0"/>
            <a:t>Stage 3 </a:t>
          </a:r>
        </a:p>
        <a:p>
          <a:r>
            <a:rPr lang="en-GB" dirty="0"/>
            <a:t>Deliver the training</a:t>
          </a:r>
        </a:p>
      </dgm:t>
    </dgm:pt>
    <dgm:pt modelId="{92D578BA-C131-43C3-92F8-880AB8EB19CC}" type="parTrans" cxnId="{516EAA8E-49AF-474E-9E43-8968C0029736}">
      <dgm:prSet/>
      <dgm:spPr/>
      <dgm:t>
        <a:bodyPr/>
        <a:lstStyle/>
        <a:p>
          <a:endParaRPr lang="en-GB"/>
        </a:p>
      </dgm:t>
    </dgm:pt>
    <dgm:pt modelId="{76CA72F9-04E7-45F4-80FD-4358A8276082}" type="sibTrans" cxnId="{516EAA8E-49AF-474E-9E43-8968C0029736}">
      <dgm:prSet/>
      <dgm:spPr/>
      <dgm:t>
        <a:bodyPr/>
        <a:lstStyle/>
        <a:p>
          <a:endParaRPr lang="en-GB"/>
        </a:p>
      </dgm:t>
    </dgm:pt>
    <dgm:pt modelId="{780EC1CA-3879-42EF-B2D2-79C744B983C5}">
      <dgm:prSet phldrT="[Text]"/>
      <dgm:spPr/>
      <dgm:t>
        <a:bodyPr/>
        <a:lstStyle/>
        <a:p>
          <a:r>
            <a:rPr lang="en-GB" b="1" dirty="0"/>
            <a:t>Stage 4</a:t>
          </a:r>
        </a:p>
        <a:p>
          <a:r>
            <a:rPr lang="en-GB" dirty="0"/>
            <a:t>Evaluate the training</a:t>
          </a:r>
        </a:p>
      </dgm:t>
    </dgm:pt>
    <dgm:pt modelId="{97F976A8-DCD4-4C02-B36E-688231A86E38}" type="parTrans" cxnId="{E95EDD96-6C07-49B8-A260-9E9EB875EC1E}">
      <dgm:prSet/>
      <dgm:spPr/>
      <dgm:t>
        <a:bodyPr/>
        <a:lstStyle/>
        <a:p>
          <a:endParaRPr lang="en-GB"/>
        </a:p>
      </dgm:t>
    </dgm:pt>
    <dgm:pt modelId="{0749013D-5B3A-4575-97B1-6A7D6F8D9673}" type="sibTrans" cxnId="{E95EDD96-6C07-49B8-A260-9E9EB875EC1E}">
      <dgm:prSet/>
      <dgm:spPr/>
      <dgm:t>
        <a:bodyPr/>
        <a:lstStyle/>
        <a:p>
          <a:endParaRPr lang="en-GB"/>
        </a:p>
      </dgm:t>
    </dgm:pt>
    <dgm:pt modelId="{443BCC2A-08EF-401F-B807-5721C982EAC7}" type="pres">
      <dgm:prSet presAssocID="{6065A6C7-C4CD-4646-A05B-31E44858B85C}" presName="cycle" presStyleCnt="0">
        <dgm:presLayoutVars>
          <dgm:dir/>
          <dgm:resizeHandles val="exact"/>
        </dgm:presLayoutVars>
      </dgm:prSet>
      <dgm:spPr/>
    </dgm:pt>
    <dgm:pt modelId="{3A2A3435-58E9-4498-A3D8-BD6C90ECBE78}" type="pres">
      <dgm:prSet presAssocID="{5F6B07DA-EA0F-4C35-8219-2245D6640BF8}" presName="node" presStyleLbl="node1" presStyleIdx="0" presStyleCnt="4" custScaleX="142945">
        <dgm:presLayoutVars>
          <dgm:bulletEnabled val="1"/>
        </dgm:presLayoutVars>
      </dgm:prSet>
      <dgm:spPr/>
    </dgm:pt>
    <dgm:pt modelId="{29A2D778-51CE-40F2-B094-7709AA2F9D4F}" type="pres">
      <dgm:prSet presAssocID="{5F6B07DA-EA0F-4C35-8219-2245D6640BF8}" presName="spNode" presStyleCnt="0"/>
      <dgm:spPr/>
    </dgm:pt>
    <dgm:pt modelId="{CD4BCB61-4185-4AB6-AA2B-67E2C6D3E415}" type="pres">
      <dgm:prSet presAssocID="{AD6E0EC2-83DE-49D5-9364-8E843C9CABCD}" presName="sibTrans" presStyleLbl="sibTrans1D1" presStyleIdx="0" presStyleCnt="4"/>
      <dgm:spPr/>
    </dgm:pt>
    <dgm:pt modelId="{5DC3A0AB-F9C4-4B0F-A8A6-2A9D6F4BAEBD}" type="pres">
      <dgm:prSet presAssocID="{77478D5D-9652-49F8-B1A7-6901895C4250}" presName="node" presStyleLbl="node1" presStyleIdx="1" presStyleCnt="4" custScaleX="134123">
        <dgm:presLayoutVars>
          <dgm:bulletEnabled val="1"/>
        </dgm:presLayoutVars>
      </dgm:prSet>
      <dgm:spPr/>
    </dgm:pt>
    <dgm:pt modelId="{5FC8066D-914E-4209-B160-739ADE90C4BE}" type="pres">
      <dgm:prSet presAssocID="{77478D5D-9652-49F8-B1A7-6901895C4250}" presName="spNode" presStyleCnt="0"/>
      <dgm:spPr/>
    </dgm:pt>
    <dgm:pt modelId="{8AA7AB9E-C4D7-4299-BE09-B579C44D0C72}" type="pres">
      <dgm:prSet presAssocID="{ACEDAD06-B2B2-457A-AE44-267B42D62378}" presName="sibTrans" presStyleLbl="sibTrans1D1" presStyleIdx="1" presStyleCnt="4"/>
      <dgm:spPr/>
    </dgm:pt>
    <dgm:pt modelId="{C976D83A-3A5B-4B6F-93DA-9797F172B343}" type="pres">
      <dgm:prSet presAssocID="{9FE474B8-85FE-44E1-AFA4-2B7708340CBD}" presName="node" presStyleLbl="node1" presStyleIdx="2" presStyleCnt="4" custScaleX="146248">
        <dgm:presLayoutVars>
          <dgm:bulletEnabled val="1"/>
        </dgm:presLayoutVars>
      </dgm:prSet>
      <dgm:spPr/>
    </dgm:pt>
    <dgm:pt modelId="{3262A978-3FC5-4D81-BDCC-DDC6A34DAF68}" type="pres">
      <dgm:prSet presAssocID="{9FE474B8-85FE-44E1-AFA4-2B7708340CBD}" presName="spNode" presStyleCnt="0"/>
      <dgm:spPr/>
    </dgm:pt>
    <dgm:pt modelId="{A637DC49-5256-4E10-B617-01858BAD7FB3}" type="pres">
      <dgm:prSet presAssocID="{76CA72F9-04E7-45F4-80FD-4358A8276082}" presName="sibTrans" presStyleLbl="sibTrans1D1" presStyleIdx="2" presStyleCnt="4"/>
      <dgm:spPr/>
    </dgm:pt>
    <dgm:pt modelId="{EBA3F597-CE7E-46E5-BD27-9FD0FD11CD68}" type="pres">
      <dgm:prSet presAssocID="{780EC1CA-3879-42EF-B2D2-79C744B983C5}" presName="node" presStyleLbl="node1" presStyleIdx="3" presStyleCnt="4" custScaleX="131256">
        <dgm:presLayoutVars>
          <dgm:bulletEnabled val="1"/>
        </dgm:presLayoutVars>
      </dgm:prSet>
      <dgm:spPr/>
    </dgm:pt>
    <dgm:pt modelId="{FD87C5F2-8ADC-4206-A67F-7545D90F18E9}" type="pres">
      <dgm:prSet presAssocID="{780EC1CA-3879-42EF-B2D2-79C744B983C5}" presName="spNode" presStyleCnt="0"/>
      <dgm:spPr/>
    </dgm:pt>
    <dgm:pt modelId="{8ABFFD44-9787-45E8-8D63-C6B43D296DFD}" type="pres">
      <dgm:prSet presAssocID="{0749013D-5B3A-4575-97B1-6A7D6F8D9673}" presName="sibTrans" presStyleLbl="sibTrans1D1" presStyleIdx="3" presStyleCnt="4"/>
      <dgm:spPr/>
    </dgm:pt>
  </dgm:ptLst>
  <dgm:cxnLst>
    <dgm:cxn modelId="{F2CDF810-CEC3-4B5C-BA76-6806E342C121}" type="presOf" srcId="{AD6E0EC2-83DE-49D5-9364-8E843C9CABCD}" destId="{CD4BCB61-4185-4AB6-AA2B-67E2C6D3E415}" srcOrd="0" destOrd="0" presId="urn:microsoft.com/office/officeart/2005/8/layout/cycle6"/>
    <dgm:cxn modelId="{9F32C01A-92A0-4201-AD99-9E9BCCB1EB59}" type="presOf" srcId="{76CA72F9-04E7-45F4-80FD-4358A8276082}" destId="{A637DC49-5256-4E10-B617-01858BAD7FB3}" srcOrd="0" destOrd="0" presId="urn:microsoft.com/office/officeart/2005/8/layout/cycle6"/>
    <dgm:cxn modelId="{41CA2329-F580-4DA8-8082-6D96B262AF0E}" type="presOf" srcId="{ACEDAD06-B2B2-457A-AE44-267B42D62378}" destId="{8AA7AB9E-C4D7-4299-BE09-B579C44D0C72}" srcOrd="0" destOrd="0" presId="urn:microsoft.com/office/officeart/2005/8/layout/cycle6"/>
    <dgm:cxn modelId="{36749F63-740F-4851-9CE5-EEF7464DDF11}" type="presOf" srcId="{77478D5D-9652-49F8-B1A7-6901895C4250}" destId="{5DC3A0AB-F9C4-4B0F-A8A6-2A9D6F4BAEBD}" srcOrd="0" destOrd="0" presId="urn:microsoft.com/office/officeart/2005/8/layout/cycle6"/>
    <dgm:cxn modelId="{CB39B585-A103-4F0A-B8E9-4F24555C2DEA}" type="presOf" srcId="{0749013D-5B3A-4575-97B1-6A7D6F8D9673}" destId="{8ABFFD44-9787-45E8-8D63-C6B43D296DFD}" srcOrd="0" destOrd="0" presId="urn:microsoft.com/office/officeart/2005/8/layout/cycle6"/>
    <dgm:cxn modelId="{ACA73386-B71E-4C2F-BEF9-84254F931A53}" type="presOf" srcId="{6065A6C7-C4CD-4646-A05B-31E44858B85C}" destId="{443BCC2A-08EF-401F-B807-5721C982EAC7}" srcOrd="0" destOrd="0" presId="urn:microsoft.com/office/officeart/2005/8/layout/cycle6"/>
    <dgm:cxn modelId="{BE9D4988-BED4-4AD5-9ED0-0478A4DDD350}" srcId="{6065A6C7-C4CD-4646-A05B-31E44858B85C}" destId="{77478D5D-9652-49F8-B1A7-6901895C4250}" srcOrd="1" destOrd="0" parTransId="{3BC556B6-2CE1-42E8-B42D-6B72DA6F6BD7}" sibTransId="{ACEDAD06-B2B2-457A-AE44-267B42D62378}"/>
    <dgm:cxn modelId="{516EAA8E-49AF-474E-9E43-8968C0029736}" srcId="{6065A6C7-C4CD-4646-A05B-31E44858B85C}" destId="{9FE474B8-85FE-44E1-AFA4-2B7708340CBD}" srcOrd="2" destOrd="0" parTransId="{92D578BA-C131-43C3-92F8-880AB8EB19CC}" sibTransId="{76CA72F9-04E7-45F4-80FD-4358A8276082}"/>
    <dgm:cxn modelId="{A47C2690-D9A3-463B-8B77-C85AC0B82C9D}" type="presOf" srcId="{9FE474B8-85FE-44E1-AFA4-2B7708340CBD}" destId="{C976D83A-3A5B-4B6F-93DA-9797F172B343}" srcOrd="0" destOrd="0" presId="urn:microsoft.com/office/officeart/2005/8/layout/cycle6"/>
    <dgm:cxn modelId="{E95EDD96-6C07-49B8-A260-9E9EB875EC1E}" srcId="{6065A6C7-C4CD-4646-A05B-31E44858B85C}" destId="{780EC1CA-3879-42EF-B2D2-79C744B983C5}" srcOrd="3" destOrd="0" parTransId="{97F976A8-DCD4-4C02-B36E-688231A86E38}" sibTransId="{0749013D-5B3A-4575-97B1-6A7D6F8D9673}"/>
    <dgm:cxn modelId="{1725B9B5-9442-4C9A-BAD7-4F75332B9185}" type="presOf" srcId="{5F6B07DA-EA0F-4C35-8219-2245D6640BF8}" destId="{3A2A3435-58E9-4498-A3D8-BD6C90ECBE78}" srcOrd="0" destOrd="0" presId="urn:microsoft.com/office/officeart/2005/8/layout/cycle6"/>
    <dgm:cxn modelId="{487371E9-7D81-4C3D-9B3B-77B28075E0AE}" srcId="{6065A6C7-C4CD-4646-A05B-31E44858B85C}" destId="{5F6B07DA-EA0F-4C35-8219-2245D6640BF8}" srcOrd="0" destOrd="0" parTransId="{F34DF6E4-FC86-44D4-82FA-ED3AFDC390A0}" sibTransId="{AD6E0EC2-83DE-49D5-9364-8E843C9CABCD}"/>
    <dgm:cxn modelId="{33B68AFD-F9D2-4DD4-85F6-5153C37FC1FE}" type="presOf" srcId="{780EC1CA-3879-42EF-B2D2-79C744B983C5}" destId="{EBA3F597-CE7E-46E5-BD27-9FD0FD11CD68}" srcOrd="0" destOrd="0" presId="urn:microsoft.com/office/officeart/2005/8/layout/cycle6"/>
    <dgm:cxn modelId="{06F2ED3E-DC17-47AF-A4F6-42C417F5E124}" type="presParOf" srcId="{443BCC2A-08EF-401F-B807-5721C982EAC7}" destId="{3A2A3435-58E9-4498-A3D8-BD6C90ECBE78}" srcOrd="0" destOrd="0" presId="urn:microsoft.com/office/officeart/2005/8/layout/cycle6"/>
    <dgm:cxn modelId="{6321793E-BCFE-47C4-91C2-4A8776C77950}" type="presParOf" srcId="{443BCC2A-08EF-401F-B807-5721C982EAC7}" destId="{29A2D778-51CE-40F2-B094-7709AA2F9D4F}" srcOrd="1" destOrd="0" presId="urn:microsoft.com/office/officeart/2005/8/layout/cycle6"/>
    <dgm:cxn modelId="{D17BEF04-3386-4EFF-8212-64B8ECF2CAA2}" type="presParOf" srcId="{443BCC2A-08EF-401F-B807-5721C982EAC7}" destId="{CD4BCB61-4185-4AB6-AA2B-67E2C6D3E415}" srcOrd="2" destOrd="0" presId="urn:microsoft.com/office/officeart/2005/8/layout/cycle6"/>
    <dgm:cxn modelId="{4D85366E-E2CA-447A-8020-593B0AD3F95C}" type="presParOf" srcId="{443BCC2A-08EF-401F-B807-5721C982EAC7}" destId="{5DC3A0AB-F9C4-4B0F-A8A6-2A9D6F4BAEBD}" srcOrd="3" destOrd="0" presId="urn:microsoft.com/office/officeart/2005/8/layout/cycle6"/>
    <dgm:cxn modelId="{3BC4BA55-4ABB-425C-B346-D089FECD85E6}" type="presParOf" srcId="{443BCC2A-08EF-401F-B807-5721C982EAC7}" destId="{5FC8066D-914E-4209-B160-739ADE90C4BE}" srcOrd="4" destOrd="0" presId="urn:microsoft.com/office/officeart/2005/8/layout/cycle6"/>
    <dgm:cxn modelId="{C25135FF-774F-4EA2-AB4E-2C7608F09908}" type="presParOf" srcId="{443BCC2A-08EF-401F-B807-5721C982EAC7}" destId="{8AA7AB9E-C4D7-4299-BE09-B579C44D0C72}" srcOrd="5" destOrd="0" presId="urn:microsoft.com/office/officeart/2005/8/layout/cycle6"/>
    <dgm:cxn modelId="{F5EFCB7A-3B4A-4265-9D1D-0C0522A53CD5}" type="presParOf" srcId="{443BCC2A-08EF-401F-B807-5721C982EAC7}" destId="{C976D83A-3A5B-4B6F-93DA-9797F172B343}" srcOrd="6" destOrd="0" presId="urn:microsoft.com/office/officeart/2005/8/layout/cycle6"/>
    <dgm:cxn modelId="{C027F0C6-F6D3-4C98-A034-D5572BFDFE83}" type="presParOf" srcId="{443BCC2A-08EF-401F-B807-5721C982EAC7}" destId="{3262A978-3FC5-4D81-BDCC-DDC6A34DAF68}" srcOrd="7" destOrd="0" presId="urn:microsoft.com/office/officeart/2005/8/layout/cycle6"/>
    <dgm:cxn modelId="{112DAE0B-7DEC-4109-8006-4076DCF3BBCA}" type="presParOf" srcId="{443BCC2A-08EF-401F-B807-5721C982EAC7}" destId="{A637DC49-5256-4E10-B617-01858BAD7FB3}" srcOrd="8" destOrd="0" presId="urn:microsoft.com/office/officeart/2005/8/layout/cycle6"/>
    <dgm:cxn modelId="{138A75E0-8AF4-41DA-B084-F086E81FD72E}" type="presParOf" srcId="{443BCC2A-08EF-401F-B807-5721C982EAC7}" destId="{EBA3F597-CE7E-46E5-BD27-9FD0FD11CD68}" srcOrd="9" destOrd="0" presId="urn:microsoft.com/office/officeart/2005/8/layout/cycle6"/>
    <dgm:cxn modelId="{755BFCB4-8418-4686-903D-34DA418FC00D}" type="presParOf" srcId="{443BCC2A-08EF-401F-B807-5721C982EAC7}" destId="{FD87C5F2-8ADC-4206-A67F-7545D90F18E9}" srcOrd="10" destOrd="0" presId="urn:microsoft.com/office/officeart/2005/8/layout/cycle6"/>
    <dgm:cxn modelId="{11EA66BA-7008-4B6F-8F29-4E5779BD8553}" type="presParOf" srcId="{443BCC2A-08EF-401F-B807-5721C982EAC7}" destId="{8ABFFD44-9787-45E8-8D63-C6B43D296DFD}"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A3435-58E9-4498-A3D8-BD6C90ECBE78}">
      <dsp:nvSpPr>
        <dsp:cNvPr id="0" name=""/>
        <dsp:cNvSpPr/>
      </dsp:nvSpPr>
      <dsp:spPr>
        <a:xfrm>
          <a:off x="1641841" y="1580"/>
          <a:ext cx="1742604" cy="792397"/>
        </a:xfrm>
        <a:prstGeom prst="roundRect">
          <a:avLst/>
        </a:prstGeom>
        <a:gradFill rotWithShape="0">
          <a:gsLst>
            <a:gs pos="0">
              <a:schemeClr val="accent1">
                <a:alpha val="90000"/>
                <a:hueOff val="0"/>
                <a:satOff val="0"/>
                <a:lumOff val="0"/>
                <a:alphaOff val="0"/>
                <a:tint val="96000"/>
                <a:lumMod val="102000"/>
              </a:schemeClr>
            </a:gs>
            <a:gs pos="100000">
              <a:schemeClr val="accent1">
                <a:alpha val="90000"/>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Stage 1 </a:t>
          </a:r>
        </a:p>
        <a:p>
          <a:pPr marL="0" lvl="0" indent="0" algn="ctr" defTabSz="577850">
            <a:lnSpc>
              <a:spcPct val="90000"/>
            </a:lnSpc>
            <a:spcBef>
              <a:spcPct val="0"/>
            </a:spcBef>
            <a:spcAft>
              <a:spcPct val="35000"/>
            </a:spcAft>
            <a:buNone/>
          </a:pPr>
          <a:r>
            <a:rPr lang="en-GB" sz="1300" kern="1200" dirty="0"/>
            <a:t>Identify the Learning needs</a:t>
          </a:r>
        </a:p>
      </dsp:txBody>
      <dsp:txXfrm>
        <a:off x="1680523" y="40262"/>
        <a:ext cx="1665240" cy="715033"/>
      </dsp:txXfrm>
    </dsp:sp>
    <dsp:sp modelId="{CD4BCB61-4185-4AB6-AA2B-67E2C6D3E415}">
      <dsp:nvSpPr>
        <dsp:cNvPr id="0" name=""/>
        <dsp:cNvSpPr/>
      </dsp:nvSpPr>
      <dsp:spPr>
        <a:xfrm>
          <a:off x="1202773" y="397779"/>
          <a:ext cx="2620740" cy="2620740"/>
        </a:xfrm>
        <a:custGeom>
          <a:avLst/>
          <a:gdLst/>
          <a:ahLst/>
          <a:cxnLst/>
          <a:rect l="0" t="0" r="0" b="0"/>
          <a:pathLst>
            <a:path>
              <a:moveTo>
                <a:pt x="2186846" y="336275"/>
              </a:moveTo>
              <a:arcTo wR="1310370" hR="1310370" stAng="18718824" swAng="1807011"/>
            </a:path>
          </a:pathLst>
        </a:custGeom>
        <a:noFill/>
        <a:ln w="9525" cap="rnd" cmpd="sng" algn="ctr">
          <a:solidFill>
            <a:schemeClr val="accent1">
              <a:shade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DC3A0AB-F9C4-4B0F-A8A6-2A9D6F4BAEBD}">
      <dsp:nvSpPr>
        <dsp:cNvPr id="0" name=""/>
        <dsp:cNvSpPr/>
      </dsp:nvSpPr>
      <dsp:spPr>
        <a:xfrm>
          <a:off x="3005985" y="1311951"/>
          <a:ext cx="1635058" cy="792397"/>
        </a:xfrm>
        <a:prstGeom prst="roundRect">
          <a:avLst/>
        </a:prstGeom>
        <a:gradFill rotWithShape="0">
          <a:gsLst>
            <a:gs pos="0">
              <a:schemeClr val="accent1">
                <a:alpha val="90000"/>
                <a:hueOff val="0"/>
                <a:satOff val="0"/>
                <a:lumOff val="0"/>
                <a:alphaOff val="-13333"/>
                <a:tint val="96000"/>
                <a:lumMod val="102000"/>
              </a:schemeClr>
            </a:gs>
            <a:gs pos="100000">
              <a:schemeClr val="accent1">
                <a:alpha val="90000"/>
                <a:hueOff val="0"/>
                <a:satOff val="0"/>
                <a:lumOff val="0"/>
                <a:alphaOff val="-13333"/>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bg1"/>
              </a:solidFill>
            </a:rPr>
            <a:t>Stage 2</a:t>
          </a:r>
        </a:p>
        <a:p>
          <a:pPr marL="0" lvl="0" indent="0" algn="ctr" defTabSz="577850">
            <a:lnSpc>
              <a:spcPct val="90000"/>
            </a:lnSpc>
            <a:spcBef>
              <a:spcPct val="0"/>
            </a:spcBef>
            <a:spcAft>
              <a:spcPct val="35000"/>
            </a:spcAft>
            <a:buNone/>
          </a:pPr>
          <a:r>
            <a:rPr lang="en-GB" sz="1300" kern="1200" dirty="0"/>
            <a:t>Design the training</a:t>
          </a:r>
        </a:p>
      </dsp:txBody>
      <dsp:txXfrm>
        <a:off x="3044667" y="1350633"/>
        <a:ext cx="1557694" cy="715033"/>
      </dsp:txXfrm>
    </dsp:sp>
    <dsp:sp modelId="{8AA7AB9E-C4D7-4299-BE09-B579C44D0C72}">
      <dsp:nvSpPr>
        <dsp:cNvPr id="0" name=""/>
        <dsp:cNvSpPr/>
      </dsp:nvSpPr>
      <dsp:spPr>
        <a:xfrm>
          <a:off x="1202773" y="397779"/>
          <a:ext cx="2620740" cy="2620740"/>
        </a:xfrm>
        <a:custGeom>
          <a:avLst/>
          <a:gdLst/>
          <a:ahLst/>
          <a:cxnLst/>
          <a:rect l="0" t="0" r="0" b="0"/>
          <a:pathLst>
            <a:path>
              <a:moveTo>
                <a:pt x="2557373" y="1712931"/>
              </a:moveTo>
              <a:arcTo wR="1310370" hR="1310370" stAng="1073476" swAng="1737008"/>
            </a:path>
          </a:pathLst>
        </a:custGeom>
        <a:noFill/>
        <a:ln w="9525" cap="rnd" cmpd="sng" algn="ctr">
          <a:solidFill>
            <a:schemeClr val="accent1">
              <a:shade val="90000"/>
              <a:hueOff val="173185"/>
              <a:satOff val="-27"/>
              <a:lumOff val="10792"/>
              <a:alphaOff val="0"/>
            </a:schemeClr>
          </a:solidFill>
          <a:prstDash val="solid"/>
        </a:ln>
        <a:effectLst/>
      </dsp:spPr>
      <dsp:style>
        <a:lnRef idx="1">
          <a:scrgbClr r="0" g="0" b="0"/>
        </a:lnRef>
        <a:fillRef idx="0">
          <a:scrgbClr r="0" g="0" b="0"/>
        </a:fillRef>
        <a:effectRef idx="0">
          <a:scrgbClr r="0" g="0" b="0"/>
        </a:effectRef>
        <a:fontRef idx="minor"/>
      </dsp:style>
    </dsp:sp>
    <dsp:sp modelId="{C976D83A-3A5B-4B6F-93DA-9797F172B343}">
      <dsp:nvSpPr>
        <dsp:cNvPr id="0" name=""/>
        <dsp:cNvSpPr/>
      </dsp:nvSpPr>
      <dsp:spPr>
        <a:xfrm>
          <a:off x="1621708" y="2622321"/>
          <a:ext cx="1782870" cy="792397"/>
        </a:xfrm>
        <a:prstGeom prst="roundRect">
          <a:avLst/>
        </a:prstGeom>
        <a:gradFill rotWithShape="0">
          <a:gsLst>
            <a:gs pos="0">
              <a:schemeClr val="accent1">
                <a:alpha val="90000"/>
                <a:hueOff val="0"/>
                <a:satOff val="0"/>
                <a:lumOff val="0"/>
                <a:alphaOff val="-26667"/>
                <a:tint val="96000"/>
                <a:lumMod val="102000"/>
              </a:schemeClr>
            </a:gs>
            <a:gs pos="100000">
              <a:schemeClr val="accent1">
                <a:alpha val="90000"/>
                <a:hueOff val="0"/>
                <a:satOff val="0"/>
                <a:lumOff val="0"/>
                <a:alphaOff val="-26667"/>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Stage 3 </a:t>
          </a:r>
        </a:p>
        <a:p>
          <a:pPr marL="0" lvl="0" indent="0" algn="ctr" defTabSz="577850">
            <a:lnSpc>
              <a:spcPct val="90000"/>
            </a:lnSpc>
            <a:spcBef>
              <a:spcPct val="0"/>
            </a:spcBef>
            <a:spcAft>
              <a:spcPct val="35000"/>
            </a:spcAft>
            <a:buNone/>
          </a:pPr>
          <a:r>
            <a:rPr lang="en-GB" sz="1300" kern="1200" dirty="0"/>
            <a:t>Deliver the training</a:t>
          </a:r>
        </a:p>
      </dsp:txBody>
      <dsp:txXfrm>
        <a:off x="1660390" y="2661003"/>
        <a:ext cx="1705506" cy="715033"/>
      </dsp:txXfrm>
    </dsp:sp>
    <dsp:sp modelId="{A637DC49-5256-4E10-B617-01858BAD7FB3}">
      <dsp:nvSpPr>
        <dsp:cNvPr id="0" name=""/>
        <dsp:cNvSpPr/>
      </dsp:nvSpPr>
      <dsp:spPr>
        <a:xfrm>
          <a:off x="1202773" y="397779"/>
          <a:ext cx="2620740" cy="2620740"/>
        </a:xfrm>
        <a:custGeom>
          <a:avLst/>
          <a:gdLst/>
          <a:ahLst/>
          <a:cxnLst/>
          <a:rect l="0" t="0" r="0" b="0"/>
          <a:pathLst>
            <a:path>
              <a:moveTo>
                <a:pt x="414050" y="2266237"/>
              </a:moveTo>
              <a:arcTo wR="1310370" hR="1310370" stAng="7989516" swAng="1737008"/>
            </a:path>
          </a:pathLst>
        </a:custGeom>
        <a:noFill/>
        <a:ln w="9525" cap="rnd" cmpd="sng" algn="ctr">
          <a:solidFill>
            <a:schemeClr val="accent1">
              <a:shade val="90000"/>
              <a:hueOff val="346370"/>
              <a:satOff val="-53"/>
              <a:lumOff val="21585"/>
              <a:alphaOff val="0"/>
            </a:schemeClr>
          </a:solidFill>
          <a:prstDash val="solid"/>
        </a:ln>
        <a:effectLst/>
      </dsp:spPr>
      <dsp:style>
        <a:lnRef idx="1">
          <a:scrgbClr r="0" g="0" b="0"/>
        </a:lnRef>
        <a:fillRef idx="0">
          <a:scrgbClr r="0" g="0" b="0"/>
        </a:fillRef>
        <a:effectRef idx="0">
          <a:scrgbClr r="0" g="0" b="0"/>
        </a:effectRef>
        <a:fontRef idx="minor"/>
      </dsp:style>
    </dsp:sp>
    <dsp:sp modelId="{EBA3F597-CE7E-46E5-BD27-9FD0FD11CD68}">
      <dsp:nvSpPr>
        <dsp:cNvPr id="0" name=""/>
        <dsp:cNvSpPr/>
      </dsp:nvSpPr>
      <dsp:spPr>
        <a:xfrm>
          <a:off x="402719" y="1311951"/>
          <a:ext cx="1600107" cy="792397"/>
        </a:xfrm>
        <a:prstGeom prst="roundRect">
          <a:avLst/>
        </a:prstGeom>
        <a:gradFill rotWithShape="0">
          <a:gsLst>
            <a:gs pos="0">
              <a:schemeClr val="accent1">
                <a:alpha val="90000"/>
                <a:hueOff val="0"/>
                <a:satOff val="0"/>
                <a:lumOff val="0"/>
                <a:alphaOff val="-40000"/>
                <a:tint val="96000"/>
                <a:lumMod val="102000"/>
              </a:schemeClr>
            </a:gs>
            <a:gs pos="100000">
              <a:schemeClr val="accent1">
                <a:alpha val="90000"/>
                <a:hueOff val="0"/>
                <a:satOff val="0"/>
                <a:lumOff val="0"/>
                <a:alphaOff val="-4000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Stage 4</a:t>
          </a:r>
        </a:p>
        <a:p>
          <a:pPr marL="0" lvl="0" indent="0" algn="ctr" defTabSz="577850">
            <a:lnSpc>
              <a:spcPct val="90000"/>
            </a:lnSpc>
            <a:spcBef>
              <a:spcPct val="0"/>
            </a:spcBef>
            <a:spcAft>
              <a:spcPct val="35000"/>
            </a:spcAft>
            <a:buNone/>
          </a:pPr>
          <a:r>
            <a:rPr lang="en-GB" sz="1300" kern="1200" dirty="0"/>
            <a:t>Evaluate the training</a:t>
          </a:r>
        </a:p>
      </dsp:txBody>
      <dsp:txXfrm>
        <a:off x="441401" y="1350633"/>
        <a:ext cx="1522743" cy="715033"/>
      </dsp:txXfrm>
    </dsp:sp>
    <dsp:sp modelId="{8ABFFD44-9787-45E8-8D63-C6B43D296DFD}">
      <dsp:nvSpPr>
        <dsp:cNvPr id="0" name=""/>
        <dsp:cNvSpPr/>
      </dsp:nvSpPr>
      <dsp:spPr>
        <a:xfrm>
          <a:off x="1202773" y="397779"/>
          <a:ext cx="2620740" cy="2620740"/>
        </a:xfrm>
        <a:custGeom>
          <a:avLst/>
          <a:gdLst/>
          <a:ahLst/>
          <a:cxnLst/>
          <a:rect l="0" t="0" r="0" b="0"/>
          <a:pathLst>
            <a:path>
              <a:moveTo>
                <a:pt x="63448" y="907559"/>
              </a:moveTo>
              <a:arcTo wR="1310370" hR="1310370" stAng="11874166" swAng="1807011"/>
            </a:path>
          </a:pathLst>
        </a:custGeom>
        <a:noFill/>
        <a:ln w="9525" cap="rnd" cmpd="sng" algn="ctr">
          <a:solidFill>
            <a:schemeClr val="accent1">
              <a:shade val="90000"/>
              <a:hueOff val="519554"/>
              <a:satOff val="-80"/>
              <a:lumOff val="32377"/>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77AB1B-0AFF-4444-B48B-BB5FBBA450AA}" type="datetimeFigureOut">
              <a:rPr lang="en-GB" smtClean="0"/>
              <a:t>06/11/2020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9F888-95F9-4444-92F7-09745777B9D6}" type="slidenum">
              <a:rPr lang="en-GB" smtClean="0"/>
              <a:t>‹#›</a:t>
            </a:fld>
            <a:endParaRPr lang="en-GB" dirty="0"/>
          </a:p>
        </p:txBody>
      </p:sp>
    </p:spTree>
    <p:extLst>
      <p:ext uri="{BB962C8B-B14F-4D97-AF65-F5344CB8AC3E}">
        <p14:creationId xmlns:p14="http://schemas.microsoft.com/office/powerpoint/2010/main" val="2935406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1</a:t>
            </a:fld>
            <a:endParaRPr lang="en-GB" dirty="0"/>
          </a:p>
        </p:txBody>
      </p:sp>
    </p:spTree>
    <p:extLst>
      <p:ext uri="{BB962C8B-B14F-4D97-AF65-F5344CB8AC3E}">
        <p14:creationId xmlns:p14="http://schemas.microsoft.com/office/powerpoint/2010/main" val="271010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2</a:t>
            </a:fld>
            <a:endParaRPr lang="en-GB" dirty="0"/>
          </a:p>
        </p:txBody>
      </p:sp>
    </p:spTree>
    <p:extLst>
      <p:ext uri="{BB962C8B-B14F-4D97-AF65-F5344CB8AC3E}">
        <p14:creationId xmlns:p14="http://schemas.microsoft.com/office/powerpoint/2010/main" val="2170882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3</a:t>
            </a:fld>
            <a:endParaRPr lang="en-GB" dirty="0"/>
          </a:p>
        </p:txBody>
      </p:sp>
    </p:spTree>
    <p:extLst>
      <p:ext uri="{BB962C8B-B14F-4D97-AF65-F5344CB8AC3E}">
        <p14:creationId xmlns:p14="http://schemas.microsoft.com/office/powerpoint/2010/main" val="1921164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4</a:t>
            </a:fld>
            <a:endParaRPr lang="en-GB" dirty="0"/>
          </a:p>
        </p:txBody>
      </p:sp>
    </p:spTree>
    <p:extLst>
      <p:ext uri="{BB962C8B-B14F-4D97-AF65-F5344CB8AC3E}">
        <p14:creationId xmlns:p14="http://schemas.microsoft.com/office/powerpoint/2010/main" val="1192598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5</a:t>
            </a:fld>
            <a:endParaRPr lang="en-GB" dirty="0"/>
          </a:p>
        </p:txBody>
      </p:sp>
    </p:spTree>
    <p:extLst>
      <p:ext uri="{BB962C8B-B14F-4D97-AF65-F5344CB8AC3E}">
        <p14:creationId xmlns:p14="http://schemas.microsoft.com/office/powerpoint/2010/main" val="143616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6</a:t>
            </a:fld>
            <a:endParaRPr lang="en-GB" dirty="0"/>
          </a:p>
        </p:txBody>
      </p:sp>
    </p:spTree>
    <p:extLst>
      <p:ext uri="{BB962C8B-B14F-4D97-AF65-F5344CB8AC3E}">
        <p14:creationId xmlns:p14="http://schemas.microsoft.com/office/powerpoint/2010/main" val="1892011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7</a:t>
            </a:fld>
            <a:endParaRPr lang="en-GB" dirty="0"/>
          </a:p>
        </p:txBody>
      </p:sp>
    </p:spTree>
    <p:extLst>
      <p:ext uri="{BB962C8B-B14F-4D97-AF65-F5344CB8AC3E}">
        <p14:creationId xmlns:p14="http://schemas.microsoft.com/office/powerpoint/2010/main" val="1514058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C9F888-95F9-4444-92F7-09745777B9D6}" type="slidenum">
              <a:rPr lang="en-GB" smtClean="0"/>
              <a:t>10</a:t>
            </a:fld>
            <a:endParaRPr lang="en-GB" dirty="0"/>
          </a:p>
        </p:txBody>
      </p:sp>
    </p:spTree>
    <p:extLst>
      <p:ext uri="{BB962C8B-B14F-4D97-AF65-F5344CB8AC3E}">
        <p14:creationId xmlns:p14="http://schemas.microsoft.com/office/powerpoint/2010/main" val="1432469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11/6/2020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667576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6350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11873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02593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8326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56387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3116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48305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51474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20961438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1191261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869539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538149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49056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8518316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394485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7512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408324-A84C-4A45-93B6-78D079CCE772}" type="datetime1">
              <a:rPr lang="en-US" smtClean="0"/>
              <a:t>11/6/2020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1354060"/>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 id="2147483925"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arketbusinessnews.com/financial-glossary/training/" TargetMode="External"/><Relationship Id="rId3" Type="http://schemas.openxmlformats.org/officeDocument/2006/relationships/hyperlink" Target="https://businesscasestudies.co.uk/business-expansion-through-training-and-development/" TargetMode="External"/><Relationship Id="rId7" Type="http://schemas.openxmlformats.org/officeDocument/2006/relationships/hyperlink" Target="https://www.indeed.com/career-advice/career-development/different-types-of-workplace-trainin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futurelearn.com/courses/7093exq-01/0/steps/61767" TargetMode="External"/><Relationship Id="rId5" Type="http://schemas.openxmlformats.org/officeDocument/2006/relationships/hyperlink" Target="https://www.cipd.co.uk/knowledge/fundamentals/people/development/learning-methods-factsheet" TargetMode="External"/><Relationship Id="rId4" Type="http://schemas.openxmlformats.org/officeDocument/2006/relationships/hyperlink" Target="https://businesscasestudies.co.uk/meeting-business-needs-through-training-an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1AF90-6DA5-4909-A945-BE1D772D0C3D}"/>
              </a:ext>
            </a:extLst>
          </p:cNvPr>
          <p:cNvSpPr>
            <a:spLocks noGrp="1"/>
          </p:cNvSpPr>
          <p:nvPr>
            <p:ph type="ctrTitle"/>
          </p:nvPr>
        </p:nvSpPr>
        <p:spPr>
          <a:xfrm>
            <a:off x="4237308" y="540449"/>
            <a:ext cx="5624118" cy="3284538"/>
          </a:xfrm>
        </p:spPr>
        <p:txBody>
          <a:bodyPr anchor="b">
            <a:normAutofit/>
          </a:bodyPr>
          <a:lstStyle/>
          <a:p>
            <a:pPr algn="ctr"/>
            <a:r>
              <a:rPr lang="en-GB" dirty="0"/>
              <a:t>Training and Development in a Workplace</a:t>
            </a:r>
          </a:p>
        </p:txBody>
      </p:sp>
      <p:sp>
        <p:nvSpPr>
          <p:cNvPr id="3" name="Subtitle 2">
            <a:extLst>
              <a:ext uri="{FF2B5EF4-FFF2-40B4-BE49-F238E27FC236}">
                <a16:creationId xmlns:a16="http://schemas.microsoft.com/office/drawing/2014/main" id="{5CA1724D-1002-467C-8F02-4E9C6360039D}"/>
              </a:ext>
            </a:extLst>
          </p:cNvPr>
          <p:cNvSpPr>
            <a:spLocks noGrp="1"/>
          </p:cNvSpPr>
          <p:nvPr>
            <p:ph type="subTitle" idx="1"/>
          </p:nvPr>
        </p:nvSpPr>
        <p:spPr>
          <a:xfrm>
            <a:off x="6428782" y="5327066"/>
            <a:ext cx="3786126" cy="763383"/>
          </a:xfrm>
        </p:spPr>
        <p:txBody>
          <a:bodyPr anchor="t">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Calibri" panose="020F0502020204030204"/>
                <a:ea typeface="+mn-ea"/>
                <a:cs typeface="+mn-cs"/>
              </a:rPr>
              <a:t>University of Wales Trinity Saint David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Calibri" panose="020F0502020204030204"/>
                <a:ea typeface="+mn-ea"/>
                <a:cs typeface="+mn-cs"/>
              </a:rPr>
              <a:t>Sanjeedah Rahman (1816790)</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spc="0" dirty="0">
                <a:latin typeface="Calibri" panose="020F0502020204030204"/>
              </a:rPr>
              <a:t>9</a:t>
            </a:r>
            <a:r>
              <a:rPr kumimoji="0" lang="en-GB" sz="1200" b="0" i="0" u="none" strike="noStrike" kern="1200" cap="none" spc="0" normalizeH="0" baseline="30000" noProof="0" dirty="0">
                <a:ln>
                  <a:noFill/>
                </a:ln>
                <a:effectLst/>
                <a:uLnTx/>
                <a:uFillTx/>
                <a:latin typeface="Calibri" panose="020F0502020204030204"/>
                <a:ea typeface="+mn-ea"/>
                <a:cs typeface="+mn-cs"/>
              </a:rPr>
              <a:t>th</a:t>
            </a:r>
            <a:r>
              <a:rPr kumimoji="0" lang="en-GB" sz="1200" b="0" i="0" u="none" strike="noStrike" kern="1200" cap="none" spc="0" normalizeH="0" baseline="0" noProof="0" dirty="0">
                <a:ln>
                  <a:noFill/>
                </a:ln>
                <a:effectLst/>
                <a:uLnTx/>
                <a:uFillTx/>
                <a:latin typeface="Calibri" panose="020F0502020204030204"/>
                <a:ea typeface="+mn-ea"/>
                <a:cs typeface="+mn-cs"/>
              </a:rPr>
              <a:t> November 2020</a:t>
            </a:r>
          </a:p>
          <a:p>
            <a:endParaRPr lang="en-GB" dirty="0"/>
          </a:p>
        </p:txBody>
      </p:sp>
      <p:sp>
        <p:nvSpPr>
          <p:cNvPr id="5" name="TextBox 4">
            <a:extLst>
              <a:ext uri="{FF2B5EF4-FFF2-40B4-BE49-F238E27FC236}">
                <a16:creationId xmlns:a16="http://schemas.microsoft.com/office/drawing/2014/main" id="{3AAAAA27-5B4D-4C9B-BD22-A609291FB7EC}"/>
              </a:ext>
            </a:extLst>
          </p:cNvPr>
          <p:cNvSpPr txBox="1"/>
          <p:nvPr/>
        </p:nvSpPr>
        <p:spPr>
          <a:xfrm>
            <a:off x="5165558" y="3883529"/>
            <a:ext cx="4134394" cy="461665"/>
          </a:xfrm>
          <a:prstGeom prst="rect">
            <a:avLst/>
          </a:prstGeom>
          <a:noFill/>
        </p:spPr>
        <p:txBody>
          <a:bodyPr wrap="square" rtlCol="0">
            <a:spAutoFit/>
          </a:bodyPr>
          <a:lstStyle/>
          <a:p>
            <a:pPr algn="ctr"/>
            <a:r>
              <a:rPr lang="en-GB" sz="1200" b="1" dirty="0"/>
              <a:t>Developing Relationships and Workplace Achievement BMSW5102</a:t>
            </a:r>
          </a:p>
        </p:txBody>
      </p:sp>
    </p:spTree>
    <p:extLst>
      <p:ext uri="{BB962C8B-B14F-4D97-AF65-F5344CB8AC3E}">
        <p14:creationId xmlns:p14="http://schemas.microsoft.com/office/powerpoint/2010/main" val="3999924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556C6-E50B-4629-B59F-15BD1838A738}"/>
              </a:ext>
            </a:extLst>
          </p:cNvPr>
          <p:cNvSpPr>
            <a:spLocks noGrp="1"/>
          </p:cNvSpPr>
          <p:nvPr>
            <p:ph type="title"/>
          </p:nvPr>
        </p:nvSpPr>
        <p:spPr/>
        <p:txBody>
          <a:bodyPr/>
          <a:lstStyle/>
          <a:p>
            <a:r>
              <a:rPr lang="en-GB" dirty="0"/>
              <a:t>Definition of Training</a:t>
            </a:r>
          </a:p>
        </p:txBody>
      </p:sp>
      <p:sp>
        <p:nvSpPr>
          <p:cNvPr id="5" name="Rectangle: Rounded Corners 4">
            <a:extLst>
              <a:ext uri="{FF2B5EF4-FFF2-40B4-BE49-F238E27FC236}">
                <a16:creationId xmlns:a16="http://schemas.microsoft.com/office/drawing/2014/main" id="{B4271A59-8A6D-4AE5-A9A6-006FB9E3A937}"/>
              </a:ext>
            </a:extLst>
          </p:cNvPr>
          <p:cNvSpPr/>
          <p:nvPr/>
        </p:nvSpPr>
        <p:spPr>
          <a:xfrm>
            <a:off x="1377047" y="2623635"/>
            <a:ext cx="4574574" cy="2072081"/>
          </a:xfrm>
          <a:prstGeom prst="roundRect">
            <a:avLst/>
          </a:prstGeom>
          <a:solidFill>
            <a:schemeClr val="bg1">
              <a:lumMod val="95000"/>
            </a:schemeClr>
          </a:solidFill>
          <a:ln>
            <a:solidFill>
              <a:schemeClr val="accent1">
                <a:lumMod val="75000"/>
              </a:schemeClr>
            </a:solidFill>
          </a:ln>
        </p:spPr>
        <p:style>
          <a:lnRef idx="1">
            <a:schemeClr val="dk1"/>
          </a:lnRef>
          <a:fillRef idx="2">
            <a:schemeClr val="dk1"/>
          </a:fillRef>
          <a:effectRef idx="1">
            <a:schemeClr val="dk1"/>
          </a:effectRef>
          <a:fontRef idx="minor">
            <a:schemeClr val="dk1"/>
          </a:fontRef>
        </p:style>
        <p:txBody>
          <a:bodyPr rtlCol="0" anchor="ctr"/>
          <a:lstStyle/>
          <a:p>
            <a:pPr lvl="0" algn="ctr">
              <a:defRPr/>
            </a:pPr>
            <a:r>
              <a:rPr lang="en-GB" sz="2000" i="1" dirty="0">
                <a:solidFill>
                  <a:schemeClr val="tx1"/>
                </a:solidFill>
              </a:rPr>
              <a:t>“Training is the action of teaching somebody a particular skill. It may also refer to the teaching of a type of behaviour.”</a:t>
            </a:r>
            <a:endParaRPr kumimoji="0" lang="en-GB" sz="2000" b="0" i="1" u="none" strike="noStrike" kern="1200" cap="none" spc="0" normalizeH="0" baseline="0" noProof="0" dirty="0">
              <a:ln>
                <a:noFill/>
              </a:ln>
              <a:solidFill>
                <a:schemeClr val="tx1"/>
              </a:solidFill>
              <a:effectLst/>
              <a:uLnTx/>
              <a:uFillTx/>
              <a:latin typeface="Century Gothic" panose="020B0502020202020204"/>
              <a:ea typeface="+mn-ea"/>
              <a:cs typeface="+mn-cs"/>
            </a:endParaRPr>
          </a:p>
        </p:txBody>
      </p:sp>
      <p:sp>
        <p:nvSpPr>
          <p:cNvPr id="6" name="TextBox 5">
            <a:extLst>
              <a:ext uri="{FF2B5EF4-FFF2-40B4-BE49-F238E27FC236}">
                <a16:creationId xmlns:a16="http://schemas.microsoft.com/office/drawing/2014/main" id="{58FAFF96-2298-4166-A87F-ABC37839CE8C}"/>
              </a:ext>
            </a:extLst>
          </p:cNvPr>
          <p:cNvSpPr txBox="1"/>
          <p:nvPr/>
        </p:nvSpPr>
        <p:spPr>
          <a:xfrm>
            <a:off x="4514061" y="4695716"/>
            <a:ext cx="1437560" cy="276999"/>
          </a:xfrm>
          <a:prstGeom prst="rect">
            <a:avLst/>
          </a:prstGeom>
          <a:noFill/>
        </p:spPr>
        <p:txBody>
          <a:bodyPr wrap="square" rtlCol="0">
            <a:spAutoFit/>
          </a:bodyPr>
          <a:lstStyle/>
          <a:p>
            <a:r>
              <a:rPr lang="en-GB" sz="1200" dirty="0"/>
              <a:t>(MBN, 2020)</a:t>
            </a:r>
          </a:p>
        </p:txBody>
      </p:sp>
      <p:sp>
        <p:nvSpPr>
          <p:cNvPr id="3" name="Rectangle: Rounded Corners 2">
            <a:extLst>
              <a:ext uri="{FF2B5EF4-FFF2-40B4-BE49-F238E27FC236}">
                <a16:creationId xmlns:a16="http://schemas.microsoft.com/office/drawing/2014/main" id="{52755E76-32CA-46DF-A329-4F568C0FB9C8}"/>
              </a:ext>
            </a:extLst>
          </p:cNvPr>
          <p:cNvSpPr/>
          <p:nvPr/>
        </p:nvSpPr>
        <p:spPr>
          <a:xfrm>
            <a:off x="7251032" y="2438399"/>
            <a:ext cx="4251992" cy="2406317"/>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“Workplace training is the process of developing knowledge, skills and efficiency in your job. Employers conduct different types of training depending on their requirements, the urgency of their needs and the availability of resources.”</a:t>
            </a:r>
          </a:p>
        </p:txBody>
      </p:sp>
      <p:sp>
        <p:nvSpPr>
          <p:cNvPr id="4" name="TextBox 3">
            <a:extLst>
              <a:ext uri="{FF2B5EF4-FFF2-40B4-BE49-F238E27FC236}">
                <a16:creationId xmlns:a16="http://schemas.microsoft.com/office/drawing/2014/main" id="{4D648CD4-D3BD-45A5-ADFE-0D4956347B16}"/>
              </a:ext>
            </a:extLst>
          </p:cNvPr>
          <p:cNvSpPr txBox="1"/>
          <p:nvPr/>
        </p:nvSpPr>
        <p:spPr>
          <a:xfrm>
            <a:off x="10228634" y="4834215"/>
            <a:ext cx="1620253" cy="276999"/>
          </a:xfrm>
          <a:prstGeom prst="rect">
            <a:avLst/>
          </a:prstGeom>
          <a:noFill/>
        </p:spPr>
        <p:txBody>
          <a:bodyPr wrap="square" rtlCol="0">
            <a:spAutoFit/>
          </a:bodyPr>
          <a:lstStyle/>
          <a:p>
            <a:r>
              <a:rPr lang="en-GB" sz="1200" dirty="0"/>
              <a:t>(Indeed, 2019)</a:t>
            </a:r>
            <a:endParaRPr lang="en-GB" dirty="0"/>
          </a:p>
        </p:txBody>
      </p:sp>
    </p:spTree>
    <p:extLst>
      <p:ext uri="{BB962C8B-B14F-4D97-AF65-F5344CB8AC3E}">
        <p14:creationId xmlns:p14="http://schemas.microsoft.com/office/powerpoint/2010/main" val="360047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0A6C0-6C38-43A2-8520-F7B268475434}"/>
              </a:ext>
            </a:extLst>
          </p:cNvPr>
          <p:cNvSpPr>
            <a:spLocks noGrp="1"/>
          </p:cNvSpPr>
          <p:nvPr>
            <p:ph type="title"/>
          </p:nvPr>
        </p:nvSpPr>
        <p:spPr>
          <a:xfrm>
            <a:off x="1644109" y="144262"/>
            <a:ext cx="10018713" cy="1752599"/>
          </a:xfrm>
        </p:spPr>
        <p:txBody>
          <a:bodyPr/>
          <a:lstStyle/>
          <a:p>
            <a:r>
              <a:rPr lang="en-GB" dirty="0"/>
              <a:t>The Training Cycle</a:t>
            </a:r>
          </a:p>
        </p:txBody>
      </p:sp>
      <p:graphicFrame>
        <p:nvGraphicFramePr>
          <p:cNvPr id="4" name="Content Placeholder 3">
            <a:extLst>
              <a:ext uri="{FF2B5EF4-FFF2-40B4-BE49-F238E27FC236}">
                <a16:creationId xmlns:a16="http://schemas.microsoft.com/office/drawing/2014/main" id="{EA9D18E6-7298-440B-8B27-7A851312C7D3}"/>
              </a:ext>
            </a:extLst>
          </p:cNvPr>
          <p:cNvGraphicFramePr>
            <a:graphicFrameLocks noGrp="1"/>
          </p:cNvGraphicFramePr>
          <p:nvPr>
            <p:ph idx="1"/>
            <p:extLst>
              <p:ext uri="{D42A27DB-BD31-4B8C-83A1-F6EECF244321}">
                <p14:modId xmlns:p14="http://schemas.microsoft.com/office/powerpoint/2010/main" val="1525565962"/>
              </p:ext>
            </p:extLst>
          </p:nvPr>
        </p:nvGraphicFramePr>
        <p:xfrm>
          <a:off x="1155701" y="1999819"/>
          <a:ext cx="504376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A close up of a sign&#10;&#10;Description automatically generated">
            <a:extLst>
              <a:ext uri="{FF2B5EF4-FFF2-40B4-BE49-F238E27FC236}">
                <a16:creationId xmlns:a16="http://schemas.microsoft.com/office/drawing/2014/main" id="{0A683AA0-6131-44C2-B092-6570D0FD205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37028" y="1999819"/>
            <a:ext cx="2164360" cy="2382475"/>
          </a:xfrm>
          <a:prstGeom prst="rect">
            <a:avLst/>
          </a:prstGeom>
        </p:spPr>
      </p:pic>
      <p:pic>
        <p:nvPicPr>
          <p:cNvPr id="12" name="Picture 11" descr="A picture containing drawing&#10;&#10;Description automatically generated">
            <a:extLst>
              <a:ext uri="{FF2B5EF4-FFF2-40B4-BE49-F238E27FC236}">
                <a16:creationId xmlns:a16="http://schemas.microsoft.com/office/drawing/2014/main" id="{7E2FCAC2-09FA-4BAA-BD81-3A8E23358F0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587041" y="3889577"/>
            <a:ext cx="2143125" cy="2143125"/>
          </a:xfrm>
          <a:prstGeom prst="rect">
            <a:avLst/>
          </a:prstGeom>
        </p:spPr>
      </p:pic>
    </p:spTree>
    <p:extLst>
      <p:ext uri="{BB962C8B-B14F-4D97-AF65-F5344CB8AC3E}">
        <p14:creationId xmlns:p14="http://schemas.microsoft.com/office/powerpoint/2010/main" val="819786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7800-78CA-4665-9C3F-E92A53CFC1C2}"/>
              </a:ext>
            </a:extLst>
          </p:cNvPr>
          <p:cNvSpPr>
            <a:spLocks noGrp="1"/>
          </p:cNvSpPr>
          <p:nvPr>
            <p:ph type="title"/>
          </p:nvPr>
        </p:nvSpPr>
        <p:spPr>
          <a:xfrm>
            <a:off x="1537577" y="82118"/>
            <a:ext cx="10018713" cy="1752599"/>
          </a:xfrm>
        </p:spPr>
        <p:txBody>
          <a:bodyPr/>
          <a:lstStyle/>
          <a:p>
            <a:r>
              <a:rPr lang="en-GB" dirty="0"/>
              <a:t>The Training Cycle</a:t>
            </a:r>
          </a:p>
        </p:txBody>
      </p:sp>
      <p:sp>
        <p:nvSpPr>
          <p:cNvPr id="4" name="Rectangle: Rounded Corners 3">
            <a:extLst>
              <a:ext uri="{FF2B5EF4-FFF2-40B4-BE49-F238E27FC236}">
                <a16:creationId xmlns:a16="http://schemas.microsoft.com/office/drawing/2014/main" id="{B4223466-4C45-469E-8E19-FA25D1B54FA3}"/>
              </a:ext>
            </a:extLst>
          </p:cNvPr>
          <p:cNvSpPr/>
          <p:nvPr/>
        </p:nvSpPr>
        <p:spPr>
          <a:xfrm>
            <a:off x="1983916" y="1331495"/>
            <a:ext cx="4112084" cy="4684294"/>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Aldi Training Cycle</a:t>
            </a:r>
          </a:p>
          <a:p>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1 – Aldi analysis the companies performance</a:t>
            </a:r>
          </a:p>
          <a:p>
            <a:pPr marL="171450" indent="-171450">
              <a:buFont typeface="Wingdings" panose="05000000000000000000" pitchFamily="2" charset="2"/>
              <a:buChar char="§"/>
            </a:pPr>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2 – Have a clear job description for job roles that is needed</a:t>
            </a:r>
          </a:p>
          <a:p>
            <a:pPr marL="171450" indent="-171450">
              <a:buFont typeface="Wingdings" panose="05000000000000000000" pitchFamily="2" charset="2"/>
              <a:buChar char="§"/>
            </a:pPr>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3 – On-the-job training and off-the-job training, various training opportunities </a:t>
            </a:r>
          </a:p>
          <a:p>
            <a:pPr marL="171450" indent="-171450">
              <a:buFont typeface="Wingdings" panose="05000000000000000000" pitchFamily="2" charset="2"/>
              <a:buChar char="§"/>
            </a:pPr>
            <a:endParaRPr lang="en-GB" dirty="0">
              <a:solidFill>
                <a:schemeClr val="tx1"/>
              </a:solidFill>
            </a:endParaRPr>
          </a:p>
          <a:p>
            <a:pPr marL="171450" indent="-171450">
              <a:buFont typeface="Wingdings" panose="05000000000000000000" pitchFamily="2" charset="2"/>
              <a:buChar char="§"/>
            </a:pPr>
            <a:r>
              <a:rPr lang="en-GB" dirty="0">
                <a:solidFill>
                  <a:schemeClr val="tx1"/>
                </a:solidFill>
              </a:rPr>
              <a:t>Stage 4 – Ongoing analysis</a:t>
            </a:r>
          </a:p>
        </p:txBody>
      </p:sp>
      <p:sp>
        <p:nvSpPr>
          <p:cNvPr id="5" name="Rectangle: Rounded Corners 4">
            <a:extLst>
              <a:ext uri="{FF2B5EF4-FFF2-40B4-BE49-F238E27FC236}">
                <a16:creationId xmlns:a16="http://schemas.microsoft.com/office/drawing/2014/main" id="{C37014B2-AB61-400D-A393-7FF6877E2726}"/>
              </a:ext>
            </a:extLst>
          </p:cNvPr>
          <p:cNvSpPr/>
          <p:nvPr/>
        </p:nvSpPr>
        <p:spPr>
          <a:xfrm>
            <a:off x="7053824" y="1331495"/>
            <a:ext cx="4112084" cy="4684294"/>
          </a:xfrm>
          <a:prstGeom prst="roundRect">
            <a:avLst>
              <a:gd name="adj" fmla="val 16277"/>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Asda Training Cycle</a:t>
            </a:r>
          </a:p>
          <a:p>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1 – Asda identify and create a robust internal succession</a:t>
            </a:r>
          </a:p>
          <a:p>
            <a:pPr marL="285750" indent="-285750">
              <a:buFont typeface="Wingdings" panose="05000000000000000000" pitchFamily="2" charset="2"/>
              <a:buChar char="§"/>
            </a:pPr>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2 – Development day with their senior managers </a:t>
            </a:r>
          </a:p>
          <a:p>
            <a:pPr marL="285750" indent="-285750">
              <a:buFont typeface="Wingdings" panose="05000000000000000000" pitchFamily="2" charset="2"/>
              <a:buChar char="§"/>
            </a:pPr>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3 – On-the-job training and off-the-job training </a:t>
            </a:r>
          </a:p>
          <a:p>
            <a:pPr marL="285750" indent="-285750">
              <a:buFont typeface="Wingdings" panose="05000000000000000000" pitchFamily="2" charset="2"/>
              <a:buChar char="§"/>
            </a:pPr>
            <a:endParaRPr lang="en-GB" dirty="0">
              <a:solidFill>
                <a:schemeClr val="tx1"/>
              </a:solidFill>
            </a:endParaRPr>
          </a:p>
          <a:p>
            <a:pPr marL="285750" indent="-285750">
              <a:buFont typeface="Wingdings" panose="05000000000000000000" pitchFamily="2" charset="2"/>
              <a:buChar char="§"/>
            </a:pPr>
            <a:r>
              <a:rPr lang="en-GB" dirty="0">
                <a:solidFill>
                  <a:schemeClr val="tx1"/>
                </a:solidFill>
              </a:rPr>
              <a:t>Stage 4 – Measure the Performance</a:t>
            </a:r>
          </a:p>
        </p:txBody>
      </p:sp>
    </p:spTree>
    <p:extLst>
      <p:ext uri="{BB962C8B-B14F-4D97-AF65-F5344CB8AC3E}">
        <p14:creationId xmlns:p14="http://schemas.microsoft.com/office/powerpoint/2010/main" val="1770165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176C5-7D1D-434B-A318-D649075CCFBE}"/>
              </a:ext>
            </a:extLst>
          </p:cNvPr>
          <p:cNvSpPr>
            <a:spLocks noGrp="1"/>
          </p:cNvSpPr>
          <p:nvPr>
            <p:ph type="title"/>
          </p:nvPr>
        </p:nvSpPr>
        <p:spPr>
          <a:xfrm>
            <a:off x="1510069" y="170645"/>
            <a:ext cx="10018713" cy="1752599"/>
          </a:xfrm>
        </p:spPr>
        <p:txBody>
          <a:bodyPr/>
          <a:lstStyle/>
          <a:p>
            <a:r>
              <a:rPr lang="en-GB" dirty="0"/>
              <a:t>Types of Training</a:t>
            </a:r>
          </a:p>
        </p:txBody>
      </p:sp>
      <p:sp>
        <p:nvSpPr>
          <p:cNvPr id="4" name="Rectangle: Rounded Corners 3">
            <a:extLst>
              <a:ext uri="{FF2B5EF4-FFF2-40B4-BE49-F238E27FC236}">
                <a16:creationId xmlns:a16="http://schemas.microsoft.com/office/drawing/2014/main" id="{685F9402-F4EA-4292-8704-539D4774B930}"/>
              </a:ext>
            </a:extLst>
          </p:cNvPr>
          <p:cNvSpPr/>
          <p:nvPr/>
        </p:nvSpPr>
        <p:spPr>
          <a:xfrm>
            <a:off x="1510069" y="1648496"/>
            <a:ext cx="3631844" cy="824248"/>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000" b="1" dirty="0">
                <a:solidFill>
                  <a:schemeClr val="bg1"/>
                </a:solidFill>
              </a:rPr>
              <a:t>On-the-job training</a:t>
            </a:r>
          </a:p>
        </p:txBody>
      </p:sp>
      <p:sp>
        <p:nvSpPr>
          <p:cNvPr id="5" name="Rectangle: Rounded Corners 4">
            <a:extLst>
              <a:ext uri="{FF2B5EF4-FFF2-40B4-BE49-F238E27FC236}">
                <a16:creationId xmlns:a16="http://schemas.microsoft.com/office/drawing/2014/main" id="{D55A690B-3D52-485C-9E78-06F8B71FDC61}"/>
              </a:ext>
            </a:extLst>
          </p:cNvPr>
          <p:cNvSpPr/>
          <p:nvPr/>
        </p:nvSpPr>
        <p:spPr>
          <a:xfrm>
            <a:off x="7050089" y="1622738"/>
            <a:ext cx="4301544" cy="824248"/>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000" b="1" dirty="0">
                <a:solidFill>
                  <a:schemeClr val="bg1"/>
                </a:solidFill>
              </a:rPr>
              <a:t>Off-the-job training</a:t>
            </a:r>
          </a:p>
        </p:txBody>
      </p:sp>
      <p:sp>
        <p:nvSpPr>
          <p:cNvPr id="6" name="Rectangle: Rounded Corners 5">
            <a:extLst>
              <a:ext uri="{FF2B5EF4-FFF2-40B4-BE49-F238E27FC236}">
                <a16:creationId xmlns:a16="http://schemas.microsoft.com/office/drawing/2014/main" id="{DFD96BAF-7C4F-4D5B-B582-748AC385C120}"/>
              </a:ext>
            </a:extLst>
          </p:cNvPr>
          <p:cNvSpPr/>
          <p:nvPr/>
        </p:nvSpPr>
        <p:spPr>
          <a:xfrm>
            <a:off x="1510070" y="2768958"/>
            <a:ext cx="3631844" cy="2640169"/>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v"/>
            </a:pPr>
            <a:r>
              <a:rPr lang="en-GB" sz="2000" dirty="0">
                <a:solidFill>
                  <a:schemeClr val="tx1"/>
                </a:solidFill>
              </a:rPr>
              <a:t>Coaching</a:t>
            </a:r>
          </a:p>
          <a:p>
            <a:pPr marL="285750" indent="-285750">
              <a:buFont typeface="Wingdings" panose="05000000000000000000" pitchFamily="2" charset="2"/>
              <a:buChar char="v"/>
            </a:pPr>
            <a:r>
              <a:rPr lang="en-GB" sz="2000" dirty="0">
                <a:solidFill>
                  <a:schemeClr val="tx1"/>
                </a:solidFill>
              </a:rPr>
              <a:t>Mentoring</a:t>
            </a:r>
          </a:p>
          <a:p>
            <a:pPr marL="285750" indent="-285750">
              <a:buFont typeface="Wingdings" panose="05000000000000000000" pitchFamily="2" charset="2"/>
              <a:buChar char="v"/>
            </a:pPr>
            <a:r>
              <a:rPr lang="en-GB" sz="2000" dirty="0">
                <a:solidFill>
                  <a:schemeClr val="tx1"/>
                </a:solidFill>
              </a:rPr>
              <a:t>Job rotation</a:t>
            </a:r>
          </a:p>
          <a:p>
            <a:pPr marL="285750" indent="-285750">
              <a:buFont typeface="Wingdings" panose="05000000000000000000" pitchFamily="2" charset="2"/>
              <a:buChar char="v"/>
            </a:pPr>
            <a:r>
              <a:rPr lang="en-GB" sz="2000" dirty="0">
                <a:solidFill>
                  <a:schemeClr val="tx1"/>
                </a:solidFill>
              </a:rPr>
              <a:t>Sitting next to Nellie</a:t>
            </a:r>
          </a:p>
        </p:txBody>
      </p:sp>
      <p:sp>
        <p:nvSpPr>
          <p:cNvPr id="7" name="Rectangle: Rounded Corners 6">
            <a:extLst>
              <a:ext uri="{FF2B5EF4-FFF2-40B4-BE49-F238E27FC236}">
                <a16:creationId xmlns:a16="http://schemas.microsoft.com/office/drawing/2014/main" id="{DBC1A1E6-41B7-45D6-81B0-507A78D1B0E1}"/>
              </a:ext>
            </a:extLst>
          </p:cNvPr>
          <p:cNvSpPr/>
          <p:nvPr/>
        </p:nvSpPr>
        <p:spPr>
          <a:xfrm>
            <a:off x="7050088" y="2768958"/>
            <a:ext cx="4438319" cy="2466304"/>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v"/>
            </a:pPr>
            <a:r>
              <a:rPr lang="en-GB" sz="2000" dirty="0">
                <a:solidFill>
                  <a:schemeClr val="tx1"/>
                </a:solidFill>
              </a:rPr>
              <a:t>Formal taught courses</a:t>
            </a:r>
          </a:p>
          <a:p>
            <a:pPr marL="285750" indent="-285750">
              <a:buFont typeface="Wingdings" panose="05000000000000000000" pitchFamily="2" charset="2"/>
              <a:buChar char="v"/>
            </a:pPr>
            <a:r>
              <a:rPr lang="en-GB" sz="2000" dirty="0">
                <a:solidFill>
                  <a:schemeClr val="tx1"/>
                </a:solidFill>
              </a:rPr>
              <a:t>Colleges</a:t>
            </a:r>
          </a:p>
          <a:p>
            <a:pPr marL="285750" indent="-285750">
              <a:buFont typeface="Wingdings" panose="05000000000000000000" pitchFamily="2" charset="2"/>
              <a:buChar char="v"/>
            </a:pPr>
            <a:r>
              <a:rPr lang="en-GB" sz="2000" dirty="0">
                <a:solidFill>
                  <a:schemeClr val="tx1"/>
                </a:solidFill>
              </a:rPr>
              <a:t>Training centre</a:t>
            </a:r>
            <a:endParaRPr lang="en-GB" sz="2000" dirty="0"/>
          </a:p>
          <a:p>
            <a:pPr marL="285750" indent="-285750">
              <a:buFont typeface="Wingdings" panose="05000000000000000000" pitchFamily="2" charset="2"/>
              <a:buChar char="v"/>
            </a:pPr>
            <a:endParaRPr lang="en-GB" dirty="0"/>
          </a:p>
        </p:txBody>
      </p:sp>
      <p:sp>
        <p:nvSpPr>
          <p:cNvPr id="8" name="Rectangle: Rounded Corners 7">
            <a:extLst>
              <a:ext uri="{FF2B5EF4-FFF2-40B4-BE49-F238E27FC236}">
                <a16:creationId xmlns:a16="http://schemas.microsoft.com/office/drawing/2014/main" id="{BA33A6FF-56AC-42EB-B3DD-CBD0E1BC53F8}"/>
              </a:ext>
            </a:extLst>
          </p:cNvPr>
          <p:cNvSpPr/>
          <p:nvPr/>
        </p:nvSpPr>
        <p:spPr>
          <a:xfrm>
            <a:off x="4186988" y="5660830"/>
            <a:ext cx="4090737" cy="914400"/>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Formal and Informal</a:t>
            </a:r>
          </a:p>
        </p:txBody>
      </p:sp>
    </p:spTree>
    <p:extLst>
      <p:ext uri="{BB962C8B-B14F-4D97-AF65-F5344CB8AC3E}">
        <p14:creationId xmlns:p14="http://schemas.microsoft.com/office/powerpoint/2010/main" val="2554952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F990DC5-196D-49A1-A2A8-9FA5E6625010}"/>
              </a:ext>
            </a:extLst>
          </p:cNvPr>
          <p:cNvSpPr txBox="1"/>
          <p:nvPr/>
        </p:nvSpPr>
        <p:spPr>
          <a:xfrm>
            <a:off x="2502569" y="336884"/>
            <a:ext cx="8406064" cy="707886"/>
          </a:xfrm>
          <a:prstGeom prst="rect">
            <a:avLst/>
          </a:prstGeom>
          <a:noFill/>
        </p:spPr>
        <p:txBody>
          <a:bodyPr wrap="square" rtlCol="0">
            <a:spAutoFit/>
          </a:bodyPr>
          <a:lstStyle/>
          <a:p>
            <a:r>
              <a:rPr lang="en-GB" sz="4000" dirty="0"/>
              <a:t>On-the-job and Off-the-job Training</a:t>
            </a:r>
          </a:p>
        </p:txBody>
      </p:sp>
      <p:sp>
        <p:nvSpPr>
          <p:cNvPr id="13" name="TextBox 12">
            <a:extLst>
              <a:ext uri="{FF2B5EF4-FFF2-40B4-BE49-F238E27FC236}">
                <a16:creationId xmlns:a16="http://schemas.microsoft.com/office/drawing/2014/main" id="{DF70FCD0-B46C-4256-9487-3607607CCF02}"/>
              </a:ext>
            </a:extLst>
          </p:cNvPr>
          <p:cNvSpPr txBox="1"/>
          <p:nvPr/>
        </p:nvSpPr>
        <p:spPr>
          <a:xfrm>
            <a:off x="3320716" y="1758081"/>
            <a:ext cx="2775284" cy="461665"/>
          </a:xfrm>
          <a:prstGeom prst="rect">
            <a:avLst/>
          </a:prstGeom>
          <a:noFill/>
        </p:spPr>
        <p:txBody>
          <a:bodyPr wrap="square" rtlCol="0">
            <a:spAutoFit/>
          </a:bodyPr>
          <a:lstStyle/>
          <a:p>
            <a:r>
              <a:rPr lang="en-GB" sz="2400" b="1" dirty="0"/>
              <a:t>Advantage</a:t>
            </a:r>
          </a:p>
        </p:txBody>
      </p:sp>
      <p:sp>
        <p:nvSpPr>
          <p:cNvPr id="14" name="TextBox 13">
            <a:extLst>
              <a:ext uri="{FF2B5EF4-FFF2-40B4-BE49-F238E27FC236}">
                <a16:creationId xmlns:a16="http://schemas.microsoft.com/office/drawing/2014/main" id="{B35F1774-AC52-46FC-98CA-F75989AD7DEB}"/>
              </a:ext>
            </a:extLst>
          </p:cNvPr>
          <p:cNvSpPr txBox="1"/>
          <p:nvPr/>
        </p:nvSpPr>
        <p:spPr>
          <a:xfrm>
            <a:off x="7443536" y="1758080"/>
            <a:ext cx="2566737" cy="461665"/>
          </a:xfrm>
          <a:prstGeom prst="rect">
            <a:avLst/>
          </a:prstGeom>
          <a:noFill/>
        </p:spPr>
        <p:txBody>
          <a:bodyPr wrap="square" numCol="1" rtlCol="0">
            <a:spAutoFit/>
          </a:bodyPr>
          <a:lstStyle/>
          <a:p>
            <a:r>
              <a:rPr lang="en-GB" sz="2400" b="1" dirty="0"/>
              <a:t>Disadvantage</a:t>
            </a:r>
          </a:p>
        </p:txBody>
      </p:sp>
      <p:sp>
        <p:nvSpPr>
          <p:cNvPr id="15" name="TextBox 14">
            <a:extLst>
              <a:ext uri="{FF2B5EF4-FFF2-40B4-BE49-F238E27FC236}">
                <a16:creationId xmlns:a16="http://schemas.microsoft.com/office/drawing/2014/main" id="{1ADD22F5-682D-4C0A-AC74-75A6ED40FB34}"/>
              </a:ext>
            </a:extLst>
          </p:cNvPr>
          <p:cNvSpPr txBox="1"/>
          <p:nvPr/>
        </p:nvSpPr>
        <p:spPr>
          <a:xfrm>
            <a:off x="2085474" y="2598821"/>
            <a:ext cx="4010526" cy="1631216"/>
          </a:xfrm>
          <a:prstGeom prst="rect">
            <a:avLst/>
          </a:prstGeom>
          <a:noFill/>
        </p:spPr>
        <p:txBody>
          <a:bodyPr wrap="square" rtlCol="0">
            <a:spAutoFit/>
          </a:bodyPr>
          <a:lstStyle/>
          <a:p>
            <a:pPr marL="285750" indent="-285750">
              <a:buFont typeface="Arial" panose="020B0604020202020204" pitchFamily="34" charset="0"/>
              <a:buChar char="•"/>
            </a:pPr>
            <a:r>
              <a:rPr lang="en-GB" sz="2000" dirty="0"/>
              <a:t>Cheaper</a:t>
            </a:r>
          </a:p>
          <a:p>
            <a:pPr marL="285750" indent="-285750">
              <a:buFont typeface="Arial" panose="020B0604020202020204" pitchFamily="34" charset="0"/>
              <a:buChar char="•"/>
            </a:pPr>
            <a:r>
              <a:rPr lang="en-GB" sz="2000" dirty="0"/>
              <a:t>Comfortable training</a:t>
            </a:r>
          </a:p>
          <a:p>
            <a:pPr marL="285750" indent="-285750">
              <a:buFont typeface="Arial" panose="020B0604020202020204" pitchFamily="34" charset="0"/>
              <a:buChar char="•"/>
            </a:pPr>
            <a:r>
              <a:rPr lang="en-GB" sz="2000" dirty="0"/>
              <a:t>Supervision</a:t>
            </a:r>
          </a:p>
          <a:p>
            <a:pPr marL="285750" indent="-285750">
              <a:buFont typeface="Arial" panose="020B0604020202020204" pitchFamily="34" charset="0"/>
              <a:buChar char="•"/>
            </a:pPr>
            <a:r>
              <a:rPr lang="en-GB" sz="2000" dirty="0"/>
              <a:t>Quick</a:t>
            </a:r>
          </a:p>
          <a:p>
            <a:endParaRPr lang="en-GB" sz="2000" dirty="0"/>
          </a:p>
        </p:txBody>
      </p:sp>
      <p:sp>
        <p:nvSpPr>
          <p:cNvPr id="16" name="TextBox 15">
            <a:extLst>
              <a:ext uri="{FF2B5EF4-FFF2-40B4-BE49-F238E27FC236}">
                <a16:creationId xmlns:a16="http://schemas.microsoft.com/office/drawing/2014/main" id="{6A80CCBA-9910-45EB-AC19-1DDC21EEBC2D}"/>
              </a:ext>
            </a:extLst>
          </p:cNvPr>
          <p:cNvSpPr txBox="1"/>
          <p:nvPr/>
        </p:nvSpPr>
        <p:spPr>
          <a:xfrm>
            <a:off x="7347286" y="2598821"/>
            <a:ext cx="3561347"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Not provided by professional</a:t>
            </a:r>
          </a:p>
          <a:p>
            <a:pPr marL="285750" indent="-285750">
              <a:buFont typeface="Arial" panose="020B0604020202020204" pitchFamily="34" charset="0"/>
              <a:buChar char="•"/>
            </a:pPr>
            <a:r>
              <a:rPr lang="en-GB" sz="2000" dirty="0"/>
              <a:t>Managing time</a:t>
            </a:r>
          </a:p>
          <a:p>
            <a:pPr marL="285750" indent="-285750">
              <a:buFont typeface="Arial" panose="020B0604020202020204" pitchFamily="34" charset="0"/>
              <a:buChar char="•"/>
            </a:pPr>
            <a:r>
              <a:rPr lang="en-GB" sz="2000" dirty="0"/>
              <a:t>Unskilled</a:t>
            </a:r>
          </a:p>
          <a:p>
            <a:pPr marL="285750" indent="-285750">
              <a:buFont typeface="Arial" panose="020B0604020202020204" pitchFamily="34" charset="0"/>
              <a:buChar char="•"/>
            </a:pPr>
            <a:r>
              <a:rPr lang="en-GB" sz="2000" dirty="0"/>
              <a:t>Bad habits</a:t>
            </a:r>
          </a:p>
        </p:txBody>
      </p:sp>
      <p:sp>
        <p:nvSpPr>
          <p:cNvPr id="17" name="TextBox 16">
            <a:extLst>
              <a:ext uri="{FF2B5EF4-FFF2-40B4-BE49-F238E27FC236}">
                <a16:creationId xmlns:a16="http://schemas.microsoft.com/office/drawing/2014/main" id="{CAFBA8A6-452E-460D-91E4-9178202A8F09}"/>
              </a:ext>
            </a:extLst>
          </p:cNvPr>
          <p:cNvSpPr txBox="1"/>
          <p:nvPr/>
        </p:nvSpPr>
        <p:spPr>
          <a:xfrm>
            <a:off x="2085474" y="4315326"/>
            <a:ext cx="3192379"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Professional Trainers</a:t>
            </a:r>
          </a:p>
          <a:p>
            <a:pPr marL="285750" indent="-285750">
              <a:buFont typeface="Arial" panose="020B0604020202020204" pitchFamily="34" charset="0"/>
              <a:buChar char="•"/>
            </a:pPr>
            <a:r>
              <a:rPr lang="en-GB" sz="2000" dirty="0"/>
              <a:t>No distraction</a:t>
            </a:r>
          </a:p>
          <a:p>
            <a:pPr marL="285750" indent="-285750">
              <a:buFont typeface="Arial" panose="020B0604020202020204" pitchFamily="34" charset="0"/>
              <a:buChar char="•"/>
            </a:pPr>
            <a:r>
              <a:rPr lang="en-GB" sz="2000" dirty="0"/>
              <a:t>Networking opportunities</a:t>
            </a:r>
          </a:p>
          <a:p>
            <a:endParaRPr lang="en-GB" sz="2000" dirty="0"/>
          </a:p>
        </p:txBody>
      </p:sp>
      <p:sp>
        <p:nvSpPr>
          <p:cNvPr id="18" name="TextBox 17">
            <a:extLst>
              <a:ext uri="{FF2B5EF4-FFF2-40B4-BE49-F238E27FC236}">
                <a16:creationId xmlns:a16="http://schemas.microsoft.com/office/drawing/2014/main" id="{EC52BBE1-D819-4532-8EA3-8736192026F2}"/>
              </a:ext>
            </a:extLst>
          </p:cNvPr>
          <p:cNvSpPr txBox="1"/>
          <p:nvPr/>
        </p:nvSpPr>
        <p:spPr>
          <a:xfrm>
            <a:off x="7347286" y="4152872"/>
            <a:ext cx="3192379"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Costly</a:t>
            </a:r>
          </a:p>
          <a:p>
            <a:pPr marL="285750" indent="-285750">
              <a:buFont typeface="Arial" panose="020B0604020202020204" pitchFamily="34" charset="0"/>
              <a:buChar char="•"/>
            </a:pPr>
            <a:r>
              <a:rPr lang="en-GB" sz="2000" dirty="0"/>
              <a:t>Transfer learning</a:t>
            </a:r>
          </a:p>
          <a:p>
            <a:pPr marL="285750" indent="-285750">
              <a:buFont typeface="Arial" panose="020B0604020202020204" pitchFamily="34" charset="0"/>
              <a:buChar char="•"/>
            </a:pPr>
            <a:r>
              <a:rPr lang="en-GB" sz="2000" dirty="0"/>
              <a:t>Less distraction</a:t>
            </a:r>
          </a:p>
          <a:p>
            <a:pPr marL="285750" indent="-285750">
              <a:buFont typeface="Arial" panose="020B0604020202020204" pitchFamily="34" charset="0"/>
              <a:buChar char="•"/>
            </a:pPr>
            <a:r>
              <a:rPr lang="en-GB" sz="2000" dirty="0"/>
              <a:t>Time consuming</a:t>
            </a:r>
          </a:p>
        </p:txBody>
      </p:sp>
    </p:spTree>
    <p:extLst>
      <p:ext uri="{BB962C8B-B14F-4D97-AF65-F5344CB8AC3E}">
        <p14:creationId xmlns:p14="http://schemas.microsoft.com/office/powerpoint/2010/main" val="3663988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5E118-44EF-4E96-8908-89EC055EC8EC}"/>
              </a:ext>
            </a:extLst>
          </p:cNvPr>
          <p:cNvSpPr>
            <a:spLocks noGrp="1"/>
          </p:cNvSpPr>
          <p:nvPr>
            <p:ph type="title"/>
          </p:nvPr>
        </p:nvSpPr>
        <p:spPr/>
        <p:txBody>
          <a:bodyPr/>
          <a:lstStyle/>
          <a:p>
            <a:r>
              <a:rPr lang="en-GB" dirty="0"/>
              <a:t>Why Training is Important?</a:t>
            </a:r>
          </a:p>
        </p:txBody>
      </p:sp>
      <p:sp>
        <p:nvSpPr>
          <p:cNvPr id="4" name="TextBox 3">
            <a:extLst>
              <a:ext uri="{FF2B5EF4-FFF2-40B4-BE49-F238E27FC236}">
                <a16:creationId xmlns:a16="http://schemas.microsoft.com/office/drawing/2014/main" id="{FC8560C3-D8F2-40E8-9744-BE8892E0C18D}"/>
              </a:ext>
            </a:extLst>
          </p:cNvPr>
          <p:cNvSpPr txBox="1"/>
          <p:nvPr/>
        </p:nvSpPr>
        <p:spPr>
          <a:xfrm>
            <a:off x="1989455" y="2280555"/>
            <a:ext cx="2743200" cy="2323713"/>
          </a:xfrm>
          <a:prstGeom prst="rect">
            <a:avLst/>
          </a:prstGeom>
          <a:noFill/>
        </p:spPr>
        <p:txBody>
          <a:bodyPr wrap="square" rtlCol="0">
            <a:spAutoFit/>
          </a:bodyPr>
          <a:lstStyle/>
          <a:p>
            <a:pPr marR="0" lvl="0" algn="l" defTabSz="457200" rtl="0" eaLnBrk="1" fontAlgn="auto" latinLnBrk="0" hangingPunct="1">
              <a:lnSpc>
                <a:spcPct val="100000"/>
              </a:lnSpc>
              <a:spcBef>
                <a:spcPts val="1000"/>
              </a:spcBef>
              <a:spcAft>
                <a:spcPts val="0"/>
              </a:spcAft>
              <a:buClr>
                <a:srgbClr val="B31166"/>
              </a:buClr>
              <a:buSzPct val="80000"/>
              <a:tabLst/>
              <a:defRPr/>
            </a:pPr>
            <a:r>
              <a:rPr kumimoji="0" lang="en-GB" sz="20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Employees</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Improve skills</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Improve attitudes and behaviour</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Prepares promotions</a:t>
            </a:r>
          </a:p>
        </p:txBody>
      </p:sp>
      <p:sp>
        <p:nvSpPr>
          <p:cNvPr id="5" name="TextBox 4">
            <a:extLst>
              <a:ext uri="{FF2B5EF4-FFF2-40B4-BE49-F238E27FC236}">
                <a16:creationId xmlns:a16="http://schemas.microsoft.com/office/drawing/2014/main" id="{95A36890-20FD-447A-AC8F-C17690E344A6}"/>
              </a:ext>
            </a:extLst>
          </p:cNvPr>
          <p:cNvSpPr txBox="1"/>
          <p:nvPr/>
        </p:nvSpPr>
        <p:spPr>
          <a:xfrm>
            <a:off x="6714476" y="2280555"/>
            <a:ext cx="3210768" cy="3036729"/>
          </a:xfrm>
          <a:prstGeom prst="rect">
            <a:avLst/>
          </a:prstGeom>
          <a:noFill/>
        </p:spPr>
        <p:txBody>
          <a:bodyPr wrap="square" rtlCol="0">
            <a:spAutoFit/>
          </a:bodyPr>
          <a:lstStyle/>
          <a:p>
            <a:r>
              <a:rPr lang="en-GB" sz="2000" b="1" dirty="0"/>
              <a:t>Beneficial to Organisation</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lang="en-GB" sz="2000" dirty="0">
                <a:solidFill>
                  <a:prstClr val="black">
                    <a:lumMod val="75000"/>
                    <a:lumOff val="25000"/>
                  </a:prstClr>
                </a:solidFill>
                <a:latin typeface="Century Gothic" panose="020B0502020202020204"/>
              </a:rPr>
              <a:t>Reduces supervision</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Increases Productivity</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Prospective managers</a:t>
            </a:r>
          </a:p>
          <a:p>
            <a:pPr marL="342900" marR="0" lvl="0" indent="-34290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lang="en-GB" sz="2000" dirty="0">
                <a:solidFill>
                  <a:prstClr val="black">
                    <a:lumMod val="75000"/>
                    <a:lumOff val="25000"/>
                  </a:prstClr>
                </a:solidFill>
                <a:latin typeface="Century Gothic" panose="020B0502020202020204"/>
              </a:rPr>
              <a:t>Reduces rate of labour turnover</a:t>
            </a:r>
            <a:endParaRPr kumimoji="0" lang="en-GB" sz="20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endParaRPr lang="en-GB" dirty="0"/>
          </a:p>
        </p:txBody>
      </p:sp>
    </p:spTree>
    <p:extLst>
      <p:ext uri="{BB962C8B-B14F-4D97-AF65-F5344CB8AC3E}">
        <p14:creationId xmlns:p14="http://schemas.microsoft.com/office/powerpoint/2010/main" val="734148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D698E-0B8B-4EE0-AC43-A3AE426181B3}"/>
              </a:ext>
            </a:extLst>
          </p:cNvPr>
          <p:cNvSpPr>
            <a:spLocks noGrp="1"/>
          </p:cNvSpPr>
          <p:nvPr>
            <p:ph type="title"/>
          </p:nvPr>
        </p:nvSpPr>
        <p:spPr>
          <a:xfrm>
            <a:off x="1724942" y="68556"/>
            <a:ext cx="10018713" cy="1752599"/>
          </a:xfrm>
        </p:spPr>
        <p:txBody>
          <a:bodyPr>
            <a:normAutofit/>
          </a:bodyPr>
          <a:lstStyle/>
          <a:p>
            <a:r>
              <a:rPr lang="en-GB" dirty="0"/>
              <a:t>Are the Training and Development effective?</a:t>
            </a:r>
          </a:p>
        </p:txBody>
      </p:sp>
      <p:sp>
        <p:nvSpPr>
          <p:cNvPr id="4" name="TextBox 3">
            <a:extLst>
              <a:ext uri="{FF2B5EF4-FFF2-40B4-BE49-F238E27FC236}">
                <a16:creationId xmlns:a16="http://schemas.microsoft.com/office/drawing/2014/main" id="{FBFFB9FE-0F05-45F6-94B9-809616C3E47F}"/>
              </a:ext>
            </a:extLst>
          </p:cNvPr>
          <p:cNvSpPr txBox="1"/>
          <p:nvPr/>
        </p:nvSpPr>
        <p:spPr>
          <a:xfrm>
            <a:off x="2250529" y="1644692"/>
            <a:ext cx="8967537" cy="4093428"/>
          </a:xfrm>
          <a:prstGeom prst="rect">
            <a:avLst/>
          </a:prstGeom>
          <a:noFill/>
        </p:spPr>
        <p:txBody>
          <a:bodyPr wrap="square" rtlCol="0">
            <a:spAutoFit/>
          </a:bodyPr>
          <a:lstStyle/>
          <a:p>
            <a:r>
              <a:rPr lang="en-GB" sz="2000" dirty="0"/>
              <a:t>Linking both communication and training from Rees (2015), effective training applies when the is a clear structure of organisation, where communication plays an important role. To have a effective training having feedbacks to improve the training from both aspects as employees or employer. When no clear communication the training process would not be effective.</a:t>
            </a:r>
          </a:p>
          <a:p>
            <a:endParaRPr lang="en-GB" sz="2000" dirty="0"/>
          </a:p>
          <a:p>
            <a:r>
              <a:rPr lang="en-GB" sz="2000" dirty="0"/>
              <a:t>If properly analysed the training and development, yes, it is effective,</a:t>
            </a:r>
          </a:p>
          <a:p>
            <a:pPr marL="285750" indent="-285750">
              <a:buFont typeface="Arial" panose="020B0604020202020204" pitchFamily="34" charset="0"/>
              <a:buChar char="•"/>
            </a:pPr>
            <a:r>
              <a:rPr lang="en-GB" sz="2000" dirty="0"/>
              <a:t>The training and development are effective as the employees gain the skills and develop their personal skills. </a:t>
            </a:r>
          </a:p>
          <a:p>
            <a:pPr marL="285750" indent="-285750">
              <a:buFont typeface="Arial" panose="020B0604020202020204" pitchFamily="34" charset="0"/>
              <a:buChar char="•"/>
            </a:pPr>
            <a:r>
              <a:rPr lang="en-GB" sz="2000" dirty="0"/>
              <a:t>Training helps employees to have the skills for the job and to learn more skills for higher job status.</a:t>
            </a:r>
          </a:p>
          <a:p>
            <a:pPr marL="285750" indent="-285750">
              <a:buFont typeface="Arial" panose="020B0604020202020204" pitchFamily="34" charset="0"/>
              <a:buChar char="•"/>
            </a:pPr>
            <a:r>
              <a:rPr lang="en-GB" sz="2000" dirty="0"/>
              <a:t>Development helps employees to build their attitudes and behaviour around the organisation.</a:t>
            </a:r>
          </a:p>
        </p:txBody>
      </p:sp>
    </p:spTree>
    <p:extLst>
      <p:ext uri="{BB962C8B-B14F-4D97-AF65-F5344CB8AC3E}">
        <p14:creationId xmlns:p14="http://schemas.microsoft.com/office/powerpoint/2010/main" val="596298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F6114-0FD5-4268-AF86-50641CFD6D5E}"/>
              </a:ext>
            </a:extLst>
          </p:cNvPr>
          <p:cNvSpPr>
            <a:spLocks noGrp="1"/>
          </p:cNvSpPr>
          <p:nvPr>
            <p:ph type="title"/>
          </p:nvPr>
        </p:nvSpPr>
        <p:spPr>
          <a:xfrm>
            <a:off x="1484310" y="0"/>
            <a:ext cx="10018713" cy="1562099"/>
          </a:xfrm>
        </p:spPr>
        <p:txBody>
          <a:bodyPr/>
          <a:lstStyle/>
          <a:p>
            <a:r>
              <a:rPr lang="en-GB" dirty="0"/>
              <a:t>Conclusion</a:t>
            </a:r>
          </a:p>
        </p:txBody>
      </p:sp>
      <p:sp>
        <p:nvSpPr>
          <p:cNvPr id="3" name="Content Placeholder 2">
            <a:extLst>
              <a:ext uri="{FF2B5EF4-FFF2-40B4-BE49-F238E27FC236}">
                <a16:creationId xmlns:a16="http://schemas.microsoft.com/office/drawing/2014/main" id="{F42586CC-E7CB-4773-AB8B-A68A6067FE1D}"/>
              </a:ext>
            </a:extLst>
          </p:cNvPr>
          <p:cNvSpPr>
            <a:spLocks noGrp="1"/>
          </p:cNvSpPr>
          <p:nvPr>
            <p:ph idx="1"/>
          </p:nvPr>
        </p:nvSpPr>
        <p:spPr>
          <a:xfrm>
            <a:off x="1484310" y="1337510"/>
            <a:ext cx="10258511" cy="4636168"/>
          </a:xfrm>
        </p:spPr>
        <p:txBody>
          <a:bodyPr>
            <a:normAutofit fontScale="85000" lnSpcReduction="20000"/>
          </a:bodyPr>
          <a:lstStyle/>
          <a:p>
            <a:pPr marL="0" indent="0">
              <a:buNone/>
            </a:pPr>
            <a:r>
              <a:rPr lang="en-GB" dirty="0"/>
              <a:t>Coming to the conclusion training and development is important for employees and organisation, without the training the organisation would not succuss.</a:t>
            </a:r>
          </a:p>
          <a:p>
            <a:pPr marL="0" indent="0">
              <a:buNone/>
            </a:pPr>
            <a:r>
              <a:rPr lang="en-GB" dirty="0"/>
              <a:t>Analysing both organisation Aldi and Asda, they have different ways to use training and development. Most of the training are similar but they have their own way around the training process.</a:t>
            </a:r>
          </a:p>
          <a:p>
            <a:pPr marL="0" indent="0">
              <a:buNone/>
            </a:pPr>
            <a:r>
              <a:rPr lang="en-GB" dirty="0"/>
              <a:t>Aldi gives opportunities for employees and young people of all levels. There are opportunities for school leaver apprentices, where Asda does not have these opportunities. Asda does offer apprenticeship for their colleagues to gain more skills for higher job. </a:t>
            </a:r>
          </a:p>
          <a:p>
            <a:pPr marL="0" indent="0">
              <a:buNone/>
            </a:pPr>
            <a:r>
              <a:rPr lang="en-GB" dirty="0"/>
              <a:t>Asda has training programmes that help the current employees to gain skills for leadership and management.</a:t>
            </a:r>
          </a:p>
          <a:p>
            <a:pPr marL="0" indent="0">
              <a:buNone/>
            </a:pPr>
            <a:r>
              <a:rPr lang="en-GB" dirty="0"/>
              <a:t>After Analysing both organisations, I prefer Aldi’s training process than Asda, as Aldi gives the opportunities to new recruits from the start of the career level. Aldi giving a clear and detailed job descriptions, which helps for the right candidate to apply for the job. Aldi having the details of the candidate skills and experience, will help to give the right training from the beginning. Whereas Asda the whole training programmes are designed for internal.</a:t>
            </a:r>
          </a:p>
        </p:txBody>
      </p:sp>
    </p:spTree>
    <p:extLst>
      <p:ext uri="{BB962C8B-B14F-4D97-AF65-F5344CB8AC3E}">
        <p14:creationId xmlns:p14="http://schemas.microsoft.com/office/powerpoint/2010/main" val="727276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4205-180F-4105-BAA7-6D8D64AD5354}"/>
              </a:ext>
            </a:extLst>
          </p:cNvPr>
          <p:cNvSpPr>
            <a:spLocks noGrp="1"/>
          </p:cNvSpPr>
          <p:nvPr>
            <p:ph type="title"/>
          </p:nvPr>
        </p:nvSpPr>
        <p:spPr>
          <a:xfrm>
            <a:off x="1484309" y="1"/>
            <a:ext cx="10018713" cy="1187116"/>
          </a:xfrm>
        </p:spPr>
        <p:txBody>
          <a:bodyPr/>
          <a:lstStyle/>
          <a:p>
            <a:r>
              <a:rPr lang="en-GB" dirty="0"/>
              <a:t>References</a:t>
            </a:r>
          </a:p>
        </p:txBody>
      </p:sp>
      <p:sp>
        <p:nvSpPr>
          <p:cNvPr id="3" name="Content Placeholder 2">
            <a:extLst>
              <a:ext uri="{FF2B5EF4-FFF2-40B4-BE49-F238E27FC236}">
                <a16:creationId xmlns:a16="http://schemas.microsoft.com/office/drawing/2014/main" id="{5A181704-E666-45A1-93B5-BDDF3E7F4446}"/>
              </a:ext>
            </a:extLst>
          </p:cNvPr>
          <p:cNvSpPr>
            <a:spLocks noGrp="1"/>
          </p:cNvSpPr>
          <p:nvPr>
            <p:ph idx="1"/>
          </p:nvPr>
        </p:nvSpPr>
        <p:spPr>
          <a:xfrm>
            <a:off x="1837236" y="1026695"/>
            <a:ext cx="10354764" cy="5831305"/>
          </a:xfrm>
        </p:spPr>
        <p:txBody>
          <a:bodyPr>
            <a:normAutofit fontScale="92500" lnSpcReduction="20000"/>
          </a:bodyPr>
          <a:lstStyle/>
          <a:p>
            <a:r>
              <a:rPr lang="en-GB" sz="1700" dirty="0"/>
              <a:t>Buckley, R. and Caple, J., (2009). </a:t>
            </a:r>
            <a:r>
              <a:rPr lang="en-GB" sz="1700" i="1" dirty="0"/>
              <a:t>The Theory and Practice of Training. </a:t>
            </a:r>
            <a:r>
              <a:rPr lang="en-GB" sz="1700" dirty="0"/>
              <a:t>6</a:t>
            </a:r>
            <a:r>
              <a:rPr lang="en-GB" sz="1700" baseline="30000" dirty="0"/>
              <a:t>th</a:t>
            </a:r>
            <a:r>
              <a:rPr lang="en-GB" sz="1700" dirty="0"/>
              <a:t> ed. </a:t>
            </a:r>
            <a:r>
              <a:rPr lang="en-GB" sz="1700" dirty="0" err="1"/>
              <a:t>London:Kogan</a:t>
            </a:r>
            <a:r>
              <a:rPr lang="en-GB" sz="1700" dirty="0"/>
              <a:t> Page.</a:t>
            </a:r>
          </a:p>
          <a:p>
            <a:r>
              <a:rPr lang="en-GB" sz="1700" dirty="0"/>
              <a:t>Business case study., (2019). </a:t>
            </a:r>
            <a:r>
              <a:rPr lang="en-GB" sz="1700" i="1" dirty="0"/>
              <a:t>Business expansion through training and development. </a:t>
            </a:r>
            <a:r>
              <a:rPr lang="en-GB" sz="1700" dirty="0"/>
              <a:t>[Online] Available at: </a:t>
            </a:r>
            <a:r>
              <a:rPr lang="en-GB" sz="1700" dirty="0">
                <a:hlinkClick r:id="rId3"/>
              </a:rPr>
              <a:t>https://businesscasestudies.co.uk/business-expansion-through-training-and-development/</a:t>
            </a:r>
            <a:r>
              <a:rPr lang="en-GB" sz="1700" dirty="0"/>
              <a:t> [Accessed on: 20/10/2020].</a:t>
            </a:r>
          </a:p>
          <a:p>
            <a:r>
              <a:rPr lang="en-GB" sz="1700" dirty="0"/>
              <a:t>Business case study., (2019). </a:t>
            </a:r>
            <a:r>
              <a:rPr lang="en-GB" sz="1700" i="1" dirty="0"/>
              <a:t>Meeting business needs through training and development.</a:t>
            </a:r>
            <a:r>
              <a:rPr lang="en-GB" sz="1700" dirty="0"/>
              <a:t> [Online] Available at: </a:t>
            </a:r>
            <a:r>
              <a:rPr lang="en-GB" sz="1700" dirty="0">
                <a:hlinkClick r:id="rId4"/>
              </a:rPr>
              <a:t>https://businesscasestudies.co.uk/meeting-business-needs-through-training-and-development/</a:t>
            </a:r>
            <a:r>
              <a:rPr lang="en-GB" sz="1700" dirty="0"/>
              <a:t> [Accessed on: 2710/2020].</a:t>
            </a:r>
          </a:p>
          <a:p>
            <a:r>
              <a:rPr lang="en-GB" sz="1700" dirty="0"/>
              <a:t>CIPD., (2020). </a:t>
            </a:r>
            <a:r>
              <a:rPr lang="en-GB" sz="1700" i="1" dirty="0"/>
              <a:t>Learning methods.</a:t>
            </a:r>
            <a:r>
              <a:rPr lang="en-GB" sz="1700" dirty="0"/>
              <a:t> [Online] Available at: </a:t>
            </a:r>
            <a:r>
              <a:rPr lang="en-GB" sz="1700" dirty="0">
                <a:hlinkClick r:id="rId5"/>
              </a:rPr>
              <a:t>https://www.cipd.co.uk/knowledge/fundamentals/people/development/learning-methods-factsheet</a:t>
            </a:r>
            <a:r>
              <a:rPr lang="en-GB" sz="1700" dirty="0"/>
              <a:t> [Accessed on: 04/11/2020].</a:t>
            </a:r>
          </a:p>
          <a:p>
            <a:r>
              <a:rPr lang="en-GB" sz="1700" dirty="0"/>
              <a:t>Future Learn., (2020). </a:t>
            </a:r>
            <a:r>
              <a:rPr lang="en-GB" sz="1700" i="1" dirty="0"/>
              <a:t> Introducing the training cycle.</a:t>
            </a:r>
            <a:r>
              <a:rPr lang="en-GB" sz="1700" dirty="0"/>
              <a:t> [Online] Available at: </a:t>
            </a:r>
            <a:r>
              <a:rPr lang="en-GB" sz="1700" dirty="0">
                <a:hlinkClick r:id="rId6"/>
              </a:rPr>
              <a:t>https://www.futurelearn.com/courses/7093exq-01/0/steps/61767</a:t>
            </a:r>
            <a:r>
              <a:rPr lang="en-GB" sz="1700" dirty="0"/>
              <a:t> [Accessed on: 06/11/2020].</a:t>
            </a:r>
          </a:p>
          <a:p>
            <a:r>
              <a:rPr lang="en-GB" sz="1700" dirty="0"/>
              <a:t>Gilmore, S. and Williams, S., (2013). </a:t>
            </a:r>
            <a:r>
              <a:rPr lang="en-GB" sz="1700" i="1" dirty="0"/>
              <a:t>Human Resource Management.</a:t>
            </a:r>
            <a:r>
              <a:rPr lang="en-GB" sz="1700" dirty="0"/>
              <a:t> 2</a:t>
            </a:r>
            <a:r>
              <a:rPr lang="en-GB" sz="1700" baseline="30000" dirty="0"/>
              <a:t>nd</a:t>
            </a:r>
            <a:r>
              <a:rPr lang="en-GB" sz="1700" dirty="0"/>
              <a:t> ed. UK:Oxford University Press.</a:t>
            </a:r>
          </a:p>
          <a:p>
            <a:r>
              <a:rPr lang="en-GB" sz="1700" dirty="0">
                <a:solidFill>
                  <a:srgbClr val="212529"/>
                </a:solidFill>
                <a:latin typeface="Helvetica Neue"/>
              </a:rPr>
              <a:t>Indeed, (2019). </a:t>
            </a:r>
            <a:r>
              <a:rPr lang="en-GB" sz="1700" i="1" dirty="0">
                <a:solidFill>
                  <a:srgbClr val="212529"/>
                </a:solidFill>
                <a:latin typeface="Helvetica Neue"/>
              </a:rPr>
              <a:t>What Are the Different Types of Workplace Training?</a:t>
            </a:r>
            <a:r>
              <a:rPr lang="en-GB" sz="1700" dirty="0">
                <a:solidFill>
                  <a:srgbClr val="212529"/>
                </a:solidFill>
                <a:latin typeface="Helvetica Neue"/>
              </a:rPr>
              <a:t> [Online] Available at:</a:t>
            </a:r>
            <a:r>
              <a:rPr lang="en-GB" sz="1700" i="1" dirty="0">
                <a:solidFill>
                  <a:srgbClr val="212529"/>
                </a:solidFill>
                <a:latin typeface="Helvetica Neue"/>
              </a:rPr>
              <a:t> </a:t>
            </a:r>
            <a:r>
              <a:rPr lang="en-GB" sz="1700" dirty="0">
                <a:hlinkClick r:id="rId7"/>
              </a:rPr>
              <a:t>https://www.indeed.com/career-advice/career-development/different-types-of-workplace-training</a:t>
            </a:r>
            <a:r>
              <a:rPr lang="en-GB" sz="1700" dirty="0"/>
              <a:t> [Accessed on: 04/11/2020]. </a:t>
            </a:r>
          </a:p>
          <a:p>
            <a:r>
              <a:rPr lang="en-GB" sz="1700" dirty="0"/>
              <a:t>MBN., (2020). </a:t>
            </a:r>
            <a:r>
              <a:rPr lang="en-GB" sz="1700" i="1" dirty="0"/>
              <a:t>What is training? Definition and examples.</a:t>
            </a:r>
            <a:r>
              <a:rPr lang="en-GB" sz="1700" dirty="0"/>
              <a:t> [Online] Available at: </a:t>
            </a:r>
            <a:r>
              <a:rPr lang="en-GB" sz="1700" dirty="0">
                <a:hlinkClick r:id="rId8"/>
              </a:rPr>
              <a:t>https://marketbusinessnews.com/financial-glossary/training/</a:t>
            </a:r>
            <a:r>
              <a:rPr lang="en-GB" sz="1700" dirty="0"/>
              <a:t> [Accessed on: 29/10/2020].</a:t>
            </a:r>
          </a:p>
          <a:p>
            <a:r>
              <a:rPr lang="en-GB" sz="1700" dirty="0"/>
              <a:t>Rees, D.W. and Porter, C., (2015). </a:t>
            </a:r>
            <a:r>
              <a:rPr lang="en-GB" sz="1700" i="1" dirty="0"/>
              <a:t>Skills of Management &amp; Leadership. Managing people in organizations. </a:t>
            </a:r>
            <a:r>
              <a:rPr lang="en-GB" sz="1700" dirty="0" err="1"/>
              <a:t>London:Palgrave</a:t>
            </a:r>
            <a:r>
              <a:rPr lang="en-GB" sz="1700" dirty="0"/>
              <a:t>.</a:t>
            </a:r>
          </a:p>
          <a:p>
            <a:r>
              <a:rPr lang="en-GB" sz="1700" dirty="0"/>
              <a:t>Tulsian, P.C. and Pandey, V., (2008). </a:t>
            </a:r>
            <a:r>
              <a:rPr lang="en-GB" sz="1700" i="1" dirty="0"/>
              <a:t>Business Organisation and Management.</a:t>
            </a:r>
            <a:r>
              <a:rPr lang="en-GB" sz="1700" dirty="0"/>
              <a:t> Dorling Kindersley (India):Pearson Education.</a:t>
            </a:r>
          </a:p>
          <a:p>
            <a:endParaRPr lang="en-GB" sz="1200" dirty="0"/>
          </a:p>
        </p:txBody>
      </p:sp>
    </p:spTree>
    <p:extLst>
      <p:ext uri="{BB962C8B-B14F-4D97-AF65-F5344CB8AC3E}">
        <p14:creationId xmlns:p14="http://schemas.microsoft.com/office/powerpoint/2010/main" val="14286610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15787</TotalTime>
  <Words>968</Words>
  <Application>Microsoft Office PowerPoint</Application>
  <PresentationFormat>Widescreen</PresentationFormat>
  <Paragraphs>110</Paragraphs>
  <Slides>10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vt:lpstr>
      <vt:lpstr>Corbel</vt:lpstr>
      <vt:lpstr>Helvetica Neue</vt:lpstr>
      <vt:lpstr>Wingdings</vt:lpstr>
      <vt:lpstr>Wingdings 3</vt:lpstr>
      <vt:lpstr>Parallax</vt:lpstr>
      <vt:lpstr>Training and Development in a Workplace</vt:lpstr>
      <vt:lpstr>Definition of Training</vt:lpstr>
      <vt:lpstr>The Training Cycle</vt:lpstr>
      <vt:lpstr>The Training Cycle</vt:lpstr>
      <vt:lpstr>Types of Training</vt:lpstr>
      <vt:lpstr>PowerPoint Presentation</vt:lpstr>
      <vt:lpstr>Why Training is Important?</vt:lpstr>
      <vt:lpstr>Are the Training and Development effective?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Sanjeedah Rahman (1816790)</dc:creator>
  <cp:lastModifiedBy>Sanjeedah Rahman (1816790)</cp:lastModifiedBy>
  <cp:revision>105</cp:revision>
  <dcterms:created xsi:type="dcterms:W3CDTF">2020-10-26T11:17:06Z</dcterms:created>
  <dcterms:modified xsi:type="dcterms:W3CDTF">2020-11-06T18:05:44Z</dcterms:modified>
</cp:coreProperties>
</file>