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256" r:id="rId5"/>
    <p:sldId id="539" r:id="rId6"/>
    <p:sldId id="262" r:id="rId7"/>
    <p:sldId id="534" r:id="rId8"/>
    <p:sldId id="535" r:id="rId9"/>
    <p:sldId id="536" r:id="rId10"/>
    <p:sldId id="257" r:id="rId11"/>
    <p:sldId id="537" r:id="rId12"/>
    <p:sldId id="259" r:id="rId13"/>
    <p:sldId id="474" r:id="rId14"/>
    <p:sldId id="510" r:id="rId15"/>
    <p:sldId id="470" r:id="rId16"/>
    <p:sldId id="503" r:id="rId17"/>
    <p:sldId id="501" r:id="rId18"/>
    <p:sldId id="521" r:id="rId19"/>
    <p:sldId id="522" r:id="rId20"/>
    <p:sldId id="260" r:id="rId21"/>
    <p:sldId id="504" r:id="rId22"/>
    <p:sldId id="507" r:id="rId23"/>
    <p:sldId id="491" r:id="rId24"/>
    <p:sldId id="508" r:id="rId25"/>
    <p:sldId id="511" r:id="rId26"/>
    <p:sldId id="476" r:id="rId27"/>
    <p:sldId id="401" r:id="rId28"/>
    <p:sldId id="473" r:id="rId29"/>
    <p:sldId id="477" r:id="rId30"/>
    <p:sldId id="475" r:id="rId31"/>
    <p:sldId id="506" r:id="rId32"/>
    <p:sldId id="505" r:id="rId33"/>
    <p:sldId id="523" r:id="rId34"/>
    <p:sldId id="538" r:id="rId35"/>
    <p:sldId id="525" r:id="rId36"/>
    <p:sldId id="306" r:id="rId37"/>
    <p:sldId id="531" r:id="rId38"/>
    <p:sldId id="394" r:id="rId39"/>
    <p:sldId id="403" r:id="rId40"/>
    <p:sldId id="400" r:id="rId41"/>
    <p:sldId id="451" r:id="rId42"/>
    <p:sldId id="265" r:id="rId43"/>
    <p:sldId id="524" r:id="rId44"/>
    <p:sldId id="450" r:id="rId45"/>
    <p:sldId id="532" r:id="rId46"/>
    <p:sldId id="533" r:id="rId47"/>
    <p:sldId id="482" r:id="rId48"/>
    <p:sldId id="526" r:id="rId49"/>
    <p:sldId id="52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0131" autoAdjust="0"/>
  </p:normalViewPr>
  <p:slideViewPr>
    <p:cSldViewPr snapToGrid="0">
      <p:cViewPr varScale="1">
        <p:scale>
          <a:sx n="64" d="100"/>
          <a:sy n="64" d="100"/>
        </p:scale>
        <p:origin x="990" y="39"/>
      </p:cViewPr>
      <p:guideLst/>
    </p:cSldViewPr>
  </p:slid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0.svg"/></Relationships>
</file>

<file path=ppt/diagrams/_rels/data7.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8.svg"/><Relationship Id="rId4" Type="http://schemas.openxmlformats.org/officeDocument/2006/relationships/image" Target="../media/image44.svg"/><Relationship Id="rId9" Type="http://schemas.openxmlformats.org/officeDocument/2006/relationships/image" Target="../media/image47.png"/></Relationships>
</file>

<file path=ppt/diagrams/_rels/data1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5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8.svg"/><Relationship Id="rId4" Type="http://schemas.openxmlformats.org/officeDocument/2006/relationships/image" Target="../media/image44.svg"/><Relationship Id="rId9" Type="http://schemas.openxmlformats.org/officeDocument/2006/relationships/image" Target="../media/image47.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59.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33301F-5CB7-4C9C-BF87-31440EF59E2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2938E8ED-5328-4468-9FFE-5A2031C8C370}">
      <dgm:prSet custT="1"/>
      <dgm:spPr/>
      <dgm:t>
        <a:bodyPr/>
        <a:lstStyle/>
        <a:p>
          <a:r>
            <a:rPr lang="en-GB" sz="2000" b="0" i="0" dirty="0"/>
            <a:t>The idea police are somehow different from the rest of society as a distinctive group who function according to a:</a:t>
          </a:r>
          <a:endParaRPr lang="en-US" sz="2000" dirty="0"/>
        </a:p>
      </dgm:t>
    </dgm:pt>
    <dgm:pt modelId="{E4E38342-CBA3-40A8-95CD-0E08E2EEEC5A}" type="parTrans" cxnId="{6F166BA2-238B-4C6A-8F4C-9920B4D254C3}">
      <dgm:prSet/>
      <dgm:spPr/>
      <dgm:t>
        <a:bodyPr/>
        <a:lstStyle/>
        <a:p>
          <a:endParaRPr lang="en-US"/>
        </a:p>
      </dgm:t>
    </dgm:pt>
    <dgm:pt modelId="{84AF366B-8FA4-4798-B818-8040E186C29D}" type="sibTrans" cxnId="{6F166BA2-238B-4C6A-8F4C-9920B4D254C3}">
      <dgm:prSet/>
      <dgm:spPr/>
      <dgm:t>
        <a:bodyPr/>
        <a:lstStyle/>
        <a:p>
          <a:endParaRPr lang="en-US"/>
        </a:p>
      </dgm:t>
    </dgm:pt>
    <dgm:pt modelId="{34B61CC3-3271-48CB-851F-5EB15F898E3B}">
      <dgm:prSet custT="1"/>
      <dgm:spPr/>
      <dgm:t>
        <a:bodyPr/>
        <a:lstStyle/>
        <a:p>
          <a:r>
            <a:rPr lang="en-GB" sz="2000" b="0" i="0" dirty="0"/>
            <a:t>Unique set of rules</a:t>
          </a:r>
          <a:endParaRPr lang="en-US" sz="2000" dirty="0"/>
        </a:p>
      </dgm:t>
    </dgm:pt>
    <dgm:pt modelId="{4293D8E5-37FE-485B-8142-21EF0FD43176}" type="parTrans" cxnId="{279527CA-04F0-41A8-9F9A-E20D61AD158D}">
      <dgm:prSet/>
      <dgm:spPr/>
      <dgm:t>
        <a:bodyPr/>
        <a:lstStyle/>
        <a:p>
          <a:endParaRPr lang="en-US"/>
        </a:p>
      </dgm:t>
    </dgm:pt>
    <dgm:pt modelId="{C709E023-2223-4AB2-A5F4-953C128ED240}" type="sibTrans" cxnId="{279527CA-04F0-41A8-9F9A-E20D61AD158D}">
      <dgm:prSet/>
      <dgm:spPr/>
      <dgm:t>
        <a:bodyPr/>
        <a:lstStyle/>
        <a:p>
          <a:endParaRPr lang="en-US"/>
        </a:p>
      </dgm:t>
    </dgm:pt>
    <dgm:pt modelId="{5113D733-EF2A-43C2-8833-66E3A2035C8B}">
      <dgm:prSet custT="1"/>
      <dgm:spPr/>
      <dgm:t>
        <a:bodyPr/>
        <a:lstStyle/>
        <a:p>
          <a:r>
            <a:rPr lang="en-GB" sz="2000" b="0" i="0" dirty="0"/>
            <a:t>Practices</a:t>
          </a:r>
          <a:endParaRPr lang="en-US" sz="2000" dirty="0"/>
        </a:p>
      </dgm:t>
    </dgm:pt>
    <dgm:pt modelId="{A770BADB-0382-42C5-B0CF-C9F98E07F789}" type="parTrans" cxnId="{D2064EA0-506E-44E9-AA12-25C8A662BA20}">
      <dgm:prSet/>
      <dgm:spPr/>
      <dgm:t>
        <a:bodyPr/>
        <a:lstStyle/>
        <a:p>
          <a:endParaRPr lang="en-US"/>
        </a:p>
      </dgm:t>
    </dgm:pt>
    <dgm:pt modelId="{BA523323-9BB3-4733-99CC-EB206C7777F6}" type="sibTrans" cxnId="{D2064EA0-506E-44E9-AA12-25C8A662BA20}">
      <dgm:prSet/>
      <dgm:spPr/>
      <dgm:t>
        <a:bodyPr/>
        <a:lstStyle/>
        <a:p>
          <a:endParaRPr lang="en-US"/>
        </a:p>
      </dgm:t>
    </dgm:pt>
    <dgm:pt modelId="{F719684F-A7C2-4CF4-BD96-A87947005161}">
      <dgm:prSet custT="1"/>
      <dgm:spPr/>
      <dgm:t>
        <a:bodyPr/>
        <a:lstStyle/>
        <a:p>
          <a:r>
            <a:rPr lang="en-GB" sz="2000" b="0" i="0" dirty="0"/>
            <a:t>Beliefs</a:t>
          </a:r>
          <a:endParaRPr lang="en-US" sz="2000" dirty="0"/>
        </a:p>
      </dgm:t>
    </dgm:pt>
    <dgm:pt modelId="{1B2E895C-E4F3-4C1A-A7F3-D148F663EAA9}" type="parTrans" cxnId="{C268F32F-9192-4934-9570-2DF5B138B283}">
      <dgm:prSet/>
      <dgm:spPr/>
      <dgm:t>
        <a:bodyPr/>
        <a:lstStyle/>
        <a:p>
          <a:endParaRPr lang="en-US"/>
        </a:p>
      </dgm:t>
    </dgm:pt>
    <dgm:pt modelId="{EDE9D120-28AB-47D8-A888-3E39E1E29960}" type="sibTrans" cxnId="{C268F32F-9192-4934-9570-2DF5B138B283}">
      <dgm:prSet/>
      <dgm:spPr/>
      <dgm:t>
        <a:bodyPr/>
        <a:lstStyle/>
        <a:p>
          <a:endParaRPr lang="en-US"/>
        </a:p>
      </dgm:t>
    </dgm:pt>
    <dgm:pt modelId="{288C6C6B-33CB-4C62-A1F6-F0AB5E80EEA5}">
      <dgm:prSet custT="1"/>
      <dgm:spPr/>
      <dgm:t>
        <a:bodyPr/>
        <a:lstStyle/>
        <a:p>
          <a:r>
            <a:rPr lang="en-GB" sz="2000" b="0" i="0" dirty="0"/>
            <a:t>Principles accepted by all members</a:t>
          </a:r>
          <a:endParaRPr lang="en-US" sz="2000" dirty="0"/>
        </a:p>
      </dgm:t>
    </dgm:pt>
    <dgm:pt modelId="{2A25E1C6-8FCC-49A2-AE12-FEF1F7A6BBB9}" type="parTrans" cxnId="{8847C853-4A80-46F5-813F-E86E879E00F5}">
      <dgm:prSet/>
      <dgm:spPr/>
      <dgm:t>
        <a:bodyPr/>
        <a:lstStyle/>
        <a:p>
          <a:endParaRPr lang="en-US"/>
        </a:p>
      </dgm:t>
    </dgm:pt>
    <dgm:pt modelId="{094B8EE6-C828-449D-9036-59E6D4D7A2CE}" type="sibTrans" cxnId="{8847C853-4A80-46F5-813F-E86E879E00F5}">
      <dgm:prSet/>
      <dgm:spPr/>
      <dgm:t>
        <a:bodyPr/>
        <a:lstStyle/>
        <a:p>
          <a:endParaRPr lang="en-US"/>
        </a:p>
      </dgm:t>
    </dgm:pt>
    <dgm:pt modelId="{E3EC61C1-D64F-4203-ADF5-8AC450505DBC}" type="pres">
      <dgm:prSet presAssocID="{8633301F-5CB7-4C9C-BF87-31440EF59E2E}" presName="vert0" presStyleCnt="0">
        <dgm:presLayoutVars>
          <dgm:dir/>
          <dgm:animOne val="branch"/>
          <dgm:animLvl val="lvl"/>
        </dgm:presLayoutVars>
      </dgm:prSet>
      <dgm:spPr/>
    </dgm:pt>
    <dgm:pt modelId="{6E80367E-C1FA-4447-B4B3-B31416D33CE5}" type="pres">
      <dgm:prSet presAssocID="{2938E8ED-5328-4468-9FFE-5A2031C8C370}" presName="thickLine" presStyleLbl="alignNode1" presStyleIdx="0" presStyleCnt="5"/>
      <dgm:spPr/>
    </dgm:pt>
    <dgm:pt modelId="{6D2B2A93-9657-4A7E-AC8A-1B3DE3F0E1B6}" type="pres">
      <dgm:prSet presAssocID="{2938E8ED-5328-4468-9FFE-5A2031C8C370}" presName="horz1" presStyleCnt="0"/>
      <dgm:spPr/>
    </dgm:pt>
    <dgm:pt modelId="{8B7948C4-9F31-4393-AE3B-5A2C928F46CF}" type="pres">
      <dgm:prSet presAssocID="{2938E8ED-5328-4468-9FFE-5A2031C8C370}" presName="tx1" presStyleLbl="revTx" presStyleIdx="0" presStyleCnt="5"/>
      <dgm:spPr/>
    </dgm:pt>
    <dgm:pt modelId="{73275FF6-BF5C-4CF1-B3AD-1E880ABAA3D1}" type="pres">
      <dgm:prSet presAssocID="{2938E8ED-5328-4468-9FFE-5A2031C8C370}" presName="vert1" presStyleCnt="0"/>
      <dgm:spPr/>
    </dgm:pt>
    <dgm:pt modelId="{657AC787-8A49-4B9E-9E56-02C0463BA7EB}" type="pres">
      <dgm:prSet presAssocID="{34B61CC3-3271-48CB-851F-5EB15F898E3B}" presName="thickLine" presStyleLbl="alignNode1" presStyleIdx="1" presStyleCnt="5"/>
      <dgm:spPr/>
    </dgm:pt>
    <dgm:pt modelId="{70A59523-4199-4EF5-8665-27E999978E17}" type="pres">
      <dgm:prSet presAssocID="{34B61CC3-3271-48CB-851F-5EB15F898E3B}" presName="horz1" presStyleCnt="0"/>
      <dgm:spPr/>
    </dgm:pt>
    <dgm:pt modelId="{B7B44EAB-9EEC-4284-ABDD-E02DD8C116A1}" type="pres">
      <dgm:prSet presAssocID="{34B61CC3-3271-48CB-851F-5EB15F898E3B}" presName="tx1" presStyleLbl="revTx" presStyleIdx="1" presStyleCnt="5"/>
      <dgm:spPr/>
    </dgm:pt>
    <dgm:pt modelId="{B5928561-D210-47AD-8B58-08095A8489E2}" type="pres">
      <dgm:prSet presAssocID="{34B61CC3-3271-48CB-851F-5EB15F898E3B}" presName="vert1" presStyleCnt="0"/>
      <dgm:spPr/>
    </dgm:pt>
    <dgm:pt modelId="{3ED4314A-D18E-4CCC-962D-AFFFB75334A5}" type="pres">
      <dgm:prSet presAssocID="{5113D733-EF2A-43C2-8833-66E3A2035C8B}" presName="thickLine" presStyleLbl="alignNode1" presStyleIdx="2" presStyleCnt="5"/>
      <dgm:spPr/>
    </dgm:pt>
    <dgm:pt modelId="{D46F825E-8394-47D1-A008-DE611D724B04}" type="pres">
      <dgm:prSet presAssocID="{5113D733-EF2A-43C2-8833-66E3A2035C8B}" presName="horz1" presStyleCnt="0"/>
      <dgm:spPr/>
    </dgm:pt>
    <dgm:pt modelId="{10099CB5-A253-43AD-9411-721FE051E159}" type="pres">
      <dgm:prSet presAssocID="{5113D733-EF2A-43C2-8833-66E3A2035C8B}" presName="tx1" presStyleLbl="revTx" presStyleIdx="2" presStyleCnt="5"/>
      <dgm:spPr/>
    </dgm:pt>
    <dgm:pt modelId="{5286BFF6-446A-49C5-A98D-9F0E46D0EF77}" type="pres">
      <dgm:prSet presAssocID="{5113D733-EF2A-43C2-8833-66E3A2035C8B}" presName="vert1" presStyleCnt="0"/>
      <dgm:spPr/>
    </dgm:pt>
    <dgm:pt modelId="{37E7D651-F312-4982-9BFB-A0832EFA4771}" type="pres">
      <dgm:prSet presAssocID="{F719684F-A7C2-4CF4-BD96-A87947005161}" presName="thickLine" presStyleLbl="alignNode1" presStyleIdx="3" presStyleCnt="5"/>
      <dgm:spPr/>
    </dgm:pt>
    <dgm:pt modelId="{56DFD17E-D76B-44A0-8B3F-FE6A27FCBF40}" type="pres">
      <dgm:prSet presAssocID="{F719684F-A7C2-4CF4-BD96-A87947005161}" presName="horz1" presStyleCnt="0"/>
      <dgm:spPr/>
    </dgm:pt>
    <dgm:pt modelId="{06AD67B3-5255-4F19-AAA0-DF8D3C9E1E9C}" type="pres">
      <dgm:prSet presAssocID="{F719684F-A7C2-4CF4-BD96-A87947005161}" presName="tx1" presStyleLbl="revTx" presStyleIdx="3" presStyleCnt="5"/>
      <dgm:spPr/>
    </dgm:pt>
    <dgm:pt modelId="{92A7E9DA-96D3-4CFA-BAD1-D4CFB445C3DD}" type="pres">
      <dgm:prSet presAssocID="{F719684F-A7C2-4CF4-BD96-A87947005161}" presName="vert1" presStyleCnt="0"/>
      <dgm:spPr/>
    </dgm:pt>
    <dgm:pt modelId="{D517499B-75E2-4C3F-812C-FAEE49B1C686}" type="pres">
      <dgm:prSet presAssocID="{288C6C6B-33CB-4C62-A1F6-F0AB5E80EEA5}" presName="thickLine" presStyleLbl="alignNode1" presStyleIdx="4" presStyleCnt="5"/>
      <dgm:spPr/>
    </dgm:pt>
    <dgm:pt modelId="{3AB8CBE8-8F63-4449-9ED5-F7E7DCABA43A}" type="pres">
      <dgm:prSet presAssocID="{288C6C6B-33CB-4C62-A1F6-F0AB5E80EEA5}" presName="horz1" presStyleCnt="0"/>
      <dgm:spPr/>
    </dgm:pt>
    <dgm:pt modelId="{9308F68A-1953-4B77-98ED-1115FB233982}" type="pres">
      <dgm:prSet presAssocID="{288C6C6B-33CB-4C62-A1F6-F0AB5E80EEA5}" presName="tx1" presStyleLbl="revTx" presStyleIdx="4" presStyleCnt="5"/>
      <dgm:spPr/>
    </dgm:pt>
    <dgm:pt modelId="{2134E59C-E989-4012-8070-6C8A9D64C78C}" type="pres">
      <dgm:prSet presAssocID="{288C6C6B-33CB-4C62-A1F6-F0AB5E80EEA5}" presName="vert1" presStyleCnt="0"/>
      <dgm:spPr/>
    </dgm:pt>
  </dgm:ptLst>
  <dgm:cxnLst>
    <dgm:cxn modelId="{493D900A-57FF-4E20-81DB-E90DE207F25A}" type="presOf" srcId="{288C6C6B-33CB-4C62-A1F6-F0AB5E80EEA5}" destId="{9308F68A-1953-4B77-98ED-1115FB233982}" srcOrd="0" destOrd="0" presId="urn:microsoft.com/office/officeart/2008/layout/LinedList"/>
    <dgm:cxn modelId="{CE22350F-49BD-47AF-87E0-E6F9A3F3BD33}" type="presOf" srcId="{8633301F-5CB7-4C9C-BF87-31440EF59E2E}" destId="{E3EC61C1-D64F-4203-ADF5-8AC450505DBC}" srcOrd="0" destOrd="0" presId="urn:microsoft.com/office/officeart/2008/layout/LinedList"/>
    <dgm:cxn modelId="{C884A025-5CC2-4572-A4A0-0BEDACE332C3}" type="presOf" srcId="{2938E8ED-5328-4468-9FFE-5A2031C8C370}" destId="{8B7948C4-9F31-4393-AE3B-5A2C928F46CF}" srcOrd="0" destOrd="0" presId="urn:microsoft.com/office/officeart/2008/layout/LinedList"/>
    <dgm:cxn modelId="{C268F32F-9192-4934-9570-2DF5B138B283}" srcId="{8633301F-5CB7-4C9C-BF87-31440EF59E2E}" destId="{F719684F-A7C2-4CF4-BD96-A87947005161}" srcOrd="3" destOrd="0" parTransId="{1B2E895C-E4F3-4C1A-A7F3-D148F663EAA9}" sibTransId="{EDE9D120-28AB-47D8-A888-3E39E1E29960}"/>
    <dgm:cxn modelId="{8847C853-4A80-46F5-813F-E86E879E00F5}" srcId="{8633301F-5CB7-4C9C-BF87-31440EF59E2E}" destId="{288C6C6B-33CB-4C62-A1F6-F0AB5E80EEA5}" srcOrd="4" destOrd="0" parTransId="{2A25E1C6-8FCC-49A2-AE12-FEF1F7A6BBB9}" sibTransId="{094B8EE6-C828-449D-9036-59E6D4D7A2CE}"/>
    <dgm:cxn modelId="{3C8ABF76-4CCC-473F-B58B-ED6EE285E47E}" type="presOf" srcId="{34B61CC3-3271-48CB-851F-5EB15F898E3B}" destId="{B7B44EAB-9EEC-4284-ABDD-E02DD8C116A1}" srcOrd="0" destOrd="0" presId="urn:microsoft.com/office/officeart/2008/layout/LinedList"/>
    <dgm:cxn modelId="{C1F4177B-863F-44F3-A989-67C6B878A30F}" type="presOf" srcId="{F719684F-A7C2-4CF4-BD96-A87947005161}" destId="{06AD67B3-5255-4F19-AAA0-DF8D3C9E1E9C}" srcOrd="0" destOrd="0" presId="urn:microsoft.com/office/officeart/2008/layout/LinedList"/>
    <dgm:cxn modelId="{23622B81-FD11-4BE1-9F05-31D4E766C14A}" type="presOf" srcId="{5113D733-EF2A-43C2-8833-66E3A2035C8B}" destId="{10099CB5-A253-43AD-9411-721FE051E159}" srcOrd="0" destOrd="0" presId="urn:microsoft.com/office/officeart/2008/layout/LinedList"/>
    <dgm:cxn modelId="{D2064EA0-506E-44E9-AA12-25C8A662BA20}" srcId="{8633301F-5CB7-4C9C-BF87-31440EF59E2E}" destId="{5113D733-EF2A-43C2-8833-66E3A2035C8B}" srcOrd="2" destOrd="0" parTransId="{A770BADB-0382-42C5-B0CF-C9F98E07F789}" sibTransId="{BA523323-9BB3-4733-99CC-EB206C7777F6}"/>
    <dgm:cxn modelId="{6F166BA2-238B-4C6A-8F4C-9920B4D254C3}" srcId="{8633301F-5CB7-4C9C-BF87-31440EF59E2E}" destId="{2938E8ED-5328-4468-9FFE-5A2031C8C370}" srcOrd="0" destOrd="0" parTransId="{E4E38342-CBA3-40A8-95CD-0E08E2EEEC5A}" sibTransId="{84AF366B-8FA4-4798-B818-8040E186C29D}"/>
    <dgm:cxn modelId="{279527CA-04F0-41A8-9F9A-E20D61AD158D}" srcId="{8633301F-5CB7-4C9C-BF87-31440EF59E2E}" destId="{34B61CC3-3271-48CB-851F-5EB15F898E3B}" srcOrd="1" destOrd="0" parTransId="{4293D8E5-37FE-485B-8142-21EF0FD43176}" sibTransId="{C709E023-2223-4AB2-A5F4-953C128ED240}"/>
    <dgm:cxn modelId="{44EE5C80-9A31-410B-89E8-66AA68BE0413}" type="presParOf" srcId="{E3EC61C1-D64F-4203-ADF5-8AC450505DBC}" destId="{6E80367E-C1FA-4447-B4B3-B31416D33CE5}" srcOrd="0" destOrd="0" presId="urn:microsoft.com/office/officeart/2008/layout/LinedList"/>
    <dgm:cxn modelId="{E34FE18C-C9D9-4BCE-A79B-A6FFF7C619C9}" type="presParOf" srcId="{E3EC61C1-D64F-4203-ADF5-8AC450505DBC}" destId="{6D2B2A93-9657-4A7E-AC8A-1B3DE3F0E1B6}" srcOrd="1" destOrd="0" presId="urn:microsoft.com/office/officeart/2008/layout/LinedList"/>
    <dgm:cxn modelId="{3A38C43C-D04B-4A28-B12C-51B901F3A199}" type="presParOf" srcId="{6D2B2A93-9657-4A7E-AC8A-1B3DE3F0E1B6}" destId="{8B7948C4-9F31-4393-AE3B-5A2C928F46CF}" srcOrd="0" destOrd="0" presId="urn:microsoft.com/office/officeart/2008/layout/LinedList"/>
    <dgm:cxn modelId="{C0C848B9-6E64-441D-964C-25D19CFF5AC0}" type="presParOf" srcId="{6D2B2A93-9657-4A7E-AC8A-1B3DE3F0E1B6}" destId="{73275FF6-BF5C-4CF1-B3AD-1E880ABAA3D1}" srcOrd="1" destOrd="0" presId="urn:microsoft.com/office/officeart/2008/layout/LinedList"/>
    <dgm:cxn modelId="{5642E31F-D7C1-4E22-9163-73E392D45197}" type="presParOf" srcId="{E3EC61C1-D64F-4203-ADF5-8AC450505DBC}" destId="{657AC787-8A49-4B9E-9E56-02C0463BA7EB}" srcOrd="2" destOrd="0" presId="urn:microsoft.com/office/officeart/2008/layout/LinedList"/>
    <dgm:cxn modelId="{24EF94B7-33D9-4AC6-AC0E-ECACAE83B2A1}" type="presParOf" srcId="{E3EC61C1-D64F-4203-ADF5-8AC450505DBC}" destId="{70A59523-4199-4EF5-8665-27E999978E17}" srcOrd="3" destOrd="0" presId="urn:microsoft.com/office/officeart/2008/layout/LinedList"/>
    <dgm:cxn modelId="{EF6E66D9-D603-4670-BBE1-EEE10BED8E37}" type="presParOf" srcId="{70A59523-4199-4EF5-8665-27E999978E17}" destId="{B7B44EAB-9EEC-4284-ABDD-E02DD8C116A1}" srcOrd="0" destOrd="0" presId="urn:microsoft.com/office/officeart/2008/layout/LinedList"/>
    <dgm:cxn modelId="{A159BF2D-A35D-4250-A6EF-BFBB2D5E90A6}" type="presParOf" srcId="{70A59523-4199-4EF5-8665-27E999978E17}" destId="{B5928561-D210-47AD-8B58-08095A8489E2}" srcOrd="1" destOrd="0" presId="urn:microsoft.com/office/officeart/2008/layout/LinedList"/>
    <dgm:cxn modelId="{1D46F71B-2533-429E-BC39-55472501B0DC}" type="presParOf" srcId="{E3EC61C1-D64F-4203-ADF5-8AC450505DBC}" destId="{3ED4314A-D18E-4CCC-962D-AFFFB75334A5}" srcOrd="4" destOrd="0" presId="urn:microsoft.com/office/officeart/2008/layout/LinedList"/>
    <dgm:cxn modelId="{74AF668B-B49A-4981-95BE-7023BA294AAD}" type="presParOf" srcId="{E3EC61C1-D64F-4203-ADF5-8AC450505DBC}" destId="{D46F825E-8394-47D1-A008-DE611D724B04}" srcOrd="5" destOrd="0" presId="urn:microsoft.com/office/officeart/2008/layout/LinedList"/>
    <dgm:cxn modelId="{8997342C-2520-451C-AACB-8639B1E7A914}" type="presParOf" srcId="{D46F825E-8394-47D1-A008-DE611D724B04}" destId="{10099CB5-A253-43AD-9411-721FE051E159}" srcOrd="0" destOrd="0" presId="urn:microsoft.com/office/officeart/2008/layout/LinedList"/>
    <dgm:cxn modelId="{58138523-5600-4C3B-B73F-1F346F3D6473}" type="presParOf" srcId="{D46F825E-8394-47D1-A008-DE611D724B04}" destId="{5286BFF6-446A-49C5-A98D-9F0E46D0EF77}" srcOrd="1" destOrd="0" presId="urn:microsoft.com/office/officeart/2008/layout/LinedList"/>
    <dgm:cxn modelId="{86114BF8-CE5B-4530-ABC4-519DD1BE5727}" type="presParOf" srcId="{E3EC61C1-D64F-4203-ADF5-8AC450505DBC}" destId="{37E7D651-F312-4982-9BFB-A0832EFA4771}" srcOrd="6" destOrd="0" presId="urn:microsoft.com/office/officeart/2008/layout/LinedList"/>
    <dgm:cxn modelId="{E9F2CD6A-A473-45D4-8E01-3F51A9765ADE}" type="presParOf" srcId="{E3EC61C1-D64F-4203-ADF5-8AC450505DBC}" destId="{56DFD17E-D76B-44A0-8B3F-FE6A27FCBF40}" srcOrd="7" destOrd="0" presId="urn:microsoft.com/office/officeart/2008/layout/LinedList"/>
    <dgm:cxn modelId="{7B9B9A3C-5F0F-42B1-97F8-AA32EE6BC90A}" type="presParOf" srcId="{56DFD17E-D76B-44A0-8B3F-FE6A27FCBF40}" destId="{06AD67B3-5255-4F19-AAA0-DF8D3C9E1E9C}" srcOrd="0" destOrd="0" presId="urn:microsoft.com/office/officeart/2008/layout/LinedList"/>
    <dgm:cxn modelId="{6ECAB1B7-840E-4A88-B7A5-3C8EBA01753E}" type="presParOf" srcId="{56DFD17E-D76B-44A0-8B3F-FE6A27FCBF40}" destId="{92A7E9DA-96D3-4CFA-BAD1-D4CFB445C3DD}" srcOrd="1" destOrd="0" presId="urn:microsoft.com/office/officeart/2008/layout/LinedList"/>
    <dgm:cxn modelId="{362F6E0A-D4C6-4F2C-91B0-C4442B1210B1}" type="presParOf" srcId="{E3EC61C1-D64F-4203-ADF5-8AC450505DBC}" destId="{D517499B-75E2-4C3F-812C-FAEE49B1C686}" srcOrd="8" destOrd="0" presId="urn:microsoft.com/office/officeart/2008/layout/LinedList"/>
    <dgm:cxn modelId="{0120DC76-9033-41DB-94CE-E473482997D8}" type="presParOf" srcId="{E3EC61C1-D64F-4203-ADF5-8AC450505DBC}" destId="{3AB8CBE8-8F63-4449-9ED5-F7E7DCABA43A}" srcOrd="9" destOrd="0" presId="urn:microsoft.com/office/officeart/2008/layout/LinedList"/>
    <dgm:cxn modelId="{1478CCE0-C101-4924-A72C-1019CC44BB90}" type="presParOf" srcId="{3AB8CBE8-8F63-4449-9ED5-F7E7DCABA43A}" destId="{9308F68A-1953-4B77-98ED-1115FB233982}" srcOrd="0" destOrd="0" presId="urn:microsoft.com/office/officeart/2008/layout/LinedList"/>
    <dgm:cxn modelId="{1C98BE35-6BC0-4BE0-B3E6-58045D99FD06}" type="presParOf" srcId="{3AB8CBE8-8F63-4449-9ED5-F7E7DCABA43A}" destId="{2134E59C-E989-4012-8070-6C8A9D64C78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F5505F-929C-4D34-9173-82D4DDE3FA0B}" type="doc">
      <dgm:prSet loTypeId="urn:microsoft.com/office/officeart/2008/layout/LinedList" loCatId="list" qsTypeId="urn:microsoft.com/office/officeart/2005/8/quickstyle/simple5" qsCatId="simple" csTypeId="urn:microsoft.com/office/officeart/2005/8/colors/colorful1" csCatId="colorful"/>
      <dgm:spPr/>
      <dgm:t>
        <a:bodyPr/>
        <a:lstStyle/>
        <a:p>
          <a:endParaRPr lang="en-US"/>
        </a:p>
      </dgm:t>
    </dgm:pt>
    <dgm:pt modelId="{BC3543BD-8D5F-463C-8CE1-62776797603F}">
      <dgm:prSet/>
      <dgm:spPr/>
      <dgm:t>
        <a:bodyPr/>
        <a:lstStyle/>
        <a:p>
          <a:r>
            <a:rPr lang="en-GB" b="0" i="0"/>
            <a:t>A "canteen culture" refers to the way in which people working in a particular workplace can develop a shared set of values and prejudices. </a:t>
          </a:r>
          <a:endParaRPr lang="en-US"/>
        </a:p>
      </dgm:t>
    </dgm:pt>
    <dgm:pt modelId="{F59DE8F2-089C-4013-97F8-BDDEA69D5AEC}" type="parTrans" cxnId="{880D5EDC-1B07-4BDC-B857-12F36224F736}">
      <dgm:prSet/>
      <dgm:spPr/>
      <dgm:t>
        <a:bodyPr/>
        <a:lstStyle/>
        <a:p>
          <a:endParaRPr lang="en-US"/>
        </a:p>
      </dgm:t>
    </dgm:pt>
    <dgm:pt modelId="{AAFBFCB4-795F-4728-88D3-B0E300B25406}" type="sibTrans" cxnId="{880D5EDC-1B07-4BDC-B857-12F36224F736}">
      <dgm:prSet/>
      <dgm:spPr/>
      <dgm:t>
        <a:bodyPr/>
        <a:lstStyle/>
        <a:p>
          <a:endParaRPr lang="en-US"/>
        </a:p>
      </dgm:t>
    </dgm:pt>
    <dgm:pt modelId="{0E7067D0-D7F4-4D80-8FFC-A3CD4FAB807F}">
      <dgm:prSet/>
      <dgm:spPr/>
      <dgm:t>
        <a:bodyPr/>
        <a:lstStyle/>
        <a:p>
          <a:r>
            <a:rPr lang="en-GB"/>
            <a:t>A development of </a:t>
          </a:r>
          <a:r>
            <a:rPr lang="en-GB" b="0" i="0"/>
            <a:t>lack of fairness, discrimination, lack of empathy, bullying is formed. </a:t>
          </a:r>
          <a:endParaRPr lang="en-US"/>
        </a:p>
      </dgm:t>
    </dgm:pt>
    <dgm:pt modelId="{85CDE69D-2E93-40FD-9688-9AD31672963E}" type="parTrans" cxnId="{355E4177-EF36-43AE-8370-BE587E7CE079}">
      <dgm:prSet/>
      <dgm:spPr/>
      <dgm:t>
        <a:bodyPr/>
        <a:lstStyle/>
        <a:p>
          <a:endParaRPr lang="en-US"/>
        </a:p>
      </dgm:t>
    </dgm:pt>
    <dgm:pt modelId="{4F10D18F-9557-4030-86A8-1E221B049F7E}" type="sibTrans" cxnId="{355E4177-EF36-43AE-8370-BE587E7CE079}">
      <dgm:prSet/>
      <dgm:spPr/>
      <dgm:t>
        <a:bodyPr/>
        <a:lstStyle/>
        <a:p>
          <a:endParaRPr lang="en-US"/>
        </a:p>
      </dgm:t>
    </dgm:pt>
    <dgm:pt modelId="{CF3ABAE6-A3DE-4291-A246-3FDDE1BF142E}" type="pres">
      <dgm:prSet presAssocID="{99F5505F-929C-4D34-9173-82D4DDE3FA0B}" presName="vert0" presStyleCnt="0">
        <dgm:presLayoutVars>
          <dgm:dir/>
          <dgm:animOne val="branch"/>
          <dgm:animLvl val="lvl"/>
        </dgm:presLayoutVars>
      </dgm:prSet>
      <dgm:spPr/>
    </dgm:pt>
    <dgm:pt modelId="{90F91074-48A0-4912-B1B4-DF4B299997DB}" type="pres">
      <dgm:prSet presAssocID="{BC3543BD-8D5F-463C-8CE1-62776797603F}" presName="thickLine" presStyleLbl="alignNode1" presStyleIdx="0" presStyleCnt="2"/>
      <dgm:spPr/>
    </dgm:pt>
    <dgm:pt modelId="{52A60A72-9401-4070-9AE4-5E21C809806F}" type="pres">
      <dgm:prSet presAssocID="{BC3543BD-8D5F-463C-8CE1-62776797603F}" presName="horz1" presStyleCnt="0"/>
      <dgm:spPr/>
    </dgm:pt>
    <dgm:pt modelId="{1D991EE7-7C01-4E38-AA5D-BBBC92A40F25}" type="pres">
      <dgm:prSet presAssocID="{BC3543BD-8D5F-463C-8CE1-62776797603F}" presName="tx1" presStyleLbl="revTx" presStyleIdx="0" presStyleCnt="2"/>
      <dgm:spPr/>
    </dgm:pt>
    <dgm:pt modelId="{0B906A86-2601-4D32-93CF-A00EEE14AF80}" type="pres">
      <dgm:prSet presAssocID="{BC3543BD-8D5F-463C-8CE1-62776797603F}" presName="vert1" presStyleCnt="0"/>
      <dgm:spPr/>
    </dgm:pt>
    <dgm:pt modelId="{C5A6B567-9C17-4FE2-ACDD-7DC223162E63}" type="pres">
      <dgm:prSet presAssocID="{0E7067D0-D7F4-4D80-8FFC-A3CD4FAB807F}" presName="thickLine" presStyleLbl="alignNode1" presStyleIdx="1" presStyleCnt="2"/>
      <dgm:spPr/>
    </dgm:pt>
    <dgm:pt modelId="{0006741B-85F5-4761-95FA-ACB3629B35FF}" type="pres">
      <dgm:prSet presAssocID="{0E7067D0-D7F4-4D80-8FFC-A3CD4FAB807F}" presName="horz1" presStyleCnt="0"/>
      <dgm:spPr/>
    </dgm:pt>
    <dgm:pt modelId="{2CC651DE-34F3-4138-AB2A-C266BDD7E941}" type="pres">
      <dgm:prSet presAssocID="{0E7067D0-D7F4-4D80-8FFC-A3CD4FAB807F}" presName="tx1" presStyleLbl="revTx" presStyleIdx="1" presStyleCnt="2"/>
      <dgm:spPr/>
    </dgm:pt>
    <dgm:pt modelId="{D900097E-6B6F-4154-B273-C153BAD9E101}" type="pres">
      <dgm:prSet presAssocID="{0E7067D0-D7F4-4D80-8FFC-A3CD4FAB807F}" presName="vert1" presStyleCnt="0"/>
      <dgm:spPr/>
    </dgm:pt>
  </dgm:ptLst>
  <dgm:cxnLst>
    <dgm:cxn modelId="{3047E625-5C17-41BE-9760-D74A49C44AEF}" type="presOf" srcId="{0E7067D0-D7F4-4D80-8FFC-A3CD4FAB807F}" destId="{2CC651DE-34F3-4138-AB2A-C266BDD7E941}" srcOrd="0" destOrd="0" presId="urn:microsoft.com/office/officeart/2008/layout/LinedList"/>
    <dgm:cxn modelId="{D036754C-2F80-4A08-BCF3-6410C9E94A40}" type="presOf" srcId="{99F5505F-929C-4D34-9173-82D4DDE3FA0B}" destId="{CF3ABAE6-A3DE-4291-A246-3FDDE1BF142E}" srcOrd="0" destOrd="0" presId="urn:microsoft.com/office/officeart/2008/layout/LinedList"/>
    <dgm:cxn modelId="{355E4177-EF36-43AE-8370-BE587E7CE079}" srcId="{99F5505F-929C-4D34-9173-82D4DDE3FA0B}" destId="{0E7067D0-D7F4-4D80-8FFC-A3CD4FAB807F}" srcOrd="1" destOrd="0" parTransId="{85CDE69D-2E93-40FD-9688-9AD31672963E}" sibTransId="{4F10D18F-9557-4030-86A8-1E221B049F7E}"/>
    <dgm:cxn modelId="{2D3AC7C8-60BC-4E87-8FE7-C56F8F4CD1A9}" type="presOf" srcId="{BC3543BD-8D5F-463C-8CE1-62776797603F}" destId="{1D991EE7-7C01-4E38-AA5D-BBBC92A40F25}" srcOrd="0" destOrd="0" presId="urn:microsoft.com/office/officeart/2008/layout/LinedList"/>
    <dgm:cxn modelId="{880D5EDC-1B07-4BDC-B857-12F36224F736}" srcId="{99F5505F-929C-4D34-9173-82D4DDE3FA0B}" destId="{BC3543BD-8D5F-463C-8CE1-62776797603F}" srcOrd="0" destOrd="0" parTransId="{F59DE8F2-089C-4013-97F8-BDDEA69D5AEC}" sibTransId="{AAFBFCB4-795F-4728-88D3-B0E300B25406}"/>
    <dgm:cxn modelId="{181C9498-0694-419A-A7E4-149D21AD6474}" type="presParOf" srcId="{CF3ABAE6-A3DE-4291-A246-3FDDE1BF142E}" destId="{90F91074-48A0-4912-B1B4-DF4B299997DB}" srcOrd="0" destOrd="0" presId="urn:microsoft.com/office/officeart/2008/layout/LinedList"/>
    <dgm:cxn modelId="{A6C4DD93-68CF-47B1-944C-D49D08C36BAC}" type="presParOf" srcId="{CF3ABAE6-A3DE-4291-A246-3FDDE1BF142E}" destId="{52A60A72-9401-4070-9AE4-5E21C809806F}" srcOrd="1" destOrd="0" presId="urn:microsoft.com/office/officeart/2008/layout/LinedList"/>
    <dgm:cxn modelId="{F0DEBA27-2F1D-4E07-92C4-13FF65C2F0A1}" type="presParOf" srcId="{52A60A72-9401-4070-9AE4-5E21C809806F}" destId="{1D991EE7-7C01-4E38-AA5D-BBBC92A40F25}" srcOrd="0" destOrd="0" presId="urn:microsoft.com/office/officeart/2008/layout/LinedList"/>
    <dgm:cxn modelId="{F6B8C6D1-1184-43D4-9F6A-4B85D9928657}" type="presParOf" srcId="{52A60A72-9401-4070-9AE4-5E21C809806F}" destId="{0B906A86-2601-4D32-93CF-A00EEE14AF80}" srcOrd="1" destOrd="0" presId="urn:microsoft.com/office/officeart/2008/layout/LinedList"/>
    <dgm:cxn modelId="{DC91891A-6604-466F-A643-E41D745E7768}" type="presParOf" srcId="{CF3ABAE6-A3DE-4291-A246-3FDDE1BF142E}" destId="{C5A6B567-9C17-4FE2-ACDD-7DC223162E63}" srcOrd="2" destOrd="0" presId="urn:microsoft.com/office/officeart/2008/layout/LinedList"/>
    <dgm:cxn modelId="{2CCB1597-B1AC-433F-8DA1-2AA132ED2F05}" type="presParOf" srcId="{CF3ABAE6-A3DE-4291-A246-3FDDE1BF142E}" destId="{0006741B-85F5-4761-95FA-ACB3629B35FF}" srcOrd="3" destOrd="0" presId="urn:microsoft.com/office/officeart/2008/layout/LinedList"/>
    <dgm:cxn modelId="{01ABE74D-38CE-41FC-9922-4487500F2F8E}" type="presParOf" srcId="{0006741B-85F5-4761-95FA-ACB3629B35FF}" destId="{2CC651DE-34F3-4138-AB2A-C266BDD7E941}" srcOrd="0" destOrd="0" presId="urn:microsoft.com/office/officeart/2008/layout/LinedList"/>
    <dgm:cxn modelId="{D43260B6-0AE7-4FCA-9CD0-82D78016C9C3}" type="presParOf" srcId="{0006741B-85F5-4761-95FA-ACB3629B35FF}" destId="{D900097E-6B6F-4154-B273-C153BAD9E10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0C68C1-BCAD-4D19-8334-9CAFF5B27A89}"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A0A035A2-B0A5-434D-BC35-074B192CB5BE}">
      <dgm:prSet/>
      <dgm:spPr/>
      <dgm:t>
        <a:bodyPr/>
        <a:lstStyle/>
        <a:p>
          <a:r>
            <a:rPr lang="en-GB"/>
            <a:t>Key SIT theorist - Henri Tajfel (1982)</a:t>
          </a:r>
          <a:endParaRPr lang="en-US"/>
        </a:p>
      </dgm:t>
    </dgm:pt>
    <dgm:pt modelId="{547FF9BF-6E0F-4332-914C-4B48AEAD4319}" type="parTrans" cxnId="{675381FA-6ACD-4809-BC18-0F6A7F1EA8C5}">
      <dgm:prSet/>
      <dgm:spPr/>
      <dgm:t>
        <a:bodyPr/>
        <a:lstStyle/>
        <a:p>
          <a:endParaRPr lang="en-US" sz="2000"/>
        </a:p>
      </dgm:t>
    </dgm:pt>
    <dgm:pt modelId="{1AF2BDCC-6F9C-45E1-B039-51C61E2CBC33}" type="sibTrans" cxnId="{675381FA-6ACD-4809-BC18-0F6A7F1EA8C5}">
      <dgm:prSet/>
      <dgm:spPr/>
      <dgm:t>
        <a:bodyPr/>
        <a:lstStyle/>
        <a:p>
          <a:endParaRPr lang="en-US"/>
        </a:p>
      </dgm:t>
    </dgm:pt>
    <dgm:pt modelId="{92B6FD78-C7F4-4AE1-BA0F-A56E619954BA}">
      <dgm:prSet/>
      <dgm:spPr/>
      <dgm:t>
        <a:bodyPr/>
        <a:lstStyle/>
        <a:p>
          <a:r>
            <a:rPr lang="en-GB"/>
            <a:t>SIT is concerned with the needs of individuals to identify with specific social groups</a:t>
          </a:r>
          <a:endParaRPr lang="en-US"/>
        </a:p>
      </dgm:t>
    </dgm:pt>
    <dgm:pt modelId="{B3636312-1AE4-4AF8-98B0-D9D87F9D97C9}" type="parTrans" cxnId="{7DD7AFEC-350A-4E6D-BE3E-150974385AB5}">
      <dgm:prSet/>
      <dgm:spPr/>
      <dgm:t>
        <a:bodyPr/>
        <a:lstStyle/>
        <a:p>
          <a:endParaRPr lang="en-US" sz="2000"/>
        </a:p>
      </dgm:t>
    </dgm:pt>
    <dgm:pt modelId="{8648C23A-41F5-41BC-991F-B74C114A1A80}" type="sibTrans" cxnId="{7DD7AFEC-350A-4E6D-BE3E-150974385AB5}">
      <dgm:prSet/>
      <dgm:spPr/>
      <dgm:t>
        <a:bodyPr/>
        <a:lstStyle/>
        <a:p>
          <a:endParaRPr lang="en-US"/>
        </a:p>
      </dgm:t>
    </dgm:pt>
    <dgm:pt modelId="{C0EA0D11-B68C-4C7E-9A09-A9CDFE28B872}">
      <dgm:prSet/>
      <dgm:spPr/>
      <dgm:t>
        <a:bodyPr/>
        <a:lstStyle/>
        <a:p>
          <a:r>
            <a:rPr lang="en-GB"/>
            <a:t>Groups give people a sense of belonging/who they are/a framework for their lives</a:t>
          </a:r>
          <a:endParaRPr lang="en-US"/>
        </a:p>
      </dgm:t>
    </dgm:pt>
    <dgm:pt modelId="{3E1B3670-0286-496C-8544-FBB0D0F937D1}" type="parTrans" cxnId="{F70A515E-5146-41A8-B573-38EEBB1225B2}">
      <dgm:prSet/>
      <dgm:spPr/>
      <dgm:t>
        <a:bodyPr/>
        <a:lstStyle/>
        <a:p>
          <a:endParaRPr lang="en-US" sz="2000"/>
        </a:p>
      </dgm:t>
    </dgm:pt>
    <dgm:pt modelId="{65A04042-BD33-4AD6-B6C6-A55E7F31FC86}" type="sibTrans" cxnId="{F70A515E-5146-41A8-B573-38EEBB1225B2}">
      <dgm:prSet/>
      <dgm:spPr/>
      <dgm:t>
        <a:bodyPr/>
        <a:lstStyle/>
        <a:p>
          <a:endParaRPr lang="en-US"/>
        </a:p>
      </dgm:t>
    </dgm:pt>
    <dgm:pt modelId="{ABBB4D1F-84DC-4CCF-924E-A3C018D02B65}">
      <dgm:prSet/>
      <dgm:spPr/>
      <dgm:t>
        <a:bodyPr/>
        <a:lstStyle/>
        <a:p>
          <a:r>
            <a:rPr lang="en-GB"/>
            <a:t>This links to self-esteem needs</a:t>
          </a:r>
          <a:endParaRPr lang="en-US"/>
        </a:p>
      </dgm:t>
    </dgm:pt>
    <dgm:pt modelId="{F01555E1-5152-4EA3-ABE9-6CA3C9EB4996}" type="parTrans" cxnId="{7E3BFEE4-8666-4B95-AED7-3DF89110741F}">
      <dgm:prSet/>
      <dgm:spPr/>
      <dgm:t>
        <a:bodyPr/>
        <a:lstStyle/>
        <a:p>
          <a:endParaRPr lang="en-US" sz="2000"/>
        </a:p>
      </dgm:t>
    </dgm:pt>
    <dgm:pt modelId="{E7819545-4F5B-4D16-8AEB-5CBAD995F831}" type="sibTrans" cxnId="{7E3BFEE4-8666-4B95-AED7-3DF89110741F}">
      <dgm:prSet/>
      <dgm:spPr/>
      <dgm:t>
        <a:bodyPr/>
        <a:lstStyle/>
        <a:p>
          <a:endParaRPr lang="en-US"/>
        </a:p>
      </dgm:t>
    </dgm:pt>
    <dgm:pt modelId="{FC54FE5F-46A3-4D44-8984-8FCF32210C92}">
      <dgm:prSet/>
      <dgm:spPr/>
      <dgm:t>
        <a:bodyPr/>
        <a:lstStyle/>
        <a:p>
          <a:r>
            <a:rPr lang="en-GB" u="sng"/>
            <a:t>But</a:t>
          </a:r>
          <a:r>
            <a:rPr lang="en-GB"/>
            <a:t> also the development of prejudice and discrimination as the process inevitably involves discriminating in favour of one’s own group and against the other group(s)</a:t>
          </a:r>
          <a:endParaRPr lang="en-US"/>
        </a:p>
      </dgm:t>
    </dgm:pt>
    <dgm:pt modelId="{039D9E45-6F5A-43BD-90A5-58F06E7DA582}" type="parTrans" cxnId="{AF4FF638-4125-46E2-9588-F3637FAF28DF}">
      <dgm:prSet/>
      <dgm:spPr/>
      <dgm:t>
        <a:bodyPr/>
        <a:lstStyle/>
        <a:p>
          <a:endParaRPr lang="en-US" sz="2000"/>
        </a:p>
      </dgm:t>
    </dgm:pt>
    <dgm:pt modelId="{4F978548-3071-4FD5-A816-4DA825B5AD61}" type="sibTrans" cxnId="{AF4FF638-4125-46E2-9588-F3637FAF28DF}">
      <dgm:prSet/>
      <dgm:spPr/>
      <dgm:t>
        <a:bodyPr/>
        <a:lstStyle/>
        <a:p>
          <a:endParaRPr lang="en-US"/>
        </a:p>
      </dgm:t>
    </dgm:pt>
    <dgm:pt modelId="{BA96D216-0E05-41CA-A712-25FD575F2B8E}" type="pres">
      <dgm:prSet presAssocID="{C00C68C1-BCAD-4D19-8334-9CAFF5B27A89}" presName="linear" presStyleCnt="0">
        <dgm:presLayoutVars>
          <dgm:animLvl val="lvl"/>
          <dgm:resizeHandles val="exact"/>
        </dgm:presLayoutVars>
      </dgm:prSet>
      <dgm:spPr/>
    </dgm:pt>
    <dgm:pt modelId="{EC5B5BC6-F5CD-4634-94EF-9AD862803B3E}" type="pres">
      <dgm:prSet presAssocID="{A0A035A2-B0A5-434D-BC35-074B192CB5BE}" presName="parentText" presStyleLbl="node1" presStyleIdx="0" presStyleCnt="5">
        <dgm:presLayoutVars>
          <dgm:chMax val="0"/>
          <dgm:bulletEnabled val="1"/>
        </dgm:presLayoutVars>
      </dgm:prSet>
      <dgm:spPr/>
    </dgm:pt>
    <dgm:pt modelId="{D3C5FEA6-017E-4A8A-A2CA-868797A6EF40}" type="pres">
      <dgm:prSet presAssocID="{1AF2BDCC-6F9C-45E1-B039-51C61E2CBC33}" presName="spacer" presStyleCnt="0"/>
      <dgm:spPr/>
    </dgm:pt>
    <dgm:pt modelId="{62B7F351-C863-4651-A520-80A9CFB725A7}" type="pres">
      <dgm:prSet presAssocID="{92B6FD78-C7F4-4AE1-BA0F-A56E619954BA}" presName="parentText" presStyleLbl="node1" presStyleIdx="1" presStyleCnt="5">
        <dgm:presLayoutVars>
          <dgm:chMax val="0"/>
          <dgm:bulletEnabled val="1"/>
        </dgm:presLayoutVars>
      </dgm:prSet>
      <dgm:spPr/>
    </dgm:pt>
    <dgm:pt modelId="{BA3E025A-709D-43C5-8315-1CE4A268A702}" type="pres">
      <dgm:prSet presAssocID="{8648C23A-41F5-41BC-991F-B74C114A1A80}" presName="spacer" presStyleCnt="0"/>
      <dgm:spPr/>
    </dgm:pt>
    <dgm:pt modelId="{7F0F5F7D-DB50-4590-B0E0-FE879A175964}" type="pres">
      <dgm:prSet presAssocID="{C0EA0D11-B68C-4C7E-9A09-A9CDFE28B872}" presName="parentText" presStyleLbl="node1" presStyleIdx="2" presStyleCnt="5">
        <dgm:presLayoutVars>
          <dgm:chMax val="0"/>
          <dgm:bulletEnabled val="1"/>
        </dgm:presLayoutVars>
      </dgm:prSet>
      <dgm:spPr/>
    </dgm:pt>
    <dgm:pt modelId="{41389B6B-D161-4F83-B4EE-E4772FCC0B19}" type="pres">
      <dgm:prSet presAssocID="{65A04042-BD33-4AD6-B6C6-A55E7F31FC86}" presName="spacer" presStyleCnt="0"/>
      <dgm:spPr/>
    </dgm:pt>
    <dgm:pt modelId="{F7392955-C8A4-4B48-92D9-A9F71495CDF2}" type="pres">
      <dgm:prSet presAssocID="{ABBB4D1F-84DC-4CCF-924E-A3C018D02B65}" presName="parentText" presStyleLbl="node1" presStyleIdx="3" presStyleCnt="5">
        <dgm:presLayoutVars>
          <dgm:chMax val="0"/>
          <dgm:bulletEnabled val="1"/>
        </dgm:presLayoutVars>
      </dgm:prSet>
      <dgm:spPr/>
    </dgm:pt>
    <dgm:pt modelId="{5B4099B3-72A7-4D14-AF19-4FBD3CD5EAF2}" type="pres">
      <dgm:prSet presAssocID="{E7819545-4F5B-4D16-8AEB-5CBAD995F831}" presName="spacer" presStyleCnt="0"/>
      <dgm:spPr/>
    </dgm:pt>
    <dgm:pt modelId="{3C4EBA0E-04B5-4F32-A7FD-639B43E33A98}" type="pres">
      <dgm:prSet presAssocID="{FC54FE5F-46A3-4D44-8984-8FCF32210C92}" presName="parentText" presStyleLbl="node1" presStyleIdx="4" presStyleCnt="5">
        <dgm:presLayoutVars>
          <dgm:chMax val="0"/>
          <dgm:bulletEnabled val="1"/>
        </dgm:presLayoutVars>
      </dgm:prSet>
      <dgm:spPr/>
    </dgm:pt>
  </dgm:ptLst>
  <dgm:cxnLst>
    <dgm:cxn modelId="{AF4FF638-4125-46E2-9588-F3637FAF28DF}" srcId="{C00C68C1-BCAD-4D19-8334-9CAFF5B27A89}" destId="{FC54FE5F-46A3-4D44-8984-8FCF32210C92}" srcOrd="4" destOrd="0" parTransId="{039D9E45-6F5A-43BD-90A5-58F06E7DA582}" sibTransId="{4F978548-3071-4FD5-A816-4DA825B5AD61}"/>
    <dgm:cxn modelId="{F70A515E-5146-41A8-B573-38EEBB1225B2}" srcId="{C00C68C1-BCAD-4D19-8334-9CAFF5B27A89}" destId="{C0EA0D11-B68C-4C7E-9A09-A9CDFE28B872}" srcOrd="2" destOrd="0" parTransId="{3E1B3670-0286-496C-8544-FBB0D0F937D1}" sibTransId="{65A04042-BD33-4AD6-B6C6-A55E7F31FC86}"/>
    <dgm:cxn modelId="{98722673-7C25-4BFF-B365-A3EAB367885B}" type="presOf" srcId="{92B6FD78-C7F4-4AE1-BA0F-A56E619954BA}" destId="{62B7F351-C863-4651-A520-80A9CFB725A7}" srcOrd="0" destOrd="0" presId="urn:microsoft.com/office/officeart/2005/8/layout/vList2"/>
    <dgm:cxn modelId="{F7803F5A-B4ED-44BE-B06C-7AB2D6D4EDD5}" type="presOf" srcId="{ABBB4D1F-84DC-4CCF-924E-A3C018D02B65}" destId="{F7392955-C8A4-4B48-92D9-A9F71495CDF2}" srcOrd="0" destOrd="0" presId="urn:microsoft.com/office/officeart/2005/8/layout/vList2"/>
    <dgm:cxn modelId="{EB522E8A-CB90-4049-BEAB-B68125589B83}" type="presOf" srcId="{A0A035A2-B0A5-434D-BC35-074B192CB5BE}" destId="{EC5B5BC6-F5CD-4634-94EF-9AD862803B3E}" srcOrd="0" destOrd="0" presId="urn:microsoft.com/office/officeart/2005/8/layout/vList2"/>
    <dgm:cxn modelId="{FF530EA8-74D4-4BF7-A14A-60F5C1E3B586}" type="presOf" srcId="{C00C68C1-BCAD-4D19-8334-9CAFF5B27A89}" destId="{BA96D216-0E05-41CA-A712-25FD575F2B8E}" srcOrd="0" destOrd="0" presId="urn:microsoft.com/office/officeart/2005/8/layout/vList2"/>
    <dgm:cxn modelId="{537346AD-E750-4141-9CF7-E3FD9F108DF3}" type="presOf" srcId="{C0EA0D11-B68C-4C7E-9A09-A9CDFE28B872}" destId="{7F0F5F7D-DB50-4590-B0E0-FE879A175964}" srcOrd="0" destOrd="0" presId="urn:microsoft.com/office/officeart/2005/8/layout/vList2"/>
    <dgm:cxn modelId="{7E3BFEE4-8666-4B95-AED7-3DF89110741F}" srcId="{C00C68C1-BCAD-4D19-8334-9CAFF5B27A89}" destId="{ABBB4D1F-84DC-4CCF-924E-A3C018D02B65}" srcOrd="3" destOrd="0" parTransId="{F01555E1-5152-4EA3-ABE9-6CA3C9EB4996}" sibTransId="{E7819545-4F5B-4D16-8AEB-5CBAD995F831}"/>
    <dgm:cxn modelId="{7DD7AFEC-350A-4E6D-BE3E-150974385AB5}" srcId="{C00C68C1-BCAD-4D19-8334-9CAFF5B27A89}" destId="{92B6FD78-C7F4-4AE1-BA0F-A56E619954BA}" srcOrd="1" destOrd="0" parTransId="{B3636312-1AE4-4AF8-98B0-D9D87F9D97C9}" sibTransId="{8648C23A-41F5-41BC-991F-B74C114A1A80}"/>
    <dgm:cxn modelId="{B44EE2F5-4BBD-4EC4-BEF3-866AA97E985A}" type="presOf" srcId="{FC54FE5F-46A3-4D44-8984-8FCF32210C92}" destId="{3C4EBA0E-04B5-4F32-A7FD-639B43E33A98}" srcOrd="0" destOrd="0" presId="urn:microsoft.com/office/officeart/2005/8/layout/vList2"/>
    <dgm:cxn modelId="{675381FA-6ACD-4809-BC18-0F6A7F1EA8C5}" srcId="{C00C68C1-BCAD-4D19-8334-9CAFF5B27A89}" destId="{A0A035A2-B0A5-434D-BC35-074B192CB5BE}" srcOrd="0" destOrd="0" parTransId="{547FF9BF-6E0F-4332-914C-4B48AEAD4319}" sibTransId="{1AF2BDCC-6F9C-45E1-B039-51C61E2CBC33}"/>
    <dgm:cxn modelId="{90004536-B9E3-4B04-A7E5-F9B3CC204788}" type="presParOf" srcId="{BA96D216-0E05-41CA-A712-25FD575F2B8E}" destId="{EC5B5BC6-F5CD-4634-94EF-9AD862803B3E}" srcOrd="0" destOrd="0" presId="urn:microsoft.com/office/officeart/2005/8/layout/vList2"/>
    <dgm:cxn modelId="{621856F4-B7B7-4B86-838D-D04CE6B2E512}" type="presParOf" srcId="{BA96D216-0E05-41CA-A712-25FD575F2B8E}" destId="{D3C5FEA6-017E-4A8A-A2CA-868797A6EF40}" srcOrd="1" destOrd="0" presId="urn:microsoft.com/office/officeart/2005/8/layout/vList2"/>
    <dgm:cxn modelId="{2B523E04-F5D3-4CC2-9911-CBB5B402E6FB}" type="presParOf" srcId="{BA96D216-0E05-41CA-A712-25FD575F2B8E}" destId="{62B7F351-C863-4651-A520-80A9CFB725A7}" srcOrd="2" destOrd="0" presId="urn:microsoft.com/office/officeart/2005/8/layout/vList2"/>
    <dgm:cxn modelId="{95A7E164-2EE3-41AE-B4BF-17A99799B881}" type="presParOf" srcId="{BA96D216-0E05-41CA-A712-25FD575F2B8E}" destId="{BA3E025A-709D-43C5-8315-1CE4A268A702}" srcOrd="3" destOrd="0" presId="urn:microsoft.com/office/officeart/2005/8/layout/vList2"/>
    <dgm:cxn modelId="{3A697D61-CEFB-4430-AF38-DDE092108C3D}" type="presParOf" srcId="{BA96D216-0E05-41CA-A712-25FD575F2B8E}" destId="{7F0F5F7D-DB50-4590-B0E0-FE879A175964}" srcOrd="4" destOrd="0" presId="urn:microsoft.com/office/officeart/2005/8/layout/vList2"/>
    <dgm:cxn modelId="{74A4B3DB-6345-4139-A247-7F411CD7B44D}" type="presParOf" srcId="{BA96D216-0E05-41CA-A712-25FD575F2B8E}" destId="{41389B6B-D161-4F83-B4EE-E4772FCC0B19}" srcOrd="5" destOrd="0" presId="urn:microsoft.com/office/officeart/2005/8/layout/vList2"/>
    <dgm:cxn modelId="{D17D6542-5C1B-4925-A82F-49BDCFBDDC11}" type="presParOf" srcId="{BA96D216-0E05-41CA-A712-25FD575F2B8E}" destId="{F7392955-C8A4-4B48-92D9-A9F71495CDF2}" srcOrd="6" destOrd="0" presId="urn:microsoft.com/office/officeart/2005/8/layout/vList2"/>
    <dgm:cxn modelId="{24F4681B-879F-4F92-A670-EA9654ACF7A9}" type="presParOf" srcId="{BA96D216-0E05-41CA-A712-25FD575F2B8E}" destId="{5B4099B3-72A7-4D14-AF19-4FBD3CD5EAF2}" srcOrd="7" destOrd="0" presId="urn:microsoft.com/office/officeart/2005/8/layout/vList2"/>
    <dgm:cxn modelId="{50D54A40-6048-48C0-9127-BC5E9D55BFDD}" type="presParOf" srcId="{BA96D216-0E05-41CA-A712-25FD575F2B8E}" destId="{3C4EBA0E-04B5-4F32-A7FD-639B43E33A98}"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0FC491-C02F-414C-AF8E-7D15D4750219}"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AF8C30DF-5B64-4425-93E9-771FC1D840DF}">
      <dgm:prSet/>
      <dgm:spPr/>
      <dgm:t>
        <a:bodyPr/>
        <a:lstStyle/>
        <a:p>
          <a:pPr>
            <a:lnSpc>
              <a:spcPct val="100000"/>
            </a:lnSpc>
          </a:pPr>
          <a:r>
            <a:rPr lang="en-GB"/>
            <a:t>Research into police culture from the 1960s acknowledges the existence of shared occupational values and attitudes between police officers and the influence they have on their perceptions and interactions with the public.</a:t>
          </a:r>
          <a:endParaRPr lang="en-US"/>
        </a:p>
      </dgm:t>
    </dgm:pt>
    <dgm:pt modelId="{120A989A-D32D-444E-A1F8-2B5A1633F214}" type="parTrans" cxnId="{CC8D8B12-8D32-41CD-B49E-C38C2D98BA05}">
      <dgm:prSet/>
      <dgm:spPr/>
      <dgm:t>
        <a:bodyPr/>
        <a:lstStyle/>
        <a:p>
          <a:endParaRPr lang="en-US"/>
        </a:p>
      </dgm:t>
    </dgm:pt>
    <dgm:pt modelId="{8496870E-5854-4E9A-8E29-8CFD91CBFD7E}" type="sibTrans" cxnId="{CC8D8B12-8D32-41CD-B49E-C38C2D98BA05}">
      <dgm:prSet/>
      <dgm:spPr/>
      <dgm:t>
        <a:bodyPr/>
        <a:lstStyle/>
        <a:p>
          <a:endParaRPr lang="en-US"/>
        </a:p>
      </dgm:t>
    </dgm:pt>
    <dgm:pt modelId="{7C889559-AB38-4889-B390-AE0BEC24D6E7}">
      <dgm:prSet/>
      <dgm:spPr/>
      <dgm:t>
        <a:bodyPr/>
        <a:lstStyle/>
        <a:p>
          <a:pPr>
            <a:lnSpc>
              <a:spcPct val="100000"/>
            </a:lnSpc>
          </a:pPr>
          <a:r>
            <a:rPr lang="en-GB" dirty="0"/>
            <a:t>Yet despite the many transitions in police practice, the characteristics that underpin a shared sense of identity between police officers have persisted (Loftus, 2010). </a:t>
          </a:r>
          <a:endParaRPr lang="en-US" dirty="0"/>
        </a:p>
      </dgm:t>
    </dgm:pt>
    <dgm:pt modelId="{B3022FCE-D995-4C3B-8DC0-BC8ECF5C9A6D}" type="parTrans" cxnId="{04C28F31-3FC1-42D1-9FA3-EC90C5BDB87E}">
      <dgm:prSet/>
      <dgm:spPr/>
      <dgm:t>
        <a:bodyPr/>
        <a:lstStyle/>
        <a:p>
          <a:endParaRPr lang="en-US"/>
        </a:p>
      </dgm:t>
    </dgm:pt>
    <dgm:pt modelId="{3C364A9B-1257-4F59-B259-0DEC9F9C6357}" type="sibTrans" cxnId="{04C28F31-3FC1-42D1-9FA3-EC90C5BDB87E}">
      <dgm:prSet/>
      <dgm:spPr/>
      <dgm:t>
        <a:bodyPr/>
        <a:lstStyle/>
        <a:p>
          <a:endParaRPr lang="en-US"/>
        </a:p>
      </dgm:t>
    </dgm:pt>
    <dgm:pt modelId="{05B21393-653B-4877-9CD6-7E2DD6F72552}">
      <dgm:prSet/>
      <dgm:spPr/>
      <dgm:t>
        <a:bodyPr/>
        <a:lstStyle/>
        <a:p>
          <a:pPr>
            <a:lnSpc>
              <a:spcPct val="100000"/>
            </a:lnSpc>
          </a:pPr>
          <a:r>
            <a:rPr lang="en-GB" dirty="0"/>
            <a:t>According to Manning (1989, p.360) police culture is a set of </a:t>
          </a:r>
          <a:r>
            <a:rPr lang="en-GB" i="1" dirty="0"/>
            <a:t>“accepted practices, rules, and principles of conduct that are situationally applied, and generalised rationales and beliefs”.</a:t>
          </a:r>
          <a:endParaRPr lang="en-US" i="1" dirty="0"/>
        </a:p>
      </dgm:t>
    </dgm:pt>
    <dgm:pt modelId="{0B3A4C1C-59AF-4BEF-A321-334BBE66EE22}" type="parTrans" cxnId="{B68220DE-5E28-4CF3-B823-B2E9108924E8}">
      <dgm:prSet/>
      <dgm:spPr/>
      <dgm:t>
        <a:bodyPr/>
        <a:lstStyle/>
        <a:p>
          <a:endParaRPr lang="en-US"/>
        </a:p>
      </dgm:t>
    </dgm:pt>
    <dgm:pt modelId="{07342CDB-E171-468A-A576-1EFA5C80C860}" type="sibTrans" cxnId="{B68220DE-5E28-4CF3-B823-B2E9108924E8}">
      <dgm:prSet/>
      <dgm:spPr/>
      <dgm:t>
        <a:bodyPr/>
        <a:lstStyle/>
        <a:p>
          <a:endParaRPr lang="en-US"/>
        </a:p>
      </dgm:t>
    </dgm:pt>
    <dgm:pt modelId="{C7D16EA8-9B78-4683-9485-7F12219A8CED}" type="pres">
      <dgm:prSet presAssocID="{520FC491-C02F-414C-AF8E-7D15D4750219}" presName="root" presStyleCnt="0">
        <dgm:presLayoutVars>
          <dgm:dir/>
          <dgm:resizeHandles val="exact"/>
        </dgm:presLayoutVars>
      </dgm:prSet>
      <dgm:spPr/>
    </dgm:pt>
    <dgm:pt modelId="{360C554A-A46E-43BE-A8DD-014C85348F15}" type="pres">
      <dgm:prSet presAssocID="{AF8C30DF-5B64-4425-93E9-771FC1D840DF}" presName="compNode" presStyleCnt="0"/>
      <dgm:spPr/>
    </dgm:pt>
    <dgm:pt modelId="{CAD2BA81-9DF5-4991-B8A7-AB117A42E3EA}" type="pres">
      <dgm:prSet presAssocID="{AF8C30DF-5B64-4425-93E9-771FC1D840DF}" presName="bgRect" presStyleLbl="bgShp" presStyleIdx="0" presStyleCnt="3"/>
      <dgm:spPr/>
    </dgm:pt>
    <dgm:pt modelId="{0C11CEDD-2BA7-4553-8770-947A5E3154AC}" type="pres">
      <dgm:prSet presAssocID="{AF8C30DF-5B64-4425-93E9-771FC1D840DF}"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2849F32E-E01A-4145-AD65-95497E47995B}" type="pres">
      <dgm:prSet presAssocID="{AF8C30DF-5B64-4425-93E9-771FC1D840DF}" presName="spaceRect" presStyleCnt="0"/>
      <dgm:spPr/>
    </dgm:pt>
    <dgm:pt modelId="{C4AB7467-A36D-4B9E-A727-34CBDCAAE53B}" type="pres">
      <dgm:prSet presAssocID="{AF8C30DF-5B64-4425-93E9-771FC1D840DF}" presName="parTx" presStyleLbl="revTx" presStyleIdx="0" presStyleCnt="3">
        <dgm:presLayoutVars>
          <dgm:chMax val="0"/>
          <dgm:chPref val="0"/>
        </dgm:presLayoutVars>
      </dgm:prSet>
      <dgm:spPr/>
    </dgm:pt>
    <dgm:pt modelId="{A1A6D00D-5870-497A-8C1D-D0446322E451}" type="pres">
      <dgm:prSet presAssocID="{8496870E-5854-4E9A-8E29-8CFD91CBFD7E}" presName="sibTrans" presStyleCnt="0"/>
      <dgm:spPr/>
    </dgm:pt>
    <dgm:pt modelId="{53D4D9AA-3950-4AD4-A922-70192E1FF42F}" type="pres">
      <dgm:prSet presAssocID="{7C889559-AB38-4889-B390-AE0BEC24D6E7}" presName="compNode" presStyleCnt="0"/>
      <dgm:spPr/>
    </dgm:pt>
    <dgm:pt modelId="{3A8441DA-D7E0-46B9-9073-4D46EC9ED6BD}" type="pres">
      <dgm:prSet presAssocID="{7C889559-AB38-4889-B390-AE0BEC24D6E7}" presName="bgRect" presStyleLbl="bgShp" presStyleIdx="1" presStyleCnt="3"/>
      <dgm:spPr/>
    </dgm:pt>
    <dgm:pt modelId="{0C539B4B-BDD3-47FC-8825-A3DFCF554089}" type="pres">
      <dgm:prSet presAssocID="{7C889559-AB38-4889-B390-AE0BEC24D6E7}"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D5C03812-7765-4A08-8CFA-C7C19CED118F}" type="pres">
      <dgm:prSet presAssocID="{7C889559-AB38-4889-B390-AE0BEC24D6E7}" presName="spaceRect" presStyleCnt="0"/>
      <dgm:spPr/>
    </dgm:pt>
    <dgm:pt modelId="{AFDB8DE8-FBFD-4B9F-9D57-B7203049404C}" type="pres">
      <dgm:prSet presAssocID="{7C889559-AB38-4889-B390-AE0BEC24D6E7}" presName="parTx" presStyleLbl="revTx" presStyleIdx="1" presStyleCnt="3">
        <dgm:presLayoutVars>
          <dgm:chMax val="0"/>
          <dgm:chPref val="0"/>
        </dgm:presLayoutVars>
      </dgm:prSet>
      <dgm:spPr/>
    </dgm:pt>
    <dgm:pt modelId="{4F5D45E6-90B1-4626-8D32-54CD0879F20C}" type="pres">
      <dgm:prSet presAssocID="{3C364A9B-1257-4F59-B259-0DEC9F9C6357}" presName="sibTrans" presStyleCnt="0"/>
      <dgm:spPr/>
    </dgm:pt>
    <dgm:pt modelId="{138E8971-7744-4B42-906F-5D67E456A5A3}" type="pres">
      <dgm:prSet presAssocID="{05B21393-653B-4877-9CD6-7E2DD6F72552}" presName="compNode" presStyleCnt="0"/>
      <dgm:spPr/>
    </dgm:pt>
    <dgm:pt modelId="{23E4F6B9-D25D-4193-8FEB-6985573D96B3}" type="pres">
      <dgm:prSet presAssocID="{05B21393-653B-4877-9CD6-7E2DD6F72552}" presName="bgRect" presStyleLbl="bgShp" presStyleIdx="2" presStyleCnt="3"/>
      <dgm:spPr/>
    </dgm:pt>
    <dgm:pt modelId="{CA513A90-FB8F-4DEC-BC37-EC8EB21BD098}" type="pres">
      <dgm:prSet presAssocID="{05B21393-653B-4877-9CD6-7E2DD6F72552}"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EAA2B78-4667-418A-B5E0-BF6F6840D3FC}" type="pres">
      <dgm:prSet presAssocID="{05B21393-653B-4877-9CD6-7E2DD6F72552}" presName="spaceRect" presStyleCnt="0"/>
      <dgm:spPr/>
    </dgm:pt>
    <dgm:pt modelId="{ABB3987D-74A9-464D-9B45-9EBFB06314EE}" type="pres">
      <dgm:prSet presAssocID="{05B21393-653B-4877-9CD6-7E2DD6F72552}" presName="parTx" presStyleLbl="revTx" presStyleIdx="2" presStyleCnt="3">
        <dgm:presLayoutVars>
          <dgm:chMax val="0"/>
          <dgm:chPref val="0"/>
        </dgm:presLayoutVars>
      </dgm:prSet>
      <dgm:spPr/>
    </dgm:pt>
  </dgm:ptLst>
  <dgm:cxnLst>
    <dgm:cxn modelId="{691D3510-DE0D-432C-94C3-9788A79ADBCB}" type="presOf" srcId="{520FC491-C02F-414C-AF8E-7D15D4750219}" destId="{C7D16EA8-9B78-4683-9485-7F12219A8CED}" srcOrd="0" destOrd="0" presId="urn:microsoft.com/office/officeart/2018/2/layout/IconVerticalSolidList"/>
    <dgm:cxn modelId="{CC8D8B12-8D32-41CD-B49E-C38C2D98BA05}" srcId="{520FC491-C02F-414C-AF8E-7D15D4750219}" destId="{AF8C30DF-5B64-4425-93E9-771FC1D840DF}" srcOrd="0" destOrd="0" parTransId="{120A989A-D32D-444E-A1F8-2B5A1633F214}" sibTransId="{8496870E-5854-4E9A-8E29-8CFD91CBFD7E}"/>
    <dgm:cxn modelId="{04C28F31-3FC1-42D1-9FA3-EC90C5BDB87E}" srcId="{520FC491-C02F-414C-AF8E-7D15D4750219}" destId="{7C889559-AB38-4889-B390-AE0BEC24D6E7}" srcOrd="1" destOrd="0" parTransId="{B3022FCE-D995-4C3B-8DC0-BC8ECF5C9A6D}" sibTransId="{3C364A9B-1257-4F59-B259-0DEC9F9C6357}"/>
    <dgm:cxn modelId="{3604D97E-803E-4EEC-AF07-C22537FAEE0F}" type="presOf" srcId="{7C889559-AB38-4889-B390-AE0BEC24D6E7}" destId="{AFDB8DE8-FBFD-4B9F-9D57-B7203049404C}" srcOrd="0" destOrd="0" presId="urn:microsoft.com/office/officeart/2018/2/layout/IconVerticalSolidList"/>
    <dgm:cxn modelId="{346985B2-BBFD-4060-B5C9-5F72A282BBDA}" type="presOf" srcId="{AF8C30DF-5B64-4425-93E9-771FC1D840DF}" destId="{C4AB7467-A36D-4B9E-A727-34CBDCAAE53B}" srcOrd="0" destOrd="0" presId="urn:microsoft.com/office/officeart/2018/2/layout/IconVerticalSolidList"/>
    <dgm:cxn modelId="{A80D7DBB-F454-4523-B00D-AEDCF81C261F}" type="presOf" srcId="{05B21393-653B-4877-9CD6-7E2DD6F72552}" destId="{ABB3987D-74A9-464D-9B45-9EBFB06314EE}" srcOrd="0" destOrd="0" presId="urn:microsoft.com/office/officeart/2018/2/layout/IconVerticalSolidList"/>
    <dgm:cxn modelId="{B68220DE-5E28-4CF3-B823-B2E9108924E8}" srcId="{520FC491-C02F-414C-AF8E-7D15D4750219}" destId="{05B21393-653B-4877-9CD6-7E2DD6F72552}" srcOrd="2" destOrd="0" parTransId="{0B3A4C1C-59AF-4BEF-A321-334BBE66EE22}" sibTransId="{07342CDB-E171-468A-A576-1EFA5C80C860}"/>
    <dgm:cxn modelId="{1E85AA5E-B17F-4F66-A427-F60238422E9E}" type="presParOf" srcId="{C7D16EA8-9B78-4683-9485-7F12219A8CED}" destId="{360C554A-A46E-43BE-A8DD-014C85348F15}" srcOrd="0" destOrd="0" presId="urn:microsoft.com/office/officeart/2018/2/layout/IconVerticalSolidList"/>
    <dgm:cxn modelId="{DA9599E0-9945-4163-AF37-706174745F60}" type="presParOf" srcId="{360C554A-A46E-43BE-A8DD-014C85348F15}" destId="{CAD2BA81-9DF5-4991-B8A7-AB117A42E3EA}" srcOrd="0" destOrd="0" presId="urn:microsoft.com/office/officeart/2018/2/layout/IconVerticalSolidList"/>
    <dgm:cxn modelId="{3CC65811-CC00-49FD-8E6D-CC830AD5BF99}" type="presParOf" srcId="{360C554A-A46E-43BE-A8DD-014C85348F15}" destId="{0C11CEDD-2BA7-4553-8770-947A5E3154AC}" srcOrd="1" destOrd="0" presId="urn:microsoft.com/office/officeart/2018/2/layout/IconVerticalSolidList"/>
    <dgm:cxn modelId="{A6909B89-0B7D-4D22-B77C-C5A225AE10B3}" type="presParOf" srcId="{360C554A-A46E-43BE-A8DD-014C85348F15}" destId="{2849F32E-E01A-4145-AD65-95497E47995B}" srcOrd="2" destOrd="0" presId="urn:microsoft.com/office/officeart/2018/2/layout/IconVerticalSolidList"/>
    <dgm:cxn modelId="{09F5D82B-829E-480B-A482-CA5313C436BB}" type="presParOf" srcId="{360C554A-A46E-43BE-A8DD-014C85348F15}" destId="{C4AB7467-A36D-4B9E-A727-34CBDCAAE53B}" srcOrd="3" destOrd="0" presId="urn:microsoft.com/office/officeart/2018/2/layout/IconVerticalSolidList"/>
    <dgm:cxn modelId="{97A03B8C-0522-4F83-AE54-802FAF342108}" type="presParOf" srcId="{C7D16EA8-9B78-4683-9485-7F12219A8CED}" destId="{A1A6D00D-5870-497A-8C1D-D0446322E451}" srcOrd="1" destOrd="0" presId="urn:microsoft.com/office/officeart/2018/2/layout/IconVerticalSolidList"/>
    <dgm:cxn modelId="{1571EA71-6A6C-4FF7-8D15-6964B7EAD4FF}" type="presParOf" srcId="{C7D16EA8-9B78-4683-9485-7F12219A8CED}" destId="{53D4D9AA-3950-4AD4-A922-70192E1FF42F}" srcOrd="2" destOrd="0" presId="urn:microsoft.com/office/officeart/2018/2/layout/IconVerticalSolidList"/>
    <dgm:cxn modelId="{D30DF921-EF0E-4FC8-8F41-5102537E50FF}" type="presParOf" srcId="{53D4D9AA-3950-4AD4-A922-70192E1FF42F}" destId="{3A8441DA-D7E0-46B9-9073-4D46EC9ED6BD}" srcOrd="0" destOrd="0" presId="urn:microsoft.com/office/officeart/2018/2/layout/IconVerticalSolidList"/>
    <dgm:cxn modelId="{D7A27DEF-A6E9-4AAC-A92D-22DC35274DF7}" type="presParOf" srcId="{53D4D9AA-3950-4AD4-A922-70192E1FF42F}" destId="{0C539B4B-BDD3-47FC-8825-A3DFCF554089}" srcOrd="1" destOrd="0" presId="urn:microsoft.com/office/officeart/2018/2/layout/IconVerticalSolidList"/>
    <dgm:cxn modelId="{8750EC62-2A98-4DAB-BF1A-9869E6474D1E}" type="presParOf" srcId="{53D4D9AA-3950-4AD4-A922-70192E1FF42F}" destId="{D5C03812-7765-4A08-8CFA-C7C19CED118F}" srcOrd="2" destOrd="0" presId="urn:microsoft.com/office/officeart/2018/2/layout/IconVerticalSolidList"/>
    <dgm:cxn modelId="{11B39D5A-4BE4-4E1D-BA71-F01F84B29A1E}" type="presParOf" srcId="{53D4D9AA-3950-4AD4-A922-70192E1FF42F}" destId="{AFDB8DE8-FBFD-4B9F-9D57-B7203049404C}" srcOrd="3" destOrd="0" presId="urn:microsoft.com/office/officeart/2018/2/layout/IconVerticalSolidList"/>
    <dgm:cxn modelId="{47FFC770-383A-4D51-8CDD-2BFC59242740}" type="presParOf" srcId="{C7D16EA8-9B78-4683-9485-7F12219A8CED}" destId="{4F5D45E6-90B1-4626-8D32-54CD0879F20C}" srcOrd="3" destOrd="0" presId="urn:microsoft.com/office/officeart/2018/2/layout/IconVerticalSolidList"/>
    <dgm:cxn modelId="{D2D9500B-13D4-4844-AF13-DAD0796434C1}" type="presParOf" srcId="{C7D16EA8-9B78-4683-9485-7F12219A8CED}" destId="{138E8971-7744-4B42-906F-5D67E456A5A3}" srcOrd="4" destOrd="0" presId="urn:microsoft.com/office/officeart/2018/2/layout/IconVerticalSolidList"/>
    <dgm:cxn modelId="{F908078A-33EA-4951-A3E9-0E6C0943403E}" type="presParOf" srcId="{138E8971-7744-4B42-906F-5D67E456A5A3}" destId="{23E4F6B9-D25D-4193-8FEB-6985573D96B3}" srcOrd="0" destOrd="0" presId="urn:microsoft.com/office/officeart/2018/2/layout/IconVerticalSolidList"/>
    <dgm:cxn modelId="{6DE5B98D-857E-40E9-A62D-5853E96683F9}" type="presParOf" srcId="{138E8971-7744-4B42-906F-5D67E456A5A3}" destId="{CA513A90-FB8F-4DEC-BC37-EC8EB21BD098}" srcOrd="1" destOrd="0" presId="urn:microsoft.com/office/officeart/2018/2/layout/IconVerticalSolidList"/>
    <dgm:cxn modelId="{CADC87D1-EA7D-4BF2-8FC3-27254EBA3010}" type="presParOf" srcId="{138E8971-7744-4B42-906F-5D67E456A5A3}" destId="{DEAA2B78-4667-418A-B5E0-BF6F6840D3FC}" srcOrd="2" destOrd="0" presId="urn:microsoft.com/office/officeart/2018/2/layout/IconVerticalSolidList"/>
    <dgm:cxn modelId="{FAE9911A-161F-470B-BAE7-004400851BE0}" type="presParOf" srcId="{138E8971-7744-4B42-906F-5D67E456A5A3}" destId="{ABB3987D-74A9-464D-9B45-9EBFB06314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204C743-F154-4D75-A558-710B5236C6F2}"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13BECEA2-117B-432E-9E69-3AD3153A8522}">
      <dgm:prSet/>
      <dgm:spPr/>
      <dgm:t>
        <a:bodyPr/>
        <a:lstStyle/>
        <a:p>
          <a:r>
            <a:rPr lang="en-GB"/>
            <a:t>The behaviour police display in the ‘canteen’ does not necessarily transcend to the street</a:t>
          </a:r>
          <a:endParaRPr lang="en-US"/>
        </a:p>
      </dgm:t>
    </dgm:pt>
    <dgm:pt modelId="{9282EE40-0A39-44C3-BC83-5587912EBFDC}" type="parTrans" cxnId="{BC2EA4C5-DA71-4EFF-BE5B-A1813681DADB}">
      <dgm:prSet/>
      <dgm:spPr/>
      <dgm:t>
        <a:bodyPr/>
        <a:lstStyle/>
        <a:p>
          <a:endParaRPr lang="en-US"/>
        </a:p>
      </dgm:t>
    </dgm:pt>
    <dgm:pt modelId="{A9C4545F-0A2D-4089-9671-036523F2A482}" type="sibTrans" cxnId="{BC2EA4C5-DA71-4EFF-BE5B-A1813681DADB}">
      <dgm:prSet/>
      <dgm:spPr/>
      <dgm:t>
        <a:bodyPr/>
        <a:lstStyle/>
        <a:p>
          <a:endParaRPr lang="en-US"/>
        </a:p>
      </dgm:t>
    </dgm:pt>
    <dgm:pt modelId="{E4EC768F-0492-41F1-8FB4-F7A6DF7A2B14}">
      <dgm:prSet/>
      <dgm:spPr/>
      <dgm:t>
        <a:bodyPr/>
        <a:lstStyle/>
        <a:p>
          <a:r>
            <a:rPr lang="en-GB"/>
            <a:t>Police work is ‘dirty work’ normalising experience is part of the police role.</a:t>
          </a:r>
          <a:endParaRPr lang="en-US"/>
        </a:p>
      </dgm:t>
    </dgm:pt>
    <dgm:pt modelId="{F641FB18-4049-4142-86C5-4A01DC827B95}" type="parTrans" cxnId="{952CD3E1-EC96-474E-BAF8-2FBE8F97C03D}">
      <dgm:prSet/>
      <dgm:spPr/>
      <dgm:t>
        <a:bodyPr/>
        <a:lstStyle/>
        <a:p>
          <a:endParaRPr lang="en-US"/>
        </a:p>
      </dgm:t>
    </dgm:pt>
    <dgm:pt modelId="{708FF2D7-4DDA-4D63-AAE2-10E0FBBD35E0}" type="sibTrans" cxnId="{952CD3E1-EC96-474E-BAF8-2FBE8F97C03D}">
      <dgm:prSet/>
      <dgm:spPr/>
      <dgm:t>
        <a:bodyPr/>
        <a:lstStyle/>
        <a:p>
          <a:endParaRPr lang="en-US"/>
        </a:p>
      </dgm:t>
    </dgm:pt>
    <dgm:pt modelId="{EBAEB14C-6386-46F6-A7A3-A7648E1FDEF6}">
      <dgm:prSet/>
      <dgm:spPr/>
      <dgm:t>
        <a:bodyPr/>
        <a:lstStyle/>
        <a:p>
          <a:r>
            <a:rPr lang="en-GB"/>
            <a:t>Researching police culture should seek to explain police behaviour and not simply seek to condemn it!</a:t>
          </a:r>
          <a:endParaRPr lang="en-US"/>
        </a:p>
      </dgm:t>
    </dgm:pt>
    <dgm:pt modelId="{683D4433-B693-4C90-A9BF-13EA573F3D54}" type="parTrans" cxnId="{2C5854D2-1019-48BF-A0F5-CC60F7A2A81B}">
      <dgm:prSet/>
      <dgm:spPr/>
      <dgm:t>
        <a:bodyPr/>
        <a:lstStyle/>
        <a:p>
          <a:endParaRPr lang="en-US"/>
        </a:p>
      </dgm:t>
    </dgm:pt>
    <dgm:pt modelId="{4F8B10D5-17F8-4A94-9916-81F4AC6247AB}" type="sibTrans" cxnId="{2C5854D2-1019-48BF-A0F5-CC60F7A2A81B}">
      <dgm:prSet/>
      <dgm:spPr/>
      <dgm:t>
        <a:bodyPr/>
        <a:lstStyle/>
        <a:p>
          <a:endParaRPr lang="en-US"/>
        </a:p>
      </dgm:t>
    </dgm:pt>
    <dgm:pt modelId="{74B20077-62AF-49A3-992C-E3E89A83B535}" type="pres">
      <dgm:prSet presAssocID="{F204C743-F154-4D75-A558-710B5236C6F2}" presName="root" presStyleCnt="0">
        <dgm:presLayoutVars>
          <dgm:dir/>
          <dgm:resizeHandles val="exact"/>
        </dgm:presLayoutVars>
      </dgm:prSet>
      <dgm:spPr/>
    </dgm:pt>
    <dgm:pt modelId="{8AA1CDD7-E145-4F63-B1AF-6717EC108783}" type="pres">
      <dgm:prSet presAssocID="{13BECEA2-117B-432E-9E69-3AD3153A8522}" presName="compNode" presStyleCnt="0"/>
      <dgm:spPr/>
    </dgm:pt>
    <dgm:pt modelId="{B8A6F857-9F39-46AA-B776-2564DBBF9AA2}" type="pres">
      <dgm:prSet presAssocID="{13BECEA2-117B-432E-9E69-3AD3153A8522}" presName="bgRect" presStyleLbl="bgShp" presStyleIdx="0" presStyleCnt="3"/>
      <dgm:spPr/>
    </dgm:pt>
    <dgm:pt modelId="{5D2AA344-23E2-4352-BE2B-724D96A38373}" type="pres">
      <dgm:prSet presAssocID="{13BECEA2-117B-432E-9E69-3AD3153A8522}"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Setting"/>
        </a:ext>
      </dgm:extLst>
    </dgm:pt>
    <dgm:pt modelId="{CE5A286D-3792-4EA6-9D85-9F3519DC91AF}" type="pres">
      <dgm:prSet presAssocID="{13BECEA2-117B-432E-9E69-3AD3153A8522}" presName="spaceRect" presStyleCnt="0"/>
      <dgm:spPr/>
    </dgm:pt>
    <dgm:pt modelId="{A551460E-F299-4D3B-A0BD-8D3D4A265144}" type="pres">
      <dgm:prSet presAssocID="{13BECEA2-117B-432E-9E69-3AD3153A8522}" presName="parTx" presStyleLbl="revTx" presStyleIdx="0" presStyleCnt="3">
        <dgm:presLayoutVars>
          <dgm:chMax val="0"/>
          <dgm:chPref val="0"/>
        </dgm:presLayoutVars>
      </dgm:prSet>
      <dgm:spPr/>
    </dgm:pt>
    <dgm:pt modelId="{7D00ADBB-3A40-461C-B83A-B48C8BEEC24F}" type="pres">
      <dgm:prSet presAssocID="{A9C4545F-0A2D-4089-9671-036523F2A482}" presName="sibTrans" presStyleCnt="0"/>
      <dgm:spPr/>
    </dgm:pt>
    <dgm:pt modelId="{F9884412-CA26-41F8-836A-D4D6E2295A6C}" type="pres">
      <dgm:prSet presAssocID="{E4EC768F-0492-41F1-8FB4-F7A6DF7A2B14}" presName="compNode" presStyleCnt="0"/>
      <dgm:spPr/>
    </dgm:pt>
    <dgm:pt modelId="{82A5C858-4660-4DC4-A74E-54CCF56EEB5C}" type="pres">
      <dgm:prSet presAssocID="{E4EC768F-0492-41F1-8FB4-F7A6DF7A2B14}" presName="bgRect" presStyleLbl="bgShp" presStyleIdx="1" presStyleCnt="3"/>
      <dgm:spPr/>
    </dgm:pt>
    <dgm:pt modelId="{4E274B3A-2A8E-4A83-B029-1D09BDABA920}" type="pres">
      <dgm:prSet presAssocID="{E4EC768F-0492-41F1-8FB4-F7A6DF7A2B14}"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78D1BD3B-9ECB-4F5A-A2A4-D2F93E0D56C9}" type="pres">
      <dgm:prSet presAssocID="{E4EC768F-0492-41F1-8FB4-F7A6DF7A2B14}" presName="spaceRect" presStyleCnt="0"/>
      <dgm:spPr/>
    </dgm:pt>
    <dgm:pt modelId="{7D0827B0-0B85-49CE-9297-FAF909C4725E}" type="pres">
      <dgm:prSet presAssocID="{E4EC768F-0492-41F1-8FB4-F7A6DF7A2B14}" presName="parTx" presStyleLbl="revTx" presStyleIdx="1" presStyleCnt="3">
        <dgm:presLayoutVars>
          <dgm:chMax val="0"/>
          <dgm:chPref val="0"/>
        </dgm:presLayoutVars>
      </dgm:prSet>
      <dgm:spPr/>
    </dgm:pt>
    <dgm:pt modelId="{AC9B4910-6E34-47B3-ABDA-8832C9A23295}" type="pres">
      <dgm:prSet presAssocID="{708FF2D7-4DDA-4D63-AAE2-10E0FBBD35E0}" presName="sibTrans" presStyleCnt="0"/>
      <dgm:spPr/>
    </dgm:pt>
    <dgm:pt modelId="{E9EB3B2D-2639-40BA-A71F-5C15332BCA33}" type="pres">
      <dgm:prSet presAssocID="{EBAEB14C-6386-46F6-A7A3-A7648E1FDEF6}" presName="compNode" presStyleCnt="0"/>
      <dgm:spPr/>
    </dgm:pt>
    <dgm:pt modelId="{34F2047D-2ED8-41C4-BC96-27457BD34C53}" type="pres">
      <dgm:prSet presAssocID="{EBAEB14C-6386-46F6-A7A3-A7648E1FDEF6}" presName="bgRect" presStyleLbl="bgShp" presStyleIdx="2" presStyleCnt="3"/>
      <dgm:spPr/>
    </dgm:pt>
    <dgm:pt modelId="{AFF456D0-7CF0-47EC-9E44-22317A153C60}" type="pres">
      <dgm:prSet presAssocID="{EBAEB14C-6386-46F6-A7A3-A7648E1FDEF6}"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0884496B-8CC0-4ABD-8752-F17D626650E8}" type="pres">
      <dgm:prSet presAssocID="{EBAEB14C-6386-46F6-A7A3-A7648E1FDEF6}" presName="spaceRect" presStyleCnt="0"/>
      <dgm:spPr/>
    </dgm:pt>
    <dgm:pt modelId="{126FD4B8-4D11-49E3-87F2-7A4A669BDCF2}" type="pres">
      <dgm:prSet presAssocID="{EBAEB14C-6386-46F6-A7A3-A7648E1FDEF6}" presName="parTx" presStyleLbl="revTx" presStyleIdx="2" presStyleCnt="3">
        <dgm:presLayoutVars>
          <dgm:chMax val="0"/>
          <dgm:chPref val="0"/>
        </dgm:presLayoutVars>
      </dgm:prSet>
      <dgm:spPr/>
    </dgm:pt>
  </dgm:ptLst>
  <dgm:cxnLst>
    <dgm:cxn modelId="{5F851E27-FDC1-4CA5-AF90-16A8B55709FF}" type="presOf" srcId="{F204C743-F154-4D75-A558-710B5236C6F2}" destId="{74B20077-62AF-49A3-992C-E3E89A83B535}" srcOrd="0" destOrd="0" presId="urn:microsoft.com/office/officeart/2018/2/layout/IconVerticalSolidList"/>
    <dgm:cxn modelId="{A30F5449-85AD-4C8E-B969-AAF55DC7F82B}" type="presOf" srcId="{EBAEB14C-6386-46F6-A7A3-A7648E1FDEF6}" destId="{126FD4B8-4D11-49E3-87F2-7A4A669BDCF2}" srcOrd="0" destOrd="0" presId="urn:microsoft.com/office/officeart/2018/2/layout/IconVerticalSolidList"/>
    <dgm:cxn modelId="{612DE9A6-1AB4-46CF-BFDA-1C1292B6945A}" type="presOf" srcId="{E4EC768F-0492-41F1-8FB4-F7A6DF7A2B14}" destId="{7D0827B0-0B85-49CE-9297-FAF909C4725E}" srcOrd="0" destOrd="0" presId="urn:microsoft.com/office/officeart/2018/2/layout/IconVerticalSolidList"/>
    <dgm:cxn modelId="{BC2EA4C5-DA71-4EFF-BE5B-A1813681DADB}" srcId="{F204C743-F154-4D75-A558-710B5236C6F2}" destId="{13BECEA2-117B-432E-9E69-3AD3153A8522}" srcOrd="0" destOrd="0" parTransId="{9282EE40-0A39-44C3-BC83-5587912EBFDC}" sibTransId="{A9C4545F-0A2D-4089-9671-036523F2A482}"/>
    <dgm:cxn modelId="{2C5854D2-1019-48BF-A0F5-CC60F7A2A81B}" srcId="{F204C743-F154-4D75-A558-710B5236C6F2}" destId="{EBAEB14C-6386-46F6-A7A3-A7648E1FDEF6}" srcOrd="2" destOrd="0" parTransId="{683D4433-B693-4C90-A9BF-13EA573F3D54}" sibTransId="{4F8B10D5-17F8-4A94-9916-81F4AC6247AB}"/>
    <dgm:cxn modelId="{67485CD8-1A59-48F5-9B97-A86AE6F43BB2}" type="presOf" srcId="{13BECEA2-117B-432E-9E69-3AD3153A8522}" destId="{A551460E-F299-4D3B-A0BD-8D3D4A265144}" srcOrd="0" destOrd="0" presId="urn:microsoft.com/office/officeart/2018/2/layout/IconVerticalSolidList"/>
    <dgm:cxn modelId="{952CD3E1-EC96-474E-BAF8-2FBE8F97C03D}" srcId="{F204C743-F154-4D75-A558-710B5236C6F2}" destId="{E4EC768F-0492-41F1-8FB4-F7A6DF7A2B14}" srcOrd="1" destOrd="0" parTransId="{F641FB18-4049-4142-86C5-4A01DC827B95}" sibTransId="{708FF2D7-4DDA-4D63-AAE2-10E0FBBD35E0}"/>
    <dgm:cxn modelId="{456AFE21-FF20-4EC2-AAC9-F718EC4676C4}" type="presParOf" srcId="{74B20077-62AF-49A3-992C-E3E89A83B535}" destId="{8AA1CDD7-E145-4F63-B1AF-6717EC108783}" srcOrd="0" destOrd="0" presId="urn:microsoft.com/office/officeart/2018/2/layout/IconVerticalSolidList"/>
    <dgm:cxn modelId="{8493D590-2DE2-4D09-922F-46B13EA04D7E}" type="presParOf" srcId="{8AA1CDD7-E145-4F63-B1AF-6717EC108783}" destId="{B8A6F857-9F39-46AA-B776-2564DBBF9AA2}" srcOrd="0" destOrd="0" presId="urn:microsoft.com/office/officeart/2018/2/layout/IconVerticalSolidList"/>
    <dgm:cxn modelId="{BA2CBB2D-7C18-4F1F-ABF8-BE40792C3381}" type="presParOf" srcId="{8AA1CDD7-E145-4F63-B1AF-6717EC108783}" destId="{5D2AA344-23E2-4352-BE2B-724D96A38373}" srcOrd="1" destOrd="0" presId="urn:microsoft.com/office/officeart/2018/2/layout/IconVerticalSolidList"/>
    <dgm:cxn modelId="{E8831E80-107B-4FF3-91D2-13AE6CBC66F4}" type="presParOf" srcId="{8AA1CDD7-E145-4F63-B1AF-6717EC108783}" destId="{CE5A286D-3792-4EA6-9D85-9F3519DC91AF}" srcOrd="2" destOrd="0" presId="urn:microsoft.com/office/officeart/2018/2/layout/IconVerticalSolidList"/>
    <dgm:cxn modelId="{EC3379A4-BE8D-4D4D-83DB-A121FB06DDE5}" type="presParOf" srcId="{8AA1CDD7-E145-4F63-B1AF-6717EC108783}" destId="{A551460E-F299-4D3B-A0BD-8D3D4A265144}" srcOrd="3" destOrd="0" presId="urn:microsoft.com/office/officeart/2018/2/layout/IconVerticalSolidList"/>
    <dgm:cxn modelId="{4843B832-E046-48A5-80C4-DB20263630ED}" type="presParOf" srcId="{74B20077-62AF-49A3-992C-E3E89A83B535}" destId="{7D00ADBB-3A40-461C-B83A-B48C8BEEC24F}" srcOrd="1" destOrd="0" presId="urn:microsoft.com/office/officeart/2018/2/layout/IconVerticalSolidList"/>
    <dgm:cxn modelId="{D1A0EFA6-3D66-42EE-A9CE-7FA8832ED9B5}" type="presParOf" srcId="{74B20077-62AF-49A3-992C-E3E89A83B535}" destId="{F9884412-CA26-41F8-836A-D4D6E2295A6C}" srcOrd="2" destOrd="0" presId="urn:microsoft.com/office/officeart/2018/2/layout/IconVerticalSolidList"/>
    <dgm:cxn modelId="{55B997E2-CC63-41B2-8B8D-EA5B8799F634}" type="presParOf" srcId="{F9884412-CA26-41F8-836A-D4D6E2295A6C}" destId="{82A5C858-4660-4DC4-A74E-54CCF56EEB5C}" srcOrd="0" destOrd="0" presId="urn:microsoft.com/office/officeart/2018/2/layout/IconVerticalSolidList"/>
    <dgm:cxn modelId="{F362AD11-556E-4CFA-B076-694C419E98C9}" type="presParOf" srcId="{F9884412-CA26-41F8-836A-D4D6E2295A6C}" destId="{4E274B3A-2A8E-4A83-B029-1D09BDABA920}" srcOrd="1" destOrd="0" presId="urn:microsoft.com/office/officeart/2018/2/layout/IconVerticalSolidList"/>
    <dgm:cxn modelId="{87B79615-FD5A-42B8-973F-DFEC952EFCE6}" type="presParOf" srcId="{F9884412-CA26-41F8-836A-D4D6E2295A6C}" destId="{78D1BD3B-9ECB-4F5A-A2A4-D2F93E0D56C9}" srcOrd="2" destOrd="0" presId="urn:microsoft.com/office/officeart/2018/2/layout/IconVerticalSolidList"/>
    <dgm:cxn modelId="{C8A9E397-6AA9-4EBD-A863-8C94B1BCC1AB}" type="presParOf" srcId="{F9884412-CA26-41F8-836A-D4D6E2295A6C}" destId="{7D0827B0-0B85-49CE-9297-FAF909C4725E}" srcOrd="3" destOrd="0" presId="urn:microsoft.com/office/officeart/2018/2/layout/IconVerticalSolidList"/>
    <dgm:cxn modelId="{D3E42364-E33B-4921-A60E-8D08059CE7CA}" type="presParOf" srcId="{74B20077-62AF-49A3-992C-E3E89A83B535}" destId="{AC9B4910-6E34-47B3-ABDA-8832C9A23295}" srcOrd="3" destOrd="0" presId="urn:microsoft.com/office/officeart/2018/2/layout/IconVerticalSolidList"/>
    <dgm:cxn modelId="{E60CF23C-C560-4A4F-A589-176063B7DAC3}" type="presParOf" srcId="{74B20077-62AF-49A3-992C-E3E89A83B535}" destId="{E9EB3B2D-2639-40BA-A71F-5C15332BCA33}" srcOrd="4" destOrd="0" presId="urn:microsoft.com/office/officeart/2018/2/layout/IconVerticalSolidList"/>
    <dgm:cxn modelId="{C45F3A55-DC2B-4E40-89B1-9EF53410493A}" type="presParOf" srcId="{E9EB3B2D-2639-40BA-A71F-5C15332BCA33}" destId="{34F2047D-2ED8-41C4-BC96-27457BD34C53}" srcOrd="0" destOrd="0" presId="urn:microsoft.com/office/officeart/2018/2/layout/IconVerticalSolidList"/>
    <dgm:cxn modelId="{190A4379-F4E5-4BAD-A740-45ABD2CB372F}" type="presParOf" srcId="{E9EB3B2D-2639-40BA-A71F-5C15332BCA33}" destId="{AFF456D0-7CF0-47EC-9E44-22317A153C60}" srcOrd="1" destOrd="0" presId="urn:microsoft.com/office/officeart/2018/2/layout/IconVerticalSolidList"/>
    <dgm:cxn modelId="{7D1E8DEA-BE62-4426-9964-CBE42310F2EA}" type="presParOf" srcId="{E9EB3B2D-2639-40BA-A71F-5C15332BCA33}" destId="{0884496B-8CC0-4ABD-8752-F17D626650E8}" srcOrd="2" destOrd="0" presId="urn:microsoft.com/office/officeart/2018/2/layout/IconVerticalSolidList"/>
    <dgm:cxn modelId="{B27E2F41-2909-4109-B228-58F29C6296F4}" type="presParOf" srcId="{E9EB3B2D-2639-40BA-A71F-5C15332BCA33}" destId="{126FD4B8-4D11-49E3-87F2-7A4A669BDC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D4001A3-539B-4B52-B5EA-9367334D0C8A}"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896A1AC-AE54-4935-8413-5CFAB0813601}">
      <dgm:prSet/>
      <dgm:spPr/>
      <dgm:t>
        <a:bodyPr/>
        <a:lstStyle/>
        <a:p>
          <a:r>
            <a:rPr lang="en-GB" dirty="0"/>
            <a:t>Over policing of some communities</a:t>
          </a:r>
          <a:endParaRPr lang="en-US" dirty="0"/>
        </a:p>
      </dgm:t>
    </dgm:pt>
    <dgm:pt modelId="{9897C7ED-5347-403C-820A-CCC50B564B66}" type="parTrans" cxnId="{002FA17E-24DC-4D67-A99E-4154E7383297}">
      <dgm:prSet/>
      <dgm:spPr/>
      <dgm:t>
        <a:bodyPr/>
        <a:lstStyle/>
        <a:p>
          <a:endParaRPr lang="en-US"/>
        </a:p>
      </dgm:t>
    </dgm:pt>
    <dgm:pt modelId="{7ECBFB55-E845-45D5-A1EE-2D531542B015}" type="sibTrans" cxnId="{002FA17E-24DC-4D67-A99E-4154E7383297}">
      <dgm:prSet/>
      <dgm:spPr/>
      <dgm:t>
        <a:bodyPr/>
        <a:lstStyle/>
        <a:p>
          <a:endParaRPr lang="en-US"/>
        </a:p>
      </dgm:t>
    </dgm:pt>
    <dgm:pt modelId="{7E63B7DF-868B-4934-B11C-E23342FB53D0}">
      <dgm:prSet/>
      <dgm:spPr/>
      <dgm:t>
        <a:bodyPr/>
        <a:lstStyle/>
        <a:p>
          <a:r>
            <a:rPr lang="en-GB" dirty="0"/>
            <a:t>Failure to provide an adequate response to victims of some types of crimes</a:t>
          </a:r>
          <a:endParaRPr lang="en-US" dirty="0"/>
        </a:p>
      </dgm:t>
    </dgm:pt>
    <dgm:pt modelId="{9280B3C8-613D-49DB-9350-590B5236689B}" type="parTrans" cxnId="{93C53450-DC89-414F-AFED-9E5F3B1DF36D}">
      <dgm:prSet/>
      <dgm:spPr/>
      <dgm:t>
        <a:bodyPr/>
        <a:lstStyle/>
        <a:p>
          <a:endParaRPr lang="en-US"/>
        </a:p>
      </dgm:t>
    </dgm:pt>
    <dgm:pt modelId="{130F71DE-E0AA-490E-B253-8EE1A62BC372}" type="sibTrans" cxnId="{93C53450-DC89-414F-AFED-9E5F3B1DF36D}">
      <dgm:prSet/>
      <dgm:spPr/>
      <dgm:t>
        <a:bodyPr/>
        <a:lstStyle/>
        <a:p>
          <a:endParaRPr lang="en-US"/>
        </a:p>
      </dgm:t>
    </dgm:pt>
    <dgm:pt modelId="{8B45D724-5A24-4371-AC36-85014BD5F9D6}">
      <dgm:prSet/>
      <dgm:spPr/>
      <dgm:t>
        <a:bodyPr/>
        <a:lstStyle/>
        <a:p>
          <a:r>
            <a:rPr lang="en-GB" dirty="0"/>
            <a:t>Media exposures of police work have contributed to a ‘folkloric construction of  police deviance’ which has undermined the legitimacy of the police (Reiner, 2000)</a:t>
          </a:r>
          <a:endParaRPr lang="en-US" dirty="0"/>
        </a:p>
      </dgm:t>
    </dgm:pt>
    <dgm:pt modelId="{04F6628C-2478-48C4-BC6E-DEA7B4EBD3F2}" type="parTrans" cxnId="{2DCF5A4E-5AF8-480E-9EBA-D9D7958ADCA4}">
      <dgm:prSet/>
      <dgm:spPr/>
      <dgm:t>
        <a:bodyPr/>
        <a:lstStyle/>
        <a:p>
          <a:endParaRPr lang="en-US"/>
        </a:p>
      </dgm:t>
    </dgm:pt>
    <dgm:pt modelId="{DED54557-0D7B-411B-9548-81A03C883AD5}" type="sibTrans" cxnId="{2DCF5A4E-5AF8-480E-9EBA-D9D7958ADCA4}">
      <dgm:prSet/>
      <dgm:spPr/>
      <dgm:t>
        <a:bodyPr/>
        <a:lstStyle/>
        <a:p>
          <a:endParaRPr lang="en-US"/>
        </a:p>
      </dgm:t>
    </dgm:pt>
    <dgm:pt modelId="{ABCFE90B-EC47-4388-877C-F0B92687B6ED}" type="pres">
      <dgm:prSet presAssocID="{8D4001A3-539B-4B52-B5EA-9367334D0C8A}" presName="root" presStyleCnt="0">
        <dgm:presLayoutVars>
          <dgm:dir/>
          <dgm:resizeHandles val="exact"/>
        </dgm:presLayoutVars>
      </dgm:prSet>
      <dgm:spPr/>
    </dgm:pt>
    <dgm:pt modelId="{2F36E11A-971E-4C87-9904-6B9EB6154EF0}" type="pres">
      <dgm:prSet presAssocID="{A896A1AC-AE54-4935-8413-5CFAB0813601}" presName="compNode" presStyleCnt="0"/>
      <dgm:spPr/>
    </dgm:pt>
    <dgm:pt modelId="{CAE174D9-5364-4B75-88DF-2655F5992185}" type="pres">
      <dgm:prSet presAssocID="{A896A1AC-AE54-4935-8413-5CFAB0813601}"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8B4F52EE-35C1-495E-90B8-D561F5630E79}" type="pres">
      <dgm:prSet presAssocID="{A896A1AC-AE54-4935-8413-5CFAB0813601}" presName="spaceRect" presStyleCnt="0"/>
      <dgm:spPr/>
    </dgm:pt>
    <dgm:pt modelId="{6791436B-28FF-4FD7-B4F4-2932694840C4}" type="pres">
      <dgm:prSet presAssocID="{A896A1AC-AE54-4935-8413-5CFAB0813601}" presName="textRect" presStyleLbl="revTx" presStyleIdx="0" presStyleCnt="3">
        <dgm:presLayoutVars>
          <dgm:chMax val="1"/>
          <dgm:chPref val="1"/>
        </dgm:presLayoutVars>
      </dgm:prSet>
      <dgm:spPr/>
    </dgm:pt>
    <dgm:pt modelId="{AB047723-013F-495A-857D-D17E341DED87}" type="pres">
      <dgm:prSet presAssocID="{7ECBFB55-E845-45D5-A1EE-2D531542B015}" presName="sibTrans" presStyleCnt="0"/>
      <dgm:spPr/>
    </dgm:pt>
    <dgm:pt modelId="{82678277-7CFF-43C6-84E1-6075667A3CD8}" type="pres">
      <dgm:prSet presAssocID="{7E63B7DF-868B-4934-B11C-E23342FB53D0}" presName="compNode" presStyleCnt="0"/>
      <dgm:spPr/>
    </dgm:pt>
    <dgm:pt modelId="{518A6793-2CFC-4A40-B82E-2038B794B3E7}" type="pres">
      <dgm:prSet presAssocID="{7E63B7DF-868B-4934-B11C-E23342FB53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F3D31A33-BB92-46C2-B1ED-F62DD2E5E165}" type="pres">
      <dgm:prSet presAssocID="{7E63B7DF-868B-4934-B11C-E23342FB53D0}" presName="spaceRect" presStyleCnt="0"/>
      <dgm:spPr/>
    </dgm:pt>
    <dgm:pt modelId="{C752A335-FC00-4B9C-8BAD-FDE0AA111446}" type="pres">
      <dgm:prSet presAssocID="{7E63B7DF-868B-4934-B11C-E23342FB53D0}" presName="textRect" presStyleLbl="revTx" presStyleIdx="1" presStyleCnt="3">
        <dgm:presLayoutVars>
          <dgm:chMax val="1"/>
          <dgm:chPref val="1"/>
        </dgm:presLayoutVars>
      </dgm:prSet>
      <dgm:spPr/>
    </dgm:pt>
    <dgm:pt modelId="{E50C520C-BBC6-4ECA-B2E1-72772954B557}" type="pres">
      <dgm:prSet presAssocID="{130F71DE-E0AA-490E-B253-8EE1A62BC372}" presName="sibTrans" presStyleCnt="0"/>
      <dgm:spPr/>
    </dgm:pt>
    <dgm:pt modelId="{44B855A9-2ECC-49D9-BCBF-D58ABAAC4C94}" type="pres">
      <dgm:prSet presAssocID="{8B45D724-5A24-4371-AC36-85014BD5F9D6}" presName="compNode" presStyleCnt="0"/>
      <dgm:spPr/>
    </dgm:pt>
    <dgm:pt modelId="{50AAC5FB-8E52-4776-8E92-9174A5E59EC6}" type="pres">
      <dgm:prSet presAssocID="{8B45D724-5A24-4371-AC36-85014BD5F9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73A1EC7D-C904-4777-85C2-6E72BEF14209}" type="pres">
      <dgm:prSet presAssocID="{8B45D724-5A24-4371-AC36-85014BD5F9D6}" presName="spaceRect" presStyleCnt="0"/>
      <dgm:spPr/>
    </dgm:pt>
    <dgm:pt modelId="{5C4D9A47-562B-463F-944B-59A8D4DE08C4}" type="pres">
      <dgm:prSet presAssocID="{8B45D724-5A24-4371-AC36-85014BD5F9D6}" presName="textRect" presStyleLbl="revTx" presStyleIdx="2" presStyleCnt="3">
        <dgm:presLayoutVars>
          <dgm:chMax val="1"/>
          <dgm:chPref val="1"/>
        </dgm:presLayoutVars>
      </dgm:prSet>
      <dgm:spPr/>
    </dgm:pt>
  </dgm:ptLst>
  <dgm:cxnLst>
    <dgm:cxn modelId="{FB0DF801-17E4-416C-855F-B1EF6B3ECC18}" type="presOf" srcId="{A896A1AC-AE54-4935-8413-5CFAB0813601}" destId="{6791436B-28FF-4FD7-B4F4-2932694840C4}" srcOrd="0" destOrd="0" presId="urn:microsoft.com/office/officeart/2018/2/layout/IconLabelList"/>
    <dgm:cxn modelId="{BE008727-EA3D-4AC4-881E-ED77C5D7E852}" type="presOf" srcId="{7E63B7DF-868B-4934-B11C-E23342FB53D0}" destId="{C752A335-FC00-4B9C-8BAD-FDE0AA111446}" srcOrd="0" destOrd="0" presId="urn:microsoft.com/office/officeart/2018/2/layout/IconLabelList"/>
    <dgm:cxn modelId="{5C89D668-4607-4E13-8EB7-97A9F2D296A1}" type="presOf" srcId="{8D4001A3-539B-4B52-B5EA-9367334D0C8A}" destId="{ABCFE90B-EC47-4388-877C-F0B92687B6ED}" srcOrd="0" destOrd="0" presId="urn:microsoft.com/office/officeart/2018/2/layout/IconLabelList"/>
    <dgm:cxn modelId="{2DCF5A4E-5AF8-480E-9EBA-D9D7958ADCA4}" srcId="{8D4001A3-539B-4B52-B5EA-9367334D0C8A}" destId="{8B45D724-5A24-4371-AC36-85014BD5F9D6}" srcOrd="2" destOrd="0" parTransId="{04F6628C-2478-48C4-BC6E-DEA7B4EBD3F2}" sibTransId="{DED54557-0D7B-411B-9548-81A03C883AD5}"/>
    <dgm:cxn modelId="{93C53450-DC89-414F-AFED-9E5F3B1DF36D}" srcId="{8D4001A3-539B-4B52-B5EA-9367334D0C8A}" destId="{7E63B7DF-868B-4934-B11C-E23342FB53D0}" srcOrd="1" destOrd="0" parTransId="{9280B3C8-613D-49DB-9350-590B5236689B}" sibTransId="{130F71DE-E0AA-490E-B253-8EE1A62BC372}"/>
    <dgm:cxn modelId="{002FA17E-24DC-4D67-A99E-4154E7383297}" srcId="{8D4001A3-539B-4B52-B5EA-9367334D0C8A}" destId="{A896A1AC-AE54-4935-8413-5CFAB0813601}" srcOrd="0" destOrd="0" parTransId="{9897C7ED-5347-403C-820A-CCC50B564B66}" sibTransId="{7ECBFB55-E845-45D5-A1EE-2D531542B015}"/>
    <dgm:cxn modelId="{C7200B8A-5C0D-4C43-92B0-39CF4111D759}" type="presOf" srcId="{8B45D724-5A24-4371-AC36-85014BD5F9D6}" destId="{5C4D9A47-562B-463F-944B-59A8D4DE08C4}" srcOrd="0" destOrd="0" presId="urn:microsoft.com/office/officeart/2018/2/layout/IconLabelList"/>
    <dgm:cxn modelId="{0EEF5C8E-8A80-4FD5-9A50-2A78D623F987}" type="presParOf" srcId="{ABCFE90B-EC47-4388-877C-F0B92687B6ED}" destId="{2F36E11A-971E-4C87-9904-6B9EB6154EF0}" srcOrd="0" destOrd="0" presId="urn:microsoft.com/office/officeart/2018/2/layout/IconLabelList"/>
    <dgm:cxn modelId="{340759A7-60FC-464C-8383-03FB4B8188C3}" type="presParOf" srcId="{2F36E11A-971E-4C87-9904-6B9EB6154EF0}" destId="{CAE174D9-5364-4B75-88DF-2655F5992185}" srcOrd="0" destOrd="0" presId="urn:microsoft.com/office/officeart/2018/2/layout/IconLabelList"/>
    <dgm:cxn modelId="{80C8F91D-34D8-4A3A-BF19-ADCFCF2192EA}" type="presParOf" srcId="{2F36E11A-971E-4C87-9904-6B9EB6154EF0}" destId="{8B4F52EE-35C1-495E-90B8-D561F5630E79}" srcOrd="1" destOrd="0" presId="urn:microsoft.com/office/officeart/2018/2/layout/IconLabelList"/>
    <dgm:cxn modelId="{6DA0792D-DC92-46AF-941B-0DB39D2F7F32}" type="presParOf" srcId="{2F36E11A-971E-4C87-9904-6B9EB6154EF0}" destId="{6791436B-28FF-4FD7-B4F4-2932694840C4}" srcOrd="2" destOrd="0" presId="urn:microsoft.com/office/officeart/2018/2/layout/IconLabelList"/>
    <dgm:cxn modelId="{E741A2C2-3A51-4BA7-9852-9C30A8C95E46}" type="presParOf" srcId="{ABCFE90B-EC47-4388-877C-F0B92687B6ED}" destId="{AB047723-013F-495A-857D-D17E341DED87}" srcOrd="1" destOrd="0" presId="urn:microsoft.com/office/officeart/2018/2/layout/IconLabelList"/>
    <dgm:cxn modelId="{656277E4-D406-4A79-BC83-D973E062F55C}" type="presParOf" srcId="{ABCFE90B-EC47-4388-877C-F0B92687B6ED}" destId="{82678277-7CFF-43C6-84E1-6075667A3CD8}" srcOrd="2" destOrd="0" presId="urn:microsoft.com/office/officeart/2018/2/layout/IconLabelList"/>
    <dgm:cxn modelId="{8CB94283-408A-4235-89A6-33D83A109C66}" type="presParOf" srcId="{82678277-7CFF-43C6-84E1-6075667A3CD8}" destId="{518A6793-2CFC-4A40-B82E-2038B794B3E7}" srcOrd="0" destOrd="0" presId="urn:microsoft.com/office/officeart/2018/2/layout/IconLabelList"/>
    <dgm:cxn modelId="{13040B4C-6862-4672-95C8-85A942038FF6}" type="presParOf" srcId="{82678277-7CFF-43C6-84E1-6075667A3CD8}" destId="{F3D31A33-BB92-46C2-B1ED-F62DD2E5E165}" srcOrd="1" destOrd="0" presId="urn:microsoft.com/office/officeart/2018/2/layout/IconLabelList"/>
    <dgm:cxn modelId="{897D4A6B-5ACF-4A65-901B-3A56B4041BB3}" type="presParOf" srcId="{82678277-7CFF-43C6-84E1-6075667A3CD8}" destId="{C752A335-FC00-4B9C-8BAD-FDE0AA111446}" srcOrd="2" destOrd="0" presId="urn:microsoft.com/office/officeart/2018/2/layout/IconLabelList"/>
    <dgm:cxn modelId="{4FF83C2F-3B13-406F-8D60-BF64D68A302E}" type="presParOf" srcId="{ABCFE90B-EC47-4388-877C-F0B92687B6ED}" destId="{E50C520C-BBC6-4ECA-B2E1-72772954B557}" srcOrd="3" destOrd="0" presId="urn:microsoft.com/office/officeart/2018/2/layout/IconLabelList"/>
    <dgm:cxn modelId="{4ABA7908-A578-4C3A-9A51-F525C7B1D824}" type="presParOf" srcId="{ABCFE90B-EC47-4388-877C-F0B92687B6ED}" destId="{44B855A9-2ECC-49D9-BCBF-D58ABAAC4C94}" srcOrd="4" destOrd="0" presId="urn:microsoft.com/office/officeart/2018/2/layout/IconLabelList"/>
    <dgm:cxn modelId="{E6224197-8F62-4567-9F03-011E47A7897E}" type="presParOf" srcId="{44B855A9-2ECC-49D9-BCBF-D58ABAAC4C94}" destId="{50AAC5FB-8E52-4776-8E92-9174A5E59EC6}" srcOrd="0" destOrd="0" presId="urn:microsoft.com/office/officeart/2018/2/layout/IconLabelList"/>
    <dgm:cxn modelId="{205B9C51-1E5E-4F0F-935B-EA0E0A70CE00}" type="presParOf" srcId="{44B855A9-2ECC-49D9-BCBF-D58ABAAC4C94}" destId="{73A1EC7D-C904-4777-85C2-6E72BEF14209}" srcOrd="1" destOrd="0" presId="urn:microsoft.com/office/officeart/2018/2/layout/IconLabelList"/>
    <dgm:cxn modelId="{56693CEB-FB2D-4AE1-91D0-D5A27355BF80}" type="presParOf" srcId="{44B855A9-2ECC-49D9-BCBF-D58ABAAC4C94}" destId="{5C4D9A47-562B-463F-944B-59A8D4DE08C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8039023-ACB9-40F1-BA5D-AAECAEBDE94D}"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844F6909-C5E0-4B10-B95F-53335D6EA125}">
      <dgm:prSet/>
      <dgm:spPr/>
      <dgm:t>
        <a:bodyPr/>
        <a:lstStyle/>
        <a:p>
          <a:pPr>
            <a:lnSpc>
              <a:spcPct val="100000"/>
            </a:lnSpc>
          </a:pPr>
          <a:r>
            <a:rPr lang="en-GB"/>
            <a:t>Shift work – restricts social relations outside of the organisation- encourages enhanced solidarity and insularity (Cain, 1973). </a:t>
          </a:r>
          <a:endParaRPr lang="en-US"/>
        </a:p>
      </dgm:t>
    </dgm:pt>
    <dgm:pt modelId="{13E09272-2B04-4D84-9658-31F94BF03B64}" type="parTrans" cxnId="{C3304D47-04CB-4F51-904D-3133E833CCE4}">
      <dgm:prSet/>
      <dgm:spPr/>
      <dgm:t>
        <a:bodyPr/>
        <a:lstStyle/>
        <a:p>
          <a:endParaRPr lang="en-US"/>
        </a:p>
      </dgm:t>
    </dgm:pt>
    <dgm:pt modelId="{38508BB0-F3D5-4898-B0B4-063B87C7ED24}" type="sibTrans" cxnId="{C3304D47-04CB-4F51-904D-3133E833CCE4}">
      <dgm:prSet/>
      <dgm:spPr/>
      <dgm:t>
        <a:bodyPr/>
        <a:lstStyle/>
        <a:p>
          <a:endParaRPr lang="en-US"/>
        </a:p>
      </dgm:t>
    </dgm:pt>
    <dgm:pt modelId="{41608D40-19CB-4DDD-B373-DEAF94F642EA}">
      <dgm:prSet/>
      <dgm:spPr/>
      <dgm:t>
        <a:bodyPr/>
        <a:lstStyle/>
        <a:p>
          <a:pPr>
            <a:lnSpc>
              <a:spcPct val="100000"/>
            </a:lnSpc>
          </a:pPr>
          <a:r>
            <a:rPr lang="en-GB"/>
            <a:t>Probationer training – until recently, prolonged period of training away from family and wider community</a:t>
          </a:r>
          <a:endParaRPr lang="en-US"/>
        </a:p>
      </dgm:t>
    </dgm:pt>
    <dgm:pt modelId="{F6A2AD8A-968E-4C4E-9260-8FDEA5A0D259}" type="parTrans" cxnId="{EC07FF86-0E58-41BC-B9BD-929C12087F5F}">
      <dgm:prSet/>
      <dgm:spPr/>
      <dgm:t>
        <a:bodyPr/>
        <a:lstStyle/>
        <a:p>
          <a:endParaRPr lang="en-US"/>
        </a:p>
      </dgm:t>
    </dgm:pt>
    <dgm:pt modelId="{9490F905-52D0-4F84-8E32-FAC7C3CDF26E}" type="sibTrans" cxnId="{EC07FF86-0E58-41BC-B9BD-929C12087F5F}">
      <dgm:prSet/>
      <dgm:spPr/>
      <dgm:t>
        <a:bodyPr/>
        <a:lstStyle/>
        <a:p>
          <a:endParaRPr lang="en-US"/>
        </a:p>
      </dgm:t>
    </dgm:pt>
    <dgm:pt modelId="{49529507-E277-48D1-A971-36261FC8D52D}">
      <dgm:prSet/>
      <dgm:spPr/>
      <dgm:t>
        <a:bodyPr/>
        <a:lstStyle/>
        <a:p>
          <a:pPr>
            <a:lnSpc>
              <a:spcPct val="100000"/>
            </a:lnSpc>
          </a:pPr>
          <a:r>
            <a:rPr lang="en-GB"/>
            <a:t>Uncertainty of the everyday – officers become loyal to their group</a:t>
          </a:r>
          <a:endParaRPr lang="en-US"/>
        </a:p>
      </dgm:t>
    </dgm:pt>
    <dgm:pt modelId="{ABEEFB8C-AE3C-4213-BA24-693D86F8DEB8}" type="parTrans" cxnId="{F17136D8-DB91-427C-B43F-971B23155BA4}">
      <dgm:prSet/>
      <dgm:spPr/>
      <dgm:t>
        <a:bodyPr/>
        <a:lstStyle/>
        <a:p>
          <a:endParaRPr lang="en-US"/>
        </a:p>
      </dgm:t>
    </dgm:pt>
    <dgm:pt modelId="{8774C0F7-0A80-4FE0-AB59-BEDC14EDB751}" type="sibTrans" cxnId="{F17136D8-DB91-427C-B43F-971B23155BA4}">
      <dgm:prSet/>
      <dgm:spPr/>
      <dgm:t>
        <a:bodyPr/>
        <a:lstStyle/>
        <a:p>
          <a:endParaRPr lang="en-US"/>
        </a:p>
      </dgm:t>
    </dgm:pt>
    <dgm:pt modelId="{0AF5A596-70D2-44ED-A5C5-33840AB286A2}">
      <dgm:prSet/>
      <dgm:spPr/>
      <dgm:t>
        <a:bodyPr/>
        <a:lstStyle/>
        <a:p>
          <a:pPr>
            <a:lnSpc>
              <a:spcPct val="100000"/>
            </a:lnSpc>
          </a:pPr>
          <a:r>
            <a:rPr lang="en-GB"/>
            <a:t>Pressures to be loyal creates an atmosphere that makes it difficult to challenge behaviour </a:t>
          </a:r>
          <a:endParaRPr lang="en-US"/>
        </a:p>
      </dgm:t>
    </dgm:pt>
    <dgm:pt modelId="{94E5B410-32B9-46F4-A313-81C0B11AD88E}" type="parTrans" cxnId="{F897DB0A-D7F9-4808-99AC-5656A3D14F9F}">
      <dgm:prSet/>
      <dgm:spPr/>
      <dgm:t>
        <a:bodyPr/>
        <a:lstStyle/>
        <a:p>
          <a:endParaRPr lang="en-US"/>
        </a:p>
      </dgm:t>
    </dgm:pt>
    <dgm:pt modelId="{600E63B9-F7C9-4612-8F01-456696723486}" type="sibTrans" cxnId="{F897DB0A-D7F9-4808-99AC-5656A3D14F9F}">
      <dgm:prSet/>
      <dgm:spPr/>
      <dgm:t>
        <a:bodyPr/>
        <a:lstStyle/>
        <a:p>
          <a:endParaRPr lang="en-US"/>
        </a:p>
      </dgm:t>
    </dgm:pt>
    <dgm:pt modelId="{A6041E70-AAD8-47FE-8732-F44430C509C2}">
      <dgm:prSet/>
      <dgm:spPr/>
      <dgm:t>
        <a:bodyPr/>
        <a:lstStyle/>
        <a:p>
          <a:pPr>
            <a:lnSpc>
              <a:spcPct val="100000"/>
            </a:lnSpc>
          </a:pPr>
          <a:r>
            <a:rPr lang="en-GB" dirty="0"/>
            <a:t>Nature of the job- fosters suspicion and cynicism, reinforcing stereotypes</a:t>
          </a:r>
          <a:endParaRPr lang="en-US" dirty="0"/>
        </a:p>
      </dgm:t>
    </dgm:pt>
    <dgm:pt modelId="{C1BF2E6C-CCAE-442C-8A56-089C51BFEEF9}" type="parTrans" cxnId="{2129654B-A1E8-47BD-9B73-F6596CCA9D17}">
      <dgm:prSet/>
      <dgm:spPr/>
      <dgm:t>
        <a:bodyPr/>
        <a:lstStyle/>
        <a:p>
          <a:endParaRPr lang="en-US"/>
        </a:p>
      </dgm:t>
    </dgm:pt>
    <dgm:pt modelId="{AB8DC759-C879-4440-A4A8-345F1AC8E10A}" type="sibTrans" cxnId="{2129654B-A1E8-47BD-9B73-F6596CCA9D17}">
      <dgm:prSet/>
      <dgm:spPr/>
      <dgm:t>
        <a:bodyPr/>
        <a:lstStyle/>
        <a:p>
          <a:endParaRPr lang="en-US"/>
        </a:p>
      </dgm:t>
    </dgm:pt>
    <dgm:pt modelId="{98BED0EB-7A5B-4530-99E0-3FE005871888}" type="pres">
      <dgm:prSet presAssocID="{38039023-ACB9-40F1-BA5D-AAECAEBDE94D}" presName="root" presStyleCnt="0">
        <dgm:presLayoutVars>
          <dgm:dir/>
          <dgm:resizeHandles val="exact"/>
        </dgm:presLayoutVars>
      </dgm:prSet>
      <dgm:spPr/>
    </dgm:pt>
    <dgm:pt modelId="{8B6EDA60-26D1-4687-87C0-7C23855C3F28}" type="pres">
      <dgm:prSet presAssocID="{844F6909-C5E0-4B10-B95F-53335D6EA125}" presName="compNode" presStyleCnt="0"/>
      <dgm:spPr/>
    </dgm:pt>
    <dgm:pt modelId="{13513BD9-8BB2-42C4-BEE8-5C6A73630BAF}" type="pres">
      <dgm:prSet presAssocID="{844F6909-C5E0-4B10-B95F-53335D6EA125}" presName="bgRect" presStyleLbl="bgShp" presStyleIdx="0" presStyleCnt="5"/>
      <dgm:spPr/>
    </dgm:pt>
    <dgm:pt modelId="{C9B34D7F-6DE1-48BE-9421-670A6174C895}" type="pres">
      <dgm:prSet presAssocID="{844F6909-C5E0-4B10-B95F-53335D6EA125}"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F7818E5A-70F8-4125-84EB-38C068272033}" type="pres">
      <dgm:prSet presAssocID="{844F6909-C5E0-4B10-B95F-53335D6EA125}" presName="spaceRect" presStyleCnt="0"/>
      <dgm:spPr/>
    </dgm:pt>
    <dgm:pt modelId="{83609FD5-E852-4923-A3D1-704879A28D3E}" type="pres">
      <dgm:prSet presAssocID="{844F6909-C5E0-4B10-B95F-53335D6EA125}" presName="parTx" presStyleLbl="revTx" presStyleIdx="0" presStyleCnt="5">
        <dgm:presLayoutVars>
          <dgm:chMax val="0"/>
          <dgm:chPref val="0"/>
        </dgm:presLayoutVars>
      </dgm:prSet>
      <dgm:spPr/>
    </dgm:pt>
    <dgm:pt modelId="{86DFC0B0-13EE-4903-9044-BF88DA583593}" type="pres">
      <dgm:prSet presAssocID="{38508BB0-F3D5-4898-B0B4-063B87C7ED24}" presName="sibTrans" presStyleCnt="0"/>
      <dgm:spPr/>
    </dgm:pt>
    <dgm:pt modelId="{13448657-2C8D-4D7B-9EE0-6DD8074B2872}" type="pres">
      <dgm:prSet presAssocID="{41608D40-19CB-4DDD-B373-DEAF94F642EA}" presName="compNode" presStyleCnt="0"/>
      <dgm:spPr/>
    </dgm:pt>
    <dgm:pt modelId="{5A35599D-93E6-4A5B-AFFD-6F4FAB71ECE7}" type="pres">
      <dgm:prSet presAssocID="{41608D40-19CB-4DDD-B373-DEAF94F642EA}" presName="bgRect" presStyleLbl="bgShp" presStyleIdx="1" presStyleCnt="5"/>
      <dgm:spPr/>
    </dgm:pt>
    <dgm:pt modelId="{A8C15896-1DD5-432C-BBAE-DB8142CAA81E}" type="pres">
      <dgm:prSet presAssocID="{41608D40-19CB-4DDD-B373-DEAF94F642EA}"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A8A253C8-142D-4474-9DD3-EE9360291647}" type="pres">
      <dgm:prSet presAssocID="{41608D40-19CB-4DDD-B373-DEAF94F642EA}" presName="spaceRect" presStyleCnt="0"/>
      <dgm:spPr/>
    </dgm:pt>
    <dgm:pt modelId="{FE10F9D0-DB69-486D-A198-60E629D88E1E}" type="pres">
      <dgm:prSet presAssocID="{41608D40-19CB-4DDD-B373-DEAF94F642EA}" presName="parTx" presStyleLbl="revTx" presStyleIdx="1" presStyleCnt="5">
        <dgm:presLayoutVars>
          <dgm:chMax val="0"/>
          <dgm:chPref val="0"/>
        </dgm:presLayoutVars>
      </dgm:prSet>
      <dgm:spPr/>
    </dgm:pt>
    <dgm:pt modelId="{06D94F01-E3A9-4ED3-804F-535CB291CC5D}" type="pres">
      <dgm:prSet presAssocID="{9490F905-52D0-4F84-8E32-FAC7C3CDF26E}" presName="sibTrans" presStyleCnt="0"/>
      <dgm:spPr/>
    </dgm:pt>
    <dgm:pt modelId="{AD9C4EAF-3FE5-456A-9CB3-B925B4156744}" type="pres">
      <dgm:prSet presAssocID="{49529507-E277-48D1-A971-36261FC8D52D}" presName="compNode" presStyleCnt="0"/>
      <dgm:spPr/>
    </dgm:pt>
    <dgm:pt modelId="{6E30F058-F4CB-40C6-AC1D-68F0B8EB278D}" type="pres">
      <dgm:prSet presAssocID="{49529507-E277-48D1-A971-36261FC8D52D}" presName="bgRect" presStyleLbl="bgShp" presStyleIdx="2" presStyleCnt="5"/>
      <dgm:spPr/>
    </dgm:pt>
    <dgm:pt modelId="{3DCD5F59-7B43-4F5E-9707-73C9B5126EDE}" type="pres">
      <dgm:prSet presAssocID="{49529507-E277-48D1-A971-36261FC8D52D}"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79A24194-D2CF-4945-AEE6-79B84E7EF007}" type="pres">
      <dgm:prSet presAssocID="{49529507-E277-48D1-A971-36261FC8D52D}" presName="spaceRect" presStyleCnt="0"/>
      <dgm:spPr/>
    </dgm:pt>
    <dgm:pt modelId="{2FA5C3C8-B985-4ED1-BE53-7A7ACAADD937}" type="pres">
      <dgm:prSet presAssocID="{49529507-E277-48D1-A971-36261FC8D52D}" presName="parTx" presStyleLbl="revTx" presStyleIdx="2" presStyleCnt="5">
        <dgm:presLayoutVars>
          <dgm:chMax val="0"/>
          <dgm:chPref val="0"/>
        </dgm:presLayoutVars>
      </dgm:prSet>
      <dgm:spPr/>
    </dgm:pt>
    <dgm:pt modelId="{4AE039D7-2E92-435F-B26D-953A77CCBB2A}" type="pres">
      <dgm:prSet presAssocID="{8774C0F7-0A80-4FE0-AB59-BEDC14EDB751}" presName="sibTrans" presStyleCnt="0"/>
      <dgm:spPr/>
    </dgm:pt>
    <dgm:pt modelId="{A92EF8B3-25E3-46DD-AAED-CDB35FBDDCE3}" type="pres">
      <dgm:prSet presAssocID="{0AF5A596-70D2-44ED-A5C5-33840AB286A2}" presName="compNode" presStyleCnt="0"/>
      <dgm:spPr/>
    </dgm:pt>
    <dgm:pt modelId="{673A3EC2-0165-4D21-B0AD-A118DF9C6BFB}" type="pres">
      <dgm:prSet presAssocID="{0AF5A596-70D2-44ED-A5C5-33840AB286A2}" presName="bgRect" presStyleLbl="bgShp" presStyleIdx="3" presStyleCnt="5"/>
      <dgm:spPr/>
    </dgm:pt>
    <dgm:pt modelId="{7A0C52DF-C943-4D91-9755-3618FA15302C}" type="pres">
      <dgm:prSet presAssocID="{0AF5A596-70D2-44ED-A5C5-33840AB286A2}"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6F61EE9-4B8B-4ADB-9508-ECA933DA7780}" type="pres">
      <dgm:prSet presAssocID="{0AF5A596-70D2-44ED-A5C5-33840AB286A2}" presName="spaceRect" presStyleCnt="0"/>
      <dgm:spPr/>
    </dgm:pt>
    <dgm:pt modelId="{4BED7F95-FB28-4E9F-ACF3-5BF1FABB06F6}" type="pres">
      <dgm:prSet presAssocID="{0AF5A596-70D2-44ED-A5C5-33840AB286A2}" presName="parTx" presStyleLbl="revTx" presStyleIdx="3" presStyleCnt="5">
        <dgm:presLayoutVars>
          <dgm:chMax val="0"/>
          <dgm:chPref val="0"/>
        </dgm:presLayoutVars>
      </dgm:prSet>
      <dgm:spPr/>
    </dgm:pt>
    <dgm:pt modelId="{C894FEF9-DF94-4A4D-BC44-9969E8AB8062}" type="pres">
      <dgm:prSet presAssocID="{600E63B9-F7C9-4612-8F01-456696723486}" presName="sibTrans" presStyleCnt="0"/>
      <dgm:spPr/>
    </dgm:pt>
    <dgm:pt modelId="{7510D4AD-55EB-4449-9854-49795D10AE31}" type="pres">
      <dgm:prSet presAssocID="{A6041E70-AAD8-47FE-8732-F44430C509C2}" presName="compNode" presStyleCnt="0"/>
      <dgm:spPr/>
    </dgm:pt>
    <dgm:pt modelId="{8966941D-55FD-41F3-BA8A-C4F2E9971011}" type="pres">
      <dgm:prSet presAssocID="{A6041E70-AAD8-47FE-8732-F44430C509C2}" presName="bgRect" presStyleLbl="bgShp" presStyleIdx="4" presStyleCnt="5"/>
      <dgm:spPr/>
    </dgm:pt>
    <dgm:pt modelId="{144737BD-5D15-4150-B57F-31CC98F986F5}" type="pres">
      <dgm:prSet presAssocID="{A6041E70-AAD8-47FE-8732-F44430C509C2}"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m"/>
        </a:ext>
      </dgm:extLst>
    </dgm:pt>
    <dgm:pt modelId="{E2A3A694-2193-4B12-B8B3-B78451DF9681}" type="pres">
      <dgm:prSet presAssocID="{A6041E70-AAD8-47FE-8732-F44430C509C2}" presName="spaceRect" presStyleCnt="0"/>
      <dgm:spPr/>
    </dgm:pt>
    <dgm:pt modelId="{59BE877D-AC09-4EC2-BFFE-92C15CB701DC}" type="pres">
      <dgm:prSet presAssocID="{A6041E70-AAD8-47FE-8732-F44430C509C2}" presName="parTx" presStyleLbl="revTx" presStyleIdx="4" presStyleCnt="5">
        <dgm:presLayoutVars>
          <dgm:chMax val="0"/>
          <dgm:chPref val="0"/>
        </dgm:presLayoutVars>
      </dgm:prSet>
      <dgm:spPr/>
    </dgm:pt>
  </dgm:ptLst>
  <dgm:cxnLst>
    <dgm:cxn modelId="{DB4AEB04-06BD-4D61-8429-939E0D76C125}" type="presOf" srcId="{0AF5A596-70D2-44ED-A5C5-33840AB286A2}" destId="{4BED7F95-FB28-4E9F-ACF3-5BF1FABB06F6}" srcOrd="0" destOrd="0" presId="urn:microsoft.com/office/officeart/2018/2/layout/IconVerticalSolidList"/>
    <dgm:cxn modelId="{F897DB0A-D7F9-4808-99AC-5656A3D14F9F}" srcId="{38039023-ACB9-40F1-BA5D-AAECAEBDE94D}" destId="{0AF5A596-70D2-44ED-A5C5-33840AB286A2}" srcOrd="3" destOrd="0" parTransId="{94E5B410-32B9-46F4-A313-81C0B11AD88E}" sibTransId="{600E63B9-F7C9-4612-8F01-456696723486}"/>
    <dgm:cxn modelId="{4214E212-7317-4867-8C94-858CB88675B8}" type="presOf" srcId="{49529507-E277-48D1-A971-36261FC8D52D}" destId="{2FA5C3C8-B985-4ED1-BE53-7A7ACAADD937}" srcOrd="0" destOrd="0" presId="urn:microsoft.com/office/officeart/2018/2/layout/IconVerticalSolidList"/>
    <dgm:cxn modelId="{24E1F328-98FC-4C78-9AD3-5DA24AA0F611}" type="presOf" srcId="{844F6909-C5E0-4B10-B95F-53335D6EA125}" destId="{83609FD5-E852-4923-A3D1-704879A28D3E}" srcOrd="0" destOrd="0" presId="urn:microsoft.com/office/officeart/2018/2/layout/IconVerticalSolidList"/>
    <dgm:cxn modelId="{C3304D47-04CB-4F51-904D-3133E833CCE4}" srcId="{38039023-ACB9-40F1-BA5D-AAECAEBDE94D}" destId="{844F6909-C5E0-4B10-B95F-53335D6EA125}" srcOrd="0" destOrd="0" parTransId="{13E09272-2B04-4D84-9658-31F94BF03B64}" sibTransId="{38508BB0-F3D5-4898-B0B4-063B87C7ED24}"/>
    <dgm:cxn modelId="{7121EC49-88CE-472A-AFF9-9FDF864A2F40}" type="presOf" srcId="{41608D40-19CB-4DDD-B373-DEAF94F642EA}" destId="{FE10F9D0-DB69-486D-A198-60E629D88E1E}" srcOrd="0" destOrd="0" presId="urn:microsoft.com/office/officeart/2018/2/layout/IconVerticalSolidList"/>
    <dgm:cxn modelId="{2129654B-A1E8-47BD-9B73-F6596CCA9D17}" srcId="{38039023-ACB9-40F1-BA5D-AAECAEBDE94D}" destId="{A6041E70-AAD8-47FE-8732-F44430C509C2}" srcOrd="4" destOrd="0" parTransId="{C1BF2E6C-CCAE-442C-8A56-089C51BFEEF9}" sibTransId="{AB8DC759-C879-4440-A4A8-345F1AC8E10A}"/>
    <dgm:cxn modelId="{EC07FF86-0E58-41BC-B9BD-929C12087F5F}" srcId="{38039023-ACB9-40F1-BA5D-AAECAEBDE94D}" destId="{41608D40-19CB-4DDD-B373-DEAF94F642EA}" srcOrd="1" destOrd="0" parTransId="{F6A2AD8A-968E-4C4E-9260-8FDEA5A0D259}" sibTransId="{9490F905-52D0-4F84-8E32-FAC7C3CDF26E}"/>
    <dgm:cxn modelId="{C620E3D5-0057-479C-8155-4112AAC37331}" type="presOf" srcId="{A6041E70-AAD8-47FE-8732-F44430C509C2}" destId="{59BE877D-AC09-4EC2-BFFE-92C15CB701DC}" srcOrd="0" destOrd="0" presId="urn:microsoft.com/office/officeart/2018/2/layout/IconVerticalSolidList"/>
    <dgm:cxn modelId="{F17136D8-DB91-427C-B43F-971B23155BA4}" srcId="{38039023-ACB9-40F1-BA5D-AAECAEBDE94D}" destId="{49529507-E277-48D1-A971-36261FC8D52D}" srcOrd="2" destOrd="0" parTransId="{ABEEFB8C-AE3C-4213-BA24-693D86F8DEB8}" sibTransId="{8774C0F7-0A80-4FE0-AB59-BEDC14EDB751}"/>
    <dgm:cxn modelId="{29A127DC-0BF7-4CF3-8785-DF369455EA7F}" type="presOf" srcId="{38039023-ACB9-40F1-BA5D-AAECAEBDE94D}" destId="{98BED0EB-7A5B-4530-99E0-3FE005871888}" srcOrd="0" destOrd="0" presId="urn:microsoft.com/office/officeart/2018/2/layout/IconVerticalSolidList"/>
    <dgm:cxn modelId="{07525428-D2F2-4B7B-A81C-DD6950C92A8A}" type="presParOf" srcId="{98BED0EB-7A5B-4530-99E0-3FE005871888}" destId="{8B6EDA60-26D1-4687-87C0-7C23855C3F28}" srcOrd="0" destOrd="0" presId="urn:microsoft.com/office/officeart/2018/2/layout/IconVerticalSolidList"/>
    <dgm:cxn modelId="{573490C6-670C-4753-8D2D-070E9FE8F4E6}" type="presParOf" srcId="{8B6EDA60-26D1-4687-87C0-7C23855C3F28}" destId="{13513BD9-8BB2-42C4-BEE8-5C6A73630BAF}" srcOrd="0" destOrd="0" presId="urn:microsoft.com/office/officeart/2018/2/layout/IconVerticalSolidList"/>
    <dgm:cxn modelId="{5F9BF271-739A-48BF-BE43-ED60DF3FC137}" type="presParOf" srcId="{8B6EDA60-26D1-4687-87C0-7C23855C3F28}" destId="{C9B34D7F-6DE1-48BE-9421-670A6174C895}" srcOrd="1" destOrd="0" presId="urn:microsoft.com/office/officeart/2018/2/layout/IconVerticalSolidList"/>
    <dgm:cxn modelId="{C93DDAAC-09D3-419D-990E-A33F68F65BF7}" type="presParOf" srcId="{8B6EDA60-26D1-4687-87C0-7C23855C3F28}" destId="{F7818E5A-70F8-4125-84EB-38C068272033}" srcOrd="2" destOrd="0" presId="urn:microsoft.com/office/officeart/2018/2/layout/IconVerticalSolidList"/>
    <dgm:cxn modelId="{EDC312C0-B462-4E8C-BBB1-43A4D4C3E8FD}" type="presParOf" srcId="{8B6EDA60-26D1-4687-87C0-7C23855C3F28}" destId="{83609FD5-E852-4923-A3D1-704879A28D3E}" srcOrd="3" destOrd="0" presId="urn:microsoft.com/office/officeart/2018/2/layout/IconVerticalSolidList"/>
    <dgm:cxn modelId="{AF0B6BCE-4462-47E4-A289-24554AB1941C}" type="presParOf" srcId="{98BED0EB-7A5B-4530-99E0-3FE005871888}" destId="{86DFC0B0-13EE-4903-9044-BF88DA583593}" srcOrd="1" destOrd="0" presId="urn:microsoft.com/office/officeart/2018/2/layout/IconVerticalSolidList"/>
    <dgm:cxn modelId="{50BF526A-050E-4670-8736-843818CB4A52}" type="presParOf" srcId="{98BED0EB-7A5B-4530-99E0-3FE005871888}" destId="{13448657-2C8D-4D7B-9EE0-6DD8074B2872}" srcOrd="2" destOrd="0" presId="urn:microsoft.com/office/officeart/2018/2/layout/IconVerticalSolidList"/>
    <dgm:cxn modelId="{59296C05-FCFE-49AA-A34B-25C8CB1065F2}" type="presParOf" srcId="{13448657-2C8D-4D7B-9EE0-6DD8074B2872}" destId="{5A35599D-93E6-4A5B-AFFD-6F4FAB71ECE7}" srcOrd="0" destOrd="0" presId="urn:microsoft.com/office/officeart/2018/2/layout/IconVerticalSolidList"/>
    <dgm:cxn modelId="{65DF2396-0B16-4FF1-9047-26EFFA79766E}" type="presParOf" srcId="{13448657-2C8D-4D7B-9EE0-6DD8074B2872}" destId="{A8C15896-1DD5-432C-BBAE-DB8142CAA81E}" srcOrd="1" destOrd="0" presId="urn:microsoft.com/office/officeart/2018/2/layout/IconVerticalSolidList"/>
    <dgm:cxn modelId="{FDDD14A8-5FF2-4926-8ADB-972C2777CB8F}" type="presParOf" srcId="{13448657-2C8D-4D7B-9EE0-6DD8074B2872}" destId="{A8A253C8-142D-4474-9DD3-EE9360291647}" srcOrd="2" destOrd="0" presId="urn:microsoft.com/office/officeart/2018/2/layout/IconVerticalSolidList"/>
    <dgm:cxn modelId="{65A4F8F8-962E-4031-AD28-B3BF68D85D8A}" type="presParOf" srcId="{13448657-2C8D-4D7B-9EE0-6DD8074B2872}" destId="{FE10F9D0-DB69-486D-A198-60E629D88E1E}" srcOrd="3" destOrd="0" presId="urn:microsoft.com/office/officeart/2018/2/layout/IconVerticalSolidList"/>
    <dgm:cxn modelId="{F8170E0F-1605-49EC-9EEA-3B4830344F6F}" type="presParOf" srcId="{98BED0EB-7A5B-4530-99E0-3FE005871888}" destId="{06D94F01-E3A9-4ED3-804F-535CB291CC5D}" srcOrd="3" destOrd="0" presId="urn:microsoft.com/office/officeart/2018/2/layout/IconVerticalSolidList"/>
    <dgm:cxn modelId="{32B6052B-DF30-4F99-AC80-17CCE1C2A001}" type="presParOf" srcId="{98BED0EB-7A5B-4530-99E0-3FE005871888}" destId="{AD9C4EAF-3FE5-456A-9CB3-B925B4156744}" srcOrd="4" destOrd="0" presId="urn:microsoft.com/office/officeart/2018/2/layout/IconVerticalSolidList"/>
    <dgm:cxn modelId="{62A416FF-553C-4AAF-9473-3D97482E531E}" type="presParOf" srcId="{AD9C4EAF-3FE5-456A-9CB3-B925B4156744}" destId="{6E30F058-F4CB-40C6-AC1D-68F0B8EB278D}" srcOrd="0" destOrd="0" presId="urn:microsoft.com/office/officeart/2018/2/layout/IconVerticalSolidList"/>
    <dgm:cxn modelId="{DB1C62DA-C98F-4514-9D68-123E818C35E1}" type="presParOf" srcId="{AD9C4EAF-3FE5-456A-9CB3-B925B4156744}" destId="{3DCD5F59-7B43-4F5E-9707-73C9B5126EDE}" srcOrd="1" destOrd="0" presId="urn:microsoft.com/office/officeart/2018/2/layout/IconVerticalSolidList"/>
    <dgm:cxn modelId="{95FC8498-7EF1-4364-9E77-FAE0FDC2FE13}" type="presParOf" srcId="{AD9C4EAF-3FE5-456A-9CB3-B925B4156744}" destId="{79A24194-D2CF-4945-AEE6-79B84E7EF007}" srcOrd="2" destOrd="0" presId="urn:microsoft.com/office/officeart/2018/2/layout/IconVerticalSolidList"/>
    <dgm:cxn modelId="{3A6028BC-0BFA-4646-B2B1-9ACCC106615E}" type="presParOf" srcId="{AD9C4EAF-3FE5-456A-9CB3-B925B4156744}" destId="{2FA5C3C8-B985-4ED1-BE53-7A7ACAADD937}" srcOrd="3" destOrd="0" presId="urn:microsoft.com/office/officeart/2018/2/layout/IconVerticalSolidList"/>
    <dgm:cxn modelId="{ABB18196-B8A7-434C-A435-F821420F0E9D}" type="presParOf" srcId="{98BED0EB-7A5B-4530-99E0-3FE005871888}" destId="{4AE039D7-2E92-435F-B26D-953A77CCBB2A}" srcOrd="5" destOrd="0" presId="urn:microsoft.com/office/officeart/2018/2/layout/IconVerticalSolidList"/>
    <dgm:cxn modelId="{5ED1CFF4-D936-4D60-8356-5F21E1A1357E}" type="presParOf" srcId="{98BED0EB-7A5B-4530-99E0-3FE005871888}" destId="{A92EF8B3-25E3-46DD-AAED-CDB35FBDDCE3}" srcOrd="6" destOrd="0" presId="urn:microsoft.com/office/officeart/2018/2/layout/IconVerticalSolidList"/>
    <dgm:cxn modelId="{2C1AE5F1-2A5F-4360-AD15-519532C1D9D2}" type="presParOf" srcId="{A92EF8B3-25E3-46DD-AAED-CDB35FBDDCE3}" destId="{673A3EC2-0165-4D21-B0AD-A118DF9C6BFB}" srcOrd="0" destOrd="0" presId="urn:microsoft.com/office/officeart/2018/2/layout/IconVerticalSolidList"/>
    <dgm:cxn modelId="{C04381F3-BB12-452B-8758-8DA97E2DE530}" type="presParOf" srcId="{A92EF8B3-25E3-46DD-AAED-CDB35FBDDCE3}" destId="{7A0C52DF-C943-4D91-9755-3618FA15302C}" srcOrd="1" destOrd="0" presId="urn:microsoft.com/office/officeart/2018/2/layout/IconVerticalSolidList"/>
    <dgm:cxn modelId="{BDE21E38-808D-4C94-A0C8-339C2CB00551}" type="presParOf" srcId="{A92EF8B3-25E3-46DD-AAED-CDB35FBDDCE3}" destId="{F6F61EE9-4B8B-4ADB-9508-ECA933DA7780}" srcOrd="2" destOrd="0" presId="urn:microsoft.com/office/officeart/2018/2/layout/IconVerticalSolidList"/>
    <dgm:cxn modelId="{E42F4C91-5922-4036-8DC7-1545BC5D1EB7}" type="presParOf" srcId="{A92EF8B3-25E3-46DD-AAED-CDB35FBDDCE3}" destId="{4BED7F95-FB28-4E9F-ACF3-5BF1FABB06F6}" srcOrd="3" destOrd="0" presId="urn:microsoft.com/office/officeart/2018/2/layout/IconVerticalSolidList"/>
    <dgm:cxn modelId="{E91E815C-F43E-4B5B-AA16-6FB61014A225}" type="presParOf" srcId="{98BED0EB-7A5B-4530-99E0-3FE005871888}" destId="{C894FEF9-DF94-4A4D-BC44-9969E8AB8062}" srcOrd="7" destOrd="0" presId="urn:microsoft.com/office/officeart/2018/2/layout/IconVerticalSolidList"/>
    <dgm:cxn modelId="{4635D949-78DE-4152-8BFE-E09DEE1583BD}" type="presParOf" srcId="{98BED0EB-7A5B-4530-99E0-3FE005871888}" destId="{7510D4AD-55EB-4449-9854-49795D10AE31}" srcOrd="8" destOrd="0" presId="urn:microsoft.com/office/officeart/2018/2/layout/IconVerticalSolidList"/>
    <dgm:cxn modelId="{EDCF34A0-4126-4D83-B2CA-564994774855}" type="presParOf" srcId="{7510D4AD-55EB-4449-9854-49795D10AE31}" destId="{8966941D-55FD-41F3-BA8A-C4F2E9971011}" srcOrd="0" destOrd="0" presId="urn:microsoft.com/office/officeart/2018/2/layout/IconVerticalSolidList"/>
    <dgm:cxn modelId="{1BA9BC8B-5650-41DD-A5D9-74F308865867}" type="presParOf" srcId="{7510D4AD-55EB-4449-9854-49795D10AE31}" destId="{144737BD-5D15-4150-B57F-31CC98F986F5}" srcOrd="1" destOrd="0" presId="urn:microsoft.com/office/officeart/2018/2/layout/IconVerticalSolidList"/>
    <dgm:cxn modelId="{C16294D6-6B50-47F7-9071-784F47C1ECA9}" type="presParOf" srcId="{7510D4AD-55EB-4449-9854-49795D10AE31}" destId="{E2A3A694-2193-4B12-B8B3-B78451DF9681}" srcOrd="2" destOrd="0" presId="urn:microsoft.com/office/officeart/2018/2/layout/IconVerticalSolidList"/>
    <dgm:cxn modelId="{09CB47D0-BAA5-473C-891D-EF6A1D8924AF}" type="presParOf" srcId="{7510D4AD-55EB-4449-9854-49795D10AE31}" destId="{59BE877D-AC09-4EC2-BFFE-92C15CB701D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42555D0-DB9A-43F4-AE29-344A4876501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7E371D7-286C-4B1A-8F80-188906A359E0}">
      <dgm:prSet/>
      <dgm:spPr/>
      <dgm:t>
        <a:bodyPr/>
        <a:lstStyle/>
        <a:p>
          <a:r>
            <a:rPr lang="en-GB" dirty="0"/>
            <a:t>Lord Scarman stopped short of calling the Police institutionally racist in 1980s</a:t>
          </a:r>
          <a:endParaRPr lang="en-US" dirty="0"/>
        </a:p>
      </dgm:t>
    </dgm:pt>
    <dgm:pt modelId="{9ECFDBAB-13BA-4FD9-B844-F39B680AF26E}" type="parTrans" cxnId="{632273B9-0656-4956-A4FE-E1C84C7458CA}">
      <dgm:prSet/>
      <dgm:spPr/>
      <dgm:t>
        <a:bodyPr/>
        <a:lstStyle/>
        <a:p>
          <a:endParaRPr lang="en-US"/>
        </a:p>
      </dgm:t>
    </dgm:pt>
    <dgm:pt modelId="{E5DE98C9-9B7C-4637-8529-CFC978F44E89}" type="sibTrans" cxnId="{632273B9-0656-4956-A4FE-E1C84C7458CA}">
      <dgm:prSet/>
      <dgm:spPr/>
      <dgm:t>
        <a:bodyPr/>
        <a:lstStyle/>
        <a:p>
          <a:endParaRPr lang="en-US"/>
        </a:p>
      </dgm:t>
    </dgm:pt>
    <dgm:pt modelId="{A11454EA-3998-496B-A71C-2999433C4009}">
      <dgm:prSet/>
      <dgm:spPr/>
      <dgm:t>
        <a:bodyPr/>
        <a:lstStyle/>
        <a:p>
          <a:r>
            <a:rPr lang="en-GB"/>
            <a:t>According to Rowe (2014) – police have always had a difficult relationship with some minority groups – Dangerous classes, migrants – so this is not a new phenomenon.</a:t>
          </a:r>
          <a:endParaRPr lang="en-US"/>
        </a:p>
      </dgm:t>
    </dgm:pt>
    <dgm:pt modelId="{C30ED13E-E5F8-466D-BBCB-16C9F4821B85}" type="parTrans" cxnId="{26D7AF3B-3D58-4EB4-91F5-065784F465CC}">
      <dgm:prSet/>
      <dgm:spPr/>
      <dgm:t>
        <a:bodyPr/>
        <a:lstStyle/>
        <a:p>
          <a:endParaRPr lang="en-US"/>
        </a:p>
      </dgm:t>
    </dgm:pt>
    <dgm:pt modelId="{1E8C52B8-137C-4343-9DB1-5D9EA53723F1}" type="sibTrans" cxnId="{26D7AF3B-3D58-4EB4-91F5-065784F465CC}">
      <dgm:prSet/>
      <dgm:spPr/>
      <dgm:t>
        <a:bodyPr/>
        <a:lstStyle/>
        <a:p>
          <a:endParaRPr lang="en-US"/>
        </a:p>
      </dgm:t>
    </dgm:pt>
    <dgm:pt modelId="{F845612C-A416-4802-A717-7A6B038FB2E3}">
      <dgm:prSet/>
      <dgm:spPr/>
      <dgm:t>
        <a:bodyPr/>
        <a:lstStyle/>
        <a:p>
          <a:r>
            <a:rPr lang="en-GB"/>
            <a:t>Macpherson report made 70 recommendations including guidance on stop and search, the investigation of crime and the support of victims. </a:t>
          </a:r>
          <a:endParaRPr lang="en-US"/>
        </a:p>
      </dgm:t>
    </dgm:pt>
    <dgm:pt modelId="{E79A1D9A-B45D-42FA-81E3-5CE368392072}" type="parTrans" cxnId="{E80BE840-A28E-4D9D-B40E-CE72AD5084C7}">
      <dgm:prSet/>
      <dgm:spPr/>
      <dgm:t>
        <a:bodyPr/>
        <a:lstStyle/>
        <a:p>
          <a:endParaRPr lang="en-US"/>
        </a:p>
      </dgm:t>
    </dgm:pt>
    <dgm:pt modelId="{F8ACDB81-0425-4A0C-A83F-FDFC720D7C08}" type="sibTrans" cxnId="{E80BE840-A28E-4D9D-B40E-CE72AD5084C7}">
      <dgm:prSet/>
      <dgm:spPr/>
      <dgm:t>
        <a:bodyPr/>
        <a:lstStyle/>
        <a:p>
          <a:endParaRPr lang="en-US"/>
        </a:p>
      </dgm:t>
    </dgm:pt>
    <dgm:pt modelId="{D6736B71-C9F6-4003-B07F-B8DB7BA5C337}">
      <dgm:prSet/>
      <dgm:spPr/>
      <dgm:t>
        <a:bodyPr/>
        <a:lstStyle/>
        <a:p>
          <a:r>
            <a:rPr lang="en-GB"/>
            <a:t>But most significant statement was the belief that the Metropolitan Police were ‘Institutionally racist’ and this hindered the investigation. </a:t>
          </a:r>
          <a:endParaRPr lang="en-US"/>
        </a:p>
      </dgm:t>
    </dgm:pt>
    <dgm:pt modelId="{4B6F8AC5-C4F4-4564-98DC-0266836F6536}" type="parTrans" cxnId="{166E9D63-CEB7-4616-BDB9-ED642EBC21FC}">
      <dgm:prSet/>
      <dgm:spPr/>
      <dgm:t>
        <a:bodyPr/>
        <a:lstStyle/>
        <a:p>
          <a:endParaRPr lang="en-US"/>
        </a:p>
      </dgm:t>
    </dgm:pt>
    <dgm:pt modelId="{684BEA0B-1041-4709-B3A2-D6155961EA15}" type="sibTrans" cxnId="{166E9D63-CEB7-4616-BDB9-ED642EBC21FC}">
      <dgm:prSet/>
      <dgm:spPr/>
      <dgm:t>
        <a:bodyPr/>
        <a:lstStyle/>
        <a:p>
          <a:endParaRPr lang="en-US"/>
        </a:p>
      </dgm:t>
    </dgm:pt>
    <dgm:pt modelId="{320A0137-61A0-41F1-BA76-AC6A4A636D4F}" type="pres">
      <dgm:prSet presAssocID="{A42555D0-DB9A-43F4-AE29-344A4876501C}" presName="linear" presStyleCnt="0">
        <dgm:presLayoutVars>
          <dgm:animLvl val="lvl"/>
          <dgm:resizeHandles val="exact"/>
        </dgm:presLayoutVars>
      </dgm:prSet>
      <dgm:spPr/>
    </dgm:pt>
    <dgm:pt modelId="{8BF9788F-77E5-4AA2-A68E-A5BFBE0C5090}" type="pres">
      <dgm:prSet presAssocID="{47E371D7-286C-4B1A-8F80-188906A359E0}" presName="parentText" presStyleLbl="node1" presStyleIdx="0" presStyleCnt="4">
        <dgm:presLayoutVars>
          <dgm:chMax val="0"/>
          <dgm:bulletEnabled val="1"/>
        </dgm:presLayoutVars>
      </dgm:prSet>
      <dgm:spPr/>
    </dgm:pt>
    <dgm:pt modelId="{F16FF3D1-696E-42F0-B124-56D7DE473BCD}" type="pres">
      <dgm:prSet presAssocID="{E5DE98C9-9B7C-4637-8529-CFC978F44E89}" presName="spacer" presStyleCnt="0"/>
      <dgm:spPr/>
    </dgm:pt>
    <dgm:pt modelId="{F4CFE25B-366E-4E49-B770-C1E6EF0DF67C}" type="pres">
      <dgm:prSet presAssocID="{A11454EA-3998-496B-A71C-2999433C4009}" presName="parentText" presStyleLbl="node1" presStyleIdx="1" presStyleCnt="4">
        <dgm:presLayoutVars>
          <dgm:chMax val="0"/>
          <dgm:bulletEnabled val="1"/>
        </dgm:presLayoutVars>
      </dgm:prSet>
      <dgm:spPr/>
    </dgm:pt>
    <dgm:pt modelId="{8DA64CF0-59A5-424A-8AA5-814B8C02B98C}" type="pres">
      <dgm:prSet presAssocID="{1E8C52B8-137C-4343-9DB1-5D9EA53723F1}" presName="spacer" presStyleCnt="0"/>
      <dgm:spPr/>
    </dgm:pt>
    <dgm:pt modelId="{8ECE85A3-0D03-4DD7-A4D5-29ED6E85E68B}" type="pres">
      <dgm:prSet presAssocID="{F845612C-A416-4802-A717-7A6B038FB2E3}" presName="parentText" presStyleLbl="node1" presStyleIdx="2" presStyleCnt="4">
        <dgm:presLayoutVars>
          <dgm:chMax val="0"/>
          <dgm:bulletEnabled val="1"/>
        </dgm:presLayoutVars>
      </dgm:prSet>
      <dgm:spPr/>
    </dgm:pt>
    <dgm:pt modelId="{04000B7C-3805-4E0D-BC85-D427135EB685}" type="pres">
      <dgm:prSet presAssocID="{F8ACDB81-0425-4A0C-A83F-FDFC720D7C08}" presName="spacer" presStyleCnt="0"/>
      <dgm:spPr/>
    </dgm:pt>
    <dgm:pt modelId="{79D08D0A-3533-44DA-B883-1F873343E2F7}" type="pres">
      <dgm:prSet presAssocID="{D6736B71-C9F6-4003-B07F-B8DB7BA5C337}" presName="parentText" presStyleLbl="node1" presStyleIdx="3" presStyleCnt="4">
        <dgm:presLayoutVars>
          <dgm:chMax val="0"/>
          <dgm:bulletEnabled val="1"/>
        </dgm:presLayoutVars>
      </dgm:prSet>
      <dgm:spPr/>
    </dgm:pt>
  </dgm:ptLst>
  <dgm:cxnLst>
    <dgm:cxn modelId="{6EA9FF01-6D4D-4952-938C-2C0F2404DDD7}" type="presOf" srcId="{D6736B71-C9F6-4003-B07F-B8DB7BA5C337}" destId="{79D08D0A-3533-44DA-B883-1F873343E2F7}" srcOrd="0" destOrd="0" presId="urn:microsoft.com/office/officeart/2005/8/layout/vList2"/>
    <dgm:cxn modelId="{26D7AF3B-3D58-4EB4-91F5-065784F465CC}" srcId="{A42555D0-DB9A-43F4-AE29-344A4876501C}" destId="{A11454EA-3998-496B-A71C-2999433C4009}" srcOrd="1" destOrd="0" parTransId="{C30ED13E-E5F8-466D-BBCB-16C9F4821B85}" sibTransId="{1E8C52B8-137C-4343-9DB1-5D9EA53723F1}"/>
    <dgm:cxn modelId="{E80BE840-A28E-4D9D-B40E-CE72AD5084C7}" srcId="{A42555D0-DB9A-43F4-AE29-344A4876501C}" destId="{F845612C-A416-4802-A717-7A6B038FB2E3}" srcOrd="2" destOrd="0" parTransId="{E79A1D9A-B45D-42FA-81E3-5CE368392072}" sibTransId="{F8ACDB81-0425-4A0C-A83F-FDFC720D7C08}"/>
    <dgm:cxn modelId="{7D5AC45D-12EE-41FE-87B1-E2B0F5943AC9}" type="presOf" srcId="{A11454EA-3998-496B-A71C-2999433C4009}" destId="{F4CFE25B-366E-4E49-B770-C1E6EF0DF67C}" srcOrd="0" destOrd="0" presId="urn:microsoft.com/office/officeart/2005/8/layout/vList2"/>
    <dgm:cxn modelId="{166E9D63-CEB7-4616-BDB9-ED642EBC21FC}" srcId="{A42555D0-DB9A-43F4-AE29-344A4876501C}" destId="{D6736B71-C9F6-4003-B07F-B8DB7BA5C337}" srcOrd="3" destOrd="0" parTransId="{4B6F8AC5-C4F4-4564-98DC-0266836F6536}" sibTransId="{684BEA0B-1041-4709-B3A2-D6155961EA15}"/>
    <dgm:cxn modelId="{00952450-08B6-4B84-A0D6-7CFC72B2C433}" type="presOf" srcId="{F845612C-A416-4802-A717-7A6B038FB2E3}" destId="{8ECE85A3-0D03-4DD7-A4D5-29ED6E85E68B}" srcOrd="0" destOrd="0" presId="urn:microsoft.com/office/officeart/2005/8/layout/vList2"/>
    <dgm:cxn modelId="{A6098D82-310E-49E1-8A26-EB9FFC72DDED}" type="presOf" srcId="{A42555D0-DB9A-43F4-AE29-344A4876501C}" destId="{320A0137-61A0-41F1-BA76-AC6A4A636D4F}" srcOrd="0" destOrd="0" presId="urn:microsoft.com/office/officeart/2005/8/layout/vList2"/>
    <dgm:cxn modelId="{632273B9-0656-4956-A4FE-E1C84C7458CA}" srcId="{A42555D0-DB9A-43F4-AE29-344A4876501C}" destId="{47E371D7-286C-4B1A-8F80-188906A359E0}" srcOrd="0" destOrd="0" parTransId="{9ECFDBAB-13BA-4FD9-B844-F39B680AF26E}" sibTransId="{E5DE98C9-9B7C-4637-8529-CFC978F44E89}"/>
    <dgm:cxn modelId="{1A4C81CF-A413-4F9C-AFF7-D0060D469D33}" type="presOf" srcId="{47E371D7-286C-4B1A-8F80-188906A359E0}" destId="{8BF9788F-77E5-4AA2-A68E-A5BFBE0C5090}" srcOrd="0" destOrd="0" presId="urn:microsoft.com/office/officeart/2005/8/layout/vList2"/>
    <dgm:cxn modelId="{C991225E-47C8-4BAE-B905-70BADBA3E70A}" type="presParOf" srcId="{320A0137-61A0-41F1-BA76-AC6A4A636D4F}" destId="{8BF9788F-77E5-4AA2-A68E-A5BFBE0C5090}" srcOrd="0" destOrd="0" presId="urn:microsoft.com/office/officeart/2005/8/layout/vList2"/>
    <dgm:cxn modelId="{8BDA2601-AAE6-4749-92B1-BE9D086AF270}" type="presParOf" srcId="{320A0137-61A0-41F1-BA76-AC6A4A636D4F}" destId="{F16FF3D1-696E-42F0-B124-56D7DE473BCD}" srcOrd="1" destOrd="0" presId="urn:microsoft.com/office/officeart/2005/8/layout/vList2"/>
    <dgm:cxn modelId="{09C39E56-813C-4D5A-B3E0-C88BB9C4DFE3}" type="presParOf" srcId="{320A0137-61A0-41F1-BA76-AC6A4A636D4F}" destId="{F4CFE25B-366E-4E49-B770-C1E6EF0DF67C}" srcOrd="2" destOrd="0" presId="urn:microsoft.com/office/officeart/2005/8/layout/vList2"/>
    <dgm:cxn modelId="{D4AAB368-607E-4BB6-AB16-9AB41C304450}" type="presParOf" srcId="{320A0137-61A0-41F1-BA76-AC6A4A636D4F}" destId="{8DA64CF0-59A5-424A-8AA5-814B8C02B98C}" srcOrd="3" destOrd="0" presId="urn:microsoft.com/office/officeart/2005/8/layout/vList2"/>
    <dgm:cxn modelId="{CB0B67B2-55B8-4E2A-B6AE-C6F2F07C844E}" type="presParOf" srcId="{320A0137-61A0-41F1-BA76-AC6A4A636D4F}" destId="{8ECE85A3-0D03-4DD7-A4D5-29ED6E85E68B}" srcOrd="4" destOrd="0" presId="urn:microsoft.com/office/officeart/2005/8/layout/vList2"/>
    <dgm:cxn modelId="{5766F850-9E89-431A-9109-5C772F702424}" type="presParOf" srcId="{320A0137-61A0-41F1-BA76-AC6A4A636D4F}" destId="{04000B7C-3805-4E0D-BC85-D427135EB685}" srcOrd="5" destOrd="0" presId="urn:microsoft.com/office/officeart/2005/8/layout/vList2"/>
    <dgm:cxn modelId="{408F2C10-D3CA-4EE0-B3B7-22FAD89FEC50}" type="presParOf" srcId="{320A0137-61A0-41F1-BA76-AC6A4A636D4F}" destId="{79D08D0A-3533-44DA-B883-1F873343E2F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42555D0-DB9A-43F4-AE29-344A4876501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11454EA-3998-496B-A71C-2999433C4009}">
      <dgm:prSet/>
      <dgm:spPr/>
      <dgm:t>
        <a:bodyPr/>
        <a:lstStyle/>
        <a:p>
          <a:r>
            <a:rPr lang="en-GB" dirty="0"/>
            <a:t>Baroness Casey reviewed standards and culture of the Met police following the death of Sarah Everard.</a:t>
          </a:r>
          <a:endParaRPr lang="en-US" dirty="0"/>
        </a:p>
      </dgm:t>
    </dgm:pt>
    <dgm:pt modelId="{C30ED13E-E5F8-466D-BBCB-16C9F4821B85}" type="parTrans" cxnId="{26D7AF3B-3D58-4EB4-91F5-065784F465CC}">
      <dgm:prSet/>
      <dgm:spPr/>
      <dgm:t>
        <a:bodyPr/>
        <a:lstStyle/>
        <a:p>
          <a:endParaRPr lang="en-US"/>
        </a:p>
      </dgm:t>
    </dgm:pt>
    <dgm:pt modelId="{1E8C52B8-137C-4343-9DB1-5D9EA53723F1}" type="sibTrans" cxnId="{26D7AF3B-3D58-4EB4-91F5-065784F465CC}">
      <dgm:prSet/>
      <dgm:spPr/>
      <dgm:t>
        <a:bodyPr/>
        <a:lstStyle/>
        <a:p>
          <a:endParaRPr lang="en-US"/>
        </a:p>
      </dgm:t>
    </dgm:pt>
    <dgm:pt modelId="{D6736B71-C9F6-4003-B07F-B8DB7BA5C337}">
      <dgm:prSet/>
      <dgm:spPr/>
      <dgm:t>
        <a:bodyPr/>
        <a:lstStyle/>
        <a:p>
          <a:r>
            <a:rPr lang="en-GB" dirty="0"/>
            <a:t>Bullying culture underpins officers unwillingness  to speak out about  racist, misogynistic, homophobic and other discriminatory acts with such acts being regarded as “banter”.</a:t>
          </a:r>
          <a:endParaRPr lang="en-US" dirty="0"/>
        </a:p>
      </dgm:t>
    </dgm:pt>
    <dgm:pt modelId="{4B6F8AC5-C4F4-4564-98DC-0266836F6536}" type="parTrans" cxnId="{166E9D63-CEB7-4616-BDB9-ED642EBC21FC}">
      <dgm:prSet/>
      <dgm:spPr/>
      <dgm:t>
        <a:bodyPr/>
        <a:lstStyle/>
        <a:p>
          <a:endParaRPr lang="en-US"/>
        </a:p>
      </dgm:t>
    </dgm:pt>
    <dgm:pt modelId="{684BEA0B-1041-4709-B3A2-D6155961EA15}" type="sibTrans" cxnId="{166E9D63-CEB7-4616-BDB9-ED642EBC21FC}">
      <dgm:prSet/>
      <dgm:spPr/>
      <dgm:t>
        <a:bodyPr/>
        <a:lstStyle/>
        <a:p>
          <a:endParaRPr lang="en-US"/>
        </a:p>
      </dgm:t>
    </dgm:pt>
    <dgm:pt modelId="{5D8ECC6B-F6A2-4F11-9CC9-832623213343}">
      <dgm:prSet/>
      <dgm:spPr/>
      <dgm:t>
        <a:bodyPr/>
        <a:lstStyle/>
        <a:p>
          <a:r>
            <a:rPr lang="en-US" dirty="0"/>
            <a:t>Found policing attracts those that want to abuse power </a:t>
          </a:r>
        </a:p>
      </dgm:t>
    </dgm:pt>
    <dgm:pt modelId="{F5055593-7053-4891-BD7C-8BBDC55A4F0E}" type="parTrans" cxnId="{8B8BCC9F-A35F-495A-9D8C-494F96692296}">
      <dgm:prSet/>
      <dgm:spPr/>
      <dgm:t>
        <a:bodyPr/>
        <a:lstStyle/>
        <a:p>
          <a:endParaRPr lang="en-GB"/>
        </a:p>
      </dgm:t>
    </dgm:pt>
    <dgm:pt modelId="{2BF3F3DA-C045-4ED3-8B8D-46D1D4A6CB5D}" type="sibTrans" cxnId="{8B8BCC9F-A35F-495A-9D8C-494F96692296}">
      <dgm:prSet/>
      <dgm:spPr/>
      <dgm:t>
        <a:bodyPr/>
        <a:lstStyle/>
        <a:p>
          <a:endParaRPr lang="en-GB"/>
        </a:p>
      </dgm:t>
    </dgm:pt>
    <dgm:pt modelId="{457016CF-A34B-4077-92DF-2D663FB0C867}">
      <dgm:prSet/>
      <dgm:spPr/>
      <dgm:t>
        <a:bodyPr/>
        <a:lstStyle/>
        <a:p>
          <a:r>
            <a:rPr lang="en-US" dirty="0"/>
            <a:t>Found to be institutionally racist with recommendations of a complete overhaul of the institution. </a:t>
          </a:r>
        </a:p>
      </dgm:t>
    </dgm:pt>
    <dgm:pt modelId="{559BAEE1-4561-4521-B2ED-2D68F852CCA6}" type="parTrans" cxnId="{8550B83C-7BB5-423F-8EE2-7313F7618AC1}">
      <dgm:prSet/>
      <dgm:spPr/>
      <dgm:t>
        <a:bodyPr/>
        <a:lstStyle/>
        <a:p>
          <a:endParaRPr lang="en-GB"/>
        </a:p>
      </dgm:t>
    </dgm:pt>
    <dgm:pt modelId="{48F2E0E2-4585-4001-9429-A92BDB9AD4E3}" type="sibTrans" cxnId="{8550B83C-7BB5-423F-8EE2-7313F7618AC1}">
      <dgm:prSet/>
      <dgm:spPr/>
      <dgm:t>
        <a:bodyPr/>
        <a:lstStyle/>
        <a:p>
          <a:endParaRPr lang="en-GB"/>
        </a:p>
      </dgm:t>
    </dgm:pt>
    <dgm:pt modelId="{320A0137-61A0-41F1-BA76-AC6A4A636D4F}" type="pres">
      <dgm:prSet presAssocID="{A42555D0-DB9A-43F4-AE29-344A4876501C}" presName="linear" presStyleCnt="0">
        <dgm:presLayoutVars>
          <dgm:animLvl val="lvl"/>
          <dgm:resizeHandles val="exact"/>
        </dgm:presLayoutVars>
      </dgm:prSet>
      <dgm:spPr/>
    </dgm:pt>
    <dgm:pt modelId="{F4CFE25B-366E-4E49-B770-C1E6EF0DF67C}" type="pres">
      <dgm:prSet presAssocID="{A11454EA-3998-496B-A71C-2999433C4009}" presName="parentText" presStyleLbl="node1" presStyleIdx="0" presStyleCnt="4">
        <dgm:presLayoutVars>
          <dgm:chMax val="0"/>
          <dgm:bulletEnabled val="1"/>
        </dgm:presLayoutVars>
      </dgm:prSet>
      <dgm:spPr/>
    </dgm:pt>
    <dgm:pt modelId="{8DA64CF0-59A5-424A-8AA5-814B8C02B98C}" type="pres">
      <dgm:prSet presAssocID="{1E8C52B8-137C-4343-9DB1-5D9EA53723F1}" presName="spacer" presStyleCnt="0"/>
      <dgm:spPr/>
    </dgm:pt>
    <dgm:pt modelId="{02D3E6AE-C79D-4A66-88EC-6FA2AFE6611B}" type="pres">
      <dgm:prSet presAssocID="{5D8ECC6B-F6A2-4F11-9CC9-832623213343}" presName="parentText" presStyleLbl="node1" presStyleIdx="1" presStyleCnt="4">
        <dgm:presLayoutVars>
          <dgm:chMax val="0"/>
          <dgm:bulletEnabled val="1"/>
        </dgm:presLayoutVars>
      </dgm:prSet>
      <dgm:spPr/>
    </dgm:pt>
    <dgm:pt modelId="{70BC8C7B-0771-4BE9-B90D-1F6ED1A37648}" type="pres">
      <dgm:prSet presAssocID="{2BF3F3DA-C045-4ED3-8B8D-46D1D4A6CB5D}" presName="spacer" presStyleCnt="0"/>
      <dgm:spPr/>
    </dgm:pt>
    <dgm:pt modelId="{79D08D0A-3533-44DA-B883-1F873343E2F7}" type="pres">
      <dgm:prSet presAssocID="{D6736B71-C9F6-4003-B07F-B8DB7BA5C337}" presName="parentText" presStyleLbl="node1" presStyleIdx="2" presStyleCnt="4">
        <dgm:presLayoutVars>
          <dgm:chMax val="0"/>
          <dgm:bulletEnabled val="1"/>
        </dgm:presLayoutVars>
      </dgm:prSet>
      <dgm:spPr/>
    </dgm:pt>
    <dgm:pt modelId="{2C7CF69D-0AE8-4A33-9AF7-27B03E5E5E3B}" type="pres">
      <dgm:prSet presAssocID="{684BEA0B-1041-4709-B3A2-D6155961EA15}" presName="spacer" presStyleCnt="0"/>
      <dgm:spPr/>
    </dgm:pt>
    <dgm:pt modelId="{FC9F1414-5FD0-4A9E-BF3A-22E35E103917}" type="pres">
      <dgm:prSet presAssocID="{457016CF-A34B-4077-92DF-2D663FB0C867}" presName="parentText" presStyleLbl="node1" presStyleIdx="3" presStyleCnt="4">
        <dgm:presLayoutVars>
          <dgm:chMax val="0"/>
          <dgm:bulletEnabled val="1"/>
        </dgm:presLayoutVars>
      </dgm:prSet>
      <dgm:spPr/>
    </dgm:pt>
  </dgm:ptLst>
  <dgm:cxnLst>
    <dgm:cxn modelId="{6EA9FF01-6D4D-4952-938C-2C0F2404DDD7}" type="presOf" srcId="{D6736B71-C9F6-4003-B07F-B8DB7BA5C337}" destId="{79D08D0A-3533-44DA-B883-1F873343E2F7}" srcOrd="0" destOrd="0" presId="urn:microsoft.com/office/officeart/2005/8/layout/vList2"/>
    <dgm:cxn modelId="{26D7AF3B-3D58-4EB4-91F5-065784F465CC}" srcId="{A42555D0-DB9A-43F4-AE29-344A4876501C}" destId="{A11454EA-3998-496B-A71C-2999433C4009}" srcOrd="0" destOrd="0" parTransId="{C30ED13E-E5F8-466D-BBCB-16C9F4821B85}" sibTransId="{1E8C52B8-137C-4343-9DB1-5D9EA53723F1}"/>
    <dgm:cxn modelId="{8550B83C-7BB5-423F-8EE2-7313F7618AC1}" srcId="{A42555D0-DB9A-43F4-AE29-344A4876501C}" destId="{457016CF-A34B-4077-92DF-2D663FB0C867}" srcOrd="3" destOrd="0" parTransId="{559BAEE1-4561-4521-B2ED-2D68F852CCA6}" sibTransId="{48F2E0E2-4585-4001-9429-A92BDB9AD4E3}"/>
    <dgm:cxn modelId="{7D5AC45D-12EE-41FE-87B1-E2B0F5943AC9}" type="presOf" srcId="{A11454EA-3998-496B-A71C-2999433C4009}" destId="{F4CFE25B-366E-4E49-B770-C1E6EF0DF67C}" srcOrd="0" destOrd="0" presId="urn:microsoft.com/office/officeart/2005/8/layout/vList2"/>
    <dgm:cxn modelId="{166E9D63-CEB7-4616-BDB9-ED642EBC21FC}" srcId="{A42555D0-DB9A-43F4-AE29-344A4876501C}" destId="{D6736B71-C9F6-4003-B07F-B8DB7BA5C337}" srcOrd="2" destOrd="0" parTransId="{4B6F8AC5-C4F4-4564-98DC-0266836F6536}" sibTransId="{684BEA0B-1041-4709-B3A2-D6155961EA15}"/>
    <dgm:cxn modelId="{EFEFD673-E219-40A4-A8D5-54FF1E20E821}" type="presOf" srcId="{457016CF-A34B-4077-92DF-2D663FB0C867}" destId="{FC9F1414-5FD0-4A9E-BF3A-22E35E103917}" srcOrd="0" destOrd="0" presId="urn:microsoft.com/office/officeart/2005/8/layout/vList2"/>
    <dgm:cxn modelId="{A6098D82-310E-49E1-8A26-EB9FFC72DDED}" type="presOf" srcId="{A42555D0-DB9A-43F4-AE29-344A4876501C}" destId="{320A0137-61A0-41F1-BA76-AC6A4A636D4F}" srcOrd="0" destOrd="0" presId="urn:microsoft.com/office/officeart/2005/8/layout/vList2"/>
    <dgm:cxn modelId="{8B8BCC9F-A35F-495A-9D8C-494F96692296}" srcId="{A42555D0-DB9A-43F4-AE29-344A4876501C}" destId="{5D8ECC6B-F6A2-4F11-9CC9-832623213343}" srcOrd="1" destOrd="0" parTransId="{F5055593-7053-4891-BD7C-8BBDC55A4F0E}" sibTransId="{2BF3F3DA-C045-4ED3-8B8D-46D1D4A6CB5D}"/>
    <dgm:cxn modelId="{5B8633D4-5D86-4DFA-9474-FC77AB08715E}" type="presOf" srcId="{5D8ECC6B-F6A2-4F11-9CC9-832623213343}" destId="{02D3E6AE-C79D-4A66-88EC-6FA2AFE6611B}" srcOrd="0" destOrd="0" presId="urn:microsoft.com/office/officeart/2005/8/layout/vList2"/>
    <dgm:cxn modelId="{09C39E56-813C-4D5A-B3E0-C88BB9C4DFE3}" type="presParOf" srcId="{320A0137-61A0-41F1-BA76-AC6A4A636D4F}" destId="{F4CFE25B-366E-4E49-B770-C1E6EF0DF67C}" srcOrd="0" destOrd="0" presId="urn:microsoft.com/office/officeart/2005/8/layout/vList2"/>
    <dgm:cxn modelId="{D4AAB368-607E-4BB6-AB16-9AB41C304450}" type="presParOf" srcId="{320A0137-61A0-41F1-BA76-AC6A4A636D4F}" destId="{8DA64CF0-59A5-424A-8AA5-814B8C02B98C}" srcOrd="1" destOrd="0" presId="urn:microsoft.com/office/officeart/2005/8/layout/vList2"/>
    <dgm:cxn modelId="{981D32FB-1829-4ED5-AED4-31D9F0CB5291}" type="presParOf" srcId="{320A0137-61A0-41F1-BA76-AC6A4A636D4F}" destId="{02D3E6AE-C79D-4A66-88EC-6FA2AFE6611B}" srcOrd="2" destOrd="0" presId="urn:microsoft.com/office/officeart/2005/8/layout/vList2"/>
    <dgm:cxn modelId="{0DB91FD6-8EC8-471C-AC96-19E165D36824}" type="presParOf" srcId="{320A0137-61A0-41F1-BA76-AC6A4A636D4F}" destId="{70BC8C7B-0771-4BE9-B90D-1F6ED1A37648}" srcOrd="3" destOrd="0" presId="urn:microsoft.com/office/officeart/2005/8/layout/vList2"/>
    <dgm:cxn modelId="{408F2C10-D3CA-4EE0-B3B7-22FAD89FEC50}" type="presParOf" srcId="{320A0137-61A0-41F1-BA76-AC6A4A636D4F}" destId="{79D08D0A-3533-44DA-B883-1F873343E2F7}" srcOrd="4" destOrd="0" presId="urn:microsoft.com/office/officeart/2005/8/layout/vList2"/>
    <dgm:cxn modelId="{2EA24BD4-1E01-441C-B4F0-D10E1137AA2B}" type="presParOf" srcId="{320A0137-61A0-41F1-BA76-AC6A4A636D4F}" destId="{2C7CF69D-0AE8-4A33-9AF7-27B03E5E5E3B}" srcOrd="5" destOrd="0" presId="urn:microsoft.com/office/officeart/2005/8/layout/vList2"/>
    <dgm:cxn modelId="{E8B1B561-F81D-41E5-9C44-A83F28D98D27}" type="presParOf" srcId="{320A0137-61A0-41F1-BA76-AC6A4A636D4F}" destId="{FC9F1414-5FD0-4A9E-BF3A-22E35E10391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D1929B6-31DD-47A3-A1A1-7DC0EDED3471}"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61F275E-6F7E-40C7-8333-47955458755B}">
      <dgm:prSet/>
      <dgm:spPr/>
      <dgm:t>
        <a:bodyPr/>
        <a:lstStyle/>
        <a:p>
          <a:pPr>
            <a:lnSpc>
              <a:spcPct val="100000"/>
            </a:lnSpc>
          </a:pPr>
          <a:r>
            <a:rPr lang="en-GB" dirty="0"/>
            <a:t>A police  service, when reviewing its policy on hate crime, finds that 68% of all hate crime reported is described as being homophobic. The police take account of the extremely high occurrence of hate crime on the local LGBTQ+ population in drawing up and implementing its new policy addressing hate crime.</a:t>
          </a:r>
          <a:endParaRPr lang="en-US" dirty="0"/>
        </a:p>
      </dgm:t>
    </dgm:pt>
    <dgm:pt modelId="{1579DB91-B321-4FF6-A6EE-4529FC5FFF98}" type="parTrans" cxnId="{873165E3-1087-4B53-9822-B7BAB2558203}">
      <dgm:prSet/>
      <dgm:spPr/>
      <dgm:t>
        <a:bodyPr/>
        <a:lstStyle/>
        <a:p>
          <a:endParaRPr lang="en-US"/>
        </a:p>
      </dgm:t>
    </dgm:pt>
    <dgm:pt modelId="{368B9522-9F41-45FC-894A-53AF0D32D74C}" type="sibTrans" cxnId="{873165E3-1087-4B53-9822-B7BAB2558203}">
      <dgm:prSet/>
      <dgm:spPr/>
      <dgm:t>
        <a:bodyPr/>
        <a:lstStyle/>
        <a:p>
          <a:pPr>
            <a:lnSpc>
              <a:spcPct val="100000"/>
            </a:lnSpc>
          </a:pPr>
          <a:endParaRPr lang="en-US"/>
        </a:p>
      </dgm:t>
    </dgm:pt>
    <dgm:pt modelId="{7DA5F5DC-779D-489B-878F-F11ADD454F9B}">
      <dgm:prSet/>
      <dgm:spPr/>
      <dgm:t>
        <a:bodyPr/>
        <a:lstStyle/>
        <a:p>
          <a:pPr>
            <a:lnSpc>
              <a:spcPct val="100000"/>
            </a:lnSpc>
          </a:pPr>
          <a:r>
            <a:rPr lang="en-GB" dirty="0"/>
            <a:t>E.g. – consulting more closely with LGBTQ+ communities; setting up improved reporting schemes; nominating police liaison officers.</a:t>
          </a:r>
          <a:endParaRPr lang="en-US" dirty="0"/>
        </a:p>
      </dgm:t>
    </dgm:pt>
    <dgm:pt modelId="{CC9C4494-887C-43D9-9D61-79566BD32AE0}" type="parTrans" cxnId="{6F3609A1-865F-48BB-87F7-D7FF1ADC5DBD}">
      <dgm:prSet/>
      <dgm:spPr/>
      <dgm:t>
        <a:bodyPr/>
        <a:lstStyle/>
        <a:p>
          <a:endParaRPr lang="en-US"/>
        </a:p>
      </dgm:t>
    </dgm:pt>
    <dgm:pt modelId="{91DCD7E9-B5FC-45EC-B044-8261A4DD0118}" type="sibTrans" cxnId="{6F3609A1-865F-48BB-87F7-D7FF1ADC5DBD}">
      <dgm:prSet/>
      <dgm:spPr/>
      <dgm:t>
        <a:bodyPr/>
        <a:lstStyle/>
        <a:p>
          <a:endParaRPr lang="en-US"/>
        </a:p>
      </dgm:t>
    </dgm:pt>
    <dgm:pt modelId="{90C8586B-EA4A-4B8E-B307-12322E2ECEDA}" type="pres">
      <dgm:prSet presAssocID="{7D1929B6-31DD-47A3-A1A1-7DC0EDED3471}" presName="root" presStyleCnt="0">
        <dgm:presLayoutVars>
          <dgm:dir/>
          <dgm:resizeHandles val="exact"/>
        </dgm:presLayoutVars>
      </dgm:prSet>
      <dgm:spPr/>
    </dgm:pt>
    <dgm:pt modelId="{525928DE-92C9-4F77-813F-D608293782AA}" type="pres">
      <dgm:prSet presAssocID="{C61F275E-6F7E-40C7-8333-47955458755B}" presName="compNode" presStyleCnt="0"/>
      <dgm:spPr/>
    </dgm:pt>
    <dgm:pt modelId="{2BCC5E06-8489-41DD-A6EE-9DB84E3575C4}" type="pres">
      <dgm:prSet presAssocID="{C61F275E-6F7E-40C7-8333-47955458755B}" presName="bgRect" presStyleLbl="bgShp" presStyleIdx="0" presStyleCnt="2"/>
      <dgm:spPr/>
    </dgm:pt>
    <dgm:pt modelId="{04F078F1-795D-4CB0-82CE-C98A510ADC1E}" type="pres">
      <dgm:prSet presAssocID="{C61F275E-6F7E-40C7-8333-47955458755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cuffs"/>
        </a:ext>
      </dgm:extLst>
    </dgm:pt>
    <dgm:pt modelId="{02EE610F-F493-4336-A57E-27986A8BAA71}" type="pres">
      <dgm:prSet presAssocID="{C61F275E-6F7E-40C7-8333-47955458755B}" presName="spaceRect" presStyleCnt="0"/>
      <dgm:spPr/>
    </dgm:pt>
    <dgm:pt modelId="{CB3F2600-29DF-4F15-9DB4-724B96B6E211}" type="pres">
      <dgm:prSet presAssocID="{C61F275E-6F7E-40C7-8333-47955458755B}" presName="parTx" presStyleLbl="revTx" presStyleIdx="0" presStyleCnt="2">
        <dgm:presLayoutVars>
          <dgm:chMax val="0"/>
          <dgm:chPref val="0"/>
        </dgm:presLayoutVars>
      </dgm:prSet>
      <dgm:spPr/>
    </dgm:pt>
    <dgm:pt modelId="{7A0117DB-809A-4009-9769-624471F831BC}" type="pres">
      <dgm:prSet presAssocID="{368B9522-9F41-45FC-894A-53AF0D32D74C}" presName="sibTrans" presStyleCnt="0"/>
      <dgm:spPr/>
    </dgm:pt>
    <dgm:pt modelId="{06D9977F-79C4-49CF-92B8-EF0C82B0097F}" type="pres">
      <dgm:prSet presAssocID="{7DA5F5DC-779D-489B-878F-F11ADD454F9B}" presName="compNode" presStyleCnt="0"/>
      <dgm:spPr/>
    </dgm:pt>
    <dgm:pt modelId="{61B4B2AB-86D3-4DAB-AEC0-2981537CF0B3}" type="pres">
      <dgm:prSet presAssocID="{7DA5F5DC-779D-489B-878F-F11ADD454F9B}" presName="bgRect" presStyleLbl="bgShp" presStyleIdx="1" presStyleCnt="2"/>
      <dgm:spPr/>
    </dgm:pt>
    <dgm:pt modelId="{3DBEEAB5-E774-4EE9-8B09-C400B905AF2E}" type="pres">
      <dgm:prSet presAssocID="{7DA5F5DC-779D-489B-878F-F11ADD454F9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15868F5-816C-486B-9CC6-DFBC674CFE44}" type="pres">
      <dgm:prSet presAssocID="{7DA5F5DC-779D-489B-878F-F11ADD454F9B}" presName="spaceRect" presStyleCnt="0"/>
      <dgm:spPr/>
    </dgm:pt>
    <dgm:pt modelId="{33154B94-A0DA-468F-9E62-F3576D311B6B}" type="pres">
      <dgm:prSet presAssocID="{7DA5F5DC-779D-489B-878F-F11ADD454F9B}" presName="parTx" presStyleLbl="revTx" presStyleIdx="1" presStyleCnt="2">
        <dgm:presLayoutVars>
          <dgm:chMax val="0"/>
          <dgm:chPref val="0"/>
        </dgm:presLayoutVars>
      </dgm:prSet>
      <dgm:spPr/>
    </dgm:pt>
  </dgm:ptLst>
  <dgm:cxnLst>
    <dgm:cxn modelId="{38EDDA22-6ACA-48CC-810D-8671C35C65D7}" type="presOf" srcId="{7DA5F5DC-779D-489B-878F-F11ADD454F9B}" destId="{33154B94-A0DA-468F-9E62-F3576D311B6B}" srcOrd="0" destOrd="0" presId="urn:microsoft.com/office/officeart/2018/2/layout/IconVerticalSolidList"/>
    <dgm:cxn modelId="{62628671-DF77-4C4E-87B3-283FD39E7B63}" type="presOf" srcId="{C61F275E-6F7E-40C7-8333-47955458755B}" destId="{CB3F2600-29DF-4F15-9DB4-724B96B6E211}" srcOrd="0" destOrd="0" presId="urn:microsoft.com/office/officeart/2018/2/layout/IconVerticalSolidList"/>
    <dgm:cxn modelId="{4FCFCE74-E795-4FDA-98D0-12847C876102}" type="presOf" srcId="{7D1929B6-31DD-47A3-A1A1-7DC0EDED3471}" destId="{90C8586B-EA4A-4B8E-B307-12322E2ECEDA}" srcOrd="0" destOrd="0" presId="urn:microsoft.com/office/officeart/2018/2/layout/IconVerticalSolidList"/>
    <dgm:cxn modelId="{6F3609A1-865F-48BB-87F7-D7FF1ADC5DBD}" srcId="{7D1929B6-31DD-47A3-A1A1-7DC0EDED3471}" destId="{7DA5F5DC-779D-489B-878F-F11ADD454F9B}" srcOrd="1" destOrd="0" parTransId="{CC9C4494-887C-43D9-9D61-79566BD32AE0}" sibTransId="{91DCD7E9-B5FC-45EC-B044-8261A4DD0118}"/>
    <dgm:cxn modelId="{873165E3-1087-4B53-9822-B7BAB2558203}" srcId="{7D1929B6-31DD-47A3-A1A1-7DC0EDED3471}" destId="{C61F275E-6F7E-40C7-8333-47955458755B}" srcOrd="0" destOrd="0" parTransId="{1579DB91-B321-4FF6-A6EE-4529FC5FFF98}" sibTransId="{368B9522-9F41-45FC-894A-53AF0D32D74C}"/>
    <dgm:cxn modelId="{BC35FCD2-88B2-4C8A-9411-9F4191DB1159}" type="presParOf" srcId="{90C8586B-EA4A-4B8E-B307-12322E2ECEDA}" destId="{525928DE-92C9-4F77-813F-D608293782AA}" srcOrd="0" destOrd="0" presId="urn:microsoft.com/office/officeart/2018/2/layout/IconVerticalSolidList"/>
    <dgm:cxn modelId="{B97E00A5-F448-4EDC-837D-FE967BF381CD}" type="presParOf" srcId="{525928DE-92C9-4F77-813F-D608293782AA}" destId="{2BCC5E06-8489-41DD-A6EE-9DB84E3575C4}" srcOrd="0" destOrd="0" presId="urn:microsoft.com/office/officeart/2018/2/layout/IconVerticalSolidList"/>
    <dgm:cxn modelId="{7FBF1CFE-7C42-4F0C-B31F-111DD5019958}" type="presParOf" srcId="{525928DE-92C9-4F77-813F-D608293782AA}" destId="{04F078F1-795D-4CB0-82CE-C98A510ADC1E}" srcOrd="1" destOrd="0" presId="urn:microsoft.com/office/officeart/2018/2/layout/IconVerticalSolidList"/>
    <dgm:cxn modelId="{0062A117-F592-4257-B935-71F0750C45E7}" type="presParOf" srcId="{525928DE-92C9-4F77-813F-D608293782AA}" destId="{02EE610F-F493-4336-A57E-27986A8BAA71}" srcOrd="2" destOrd="0" presId="urn:microsoft.com/office/officeart/2018/2/layout/IconVerticalSolidList"/>
    <dgm:cxn modelId="{D3BF7543-FA44-4D20-9676-C1FEAEF4DF3C}" type="presParOf" srcId="{525928DE-92C9-4F77-813F-D608293782AA}" destId="{CB3F2600-29DF-4F15-9DB4-724B96B6E211}" srcOrd="3" destOrd="0" presId="urn:microsoft.com/office/officeart/2018/2/layout/IconVerticalSolidList"/>
    <dgm:cxn modelId="{D92DDE6C-B757-4FBE-BF94-FDC29E00F793}" type="presParOf" srcId="{90C8586B-EA4A-4B8E-B307-12322E2ECEDA}" destId="{7A0117DB-809A-4009-9769-624471F831BC}" srcOrd="1" destOrd="0" presId="urn:microsoft.com/office/officeart/2018/2/layout/IconVerticalSolidList"/>
    <dgm:cxn modelId="{120AE94D-890F-44BF-B797-0B2B5A4FC35D}" type="presParOf" srcId="{90C8586B-EA4A-4B8E-B307-12322E2ECEDA}" destId="{06D9977F-79C4-49CF-92B8-EF0C82B0097F}" srcOrd="2" destOrd="0" presId="urn:microsoft.com/office/officeart/2018/2/layout/IconVerticalSolidList"/>
    <dgm:cxn modelId="{4224DF3C-35AA-4CA7-8FDF-CBD46E7F74A7}" type="presParOf" srcId="{06D9977F-79C4-49CF-92B8-EF0C82B0097F}" destId="{61B4B2AB-86D3-4DAB-AEC0-2981537CF0B3}" srcOrd="0" destOrd="0" presId="urn:microsoft.com/office/officeart/2018/2/layout/IconVerticalSolidList"/>
    <dgm:cxn modelId="{F95EE284-8755-47F9-ADD5-CE8A623A389B}" type="presParOf" srcId="{06D9977F-79C4-49CF-92B8-EF0C82B0097F}" destId="{3DBEEAB5-E774-4EE9-8B09-C400B905AF2E}" srcOrd="1" destOrd="0" presId="urn:microsoft.com/office/officeart/2018/2/layout/IconVerticalSolidList"/>
    <dgm:cxn modelId="{88513AAA-BFA5-47A5-A803-CD7C66000356}" type="presParOf" srcId="{06D9977F-79C4-49CF-92B8-EF0C82B0097F}" destId="{415868F5-816C-486B-9CC6-DFBC674CFE44}" srcOrd="2" destOrd="0" presId="urn:microsoft.com/office/officeart/2018/2/layout/IconVerticalSolidList"/>
    <dgm:cxn modelId="{589D5A89-8408-44C1-8134-DC644F055A0B}" type="presParOf" srcId="{06D9977F-79C4-49CF-92B8-EF0C82B0097F}" destId="{33154B94-A0DA-468F-9E62-F3576D311B6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941D948-8420-47D7-A316-E4FC80B05F8B}"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786DBAC8-F919-4356-9247-5611CC401D32}">
      <dgm:prSet/>
      <dgm:spPr/>
      <dgm:t>
        <a:bodyPr/>
        <a:lstStyle/>
        <a:p>
          <a:r>
            <a:rPr lang="en-GB"/>
            <a:t>Cop culture- the positives and negatives</a:t>
          </a:r>
          <a:endParaRPr lang="en-US"/>
        </a:p>
      </dgm:t>
    </dgm:pt>
    <dgm:pt modelId="{B6554A65-1A5A-4F76-BA29-CF0A38400D05}" type="parTrans" cxnId="{76C64F27-0788-414C-AC14-6817EA1B469D}">
      <dgm:prSet/>
      <dgm:spPr/>
      <dgm:t>
        <a:bodyPr/>
        <a:lstStyle/>
        <a:p>
          <a:endParaRPr lang="en-US"/>
        </a:p>
      </dgm:t>
    </dgm:pt>
    <dgm:pt modelId="{25A736F1-E9B8-47BE-9D40-F9668EA579A4}" type="sibTrans" cxnId="{76C64F27-0788-414C-AC14-6817EA1B469D}">
      <dgm:prSet/>
      <dgm:spPr/>
      <dgm:t>
        <a:bodyPr/>
        <a:lstStyle/>
        <a:p>
          <a:endParaRPr lang="en-US"/>
        </a:p>
      </dgm:t>
    </dgm:pt>
    <dgm:pt modelId="{9A3FFE51-BD15-4BF7-A08B-2C03D7125932}">
      <dgm:prSet/>
      <dgm:spPr/>
      <dgm:t>
        <a:bodyPr/>
        <a:lstStyle/>
        <a:p>
          <a:r>
            <a:rPr lang="en-GB"/>
            <a:t>Theory behind cop culture</a:t>
          </a:r>
          <a:endParaRPr lang="en-US"/>
        </a:p>
      </dgm:t>
    </dgm:pt>
    <dgm:pt modelId="{D73FE965-47A4-46D7-9E8A-7884C1D4E67F}" type="parTrans" cxnId="{13F99C92-3D4B-4D5B-9BEC-9D4A610CEBA9}">
      <dgm:prSet/>
      <dgm:spPr/>
      <dgm:t>
        <a:bodyPr/>
        <a:lstStyle/>
        <a:p>
          <a:endParaRPr lang="en-US"/>
        </a:p>
      </dgm:t>
    </dgm:pt>
    <dgm:pt modelId="{8530165C-8A7E-4C97-B0B3-F264D7E7A2FC}" type="sibTrans" cxnId="{13F99C92-3D4B-4D5B-9BEC-9D4A610CEBA9}">
      <dgm:prSet/>
      <dgm:spPr/>
      <dgm:t>
        <a:bodyPr/>
        <a:lstStyle/>
        <a:p>
          <a:endParaRPr lang="en-US"/>
        </a:p>
      </dgm:t>
    </dgm:pt>
    <dgm:pt modelId="{9D5D905C-FD4B-48AB-8E7B-2A9222A1B709}">
      <dgm:prSet/>
      <dgm:spPr/>
      <dgm:t>
        <a:bodyPr/>
        <a:lstStyle/>
        <a:p>
          <a:r>
            <a:rPr lang="en-GB"/>
            <a:t>What’s happening today</a:t>
          </a:r>
          <a:endParaRPr lang="en-US"/>
        </a:p>
      </dgm:t>
    </dgm:pt>
    <dgm:pt modelId="{31B4B0ED-1803-4D6C-A382-94A4EF2707B6}" type="parTrans" cxnId="{5588D0A3-A8F3-43E7-B119-3D9EEE5B8440}">
      <dgm:prSet/>
      <dgm:spPr/>
      <dgm:t>
        <a:bodyPr/>
        <a:lstStyle/>
        <a:p>
          <a:endParaRPr lang="en-US"/>
        </a:p>
      </dgm:t>
    </dgm:pt>
    <dgm:pt modelId="{03ED97AE-09FF-4397-9BDC-785F10F50CE7}" type="sibTrans" cxnId="{5588D0A3-A8F3-43E7-B119-3D9EEE5B8440}">
      <dgm:prSet/>
      <dgm:spPr/>
      <dgm:t>
        <a:bodyPr/>
        <a:lstStyle/>
        <a:p>
          <a:endParaRPr lang="en-US"/>
        </a:p>
      </dgm:t>
    </dgm:pt>
    <dgm:pt modelId="{C59DFA26-5852-47CC-A647-D4A3552E2F4B}" type="pres">
      <dgm:prSet presAssocID="{A941D948-8420-47D7-A316-E4FC80B05F8B}" presName="vert0" presStyleCnt="0">
        <dgm:presLayoutVars>
          <dgm:dir/>
          <dgm:animOne val="branch"/>
          <dgm:animLvl val="lvl"/>
        </dgm:presLayoutVars>
      </dgm:prSet>
      <dgm:spPr/>
    </dgm:pt>
    <dgm:pt modelId="{FA869ACE-4F68-4D35-916D-660830ADD471}" type="pres">
      <dgm:prSet presAssocID="{786DBAC8-F919-4356-9247-5611CC401D32}" presName="thickLine" presStyleLbl="alignNode1" presStyleIdx="0" presStyleCnt="3"/>
      <dgm:spPr/>
    </dgm:pt>
    <dgm:pt modelId="{9FDF22DF-38AE-4E33-B54F-95EA33AB8442}" type="pres">
      <dgm:prSet presAssocID="{786DBAC8-F919-4356-9247-5611CC401D32}" presName="horz1" presStyleCnt="0"/>
      <dgm:spPr/>
    </dgm:pt>
    <dgm:pt modelId="{5F5A5D48-0B6B-48D8-BF74-0937E9FF61BD}" type="pres">
      <dgm:prSet presAssocID="{786DBAC8-F919-4356-9247-5611CC401D32}" presName="tx1" presStyleLbl="revTx" presStyleIdx="0" presStyleCnt="3"/>
      <dgm:spPr/>
    </dgm:pt>
    <dgm:pt modelId="{D36A0FB7-98FB-46A5-B852-CA64BBD3B9D4}" type="pres">
      <dgm:prSet presAssocID="{786DBAC8-F919-4356-9247-5611CC401D32}" presName="vert1" presStyleCnt="0"/>
      <dgm:spPr/>
    </dgm:pt>
    <dgm:pt modelId="{F047CF02-0DAE-4A48-AB16-2391532AFFF5}" type="pres">
      <dgm:prSet presAssocID="{9A3FFE51-BD15-4BF7-A08B-2C03D7125932}" presName="thickLine" presStyleLbl="alignNode1" presStyleIdx="1" presStyleCnt="3"/>
      <dgm:spPr/>
    </dgm:pt>
    <dgm:pt modelId="{983A4EC3-EA2F-4F5D-A52D-AB7799DDED8A}" type="pres">
      <dgm:prSet presAssocID="{9A3FFE51-BD15-4BF7-A08B-2C03D7125932}" presName="horz1" presStyleCnt="0"/>
      <dgm:spPr/>
    </dgm:pt>
    <dgm:pt modelId="{E7F1D4A5-F863-4E07-BC5D-9FABB3D5818D}" type="pres">
      <dgm:prSet presAssocID="{9A3FFE51-BD15-4BF7-A08B-2C03D7125932}" presName="tx1" presStyleLbl="revTx" presStyleIdx="1" presStyleCnt="3"/>
      <dgm:spPr/>
    </dgm:pt>
    <dgm:pt modelId="{BB06E92D-6A9F-453B-848F-A7DFEE30AB1C}" type="pres">
      <dgm:prSet presAssocID="{9A3FFE51-BD15-4BF7-A08B-2C03D7125932}" presName="vert1" presStyleCnt="0"/>
      <dgm:spPr/>
    </dgm:pt>
    <dgm:pt modelId="{E9ED599D-788C-446D-AF39-ED059585CAAF}" type="pres">
      <dgm:prSet presAssocID="{9D5D905C-FD4B-48AB-8E7B-2A9222A1B709}" presName="thickLine" presStyleLbl="alignNode1" presStyleIdx="2" presStyleCnt="3"/>
      <dgm:spPr/>
    </dgm:pt>
    <dgm:pt modelId="{CD64562F-BC00-4D0B-B850-BF8A761F7CB6}" type="pres">
      <dgm:prSet presAssocID="{9D5D905C-FD4B-48AB-8E7B-2A9222A1B709}" presName="horz1" presStyleCnt="0"/>
      <dgm:spPr/>
    </dgm:pt>
    <dgm:pt modelId="{A4AD1169-45AC-48E6-9431-9B3B4AE408C7}" type="pres">
      <dgm:prSet presAssocID="{9D5D905C-FD4B-48AB-8E7B-2A9222A1B709}" presName="tx1" presStyleLbl="revTx" presStyleIdx="2" presStyleCnt="3"/>
      <dgm:spPr/>
    </dgm:pt>
    <dgm:pt modelId="{9DC9C6D1-5CAF-49A1-AAD8-7134DA44A167}" type="pres">
      <dgm:prSet presAssocID="{9D5D905C-FD4B-48AB-8E7B-2A9222A1B709}" presName="vert1" presStyleCnt="0"/>
      <dgm:spPr/>
    </dgm:pt>
  </dgm:ptLst>
  <dgm:cxnLst>
    <dgm:cxn modelId="{76C64F27-0788-414C-AC14-6817EA1B469D}" srcId="{A941D948-8420-47D7-A316-E4FC80B05F8B}" destId="{786DBAC8-F919-4356-9247-5611CC401D32}" srcOrd="0" destOrd="0" parTransId="{B6554A65-1A5A-4F76-BA29-CF0A38400D05}" sibTransId="{25A736F1-E9B8-47BE-9D40-F9668EA579A4}"/>
    <dgm:cxn modelId="{D1905847-1C43-4700-856D-BFA8187315BE}" type="presOf" srcId="{A941D948-8420-47D7-A316-E4FC80B05F8B}" destId="{C59DFA26-5852-47CC-A647-D4A3552E2F4B}" srcOrd="0" destOrd="0" presId="urn:microsoft.com/office/officeart/2008/layout/LinedList"/>
    <dgm:cxn modelId="{272C4E6E-8C52-4DC2-BE82-BADB9D534ED5}" type="presOf" srcId="{9A3FFE51-BD15-4BF7-A08B-2C03D7125932}" destId="{E7F1D4A5-F863-4E07-BC5D-9FABB3D5818D}" srcOrd="0" destOrd="0" presId="urn:microsoft.com/office/officeart/2008/layout/LinedList"/>
    <dgm:cxn modelId="{13F99C92-3D4B-4D5B-9BEC-9D4A610CEBA9}" srcId="{A941D948-8420-47D7-A316-E4FC80B05F8B}" destId="{9A3FFE51-BD15-4BF7-A08B-2C03D7125932}" srcOrd="1" destOrd="0" parTransId="{D73FE965-47A4-46D7-9E8A-7884C1D4E67F}" sibTransId="{8530165C-8A7E-4C97-B0B3-F264D7E7A2FC}"/>
    <dgm:cxn modelId="{5588D0A3-A8F3-43E7-B119-3D9EEE5B8440}" srcId="{A941D948-8420-47D7-A316-E4FC80B05F8B}" destId="{9D5D905C-FD4B-48AB-8E7B-2A9222A1B709}" srcOrd="2" destOrd="0" parTransId="{31B4B0ED-1803-4D6C-A382-94A4EF2707B6}" sibTransId="{03ED97AE-09FF-4397-9BDC-785F10F50CE7}"/>
    <dgm:cxn modelId="{FD3935A9-E39B-4ED2-BF73-E2F2F5D83DEC}" type="presOf" srcId="{9D5D905C-FD4B-48AB-8E7B-2A9222A1B709}" destId="{A4AD1169-45AC-48E6-9431-9B3B4AE408C7}" srcOrd="0" destOrd="0" presId="urn:microsoft.com/office/officeart/2008/layout/LinedList"/>
    <dgm:cxn modelId="{87257EBF-C234-4BAF-AC60-449671E9CA2E}" type="presOf" srcId="{786DBAC8-F919-4356-9247-5611CC401D32}" destId="{5F5A5D48-0B6B-48D8-BF74-0937E9FF61BD}" srcOrd="0" destOrd="0" presId="urn:microsoft.com/office/officeart/2008/layout/LinedList"/>
    <dgm:cxn modelId="{FCD0BF59-FC4D-46B1-A06D-637DFBB49A08}" type="presParOf" srcId="{C59DFA26-5852-47CC-A647-D4A3552E2F4B}" destId="{FA869ACE-4F68-4D35-916D-660830ADD471}" srcOrd="0" destOrd="0" presId="urn:microsoft.com/office/officeart/2008/layout/LinedList"/>
    <dgm:cxn modelId="{D5A6C879-EA7A-422F-BE7E-7FADDDEFA221}" type="presParOf" srcId="{C59DFA26-5852-47CC-A647-D4A3552E2F4B}" destId="{9FDF22DF-38AE-4E33-B54F-95EA33AB8442}" srcOrd="1" destOrd="0" presId="urn:microsoft.com/office/officeart/2008/layout/LinedList"/>
    <dgm:cxn modelId="{F6F9F817-04E1-4A90-A630-688950B10E95}" type="presParOf" srcId="{9FDF22DF-38AE-4E33-B54F-95EA33AB8442}" destId="{5F5A5D48-0B6B-48D8-BF74-0937E9FF61BD}" srcOrd="0" destOrd="0" presId="urn:microsoft.com/office/officeart/2008/layout/LinedList"/>
    <dgm:cxn modelId="{896430BB-7898-4CED-B758-15B9A2840B7A}" type="presParOf" srcId="{9FDF22DF-38AE-4E33-B54F-95EA33AB8442}" destId="{D36A0FB7-98FB-46A5-B852-CA64BBD3B9D4}" srcOrd="1" destOrd="0" presId="urn:microsoft.com/office/officeart/2008/layout/LinedList"/>
    <dgm:cxn modelId="{68014265-1942-46D3-95D0-37D3AC7B65C0}" type="presParOf" srcId="{C59DFA26-5852-47CC-A647-D4A3552E2F4B}" destId="{F047CF02-0DAE-4A48-AB16-2391532AFFF5}" srcOrd="2" destOrd="0" presId="urn:microsoft.com/office/officeart/2008/layout/LinedList"/>
    <dgm:cxn modelId="{AD8B76C4-F163-457D-BE49-C2316E48D7E2}" type="presParOf" srcId="{C59DFA26-5852-47CC-A647-D4A3552E2F4B}" destId="{983A4EC3-EA2F-4F5D-A52D-AB7799DDED8A}" srcOrd="3" destOrd="0" presId="urn:microsoft.com/office/officeart/2008/layout/LinedList"/>
    <dgm:cxn modelId="{DAFEFD3B-2DBD-4238-9275-6EF202AA942D}" type="presParOf" srcId="{983A4EC3-EA2F-4F5D-A52D-AB7799DDED8A}" destId="{E7F1D4A5-F863-4E07-BC5D-9FABB3D5818D}" srcOrd="0" destOrd="0" presId="urn:microsoft.com/office/officeart/2008/layout/LinedList"/>
    <dgm:cxn modelId="{92399320-BEE7-4012-A56A-1B8D4E74BFBC}" type="presParOf" srcId="{983A4EC3-EA2F-4F5D-A52D-AB7799DDED8A}" destId="{BB06E92D-6A9F-453B-848F-A7DFEE30AB1C}" srcOrd="1" destOrd="0" presId="urn:microsoft.com/office/officeart/2008/layout/LinedList"/>
    <dgm:cxn modelId="{D8DBB97B-4AB1-489B-9B6A-357CF8A27889}" type="presParOf" srcId="{C59DFA26-5852-47CC-A647-D4A3552E2F4B}" destId="{E9ED599D-788C-446D-AF39-ED059585CAAF}" srcOrd="4" destOrd="0" presId="urn:microsoft.com/office/officeart/2008/layout/LinedList"/>
    <dgm:cxn modelId="{E77CA4B5-1E8A-4A07-B8CC-68BFE6E318F1}" type="presParOf" srcId="{C59DFA26-5852-47CC-A647-D4A3552E2F4B}" destId="{CD64562F-BC00-4D0B-B850-BF8A761F7CB6}" srcOrd="5" destOrd="0" presId="urn:microsoft.com/office/officeart/2008/layout/LinedList"/>
    <dgm:cxn modelId="{83A09481-6F8D-40AF-895A-2AA41BFB3EEB}" type="presParOf" srcId="{CD64562F-BC00-4D0B-B850-BF8A761F7CB6}" destId="{A4AD1169-45AC-48E6-9431-9B3B4AE408C7}" srcOrd="0" destOrd="0" presId="urn:microsoft.com/office/officeart/2008/layout/LinedList"/>
    <dgm:cxn modelId="{33DBBF85-D888-4735-A202-5B4FEF3562D8}" type="presParOf" srcId="{CD64562F-BC00-4D0B-B850-BF8A761F7CB6}" destId="{9DC9C6D1-5CAF-49A1-AAD8-7134DA44A16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0367E-C1FA-4447-B4B3-B31416D33CE5}">
      <dsp:nvSpPr>
        <dsp:cNvPr id="0" name=""/>
        <dsp:cNvSpPr/>
      </dsp:nvSpPr>
      <dsp:spPr>
        <a:xfrm>
          <a:off x="0" y="531"/>
          <a:ext cx="53933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7948C4-9F31-4393-AE3B-5A2C928F46CF}">
      <dsp:nvSpPr>
        <dsp:cNvPr id="0" name=""/>
        <dsp:cNvSpPr/>
      </dsp:nvSpPr>
      <dsp:spPr>
        <a:xfrm>
          <a:off x="0" y="531"/>
          <a:ext cx="539336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The idea police are somehow different from the rest of society as a distinctive group who function according to a:</a:t>
          </a:r>
          <a:endParaRPr lang="en-US" sz="2000" kern="1200" dirty="0"/>
        </a:p>
      </dsp:txBody>
      <dsp:txXfrm>
        <a:off x="0" y="531"/>
        <a:ext cx="5393361" cy="870055"/>
      </dsp:txXfrm>
    </dsp:sp>
    <dsp:sp modelId="{657AC787-8A49-4B9E-9E56-02C0463BA7EB}">
      <dsp:nvSpPr>
        <dsp:cNvPr id="0" name=""/>
        <dsp:cNvSpPr/>
      </dsp:nvSpPr>
      <dsp:spPr>
        <a:xfrm>
          <a:off x="0" y="870586"/>
          <a:ext cx="53933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B44EAB-9EEC-4284-ABDD-E02DD8C116A1}">
      <dsp:nvSpPr>
        <dsp:cNvPr id="0" name=""/>
        <dsp:cNvSpPr/>
      </dsp:nvSpPr>
      <dsp:spPr>
        <a:xfrm>
          <a:off x="0" y="870586"/>
          <a:ext cx="539336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Unique set of rules</a:t>
          </a:r>
          <a:endParaRPr lang="en-US" sz="2000" kern="1200" dirty="0"/>
        </a:p>
      </dsp:txBody>
      <dsp:txXfrm>
        <a:off x="0" y="870586"/>
        <a:ext cx="5393361" cy="870055"/>
      </dsp:txXfrm>
    </dsp:sp>
    <dsp:sp modelId="{3ED4314A-D18E-4CCC-962D-AFFFB75334A5}">
      <dsp:nvSpPr>
        <dsp:cNvPr id="0" name=""/>
        <dsp:cNvSpPr/>
      </dsp:nvSpPr>
      <dsp:spPr>
        <a:xfrm>
          <a:off x="0" y="1740641"/>
          <a:ext cx="53933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099CB5-A253-43AD-9411-721FE051E159}">
      <dsp:nvSpPr>
        <dsp:cNvPr id="0" name=""/>
        <dsp:cNvSpPr/>
      </dsp:nvSpPr>
      <dsp:spPr>
        <a:xfrm>
          <a:off x="0" y="1740641"/>
          <a:ext cx="539336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Practices</a:t>
          </a:r>
          <a:endParaRPr lang="en-US" sz="2000" kern="1200" dirty="0"/>
        </a:p>
      </dsp:txBody>
      <dsp:txXfrm>
        <a:off x="0" y="1740641"/>
        <a:ext cx="5393361" cy="870055"/>
      </dsp:txXfrm>
    </dsp:sp>
    <dsp:sp modelId="{37E7D651-F312-4982-9BFB-A0832EFA4771}">
      <dsp:nvSpPr>
        <dsp:cNvPr id="0" name=""/>
        <dsp:cNvSpPr/>
      </dsp:nvSpPr>
      <dsp:spPr>
        <a:xfrm>
          <a:off x="0" y="2610696"/>
          <a:ext cx="53933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D67B3-5255-4F19-AAA0-DF8D3C9E1E9C}">
      <dsp:nvSpPr>
        <dsp:cNvPr id="0" name=""/>
        <dsp:cNvSpPr/>
      </dsp:nvSpPr>
      <dsp:spPr>
        <a:xfrm>
          <a:off x="0" y="2610696"/>
          <a:ext cx="539336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Beliefs</a:t>
          </a:r>
          <a:endParaRPr lang="en-US" sz="2000" kern="1200" dirty="0"/>
        </a:p>
      </dsp:txBody>
      <dsp:txXfrm>
        <a:off x="0" y="2610696"/>
        <a:ext cx="5393361" cy="870055"/>
      </dsp:txXfrm>
    </dsp:sp>
    <dsp:sp modelId="{D517499B-75E2-4C3F-812C-FAEE49B1C686}">
      <dsp:nvSpPr>
        <dsp:cNvPr id="0" name=""/>
        <dsp:cNvSpPr/>
      </dsp:nvSpPr>
      <dsp:spPr>
        <a:xfrm>
          <a:off x="0" y="3480751"/>
          <a:ext cx="53933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08F68A-1953-4B77-98ED-1115FB233982}">
      <dsp:nvSpPr>
        <dsp:cNvPr id="0" name=""/>
        <dsp:cNvSpPr/>
      </dsp:nvSpPr>
      <dsp:spPr>
        <a:xfrm>
          <a:off x="0" y="3480751"/>
          <a:ext cx="539336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Principles accepted by all members</a:t>
          </a:r>
          <a:endParaRPr lang="en-US" sz="2000" kern="1200" dirty="0"/>
        </a:p>
      </dsp:txBody>
      <dsp:txXfrm>
        <a:off x="0" y="3480751"/>
        <a:ext cx="5393361" cy="870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91074-48A0-4912-B1B4-DF4B299997DB}">
      <dsp:nvSpPr>
        <dsp:cNvPr id="0" name=""/>
        <dsp:cNvSpPr/>
      </dsp:nvSpPr>
      <dsp:spPr>
        <a:xfrm>
          <a:off x="0" y="0"/>
          <a:ext cx="527288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D991EE7-7C01-4E38-AA5D-BBBC92A40F25}">
      <dsp:nvSpPr>
        <dsp:cNvPr id="0" name=""/>
        <dsp:cNvSpPr/>
      </dsp:nvSpPr>
      <dsp:spPr>
        <a:xfrm>
          <a:off x="0" y="0"/>
          <a:ext cx="5272888" cy="1590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A "canteen culture" refers to the way in which people working in a particular workplace can develop a shared set of values and prejudices. </a:t>
          </a:r>
          <a:endParaRPr lang="en-US" sz="2500" kern="1200"/>
        </a:p>
      </dsp:txBody>
      <dsp:txXfrm>
        <a:off x="0" y="0"/>
        <a:ext cx="5272888" cy="1590841"/>
      </dsp:txXfrm>
    </dsp:sp>
    <dsp:sp modelId="{C5A6B567-9C17-4FE2-ACDD-7DC223162E63}">
      <dsp:nvSpPr>
        <dsp:cNvPr id="0" name=""/>
        <dsp:cNvSpPr/>
      </dsp:nvSpPr>
      <dsp:spPr>
        <a:xfrm>
          <a:off x="0" y="1590841"/>
          <a:ext cx="527288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CC651DE-34F3-4138-AB2A-C266BDD7E941}">
      <dsp:nvSpPr>
        <dsp:cNvPr id="0" name=""/>
        <dsp:cNvSpPr/>
      </dsp:nvSpPr>
      <dsp:spPr>
        <a:xfrm>
          <a:off x="0" y="1590841"/>
          <a:ext cx="5272888" cy="1590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development of </a:t>
          </a:r>
          <a:r>
            <a:rPr lang="en-GB" sz="2500" b="0" i="0" kern="1200"/>
            <a:t>lack of fairness, discrimination, lack of empathy, bullying is formed. </a:t>
          </a:r>
          <a:endParaRPr lang="en-US" sz="2500" kern="1200"/>
        </a:p>
      </dsp:txBody>
      <dsp:txXfrm>
        <a:off x="0" y="1590841"/>
        <a:ext cx="5272888" cy="15908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B5BC6-F5CD-4634-94EF-9AD862803B3E}">
      <dsp:nvSpPr>
        <dsp:cNvPr id="0" name=""/>
        <dsp:cNvSpPr/>
      </dsp:nvSpPr>
      <dsp:spPr>
        <a:xfrm>
          <a:off x="0" y="316616"/>
          <a:ext cx="6586489"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Key SIT theorist - Henri Tajfel (1982)</a:t>
          </a:r>
          <a:endParaRPr lang="en-US" sz="1500" kern="1200"/>
        </a:p>
      </dsp:txBody>
      <dsp:txXfrm>
        <a:off x="29088" y="345704"/>
        <a:ext cx="6528313" cy="537701"/>
      </dsp:txXfrm>
    </dsp:sp>
    <dsp:sp modelId="{62B7F351-C863-4651-A520-80A9CFB725A7}">
      <dsp:nvSpPr>
        <dsp:cNvPr id="0" name=""/>
        <dsp:cNvSpPr/>
      </dsp:nvSpPr>
      <dsp:spPr>
        <a:xfrm>
          <a:off x="0" y="955693"/>
          <a:ext cx="6586489" cy="595877"/>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SIT is concerned with the needs of individuals to identify with specific social groups</a:t>
          </a:r>
          <a:endParaRPr lang="en-US" sz="1500" kern="1200"/>
        </a:p>
      </dsp:txBody>
      <dsp:txXfrm>
        <a:off x="29088" y="984781"/>
        <a:ext cx="6528313" cy="537701"/>
      </dsp:txXfrm>
    </dsp:sp>
    <dsp:sp modelId="{7F0F5F7D-DB50-4590-B0E0-FE879A175964}">
      <dsp:nvSpPr>
        <dsp:cNvPr id="0" name=""/>
        <dsp:cNvSpPr/>
      </dsp:nvSpPr>
      <dsp:spPr>
        <a:xfrm>
          <a:off x="0" y="1594770"/>
          <a:ext cx="6586489" cy="595877"/>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Groups give people a sense of belonging/who they are/a framework for their lives</a:t>
          </a:r>
          <a:endParaRPr lang="en-US" sz="1500" kern="1200"/>
        </a:p>
      </dsp:txBody>
      <dsp:txXfrm>
        <a:off x="29088" y="1623858"/>
        <a:ext cx="6528313" cy="537701"/>
      </dsp:txXfrm>
    </dsp:sp>
    <dsp:sp modelId="{F7392955-C8A4-4B48-92D9-A9F71495CDF2}">
      <dsp:nvSpPr>
        <dsp:cNvPr id="0" name=""/>
        <dsp:cNvSpPr/>
      </dsp:nvSpPr>
      <dsp:spPr>
        <a:xfrm>
          <a:off x="0" y="2233848"/>
          <a:ext cx="6586489" cy="595877"/>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This links to self-esteem needs</a:t>
          </a:r>
          <a:endParaRPr lang="en-US" sz="1500" kern="1200"/>
        </a:p>
      </dsp:txBody>
      <dsp:txXfrm>
        <a:off x="29088" y="2262936"/>
        <a:ext cx="6528313" cy="537701"/>
      </dsp:txXfrm>
    </dsp:sp>
    <dsp:sp modelId="{3C4EBA0E-04B5-4F32-A7FD-639B43E33A98}">
      <dsp:nvSpPr>
        <dsp:cNvPr id="0" name=""/>
        <dsp:cNvSpPr/>
      </dsp:nvSpPr>
      <dsp:spPr>
        <a:xfrm>
          <a:off x="0" y="2872925"/>
          <a:ext cx="6586489" cy="595877"/>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u="sng" kern="1200"/>
            <a:t>But</a:t>
          </a:r>
          <a:r>
            <a:rPr lang="en-GB" sz="1500" kern="1200"/>
            <a:t> also the development of prejudice and discrimination as the process inevitably involves discriminating in favour of one’s own group and against the other group(s)</a:t>
          </a:r>
          <a:endParaRPr lang="en-US" sz="1500" kern="1200"/>
        </a:p>
      </dsp:txBody>
      <dsp:txXfrm>
        <a:off x="29088" y="2902013"/>
        <a:ext cx="6528313" cy="5377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2BA81-9DF5-4991-B8A7-AB117A42E3EA}">
      <dsp:nvSpPr>
        <dsp:cNvPr id="0" name=""/>
        <dsp:cNvSpPr/>
      </dsp:nvSpPr>
      <dsp:spPr>
        <a:xfrm>
          <a:off x="0" y="531"/>
          <a:ext cx="10515600" cy="124328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1CEDD-2BA7-4553-8770-947A5E3154AC}">
      <dsp:nvSpPr>
        <dsp:cNvPr id="0" name=""/>
        <dsp:cNvSpPr/>
      </dsp:nvSpPr>
      <dsp:spPr>
        <a:xfrm>
          <a:off x="376092" y="280269"/>
          <a:ext cx="683804" cy="68380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AB7467-A36D-4B9E-A727-34CBDCAAE53B}">
      <dsp:nvSpPr>
        <dsp:cNvPr id="0" name=""/>
        <dsp:cNvSpPr/>
      </dsp:nvSpPr>
      <dsp:spPr>
        <a:xfrm>
          <a:off x="1435988" y="5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933450">
            <a:lnSpc>
              <a:spcPct val="100000"/>
            </a:lnSpc>
            <a:spcBef>
              <a:spcPct val="0"/>
            </a:spcBef>
            <a:spcAft>
              <a:spcPct val="35000"/>
            </a:spcAft>
            <a:buNone/>
          </a:pPr>
          <a:r>
            <a:rPr lang="en-GB" sz="2100" kern="1200"/>
            <a:t>Research into police culture from the 1960s acknowledges the existence of shared occupational values and attitudes between police officers and the influence they have on their perceptions and interactions with the public.</a:t>
          </a:r>
          <a:endParaRPr lang="en-US" sz="2100" kern="1200"/>
        </a:p>
      </dsp:txBody>
      <dsp:txXfrm>
        <a:off x="1435988" y="531"/>
        <a:ext cx="9079611" cy="1243280"/>
      </dsp:txXfrm>
    </dsp:sp>
    <dsp:sp modelId="{3A8441DA-D7E0-46B9-9073-4D46EC9ED6BD}">
      <dsp:nvSpPr>
        <dsp:cNvPr id="0" name=""/>
        <dsp:cNvSpPr/>
      </dsp:nvSpPr>
      <dsp:spPr>
        <a:xfrm>
          <a:off x="0" y="1554631"/>
          <a:ext cx="10515600" cy="124328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39B4B-BDD3-47FC-8825-A3DFCF554089}">
      <dsp:nvSpPr>
        <dsp:cNvPr id="0" name=""/>
        <dsp:cNvSpPr/>
      </dsp:nvSpPr>
      <dsp:spPr>
        <a:xfrm>
          <a:off x="376092" y="1834369"/>
          <a:ext cx="683804" cy="68380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DB8DE8-FBFD-4B9F-9D57-B7203049404C}">
      <dsp:nvSpPr>
        <dsp:cNvPr id="0" name=""/>
        <dsp:cNvSpPr/>
      </dsp:nvSpPr>
      <dsp:spPr>
        <a:xfrm>
          <a:off x="1435988" y="15546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933450">
            <a:lnSpc>
              <a:spcPct val="100000"/>
            </a:lnSpc>
            <a:spcBef>
              <a:spcPct val="0"/>
            </a:spcBef>
            <a:spcAft>
              <a:spcPct val="35000"/>
            </a:spcAft>
            <a:buNone/>
          </a:pPr>
          <a:r>
            <a:rPr lang="en-GB" sz="2100" kern="1200" dirty="0"/>
            <a:t>Yet despite the many transitions in police practice, the characteristics that underpin a shared sense of identity between police officers have persisted (Loftus, 2010). </a:t>
          </a:r>
          <a:endParaRPr lang="en-US" sz="2100" kern="1200" dirty="0"/>
        </a:p>
      </dsp:txBody>
      <dsp:txXfrm>
        <a:off x="1435988" y="1554631"/>
        <a:ext cx="9079611" cy="1243280"/>
      </dsp:txXfrm>
    </dsp:sp>
    <dsp:sp modelId="{23E4F6B9-D25D-4193-8FEB-6985573D96B3}">
      <dsp:nvSpPr>
        <dsp:cNvPr id="0" name=""/>
        <dsp:cNvSpPr/>
      </dsp:nvSpPr>
      <dsp:spPr>
        <a:xfrm>
          <a:off x="0" y="3108732"/>
          <a:ext cx="10515600" cy="124328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513A90-FB8F-4DEC-BC37-EC8EB21BD098}">
      <dsp:nvSpPr>
        <dsp:cNvPr id="0" name=""/>
        <dsp:cNvSpPr/>
      </dsp:nvSpPr>
      <dsp:spPr>
        <a:xfrm>
          <a:off x="376092" y="3388470"/>
          <a:ext cx="683804" cy="68380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B3987D-74A9-464D-9B45-9EBFB06314EE}">
      <dsp:nvSpPr>
        <dsp:cNvPr id="0" name=""/>
        <dsp:cNvSpPr/>
      </dsp:nvSpPr>
      <dsp:spPr>
        <a:xfrm>
          <a:off x="1435988" y="3108732"/>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933450">
            <a:lnSpc>
              <a:spcPct val="100000"/>
            </a:lnSpc>
            <a:spcBef>
              <a:spcPct val="0"/>
            </a:spcBef>
            <a:spcAft>
              <a:spcPct val="35000"/>
            </a:spcAft>
            <a:buNone/>
          </a:pPr>
          <a:r>
            <a:rPr lang="en-GB" sz="2100" kern="1200" dirty="0"/>
            <a:t>According to Manning (1989, p.360) police culture is a set of </a:t>
          </a:r>
          <a:r>
            <a:rPr lang="en-GB" sz="2100" i="1" kern="1200" dirty="0"/>
            <a:t>“accepted practices, rules, and principles of conduct that are situationally applied, and generalised rationales and beliefs”.</a:t>
          </a:r>
          <a:endParaRPr lang="en-US" sz="2100" i="1" kern="1200" dirty="0"/>
        </a:p>
      </dsp:txBody>
      <dsp:txXfrm>
        <a:off x="1435988" y="3108732"/>
        <a:ext cx="9079611" cy="12432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6F857-9F39-46AA-B776-2564DBBF9AA2}">
      <dsp:nvSpPr>
        <dsp:cNvPr id="0" name=""/>
        <dsp:cNvSpPr/>
      </dsp:nvSpPr>
      <dsp:spPr>
        <a:xfrm>
          <a:off x="0" y="607"/>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AA344-23E2-4352-BE2B-724D96A38373}">
      <dsp:nvSpPr>
        <dsp:cNvPr id="0" name=""/>
        <dsp:cNvSpPr/>
      </dsp:nvSpPr>
      <dsp:spPr>
        <a:xfrm>
          <a:off x="430272" y="320645"/>
          <a:ext cx="782314" cy="7823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51460E-F299-4D3B-A0BD-8D3D4A265144}">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The behaviour police display in the ‘canteen’ does not necessarily transcend to the street</a:t>
          </a:r>
          <a:endParaRPr lang="en-US" sz="2500" kern="1200"/>
        </a:p>
      </dsp:txBody>
      <dsp:txXfrm>
        <a:off x="1642860" y="607"/>
        <a:ext cx="4985943" cy="1422390"/>
      </dsp:txXfrm>
    </dsp:sp>
    <dsp:sp modelId="{82A5C858-4660-4DC4-A74E-54CCF56EEB5C}">
      <dsp:nvSpPr>
        <dsp:cNvPr id="0" name=""/>
        <dsp:cNvSpPr/>
      </dsp:nvSpPr>
      <dsp:spPr>
        <a:xfrm>
          <a:off x="0" y="1778595"/>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274B3A-2A8E-4A83-B029-1D09BDABA920}">
      <dsp:nvSpPr>
        <dsp:cNvPr id="0" name=""/>
        <dsp:cNvSpPr/>
      </dsp:nvSpPr>
      <dsp:spPr>
        <a:xfrm>
          <a:off x="430272" y="2098633"/>
          <a:ext cx="782314" cy="7823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0827B0-0B85-49CE-9297-FAF909C4725E}">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Police work is ‘dirty work’ normalising experience is part of the police role.</a:t>
          </a:r>
          <a:endParaRPr lang="en-US" sz="2500" kern="1200"/>
        </a:p>
      </dsp:txBody>
      <dsp:txXfrm>
        <a:off x="1642860" y="1778595"/>
        <a:ext cx="4985943" cy="1422390"/>
      </dsp:txXfrm>
    </dsp:sp>
    <dsp:sp modelId="{34F2047D-2ED8-41C4-BC96-27457BD34C53}">
      <dsp:nvSpPr>
        <dsp:cNvPr id="0" name=""/>
        <dsp:cNvSpPr/>
      </dsp:nvSpPr>
      <dsp:spPr>
        <a:xfrm>
          <a:off x="0" y="3556583"/>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456D0-7CF0-47EC-9E44-22317A153C60}">
      <dsp:nvSpPr>
        <dsp:cNvPr id="0" name=""/>
        <dsp:cNvSpPr/>
      </dsp:nvSpPr>
      <dsp:spPr>
        <a:xfrm>
          <a:off x="430272" y="3876620"/>
          <a:ext cx="782314" cy="78231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6FD4B8-4D11-49E3-87F2-7A4A669BDCF2}">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Researching police culture should seek to explain police behaviour and not simply seek to condemn it!</a:t>
          </a:r>
          <a:endParaRPr lang="en-US" sz="2500" kern="1200"/>
        </a:p>
      </dsp:txBody>
      <dsp:txXfrm>
        <a:off x="1642860" y="3556583"/>
        <a:ext cx="4985943" cy="14223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174D9-5364-4B75-88DF-2655F5992185}">
      <dsp:nvSpPr>
        <dsp:cNvPr id="0" name=""/>
        <dsp:cNvSpPr/>
      </dsp:nvSpPr>
      <dsp:spPr>
        <a:xfrm>
          <a:off x="920893" y="887962"/>
          <a:ext cx="1249769" cy="124976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1436B-28FF-4FD7-B4F4-2932694840C4}">
      <dsp:nvSpPr>
        <dsp:cNvPr id="0" name=""/>
        <dsp:cNvSpPr/>
      </dsp:nvSpPr>
      <dsp:spPr>
        <a:xfrm>
          <a:off x="157144"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Over policing of some communities</a:t>
          </a:r>
          <a:endParaRPr lang="en-US" sz="1200" kern="1200" dirty="0"/>
        </a:p>
      </dsp:txBody>
      <dsp:txXfrm>
        <a:off x="157144" y="2485519"/>
        <a:ext cx="2777266" cy="720000"/>
      </dsp:txXfrm>
    </dsp:sp>
    <dsp:sp modelId="{518A6793-2CFC-4A40-B82E-2038B794B3E7}">
      <dsp:nvSpPr>
        <dsp:cNvPr id="0" name=""/>
        <dsp:cNvSpPr/>
      </dsp:nvSpPr>
      <dsp:spPr>
        <a:xfrm>
          <a:off x="4184181" y="887962"/>
          <a:ext cx="1249769" cy="124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52A335-FC00-4B9C-8BAD-FDE0AA111446}">
      <dsp:nvSpPr>
        <dsp:cNvPr id="0" name=""/>
        <dsp:cNvSpPr/>
      </dsp:nvSpPr>
      <dsp:spPr>
        <a:xfrm>
          <a:off x="3420433"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Failure to provide an adequate response to victims of some types of crimes</a:t>
          </a:r>
          <a:endParaRPr lang="en-US" sz="1200" kern="1200" dirty="0"/>
        </a:p>
      </dsp:txBody>
      <dsp:txXfrm>
        <a:off x="3420433" y="2485519"/>
        <a:ext cx="2777266" cy="720000"/>
      </dsp:txXfrm>
    </dsp:sp>
    <dsp:sp modelId="{50AAC5FB-8E52-4776-8E92-9174A5E59EC6}">
      <dsp:nvSpPr>
        <dsp:cNvPr id="0" name=""/>
        <dsp:cNvSpPr/>
      </dsp:nvSpPr>
      <dsp:spPr>
        <a:xfrm>
          <a:off x="7447469" y="887962"/>
          <a:ext cx="1249769" cy="124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4D9A47-562B-463F-944B-59A8D4DE08C4}">
      <dsp:nvSpPr>
        <dsp:cNvPr id="0" name=""/>
        <dsp:cNvSpPr/>
      </dsp:nvSpPr>
      <dsp:spPr>
        <a:xfrm>
          <a:off x="6683721"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Media exposures of police work have contributed to a ‘folkloric construction of  police deviance’ which has undermined the legitimacy of the police (Reiner, 2000)</a:t>
          </a:r>
          <a:endParaRPr lang="en-US" sz="1200" kern="1200" dirty="0"/>
        </a:p>
      </dsp:txBody>
      <dsp:txXfrm>
        <a:off x="6683721" y="2485519"/>
        <a:ext cx="2777266"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13BD9-8BB2-42C4-BEE8-5C6A73630BAF}">
      <dsp:nvSpPr>
        <dsp:cNvPr id="0" name=""/>
        <dsp:cNvSpPr/>
      </dsp:nvSpPr>
      <dsp:spPr>
        <a:xfrm>
          <a:off x="0" y="3786"/>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34D7F-6DE1-48BE-9421-670A6174C895}">
      <dsp:nvSpPr>
        <dsp:cNvPr id="0" name=""/>
        <dsp:cNvSpPr/>
      </dsp:nvSpPr>
      <dsp:spPr>
        <a:xfrm>
          <a:off x="243973" y="185254"/>
          <a:ext cx="443589" cy="44358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609FD5-E852-4923-A3D1-704879A28D3E}">
      <dsp:nvSpPr>
        <dsp:cNvPr id="0" name=""/>
        <dsp:cNvSpPr/>
      </dsp:nvSpPr>
      <dsp:spPr>
        <a:xfrm>
          <a:off x="931536" y="3786"/>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Shift work – restricts social relations outside of the organisation- encourages enhanced solidarity and insularity (Cain, 1973). </a:t>
          </a:r>
          <a:endParaRPr lang="en-US" sz="1900" kern="1200"/>
        </a:p>
      </dsp:txBody>
      <dsp:txXfrm>
        <a:off x="931536" y="3786"/>
        <a:ext cx="9576497" cy="806525"/>
      </dsp:txXfrm>
    </dsp:sp>
    <dsp:sp modelId="{5A35599D-93E6-4A5B-AFFD-6F4FAB71ECE7}">
      <dsp:nvSpPr>
        <dsp:cNvPr id="0" name=""/>
        <dsp:cNvSpPr/>
      </dsp:nvSpPr>
      <dsp:spPr>
        <a:xfrm>
          <a:off x="0" y="1011943"/>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15896-1DD5-432C-BBAE-DB8142CAA81E}">
      <dsp:nvSpPr>
        <dsp:cNvPr id="0" name=""/>
        <dsp:cNvSpPr/>
      </dsp:nvSpPr>
      <dsp:spPr>
        <a:xfrm>
          <a:off x="243973" y="1193411"/>
          <a:ext cx="443589" cy="44358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10F9D0-DB69-486D-A198-60E629D88E1E}">
      <dsp:nvSpPr>
        <dsp:cNvPr id="0" name=""/>
        <dsp:cNvSpPr/>
      </dsp:nvSpPr>
      <dsp:spPr>
        <a:xfrm>
          <a:off x="931536" y="1011943"/>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Probationer training – until recently, prolonged period of training away from family and wider community</a:t>
          </a:r>
          <a:endParaRPr lang="en-US" sz="1900" kern="1200"/>
        </a:p>
      </dsp:txBody>
      <dsp:txXfrm>
        <a:off x="931536" y="1011943"/>
        <a:ext cx="9576497" cy="806525"/>
      </dsp:txXfrm>
    </dsp:sp>
    <dsp:sp modelId="{6E30F058-F4CB-40C6-AC1D-68F0B8EB278D}">
      <dsp:nvSpPr>
        <dsp:cNvPr id="0" name=""/>
        <dsp:cNvSpPr/>
      </dsp:nvSpPr>
      <dsp:spPr>
        <a:xfrm>
          <a:off x="0" y="2020100"/>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CD5F59-7B43-4F5E-9707-73C9B5126EDE}">
      <dsp:nvSpPr>
        <dsp:cNvPr id="0" name=""/>
        <dsp:cNvSpPr/>
      </dsp:nvSpPr>
      <dsp:spPr>
        <a:xfrm>
          <a:off x="243973" y="2201568"/>
          <a:ext cx="443589" cy="44358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5C3C8-B985-4ED1-BE53-7A7ACAADD937}">
      <dsp:nvSpPr>
        <dsp:cNvPr id="0" name=""/>
        <dsp:cNvSpPr/>
      </dsp:nvSpPr>
      <dsp:spPr>
        <a:xfrm>
          <a:off x="931536" y="2020100"/>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Uncertainty of the everyday – officers become loyal to their group</a:t>
          </a:r>
          <a:endParaRPr lang="en-US" sz="1900" kern="1200"/>
        </a:p>
      </dsp:txBody>
      <dsp:txXfrm>
        <a:off x="931536" y="2020100"/>
        <a:ext cx="9576497" cy="806525"/>
      </dsp:txXfrm>
    </dsp:sp>
    <dsp:sp modelId="{673A3EC2-0165-4D21-B0AD-A118DF9C6BFB}">
      <dsp:nvSpPr>
        <dsp:cNvPr id="0" name=""/>
        <dsp:cNvSpPr/>
      </dsp:nvSpPr>
      <dsp:spPr>
        <a:xfrm>
          <a:off x="0" y="3028257"/>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C52DF-C943-4D91-9755-3618FA15302C}">
      <dsp:nvSpPr>
        <dsp:cNvPr id="0" name=""/>
        <dsp:cNvSpPr/>
      </dsp:nvSpPr>
      <dsp:spPr>
        <a:xfrm>
          <a:off x="243973" y="3209725"/>
          <a:ext cx="443589" cy="443589"/>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ED7F95-FB28-4E9F-ACF3-5BF1FABB06F6}">
      <dsp:nvSpPr>
        <dsp:cNvPr id="0" name=""/>
        <dsp:cNvSpPr/>
      </dsp:nvSpPr>
      <dsp:spPr>
        <a:xfrm>
          <a:off x="931536" y="3028257"/>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Pressures to be loyal creates an atmosphere that makes it difficult to challenge behaviour </a:t>
          </a:r>
          <a:endParaRPr lang="en-US" sz="1900" kern="1200"/>
        </a:p>
      </dsp:txBody>
      <dsp:txXfrm>
        <a:off x="931536" y="3028257"/>
        <a:ext cx="9576497" cy="806525"/>
      </dsp:txXfrm>
    </dsp:sp>
    <dsp:sp modelId="{8966941D-55FD-41F3-BA8A-C4F2E9971011}">
      <dsp:nvSpPr>
        <dsp:cNvPr id="0" name=""/>
        <dsp:cNvSpPr/>
      </dsp:nvSpPr>
      <dsp:spPr>
        <a:xfrm>
          <a:off x="0" y="4036413"/>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737BD-5D15-4150-B57F-31CC98F986F5}">
      <dsp:nvSpPr>
        <dsp:cNvPr id="0" name=""/>
        <dsp:cNvSpPr/>
      </dsp:nvSpPr>
      <dsp:spPr>
        <a:xfrm>
          <a:off x="243973" y="4217882"/>
          <a:ext cx="443589" cy="443589"/>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BE877D-AC09-4EC2-BFFE-92C15CB701DC}">
      <dsp:nvSpPr>
        <dsp:cNvPr id="0" name=""/>
        <dsp:cNvSpPr/>
      </dsp:nvSpPr>
      <dsp:spPr>
        <a:xfrm>
          <a:off x="931536" y="4036413"/>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dirty="0"/>
            <a:t>Nature of the job- fosters suspicion and cynicism, reinforcing stereotypes</a:t>
          </a:r>
          <a:endParaRPr lang="en-US" sz="1900" kern="1200" dirty="0"/>
        </a:p>
      </dsp:txBody>
      <dsp:txXfrm>
        <a:off x="931536" y="4036413"/>
        <a:ext cx="9576497" cy="8065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F9788F-77E5-4AA2-A68E-A5BFBE0C5090}">
      <dsp:nvSpPr>
        <dsp:cNvPr id="0" name=""/>
        <dsp:cNvSpPr/>
      </dsp:nvSpPr>
      <dsp:spPr>
        <a:xfrm>
          <a:off x="0" y="498800"/>
          <a:ext cx="6263640" cy="106287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Lord Scarman stopped short of calling the Police institutionally racist in 1980s</a:t>
          </a:r>
          <a:endParaRPr lang="en-US" sz="1900" kern="1200" dirty="0"/>
        </a:p>
      </dsp:txBody>
      <dsp:txXfrm>
        <a:off x="51885" y="550685"/>
        <a:ext cx="6159870" cy="959101"/>
      </dsp:txXfrm>
    </dsp:sp>
    <dsp:sp modelId="{F4CFE25B-366E-4E49-B770-C1E6EF0DF67C}">
      <dsp:nvSpPr>
        <dsp:cNvPr id="0" name=""/>
        <dsp:cNvSpPr/>
      </dsp:nvSpPr>
      <dsp:spPr>
        <a:xfrm>
          <a:off x="0" y="1616392"/>
          <a:ext cx="6263640" cy="1062871"/>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According to Rowe (2014) – police have always had a difficult relationship with some minority groups – Dangerous classes, migrants – so this is not a new phenomenon.</a:t>
          </a:r>
          <a:endParaRPr lang="en-US" sz="1900" kern="1200"/>
        </a:p>
      </dsp:txBody>
      <dsp:txXfrm>
        <a:off x="51885" y="1668277"/>
        <a:ext cx="6159870" cy="959101"/>
      </dsp:txXfrm>
    </dsp:sp>
    <dsp:sp modelId="{8ECE85A3-0D03-4DD7-A4D5-29ED6E85E68B}">
      <dsp:nvSpPr>
        <dsp:cNvPr id="0" name=""/>
        <dsp:cNvSpPr/>
      </dsp:nvSpPr>
      <dsp:spPr>
        <a:xfrm>
          <a:off x="0" y="2733984"/>
          <a:ext cx="6263640" cy="1062871"/>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Macpherson report made 70 recommendations including guidance on stop and search, the investigation of crime and the support of victims. </a:t>
          </a:r>
          <a:endParaRPr lang="en-US" sz="1900" kern="1200"/>
        </a:p>
      </dsp:txBody>
      <dsp:txXfrm>
        <a:off x="51885" y="2785869"/>
        <a:ext cx="6159870" cy="959101"/>
      </dsp:txXfrm>
    </dsp:sp>
    <dsp:sp modelId="{79D08D0A-3533-44DA-B883-1F873343E2F7}">
      <dsp:nvSpPr>
        <dsp:cNvPr id="0" name=""/>
        <dsp:cNvSpPr/>
      </dsp:nvSpPr>
      <dsp:spPr>
        <a:xfrm>
          <a:off x="0" y="3851575"/>
          <a:ext cx="6263640" cy="106287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But most significant statement was the belief that the Metropolitan Police were ‘Institutionally racist’ and this hindered the investigation. </a:t>
          </a:r>
          <a:endParaRPr lang="en-US" sz="1900" kern="1200"/>
        </a:p>
      </dsp:txBody>
      <dsp:txXfrm>
        <a:off x="51885" y="3903460"/>
        <a:ext cx="6159870" cy="9591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CFE25B-366E-4E49-B770-C1E6EF0DF67C}">
      <dsp:nvSpPr>
        <dsp:cNvPr id="0" name=""/>
        <dsp:cNvSpPr/>
      </dsp:nvSpPr>
      <dsp:spPr>
        <a:xfrm>
          <a:off x="0" y="615001"/>
          <a:ext cx="6263640" cy="10069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Baroness Casey reviewed standards and culture of the Met police following the death of Sarah Everard.</a:t>
          </a:r>
          <a:endParaRPr lang="en-US" sz="1800" kern="1200" dirty="0"/>
        </a:p>
      </dsp:txBody>
      <dsp:txXfrm>
        <a:off x="49154" y="664155"/>
        <a:ext cx="6165332" cy="908623"/>
      </dsp:txXfrm>
    </dsp:sp>
    <dsp:sp modelId="{02D3E6AE-C79D-4A66-88EC-6FA2AFE6611B}">
      <dsp:nvSpPr>
        <dsp:cNvPr id="0" name=""/>
        <dsp:cNvSpPr/>
      </dsp:nvSpPr>
      <dsp:spPr>
        <a:xfrm>
          <a:off x="0" y="1673772"/>
          <a:ext cx="6263640" cy="1006931"/>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Found policing attracts those that want to abuse power </a:t>
          </a:r>
        </a:p>
      </dsp:txBody>
      <dsp:txXfrm>
        <a:off x="49154" y="1722926"/>
        <a:ext cx="6165332" cy="908623"/>
      </dsp:txXfrm>
    </dsp:sp>
    <dsp:sp modelId="{79D08D0A-3533-44DA-B883-1F873343E2F7}">
      <dsp:nvSpPr>
        <dsp:cNvPr id="0" name=""/>
        <dsp:cNvSpPr/>
      </dsp:nvSpPr>
      <dsp:spPr>
        <a:xfrm>
          <a:off x="0" y="2732544"/>
          <a:ext cx="6263640" cy="1006931"/>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Bullying culture underpins officers unwillingness  to speak out about  racist, misogynistic, homophobic and other discriminatory acts with such acts being regarded as “banter”.</a:t>
          </a:r>
          <a:endParaRPr lang="en-US" sz="1800" kern="1200" dirty="0"/>
        </a:p>
      </dsp:txBody>
      <dsp:txXfrm>
        <a:off x="49154" y="2781698"/>
        <a:ext cx="6165332" cy="908623"/>
      </dsp:txXfrm>
    </dsp:sp>
    <dsp:sp modelId="{FC9F1414-5FD0-4A9E-BF3A-22E35E103917}">
      <dsp:nvSpPr>
        <dsp:cNvPr id="0" name=""/>
        <dsp:cNvSpPr/>
      </dsp:nvSpPr>
      <dsp:spPr>
        <a:xfrm>
          <a:off x="0" y="3791315"/>
          <a:ext cx="6263640" cy="100693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Found to be institutionally racist with recommendations of a complete overhaul of the institution. </a:t>
          </a:r>
        </a:p>
      </dsp:txBody>
      <dsp:txXfrm>
        <a:off x="49154" y="3840469"/>
        <a:ext cx="6165332" cy="90862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C5E06-8489-41DD-A6EE-9DB84E3575C4}">
      <dsp:nvSpPr>
        <dsp:cNvPr id="0" name=""/>
        <dsp:cNvSpPr/>
      </dsp:nvSpPr>
      <dsp:spPr>
        <a:xfrm>
          <a:off x="0" y="951983"/>
          <a:ext cx="8596312" cy="17575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F078F1-795D-4CB0-82CE-C98A510ADC1E}">
      <dsp:nvSpPr>
        <dsp:cNvPr id="0" name=""/>
        <dsp:cNvSpPr/>
      </dsp:nvSpPr>
      <dsp:spPr>
        <a:xfrm>
          <a:off x="531645" y="1347422"/>
          <a:ext cx="966629" cy="9666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3F2600-29DF-4F15-9DB4-724B96B6E211}">
      <dsp:nvSpPr>
        <dsp:cNvPr id="0" name=""/>
        <dsp:cNvSpPr/>
      </dsp:nvSpPr>
      <dsp:spPr>
        <a:xfrm>
          <a:off x="2029921" y="951983"/>
          <a:ext cx="6566390" cy="1757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003" tIns="186003" rIns="186003" bIns="186003" numCol="1" spcCol="1270" anchor="ctr" anchorCtr="0">
          <a:noAutofit/>
        </a:bodyPr>
        <a:lstStyle/>
        <a:p>
          <a:pPr marL="0" lvl="0" indent="0" algn="l" defTabSz="755650">
            <a:lnSpc>
              <a:spcPct val="100000"/>
            </a:lnSpc>
            <a:spcBef>
              <a:spcPct val="0"/>
            </a:spcBef>
            <a:spcAft>
              <a:spcPct val="35000"/>
            </a:spcAft>
            <a:buNone/>
          </a:pPr>
          <a:r>
            <a:rPr lang="en-GB" sz="1700" kern="1200" dirty="0"/>
            <a:t>A police  service, when reviewing its policy on hate crime, finds that 68% of all hate crime reported is described as being homophobic. The police take account of the extremely high occurrence of hate crime on the local LGBTQ+ population in drawing up and implementing its new policy addressing hate crime.</a:t>
          </a:r>
          <a:endParaRPr lang="en-US" sz="1700" kern="1200" dirty="0"/>
        </a:p>
      </dsp:txBody>
      <dsp:txXfrm>
        <a:off x="2029921" y="951983"/>
        <a:ext cx="6566390" cy="1757507"/>
      </dsp:txXfrm>
    </dsp:sp>
    <dsp:sp modelId="{61B4B2AB-86D3-4DAB-AEC0-2981537CF0B3}">
      <dsp:nvSpPr>
        <dsp:cNvPr id="0" name=""/>
        <dsp:cNvSpPr/>
      </dsp:nvSpPr>
      <dsp:spPr>
        <a:xfrm>
          <a:off x="0" y="3148867"/>
          <a:ext cx="8596312" cy="17575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EEAB5-E774-4EE9-8B09-C400B905AF2E}">
      <dsp:nvSpPr>
        <dsp:cNvPr id="0" name=""/>
        <dsp:cNvSpPr/>
      </dsp:nvSpPr>
      <dsp:spPr>
        <a:xfrm>
          <a:off x="531645" y="3544306"/>
          <a:ext cx="966629" cy="9666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154B94-A0DA-468F-9E62-F3576D311B6B}">
      <dsp:nvSpPr>
        <dsp:cNvPr id="0" name=""/>
        <dsp:cNvSpPr/>
      </dsp:nvSpPr>
      <dsp:spPr>
        <a:xfrm>
          <a:off x="2029921" y="3148867"/>
          <a:ext cx="6566390" cy="1757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003" tIns="186003" rIns="186003" bIns="186003" numCol="1" spcCol="1270" anchor="ctr" anchorCtr="0">
          <a:noAutofit/>
        </a:bodyPr>
        <a:lstStyle/>
        <a:p>
          <a:pPr marL="0" lvl="0" indent="0" algn="l" defTabSz="755650">
            <a:lnSpc>
              <a:spcPct val="100000"/>
            </a:lnSpc>
            <a:spcBef>
              <a:spcPct val="0"/>
            </a:spcBef>
            <a:spcAft>
              <a:spcPct val="35000"/>
            </a:spcAft>
            <a:buNone/>
          </a:pPr>
          <a:r>
            <a:rPr lang="en-GB" sz="1700" kern="1200" dirty="0"/>
            <a:t>E.g. – consulting more closely with LGBTQ+ communities; setting up improved reporting schemes; nominating police liaison officers.</a:t>
          </a:r>
          <a:endParaRPr lang="en-US" sz="1700" kern="1200" dirty="0"/>
        </a:p>
      </dsp:txBody>
      <dsp:txXfrm>
        <a:off x="2029921" y="3148867"/>
        <a:ext cx="6566390" cy="175750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69ACE-4F68-4D35-916D-660830ADD471}">
      <dsp:nvSpPr>
        <dsp:cNvPr id="0" name=""/>
        <dsp:cNvSpPr/>
      </dsp:nvSpPr>
      <dsp:spPr>
        <a:xfrm>
          <a:off x="0" y="1848"/>
          <a:ext cx="658648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5A5D48-0B6B-48D8-BF74-0937E9FF61BD}">
      <dsp:nvSpPr>
        <dsp:cNvPr id="0" name=""/>
        <dsp:cNvSpPr/>
      </dsp:nvSpPr>
      <dsp:spPr>
        <a:xfrm>
          <a:off x="0" y="1848"/>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Cop culture- the positives and negatives</a:t>
          </a:r>
          <a:endParaRPr lang="en-US" sz="3500" kern="1200"/>
        </a:p>
      </dsp:txBody>
      <dsp:txXfrm>
        <a:off x="0" y="1848"/>
        <a:ext cx="6586489" cy="1260574"/>
      </dsp:txXfrm>
    </dsp:sp>
    <dsp:sp modelId="{F047CF02-0DAE-4A48-AB16-2391532AFFF5}">
      <dsp:nvSpPr>
        <dsp:cNvPr id="0" name=""/>
        <dsp:cNvSpPr/>
      </dsp:nvSpPr>
      <dsp:spPr>
        <a:xfrm>
          <a:off x="0" y="1262422"/>
          <a:ext cx="658648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1D4A5-F863-4E07-BC5D-9FABB3D5818D}">
      <dsp:nvSpPr>
        <dsp:cNvPr id="0" name=""/>
        <dsp:cNvSpPr/>
      </dsp:nvSpPr>
      <dsp:spPr>
        <a:xfrm>
          <a:off x="0" y="1262422"/>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Theory behind cop culture</a:t>
          </a:r>
          <a:endParaRPr lang="en-US" sz="3500" kern="1200"/>
        </a:p>
      </dsp:txBody>
      <dsp:txXfrm>
        <a:off x="0" y="1262422"/>
        <a:ext cx="6586489" cy="1260574"/>
      </dsp:txXfrm>
    </dsp:sp>
    <dsp:sp modelId="{E9ED599D-788C-446D-AF39-ED059585CAAF}">
      <dsp:nvSpPr>
        <dsp:cNvPr id="0" name=""/>
        <dsp:cNvSpPr/>
      </dsp:nvSpPr>
      <dsp:spPr>
        <a:xfrm>
          <a:off x="0" y="2522996"/>
          <a:ext cx="658648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AD1169-45AC-48E6-9431-9B3B4AE408C7}">
      <dsp:nvSpPr>
        <dsp:cNvPr id="0" name=""/>
        <dsp:cNvSpPr/>
      </dsp:nvSpPr>
      <dsp:spPr>
        <a:xfrm>
          <a:off x="0" y="2522996"/>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What’s happening today</a:t>
          </a:r>
          <a:endParaRPr lang="en-US" sz="3500" kern="1200"/>
        </a:p>
      </dsp:txBody>
      <dsp:txXfrm>
        <a:off x="0" y="2522996"/>
        <a:ext cx="6586489" cy="126057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335581-41B5-45BE-B2ED-9A51210632F1}" type="datetimeFigureOut">
              <a:rPr lang="en-GB" smtClean="0"/>
              <a:t>01/11/2023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C6D7B-F28F-4EDE-9839-CF2488CAAD14}" type="slidenum">
              <a:rPr lang="en-GB" smtClean="0"/>
              <a:t>‹#›</a:t>
            </a:fld>
            <a:endParaRPr lang="en-GB"/>
          </a:p>
        </p:txBody>
      </p:sp>
    </p:spTree>
    <p:extLst>
      <p:ext uri="{BB962C8B-B14F-4D97-AF65-F5344CB8AC3E}">
        <p14:creationId xmlns:p14="http://schemas.microsoft.com/office/powerpoint/2010/main" val="1054793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a:t>
            </a:fld>
            <a:endParaRPr lang="en-GB"/>
          </a:p>
        </p:txBody>
      </p:sp>
    </p:spTree>
    <p:extLst>
      <p:ext uri="{BB962C8B-B14F-4D97-AF65-F5344CB8AC3E}">
        <p14:creationId xmlns:p14="http://schemas.microsoft.com/office/powerpoint/2010/main" val="3080033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5DBFD91-66D4-4200-9049-91AC3B3CC8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71B464C4-5229-4E73-AF5F-F83CDD2398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172" name="Slide Number Placeholder 3">
            <a:extLst>
              <a:ext uri="{FF2B5EF4-FFF2-40B4-BE49-F238E27FC236}">
                <a16:creationId xmlns:a16="http://schemas.microsoft.com/office/drawing/2014/main" id="{FB2C4153-3E48-4CED-B223-D2576F919A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59A5A2C-C90A-4BFD-B89F-4BAC618798FA}" type="slidenum">
              <a:rPr lang="en-GB" altLang="en-US" smtClean="0">
                <a:latin typeface="Arial" panose="020B0604020202020204" pitchFamily="34" charset="0"/>
              </a:rPr>
              <a:pPr>
                <a:spcBef>
                  <a:spcPct val="0"/>
                </a:spcBef>
              </a:pPr>
              <a:t>3</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7</a:t>
            </a:fld>
            <a:endParaRPr lang="en-GB"/>
          </a:p>
        </p:txBody>
      </p:sp>
    </p:spTree>
    <p:extLst>
      <p:ext uri="{BB962C8B-B14F-4D97-AF65-F5344CB8AC3E}">
        <p14:creationId xmlns:p14="http://schemas.microsoft.com/office/powerpoint/2010/main" val="3331187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9</a:t>
            </a:fld>
            <a:endParaRPr lang="en-GB"/>
          </a:p>
        </p:txBody>
      </p:sp>
    </p:spTree>
    <p:extLst>
      <p:ext uri="{BB962C8B-B14F-4D97-AF65-F5344CB8AC3E}">
        <p14:creationId xmlns:p14="http://schemas.microsoft.com/office/powerpoint/2010/main" val="900437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63DF1390-44EF-4655-8FA6-0409D8C0C3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A76FFAA0-9326-491A-AE7A-151081784D0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5604" name="Slide Number Placeholder 3">
            <a:extLst>
              <a:ext uri="{FF2B5EF4-FFF2-40B4-BE49-F238E27FC236}">
                <a16:creationId xmlns:a16="http://schemas.microsoft.com/office/drawing/2014/main" id="{099C299E-0826-43EF-9DEB-C9A97A4CD6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0552244-5B8F-4A2E-B583-7FFD10FC630F}" type="slidenum">
              <a:rPr lang="en-GB" altLang="en-US" smtClean="0">
                <a:latin typeface="Arial" panose="020B0604020202020204" pitchFamily="34" charset="0"/>
              </a:rPr>
              <a:pPr>
                <a:spcBef>
                  <a:spcPct val="0"/>
                </a:spcBef>
              </a:pPr>
              <a:t>10</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11</a:t>
            </a:fld>
            <a:endParaRPr lang="en-GB"/>
          </a:p>
        </p:txBody>
      </p:sp>
    </p:spTree>
    <p:extLst>
      <p:ext uri="{BB962C8B-B14F-4D97-AF65-F5344CB8AC3E}">
        <p14:creationId xmlns:p14="http://schemas.microsoft.com/office/powerpoint/2010/main" val="2673780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604A9AD-ADEA-4E7E-A3A8-4DB00A8D25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0E5CCEC1-35BB-4FF3-8397-9609FE4444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5364" name="Slide Number Placeholder 3">
            <a:extLst>
              <a:ext uri="{FF2B5EF4-FFF2-40B4-BE49-F238E27FC236}">
                <a16:creationId xmlns:a16="http://schemas.microsoft.com/office/drawing/2014/main" id="{0C9CDDD5-9460-4BCD-A4CA-E855D94184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68E550E-022E-48F1-8802-A38856D992B3}" type="slidenum">
              <a:rPr lang="en-GB" altLang="en-US" smtClean="0">
                <a:latin typeface="Arial" panose="020B0604020202020204" pitchFamily="34" charset="0"/>
              </a:rPr>
              <a:pPr>
                <a:spcBef>
                  <a:spcPct val="0"/>
                </a:spcBef>
              </a:pPr>
              <a:t>12</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DCAA11B-CD3F-4C98-9B6C-6522E7113C24}" type="slidenum">
              <a:rPr lang="en-GB" smtClean="0"/>
              <a:t>13</a:t>
            </a:fld>
            <a:endParaRPr lang="en-GB"/>
          </a:p>
        </p:txBody>
      </p:sp>
    </p:spTree>
    <p:extLst>
      <p:ext uri="{BB962C8B-B14F-4D97-AF65-F5344CB8AC3E}">
        <p14:creationId xmlns:p14="http://schemas.microsoft.com/office/powerpoint/2010/main" val="1383556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14</a:t>
            </a:fld>
            <a:endParaRPr lang="en-GB"/>
          </a:p>
        </p:txBody>
      </p:sp>
    </p:spTree>
    <p:extLst>
      <p:ext uri="{BB962C8B-B14F-4D97-AF65-F5344CB8AC3E}">
        <p14:creationId xmlns:p14="http://schemas.microsoft.com/office/powerpoint/2010/main" val="2739983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https://assets.college.police.uk/s3fs-public/2021-02/code_of_ethics.pdf</a:t>
            </a:r>
          </a:p>
        </p:txBody>
      </p:sp>
      <p:sp>
        <p:nvSpPr>
          <p:cNvPr id="4" name="Slide Number Placeholder 3"/>
          <p:cNvSpPr>
            <a:spLocks noGrp="1"/>
          </p:cNvSpPr>
          <p:nvPr>
            <p:ph type="sldNum" sz="quarter" idx="5"/>
          </p:nvPr>
        </p:nvSpPr>
        <p:spPr/>
        <p:txBody>
          <a:bodyPr/>
          <a:lstStyle/>
          <a:p>
            <a:fld id="{B0B5EF69-6282-41D6-98DF-E801433ABD80}" type="slidenum">
              <a:rPr lang="en-GB" smtClean="0"/>
              <a:t>15</a:t>
            </a:fld>
            <a:endParaRPr lang="en-GB"/>
          </a:p>
        </p:txBody>
      </p:sp>
    </p:spTree>
    <p:extLst>
      <p:ext uri="{BB962C8B-B14F-4D97-AF65-F5344CB8AC3E}">
        <p14:creationId xmlns:p14="http://schemas.microsoft.com/office/powerpoint/2010/main" val="4078422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17</a:t>
            </a:fld>
            <a:endParaRPr lang="en-GB"/>
          </a:p>
        </p:txBody>
      </p:sp>
    </p:spTree>
    <p:extLst>
      <p:ext uri="{BB962C8B-B14F-4D97-AF65-F5344CB8AC3E}">
        <p14:creationId xmlns:p14="http://schemas.microsoft.com/office/powerpoint/2010/main" val="4045568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18</a:t>
            </a:fld>
            <a:endParaRPr lang="en-GB"/>
          </a:p>
        </p:txBody>
      </p:sp>
    </p:spTree>
    <p:extLst>
      <p:ext uri="{BB962C8B-B14F-4D97-AF65-F5344CB8AC3E}">
        <p14:creationId xmlns:p14="http://schemas.microsoft.com/office/powerpoint/2010/main" val="2068572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19</a:t>
            </a:fld>
            <a:endParaRPr lang="en-GB"/>
          </a:p>
        </p:txBody>
      </p:sp>
    </p:spTree>
    <p:extLst>
      <p:ext uri="{BB962C8B-B14F-4D97-AF65-F5344CB8AC3E}">
        <p14:creationId xmlns:p14="http://schemas.microsoft.com/office/powerpoint/2010/main" val="9694543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21</a:t>
            </a:fld>
            <a:endParaRPr lang="en-GB"/>
          </a:p>
        </p:txBody>
      </p:sp>
    </p:spTree>
    <p:extLst>
      <p:ext uri="{BB962C8B-B14F-4D97-AF65-F5344CB8AC3E}">
        <p14:creationId xmlns:p14="http://schemas.microsoft.com/office/powerpoint/2010/main" val="30588370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22</a:t>
            </a:fld>
            <a:endParaRPr lang="en-GB"/>
          </a:p>
        </p:txBody>
      </p:sp>
    </p:spTree>
    <p:extLst>
      <p:ext uri="{BB962C8B-B14F-4D97-AF65-F5344CB8AC3E}">
        <p14:creationId xmlns:p14="http://schemas.microsoft.com/office/powerpoint/2010/main" val="25706707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4917C0B-C49C-4D6B-A1E0-8D9FA98F19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D168D137-5855-4726-B9E6-D604B505D2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E71D56E6-321A-491E-965A-014B45A057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AEB3A15-A032-4EA0-9B77-7728C4679150}" type="slidenum">
              <a:rPr lang="en-GB" altLang="en-US" smtClean="0">
                <a:latin typeface="Arial" panose="020B0604020202020204" pitchFamily="34" charset="0"/>
              </a:rPr>
              <a:pPr>
                <a:spcBef>
                  <a:spcPct val="0"/>
                </a:spcBef>
              </a:pPr>
              <a:t>23</a:t>
            </a:fld>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2ED3DC0C-94F3-43D3-86EC-C25370A909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19E5BF31-444D-4BA2-B370-3504F0ACE4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0964" name="Slide Number Placeholder 3">
            <a:extLst>
              <a:ext uri="{FF2B5EF4-FFF2-40B4-BE49-F238E27FC236}">
                <a16:creationId xmlns:a16="http://schemas.microsoft.com/office/drawing/2014/main" id="{32975ED0-50C1-46A0-ACF7-5F437E357F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BA0F257-14B2-43DB-84F7-EBB54FED02C2}" type="slidenum">
              <a:rPr lang="en-GB" altLang="en-US" smtClean="0">
                <a:latin typeface="Arial" panose="020B0604020202020204" pitchFamily="34" charset="0"/>
              </a:rPr>
              <a:pPr>
                <a:spcBef>
                  <a:spcPct val="0"/>
                </a:spcBef>
              </a:pPr>
              <a:t>24</a:t>
            </a:fld>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30C86B29-E105-4E4E-AD52-6C2552E5B4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26E4EE5C-08CC-4CCB-BDCC-921EC72B3D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75DF1902-5552-42DC-BAE4-D081CCDDF6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5CD895C-65D9-4E26-86FB-2112C8933FB6}" type="slidenum">
              <a:rPr lang="en-GB" altLang="en-US" smtClean="0">
                <a:latin typeface="Arial" panose="020B0604020202020204" pitchFamily="34" charset="0"/>
              </a:rPr>
              <a:pPr>
                <a:spcBef>
                  <a:spcPct val="0"/>
                </a:spcBef>
              </a:pPr>
              <a:t>25</a:t>
            </a:fld>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21710A6-8194-41ED-8B63-32CD905A8E3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AE6E309-A66F-4403-BD8B-920DFD7D52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984D9013-08A6-432D-8272-A4F0E2814B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0DE92C5-3214-497C-902E-742B2AA75E89}" type="slidenum">
              <a:rPr lang="en-GB" altLang="en-US" smtClean="0">
                <a:latin typeface="Arial" panose="020B0604020202020204" pitchFamily="34" charset="0"/>
              </a:rPr>
              <a:pPr>
                <a:spcBef>
                  <a:spcPct val="0"/>
                </a:spcBef>
              </a:pPr>
              <a:t>26</a:t>
            </a:fld>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58D5F223-4316-4CC9-9AD0-07E4C36944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24F1E49-2E7E-4507-90D3-B3E0B475A7B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C6CD1204-292C-4BF0-9A3D-BC85921F69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0BD0BFB-134B-4F2D-B6BF-771850B14C40}" type="slidenum">
              <a:rPr lang="en-GB" altLang="en-US" smtClean="0">
                <a:latin typeface="Arial" panose="020B0604020202020204" pitchFamily="34" charset="0"/>
              </a:rPr>
              <a:pPr>
                <a:spcBef>
                  <a:spcPct val="0"/>
                </a:spcBef>
              </a:pPr>
              <a:t>27</a:t>
            </a:fld>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https://www.cam.ac.uk/policeptsd</a:t>
            </a:r>
          </a:p>
          <a:p>
            <a:r>
              <a:rPr lang="en-GB" b="1" dirty="0"/>
              <a:t>https://www.policingtrauma.sociology.cam.ac.uk/survey?_gl=1*fdy80w*_ga*MTg1MjIwNTY2NS4xNjQ1NjE2OTQ3*_ga_P8Q1QT5W4K*MTY0NTYxNjk0Ni4xLjEuMTY0NTYxNjk2My4w</a:t>
            </a:r>
          </a:p>
          <a:p>
            <a:r>
              <a:rPr lang="en-GB" b="1" dirty="0"/>
              <a:t>https://www.mind.org.uk/news-campaigns/news/nearly-8-in-10-police-officers-recently-felt-stressed-finds-police-federation/</a:t>
            </a:r>
          </a:p>
        </p:txBody>
      </p:sp>
      <p:sp>
        <p:nvSpPr>
          <p:cNvPr id="4" name="Slide Number Placeholder 3"/>
          <p:cNvSpPr>
            <a:spLocks noGrp="1"/>
          </p:cNvSpPr>
          <p:nvPr>
            <p:ph type="sldNum" sz="quarter" idx="5"/>
          </p:nvPr>
        </p:nvSpPr>
        <p:spPr/>
        <p:txBody>
          <a:bodyPr/>
          <a:lstStyle/>
          <a:p>
            <a:fld id="{B0B5EF69-6282-41D6-98DF-E801433ABD80}" type="slidenum">
              <a:rPr lang="en-GB" smtClean="0"/>
              <a:t>30</a:t>
            </a:fld>
            <a:endParaRPr lang="en-GB"/>
          </a:p>
        </p:txBody>
      </p:sp>
    </p:spTree>
    <p:extLst>
      <p:ext uri="{BB962C8B-B14F-4D97-AF65-F5344CB8AC3E}">
        <p14:creationId xmlns:p14="http://schemas.microsoft.com/office/powerpoint/2010/main" val="33816595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32</a:t>
            </a:fld>
            <a:endParaRPr lang="en-GB"/>
          </a:p>
        </p:txBody>
      </p:sp>
    </p:spTree>
    <p:extLst>
      <p:ext uri="{BB962C8B-B14F-4D97-AF65-F5344CB8AC3E}">
        <p14:creationId xmlns:p14="http://schemas.microsoft.com/office/powerpoint/2010/main" val="23346297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34</a:t>
            </a:fld>
            <a:endParaRPr lang="en-GB"/>
          </a:p>
        </p:txBody>
      </p:sp>
    </p:spTree>
    <p:extLst>
      <p:ext uri="{BB962C8B-B14F-4D97-AF65-F5344CB8AC3E}">
        <p14:creationId xmlns:p14="http://schemas.microsoft.com/office/powerpoint/2010/main" val="9683729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73B0771F-82C7-425E-A247-66F1B8070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A954BACC-A82D-463E-9407-A9BAC259D0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8916" name="Slide Number Placeholder 3">
            <a:extLst>
              <a:ext uri="{FF2B5EF4-FFF2-40B4-BE49-F238E27FC236}">
                <a16:creationId xmlns:a16="http://schemas.microsoft.com/office/drawing/2014/main" id="{2D7628A4-E3F3-42E3-B608-20AE22121B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EA7287-6F5D-4C0D-835D-FA4B40B1E08E}" type="slidenum">
              <a:rPr lang="en-GB" altLang="en-US" smtClean="0">
                <a:latin typeface="Arial" panose="020B0604020202020204" pitchFamily="34" charset="0"/>
              </a:rPr>
              <a:pPr>
                <a:spcBef>
                  <a:spcPct val="0"/>
                </a:spcBef>
              </a:pPr>
              <a:t>35</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75E3458-9268-49AC-B5CE-C5C08FCDC5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6817C596-A1E5-4778-8E36-32668A0EB1E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3012" name="Slide Number Placeholder 3">
            <a:extLst>
              <a:ext uri="{FF2B5EF4-FFF2-40B4-BE49-F238E27FC236}">
                <a16:creationId xmlns:a16="http://schemas.microsoft.com/office/drawing/2014/main" id="{0B0D5E5B-6397-4FAE-ADDF-DF18832C9B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5C204F2-E3CD-4ACD-9D2E-612ABBFCBBE4}" type="slidenum">
              <a:rPr lang="en-GB" altLang="en-US" smtClean="0">
                <a:latin typeface="Arial" panose="020B0604020202020204" pitchFamily="34" charset="0"/>
              </a:rPr>
              <a:pPr>
                <a:spcBef>
                  <a:spcPct val="0"/>
                </a:spcBef>
              </a:pPr>
              <a:t>36</a:t>
            </a:fld>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3696FD25-6290-414E-87B3-25A62D7118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15732A28-A59B-468A-A05D-E9CC7E577D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5060" name="Slide Number Placeholder 3">
            <a:extLst>
              <a:ext uri="{FF2B5EF4-FFF2-40B4-BE49-F238E27FC236}">
                <a16:creationId xmlns:a16="http://schemas.microsoft.com/office/drawing/2014/main" id="{90FED4B5-EF7B-4956-B860-1AA7FE95C9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87E9DF4-46FB-41D8-B1D3-C0AE9A8843EC}" type="slidenum">
              <a:rPr lang="en-GB" altLang="en-US" smtClean="0">
                <a:latin typeface="Arial" panose="020B0604020202020204" pitchFamily="34" charset="0"/>
              </a:rPr>
              <a:pPr>
                <a:spcBef>
                  <a:spcPct val="0"/>
                </a:spcBef>
              </a:pPr>
              <a:t>37</a:t>
            </a:fld>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1B17E20F-4AAD-4090-8813-834A38B1FD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1389ED20-C472-478B-937F-78EC588C7D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1204" name="Slide Number Placeholder 3">
            <a:extLst>
              <a:ext uri="{FF2B5EF4-FFF2-40B4-BE49-F238E27FC236}">
                <a16:creationId xmlns:a16="http://schemas.microsoft.com/office/drawing/2014/main" id="{7FB4F22B-0B8A-47A5-B8E3-0001D85400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31E0C27-8002-473E-B3CC-F57B744BA42E}" type="slidenum">
              <a:rPr lang="en-GB" altLang="en-US" smtClean="0">
                <a:latin typeface="Arial" panose="020B0604020202020204" pitchFamily="34" charset="0"/>
              </a:rPr>
              <a:pPr>
                <a:spcBef>
                  <a:spcPct val="0"/>
                </a:spcBef>
              </a:pPr>
              <a:t>38</a:t>
            </a:fld>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3814021E-1475-4C75-B24C-59F7234C9EA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8BACB3B-592E-40A9-B249-A9B52ABAB1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5300" name="Slide Number Placeholder 3">
            <a:extLst>
              <a:ext uri="{FF2B5EF4-FFF2-40B4-BE49-F238E27FC236}">
                <a16:creationId xmlns:a16="http://schemas.microsoft.com/office/drawing/2014/main" id="{3D2DE252-C7AC-472B-9288-304C9C01E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28F909-12D6-4E8A-8420-899DDC1B546D}" type="slidenum">
              <a:rPr lang="en-GB" altLang="en-US" smtClean="0">
                <a:latin typeface="Arial" panose="020B0604020202020204" pitchFamily="34" charset="0"/>
              </a:rPr>
              <a:pPr>
                <a:spcBef>
                  <a:spcPct val="0"/>
                </a:spcBef>
              </a:pPr>
              <a:t>39</a:t>
            </a:fld>
            <a:endParaRPr lang="en-GB" altLang="en-US">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A3F0CCEA-E88F-438F-A619-BEF52E495CC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058A8802-B08E-4F9E-9E96-03CA4C0A7F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81FFE5AE-12FE-45C6-A6E7-8EB977D5147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B9DC43F-FA8D-4BC6-9167-6DE966E3D164}" type="slidenum">
              <a:rPr lang="en-GB" altLang="en-US" smtClean="0">
                <a:latin typeface="Arial" panose="020B0604020202020204" pitchFamily="34" charset="0"/>
              </a:rPr>
              <a:pPr>
                <a:spcBef>
                  <a:spcPct val="0"/>
                </a:spcBef>
              </a:pPr>
              <a:t>41</a:t>
            </a:fld>
            <a:endParaRPr lang="en-GB" altLang="en-US">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1C637483-1F6A-47D9-8B66-11498EAD35E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83D4C4D3-6067-48F2-8A4E-25B56E4446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5540" name="Slide Number Placeholder 3">
            <a:extLst>
              <a:ext uri="{FF2B5EF4-FFF2-40B4-BE49-F238E27FC236}">
                <a16:creationId xmlns:a16="http://schemas.microsoft.com/office/drawing/2014/main" id="{3272E8DD-818B-4BE4-89C5-471B9DDD9E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9B947B-A78B-4186-B9B7-2A0F4DAFBE7B}" type="slidenum">
              <a:rPr lang="en-GB" altLang="en-US" smtClean="0">
                <a:latin typeface="Arial" panose="020B0604020202020204" pitchFamily="34" charset="0"/>
              </a:rPr>
              <a:pPr>
                <a:spcBef>
                  <a:spcPct val="0"/>
                </a:spcBef>
              </a:pPr>
              <a:t>44</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E7CB7-F025-4778-99D1-88D864EDC9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9C24CE-6505-410E-9437-996CA3837F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46AAD5-E31C-4E39-BE66-9ED036D3B54B}"/>
              </a:ext>
            </a:extLst>
          </p:cNvPr>
          <p:cNvSpPr>
            <a:spLocks noGrp="1"/>
          </p:cNvSpPr>
          <p:nvPr>
            <p:ph type="dt" sz="half" idx="10"/>
          </p:nvPr>
        </p:nvSpPr>
        <p:spPr/>
        <p:txBody>
          <a:bodyPr/>
          <a:lstStyle/>
          <a:p>
            <a:fld id="{9B3D8E1F-EF06-4A93-9CF4-B37336AFA45A}" type="datetimeFigureOut">
              <a:rPr lang="en-GB" smtClean="0"/>
              <a:t>01/11/2023</a:t>
            </a:fld>
            <a:endParaRPr lang="en-GB"/>
          </a:p>
        </p:txBody>
      </p:sp>
      <p:sp>
        <p:nvSpPr>
          <p:cNvPr id="5" name="Footer Placeholder 4">
            <a:extLst>
              <a:ext uri="{FF2B5EF4-FFF2-40B4-BE49-F238E27FC236}">
                <a16:creationId xmlns:a16="http://schemas.microsoft.com/office/drawing/2014/main" id="{F1EA1AC3-7D2A-44A2-84A6-CAC8B6DFE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E45528-F3F5-4FA9-8A5D-61A83297512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599181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AB78C-C297-4719-89F5-77234C6CD8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499CE8-B457-427D-9161-94B16A01AE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275C1-407B-479D-8718-CE56BB23AD95}"/>
              </a:ext>
            </a:extLst>
          </p:cNvPr>
          <p:cNvSpPr>
            <a:spLocks noGrp="1"/>
          </p:cNvSpPr>
          <p:nvPr>
            <p:ph type="dt" sz="half" idx="10"/>
          </p:nvPr>
        </p:nvSpPr>
        <p:spPr/>
        <p:txBody>
          <a:bodyPr/>
          <a:lstStyle/>
          <a:p>
            <a:fld id="{9B3D8E1F-EF06-4A93-9CF4-B37336AFA45A}" type="datetimeFigureOut">
              <a:rPr lang="en-GB" smtClean="0"/>
              <a:t>01/11/2023</a:t>
            </a:fld>
            <a:endParaRPr lang="en-GB"/>
          </a:p>
        </p:txBody>
      </p:sp>
      <p:sp>
        <p:nvSpPr>
          <p:cNvPr id="5" name="Footer Placeholder 4">
            <a:extLst>
              <a:ext uri="{FF2B5EF4-FFF2-40B4-BE49-F238E27FC236}">
                <a16:creationId xmlns:a16="http://schemas.microsoft.com/office/drawing/2014/main" id="{42281166-7B34-4D5F-9E1A-BABCAFBB38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24FA79-B73C-42FC-BED5-3A97B4D17E91}"/>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4882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1E090-915C-4917-A19E-DE27C2DA01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33330F-BEBA-401F-8652-E66A7EEA97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3F63D9-8091-4A3C-9B9B-A6963E8A5F05}"/>
              </a:ext>
            </a:extLst>
          </p:cNvPr>
          <p:cNvSpPr>
            <a:spLocks noGrp="1"/>
          </p:cNvSpPr>
          <p:nvPr>
            <p:ph type="dt" sz="half" idx="10"/>
          </p:nvPr>
        </p:nvSpPr>
        <p:spPr/>
        <p:txBody>
          <a:bodyPr/>
          <a:lstStyle/>
          <a:p>
            <a:fld id="{9B3D8E1F-EF06-4A93-9CF4-B37336AFA45A}" type="datetimeFigureOut">
              <a:rPr lang="en-GB" smtClean="0"/>
              <a:t>01/11/2023</a:t>
            </a:fld>
            <a:endParaRPr lang="en-GB"/>
          </a:p>
        </p:txBody>
      </p:sp>
      <p:sp>
        <p:nvSpPr>
          <p:cNvPr id="5" name="Footer Placeholder 4">
            <a:extLst>
              <a:ext uri="{FF2B5EF4-FFF2-40B4-BE49-F238E27FC236}">
                <a16:creationId xmlns:a16="http://schemas.microsoft.com/office/drawing/2014/main" id="{C1FAA53A-887C-43DB-A20D-2777296F9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B9AAE-F629-4131-B4D0-A10191750FBB}"/>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2658079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4E569-C284-427B-9F9B-A25FDBE702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057D12-5CD7-416E-8239-57236F3C41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61C8B7-6386-490F-9DAE-598F56A3C7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3AA2AE-FBAF-4C63-9D04-A0B9ECCFF0E0}"/>
              </a:ext>
            </a:extLst>
          </p:cNvPr>
          <p:cNvSpPr>
            <a:spLocks noGrp="1"/>
          </p:cNvSpPr>
          <p:nvPr>
            <p:ph type="dt" sz="half" idx="10"/>
          </p:nvPr>
        </p:nvSpPr>
        <p:spPr/>
        <p:txBody>
          <a:bodyPr/>
          <a:lstStyle/>
          <a:p>
            <a:fld id="{9B3D8E1F-EF06-4A93-9CF4-B37336AFA45A}" type="datetimeFigureOut">
              <a:rPr lang="en-GB" smtClean="0"/>
              <a:t>01/11/2023</a:t>
            </a:fld>
            <a:endParaRPr lang="en-GB"/>
          </a:p>
        </p:txBody>
      </p:sp>
      <p:sp>
        <p:nvSpPr>
          <p:cNvPr id="6" name="Footer Placeholder 5">
            <a:extLst>
              <a:ext uri="{FF2B5EF4-FFF2-40B4-BE49-F238E27FC236}">
                <a16:creationId xmlns:a16="http://schemas.microsoft.com/office/drawing/2014/main" id="{55F66F8D-E054-47C7-B363-5722418C8F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343572-90AB-42B5-B01D-D047E4201F95}"/>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87313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1423A-293B-451D-ACFD-ECC7372E17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730907-7D73-4FFB-AA82-97FE98F91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44C59F-5330-4BE9-A81C-31BFEAA629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0C3447-1F36-43C0-9BA7-EBEA2F2809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33EAC4-A34B-4FDB-B3E2-647C8E0B9A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8982FA-A4D9-452B-BDE0-942BB36EE2BA}"/>
              </a:ext>
            </a:extLst>
          </p:cNvPr>
          <p:cNvSpPr>
            <a:spLocks noGrp="1"/>
          </p:cNvSpPr>
          <p:nvPr>
            <p:ph type="dt" sz="half" idx="10"/>
          </p:nvPr>
        </p:nvSpPr>
        <p:spPr/>
        <p:txBody>
          <a:bodyPr/>
          <a:lstStyle/>
          <a:p>
            <a:fld id="{9B3D8E1F-EF06-4A93-9CF4-B37336AFA45A}" type="datetimeFigureOut">
              <a:rPr lang="en-GB" smtClean="0"/>
              <a:t>01/11/2023</a:t>
            </a:fld>
            <a:endParaRPr lang="en-GB"/>
          </a:p>
        </p:txBody>
      </p:sp>
      <p:sp>
        <p:nvSpPr>
          <p:cNvPr id="8" name="Footer Placeholder 7">
            <a:extLst>
              <a:ext uri="{FF2B5EF4-FFF2-40B4-BE49-F238E27FC236}">
                <a16:creationId xmlns:a16="http://schemas.microsoft.com/office/drawing/2014/main" id="{FB3DC092-4716-4D2F-A585-C76E22E7A6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0BA851-B487-46D8-AE3E-8D996CA358D4}"/>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90955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FBAB9-FAA9-4070-9B75-2ACE45A730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D3CC47-B772-4119-BA0F-C31CD4534912}"/>
              </a:ext>
            </a:extLst>
          </p:cNvPr>
          <p:cNvSpPr>
            <a:spLocks noGrp="1"/>
          </p:cNvSpPr>
          <p:nvPr>
            <p:ph type="dt" sz="half" idx="10"/>
          </p:nvPr>
        </p:nvSpPr>
        <p:spPr/>
        <p:txBody>
          <a:bodyPr/>
          <a:lstStyle/>
          <a:p>
            <a:fld id="{9B3D8E1F-EF06-4A93-9CF4-B37336AFA45A}" type="datetimeFigureOut">
              <a:rPr lang="en-GB" smtClean="0"/>
              <a:t>01/11/2023</a:t>
            </a:fld>
            <a:endParaRPr lang="en-GB"/>
          </a:p>
        </p:txBody>
      </p:sp>
      <p:sp>
        <p:nvSpPr>
          <p:cNvPr id="4" name="Footer Placeholder 3">
            <a:extLst>
              <a:ext uri="{FF2B5EF4-FFF2-40B4-BE49-F238E27FC236}">
                <a16:creationId xmlns:a16="http://schemas.microsoft.com/office/drawing/2014/main" id="{074A9C76-C737-417C-AF74-4DA349D3EA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724C2B-415C-499A-8076-8F1378B616B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72300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6A4568-858E-4A6A-B483-20AA94F85C19}"/>
              </a:ext>
            </a:extLst>
          </p:cNvPr>
          <p:cNvSpPr>
            <a:spLocks noGrp="1"/>
          </p:cNvSpPr>
          <p:nvPr>
            <p:ph type="dt" sz="half" idx="10"/>
          </p:nvPr>
        </p:nvSpPr>
        <p:spPr/>
        <p:txBody>
          <a:bodyPr/>
          <a:lstStyle/>
          <a:p>
            <a:fld id="{9B3D8E1F-EF06-4A93-9CF4-B37336AFA45A}" type="datetimeFigureOut">
              <a:rPr lang="en-GB" smtClean="0"/>
              <a:t>01/11/2023</a:t>
            </a:fld>
            <a:endParaRPr lang="en-GB"/>
          </a:p>
        </p:txBody>
      </p:sp>
      <p:sp>
        <p:nvSpPr>
          <p:cNvPr id="3" name="Footer Placeholder 2">
            <a:extLst>
              <a:ext uri="{FF2B5EF4-FFF2-40B4-BE49-F238E27FC236}">
                <a16:creationId xmlns:a16="http://schemas.microsoft.com/office/drawing/2014/main" id="{7B5E0599-9CA6-4F7D-8FF2-900078D7E6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5989D7-5B6F-4F69-8AF7-DB61C3639FBE}"/>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799091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ABE85-8515-4D16-8022-9289723E4E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F92EF4-8214-49DD-BC3E-F6CF5DADC2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AB304B-D050-4FCC-879B-B3D3E9EEA8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0AD2DD-8071-4F54-A8DD-D34DFDAAF747}"/>
              </a:ext>
            </a:extLst>
          </p:cNvPr>
          <p:cNvSpPr>
            <a:spLocks noGrp="1"/>
          </p:cNvSpPr>
          <p:nvPr>
            <p:ph type="dt" sz="half" idx="10"/>
          </p:nvPr>
        </p:nvSpPr>
        <p:spPr/>
        <p:txBody>
          <a:bodyPr/>
          <a:lstStyle/>
          <a:p>
            <a:fld id="{9B3D8E1F-EF06-4A93-9CF4-B37336AFA45A}" type="datetimeFigureOut">
              <a:rPr lang="en-GB" smtClean="0"/>
              <a:t>01/11/2023</a:t>
            </a:fld>
            <a:endParaRPr lang="en-GB"/>
          </a:p>
        </p:txBody>
      </p:sp>
      <p:sp>
        <p:nvSpPr>
          <p:cNvPr id="6" name="Footer Placeholder 5">
            <a:extLst>
              <a:ext uri="{FF2B5EF4-FFF2-40B4-BE49-F238E27FC236}">
                <a16:creationId xmlns:a16="http://schemas.microsoft.com/office/drawing/2014/main" id="{78315349-EA42-46C8-A017-CD736B923E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4C803B-DA7F-462C-9370-55D81BD99B74}"/>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133988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02BC5-78E0-4209-A3DB-66934ACD98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71B364-8B5A-442E-A120-EB16D1F353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74A454-641D-4C62-9FFE-22E393A9E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A86940-2B3C-4C8F-98E8-7B2B8FEC5BF7}"/>
              </a:ext>
            </a:extLst>
          </p:cNvPr>
          <p:cNvSpPr>
            <a:spLocks noGrp="1"/>
          </p:cNvSpPr>
          <p:nvPr>
            <p:ph type="dt" sz="half" idx="10"/>
          </p:nvPr>
        </p:nvSpPr>
        <p:spPr/>
        <p:txBody>
          <a:bodyPr/>
          <a:lstStyle/>
          <a:p>
            <a:fld id="{9B3D8E1F-EF06-4A93-9CF4-B37336AFA45A}" type="datetimeFigureOut">
              <a:rPr lang="en-GB" smtClean="0"/>
              <a:t>01/11/2023</a:t>
            </a:fld>
            <a:endParaRPr lang="en-GB"/>
          </a:p>
        </p:txBody>
      </p:sp>
      <p:sp>
        <p:nvSpPr>
          <p:cNvPr id="6" name="Footer Placeholder 5">
            <a:extLst>
              <a:ext uri="{FF2B5EF4-FFF2-40B4-BE49-F238E27FC236}">
                <a16:creationId xmlns:a16="http://schemas.microsoft.com/office/drawing/2014/main" id="{98A0B1DC-E9DA-4928-8870-6AD59E4E15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9931E1-6D42-48BD-98F8-F86A188C41A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2985839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72BD8-28C4-4F4A-A2AA-E545632806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86D6EB-C0BD-40F8-8B2F-E5A6A0F8EE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B600A1-9217-4891-AC53-437D1D019117}"/>
              </a:ext>
            </a:extLst>
          </p:cNvPr>
          <p:cNvSpPr>
            <a:spLocks noGrp="1"/>
          </p:cNvSpPr>
          <p:nvPr>
            <p:ph type="dt" sz="half" idx="10"/>
          </p:nvPr>
        </p:nvSpPr>
        <p:spPr/>
        <p:txBody>
          <a:bodyPr/>
          <a:lstStyle/>
          <a:p>
            <a:fld id="{9B3D8E1F-EF06-4A93-9CF4-B37336AFA45A}" type="datetimeFigureOut">
              <a:rPr lang="en-GB" smtClean="0"/>
              <a:t>01/11/2023</a:t>
            </a:fld>
            <a:endParaRPr lang="en-GB"/>
          </a:p>
        </p:txBody>
      </p:sp>
      <p:sp>
        <p:nvSpPr>
          <p:cNvPr id="5" name="Footer Placeholder 4">
            <a:extLst>
              <a:ext uri="{FF2B5EF4-FFF2-40B4-BE49-F238E27FC236}">
                <a16:creationId xmlns:a16="http://schemas.microsoft.com/office/drawing/2014/main" id="{A252E701-070E-4128-BBCB-DD7BA726C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81744-09F4-4FB0-94C6-A4FBEC7AABA1}"/>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1094268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54807A-2F3F-40E1-B5DD-25AC09DA0A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E68218-07CF-46F2-80D5-D638B0861E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8E9EA1-4C23-4307-A9AB-29DF5259C50E}"/>
              </a:ext>
            </a:extLst>
          </p:cNvPr>
          <p:cNvSpPr>
            <a:spLocks noGrp="1"/>
          </p:cNvSpPr>
          <p:nvPr>
            <p:ph type="dt" sz="half" idx="10"/>
          </p:nvPr>
        </p:nvSpPr>
        <p:spPr/>
        <p:txBody>
          <a:bodyPr/>
          <a:lstStyle/>
          <a:p>
            <a:fld id="{9B3D8E1F-EF06-4A93-9CF4-B37336AFA45A}" type="datetimeFigureOut">
              <a:rPr lang="en-GB" smtClean="0"/>
              <a:t>01/11/2023</a:t>
            </a:fld>
            <a:endParaRPr lang="en-GB"/>
          </a:p>
        </p:txBody>
      </p:sp>
      <p:sp>
        <p:nvSpPr>
          <p:cNvPr id="5" name="Footer Placeholder 4">
            <a:extLst>
              <a:ext uri="{FF2B5EF4-FFF2-40B4-BE49-F238E27FC236}">
                <a16:creationId xmlns:a16="http://schemas.microsoft.com/office/drawing/2014/main" id="{0A9545F4-B116-424B-B598-3546D96CEF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908785-6A60-43BF-A7A4-E31CA7223B7A}"/>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42014124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8448411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826B5-6229-42A2-AC86-6ED9A2066A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DFFDE1-E9D5-4DCB-89AA-7FB6BD358D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44B9FA-FFA1-4A0B-A7E5-135E8F1CA2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3D8E1F-EF06-4A93-9CF4-B37336AFA45A}" type="datetimeFigureOut">
              <a:rPr lang="en-GB" smtClean="0"/>
              <a:t>01/11/2023</a:t>
            </a:fld>
            <a:endParaRPr lang="en-GB"/>
          </a:p>
        </p:txBody>
      </p:sp>
      <p:sp>
        <p:nvSpPr>
          <p:cNvPr id="5" name="Footer Placeholder 4">
            <a:extLst>
              <a:ext uri="{FF2B5EF4-FFF2-40B4-BE49-F238E27FC236}">
                <a16:creationId xmlns:a16="http://schemas.microsoft.com/office/drawing/2014/main" id="{83479C2F-61F2-43BF-A2CE-418E83B98F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BBB1D0-4BC9-44FE-A963-DD5A410718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CE619D-0833-4751-9AC1-4B9CC68CC7B8}" type="slidenum">
              <a:rPr lang="en-GB" smtClean="0"/>
              <a:t>‹#›</a:t>
            </a:fld>
            <a:endParaRPr lang="en-GB"/>
          </a:p>
        </p:txBody>
      </p:sp>
    </p:spTree>
    <p:extLst>
      <p:ext uri="{BB962C8B-B14F-4D97-AF65-F5344CB8AC3E}">
        <p14:creationId xmlns:p14="http://schemas.microsoft.com/office/powerpoint/2010/main" val="173416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researchgate.net/publication/354762897_We_are_all_in_this_together_Police_use_of_social_media_during_the_COVID-19_pandemic"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jpe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7.jpeg"/><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WzuWMf3WPPc?feature=oembed" TargetMode="External"/><Relationship Id="rId1" Type="http://schemas.openxmlformats.org/officeDocument/2006/relationships/tags" Target="../tags/tag2.xml"/><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hyperlink" Target="https://www.youtube.com/watch?v=wWR378qYbgw" TargetMode="External"/><Relationship Id="rId7" Type="http://schemas.openxmlformats.org/officeDocument/2006/relationships/diagramColors" Target="../diagrams/colors9.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56.svg"/></Relationships>
</file>

<file path=ppt/slides/_rels/slide40.xml.rels><?xml version="1.0" encoding="UTF-8" standalone="yes"?>
<Relationships xmlns="http://schemas.openxmlformats.org/package/2006/relationships"><Relationship Id="rId3" Type="http://schemas.openxmlformats.org/officeDocument/2006/relationships/hyperlink" Target="https://www.bbc.co.uk/news/uk-england-beds-bucks-herts-30210199" TargetMode="External"/><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s://www.youtube.com/watch?v=dVjvYTNOfQM" TargetMode="Externa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64.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6.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EA89A6-8312-478E-985D-F85AE8D76030}"/>
              </a:ext>
            </a:extLst>
          </p:cNvPr>
          <p:cNvSpPr>
            <a:spLocks noGrp="1"/>
          </p:cNvSpPr>
          <p:nvPr>
            <p:ph type="ctrTitle"/>
          </p:nvPr>
        </p:nvSpPr>
        <p:spPr>
          <a:xfrm>
            <a:off x="738100" y="1455496"/>
            <a:ext cx="9231410" cy="3542045"/>
          </a:xfrm>
        </p:spPr>
        <p:txBody>
          <a:bodyPr anchor="b">
            <a:normAutofit fontScale="90000"/>
          </a:bodyPr>
          <a:lstStyle/>
          <a:p>
            <a:pPr algn="l"/>
            <a:r>
              <a:rPr lang="en-GB" sz="11500" dirty="0"/>
              <a:t>Police, Policing and society</a:t>
            </a:r>
            <a:br>
              <a:rPr lang="en-GB" sz="11500" dirty="0"/>
            </a:br>
            <a:r>
              <a:rPr lang="en-GB" sz="11500" dirty="0"/>
              <a:t>Week 6</a:t>
            </a:r>
          </a:p>
        </p:txBody>
      </p:sp>
      <p:sp>
        <p:nvSpPr>
          <p:cNvPr id="3" name="Subtitle 2">
            <a:extLst>
              <a:ext uri="{FF2B5EF4-FFF2-40B4-BE49-F238E27FC236}">
                <a16:creationId xmlns:a16="http://schemas.microsoft.com/office/drawing/2014/main" id="{74254FBA-7712-422F-A439-1D4B8B39DFFC}"/>
              </a:ext>
            </a:extLst>
          </p:cNvPr>
          <p:cNvSpPr>
            <a:spLocks noGrp="1"/>
          </p:cNvSpPr>
          <p:nvPr>
            <p:ph type="subTitle" idx="1"/>
          </p:nvPr>
        </p:nvSpPr>
        <p:spPr>
          <a:xfrm>
            <a:off x="895497" y="4997541"/>
            <a:ext cx="7132335" cy="1312657"/>
          </a:xfrm>
        </p:spPr>
        <p:txBody>
          <a:bodyPr anchor="t">
            <a:normAutofit/>
          </a:bodyPr>
          <a:lstStyle/>
          <a:p>
            <a:pPr algn="l"/>
            <a:r>
              <a:rPr lang="en-GB" sz="2800" b="1" dirty="0"/>
              <a:t>Police culture</a:t>
            </a:r>
          </a:p>
          <a:p>
            <a:pPr algn="l"/>
            <a:r>
              <a:rPr lang="en-GB" sz="1600" dirty="0"/>
              <a:t>Sadie France</a:t>
            </a:r>
          </a:p>
          <a:p>
            <a:pPr algn="l"/>
            <a:r>
              <a:rPr lang="en-GB" sz="1600" dirty="0"/>
              <a:t>Criminology@uwtsd.ac.uk</a:t>
            </a:r>
          </a:p>
        </p:txBody>
      </p:sp>
    </p:spTree>
    <p:extLst>
      <p:ext uri="{BB962C8B-B14F-4D97-AF65-F5344CB8AC3E}">
        <p14:creationId xmlns:p14="http://schemas.microsoft.com/office/powerpoint/2010/main" val="2704000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B0763-CDCC-98BE-D923-04262708089E}"/>
              </a:ext>
            </a:extLst>
          </p:cNvPr>
          <p:cNvSpPr>
            <a:spLocks noGrp="1"/>
          </p:cNvSpPr>
          <p:nvPr>
            <p:ph type="title"/>
          </p:nvPr>
        </p:nvSpPr>
        <p:spPr>
          <a:xfrm>
            <a:off x="686834" y="1153572"/>
            <a:ext cx="3200400" cy="4461163"/>
          </a:xfrm>
        </p:spPr>
        <p:txBody>
          <a:bodyPr>
            <a:normAutofit/>
          </a:bodyPr>
          <a:lstStyle/>
          <a:p>
            <a:r>
              <a:rPr lang="en-GB">
                <a:solidFill>
                  <a:srgbClr val="FFFFFF"/>
                </a:solidFill>
              </a:rPr>
              <a:t>Recap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DCE76B-BE44-EDB8-F5BE-7A60DD45E60B}"/>
              </a:ext>
            </a:extLst>
          </p:cNvPr>
          <p:cNvSpPr>
            <a:spLocks noGrp="1"/>
          </p:cNvSpPr>
          <p:nvPr>
            <p:ph idx="1"/>
          </p:nvPr>
        </p:nvSpPr>
        <p:spPr>
          <a:xfrm>
            <a:off x="4327387" y="1272381"/>
            <a:ext cx="6906491" cy="5585619"/>
          </a:xfrm>
        </p:spPr>
        <p:txBody>
          <a:bodyPr anchor="ctr">
            <a:normAutofit/>
          </a:bodyPr>
          <a:lstStyle/>
          <a:p>
            <a:r>
              <a:rPr lang="en-GB" dirty="0"/>
              <a:t>Police and the media</a:t>
            </a:r>
          </a:p>
          <a:p>
            <a:r>
              <a:rPr lang="en-GB" dirty="0"/>
              <a:t>The use of SM </a:t>
            </a:r>
          </a:p>
          <a:p>
            <a:r>
              <a:rPr lang="en-GB" dirty="0"/>
              <a:t>Positives/ negatives</a:t>
            </a:r>
          </a:p>
          <a:p>
            <a:r>
              <a:rPr lang="en-GB" dirty="0"/>
              <a:t>The challenges</a:t>
            </a:r>
          </a:p>
          <a:p>
            <a:r>
              <a:rPr lang="en-GB" dirty="0"/>
              <a:t>Task- </a:t>
            </a:r>
            <a:r>
              <a:rPr lang="en-GB" dirty="0">
                <a:ea typeface="+mn-lt"/>
                <a:cs typeface="+mn-lt"/>
              </a:rPr>
              <a:t>Read this article and report back on how the police utilised SM during Covid.</a:t>
            </a:r>
          </a:p>
          <a:p>
            <a:r>
              <a:rPr lang="en-GB" dirty="0">
                <a:ea typeface="+mn-lt"/>
                <a:cs typeface="+mn-lt"/>
                <a:hlinkClick r:id="rId2"/>
              </a:rPr>
              <a:t>https://www.researchgate.net/publication/354762897_We_are_all_in_this_together_Police_use_of_social_media_during_the_COVID-19_pandemic</a:t>
            </a:r>
            <a:endParaRPr lang="en-GB" dirty="0">
              <a:ea typeface="+mn-lt"/>
              <a:cs typeface="+mn-lt"/>
            </a:endParaRPr>
          </a:p>
          <a:p>
            <a:endParaRPr lang="en-GB" dirty="0">
              <a:ea typeface="+mn-lt"/>
              <a:cs typeface="+mn-lt"/>
            </a:endParaRPr>
          </a:p>
          <a:p>
            <a:endParaRPr lang="en-GB" dirty="0"/>
          </a:p>
          <a:p>
            <a:endParaRPr lang="en-GB" dirty="0"/>
          </a:p>
        </p:txBody>
      </p:sp>
    </p:spTree>
    <p:extLst>
      <p:ext uri="{BB962C8B-B14F-4D97-AF65-F5344CB8AC3E}">
        <p14:creationId xmlns:p14="http://schemas.microsoft.com/office/powerpoint/2010/main" val="1050240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8448" name="Rectangle 1844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50" name="Rectangle: Rounded Corners 1844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1">
            <a:extLst>
              <a:ext uri="{FF2B5EF4-FFF2-40B4-BE49-F238E27FC236}">
                <a16:creationId xmlns:a16="http://schemas.microsoft.com/office/drawing/2014/main" id="{825207AC-4A20-4B77-BA79-E6CB7C502104}"/>
              </a:ext>
            </a:extLst>
          </p:cNvPr>
          <p:cNvSpPr>
            <a:spLocks noGrp="1"/>
          </p:cNvSpPr>
          <p:nvPr>
            <p:ph type="title"/>
          </p:nvPr>
        </p:nvSpPr>
        <p:spPr>
          <a:xfrm>
            <a:off x="956826" y="1112969"/>
            <a:ext cx="3937298" cy="4166010"/>
          </a:xfrm>
        </p:spPr>
        <p:txBody>
          <a:bodyPr>
            <a:normAutofit/>
          </a:bodyPr>
          <a:lstStyle/>
          <a:p>
            <a:pPr eaLnBrk="1" hangingPunct="1"/>
            <a:r>
              <a:rPr lang="en-US" altLang="en-US" dirty="0">
                <a:solidFill>
                  <a:srgbClr val="FFFFFF"/>
                </a:solidFill>
              </a:rPr>
              <a:t>Aims for today’s session</a:t>
            </a:r>
          </a:p>
        </p:txBody>
      </p:sp>
      <p:sp>
        <p:nvSpPr>
          <p:cNvPr id="18452" name="Freeform: Shape 1845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454" name="Freeform: Shape 1845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8456" name="Freeform: Shape 1845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434" name="Rectangle 2">
            <a:extLst>
              <a:ext uri="{FF2B5EF4-FFF2-40B4-BE49-F238E27FC236}">
                <a16:creationId xmlns:a16="http://schemas.microsoft.com/office/drawing/2014/main" id="{F0E2C19E-F542-4F7B-98D1-4509321FA8BB}"/>
              </a:ext>
            </a:extLst>
          </p:cNvPr>
          <p:cNvSpPr>
            <a:spLocks noGrp="1" noChangeArrowheads="1"/>
          </p:cNvSpPr>
          <p:nvPr>
            <p:ph idx="1"/>
          </p:nvPr>
        </p:nvSpPr>
        <p:spPr>
          <a:xfrm>
            <a:off x="6096000" y="820880"/>
            <a:ext cx="5257799" cy="4889350"/>
          </a:xfrm>
        </p:spPr>
        <p:txBody>
          <a:bodyPr anchor="t">
            <a:normAutofit lnSpcReduction="10000"/>
          </a:bodyPr>
          <a:lstStyle/>
          <a:p>
            <a:pPr marL="187325" indent="0">
              <a:buSzPct val="99000"/>
              <a:buNone/>
              <a:defRPr/>
            </a:pPr>
            <a:endParaRPr lang="en-GB" altLang="en-US" dirty="0">
              <a:ea typeface="ヒラギノ角ゴ ProN W6"/>
              <a:cs typeface="ヒラギノ角ゴ ProN W6"/>
            </a:endParaRPr>
          </a:p>
          <a:p>
            <a:pPr marL="644525" indent="-457200">
              <a:buSzPct val="99000"/>
              <a:defRPr/>
            </a:pPr>
            <a:r>
              <a:rPr lang="en-GB" altLang="en-US" dirty="0">
                <a:ea typeface="ヒラギノ角ゴ ProN W6"/>
                <a:cs typeface="ヒラギノ角ゴ ProN W6"/>
              </a:rPr>
              <a:t>Look at assignment 2</a:t>
            </a:r>
          </a:p>
          <a:p>
            <a:pPr marL="187325" indent="0">
              <a:buSzPct val="99000"/>
              <a:buNone/>
              <a:defRPr/>
            </a:pPr>
            <a:endParaRPr lang="en-GB" altLang="en-US" dirty="0">
              <a:ea typeface="ヒラギノ角ゴ ProN W6"/>
              <a:cs typeface="ヒラギノ角ゴ ProN W6"/>
            </a:endParaRPr>
          </a:p>
          <a:p>
            <a:pPr marL="644525" indent="-457200">
              <a:buSzPct val="99000"/>
              <a:defRPr/>
            </a:pPr>
            <a:r>
              <a:rPr lang="en-GB" altLang="en-US" dirty="0">
                <a:ea typeface="ヒラギノ角ゴ ProN W6"/>
                <a:cs typeface="ヒラギノ角ゴ ProN W6"/>
              </a:rPr>
              <a:t>Introduce ‘Police  (Cop) Culture’</a:t>
            </a:r>
          </a:p>
          <a:p>
            <a:pPr marL="187325" indent="0">
              <a:buSzPct val="99000"/>
              <a:buNone/>
              <a:defRPr/>
            </a:pPr>
            <a:endParaRPr lang="en-GB" altLang="en-US" dirty="0"/>
          </a:p>
          <a:p>
            <a:pPr marL="644525" indent="-457200">
              <a:buSzPct val="99000"/>
              <a:defRPr/>
            </a:pPr>
            <a:r>
              <a:rPr lang="en-GB" altLang="en-US" dirty="0"/>
              <a:t>Examine what the police do as an organisation to improve the service it provides to diverse groups in society and how it seeks to counter ‘police culture’. </a:t>
            </a:r>
          </a:p>
          <a:p>
            <a:pPr marL="187325" indent="0">
              <a:spcBef>
                <a:spcPts val="1350"/>
              </a:spcBef>
              <a:buSzPct val="99000"/>
              <a:buNone/>
              <a:defRPr/>
            </a:pPr>
            <a:endParaRPr lang="en-GB" altLang="en-US" dirty="0"/>
          </a:p>
          <a:p>
            <a:pPr marL="187325" indent="0">
              <a:spcBef>
                <a:spcPts val="1350"/>
              </a:spcBef>
              <a:buSzPct val="99000"/>
              <a:buNone/>
              <a:defRPr/>
            </a:pPr>
            <a:endParaRPr lang="en-GB" altLang="en-US" b="1" dirty="0"/>
          </a:p>
          <a:p>
            <a:pPr marL="355600" indent="-168275">
              <a:spcBef>
                <a:spcPts val="1350"/>
              </a:spcBef>
              <a:buSzPct val="99000"/>
              <a:buFontTx/>
              <a:buAutoNum type="arabicPeriod"/>
              <a:defRPr/>
            </a:pPr>
            <a:endParaRPr lang="en-US" altLang="en-US" b="1" dirty="0"/>
          </a:p>
          <a:p>
            <a:pPr marL="355600" indent="-168275">
              <a:spcBef>
                <a:spcPts val="1350"/>
              </a:spcBef>
              <a:buSzPct val="99000"/>
              <a:buNone/>
              <a:defRPr/>
            </a:pPr>
            <a:endParaRPr lang="en-US" altLang="en-US" b="1" dirty="0">
              <a:ea typeface="ヒラギノ角ゴ ProN W6"/>
              <a:cs typeface="ヒラギノ角ゴ ProN W6"/>
            </a:endParaRPr>
          </a:p>
        </p:txBody>
      </p:sp>
      <p:sp>
        <p:nvSpPr>
          <p:cNvPr id="18458" name="Freeform: Shape 1845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8460" name="Freeform: Shape 1845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8462" name="Freeform: Shape 1846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ustDataLst>
      <p:tags r:id="rId1"/>
    </p:custDataLst>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bldLvl="5"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E8A53A-FE32-8223-4E4C-6D7CFABC3B90}"/>
              </a:ext>
            </a:extLst>
          </p:cNvPr>
          <p:cNvSpPr>
            <a:spLocks noGrp="1"/>
          </p:cNvSpPr>
          <p:nvPr>
            <p:ph type="title"/>
          </p:nvPr>
        </p:nvSpPr>
        <p:spPr>
          <a:xfrm>
            <a:off x="6803409" y="762001"/>
            <a:ext cx="4156512" cy="1708244"/>
          </a:xfrm>
        </p:spPr>
        <p:txBody>
          <a:bodyPr anchor="ctr">
            <a:normAutofit/>
          </a:bodyPr>
          <a:lstStyle/>
          <a:p>
            <a:r>
              <a:rPr lang="en-GB" sz="4000"/>
              <a:t>Assignment 2….</a:t>
            </a:r>
          </a:p>
        </p:txBody>
      </p:sp>
      <p:pic>
        <p:nvPicPr>
          <p:cNvPr id="5" name="Picture 4" descr="Calendar on table">
            <a:extLst>
              <a:ext uri="{FF2B5EF4-FFF2-40B4-BE49-F238E27FC236}">
                <a16:creationId xmlns:a16="http://schemas.microsoft.com/office/drawing/2014/main" id="{57FB84C9-FD3E-6691-8232-12E110502935}"/>
              </a:ext>
            </a:extLst>
          </p:cNvPr>
          <p:cNvPicPr>
            <a:picLocks noChangeAspect="1"/>
          </p:cNvPicPr>
          <p:nvPr/>
        </p:nvPicPr>
        <p:blipFill rotWithShape="1">
          <a:blip r:embed="rId2"/>
          <a:srcRect l="3249" r="37416"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C7B40B24-84E9-5B13-7BAA-4F22A25C64F0}"/>
              </a:ext>
            </a:extLst>
          </p:cNvPr>
          <p:cNvSpPr>
            <a:spLocks noGrp="1"/>
          </p:cNvSpPr>
          <p:nvPr>
            <p:ph idx="1"/>
          </p:nvPr>
        </p:nvSpPr>
        <p:spPr>
          <a:xfrm>
            <a:off x="6803409" y="2470245"/>
            <a:ext cx="4156512" cy="3769835"/>
          </a:xfrm>
        </p:spPr>
        <p:txBody>
          <a:bodyPr anchor="ctr">
            <a:normAutofit/>
          </a:bodyPr>
          <a:lstStyle/>
          <a:p>
            <a:r>
              <a:rPr lang="en-GB" sz="2000"/>
              <a:t>100% individual presentation- 15 minutes</a:t>
            </a:r>
          </a:p>
          <a:p>
            <a:r>
              <a:rPr lang="en-GB" sz="2000"/>
              <a:t>Presentation to be uploaded to TurnItIn  11</a:t>
            </a:r>
            <a:r>
              <a:rPr lang="en-GB" sz="2000" baseline="30000"/>
              <a:t>th</a:t>
            </a:r>
            <a:r>
              <a:rPr lang="en-GB" sz="2000"/>
              <a:t> December by 23:59pm</a:t>
            </a:r>
          </a:p>
          <a:p>
            <a:r>
              <a:rPr lang="en-GB" sz="2000"/>
              <a:t>Presentation to take place in room ASG05 on the 12</a:t>
            </a:r>
            <a:r>
              <a:rPr lang="en-GB" sz="2000" baseline="30000"/>
              <a:t>th</a:t>
            </a:r>
            <a:r>
              <a:rPr lang="en-GB" sz="2000"/>
              <a:t> December. Failure to attend will result in you being failed.</a:t>
            </a:r>
          </a:p>
          <a:p>
            <a:pPr marL="0" indent="0">
              <a:buNone/>
            </a:pPr>
            <a:endParaRPr lang="en-GB" sz="2000"/>
          </a:p>
        </p:txBody>
      </p:sp>
    </p:spTree>
    <p:extLst>
      <p:ext uri="{BB962C8B-B14F-4D97-AF65-F5344CB8AC3E}">
        <p14:creationId xmlns:p14="http://schemas.microsoft.com/office/powerpoint/2010/main" val="4092526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30502-7570-B242-9D5B-9390BC494B2B}"/>
              </a:ext>
            </a:extLst>
          </p:cNvPr>
          <p:cNvSpPr>
            <a:spLocks noGrp="1"/>
          </p:cNvSpPr>
          <p:nvPr>
            <p:ph type="title"/>
          </p:nvPr>
        </p:nvSpPr>
        <p:spPr>
          <a:xfrm>
            <a:off x="876693" y="741391"/>
            <a:ext cx="4355265" cy="1616203"/>
          </a:xfrm>
        </p:spPr>
        <p:txBody>
          <a:bodyPr anchor="b">
            <a:normAutofit/>
          </a:bodyPr>
          <a:lstStyle/>
          <a:p>
            <a:r>
              <a:rPr lang="en-GB" sz="3200"/>
              <a:t>Presentation times</a:t>
            </a:r>
          </a:p>
        </p:txBody>
      </p:sp>
      <p:sp>
        <p:nvSpPr>
          <p:cNvPr id="3" name="Content Placeholder 2">
            <a:extLst>
              <a:ext uri="{FF2B5EF4-FFF2-40B4-BE49-F238E27FC236}">
                <a16:creationId xmlns:a16="http://schemas.microsoft.com/office/drawing/2014/main" id="{E2BFED3D-C86B-81B0-6705-49DAA67E8B0F}"/>
              </a:ext>
            </a:extLst>
          </p:cNvPr>
          <p:cNvSpPr>
            <a:spLocks noGrp="1"/>
          </p:cNvSpPr>
          <p:nvPr>
            <p:ph idx="1"/>
          </p:nvPr>
        </p:nvSpPr>
        <p:spPr>
          <a:xfrm>
            <a:off x="876692" y="2533476"/>
            <a:ext cx="4355265" cy="3447832"/>
          </a:xfrm>
        </p:spPr>
        <p:txBody>
          <a:bodyPr anchor="t">
            <a:normAutofit/>
          </a:bodyPr>
          <a:lstStyle/>
          <a:p>
            <a:r>
              <a:rPr lang="en-GB" sz="1600">
                <a:cs typeface="Calibri"/>
              </a:rPr>
              <a:t>11:30-12pm-Leo</a:t>
            </a:r>
          </a:p>
          <a:p>
            <a:r>
              <a:rPr lang="en-GB" sz="1600">
                <a:cs typeface="Calibri"/>
              </a:rPr>
              <a:t>12pm-12:30pm- Olivia</a:t>
            </a:r>
          </a:p>
          <a:p>
            <a:r>
              <a:rPr lang="en-GB" sz="1600">
                <a:cs typeface="Calibri"/>
              </a:rPr>
              <a:t>12:30pm-1pm- Brad</a:t>
            </a:r>
          </a:p>
          <a:p>
            <a:r>
              <a:rPr lang="en-GB" sz="1600">
                <a:cs typeface="Calibri"/>
              </a:rPr>
              <a:t>1pm-1:30pm- Harrison</a:t>
            </a:r>
          </a:p>
          <a:p>
            <a:r>
              <a:rPr lang="en-GB" sz="1600">
                <a:cs typeface="Calibri"/>
              </a:rPr>
              <a:t>1:30pm-2pm- Luci</a:t>
            </a:r>
          </a:p>
          <a:p>
            <a:r>
              <a:rPr lang="en-GB" sz="1600">
                <a:cs typeface="Calibri"/>
              </a:rPr>
              <a:t>2pm-2:30pm-Jemima</a:t>
            </a:r>
          </a:p>
          <a:p>
            <a:r>
              <a:rPr lang="en-GB" sz="1600">
                <a:cs typeface="Calibri"/>
              </a:rPr>
              <a:t>2:30pm-3pm- Hannah</a:t>
            </a:r>
          </a:p>
          <a:p>
            <a:r>
              <a:rPr lang="en-GB" sz="1600">
                <a:cs typeface="Calibri"/>
              </a:rPr>
              <a:t>3pm-3:30pm- Cynan</a:t>
            </a:r>
          </a:p>
          <a:p>
            <a:r>
              <a:rPr lang="en-GB" sz="1600">
                <a:cs typeface="Calibri"/>
              </a:rPr>
              <a:t>3:30pm-4pm- Harvey </a:t>
            </a:r>
          </a:p>
          <a:p>
            <a:r>
              <a:rPr lang="en-GB" sz="1600">
                <a:cs typeface="Calibri"/>
              </a:rPr>
              <a:t>4pm-4:30pm- Sadie </a:t>
            </a:r>
          </a:p>
          <a:p>
            <a:pPr marL="0" indent="0">
              <a:buNone/>
            </a:pPr>
            <a:endParaRPr lang="en-GB" sz="1600">
              <a:cs typeface="Calibri"/>
            </a:endParaRPr>
          </a:p>
          <a:p>
            <a:endParaRPr lang="en-GB" sz="1600"/>
          </a:p>
        </p:txBody>
      </p:sp>
      <p:pic>
        <p:nvPicPr>
          <p:cNvPr id="5" name="Picture 4" descr="Wristwatch face">
            <a:extLst>
              <a:ext uri="{FF2B5EF4-FFF2-40B4-BE49-F238E27FC236}">
                <a16:creationId xmlns:a16="http://schemas.microsoft.com/office/drawing/2014/main" id="{55193790-76F5-B518-5375-31DCF4E428AC}"/>
              </a:ext>
            </a:extLst>
          </p:cNvPr>
          <p:cNvPicPr>
            <a:picLocks noChangeAspect="1"/>
          </p:cNvPicPr>
          <p:nvPr/>
        </p:nvPicPr>
        <p:blipFill rotWithShape="1">
          <a:blip r:embed="rId2"/>
          <a:srcRect l="16462" r="24204" b="-1"/>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977072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363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F5376-679D-B35F-B2F4-3BC6EC7F8314}"/>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Cop culture </a:t>
            </a:r>
          </a:p>
        </p:txBody>
      </p:sp>
      <p:sp>
        <p:nvSpPr>
          <p:cNvPr id="308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Hillsborough and other police scandals: why we need to focus on 'cop culture'  | British Politics and Policy at LSE">
            <a:extLst>
              <a:ext uri="{FF2B5EF4-FFF2-40B4-BE49-F238E27FC236}">
                <a16:creationId xmlns:a16="http://schemas.microsoft.com/office/drawing/2014/main" id="{CB773634-63C7-0504-DE0C-679B27410F2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306" r="5363" b="-1"/>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650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B0263F7-3357-4F18-BBAF-E474AD5A2C33}"/>
              </a:ext>
            </a:extLst>
          </p:cNvPr>
          <p:cNvSpPr>
            <a:spLocks noGrp="1"/>
          </p:cNvSpPr>
          <p:nvPr>
            <p:ph type="title"/>
          </p:nvPr>
        </p:nvSpPr>
        <p:spPr>
          <a:xfrm>
            <a:off x="838200" y="365125"/>
            <a:ext cx="5393361" cy="1325563"/>
          </a:xfrm>
        </p:spPr>
        <p:txBody>
          <a:bodyPr>
            <a:normAutofit/>
          </a:bodyPr>
          <a:lstStyle/>
          <a:p>
            <a:r>
              <a:rPr lang="en-GB"/>
              <a:t>Cop Culture – What is it?</a:t>
            </a:r>
          </a:p>
        </p:txBody>
      </p:sp>
      <p:pic>
        <p:nvPicPr>
          <p:cNvPr id="6" name="Picture 5" descr="Police car on the street">
            <a:extLst>
              <a:ext uri="{FF2B5EF4-FFF2-40B4-BE49-F238E27FC236}">
                <a16:creationId xmlns:a16="http://schemas.microsoft.com/office/drawing/2014/main" id="{5221857F-2750-2475-0B3F-532FBE8D8836}"/>
              </a:ext>
            </a:extLst>
          </p:cNvPr>
          <p:cNvPicPr>
            <a:picLocks noChangeAspect="1"/>
          </p:cNvPicPr>
          <p:nvPr/>
        </p:nvPicPr>
        <p:blipFill rotWithShape="1">
          <a:blip r:embed="rId3">
            <a:extLst>
              <a:ext uri="{28A0092B-C50C-407E-A947-70E740481C1C}">
                <a14:useLocalDpi xmlns:a14="http://schemas.microsoft.com/office/drawing/2010/main" val="0"/>
              </a:ext>
            </a:extLst>
          </a:blip>
          <a:srcRect l="6038" r="27211"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9A5EAEB-F0EE-4EF0-A489-5400A77625BD}"/>
              </a:ext>
            </a:extLst>
          </p:cNvPr>
          <p:cNvGraphicFramePr>
            <a:graphicFrameLocks noGrp="1"/>
          </p:cNvGraphicFramePr>
          <p:nvPr>
            <p:ph idx="1"/>
            <p:extLst>
              <p:ext uri="{D42A27DB-BD31-4B8C-83A1-F6EECF244321}">
                <p14:modId xmlns:p14="http://schemas.microsoft.com/office/powerpoint/2010/main" val="188268292"/>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6323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20930-4B1F-9E54-19FC-C7AD67798287}"/>
              </a:ext>
            </a:extLst>
          </p:cNvPr>
          <p:cNvSpPr>
            <a:spLocks noGrp="1"/>
          </p:cNvSpPr>
          <p:nvPr>
            <p:ph type="title"/>
          </p:nvPr>
        </p:nvSpPr>
        <p:spPr>
          <a:xfrm>
            <a:off x="876693" y="741391"/>
            <a:ext cx="5219307" cy="1616203"/>
          </a:xfrm>
        </p:spPr>
        <p:txBody>
          <a:bodyPr anchor="b">
            <a:normAutofit/>
          </a:bodyPr>
          <a:lstStyle/>
          <a:p>
            <a:r>
              <a:rPr lang="en-GB" sz="3200"/>
              <a:t>What is cop culture?</a:t>
            </a:r>
          </a:p>
        </p:txBody>
      </p:sp>
      <p:sp>
        <p:nvSpPr>
          <p:cNvPr id="3" name="Content Placeholder 2">
            <a:extLst>
              <a:ext uri="{FF2B5EF4-FFF2-40B4-BE49-F238E27FC236}">
                <a16:creationId xmlns:a16="http://schemas.microsoft.com/office/drawing/2014/main" id="{409AF5FC-A643-586E-9870-467FC3DA8583}"/>
              </a:ext>
            </a:extLst>
          </p:cNvPr>
          <p:cNvSpPr>
            <a:spLocks noGrp="1"/>
          </p:cNvSpPr>
          <p:nvPr>
            <p:ph idx="1"/>
          </p:nvPr>
        </p:nvSpPr>
        <p:spPr>
          <a:xfrm>
            <a:off x="876692" y="2533476"/>
            <a:ext cx="5219307" cy="3537410"/>
          </a:xfrm>
        </p:spPr>
        <p:txBody>
          <a:bodyPr anchor="t">
            <a:normAutofit/>
          </a:bodyPr>
          <a:lstStyle/>
          <a:p>
            <a:r>
              <a:rPr lang="en-GB" sz="1700"/>
              <a:t>Emerged from research into policing during 1960’s.</a:t>
            </a:r>
          </a:p>
          <a:p>
            <a:r>
              <a:rPr lang="en-GB" sz="1700"/>
              <a:t>Often identified as a contribution toward bad behaviour.</a:t>
            </a:r>
          </a:p>
          <a:p>
            <a:r>
              <a:rPr lang="en-GB" sz="1700"/>
              <a:t>Described as mal dominated, action orientated and valuing extreme loyalty among groups of officers.</a:t>
            </a:r>
          </a:p>
          <a:p>
            <a:r>
              <a:rPr lang="en-GB" sz="1700"/>
              <a:t>Rooted in the stresses and strains that policing brings.</a:t>
            </a:r>
          </a:p>
          <a:p>
            <a:r>
              <a:rPr lang="en-GB" sz="1700"/>
              <a:t>It is said to have a sinister undertone which promotes macho, sexist and lewd behaviour leading to extreme instances of misogyny.</a:t>
            </a:r>
          </a:p>
        </p:txBody>
      </p:sp>
      <p:pic>
        <p:nvPicPr>
          <p:cNvPr id="4098" name="Picture 2" descr="Cop Culture Normalizes Police Violence – Milam's Musings">
            <a:extLst>
              <a:ext uri="{FF2B5EF4-FFF2-40B4-BE49-F238E27FC236}">
                <a16:creationId xmlns:a16="http://schemas.microsoft.com/office/drawing/2014/main" id="{32B9491F-7ED6-A2BD-2ACF-0A3EC11CFA2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08019" y="1988859"/>
            <a:ext cx="4273463" cy="2880282"/>
          </a:xfrm>
          <a:prstGeom prst="rect">
            <a:avLst/>
          </a:prstGeom>
          <a:noFill/>
          <a:extLst>
            <a:ext uri="{909E8E84-426E-40DD-AFC4-6F175D3DCCD1}">
              <a14:hiddenFill xmlns:a14="http://schemas.microsoft.com/office/drawing/2010/main">
                <a:solidFill>
                  <a:srgbClr val="FFFFFF"/>
                </a:solidFill>
              </a14:hiddenFill>
            </a:ext>
          </a:extLst>
        </p:spPr>
      </p:pic>
      <p:grpSp>
        <p:nvGrpSpPr>
          <p:cNvPr id="4103" name="Group 4102">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4104" name="Rectangle 4103">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28592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F8A8069-6977-EF6F-A12C-C9F3B6592E5F}"/>
              </a:ext>
            </a:extLst>
          </p:cNvPr>
          <p:cNvPicPr>
            <a:picLocks noChangeAspect="1"/>
          </p:cNvPicPr>
          <p:nvPr/>
        </p:nvPicPr>
        <p:blipFill rotWithShape="1">
          <a:blip r:embed="rId3">
            <a:duotone>
              <a:prstClr val="black"/>
              <a:schemeClr val="tx2">
                <a:tint val="45000"/>
                <a:satMod val="400000"/>
              </a:schemeClr>
            </a:duotone>
            <a:alphaModFix amt="35000"/>
          </a:blip>
          <a:srcRect t="7718" b="7720"/>
          <a:stretch/>
        </p:blipFill>
        <p:spPr>
          <a:xfrm>
            <a:off x="-19" y="10"/>
            <a:ext cx="12192000" cy="6855948"/>
          </a:xfrm>
          <a:prstGeom prst="rect">
            <a:avLst/>
          </a:prstGeom>
        </p:spPr>
      </p:pic>
      <p:sp>
        <p:nvSpPr>
          <p:cNvPr id="2" name="Title 1">
            <a:extLst>
              <a:ext uri="{FF2B5EF4-FFF2-40B4-BE49-F238E27FC236}">
                <a16:creationId xmlns:a16="http://schemas.microsoft.com/office/drawing/2014/main" id="{0AC4A8F4-E52A-4E7E-8EF5-944E3E3BBC7E}"/>
              </a:ext>
            </a:extLst>
          </p:cNvPr>
          <p:cNvSpPr>
            <a:spLocks noGrp="1"/>
          </p:cNvSpPr>
          <p:nvPr>
            <p:ph type="title"/>
          </p:nvPr>
        </p:nvSpPr>
        <p:spPr>
          <a:xfrm>
            <a:off x="801098" y="1396289"/>
            <a:ext cx="5277333" cy="1325563"/>
          </a:xfrm>
        </p:spPr>
        <p:txBody>
          <a:bodyPr>
            <a:normAutofit/>
          </a:bodyPr>
          <a:lstStyle/>
          <a:p>
            <a:br>
              <a:rPr lang="en-GB" sz="2800" b="1" i="0">
                <a:effectLst/>
                <a:latin typeface="ClearSans"/>
              </a:rPr>
            </a:br>
            <a:r>
              <a:rPr lang="en-GB" sz="2800" b="1" i="0">
                <a:effectLst/>
                <a:latin typeface="ClearSans"/>
              </a:rPr>
              <a:t>Canteen Culture</a:t>
            </a:r>
            <a:br>
              <a:rPr lang="en-GB" sz="2800" b="1" i="0">
                <a:effectLst/>
                <a:latin typeface="ClearSans"/>
              </a:rPr>
            </a:br>
            <a:endParaRPr lang="en-GB" sz="2800"/>
          </a:p>
        </p:txBody>
      </p:sp>
      <p:sp>
        <p:nvSpPr>
          <p:cNvPr id="1033"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9780571200795: Canteen Culture - Eze-anyika, Ike: 0571200796 - AbeBooks">
            <a:extLst>
              <a:ext uri="{FF2B5EF4-FFF2-40B4-BE49-F238E27FC236}">
                <a16:creationId xmlns:a16="http://schemas.microsoft.com/office/drawing/2014/main" id="{AB927A4C-183C-28D8-5607-0DDEE8C882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29805"/>
          <a:stretch/>
        </p:blipFill>
        <p:spPr bwMode="auto">
          <a:xfrm>
            <a:off x="6893344" y="760562"/>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8150C80E-9E66-CA5C-417F-8D87A1AFEAC3}"/>
              </a:ext>
            </a:extLst>
          </p:cNvPr>
          <p:cNvGraphicFramePr>
            <a:graphicFrameLocks noGrp="1"/>
          </p:cNvGraphicFramePr>
          <p:nvPr>
            <p:ph idx="1"/>
            <p:extLst>
              <p:ext uri="{D42A27DB-BD31-4B8C-83A1-F6EECF244321}">
                <p14:modId xmlns:p14="http://schemas.microsoft.com/office/powerpoint/2010/main" val="3512877433"/>
              </p:ext>
            </p:extLst>
          </p:nvPr>
        </p:nvGraphicFramePr>
        <p:xfrm>
          <a:off x="805543" y="2871982"/>
          <a:ext cx="5272888" cy="3181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1511765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4" name="Rectangle 24583">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6" name="Rectangle 24585">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36559B21-A8DC-45C9-B440-92C487586F7C}"/>
              </a:ext>
            </a:extLst>
          </p:cNvPr>
          <p:cNvSpPr>
            <a:spLocks noGrp="1"/>
          </p:cNvSpPr>
          <p:nvPr>
            <p:ph type="title"/>
          </p:nvPr>
        </p:nvSpPr>
        <p:spPr>
          <a:xfrm>
            <a:off x="686834" y="591344"/>
            <a:ext cx="3200400" cy="5585619"/>
          </a:xfrm>
        </p:spPr>
        <p:txBody>
          <a:bodyPr>
            <a:normAutofit/>
          </a:bodyPr>
          <a:lstStyle/>
          <a:p>
            <a:r>
              <a:rPr lang="en-GB" altLang="en-US" sz="3700">
                <a:solidFill>
                  <a:srgbClr val="FFFFFF"/>
                </a:solidFill>
              </a:rPr>
              <a:t>Characteristics of Police Officers</a:t>
            </a:r>
          </a:p>
        </p:txBody>
      </p:sp>
      <p:sp>
        <p:nvSpPr>
          <p:cNvPr id="24588" name="Arc 2458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579" name="Content Placeholder 2">
            <a:extLst>
              <a:ext uri="{FF2B5EF4-FFF2-40B4-BE49-F238E27FC236}">
                <a16:creationId xmlns:a16="http://schemas.microsoft.com/office/drawing/2014/main" id="{396273A3-E194-4212-96E3-5B35BD93999C}"/>
              </a:ext>
            </a:extLst>
          </p:cNvPr>
          <p:cNvSpPr>
            <a:spLocks noGrp="1"/>
          </p:cNvSpPr>
          <p:nvPr>
            <p:ph idx="1"/>
          </p:nvPr>
        </p:nvSpPr>
        <p:spPr>
          <a:xfrm>
            <a:off x="4447308" y="591344"/>
            <a:ext cx="6906491" cy="5585619"/>
          </a:xfrm>
        </p:spPr>
        <p:txBody>
          <a:bodyPr anchor="ctr">
            <a:normAutofit/>
          </a:bodyPr>
          <a:lstStyle/>
          <a:p>
            <a:r>
              <a:rPr lang="en-GB" altLang="en-US"/>
              <a:t>Traditionally male, white, working class, few qualifications.</a:t>
            </a:r>
          </a:p>
          <a:p>
            <a:endParaRPr lang="en-GB" altLang="en-US"/>
          </a:p>
          <a:p>
            <a:r>
              <a:rPr lang="en-GB" altLang="en-US"/>
              <a:t>Coleman and Adorno (1982) – police recruits had more illiberal and intolerance of issues such as migration and death penalty than a control group. </a:t>
            </a:r>
          </a:p>
          <a:p>
            <a:endParaRPr lang="en-GB" altLang="en-US"/>
          </a:p>
          <a:p>
            <a:r>
              <a:rPr lang="en-GB" altLang="en-US"/>
              <a:t>Police officers enter the organisation with regressive and insular attitudes.</a:t>
            </a:r>
          </a:p>
          <a:p>
            <a:endParaRPr lang="en-GB" altLang="en-US"/>
          </a:p>
          <a:p>
            <a:r>
              <a:rPr lang="en-GB" altLang="en-US"/>
              <a:t>Personality Type? </a:t>
            </a:r>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6" name="Picture 8" descr="Things Only Moms Notice About Their Kids">
            <a:extLst>
              <a:ext uri="{FF2B5EF4-FFF2-40B4-BE49-F238E27FC236}">
                <a16:creationId xmlns:a16="http://schemas.microsoft.com/office/drawing/2014/main" id="{7D336970-F8FF-3A59-99FD-CA6038E050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4594"/>
          <a:stretch/>
        </p:blipFill>
        <p:spPr bwMode="auto">
          <a:xfrm>
            <a:off x="462343" y="453918"/>
            <a:ext cx="4425623" cy="1868815"/>
          </a:xfrm>
          <a:prstGeom prst="rect">
            <a:avLst/>
          </a:prstGeom>
          <a:extLst>
            <a:ext uri="{909E8E84-426E-40DD-AFC4-6F175D3DCCD1}">
              <a14:hiddenFill xmlns:a14="http://schemas.microsoft.com/office/drawing/2010/main">
                <a:solidFill>
                  <a:srgbClr val="FFFFFF"/>
                </a:solidFill>
              </a14:hiddenFill>
            </a:ext>
          </a:extLst>
        </p:spPr>
      </p:pic>
      <p:pic>
        <p:nvPicPr>
          <p:cNvPr id="2062" name="Picture 14" descr="Meet brave West Midlands Police officer back at work with specially-adapted  stab and bulletproof colostomy bag - Birmingham Live">
            <a:extLst>
              <a:ext uri="{FF2B5EF4-FFF2-40B4-BE49-F238E27FC236}">
                <a16:creationId xmlns:a16="http://schemas.microsoft.com/office/drawing/2014/main" id="{868E63DC-FBB6-D496-FF16-61D29A54D34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5397"/>
          <a:stretch/>
        </p:blipFill>
        <p:spPr bwMode="auto">
          <a:xfrm>
            <a:off x="455134" y="2482591"/>
            <a:ext cx="4425623" cy="3918209"/>
          </a:xfrm>
          <a:prstGeom prst="rect">
            <a:avLst/>
          </a:prstGeom>
          <a:extLst>
            <a:ext uri="{909E8E84-426E-40DD-AFC4-6F175D3DCCD1}">
              <a14:hiddenFill xmlns:a14="http://schemas.microsoft.com/office/drawing/2010/main">
                <a:solidFill>
                  <a:srgbClr val="FFFFFF"/>
                </a:solidFill>
              </a14:hiddenFill>
            </a:ext>
          </a:extLst>
        </p:spPr>
      </p:pic>
      <p:pic>
        <p:nvPicPr>
          <p:cNvPr id="2050" name="Picture 2" descr="Police officers | Lincolnshire Police">
            <a:extLst>
              <a:ext uri="{FF2B5EF4-FFF2-40B4-BE49-F238E27FC236}">
                <a16:creationId xmlns:a16="http://schemas.microsoft.com/office/drawing/2014/main" id="{A98D0A84-ED60-97AE-92E2-5CB56D7C6AFB}"/>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l="43415" r="19916" b="1"/>
          <a:stretch/>
        </p:blipFill>
        <p:spPr bwMode="auto">
          <a:xfrm>
            <a:off x="5039581" y="455276"/>
            <a:ext cx="2128524" cy="3918209"/>
          </a:xfrm>
          <a:prstGeom prst="rect">
            <a:avLst/>
          </a:prstGeom>
          <a:extLst>
            <a:ext uri="{909E8E84-426E-40DD-AFC4-6F175D3DCCD1}">
              <a14:hiddenFill xmlns:a14="http://schemas.microsoft.com/office/drawing/2010/main">
                <a:solidFill>
                  <a:srgbClr val="FFFFFF"/>
                </a:solidFill>
              </a14:hiddenFill>
            </a:ext>
          </a:extLst>
        </p:spPr>
      </p:pic>
      <p:sp>
        <p:nvSpPr>
          <p:cNvPr id="2072" name="Rectangle 2071">
            <a:extLst>
              <a:ext uri="{FF2B5EF4-FFF2-40B4-BE49-F238E27FC236}">
                <a16:creationId xmlns:a16="http://schemas.microsoft.com/office/drawing/2014/main" id="{3634A21A-3D5D-4DFA-99F4-16A031986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1624" y="453918"/>
            <a:ext cx="4413176" cy="3918209"/>
          </a:xfrm>
          <a:prstGeom prst="rect">
            <a:avLst/>
          </a:prstGeom>
          <a:solidFill>
            <a:srgbClr val="4651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5AD7B4-AE1C-AD17-60AC-E1E53DF95396}"/>
              </a:ext>
            </a:extLst>
          </p:cNvPr>
          <p:cNvSpPr>
            <a:spLocks noGrp="1"/>
          </p:cNvSpPr>
          <p:nvPr>
            <p:ph type="title"/>
          </p:nvPr>
        </p:nvSpPr>
        <p:spPr>
          <a:xfrm>
            <a:off x="7578164" y="717176"/>
            <a:ext cx="3890683" cy="2079811"/>
          </a:xfrm>
        </p:spPr>
        <p:txBody>
          <a:bodyPr vert="horz" lIns="91440" tIns="45720" rIns="91440" bIns="45720" rtlCol="0" anchor="b">
            <a:normAutofit/>
          </a:bodyPr>
          <a:lstStyle/>
          <a:p>
            <a:r>
              <a:rPr lang="en-US" sz="3400" kern="1200">
                <a:solidFill>
                  <a:srgbClr val="FFFFFF"/>
                </a:solidFill>
                <a:latin typeface="+mj-lt"/>
                <a:ea typeface="+mj-ea"/>
                <a:cs typeface="+mj-cs"/>
              </a:rPr>
              <a:t>When you think of a police officer, what identity do you perceive?</a:t>
            </a:r>
          </a:p>
        </p:txBody>
      </p:sp>
      <p:pic>
        <p:nvPicPr>
          <p:cNvPr id="2052" name="Picture 4" descr="Angry policeman Royalty Free Vector Image - VectorStock">
            <a:extLst>
              <a:ext uri="{FF2B5EF4-FFF2-40B4-BE49-F238E27FC236}">
                <a16:creationId xmlns:a16="http://schemas.microsoft.com/office/drawing/2014/main" id="{6C4FE294-8F60-B750-68FD-6D9FE16B070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274" r="4" b="6694"/>
          <a:stretch/>
        </p:blipFill>
        <p:spPr bwMode="auto">
          <a:xfrm>
            <a:off x="5035056" y="4533661"/>
            <a:ext cx="2133050" cy="1865533"/>
          </a:xfrm>
          <a:prstGeom prst="rect">
            <a:avLst/>
          </a:prstGeom>
          <a:extLst>
            <a:ext uri="{909E8E84-426E-40DD-AFC4-6F175D3DCCD1}">
              <a14:hiddenFill xmlns:a14="http://schemas.microsoft.com/office/drawing/2010/main">
                <a:solidFill>
                  <a:srgbClr val="FFFFFF"/>
                </a:solidFill>
              </a14:hiddenFill>
            </a:ext>
          </a:extLst>
        </p:spPr>
      </p:pic>
      <p:pic>
        <p:nvPicPr>
          <p:cNvPr id="2060" name="Picture 12" descr="Help Them Heal: Domestic Violence Survivor with 4 Children Needs Us Now |  LaunchGood">
            <a:extLst>
              <a:ext uri="{FF2B5EF4-FFF2-40B4-BE49-F238E27FC236}">
                <a16:creationId xmlns:a16="http://schemas.microsoft.com/office/drawing/2014/main" id="{3C189603-8F71-4D3F-CBA7-C6FE1A9BD5F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6531" r="7687" b="-2"/>
          <a:stretch/>
        </p:blipFill>
        <p:spPr bwMode="auto">
          <a:xfrm>
            <a:off x="7318437" y="4535267"/>
            <a:ext cx="2136433" cy="1865533"/>
          </a:xfrm>
          <a:prstGeom prst="rect">
            <a:avLst/>
          </a:prstGeom>
          <a:extLst>
            <a:ext uri="{909E8E84-426E-40DD-AFC4-6F175D3DCCD1}">
              <a14:hiddenFill xmlns:a14="http://schemas.microsoft.com/office/drawing/2010/main">
                <a:solidFill>
                  <a:srgbClr val="FFFFFF"/>
                </a:solidFill>
              </a14:hiddenFill>
            </a:ext>
          </a:extLst>
        </p:spPr>
      </p:pic>
      <p:pic>
        <p:nvPicPr>
          <p:cNvPr id="2054" name="Picture 6" descr="4,115 Sad Officer Images, Stock Photos &amp; Vectors | Shutterstock">
            <a:extLst>
              <a:ext uri="{FF2B5EF4-FFF2-40B4-BE49-F238E27FC236}">
                <a16:creationId xmlns:a16="http://schemas.microsoft.com/office/drawing/2014/main" id="{12D9BEAB-FCDF-2133-13EE-A067179F326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16498" b="-3"/>
          <a:stretch/>
        </p:blipFill>
        <p:spPr bwMode="auto">
          <a:xfrm>
            <a:off x="9609170" y="4535267"/>
            <a:ext cx="2125631" cy="1865533"/>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327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FFC4370-FE52-4B37-BDE1-8811D8EEB453}"/>
              </a:ext>
            </a:extLst>
          </p:cNvPr>
          <p:cNvSpPr>
            <a:spLocks noGrp="1"/>
          </p:cNvSpPr>
          <p:nvPr>
            <p:ph type="title"/>
          </p:nvPr>
        </p:nvSpPr>
        <p:spPr>
          <a:xfrm>
            <a:off x="4965430" y="629266"/>
            <a:ext cx="6586491" cy="1676603"/>
          </a:xfrm>
        </p:spPr>
        <p:txBody>
          <a:bodyPr vert="horz" lIns="91440" tIns="45720" rIns="91440" bIns="45720" rtlCol="0" anchor="ctr">
            <a:normAutofit/>
          </a:bodyPr>
          <a:lstStyle/>
          <a:p>
            <a:r>
              <a:rPr lang="en-US" altLang="en-US" sz="5400"/>
              <a:t>Social Identity Theory</a:t>
            </a:r>
          </a:p>
        </p:txBody>
      </p:sp>
      <p:sp>
        <p:nvSpPr>
          <p:cNvPr id="14340" name="Rectangle 3">
            <a:extLst>
              <a:ext uri="{FF2B5EF4-FFF2-40B4-BE49-F238E27FC236}">
                <a16:creationId xmlns:a16="http://schemas.microsoft.com/office/drawing/2014/main" id="{9F9DAC85-43C4-4252-8093-0D721D42EAD2}"/>
              </a:ext>
            </a:extLst>
          </p:cNvPr>
          <p:cNvSpPr>
            <a:spLocks noChangeArrowheads="1"/>
          </p:cNvSpPr>
          <p:nvPr/>
        </p:nvSpPr>
        <p:spPr bwMode="auto">
          <a:xfrm>
            <a:off x="7648543" y="791028"/>
            <a:ext cx="34639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spcAft>
                <a:spcPts val="600"/>
              </a:spcAft>
              <a:buFont typeface="Arial" panose="020B0604020202020204" pitchFamily="34" charset="0"/>
              <a:buNone/>
            </a:pPr>
            <a:r>
              <a:rPr lang="en-GB" altLang="en-US" sz="1800" dirty="0">
                <a:latin typeface="Arial" panose="020B0604020202020204" pitchFamily="34" charset="0"/>
              </a:rPr>
              <a:t>- see also Tajfel &amp; Turner (1986)</a:t>
            </a:r>
          </a:p>
        </p:txBody>
      </p:sp>
      <p:pic>
        <p:nvPicPr>
          <p:cNvPr id="14364" name="Picture 14343">
            <a:extLst>
              <a:ext uri="{FF2B5EF4-FFF2-40B4-BE49-F238E27FC236}">
                <a16:creationId xmlns:a16="http://schemas.microsoft.com/office/drawing/2014/main" id="{5D871D4B-A9EC-929A-3B76-6750FBD1BD82}"/>
              </a:ext>
            </a:extLst>
          </p:cNvPr>
          <p:cNvPicPr>
            <a:picLocks noChangeAspect="1"/>
          </p:cNvPicPr>
          <p:nvPr/>
        </p:nvPicPr>
        <p:blipFill rotWithShape="1">
          <a:blip r:embed="rId3"/>
          <a:srcRect l="19108" r="35773" b="-1"/>
          <a:stretch/>
        </p:blipFill>
        <p:spPr>
          <a:xfrm>
            <a:off x="20" y="10"/>
            <a:ext cx="4635571" cy="6857990"/>
          </a:xfrm>
          <a:prstGeom prst="rect">
            <a:avLst/>
          </a:prstGeom>
          <a:effectLst/>
        </p:spPr>
      </p:pic>
      <p:graphicFrame>
        <p:nvGraphicFramePr>
          <p:cNvPr id="14342" name="Content Placeholder 2">
            <a:extLst>
              <a:ext uri="{FF2B5EF4-FFF2-40B4-BE49-F238E27FC236}">
                <a16:creationId xmlns:a16="http://schemas.microsoft.com/office/drawing/2014/main" id="{B9A959CB-4A37-4C4E-AECC-E82F2A506D74}"/>
              </a:ext>
            </a:extLst>
          </p:cNvPr>
          <p:cNvGraphicFramePr>
            <a:graphicFrameLocks noGrp="1"/>
          </p:cNvGraphicFramePr>
          <p:nvPr>
            <p:ph idx="1"/>
            <p:extLst>
              <p:ext uri="{D42A27DB-BD31-4B8C-83A1-F6EECF244321}">
                <p14:modId xmlns:p14="http://schemas.microsoft.com/office/powerpoint/2010/main" val="333981623"/>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33A73-C495-4DA4-ADAC-998748049E70}"/>
              </a:ext>
            </a:extLst>
          </p:cNvPr>
          <p:cNvSpPr>
            <a:spLocks noGrp="1"/>
          </p:cNvSpPr>
          <p:nvPr>
            <p:ph type="title"/>
          </p:nvPr>
        </p:nvSpPr>
        <p:spPr>
          <a:xfrm>
            <a:off x="4965430" y="629268"/>
            <a:ext cx="6586491" cy="1286160"/>
          </a:xfrm>
        </p:spPr>
        <p:txBody>
          <a:bodyPr anchor="b">
            <a:normAutofit/>
          </a:bodyPr>
          <a:lstStyle/>
          <a:p>
            <a:r>
              <a:rPr lang="en-GB"/>
              <a:t>So how does it work? </a:t>
            </a:r>
          </a:p>
        </p:txBody>
      </p:sp>
      <p:sp>
        <p:nvSpPr>
          <p:cNvPr id="3" name="Content Placeholder 2">
            <a:extLst>
              <a:ext uri="{FF2B5EF4-FFF2-40B4-BE49-F238E27FC236}">
                <a16:creationId xmlns:a16="http://schemas.microsoft.com/office/drawing/2014/main" id="{1C539D27-2223-4652-9F98-3E74C2A42D4B}"/>
              </a:ext>
            </a:extLst>
          </p:cNvPr>
          <p:cNvSpPr>
            <a:spLocks noGrp="1"/>
          </p:cNvSpPr>
          <p:nvPr>
            <p:ph idx="1"/>
          </p:nvPr>
        </p:nvSpPr>
        <p:spPr>
          <a:xfrm>
            <a:off x="4965431" y="2438400"/>
            <a:ext cx="6586489" cy="3785419"/>
          </a:xfrm>
        </p:spPr>
        <p:txBody>
          <a:bodyPr>
            <a:normAutofit/>
          </a:bodyPr>
          <a:lstStyle/>
          <a:p>
            <a:r>
              <a:rPr lang="en-GB" sz="1700" dirty="0"/>
              <a:t>There are three processes that create this ingroup/outgroup mentality:</a:t>
            </a:r>
          </a:p>
          <a:p>
            <a:pPr lvl="1"/>
            <a:r>
              <a:rPr lang="en-GB" sz="1700" b="1" dirty="0"/>
              <a:t>Social Categorisation – </a:t>
            </a:r>
            <a:r>
              <a:rPr lang="en-GB" sz="1700" dirty="0"/>
              <a:t>We place people into groups. People can belong to more than one group at a time. </a:t>
            </a:r>
          </a:p>
          <a:p>
            <a:endParaRPr lang="en-GB" sz="1700" b="1" dirty="0"/>
          </a:p>
          <a:p>
            <a:pPr lvl="1"/>
            <a:r>
              <a:rPr lang="en-GB" sz="1700" b="1" dirty="0"/>
              <a:t>Social Identification - </a:t>
            </a:r>
            <a:r>
              <a:rPr lang="en-GB" sz="1700" dirty="0"/>
              <a:t>We adopt the identity of the group that we belong to, and we act in ways that we perceive members of that group act.</a:t>
            </a:r>
            <a:r>
              <a:rPr lang="en-GB" sz="1700" b="1" dirty="0"/>
              <a:t> </a:t>
            </a:r>
          </a:p>
          <a:p>
            <a:endParaRPr lang="en-GB" sz="1700" b="1" dirty="0"/>
          </a:p>
          <a:p>
            <a:pPr lvl="1"/>
            <a:r>
              <a:rPr lang="en-GB" sz="1700" b="1" dirty="0"/>
              <a:t>Social Comparison - </a:t>
            </a:r>
            <a:r>
              <a:rPr lang="en-GB" sz="1700" dirty="0"/>
              <a:t>After we categorise ourselves within a group and identify ourselves as being members of that group, we tend to compare our group (the ingroup) against another group (an outgroup). </a:t>
            </a:r>
          </a:p>
        </p:txBody>
      </p:sp>
      <p:pic>
        <p:nvPicPr>
          <p:cNvPr id="5" name="Picture 4" descr="One in a crowd">
            <a:extLst>
              <a:ext uri="{FF2B5EF4-FFF2-40B4-BE49-F238E27FC236}">
                <a16:creationId xmlns:a16="http://schemas.microsoft.com/office/drawing/2014/main" id="{170AA7AB-263E-5479-20C9-166A9DA59214}"/>
              </a:ext>
            </a:extLst>
          </p:cNvPr>
          <p:cNvPicPr>
            <a:picLocks noChangeAspect="1"/>
          </p:cNvPicPr>
          <p:nvPr/>
        </p:nvPicPr>
        <p:blipFill rotWithShape="1">
          <a:blip r:embed="rId3"/>
          <a:srcRect l="28748" r="2055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0073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47" name="Rectangle 2254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A1E8896B-0772-4A1A-841A-98BF6E48E832}"/>
              </a:ext>
            </a:extLst>
          </p:cNvPr>
          <p:cNvSpPr>
            <a:spLocks noGrp="1"/>
          </p:cNvSpPr>
          <p:nvPr>
            <p:ph type="title"/>
          </p:nvPr>
        </p:nvSpPr>
        <p:spPr>
          <a:xfrm>
            <a:off x="838200" y="557188"/>
            <a:ext cx="10515600" cy="1133499"/>
          </a:xfrm>
        </p:spPr>
        <p:txBody>
          <a:bodyPr>
            <a:normAutofit/>
          </a:bodyPr>
          <a:lstStyle/>
          <a:p>
            <a:pPr algn="ctr"/>
            <a:r>
              <a:rPr lang="en-GB" altLang="en-US" sz="5200"/>
              <a:t>Defining Police Culture </a:t>
            </a:r>
          </a:p>
        </p:txBody>
      </p:sp>
      <p:graphicFrame>
        <p:nvGraphicFramePr>
          <p:cNvPr id="22537" name="Content Placeholder 2">
            <a:extLst>
              <a:ext uri="{FF2B5EF4-FFF2-40B4-BE49-F238E27FC236}">
                <a16:creationId xmlns:a16="http://schemas.microsoft.com/office/drawing/2014/main" id="{65C9A5EF-3E68-43A1-A9B7-FEC9376133B7}"/>
              </a:ext>
            </a:extLst>
          </p:cNvPr>
          <p:cNvGraphicFramePr>
            <a:graphicFrameLocks noGrp="1"/>
          </p:cNvGraphicFramePr>
          <p:nvPr>
            <p:ph idx="1"/>
            <p:extLst>
              <p:ext uri="{D42A27DB-BD31-4B8C-83A1-F6EECF244321}">
                <p14:modId xmlns:p14="http://schemas.microsoft.com/office/powerpoint/2010/main" val="295808449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73479C-7F07-4E97-B05B-2471309980CA}"/>
              </a:ext>
            </a:extLst>
          </p:cNvPr>
          <p:cNvSpPr>
            <a:spLocks noGrp="1"/>
          </p:cNvSpPr>
          <p:nvPr>
            <p:ph type="title"/>
          </p:nvPr>
        </p:nvSpPr>
        <p:spPr>
          <a:xfrm>
            <a:off x="793662" y="386930"/>
            <a:ext cx="10066122" cy="1298448"/>
          </a:xfrm>
        </p:spPr>
        <p:txBody>
          <a:bodyPr anchor="b">
            <a:normAutofit/>
          </a:bodyPr>
          <a:lstStyle/>
          <a:p>
            <a:r>
              <a:rPr lang="en-GB" sz="4800"/>
              <a:t>Code of Ethics </a:t>
            </a:r>
          </a:p>
        </p:txBody>
      </p:sp>
      <p:sp>
        <p:nvSpPr>
          <p:cNvPr id="7177" name="Rectangle 71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DF7028-E14C-48EB-AC5C-6BF14EDD1400}"/>
              </a:ext>
            </a:extLst>
          </p:cNvPr>
          <p:cNvSpPr>
            <a:spLocks noGrp="1"/>
          </p:cNvSpPr>
          <p:nvPr>
            <p:ph idx="1"/>
          </p:nvPr>
        </p:nvSpPr>
        <p:spPr>
          <a:xfrm>
            <a:off x="496919" y="2389218"/>
            <a:ext cx="10548862" cy="4035880"/>
          </a:xfrm>
        </p:spPr>
        <p:txBody>
          <a:bodyPr anchor="ctr">
            <a:normAutofit/>
          </a:bodyPr>
          <a:lstStyle/>
          <a:p>
            <a:r>
              <a:rPr lang="en-GB" sz="2400" dirty="0"/>
              <a:t>The aim of the Code of Ethics is to support each member of the policing profession to deliver the highest professional standards in their service to the public. </a:t>
            </a:r>
          </a:p>
          <a:p>
            <a:r>
              <a:rPr lang="en-GB" sz="2400" dirty="0"/>
              <a:t>College of Policing believe that ethical behaviour comes from the values, beliefs, attitudes and knowledge that guide the judgements of each individual. </a:t>
            </a:r>
          </a:p>
          <a:p>
            <a:r>
              <a:rPr lang="en-GB" sz="2400" dirty="0"/>
              <a:t>Everyone in policing has to make difficult decisions and complex choices – good ethical behaviours guide good/correct decisions</a:t>
            </a:r>
          </a:p>
          <a:p>
            <a:r>
              <a:rPr lang="en-GB" sz="2400" dirty="0"/>
              <a:t>Police must be clear about what happens if those expectations are not met.</a:t>
            </a:r>
          </a:p>
          <a:p>
            <a:endParaRPr lang="en-GB" sz="1700" dirty="0"/>
          </a:p>
          <a:p>
            <a:endParaRPr lang="en-GB" sz="1700" dirty="0"/>
          </a:p>
        </p:txBody>
      </p:sp>
      <p:pic>
        <p:nvPicPr>
          <p:cNvPr id="7170" name="Picture 2" descr="College of Policing - Wikipedia">
            <a:extLst>
              <a:ext uri="{FF2B5EF4-FFF2-40B4-BE49-F238E27FC236}">
                <a16:creationId xmlns:a16="http://schemas.microsoft.com/office/drawing/2014/main" id="{64B7B28E-A870-BEDB-CD68-A5E7672665E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7086" y="423493"/>
            <a:ext cx="3807028" cy="1284871"/>
          </a:xfrm>
          <a:prstGeom prst="rect">
            <a:avLst/>
          </a:prstGeom>
          <a:noFill/>
          <a:extLst>
            <a:ext uri="{909E8E84-426E-40DD-AFC4-6F175D3DCCD1}">
              <a14:hiddenFill xmlns:a14="http://schemas.microsoft.com/office/drawing/2010/main">
                <a:solidFill>
                  <a:srgbClr val="FFFFFF"/>
                </a:solidFill>
              </a14:hiddenFill>
            </a:ext>
          </a:extLst>
        </p:spPr>
      </p:pic>
      <p:sp>
        <p:nvSpPr>
          <p:cNvPr id="7181" name="Rectangle 71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77DF1D29-CA18-43E3-9415-261AC7E51627}"/>
              </a:ext>
            </a:extLst>
          </p:cNvPr>
          <p:cNvSpPr>
            <a:spLocks noGrp="1"/>
          </p:cNvSpPr>
          <p:nvPr>
            <p:ph type="sldNum" sz="quarter" idx="12"/>
          </p:nvPr>
        </p:nvSpPr>
        <p:spPr>
          <a:xfrm>
            <a:off x="8610600" y="6492240"/>
            <a:ext cx="2743200" cy="365125"/>
          </a:xfrm>
        </p:spPr>
        <p:txBody>
          <a:bodyPr>
            <a:normAutofit/>
          </a:bodyPr>
          <a:lstStyle/>
          <a:p>
            <a:pPr>
              <a:spcAft>
                <a:spcPts val="600"/>
              </a:spcAft>
            </a:pPr>
            <a:fld id="{5DFEDB64-84C3-4240-BCBA-134AE1D9082C}" type="slidenum">
              <a:rPr lang="en-GB" smtClean="0"/>
              <a:pPr>
                <a:spcAft>
                  <a:spcPts val="600"/>
                </a:spcAft>
              </a:pPr>
              <a:t>15</a:t>
            </a:fld>
            <a:endParaRPr lang="en-GB"/>
          </a:p>
        </p:txBody>
      </p:sp>
    </p:spTree>
    <p:extLst>
      <p:ext uri="{BB962C8B-B14F-4D97-AF65-F5344CB8AC3E}">
        <p14:creationId xmlns:p14="http://schemas.microsoft.com/office/powerpoint/2010/main" val="2406120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2C4516-C3F5-4403-9C13-6B45E1203B00}"/>
              </a:ext>
            </a:extLst>
          </p:cNvPr>
          <p:cNvSpPr>
            <a:spLocks noGrp="1"/>
          </p:cNvSpPr>
          <p:nvPr>
            <p:ph type="title"/>
          </p:nvPr>
        </p:nvSpPr>
        <p:spPr>
          <a:xfrm>
            <a:off x="761803" y="350196"/>
            <a:ext cx="4646904" cy="1624520"/>
          </a:xfrm>
        </p:spPr>
        <p:txBody>
          <a:bodyPr anchor="ctr">
            <a:normAutofit/>
          </a:bodyPr>
          <a:lstStyle/>
          <a:p>
            <a:r>
              <a:rPr lang="en-GB" sz="4000"/>
              <a:t>Policing principles</a:t>
            </a:r>
          </a:p>
        </p:txBody>
      </p:sp>
      <p:sp>
        <p:nvSpPr>
          <p:cNvPr id="3" name="Content Placeholder 2">
            <a:extLst>
              <a:ext uri="{FF2B5EF4-FFF2-40B4-BE49-F238E27FC236}">
                <a16:creationId xmlns:a16="http://schemas.microsoft.com/office/drawing/2014/main" id="{2E569E7A-AE31-4B2F-8EC5-935B6B0D6CF5}"/>
              </a:ext>
            </a:extLst>
          </p:cNvPr>
          <p:cNvSpPr>
            <a:spLocks noGrp="1"/>
          </p:cNvSpPr>
          <p:nvPr>
            <p:ph idx="1"/>
          </p:nvPr>
        </p:nvSpPr>
        <p:spPr>
          <a:xfrm>
            <a:off x="761802" y="2743200"/>
            <a:ext cx="4646905" cy="3613149"/>
          </a:xfrm>
        </p:spPr>
        <p:txBody>
          <a:bodyPr anchor="ctr">
            <a:normAutofit/>
          </a:bodyPr>
          <a:lstStyle/>
          <a:p>
            <a:r>
              <a:rPr lang="en-GB" sz="1400" b="1"/>
              <a:t>Accountability</a:t>
            </a:r>
            <a:r>
              <a:rPr lang="en-GB" sz="1400"/>
              <a:t> You are answerable for your decisions, actions and omissions.</a:t>
            </a:r>
          </a:p>
          <a:p>
            <a:r>
              <a:rPr lang="en-GB" sz="1400" b="1"/>
              <a:t> Fairness </a:t>
            </a:r>
            <a:r>
              <a:rPr lang="en-GB" sz="1400"/>
              <a:t>You treat people fairly. </a:t>
            </a:r>
          </a:p>
          <a:p>
            <a:r>
              <a:rPr lang="en-GB" sz="1400" b="1"/>
              <a:t>Honesty</a:t>
            </a:r>
            <a:r>
              <a:rPr lang="en-GB" sz="1400"/>
              <a:t> You are truthful and trustworthy. </a:t>
            </a:r>
          </a:p>
          <a:p>
            <a:r>
              <a:rPr lang="en-GB" sz="1400" b="1"/>
              <a:t>Integrity</a:t>
            </a:r>
            <a:r>
              <a:rPr lang="en-GB" sz="1400"/>
              <a:t> You always do the right thing. </a:t>
            </a:r>
          </a:p>
          <a:p>
            <a:r>
              <a:rPr lang="en-GB" sz="1400" b="1"/>
              <a:t>Leadership</a:t>
            </a:r>
            <a:r>
              <a:rPr lang="en-GB" sz="1400"/>
              <a:t> You lead by good example. </a:t>
            </a:r>
          </a:p>
          <a:p>
            <a:r>
              <a:rPr lang="en-GB" sz="1400" b="1"/>
              <a:t>Objectivity</a:t>
            </a:r>
            <a:r>
              <a:rPr lang="en-GB" sz="1400"/>
              <a:t> You make choices on evidence and your best professional judgement. </a:t>
            </a:r>
          </a:p>
          <a:p>
            <a:r>
              <a:rPr lang="en-GB" sz="1400" b="1"/>
              <a:t>Openness </a:t>
            </a:r>
            <a:r>
              <a:rPr lang="en-GB" sz="1400"/>
              <a:t>You are open and transparent in your actions and decisions. </a:t>
            </a:r>
          </a:p>
          <a:p>
            <a:r>
              <a:rPr lang="en-GB" sz="1400" b="1"/>
              <a:t>Respect</a:t>
            </a:r>
            <a:r>
              <a:rPr lang="en-GB" sz="1400"/>
              <a:t> You treat everyone with respect.</a:t>
            </a:r>
          </a:p>
          <a:p>
            <a:r>
              <a:rPr lang="en-GB" sz="1400" b="1"/>
              <a:t>Selflessness </a:t>
            </a:r>
            <a:r>
              <a:rPr lang="en-GB" sz="1400"/>
              <a:t>You act in the public interest.</a:t>
            </a:r>
          </a:p>
        </p:txBody>
      </p:sp>
      <p:pic>
        <p:nvPicPr>
          <p:cNvPr id="6" name="Picture 5" descr="Colourful carved figures of humans">
            <a:extLst>
              <a:ext uri="{FF2B5EF4-FFF2-40B4-BE49-F238E27FC236}">
                <a16:creationId xmlns:a16="http://schemas.microsoft.com/office/drawing/2014/main" id="{410BE89E-D011-F419-F668-8E2F6731CD0A}"/>
              </a:ext>
            </a:extLst>
          </p:cNvPr>
          <p:cNvPicPr>
            <a:picLocks noChangeAspect="1"/>
          </p:cNvPicPr>
          <p:nvPr/>
        </p:nvPicPr>
        <p:blipFill rotWithShape="1">
          <a:blip r:embed="rId2"/>
          <a:srcRect l="18414" r="18181" b="-1"/>
          <a:stretch/>
        </p:blipFill>
        <p:spPr>
          <a:xfrm>
            <a:off x="6096000" y="1"/>
            <a:ext cx="6102825" cy="6858000"/>
          </a:xfrm>
          <a:prstGeom prst="rect">
            <a:avLst/>
          </a:prstGeom>
        </p:spPr>
      </p:pic>
      <p:sp>
        <p:nvSpPr>
          <p:cNvPr id="4" name="Slide Number Placeholder 3">
            <a:extLst>
              <a:ext uri="{FF2B5EF4-FFF2-40B4-BE49-F238E27FC236}">
                <a16:creationId xmlns:a16="http://schemas.microsoft.com/office/drawing/2014/main" id="{4B24729B-2D51-49B4-82DB-7AFCE4202488}"/>
              </a:ext>
            </a:extLst>
          </p:cNvPr>
          <p:cNvSpPr>
            <a:spLocks noGrp="1"/>
          </p:cNvSpPr>
          <p:nvPr>
            <p:ph type="sldNum" sz="quarter" idx="12"/>
          </p:nvPr>
        </p:nvSpPr>
        <p:spPr>
          <a:xfrm>
            <a:off x="8732520" y="6356350"/>
            <a:ext cx="3200400" cy="365125"/>
          </a:xfrm>
        </p:spPr>
        <p:txBody>
          <a:bodyPr>
            <a:normAutofit/>
          </a:bodyPr>
          <a:lstStyle/>
          <a:p>
            <a:pPr>
              <a:spcAft>
                <a:spcPts val="600"/>
              </a:spcAft>
            </a:pPr>
            <a:fld id="{5DFEDB64-84C3-4240-BCBA-134AE1D9082C}" type="slidenum">
              <a:rPr lang="en-GB">
                <a:solidFill>
                  <a:srgbClr val="FFFFFF"/>
                </a:solidFill>
              </a:rPr>
              <a:pPr>
                <a:spcAft>
                  <a:spcPts val="600"/>
                </a:spcAft>
              </a:pPr>
              <a:t>16</a:t>
            </a:fld>
            <a:endParaRPr lang="en-GB">
              <a:solidFill>
                <a:srgbClr val="FFFFFF"/>
              </a:solidFill>
            </a:endParaRPr>
          </a:p>
        </p:txBody>
      </p:sp>
    </p:spTree>
    <p:extLst>
      <p:ext uri="{BB962C8B-B14F-4D97-AF65-F5344CB8AC3E}">
        <p14:creationId xmlns:p14="http://schemas.microsoft.com/office/powerpoint/2010/main" val="4080709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17775-22BF-4293-9226-1B991E540393}"/>
              </a:ext>
            </a:extLst>
          </p:cNvPr>
          <p:cNvSpPr>
            <a:spLocks noGrp="1"/>
          </p:cNvSpPr>
          <p:nvPr>
            <p:ph type="title"/>
          </p:nvPr>
        </p:nvSpPr>
        <p:spPr>
          <a:xfrm>
            <a:off x="795528" y="386930"/>
            <a:ext cx="10141799" cy="1300554"/>
          </a:xfrm>
        </p:spPr>
        <p:txBody>
          <a:bodyPr anchor="b">
            <a:normAutofit/>
          </a:bodyPr>
          <a:lstStyle/>
          <a:p>
            <a:r>
              <a:rPr lang="en-GB" sz="4800"/>
              <a:t>William Westley 1970</a:t>
            </a:r>
          </a:p>
        </p:txBody>
      </p:sp>
      <p:sp>
        <p:nvSpPr>
          <p:cNvPr id="4105" name="Rectangle 4104">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Us vs. Them Mentality: How Group Thinking Can Irrationally Divide Us">
            <a:extLst>
              <a:ext uri="{FF2B5EF4-FFF2-40B4-BE49-F238E27FC236}">
                <a16:creationId xmlns:a16="http://schemas.microsoft.com/office/drawing/2014/main" id="{C8E51623-3D9F-83DA-25B7-B1FC5D65C1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65" r="13712" b="2"/>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2BD45B2-FE2F-418E-8076-DBEE63890E27}"/>
              </a:ext>
            </a:extLst>
          </p:cNvPr>
          <p:cNvSpPr>
            <a:spLocks noGrp="1"/>
          </p:cNvSpPr>
          <p:nvPr>
            <p:ph idx="1"/>
          </p:nvPr>
        </p:nvSpPr>
        <p:spPr>
          <a:xfrm>
            <a:off x="6406429" y="2599509"/>
            <a:ext cx="4530898" cy="3639450"/>
          </a:xfrm>
        </p:spPr>
        <p:txBody>
          <a:bodyPr anchor="ctr">
            <a:normAutofit/>
          </a:bodyPr>
          <a:lstStyle/>
          <a:p>
            <a:r>
              <a:rPr lang="en-GB" sz="2000" dirty="0"/>
              <a:t>Studied police subculture</a:t>
            </a:r>
          </a:p>
          <a:p>
            <a:r>
              <a:rPr lang="en-GB" sz="2000" dirty="0"/>
              <a:t>This subculture is a crucial concept in the explanation of police behaviour and attitudes. </a:t>
            </a:r>
          </a:p>
          <a:p>
            <a:r>
              <a:rPr lang="en-GB" sz="2000" dirty="0"/>
              <a:t> Subculture characterises the public as hostile, not to be trusted, and potentially violent; this outlook requires secrecy, mutual support, and unity on the part of the police</a:t>
            </a:r>
          </a:p>
          <a:p>
            <a:endParaRPr lang="en-GB" sz="2000" dirty="0"/>
          </a:p>
        </p:txBody>
      </p:sp>
      <p:sp>
        <p:nvSpPr>
          <p:cNvPr id="4109" name="Rectangle 4108">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2450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2" name="Rectangle 3078">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01EEF-4C36-40FC-8901-B30EAD082007}"/>
              </a:ext>
            </a:extLst>
          </p:cNvPr>
          <p:cNvSpPr>
            <a:spLocks noGrp="1"/>
          </p:cNvSpPr>
          <p:nvPr>
            <p:ph type="title"/>
          </p:nvPr>
        </p:nvSpPr>
        <p:spPr>
          <a:xfrm>
            <a:off x="795528" y="386930"/>
            <a:ext cx="10141799" cy="1300554"/>
          </a:xfrm>
        </p:spPr>
        <p:txBody>
          <a:bodyPr anchor="b">
            <a:normAutofit/>
          </a:bodyPr>
          <a:lstStyle/>
          <a:p>
            <a:r>
              <a:rPr lang="en-GB" sz="4800"/>
              <a:t>Manning (1977)</a:t>
            </a:r>
          </a:p>
        </p:txBody>
      </p:sp>
      <p:sp>
        <p:nvSpPr>
          <p:cNvPr id="3081" name="Rectangle 308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rotting apple">
            <a:extLst>
              <a:ext uri="{FF2B5EF4-FFF2-40B4-BE49-F238E27FC236}">
                <a16:creationId xmlns:a16="http://schemas.microsoft.com/office/drawing/2014/main" id="{30F628CC-72A8-5968-B35E-AF9B2EE543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9" b="-1"/>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2041590-241F-4378-8FF8-E5C6901FE5D0}"/>
              </a:ext>
            </a:extLst>
          </p:cNvPr>
          <p:cNvSpPr>
            <a:spLocks noGrp="1"/>
          </p:cNvSpPr>
          <p:nvPr>
            <p:ph idx="1"/>
          </p:nvPr>
        </p:nvSpPr>
        <p:spPr>
          <a:xfrm>
            <a:off x="6406429" y="2599509"/>
            <a:ext cx="4530898" cy="3639450"/>
          </a:xfrm>
        </p:spPr>
        <p:txBody>
          <a:bodyPr anchor="ctr">
            <a:normAutofit/>
          </a:bodyPr>
          <a:lstStyle/>
          <a:p>
            <a:r>
              <a:rPr lang="en-GB" sz="2000"/>
              <a:t>Research suggested that the inherent uncertainty of police work, combined with the need for information control, leads to police teamwork, which in turn generates collective ties and mutual dependency. </a:t>
            </a:r>
          </a:p>
          <a:p>
            <a:r>
              <a:rPr lang="en-GB" sz="2000"/>
              <a:t>Traditional characterisations of the police culture have focused on describing the shared values, attitudes, and norms created within the occupational and organizational environments of policing </a:t>
            </a:r>
          </a:p>
        </p:txBody>
      </p:sp>
      <p:sp>
        <p:nvSpPr>
          <p:cNvPr id="3085" name="Rectangle 308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5268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8" name="Rectangle 513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10822-E0CB-4DE4-B51E-984E5805ADCA}"/>
              </a:ext>
            </a:extLst>
          </p:cNvPr>
          <p:cNvSpPr>
            <a:spLocks noGrp="1"/>
          </p:cNvSpPr>
          <p:nvPr>
            <p:ph type="title"/>
          </p:nvPr>
        </p:nvSpPr>
        <p:spPr>
          <a:xfrm>
            <a:off x="630936" y="640080"/>
            <a:ext cx="4818888" cy="1481328"/>
          </a:xfrm>
        </p:spPr>
        <p:txBody>
          <a:bodyPr anchor="b">
            <a:normAutofit/>
          </a:bodyPr>
          <a:lstStyle/>
          <a:p>
            <a:r>
              <a:rPr lang="en-GB" sz="5400"/>
              <a:t>Paoline (2004)</a:t>
            </a:r>
          </a:p>
        </p:txBody>
      </p:sp>
      <p:sp>
        <p:nvSpPr>
          <p:cNvPr id="5140"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323BF6-9204-4A76-9364-E5B0CA07DE1A}"/>
              </a:ext>
            </a:extLst>
          </p:cNvPr>
          <p:cNvSpPr>
            <a:spLocks noGrp="1"/>
          </p:cNvSpPr>
          <p:nvPr>
            <p:ph idx="1"/>
          </p:nvPr>
        </p:nvSpPr>
        <p:spPr>
          <a:xfrm>
            <a:off x="630936" y="2660904"/>
            <a:ext cx="4818888" cy="3547872"/>
          </a:xfrm>
        </p:spPr>
        <p:txBody>
          <a:bodyPr anchor="t">
            <a:normAutofit/>
          </a:bodyPr>
          <a:lstStyle/>
          <a:p>
            <a:r>
              <a:rPr lang="en-GB" sz="2000"/>
              <a:t>Although some groups of police officers represent many of the negative attitudes of the traditional culture</a:t>
            </a:r>
          </a:p>
          <a:p>
            <a:r>
              <a:rPr lang="en-GB" sz="2000"/>
              <a:t>Others often possess attitudes that would be considered the opposite</a:t>
            </a:r>
          </a:p>
          <a:p>
            <a:r>
              <a:rPr lang="en-GB" sz="2000"/>
              <a:t>A single cohesive police culture will never change cultures</a:t>
            </a:r>
          </a:p>
          <a:p>
            <a:r>
              <a:rPr lang="en-GB" sz="2000"/>
              <a:t>Having a varied representation of our communities within our police should affect the way in which police interpret their communities around them</a:t>
            </a:r>
          </a:p>
          <a:p>
            <a:endParaRPr lang="en-GB" sz="2000"/>
          </a:p>
          <a:p>
            <a:endParaRPr lang="en-GB" sz="2000"/>
          </a:p>
        </p:txBody>
      </p:sp>
      <p:pic>
        <p:nvPicPr>
          <p:cNvPr id="5122" name="Picture 2" descr="Ethnic minority police paid less as gap with white officers widens, Met  figures show | Metropolitan police | The Guardian">
            <a:extLst>
              <a:ext uri="{FF2B5EF4-FFF2-40B4-BE49-F238E27FC236}">
                <a16:creationId xmlns:a16="http://schemas.microsoft.com/office/drawing/2014/main" id="{F728657A-17C2-A953-D770-CB20E764C1B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384522"/>
            <a:ext cx="5458968" cy="4088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6826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F06769A1-9BFC-45AF-8B2E-A6361A874A92}"/>
              </a:ext>
            </a:extLst>
          </p:cNvPr>
          <p:cNvSpPr>
            <a:spLocks noGrp="1"/>
          </p:cNvSpPr>
          <p:nvPr>
            <p:ph type="title"/>
          </p:nvPr>
        </p:nvSpPr>
        <p:spPr>
          <a:xfrm>
            <a:off x="652481" y="1382486"/>
            <a:ext cx="3547581" cy="4093028"/>
          </a:xfrm>
        </p:spPr>
        <p:txBody>
          <a:bodyPr anchor="ctr">
            <a:normAutofit/>
          </a:bodyPr>
          <a:lstStyle/>
          <a:p>
            <a:r>
              <a:rPr lang="en-GB" altLang="en-US" sz="4400"/>
              <a:t>Waddington (1999) </a:t>
            </a:r>
          </a:p>
        </p:txBody>
      </p:sp>
      <p:graphicFrame>
        <p:nvGraphicFramePr>
          <p:cNvPr id="32778" name="Content Placeholder 2">
            <a:extLst>
              <a:ext uri="{FF2B5EF4-FFF2-40B4-BE49-F238E27FC236}">
                <a16:creationId xmlns:a16="http://schemas.microsoft.com/office/drawing/2014/main" id="{F5F69272-802F-4F8F-AF45-392EA9AEB011}"/>
              </a:ext>
            </a:extLst>
          </p:cNvPr>
          <p:cNvGraphicFramePr>
            <a:graphicFrameLocks noGrp="1"/>
          </p:cNvGraphicFramePr>
          <p:nvPr>
            <p:ph idx="1"/>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0A6C-0B81-4A60-8EF6-3A37B96594D9}"/>
              </a:ext>
            </a:extLst>
          </p:cNvPr>
          <p:cNvSpPr>
            <a:spLocks noGrp="1"/>
          </p:cNvSpPr>
          <p:nvPr>
            <p:ph type="title"/>
          </p:nvPr>
        </p:nvSpPr>
        <p:spPr>
          <a:xfrm>
            <a:off x="876692" y="741391"/>
            <a:ext cx="5479719" cy="1616203"/>
          </a:xfrm>
        </p:spPr>
        <p:txBody>
          <a:bodyPr anchor="b">
            <a:normAutofit/>
          </a:bodyPr>
          <a:lstStyle/>
          <a:p>
            <a:r>
              <a:rPr lang="en-GB" sz="3200"/>
              <a:t>Adcox, 2000</a:t>
            </a:r>
          </a:p>
        </p:txBody>
      </p:sp>
      <p:sp>
        <p:nvSpPr>
          <p:cNvPr id="3" name="Content Placeholder 2">
            <a:extLst>
              <a:ext uri="{FF2B5EF4-FFF2-40B4-BE49-F238E27FC236}">
                <a16:creationId xmlns:a16="http://schemas.microsoft.com/office/drawing/2014/main" id="{1DBC5593-30DE-4167-A005-868F2DA12D9A}"/>
              </a:ext>
            </a:extLst>
          </p:cNvPr>
          <p:cNvSpPr>
            <a:spLocks noGrp="1"/>
          </p:cNvSpPr>
          <p:nvPr>
            <p:ph idx="1"/>
          </p:nvPr>
        </p:nvSpPr>
        <p:spPr>
          <a:xfrm>
            <a:off x="876692" y="2533476"/>
            <a:ext cx="5479719" cy="3447832"/>
          </a:xfrm>
        </p:spPr>
        <p:txBody>
          <a:bodyPr anchor="t">
            <a:normAutofit/>
          </a:bodyPr>
          <a:lstStyle/>
          <a:p>
            <a:r>
              <a:rPr lang="en-GB" sz="2000"/>
              <a:t>In most cases, police officers are influenced by formal organisational structures and values.</a:t>
            </a:r>
          </a:p>
          <a:p>
            <a:pPr marL="0" indent="0">
              <a:buNone/>
            </a:pPr>
            <a:endParaRPr lang="en-GB" sz="2000"/>
          </a:p>
          <a:p>
            <a:r>
              <a:rPr lang="en-GB" sz="2000"/>
              <a:t>Informal beliefs, norms, rituals, and expectations of other police officers that are passed along through the organisational culture play a part in that development.</a:t>
            </a:r>
          </a:p>
          <a:p>
            <a:endParaRPr lang="en-GB" sz="2000"/>
          </a:p>
        </p:txBody>
      </p:sp>
      <p:pic>
        <p:nvPicPr>
          <p:cNvPr id="12" name="Picture 11" descr="Front steps and columns of a majestic city building">
            <a:extLst>
              <a:ext uri="{FF2B5EF4-FFF2-40B4-BE49-F238E27FC236}">
                <a16:creationId xmlns:a16="http://schemas.microsoft.com/office/drawing/2014/main" id="{D0A3852D-0C77-CE8B-2D8E-C7B3B2712E84}"/>
              </a:ext>
            </a:extLst>
          </p:cNvPr>
          <p:cNvPicPr>
            <a:picLocks noChangeAspect="1"/>
          </p:cNvPicPr>
          <p:nvPr/>
        </p:nvPicPr>
        <p:blipFill rotWithShape="1">
          <a:blip r:embed="rId3"/>
          <a:srcRect l="24876" r="27225" b="-1"/>
          <a:stretch/>
        </p:blipFill>
        <p:spPr>
          <a:xfrm>
            <a:off x="7270812" y="10"/>
            <a:ext cx="4921187" cy="6857990"/>
          </a:xfrm>
          <a:prstGeom prst="rect">
            <a:avLst/>
          </a:prstGeom>
        </p:spPr>
      </p:pic>
      <p:grpSp>
        <p:nvGrpSpPr>
          <p:cNvPr id="16" name="Group 15">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7" name="Rectangle 16">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571898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6" name="Rectangle 615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36AC1-12DF-8B87-0180-2216B82848F1}"/>
              </a:ext>
            </a:extLst>
          </p:cNvPr>
          <p:cNvSpPr>
            <a:spLocks noGrp="1"/>
          </p:cNvSpPr>
          <p:nvPr>
            <p:ph type="title"/>
          </p:nvPr>
        </p:nvSpPr>
        <p:spPr>
          <a:xfrm>
            <a:off x="36576" y="640823"/>
            <a:ext cx="4248912" cy="5583148"/>
          </a:xfrm>
        </p:spPr>
        <p:txBody>
          <a:bodyPr anchor="ctr">
            <a:normAutofit/>
          </a:bodyPr>
          <a:lstStyle/>
          <a:p>
            <a:r>
              <a:rPr lang="en-GB" sz="5400" dirty="0"/>
              <a:t>“Locker room banter”?</a:t>
            </a:r>
          </a:p>
        </p:txBody>
      </p:sp>
      <p:sp>
        <p:nvSpPr>
          <p:cNvPr id="6155"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Wayne Couzens sacked by Met Police after conviction for Sarah Everard  murder | Metro News">
            <a:extLst>
              <a:ext uri="{FF2B5EF4-FFF2-40B4-BE49-F238E27FC236}">
                <a16:creationId xmlns:a16="http://schemas.microsoft.com/office/drawing/2014/main" id="{8A2F28C9-EBCD-5345-AC5C-CC5DF0A8DA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775146"/>
            <a:ext cx="6894576" cy="3625212"/>
          </a:xfrm>
          <a:prstGeom prst="rect">
            <a:avLst/>
          </a:prstGeom>
          <a:noFill/>
          <a:extLst>
            <a:ext uri="{909E8E84-426E-40DD-AFC4-6F175D3DCCD1}">
              <a14:hiddenFill xmlns:a14="http://schemas.microsoft.com/office/drawing/2010/main">
                <a:solidFill>
                  <a:srgbClr val="FFFFFF"/>
                </a:solidFill>
              </a14:hiddenFill>
            </a:ext>
          </a:extLst>
        </p:spPr>
      </p:pic>
      <p:sp>
        <p:nvSpPr>
          <p:cNvPr id="6150" name="Content Placeholder 6149">
            <a:extLst>
              <a:ext uri="{FF2B5EF4-FFF2-40B4-BE49-F238E27FC236}">
                <a16:creationId xmlns:a16="http://schemas.microsoft.com/office/drawing/2014/main" id="{C11DCFBE-75A1-E597-971A-4FC0E8D55015}"/>
              </a:ext>
            </a:extLst>
          </p:cNvPr>
          <p:cNvSpPr>
            <a:spLocks noGrp="1"/>
          </p:cNvSpPr>
          <p:nvPr>
            <p:ph idx="1"/>
          </p:nvPr>
        </p:nvSpPr>
        <p:spPr>
          <a:xfrm>
            <a:off x="4654296" y="4798577"/>
            <a:ext cx="6894576" cy="1428487"/>
          </a:xfrm>
        </p:spPr>
        <p:txBody>
          <a:bodyPr anchor="t">
            <a:normAutofit/>
          </a:bodyPr>
          <a:lstStyle/>
          <a:p>
            <a:r>
              <a:rPr lang="en-US" sz="2200" dirty="0"/>
              <a:t>Gallows Humor </a:t>
            </a:r>
          </a:p>
        </p:txBody>
      </p:sp>
    </p:spTree>
    <p:extLst>
      <p:ext uri="{BB962C8B-B14F-4D97-AF65-F5344CB8AC3E}">
        <p14:creationId xmlns:p14="http://schemas.microsoft.com/office/powerpoint/2010/main" val="871022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CBF1811A-1A97-439A-871D-3E6CA83EC8A7}"/>
              </a:ext>
            </a:extLst>
          </p:cNvPr>
          <p:cNvSpPr>
            <a:spLocks noGrp="1"/>
          </p:cNvSpPr>
          <p:nvPr>
            <p:ph type="title"/>
          </p:nvPr>
        </p:nvSpPr>
        <p:spPr>
          <a:xfrm>
            <a:off x="1286933" y="609600"/>
            <a:ext cx="10197494" cy="1099457"/>
          </a:xfrm>
        </p:spPr>
        <p:txBody>
          <a:bodyPr>
            <a:normAutofit/>
          </a:bodyPr>
          <a:lstStyle/>
          <a:p>
            <a:r>
              <a:rPr lang="en-GB" altLang="en-US"/>
              <a:t>Implications of police culture </a:t>
            </a:r>
          </a:p>
        </p:txBody>
      </p:sp>
      <p:graphicFrame>
        <p:nvGraphicFramePr>
          <p:cNvPr id="28677" name="Content Placeholder 2">
            <a:extLst>
              <a:ext uri="{FF2B5EF4-FFF2-40B4-BE49-F238E27FC236}">
                <a16:creationId xmlns:a16="http://schemas.microsoft.com/office/drawing/2014/main" id="{93CE6846-7ECA-4F08-89FE-A93E2459C728}"/>
              </a:ext>
            </a:extLst>
          </p:cNvPr>
          <p:cNvGraphicFramePr>
            <a:graphicFrameLocks noGrp="1"/>
          </p:cNvGraphicFramePr>
          <p:nvPr>
            <p:ph idx="1"/>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a:extLst>
              <a:ext uri="{FF2B5EF4-FFF2-40B4-BE49-F238E27FC236}">
                <a16:creationId xmlns:a16="http://schemas.microsoft.com/office/drawing/2014/main" id="{1D552EF4-F235-493D-9EF8-AAD600464DAB}"/>
              </a:ext>
            </a:extLst>
          </p:cNvPr>
          <p:cNvSpPr/>
          <p:nvPr/>
        </p:nvSpPr>
        <p:spPr>
          <a:xfrm>
            <a:off x="1263660" y="4255577"/>
            <a:ext cx="9592877" cy="19992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Over policing of some communities</a:t>
            </a:r>
            <a:endParaRPr lang="en-US" sz="2800" dirty="0"/>
          </a:p>
        </p:txBody>
      </p:sp>
      <p:sp>
        <p:nvSpPr>
          <p:cNvPr id="9" name="Rectangle 8">
            <a:extLst>
              <a:ext uri="{FF2B5EF4-FFF2-40B4-BE49-F238E27FC236}">
                <a16:creationId xmlns:a16="http://schemas.microsoft.com/office/drawing/2014/main" id="{0DC94ADF-8938-4CEE-868B-53F63E1DB89A}"/>
              </a:ext>
            </a:extLst>
          </p:cNvPr>
          <p:cNvSpPr/>
          <p:nvPr/>
        </p:nvSpPr>
        <p:spPr>
          <a:xfrm>
            <a:off x="1416060" y="4407977"/>
            <a:ext cx="9592877" cy="19992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800" dirty="0"/>
              <a:t>Failure to provide an adequate response to victims of some types of crimes</a:t>
            </a:r>
            <a:endParaRPr lang="en-US" sz="2800" dirty="0"/>
          </a:p>
        </p:txBody>
      </p:sp>
      <p:sp>
        <p:nvSpPr>
          <p:cNvPr id="10" name="Rectangle 9">
            <a:extLst>
              <a:ext uri="{FF2B5EF4-FFF2-40B4-BE49-F238E27FC236}">
                <a16:creationId xmlns:a16="http://schemas.microsoft.com/office/drawing/2014/main" id="{02BBE0EA-6CDC-4D4E-80AC-27166041A0BC}"/>
              </a:ext>
            </a:extLst>
          </p:cNvPr>
          <p:cNvSpPr/>
          <p:nvPr/>
        </p:nvSpPr>
        <p:spPr>
          <a:xfrm>
            <a:off x="1589241" y="4642823"/>
            <a:ext cx="9592877" cy="19992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800" dirty="0"/>
              <a:t>Media exposures of police work have contributed to a ‘folkloric construction of  police deviance’ which has undermined the legitimacy of the police (Reiner, 2000)</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P spid="10"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B46A1DD-83FB-4050-A6FA-75095E799AF3}"/>
              </a:ext>
            </a:extLst>
          </p:cNvPr>
          <p:cNvSpPr>
            <a:spLocks noGrp="1"/>
          </p:cNvSpPr>
          <p:nvPr>
            <p:ph type="title"/>
          </p:nvPr>
        </p:nvSpPr>
        <p:spPr>
          <a:xfrm>
            <a:off x="677334" y="609600"/>
            <a:ext cx="8596668" cy="1320800"/>
          </a:xfrm>
        </p:spPr>
        <p:txBody>
          <a:bodyPr anchor="t">
            <a:normAutofit/>
          </a:bodyPr>
          <a:lstStyle/>
          <a:p>
            <a:r>
              <a:rPr lang="en-GB" altLang="en-US"/>
              <a:t>Stereotypes</a:t>
            </a:r>
          </a:p>
        </p:txBody>
      </p:sp>
      <p:sp>
        <p:nvSpPr>
          <p:cNvPr id="39939" name="Content Placeholder 2">
            <a:extLst>
              <a:ext uri="{FF2B5EF4-FFF2-40B4-BE49-F238E27FC236}">
                <a16:creationId xmlns:a16="http://schemas.microsoft.com/office/drawing/2014/main" id="{AB15CE4A-4584-4297-906E-13741EDDAC45}"/>
              </a:ext>
            </a:extLst>
          </p:cNvPr>
          <p:cNvSpPr>
            <a:spLocks noGrp="1"/>
          </p:cNvSpPr>
          <p:nvPr>
            <p:ph idx="1"/>
          </p:nvPr>
        </p:nvSpPr>
        <p:spPr>
          <a:xfrm>
            <a:off x="677334" y="1930400"/>
            <a:ext cx="6637866" cy="4302203"/>
          </a:xfrm>
        </p:spPr>
        <p:txBody>
          <a:bodyPr>
            <a:normAutofit/>
          </a:bodyPr>
          <a:lstStyle/>
          <a:p>
            <a:r>
              <a:rPr lang="en-GB" altLang="en-US" sz="2400" dirty="0"/>
              <a:t>The ‘pictures in our heads’ (Lippman, 1922)</a:t>
            </a:r>
          </a:p>
          <a:p>
            <a:r>
              <a:rPr lang="en-GB" altLang="en-US" sz="2400" dirty="0"/>
              <a:t>They help us with everyday life</a:t>
            </a:r>
          </a:p>
          <a:p>
            <a:r>
              <a:rPr lang="en-GB" altLang="en-US" sz="2400" dirty="0"/>
              <a:t>The problem with stereotypes is they are stubbornly resistant to new information</a:t>
            </a:r>
          </a:p>
          <a:p>
            <a:r>
              <a:rPr lang="en-GB" altLang="en-US" sz="2400" dirty="0"/>
              <a:t>“...an over-simplified, biased and above all inflexible conception of a social group.”</a:t>
            </a:r>
          </a:p>
          <a:p>
            <a:pPr>
              <a:buFont typeface="Arial" panose="020B0604020202020204" pitchFamily="34" charset="0"/>
              <a:buNone/>
            </a:pPr>
            <a:endParaRPr lang="en-GB" altLang="en-US" sz="2400" dirty="0"/>
          </a:p>
          <a:p>
            <a:pPr>
              <a:buFont typeface="Arial" panose="020B0604020202020204" pitchFamily="34" charset="0"/>
              <a:buNone/>
            </a:pPr>
            <a:r>
              <a:rPr lang="en-GB" altLang="en-US" sz="2400" dirty="0"/>
              <a:t>Argyle &amp; Colman (1995: 104)</a:t>
            </a:r>
          </a:p>
        </p:txBody>
      </p:sp>
      <p:pic>
        <p:nvPicPr>
          <p:cNvPr id="39940" name="Picture 5" descr="https://encrypted-tbn1.gstatic.com/images?q=tbn:ANd9GcTE67Pj-YPVyMmCzDidZ11vILtQ3_GTdX90iDIYu1A4RWhYyJqG">
            <a:extLst>
              <a:ext uri="{FF2B5EF4-FFF2-40B4-BE49-F238E27FC236}">
                <a16:creationId xmlns:a16="http://schemas.microsoft.com/office/drawing/2014/main" id="{9AD018C3-B58D-4931-9994-E89AB85BFE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3258"/>
            <a:ext cx="12192000" cy="92209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940"/>
                                        </p:tgtEl>
                                        <p:attrNameLst>
                                          <p:attrName>style.visibility</p:attrName>
                                        </p:attrNameLst>
                                      </p:cBhvr>
                                      <p:to>
                                        <p:strVal val="visible"/>
                                      </p:to>
                                    </p:set>
                                    <p:animEffect transition="in" filter="fade">
                                      <p:cBhvr>
                                        <p:cTn id="7" dur="500"/>
                                        <p:tgtEl>
                                          <p:spTgt spid="39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F90DC672-877E-4B4D-9A25-6BB25F7B372B}"/>
              </a:ext>
            </a:extLst>
          </p:cNvPr>
          <p:cNvSpPr>
            <a:spLocks noGrp="1"/>
          </p:cNvSpPr>
          <p:nvPr>
            <p:ph type="title"/>
          </p:nvPr>
        </p:nvSpPr>
        <p:spPr>
          <a:xfrm>
            <a:off x="808638" y="386930"/>
            <a:ext cx="9236700" cy="1188950"/>
          </a:xfrm>
        </p:spPr>
        <p:txBody>
          <a:bodyPr anchor="b">
            <a:normAutofit/>
          </a:bodyPr>
          <a:lstStyle/>
          <a:p>
            <a:r>
              <a:rPr lang="en-GB" altLang="en-US" sz="5400"/>
              <a:t>Police Culture </a:t>
            </a:r>
          </a:p>
        </p:txBody>
      </p:sp>
      <p:grpSp>
        <p:nvGrpSpPr>
          <p:cNvPr id="20490" name="Group 2048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0491" name="Rectangle 2049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2" name="Rectangle 2049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94" name="Rectangle 2049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Content Placeholder 2">
            <a:extLst>
              <a:ext uri="{FF2B5EF4-FFF2-40B4-BE49-F238E27FC236}">
                <a16:creationId xmlns:a16="http://schemas.microsoft.com/office/drawing/2014/main" id="{2B58A0A3-6639-473E-997D-98DD47AAD6A0}"/>
              </a:ext>
            </a:extLst>
          </p:cNvPr>
          <p:cNvSpPr>
            <a:spLocks noGrp="1"/>
          </p:cNvSpPr>
          <p:nvPr>
            <p:ph idx="1"/>
          </p:nvPr>
        </p:nvSpPr>
        <p:spPr>
          <a:xfrm>
            <a:off x="793660" y="2599509"/>
            <a:ext cx="10143668" cy="3435531"/>
          </a:xfrm>
        </p:spPr>
        <p:txBody>
          <a:bodyPr anchor="ctr">
            <a:normAutofit lnSpcReduction="10000"/>
          </a:bodyPr>
          <a:lstStyle/>
          <a:p>
            <a:r>
              <a:rPr lang="en-GB" altLang="en-US" sz="2400" dirty="0"/>
              <a:t>‘Working personality’ -recurring theme in sociological studies of Policing – personality traits – based on being socialised into a police sub-culture. </a:t>
            </a:r>
          </a:p>
          <a:p>
            <a:r>
              <a:rPr lang="en-GB" altLang="en-US" dirty="0"/>
              <a:t>Difficult thing to define- subcultural groups – ‘patrol culture, canteen culture, cardigan squad’</a:t>
            </a:r>
          </a:p>
          <a:p>
            <a:endParaRPr lang="en-GB" altLang="en-US" sz="2400" dirty="0"/>
          </a:p>
          <a:p>
            <a:r>
              <a:rPr lang="en-GB" altLang="en-US" sz="2400" dirty="0"/>
              <a:t>Are Police officers born or made?</a:t>
            </a:r>
          </a:p>
          <a:p>
            <a:r>
              <a:rPr lang="en-GB" altLang="en-US" dirty="0"/>
              <a:t>Presumption that a certain type of person joins the police – Ideas of their characteristics?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4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36" name="Picture 30735">
            <a:extLst>
              <a:ext uri="{FF2B5EF4-FFF2-40B4-BE49-F238E27FC236}">
                <a16:creationId xmlns:a16="http://schemas.microsoft.com/office/drawing/2014/main" id="{BF08FB54-38D7-8D22-96FA-E5307C12227D}"/>
              </a:ext>
            </a:extLst>
          </p:cNvPr>
          <p:cNvPicPr>
            <a:picLocks noChangeAspect="1"/>
          </p:cNvPicPr>
          <p:nvPr/>
        </p:nvPicPr>
        <p:blipFill rotWithShape="1">
          <a:blip r:embed="rId3"/>
          <a:srcRect l="31375" r="18683"/>
          <a:stretch/>
        </p:blipFill>
        <p:spPr>
          <a:xfrm>
            <a:off x="6103027" y="10"/>
            <a:ext cx="6088971" cy="6857990"/>
          </a:xfrm>
          <a:prstGeom prst="rect">
            <a:avLst/>
          </a:prstGeom>
        </p:spPr>
      </p:pic>
      <p:sp useBgFill="1">
        <p:nvSpPr>
          <p:cNvPr id="30742" name="Rectangle 3074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744" name="Rectangle 3074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Title 1">
            <a:extLst>
              <a:ext uri="{FF2B5EF4-FFF2-40B4-BE49-F238E27FC236}">
                <a16:creationId xmlns:a16="http://schemas.microsoft.com/office/drawing/2014/main" id="{BC5595AA-090A-4C65-BB88-D6A43A2DE7DB}"/>
              </a:ext>
            </a:extLst>
          </p:cNvPr>
          <p:cNvSpPr>
            <a:spLocks noGrp="1"/>
          </p:cNvSpPr>
          <p:nvPr>
            <p:ph type="title"/>
          </p:nvPr>
        </p:nvSpPr>
        <p:spPr>
          <a:xfrm>
            <a:off x="761801" y="328512"/>
            <a:ext cx="4778387" cy="1628970"/>
          </a:xfrm>
        </p:spPr>
        <p:txBody>
          <a:bodyPr anchor="ctr">
            <a:normAutofit/>
          </a:bodyPr>
          <a:lstStyle/>
          <a:p>
            <a:r>
              <a:rPr lang="en-GB" altLang="en-US" sz="4000"/>
              <a:t>But...</a:t>
            </a:r>
          </a:p>
        </p:txBody>
      </p:sp>
      <p:sp>
        <p:nvSpPr>
          <p:cNvPr id="30723" name="Content Placeholder 2">
            <a:extLst>
              <a:ext uri="{FF2B5EF4-FFF2-40B4-BE49-F238E27FC236}">
                <a16:creationId xmlns:a16="http://schemas.microsoft.com/office/drawing/2014/main" id="{6013B631-450A-4957-A27D-1129D78AD965}"/>
              </a:ext>
            </a:extLst>
          </p:cNvPr>
          <p:cNvSpPr>
            <a:spLocks noGrp="1"/>
          </p:cNvSpPr>
          <p:nvPr>
            <p:ph idx="1"/>
          </p:nvPr>
        </p:nvSpPr>
        <p:spPr>
          <a:xfrm>
            <a:off x="643170" y="1896257"/>
            <a:ext cx="4778387" cy="4362810"/>
          </a:xfrm>
        </p:spPr>
        <p:txBody>
          <a:bodyPr anchor="ctr">
            <a:normAutofit fontScale="92500" lnSpcReduction="10000"/>
          </a:bodyPr>
          <a:lstStyle/>
          <a:p>
            <a:r>
              <a:rPr lang="en-GB" altLang="en-US" sz="2000" dirty="0"/>
              <a:t>Police culture is not monolithic, unchanging or universal- it varies across the service &amp; cannot be assumed that all police officers have the same values and norms (Reiner, 2000).</a:t>
            </a:r>
          </a:p>
          <a:p>
            <a:endParaRPr lang="en-GB" altLang="en-US" sz="2000" dirty="0"/>
          </a:p>
          <a:p>
            <a:r>
              <a:rPr lang="en-GB" altLang="en-US" sz="2000" dirty="0"/>
              <a:t>Can be sub cultures within police CID vs Uniform officers  (Innes, 2003).</a:t>
            </a:r>
          </a:p>
          <a:p>
            <a:endParaRPr lang="en-GB" altLang="en-US" sz="2000" dirty="0"/>
          </a:p>
          <a:p>
            <a:r>
              <a:rPr lang="en-GB" altLang="en-US" sz="2000" dirty="0"/>
              <a:t>Police culture does not provide an absolute guide to officer behaviour – discretion is a key feature of policing.</a:t>
            </a:r>
          </a:p>
          <a:p>
            <a:endParaRPr lang="en-GB" altLang="en-US" sz="2000" dirty="0"/>
          </a:p>
          <a:p>
            <a:r>
              <a:rPr lang="en-GB" altLang="en-US" sz="2000" dirty="0"/>
              <a:t>Culture can be resisted – LGBTQ+, women, BME officers etc</a:t>
            </a:r>
            <a:r>
              <a:rPr lang="en-GB" altLang="en-US" sz="1400" dirty="0"/>
              <a:t>.</a:t>
            </a:r>
          </a:p>
          <a:p>
            <a:pPr>
              <a:buFont typeface="Arial" panose="020B0604020202020204" pitchFamily="34" charset="0"/>
              <a:buNone/>
            </a:pPr>
            <a:endParaRPr lang="en-GB" altLang="en-US" sz="1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D9FD42FD-7C4B-4AA0-BF8E-361B3018A8EB}"/>
              </a:ext>
            </a:extLst>
          </p:cNvPr>
          <p:cNvSpPr>
            <a:spLocks noGrp="1"/>
          </p:cNvSpPr>
          <p:nvPr>
            <p:ph type="title"/>
          </p:nvPr>
        </p:nvSpPr>
        <p:spPr>
          <a:xfrm>
            <a:off x="1286933" y="609600"/>
            <a:ext cx="10197494" cy="1099457"/>
          </a:xfrm>
        </p:spPr>
        <p:txBody>
          <a:bodyPr>
            <a:normAutofit/>
          </a:bodyPr>
          <a:lstStyle/>
          <a:p>
            <a:r>
              <a:rPr lang="en-GB" altLang="en-US"/>
              <a:t>But what about the nature of the job?</a:t>
            </a:r>
          </a:p>
        </p:txBody>
      </p:sp>
      <p:graphicFrame>
        <p:nvGraphicFramePr>
          <p:cNvPr id="26629" name="Content Placeholder 2">
            <a:extLst>
              <a:ext uri="{FF2B5EF4-FFF2-40B4-BE49-F238E27FC236}">
                <a16:creationId xmlns:a16="http://schemas.microsoft.com/office/drawing/2014/main" id="{264EEB97-973A-45B1-929F-89AD94C032A8}"/>
              </a:ext>
            </a:extLst>
          </p:cNvPr>
          <p:cNvGraphicFramePr>
            <a:graphicFrameLocks noGrp="1"/>
          </p:cNvGraphicFramePr>
          <p:nvPr>
            <p:ph idx="1"/>
          </p:nvPr>
        </p:nvGraphicFramePr>
        <p:xfrm>
          <a:off x="976393" y="1709057"/>
          <a:ext cx="10508034" cy="4846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4DC6-D979-420A-9E7D-9BC4E932D73B}"/>
              </a:ext>
            </a:extLst>
          </p:cNvPr>
          <p:cNvSpPr>
            <a:spLocks noGrp="1"/>
          </p:cNvSpPr>
          <p:nvPr>
            <p:ph type="title"/>
          </p:nvPr>
        </p:nvSpPr>
        <p:spPr>
          <a:xfrm>
            <a:off x="838199" y="365126"/>
            <a:ext cx="10806953" cy="589616"/>
          </a:xfrm>
        </p:spPr>
        <p:txBody>
          <a:bodyPr>
            <a:normAutofit/>
          </a:bodyPr>
          <a:lstStyle/>
          <a:p>
            <a:r>
              <a:rPr lang="en-GB" sz="3200" dirty="0"/>
              <a:t>Mindfulness and Policing an American Example </a:t>
            </a:r>
          </a:p>
        </p:txBody>
      </p:sp>
      <p:pic>
        <p:nvPicPr>
          <p:cNvPr id="6" name="Online Media 5" title="Transforming Police Culture | Lt. Richard Goerling | TEDxWashingtonSquare">
            <a:hlinkClick r:id="" action="ppaction://media"/>
            <a:extLst>
              <a:ext uri="{FF2B5EF4-FFF2-40B4-BE49-F238E27FC236}">
                <a16:creationId xmlns:a16="http://schemas.microsoft.com/office/drawing/2014/main" id="{9A092A5D-3AAD-45C5-8831-5BE6C3EDBE80}"/>
              </a:ext>
            </a:extLst>
          </p:cNvPr>
          <p:cNvPicPr>
            <a:picLocks noGrp="1" noRot="1" noChangeAspect="1"/>
          </p:cNvPicPr>
          <p:nvPr>
            <p:ph idx="1"/>
            <a:videoFile r:link="rId2"/>
          </p:nvPr>
        </p:nvPicPr>
        <p:blipFill>
          <a:blip r:embed="rId4"/>
          <a:stretch>
            <a:fillRect/>
          </a:stretch>
        </p:blipFill>
        <p:spPr>
          <a:xfrm>
            <a:off x="1628116" y="1341505"/>
            <a:ext cx="8935768" cy="5025984"/>
          </a:xfrm>
          <a:prstGeom prst="rect">
            <a:avLst/>
          </a:prstGeom>
        </p:spPr>
      </p:pic>
    </p:spTree>
    <p:custDataLst>
      <p:tags r:id="rId1"/>
    </p:custDataLst>
    <p:extLst>
      <p:ext uri="{BB962C8B-B14F-4D97-AF65-F5344CB8AC3E}">
        <p14:creationId xmlns:p14="http://schemas.microsoft.com/office/powerpoint/2010/main" val="70256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AFFA7-8E48-4953-8191-5A24307F2076}"/>
              </a:ext>
            </a:extLst>
          </p:cNvPr>
          <p:cNvSpPr>
            <a:spLocks noGrp="1"/>
          </p:cNvSpPr>
          <p:nvPr>
            <p:ph type="title"/>
          </p:nvPr>
        </p:nvSpPr>
        <p:spPr>
          <a:xfrm>
            <a:off x="808638" y="386930"/>
            <a:ext cx="9236700" cy="1188950"/>
          </a:xfrm>
        </p:spPr>
        <p:txBody>
          <a:bodyPr anchor="b">
            <a:normAutofit/>
          </a:bodyPr>
          <a:lstStyle/>
          <a:p>
            <a:r>
              <a:rPr lang="en-GB" sz="5400" dirty="0"/>
              <a:t>Task…..15 mins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601794-EB0F-4CAE-881A-9B71B3D693F7}"/>
              </a:ext>
            </a:extLst>
          </p:cNvPr>
          <p:cNvSpPr>
            <a:spLocks noGrp="1"/>
          </p:cNvSpPr>
          <p:nvPr>
            <p:ph idx="1"/>
          </p:nvPr>
        </p:nvSpPr>
        <p:spPr>
          <a:xfrm>
            <a:off x="793660" y="2599509"/>
            <a:ext cx="10143668" cy="3435531"/>
          </a:xfrm>
        </p:spPr>
        <p:txBody>
          <a:bodyPr anchor="ctr">
            <a:normAutofit/>
          </a:bodyPr>
          <a:lstStyle/>
          <a:p>
            <a:r>
              <a:rPr lang="en-GB" sz="4400" dirty="0"/>
              <a:t>Most agree that police officers experience high levels of stress. </a:t>
            </a:r>
          </a:p>
          <a:p>
            <a:pPr marL="0" indent="0">
              <a:buNone/>
            </a:pPr>
            <a:r>
              <a:rPr lang="en-GB" sz="4400" dirty="0"/>
              <a:t>Search for information about police stress and the effects it has on either the service, the public and their families.</a:t>
            </a:r>
            <a:endParaRPr lang="en-GB" sz="4400" dirty="0">
              <a:cs typeface="Calibri"/>
            </a:endParaRPr>
          </a:p>
        </p:txBody>
      </p:sp>
    </p:spTree>
    <p:extLst>
      <p:ext uri="{BB962C8B-B14F-4D97-AF65-F5344CB8AC3E}">
        <p14:creationId xmlns:p14="http://schemas.microsoft.com/office/powerpoint/2010/main" val="30956606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666E-E0F0-4600-A264-A4116697E41A}"/>
              </a:ext>
            </a:extLst>
          </p:cNvPr>
          <p:cNvSpPr>
            <a:spLocks noGrp="1"/>
          </p:cNvSpPr>
          <p:nvPr>
            <p:ph type="title"/>
          </p:nvPr>
        </p:nvSpPr>
        <p:spPr>
          <a:xfrm>
            <a:off x="649224" y="629266"/>
            <a:ext cx="5102351" cy="1676603"/>
          </a:xfrm>
        </p:spPr>
        <p:txBody>
          <a:bodyPr vert="horz" lIns="91440" tIns="45720" rIns="91440" bIns="45720" rtlCol="0" anchor="ctr">
            <a:normAutofit fontScale="90000"/>
          </a:bodyPr>
          <a:lstStyle/>
          <a:p>
            <a:r>
              <a:rPr lang="en-US" sz="3100" dirty="0"/>
              <a:t>Police and Stress – </a:t>
            </a:r>
            <a:br>
              <a:rPr lang="en-US" sz="3100" dirty="0"/>
            </a:br>
            <a:r>
              <a:rPr lang="en-US" sz="3100" i="1" dirty="0"/>
              <a:t>“8 in 10 officers stressed” </a:t>
            </a:r>
            <a:br>
              <a:rPr lang="en-US" sz="3100" i="1" dirty="0"/>
            </a:br>
            <a:r>
              <a:rPr lang="en-US" sz="3100" dirty="0"/>
              <a:t>(MIND, 2019)</a:t>
            </a:r>
            <a:br>
              <a:rPr lang="en-US" sz="3100" dirty="0"/>
            </a:br>
            <a:endParaRPr lang="en-US" sz="3100" dirty="0"/>
          </a:p>
        </p:txBody>
      </p:sp>
      <p:sp>
        <p:nvSpPr>
          <p:cNvPr id="10" name="TextBox 9">
            <a:extLst>
              <a:ext uri="{FF2B5EF4-FFF2-40B4-BE49-F238E27FC236}">
                <a16:creationId xmlns:a16="http://schemas.microsoft.com/office/drawing/2014/main" id="{F513A27A-2C58-41DB-AFFE-D17A26142141}"/>
              </a:ext>
            </a:extLst>
          </p:cNvPr>
          <p:cNvSpPr txBox="1"/>
          <p:nvPr/>
        </p:nvSpPr>
        <p:spPr>
          <a:xfrm>
            <a:off x="649224" y="2438400"/>
            <a:ext cx="5102351" cy="378541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i="0">
                <a:effectLst/>
              </a:rPr>
              <a:t>October and December 2018, 18,175 officers and staff across UK were asked about stress and the job.</a:t>
            </a:r>
          </a:p>
          <a:p>
            <a:pPr indent="-228600">
              <a:lnSpc>
                <a:spcPct val="90000"/>
              </a:lnSpc>
              <a:spcAft>
                <a:spcPts val="600"/>
              </a:spcAft>
              <a:buFont typeface="Arial" panose="020B0604020202020204" pitchFamily="34" charset="0"/>
              <a:buChar char="•"/>
            </a:pPr>
            <a:r>
              <a:rPr lang="en-US" sz="2000" b="1" i="0">
                <a:effectLst/>
              </a:rPr>
              <a:t>Post-Traumatic Stress Disorder (PTSD) prevalence rate in policing at 1 in 5 and the world’s first Complex PTSD rate in a working population (12%). </a:t>
            </a:r>
            <a:endParaRPr lang="en-US" sz="2000"/>
          </a:p>
        </p:txBody>
      </p:sp>
      <p:sp>
        <p:nvSpPr>
          <p:cNvPr id="15" name="Rectangle 14">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0112" y="0"/>
            <a:ext cx="59618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9984" y="484633"/>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2E9B11EE-E82F-4277-B4B2-F9565E1B2715}"/>
              </a:ext>
            </a:extLst>
          </p:cNvPr>
          <p:cNvPicPr>
            <a:picLocks noChangeAspect="1"/>
          </p:cNvPicPr>
          <p:nvPr/>
        </p:nvPicPr>
        <p:blipFill>
          <a:blip r:embed="rId3"/>
          <a:stretch>
            <a:fillRect/>
          </a:stretch>
        </p:blipFill>
        <p:spPr>
          <a:xfrm>
            <a:off x="7059168" y="860628"/>
            <a:ext cx="4206240" cy="1991210"/>
          </a:xfrm>
          <a:prstGeom prst="rect">
            <a:avLst/>
          </a:prstGeom>
        </p:spPr>
      </p:pic>
      <p:sp>
        <p:nvSpPr>
          <p:cNvPr id="19" name="Rounded Rectangle 9">
            <a:extLst>
              <a:ext uri="{FF2B5EF4-FFF2-40B4-BE49-F238E27FC236}">
                <a16:creationId xmlns:a16="http://schemas.microsoft.com/office/drawing/2014/main" id="{39D6C490-0229-4573-9696-B73E5B3A9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9984" y="3511296"/>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144DF692-6733-4A2C-8210-A02437E09E55}"/>
              </a:ext>
            </a:extLst>
          </p:cNvPr>
          <p:cNvPicPr>
            <a:picLocks noGrp="1" noChangeAspect="1"/>
          </p:cNvPicPr>
          <p:nvPr>
            <p:ph idx="1"/>
          </p:nvPr>
        </p:nvPicPr>
        <p:blipFill>
          <a:blip r:embed="rId4"/>
          <a:stretch>
            <a:fillRect/>
          </a:stretch>
        </p:blipFill>
        <p:spPr>
          <a:xfrm>
            <a:off x="7059168" y="4060111"/>
            <a:ext cx="4206240" cy="1645570"/>
          </a:xfrm>
          <a:prstGeom prst="rect">
            <a:avLst/>
          </a:prstGeom>
          <a:effectLst/>
        </p:spPr>
      </p:pic>
      <p:sp>
        <p:nvSpPr>
          <p:cNvPr id="4" name="Slide Number Placeholder 3">
            <a:extLst>
              <a:ext uri="{FF2B5EF4-FFF2-40B4-BE49-F238E27FC236}">
                <a16:creationId xmlns:a16="http://schemas.microsoft.com/office/drawing/2014/main" id="{E77294B9-47DE-40F0-A9F1-DCFF79FC1BD2}"/>
              </a:ext>
            </a:extLst>
          </p:cNvPr>
          <p:cNvSpPr>
            <a:spLocks noGrp="1"/>
          </p:cNvSpPr>
          <p:nvPr>
            <p:ph type="sldNum" sz="quarter" idx="12"/>
          </p:nvPr>
        </p:nvSpPr>
        <p:spPr>
          <a:xfrm>
            <a:off x="6729984" y="6355080"/>
            <a:ext cx="685800" cy="365125"/>
          </a:xfrm>
        </p:spPr>
        <p:txBody>
          <a:bodyPr vert="horz" lIns="91440" tIns="45720" rIns="91440" bIns="45720" rtlCol="0" anchor="ctr">
            <a:normAutofit/>
          </a:bodyPr>
          <a:lstStyle/>
          <a:p>
            <a:pPr algn="l">
              <a:spcAft>
                <a:spcPts val="600"/>
              </a:spcAft>
            </a:pPr>
            <a:fld id="{5DFEDB64-84C3-4240-BCBA-134AE1D9082C}" type="slidenum">
              <a:rPr lang="en-US">
                <a:solidFill>
                  <a:srgbClr val="404040"/>
                </a:solidFill>
              </a:rPr>
              <a:pPr algn="l">
                <a:spcAft>
                  <a:spcPts val="600"/>
                </a:spcAft>
              </a:pPr>
              <a:t>30</a:t>
            </a:fld>
            <a:endParaRPr lang="en-US">
              <a:solidFill>
                <a:srgbClr val="404040"/>
              </a:solidFill>
            </a:endParaRPr>
          </a:p>
        </p:txBody>
      </p:sp>
    </p:spTree>
    <p:extLst>
      <p:ext uri="{BB962C8B-B14F-4D97-AF65-F5344CB8AC3E}">
        <p14:creationId xmlns:p14="http://schemas.microsoft.com/office/powerpoint/2010/main" val="27289426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D6244-8DA2-2802-2548-02D0FE628EAE}"/>
              </a:ext>
            </a:extLst>
          </p:cNvPr>
          <p:cNvSpPr>
            <a:spLocks noGrp="1"/>
          </p:cNvSpPr>
          <p:nvPr>
            <p:ph type="title"/>
          </p:nvPr>
        </p:nvSpPr>
        <p:spPr>
          <a:xfrm>
            <a:off x="1524000" y="4914855"/>
            <a:ext cx="9144000" cy="786703"/>
          </a:xfrm>
        </p:spPr>
        <p:txBody>
          <a:bodyPr vert="horz" lIns="91440" tIns="45720" rIns="91440" bIns="45720" rtlCol="0" anchor="b">
            <a:normAutofit/>
          </a:bodyPr>
          <a:lstStyle/>
          <a:p>
            <a:pPr algn="ctr"/>
            <a:r>
              <a:rPr lang="en-US" sz="3600" dirty="0"/>
              <a:t>What do the findings say?</a:t>
            </a:r>
          </a:p>
        </p:txBody>
      </p:sp>
      <p:pic>
        <p:nvPicPr>
          <p:cNvPr id="5122" name="Picture 2" descr="Louise Casey's report on the Met police: the fall of a British institution  | Metropolitan police | The Guardian">
            <a:extLst>
              <a:ext uri="{FF2B5EF4-FFF2-40B4-BE49-F238E27FC236}">
                <a16:creationId xmlns:a16="http://schemas.microsoft.com/office/drawing/2014/main" id="{A4F2978C-402A-60CB-07E0-1EE1E771FE9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88174" y="876301"/>
            <a:ext cx="3716481" cy="371648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Macpherson and after - Institute of Race Relations">
            <a:extLst>
              <a:ext uri="{FF2B5EF4-FFF2-40B4-BE49-F238E27FC236}">
                <a16:creationId xmlns:a16="http://schemas.microsoft.com/office/drawing/2014/main" id="{F5D3259D-193B-BA9F-17A3-9BB678E1DAF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25444" y="1402469"/>
            <a:ext cx="5114501" cy="2664145"/>
          </a:xfrm>
          <a:prstGeom prst="rect">
            <a:avLst/>
          </a:prstGeom>
          <a:noFill/>
          <a:extLst>
            <a:ext uri="{909E8E84-426E-40DD-AFC4-6F175D3DCCD1}">
              <a14:hiddenFill xmlns:a14="http://schemas.microsoft.com/office/drawing/2010/main">
                <a:solidFill>
                  <a:srgbClr val="FFFFFF"/>
                </a:solidFill>
              </a14:hiddenFill>
            </a:ext>
          </a:extLst>
        </p:spPr>
      </p:pic>
      <p:grpSp>
        <p:nvGrpSpPr>
          <p:cNvPr id="5129" name="Group 5128">
            <a:extLst>
              <a:ext uri="{FF2B5EF4-FFF2-40B4-BE49-F238E27FC236}">
                <a16:creationId xmlns:a16="http://schemas.microsoft.com/office/drawing/2014/main" id="{B0F380AC-9202-53E9-8D39-90E7C2AC75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5130" name="Rectangle 5129">
              <a:extLst>
                <a:ext uri="{FF2B5EF4-FFF2-40B4-BE49-F238E27FC236}">
                  <a16:creationId xmlns:a16="http://schemas.microsoft.com/office/drawing/2014/main" id="{B9334AC3-F97B-AAEB-193C-D6FEF2851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DCF0F8F8-6D3A-38F2-F9D7-AA175316B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571704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4D780-3DA2-4049-A9C9-3972EB14F00D}"/>
              </a:ext>
            </a:extLst>
          </p:cNvPr>
          <p:cNvSpPr>
            <a:spLocks noGrp="1"/>
          </p:cNvSpPr>
          <p:nvPr>
            <p:ph type="title"/>
          </p:nvPr>
        </p:nvSpPr>
        <p:spPr>
          <a:xfrm>
            <a:off x="648929" y="629266"/>
            <a:ext cx="3667039" cy="5506358"/>
          </a:xfrm>
        </p:spPr>
        <p:txBody>
          <a:bodyPr>
            <a:normAutofit/>
          </a:bodyPr>
          <a:lstStyle/>
          <a:p>
            <a:r>
              <a:rPr lang="en-GB" sz="4000" dirty="0"/>
              <a:t>MacPherson report (1999)</a:t>
            </a:r>
          </a:p>
        </p:txBody>
      </p:sp>
      <p:sp>
        <p:nvSpPr>
          <p:cNvPr id="10" name="Rectangle 9">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7F4DEA-B275-45EA-B231-3E0D0AB99C79}"/>
              </a:ext>
            </a:extLst>
          </p:cNvPr>
          <p:cNvGraphicFramePr>
            <a:graphicFrameLocks noGrp="1"/>
          </p:cNvGraphicFramePr>
          <p:nvPr>
            <p:ph idx="1"/>
            <p:extLst>
              <p:ext uri="{D42A27DB-BD31-4B8C-83A1-F6EECF244321}">
                <p14:modId xmlns:p14="http://schemas.microsoft.com/office/powerpoint/2010/main" val="3399812347"/>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13649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323A67-38E0-4D22-82AB-569A644F4B6D}"/>
              </a:ext>
            </a:extLst>
          </p:cNvPr>
          <p:cNvSpPr>
            <a:spLocks/>
          </p:cNvSpPr>
          <p:nvPr/>
        </p:nvSpPr>
        <p:spPr>
          <a:xfrm>
            <a:off x="1388290" y="957092"/>
            <a:ext cx="9415419" cy="3516009"/>
          </a:xfrm>
          <a:prstGeom prst="rect">
            <a:avLst/>
          </a:prstGeom>
        </p:spPr>
        <p:txBody>
          <a:bodyPr>
            <a:noAutofit/>
          </a:bodyPr>
          <a:lstStyle/>
          <a:p>
            <a:pPr algn="ctr" defTabSz="1060704">
              <a:spcAft>
                <a:spcPts val="600"/>
              </a:spcAft>
            </a:pPr>
            <a:r>
              <a:rPr lang="en-GB" sz="2784" kern="1200" dirty="0">
                <a:solidFill>
                  <a:schemeClr val="tx1"/>
                </a:solidFill>
                <a:latin typeface="+mn-lt"/>
                <a:ea typeface="+mn-ea"/>
                <a:cs typeface="+mn-cs"/>
              </a:rPr>
              <a:t>“The </a:t>
            </a:r>
            <a:r>
              <a:rPr lang="en-GB" sz="2784" b="1" kern="1200" dirty="0">
                <a:solidFill>
                  <a:schemeClr val="tx1"/>
                </a:solidFill>
                <a:latin typeface="+mn-lt"/>
                <a:ea typeface="+mn-ea"/>
                <a:cs typeface="+mn-cs"/>
              </a:rPr>
              <a:t>collective failure </a:t>
            </a:r>
            <a:r>
              <a:rPr lang="en-GB" sz="2784" kern="1200" dirty="0">
                <a:solidFill>
                  <a:schemeClr val="tx1"/>
                </a:solidFill>
                <a:latin typeface="+mn-lt"/>
                <a:ea typeface="+mn-ea"/>
                <a:cs typeface="+mn-cs"/>
              </a:rPr>
              <a:t>of an organisation to provide an </a:t>
            </a:r>
            <a:r>
              <a:rPr lang="en-GB" sz="2784" b="1" kern="1200" dirty="0">
                <a:solidFill>
                  <a:schemeClr val="tx1"/>
                </a:solidFill>
                <a:latin typeface="+mn-lt"/>
                <a:ea typeface="+mn-ea"/>
                <a:cs typeface="+mn-cs"/>
              </a:rPr>
              <a:t>appropriate and professional </a:t>
            </a:r>
            <a:r>
              <a:rPr lang="en-GB" sz="2784" kern="1200" dirty="0">
                <a:solidFill>
                  <a:schemeClr val="tx1"/>
                </a:solidFill>
                <a:latin typeface="+mn-lt"/>
                <a:ea typeface="+mn-ea"/>
                <a:cs typeface="+mn-cs"/>
              </a:rPr>
              <a:t>service to people because of their colour, culture or ethnic group. It can be seen or detected in </a:t>
            </a:r>
            <a:r>
              <a:rPr lang="en-GB" sz="2784" b="1" kern="1200" dirty="0">
                <a:solidFill>
                  <a:schemeClr val="tx1"/>
                </a:solidFill>
                <a:latin typeface="+mn-lt"/>
                <a:ea typeface="+mn-ea"/>
                <a:cs typeface="+mn-cs"/>
              </a:rPr>
              <a:t>processes, attitudes and behaviour </a:t>
            </a:r>
            <a:r>
              <a:rPr lang="en-GB" sz="2784" kern="1200" dirty="0">
                <a:solidFill>
                  <a:schemeClr val="tx1"/>
                </a:solidFill>
                <a:latin typeface="+mn-lt"/>
                <a:ea typeface="+mn-ea"/>
                <a:cs typeface="+mn-cs"/>
              </a:rPr>
              <a:t>which amounts to discrimination through </a:t>
            </a:r>
            <a:r>
              <a:rPr lang="en-GB" sz="2784" b="1" kern="1200" dirty="0">
                <a:solidFill>
                  <a:schemeClr val="tx1"/>
                </a:solidFill>
                <a:latin typeface="+mn-lt"/>
                <a:ea typeface="+mn-ea"/>
                <a:cs typeface="+mn-cs"/>
              </a:rPr>
              <a:t>unwitting prejudice, ignorance, thoughtlessness and racist stereotyping </a:t>
            </a:r>
            <a:r>
              <a:rPr lang="en-GB" sz="2784" kern="1200" dirty="0">
                <a:solidFill>
                  <a:schemeClr val="tx1"/>
                </a:solidFill>
                <a:latin typeface="+mn-lt"/>
                <a:ea typeface="+mn-ea"/>
                <a:cs typeface="+mn-cs"/>
              </a:rPr>
              <a:t>which disadvantages minority ethic groups”</a:t>
            </a:r>
            <a:endParaRPr lang="en-GB" sz="2400" dirty="0"/>
          </a:p>
        </p:txBody>
      </p:sp>
      <p:sp>
        <p:nvSpPr>
          <p:cNvPr id="4" name="Text Placeholder 3">
            <a:extLst>
              <a:ext uri="{FF2B5EF4-FFF2-40B4-BE49-F238E27FC236}">
                <a16:creationId xmlns:a16="http://schemas.microsoft.com/office/drawing/2014/main" id="{94C2E3A3-31D1-4932-A910-5F3CBD4E255C}"/>
              </a:ext>
            </a:extLst>
          </p:cNvPr>
          <p:cNvSpPr>
            <a:spLocks/>
          </p:cNvSpPr>
          <p:nvPr/>
        </p:nvSpPr>
        <p:spPr>
          <a:xfrm>
            <a:off x="1832247" y="4193936"/>
            <a:ext cx="8403854" cy="443194"/>
          </a:xfrm>
          <a:prstGeom prst="rect">
            <a:avLst/>
          </a:prstGeom>
        </p:spPr>
        <p:txBody>
          <a:bodyPr/>
          <a:lstStyle/>
          <a:p>
            <a:pPr algn="ctr" defTabSz="1060704">
              <a:spcAft>
                <a:spcPts val="600"/>
              </a:spcAft>
            </a:pPr>
            <a:r>
              <a:rPr lang="en-GB" sz="2088" kern="1200" dirty="0">
                <a:solidFill>
                  <a:schemeClr val="tx1"/>
                </a:solidFill>
                <a:latin typeface="+mn-lt"/>
                <a:ea typeface="+mn-ea"/>
                <a:cs typeface="+mn-cs"/>
              </a:rPr>
              <a:t>Scarman</a:t>
            </a:r>
            <a:endParaRPr lang="en-GB" dirty="0"/>
          </a:p>
        </p:txBody>
      </p:sp>
      <p:sp>
        <p:nvSpPr>
          <p:cNvPr id="3" name="Content Placeholder 2">
            <a:extLst>
              <a:ext uri="{FF2B5EF4-FFF2-40B4-BE49-F238E27FC236}">
                <a16:creationId xmlns:a16="http://schemas.microsoft.com/office/drawing/2014/main" id="{789CBF92-A75D-4FC5-B0E3-2CD5A36EFCCD}"/>
              </a:ext>
            </a:extLst>
          </p:cNvPr>
          <p:cNvSpPr>
            <a:spLocks/>
          </p:cNvSpPr>
          <p:nvPr/>
        </p:nvSpPr>
        <p:spPr>
          <a:xfrm>
            <a:off x="848577" y="4896854"/>
            <a:ext cx="9999987" cy="1827406"/>
          </a:xfrm>
          <a:prstGeom prst="rect">
            <a:avLst/>
          </a:prstGeom>
        </p:spPr>
        <p:txBody>
          <a:bodyPr>
            <a:normAutofit/>
          </a:bodyPr>
          <a:lstStyle/>
          <a:p>
            <a:pPr algn="ctr" defTabSz="1060704">
              <a:spcAft>
                <a:spcPts val="600"/>
              </a:spcAft>
            </a:pPr>
            <a:r>
              <a:rPr lang="en-GB" sz="2784" kern="1200" dirty="0">
                <a:solidFill>
                  <a:schemeClr val="tx1"/>
                </a:solidFill>
                <a:latin typeface="+mn-lt"/>
                <a:ea typeface="+mn-ea"/>
                <a:cs typeface="+mn-cs"/>
              </a:rPr>
              <a:t>Institutional racism</a:t>
            </a:r>
            <a:endParaRPr lang="en-GB" sz="2400" dirty="0"/>
          </a:p>
        </p:txBody>
      </p:sp>
    </p:spTree>
    <p:extLst>
      <p:ext uri="{BB962C8B-B14F-4D97-AF65-F5344CB8AC3E}">
        <p14:creationId xmlns:p14="http://schemas.microsoft.com/office/powerpoint/2010/main" val="42480699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4D780-3DA2-4049-A9C9-3972EB14F00D}"/>
              </a:ext>
            </a:extLst>
          </p:cNvPr>
          <p:cNvSpPr>
            <a:spLocks noGrp="1"/>
          </p:cNvSpPr>
          <p:nvPr>
            <p:ph type="title"/>
          </p:nvPr>
        </p:nvSpPr>
        <p:spPr>
          <a:xfrm>
            <a:off x="648929" y="629266"/>
            <a:ext cx="3667039" cy="5506358"/>
          </a:xfrm>
        </p:spPr>
        <p:txBody>
          <a:bodyPr>
            <a:normAutofit/>
          </a:bodyPr>
          <a:lstStyle/>
          <a:p>
            <a:r>
              <a:rPr lang="en-GB" sz="4000" dirty="0"/>
              <a:t>Baroness Casey report (2023)</a:t>
            </a:r>
            <a:br>
              <a:rPr lang="en-GB" sz="4000" dirty="0"/>
            </a:br>
            <a:r>
              <a:rPr lang="en-GB" sz="4000" dirty="0">
                <a:hlinkClick r:id="rId3"/>
              </a:rPr>
              <a:t>Why The Police Are Actually 'The Biggest Gang In Britain' | Corrupt Policeman Speaks Out - YouTube</a:t>
            </a:r>
            <a:endParaRPr lang="en-GB" sz="4000" dirty="0"/>
          </a:p>
        </p:txBody>
      </p:sp>
      <p:sp>
        <p:nvSpPr>
          <p:cNvPr id="10" name="Rectangle 9">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7F4DEA-B275-45EA-B231-3E0D0AB99C79}"/>
              </a:ext>
            </a:extLst>
          </p:cNvPr>
          <p:cNvGraphicFramePr>
            <a:graphicFrameLocks noGrp="1"/>
          </p:cNvGraphicFramePr>
          <p:nvPr>
            <p:ph idx="1"/>
            <p:extLst>
              <p:ext uri="{D42A27DB-BD31-4B8C-83A1-F6EECF244321}">
                <p14:modId xmlns:p14="http://schemas.microsoft.com/office/powerpoint/2010/main" val="1844918076"/>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69332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5" name="Rectangle 3789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7" name="Freeform: Shape 3789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Title 1">
            <a:extLst>
              <a:ext uri="{FF2B5EF4-FFF2-40B4-BE49-F238E27FC236}">
                <a16:creationId xmlns:a16="http://schemas.microsoft.com/office/drawing/2014/main" id="{B684AC55-DB44-4E39-9151-21C784EA1CA0}"/>
              </a:ext>
            </a:extLst>
          </p:cNvPr>
          <p:cNvSpPr>
            <a:spLocks noGrp="1"/>
          </p:cNvSpPr>
          <p:nvPr>
            <p:ph type="title"/>
          </p:nvPr>
        </p:nvSpPr>
        <p:spPr>
          <a:xfrm>
            <a:off x="686834" y="1153572"/>
            <a:ext cx="3200400" cy="4461163"/>
          </a:xfrm>
        </p:spPr>
        <p:txBody>
          <a:bodyPr>
            <a:normAutofit/>
          </a:bodyPr>
          <a:lstStyle/>
          <a:p>
            <a:r>
              <a:rPr lang="en-GB" altLang="en-US" sz="4100" dirty="0">
                <a:solidFill>
                  <a:srgbClr val="FFFFFF"/>
                </a:solidFill>
              </a:rPr>
              <a:t>Many forms of ‘negativity’ or ‘-isms’ or ‘phobias’ are built into society and cultures</a:t>
            </a:r>
          </a:p>
        </p:txBody>
      </p:sp>
      <p:sp>
        <p:nvSpPr>
          <p:cNvPr id="37899" name="Arc 3789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147" name="Content Placeholder 2">
            <a:extLst>
              <a:ext uri="{FF2B5EF4-FFF2-40B4-BE49-F238E27FC236}">
                <a16:creationId xmlns:a16="http://schemas.microsoft.com/office/drawing/2014/main" id="{A5EE261A-7D55-4D47-AC70-4E658D8A24A9}"/>
              </a:ext>
            </a:extLst>
          </p:cNvPr>
          <p:cNvSpPr>
            <a:spLocks noGrp="1"/>
          </p:cNvSpPr>
          <p:nvPr>
            <p:ph idx="1"/>
          </p:nvPr>
        </p:nvSpPr>
        <p:spPr>
          <a:xfrm>
            <a:off x="4447308" y="591344"/>
            <a:ext cx="6906491" cy="5585619"/>
          </a:xfrm>
        </p:spPr>
        <p:txBody>
          <a:bodyPr anchor="ctr">
            <a:normAutofit/>
          </a:bodyPr>
          <a:lstStyle/>
          <a:p>
            <a:r>
              <a:rPr lang="en-GB" altLang="en-US"/>
              <a:t>Racism</a:t>
            </a:r>
          </a:p>
          <a:p>
            <a:r>
              <a:rPr lang="en-GB" altLang="en-US"/>
              <a:t>Ageism</a:t>
            </a:r>
          </a:p>
          <a:p>
            <a:r>
              <a:rPr lang="en-GB" altLang="en-US"/>
              <a:t>Sexism</a:t>
            </a:r>
          </a:p>
          <a:p>
            <a:r>
              <a:rPr lang="en-GB" altLang="en-US" err="1"/>
              <a:t>Disablism</a:t>
            </a:r>
            <a:endParaRPr lang="en-GB" altLang="en-US"/>
          </a:p>
          <a:p>
            <a:r>
              <a:rPr lang="en-GB" altLang="en-US"/>
              <a:t>Homophobia</a:t>
            </a:r>
          </a:p>
          <a:p>
            <a:r>
              <a:rPr lang="en-GB" altLang="en-US"/>
              <a:t>Islamophobia</a:t>
            </a:r>
          </a:p>
          <a:p>
            <a:r>
              <a:rPr lang="en-GB" altLang="en-US"/>
              <a:t>Xenophobia (fear or hatred of foreigners/strangers or their cultures)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2" name="Rectangle 4199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4" name="Freeform: Shape 4199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a:extLst>
              <a:ext uri="{FF2B5EF4-FFF2-40B4-BE49-F238E27FC236}">
                <a16:creationId xmlns:a16="http://schemas.microsoft.com/office/drawing/2014/main" id="{B9A4F4B5-A9C0-435B-A76E-226D331A558B}"/>
              </a:ext>
            </a:extLst>
          </p:cNvPr>
          <p:cNvSpPr>
            <a:spLocks noGrp="1"/>
          </p:cNvSpPr>
          <p:nvPr>
            <p:ph type="title"/>
          </p:nvPr>
        </p:nvSpPr>
        <p:spPr>
          <a:xfrm>
            <a:off x="686834" y="1153572"/>
            <a:ext cx="3200400" cy="4461163"/>
          </a:xfrm>
        </p:spPr>
        <p:txBody>
          <a:bodyPr>
            <a:normAutofit/>
          </a:bodyPr>
          <a:lstStyle/>
          <a:p>
            <a:r>
              <a:rPr lang="en-GB" altLang="en-US">
                <a:solidFill>
                  <a:srgbClr val="FFFFFF"/>
                </a:solidFill>
              </a:rPr>
              <a:t>Stigma</a:t>
            </a:r>
          </a:p>
        </p:txBody>
      </p:sp>
      <p:sp>
        <p:nvSpPr>
          <p:cNvPr id="41996" name="Arc 4199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987" name="Content Placeholder 2">
            <a:extLst>
              <a:ext uri="{FF2B5EF4-FFF2-40B4-BE49-F238E27FC236}">
                <a16:creationId xmlns:a16="http://schemas.microsoft.com/office/drawing/2014/main" id="{5BB1FB37-4892-4259-90B2-25E057EB01F1}"/>
              </a:ext>
            </a:extLst>
          </p:cNvPr>
          <p:cNvSpPr>
            <a:spLocks noGrp="1"/>
          </p:cNvSpPr>
          <p:nvPr>
            <p:ph idx="1"/>
          </p:nvPr>
        </p:nvSpPr>
        <p:spPr>
          <a:xfrm>
            <a:off x="4447308" y="591344"/>
            <a:ext cx="6906491" cy="5585619"/>
          </a:xfrm>
        </p:spPr>
        <p:txBody>
          <a:bodyPr anchor="ctr">
            <a:normAutofit/>
          </a:bodyPr>
          <a:lstStyle/>
          <a:p>
            <a:r>
              <a:rPr lang="en-GB" altLang="en-US" dirty="0"/>
              <a:t>“Stigma – the situation of the individual who is disqualified from full social acceptance” (Goffman, 1990,p 9)</a:t>
            </a:r>
          </a:p>
          <a:p>
            <a:endParaRPr lang="en-GB" altLang="en-US" dirty="0"/>
          </a:p>
          <a:p>
            <a:r>
              <a:rPr lang="en-GB" altLang="en-US" dirty="0"/>
              <a:t>Term/concept dates back to Ancient times</a:t>
            </a:r>
          </a:p>
          <a:p>
            <a:endParaRPr lang="en-GB" altLang="en-US" dirty="0"/>
          </a:p>
          <a:p>
            <a:r>
              <a:rPr lang="en-GB" altLang="en-US" dirty="0"/>
              <a:t>Linked to idea of ‘scapegoat’ – someone ‘we’ can attach our fears and blames to in respect of everyday problems</a:t>
            </a:r>
          </a:p>
          <a:p>
            <a:endParaRPr lang="en-GB" alt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040" name="Rectangle 4403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42" name="Freeform: Shape 4404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Title 1">
            <a:extLst>
              <a:ext uri="{FF2B5EF4-FFF2-40B4-BE49-F238E27FC236}">
                <a16:creationId xmlns:a16="http://schemas.microsoft.com/office/drawing/2014/main" id="{AD4CD250-CC43-419A-B88F-39FE9A14BAA0}"/>
              </a:ext>
            </a:extLst>
          </p:cNvPr>
          <p:cNvSpPr>
            <a:spLocks noGrp="1"/>
          </p:cNvSpPr>
          <p:nvPr>
            <p:ph type="title"/>
          </p:nvPr>
        </p:nvSpPr>
        <p:spPr>
          <a:xfrm>
            <a:off x="686834" y="1153572"/>
            <a:ext cx="3200400" cy="4461163"/>
          </a:xfrm>
        </p:spPr>
        <p:txBody>
          <a:bodyPr>
            <a:normAutofit/>
          </a:bodyPr>
          <a:lstStyle/>
          <a:p>
            <a:pPr eaLnBrk="1" hangingPunct="1"/>
            <a:r>
              <a:rPr lang="en-GB" altLang="en-US" sz="4100">
                <a:solidFill>
                  <a:srgbClr val="FFFFFF"/>
                </a:solidFill>
              </a:rPr>
              <a:t>Discrimination</a:t>
            </a:r>
          </a:p>
        </p:txBody>
      </p:sp>
      <p:sp>
        <p:nvSpPr>
          <p:cNvPr id="44044" name="Arc 4404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4035" name="Content Placeholder 2">
            <a:extLst>
              <a:ext uri="{FF2B5EF4-FFF2-40B4-BE49-F238E27FC236}">
                <a16:creationId xmlns:a16="http://schemas.microsoft.com/office/drawing/2014/main" id="{19201ECE-70A1-46A4-80C2-4996F712BC78}"/>
              </a:ext>
            </a:extLst>
          </p:cNvPr>
          <p:cNvSpPr>
            <a:spLocks noGrp="1"/>
          </p:cNvSpPr>
          <p:nvPr>
            <p:ph idx="1"/>
          </p:nvPr>
        </p:nvSpPr>
        <p:spPr>
          <a:xfrm>
            <a:off x="4447308" y="591344"/>
            <a:ext cx="6906491" cy="5585619"/>
          </a:xfrm>
        </p:spPr>
        <p:txBody>
          <a:bodyPr anchor="ctr">
            <a:normAutofit/>
          </a:bodyPr>
          <a:lstStyle/>
          <a:p>
            <a:pPr eaLnBrk="1" hangingPunct="1"/>
            <a:r>
              <a:rPr lang="en-GB" altLang="en-US" dirty="0"/>
              <a:t>Thompson (2012, p.47) defines discrimination as </a:t>
            </a:r>
            <a:r>
              <a:rPr lang="en-GB" altLang="en-US" i="1" dirty="0"/>
              <a:t>“unfair or unequal treatment of individuals or groups based on an actual or perceived difference...”  </a:t>
            </a:r>
          </a:p>
          <a:p>
            <a:pPr marL="0" indent="0" eaLnBrk="1" hangingPunct="1">
              <a:buNone/>
            </a:pPr>
            <a:r>
              <a:rPr lang="en-GB" altLang="en-US" dirty="0"/>
              <a:t>(see Barron and Byrne, 1994, cited in Hall, 2005: 23).</a:t>
            </a:r>
          </a:p>
          <a:p>
            <a:pPr marL="0" indent="0" eaLnBrk="1" hangingPunct="1">
              <a:buNone/>
            </a:pPr>
            <a:endParaRPr lang="en-GB" altLang="en-US" dirty="0"/>
          </a:p>
          <a:p>
            <a:pPr marL="0" indent="0">
              <a:buNone/>
            </a:pPr>
            <a:r>
              <a:rPr lang="en-GB" altLang="en-US" b="1" dirty="0"/>
              <a:t>Equality Act 2010 </a:t>
            </a:r>
            <a:r>
              <a:rPr lang="en-GB" altLang="en-US" dirty="0"/>
              <a:t> brings together  these previous ‘equality’ laws</a:t>
            </a:r>
          </a:p>
          <a:p>
            <a:pPr marL="0" indent="0" eaLnBrk="1" hangingPunct="1">
              <a:buNone/>
            </a:pPr>
            <a:endParaRPr lang="en-GB"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183" name="Rectangle 50182">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185" name="Group 5018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50186" name="Rectangle 5018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7" name="Rectangle 5018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8" name="Rectangle 5018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190" name="Rectangle 5018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3812D-A95D-403F-B151-87A66753153C}"/>
              </a:ext>
            </a:extLst>
          </p:cNvPr>
          <p:cNvSpPr>
            <a:spLocks noGrp="1"/>
          </p:cNvSpPr>
          <p:nvPr>
            <p:ph type="title"/>
          </p:nvPr>
        </p:nvSpPr>
        <p:spPr>
          <a:xfrm>
            <a:off x="1043631" y="873940"/>
            <a:ext cx="5052369" cy="1035781"/>
          </a:xfrm>
        </p:spPr>
        <p:txBody>
          <a:bodyPr anchor="ctr">
            <a:normAutofit/>
          </a:bodyPr>
          <a:lstStyle/>
          <a:p>
            <a:r>
              <a:rPr lang="en-GB" altLang="en-US" sz="2000" b="1">
                <a:latin typeface="Arial" panose="020B0604020202020204" pitchFamily="34" charset="0"/>
              </a:rPr>
              <a:t>The 9 ‘Protected Characteristics’ </a:t>
            </a:r>
            <a:br>
              <a:rPr lang="en-GB" altLang="en-US" sz="2000" b="1">
                <a:latin typeface="Arial" panose="020B0604020202020204" pitchFamily="34" charset="0"/>
              </a:rPr>
            </a:br>
            <a:r>
              <a:rPr lang="en-GB" altLang="en-US" sz="2000" b="1">
                <a:latin typeface="Arial" panose="020B0604020202020204" pitchFamily="34" charset="0"/>
              </a:rPr>
              <a:t>(s.4 Equality Act 2010)</a:t>
            </a:r>
            <a:br>
              <a:rPr lang="en-GB" altLang="en-US" sz="2000">
                <a:latin typeface="Arial" panose="020B0604020202020204" pitchFamily="34" charset="0"/>
              </a:rPr>
            </a:br>
            <a:endParaRPr lang="en-GB" sz="2000"/>
          </a:p>
        </p:txBody>
      </p:sp>
      <p:sp>
        <p:nvSpPr>
          <p:cNvPr id="3" name="Content Placeholder 2">
            <a:extLst>
              <a:ext uri="{FF2B5EF4-FFF2-40B4-BE49-F238E27FC236}">
                <a16:creationId xmlns:a16="http://schemas.microsoft.com/office/drawing/2014/main" id="{07FF7E2D-6256-4F83-A9EB-74B6861B0719}"/>
              </a:ext>
            </a:extLst>
          </p:cNvPr>
          <p:cNvSpPr>
            <a:spLocks noGrp="1"/>
          </p:cNvSpPr>
          <p:nvPr>
            <p:ph idx="1"/>
          </p:nvPr>
        </p:nvSpPr>
        <p:spPr>
          <a:xfrm>
            <a:off x="1045029" y="2524721"/>
            <a:ext cx="4991629" cy="3677123"/>
          </a:xfrm>
        </p:spPr>
        <p:txBody>
          <a:bodyPr anchor="ctr">
            <a:normAutofit/>
          </a:bodyPr>
          <a:lstStyle/>
          <a:p>
            <a:pPr>
              <a:spcBef>
                <a:spcPct val="0"/>
              </a:spcBef>
              <a:buNone/>
            </a:pPr>
            <a:r>
              <a:rPr lang="en-GB" altLang="en-US" sz="1800" dirty="0">
                <a:latin typeface="Arial" panose="020B0604020202020204" pitchFamily="34" charset="0"/>
              </a:rPr>
              <a:t>    </a:t>
            </a:r>
            <a:r>
              <a:rPr lang="en-GB" altLang="en-US" sz="2400" dirty="0">
                <a:latin typeface="Arial" panose="020B0604020202020204" pitchFamily="34" charset="0"/>
              </a:rPr>
              <a:t>You’re protected from discrimination if: you’re associated with someone who has a protected characteristic, </a:t>
            </a:r>
            <a:r>
              <a:rPr lang="en-GB" altLang="en-US" sz="2400" dirty="0" err="1">
                <a:latin typeface="Arial" panose="020B0604020202020204" pitchFamily="34" charset="0"/>
              </a:rPr>
              <a:t>eg</a:t>
            </a:r>
            <a:r>
              <a:rPr lang="en-GB" altLang="en-US" sz="2400" dirty="0">
                <a:latin typeface="Arial" panose="020B0604020202020204" pitchFamily="34" charset="0"/>
              </a:rPr>
              <a:t> a family member or friend or you’ve complained about discrimination or supported someone else’s claim</a:t>
            </a:r>
          </a:p>
          <a:p>
            <a:endParaRPr lang="en-GB" sz="1800" dirty="0"/>
          </a:p>
        </p:txBody>
      </p:sp>
      <p:sp>
        <p:nvSpPr>
          <p:cNvPr id="50192" name="Rectangle 50191">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178" name="Picture 2" descr="http://www.healthequalitynortheast.nhs.uk/files/backup/protected_charast(1).png">
            <a:extLst>
              <a:ext uri="{FF2B5EF4-FFF2-40B4-BE49-F238E27FC236}">
                <a16:creationId xmlns:a16="http://schemas.microsoft.com/office/drawing/2014/main" id="{5D05BE9C-7D7D-45F2-957A-16EE78CCC36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30493" y="2049632"/>
            <a:ext cx="4223252" cy="28190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0194" name="Straight Connector 50193">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54286" name="Rectangle 5428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4" name="Rectangle 1">
            <a:extLst>
              <a:ext uri="{FF2B5EF4-FFF2-40B4-BE49-F238E27FC236}">
                <a16:creationId xmlns:a16="http://schemas.microsoft.com/office/drawing/2014/main" id="{80DB1BA5-C66E-4669-9E4F-4AA2565D6F7F}"/>
              </a:ext>
            </a:extLst>
          </p:cNvPr>
          <p:cNvSpPr>
            <a:spLocks noGrp="1"/>
          </p:cNvSpPr>
          <p:nvPr>
            <p:ph type="title"/>
          </p:nvPr>
        </p:nvSpPr>
        <p:spPr>
          <a:xfrm>
            <a:off x="974361" y="489508"/>
            <a:ext cx="10377036" cy="1667569"/>
          </a:xfrm>
        </p:spPr>
        <p:txBody>
          <a:bodyPr anchor="b">
            <a:normAutofit/>
          </a:bodyPr>
          <a:lstStyle/>
          <a:p>
            <a:pPr eaLnBrk="1" hangingPunct="1"/>
            <a:r>
              <a:rPr lang="en-US" altLang="en-US" sz="4000" b="1" dirty="0"/>
              <a:t>Disability- Outside the </a:t>
            </a:r>
            <a:r>
              <a:rPr lang="en-US" altLang="en-US" sz="4000" b="1" dirty="0" err="1"/>
              <a:t>Organisation</a:t>
            </a:r>
            <a:r>
              <a:rPr lang="en-US" altLang="en-US" sz="4000" b="1" dirty="0"/>
              <a:t> </a:t>
            </a:r>
          </a:p>
        </p:txBody>
      </p:sp>
      <p:pic>
        <p:nvPicPr>
          <p:cNvPr id="70" name="Graphic 69" descr="Scales of Justice">
            <a:extLst>
              <a:ext uri="{FF2B5EF4-FFF2-40B4-BE49-F238E27FC236}">
                <a16:creationId xmlns:a16="http://schemas.microsoft.com/office/drawing/2014/main" id="{CA2F43DF-6115-4659-8CBD-4E88854FE1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4065" y="2340855"/>
            <a:ext cx="3876165" cy="3876165"/>
          </a:xfrm>
          <a:prstGeom prst="rect">
            <a:avLst/>
          </a:prstGeom>
        </p:spPr>
      </p:pic>
      <p:sp>
        <p:nvSpPr>
          <p:cNvPr id="2" name="Rectangle 2">
            <a:extLst>
              <a:ext uri="{FF2B5EF4-FFF2-40B4-BE49-F238E27FC236}">
                <a16:creationId xmlns:a16="http://schemas.microsoft.com/office/drawing/2014/main" id="{0BE49AB0-2379-4EC2-8E97-3A5570D7377F}"/>
              </a:ext>
            </a:extLst>
          </p:cNvPr>
          <p:cNvSpPr>
            <a:spLocks noGrp="1" noChangeArrowheads="1"/>
          </p:cNvSpPr>
          <p:nvPr>
            <p:ph idx="1"/>
          </p:nvPr>
        </p:nvSpPr>
        <p:spPr>
          <a:xfrm>
            <a:off x="4944294" y="2242838"/>
            <a:ext cx="6407103" cy="3585372"/>
          </a:xfrm>
        </p:spPr>
        <p:txBody>
          <a:bodyPr anchor="t">
            <a:noAutofit/>
          </a:bodyPr>
          <a:lstStyle/>
          <a:p>
            <a:pPr marL="267881" indent="-80364">
              <a:buNone/>
              <a:defRPr/>
            </a:pPr>
            <a:r>
              <a:rPr lang="en-GB" sz="2000" b="1" dirty="0">
                <a:solidFill>
                  <a:srgbClr val="FF0000"/>
                </a:solidFill>
              </a:rPr>
              <a:t>Code C - </a:t>
            </a:r>
            <a:r>
              <a:rPr lang="en-US" altLang="en-US" sz="2000" dirty="0"/>
              <a:t>Police and Criminal Evidence Act (PACE) </a:t>
            </a:r>
            <a:r>
              <a:rPr lang="en-GB" sz="2000" dirty="0"/>
              <a:t>Code of Practice for the detention, treatment and questioning of persons by police officers.</a:t>
            </a:r>
          </a:p>
          <a:p>
            <a:pPr marL="267881" indent="-80364">
              <a:buNone/>
              <a:defRPr/>
            </a:pPr>
            <a:r>
              <a:rPr lang="en-US" altLang="en-US" sz="2000" dirty="0"/>
              <a:t>People who have a learning disability – </a:t>
            </a:r>
            <a:endParaRPr lang="en-GB" sz="2000" dirty="0"/>
          </a:p>
          <a:p>
            <a:pPr eaLnBrk="1" hangingPunct="1">
              <a:buFont typeface="Arial" charset="0"/>
              <a:buChar char="•"/>
              <a:defRPr/>
            </a:pPr>
            <a:r>
              <a:rPr lang="en-US" altLang="en-US" sz="2000" dirty="0"/>
              <a:t>only interview when an “appropriate adult” is present,  except where</a:t>
            </a:r>
          </a:p>
          <a:p>
            <a:pPr marL="803643" lvl="2" indent="-267881">
              <a:spcBef>
                <a:spcPts val="1292"/>
              </a:spcBef>
              <a:buFont typeface="Arial" charset="0"/>
              <a:buChar char="•"/>
              <a:defRPr/>
            </a:pPr>
            <a:r>
              <a:rPr lang="en-US" altLang="en-US" dirty="0"/>
              <a:t>delay would result in a risk of harm to people, property, or evidence. </a:t>
            </a:r>
          </a:p>
          <a:p>
            <a:pPr marL="803643" lvl="2" indent="-267881">
              <a:spcBef>
                <a:spcPts val="1292"/>
              </a:spcBef>
              <a:buFont typeface="Arial" charset="0"/>
              <a:buChar char="•"/>
              <a:defRPr/>
            </a:pPr>
            <a:r>
              <a:rPr lang="en-US" altLang="en-US" dirty="0"/>
              <a:t>should not be employed by the police </a:t>
            </a:r>
          </a:p>
          <a:p>
            <a:pPr marL="803643" lvl="2" indent="-267881">
              <a:spcBef>
                <a:spcPts val="1292"/>
              </a:spcBef>
              <a:buFont typeface="Arial" charset="0"/>
              <a:buChar char="•"/>
              <a:defRPr/>
            </a:pPr>
            <a:r>
              <a:rPr lang="en-US" altLang="en-US" dirty="0"/>
              <a:t>should be experienced in dealing with people with learning disabilities e.g. a relative or someone responsible for their care.</a:t>
            </a:r>
          </a:p>
        </p:txBody>
      </p:sp>
      <p:sp>
        <p:nvSpPr>
          <p:cNvPr id="54288" name="Rectangle 5428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90" name="Rectangle 5428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5"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E93478C-2835-4C77-B896-9DEE4874D4D2}"/>
              </a:ext>
            </a:extLst>
          </p:cNvPr>
          <p:cNvPicPr>
            <a:picLocks noChangeAspect="1"/>
          </p:cNvPicPr>
          <p:nvPr/>
        </p:nvPicPr>
        <p:blipFill rotWithShape="1">
          <a:blip r:embed="rId2"/>
          <a:srcRect t="1288" r="-1" b="33786"/>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025DFAA-C5F7-48F1-B9C8-0C643DF28BA0}"/>
              </a:ext>
            </a:extLst>
          </p:cNvPr>
          <p:cNvSpPr>
            <a:spLocks noGrp="1"/>
          </p:cNvSpPr>
          <p:nvPr>
            <p:ph type="title"/>
          </p:nvPr>
        </p:nvSpPr>
        <p:spPr>
          <a:xfrm>
            <a:off x="677333" y="609600"/>
            <a:ext cx="3851123" cy="1320800"/>
          </a:xfrm>
        </p:spPr>
        <p:txBody>
          <a:bodyPr>
            <a:normAutofit/>
          </a:bodyPr>
          <a:lstStyle/>
          <a:p>
            <a:r>
              <a:rPr lang="en-GB" sz="3300" dirty="0"/>
              <a:t>But Police Culture is still Evident </a:t>
            </a:r>
          </a:p>
        </p:txBody>
      </p:sp>
      <p:sp>
        <p:nvSpPr>
          <p:cNvPr id="3" name="Content Placeholder 2">
            <a:extLst>
              <a:ext uri="{FF2B5EF4-FFF2-40B4-BE49-F238E27FC236}">
                <a16:creationId xmlns:a16="http://schemas.microsoft.com/office/drawing/2014/main" id="{A8E6EAC1-E8AA-41FD-8161-A478BFBABF48}"/>
              </a:ext>
            </a:extLst>
          </p:cNvPr>
          <p:cNvSpPr>
            <a:spLocks noGrp="1"/>
          </p:cNvSpPr>
          <p:nvPr>
            <p:ph idx="1"/>
          </p:nvPr>
        </p:nvSpPr>
        <p:spPr>
          <a:xfrm>
            <a:off x="677334" y="2160589"/>
            <a:ext cx="3851122" cy="3880773"/>
          </a:xfrm>
        </p:spPr>
        <p:txBody>
          <a:bodyPr>
            <a:normAutofit lnSpcReduction="10000"/>
          </a:bodyPr>
          <a:lstStyle/>
          <a:p>
            <a:pPr algn="ctr"/>
            <a:r>
              <a:rPr lang="en-GB" sz="2400" dirty="0"/>
              <a:t>2016 – two police officers from Luton dismissed from the force for chasing a 30 year old autistic man for fun! </a:t>
            </a:r>
          </a:p>
          <a:p>
            <a:endParaRPr lang="en-GB" dirty="0"/>
          </a:p>
          <a:p>
            <a:r>
              <a:rPr lang="en-GB" dirty="0">
                <a:hlinkClick r:id="rId3"/>
              </a:rPr>
              <a:t>https://www.bbc.co.uk/news/uk-england-beds-bucks-herts-30210199</a:t>
            </a:r>
            <a:endParaRPr lang="en-GB" dirty="0"/>
          </a:p>
          <a:p>
            <a:endParaRPr lang="en-GB" dirty="0"/>
          </a:p>
        </p:txBody>
      </p:sp>
    </p:spTree>
    <p:extLst>
      <p:ext uri="{BB962C8B-B14F-4D97-AF65-F5344CB8AC3E}">
        <p14:creationId xmlns:p14="http://schemas.microsoft.com/office/powerpoint/2010/main" val="11994002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96231-2963-4E3D-8968-A7B41C8534E1}"/>
              </a:ext>
            </a:extLst>
          </p:cNvPr>
          <p:cNvSpPr>
            <a:spLocks noGrp="1"/>
          </p:cNvSpPr>
          <p:nvPr>
            <p:ph type="title"/>
          </p:nvPr>
        </p:nvSpPr>
        <p:spPr>
          <a:xfrm>
            <a:off x="677334" y="609600"/>
            <a:ext cx="8596668" cy="1320800"/>
          </a:xfrm>
        </p:spPr>
        <p:txBody>
          <a:bodyPr rtlCol="0">
            <a:normAutofit/>
          </a:bodyPr>
          <a:lstStyle/>
          <a:p>
            <a:pPr>
              <a:defRPr/>
            </a:pPr>
            <a:r>
              <a:rPr lang="en-GB"/>
              <a:t>Example of due regard for the</a:t>
            </a:r>
            <a:br>
              <a:rPr lang="en-GB"/>
            </a:br>
            <a:r>
              <a:rPr lang="en-GB"/>
              <a:t>Equality Duty</a:t>
            </a:r>
          </a:p>
        </p:txBody>
      </p:sp>
      <p:graphicFrame>
        <p:nvGraphicFramePr>
          <p:cNvPr id="5" name="Content Placeholder 2">
            <a:extLst>
              <a:ext uri="{FF2B5EF4-FFF2-40B4-BE49-F238E27FC236}">
                <a16:creationId xmlns:a16="http://schemas.microsoft.com/office/drawing/2014/main" id="{9E4B2193-1310-41D4-B5EF-5C18BA923688}"/>
              </a:ext>
            </a:extLst>
          </p:cNvPr>
          <p:cNvGraphicFramePr>
            <a:graphicFrameLocks noGrp="1"/>
          </p:cNvGraphicFramePr>
          <p:nvPr>
            <p:ph idx="1"/>
            <p:extLst>
              <p:ext uri="{D42A27DB-BD31-4B8C-83A1-F6EECF244321}">
                <p14:modId xmlns:p14="http://schemas.microsoft.com/office/powerpoint/2010/main" val="426647763"/>
              </p:ext>
            </p:extLst>
          </p:nvPr>
        </p:nvGraphicFramePr>
        <p:xfrm>
          <a:off x="677690" y="1379350"/>
          <a:ext cx="8596312" cy="58583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3" name="Group 1032">
            <a:extLst>
              <a:ext uri="{FF2B5EF4-FFF2-40B4-BE49-F238E27FC236}">
                <a16:creationId xmlns:a16="http://schemas.microsoft.com/office/drawing/2014/main" id="{3B337C2F-F4B9-764C-45E5-86A1306E17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76" y="5338644"/>
            <a:ext cx="12202176" cy="1519355"/>
            <a:chOff x="-10176" y="5338644"/>
            <a:chExt cx="12202176" cy="1519355"/>
          </a:xfrm>
        </p:grpSpPr>
        <p:sp>
          <p:nvSpPr>
            <p:cNvPr id="1034" name="Rectangle 1033">
              <a:extLst>
                <a:ext uri="{FF2B5EF4-FFF2-40B4-BE49-F238E27FC236}">
                  <a16:creationId xmlns:a16="http://schemas.microsoft.com/office/drawing/2014/main" id="{DE1E11FF-4A87-A65F-DAEC-E20057A3F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5331238" y="-2767"/>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719AAC3-64F6-CEDF-0B56-5C0C6BD3C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8906919" y="3566802"/>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5">
              <a:extLst>
                <a:ext uri="{FF2B5EF4-FFF2-40B4-BE49-F238E27FC236}">
                  <a16:creationId xmlns:a16="http://schemas.microsoft.com/office/drawing/2014/main" id="{BA0DE637-E8FB-63A7-A5E2-E28DBE1A4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V="1">
              <a:off x="3921534" y="1406934"/>
              <a:ext cx="1519355" cy="9382775"/>
            </a:xfrm>
            <a:prstGeom prst="rect">
              <a:avLst/>
            </a:prstGeom>
            <a:gradFill>
              <a:gsLst>
                <a:gs pos="29000">
                  <a:schemeClr val="accent5">
                    <a:lumMod val="60000"/>
                    <a:lumOff val="40000"/>
                    <a:alpha val="0"/>
                  </a:schemeClr>
                </a:gs>
                <a:gs pos="100000">
                  <a:schemeClr val="accent5">
                    <a:lumMod val="7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9EF7428-ECB4-1C83-5DE9-EF6DEDA0949A}"/>
              </a:ext>
            </a:extLst>
          </p:cNvPr>
          <p:cNvSpPr>
            <a:spLocks noGrp="1"/>
          </p:cNvSpPr>
          <p:nvPr>
            <p:ph type="title"/>
          </p:nvPr>
        </p:nvSpPr>
        <p:spPr>
          <a:xfrm>
            <a:off x="838200" y="5595614"/>
            <a:ext cx="6850488" cy="913975"/>
          </a:xfrm>
        </p:spPr>
        <p:txBody>
          <a:bodyPr vert="horz" lIns="91440" tIns="45720" rIns="91440" bIns="45720" rtlCol="0" anchor="ctr">
            <a:normAutofit/>
          </a:bodyPr>
          <a:lstStyle/>
          <a:p>
            <a:endParaRPr lang="en-US" sz="3200">
              <a:solidFill>
                <a:srgbClr val="FFFFFF"/>
              </a:solidFill>
            </a:endParaRPr>
          </a:p>
        </p:txBody>
      </p:sp>
      <p:pic>
        <p:nvPicPr>
          <p:cNvPr id="1028" name="Picture 4" descr="National LGBT+ Police Network | Join The Police">
            <a:extLst>
              <a:ext uri="{FF2B5EF4-FFF2-40B4-BE49-F238E27FC236}">
                <a16:creationId xmlns:a16="http://schemas.microsoft.com/office/drawing/2014/main" id="{EF9B1889-194C-D983-30CC-BAFB11B236E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85177" y="899738"/>
            <a:ext cx="5082847" cy="362152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he National LGBT+ Police Network – Representative body for LGBT+ Police  groups">
            <a:extLst>
              <a:ext uri="{FF2B5EF4-FFF2-40B4-BE49-F238E27FC236}">
                <a16:creationId xmlns:a16="http://schemas.microsoft.com/office/drawing/2014/main" id="{D98891AC-2941-7A5B-118C-6893F03DB17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234184" y="876300"/>
            <a:ext cx="4874955" cy="3668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68512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3863AD0-6B60-5E04-AF76-04AC9237389B}"/>
              </a:ext>
            </a:extLst>
          </p:cNvPr>
          <p:cNvPicPr>
            <a:picLocks noGrp="1" noChangeAspect="1"/>
          </p:cNvPicPr>
          <p:nvPr>
            <p:ph idx="1"/>
          </p:nvPr>
        </p:nvPicPr>
        <p:blipFill rotWithShape="1">
          <a:blip r:embed="rId2"/>
          <a:srcRect t="36748" r="-1" b="19478"/>
          <a:stretch/>
        </p:blipFill>
        <p:spPr>
          <a:xfrm>
            <a:off x="579032" y="579031"/>
            <a:ext cx="11033936" cy="5699100"/>
          </a:xfrm>
          <a:prstGeom prst="rect">
            <a:avLst/>
          </a:prstGeom>
        </p:spPr>
      </p:pic>
      <p:grpSp>
        <p:nvGrpSpPr>
          <p:cNvPr id="10" name="Group 9">
            <a:extLst>
              <a:ext uri="{FF2B5EF4-FFF2-40B4-BE49-F238E27FC236}">
                <a16:creationId xmlns:a16="http://schemas.microsoft.com/office/drawing/2014/main" id="{069C9563-3F88-F4E8-69B1-522A21F2EA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9032" y="6154767"/>
            <a:ext cx="11033937" cy="123363"/>
            <a:chOff x="-5025" y="6737718"/>
            <a:chExt cx="12207200" cy="123363"/>
          </a:xfrm>
        </p:grpSpPr>
        <p:sp>
          <p:nvSpPr>
            <p:cNvPr id="11" name="Rectangle 10">
              <a:extLst>
                <a:ext uri="{FF2B5EF4-FFF2-40B4-BE49-F238E27FC236}">
                  <a16:creationId xmlns:a16="http://schemas.microsoft.com/office/drawing/2014/main" id="{996B58CA-5165-43D0-E5AA-7EB35159F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6A445985-8854-4E17-9010-F0B467A869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973483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519" name="Rectangle 64518">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4521" name="Arc 64520">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4514" name="Title 1">
            <a:extLst>
              <a:ext uri="{FF2B5EF4-FFF2-40B4-BE49-F238E27FC236}">
                <a16:creationId xmlns:a16="http://schemas.microsoft.com/office/drawing/2014/main" id="{A74FE2C0-E4DE-48DF-8573-FC715F196B7A}"/>
              </a:ext>
            </a:extLst>
          </p:cNvPr>
          <p:cNvSpPr>
            <a:spLocks noGrp="1"/>
          </p:cNvSpPr>
          <p:nvPr>
            <p:ph type="title"/>
          </p:nvPr>
        </p:nvSpPr>
        <p:spPr>
          <a:xfrm>
            <a:off x="838200" y="365125"/>
            <a:ext cx="10515599" cy="1325563"/>
          </a:xfrm>
        </p:spPr>
        <p:txBody>
          <a:bodyPr>
            <a:normAutofit/>
          </a:bodyPr>
          <a:lstStyle/>
          <a:p>
            <a:r>
              <a:rPr lang="en-GB" altLang="en-US" dirty="0"/>
              <a:t>Ethnicity and Policing </a:t>
            </a:r>
          </a:p>
        </p:txBody>
      </p:sp>
      <p:sp>
        <p:nvSpPr>
          <p:cNvPr id="47107" name="Content Placeholder 2">
            <a:extLst>
              <a:ext uri="{FF2B5EF4-FFF2-40B4-BE49-F238E27FC236}">
                <a16:creationId xmlns:a16="http://schemas.microsoft.com/office/drawing/2014/main" id="{69D68921-B8C2-445F-A5C4-92BA7831091A}"/>
              </a:ext>
            </a:extLst>
          </p:cNvPr>
          <p:cNvSpPr>
            <a:spLocks noGrp="1"/>
          </p:cNvSpPr>
          <p:nvPr>
            <p:ph idx="1"/>
          </p:nvPr>
        </p:nvSpPr>
        <p:spPr>
          <a:xfrm>
            <a:off x="838200" y="1825625"/>
            <a:ext cx="5393361" cy="4351338"/>
          </a:xfrm>
        </p:spPr>
        <p:txBody>
          <a:bodyPr>
            <a:normAutofit/>
          </a:bodyPr>
          <a:lstStyle/>
          <a:p>
            <a:pPr marL="0" indent="0">
              <a:buNone/>
              <a:defRPr/>
            </a:pPr>
            <a:r>
              <a:rPr lang="en-GB" altLang="en-US" dirty="0"/>
              <a:t>How can the police overcome police misconduct?</a:t>
            </a:r>
          </a:p>
        </p:txBody>
      </p:sp>
      <p:sp>
        <p:nvSpPr>
          <p:cNvPr id="64523" name="Oval 6452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descr="Warning Disturbing Content Viewer Discretion Advised Stock Illustration  1060794641 | Shutterstock">
            <a:extLst>
              <a:ext uri="{FF2B5EF4-FFF2-40B4-BE49-F238E27FC236}">
                <a16:creationId xmlns:a16="http://schemas.microsoft.com/office/drawing/2014/main" id="{BA61A50B-4288-A18A-DAAE-F4282D8BE4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2089" y="3335624"/>
            <a:ext cx="2552700" cy="17907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5CC2B0-1B8F-14B4-4B86-11803E1A38A3}"/>
              </a:ext>
            </a:extLst>
          </p:cNvPr>
          <p:cNvSpPr txBox="1"/>
          <p:nvPr/>
        </p:nvSpPr>
        <p:spPr>
          <a:xfrm>
            <a:off x="1057187" y="5363700"/>
            <a:ext cx="6097248" cy="646331"/>
          </a:xfrm>
          <a:prstGeom prst="rect">
            <a:avLst/>
          </a:prstGeom>
          <a:noFill/>
        </p:spPr>
        <p:txBody>
          <a:bodyPr wrap="square">
            <a:spAutoFit/>
          </a:bodyPr>
          <a:lstStyle/>
          <a:p>
            <a:r>
              <a:rPr lang="en-GB" dirty="0">
                <a:hlinkClick r:id="rId4"/>
              </a:rPr>
              <a:t>Predatory behaviour and watching porn on duty: UK’s rotten policing revealed - YouTube</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C76CF-81DB-FF61-C3F6-463235CA14D2}"/>
              </a:ext>
            </a:extLst>
          </p:cNvPr>
          <p:cNvSpPr>
            <a:spLocks noGrp="1"/>
          </p:cNvSpPr>
          <p:nvPr>
            <p:ph type="title"/>
          </p:nvPr>
        </p:nvSpPr>
        <p:spPr>
          <a:xfrm>
            <a:off x="4965430" y="629268"/>
            <a:ext cx="6586491" cy="1286160"/>
          </a:xfrm>
        </p:spPr>
        <p:txBody>
          <a:bodyPr anchor="b">
            <a:normAutofit/>
          </a:bodyPr>
          <a:lstStyle/>
          <a:p>
            <a:r>
              <a:rPr lang="en-GB" dirty="0"/>
              <a:t>To conclude…</a:t>
            </a:r>
          </a:p>
        </p:txBody>
      </p:sp>
      <p:pic>
        <p:nvPicPr>
          <p:cNvPr id="6" name="Picture 5">
            <a:extLst>
              <a:ext uri="{FF2B5EF4-FFF2-40B4-BE49-F238E27FC236}">
                <a16:creationId xmlns:a16="http://schemas.microsoft.com/office/drawing/2014/main" id="{EF1D2D38-3F93-6018-9C82-A80FC65AF658}"/>
              </a:ext>
            </a:extLst>
          </p:cNvPr>
          <p:cNvPicPr>
            <a:picLocks noChangeAspect="1"/>
          </p:cNvPicPr>
          <p:nvPr/>
        </p:nvPicPr>
        <p:blipFill rotWithShape="1">
          <a:blip r:embed="rId2"/>
          <a:srcRect l="24060" r="30821"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A41B"/>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99DA618-8591-969D-F3B3-FE0AA6629165}"/>
              </a:ext>
            </a:extLst>
          </p:cNvPr>
          <p:cNvGraphicFramePr>
            <a:graphicFrameLocks noGrp="1"/>
          </p:cNvGraphicFramePr>
          <p:nvPr>
            <p:ph idx="1"/>
            <p:extLst>
              <p:ext uri="{D42A27DB-BD31-4B8C-83A1-F6EECF244321}">
                <p14:modId xmlns:p14="http://schemas.microsoft.com/office/powerpoint/2010/main" val="2507551035"/>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91768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03543-C9BD-EB5B-EEFF-F9D2B6C6B710}"/>
              </a:ext>
            </a:extLst>
          </p:cNvPr>
          <p:cNvSpPr>
            <a:spLocks noGrp="1"/>
          </p:cNvSpPr>
          <p:nvPr>
            <p:ph type="title"/>
          </p:nvPr>
        </p:nvSpPr>
        <p:spPr>
          <a:xfrm>
            <a:off x="4965430" y="629268"/>
            <a:ext cx="6586491" cy="1286160"/>
          </a:xfrm>
        </p:spPr>
        <p:txBody>
          <a:bodyPr anchor="b">
            <a:normAutofit/>
          </a:bodyPr>
          <a:lstStyle/>
          <a:p>
            <a:r>
              <a:rPr lang="en-GB"/>
              <a:t>Any questions…..</a:t>
            </a:r>
            <a:endParaRPr lang="en-GB" dirty="0"/>
          </a:p>
        </p:txBody>
      </p:sp>
      <p:sp>
        <p:nvSpPr>
          <p:cNvPr id="3" name="Content Placeholder 2">
            <a:extLst>
              <a:ext uri="{FF2B5EF4-FFF2-40B4-BE49-F238E27FC236}">
                <a16:creationId xmlns:a16="http://schemas.microsoft.com/office/drawing/2014/main" id="{348267CF-1A9E-4AC4-B5FA-F3BF07254FE1}"/>
              </a:ext>
            </a:extLst>
          </p:cNvPr>
          <p:cNvSpPr>
            <a:spLocks noGrp="1"/>
          </p:cNvSpPr>
          <p:nvPr>
            <p:ph idx="1"/>
          </p:nvPr>
        </p:nvSpPr>
        <p:spPr>
          <a:xfrm>
            <a:off x="4965431" y="2438400"/>
            <a:ext cx="6586489" cy="3785419"/>
          </a:xfrm>
        </p:spPr>
        <p:txBody>
          <a:bodyPr>
            <a:normAutofit/>
          </a:bodyPr>
          <a:lstStyle/>
          <a:p>
            <a:r>
              <a:rPr lang="en-GB" sz="2000" dirty="0"/>
              <a:t>Please remember no session next week.</a:t>
            </a:r>
          </a:p>
          <a:p>
            <a:r>
              <a:rPr lang="en-GB" sz="2000" dirty="0"/>
              <a:t>Careers fair on Tuesday 14</a:t>
            </a:r>
            <a:r>
              <a:rPr lang="en-GB" sz="2000" baseline="30000" dirty="0"/>
              <a:t>th</a:t>
            </a:r>
            <a:r>
              <a:rPr lang="en-GB" sz="2000" dirty="0"/>
              <a:t> November- MANDATORY!</a:t>
            </a:r>
          </a:p>
        </p:txBody>
      </p:sp>
      <p:pic>
        <p:nvPicPr>
          <p:cNvPr id="5" name="Picture 4" descr="Sticky notes with question marks">
            <a:extLst>
              <a:ext uri="{FF2B5EF4-FFF2-40B4-BE49-F238E27FC236}">
                <a16:creationId xmlns:a16="http://schemas.microsoft.com/office/drawing/2014/main" id="{404C058D-4668-992A-A866-6AE749B00074}"/>
              </a:ext>
            </a:extLst>
          </p:cNvPr>
          <p:cNvPicPr>
            <a:picLocks noChangeAspect="1"/>
          </p:cNvPicPr>
          <p:nvPr/>
        </p:nvPicPr>
        <p:blipFill rotWithShape="1">
          <a:blip r:embed="rId2"/>
          <a:srcRect l="28662" r="26219"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F40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006382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1|2.4"/>
</p:tagLst>
</file>

<file path=ppt/tags/tag2.xml><?xml version="1.0" encoding="utf-8"?>
<p:tagLst xmlns:a="http://schemas.openxmlformats.org/drawingml/2006/main" xmlns:r="http://schemas.openxmlformats.org/officeDocument/2006/relationships" xmlns:p="http://schemas.openxmlformats.org/presentationml/2006/main">
  <p:tag name="TIMING" val="|50.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4" ma:contentTypeDescription="Create a new document." ma:contentTypeScope="" ma:versionID="83bc140f070454924693d42baf107190">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7af50e377b6d44cd38d50dbbbb04ed9e"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A702E-A8E9-45E5-9ACC-17BE7ED8FB86}">
  <ds:schemaRefs>
    <ds:schemaRef ds:uri="http://schemas.microsoft.com/sharepoint/v3/contenttype/forms"/>
  </ds:schemaRefs>
</ds:datastoreItem>
</file>

<file path=customXml/itemProps2.xml><?xml version="1.0" encoding="utf-8"?>
<ds:datastoreItem xmlns:ds="http://schemas.openxmlformats.org/officeDocument/2006/customXml" ds:itemID="{3FD2CF9A-AEA1-4ECD-9202-087FA53239F5}">
  <ds:schemaRefs>
    <ds:schemaRef ds:uri="http://purl.org/dc/elements/1.1/"/>
    <ds:schemaRef ds:uri="97e90ac9-f7c9-4ef0-b151-0ad37f9b04e3"/>
    <ds:schemaRef ds:uri="e89b0d28-101f-4150-bb20-b1c24cca2db8"/>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4589666-C759-40F2-BCD8-64AF4945B6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97e90ac9-f7c9-4ef0-b151-0ad37f9b0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2520</Words>
  <Application>Microsoft Office PowerPoint</Application>
  <PresentationFormat>Widescreen</PresentationFormat>
  <Paragraphs>254</Paragraphs>
  <Slides>46</Slides>
  <Notes>30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ClearSans</vt:lpstr>
      <vt:lpstr>Arial</vt:lpstr>
      <vt:lpstr>Calibri</vt:lpstr>
      <vt:lpstr>Calibri Light</vt:lpstr>
      <vt:lpstr>Office Theme</vt:lpstr>
      <vt:lpstr>Police, Policing and society Week 6</vt:lpstr>
      <vt:lpstr>Recap </vt:lpstr>
      <vt:lpstr>Aims for today’s session</vt:lpstr>
      <vt:lpstr>Assignment 2….</vt:lpstr>
      <vt:lpstr>Presentation times</vt:lpstr>
      <vt:lpstr>Cop culture </vt:lpstr>
      <vt:lpstr>Cop Culture – What is it?</vt:lpstr>
      <vt:lpstr>What is cop culture?</vt:lpstr>
      <vt:lpstr> Canteen Culture </vt:lpstr>
      <vt:lpstr>Characteristics of Police Officers</vt:lpstr>
      <vt:lpstr>When you think of a police officer, what identity do you perceive?</vt:lpstr>
      <vt:lpstr>Social Identity Theory</vt:lpstr>
      <vt:lpstr>So how does it work? </vt:lpstr>
      <vt:lpstr>Defining Police Culture </vt:lpstr>
      <vt:lpstr>Code of Ethics </vt:lpstr>
      <vt:lpstr>Policing principles</vt:lpstr>
      <vt:lpstr>William Westley 1970</vt:lpstr>
      <vt:lpstr>Manning (1977)</vt:lpstr>
      <vt:lpstr>Paoline (2004)</vt:lpstr>
      <vt:lpstr>Waddington (1999) </vt:lpstr>
      <vt:lpstr>Adcox, 2000</vt:lpstr>
      <vt:lpstr>“Locker room banter”?</vt:lpstr>
      <vt:lpstr>Implications of police culture </vt:lpstr>
      <vt:lpstr>Stereotypes</vt:lpstr>
      <vt:lpstr>Police Culture </vt:lpstr>
      <vt:lpstr>But...</vt:lpstr>
      <vt:lpstr>But what about the nature of the job?</vt:lpstr>
      <vt:lpstr>Mindfulness and Policing an American Example </vt:lpstr>
      <vt:lpstr>Task…..15 mins</vt:lpstr>
      <vt:lpstr>Police and Stress –  “8 in 10 officers stressed”  (MIND, 2019) </vt:lpstr>
      <vt:lpstr>What do the findings say?</vt:lpstr>
      <vt:lpstr>MacPherson report (1999)</vt:lpstr>
      <vt:lpstr>PowerPoint Presentation</vt:lpstr>
      <vt:lpstr>Baroness Casey report (2023) Why The Police Are Actually 'The Biggest Gang In Britain' | Corrupt Policeman Speaks Out - YouTube</vt:lpstr>
      <vt:lpstr>Many forms of ‘negativity’ or ‘-isms’ or ‘phobias’ are built into society and cultures</vt:lpstr>
      <vt:lpstr>Stigma</vt:lpstr>
      <vt:lpstr>Discrimination</vt:lpstr>
      <vt:lpstr>The 9 ‘Protected Characteristics’  (s.4 Equality Act 2010) </vt:lpstr>
      <vt:lpstr>Disability- Outside the Organisation </vt:lpstr>
      <vt:lpstr>But Police Culture is still Evident </vt:lpstr>
      <vt:lpstr>Example of due regard for the Equality Duty</vt:lpstr>
      <vt:lpstr>PowerPoint Presentation</vt:lpstr>
      <vt:lpstr>PowerPoint Presentation</vt:lpstr>
      <vt:lpstr>Ethnicity and Policing </vt:lpstr>
      <vt:lpstr>To conclude…</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5</dc:title>
  <dc:creator>Jane Thomas</dc:creator>
  <cp:lastModifiedBy>Sadie France</cp:lastModifiedBy>
  <cp:revision>65</cp:revision>
  <dcterms:created xsi:type="dcterms:W3CDTF">2022-02-20T21:48:46Z</dcterms:created>
  <dcterms:modified xsi:type="dcterms:W3CDTF">2023-11-01T14:40:38Z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