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8"/>
  </p:notesMasterIdLst>
  <p:sldIdLst>
    <p:sldId id="281" r:id="rId2"/>
    <p:sldId id="345" r:id="rId3"/>
    <p:sldId id="319" r:id="rId4"/>
    <p:sldId id="320" r:id="rId5"/>
    <p:sldId id="309" r:id="rId6"/>
    <p:sldId id="346" r:id="rId7"/>
    <p:sldId id="278" r:id="rId8"/>
    <p:sldId id="355" r:id="rId9"/>
    <p:sldId id="257" r:id="rId10"/>
    <p:sldId id="273" r:id="rId11"/>
    <p:sldId id="272" r:id="rId12"/>
    <p:sldId id="344" r:id="rId13"/>
    <p:sldId id="292" r:id="rId14"/>
    <p:sldId id="322" r:id="rId15"/>
    <p:sldId id="289" r:id="rId16"/>
    <p:sldId id="279" r:id="rId17"/>
    <p:sldId id="339" r:id="rId18"/>
    <p:sldId id="342" r:id="rId19"/>
    <p:sldId id="352" r:id="rId20"/>
    <p:sldId id="341" r:id="rId21"/>
    <p:sldId id="353" r:id="rId22"/>
    <p:sldId id="267" r:id="rId23"/>
    <p:sldId id="266" r:id="rId24"/>
    <p:sldId id="265" r:id="rId25"/>
    <p:sldId id="264" r:id="rId26"/>
    <p:sldId id="258" r:id="rId27"/>
    <p:sldId id="261" r:id="rId28"/>
    <p:sldId id="358" r:id="rId29"/>
    <p:sldId id="347" r:id="rId30"/>
    <p:sldId id="340" r:id="rId31"/>
    <p:sldId id="349" r:id="rId32"/>
    <p:sldId id="351" r:id="rId33"/>
    <p:sldId id="336" r:id="rId34"/>
    <p:sldId id="343" r:id="rId35"/>
    <p:sldId id="354" r:id="rId36"/>
    <p:sldId id="326" r:id="rId37"/>
    <p:sldId id="268" r:id="rId38"/>
    <p:sldId id="327" r:id="rId39"/>
    <p:sldId id="335" r:id="rId40"/>
    <p:sldId id="331" r:id="rId41"/>
    <p:sldId id="269" r:id="rId42"/>
    <p:sldId id="330" r:id="rId43"/>
    <p:sldId id="356" r:id="rId44"/>
    <p:sldId id="357" r:id="rId45"/>
    <p:sldId id="300" r:id="rId46"/>
    <p:sldId id="350" r:id="rId4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7" autoAdjust="0"/>
    <p:restoredTop sz="84606" autoAdjust="0"/>
  </p:normalViewPr>
  <p:slideViewPr>
    <p:cSldViewPr snapToGrid="0">
      <p:cViewPr varScale="1">
        <p:scale>
          <a:sx n="96" d="100"/>
          <a:sy n="96" d="100"/>
        </p:scale>
        <p:origin x="1050"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23/01/2023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6" Type="http://schemas.openxmlformats.org/officeDocument/2006/relationships/hyperlink" Target="https://en.wikipedia.org/wiki/United_States_women%27s_national_soccer_team" TargetMode="External"/><Relationship Id="rId21" Type="http://schemas.openxmlformats.org/officeDocument/2006/relationships/hyperlink" Target="https://www.britannica.com/biography/Kailash-Satyarthi" TargetMode="External"/><Relationship Id="rId34" Type="http://schemas.openxmlformats.org/officeDocument/2006/relationships/hyperlink" Target="https://en.wikipedia.org/wiki/School_Strike_for_Climate" TargetMode="External"/><Relationship Id="rId42" Type="http://schemas.openxmlformats.org/officeDocument/2006/relationships/hyperlink" Target="https://en.wikipedia.org/wiki/President_of_South_Africa" TargetMode="External"/><Relationship Id="rId47" Type="http://schemas.openxmlformats.org/officeDocument/2006/relationships/hyperlink" Target="https://en.wikipedia.org/wiki/African_nationalist" TargetMode="External"/><Relationship Id="rId50" Type="http://schemas.openxmlformats.org/officeDocument/2006/relationships/hyperlink" Target="https://en.wikipedia.org/wiki/Robben_Island" TargetMode="External"/><Relationship Id="rId55" Type="http://schemas.openxmlformats.org/officeDocument/2006/relationships/hyperlink" Target="https://en.wikipedia.org/wiki/Government_of_National_Unity_(South_Africa)" TargetMode="External"/><Relationship Id="rId63" Type="http://schemas.openxmlformats.org/officeDocument/2006/relationships/hyperlink" Target="https://en.wikipedia.org/wiki/Civil_rights_movements" TargetMode="External"/><Relationship Id="rId7" Type="http://schemas.openxmlformats.org/officeDocument/2006/relationships/hyperlink" Target="https://en.wikipedia.org/wiki/Martin_Luther_King_Sr." TargetMode="External"/><Relationship Id="rId2" Type="http://schemas.openxmlformats.org/officeDocument/2006/relationships/slide" Target="../slides/slide16.xml"/><Relationship Id="rId16" Type="http://schemas.openxmlformats.org/officeDocument/2006/relationships/hyperlink" Target="https://en.wikipedia.org/wiki/Discrimination_in_the_United_States" TargetMode="External"/><Relationship Id="rId29" Type="http://schemas.openxmlformats.org/officeDocument/2006/relationships/hyperlink" Target="https://en.wikipedia.org/wiki/Megan_Rapinoe#cite_note-159" TargetMode="External"/><Relationship Id="rId11" Type="http://schemas.openxmlformats.org/officeDocument/2006/relationships/hyperlink" Target="https://en.wikipedia.org/wiki/Civil_disobedience" TargetMode="External"/><Relationship Id="rId24" Type="http://schemas.openxmlformats.org/officeDocument/2006/relationships/hyperlink" Target="https://en.wikipedia.org/wiki/Equal_Employment_Opportunity_Commission" TargetMode="External"/><Relationship Id="rId32" Type="http://schemas.openxmlformats.org/officeDocument/2006/relationships/hyperlink" Target="https://en.wikipedia.org/wiki/Swedish_Parliament" TargetMode="External"/><Relationship Id="rId37" Type="http://schemas.openxmlformats.org/officeDocument/2006/relationships/hyperlink" Target="https://en.wikipedia.org/wiki/Greta_Thunberg#cite_note-NEWS-France24(2019-01-25)-3" TargetMode="External"/><Relationship Id="rId40" Type="http://schemas.openxmlformats.org/officeDocument/2006/relationships/hyperlink" Target="https://en.wikipedia.org/wiki/Help:IPA/Nguni" TargetMode="External"/><Relationship Id="rId45" Type="http://schemas.openxmlformats.org/officeDocument/2006/relationships/hyperlink" Target="https://en.wikipedia.org/wiki/Apartheid" TargetMode="External"/><Relationship Id="rId53" Type="http://schemas.openxmlformats.org/officeDocument/2006/relationships/hyperlink" Target="https://en.wikipedia.org/wiki/F._W._de_Klerk" TargetMode="External"/><Relationship Id="rId58" Type="http://schemas.openxmlformats.org/officeDocument/2006/relationships/hyperlink" Target="https://en.wikipedia.org/wiki/Human_rights_in_South_Africa" TargetMode="External"/><Relationship Id="rId5" Type="http://schemas.openxmlformats.org/officeDocument/2006/relationships/hyperlink" Target="https://en.wikipedia.org/wiki/Assassination_of_Martin_Luther_King_Jr." TargetMode="External"/><Relationship Id="rId61" Type="http://schemas.openxmlformats.org/officeDocument/2006/relationships/hyperlink" Target="https://en.wikipedia.org/wiki/Indian_independence_movement" TargetMode="External"/><Relationship Id="rId19" Type="http://schemas.openxmlformats.org/officeDocument/2006/relationships/hyperlink" Target="https://www.britannica.com/dictionary/imposed" TargetMode="External"/><Relationship Id="rId14" Type="http://schemas.openxmlformats.org/officeDocument/2006/relationships/hyperlink" Target="https://en.wikipedia.org/wiki/Nonviolent_resistance" TargetMode="External"/><Relationship Id="rId22" Type="http://schemas.openxmlformats.org/officeDocument/2006/relationships/hyperlink" Target="https://www.britannica.com/topic/Nobel-Prize" TargetMode="External"/><Relationship Id="rId27" Type="http://schemas.openxmlformats.org/officeDocument/2006/relationships/hyperlink" Target="https://en.wikipedia.org/wiki/United_States_Soccer_Federation" TargetMode="External"/><Relationship Id="rId30" Type="http://schemas.openxmlformats.org/officeDocument/2006/relationships/hyperlink" Target="https://en.wikipedia.org/wiki/Individual_action_on_climate_change" TargetMode="External"/><Relationship Id="rId35" Type="http://schemas.openxmlformats.org/officeDocument/2006/relationships/hyperlink" Target="https://en.wikipedia.org/wiki/Greta_Thunberg#cite_note-NEWS-SBS(2019-04-25)-2" TargetMode="External"/><Relationship Id="rId43" Type="http://schemas.openxmlformats.org/officeDocument/2006/relationships/hyperlink" Target="https://en.wikipedia.org/wiki/Universal_suffrage" TargetMode="External"/><Relationship Id="rId48" Type="http://schemas.openxmlformats.org/officeDocument/2006/relationships/hyperlink" Target="https://en.wikipedia.org/wiki/African_socialism" TargetMode="External"/><Relationship Id="rId56" Type="http://schemas.openxmlformats.org/officeDocument/2006/relationships/hyperlink" Target="https://en.wikipedia.org/wiki/Constitution_of_South_Africa" TargetMode="External"/><Relationship Id="rId64" Type="http://schemas.openxmlformats.org/officeDocument/2006/relationships/hyperlink" Target="https://en.wikipedia.org/wiki/Hind_Swaraj" TargetMode="External"/><Relationship Id="rId8" Type="http://schemas.openxmlformats.org/officeDocument/2006/relationships/hyperlink" Target="https://en.wikipedia.org/wiki/Civil_and_political_rights" TargetMode="External"/><Relationship Id="rId51" Type="http://schemas.openxmlformats.org/officeDocument/2006/relationships/hyperlink" Target="https://en.wikipedia.org/wiki/Pollsmoor_Prison" TargetMode="External"/><Relationship Id="rId3" Type="http://schemas.openxmlformats.org/officeDocument/2006/relationships/hyperlink" Target="https://en.wikipedia.org/wiki/Baptist" TargetMode="External"/><Relationship Id="rId12" Type="http://schemas.openxmlformats.org/officeDocument/2006/relationships/hyperlink" Target="https://en.wikipedia.org/wiki/Christian_beliefs" TargetMode="External"/><Relationship Id="rId17" Type="http://schemas.openxmlformats.org/officeDocument/2006/relationships/hyperlink" Target="https://www.history.com/topics/black-history/segregation-united-states" TargetMode="External"/><Relationship Id="rId25" Type="http://schemas.openxmlformats.org/officeDocument/2006/relationships/hyperlink" Target="https://en.wikipedia.org/wiki/Megan_Rapinoe#cite_note-157" TargetMode="External"/><Relationship Id="rId33" Type="http://schemas.openxmlformats.org/officeDocument/2006/relationships/hyperlink" Target="https://en.wikipedia.org/wiki/Climate_change_mitigation" TargetMode="External"/><Relationship Id="rId38" Type="http://schemas.openxmlformats.org/officeDocument/2006/relationships/hyperlink" Target="https://en.wikipedia.org/wiki/Help:IPA/English" TargetMode="External"/><Relationship Id="rId46" Type="http://schemas.openxmlformats.org/officeDocument/2006/relationships/hyperlink" Target="https://en.wikipedia.org/wiki/Conflict_resolution" TargetMode="External"/><Relationship Id="rId59" Type="http://schemas.openxmlformats.org/officeDocument/2006/relationships/hyperlink" Target="https://en.wikipedia.org/wiki/Anti-colonial_nationalism" TargetMode="External"/><Relationship Id="rId20" Type="http://schemas.openxmlformats.org/officeDocument/2006/relationships/hyperlink" Target="https://www.britannica.com/topic/Tehrik-i-Taliban-Pakistan" TargetMode="External"/><Relationship Id="rId41" Type="http://schemas.openxmlformats.org/officeDocument/2006/relationships/hyperlink" Target="https://en.wikipedia.org/wiki/Internal_resistance_to_apartheid" TargetMode="External"/><Relationship Id="rId54" Type="http://schemas.openxmlformats.org/officeDocument/2006/relationships/hyperlink" Target="https://en.wikipedia.org/wiki/1994_South_African_general_election" TargetMode="External"/><Relationship Id="rId62" Type="http://schemas.openxmlformats.org/officeDocument/2006/relationships/hyperlink" Target="https://en.wikipedia.org/wiki/British_Raj" TargetMode="External"/><Relationship Id="rId1" Type="http://schemas.openxmlformats.org/officeDocument/2006/relationships/notesMaster" Target="../notesMasters/notesMaster1.xml"/><Relationship Id="rId6" Type="http://schemas.openxmlformats.org/officeDocument/2006/relationships/hyperlink" Target="https://en.wikipedia.org/wiki/African-American_church" TargetMode="External"/><Relationship Id="rId15" Type="http://schemas.openxmlformats.org/officeDocument/2006/relationships/hyperlink" Target="https://en.wikipedia.org/wiki/Jim_Crow_laws" TargetMode="External"/><Relationship Id="rId23" Type="http://schemas.openxmlformats.org/officeDocument/2006/relationships/hyperlink" Target="https://en.wikipedia.org/wiki/U.S._women%27s_national_soccer_team_pay_discrimination_claim" TargetMode="External"/><Relationship Id="rId28" Type="http://schemas.openxmlformats.org/officeDocument/2006/relationships/hyperlink" Target="https://en.wikipedia.org/wiki/Megan_Rapinoe#cite_note-158" TargetMode="External"/><Relationship Id="rId36" Type="http://schemas.openxmlformats.org/officeDocument/2006/relationships/hyperlink" Target="https://en.wikipedia.org/wiki/Climate_crisis" TargetMode="External"/><Relationship Id="rId49" Type="http://schemas.openxmlformats.org/officeDocument/2006/relationships/hyperlink" Target="https://en.wikipedia.org/wiki/African_National_Congress" TargetMode="External"/><Relationship Id="rId57" Type="http://schemas.openxmlformats.org/officeDocument/2006/relationships/hyperlink" Target="https://en.wikipedia.org/wiki/Truth_and_Reconciliation_Commission_(South_Africa)" TargetMode="External"/><Relationship Id="rId10" Type="http://schemas.openxmlformats.org/officeDocument/2006/relationships/hyperlink" Target="https://en.wikipedia.org/wiki/Nonviolence" TargetMode="External"/><Relationship Id="rId31" Type="http://schemas.openxmlformats.org/officeDocument/2006/relationships/hyperlink" Target="https://en.wikipedia.org/wiki/Carbon_footprint" TargetMode="External"/><Relationship Id="rId44" Type="http://schemas.openxmlformats.org/officeDocument/2006/relationships/hyperlink" Target="https://en.wikipedia.org/wiki/Presidency_of_Nelson_Mandela" TargetMode="External"/><Relationship Id="rId52" Type="http://schemas.openxmlformats.org/officeDocument/2006/relationships/hyperlink" Target="https://en.wikipedia.org/wiki/Victor_Verster_Prison" TargetMode="External"/><Relationship Id="rId60" Type="http://schemas.openxmlformats.org/officeDocument/2006/relationships/hyperlink" Target="https://en.wikipedia.org/wiki/Political_ethics" TargetMode="External"/><Relationship Id="rId65" Type="http://schemas.openxmlformats.org/officeDocument/2006/relationships/hyperlink" Target="https://en.wikipedia.org/wiki/Swaraj" TargetMode="External"/><Relationship Id="rId4" Type="http://schemas.openxmlformats.org/officeDocument/2006/relationships/hyperlink" Target="https://en.wikipedia.org/wiki/Civil_rights_movement" TargetMode="External"/><Relationship Id="rId9" Type="http://schemas.openxmlformats.org/officeDocument/2006/relationships/hyperlink" Target="https://en.wikipedia.org/wiki/People_of_color" TargetMode="External"/><Relationship Id="rId13" Type="http://schemas.openxmlformats.org/officeDocument/2006/relationships/hyperlink" Target="https://en.wikipedia.org/wiki/Mahatma_Gandhi" TargetMode="External"/><Relationship Id="rId18" Type="http://schemas.openxmlformats.org/officeDocument/2006/relationships/hyperlink" Target="https://www.britannica.com/topic/education" TargetMode="External"/><Relationship Id="rId39" Type="http://schemas.openxmlformats.org/officeDocument/2006/relationships/hyperlink" Target="https://en.wikipedia.org/wiki/Nelson_Mandela#cite_note-1"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will need:</a:t>
            </a:r>
          </a:p>
          <a:p>
            <a:endParaRPr lang="en-US" dirty="0"/>
          </a:p>
          <a:p>
            <a:endParaRPr lang="en-US" dirty="0"/>
          </a:p>
          <a:p>
            <a:r>
              <a:rPr lang="en-US" dirty="0"/>
              <a:t>Paper (bigger the better to draw trees)</a:t>
            </a:r>
          </a:p>
          <a:p>
            <a:r>
              <a:rPr lang="en-US" dirty="0"/>
              <a:t>Copies of UNCRC children's rights</a:t>
            </a:r>
          </a:p>
          <a:p>
            <a:r>
              <a:rPr lang="en-US" dirty="0"/>
              <a:t>Copies of McDowell and Clarke unless they can look at it online</a:t>
            </a:r>
          </a:p>
          <a:p>
            <a:r>
              <a:rPr lang="en-US" dirty="0"/>
              <a:t>Copies of </a:t>
            </a:r>
            <a:r>
              <a:rPr lang="en-US" dirty="0" err="1"/>
              <a:t>Gandalfi</a:t>
            </a:r>
            <a:r>
              <a:rPr lang="en-US" dirty="0"/>
              <a:t> and Miller</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with this on arrival</a:t>
            </a: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a:t>
            </a:fld>
            <a:endParaRPr lang="en-GB"/>
          </a:p>
        </p:txBody>
      </p:sp>
    </p:spTree>
    <p:extLst>
      <p:ext uri="{BB962C8B-B14F-4D97-AF65-F5344CB8AC3E}">
        <p14:creationId xmlns:p14="http://schemas.microsoft.com/office/powerpoint/2010/main" val="3127424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sure if you have used this before.</a:t>
            </a:r>
          </a:p>
        </p:txBody>
      </p:sp>
      <p:sp>
        <p:nvSpPr>
          <p:cNvPr id="4" name="Slide Number Placeholder 3"/>
          <p:cNvSpPr>
            <a:spLocks noGrp="1"/>
          </p:cNvSpPr>
          <p:nvPr>
            <p:ph type="sldNum" sz="quarter" idx="10"/>
          </p:nvPr>
        </p:nvSpPr>
        <p:spPr/>
        <p:txBody>
          <a:bodyPr/>
          <a:lstStyle/>
          <a:p>
            <a:fld id="{F15496C4-5ED8-4BF4-825F-9346C4CEF3CD}" type="slidenum">
              <a:rPr lang="en-GB" smtClean="0"/>
              <a:t>5</a:t>
            </a:fld>
            <a:endParaRPr lang="en-GB"/>
          </a:p>
        </p:txBody>
      </p:sp>
    </p:spTree>
    <p:extLst>
      <p:ext uri="{BB962C8B-B14F-4D97-AF65-F5344CB8AC3E}">
        <p14:creationId xmlns:p14="http://schemas.microsoft.com/office/powerpoint/2010/main" val="3395392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6</a:t>
            </a:fld>
            <a:endParaRPr lang="en-GB"/>
          </a:p>
        </p:txBody>
      </p:sp>
    </p:spTree>
    <p:extLst>
      <p:ext uri="{BB962C8B-B14F-4D97-AF65-F5344CB8AC3E}">
        <p14:creationId xmlns:p14="http://schemas.microsoft.com/office/powerpoint/2010/main" val="576164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7</a:t>
            </a:fld>
            <a:endParaRPr lang="en-GB"/>
          </a:p>
        </p:txBody>
      </p:sp>
    </p:spTree>
    <p:extLst>
      <p:ext uri="{BB962C8B-B14F-4D97-AF65-F5344CB8AC3E}">
        <p14:creationId xmlns:p14="http://schemas.microsoft.com/office/powerpoint/2010/main" val="632115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find this on Amazon Prime</a:t>
            </a:r>
          </a:p>
        </p:txBody>
      </p:sp>
      <p:sp>
        <p:nvSpPr>
          <p:cNvPr id="4" name="Slide Number Placeholder 3"/>
          <p:cNvSpPr>
            <a:spLocks noGrp="1"/>
          </p:cNvSpPr>
          <p:nvPr>
            <p:ph type="sldNum" sz="quarter" idx="5"/>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2640840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595959"/>
                </a:solidFill>
                <a:effectLst/>
                <a:latin typeface="Helvetica" panose="020B0604020202020204" pitchFamily="34" charset="0"/>
              </a:rPr>
              <a:t>Roedd</a:t>
            </a:r>
            <a:r>
              <a:rPr lang="en-GB" b="0" i="0" dirty="0">
                <a:solidFill>
                  <a:srgbClr val="595959"/>
                </a:solidFill>
                <a:effectLst/>
                <a:latin typeface="Helvetica" panose="020B0604020202020204" pitchFamily="34" charset="0"/>
              </a:rPr>
              <a:t> Ella Baker (1903-1986) yn </a:t>
            </a:r>
            <a:r>
              <a:rPr lang="en-GB" b="0" i="0" dirty="0" err="1">
                <a:solidFill>
                  <a:srgbClr val="595959"/>
                </a:solidFill>
                <a:effectLst/>
                <a:latin typeface="Helvetica" panose="020B0604020202020204" pitchFamily="34" charset="0"/>
              </a:rPr>
              <a:t>ymgyrchydd</a:t>
            </a:r>
            <a:r>
              <a:rPr lang="en-GB" b="0" i="0" dirty="0">
                <a:solidFill>
                  <a:srgbClr val="595959"/>
                </a:solidFill>
                <a:effectLst/>
                <a:latin typeface="Helvetica" panose="020B0604020202020204" pitchFamily="34" charset="0"/>
              </a:rPr>
              <a:t> hawliau </a:t>
            </a:r>
            <a:r>
              <a:rPr lang="en-GB" b="0" i="0" dirty="0" err="1">
                <a:solidFill>
                  <a:srgbClr val="595959"/>
                </a:solidFill>
                <a:effectLst/>
                <a:latin typeface="Helvetica" panose="020B0604020202020204" pitchFamily="34" charset="0"/>
              </a:rPr>
              <a:t>sifil</a:t>
            </a:r>
            <a:r>
              <a:rPr lang="en-GB" b="0" i="0" dirty="0">
                <a:solidFill>
                  <a:srgbClr val="595959"/>
                </a:solidFill>
                <a:effectLst/>
                <a:latin typeface="Helvetica" panose="020B0604020202020204" pitchFamily="34" charset="0"/>
              </a:rPr>
              <a:t> a hawliau </a:t>
            </a:r>
            <a:r>
              <a:rPr lang="en-GB" b="0" i="0" dirty="0" err="1">
                <a:solidFill>
                  <a:srgbClr val="595959"/>
                </a:solidFill>
                <a:effectLst/>
                <a:latin typeface="Helvetica" panose="020B0604020202020204" pitchFamily="34" charset="0"/>
              </a:rPr>
              <a:t>dynol</a:t>
            </a:r>
            <a:r>
              <a:rPr lang="en-GB" b="0" i="0" dirty="0">
                <a:solidFill>
                  <a:srgbClr val="595959"/>
                </a:solidFill>
                <a:effectLst/>
                <a:latin typeface="Helvetica" panose="020B0604020202020204" pitchFamily="34" charset="0"/>
              </a:rPr>
              <a:t> dylanwadol yn America </a:t>
            </a:r>
            <a:r>
              <a:rPr lang="en-GB" b="0" i="0" dirty="0" err="1">
                <a:solidFill>
                  <a:srgbClr val="595959"/>
                </a:solidFill>
                <a:effectLst/>
                <a:latin typeface="Helvetica" panose="020B0604020202020204" pitchFamily="34" charset="0"/>
              </a:rPr>
              <a:t>Affricanaidd</a:t>
            </a:r>
            <a:r>
              <a:rPr lang="en-GB" b="0" i="0" dirty="0">
                <a:solidFill>
                  <a:srgbClr val="595959"/>
                </a:solidFill>
                <a:effectLst/>
                <a:latin typeface="Helvetica" panose="020B0604020202020204" pitchFamily="34" charset="0"/>
              </a:rPr>
              <a:t>. Am bum </a:t>
            </a:r>
            <a:r>
              <a:rPr lang="en-GB" b="0" i="0" dirty="0" err="1">
                <a:solidFill>
                  <a:srgbClr val="595959"/>
                </a:solidFill>
                <a:effectLst/>
                <a:latin typeface="Helvetica" panose="020B0604020202020204" pitchFamily="34" charset="0"/>
              </a:rPr>
              <a:t>degawd</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bu’n</a:t>
            </a:r>
            <a:r>
              <a:rPr lang="en-GB" b="0" i="0" dirty="0">
                <a:solidFill>
                  <a:srgbClr val="595959"/>
                </a:solidFill>
                <a:effectLst/>
                <a:latin typeface="Helvetica" panose="020B0604020202020204" pitchFamily="34" charset="0"/>
              </a:rPr>
              <a:t> gweithio y tu </a:t>
            </a:r>
            <a:r>
              <a:rPr lang="en-GB" b="0" i="0" dirty="0" err="1">
                <a:solidFill>
                  <a:srgbClr val="595959"/>
                </a:solidFill>
                <a:effectLst/>
                <a:latin typeface="Helvetica" panose="020B0604020202020204" pitchFamily="34" charset="0"/>
              </a:rPr>
              <a:t>ôl</a:t>
            </a:r>
            <a:r>
              <a:rPr lang="en-GB" b="0" i="0" dirty="0">
                <a:solidFill>
                  <a:srgbClr val="595959"/>
                </a:solidFill>
                <a:effectLst/>
                <a:latin typeface="Helvetica" panose="020B0604020202020204" pitchFamily="34" charset="0"/>
              </a:rPr>
              <a:t> i’r </a:t>
            </a:r>
            <a:r>
              <a:rPr lang="en-GB" b="0" i="0" dirty="0" err="1">
                <a:solidFill>
                  <a:srgbClr val="595959"/>
                </a:solidFill>
                <a:effectLst/>
                <a:latin typeface="Helvetica" panose="020B0604020202020204" pitchFamily="34" charset="0"/>
              </a:rPr>
              <a:t>llenni</a:t>
            </a:r>
            <a:r>
              <a:rPr lang="en-GB" b="0" i="0" dirty="0">
                <a:solidFill>
                  <a:srgbClr val="595959"/>
                </a:solidFill>
                <a:effectLst/>
                <a:latin typeface="Helvetica" panose="020B0604020202020204" pitchFamily="34" charset="0"/>
              </a:rPr>
              <a:t> gyda </a:t>
            </a:r>
            <a:r>
              <a:rPr lang="en-GB" b="0" i="0" dirty="0" err="1">
                <a:solidFill>
                  <a:srgbClr val="595959"/>
                </a:solidFill>
                <a:effectLst/>
                <a:latin typeface="Helvetica" panose="020B0604020202020204" pitchFamily="34" charset="0"/>
              </a:rPr>
              <a:t>phobl</a:t>
            </a:r>
            <a:r>
              <a:rPr lang="en-GB" b="0" i="0" dirty="0">
                <a:solidFill>
                  <a:srgbClr val="595959"/>
                </a:solidFill>
                <a:effectLst/>
                <a:latin typeface="Helvetica" panose="020B0604020202020204" pitchFamily="34" charset="0"/>
              </a:rPr>
              <a:t> mewn </a:t>
            </a:r>
            <a:r>
              <a:rPr lang="en-GB" b="0" i="0" dirty="0" err="1">
                <a:solidFill>
                  <a:srgbClr val="595959"/>
                </a:solidFill>
                <a:effectLst/>
                <a:latin typeface="Helvetica" panose="020B0604020202020204" pitchFamily="34" charset="0"/>
              </a:rPr>
              <a:t>cymunedau</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bregus</a:t>
            </a:r>
            <a:r>
              <a:rPr lang="en-GB" b="0" i="0" dirty="0">
                <a:solidFill>
                  <a:srgbClr val="595959"/>
                </a:solidFill>
                <a:effectLst/>
                <a:latin typeface="Helvetica" panose="020B0604020202020204" pitchFamily="34" charset="0"/>
              </a:rPr>
              <a:t> i </a:t>
            </a:r>
            <a:r>
              <a:rPr lang="en-GB" b="0" i="0" dirty="0" err="1">
                <a:solidFill>
                  <a:srgbClr val="595959"/>
                </a:solidFill>
                <a:effectLst/>
                <a:latin typeface="Helvetica" panose="020B0604020202020204" pitchFamily="34" charset="0"/>
              </a:rPr>
              <a:t>gataleiddio</a:t>
            </a:r>
            <a:r>
              <a:rPr lang="en-GB" b="0" i="0" dirty="0">
                <a:solidFill>
                  <a:srgbClr val="595959"/>
                </a:solidFill>
                <a:effectLst/>
                <a:latin typeface="Helvetica" panose="020B0604020202020204" pitchFamily="34" charset="0"/>
              </a:rPr>
              <a:t> arweinyddiaeth </a:t>
            </a:r>
            <a:r>
              <a:rPr lang="en-GB" b="0" i="0" dirty="0" err="1">
                <a:solidFill>
                  <a:srgbClr val="595959"/>
                </a:solidFill>
                <a:effectLst/>
                <a:latin typeface="Helvetica" panose="020B0604020202020204" pitchFamily="34" charset="0"/>
              </a:rPr>
              <a:t>cyfiawnder</a:t>
            </a:r>
            <a:r>
              <a:rPr lang="en-GB" b="0" i="0" dirty="0">
                <a:solidFill>
                  <a:srgbClr val="595959"/>
                </a:solidFill>
                <a:effectLst/>
                <a:latin typeface="Helvetica" panose="020B0604020202020204" pitchFamily="34" charset="0"/>
              </a:rPr>
              <a:t> cymdeithasol. Mae ei </a:t>
            </a:r>
            <a:r>
              <a:rPr lang="en-GB" b="0" i="0" dirty="0" err="1">
                <a:solidFill>
                  <a:srgbClr val="595959"/>
                </a:solidFill>
                <a:effectLst/>
                <a:latin typeface="Helvetica" panose="020B0604020202020204" pitchFamily="34" charset="0"/>
              </a:rPr>
              <a:t>chred</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ddiysgog</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yng</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ngrym</a:t>
            </a:r>
            <a:r>
              <a:rPr lang="en-GB" b="0" i="0" dirty="0">
                <a:solidFill>
                  <a:srgbClr val="595959"/>
                </a:solidFill>
                <a:effectLst/>
                <a:latin typeface="Helvetica" panose="020B0604020202020204" pitchFamily="34" charset="0"/>
              </a:rPr>
              <a:t> pobl </a:t>
            </a:r>
            <a:r>
              <a:rPr lang="en-GB" b="0" i="0" dirty="0" err="1">
                <a:solidFill>
                  <a:srgbClr val="595959"/>
                </a:solidFill>
                <a:effectLst/>
                <a:latin typeface="Helvetica" panose="020B0604020202020204" pitchFamily="34" charset="0"/>
              </a:rPr>
              <a:t>gyffredin</a:t>
            </a:r>
            <a:r>
              <a:rPr lang="en-GB" b="0" i="0" dirty="0">
                <a:solidFill>
                  <a:srgbClr val="595959"/>
                </a:solidFill>
                <a:effectLst/>
                <a:latin typeface="Helvetica" panose="020B0604020202020204" pitchFamily="34" charset="0"/>
              </a:rPr>
              <a:t> i </a:t>
            </a:r>
            <a:r>
              <a:rPr lang="en-GB" b="0" i="0" dirty="0" err="1">
                <a:solidFill>
                  <a:srgbClr val="595959"/>
                </a:solidFill>
                <a:effectLst/>
                <a:latin typeface="Helvetica" panose="020B0604020202020204" pitchFamily="34" charset="0"/>
              </a:rPr>
              <a:t>greu</a:t>
            </a:r>
            <a:r>
              <a:rPr lang="en-GB" b="0" i="0" dirty="0">
                <a:solidFill>
                  <a:srgbClr val="595959"/>
                </a:solidFill>
                <a:effectLst/>
                <a:latin typeface="Helvetica" panose="020B0604020202020204" pitchFamily="34" charset="0"/>
              </a:rPr>
              <a:t> newid yn parhau i </a:t>
            </a:r>
            <a:r>
              <a:rPr lang="en-GB" b="0" i="0" dirty="0" err="1">
                <a:solidFill>
                  <a:srgbClr val="595959"/>
                </a:solidFill>
                <a:effectLst/>
                <a:latin typeface="Helvetica" panose="020B0604020202020204" pitchFamily="34" charset="0"/>
              </a:rPr>
              <a:t>ysbrydoli</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gweithredwyr</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cyfiawnder</a:t>
            </a:r>
            <a:r>
              <a:rPr lang="en-GB" b="0" i="0" dirty="0">
                <a:solidFill>
                  <a:srgbClr val="595959"/>
                </a:solidFill>
                <a:effectLst/>
                <a:latin typeface="Helvetica" panose="020B0604020202020204" pitchFamily="34" charset="0"/>
              </a:rPr>
              <a:t> cymdeithasol </a:t>
            </a:r>
            <a:r>
              <a:rPr lang="en-GB" b="0" i="0" dirty="0" err="1">
                <a:solidFill>
                  <a:srgbClr val="595959"/>
                </a:solidFill>
                <a:effectLst/>
                <a:latin typeface="Helvetica" panose="020B0604020202020204" pitchFamily="34" charset="0"/>
              </a:rPr>
              <a:t>ledled</a:t>
            </a:r>
            <a:r>
              <a:rPr lang="en-GB" b="0" i="0" dirty="0">
                <a:solidFill>
                  <a:srgbClr val="595959"/>
                </a:solidFill>
                <a:effectLst/>
                <a:latin typeface="Helvetica" panose="020B0604020202020204" pitchFamily="34" charset="0"/>
              </a:rPr>
              <a:t> y </a:t>
            </a:r>
            <a:r>
              <a:rPr lang="en-GB" b="0" i="0" dirty="0" err="1">
                <a:solidFill>
                  <a:srgbClr val="595959"/>
                </a:solidFill>
                <a:effectLst/>
                <a:latin typeface="Helvetica" panose="020B0604020202020204" pitchFamily="34" charset="0"/>
              </a:rPr>
              <a:t>byd</a:t>
            </a:r>
            <a:r>
              <a:rPr lang="en-GB" b="0" i="0" dirty="0">
                <a:solidFill>
                  <a:srgbClr val="595959"/>
                </a:solidFill>
                <a:effectLst/>
                <a:latin typeface="Helvetica" panose="020B0604020202020204" pitchFamily="34" charset="0"/>
              </a:rPr>
              <a:t>.</a:t>
            </a:r>
          </a:p>
          <a:p>
            <a:endParaRPr lang="en-GB" b="0" i="0" dirty="0">
              <a:solidFill>
                <a:srgbClr val="595959"/>
              </a:solidFill>
              <a:effectLst/>
              <a:latin typeface="Helvetica" panose="020B0604020202020204" pitchFamily="34" charset="0"/>
            </a:endParaRP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Mae arweinyddiaeth </a:t>
            </a:r>
            <a:r>
              <a:rPr lang="en-GB" b="0" i="0" dirty="0" err="1">
                <a:solidFill>
                  <a:srgbClr val="595959"/>
                </a:solidFill>
                <a:effectLst/>
                <a:latin typeface="Helvetica" panose="020B0604020202020204" pitchFamily="34" charset="0"/>
              </a:rPr>
              <a:t>catalytig</a:t>
            </a:r>
            <a:r>
              <a:rPr lang="en-GB" b="0" i="0" dirty="0">
                <a:solidFill>
                  <a:srgbClr val="595959"/>
                </a:solidFill>
                <a:effectLst/>
                <a:latin typeface="Helvetica" panose="020B0604020202020204" pitchFamily="34" charset="0"/>
              </a:rPr>
              <a:t> yn </a:t>
            </a:r>
            <a:r>
              <a:rPr lang="en-GB" b="0" i="0" dirty="0" err="1">
                <a:solidFill>
                  <a:srgbClr val="595959"/>
                </a:solidFill>
                <a:effectLst/>
                <a:latin typeface="Helvetica" panose="020B0604020202020204" pitchFamily="34" charset="0"/>
              </a:rPr>
              <a:t>gyfres</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goncrit</a:t>
            </a:r>
            <a:r>
              <a:rPr lang="en-GB" b="0" i="0" dirty="0">
                <a:solidFill>
                  <a:srgbClr val="595959"/>
                </a:solidFill>
                <a:effectLst/>
                <a:latin typeface="Helvetica" panose="020B0604020202020204" pitchFamily="34" charset="0"/>
              </a:rPr>
              <a:t> o arferion cyfathrebu ar gyfer arweinyddiaeth </a:t>
            </a:r>
            <a:r>
              <a:rPr lang="en-GB" b="0" i="0" dirty="0" err="1">
                <a:solidFill>
                  <a:srgbClr val="595959"/>
                </a:solidFill>
                <a:effectLst/>
                <a:latin typeface="Helvetica" panose="020B0604020202020204" pitchFamily="34" charset="0"/>
              </a:rPr>
              <a:t>cyfiawnder</a:t>
            </a:r>
            <a:r>
              <a:rPr lang="en-GB" b="0" i="0" dirty="0">
                <a:solidFill>
                  <a:srgbClr val="595959"/>
                </a:solidFill>
                <a:effectLst/>
                <a:latin typeface="Helvetica" panose="020B0604020202020204" pitchFamily="34" charset="0"/>
              </a:rPr>
              <a:t> cymdeithasol a </a:t>
            </a:r>
            <a:r>
              <a:rPr lang="en-GB" b="0" i="0" dirty="0" err="1">
                <a:solidFill>
                  <a:srgbClr val="595959"/>
                </a:solidFill>
                <a:effectLst/>
                <a:latin typeface="Helvetica" panose="020B0604020202020204" pitchFamily="34" charset="0"/>
              </a:rPr>
              <a:t>gynhyrchwyd</a:t>
            </a:r>
            <a:r>
              <a:rPr lang="en-GB" b="0" i="0" dirty="0">
                <a:solidFill>
                  <a:srgbClr val="595959"/>
                </a:solidFill>
                <a:effectLst/>
                <a:latin typeface="Helvetica" panose="020B0604020202020204" pitchFamily="34" charset="0"/>
              </a:rPr>
              <a:t> mewn partneriaeth </a:t>
            </a:r>
            <a:r>
              <a:rPr lang="en-GB" b="0" i="0" dirty="0" err="1">
                <a:solidFill>
                  <a:srgbClr val="595959"/>
                </a:solidFill>
                <a:effectLst/>
                <a:latin typeface="Helvetica" panose="020B0604020202020204" pitchFamily="34" charset="0"/>
              </a:rPr>
              <a:t>deg</a:t>
            </a:r>
            <a:r>
              <a:rPr lang="en-GB" b="0" i="0" dirty="0">
                <a:solidFill>
                  <a:srgbClr val="595959"/>
                </a:solidFill>
                <a:effectLst/>
                <a:latin typeface="Helvetica" panose="020B0604020202020204" pitchFamily="34" charset="0"/>
              </a:rPr>
              <a:t> gyda </a:t>
            </a:r>
            <a:r>
              <a:rPr lang="en-GB" b="0" i="0" dirty="0" err="1">
                <a:solidFill>
                  <a:srgbClr val="595959"/>
                </a:solidFill>
                <a:effectLst/>
                <a:latin typeface="Helvetica" panose="020B0604020202020204" pitchFamily="34" charset="0"/>
              </a:rPr>
              <a:t>chymunedau</a:t>
            </a:r>
            <a:r>
              <a:rPr lang="en-GB" b="0" i="0" dirty="0">
                <a:solidFill>
                  <a:srgbClr val="595959"/>
                </a:solidFill>
                <a:effectLst/>
                <a:latin typeface="Helvetica" panose="020B0604020202020204" pitchFamily="34" charset="0"/>
              </a:rPr>
              <a:t>, yn </a:t>
            </a:r>
            <a:r>
              <a:rPr lang="en-GB" b="0" i="0" dirty="0" err="1">
                <a:solidFill>
                  <a:srgbClr val="595959"/>
                </a:solidFill>
                <a:effectLst/>
                <a:latin typeface="Helvetica" panose="020B0604020202020204" pitchFamily="34" charset="0"/>
              </a:rPr>
              <a:t>hytrach</a:t>
            </a:r>
            <a:r>
              <a:rPr lang="en-GB" b="0" i="0" dirty="0">
                <a:solidFill>
                  <a:srgbClr val="595959"/>
                </a:solidFill>
                <a:effectLst/>
                <a:latin typeface="Helvetica" panose="020B0604020202020204" pitchFamily="34" charset="0"/>
              </a:rPr>
              <a:t> nag </a:t>
            </a:r>
            <a:r>
              <a:rPr lang="en-GB" b="0" i="0" dirty="0" err="1">
                <a:solidFill>
                  <a:srgbClr val="595959"/>
                </a:solidFill>
                <a:effectLst/>
                <a:latin typeface="Helvetica" panose="020B0604020202020204" pitchFamily="34" charset="0"/>
              </a:rPr>
              <a:t>arnynt</a:t>
            </a:r>
            <a:r>
              <a:rPr lang="en-GB" b="0" i="0" dirty="0">
                <a:solidFill>
                  <a:srgbClr val="595959"/>
                </a:solidFill>
                <a:effectLst/>
                <a:latin typeface="Helvetica" panose="020B0604020202020204" pitchFamily="34" charset="0"/>
              </a:rPr>
              <a:t>.</a:t>
            </a: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Mae’r clip You Tube yn </a:t>
            </a:r>
            <a:r>
              <a:rPr lang="en-GB" b="0" i="0" dirty="0" err="1">
                <a:solidFill>
                  <a:srgbClr val="595959"/>
                </a:solidFill>
                <a:effectLst/>
                <a:latin typeface="Helvetica" panose="020B0604020202020204" pitchFamily="34" charset="0"/>
              </a:rPr>
              <a:t>sôn</a:t>
            </a:r>
            <a:r>
              <a:rPr lang="en-GB" b="0" i="0" dirty="0">
                <a:solidFill>
                  <a:srgbClr val="595959"/>
                </a:solidFill>
                <a:effectLst/>
                <a:latin typeface="Helvetica" panose="020B0604020202020204" pitchFamily="34" charset="0"/>
              </a:rPr>
              <a:t> am pan fydd pobl yn </a:t>
            </a:r>
            <a:r>
              <a:rPr lang="en-GB" b="0" i="0" dirty="0" err="1">
                <a:solidFill>
                  <a:srgbClr val="595959"/>
                </a:solidFill>
                <a:effectLst/>
                <a:latin typeface="Helvetica" panose="020B0604020202020204" pitchFamily="34" charset="0"/>
              </a:rPr>
              <a:t>mynd</a:t>
            </a:r>
            <a:r>
              <a:rPr lang="en-GB" b="0" i="0" dirty="0">
                <a:solidFill>
                  <a:srgbClr val="595959"/>
                </a:solidFill>
                <a:effectLst/>
                <a:latin typeface="Helvetica" panose="020B0604020202020204" pitchFamily="34" charset="0"/>
              </a:rPr>
              <a:t> i mewn i </a:t>
            </a:r>
            <a:r>
              <a:rPr lang="en-GB" b="0" i="0" dirty="0" err="1">
                <a:solidFill>
                  <a:srgbClr val="595959"/>
                </a:solidFill>
                <a:effectLst/>
                <a:latin typeface="Helvetica" panose="020B0604020202020204" pitchFamily="34" charset="0"/>
              </a:rPr>
              <a:t>gymunedau</a:t>
            </a:r>
            <a:r>
              <a:rPr lang="en-GB" b="0" i="0" dirty="0">
                <a:solidFill>
                  <a:srgbClr val="595959"/>
                </a:solidFill>
                <a:effectLst/>
                <a:latin typeface="Helvetica" panose="020B0604020202020204" pitchFamily="34" charset="0"/>
              </a:rPr>
              <a:t> mae’n </a:t>
            </a:r>
            <a:r>
              <a:rPr lang="en-GB" b="0" i="0" dirty="0" err="1">
                <a:solidFill>
                  <a:srgbClr val="595959"/>
                </a:solidFill>
                <a:effectLst/>
                <a:latin typeface="Helvetica" panose="020B0604020202020204" pitchFamily="34" charset="0"/>
              </a:rPr>
              <a:t>wirioneddol</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bwysig</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darganfod</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beth</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maen</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nhw</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eisiau</a:t>
            </a:r>
            <a:r>
              <a:rPr lang="en-GB" b="0" i="0" dirty="0">
                <a:solidFill>
                  <a:srgbClr val="595959"/>
                </a:solidFill>
                <a:effectLst/>
                <a:latin typeface="Helvetica" panose="020B0604020202020204" pitchFamily="34" charset="0"/>
              </a:rPr>
              <a:t> ei weld yn eu </a:t>
            </a:r>
            <a:r>
              <a:rPr lang="en-GB" b="0" i="0" dirty="0" err="1">
                <a:solidFill>
                  <a:srgbClr val="595959"/>
                </a:solidFill>
                <a:effectLst/>
                <a:latin typeface="Helvetica" panose="020B0604020202020204" pitchFamily="34" charset="0"/>
              </a:rPr>
              <a:t>cymunedau</a:t>
            </a:r>
            <a:r>
              <a:rPr lang="en-GB" b="0" i="0" dirty="0">
                <a:solidFill>
                  <a:srgbClr val="595959"/>
                </a:solidFill>
                <a:effectLst/>
                <a:latin typeface="Helvetica" panose="020B0604020202020204" pitchFamily="34" charset="0"/>
              </a:rPr>
              <a:t> nid yr hyn </a:t>
            </a:r>
            <a:r>
              <a:rPr lang="en-GB" b="0" i="0" dirty="0" err="1">
                <a:solidFill>
                  <a:srgbClr val="595959"/>
                </a:solidFill>
                <a:effectLst/>
                <a:latin typeface="Helvetica" panose="020B0604020202020204" pitchFamily="34" charset="0"/>
              </a:rPr>
              <a:t>rydych</a:t>
            </a:r>
            <a:r>
              <a:rPr lang="en-GB" b="0" i="0" dirty="0">
                <a:solidFill>
                  <a:srgbClr val="595959"/>
                </a:solidFill>
                <a:effectLst/>
                <a:latin typeface="Helvetica" panose="020B0604020202020204" pitchFamily="34" charset="0"/>
              </a:rPr>
              <a:t> chi </a:t>
            </a:r>
            <a:r>
              <a:rPr lang="en-GB" b="0" i="0" dirty="0" err="1">
                <a:solidFill>
                  <a:srgbClr val="595959"/>
                </a:solidFill>
                <a:effectLst/>
                <a:latin typeface="Helvetica" panose="020B0604020202020204" pitchFamily="34" charset="0"/>
              </a:rPr>
              <a:t>eisiau</a:t>
            </a:r>
            <a:r>
              <a:rPr lang="en-GB" b="0" i="0" dirty="0">
                <a:solidFill>
                  <a:srgbClr val="595959"/>
                </a:solidFill>
                <a:effectLst/>
                <a:latin typeface="Helvetica" panose="020B0604020202020204" pitchFamily="34" charset="0"/>
              </a:rPr>
              <a:t> ei weld.</a:t>
            </a: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Mae </a:t>
            </a:r>
            <a:r>
              <a:rPr lang="en-GB" b="0" i="0" dirty="0" err="1">
                <a:solidFill>
                  <a:srgbClr val="595959"/>
                </a:solidFill>
                <a:effectLst/>
                <a:latin typeface="Helvetica" panose="020B0604020202020204" pitchFamily="34" charset="0"/>
              </a:rPr>
              <a:t>hwnnw’n</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bwynt</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trafod</a:t>
            </a:r>
            <a:r>
              <a:rPr lang="en-GB" b="0" i="0" dirty="0">
                <a:solidFill>
                  <a:srgbClr val="595959"/>
                </a:solidFill>
                <a:effectLst/>
                <a:latin typeface="Helvetica" panose="020B0604020202020204" pitchFamily="34" charset="0"/>
              </a:rPr>
              <a:t> da oherwydd </a:t>
            </a:r>
            <a:r>
              <a:rPr lang="en-GB" b="0" i="0" dirty="0" err="1">
                <a:solidFill>
                  <a:srgbClr val="595959"/>
                </a:solidFill>
                <a:effectLst/>
                <a:latin typeface="Helvetica" panose="020B0604020202020204" pitchFamily="34" charset="0"/>
              </a:rPr>
              <a:t>efallai</a:t>
            </a:r>
            <a:r>
              <a:rPr lang="en-GB" b="0" i="0" dirty="0">
                <a:solidFill>
                  <a:srgbClr val="595959"/>
                </a:solidFill>
                <a:effectLst/>
                <a:latin typeface="Helvetica" panose="020B0604020202020204" pitchFamily="34" charset="0"/>
              </a:rPr>
              <a:t> eich bod am </a:t>
            </a:r>
            <a:r>
              <a:rPr lang="en-GB" b="0" i="0" dirty="0" err="1">
                <a:solidFill>
                  <a:srgbClr val="595959"/>
                </a:solidFill>
                <a:effectLst/>
                <a:latin typeface="Helvetica" panose="020B0604020202020204" pitchFamily="34" charset="0"/>
              </a:rPr>
              <a:t>gynyddu</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cyrhaeddiad</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lleihau</a:t>
            </a:r>
            <a:r>
              <a:rPr lang="en-GB" b="0" i="0" dirty="0">
                <a:solidFill>
                  <a:srgbClr val="595959"/>
                </a:solidFill>
                <a:effectLst/>
                <a:latin typeface="Helvetica" panose="020B0604020202020204" pitchFamily="34" charset="0"/>
              </a:rPr>
              <a:t> </a:t>
            </a:r>
            <a:r>
              <a:rPr lang="en-GB" b="0" i="0" dirty="0" err="1">
                <a:solidFill>
                  <a:srgbClr val="595959"/>
                </a:solidFill>
                <a:effectLst/>
                <a:latin typeface="Helvetica" panose="020B0604020202020204" pitchFamily="34" charset="0"/>
              </a:rPr>
              <a:t>tlodi</a:t>
            </a:r>
            <a:r>
              <a:rPr lang="en-GB" b="0" i="0" dirty="0">
                <a:solidFill>
                  <a:srgbClr val="595959"/>
                </a:solidFill>
                <a:effectLst/>
                <a:latin typeface="Helvetica" panose="020B0604020202020204" pitchFamily="34" charset="0"/>
              </a:rPr>
              <a:t> ac </a:t>
            </a:r>
            <a:r>
              <a:rPr lang="en-GB" b="0" i="0" dirty="0" err="1">
                <a:solidFill>
                  <a:srgbClr val="595959"/>
                </a:solidFill>
                <a:effectLst/>
                <a:latin typeface="Helvetica" panose="020B0604020202020204" pitchFamily="34" charset="0"/>
              </a:rPr>
              <a:t>ati</a:t>
            </a:r>
            <a:r>
              <a:rPr lang="en-GB" b="0" i="0" dirty="0">
                <a:solidFill>
                  <a:srgbClr val="595959"/>
                </a:solidFill>
                <a:effectLst/>
                <a:latin typeface="Helvetica" panose="020B0604020202020204" pitchFamily="34" charset="0"/>
              </a:rPr>
              <a:t> ac </a:t>
            </a:r>
            <a:r>
              <a:rPr lang="en-GB" b="0" i="0" dirty="0" err="1">
                <a:solidFill>
                  <a:srgbClr val="595959"/>
                </a:solidFill>
                <a:effectLst/>
                <a:latin typeface="Helvetica" panose="020B0604020202020204" pitchFamily="34" charset="0"/>
              </a:rPr>
              <a:t>efallai</a:t>
            </a:r>
            <a:r>
              <a:rPr lang="en-GB" b="0" i="0" dirty="0">
                <a:solidFill>
                  <a:srgbClr val="595959"/>
                </a:solidFill>
                <a:effectLst/>
                <a:latin typeface="Helvetica" panose="020B0604020202020204" pitchFamily="34" charset="0"/>
              </a:rPr>
              <a:t> nad </a:t>
            </a:r>
            <a:r>
              <a:rPr lang="en-GB" b="0" i="0" dirty="0" err="1">
                <a:solidFill>
                  <a:srgbClr val="595959"/>
                </a:solidFill>
                <a:effectLst/>
                <a:latin typeface="Helvetica" panose="020B0604020202020204" pitchFamily="34" charset="0"/>
              </a:rPr>
              <a:t>dyma’r</a:t>
            </a:r>
            <a:r>
              <a:rPr lang="en-GB" b="0" i="0" dirty="0">
                <a:solidFill>
                  <a:srgbClr val="595959"/>
                </a:solidFill>
                <a:effectLst/>
                <a:latin typeface="Helvetica" panose="020B0604020202020204" pitchFamily="34" charset="0"/>
              </a:rPr>
              <a:t> hyn y </a:t>
            </a:r>
            <a:r>
              <a:rPr lang="en-GB" b="0" i="0" dirty="0" err="1">
                <a:solidFill>
                  <a:srgbClr val="595959"/>
                </a:solidFill>
                <a:effectLst/>
                <a:latin typeface="Helvetica" panose="020B0604020202020204" pitchFamily="34" charset="0"/>
              </a:rPr>
              <a:t>maent</a:t>
            </a:r>
            <a:r>
              <a:rPr lang="en-GB" b="0" i="0" dirty="0">
                <a:solidFill>
                  <a:srgbClr val="595959"/>
                </a:solidFill>
                <a:effectLst/>
                <a:latin typeface="Helvetica" panose="020B0604020202020204" pitchFamily="34" charset="0"/>
              </a:rPr>
              <a:t> ei </a:t>
            </a:r>
            <a:r>
              <a:rPr lang="en-GB" b="0" i="0" dirty="0" err="1">
                <a:solidFill>
                  <a:srgbClr val="595959"/>
                </a:solidFill>
                <a:effectLst/>
                <a:latin typeface="Helvetica" panose="020B0604020202020204" pitchFamily="34" charset="0"/>
              </a:rPr>
              <a:t>eisiau</a:t>
            </a:r>
            <a:r>
              <a:rPr lang="en-GB" b="0" i="0" dirty="0">
                <a:solidFill>
                  <a:srgbClr val="595959"/>
                </a:solidFill>
                <a:effectLst/>
                <a:latin typeface="Helvetica" panose="020B0604020202020204" pitchFamily="34" charset="0"/>
              </a:rPr>
              <a:t>!</a:t>
            </a: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a:t>
            </a:r>
          </a:p>
          <a:p>
            <a:endParaRPr lang="en-GB" b="0" i="0" dirty="0">
              <a:solidFill>
                <a:srgbClr val="595959"/>
              </a:solidFill>
              <a:effectLst/>
              <a:latin typeface="Helvetica" panose="020B0604020202020204" pitchFamily="34" charset="0"/>
            </a:endParaRP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Ella Baker (1903–1986) was an influential African American civil rights and human rights activist. For five decades, she worked behind the scenes with people in vulnerable communities to </a:t>
            </a:r>
            <a:r>
              <a:rPr lang="en-GB" b="0" i="0" dirty="0" err="1">
                <a:solidFill>
                  <a:srgbClr val="595959"/>
                </a:solidFill>
                <a:effectLst/>
                <a:latin typeface="Helvetica" panose="020B0604020202020204" pitchFamily="34" charset="0"/>
              </a:rPr>
              <a:t>catalyze</a:t>
            </a:r>
            <a:r>
              <a:rPr lang="en-GB" b="0" i="0" dirty="0">
                <a:solidFill>
                  <a:srgbClr val="595959"/>
                </a:solidFill>
                <a:effectLst/>
                <a:latin typeface="Helvetica" panose="020B0604020202020204" pitchFamily="34" charset="0"/>
              </a:rPr>
              <a:t> social justice leadership. Her steadfast belief in the power of ordinary people to create change continues to inspire social justice activists around the world.</a:t>
            </a:r>
          </a:p>
          <a:p>
            <a:endParaRPr lang="en-GB" b="0" i="0" dirty="0">
              <a:solidFill>
                <a:srgbClr val="595959"/>
              </a:solidFill>
              <a:effectLst/>
              <a:latin typeface="Helvetica" panose="020B0604020202020204" pitchFamily="34" charset="0"/>
            </a:endParaRP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Catalytic leadership is a concrete set of communication practices for social justice leadership produced in equitable partnership with, instead of on, communities</a:t>
            </a: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The you Tube clip mentions when people go into communities its really important to find out what they want to see in their communities not what you want to see.</a:t>
            </a: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That is a good discussion point because you may want to increase attainment, reduce poverty etc and this may not be what they want!</a:t>
            </a:r>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9</a:t>
            </a:fld>
            <a:endParaRPr lang="en-GB"/>
          </a:p>
        </p:txBody>
      </p:sp>
    </p:spTree>
    <p:extLst>
      <p:ext uri="{BB962C8B-B14F-4D97-AF65-F5344CB8AC3E}">
        <p14:creationId xmlns:p14="http://schemas.microsoft.com/office/powerpoint/2010/main" val="1510772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Dyna pam rydym yn </a:t>
            </a:r>
            <a:r>
              <a:rPr lang="en-GB" dirty="0" err="1"/>
              <a:t>archwilio’r</a:t>
            </a:r>
            <a:r>
              <a:rPr lang="en-GB" dirty="0"/>
              <a:t> </a:t>
            </a:r>
            <a:r>
              <a:rPr lang="en-GB" dirty="0" err="1"/>
              <a:t>materion</a:t>
            </a:r>
            <a:r>
              <a:rPr lang="en-GB" dirty="0"/>
              <a:t> </a:t>
            </a:r>
            <a:r>
              <a:rPr lang="en-GB" dirty="0" err="1"/>
              <a:t>cymdeithasegol</a:t>
            </a:r>
            <a:r>
              <a:rPr lang="en-GB" dirty="0"/>
              <a:t> hynny yn y </a:t>
            </a:r>
            <a:r>
              <a:rPr lang="en-GB" dirty="0" err="1"/>
              <a:t>modiwl</a:t>
            </a:r>
            <a:r>
              <a:rPr lang="en-GB" dirty="0"/>
              <a:t> hwn</a:t>
            </a:r>
          </a:p>
          <a:p>
            <a:r>
              <a:rPr lang="en-GB" dirty="0"/>
              <a:t>/This is why we explore those sociological issues in this  module</a:t>
            </a:r>
          </a:p>
        </p:txBody>
      </p:sp>
      <p:sp>
        <p:nvSpPr>
          <p:cNvPr id="4" name="Slide Number Placeholder 3"/>
          <p:cNvSpPr>
            <a:spLocks noGrp="1"/>
          </p:cNvSpPr>
          <p:nvPr>
            <p:ph type="sldNum" sz="quarter" idx="5"/>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2727952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essence of catalytic leadership</a:t>
            </a:r>
          </a:p>
        </p:txBody>
      </p:sp>
      <p:sp>
        <p:nvSpPr>
          <p:cNvPr id="4" name="Slide Number Placeholder 3"/>
          <p:cNvSpPr>
            <a:spLocks noGrp="1"/>
          </p:cNvSpPr>
          <p:nvPr>
            <p:ph type="sldNum" sz="quarter" idx="5"/>
          </p:nvPr>
        </p:nvSpPr>
        <p:spPr/>
        <p:txBody>
          <a:bodyPr/>
          <a:lstStyle/>
          <a:p>
            <a:fld id="{FAAA9E65-BAEB-4925-A208-BA89E5DAE1C3}" type="slidenum">
              <a:rPr lang="en-GB" smtClean="0"/>
              <a:t>11</a:t>
            </a:fld>
            <a:endParaRPr lang="en-GB"/>
          </a:p>
        </p:txBody>
      </p:sp>
    </p:spTree>
    <p:extLst>
      <p:ext uri="{BB962C8B-B14F-4D97-AF65-F5344CB8AC3E}">
        <p14:creationId xmlns:p14="http://schemas.microsoft.com/office/powerpoint/2010/main" val="2233836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763866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1385780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4042872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25546118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Cwestiynnau</a:t>
            </a:r>
            <a:endParaRPr lang="en-GB" dirty="0"/>
          </a:p>
          <a:p>
            <a:endParaRPr lang="en-GB" dirty="0"/>
          </a:p>
          <a:p>
            <a:endParaRPr lang="en-GB" dirty="0"/>
          </a:p>
          <a:p>
            <a:r>
              <a:rPr lang="en-GB" dirty="0" err="1"/>
              <a:t>Gwnaethant</a:t>
            </a:r>
            <a:r>
              <a:rPr lang="en-GB" dirty="0"/>
              <a:t> </a:t>
            </a:r>
            <a:r>
              <a:rPr lang="en-GB" dirty="0" err="1"/>
              <a:t>newidiadau</a:t>
            </a:r>
            <a:r>
              <a:rPr lang="en-GB" dirty="0"/>
              <a:t> yn y </a:t>
            </a:r>
            <a:r>
              <a:rPr lang="en-GB" dirty="0" err="1"/>
              <a:t>byd</a:t>
            </a:r>
            <a:r>
              <a:rPr lang="en-GB" dirty="0"/>
              <a:t>. </a:t>
            </a:r>
            <a:r>
              <a:rPr lang="en-GB" dirty="0" err="1"/>
              <a:t>Creodd</a:t>
            </a:r>
            <a:r>
              <a:rPr lang="en-GB" dirty="0"/>
              <a:t> eu </a:t>
            </a:r>
            <a:r>
              <a:rPr lang="en-GB" dirty="0" err="1"/>
              <a:t>harweinyddiaeth</a:t>
            </a:r>
            <a:r>
              <a:rPr lang="en-GB" dirty="0"/>
              <a:t> ffyrdd newydd o </a:t>
            </a:r>
            <a:r>
              <a:rPr lang="en-GB" dirty="0" err="1"/>
              <a:t>feddwl</a:t>
            </a:r>
            <a:r>
              <a:rPr lang="en-GB" dirty="0"/>
              <a:t> am </a:t>
            </a:r>
            <a:r>
              <a:rPr lang="en-GB" dirty="0" err="1"/>
              <a:t>broblemau</a:t>
            </a:r>
            <a:r>
              <a:rPr lang="en-GB" dirty="0"/>
              <a:t> </a:t>
            </a:r>
            <a:r>
              <a:rPr lang="en-GB" dirty="0" err="1"/>
              <a:t>cymdeithasegol</a:t>
            </a:r>
            <a:endParaRPr lang="en-GB" dirty="0"/>
          </a:p>
          <a:p>
            <a:r>
              <a:rPr lang="en-GB" dirty="0" err="1"/>
              <a:t>Ysbrydolodd</a:t>
            </a:r>
            <a:r>
              <a:rPr lang="en-GB" dirty="0"/>
              <a:t> y </a:t>
            </a:r>
            <a:r>
              <a:rPr lang="en-GB" dirty="0" err="1"/>
              <a:t>bobl</a:t>
            </a:r>
            <a:r>
              <a:rPr lang="en-GB" dirty="0"/>
              <a:t> hyn newid mewn eraill. Sut </a:t>
            </a:r>
            <a:r>
              <a:rPr lang="en-GB" dirty="0" err="1"/>
              <a:t>ymatebodd</a:t>
            </a:r>
            <a:r>
              <a:rPr lang="en-GB" dirty="0"/>
              <a:t> eraill </a:t>
            </a:r>
            <a:r>
              <a:rPr lang="en-GB" dirty="0" err="1"/>
              <a:t>iddynt</a:t>
            </a:r>
            <a:r>
              <a:rPr lang="en-GB" dirty="0"/>
              <a:t> (</a:t>
            </a:r>
            <a:r>
              <a:rPr lang="en-GB" dirty="0" err="1"/>
              <a:t>meddyliwch</a:t>
            </a:r>
            <a:r>
              <a:rPr lang="en-GB" dirty="0"/>
              <a:t> Twitter / </a:t>
            </a:r>
            <a:r>
              <a:rPr lang="en-GB" dirty="0" err="1"/>
              <a:t>cyfryngau</a:t>
            </a:r>
            <a:r>
              <a:rPr lang="en-GB" dirty="0"/>
              <a:t> / gwrthwynebiad? Beth mae hyn yn ei </a:t>
            </a:r>
            <a:r>
              <a:rPr lang="en-GB" dirty="0" err="1"/>
              <a:t>ddweud</a:t>
            </a:r>
            <a:r>
              <a:rPr lang="en-GB" dirty="0"/>
              <a:t> </a:t>
            </a:r>
            <a:r>
              <a:rPr lang="en-GB" dirty="0" err="1"/>
              <a:t>wrthych</a:t>
            </a:r>
            <a:r>
              <a:rPr lang="en-GB" dirty="0"/>
              <a:t> am </a:t>
            </a:r>
            <a:r>
              <a:rPr lang="en-GB" dirty="0" err="1"/>
              <a:t>rôl</a:t>
            </a:r>
            <a:r>
              <a:rPr lang="en-GB" dirty="0"/>
              <a:t> yr </a:t>
            </a:r>
            <a:r>
              <a:rPr lang="en-GB" dirty="0" err="1"/>
              <a:t>arweinydd</a:t>
            </a:r>
            <a:r>
              <a:rPr lang="en-GB" dirty="0"/>
              <a:t> </a:t>
            </a:r>
            <a:r>
              <a:rPr lang="en-GB" dirty="0" err="1"/>
              <a:t>catalytig</a:t>
            </a:r>
            <a:r>
              <a:rPr lang="en-GB" dirty="0"/>
              <a:t>? (nid ein bod yn </a:t>
            </a:r>
            <a:r>
              <a:rPr lang="en-GB" dirty="0" err="1"/>
              <a:t>gofyn</a:t>
            </a:r>
            <a:r>
              <a:rPr lang="en-GB" dirty="0"/>
              <a:t> i chi </a:t>
            </a:r>
            <a:r>
              <a:rPr lang="en-GB" dirty="0" err="1"/>
              <a:t>farw</a:t>
            </a:r>
            <a:r>
              <a:rPr lang="en-GB" dirty="0"/>
              <a:t> yn y </a:t>
            </a:r>
            <a:r>
              <a:rPr lang="en-GB" dirty="0" err="1"/>
              <a:t>gwaith</a:t>
            </a:r>
            <a:r>
              <a:rPr lang="en-GB" dirty="0"/>
              <a:t>!) </a:t>
            </a:r>
            <a:r>
              <a:rPr lang="en-GB" dirty="0" err="1"/>
              <a:t>beth</a:t>
            </a:r>
            <a:r>
              <a:rPr lang="en-GB" dirty="0"/>
              <a:t> sy'n eu gwneud yn </a:t>
            </a:r>
            <a:r>
              <a:rPr lang="en-GB" dirty="0" err="1"/>
              <a:t>apelgar</a:t>
            </a:r>
            <a:r>
              <a:rPr lang="en-GB" dirty="0"/>
              <a:t> at eraill?</a:t>
            </a:r>
          </a:p>
          <a:p>
            <a:endParaRPr lang="en-GB" dirty="0"/>
          </a:p>
          <a:p>
            <a:endParaRPr lang="en-GB" dirty="0"/>
          </a:p>
          <a:p>
            <a:r>
              <a:rPr lang="en-GB" dirty="0"/>
              <a:t>Questions</a:t>
            </a:r>
          </a:p>
          <a:p>
            <a:r>
              <a:rPr lang="en-GB" dirty="0"/>
              <a:t>  </a:t>
            </a:r>
          </a:p>
          <a:p>
            <a:r>
              <a:rPr lang="en-GB" dirty="0"/>
              <a:t>They made changes in the world. Their leadership created new ways of thinking about sociological problems</a:t>
            </a:r>
          </a:p>
          <a:p>
            <a:r>
              <a:rPr lang="en-GB" dirty="0"/>
              <a:t>These people inspired change in others.  How did other react to them (think Twitter/ media/ opposition? What does this tell you about the role of the catalytic leader? (not that we are asking you to die in work!) what makes them appealing to others?</a:t>
            </a:r>
          </a:p>
          <a:p>
            <a:endParaRPr lang="en-GB" dirty="0"/>
          </a:p>
          <a:p>
            <a:endParaRPr lang="en-GB" dirty="0"/>
          </a:p>
          <a:p>
            <a:r>
              <a:rPr lang="en-GB" b="0" i="0" dirty="0">
                <a:solidFill>
                  <a:srgbClr val="000000"/>
                </a:solidFill>
                <a:effectLst/>
                <a:latin typeface="Arial" panose="020B0604020202020204" pitchFamily="34" charset="0"/>
              </a:rPr>
              <a:t>Called "the mother of the civil rights movement," </a:t>
            </a:r>
            <a:r>
              <a:rPr lang="en-GB" b="1" i="0" dirty="0">
                <a:solidFill>
                  <a:srgbClr val="000000"/>
                </a:solidFill>
                <a:effectLst/>
                <a:latin typeface="Arial" panose="020B0604020202020204" pitchFamily="34" charset="0"/>
              </a:rPr>
              <a:t>Rosa Parks </a:t>
            </a:r>
            <a:r>
              <a:rPr lang="en-GB" b="0" i="0" dirty="0">
                <a:solidFill>
                  <a:srgbClr val="000000"/>
                </a:solidFill>
                <a:effectLst/>
                <a:latin typeface="Arial" panose="020B0604020202020204" pitchFamily="34" charset="0"/>
              </a:rPr>
              <a:t>invigorated the struggle for racial equality when she refused to give up her bus seat to a white man in Montgomery, Alabama. Parks' arrest on December 1, 1955 launched the Montgomery Bus Boycott by 17,000 black citizens. A Supreme Court ruling and declining revenues forced the city to desegregate its buses thirteen months later. Parks became an instant icon, but her resistance was a natural extension of a lifelong commitment to activism. Over the years, she had repeatedly disobeyed bus segregation regulations. Once, she even had been put off a bus for her defiance. She lost her job during the process.</a:t>
            </a:r>
          </a:p>
          <a:p>
            <a:endParaRPr lang="en-GB" b="0" i="0" dirty="0">
              <a:solidFill>
                <a:srgbClr val="000000"/>
              </a:solidFill>
              <a:effectLst/>
              <a:latin typeface="Arial" panose="020B0604020202020204" pitchFamily="34" charset="0"/>
            </a:endParaRP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Martin Luther King Jr.</a:t>
            </a:r>
          </a:p>
          <a:p>
            <a:endParaRPr lang="en-GB" b="0" i="0" dirty="0">
              <a:solidFill>
                <a:srgbClr val="000000"/>
              </a:solidFill>
              <a:effectLst/>
              <a:latin typeface="Arial" panose="020B0604020202020204" pitchFamily="34" charset="0"/>
            </a:endParaRPr>
          </a:p>
          <a:p>
            <a:r>
              <a:rPr lang="en-GB" b="1" i="0" dirty="0">
                <a:solidFill>
                  <a:srgbClr val="202122"/>
                </a:solidFill>
                <a:effectLst/>
                <a:latin typeface="Arial" panose="020B0604020202020204" pitchFamily="34" charset="0"/>
              </a:rPr>
              <a:t>Martin Luther King Jr.</a:t>
            </a:r>
            <a:r>
              <a:rPr lang="en-GB" b="0" i="0" dirty="0">
                <a:solidFill>
                  <a:srgbClr val="202122"/>
                </a:solidFill>
                <a:effectLst/>
                <a:latin typeface="Arial" panose="020B0604020202020204" pitchFamily="34" charset="0"/>
              </a:rPr>
              <a:t> (born </a:t>
            </a:r>
            <a:r>
              <a:rPr lang="en-GB" b="1" i="0" dirty="0">
                <a:solidFill>
                  <a:srgbClr val="202122"/>
                </a:solidFill>
                <a:effectLst/>
                <a:latin typeface="Arial" panose="020B0604020202020204" pitchFamily="34" charset="0"/>
              </a:rPr>
              <a:t>Michael King Jr.</a:t>
            </a:r>
            <a:r>
              <a:rPr lang="en-GB" b="0" i="0" dirty="0">
                <a:solidFill>
                  <a:srgbClr val="202122"/>
                </a:solidFill>
                <a:effectLst/>
                <a:latin typeface="Arial" panose="020B0604020202020204" pitchFamily="34" charset="0"/>
              </a:rPr>
              <a:t>; January 15, 1929 – April 4, 1968) was an American </a:t>
            </a:r>
            <a:r>
              <a:rPr lang="en-GB" b="0" i="0" u="none" strike="noStrike" dirty="0">
                <a:solidFill>
                  <a:schemeClr val="tx1"/>
                </a:solidFill>
                <a:effectLst/>
                <a:latin typeface="Arial" panose="020B0604020202020204" pitchFamily="34" charset="0"/>
                <a:hlinkClick r:id="rId3" tooltip="Baptist">
                  <a:extLst>
                    <a:ext uri="{A12FA001-AC4F-418D-AE19-62706E023703}">
                      <ahyp:hlinkClr xmlns:ahyp="http://schemas.microsoft.com/office/drawing/2018/hyperlinkcolor" val="tx"/>
                    </a:ext>
                  </a:extLst>
                </a:hlinkClick>
              </a:rPr>
              <a:t>Baptist</a:t>
            </a:r>
            <a:r>
              <a:rPr lang="en-GB" b="0" i="0" dirty="0">
                <a:solidFill>
                  <a:schemeClr val="tx1"/>
                </a:solidFill>
                <a:effectLst/>
                <a:latin typeface="Arial" panose="020B0604020202020204" pitchFamily="34" charset="0"/>
              </a:rPr>
              <a:t> minister </a:t>
            </a:r>
            <a:r>
              <a:rPr lang="en-GB" b="0" i="0" dirty="0">
                <a:solidFill>
                  <a:srgbClr val="202122"/>
                </a:solidFill>
                <a:effectLst/>
                <a:latin typeface="Arial" panose="020B0604020202020204" pitchFamily="34" charset="0"/>
              </a:rPr>
              <a:t>and activist</a:t>
            </a:r>
            <a:r>
              <a:rPr lang="en-GB" b="0" i="0" dirty="0">
                <a:solidFill>
                  <a:schemeClr val="tx1"/>
                </a:solidFill>
                <a:effectLst/>
                <a:latin typeface="Arial" panose="020B0604020202020204" pitchFamily="34" charset="0"/>
              </a:rPr>
              <a:t>, one of the most prominent leaders in the </a:t>
            </a:r>
            <a:r>
              <a:rPr lang="en-GB" b="0" i="0" u="none" strike="noStrike" dirty="0">
                <a:solidFill>
                  <a:schemeClr val="tx1"/>
                </a:solidFill>
                <a:effectLst/>
                <a:latin typeface="Arial" panose="020B0604020202020204" pitchFamily="34" charset="0"/>
                <a:hlinkClick r:id="rId4" tooltip="Civil rights movement">
                  <a:extLst>
                    <a:ext uri="{A12FA001-AC4F-418D-AE19-62706E023703}">
                      <ahyp:hlinkClr xmlns:ahyp="http://schemas.microsoft.com/office/drawing/2018/hyperlinkcolor" val="tx"/>
                    </a:ext>
                  </a:extLst>
                </a:hlinkClick>
              </a:rPr>
              <a:t>civil rights movement</a:t>
            </a:r>
            <a:r>
              <a:rPr lang="en-GB" b="0" i="0" dirty="0">
                <a:solidFill>
                  <a:schemeClr val="tx1"/>
                </a:solidFill>
                <a:effectLst/>
                <a:latin typeface="Arial" panose="020B0604020202020204" pitchFamily="34" charset="0"/>
              </a:rPr>
              <a:t> from 1955 until </a:t>
            </a:r>
            <a:r>
              <a:rPr lang="en-GB" b="0" i="0" u="none" strike="noStrike" dirty="0">
                <a:solidFill>
                  <a:schemeClr val="tx1"/>
                </a:solidFill>
                <a:effectLst/>
                <a:latin typeface="Arial" panose="020B0604020202020204" pitchFamily="34" charset="0"/>
                <a:hlinkClick r:id="rId5" tooltip="Assassination of Martin Luther King Jr.">
                  <a:extLst>
                    <a:ext uri="{A12FA001-AC4F-418D-AE19-62706E023703}">
                      <ahyp:hlinkClr xmlns:ahyp="http://schemas.microsoft.com/office/drawing/2018/hyperlinkcolor" val="tx"/>
                    </a:ext>
                  </a:extLst>
                </a:hlinkClick>
              </a:rPr>
              <a:t>his assassination</a:t>
            </a:r>
            <a:r>
              <a:rPr lang="en-GB" b="0" i="0" dirty="0">
                <a:solidFill>
                  <a:schemeClr val="tx1"/>
                </a:solidFill>
                <a:effectLst/>
                <a:latin typeface="Arial" panose="020B0604020202020204" pitchFamily="34" charset="0"/>
              </a:rPr>
              <a:t> in 1968. An </a:t>
            </a:r>
            <a:r>
              <a:rPr lang="en-GB" b="0" i="0" u="none" strike="noStrike" dirty="0">
                <a:solidFill>
                  <a:schemeClr val="tx1"/>
                </a:solidFill>
                <a:effectLst/>
                <a:latin typeface="Arial" panose="020B0604020202020204" pitchFamily="34" charset="0"/>
                <a:hlinkClick r:id="rId6" tooltip="African-American church">
                  <a:extLst>
                    <a:ext uri="{A12FA001-AC4F-418D-AE19-62706E023703}">
                      <ahyp:hlinkClr xmlns:ahyp="http://schemas.microsoft.com/office/drawing/2018/hyperlinkcolor" val="tx"/>
                    </a:ext>
                  </a:extLst>
                </a:hlinkClick>
              </a:rPr>
              <a:t>African-American church</a:t>
            </a:r>
            <a:r>
              <a:rPr lang="en-GB" b="0" i="0" dirty="0">
                <a:solidFill>
                  <a:schemeClr val="tx1"/>
                </a:solidFill>
                <a:effectLst/>
                <a:latin typeface="Arial" panose="020B0604020202020204" pitchFamily="34" charset="0"/>
              </a:rPr>
              <a:t> leader and a son of early civil rights activist and minister </a:t>
            </a:r>
            <a:r>
              <a:rPr lang="en-GB" b="0" i="0" u="none" strike="noStrike" dirty="0">
                <a:solidFill>
                  <a:schemeClr val="tx1"/>
                </a:solidFill>
                <a:effectLst/>
                <a:latin typeface="Arial" panose="020B0604020202020204" pitchFamily="34" charset="0"/>
                <a:hlinkClick r:id="rId7" tooltip="Martin Luther King Sr.">
                  <a:extLst>
                    <a:ext uri="{A12FA001-AC4F-418D-AE19-62706E023703}">
                      <ahyp:hlinkClr xmlns:ahyp="http://schemas.microsoft.com/office/drawing/2018/hyperlinkcolor" val="tx"/>
                    </a:ext>
                  </a:extLst>
                </a:hlinkClick>
              </a:rPr>
              <a:t>Martin Luther King Sr.</a:t>
            </a:r>
            <a:r>
              <a:rPr lang="en-GB" b="0" i="0" dirty="0">
                <a:solidFill>
                  <a:schemeClr val="tx1"/>
                </a:solidFill>
                <a:effectLst/>
                <a:latin typeface="Arial" panose="020B0604020202020204" pitchFamily="34" charset="0"/>
              </a:rPr>
              <a:t>, King advanced </a:t>
            </a:r>
            <a:r>
              <a:rPr lang="en-GB" b="0" i="0" u="none" strike="noStrike" dirty="0">
                <a:solidFill>
                  <a:schemeClr val="tx1"/>
                </a:solidFill>
                <a:effectLst/>
                <a:latin typeface="Arial" panose="020B0604020202020204" pitchFamily="34" charset="0"/>
                <a:hlinkClick r:id="rId8" tooltip="Civil and political rights">
                  <a:extLst>
                    <a:ext uri="{A12FA001-AC4F-418D-AE19-62706E023703}">
                      <ahyp:hlinkClr xmlns:ahyp="http://schemas.microsoft.com/office/drawing/2018/hyperlinkcolor" val="tx"/>
                    </a:ext>
                  </a:extLst>
                </a:hlinkClick>
              </a:rPr>
              <a:t>civil rights</a:t>
            </a:r>
            <a:r>
              <a:rPr lang="en-GB" b="0" i="0" dirty="0">
                <a:solidFill>
                  <a:schemeClr val="tx1"/>
                </a:solidFill>
                <a:effectLst/>
                <a:latin typeface="Arial" panose="020B0604020202020204" pitchFamily="34" charset="0"/>
              </a:rPr>
              <a:t> for </a:t>
            </a:r>
            <a:r>
              <a:rPr lang="en-GB" b="0" i="0" u="none" strike="noStrike" dirty="0">
                <a:solidFill>
                  <a:srgbClr val="0563C1"/>
                </a:solidFill>
                <a:effectLst/>
                <a:latin typeface="Arial" panose="020B0604020202020204" pitchFamily="34" charset="0"/>
                <a:hlinkClick r:id="rId9" tooltip="People of color">
                  <a:extLst>
                    <a:ext uri="{A12FA001-AC4F-418D-AE19-62706E023703}">
                      <ahyp:hlinkClr xmlns:ahyp="http://schemas.microsoft.com/office/drawing/2018/hyperlinkcolor" val="tx"/>
                    </a:ext>
                  </a:extLst>
                </a:hlinkClick>
              </a:rPr>
              <a:t>people of </a:t>
            </a:r>
            <a:r>
              <a:rPr lang="en-GB" b="0" i="0" u="none" strike="noStrike" dirty="0" err="1">
                <a:solidFill>
                  <a:schemeClr val="tx1"/>
                </a:solidFill>
                <a:effectLst/>
                <a:latin typeface="Arial" panose="020B0604020202020204" pitchFamily="34" charset="0"/>
                <a:hlinkClick r:id="rId9" tooltip="People of color">
                  <a:extLst>
                    <a:ext uri="{A12FA001-AC4F-418D-AE19-62706E023703}">
                      <ahyp:hlinkClr xmlns:ahyp="http://schemas.microsoft.com/office/drawing/2018/hyperlinkcolor" val="tx"/>
                    </a:ext>
                  </a:extLst>
                </a:hlinkClick>
              </a:rPr>
              <a:t>color</a:t>
            </a:r>
            <a:r>
              <a:rPr lang="en-GB" b="0" i="0" dirty="0">
                <a:solidFill>
                  <a:schemeClr val="tx1"/>
                </a:solidFill>
                <a:effectLst/>
                <a:latin typeface="Arial" panose="020B0604020202020204" pitchFamily="34" charset="0"/>
              </a:rPr>
              <a:t> in the United States through </a:t>
            </a:r>
            <a:r>
              <a:rPr lang="en-GB" b="0" i="0" u="sng" dirty="0">
                <a:solidFill>
                  <a:schemeClr val="tx1"/>
                </a:solidFill>
                <a:effectLst/>
                <a:latin typeface="Arial" panose="020B0604020202020204" pitchFamily="34" charset="0"/>
                <a:hlinkClick r:id="rId10">
                  <a:extLst>
                    <a:ext uri="{A12FA001-AC4F-418D-AE19-62706E023703}">
                      <ahyp:hlinkClr xmlns:ahyp="http://schemas.microsoft.com/office/drawing/2018/hyperlinkcolor" val="tx"/>
                    </a:ext>
                  </a:extLst>
                </a:hlinkClick>
              </a:rPr>
              <a:t>nonviolence</a:t>
            </a:r>
            <a:r>
              <a:rPr lang="en-GB" b="0" i="0" dirty="0">
                <a:solidFill>
                  <a:schemeClr val="tx1"/>
                </a:solidFill>
                <a:effectLst/>
                <a:latin typeface="Arial" panose="020B0604020202020204" pitchFamily="34" charset="0"/>
              </a:rPr>
              <a:t> and </a:t>
            </a:r>
            <a:r>
              <a:rPr lang="en-GB" b="0" i="0" u="none" strike="noStrike" dirty="0">
                <a:solidFill>
                  <a:schemeClr val="tx1"/>
                </a:solidFill>
                <a:effectLst/>
                <a:latin typeface="Arial" panose="020B0604020202020204" pitchFamily="34" charset="0"/>
                <a:hlinkClick r:id="rId11" tooltip="Civil disobedience">
                  <a:extLst>
                    <a:ext uri="{A12FA001-AC4F-418D-AE19-62706E023703}">
                      <ahyp:hlinkClr xmlns:ahyp="http://schemas.microsoft.com/office/drawing/2018/hyperlinkcolor" val="tx"/>
                    </a:ext>
                  </a:extLst>
                </a:hlinkClick>
              </a:rPr>
              <a:t>civil disobedience</a:t>
            </a:r>
            <a:r>
              <a:rPr lang="en-GB" b="0" i="0" dirty="0">
                <a:solidFill>
                  <a:schemeClr val="tx1"/>
                </a:solidFill>
                <a:effectLst/>
                <a:latin typeface="Arial" panose="020B0604020202020204" pitchFamily="34" charset="0"/>
              </a:rPr>
              <a:t>. Inspired by his </a:t>
            </a:r>
            <a:r>
              <a:rPr lang="en-GB" b="0" i="0" u="none" strike="noStrike" dirty="0">
                <a:solidFill>
                  <a:schemeClr val="tx1"/>
                </a:solidFill>
                <a:effectLst/>
                <a:latin typeface="Arial" panose="020B0604020202020204" pitchFamily="34" charset="0"/>
                <a:hlinkClick r:id="rId12" tooltip="Christian beliefs">
                  <a:extLst>
                    <a:ext uri="{A12FA001-AC4F-418D-AE19-62706E023703}">
                      <ahyp:hlinkClr xmlns:ahyp="http://schemas.microsoft.com/office/drawing/2018/hyperlinkcolor" val="tx"/>
                    </a:ext>
                  </a:extLst>
                </a:hlinkClick>
              </a:rPr>
              <a:t>Christian beliefs</a:t>
            </a:r>
            <a:r>
              <a:rPr lang="en-GB" b="0" i="0" dirty="0">
                <a:solidFill>
                  <a:schemeClr val="tx1"/>
                </a:solidFill>
                <a:effectLst/>
                <a:latin typeface="Arial" panose="020B0604020202020204" pitchFamily="34" charset="0"/>
              </a:rPr>
              <a:t> and the nonviolent activism of </a:t>
            </a:r>
            <a:r>
              <a:rPr lang="en-GB" b="0" i="0" u="none" strike="noStrike" dirty="0">
                <a:solidFill>
                  <a:schemeClr val="tx1"/>
                </a:solidFill>
                <a:effectLst/>
                <a:latin typeface="Arial" panose="020B0604020202020204" pitchFamily="34" charset="0"/>
                <a:hlinkClick r:id="rId13" tooltip="Mahatma Gandhi">
                  <a:extLst>
                    <a:ext uri="{A12FA001-AC4F-418D-AE19-62706E023703}">
                      <ahyp:hlinkClr xmlns:ahyp="http://schemas.microsoft.com/office/drawing/2018/hyperlinkcolor" val="tx"/>
                    </a:ext>
                  </a:extLst>
                </a:hlinkClick>
              </a:rPr>
              <a:t>Mahatma Gandhi</a:t>
            </a:r>
            <a:r>
              <a:rPr lang="en-GB" b="0" i="0" dirty="0">
                <a:solidFill>
                  <a:schemeClr val="tx1"/>
                </a:solidFill>
                <a:effectLst/>
                <a:latin typeface="Arial" panose="020B0604020202020204" pitchFamily="34" charset="0"/>
              </a:rPr>
              <a:t>, he led targeted, </a:t>
            </a:r>
            <a:r>
              <a:rPr lang="en-GB" b="0" i="0" u="none" strike="noStrike" dirty="0">
                <a:solidFill>
                  <a:schemeClr val="tx1"/>
                </a:solidFill>
                <a:effectLst/>
                <a:latin typeface="Arial" panose="020B0604020202020204" pitchFamily="34" charset="0"/>
                <a:hlinkClick r:id="rId14" tooltip="Nonviolent resistance">
                  <a:extLst>
                    <a:ext uri="{A12FA001-AC4F-418D-AE19-62706E023703}">
                      <ahyp:hlinkClr xmlns:ahyp="http://schemas.microsoft.com/office/drawing/2018/hyperlinkcolor" val="tx"/>
                    </a:ext>
                  </a:extLst>
                </a:hlinkClick>
              </a:rPr>
              <a:t>nonviolent resistance</a:t>
            </a:r>
            <a:r>
              <a:rPr lang="en-GB" b="0" i="0" dirty="0">
                <a:solidFill>
                  <a:schemeClr val="tx1"/>
                </a:solidFill>
                <a:effectLst/>
                <a:latin typeface="Arial" panose="020B0604020202020204" pitchFamily="34" charset="0"/>
              </a:rPr>
              <a:t> against </a:t>
            </a:r>
            <a:r>
              <a:rPr lang="en-GB" b="0" i="0" u="none" strike="noStrike" dirty="0">
                <a:solidFill>
                  <a:schemeClr val="tx1"/>
                </a:solidFill>
                <a:effectLst/>
                <a:latin typeface="Arial" panose="020B0604020202020204" pitchFamily="34" charset="0"/>
                <a:hlinkClick r:id="rId15" tooltip="Jim Crow laws">
                  <a:extLst>
                    <a:ext uri="{A12FA001-AC4F-418D-AE19-62706E023703}">
                      <ahyp:hlinkClr xmlns:ahyp="http://schemas.microsoft.com/office/drawing/2018/hyperlinkcolor" val="tx"/>
                    </a:ext>
                  </a:extLst>
                </a:hlinkClick>
              </a:rPr>
              <a:t>Jim Crow laws</a:t>
            </a:r>
            <a:r>
              <a:rPr lang="en-GB" b="0" i="0" dirty="0">
                <a:solidFill>
                  <a:schemeClr val="tx1"/>
                </a:solidFill>
                <a:effectLst/>
                <a:latin typeface="Arial" panose="020B0604020202020204" pitchFamily="34" charset="0"/>
              </a:rPr>
              <a:t> and other forms of </a:t>
            </a:r>
            <a:r>
              <a:rPr lang="en-GB" b="0" i="0" u="none" strike="noStrike" dirty="0">
                <a:solidFill>
                  <a:schemeClr val="tx1"/>
                </a:solidFill>
                <a:effectLst/>
                <a:latin typeface="Arial" panose="020B0604020202020204" pitchFamily="34" charset="0"/>
                <a:hlinkClick r:id="rId16" tooltip="Discrimination in the United States">
                  <a:extLst>
                    <a:ext uri="{A12FA001-AC4F-418D-AE19-62706E023703}">
                      <ahyp:hlinkClr xmlns:ahyp="http://schemas.microsoft.com/office/drawing/2018/hyperlinkcolor" val="tx"/>
                    </a:ext>
                  </a:extLst>
                </a:hlinkClick>
              </a:rPr>
              <a:t>discrimination</a:t>
            </a:r>
            <a:r>
              <a:rPr lang="en-GB" b="0" i="0" dirty="0">
                <a:solidFill>
                  <a:schemeClr val="tx1"/>
                </a:solidFill>
                <a:effectLst/>
                <a:latin typeface="Arial" panose="020B0604020202020204" pitchFamily="34" charset="0"/>
              </a:rPr>
              <a:t>. Jim Crow </a:t>
            </a:r>
            <a:r>
              <a:rPr lang="en-GB" b="0" i="0" dirty="0">
                <a:solidFill>
                  <a:schemeClr val="tx1"/>
                </a:solidFill>
                <a:effectLst/>
                <a:latin typeface="open-sans"/>
              </a:rPr>
              <a:t>Jim Crow laws were a collection of state and local statutes that legalized racial </a:t>
            </a:r>
            <a:r>
              <a:rPr lang="en-GB" b="0" i="0" u="sng" dirty="0">
                <a:solidFill>
                  <a:schemeClr val="tx1"/>
                </a:solidFill>
                <a:effectLst/>
                <a:latin typeface="open-sans"/>
                <a:hlinkClick r:id="rId17">
                  <a:extLst>
                    <a:ext uri="{A12FA001-AC4F-418D-AE19-62706E023703}">
                      <ahyp:hlinkClr xmlns:ahyp="http://schemas.microsoft.com/office/drawing/2018/hyperlinkcolor" val="tx"/>
                    </a:ext>
                  </a:extLst>
                </a:hlinkClick>
              </a:rPr>
              <a:t>segregation</a:t>
            </a:r>
            <a:r>
              <a:rPr lang="en-GB" b="0" i="0" dirty="0">
                <a:solidFill>
                  <a:schemeClr val="tx1"/>
                </a:solidFill>
                <a:effectLst/>
                <a:latin typeface="open-sans"/>
              </a:rPr>
              <a:t>. MLK was assassinated in </a:t>
            </a:r>
          </a:p>
          <a:p>
            <a:endParaRPr lang="en-GB" b="0" i="0" dirty="0">
              <a:solidFill>
                <a:schemeClr val="tx1"/>
              </a:solidFill>
              <a:effectLst/>
              <a:latin typeface="open-sans"/>
            </a:endParaRPr>
          </a:p>
          <a:p>
            <a:endParaRPr lang="en-GB" b="0" i="0" dirty="0">
              <a:solidFill>
                <a:schemeClr val="tx1"/>
              </a:solidFill>
              <a:effectLst/>
              <a:latin typeface="open-sans"/>
            </a:endParaRPr>
          </a:p>
          <a:p>
            <a:r>
              <a:rPr lang="en-GB" b="1" i="0" dirty="0">
                <a:solidFill>
                  <a:srgbClr val="1A1A1A"/>
                </a:solidFill>
                <a:effectLst/>
                <a:latin typeface="Georgia" panose="02040502050405020303" pitchFamily="18" charset="0"/>
              </a:rPr>
              <a:t>Malala Yousafzai</a:t>
            </a:r>
            <a:r>
              <a:rPr lang="en-GB" b="0" i="0" dirty="0">
                <a:solidFill>
                  <a:srgbClr val="1A1A1A"/>
                </a:solidFill>
                <a:effectLst/>
                <a:latin typeface="Georgia" panose="02040502050405020303" pitchFamily="18" charset="0"/>
              </a:rPr>
              <a:t>, (born July 12, 1997, Mingora, Swat valley, Pakistan), Pakistani activist who, while a teenager, spoke out publicly against the prohibition on the </a:t>
            </a:r>
            <a:r>
              <a:rPr lang="en-GB" b="0" i="0" dirty="0">
                <a:effectLst/>
                <a:latin typeface="Georgia" panose="02040502050405020303" pitchFamily="18" charset="0"/>
                <a:hlinkClick r:id="rId18"/>
              </a:rPr>
              <a:t>education</a:t>
            </a:r>
            <a:r>
              <a:rPr lang="en-GB" b="0" i="0" dirty="0">
                <a:solidFill>
                  <a:srgbClr val="1A1A1A"/>
                </a:solidFill>
                <a:effectLst/>
                <a:latin typeface="Georgia" panose="02040502050405020303" pitchFamily="18" charset="0"/>
              </a:rPr>
              <a:t> of girls that was </a:t>
            </a:r>
            <a:r>
              <a:rPr lang="en-GB" b="0" i="0" u="none" strike="noStrike" dirty="0">
                <a:effectLst/>
                <a:latin typeface="Georgia" panose="02040502050405020303" pitchFamily="18" charset="0"/>
                <a:hlinkClick r:id="rId19"/>
              </a:rPr>
              <a:t>imposed</a:t>
            </a:r>
            <a:r>
              <a:rPr lang="en-GB" b="0" i="0" dirty="0">
                <a:solidFill>
                  <a:srgbClr val="1A1A1A"/>
                </a:solidFill>
                <a:effectLst/>
                <a:latin typeface="Georgia" panose="02040502050405020303" pitchFamily="18" charset="0"/>
              </a:rPr>
              <a:t> by the </a:t>
            </a:r>
            <a:r>
              <a:rPr lang="en-GB" b="0" i="0" dirty="0" err="1">
                <a:effectLst/>
                <a:latin typeface="Georgia" panose="02040502050405020303" pitchFamily="18" charset="0"/>
                <a:hlinkClick r:id="rId20"/>
              </a:rPr>
              <a:t>Tehrik</a:t>
            </a:r>
            <a:r>
              <a:rPr lang="en-GB" b="0" i="0" dirty="0">
                <a:effectLst/>
                <a:latin typeface="Georgia" panose="02040502050405020303" pitchFamily="18" charset="0"/>
                <a:hlinkClick r:id="rId20"/>
              </a:rPr>
              <a:t>-e-Taliban Pakistan</a:t>
            </a:r>
            <a:r>
              <a:rPr lang="en-GB" b="0" i="0" dirty="0">
                <a:solidFill>
                  <a:srgbClr val="1A1A1A"/>
                </a:solidFill>
                <a:effectLst/>
                <a:latin typeface="Georgia" panose="02040502050405020303" pitchFamily="18" charset="0"/>
              </a:rPr>
              <a:t> (TTP; sometimes called Pakistani Taliban). She gained global attention when she survived an assassination attempt at age 15. In 2014 Yousafzai and </a:t>
            </a:r>
            <a:r>
              <a:rPr lang="en-GB" b="0" i="0" dirty="0">
                <a:effectLst/>
                <a:latin typeface="Georgia" panose="02040502050405020303" pitchFamily="18" charset="0"/>
                <a:hlinkClick r:id="rId21"/>
              </a:rPr>
              <a:t>Kailash Satyarthi</a:t>
            </a:r>
            <a:r>
              <a:rPr lang="en-GB" b="0" i="0" dirty="0">
                <a:solidFill>
                  <a:srgbClr val="1A1A1A"/>
                </a:solidFill>
                <a:effectLst/>
                <a:latin typeface="Georgia" panose="02040502050405020303" pitchFamily="18" charset="0"/>
              </a:rPr>
              <a:t> were jointly awarded the </a:t>
            </a:r>
            <a:r>
              <a:rPr lang="en-GB" b="0" i="0" dirty="0">
                <a:effectLst/>
                <a:latin typeface="Georgia" panose="02040502050405020303" pitchFamily="18" charset="0"/>
                <a:hlinkClick r:id="rId22"/>
              </a:rPr>
              <a:t>Nobel Prize</a:t>
            </a:r>
            <a:r>
              <a:rPr lang="en-GB" b="0" i="0" dirty="0">
                <a:solidFill>
                  <a:srgbClr val="1A1A1A"/>
                </a:solidFill>
                <a:effectLst/>
                <a:latin typeface="Georgia" panose="02040502050405020303" pitchFamily="18" charset="0"/>
              </a:rPr>
              <a:t> for Peace in recognition of their efforts on behalf of children’s rights.</a:t>
            </a:r>
            <a:endParaRPr lang="en-GB" b="0" i="0" dirty="0">
              <a:solidFill>
                <a:schemeClr val="tx1"/>
              </a:solidFill>
              <a:effectLst/>
              <a:latin typeface="open-sans"/>
            </a:endParaRPr>
          </a:p>
          <a:p>
            <a:endParaRPr lang="en-GB" b="0" i="0" dirty="0">
              <a:solidFill>
                <a:schemeClr val="tx1"/>
              </a:solidFill>
              <a:effectLst/>
              <a:latin typeface="open-sans"/>
            </a:endParaRPr>
          </a:p>
          <a:p>
            <a:endParaRPr lang="en-GB" b="0" i="0" dirty="0">
              <a:solidFill>
                <a:schemeClr val="tx1"/>
              </a:solidFill>
              <a:effectLst/>
              <a:latin typeface="open-sans"/>
            </a:endParaRPr>
          </a:p>
          <a:p>
            <a:endParaRPr lang="en-GB" b="0" i="0" dirty="0">
              <a:solidFill>
                <a:schemeClr val="tx1"/>
              </a:solidFill>
              <a:effectLst/>
              <a:latin typeface="open-sans"/>
            </a:endParaRPr>
          </a:p>
          <a:p>
            <a:r>
              <a:rPr lang="en-GB" b="0" i="0" dirty="0">
                <a:solidFill>
                  <a:srgbClr val="202122"/>
                </a:solidFill>
                <a:effectLst/>
                <a:latin typeface="Arial" panose="020B0604020202020204" pitchFamily="34" charset="0"/>
              </a:rPr>
              <a:t>Megan Rapinoe has been involved in the </a:t>
            </a:r>
            <a:r>
              <a:rPr lang="en-GB" b="0" i="0" u="none" strike="noStrike" dirty="0">
                <a:solidFill>
                  <a:srgbClr val="3366CC"/>
                </a:solidFill>
                <a:effectLst/>
                <a:latin typeface="Arial" panose="020B0604020202020204" pitchFamily="34" charset="0"/>
                <a:hlinkClick r:id="rId23" tooltip="U.S. women's national soccer team pay discrimination claim"/>
              </a:rPr>
              <a:t>women's team's equal pay complaint</a:t>
            </a:r>
            <a:r>
              <a:rPr lang="en-GB" b="0" i="0" dirty="0">
                <a:solidFill>
                  <a:srgbClr val="202122"/>
                </a:solidFill>
                <a:effectLst/>
                <a:latin typeface="Arial" panose="020B0604020202020204" pitchFamily="34" charset="0"/>
              </a:rPr>
              <a:t> to the </a:t>
            </a:r>
            <a:r>
              <a:rPr lang="en-GB" b="0" i="0" u="none" strike="noStrike" dirty="0">
                <a:solidFill>
                  <a:srgbClr val="3366CC"/>
                </a:solidFill>
                <a:effectLst/>
                <a:latin typeface="Arial" panose="020B0604020202020204" pitchFamily="34" charset="0"/>
                <a:hlinkClick r:id="rId24" tooltip="Equal Employment Opportunity Commission"/>
              </a:rPr>
              <a:t>Equal Employment Opportunity Commission</a:t>
            </a:r>
            <a:r>
              <a:rPr lang="en-GB" b="0" i="0" dirty="0">
                <a:solidFill>
                  <a:srgbClr val="202122"/>
                </a:solidFill>
                <a:effectLst/>
                <a:latin typeface="Arial" panose="020B0604020202020204" pitchFamily="34" charset="0"/>
              </a:rPr>
              <a:t> since at least 2016.</a:t>
            </a:r>
            <a:r>
              <a:rPr lang="en-GB" b="0" i="0" u="none" strike="noStrike" baseline="30000" dirty="0">
                <a:solidFill>
                  <a:srgbClr val="3366CC"/>
                </a:solidFill>
                <a:effectLst/>
                <a:latin typeface="Arial" panose="020B0604020202020204" pitchFamily="34" charset="0"/>
                <a:hlinkClick r:id="rId25"/>
              </a:rPr>
              <a:t>[157]</a:t>
            </a:r>
            <a:r>
              <a:rPr lang="en-GB" b="0" i="0" dirty="0">
                <a:solidFill>
                  <a:srgbClr val="202122"/>
                </a:solidFill>
                <a:effectLst/>
                <a:latin typeface="Arial" panose="020B0604020202020204" pitchFamily="34" charset="0"/>
              </a:rPr>
              <a:t> In March 2019, she, along with 27 of her </a:t>
            </a:r>
            <a:r>
              <a:rPr lang="en-GB" b="0" i="0" u="none" strike="noStrike" dirty="0">
                <a:solidFill>
                  <a:srgbClr val="3366CC"/>
                </a:solidFill>
                <a:effectLst/>
                <a:latin typeface="Arial" panose="020B0604020202020204" pitchFamily="34" charset="0"/>
                <a:hlinkClick r:id="rId26" tooltip="United States women's national soccer team"/>
              </a:rPr>
              <a:t>US Women's soccer</a:t>
            </a:r>
            <a:r>
              <a:rPr lang="en-GB" b="0" i="0" dirty="0">
                <a:solidFill>
                  <a:srgbClr val="202122"/>
                </a:solidFill>
                <a:effectLst/>
                <a:latin typeface="Arial" panose="020B0604020202020204" pitchFamily="34" charset="0"/>
              </a:rPr>
              <a:t> teammates filed a lawsuit against the </a:t>
            </a:r>
            <a:r>
              <a:rPr lang="en-GB" b="0" i="0" u="none" strike="noStrike" dirty="0">
                <a:solidFill>
                  <a:srgbClr val="3366CC"/>
                </a:solidFill>
                <a:effectLst/>
                <a:latin typeface="Arial" panose="020B0604020202020204" pitchFamily="34" charset="0"/>
                <a:hlinkClick r:id="rId27" tooltip="United States Soccer Federation"/>
              </a:rPr>
              <a:t>United States Soccer Federation</a:t>
            </a:r>
            <a:r>
              <a:rPr lang="en-GB" b="0" i="0" dirty="0">
                <a:solidFill>
                  <a:srgbClr val="202122"/>
                </a:solidFill>
                <a:effectLst/>
                <a:latin typeface="Arial" panose="020B0604020202020204" pitchFamily="34" charset="0"/>
              </a:rPr>
              <a:t> accusing it of gender discrimination,</a:t>
            </a:r>
            <a:r>
              <a:rPr lang="en-GB" b="0" i="0" u="none" strike="noStrike" baseline="30000" dirty="0">
                <a:solidFill>
                  <a:srgbClr val="3366CC"/>
                </a:solidFill>
                <a:effectLst/>
                <a:latin typeface="Arial" panose="020B0604020202020204" pitchFamily="34" charset="0"/>
                <a:hlinkClick r:id="rId28"/>
              </a:rPr>
              <a:t>[158]</a:t>
            </a:r>
            <a:r>
              <a:rPr lang="en-GB" b="0" i="0" dirty="0">
                <a:solidFill>
                  <a:srgbClr val="202122"/>
                </a:solidFill>
                <a:effectLst/>
                <a:latin typeface="Arial" panose="020B0604020202020204" pitchFamily="34" charset="0"/>
              </a:rPr>
              <a:t> hoping to achieve equal pay.</a:t>
            </a:r>
            <a:r>
              <a:rPr lang="en-GB" b="0" i="0" u="none" strike="noStrike" baseline="30000" dirty="0">
                <a:solidFill>
                  <a:srgbClr val="3366CC"/>
                </a:solidFill>
                <a:effectLst/>
                <a:latin typeface="Arial" panose="020B0604020202020204" pitchFamily="34" charset="0"/>
                <a:hlinkClick r:id="rId29"/>
              </a:rPr>
              <a:t>[159]</a:t>
            </a:r>
            <a:r>
              <a:rPr lang="en-GB" b="0" i="0" dirty="0">
                <a:solidFill>
                  <a:srgbClr val="202122"/>
                </a:solidFill>
                <a:effectLst/>
                <a:latin typeface="Arial" panose="020B0604020202020204" pitchFamily="34" charset="0"/>
              </a:rPr>
              <a:t> In May of the following year a judge dismissed key parts of the lawsuit including the complaint over receiving lower pay than the U.S. men's team but allowed other claims to move to trial.</a:t>
            </a:r>
            <a:endParaRPr lang="en-GB" b="0" i="0" u="none" strike="noStrike" baseline="30000" dirty="0">
              <a:solidFill>
                <a:srgbClr val="3366CC"/>
              </a:solidFill>
              <a:effectLst/>
              <a:latin typeface="Arial" panose="020B0604020202020204" pitchFamily="34" charset="0"/>
            </a:endParaRPr>
          </a:p>
          <a:p>
            <a:endParaRPr lang="en-GB" b="0" i="0" u="none" strike="noStrike" baseline="30000" dirty="0">
              <a:solidFill>
                <a:srgbClr val="3366CC"/>
              </a:solidFill>
              <a:effectLst/>
              <a:latin typeface="Arial" panose="020B0604020202020204" pitchFamily="34" charset="0"/>
            </a:endParaRPr>
          </a:p>
          <a:p>
            <a:endParaRPr lang="en-GB" b="0" i="0" u="none" strike="noStrike" baseline="30000" dirty="0">
              <a:solidFill>
                <a:srgbClr val="3366CC"/>
              </a:solidFill>
              <a:effectLst/>
              <a:latin typeface="Arial" panose="020B0604020202020204" pitchFamily="34" charset="0"/>
            </a:endParaRPr>
          </a:p>
          <a:p>
            <a:endParaRPr lang="en-GB" b="0" i="0" u="none" strike="noStrike" baseline="30000" dirty="0">
              <a:solidFill>
                <a:srgbClr val="3366CC"/>
              </a:solidFill>
              <a:effectLst/>
              <a:latin typeface="Arial" panose="020B0604020202020204" pitchFamily="34" charset="0"/>
            </a:endParaRPr>
          </a:p>
          <a:p>
            <a:endParaRPr lang="en-GB" b="0" i="0" u="none" strike="noStrike" baseline="30000" dirty="0">
              <a:solidFill>
                <a:srgbClr val="3366CC"/>
              </a:solidFill>
              <a:effectLst/>
              <a:latin typeface="Arial" panose="020B0604020202020204" pitchFamily="34" charset="0"/>
            </a:endParaRPr>
          </a:p>
          <a:p>
            <a:endParaRPr lang="en-GB" b="1" i="0" u="none" strike="noStrike" baseline="30000" dirty="0">
              <a:solidFill>
                <a:srgbClr val="3366CC"/>
              </a:solidFill>
              <a:effectLst/>
              <a:latin typeface="Arial" panose="020B0604020202020204" pitchFamily="34" charset="0"/>
            </a:endParaRPr>
          </a:p>
          <a:p>
            <a:r>
              <a:rPr lang="en-GB" b="1" i="0" dirty="0">
                <a:solidFill>
                  <a:schemeClr val="tx1"/>
                </a:solidFill>
                <a:effectLst/>
                <a:latin typeface="Arial" panose="020B0604020202020204" pitchFamily="34" charset="0"/>
              </a:rPr>
              <a:t>Greta Thunberg's </a:t>
            </a:r>
            <a:r>
              <a:rPr lang="en-GB" b="0" i="0" dirty="0">
                <a:solidFill>
                  <a:srgbClr val="202122"/>
                </a:solidFill>
                <a:effectLst/>
                <a:latin typeface="Arial" panose="020B0604020202020204" pitchFamily="34" charset="0"/>
              </a:rPr>
              <a:t>activism began when she persuaded her parents to adopt </a:t>
            </a:r>
            <a:r>
              <a:rPr lang="en-GB" b="0" i="0" u="none" strike="noStrike" dirty="0">
                <a:solidFill>
                  <a:srgbClr val="3366CC"/>
                </a:solidFill>
                <a:effectLst/>
                <a:latin typeface="Arial" panose="020B0604020202020204" pitchFamily="34" charset="0"/>
                <a:hlinkClick r:id="rId30" tooltip="Individual action on climate change"/>
              </a:rPr>
              <a:t>lifestyle choices</a:t>
            </a:r>
            <a:r>
              <a:rPr lang="en-GB" b="0" i="0" dirty="0">
                <a:solidFill>
                  <a:srgbClr val="202122"/>
                </a:solidFill>
                <a:effectLst/>
                <a:latin typeface="Arial" panose="020B0604020202020204" pitchFamily="34" charset="0"/>
              </a:rPr>
              <a:t> that reduced their own </a:t>
            </a:r>
            <a:r>
              <a:rPr lang="en-GB" b="0" i="0" u="none" strike="noStrike" dirty="0">
                <a:solidFill>
                  <a:srgbClr val="3366CC"/>
                </a:solidFill>
                <a:effectLst/>
                <a:latin typeface="Arial" panose="020B0604020202020204" pitchFamily="34" charset="0"/>
                <a:hlinkClick r:id="rId31" tooltip="Carbon footprint"/>
              </a:rPr>
              <a:t>carbon footprint</a:t>
            </a:r>
            <a:r>
              <a:rPr lang="en-GB" b="0" i="0" dirty="0">
                <a:solidFill>
                  <a:srgbClr val="202122"/>
                </a:solidFill>
                <a:effectLst/>
                <a:latin typeface="Arial" panose="020B0604020202020204" pitchFamily="34" charset="0"/>
              </a:rPr>
              <a:t>. In August 2018, at age 15, she started spending her Fridays outside the </a:t>
            </a:r>
            <a:r>
              <a:rPr lang="en-GB" b="0" i="0" u="none" strike="noStrike" dirty="0">
                <a:solidFill>
                  <a:srgbClr val="3366CC"/>
                </a:solidFill>
                <a:effectLst/>
                <a:latin typeface="Arial" panose="020B0604020202020204" pitchFamily="34" charset="0"/>
                <a:hlinkClick r:id="rId32" tooltip="Swedish Parliament"/>
              </a:rPr>
              <a:t>Swedish Parliament</a:t>
            </a:r>
            <a:r>
              <a:rPr lang="en-GB" b="0" i="0" dirty="0">
                <a:solidFill>
                  <a:srgbClr val="202122"/>
                </a:solidFill>
                <a:effectLst/>
                <a:latin typeface="Arial" panose="020B0604020202020204" pitchFamily="34" charset="0"/>
              </a:rPr>
              <a:t> to call for stronger </a:t>
            </a:r>
            <a:r>
              <a:rPr lang="en-GB" b="0" i="0" u="none" strike="noStrike" dirty="0">
                <a:solidFill>
                  <a:srgbClr val="3366CC"/>
                </a:solidFill>
                <a:effectLst/>
                <a:latin typeface="Arial" panose="020B0604020202020204" pitchFamily="34" charset="0"/>
                <a:hlinkClick r:id="rId33" tooltip="Climate change mitigation"/>
              </a:rPr>
              <a:t>action on climate change</a:t>
            </a:r>
            <a:r>
              <a:rPr lang="en-GB" b="0" i="0" dirty="0">
                <a:solidFill>
                  <a:srgbClr val="202122"/>
                </a:solidFill>
                <a:effectLst/>
                <a:latin typeface="Arial" panose="020B0604020202020204" pitchFamily="34" charset="0"/>
              </a:rPr>
              <a:t> by holding up a sign reading </a:t>
            </a:r>
            <a:r>
              <a:rPr lang="en-GB" b="0" i="1" dirty="0" err="1">
                <a:solidFill>
                  <a:srgbClr val="202122"/>
                </a:solidFill>
                <a:effectLst/>
                <a:latin typeface="Arial" panose="020B0604020202020204" pitchFamily="34" charset="0"/>
              </a:rPr>
              <a:t>Skolstrejk</a:t>
            </a:r>
            <a:r>
              <a:rPr lang="en-GB" b="0" i="1" dirty="0">
                <a:solidFill>
                  <a:srgbClr val="202122"/>
                </a:solidFill>
                <a:effectLst/>
                <a:latin typeface="Arial" panose="020B0604020202020204" pitchFamily="34" charset="0"/>
              </a:rPr>
              <a:t> för </a:t>
            </a:r>
            <a:r>
              <a:rPr lang="en-GB" b="0" i="1" dirty="0" err="1">
                <a:solidFill>
                  <a:srgbClr val="202122"/>
                </a:solidFill>
                <a:effectLst/>
                <a:latin typeface="Arial" panose="020B0604020202020204" pitchFamily="34" charset="0"/>
              </a:rPr>
              <a:t>klimatet</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34" tooltip="School Strike for Climate"/>
              </a:rPr>
              <a:t>School Strike for Climate</a:t>
            </a:r>
            <a:r>
              <a:rPr lang="en-GB" b="0" i="0" dirty="0">
                <a:solidFill>
                  <a:srgbClr val="202122"/>
                </a:solidFill>
                <a:effectLst/>
                <a:latin typeface="Arial" panose="020B0604020202020204" pitchFamily="34" charset="0"/>
              </a:rPr>
              <a:t>). Thunberg initially gained notice for her youth and her straightforward and blunt speaking manner,</a:t>
            </a:r>
            <a:r>
              <a:rPr lang="en-GB" b="0" i="0" u="none" strike="noStrike" baseline="30000" dirty="0">
                <a:solidFill>
                  <a:srgbClr val="3366CC"/>
                </a:solidFill>
                <a:effectLst/>
                <a:latin typeface="Arial" panose="020B0604020202020204" pitchFamily="34" charset="0"/>
                <a:hlinkClick r:id="rId35"/>
              </a:rPr>
              <a:t>[2]</a:t>
            </a:r>
            <a:r>
              <a:rPr lang="en-GB" b="0" i="0" dirty="0">
                <a:solidFill>
                  <a:srgbClr val="202122"/>
                </a:solidFill>
                <a:effectLst/>
                <a:latin typeface="Arial" panose="020B0604020202020204" pitchFamily="34" charset="0"/>
              </a:rPr>
              <a:t> both in public and to political leaders and assemblies, in which she criticizes world leaders for their failure to take what she considers sufficient action to address the </a:t>
            </a:r>
            <a:r>
              <a:rPr lang="en-GB" b="0" i="0" u="none" strike="noStrike" dirty="0">
                <a:solidFill>
                  <a:srgbClr val="3366CC"/>
                </a:solidFill>
                <a:effectLst/>
                <a:latin typeface="Arial" panose="020B0604020202020204" pitchFamily="34" charset="0"/>
                <a:hlinkClick r:id="rId36" tooltip="Climate crisis"/>
              </a:rPr>
              <a:t>climate crisis</a:t>
            </a:r>
            <a:r>
              <a:rPr lang="en-GB" b="0" i="0" dirty="0">
                <a:solidFill>
                  <a:srgbClr val="202122"/>
                </a:solidFill>
                <a:effectLst/>
                <a:latin typeface="Arial" panose="020B0604020202020204" pitchFamily="34" charset="0"/>
              </a:rPr>
              <a:t>.</a:t>
            </a:r>
            <a:r>
              <a:rPr lang="en-GB" b="0" i="0" u="none" strike="noStrike" baseline="30000" dirty="0">
                <a:solidFill>
                  <a:srgbClr val="3366CC"/>
                </a:solidFill>
                <a:effectLst/>
                <a:latin typeface="Arial" panose="020B0604020202020204" pitchFamily="34" charset="0"/>
                <a:hlinkClick r:id="rId37"/>
              </a:rPr>
              <a:t>[3]</a:t>
            </a:r>
            <a:endParaRPr lang="en-GB" b="0" i="0" u="none" strike="noStrike" baseline="30000" dirty="0">
              <a:solidFill>
                <a:srgbClr val="3366CC"/>
              </a:solidFill>
              <a:effectLst/>
              <a:latin typeface="Arial" panose="020B0604020202020204" pitchFamily="34" charset="0"/>
            </a:endParaRPr>
          </a:p>
          <a:p>
            <a:endParaRPr lang="en-GB" b="0" i="0" u="none" strike="noStrike" baseline="30000" dirty="0">
              <a:solidFill>
                <a:srgbClr val="3366CC"/>
              </a:solidFill>
              <a:effectLst/>
              <a:latin typeface="Arial" panose="020B0604020202020204" pitchFamily="34" charset="0"/>
            </a:endParaRPr>
          </a:p>
          <a:p>
            <a:endParaRPr lang="en-GB" b="0" i="0" u="none" strike="noStrike" baseline="30000" dirty="0">
              <a:solidFill>
                <a:srgbClr val="3366CC"/>
              </a:solidFill>
              <a:effectLst/>
              <a:latin typeface="Arial" panose="020B0604020202020204" pitchFamily="34" charset="0"/>
            </a:endParaRPr>
          </a:p>
          <a:p>
            <a:r>
              <a:rPr lang="en-GB" b="1" i="0" dirty="0">
                <a:solidFill>
                  <a:srgbClr val="202122"/>
                </a:solidFill>
                <a:effectLst/>
                <a:latin typeface="Arial" panose="020B0604020202020204" pitchFamily="34" charset="0"/>
              </a:rPr>
              <a:t>Nelson Rolihlahla Mandela</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38" tooltip="Help:IPA/English"/>
              </a:rPr>
              <a:t>/</a:t>
            </a:r>
            <a:r>
              <a:rPr lang="en-GB" b="0" i="0" u="none" strike="noStrike" dirty="0" err="1">
                <a:solidFill>
                  <a:srgbClr val="3366CC"/>
                </a:solidFill>
                <a:effectLst/>
                <a:latin typeface="Arial" panose="020B0604020202020204" pitchFamily="34" charset="0"/>
                <a:hlinkClick r:id="rId38" tooltip="Help:IPA/English"/>
              </a:rPr>
              <a:t>mænˈdɛlə</a:t>
            </a:r>
            <a:r>
              <a:rPr lang="en-GB" b="0" i="0" u="none" strike="noStrike" dirty="0">
                <a:solidFill>
                  <a:srgbClr val="3366CC"/>
                </a:solidFill>
                <a:effectLst/>
                <a:latin typeface="Arial" panose="020B0604020202020204" pitchFamily="34" charset="0"/>
                <a:hlinkClick r:id="rId38" tooltip="Help:IPA/English"/>
              </a:rPr>
              <a:t>/</a:t>
            </a:r>
            <a:r>
              <a:rPr lang="en-GB" b="0" i="0" dirty="0">
                <a:solidFill>
                  <a:srgbClr val="202122"/>
                </a:solidFill>
                <a:effectLst/>
                <a:latin typeface="Arial" panose="020B0604020202020204" pitchFamily="34" charset="0"/>
              </a:rPr>
              <a:t>;</a:t>
            </a:r>
            <a:r>
              <a:rPr lang="en-GB" b="0" i="0" u="none" strike="noStrike" baseline="30000" dirty="0">
                <a:solidFill>
                  <a:srgbClr val="3366CC"/>
                </a:solidFill>
                <a:effectLst/>
                <a:latin typeface="Arial" panose="020B0604020202020204" pitchFamily="34" charset="0"/>
                <a:hlinkClick r:id="rId39"/>
              </a:rPr>
              <a:t>[1]</a:t>
            </a:r>
            <a:r>
              <a:rPr lang="en-GB" b="0" i="0" dirty="0">
                <a:solidFill>
                  <a:srgbClr val="202122"/>
                </a:solidFill>
                <a:effectLst/>
                <a:latin typeface="Arial" panose="020B0604020202020204" pitchFamily="34" charset="0"/>
              </a:rPr>
              <a:t> </a:t>
            </a:r>
            <a:r>
              <a:rPr lang="en-GB" dirty="0"/>
              <a:t>Xhosa: </a:t>
            </a:r>
            <a:r>
              <a:rPr lang="en-GB" b="0" i="0" u="none" strike="noStrike" dirty="0">
                <a:solidFill>
                  <a:srgbClr val="3366CC"/>
                </a:solidFill>
                <a:effectLst/>
                <a:latin typeface="Arial" panose="020B0604020202020204" pitchFamily="34" charset="0"/>
                <a:hlinkClick r:id="rId40" tooltip="Help:IPA/Nguni"/>
              </a:rPr>
              <a:t>[</a:t>
            </a:r>
            <a:r>
              <a:rPr lang="en-GB" b="0" i="0" u="none" strike="noStrike" dirty="0" err="1">
                <a:solidFill>
                  <a:srgbClr val="3366CC"/>
                </a:solidFill>
                <a:effectLst/>
                <a:latin typeface="Arial" panose="020B0604020202020204" pitchFamily="34" charset="0"/>
                <a:hlinkClick r:id="rId40" tooltip="Help:IPA/Nguni"/>
              </a:rPr>
              <a:t>xolíɬaɬa</a:t>
            </a:r>
            <a:r>
              <a:rPr lang="en-GB" b="0" i="0" u="none" strike="noStrike" dirty="0">
                <a:solidFill>
                  <a:srgbClr val="3366CC"/>
                </a:solidFill>
                <a:effectLst/>
                <a:latin typeface="Arial" panose="020B0604020202020204" pitchFamily="34" charset="0"/>
                <a:hlinkClick r:id="rId40" tooltip="Help:IPA/Nguni"/>
              </a:rPr>
              <a:t> </a:t>
            </a:r>
            <a:r>
              <a:rPr lang="en-GB" b="0" i="0" u="none" strike="noStrike" dirty="0" err="1">
                <a:solidFill>
                  <a:srgbClr val="3366CC"/>
                </a:solidFill>
                <a:effectLst/>
                <a:latin typeface="Arial" panose="020B0604020202020204" pitchFamily="34" charset="0"/>
                <a:hlinkClick r:id="rId40" tooltip="Help:IPA/Nguni"/>
              </a:rPr>
              <a:t>mandɛ</a:t>
            </a:r>
            <a:r>
              <a:rPr lang="en-GB" b="0" i="0" u="none" strike="noStrike" dirty="0">
                <a:solidFill>
                  <a:srgbClr val="3366CC"/>
                </a:solidFill>
                <a:effectLst/>
                <a:latin typeface="Arial" panose="020B0604020202020204" pitchFamily="34" charset="0"/>
                <a:hlinkClick r:id="rId40" tooltip="Help:IPA/Nguni"/>
              </a:rPr>
              <a:t>̂ːla]</a:t>
            </a:r>
            <a:r>
              <a:rPr lang="en-GB" b="0" i="0" dirty="0">
                <a:solidFill>
                  <a:srgbClr val="202122"/>
                </a:solidFill>
                <a:effectLst/>
                <a:latin typeface="Arial" panose="020B0604020202020204" pitchFamily="34" charset="0"/>
              </a:rPr>
              <a:t>; 18 July 1918 – 5 December 2013) was a South African </a:t>
            </a:r>
            <a:r>
              <a:rPr lang="en-GB" b="0" i="0" u="none" strike="noStrike" dirty="0">
                <a:solidFill>
                  <a:srgbClr val="3366CC"/>
                </a:solidFill>
                <a:effectLst/>
                <a:latin typeface="Arial" panose="020B0604020202020204" pitchFamily="34" charset="0"/>
                <a:hlinkClick r:id="rId41" tooltip="Internal resistance to apartheid"/>
              </a:rPr>
              <a:t>anti-apartheid</a:t>
            </a:r>
            <a:r>
              <a:rPr lang="en-GB" b="0" i="0" dirty="0">
                <a:solidFill>
                  <a:srgbClr val="202122"/>
                </a:solidFill>
                <a:effectLst/>
                <a:latin typeface="Arial" panose="020B0604020202020204" pitchFamily="34" charset="0"/>
              </a:rPr>
              <a:t> activist and politician who served as the </a:t>
            </a:r>
            <a:r>
              <a:rPr lang="en-GB" b="0" i="0" u="none" strike="noStrike" dirty="0">
                <a:solidFill>
                  <a:srgbClr val="3366CC"/>
                </a:solidFill>
                <a:effectLst/>
                <a:latin typeface="Arial" panose="020B0604020202020204" pitchFamily="34" charset="0"/>
                <a:hlinkClick r:id="rId42" tooltip="President of South Africa"/>
              </a:rPr>
              <a:t>first president of South Africa</a:t>
            </a:r>
            <a:r>
              <a:rPr lang="en-GB" b="0" i="0" dirty="0">
                <a:solidFill>
                  <a:srgbClr val="202122"/>
                </a:solidFill>
                <a:effectLst/>
                <a:latin typeface="Arial" panose="020B0604020202020204" pitchFamily="34" charset="0"/>
              </a:rPr>
              <a:t> from 1994 to 1999. He was the country's first black head of state and the first elected in a </a:t>
            </a:r>
            <a:r>
              <a:rPr lang="en-GB" b="0" i="0" u="none" strike="noStrike" dirty="0">
                <a:solidFill>
                  <a:srgbClr val="3366CC"/>
                </a:solidFill>
                <a:effectLst/>
                <a:latin typeface="Arial" panose="020B0604020202020204" pitchFamily="34" charset="0"/>
                <a:hlinkClick r:id="rId43" tooltip="Universal suffrage"/>
              </a:rPr>
              <a:t>fully representative</a:t>
            </a:r>
            <a:r>
              <a:rPr lang="en-GB" b="0" i="0" dirty="0">
                <a:solidFill>
                  <a:srgbClr val="202122"/>
                </a:solidFill>
                <a:effectLst/>
                <a:latin typeface="Arial" panose="020B0604020202020204" pitchFamily="34" charset="0"/>
              </a:rPr>
              <a:t> democratic election. </a:t>
            </a:r>
            <a:r>
              <a:rPr lang="en-GB" b="0" i="0" u="none" strike="noStrike" dirty="0">
                <a:solidFill>
                  <a:srgbClr val="3366CC"/>
                </a:solidFill>
                <a:effectLst/>
                <a:latin typeface="Arial" panose="020B0604020202020204" pitchFamily="34" charset="0"/>
                <a:hlinkClick r:id="rId44" tooltip="Presidency of Nelson Mandela"/>
              </a:rPr>
              <a:t>His government</a:t>
            </a:r>
            <a:r>
              <a:rPr lang="en-GB" b="0" i="0" dirty="0">
                <a:solidFill>
                  <a:srgbClr val="202122"/>
                </a:solidFill>
                <a:effectLst/>
                <a:latin typeface="Arial" panose="020B0604020202020204" pitchFamily="34" charset="0"/>
              </a:rPr>
              <a:t> focused on dismantling the legacy of </a:t>
            </a:r>
            <a:r>
              <a:rPr lang="en-GB" b="0" i="0" u="none" strike="noStrike" dirty="0">
                <a:solidFill>
                  <a:srgbClr val="3366CC"/>
                </a:solidFill>
                <a:effectLst/>
                <a:latin typeface="Arial" panose="020B0604020202020204" pitchFamily="34" charset="0"/>
                <a:hlinkClick r:id="rId45" tooltip="Apartheid"/>
              </a:rPr>
              <a:t>apartheid</a:t>
            </a:r>
            <a:r>
              <a:rPr lang="en-GB" b="0" i="0" dirty="0">
                <a:solidFill>
                  <a:srgbClr val="202122"/>
                </a:solidFill>
                <a:effectLst/>
                <a:latin typeface="Arial" panose="020B0604020202020204" pitchFamily="34" charset="0"/>
              </a:rPr>
              <a:t> by fostering racial </a:t>
            </a:r>
            <a:r>
              <a:rPr lang="en-GB" b="0" i="0" u="none" strike="noStrike" dirty="0">
                <a:solidFill>
                  <a:srgbClr val="3366CC"/>
                </a:solidFill>
                <a:effectLst/>
                <a:latin typeface="Arial" panose="020B0604020202020204" pitchFamily="34" charset="0"/>
                <a:hlinkClick r:id="rId46" tooltip="Conflict resolution"/>
              </a:rPr>
              <a:t>reconciliation</a:t>
            </a:r>
            <a:r>
              <a:rPr lang="en-GB" b="0" i="0" dirty="0">
                <a:solidFill>
                  <a:srgbClr val="202122"/>
                </a:solidFill>
                <a:effectLst/>
                <a:latin typeface="Arial" panose="020B0604020202020204" pitchFamily="34" charset="0"/>
              </a:rPr>
              <a:t>. Ideologically an </a:t>
            </a:r>
            <a:r>
              <a:rPr lang="en-GB" b="0" i="0" u="none" strike="noStrike" dirty="0">
                <a:solidFill>
                  <a:srgbClr val="3366CC"/>
                </a:solidFill>
                <a:effectLst/>
                <a:latin typeface="Arial" panose="020B0604020202020204" pitchFamily="34" charset="0"/>
                <a:hlinkClick r:id="rId47" tooltip="African nationalist"/>
              </a:rPr>
              <a:t>African nationalist</a:t>
            </a:r>
            <a:r>
              <a:rPr lang="en-GB" b="0" i="0" dirty="0">
                <a:solidFill>
                  <a:srgbClr val="202122"/>
                </a:solidFill>
                <a:effectLst/>
                <a:latin typeface="Arial" panose="020B0604020202020204" pitchFamily="34" charset="0"/>
              </a:rPr>
              <a:t> and </a:t>
            </a:r>
            <a:r>
              <a:rPr lang="en-GB" b="0" i="0" u="none" strike="noStrike" dirty="0">
                <a:solidFill>
                  <a:srgbClr val="3366CC"/>
                </a:solidFill>
                <a:effectLst/>
                <a:latin typeface="Arial" panose="020B0604020202020204" pitchFamily="34" charset="0"/>
                <a:hlinkClick r:id="rId48" tooltip="African socialism"/>
              </a:rPr>
              <a:t>socialist</a:t>
            </a:r>
            <a:r>
              <a:rPr lang="en-GB" b="0" i="0" dirty="0">
                <a:solidFill>
                  <a:srgbClr val="202122"/>
                </a:solidFill>
                <a:effectLst/>
                <a:latin typeface="Arial" panose="020B0604020202020204" pitchFamily="34" charset="0"/>
              </a:rPr>
              <a:t>, he served as the president of the </a:t>
            </a:r>
            <a:r>
              <a:rPr lang="en-GB" b="0" i="0" u="none" strike="noStrike" dirty="0">
                <a:solidFill>
                  <a:srgbClr val="3366CC"/>
                </a:solidFill>
                <a:effectLst/>
                <a:latin typeface="Arial" panose="020B0604020202020204" pitchFamily="34" charset="0"/>
                <a:hlinkClick r:id="rId49" tooltip="African National Congress"/>
              </a:rPr>
              <a:t>African National Congress</a:t>
            </a:r>
            <a:r>
              <a:rPr lang="en-GB" b="0" i="0" dirty="0">
                <a:solidFill>
                  <a:srgbClr val="202122"/>
                </a:solidFill>
                <a:effectLst/>
                <a:latin typeface="Arial" panose="020B0604020202020204" pitchFamily="34" charset="0"/>
              </a:rPr>
              <a:t> (ANC) party from 1991 to 1997.</a:t>
            </a:r>
            <a:r>
              <a:rPr lang="en-GB" b="0" i="0" u="none" strike="noStrike" baseline="30000" dirty="0">
                <a:solidFill>
                  <a:srgbClr val="3366CC"/>
                </a:solidFill>
                <a:effectLst/>
                <a:latin typeface="Arial" panose="020B0604020202020204" pitchFamily="34" charset="0"/>
              </a:rPr>
              <a:t> </a:t>
            </a:r>
            <a:r>
              <a:rPr lang="en-GB" b="0" i="0" dirty="0">
                <a:solidFill>
                  <a:srgbClr val="202122"/>
                </a:solidFill>
                <a:effectLst/>
                <a:latin typeface="Arial" panose="020B0604020202020204" pitchFamily="34" charset="0"/>
              </a:rPr>
              <a:t>Mandela served 27 years in prison, split between </a:t>
            </a:r>
            <a:r>
              <a:rPr lang="en-GB" b="0" i="0" u="none" strike="noStrike" dirty="0">
                <a:solidFill>
                  <a:srgbClr val="3366CC"/>
                </a:solidFill>
                <a:effectLst/>
                <a:latin typeface="Arial" panose="020B0604020202020204" pitchFamily="34" charset="0"/>
                <a:hlinkClick r:id="rId50" tooltip="Robben Island"/>
              </a:rPr>
              <a:t>Robben Island</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51" tooltip="Pollsmoor Prison"/>
              </a:rPr>
              <a:t>Pollsmoor Prison</a:t>
            </a:r>
            <a:r>
              <a:rPr lang="en-GB" b="0" i="0" dirty="0">
                <a:solidFill>
                  <a:srgbClr val="202122"/>
                </a:solidFill>
                <a:effectLst/>
                <a:latin typeface="Arial" panose="020B0604020202020204" pitchFamily="34" charset="0"/>
              </a:rPr>
              <a:t> and </a:t>
            </a:r>
            <a:r>
              <a:rPr lang="en-GB" b="0" i="0" u="none" strike="noStrike" dirty="0">
                <a:solidFill>
                  <a:srgbClr val="3366CC"/>
                </a:solidFill>
                <a:effectLst/>
                <a:latin typeface="Arial" panose="020B0604020202020204" pitchFamily="34" charset="0"/>
                <a:hlinkClick r:id="rId52" tooltip="Victor Verster Prison"/>
              </a:rPr>
              <a:t>Victor </a:t>
            </a:r>
            <a:r>
              <a:rPr lang="en-GB" b="0" i="0" u="none" strike="noStrike" dirty="0" err="1">
                <a:solidFill>
                  <a:srgbClr val="3366CC"/>
                </a:solidFill>
                <a:effectLst/>
                <a:latin typeface="Arial" panose="020B0604020202020204" pitchFamily="34" charset="0"/>
                <a:hlinkClick r:id="rId52" tooltip="Victor Verster Prison"/>
              </a:rPr>
              <a:t>Verster</a:t>
            </a:r>
            <a:r>
              <a:rPr lang="en-GB" b="0" i="0" u="none" strike="noStrike" dirty="0">
                <a:solidFill>
                  <a:srgbClr val="3366CC"/>
                </a:solidFill>
                <a:effectLst/>
                <a:latin typeface="Arial" panose="020B0604020202020204" pitchFamily="34" charset="0"/>
                <a:hlinkClick r:id="rId52" tooltip="Victor Verster Prison"/>
              </a:rPr>
              <a:t> Prison</a:t>
            </a:r>
            <a:r>
              <a:rPr lang="en-GB" b="0" i="0" dirty="0">
                <a:solidFill>
                  <a:srgbClr val="202122"/>
                </a:solidFill>
                <a:effectLst/>
                <a:latin typeface="Arial" panose="020B0604020202020204" pitchFamily="34" charset="0"/>
              </a:rPr>
              <a:t>. Amid growing domestic and international pressure and fears of racial civil war, President </a:t>
            </a:r>
            <a:r>
              <a:rPr lang="en-GB" b="0" i="0" u="none" strike="noStrike" dirty="0">
                <a:solidFill>
                  <a:srgbClr val="3366CC"/>
                </a:solidFill>
                <a:effectLst/>
                <a:latin typeface="Arial" panose="020B0604020202020204" pitchFamily="34" charset="0"/>
                <a:hlinkClick r:id="rId53" tooltip="F. W. de Klerk"/>
              </a:rPr>
              <a:t>F. W. de Klerk</a:t>
            </a:r>
            <a:r>
              <a:rPr lang="en-GB" b="0" i="0" dirty="0">
                <a:solidFill>
                  <a:srgbClr val="202122"/>
                </a:solidFill>
                <a:effectLst/>
                <a:latin typeface="Arial" panose="020B0604020202020204" pitchFamily="34" charset="0"/>
              </a:rPr>
              <a:t> released him in 1990. Mandela and de Klerk led efforts to negotiate an end to apartheid, which resulted in the </a:t>
            </a:r>
            <a:r>
              <a:rPr lang="en-GB" b="0" i="0" u="none" strike="noStrike" dirty="0">
                <a:solidFill>
                  <a:srgbClr val="3366CC"/>
                </a:solidFill>
                <a:effectLst/>
                <a:latin typeface="Arial" panose="020B0604020202020204" pitchFamily="34" charset="0"/>
                <a:hlinkClick r:id="rId54" tooltip="1994 South African general election"/>
              </a:rPr>
              <a:t>1994 multiracial general election</a:t>
            </a:r>
            <a:r>
              <a:rPr lang="en-GB" b="0" i="0" dirty="0">
                <a:solidFill>
                  <a:srgbClr val="202122"/>
                </a:solidFill>
                <a:effectLst/>
                <a:latin typeface="Arial" panose="020B0604020202020204" pitchFamily="34" charset="0"/>
              </a:rPr>
              <a:t> in which Mandela led the ANC to victory and became president. Leading a </a:t>
            </a:r>
            <a:r>
              <a:rPr lang="en-GB" b="0" i="0" u="none" strike="noStrike" dirty="0">
                <a:solidFill>
                  <a:srgbClr val="3366CC"/>
                </a:solidFill>
                <a:effectLst/>
                <a:latin typeface="Arial" panose="020B0604020202020204" pitchFamily="34" charset="0"/>
                <a:hlinkClick r:id="rId55" tooltip="Government of National Unity (South Africa)"/>
              </a:rPr>
              <a:t>broad coalition government</a:t>
            </a:r>
            <a:r>
              <a:rPr lang="en-GB" b="0" i="0" dirty="0">
                <a:solidFill>
                  <a:srgbClr val="202122"/>
                </a:solidFill>
                <a:effectLst/>
                <a:latin typeface="Arial" panose="020B0604020202020204" pitchFamily="34" charset="0"/>
              </a:rPr>
              <a:t> which promulgated a </a:t>
            </a:r>
            <a:r>
              <a:rPr lang="en-GB" b="0" i="0" u="none" strike="noStrike" dirty="0">
                <a:solidFill>
                  <a:srgbClr val="3366CC"/>
                </a:solidFill>
                <a:effectLst/>
                <a:latin typeface="Arial" panose="020B0604020202020204" pitchFamily="34" charset="0"/>
                <a:hlinkClick r:id="rId56" tooltip="Constitution of South Africa"/>
              </a:rPr>
              <a:t>new constitution</a:t>
            </a:r>
            <a:r>
              <a:rPr lang="en-GB" b="0" i="0" dirty="0">
                <a:solidFill>
                  <a:srgbClr val="202122"/>
                </a:solidFill>
                <a:effectLst/>
                <a:latin typeface="Arial" panose="020B0604020202020204" pitchFamily="34" charset="0"/>
              </a:rPr>
              <a:t>, Mandela emphasised reconciliation between the country's racial groups and created the </a:t>
            </a:r>
            <a:r>
              <a:rPr lang="en-GB" b="0" i="0" u="none" strike="noStrike" dirty="0">
                <a:solidFill>
                  <a:srgbClr val="3366CC"/>
                </a:solidFill>
                <a:effectLst/>
                <a:latin typeface="Arial" panose="020B0604020202020204" pitchFamily="34" charset="0"/>
                <a:hlinkClick r:id="rId57" tooltip="Truth and Reconciliation Commission (South Africa)"/>
              </a:rPr>
              <a:t>Truth and Reconciliation Commission</a:t>
            </a:r>
            <a:r>
              <a:rPr lang="en-GB" b="0" i="0" dirty="0">
                <a:solidFill>
                  <a:srgbClr val="202122"/>
                </a:solidFill>
                <a:effectLst/>
                <a:latin typeface="Arial" panose="020B0604020202020204" pitchFamily="34" charset="0"/>
              </a:rPr>
              <a:t> to investigate past </a:t>
            </a:r>
            <a:r>
              <a:rPr lang="en-GB" b="0" i="0" u="none" strike="noStrike" dirty="0">
                <a:solidFill>
                  <a:srgbClr val="3366CC"/>
                </a:solidFill>
                <a:effectLst/>
                <a:latin typeface="Arial" panose="020B0604020202020204" pitchFamily="34" charset="0"/>
                <a:hlinkClick r:id="rId58" tooltip="Human rights in South Africa"/>
              </a:rPr>
              <a:t>human rights</a:t>
            </a:r>
            <a:r>
              <a:rPr lang="en-GB" b="0" i="0" dirty="0">
                <a:solidFill>
                  <a:srgbClr val="202122"/>
                </a:solidFill>
                <a:effectLst/>
                <a:latin typeface="Arial" panose="020B0604020202020204" pitchFamily="34" charset="0"/>
              </a:rPr>
              <a:t> abuses.</a:t>
            </a:r>
            <a:endParaRPr lang="en-GB" b="0" i="0" u="none" strike="noStrike" baseline="30000" dirty="0">
              <a:solidFill>
                <a:srgbClr val="3366CC"/>
              </a:solidFill>
              <a:effectLst/>
              <a:latin typeface="Arial" panose="020B0604020202020204" pitchFamily="34" charset="0"/>
            </a:endParaRPr>
          </a:p>
          <a:p>
            <a:endParaRPr lang="en-GB" b="0" i="0" u="none" strike="noStrike" baseline="30000" dirty="0">
              <a:solidFill>
                <a:srgbClr val="3366CC"/>
              </a:solidFill>
              <a:effectLst/>
              <a:latin typeface="Arial" panose="020B0604020202020204" pitchFamily="34" charset="0"/>
            </a:endParaRPr>
          </a:p>
          <a:p>
            <a:pPr algn="l"/>
            <a:endParaRPr lang="en-GB" b="0" i="0" u="none" strike="noStrike" baseline="30000" dirty="0">
              <a:solidFill>
                <a:srgbClr val="3366CC"/>
              </a:solidFill>
              <a:effectLst/>
              <a:latin typeface="Arial" panose="020B0604020202020204" pitchFamily="34" charset="0"/>
            </a:endParaRPr>
          </a:p>
          <a:p>
            <a:pPr algn="l"/>
            <a:endParaRPr lang="en-GB" b="0" i="0" u="none" strike="noStrike" baseline="30000" dirty="0">
              <a:solidFill>
                <a:srgbClr val="3366CC"/>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Marcus Rashford </a:t>
            </a:r>
            <a:r>
              <a:rPr lang="en-GB" b="0" i="0" dirty="0">
                <a:solidFill>
                  <a:srgbClr val="202124"/>
                </a:solidFill>
                <a:effectLst/>
                <a:latin typeface="arial" panose="020B0604020202020204" pitchFamily="34" charset="0"/>
              </a:rPr>
              <a:t>"Off the pitch, Marcus Rashford has been a tireless campaigner on child hunger - in the face of fierce Conservative opposition. </a:t>
            </a:r>
            <a:endParaRPr lang="en-GB" b="0" i="0" u="none" strike="noStrike" baseline="30000" dirty="0">
              <a:solidFill>
                <a:srgbClr val="3366CC"/>
              </a:solidFill>
              <a:effectLst/>
              <a:latin typeface="Arial" panose="020B0604020202020204" pitchFamily="34" charset="0"/>
            </a:endParaRPr>
          </a:p>
          <a:p>
            <a:endParaRPr lang="en-GB" b="0" i="0" u="none" strike="noStrike" baseline="30000" dirty="0">
              <a:solidFill>
                <a:srgbClr val="3366CC"/>
              </a:solidFill>
              <a:effectLst/>
              <a:latin typeface="Arial" panose="020B0604020202020204" pitchFamily="34" charset="0"/>
            </a:endParaRPr>
          </a:p>
          <a:p>
            <a:r>
              <a:rPr lang="en-GB" b="1" i="0" dirty="0">
                <a:solidFill>
                  <a:srgbClr val="202122"/>
                </a:solidFill>
                <a:effectLst/>
                <a:latin typeface="Arial" panose="020B0604020202020204" pitchFamily="34" charset="0"/>
              </a:rPr>
              <a:t>Mahatma Gandhi</a:t>
            </a:r>
            <a:r>
              <a:rPr lang="en-GB" b="0" i="0" dirty="0">
                <a:solidFill>
                  <a:srgbClr val="202122"/>
                </a:solidFill>
                <a:effectLst/>
                <a:latin typeface="Arial" panose="020B0604020202020204" pitchFamily="34" charset="0"/>
              </a:rPr>
              <a:t>, was an Indian revolutionary, </a:t>
            </a:r>
            <a:r>
              <a:rPr lang="en-GB" b="0" i="0" u="none" strike="noStrike" dirty="0">
                <a:solidFill>
                  <a:srgbClr val="3366CC"/>
                </a:solidFill>
                <a:effectLst/>
                <a:latin typeface="Arial" panose="020B0604020202020204" pitchFamily="34" charset="0"/>
                <a:hlinkClick r:id="rId59" tooltip="Anti-colonial nationalism"/>
              </a:rPr>
              <a:t>anti-colonial nationalist</a:t>
            </a:r>
            <a:r>
              <a:rPr lang="en-GB" b="0" i="0" dirty="0">
                <a:solidFill>
                  <a:srgbClr val="202122"/>
                </a:solidFill>
                <a:effectLst/>
                <a:latin typeface="Arial" panose="020B0604020202020204" pitchFamily="34" charset="0"/>
              </a:rPr>
              <a:t>, and </a:t>
            </a:r>
            <a:r>
              <a:rPr lang="en-GB" b="0" i="0" u="none" strike="noStrike" dirty="0">
                <a:solidFill>
                  <a:srgbClr val="3366CC"/>
                </a:solidFill>
                <a:effectLst/>
                <a:latin typeface="Arial" panose="020B0604020202020204" pitchFamily="34" charset="0"/>
                <a:hlinkClick r:id="rId60" tooltip="Political ethics"/>
              </a:rPr>
              <a:t>political ethicist</a:t>
            </a:r>
            <a:r>
              <a:rPr lang="en-GB" b="0" i="0" dirty="0">
                <a:solidFill>
                  <a:srgbClr val="202122"/>
                </a:solidFill>
                <a:effectLst/>
                <a:latin typeface="Arial" panose="020B0604020202020204" pitchFamily="34" charset="0"/>
              </a:rPr>
              <a:t> who employed </a:t>
            </a:r>
            <a:r>
              <a:rPr lang="en-GB" b="0" i="0" u="none" strike="noStrike" dirty="0">
                <a:solidFill>
                  <a:srgbClr val="3366CC"/>
                </a:solidFill>
                <a:effectLst/>
                <a:latin typeface="Arial" panose="020B0604020202020204" pitchFamily="34" charset="0"/>
                <a:hlinkClick r:id="rId14" tooltip="Nonviolent resistance"/>
              </a:rPr>
              <a:t>nonviolent resistance</a:t>
            </a:r>
            <a:r>
              <a:rPr lang="en-GB" b="0" i="0" dirty="0">
                <a:solidFill>
                  <a:srgbClr val="202122"/>
                </a:solidFill>
                <a:effectLst/>
                <a:latin typeface="Arial" panose="020B0604020202020204" pitchFamily="34" charset="0"/>
              </a:rPr>
              <a:t> to lead the successful </a:t>
            </a:r>
            <a:r>
              <a:rPr lang="en-GB" b="0" i="0" u="none" strike="noStrike" dirty="0">
                <a:solidFill>
                  <a:srgbClr val="3366CC"/>
                </a:solidFill>
                <a:effectLst/>
                <a:latin typeface="Arial" panose="020B0604020202020204" pitchFamily="34" charset="0"/>
                <a:hlinkClick r:id="rId61" tooltip="Indian independence movement"/>
              </a:rPr>
              <a:t>campaign for India's independence</a:t>
            </a:r>
            <a:r>
              <a:rPr lang="en-GB" b="0" i="0" dirty="0">
                <a:solidFill>
                  <a:srgbClr val="202122"/>
                </a:solidFill>
                <a:effectLst/>
                <a:latin typeface="Arial" panose="020B0604020202020204" pitchFamily="34" charset="0"/>
              </a:rPr>
              <a:t> from </a:t>
            </a:r>
            <a:r>
              <a:rPr lang="en-GB" b="0" i="0" u="none" strike="noStrike" dirty="0">
                <a:solidFill>
                  <a:srgbClr val="3366CC"/>
                </a:solidFill>
                <a:effectLst/>
                <a:latin typeface="Arial" panose="020B0604020202020204" pitchFamily="34" charset="0"/>
                <a:hlinkClick r:id="rId62" tooltip="British Raj"/>
              </a:rPr>
              <a:t>British rule</a:t>
            </a:r>
            <a:r>
              <a:rPr lang="en-GB" b="0" i="0" dirty="0">
                <a:solidFill>
                  <a:srgbClr val="202122"/>
                </a:solidFill>
                <a:effectLst/>
                <a:latin typeface="Arial" panose="020B0604020202020204" pitchFamily="34" charset="0"/>
              </a:rPr>
              <a:t> and later inspire movements for </a:t>
            </a:r>
            <a:r>
              <a:rPr lang="en-GB" b="0" i="0" u="none" strike="noStrike" dirty="0">
                <a:solidFill>
                  <a:srgbClr val="3366CC"/>
                </a:solidFill>
                <a:effectLst/>
                <a:latin typeface="Arial" panose="020B0604020202020204" pitchFamily="34" charset="0"/>
                <a:hlinkClick r:id="rId63" tooltip="Civil rights movements"/>
              </a:rPr>
              <a:t>civil rights</a:t>
            </a:r>
            <a:r>
              <a:rPr lang="en-GB" b="0" i="0" dirty="0">
                <a:solidFill>
                  <a:srgbClr val="202122"/>
                </a:solidFill>
                <a:effectLst/>
                <a:latin typeface="Arial" panose="020B0604020202020204" pitchFamily="34" charset="0"/>
              </a:rPr>
              <a:t> and freedom across the world. With his book </a:t>
            </a:r>
            <a:r>
              <a:rPr lang="en-GB" b="0" i="1" u="none" strike="noStrike" dirty="0">
                <a:solidFill>
                  <a:srgbClr val="3366CC"/>
                </a:solidFill>
                <a:effectLst/>
                <a:latin typeface="Arial" panose="020B0604020202020204" pitchFamily="34" charset="0"/>
                <a:hlinkClick r:id="rId64" tooltip="Hind Swaraj"/>
              </a:rPr>
              <a:t>Hind Swaraj</a:t>
            </a:r>
            <a:r>
              <a:rPr lang="en-GB" b="0" i="0" dirty="0">
                <a:solidFill>
                  <a:srgbClr val="202122"/>
                </a:solidFill>
                <a:effectLst/>
                <a:latin typeface="Arial" panose="020B0604020202020204" pitchFamily="34" charset="0"/>
              </a:rPr>
              <a:t> (1909) Gandhi, aged 40, declared that British rule was established in India with the co-operation of Indians and had survived only because of this co-operation. </a:t>
            </a:r>
            <a:r>
              <a:rPr lang="en-GB" b="0" i="0" dirty="0">
                <a:solidFill>
                  <a:srgbClr val="202124"/>
                </a:solidFill>
                <a:effectLst/>
                <a:latin typeface="arial" panose="020B0604020202020204" pitchFamily="34" charset="0"/>
              </a:rPr>
              <a:t>Gandhi encouraged Indians to boycott British goods and buy Indian goods </a:t>
            </a:r>
            <a:r>
              <a:rPr lang="en-GB" b="0" i="0" dirty="0" err="1">
                <a:solidFill>
                  <a:srgbClr val="202124"/>
                </a:solidFill>
                <a:effectLst/>
                <a:latin typeface="arial" panose="020B0604020202020204" pitchFamily="34" charset="0"/>
              </a:rPr>
              <a:t>instead.Indian</a:t>
            </a:r>
            <a:r>
              <a:rPr lang="en-GB" b="0" i="0" dirty="0">
                <a:solidFill>
                  <a:srgbClr val="202124"/>
                </a:solidFill>
                <a:effectLst/>
                <a:latin typeface="arial" panose="020B0604020202020204" pitchFamily="34" charset="0"/>
              </a:rPr>
              <a:t> goods such as cotton were </a:t>
            </a:r>
            <a:r>
              <a:rPr lang="en-GB" b="0" i="0" dirty="0" err="1">
                <a:solidFill>
                  <a:srgbClr val="202124"/>
                </a:solidFill>
                <a:effectLst/>
                <a:latin typeface="arial" panose="020B0604020202020204" pitchFamily="34" charset="0"/>
              </a:rPr>
              <a:t>transbported</a:t>
            </a:r>
            <a:r>
              <a:rPr lang="en-GB" b="0" i="0" dirty="0">
                <a:solidFill>
                  <a:srgbClr val="202124"/>
                </a:solidFill>
                <a:effectLst/>
                <a:latin typeface="arial" panose="020B0604020202020204" pitchFamily="34" charset="0"/>
              </a:rPr>
              <a:t> to the UK for making into cloth in Mills and then sold back to the Indians. This has a catastrophic impact on Indian manufacturing and put a lot of people into poverty and starvation. His work  </a:t>
            </a:r>
            <a:r>
              <a:rPr lang="en-GB" b="1" i="0" dirty="0">
                <a:solidFill>
                  <a:srgbClr val="202124"/>
                </a:solidFill>
                <a:effectLst/>
                <a:latin typeface="arial" panose="020B0604020202020204" pitchFamily="34" charset="0"/>
              </a:rPr>
              <a:t>helped to revitalise local economies in India and it also hit home at the British by undermining their economy in the country</a:t>
            </a:r>
            <a:r>
              <a:rPr lang="en-GB" b="0" i="0" dirty="0">
                <a:solidFill>
                  <a:srgbClr val="202122"/>
                </a:solidFill>
                <a:effectLst/>
                <a:latin typeface="Arial" panose="020B0604020202020204" pitchFamily="34" charset="0"/>
              </a:rPr>
              <a:t> If Indians refused to co-operate, British rule would collapse and </a:t>
            </a:r>
            <a:r>
              <a:rPr lang="en-GB" b="0" i="1" u="none" strike="noStrike" dirty="0">
                <a:solidFill>
                  <a:srgbClr val="3366CC"/>
                </a:solidFill>
                <a:effectLst/>
                <a:latin typeface="Arial" panose="020B0604020202020204" pitchFamily="34" charset="0"/>
                <a:hlinkClick r:id="rId65" tooltip="Swaraj"/>
              </a:rPr>
              <a:t>swaraj</a:t>
            </a:r>
            <a:r>
              <a:rPr lang="en-GB" b="0" i="0" dirty="0">
                <a:solidFill>
                  <a:srgbClr val="202122"/>
                </a:solidFill>
                <a:effectLst/>
                <a:latin typeface="Arial" panose="020B0604020202020204" pitchFamily="34" charset="0"/>
              </a:rPr>
              <a:t> (Indian independence) would come. </a:t>
            </a:r>
            <a:r>
              <a:rPr lang="en-GB" b="0" i="0" dirty="0">
                <a:solidFill>
                  <a:srgbClr val="333333"/>
                </a:solidFill>
                <a:effectLst/>
                <a:latin typeface="Heebo" panose="020B0604020202020204" pitchFamily="2" charset="-79"/>
                <a:cs typeface="Heebo" panose="020B0604020202020204" pitchFamily="2" charset="-79"/>
              </a:rPr>
              <a:t>On January 30, 1948, an assassin shot and killed him while he was attending a prayer meeting. The assassin was a Hindu who believed Gandhi had sold out to Muslims</a:t>
            </a:r>
          </a:p>
          <a:p>
            <a:endParaRPr lang="en-GB" b="0" i="0" u="none" strike="noStrike" baseline="30000" dirty="0">
              <a:solidFill>
                <a:srgbClr val="333333"/>
              </a:solidFill>
              <a:effectLst/>
              <a:latin typeface="Heebo" panose="020B0604020202020204" pitchFamily="2" charset="-79"/>
              <a:cs typeface="Heebo" panose="020B0604020202020204" pitchFamily="2" charset="-79"/>
            </a:endParaRPr>
          </a:p>
          <a:p>
            <a:endParaRPr lang="en-GB" b="0" i="0" u="none" strike="noStrike" baseline="30000" dirty="0">
              <a:solidFill>
                <a:srgbClr val="333333"/>
              </a:solidFill>
              <a:effectLst/>
              <a:latin typeface="Heebo" panose="020B0604020202020204" pitchFamily="2" charset="-79"/>
              <a:cs typeface="Heebo" panose="020B0604020202020204" pitchFamily="2" charset="-79"/>
            </a:endParaRPr>
          </a:p>
          <a:p>
            <a:r>
              <a:rPr lang="en-GB" b="0" i="0" u="none" strike="noStrike" baseline="30000" dirty="0">
                <a:solidFill>
                  <a:srgbClr val="333333"/>
                </a:solidFill>
                <a:effectLst/>
                <a:latin typeface="Heebo" panose="020B0604020202020204" pitchFamily="2" charset="-79"/>
                <a:cs typeface="Heebo" panose="020B0604020202020204" pitchFamily="2" charset="-79"/>
              </a:rPr>
              <a:t>-----------------------------------------------------------------------------------------------------------------------------------------</a:t>
            </a:r>
          </a:p>
          <a:p>
            <a:endParaRPr lang="en-GB" sz="1200" b="0" i="0" u="none" strike="noStrike" baseline="30000" dirty="0">
              <a:solidFill>
                <a:srgbClr val="333333"/>
              </a:solidFill>
              <a:effectLst/>
              <a:latin typeface="Arial" panose="020B0604020202020204" pitchFamily="34" charset="0"/>
              <a:cs typeface="Arial" panose="020B0604020202020204" pitchFamily="34" charset="0"/>
            </a:endParaRPr>
          </a:p>
          <a:p>
            <a:r>
              <a:rPr lang="en-GB" sz="1200" b="0" i="0" u="none" strike="noStrike" baseline="30000" dirty="0">
                <a:solidFill>
                  <a:srgbClr val="3366CC"/>
                </a:solidFill>
                <a:effectLst/>
                <a:latin typeface="Arial" panose="020B0604020202020204" pitchFamily="34" charset="0"/>
                <a:cs typeface="Arial" panose="020B0604020202020204" pitchFamily="34" charset="0"/>
              </a:rPr>
              <a:t>Wedi'i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galw'n</a:t>
            </a:r>
            <a:r>
              <a:rPr lang="en-GB" sz="1200" b="0" i="0" u="none" strike="noStrike" baseline="30000" dirty="0">
                <a:solidFill>
                  <a:srgbClr val="3366CC"/>
                </a:solidFill>
                <a:effectLst/>
                <a:latin typeface="Arial" panose="020B0604020202020204" pitchFamily="34" charset="0"/>
                <a:cs typeface="Arial" panose="020B0604020202020204" pitchFamily="34" charset="0"/>
              </a:rPr>
              <a:t> "fam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mudiad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hawliau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sifil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bywiogodd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Rosa Parks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frwydr</a:t>
            </a:r>
            <a:r>
              <a:rPr lang="en-GB" sz="1200" b="0" i="0" u="none" strike="noStrike" baseline="30000" dirty="0">
                <a:solidFill>
                  <a:srgbClr val="3366CC"/>
                </a:solidFill>
                <a:effectLst/>
                <a:latin typeface="Arial" panose="020B0604020202020204" pitchFamily="34" charset="0"/>
                <a:cs typeface="Arial" panose="020B0604020202020204" pitchFamily="34" charset="0"/>
              </a:rPr>
              <a:t> dros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gydraddoldeb</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hiliol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pan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wrthododd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ildio</a:t>
            </a:r>
            <a:r>
              <a:rPr lang="en-GB" sz="1200" b="0" i="0" u="none" strike="noStrike" baseline="30000" dirty="0">
                <a:solidFill>
                  <a:srgbClr val="3366CC"/>
                </a:solidFill>
                <a:effectLst/>
                <a:latin typeface="Arial" panose="020B0604020202020204" pitchFamily="34" charset="0"/>
                <a:cs typeface="Arial" panose="020B0604020202020204" pitchFamily="34" charset="0"/>
              </a:rPr>
              <a:t>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bws</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ddyn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gwyn</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Montgomery, Alabama.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Lansiwyd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Boicot</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Bws</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Trefaldwyn</a:t>
            </a:r>
            <a:r>
              <a:rPr lang="en-GB" sz="1200" b="0" i="0" u="none" strike="noStrike" baseline="30000" dirty="0">
                <a:solidFill>
                  <a:srgbClr val="3366CC"/>
                </a:solidFill>
                <a:effectLst/>
                <a:latin typeface="Arial" panose="020B0604020202020204" pitchFamily="34" charset="0"/>
                <a:cs typeface="Arial" panose="020B0604020202020204" pitchFamily="34" charset="0"/>
              </a:rPr>
              <a:t> gan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arestiad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parciau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1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Rhagfyr</a:t>
            </a:r>
            <a:r>
              <a:rPr lang="en-GB" sz="1200" b="0" i="0" u="none" strike="noStrike" baseline="30000" dirty="0">
                <a:solidFill>
                  <a:srgbClr val="3366CC"/>
                </a:solidFill>
                <a:effectLst/>
                <a:latin typeface="Arial" panose="020B0604020202020204" pitchFamily="34" charset="0"/>
                <a:cs typeface="Arial" panose="020B0604020202020204" pitchFamily="34" charset="0"/>
              </a:rPr>
              <a:t>, 1955 gan 17,000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ddinasyddion</a:t>
            </a:r>
            <a:r>
              <a:rPr lang="en-GB" sz="1200" b="0" i="0" u="none" strike="noStrike" baseline="30000" dirty="0">
                <a:solidFill>
                  <a:srgbClr val="3366CC"/>
                </a:solidFill>
                <a:effectLst/>
                <a:latin typeface="Arial" panose="020B0604020202020204" pitchFamily="34" charset="0"/>
                <a:cs typeface="Arial" panose="020B0604020202020204" pitchFamily="34" charset="0"/>
              </a:rPr>
              <a:t> du.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Gorfododd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dyfarniad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gan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Goruchaf</a:t>
            </a:r>
            <a:r>
              <a:rPr lang="en-GB" sz="1200" b="0" i="0" u="none" strike="noStrike" baseline="30000" dirty="0">
                <a:solidFill>
                  <a:srgbClr val="3366CC"/>
                </a:solidFill>
                <a:effectLst/>
                <a:latin typeface="Arial" panose="020B0604020202020204" pitchFamily="34" charset="0"/>
                <a:cs typeface="Arial" panose="020B0604020202020204" pitchFamily="34" charset="0"/>
              </a:rPr>
              <a:t> Lys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gostyngiad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mewn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refeniw</a:t>
            </a:r>
            <a:r>
              <a:rPr lang="en-GB" sz="1200" b="0" i="0" u="none" strike="noStrike" baseline="30000" dirty="0">
                <a:solidFill>
                  <a:srgbClr val="3366CC"/>
                </a:solidFill>
                <a:effectLst/>
                <a:latin typeface="Arial" panose="020B0604020202020204" pitchFamily="34" charset="0"/>
                <a:cs typeface="Arial" panose="020B0604020202020204" pitchFamily="34" charset="0"/>
              </a:rPr>
              <a:t>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ddinas</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ddadwahanu</a:t>
            </a:r>
            <a:r>
              <a:rPr lang="en-GB" sz="1200" b="0" i="0" u="none" strike="noStrike" baseline="30000" dirty="0">
                <a:solidFill>
                  <a:srgbClr val="3366CC"/>
                </a:solidFill>
                <a:effectLst/>
                <a:latin typeface="Arial" panose="020B0604020202020204" pitchFamily="34" charset="0"/>
                <a:cs typeface="Arial" panose="020B0604020202020204" pitchFamily="34" charset="0"/>
              </a:rPr>
              <a:t>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bysiau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dri</a:t>
            </a:r>
            <a:r>
              <a:rPr lang="en-GB" sz="1200" b="0" i="0" u="none" strike="noStrike" baseline="30000" dirty="0">
                <a:solidFill>
                  <a:srgbClr val="3366CC"/>
                </a:solidFill>
                <a:effectLst/>
                <a:latin typeface="Arial" panose="020B0604020202020204" pitchFamily="34" charset="0"/>
                <a:cs typeface="Arial" panose="020B0604020202020204" pitchFamily="34" charset="0"/>
              </a:rPr>
              <a:t> mis ar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ddeg</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ddiweddarach</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Parks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eicon</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unwaith</a:t>
            </a:r>
            <a:r>
              <a:rPr lang="en-GB" sz="1200" b="0" i="0" u="none" strike="noStrike" baseline="30000" dirty="0">
                <a:solidFill>
                  <a:srgbClr val="3366CC"/>
                </a:solidFill>
                <a:effectLst/>
                <a:latin typeface="Arial" panose="020B0604020202020204" pitchFamily="34" charset="0"/>
                <a:cs typeface="Arial" panose="020B0604020202020204" pitchFamily="34" charset="0"/>
              </a:rPr>
              <a:t>, ond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ei gwrthwynebiad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estyniad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naturiol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ymrwymiad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gydol</a:t>
            </a:r>
            <a:r>
              <a:rPr lang="en-GB" sz="1200" b="0" i="0" u="none" strike="noStrike" baseline="30000" dirty="0">
                <a:solidFill>
                  <a:srgbClr val="3366CC"/>
                </a:solidFill>
                <a:effectLst/>
                <a:latin typeface="Arial" panose="020B0604020202020204" pitchFamily="34" charset="0"/>
                <a:cs typeface="Arial" panose="020B0604020202020204" pitchFamily="34" charset="0"/>
              </a:rPr>
              <a:t> oes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actifiaeth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Dros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blynyddoedd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hi wedi bod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anufudd</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reoliadau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gwahanu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bysiau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dro</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ôl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tro</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Unwaith</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hi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hyd</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oed</a:t>
            </a:r>
            <a:r>
              <a:rPr lang="en-GB" sz="1200" b="0" i="0" u="none" strike="noStrike" baseline="30000" dirty="0">
                <a:solidFill>
                  <a:srgbClr val="3366CC"/>
                </a:solidFill>
                <a:effectLst/>
                <a:latin typeface="Arial" panose="020B0604020202020204" pitchFamily="34" charset="0"/>
                <a:cs typeface="Arial" panose="020B0604020202020204" pitchFamily="34" charset="0"/>
              </a:rPr>
              <a:t> wedi cael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digalonni</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oddi</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fws</a:t>
            </a:r>
            <a:r>
              <a:rPr lang="en-GB" sz="1200" b="0" i="0" u="none" strike="noStrike" baseline="30000" dirty="0">
                <a:solidFill>
                  <a:srgbClr val="3366CC"/>
                </a:solidFill>
                <a:effectLst/>
                <a:latin typeface="Arial" panose="020B0604020202020204" pitchFamily="34" charset="0"/>
                <a:cs typeface="Arial" panose="020B0604020202020204" pitchFamily="34" charset="0"/>
              </a:rPr>
              <a:t> am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herfeiddiad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Collodd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swydd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ystod y broses.</a:t>
            </a: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r>
              <a:rPr lang="en-GB" sz="1200" b="0" i="0" u="none" strike="noStrike" baseline="30000" dirty="0">
                <a:solidFill>
                  <a:srgbClr val="3366CC"/>
                </a:solidFill>
                <a:effectLst/>
                <a:latin typeface="Arial" panose="020B0604020202020204" pitchFamily="34" charset="0"/>
                <a:cs typeface="Arial" panose="020B0604020202020204" pitchFamily="34" charset="0"/>
              </a:rPr>
              <a:t>Martin Luther King Jr.</a:t>
            </a: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r>
              <a:rPr lang="en-GB" sz="1200" b="0" i="0" u="none" strike="noStrike" baseline="30000" dirty="0" err="1">
                <a:solidFill>
                  <a:srgbClr val="3366CC"/>
                </a:solidFill>
                <a:effectLst/>
                <a:latin typeface="Arial" panose="020B0604020202020204" pitchFamily="34" charset="0"/>
                <a:cs typeface="Arial" panose="020B0604020202020204" pitchFamily="34" charset="0"/>
              </a:rPr>
              <a:t>Roedd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Martin Luther King Jr.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ganwyd</a:t>
            </a:r>
            <a:r>
              <a:rPr lang="en-GB" sz="1200" b="0" i="0" u="none" strike="noStrike" baseline="30000" dirty="0">
                <a:solidFill>
                  <a:srgbClr val="3366CC"/>
                </a:solidFill>
                <a:effectLst/>
                <a:latin typeface="Arial" panose="020B0604020202020204" pitchFamily="34" charset="0"/>
                <a:cs typeface="Arial" panose="020B0604020202020204" pitchFamily="34" charset="0"/>
              </a:rPr>
              <a:t> Michael King Jr.;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Ionawr</a:t>
            </a:r>
            <a:r>
              <a:rPr lang="en-GB" sz="1200" b="0" i="0" u="none" strike="noStrike" baseline="30000" dirty="0">
                <a:solidFill>
                  <a:srgbClr val="3366CC"/>
                </a:solidFill>
                <a:effectLst/>
                <a:latin typeface="Arial" panose="020B0604020202020204" pitchFamily="34" charset="0"/>
                <a:cs typeface="Arial" panose="020B0604020202020204" pitchFamily="34" charset="0"/>
              </a:rPr>
              <a:t> 15, 1929 – –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Ebrill</a:t>
            </a:r>
            <a:r>
              <a:rPr lang="en-GB" sz="1200" b="0" i="0" u="none" strike="noStrike" baseline="30000" dirty="0">
                <a:solidFill>
                  <a:srgbClr val="3366CC"/>
                </a:solidFill>
                <a:effectLst/>
                <a:latin typeface="Arial" panose="020B0604020202020204" pitchFamily="34" charset="0"/>
                <a:cs typeface="Arial" panose="020B0604020202020204" pitchFamily="34" charset="0"/>
              </a:rPr>
              <a:t> 4, 1968)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weinidog</a:t>
            </a:r>
            <a:r>
              <a:rPr lang="en-GB" sz="1200" b="0" i="0" u="none" strike="noStrike" baseline="30000" dirty="0">
                <a:solidFill>
                  <a:srgbClr val="3366CC"/>
                </a:solidFill>
                <a:effectLst/>
                <a:latin typeface="Arial" panose="020B0604020202020204" pitchFamily="34" charset="0"/>
                <a:cs typeface="Arial" panose="020B0604020202020204" pitchFamily="34" charset="0"/>
              </a:rPr>
              <a:t> gyda’r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Bedyddwyr</a:t>
            </a:r>
            <a:r>
              <a:rPr lang="en-GB" sz="1200" b="0" i="0" u="none" strike="noStrike" baseline="30000" dirty="0">
                <a:solidFill>
                  <a:srgbClr val="3366CC"/>
                </a:solidFill>
                <a:effectLst/>
                <a:latin typeface="Arial" panose="020B0604020202020204" pitchFamily="34" charset="0"/>
                <a:cs typeface="Arial" panose="020B0604020202020204" pitchFamily="34" charset="0"/>
              </a:rPr>
              <a:t> ac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actifydd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Americanaidd</a:t>
            </a:r>
            <a:r>
              <a:rPr lang="en-GB" sz="1200" b="0" i="0" u="none" strike="noStrike" baseline="30000" dirty="0">
                <a:solidFill>
                  <a:srgbClr val="3366CC"/>
                </a:solidFill>
                <a:effectLst/>
                <a:latin typeface="Arial" panose="020B0604020202020204" pitchFamily="34" charset="0"/>
                <a:cs typeface="Arial" panose="020B0604020202020204" pitchFamily="34" charset="0"/>
              </a:rPr>
              <a:t>, un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arweinwyr</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amlycaf</a:t>
            </a:r>
            <a:r>
              <a:rPr lang="en-GB" sz="1200" b="0" i="0" u="none" strike="noStrike" baseline="30000" dirty="0">
                <a:solidFill>
                  <a:srgbClr val="3366CC"/>
                </a:solidFill>
                <a:effectLst/>
                <a:latin typeface="Arial" panose="020B0604020202020204" pitchFamily="34" charset="0"/>
                <a:cs typeface="Arial" panose="020B0604020202020204" pitchFamily="34" charset="0"/>
              </a:rPr>
              <a:t>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mudiad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hawliau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sifil</a:t>
            </a:r>
            <a:r>
              <a:rPr lang="en-GB" sz="1200" b="0" i="0" u="none" strike="noStrike" baseline="30000" dirty="0">
                <a:solidFill>
                  <a:srgbClr val="3366CC"/>
                </a:solidFill>
                <a:effectLst/>
                <a:latin typeface="Arial" panose="020B0604020202020204" pitchFamily="34" charset="0"/>
                <a:cs typeface="Arial" panose="020B0604020202020204" pitchFamily="34" charset="0"/>
              </a:rPr>
              <a:t> o 1955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hyd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lofruddiaeth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1968. An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Arweiniodd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eglwys</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Affricanaidd-Americanaidd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mab</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actifydd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hawliau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sifil</a:t>
            </a:r>
            <a:r>
              <a:rPr lang="en-GB" sz="1200" b="0" i="0" u="none" strike="noStrike" baseline="30000" dirty="0">
                <a:solidFill>
                  <a:srgbClr val="3366CC"/>
                </a:solidFill>
                <a:effectLst/>
                <a:latin typeface="Arial" panose="020B0604020202020204" pitchFamily="34" charset="0"/>
                <a:cs typeface="Arial" panose="020B0604020202020204" pitchFamily="34" charset="0"/>
              </a:rPr>
              <a:t> cynnar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gweinidog</a:t>
            </a:r>
            <a:r>
              <a:rPr lang="en-GB" sz="1200" b="0" i="0" u="none" strike="noStrike" baseline="30000" dirty="0">
                <a:solidFill>
                  <a:srgbClr val="3366CC"/>
                </a:solidFill>
                <a:effectLst/>
                <a:latin typeface="Arial" panose="020B0604020202020204" pitchFamily="34" charset="0"/>
                <a:cs typeface="Arial" panose="020B0604020202020204" pitchFamily="34" charset="0"/>
              </a:rPr>
              <a:t> Martin Luther King Sr., King hawliau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sifil</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bobl</a:t>
            </a:r>
            <a:r>
              <a:rPr lang="en-GB" sz="1200" b="0" i="0" u="none" strike="noStrike" baseline="30000" dirty="0">
                <a:solidFill>
                  <a:srgbClr val="3366CC"/>
                </a:solidFill>
                <a:effectLst/>
                <a:latin typeface="Arial" panose="020B0604020202020204" pitchFamily="34" charset="0"/>
                <a:cs typeface="Arial" panose="020B0604020202020204" pitchFamily="34" charset="0"/>
              </a:rPr>
              <a:t>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liw</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yr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Unol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Daleithiau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drwy</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ddidrais</a:t>
            </a:r>
            <a:r>
              <a:rPr lang="en-GB" sz="1200" b="0" i="0" u="none" strike="noStrike" baseline="30000" dirty="0">
                <a:solidFill>
                  <a:srgbClr val="3366CC"/>
                </a:solidFill>
                <a:effectLst/>
                <a:latin typeface="Arial" panose="020B0604020202020204" pitchFamily="34" charset="0"/>
                <a:cs typeface="Arial" panose="020B0604020202020204" pitchFamily="34" charset="0"/>
              </a:rPr>
              <a:t> ac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anufudd</a:t>
            </a:r>
            <a:r>
              <a:rPr lang="en-GB" sz="1200" b="0" i="0" u="none" strike="noStrike" baseline="30000" dirty="0">
                <a:solidFill>
                  <a:srgbClr val="3366CC"/>
                </a:solidFill>
                <a:effectLst/>
                <a:latin typeface="Arial" panose="020B0604020202020204" pitchFamily="34" charset="0"/>
                <a:cs typeface="Arial" panose="020B0604020202020204" pitchFamily="34" charset="0"/>
              </a:rPr>
              <a:t>-dod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sifil</a:t>
            </a:r>
            <a:r>
              <a:rPr lang="en-GB" sz="1200" b="0" i="0" u="none" strike="noStrike" baseline="30000" dirty="0">
                <a:solidFill>
                  <a:srgbClr val="3366CC"/>
                </a:solidFill>
                <a:effectLst/>
                <a:latin typeface="Arial" panose="020B0604020202020204" pitchFamily="34" charset="0"/>
                <a:cs typeface="Arial" panose="020B0604020202020204" pitchFamily="34" charset="0"/>
              </a:rPr>
              <a:t>. Wedi’i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ysbrydoli</a:t>
            </a:r>
            <a:r>
              <a:rPr lang="en-GB" sz="1200" b="0" i="0" u="none" strike="noStrike" baseline="30000" dirty="0">
                <a:solidFill>
                  <a:srgbClr val="3366CC"/>
                </a:solidFill>
                <a:effectLst/>
                <a:latin typeface="Arial" panose="020B0604020202020204" pitchFamily="34" charset="0"/>
                <a:cs typeface="Arial" panose="020B0604020202020204" pitchFamily="34" charset="0"/>
              </a:rPr>
              <a:t> gan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gredoau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Cristnogol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gweithrediaeth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ddi-drais</a:t>
            </a:r>
            <a:r>
              <a:rPr lang="en-GB" sz="1200" b="0" i="0" u="none" strike="noStrike" baseline="30000" dirty="0">
                <a:solidFill>
                  <a:srgbClr val="3366CC"/>
                </a:solidFill>
                <a:effectLst/>
                <a:latin typeface="Arial" panose="020B0604020202020204" pitchFamily="34" charset="0"/>
                <a:cs typeface="Arial" panose="020B0604020202020204" pitchFamily="34" charset="0"/>
              </a:rPr>
              <a:t> Mahatma Gandhi,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fe</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arweiniodd,gwrthsafiad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di-</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drais</a:t>
            </a:r>
            <a:r>
              <a:rPr lang="en-GB" sz="1200" b="0" i="0" u="none" strike="noStrike" baseline="30000" dirty="0">
                <a:solidFill>
                  <a:srgbClr val="3366CC"/>
                </a:solidFill>
                <a:effectLst/>
                <a:latin typeface="Arial" panose="020B0604020202020204" pitchFamily="34" charset="0"/>
                <a:cs typeface="Arial" panose="020B0604020202020204" pitchFamily="34" charset="0"/>
              </a:rPr>
              <a:t> wedi’i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dargedu</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erbyn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cyfreithiau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Jim Crow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mathau</a:t>
            </a:r>
            <a:r>
              <a:rPr lang="en-GB" sz="1200" b="0" i="0" u="none" strike="noStrike" baseline="30000" dirty="0">
                <a:solidFill>
                  <a:srgbClr val="3366CC"/>
                </a:solidFill>
                <a:effectLst/>
                <a:latin typeface="Arial" panose="020B0604020202020204" pitchFamily="34" charset="0"/>
                <a:cs typeface="Arial" panose="020B0604020202020204" pitchFamily="34" charset="0"/>
              </a:rPr>
              <a:t> eraill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wahaniaethu</a:t>
            </a:r>
            <a:r>
              <a:rPr lang="en-GB" sz="1200" b="0" i="0" u="none" strike="noStrike" baseline="30000" dirty="0">
                <a:solidFill>
                  <a:srgbClr val="3366CC"/>
                </a:solidFill>
                <a:effectLst/>
                <a:latin typeface="Arial" panose="020B0604020202020204" pitchFamily="34" charset="0"/>
                <a:cs typeface="Arial" panose="020B0604020202020204" pitchFamily="34" charset="0"/>
              </a:rPr>
              <a:t>. Jim Crow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cyfreithiau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Jim Crow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gasgliad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statudau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gwladol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 lleol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cyfreithloni</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arwahanu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hiliol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MLK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lofruddio</a:t>
            </a:r>
            <a:r>
              <a:rPr lang="en-GB" sz="1200" b="0" i="0" u="none" strike="noStrike" baseline="30000" dirty="0">
                <a:solidFill>
                  <a:srgbClr val="3366CC"/>
                </a:solidFill>
                <a:effectLst/>
                <a:latin typeface="Arial" panose="020B0604020202020204" pitchFamily="34" charset="0"/>
                <a:cs typeface="Arial" panose="020B0604020202020204" pitchFamily="34" charset="0"/>
              </a:rPr>
              <a:t> yn</a:t>
            </a: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r>
              <a:rPr lang="en-GB" sz="1200" b="0" i="0" u="none" strike="noStrike" baseline="30000" dirty="0">
                <a:solidFill>
                  <a:srgbClr val="3366CC"/>
                </a:solidFill>
                <a:effectLst/>
                <a:latin typeface="Arial" panose="020B0604020202020204" pitchFamily="34" charset="0"/>
                <a:cs typeface="Arial" panose="020B0604020202020204" pitchFamily="34" charset="0"/>
              </a:rPr>
              <a:t>Malala Yousafzai,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ganwyd</a:t>
            </a:r>
            <a:r>
              <a:rPr lang="en-GB" sz="1200" b="0" i="0" u="none" strike="noStrike" baseline="30000" dirty="0">
                <a:solidFill>
                  <a:srgbClr val="3366CC"/>
                </a:solidFill>
                <a:effectLst/>
                <a:latin typeface="Arial" panose="020B0604020202020204" pitchFamily="34" charset="0"/>
                <a:cs typeface="Arial" panose="020B0604020202020204" pitchFamily="34" charset="0"/>
              </a:rPr>
              <a:t> 12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Gorffennaf</a:t>
            </a:r>
            <a:r>
              <a:rPr lang="en-GB" sz="1200" b="0" i="0" u="none" strike="noStrike" baseline="30000" dirty="0">
                <a:solidFill>
                  <a:srgbClr val="3366CC"/>
                </a:solidFill>
                <a:effectLst/>
                <a:latin typeface="Arial" panose="020B0604020202020204" pitchFamily="34" charset="0"/>
                <a:cs typeface="Arial" panose="020B0604020202020204" pitchFamily="34" charset="0"/>
              </a:rPr>
              <a:t>, 1997, Mingora, Swat valley,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Pacistan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actifydd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Pacistanaidd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siaradodd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tra</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harddegau</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gyhoeddus</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erbyn</a:t>
            </a:r>
            <a:r>
              <a:rPr lang="en-GB" sz="1200" b="0" i="0" u="none" strike="noStrike" baseline="30000" dirty="0">
                <a:solidFill>
                  <a:srgbClr val="3366CC"/>
                </a:solidFill>
                <a:effectLst/>
                <a:latin typeface="Arial" panose="020B0604020202020204" pitchFamily="34" charset="0"/>
                <a:cs typeface="Arial" panose="020B0604020202020204" pitchFamily="34" charset="0"/>
              </a:rPr>
              <a:t>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gwaharddiad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addysg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merched</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osodwyd</a:t>
            </a:r>
            <a:r>
              <a:rPr lang="en-GB" sz="1200" b="0" i="0" u="none" strike="noStrike" baseline="30000" dirty="0">
                <a:solidFill>
                  <a:srgbClr val="3366CC"/>
                </a:solidFill>
                <a:effectLst/>
                <a:latin typeface="Arial" panose="020B0604020202020204" pitchFamily="34" charset="0"/>
                <a:cs typeface="Arial" panose="020B0604020202020204" pitchFamily="34" charset="0"/>
              </a:rPr>
              <a:t> gan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Tehrik</a:t>
            </a:r>
            <a:r>
              <a:rPr lang="en-GB" sz="1200" b="0" i="0" u="none" strike="noStrike" baseline="30000" dirty="0">
                <a:solidFill>
                  <a:srgbClr val="3366CC"/>
                </a:solidFill>
                <a:effectLst/>
                <a:latin typeface="Arial" panose="020B0604020202020204" pitchFamily="34" charset="0"/>
                <a:cs typeface="Arial" panose="020B0604020202020204" pitchFamily="34" charset="0"/>
              </a:rPr>
              <a:t>-e-Taliban Pakistan (TTP ;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elwir</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weithiau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Taliban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Pacistanaidd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Enillodd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sylw</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byd-eang</a:t>
            </a:r>
            <a:r>
              <a:rPr lang="en-GB" sz="1200" b="0" i="0" u="none" strike="noStrike" baseline="30000" dirty="0">
                <a:solidFill>
                  <a:srgbClr val="3366CC"/>
                </a:solidFill>
                <a:effectLst/>
                <a:latin typeface="Arial" panose="020B0604020202020204" pitchFamily="34" charset="0"/>
                <a:cs typeface="Arial" panose="020B0604020202020204" pitchFamily="34" charset="0"/>
              </a:rPr>
              <a:t> pan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oroesodd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ymgais</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lofruddio</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15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oed</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2014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dyfarnwyd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Gwobr</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Heddwch</a:t>
            </a:r>
            <a:r>
              <a:rPr lang="en-GB" sz="1200" b="0" i="0" u="none" strike="noStrike" baseline="30000" dirty="0">
                <a:solidFill>
                  <a:srgbClr val="3366CC"/>
                </a:solidFill>
                <a:effectLst/>
                <a:latin typeface="Arial" panose="020B0604020202020204" pitchFamily="34" charset="0"/>
                <a:cs typeface="Arial" panose="020B0604020202020204" pitchFamily="34" charset="0"/>
              </a:rPr>
              <a:t> Nobel i Yousafzai a Kailash Satyarthi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gydnabod</a:t>
            </a:r>
            <a:r>
              <a:rPr lang="en-GB" sz="1200" b="0" i="0" u="none" strike="noStrike" baseline="30000" dirty="0">
                <a:solidFill>
                  <a:srgbClr val="3366CC"/>
                </a:solidFill>
                <a:effectLst/>
                <a:latin typeface="Arial" panose="020B0604020202020204" pitchFamily="34" charset="0"/>
                <a:cs typeface="Arial" panose="020B0604020202020204" pitchFamily="34" charset="0"/>
              </a:rPr>
              <a:t> eu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hymdrechion</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ran hawliau plant.</a:t>
            </a: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r>
              <a:rPr lang="en-GB" sz="1200" b="0" i="0" u="none" strike="noStrike" baseline="30000" dirty="0">
                <a:solidFill>
                  <a:srgbClr val="3366CC"/>
                </a:solidFill>
                <a:effectLst/>
                <a:latin typeface="Arial" panose="020B0604020202020204" pitchFamily="34" charset="0"/>
                <a:cs typeface="Arial" panose="020B0604020202020204" pitchFamily="34" charset="0"/>
              </a:rPr>
              <a:t>Mae Megan Rapinoe wedi bod yn ymwneud â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chŵyn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cyflog</a:t>
            </a:r>
            <a:r>
              <a:rPr lang="en-GB" sz="1200" b="0" i="0" u="none" strike="noStrike" baseline="30000" dirty="0">
                <a:solidFill>
                  <a:srgbClr val="3366CC"/>
                </a:solidFill>
                <a:effectLst/>
                <a:latin typeface="Arial" panose="020B0604020202020204" pitchFamily="34" charset="0"/>
                <a:cs typeface="Arial" panose="020B0604020202020204" pitchFamily="34" charset="0"/>
              </a:rPr>
              <a:t> cyfartal tîm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merched</a:t>
            </a:r>
            <a:r>
              <a:rPr lang="en-GB" sz="1200" b="0" i="0" u="none" strike="noStrike" baseline="30000" dirty="0">
                <a:solidFill>
                  <a:srgbClr val="3366CC"/>
                </a:solidFill>
                <a:effectLst/>
                <a:latin typeface="Arial" panose="020B0604020202020204" pitchFamily="34" charset="0"/>
                <a:cs typeface="Arial" panose="020B0604020202020204" pitchFamily="34" charset="0"/>
              </a:rPr>
              <a:t> i’r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Comisiwn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Cyfle</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Cyflogaeth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Cyfartal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ers</a:t>
            </a:r>
            <a:r>
              <a:rPr lang="en-GB" sz="1200" b="0" i="0" u="none" strike="noStrike" baseline="30000" dirty="0">
                <a:solidFill>
                  <a:srgbClr val="3366CC"/>
                </a:solidFill>
                <a:effectLst/>
                <a:latin typeface="Arial" panose="020B0604020202020204" pitchFamily="34" charset="0"/>
                <a:cs typeface="Arial" panose="020B0604020202020204" pitchFamily="34" charset="0"/>
              </a:rPr>
              <a:t>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leiaf</a:t>
            </a:r>
            <a:r>
              <a:rPr lang="en-GB" sz="1200" b="0" i="0" u="none" strike="noStrike" baseline="30000" dirty="0">
                <a:solidFill>
                  <a:srgbClr val="3366CC"/>
                </a:solidFill>
                <a:effectLst/>
                <a:latin typeface="Arial" panose="020B0604020202020204" pitchFamily="34" charset="0"/>
                <a:cs typeface="Arial" panose="020B0604020202020204" pitchFamily="34" charset="0"/>
              </a:rPr>
              <a:t> 2016.[157] Ym mis Mawrth 2019,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fe</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wnaeth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hi, ynghyd â 27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o’i</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chyd-chwaraewyr</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pêl-droed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Merched</a:t>
            </a:r>
            <a:r>
              <a:rPr lang="en-GB" sz="1200" b="0" i="0" u="none" strike="noStrike" baseline="30000" dirty="0">
                <a:solidFill>
                  <a:srgbClr val="3366CC"/>
                </a:solidFill>
                <a:effectLst/>
                <a:latin typeface="Arial" panose="020B0604020202020204" pitchFamily="34" charset="0"/>
                <a:cs typeface="Arial" panose="020B0604020202020204" pitchFamily="34" charset="0"/>
              </a:rPr>
              <a:t> yr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Unol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Daleithiau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ffeilio</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achos</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cyfreithiol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erbyn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Ffederasiwn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Pêl-droed</a:t>
            </a:r>
            <a:r>
              <a:rPr lang="en-GB" sz="1200" b="0" i="0" u="none" strike="noStrike" baseline="30000" dirty="0">
                <a:solidFill>
                  <a:srgbClr val="3366CC"/>
                </a:solidFill>
                <a:effectLst/>
                <a:latin typeface="Arial" panose="020B0604020202020204" pitchFamily="34" charset="0"/>
                <a:cs typeface="Arial" panose="020B0604020202020204" pitchFamily="34" charset="0"/>
              </a:rPr>
              <a:t> yr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Unol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Daleithiau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gan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gyhuddo</a:t>
            </a:r>
            <a:r>
              <a:rPr lang="en-GB" sz="1200" b="0" i="0" u="none" strike="noStrike" baseline="30000" dirty="0">
                <a:solidFill>
                  <a:srgbClr val="3366CC"/>
                </a:solidFill>
                <a:effectLst/>
                <a:latin typeface="Arial" panose="020B0604020202020204" pitchFamily="34" charset="0"/>
                <a:cs typeface="Arial" panose="020B0604020202020204" pitchFamily="34" charset="0"/>
              </a:rPr>
              <a:t>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wahaniaethu</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sail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rhyw</a:t>
            </a:r>
            <a:r>
              <a:rPr lang="en-GB" sz="1200" b="0" i="0" u="none" strike="noStrike" baseline="30000" dirty="0">
                <a:solidFill>
                  <a:srgbClr val="3366CC"/>
                </a:solidFill>
                <a:effectLst/>
                <a:latin typeface="Arial" panose="020B0604020202020204" pitchFamily="34" charset="0"/>
                <a:cs typeface="Arial" panose="020B0604020202020204" pitchFamily="34" charset="0"/>
              </a:rPr>
              <a:t>,[158] gan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obeithio</a:t>
            </a:r>
            <a:r>
              <a:rPr lang="en-GB" sz="1200" b="0" i="0" u="none" strike="noStrike" baseline="30000" dirty="0">
                <a:solidFill>
                  <a:srgbClr val="3366CC"/>
                </a:solidFill>
                <a:effectLst/>
                <a:latin typeface="Arial" panose="020B0604020202020204" pitchFamily="34" charset="0"/>
                <a:cs typeface="Arial" panose="020B0604020202020204" pitchFamily="34" charset="0"/>
              </a:rPr>
              <a:t> sicrhau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cyflog</a:t>
            </a:r>
            <a:r>
              <a:rPr lang="en-GB" sz="1200" b="0" i="0" u="none" strike="noStrike" baseline="30000" dirty="0">
                <a:solidFill>
                  <a:srgbClr val="3366CC"/>
                </a:solidFill>
                <a:effectLst/>
                <a:latin typeface="Arial" panose="020B0604020202020204" pitchFamily="34" charset="0"/>
                <a:cs typeface="Arial" panose="020B0604020202020204" pitchFamily="34" charset="0"/>
              </a:rPr>
              <a:t> cyfartal.[159] Ym mis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Mai’r</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flwyddyn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ganlynol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gwrthododd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barnwr</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rannau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allweddol o’r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achos</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cyfreithiol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gan gynnwys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gŵyn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ynghylch</a:t>
            </a:r>
            <a:r>
              <a:rPr lang="en-GB" sz="1200" b="0" i="0" u="none" strike="noStrike" baseline="30000" dirty="0">
                <a:solidFill>
                  <a:srgbClr val="3366CC"/>
                </a:solidFill>
                <a:effectLst/>
                <a:latin typeface="Arial" panose="020B0604020202020204" pitchFamily="34" charset="0"/>
                <a:cs typeface="Arial" panose="020B0604020202020204" pitchFamily="34" charset="0"/>
              </a:rPr>
              <a:t> derbyn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tâl</a:t>
            </a:r>
            <a:r>
              <a:rPr lang="en-GB" sz="1200" b="0" i="0" u="none" strike="noStrike" baseline="30000" dirty="0">
                <a:solidFill>
                  <a:srgbClr val="3366CC"/>
                </a:solidFill>
                <a:effectLst/>
                <a:latin typeface="Arial" panose="020B0604020202020204" pitchFamily="34" charset="0"/>
                <a:cs typeface="Arial" panose="020B0604020202020204" pitchFamily="34" charset="0"/>
              </a:rPr>
              <a:t> is na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thîm</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dynion</a:t>
            </a:r>
            <a:r>
              <a:rPr lang="en-GB" sz="1200" b="0" i="0" u="none" strike="noStrike" baseline="30000" dirty="0">
                <a:solidFill>
                  <a:srgbClr val="3366CC"/>
                </a:solidFill>
                <a:effectLst/>
                <a:latin typeface="Arial" panose="020B0604020202020204" pitchFamily="34" charset="0"/>
                <a:cs typeface="Arial" panose="020B0604020202020204" pitchFamily="34" charset="0"/>
              </a:rPr>
              <a:t> yr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Unol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Daleithiau</a:t>
            </a:r>
            <a:r>
              <a:rPr lang="en-GB" sz="1200" b="0" i="0" u="none" strike="noStrike" baseline="30000" dirty="0">
                <a:solidFill>
                  <a:srgbClr val="3366CC"/>
                </a:solidFill>
                <a:effectLst/>
                <a:latin typeface="Arial" panose="020B0604020202020204" pitchFamily="34" charset="0"/>
                <a:cs typeface="Arial" panose="020B0604020202020204" pitchFamily="34" charset="0"/>
              </a:rPr>
              <a:t> ond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caniataodd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honiadau</a:t>
            </a:r>
            <a:r>
              <a:rPr lang="en-GB" sz="1200" b="0" i="0" u="none" strike="noStrike" baseline="30000" dirty="0">
                <a:solidFill>
                  <a:srgbClr val="3366CC"/>
                </a:solidFill>
                <a:effectLst/>
                <a:latin typeface="Arial" panose="020B0604020202020204" pitchFamily="34" charset="0"/>
                <a:cs typeface="Arial" panose="020B0604020202020204" pitchFamily="34" charset="0"/>
              </a:rPr>
              <a:t> eraill symud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dreial</a:t>
            </a:r>
            <a:r>
              <a:rPr lang="en-GB" sz="1200" b="0" i="0" u="none" strike="noStrike" baseline="30000" dirty="0">
                <a:solidFill>
                  <a:srgbClr val="3366CC"/>
                </a:solidFill>
                <a:effectLst/>
                <a:latin typeface="Arial" panose="020B0604020202020204" pitchFamily="34" charset="0"/>
                <a:cs typeface="Arial" panose="020B0604020202020204" pitchFamily="34" charset="0"/>
              </a:rPr>
              <a:t>.</a:t>
            </a:r>
            <a:endParaRPr lang="en-GB" sz="1200" b="0" i="0" u="none" strike="noStrike" baseline="30000" dirty="0">
              <a:solidFill>
                <a:srgbClr val="333333"/>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3333"/>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3333"/>
              </a:solidFill>
              <a:effectLst/>
              <a:latin typeface="Arial" panose="020B0604020202020204" pitchFamily="34" charset="0"/>
              <a:cs typeface="Arial" panose="020B0604020202020204" pitchFamily="34" charset="0"/>
            </a:endParaRPr>
          </a:p>
          <a:p>
            <a:r>
              <a:rPr lang="en-GB" sz="1200" b="0" i="0" u="none" strike="noStrike" baseline="30000" dirty="0" err="1">
                <a:solidFill>
                  <a:srgbClr val="3366CC"/>
                </a:solidFill>
                <a:effectLst/>
                <a:latin typeface="Arial" panose="020B0604020202020204" pitchFamily="34" charset="0"/>
                <a:cs typeface="Arial" panose="020B0604020202020204" pitchFamily="34" charset="0"/>
              </a:rPr>
              <a:t>Dechreuodd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actifiaeth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Greta Thunberg pan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berswadiodd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ei rhieni i fabwysiadu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dewisiadau</a:t>
            </a:r>
            <a:r>
              <a:rPr lang="en-GB" sz="1200" b="0" i="0" u="none" strike="noStrike" baseline="30000" dirty="0">
                <a:solidFill>
                  <a:srgbClr val="3366CC"/>
                </a:solidFill>
                <a:effectLst/>
                <a:latin typeface="Arial" panose="020B0604020202020204" pitchFamily="34" charset="0"/>
                <a:cs typeface="Arial" panose="020B0604020202020204" pitchFamily="34" charset="0"/>
              </a:rPr>
              <a:t> ffordd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fyw</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ostyngodd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eu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hôl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troed</a:t>
            </a:r>
            <a:r>
              <a:rPr lang="en-GB" sz="1200" b="0" i="0" u="none" strike="noStrike" baseline="30000" dirty="0">
                <a:solidFill>
                  <a:srgbClr val="3366CC"/>
                </a:solidFill>
                <a:effectLst/>
                <a:latin typeface="Arial" panose="020B0604020202020204" pitchFamily="34" charset="0"/>
                <a:cs typeface="Arial" panose="020B0604020202020204" pitchFamily="34" charset="0"/>
              </a:rPr>
              <a:t> carbon eu hunain. Ym mis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Awst</a:t>
            </a:r>
            <a:r>
              <a:rPr lang="en-GB" sz="1200" b="0" i="0" u="none" strike="noStrike" baseline="30000" dirty="0">
                <a:solidFill>
                  <a:srgbClr val="3366CC"/>
                </a:solidFill>
                <a:effectLst/>
                <a:latin typeface="Arial" panose="020B0604020202020204" pitchFamily="34" charset="0"/>
                <a:cs typeface="Arial" panose="020B0604020202020204" pitchFamily="34" charset="0"/>
              </a:rPr>
              <a:t> 2018, yn 15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oed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dechreuodd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dreulio</a:t>
            </a:r>
            <a:r>
              <a:rPr lang="en-GB" sz="1200" b="0" i="0" u="none" strike="noStrike" baseline="30000" dirty="0">
                <a:solidFill>
                  <a:srgbClr val="3366CC"/>
                </a:solidFill>
                <a:effectLst/>
                <a:latin typeface="Arial" panose="020B0604020202020204" pitchFamily="34" charset="0"/>
                <a:cs typeface="Arial" panose="020B0604020202020204" pitchFamily="34" charset="0"/>
              </a:rPr>
              <a:t>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Gwener</a:t>
            </a:r>
            <a:r>
              <a:rPr lang="en-GB" sz="1200" b="0" i="0" u="none" strike="noStrike" baseline="30000" dirty="0">
                <a:solidFill>
                  <a:srgbClr val="3366CC"/>
                </a:solidFill>
                <a:effectLst/>
                <a:latin typeface="Arial" panose="020B0604020202020204" pitchFamily="34" charset="0"/>
                <a:cs typeface="Arial" panose="020B0604020202020204" pitchFamily="34" charset="0"/>
              </a:rPr>
              <a:t> y tu allan i Senedd Sweden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alw</a:t>
            </a:r>
            <a:r>
              <a:rPr lang="en-GB" sz="1200" b="0" i="0" u="none" strike="noStrike" baseline="30000" dirty="0">
                <a:solidFill>
                  <a:srgbClr val="3366CC"/>
                </a:solidFill>
                <a:effectLst/>
                <a:latin typeface="Arial" panose="020B0604020202020204" pitchFamily="34" charset="0"/>
                <a:cs typeface="Arial" panose="020B0604020202020204" pitchFamily="34" charset="0"/>
              </a:rPr>
              <a:t> am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weithredu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cryfach</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newid yn yr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hinsawdd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drwy</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ddal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darllen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Skolstrejk</a:t>
            </a:r>
            <a:r>
              <a:rPr lang="en-GB" sz="1200" b="0" i="0" u="none" strike="noStrike" baseline="30000" dirty="0">
                <a:solidFill>
                  <a:srgbClr val="3366CC"/>
                </a:solidFill>
                <a:effectLst/>
                <a:latin typeface="Arial" panose="020B0604020202020204" pitchFamily="34" charset="0"/>
                <a:cs typeface="Arial" panose="020B0604020202020204" pitchFamily="34" charset="0"/>
              </a:rPr>
              <a:t> för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klimatet</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Streic</a:t>
            </a:r>
            <a:r>
              <a:rPr lang="en-GB" sz="1200" b="0" i="0" u="none" strike="noStrike" baseline="30000" dirty="0">
                <a:solidFill>
                  <a:srgbClr val="3366CC"/>
                </a:solidFill>
                <a:effectLst/>
                <a:latin typeface="Arial" panose="020B0604020202020204" pitchFamily="34" charset="0"/>
                <a:cs typeface="Arial" panose="020B0604020202020204" pitchFamily="34" charset="0"/>
              </a:rPr>
              <a:t> Ysgol ar gyfer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Hinsawdd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Cafodd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Thunberg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sylw</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ddechrau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am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hieuenctid</a:t>
            </a:r>
            <a:r>
              <a:rPr lang="en-GB" sz="1200" b="0" i="0" u="none" strike="noStrike" baseline="30000" dirty="0">
                <a:solidFill>
                  <a:srgbClr val="3366CC"/>
                </a:solidFill>
                <a:effectLst/>
                <a:latin typeface="Arial" panose="020B0604020202020204" pitchFamily="34" charset="0"/>
                <a:cs typeface="Arial" panose="020B0604020202020204" pitchFamily="34" charset="0"/>
              </a:rPr>
              <a:t> a’i ffordd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ddi</a:t>
            </a:r>
            <a:r>
              <a:rPr lang="en-GB" sz="1200" b="0" i="0" u="none" strike="noStrike" baseline="30000" dirty="0">
                <a:solidFill>
                  <a:srgbClr val="3366CC"/>
                </a:solidFill>
                <a:effectLst/>
                <a:latin typeface="Arial" panose="020B0604020202020204" pitchFamily="34" charset="0"/>
                <a:cs typeface="Arial" panose="020B0604020202020204" pitchFamily="34" charset="0"/>
              </a:rPr>
              <a:t>-</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flewyn</a:t>
            </a:r>
            <a:r>
              <a:rPr lang="en-GB" sz="1200" b="0" i="0" u="none" strike="noStrike" baseline="30000" dirty="0">
                <a:solidFill>
                  <a:srgbClr val="3366CC"/>
                </a:solidFill>
                <a:effectLst/>
                <a:latin typeface="Arial" panose="020B0604020202020204" pitchFamily="34" charset="0"/>
                <a:cs typeface="Arial" panose="020B0604020202020204" pitchFamily="34" charset="0"/>
              </a:rPr>
              <a:t>-ar-</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dafod</a:t>
            </a:r>
            <a:r>
              <a:rPr lang="en-GB" sz="1200" b="0" i="0" u="none" strike="noStrike" baseline="30000" dirty="0">
                <a:solidFill>
                  <a:srgbClr val="3366CC"/>
                </a:solidFill>
                <a:effectLst/>
                <a:latin typeface="Arial" panose="020B0604020202020204" pitchFamily="34" charset="0"/>
                <a:cs typeface="Arial" panose="020B0604020202020204" pitchFamily="34" charset="0"/>
              </a:rPr>
              <a:t> a di-</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flewyn</a:t>
            </a:r>
            <a:r>
              <a:rPr lang="en-GB" sz="1200" b="0" i="0" u="none" strike="noStrike" baseline="30000" dirty="0">
                <a:solidFill>
                  <a:srgbClr val="3366CC"/>
                </a:solidFill>
                <a:effectLst/>
                <a:latin typeface="Arial" panose="020B0604020202020204" pitchFamily="34" charset="0"/>
                <a:cs typeface="Arial" panose="020B0604020202020204" pitchFamily="34" charset="0"/>
              </a:rPr>
              <a:t>-ar-</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dafod</a:t>
            </a:r>
            <a:r>
              <a:rPr lang="en-GB" sz="1200" b="0" i="0" u="none" strike="noStrike" baseline="30000" dirty="0">
                <a:solidFill>
                  <a:srgbClr val="3366CC"/>
                </a:solidFill>
                <a:effectLst/>
                <a:latin typeface="Arial" panose="020B0604020202020204" pitchFamily="34" charset="0"/>
                <a:cs typeface="Arial" panose="020B0604020202020204" pitchFamily="34" charset="0"/>
              </a:rPr>
              <a:t>,[2]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gyhoeddus</a:t>
            </a:r>
            <a:r>
              <a:rPr lang="en-GB" sz="1200" b="0" i="0" u="none" strike="noStrike" baseline="30000" dirty="0">
                <a:solidFill>
                  <a:srgbClr val="3366CC"/>
                </a:solidFill>
                <a:effectLst/>
                <a:latin typeface="Arial" panose="020B0604020202020204" pitchFamily="34" charset="0"/>
                <a:cs typeface="Arial" panose="020B0604020202020204" pitchFamily="34" charset="0"/>
              </a:rPr>
              <a:t> ac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arweinwyr</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gwleidyddol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chynulliadau</a:t>
            </a:r>
            <a:r>
              <a:rPr lang="en-GB" sz="1200" b="0" i="0" u="none" strike="noStrike" baseline="30000" dirty="0">
                <a:solidFill>
                  <a:srgbClr val="3366CC"/>
                </a:solidFill>
                <a:effectLst/>
                <a:latin typeface="Arial" panose="020B0604020202020204" pitchFamily="34" charset="0"/>
                <a:cs typeface="Arial" panose="020B0604020202020204" pitchFamily="34" charset="0"/>
              </a:rPr>
              <a:t>, lle mae’n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beirniadu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arweinwyr</a:t>
            </a:r>
            <a:r>
              <a:rPr lang="en-GB" sz="1200" b="0" i="0" u="none" strike="noStrike" baseline="30000" dirty="0">
                <a:solidFill>
                  <a:srgbClr val="3366CC"/>
                </a:solidFill>
                <a:effectLst/>
                <a:latin typeface="Arial" panose="020B0604020202020204" pitchFamily="34" charset="0"/>
                <a:cs typeface="Arial" panose="020B0604020202020204" pitchFamily="34" charset="0"/>
              </a:rPr>
              <a:t>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byd</a:t>
            </a:r>
            <a:r>
              <a:rPr lang="en-GB" sz="1200" b="0" i="0" u="none" strike="noStrike" baseline="30000" dirty="0">
                <a:solidFill>
                  <a:srgbClr val="3366CC"/>
                </a:solidFill>
                <a:effectLst/>
                <a:latin typeface="Arial" panose="020B0604020202020204" pitchFamily="34" charset="0"/>
                <a:cs typeface="Arial" panose="020B0604020202020204" pitchFamily="34" charset="0"/>
              </a:rPr>
              <a:t> am eu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methiant</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gymryd</a:t>
            </a:r>
            <a:r>
              <a:rPr lang="en-GB" sz="1200" b="0" i="0" u="none" strike="noStrike" baseline="30000" dirty="0">
                <a:solidFill>
                  <a:srgbClr val="3366CC"/>
                </a:solidFill>
                <a:effectLst/>
                <a:latin typeface="Arial" panose="020B0604020202020204" pitchFamily="34" charset="0"/>
                <a:cs typeface="Arial" panose="020B0604020202020204" pitchFamily="34" charset="0"/>
              </a:rPr>
              <a:t> yr hyn y mae’n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ystyried</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ddigon</a:t>
            </a:r>
            <a:r>
              <a:rPr lang="en-GB" sz="1200" b="0" i="0" u="none" strike="noStrike" baseline="30000" dirty="0">
                <a:solidFill>
                  <a:srgbClr val="3366CC"/>
                </a:solidFill>
                <a:effectLst/>
                <a:latin typeface="Arial" panose="020B0604020202020204" pitchFamily="34" charset="0"/>
                <a:cs typeface="Arial" panose="020B0604020202020204" pitchFamily="34" charset="0"/>
              </a:rPr>
              <a:t>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gamau</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fynd</a:t>
            </a:r>
            <a:r>
              <a:rPr lang="en-GB" sz="1200" b="0" i="0" u="none" strike="noStrike" baseline="30000" dirty="0">
                <a:solidFill>
                  <a:srgbClr val="3366CC"/>
                </a:solidFill>
                <a:effectLst/>
                <a:latin typeface="Arial" panose="020B0604020202020204" pitchFamily="34" charset="0"/>
                <a:cs typeface="Arial" panose="020B0604020202020204" pitchFamily="34" charset="0"/>
              </a:rPr>
              <a:t> i’r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afael</a:t>
            </a:r>
            <a:r>
              <a:rPr lang="en-GB" sz="1200" b="0" i="0" u="none" strike="noStrike" baseline="30000" dirty="0">
                <a:solidFill>
                  <a:srgbClr val="3366CC"/>
                </a:solidFill>
                <a:effectLst/>
                <a:latin typeface="Arial" panose="020B0604020202020204" pitchFamily="34" charset="0"/>
                <a:cs typeface="Arial" panose="020B0604020202020204" pitchFamily="34" charset="0"/>
              </a:rPr>
              <a:t> â’r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argyfwng</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hinsawdd</a:t>
            </a:r>
            <a:r>
              <a:rPr lang="en-GB" sz="1200" b="0" i="0" u="none" strike="noStrike" baseline="30000" dirty="0">
                <a:solidFill>
                  <a:srgbClr val="3366CC"/>
                </a:solidFill>
                <a:effectLst/>
                <a:latin typeface="Arial" panose="020B0604020202020204" pitchFamily="34" charset="0"/>
                <a:cs typeface="Arial" panose="020B0604020202020204" pitchFamily="34" charset="0"/>
              </a:rPr>
              <a:t>. [3]</a:t>
            </a: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r>
              <a:rPr lang="en-GB" sz="1200" b="0" i="0" u="none" strike="noStrike" baseline="30000" dirty="0" err="1">
                <a:solidFill>
                  <a:srgbClr val="3366CC"/>
                </a:solidFill>
                <a:effectLst/>
                <a:latin typeface="Arial" panose="020B0604020202020204" pitchFamily="34" charset="0"/>
                <a:cs typeface="Arial" panose="020B0604020202020204" pitchFamily="34" charset="0"/>
              </a:rPr>
              <a:t>Roedd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Nelson Rolihlahla Mandela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mænˈdɛlə</a:t>
            </a:r>
            <a:r>
              <a:rPr lang="en-GB" sz="1200" b="0" i="0" u="none" strike="noStrike" baseline="30000" dirty="0">
                <a:solidFill>
                  <a:srgbClr val="3366CC"/>
                </a:solidFill>
                <a:effectLst/>
                <a:latin typeface="Arial" panose="020B0604020202020204" pitchFamily="34" charset="0"/>
                <a:cs typeface="Arial" panose="020B0604020202020204" pitchFamily="34" charset="0"/>
              </a:rPr>
              <a:t>/; [1] Xhosa: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xolíɬaɬa</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mandɛ</a:t>
            </a:r>
            <a:r>
              <a:rPr lang="en-GB" sz="1200" b="0" i="0" u="none" strike="noStrike" baseline="30000" dirty="0">
                <a:solidFill>
                  <a:srgbClr val="3366CC"/>
                </a:solidFill>
                <a:effectLst/>
                <a:latin typeface="Arial" panose="020B0604020202020204" pitchFamily="34" charset="0"/>
                <a:cs typeface="Arial" panose="020B0604020202020204" pitchFamily="34" charset="0"/>
              </a:rPr>
              <a:t>̂ːla]; 18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Gorffennaf</a:t>
            </a:r>
            <a:r>
              <a:rPr lang="en-GB" sz="1200" b="0" i="0" u="none" strike="noStrike" baseline="30000" dirty="0">
                <a:solidFill>
                  <a:srgbClr val="3366CC"/>
                </a:solidFill>
                <a:effectLst/>
                <a:latin typeface="Arial" panose="020B0604020202020204" pitchFamily="34" charset="0"/>
                <a:cs typeface="Arial" panose="020B0604020202020204" pitchFamily="34" charset="0"/>
              </a:rPr>
              <a:t> 1918 - 5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Rhagfyr</a:t>
            </a:r>
            <a:r>
              <a:rPr lang="en-GB" sz="1200" b="0" i="0" u="none" strike="noStrike" baseline="30000" dirty="0">
                <a:solidFill>
                  <a:srgbClr val="3366CC"/>
                </a:solidFill>
                <a:effectLst/>
                <a:latin typeface="Arial" panose="020B0604020202020204" pitchFamily="34" charset="0"/>
                <a:cs typeface="Arial" panose="020B0604020202020204" pitchFamily="34" charset="0"/>
              </a:rPr>
              <a:t> 2013)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actifydd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gwleidydd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gwrth</a:t>
            </a:r>
            <a:r>
              <a:rPr lang="en-GB" sz="1200" b="0" i="0" u="none" strike="noStrike" baseline="30000" dirty="0">
                <a:solidFill>
                  <a:srgbClr val="3366CC"/>
                </a:solidFill>
                <a:effectLst/>
                <a:latin typeface="Arial" panose="020B0604020202020204" pitchFamily="34" charset="0"/>
                <a:cs typeface="Arial" panose="020B0604020202020204" pitchFamily="34" charset="0"/>
              </a:rPr>
              <a:t>-apartheid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Dde</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Affrica</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wasanaethodd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fel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cyntaf</a:t>
            </a:r>
            <a:r>
              <a:rPr lang="en-GB" sz="1200" b="0" i="0" u="none" strike="noStrike" baseline="30000" dirty="0">
                <a:solidFill>
                  <a:srgbClr val="3366CC"/>
                </a:solidFill>
                <a:effectLst/>
                <a:latin typeface="Arial" panose="020B0604020202020204" pitchFamily="34" charset="0"/>
                <a:cs typeface="Arial" panose="020B0604020202020204" pitchFamily="34" charset="0"/>
              </a:rPr>
              <a:t> o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Dde</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Affrica</a:t>
            </a:r>
            <a:r>
              <a:rPr lang="en-GB" sz="1200" b="0" i="0" u="none" strike="noStrike" baseline="30000" dirty="0">
                <a:solidFill>
                  <a:srgbClr val="3366CC"/>
                </a:solidFill>
                <a:effectLst/>
                <a:latin typeface="Arial" panose="020B0604020202020204" pitchFamily="34" charset="0"/>
                <a:cs typeface="Arial" panose="020B0604020202020204" pitchFamily="34" charset="0"/>
              </a:rPr>
              <a:t> 1994 i 1994. Ef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pennaeth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gwladwriaeth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du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cyntaf</a:t>
            </a:r>
            <a:r>
              <a:rPr lang="en-GB" sz="1200" b="0" i="0" u="none" strike="noStrike" baseline="30000" dirty="0">
                <a:solidFill>
                  <a:srgbClr val="3366CC"/>
                </a:solidFill>
                <a:effectLst/>
                <a:latin typeface="Arial" panose="020B0604020202020204" pitchFamily="34" charset="0"/>
                <a:cs typeface="Arial" panose="020B0604020202020204" pitchFamily="34" charset="0"/>
              </a:rPr>
              <a:t>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wlad</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cyntaf</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etholwyd</a:t>
            </a:r>
            <a:r>
              <a:rPr lang="en-GB" sz="1200" b="0" i="0" u="none" strike="noStrike" baseline="30000" dirty="0">
                <a:solidFill>
                  <a:srgbClr val="3366CC"/>
                </a:solidFill>
                <a:effectLst/>
                <a:latin typeface="Arial" panose="020B0604020202020204" pitchFamily="34" charset="0"/>
                <a:cs typeface="Arial" panose="020B0604020202020204" pitchFamily="34" charset="0"/>
              </a:rPr>
              <a:t> mewn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etholiad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democrataidd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cwbl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gynrychioliadol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Canolbwyntiodd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ei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lywodraeth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ar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ddatgymalu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etifeddiaeth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apartheid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drwy</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feithrin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cymod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hiliol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ideolegol</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genedlaetholwr</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sosialaidd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Affricanaidd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bu’n</a:t>
            </a:r>
            <a:r>
              <a:rPr lang="en-GB" sz="1200" b="0" i="0" u="none" strike="noStrike" baseline="30000" dirty="0">
                <a:solidFill>
                  <a:srgbClr val="3366CC"/>
                </a:solidFill>
                <a:effectLst/>
                <a:latin typeface="Arial" panose="020B0604020202020204" pitchFamily="34" charset="0"/>
                <a:cs typeface="Arial" panose="020B0604020202020204" pitchFamily="34" charset="0"/>
              </a:rPr>
              <a:t> gwasanaethu fel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llywydd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plaid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Cyngres</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Genedlaethol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Affrica</a:t>
            </a:r>
            <a:r>
              <a:rPr lang="en-GB" sz="1200" b="0" i="0" u="none" strike="noStrike" baseline="30000" dirty="0">
                <a:solidFill>
                  <a:srgbClr val="3366CC"/>
                </a:solidFill>
                <a:effectLst/>
                <a:latin typeface="Arial" panose="020B0604020202020204" pitchFamily="34" charset="0"/>
                <a:cs typeface="Arial" panose="020B0604020202020204" pitchFamily="34" charset="0"/>
              </a:rPr>
              <a:t> (ANC) rhwng 1991 a 1997. Bu Mandela yn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carchar</a:t>
            </a:r>
            <a:r>
              <a:rPr lang="en-GB" sz="1200" b="0" i="0" u="none" strike="noStrike" baseline="30000" dirty="0">
                <a:solidFill>
                  <a:srgbClr val="3366CC"/>
                </a:solidFill>
                <a:effectLst/>
                <a:latin typeface="Arial" panose="020B0604020202020204" pitchFamily="34" charset="0"/>
                <a:cs typeface="Arial" panose="020B0604020202020204" pitchFamily="34" charset="0"/>
              </a:rPr>
              <a:t> am 27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mlynedd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wedi’i rannu rhwng Ynys Robben,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Carchar</a:t>
            </a:r>
            <a:r>
              <a:rPr lang="en-GB" sz="1200" b="0" i="0" u="none" strike="noStrike" baseline="30000" dirty="0">
                <a:solidFill>
                  <a:srgbClr val="3366CC"/>
                </a:solidFill>
                <a:effectLst/>
                <a:latin typeface="Arial" panose="020B0604020202020204" pitchFamily="34" charset="0"/>
                <a:cs typeface="Arial" panose="020B0604020202020204" pitchFamily="34" charset="0"/>
              </a:rPr>
              <a:t> Pollsmoor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Charchar</a:t>
            </a:r>
            <a:r>
              <a:rPr lang="en-GB" sz="1200" b="0" i="0" u="none" strike="noStrike" baseline="30000" dirty="0">
                <a:solidFill>
                  <a:srgbClr val="3366CC"/>
                </a:solidFill>
                <a:effectLst/>
                <a:latin typeface="Arial" panose="020B0604020202020204" pitchFamily="34" charset="0"/>
                <a:cs typeface="Arial" panose="020B0604020202020204" pitchFamily="34" charset="0"/>
              </a:rPr>
              <a:t> Victor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Verster</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Ynghanol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pwysau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domestig</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rhyngwladol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cynyddol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ac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ofnau</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ynghylch</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rhyfel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cartref</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hiliol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fe’i</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rhyddhawyd</a:t>
            </a:r>
            <a:r>
              <a:rPr lang="en-GB" sz="1200" b="0" i="0" u="none" strike="noStrike" baseline="30000" dirty="0">
                <a:solidFill>
                  <a:srgbClr val="3366CC"/>
                </a:solidFill>
                <a:effectLst/>
                <a:latin typeface="Arial" panose="020B0604020202020204" pitchFamily="34" charset="0"/>
                <a:cs typeface="Arial" panose="020B0604020202020204" pitchFamily="34" charset="0"/>
              </a:rPr>
              <a:t> gan yr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Arlywydd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F. W. de Klerk ym 1990.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Arweiniodd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Mandela a de Klerk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ymdrechion</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drafod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diwedd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apartheid,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arweiniodd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etholiad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cyffredinol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amlhiliol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1994 pan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arweiniodd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Mandela’r</a:t>
            </a:r>
            <a:r>
              <a:rPr lang="en-GB" sz="1200" b="0" i="0" u="none" strike="noStrike" baseline="30000" dirty="0">
                <a:solidFill>
                  <a:srgbClr val="3366CC"/>
                </a:solidFill>
                <a:effectLst/>
                <a:latin typeface="Arial" panose="020B0604020202020204" pitchFamily="34" charset="0"/>
                <a:cs typeface="Arial" panose="020B0604020202020204" pitchFamily="34" charset="0"/>
              </a:rPr>
              <a:t> ANC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buddugoliaeth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llywydd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Gan arwain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llywodraeth</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glymblaid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eang</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gyhoeddi</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gyfansoddiad</a:t>
            </a:r>
            <a:r>
              <a:rPr lang="en-GB" sz="1200" b="0" i="0" u="none" strike="noStrike" baseline="30000" dirty="0">
                <a:solidFill>
                  <a:srgbClr val="3366CC"/>
                </a:solidFill>
                <a:effectLst/>
                <a:latin typeface="Arial" panose="020B0604020202020204" pitchFamily="34" charset="0"/>
                <a:cs typeface="Arial" panose="020B0604020202020204" pitchFamily="34" charset="0"/>
              </a:rPr>
              <a:t> newydd,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pwysleisiodd</a:t>
            </a:r>
            <a:r>
              <a:rPr lang="en-GB" sz="1200" b="0" i="0" u="none" strike="noStrike" baseline="30000" dirty="0">
                <a:solidFill>
                  <a:srgbClr val="3366CC"/>
                </a:solidFill>
                <a:effectLst/>
                <a:latin typeface="Arial" panose="020B0604020202020204" pitchFamily="34" charset="0"/>
                <a:cs typeface="Arial" panose="020B0604020202020204" pitchFamily="34" charset="0"/>
              </a:rPr>
              <a:t> Mandela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gymod</a:t>
            </a:r>
            <a:r>
              <a:rPr lang="en-GB" sz="1200" b="0" i="0" u="none" strike="noStrike" baseline="30000" dirty="0">
                <a:solidFill>
                  <a:srgbClr val="3366CC"/>
                </a:solidFill>
                <a:effectLst/>
                <a:latin typeface="Arial" panose="020B0604020202020204" pitchFamily="34" charset="0"/>
                <a:cs typeface="Arial" panose="020B0604020202020204" pitchFamily="34" charset="0"/>
              </a:rPr>
              <a:t> rhwng grwpiau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hiliol</a:t>
            </a:r>
            <a:r>
              <a:rPr lang="en-GB" sz="1200" b="0" i="0" u="none" strike="noStrike" baseline="30000" dirty="0">
                <a:solidFill>
                  <a:srgbClr val="3366CC"/>
                </a:solidFill>
                <a:effectLst/>
                <a:latin typeface="Arial" panose="020B0604020202020204" pitchFamily="34" charset="0"/>
                <a:cs typeface="Arial" panose="020B0604020202020204" pitchFamily="34" charset="0"/>
              </a:rPr>
              <a:t>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wlad</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chreu</a:t>
            </a:r>
            <a:r>
              <a:rPr lang="en-GB" sz="1200" b="0" i="0" u="none" strike="noStrike" baseline="30000" dirty="0">
                <a:solidFill>
                  <a:srgbClr val="3366CC"/>
                </a:solidFill>
                <a:effectLst/>
                <a:latin typeface="Arial" panose="020B0604020202020204" pitchFamily="34" charset="0"/>
                <a:cs typeface="Arial" panose="020B0604020202020204" pitchFamily="34" charset="0"/>
              </a:rPr>
              <a:t>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Comisiwn</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Gwirionedd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Chymod</a:t>
            </a:r>
            <a:r>
              <a:rPr lang="en-GB" sz="1200" b="0" i="0" u="none" strike="noStrike" baseline="30000" dirty="0">
                <a:solidFill>
                  <a:srgbClr val="3366CC"/>
                </a:solidFill>
                <a:effectLst/>
                <a:latin typeface="Arial" panose="020B0604020202020204" pitchFamily="34" charset="0"/>
                <a:cs typeface="Arial" panose="020B0604020202020204" pitchFamily="34" charset="0"/>
              </a:rPr>
              <a:t> i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ymchwilio</a:t>
            </a:r>
            <a:r>
              <a:rPr lang="en-GB" sz="1200" b="0" i="0" u="none" strike="noStrike" baseline="30000" dirty="0">
                <a:solidFill>
                  <a:srgbClr val="3366CC"/>
                </a:solidFill>
                <a:effectLst/>
                <a:latin typeface="Arial" panose="020B0604020202020204" pitchFamily="34" charset="0"/>
                <a:cs typeface="Arial" panose="020B0604020202020204" pitchFamily="34" charset="0"/>
              </a:rPr>
              <a:t> i gam-</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drin</a:t>
            </a:r>
            <a:r>
              <a:rPr lang="en-GB" sz="1200" b="0" i="0" u="none" strike="noStrike" baseline="30000" dirty="0">
                <a:solidFill>
                  <a:srgbClr val="3366CC"/>
                </a:solidFill>
                <a:effectLst/>
                <a:latin typeface="Arial" panose="020B0604020202020204" pitchFamily="34" charset="0"/>
                <a:cs typeface="Arial" panose="020B0604020202020204" pitchFamily="34" charset="0"/>
              </a:rPr>
              <a:t> hawliau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dynol</a:t>
            </a:r>
            <a:r>
              <a:rPr lang="en-GB" sz="1200" b="0" i="0" u="none" strike="noStrike" baseline="30000" dirty="0">
                <a:solidFill>
                  <a:srgbClr val="3366CC"/>
                </a:solidFill>
                <a:effectLst/>
                <a:latin typeface="Arial" panose="020B0604020202020204" pitchFamily="34" charset="0"/>
                <a:cs typeface="Arial" panose="020B0604020202020204" pitchFamily="34" charset="0"/>
              </a:rPr>
              <a:t> yn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gorffennol</a:t>
            </a:r>
            <a:r>
              <a:rPr lang="en-GB" sz="1200" b="0" i="0" u="none" strike="noStrike" baseline="30000" dirty="0">
                <a:solidFill>
                  <a:srgbClr val="3366CC"/>
                </a:solidFill>
                <a:effectLst/>
                <a:latin typeface="Arial" panose="020B0604020202020204" pitchFamily="34" charset="0"/>
                <a:cs typeface="Arial" panose="020B0604020202020204" pitchFamily="34" charset="0"/>
              </a:rPr>
              <a:t>.</a:t>
            </a: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r>
              <a:rPr lang="en-GB" sz="1200" b="0" i="0" u="none" strike="noStrike" baseline="30000" dirty="0">
                <a:solidFill>
                  <a:srgbClr val="3366CC"/>
                </a:solidFill>
                <a:effectLst/>
                <a:latin typeface="Arial" panose="020B0604020202020204" pitchFamily="34" charset="0"/>
                <a:cs typeface="Arial" panose="020B0604020202020204" pitchFamily="34" charset="0"/>
              </a:rPr>
              <a:t>Marcus Rashford "Oddi ar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cae</a:t>
            </a:r>
            <a:r>
              <a:rPr lang="en-GB" sz="1200" b="0" i="0" u="none" strike="noStrike" baseline="30000" dirty="0">
                <a:solidFill>
                  <a:srgbClr val="3366CC"/>
                </a:solidFill>
                <a:effectLst/>
                <a:latin typeface="Arial" panose="020B0604020202020204" pitchFamily="34" charset="0"/>
                <a:cs typeface="Arial" panose="020B0604020202020204" pitchFamily="34" charset="0"/>
              </a:rPr>
              <a:t>, mae Marcus Rashford wedi bod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ymgyrchydd</a:t>
            </a:r>
            <a:r>
              <a:rPr lang="en-GB" sz="1200" b="0" i="0" u="none" strike="noStrike" baseline="30000" dirty="0">
                <a:solidFill>
                  <a:srgbClr val="3366CC"/>
                </a:solidFill>
                <a:effectLst/>
                <a:latin typeface="Arial" panose="020B0604020202020204" pitchFamily="34" charset="0"/>
                <a:cs typeface="Arial" panose="020B0604020202020204" pitchFamily="34" charset="0"/>
              </a:rPr>
              <a:t>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diflino</a:t>
            </a:r>
            <a:r>
              <a:rPr lang="en-GB" sz="1200" b="0" i="0" u="none" strike="noStrike" baseline="30000" dirty="0">
                <a:solidFill>
                  <a:srgbClr val="3366CC"/>
                </a:solidFill>
                <a:effectLst/>
                <a:latin typeface="Arial" panose="020B0604020202020204" pitchFamily="34" charset="0"/>
                <a:cs typeface="Arial" panose="020B0604020202020204" pitchFamily="34" charset="0"/>
              </a:rPr>
              <a:t> dros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newyn</a:t>
            </a:r>
            <a:r>
              <a:rPr lang="en-GB" sz="1200" b="0" i="0" u="none" strike="noStrike" baseline="30000" dirty="0">
                <a:solidFill>
                  <a:srgbClr val="3366CC"/>
                </a:solidFill>
                <a:effectLst/>
                <a:latin typeface="Arial" panose="020B0604020202020204" pitchFamily="34" charset="0"/>
                <a:cs typeface="Arial" panose="020B0604020202020204" pitchFamily="34" charset="0"/>
              </a:rPr>
              <a:t> plant - yn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wyneb</a:t>
            </a:r>
            <a:r>
              <a:rPr lang="en-GB" sz="1200" b="0" i="0" u="none" strike="noStrike" baseline="30000" dirty="0">
                <a:solidFill>
                  <a:srgbClr val="3366CC"/>
                </a:solidFill>
                <a:effectLst/>
                <a:latin typeface="Arial" panose="020B0604020202020204" pitchFamily="34" charset="0"/>
                <a:cs typeface="Arial" panose="020B0604020202020204" pitchFamily="34" charset="0"/>
              </a:rPr>
              <a:t> gwrthwynebiad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ffyrnig</a:t>
            </a:r>
            <a:r>
              <a:rPr lang="en-GB" sz="1200" b="0" i="0" u="none" strike="noStrike" baseline="30000" dirty="0">
                <a:solidFill>
                  <a:srgbClr val="3366CC"/>
                </a:solidFill>
                <a:effectLst/>
                <a:latin typeface="Arial" panose="020B0604020202020204" pitchFamily="34" charset="0"/>
                <a:cs typeface="Arial" panose="020B0604020202020204" pitchFamily="34" charset="0"/>
              </a:rPr>
              <a:t> y </a:t>
            </a:r>
            <a:r>
              <a:rPr lang="en-GB" sz="1200" b="0" i="0" u="none" strike="noStrike" baseline="30000" dirty="0" err="1">
                <a:solidFill>
                  <a:srgbClr val="3366CC"/>
                </a:solidFill>
                <a:effectLst/>
                <a:latin typeface="Arial" panose="020B0604020202020204" pitchFamily="34" charset="0"/>
                <a:cs typeface="Arial" panose="020B0604020202020204" pitchFamily="34" charset="0"/>
              </a:rPr>
              <a:t>Ceidwadwyr</a:t>
            </a:r>
            <a:r>
              <a:rPr lang="en-GB" sz="1200" b="0" i="0" u="none" strike="noStrike" baseline="30000" dirty="0">
                <a:solidFill>
                  <a:srgbClr val="3366CC"/>
                </a:solidFill>
                <a:effectLst/>
                <a:latin typeface="Arial" panose="020B0604020202020204" pitchFamily="34" charset="0"/>
                <a:cs typeface="Arial" panose="020B0604020202020204" pitchFamily="34" charset="0"/>
              </a:rPr>
              <a:t>.</a:t>
            </a: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endParaRPr lang="en-GB" sz="1200" b="0" i="0" u="none" strike="noStrike" baseline="30000" dirty="0">
              <a:solidFill>
                <a:srgbClr val="3366CC"/>
              </a:solidFill>
              <a:effectLst/>
              <a:latin typeface="Arial" panose="020B0604020202020204" pitchFamily="34" charset="0"/>
              <a:cs typeface="Arial" panose="020B0604020202020204" pitchFamily="34" charset="0"/>
            </a:endParaRPr>
          </a:p>
          <a:p>
            <a:r>
              <a:rPr lang="en-GB" sz="1200" dirty="0" err="1">
                <a:solidFill>
                  <a:schemeClr val="tx1"/>
                </a:solidFill>
                <a:latin typeface="Arial" panose="020B0604020202020204" pitchFamily="34" charset="0"/>
                <a:cs typeface="Arial" panose="020B0604020202020204" pitchFamily="34" charset="0"/>
              </a:rPr>
              <a:t>Roedd</a:t>
            </a:r>
            <a:r>
              <a:rPr lang="en-GB" sz="1200" dirty="0">
                <a:solidFill>
                  <a:schemeClr val="tx1"/>
                </a:solidFill>
                <a:latin typeface="Arial" panose="020B0604020202020204" pitchFamily="34" charset="0"/>
                <a:cs typeface="Arial" panose="020B0604020202020204" pitchFamily="34" charset="0"/>
              </a:rPr>
              <a:t> Mahatma Gandhi, yn </a:t>
            </a:r>
            <a:r>
              <a:rPr lang="en-GB" sz="1200" dirty="0" err="1">
                <a:solidFill>
                  <a:schemeClr val="tx1"/>
                </a:solidFill>
                <a:latin typeface="Arial" panose="020B0604020202020204" pitchFamily="34" charset="0"/>
                <a:cs typeface="Arial" panose="020B0604020202020204" pitchFamily="34" charset="0"/>
              </a:rPr>
              <a:t>chwyldroadwr</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Indiaidd</a:t>
            </a:r>
            <a:r>
              <a:rPr lang="en-GB" sz="1200" dirty="0">
                <a:solidFill>
                  <a:schemeClr val="tx1"/>
                </a:solidFill>
                <a:latin typeface="Arial" panose="020B0604020202020204" pitchFamily="34" charset="0"/>
                <a:cs typeface="Arial" panose="020B0604020202020204" pitchFamily="34" charset="0"/>
              </a:rPr>
              <a:t>, yn </a:t>
            </a:r>
            <a:r>
              <a:rPr lang="en-GB" sz="1200" dirty="0" err="1">
                <a:solidFill>
                  <a:schemeClr val="tx1"/>
                </a:solidFill>
                <a:latin typeface="Arial" panose="020B0604020202020204" pitchFamily="34" charset="0"/>
                <a:cs typeface="Arial" panose="020B0604020202020204" pitchFamily="34" charset="0"/>
              </a:rPr>
              <a:t>genedlaetholwr</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gwrth-drefedigaethol</a:t>
            </a:r>
            <a:r>
              <a:rPr lang="en-GB" sz="1200" dirty="0">
                <a:solidFill>
                  <a:schemeClr val="tx1"/>
                </a:solidFill>
                <a:latin typeface="Arial" panose="020B0604020202020204" pitchFamily="34" charset="0"/>
                <a:cs typeface="Arial" panose="020B0604020202020204" pitchFamily="34" charset="0"/>
              </a:rPr>
              <a:t>, ac yn </a:t>
            </a:r>
            <a:r>
              <a:rPr lang="en-GB" sz="1200" dirty="0" err="1">
                <a:solidFill>
                  <a:schemeClr val="tx1"/>
                </a:solidFill>
                <a:latin typeface="Arial" panose="020B0604020202020204" pitchFamily="34" charset="0"/>
                <a:cs typeface="Arial" panose="020B0604020202020204" pitchFamily="34" charset="0"/>
              </a:rPr>
              <a:t>foesegydd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gwleidyddol</a:t>
            </a:r>
            <a:r>
              <a:rPr lang="en-GB" sz="1200" dirty="0">
                <a:solidFill>
                  <a:schemeClr val="tx1"/>
                </a:solidFill>
                <a:latin typeface="Arial" panose="020B0604020202020204" pitchFamily="34" charset="0"/>
                <a:cs typeface="Arial" panose="020B0604020202020204" pitchFamily="34" charset="0"/>
              </a:rPr>
              <a:t> a </a:t>
            </a:r>
            <a:r>
              <a:rPr lang="en-GB" sz="1200" dirty="0" err="1">
                <a:solidFill>
                  <a:schemeClr val="tx1"/>
                </a:solidFill>
                <a:latin typeface="Arial" panose="020B0604020202020204" pitchFamily="34" charset="0"/>
                <a:cs typeface="Arial" panose="020B0604020202020204" pitchFamily="34" charset="0"/>
              </a:rPr>
              <a:t>ddefnyddiodd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wrthwynebiad</a:t>
            </a:r>
            <a:r>
              <a:rPr lang="en-GB" sz="1200" dirty="0">
                <a:solidFill>
                  <a:schemeClr val="tx1"/>
                </a:solidFill>
                <a:latin typeface="Arial" panose="020B0604020202020204" pitchFamily="34" charset="0"/>
                <a:cs typeface="Arial" panose="020B0604020202020204" pitchFamily="34" charset="0"/>
              </a:rPr>
              <a:t> di-</a:t>
            </a:r>
            <a:r>
              <a:rPr lang="en-GB" sz="1200" dirty="0" err="1">
                <a:solidFill>
                  <a:schemeClr val="tx1"/>
                </a:solidFill>
                <a:latin typeface="Arial" panose="020B0604020202020204" pitchFamily="34" charset="0"/>
                <a:cs typeface="Arial" panose="020B0604020202020204" pitchFamily="34" charset="0"/>
              </a:rPr>
              <a:t>drais</a:t>
            </a:r>
            <a:r>
              <a:rPr lang="en-GB" sz="1200" dirty="0">
                <a:solidFill>
                  <a:schemeClr val="tx1"/>
                </a:solidFill>
                <a:latin typeface="Arial" panose="020B0604020202020204" pitchFamily="34" charset="0"/>
                <a:cs typeface="Arial" panose="020B0604020202020204" pitchFamily="34" charset="0"/>
              </a:rPr>
              <a:t> i arwain yr </a:t>
            </a:r>
            <a:r>
              <a:rPr lang="en-GB" sz="1200" dirty="0" err="1">
                <a:solidFill>
                  <a:schemeClr val="tx1"/>
                </a:solidFill>
                <a:latin typeface="Arial" panose="020B0604020202020204" pitchFamily="34" charset="0"/>
                <a:cs typeface="Arial" panose="020B0604020202020204" pitchFamily="34" charset="0"/>
              </a:rPr>
              <a:t>ymgyrch</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lwyddianus</a:t>
            </a:r>
            <a:r>
              <a:rPr lang="en-GB" sz="1200" dirty="0">
                <a:solidFill>
                  <a:schemeClr val="tx1"/>
                </a:solidFill>
                <a:latin typeface="Arial" panose="020B0604020202020204" pitchFamily="34" charset="0"/>
                <a:cs typeface="Arial" panose="020B0604020202020204" pitchFamily="34" charset="0"/>
              </a:rPr>
              <a:t> dros </a:t>
            </a:r>
            <a:r>
              <a:rPr lang="en-GB" sz="1200" dirty="0" err="1">
                <a:solidFill>
                  <a:schemeClr val="tx1"/>
                </a:solidFill>
                <a:latin typeface="Arial" panose="020B0604020202020204" pitchFamily="34" charset="0"/>
                <a:cs typeface="Arial" panose="020B0604020202020204" pitchFamily="34" charset="0"/>
              </a:rPr>
              <a:t>annibyniaeth</a:t>
            </a:r>
            <a:r>
              <a:rPr lang="en-GB" sz="1200" dirty="0">
                <a:solidFill>
                  <a:schemeClr val="tx1"/>
                </a:solidFill>
                <a:latin typeface="Arial" panose="020B0604020202020204" pitchFamily="34" charset="0"/>
                <a:cs typeface="Arial" panose="020B0604020202020204" pitchFamily="34" charset="0"/>
              </a:rPr>
              <a:t> India </a:t>
            </a:r>
            <a:r>
              <a:rPr lang="en-GB" sz="1200" dirty="0" err="1">
                <a:solidFill>
                  <a:schemeClr val="tx1"/>
                </a:solidFill>
                <a:latin typeface="Arial" panose="020B0604020202020204" pitchFamily="34" charset="0"/>
                <a:cs typeface="Arial" panose="020B0604020202020204" pitchFamily="34" charset="0"/>
              </a:rPr>
              <a:t>oddi</a:t>
            </a:r>
            <a:r>
              <a:rPr lang="en-GB" sz="1200" dirty="0">
                <a:solidFill>
                  <a:schemeClr val="tx1"/>
                </a:solidFill>
                <a:latin typeface="Arial" panose="020B0604020202020204" pitchFamily="34" charset="0"/>
                <a:cs typeface="Arial" panose="020B0604020202020204" pitchFamily="34" charset="0"/>
              </a:rPr>
              <a:t> wrth </a:t>
            </a:r>
            <a:r>
              <a:rPr lang="en-GB" sz="1200" dirty="0" err="1">
                <a:solidFill>
                  <a:schemeClr val="tx1"/>
                </a:solidFill>
                <a:latin typeface="Arial" panose="020B0604020202020204" pitchFamily="34" charset="0"/>
                <a:cs typeface="Arial" panose="020B0604020202020204" pitchFamily="34" charset="0"/>
              </a:rPr>
              <a:t>reolaeth</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Brydeinig</a:t>
            </a:r>
            <a:r>
              <a:rPr lang="en-GB" sz="1200" dirty="0">
                <a:solidFill>
                  <a:schemeClr val="tx1"/>
                </a:solidFill>
                <a:latin typeface="Arial" panose="020B0604020202020204" pitchFamily="34" charset="0"/>
                <a:cs typeface="Arial" panose="020B0604020202020204" pitchFamily="34" charset="0"/>
              </a:rPr>
              <a:t> ac yn </a:t>
            </a:r>
            <a:r>
              <a:rPr lang="en-GB" sz="1200" dirty="0" err="1">
                <a:solidFill>
                  <a:schemeClr val="tx1"/>
                </a:solidFill>
                <a:latin typeface="Arial" panose="020B0604020202020204" pitchFamily="34" charset="0"/>
                <a:cs typeface="Arial" panose="020B0604020202020204" pitchFamily="34" charset="0"/>
              </a:rPr>
              <a:t>ddiweddarach</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ysbrydoli</a:t>
            </a:r>
            <a:r>
              <a:rPr lang="en-GB" sz="1200" dirty="0">
                <a:solidFill>
                  <a:schemeClr val="tx1"/>
                </a:solidFill>
                <a:latin typeface="Arial" panose="020B0604020202020204" pitchFamily="34" charset="0"/>
                <a:cs typeface="Arial" panose="020B0604020202020204" pitchFamily="34" charset="0"/>
              </a:rPr>
              <a:t> symudiadau dros hawliau </a:t>
            </a:r>
            <a:r>
              <a:rPr lang="en-GB" sz="1200" dirty="0" err="1">
                <a:solidFill>
                  <a:schemeClr val="tx1"/>
                </a:solidFill>
                <a:latin typeface="Arial" panose="020B0604020202020204" pitchFamily="34" charset="0"/>
                <a:cs typeface="Arial" panose="020B0604020202020204" pitchFamily="34" charset="0"/>
              </a:rPr>
              <a:t>sifil</a:t>
            </a:r>
            <a:r>
              <a:rPr lang="en-GB" sz="1200" dirty="0">
                <a:solidFill>
                  <a:schemeClr val="tx1"/>
                </a:solidFill>
                <a:latin typeface="Arial" panose="020B0604020202020204" pitchFamily="34" charset="0"/>
                <a:cs typeface="Arial" panose="020B0604020202020204" pitchFamily="34" charset="0"/>
              </a:rPr>
              <a:t> a </a:t>
            </a:r>
            <a:r>
              <a:rPr lang="en-GB" sz="1200" dirty="0" err="1">
                <a:solidFill>
                  <a:schemeClr val="tx1"/>
                </a:solidFill>
                <a:latin typeface="Arial" panose="020B0604020202020204" pitchFamily="34" charset="0"/>
                <a:cs typeface="Arial" panose="020B0604020202020204" pitchFamily="34" charset="0"/>
              </a:rPr>
              <a:t>rhyddid</a:t>
            </a:r>
            <a:r>
              <a:rPr lang="en-GB" sz="1200" dirty="0">
                <a:solidFill>
                  <a:schemeClr val="tx1"/>
                </a:solidFill>
                <a:latin typeface="Arial" panose="020B0604020202020204" pitchFamily="34" charset="0"/>
                <a:cs typeface="Arial" panose="020B0604020202020204" pitchFamily="34" charset="0"/>
              </a:rPr>
              <a:t> ar draws y </a:t>
            </a:r>
            <a:r>
              <a:rPr lang="en-GB" sz="1200" dirty="0" err="1">
                <a:solidFill>
                  <a:schemeClr val="tx1"/>
                </a:solidFill>
                <a:latin typeface="Arial" panose="020B0604020202020204" pitchFamily="34" charset="0"/>
                <a:cs typeface="Arial" panose="020B0604020202020204" pitchFamily="34" charset="0"/>
              </a:rPr>
              <a:t>byd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Gyda’i</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lyfr</a:t>
            </a:r>
            <a:r>
              <a:rPr lang="en-GB" sz="1200" dirty="0">
                <a:solidFill>
                  <a:schemeClr val="tx1"/>
                </a:solidFill>
                <a:latin typeface="Arial" panose="020B0604020202020204" pitchFamily="34" charset="0"/>
                <a:cs typeface="Arial" panose="020B0604020202020204" pitchFamily="34" charset="0"/>
              </a:rPr>
              <a:t> Hind Swaraj (1909) </a:t>
            </a:r>
            <a:r>
              <a:rPr lang="en-GB" sz="1200" dirty="0" err="1">
                <a:solidFill>
                  <a:schemeClr val="tx1"/>
                </a:solidFill>
                <a:latin typeface="Arial" panose="020B0604020202020204" pitchFamily="34" charset="0"/>
                <a:cs typeface="Arial" panose="020B0604020202020204" pitchFamily="34" charset="0"/>
              </a:rPr>
              <a:t>datganodd</a:t>
            </a:r>
            <a:r>
              <a:rPr lang="en-GB" sz="1200" dirty="0">
                <a:solidFill>
                  <a:schemeClr val="tx1"/>
                </a:solidFill>
                <a:latin typeface="Arial" panose="020B0604020202020204" pitchFamily="34" charset="0"/>
                <a:cs typeface="Arial" panose="020B0604020202020204" pitchFamily="34" charset="0"/>
              </a:rPr>
              <a:t> Gandhi, 40 </a:t>
            </a:r>
            <a:r>
              <a:rPr lang="en-GB" sz="1200" dirty="0" err="1">
                <a:solidFill>
                  <a:schemeClr val="tx1"/>
                </a:solidFill>
                <a:latin typeface="Arial" panose="020B0604020202020204" pitchFamily="34" charset="0"/>
                <a:cs typeface="Arial" panose="020B0604020202020204" pitchFamily="34" charset="0"/>
              </a:rPr>
              <a:t>oed</a:t>
            </a:r>
            <a:r>
              <a:rPr lang="en-GB" sz="1200" dirty="0">
                <a:solidFill>
                  <a:schemeClr val="tx1"/>
                </a:solidFill>
                <a:latin typeface="Arial" panose="020B0604020202020204" pitchFamily="34" charset="0"/>
                <a:cs typeface="Arial" panose="020B0604020202020204" pitchFamily="34" charset="0"/>
              </a:rPr>
              <a:t>, fod </a:t>
            </a:r>
            <a:r>
              <a:rPr lang="en-GB" sz="1200" dirty="0" err="1">
                <a:solidFill>
                  <a:schemeClr val="tx1"/>
                </a:solidFill>
                <a:latin typeface="Arial" panose="020B0604020202020204" pitchFamily="34" charset="0"/>
                <a:cs typeface="Arial" panose="020B0604020202020204" pitchFamily="34" charset="0"/>
              </a:rPr>
              <a:t>rheolaeth</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Brydeinig</a:t>
            </a:r>
            <a:r>
              <a:rPr lang="en-GB" sz="1200" dirty="0">
                <a:solidFill>
                  <a:schemeClr val="tx1"/>
                </a:solidFill>
                <a:latin typeface="Arial" panose="020B0604020202020204" pitchFamily="34" charset="0"/>
                <a:cs typeface="Arial" panose="020B0604020202020204" pitchFamily="34" charset="0"/>
              </a:rPr>
              <a:t> wedi’i </a:t>
            </a:r>
            <a:r>
              <a:rPr lang="en-GB" sz="1200" dirty="0" err="1">
                <a:solidFill>
                  <a:schemeClr val="tx1"/>
                </a:solidFill>
                <a:latin typeface="Arial" panose="020B0604020202020204" pitchFamily="34" charset="0"/>
                <a:cs typeface="Arial" panose="020B0604020202020204" pitchFamily="34" charset="0"/>
              </a:rPr>
              <a:t>sefydlu</a:t>
            </a:r>
            <a:r>
              <a:rPr lang="en-GB" sz="1200" dirty="0">
                <a:solidFill>
                  <a:schemeClr val="tx1"/>
                </a:solidFill>
                <a:latin typeface="Arial" panose="020B0604020202020204" pitchFamily="34" charset="0"/>
                <a:cs typeface="Arial" panose="020B0604020202020204" pitchFamily="34" charset="0"/>
              </a:rPr>
              <a:t> yn India gyda chydweithrediad </a:t>
            </a:r>
            <a:r>
              <a:rPr lang="en-GB" sz="1200" dirty="0" err="1">
                <a:solidFill>
                  <a:schemeClr val="tx1"/>
                </a:solidFill>
                <a:latin typeface="Arial" panose="020B0604020202020204" pitchFamily="34" charset="0"/>
                <a:cs typeface="Arial" panose="020B0604020202020204" pitchFamily="34" charset="0"/>
              </a:rPr>
              <a:t>Indiaid</a:t>
            </a:r>
            <a:r>
              <a:rPr lang="en-GB" sz="1200" dirty="0">
                <a:solidFill>
                  <a:schemeClr val="tx1"/>
                </a:solidFill>
                <a:latin typeface="Arial" panose="020B0604020202020204" pitchFamily="34" charset="0"/>
                <a:cs typeface="Arial" panose="020B0604020202020204" pitchFamily="34" charset="0"/>
              </a:rPr>
              <a:t> a’i fod wedi </a:t>
            </a:r>
            <a:r>
              <a:rPr lang="en-GB" sz="1200" dirty="0" err="1">
                <a:solidFill>
                  <a:schemeClr val="tx1"/>
                </a:solidFill>
                <a:latin typeface="Arial" panose="020B0604020202020204" pitchFamily="34" charset="0"/>
                <a:cs typeface="Arial" panose="020B0604020202020204" pitchFamily="34" charset="0"/>
              </a:rPr>
              <a:t>goroesi</a:t>
            </a:r>
            <a:r>
              <a:rPr lang="en-GB" sz="1200" dirty="0">
                <a:solidFill>
                  <a:schemeClr val="tx1"/>
                </a:solidFill>
                <a:latin typeface="Arial" panose="020B0604020202020204" pitchFamily="34" charset="0"/>
                <a:cs typeface="Arial" panose="020B0604020202020204" pitchFamily="34" charset="0"/>
              </a:rPr>
              <a:t> oherwydd y cydweithrediad hwn yn unig. </a:t>
            </a:r>
            <a:r>
              <a:rPr lang="en-GB" sz="1200" dirty="0" err="1">
                <a:solidFill>
                  <a:schemeClr val="tx1"/>
                </a:solidFill>
                <a:latin typeface="Arial" panose="020B0604020202020204" pitchFamily="34" charset="0"/>
                <a:cs typeface="Arial" panose="020B0604020202020204" pitchFamily="34" charset="0"/>
              </a:rPr>
              <a:t>Anogodd</a:t>
            </a:r>
            <a:r>
              <a:rPr lang="en-GB" sz="1200" dirty="0">
                <a:solidFill>
                  <a:schemeClr val="tx1"/>
                </a:solidFill>
                <a:latin typeface="Arial" panose="020B0604020202020204" pitchFamily="34" charset="0"/>
                <a:cs typeface="Arial" panose="020B0604020202020204" pitchFamily="34" charset="0"/>
              </a:rPr>
              <a:t> Gandhi </a:t>
            </a:r>
            <a:r>
              <a:rPr lang="en-GB" sz="1200" dirty="0" err="1">
                <a:solidFill>
                  <a:schemeClr val="tx1"/>
                </a:solidFill>
                <a:latin typeface="Arial" panose="020B0604020202020204" pitchFamily="34" charset="0"/>
                <a:cs typeface="Arial" panose="020B0604020202020204" pitchFamily="34" charset="0"/>
              </a:rPr>
              <a:t>Indiaid</a:t>
            </a:r>
            <a:r>
              <a:rPr lang="en-GB" sz="1200" dirty="0">
                <a:solidFill>
                  <a:schemeClr val="tx1"/>
                </a:solidFill>
                <a:latin typeface="Arial" panose="020B0604020202020204" pitchFamily="34" charset="0"/>
                <a:cs typeface="Arial" panose="020B0604020202020204" pitchFamily="34" charset="0"/>
              </a:rPr>
              <a:t> i </a:t>
            </a:r>
            <a:r>
              <a:rPr lang="en-GB" sz="1200" dirty="0" err="1">
                <a:solidFill>
                  <a:schemeClr val="tx1"/>
                </a:solidFill>
                <a:latin typeface="Arial" panose="020B0604020202020204" pitchFamily="34" charset="0"/>
                <a:cs typeface="Arial" panose="020B0604020202020204" pitchFamily="34" charset="0"/>
              </a:rPr>
              <a:t>foicotio</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nwyddau</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Prydeinig</a:t>
            </a:r>
            <a:r>
              <a:rPr lang="en-GB" sz="1200" dirty="0">
                <a:solidFill>
                  <a:schemeClr val="tx1"/>
                </a:solidFill>
                <a:latin typeface="Arial" panose="020B0604020202020204" pitchFamily="34" charset="0"/>
                <a:cs typeface="Arial" panose="020B0604020202020204" pitchFamily="34" charset="0"/>
              </a:rPr>
              <a:t> a </a:t>
            </a:r>
            <a:r>
              <a:rPr lang="en-GB" sz="1200" dirty="0" err="1">
                <a:solidFill>
                  <a:schemeClr val="tx1"/>
                </a:solidFill>
                <a:latin typeface="Arial" panose="020B0604020202020204" pitchFamily="34" charset="0"/>
                <a:cs typeface="Arial" panose="020B0604020202020204" pitchFamily="34" charset="0"/>
              </a:rPr>
              <a:t>phrynu</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nwyddau</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Indiaidd</a:t>
            </a:r>
            <a:r>
              <a:rPr lang="en-GB" sz="1200" dirty="0">
                <a:solidFill>
                  <a:schemeClr val="tx1"/>
                </a:solidFill>
                <a:latin typeface="Arial" panose="020B0604020202020204" pitchFamily="34" charset="0"/>
                <a:cs typeface="Arial" panose="020B0604020202020204" pitchFamily="34" charset="0"/>
              </a:rPr>
              <a:t> yn eu lle. </a:t>
            </a:r>
            <a:r>
              <a:rPr lang="en-GB" sz="1200" dirty="0" err="1">
                <a:solidFill>
                  <a:schemeClr val="tx1"/>
                </a:solidFill>
                <a:latin typeface="Arial" panose="020B0604020202020204" pitchFamily="34" charset="0"/>
                <a:cs typeface="Arial" panose="020B0604020202020204" pitchFamily="34" charset="0"/>
              </a:rPr>
              <a:t>Roedd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nwyddau</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Indiaidd</a:t>
            </a:r>
            <a:r>
              <a:rPr lang="en-GB" sz="1200" dirty="0">
                <a:solidFill>
                  <a:schemeClr val="tx1"/>
                </a:solidFill>
                <a:latin typeface="Arial" panose="020B0604020202020204" pitchFamily="34" charset="0"/>
                <a:cs typeface="Arial" panose="020B0604020202020204" pitchFamily="34" charset="0"/>
              </a:rPr>
              <a:t> fel </a:t>
            </a:r>
            <a:r>
              <a:rPr lang="en-GB" sz="1200" dirty="0" err="1">
                <a:solidFill>
                  <a:schemeClr val="tx1"/>
                </a:solidFill>
                <a:latin typeface="Arial" panose="020B0604020202020204" pitchFamily="34" charset="0"/>
                <a:cs typeface="Arial" panose="020B0604020202020204" pitchFamily="34" charset="0"/>
              </a:rPr>
              <a:t>cotwm</a:t>
            </a:r>
            <a:r>
              <a:rPr lang="en-GB" sz="1200" dirty="0">
                <a:solidFill>
                  <a:schemeClr val="tx1"/>
                </a:solidFill>
                <a:latin typeface="Arial" panose="020B0604020202020204" pitchFamily="34" charset="0"/>
                <a:cs typeface="Arial" panose="020B0604020202020204" pitchFamily="34" charset="0"/>
              </a:rPr>
              <a:t> yn cael eu </a:t>
            </a:r>
            <a:r>
              <a:rPr lang="en-GB" sz="1200" dirty="0" err="1">
                <a:solidFill>
                  <a:schemeClr val="tx1"/>
                </a:solidFill>
                <a:latin typeface="Arial" panose="020B0604020202020204" pitchFamily="34" charset="0"/>
                <a:cs typeface="Arial" panose="020B0604020202020204" pitchFamily="34" charset="0"/>
              </a:rPr>
              <a:t>cludo</a:t>
            </a:r>
            <a:r>
              <a:rPr lang="en-GB" sz="1200" dirty="0">
                <a:solidFill>
                  <a:schemeClr val="tx1"/>
                </a:solidFill>
                <a:latin typeface="Arial" panose="020B0604020202020204" pitchFamily="34" charset="0"/>
                <a:cs typeface="Arial" panose="020B0604020202020204" pitchFamily="34" charset="0"/>
              </a:rPr>
              <a:t> i'r DU i'w gwneud yn </a:t>
            </a:r>
            <a:r>
              <a:rPr lang="en-GB" sz="1200" dirty="0" err="1">
                <a:solidFill>
                  <a:schemeClr val="tx1"/>
                </a:solidFill>
                <a:latin typeface="Arial" panose="020B0604020202020204" pitchFamily="34" charset="0"/>
                <a:cs typeface="Arial" panose="020B0604020202020204" pitchFamily="34" charset="0"/>
              </a:rPr>
              <a:t>frethyn</a:t>
            </a:r>
            <a:r>
              <a:rPr lang="en-GB" sz="1200" dirty="0">
                <a:solidFill>
                  <a:schemeClr val="tx1"/>
                </a:solidFill>
                <a:latin typeface="Arial" panose="020B0604020202020204" pitchFamily="34" charset="0"/>
                <a:cs typeface="Arial" panose="020B0604020202020204" pitchFamily="34" charset="0"/>
              </a:rPr>
              <a:t> mewn </a:t>
            </a:r>
            <a:r>
              <a:rPr lang="en-GB" sz="1200" dirty="0" err="1">
                <a:solidFill>
                  <a:schemeClr val="tx1"/>
                </a:solidFill>
                <a:latin typeface="Arial" panose="020B0604020202020204" pitchFamily="34" charset="0"/>
                <a:cs typeface="Arial" panose="020B0604020202020204" pitchFamily="34" charset="0"/>
              </a:rPr>
              <a:t>Melinau</a:t>
            </a:r>
            <a:r>
              <a:rPr lang="en-GB" sz="1200" dirty="0">
                <a:solidFill>
                  <a:schemeClr val="tx1"/>
                </a:solidFill>
                <a:latin typeface="Arial" panose="020B0604020202020204" pitchFamily="34" charset="0"/>
                <a:cs typeface="Arial" panose="020B0604020202020204" pitchFamily="34" charset="0"/>
              </a:rPr>
              <a:t> ac </a:t>
            </a:r>
            <a:r>
              <a:rPr lang="en-GB" sz="1200" dirty="0" err="1">
                <a:solidFill>
                  <a:schemeClr val="tx1"/>
                </a:solidFill>
                <a:latin typeface="Arial" panose="020B0604020202020204" pitchFamily="34" charset="0"/>
                <a:cs typeface="Arial" panose="020B0604020202020204" pitchFamily="34" charset="0"/>
              </a:rPr>
              <a:t>yna'n</a:t>
            </a:r>
            <a:r>
              <a:rPr lang="en-GB" sz="1200" dirty="0">
                <a:solidFill>
                  <a:schemeClr val="tx1"/>
                </a:solidFill>
                <a:latin typeface="Arial" panose="020B0604020202020204" pitchFamily="34" charset="0"/>
                <a:cs typeface="Arial" panose="020B0604020202020204" pitchFamily="34" charset="0"/>
              </a:rPr>
              <a:t> cael eu </a:t>
            </a:r>
            <a:r>
              <a:rPr lang="en-GB" sz="1200" dirty="0" err="1">
                <a:solidFill>
                  <a:schemeClr val="tx1"/>
                </a:solidFill>
                <a:latin typeface="Arial" panose="020B0604020202020204" pitchFamily="34" charset="0"/>
                <a:cs typeface="Arial" panose="020B0604020202020204" pitchFamily="34" charset="0"/>
              </a:rPr>
              <a:t>gwerthu'n</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ôl</a:t>
            </a:r>
            <a:r>
              <a:rPr lang="en-GB" sz="1200" dirty="0">
                <a:solidFill>
                  <a:schemeClr val="tx1"/>
                </a:solidFill>
                <a:latin typeface="Arial" panose="020B0604020202020204" pitchFamily="34" charset="0"/>
                <a:cs typeface="Arial" panose="020B0604020202020204" pitchFamily="34" charset="0"/>
              </a:rPr>
              <a:t> i'r </a:t>
            </a:r>
            <a:r>
              <a:rPr lang="en-GB" sz="1200" dirty="0" err="1">
                <a:solidFill>
                  <a:schemeClr val="tx1"/>
                </a:solidFill>
                <a:latin typeface="Arial" panose="020B0604020202020204" pitchFamily="34" charset="0"/>
                <a:cs typeface="Arial" panose="020B0604020202020204" pitchFamily="34" charset="0"/>
              </a:rPr>
              <a:t>Indiaid</a:t>
            </a:r>
            <a:r>
              <a:rPr lang="en-GB" sz="1200" dirty="0">
                <a:solidFill>
                  <a:schemeClr val="tx1"/>
                </a:solidFill>
                <a:latin typeface="Arial" panose="020B0604020202020204" pitchFamily="34" charset="0"/>
                <a:cs typeface="Arial" panose="020B0604020202020204" pitchFamily="34" charset="0"/>
              </a:rPr>
              <a:t>. Mae hyn yn cael </a:t>
            </a:r>
            <a:r>
              <a:rPr lang="en-GB" sz="1200" dirty="0" err="1">
                <a:solidFill>
                  <a:schemeClr val="tx1"/>
                </a:solidFill>
                <a:latin typeface="Arial" panose="020B0604020202020204" pitchFamily="34" charset="0"/>
                <a:cs typeface="Arial" panose="020B0604020202020204" pitchFamily="34" charset="0"/>
              </a:rPr>
              <a:t>effaith</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drychinebus</a:t>
            </a:r>
            <a:r>
              <a:rPr lang="en-GB" sz="1200" dirty="0">
                <a:solidFill>
                  <a:schemeClr val="tx1"/>
                </a:solidFill>
                <a:latin typeface="Arial" panose="020B0604020202020204" pitchFamily="34" charset="0"/>
                <a:cs typeface="Arial" panose="020B0604020202020204" pitchFamily="34" charset="0"/>
              </a:rPr>
              <a:t> ar </a:t>
            </a:r>
            <a:r>
              <a:rPr lang="en-GB" sz="1200" dirty="0" err="1">
                <a:solidFill>
                  <a:schemeClr val="tx1"/>
                </a:solidFill>
                <a:latin typeface="Arial" panose="020B0604020202020204" pitchFamily="34" charset="0"/>
                <a:cs typeface="Arial" panose="020B0604020202020204" pitchFamily="34" charset="0"/>
              </a:rPr>
              <a:t>weithgynhyrchu</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Indiaidd</a:t>
            </a:r>
            <a:r>
              <a:rPr lang="en-GB" sz="1200" dirty="0">
                <a:solidFill>
                  <a:schemeClr val="tx1"/>
                </a:solidFill>
                <a:latin typeface="Arial" panose="020B0604020202020204" pitchFamily="34" charset="0"/>
                <a:cs typeface="Arial" panose="020B0604020202020204" pitchFamily="34" charset="0"/>
              </a:rPr>
              <a:t> ac yn rhoi </a:t>
            </a:r>
            <a:r>
              <a:rPr lang="en-GB" sz="1200" dirty="0" err="1">
                <a:solidFill>
                  <a:schemeClr val="tx1"/>
                </a:solidFill>
                <a:latin typeface="Arial" panose="020B0604020202020204" pitchFamily="34" charset="0"/>
                <a:cs typeface="Arial" panose="020B0604020202020204" pitchFamily="34" charset="0"/>
              </a:rPr>
              <a:t>llawer</a:t>
            </a:r>
            <a:r>
              <a:rPr lang="en-GB" sz="1200" dirty="0">
                <a:solidFill>
                  <a:schemeClr val="tx1"/>
                </a:solidFill>
                <a:latin typeface="Arial" panose="020B0604020202020204" pitchFamily="34" charset="0"/>
                <a:cs typeface="Arial" panose="020B0604020202020204" pitchFamily="34" charset="0"/>
              </a:rPr>
              <a:t> o </a:t>
            </a:r>
            <a:r>
              <a:rPr lang="en-GB" sz="1200" dirty="0" err="1">
                <a:solidFill>
                  <a:schemeClr val="tx1"/>
                </a:solidFill>
                <a:latin typeface="Arial" panose="020B0604020202020204" pitchFamily="34" charset="0"/>
                <a:cs typeface="Arial" panose="020B0604020202020204" pitchFamily="34" charset="0"/>
              </a:rPr>
              <a:t>bobl</a:t>
            </a:r>
            <a:r>
              <a:rPr lang="en-GB" sz="1200" dirty="0">
                <a:solidFill>
                  <a:schemeClr val="tx1"/>
                </a:solidFill>
                <a:latin typeface="Arial" panose="020B0604020202020204" pitchFamily="34" charset="0"/>
                <a:cs typeface="Arial" panose="020B0604020202020204" pitchFamily="34" charset="0"/>
              </a:rPr>
              <a:t> i </a:t>
            </a:r>
            <a:r>
              <a:rPr lang="en-GB" sz="1200" dirty="0" err="1">
                <a:solidFill>
                  <a:schemeClr val="tx1"/>
                </a:solidFill>
                <a:latin typeface="Arial" panose="020B0604020202020204" pitchFamily="34" charset="0"/>
                <a:cs typeface="Arial" panose="020B0604020202020204" pitchFamily="34" charset="0"/>
              </a:rPr>
              <a:t>dlodi</a:t>
            </a:r>
            <a:r>
              <a:rPr lang="en-GB" sz="1200" dirty="0">
                <a:solidFill>
                  <a:schemeClr val="tx1"/>
                </a:solidFill>
                <a:latin typeface="Arial" panose="020B0604020202020204" pitchFamily="34" charset="0"/>
                <a:cs typeface="Arial" panose="020B0604020202020204" pitchFamily="34" charset="0"/>
              </a:rPr>
              <a:t> a </a:t>
            </a:r>
            <a:r>
              <a:rPr lang="en-GB" sz="1200" dirty="0" err="1">
                <a:solidFill>
                  <a:schemeClr val="tx1"/>
                </a:solidFill>
                <a:latin typeface="Arial" panose="020B0604020202020204" pitchFamily="34" charset="0"/>
                <a:cs typeface="Arial" panose="020B0604020202020204" pitchFamily="34" charset="0"/>
              </a:rPr>
              <a:t>newyn</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Helpodd</a:t>
            </a:r>
            <a:r>
              <a:rPr lang="en-GB" sz="1200" dirty="0">
                <a:solidFill>
                  <a:schemeClr val="tx1"/>
                </a:solidFill>
                <a:latin typeface="Arial" panose="020B0604020202020204" pitchFamily="34" charset="0"/>
                <a:cs typeface="Arial" panose="020B0604020202020204" pitchFamily="34" charset="0"/>
              </a:rPr>
              <a:t> ei waith i </a:t>
            </a:r>
            <a:r>
              <a:rPr lang="en-GB" sz="1200" dirty="0" err="1">
                <a:solidFill>
                  <a:schemeClr val="tx1"/>
                </a:solidFill>
                <a:latin typeface="Arial" panose="020B0604020202020204" pitchFamily="34" charset="0"/>
                <a:cs typeface="Arial" panose="020B0604020202020204" pitchFamily="34" charset="0"/>
              </a:rPr>
              <a:t>adfywio</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economïau</a:t>
            </a:r>
            <a:r>
              <a:rPr lang="en-GB" sz="1200" dirty="0">
                <a:solidFill>
                  <a:schemeClr val="tx1"/>
                </a:solidFill>
                <a:latin typeface="Arial" panose="020B0604020202020204" pitchFamily="34" charset="0"/>
                <a:cs typeface="Arial" panose="020B0604020202020204" pitchFamily="34" charset="0"/>
              </a:rPr>
              <a:t> lleol yn India ac </a:t>
            </a:r>
            <a:r>
              <a:rPr lang="en-GB" sz="1200" dirty="0" err="1">
                <a:solidFill>
                  <a:schemeClr val="tx1"/>
                </a:solidFill>
                <a:latin typeface="Arial" panose="020B0604020202020204" pitchFamily="34" charset="0"/>
                <a:cs typeface="Arial" panose="020B0604020202020204" pitchFamily="34" charset="0"/>
              </a:rPr>
              <a:t>fe</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darodd</a:t>
            </a:r>
            <a:r>
              <a:rPr lang="en-GB" sz="1200" dirty="0">
                <a:solidFill>
                  <a:schemeClr val="tx1"/>
                </a:solidFill>
                <a:latin typeface="Arial" panose="020B0604020202020204" pitchFamily="34" charset="0"/>
                <a:cs typeface="Arial" panose="020B0604020202020204" pitchFamily="34" charset="0"/>
              </a:rPr>
              <a:t> hefyd </a:t>
            </a:r>
            <a:r>
              <a:rPr lang="en-GB" sz="1200" dirty="0" err="1">
                <a:solidFill>
                  <a:schemeClr val="tx1"/>
                </a:solidFill>
                <a:latin typeface="Arial" panose="020B0604020202020204" pitchFamily="34" charset="0"/>
                <a:cs typeface="Arial" panose="020B0604020202020204" pitchFamily="34" charset="0"/>
              </a:rPr>
              <a:t>gartref</a:t>
            </a:r>
            <a:r>
              <a:rPr lang="en-GB" sz="1200" dirty="0">
                <a:solidFill>
                  <a:schemeClr val="tx1"/>
                </a:solidFill>
                <a:latin typeface="Arial" panose="020B0604020202020204" pitchFamily="34" charset="0"/>
                <a:cs typeface="Arial" panose="020B0604020202020204" pitchFamily="34" charset="0"/>
              </a:rPr>
              <a:t> Prydain trwy </a:t>
            </a:r>
            <a:r>
              <a:rPr lang="en-GB" sz="1200" dirty="0" err="1">
                <a:solidFill>
                  <a:schemeClr val="tx1"/>
                </a:solidFill>
                <a:latin typeface="Arial" panose="020B0604020202020204" pitchFamily="34" charset="0"/>
                <a:cs typeface="Arial" panose="020B0604020202020204" pitchFamily="34" charset="0"/>
              </a:rPr>
              <a:t>danseilio</a:t>
            </a:r>
            <a:r>
              <a:rPr lang="en-GB" sz="1200" dirty="0">
                <a:solidFill>
                  <a:schemeClr val="tx1"/>
                </a:solidFill>
                <a:latin typeface="Arial" panose="020B0604020202020204" pitchFamily="34" charset="0"/>
                <a:cs typeface="Arial" panose="020B0604020202020204" pitchFamily="34" charset="0"/>
              </a:rPr>
              <a:t> eu </a:t>
            </a:r>
            <a:r>
              <a:rPr lang="en-GB" sz="1200" dirty="0" err="1">
                <a:solidFill>
                  <a:schemeClr val="tx1"/>
                </a:solidFill>
                <a:latin typeface="Arial" panose="020B0604020202020204" pitchFamily="34" charset="0"/>
                <a:cs typeface="Arial" panose="020B0604020202020204" pitchFamily="34" charset="0"/>
              </a:rPr>
              <a:t>heconomi</a:t>
            </a:r>
            <a:r>
              <a:rPr lang="en-GB" sz="1200" dirty="0">
                <a:solidFill>
                  <a:schemeClr val="tx1"/>
                </a:solidFill>
                <a:latin typeface="Arial" panose="020B0604020202020204" pitchFamily="34" charset="0"/>
                <a:cs typeface="Arial" panose="020B0604020202020204" pitchFamily="34" charset="0"/>
              </a:rPr>
              <a:t> yn y </a:t>
            </a:r>
            <a:r>
              <a:rPr lang="en-GB" sz="1200" dirty="0" err="1">
                <a:solidFill>
                  <a:schemeClr val="tx1"/>
                </a:solidFill>
                <a:latin typeface="Arial" panose="020B0604020202020204" pitchFamily="34" charset="0"/>
                <a:cs typeface="Arial" panose="020B0604020202020204" pitchFamily="34" charset="0"/>
              </a:rPr>
              <a:t>wlad</a:t>
            </a:r>
            <a:r>
              <a:rPr lang="en-GB" sz="1200" dirty="0">
                <a:solidFill>
                  <a:schemeClr val="tx1"/>
                </a:solidFill>
                <a:latin typeface="Arial" panose="020B0604020202020204" pitchFamily="34" charset="0"/>
                <a:cs typeface="Arial" panose="020B0604020202020204" pitchFamily="34" charset="0"/>
              </a:rPr>
              <a:t> Pe bai </a:t>
            </a:r>
            <a:r>
              <a:rPr lang="en-GB" sz="1200" dirty="0" err="1">
                <a:solidFill>
                  <a:schemeClr val="tx1"/>
                </a:solidFill>
                <a:latin typeface="Arial" panose="020B0604020202020204" pitchFamily="34" charset="0"/>
                <a:cs typeface="Arial" panose="020B0604020202020204" pitchFamily="34" charset="0"/>
              </a:rPr>
              <a:t>Indiaid</a:t>
            </a:r>
            <a:r>
              <a:rPr lang="en-GB" sz="1200" dirty="0">
                <a:solidFill>
                  <a:schemeClr val="tx1"/>
                </a:solidFill>
                <a:latin typeface="Arial" panose="020B0604020202020204" pitchFamily="34" charset="0"/>
                <a:cs typeface="Arial" panose="020B0604020202020204" pitchFamily="34" charset="0"/>
              </a:rPr>
              <a:t> yn </a:t>
            </a:r>
            <a:r>
              <a:rPr lang="en-GB" sz="1200" dirty="0" err="1">
                <a:solidFill>
                  <a:schemeClr val="tx1"/>
                </a:solidFill>
                <a:latin typeface="Arial" panose="020B0604020202020204" pitchFamily="34" charset="0"/>
                <a:cs typeface="Arial" panose="020B0604020202020204" pitchFamily="34" charset="0"/>
              </a:rPr>
              <a:t>gwrthod</a:t>
            </a:r>
            <a:r>
              <a:rPr lang="en-GB" sz="1200" dirty="0">
                <a:solidFill>
                  <a:schemeClr val="tx1"/>
                </a:solidFill>
                <a:latin typeface="Arial" panose="020B0604020202020204" pitchFamily="34" charset="0"/>
                <a:cs typeface="Arial" panose="020B0604020202020204" pitchFamily="34" charset="0"/>
              </a:rPr>
              <a:t> cydweithredu, </a:t>
            </a:r>
            <a:r>
              <a:rPr lang="en-GB" sz="1200" dirty="0" err="1">
                <a:solidFill>
                  <a:schemeClr val="tx1"/>
                </a:solidFill>
                <a:latin typeface="Arial" panose="020B0604020202020204" pitchFamily="34" charset="0"/>
                <a:cs typeface="Arial" panose="020B0604020202020204" pitchFamily="34" charset="0"/>
              </a:rPr>
              <a:t>byddai</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rheolaeth</a:t>
            </a:r>
            <a:r>
              <a:rPr lang="en-GB" sz="1200" dirty="0">
                <a:solidFill>
                  <a:schemeClr val="tx1"/>
                </a:solidFill>
                <a:latin typeface="Arial" panose="020B0604020202020204" pitchFamily="34" charset="0"/>
                <a:cs typeface="Arial" panose="020B0604020202020204" pitchFamily="34" charset="0"/>
              </a:rPr>
              <a:t> Prydain yn </a:t>
            </a:r>
            <a:r>
              <a:rPr lang="en-GB" sz="1200" dirty="0" err="1">
                <a:solidFill>
                  <a:schemeClr val="tx1"/>
                </a:solidFill>
                <a:latin typeface="Arial" panose="020B0604020202020204" pitchFamily="34" charset="0"/>
                <a:cs typeface="Arial" panose="020B0604020202020204" pitchFamily="34" charset="0"/>
              </a:rPr>
              <a:t>cwympo</a:t>
            </a:r>
            <a:r>
              <a:rPr lang="en-GB" sz="1200" dirty="0">
                <a:solidFill>
                  <a:schemeClr val="tx1"/>
                </a:solidFill>
                <a:latin typeface="Arial" panose="020B0604020202020204" pitchFamily="34" charset="0"/>
                <a:cs typeface="Arial" panose="020B0604020202020204" pitchFamily="34" charset="0"/>
              </a:rPr>
              <a:t> a </a:t>
            </a:r>
            <a:r>
              <a:rPr lang="en-GB" sz="1200" dirty="0" err="1">
                <a:solidFill>
                  <a:schemeClr val="tx1"/>
                </a:solidFill>
                <a:latin typeface="Arial" panose="020B0604020202020204" pitchFamily="34" charset="0"/>
                <a:cs typeface="Arial" panose="020B0604020202020204" pitchFamily="34" charset="0"/>
              </a:rPr>
              <a:t>byddai</a:t>
            </a:r>
            <a:r>
              <a:rPr lang="en-GB" sz="1200" dirty="0">
                <a:solidFill>
                  <a:schemeClr val="tx1"/>
                </a:solidFill>
                <a:latin typeface="Arial" panose="020B0604020202020204" pitchFamily="34" charset="0"/>
                <a:cs typeface="Arial" panose="020B0604020202020204" pitchFamily="34" charset="0"/>
              </a:rPr>
              <a:t> swaraj (</a:t>
            </a:r>
            <a:r>
              <a:rPr lang="en-GB" sz="1200" dirty="0" err="1">
                <a:solidFill>
                  <a:schemeClr val="tx1"/>
                </a:solidFill>
                <a:latin typeface="Arial" panose="020B0604020202020204" pitchFamily="34" charset="0"/>
                <a:cs typeface="Arial" panose="020B0604020202020204" pitchFamily="34" charset="0"/>
              </a:rPr>
              <a:t>annibyniaeth</a:t>
            </a:r>
            <a:r>
              <a:rPr lang="en-GB" sz="1200" dirty="0">
                <a:solidFill>
                  <a:schemeClr val="tx1"/>
                </a:solidFill>
                <a:latin typeface="Arial" panose="020B0604020202020204" pitchFamily="34" charset="0"/>
                <a:cs typeface="Arial" panose="020B0604020202020204" pitchFamily="34" charset="0"/>
              </a:rPr>
              <a:t> India) yn dod. Ar </a:t>
            </a:r>
            <a:r>
              <a:rPr lang="en-GB" sz="1200" dirty="0" err="1">
                <a:solidFill>
                  <a:schemeClr val="tx1"/>
                </a:solidFill>
                <a:latin typeface="Arial" panose="020B0604020202020204" pitchFamily="34" charset="0"/>
                <a:cs typeface="Arial" panose="020B0604020202020204" pitchFamily="34" charset="0"/>
              </a:rPr>
              <a:t>Ionawr</a:t>
            </a:r>
            <a:r>
              <a:rPr lang="en-GB" sz="1200" dirty="0">
                <a:solidFill>
                  <a:schemeClr val="tx1"/>
                </a:solidFill>
                <a:latin typeface="Arial" panose="020B0604020202020204" pitchFamily="34" charset="0"/>
                <a:cs typeface="Arial" panose="020B0604020202020204" pitchFamily="34" charset="0"/>
              </a:rPr>
              <a:t> 30, 1948, </a:t>
            </a:r>
            <a:r>
              <a:rPr lang="en-GB" sz="1200" dirty="0" err="1">
                <a:solidFill>
                  <a:schemeClr val="tx1"/>
                </a:solidFill>
                <a:latin typeface="Arial" panose="020B0604020202020204" pitchFamily="34" charset="0"/>
                <a:cs typeface="Arial" panose="020B0604020202020204" pitchFamily="34" charset="0"/>
              </a:rPr>
              <a:t>saethodd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llofrudd</a:t>
            </a:r>
            <a:r>
              <a:rPr lang="en-GB" sz="1200" dirty="0">
                <a:solidFill>
                  <a:schemeClr val="tx1"/>
                </a:solidFill>
                <a:latin typeface="Arial" panose="020B0604020202020204" pitchFamily="34" charset="0"/>
                <a:cs typeface="Arial" panose="020B0604020202020204" pitchFamily="34" charset="0"/>
              </a:rPr>
              <a:t> a'i </a:t>
            </a:r>
            <a:r>
              <a:rPr lang="en-GB" sz="1200" dirty="0" err="1">
                <a:solidFill>
                  <a:schemeClr val="tx1"/>
                </a:solidFill>
                <a:latin typeface="Arial" panose="020B0604020202020204" pitchFamily="34" charset="0"/>
                <a:cs typeface="Arial" panose="020B0604020202020204" pitchFamily="34" charset="0"/>
              </a:rPr>
              <a:t>ladd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tra</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roedd</a:t>
            </a:r>
            <a:r>
              <a:rPr lang="en-GB" sz="1200" dirty="0">
                <a:solidFill>
                  <a:schemeClr val="tx1"/>
                </a:solidFill>
                <a:latin typeface="Arial" panose="020B0604020202020204" pitchFamily="34" charset="0"/>
                <a:cs typeface="Arial" panose="020B0604020202020204" pitchFamily="34" charset="0"/>
              </a:rPr>
              <a:t> yn </a:t>
            </a:r>
            <a:r>
              <a:rPr lang="en-GB" sz="1200" dirty="0" err="1">
                <a:solidFill>
                  <a:schemeClr val="tx1"/>
                </a:solidFill>
                <a:latin typeface="Arial" panose="020B0604020202020204" pitchFamily="34" charset="0"/>
                <a:cs typeface="Arial" panose="020B0604020202020204" pitchFamily="34" charset="0"/>
              </a:rPr>
              <a:t>mynychu</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cyfarfod</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gweddi</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Hindŵ</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oedd</a:t>
            </a:r>
            <a:r>
              <a:rPr lang="en-GB" sz="1200" dirty="0">
                <a:solidFill>
                  <a:schemeClr val="tx1"/>
                </a:solidFill>
                <a:latin typeface="Arial" panose="020B0604020202020204" pitchFamily="34" charset="0"/>
                <a:cs typeface="Arial" panose="020B0604020202020204" pitchFamily="34" charset="0"/>
              </a:rPr>
              <a:t> y </a:t>
            </a:r>
            <a:r>
              <a:rPr lang="en-GB" sz="1200" dirty="0" err="1">
                <a:solidFill>
                  <a:schemeClr val="tx1"/>
                </a:solidFill>
                <a:latin typeface="Arial" panose="020B0604020202020204" pitchFamily="34" charset="0"/>
                <a:cs typeface="Arial" panose="020B0604020202020204" pitchFamily="34" charset="0"/>
              </a:rPr>
              <a:t>llofrudd</a:t>
            </a:r>
            <a:r>
              <a:rPr lang="en-GB" sz="1200" dirty="0">
                <a:solidFill>
                  <a:schemeClr val="tx1"/>
                </a:solidFill>
                <a:latin typeface="Arial" panose="020B0604020202020204" pitchFamily="34" charset="0"/>
                <a:cs typeface="Arial" panose="020B0604020202020204" pitchFamily="34" charset="0"/>
              </a:rPr>
              <a:t> a </a:t>
            </a:r>
            <a:r>
              <a:rPr lang="en-GB" sz="1200" dirty="0" err="1">
                <a:solidFill>
                  <a:schemeClr val="tx1"/>
                </a:solidFill>
                <a:latin typeface="Arial" panose="020B0604020202020204" pitchFamily="34" charset="0"/>
                <a:cs typeface="Arial" panose="020B0604020202020204" pitchFamily="34" charset="0"/>
              </a:rPr>
              <a:t>gredai</a:t>
            </a:r>
            <a:r>
              <a:rPr lang="en-GB" sz="1200" dirty="0">
                <a:solidFill>
                  <a:schemeClr val="tx1"/>
                </a:solidFill>
                <a:latin typeface="Arial" panose="020B0604020202020204" pitchFamily="34" charset="0"/>
                <a:cs typeface="Arial" panose="020B0604020202020204" pitchFamily="34" charset="0"/>
              </a:rPr>
              <a:t> fod Gandhi wedi </a:t>
            </a:r>
            <a:r>
              <a:rPr lang="en-GB" sz="1200" dirty="0" err="1">
                <a:solidFill>
                  <a:schemeClr val="tx1"/>
                </a:solidFill>
                <a:latin typeface="Arial" panose="020B0604020202020204" pitchFamily="34" charset="0"/>
                <a:cs typeface="Arial" panose="020B0604020202020204" pitchFamily="34" charset="0"/>
              </a:rPr>
              <a:t>gwerthu</a:t>
            </a:r>
            <a:r>
              <a:rPr lang="en-GB" sz="1200" dirty="0">
                <a:solidFill>
                  <a:schemeClr val="tx1"/>
                </a:solidFill>
                <a:latin typeface="Arial" panose="020B0604020202020204" pitchFamily="34" charset="0"/>
                <a:cs typeface="Arial" panose="020B0604020202020204" pitchFamily="34" charset="0"/>
              </a:rPr>
              <a:t> allan i </a:t>
            </a:r>
            <a:r>
              <a:rPr lang="en-GB" sz="1200" dirty="0" err="1">
                <a:solidFill>
                  <a:schemeClr val="tx1"/>
                </a:solidFill>
                <a:latin typeface="Arial" panose="020B0604020202020204" pitchFamily="34" charset="0"/>
                <a:cs typeface="Arial" panose="020B0604020202020204" pitchFamily="34" charset="0"/>
              </a:rPr>
              <a:t>Fwslimiaid</a:t>
            </a:r>
            <a:endParaRPr lang="en-GB" sz="12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15496C4-5ED8-4BF4-825F-9346C4CEF3CD}" type="slidenum">
              <a:rPr lang="en-GB" smtClean="0"/>
              <a:t>16</a:t>
            </a:fld>
            <a:endParaRPr lang="en-GB"/>
          </a:p>
        </p:txBody>
      </p:sp>
    </p:spTree>
    <p:extLst>
      <p:ext uri="{BB962C8B-B14F-4D97-AF65-F5344CB8AC3E}">
        <p14:creationId xmlns:p14="http://schemas.microsoft.com/office/powerpoint/2010/main" val="40277769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we call Trump a catalytic leader?</a:t>
            </a:r>
          </a:p>
          <a:p>
            <a:r>
              <a:rPr lang="en-GB" dirty="0"/>
              <a:t>Why?</a:t>
            </a:r>
          </a:p>
          <a:p>
            <a:r>
              <a:rPr lang="en-GB" dirty="0"/>
              <a:t>Inspired a near on riot in capital Hill</a:t>
            </a:r>
          </a:p>
          <a:p>
            <a:r>
              <a:rPr lang="en-GB" dirty="0"/>
              <a:t>Stayed quiet in the face of ongoing racist movements such as the “proud Boys”</a:t>
            </a:r>
          </a:p>
          <a:p>
            <a:r>
              <a:rPr lang="en-GB" dirty="0"/>
              <a:t>Blames China for Covid which led to racist violence</a:t>
            </a:r>
          </a:p>
          <a:p>
            <a:endParaRPr lang="en-GB" dirty="0"/>
          </a:p>
          <a:p>
            <a:r>
              <a:rPr lang="en-GB" dirty="0"/>
              <a:t>What does this tell us about catalytic leaders? (may not always be good!)</a:t>
            </a:r>
          </a:p>
          <a:p>
            <a:r>
              <a:rPr lang="en-GB" dirty="0"/>
              <a:t>What makes them appealing to others?</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3485176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Dywed</a:t>
            </a:r>
            <a:r>
              <a:rPr lang="en-GB" dirty="0"/>
              <a:t> Jeremy Miles, y </a:t>
            </a:r>
            <a:r>
              <a:rPr lang="en-GB" dirty="0" err="1"/>
              <a:t>Gweinidog</a:t>
            </a:r>
            <a:r>
              <a:rPr lang="en-GB" dirty="0"/>
              <a:t> Addysg, fod angen gweithredu ‘radical’ ar gyfer addysg.</a:t>
            </a:r>
          </a:p>
          <a:p>
            <a:endParaRPr lang="en-GB" dirty="0"/>
          </a:p>
          <a:p>
            <a:r>
              <a:rPr lang="en-GB" dirty="0"/>
              <a:t>“Mae angen gweithredu radical i </a:t>
            </a:r>
            <a:r>
              <a:rPr lang="en-GB" dirty="0" err="1"/>
              <a:t>greu</a:t>
            </a:r>
            <a:r>
              <a:rPr lang="en-GB" dirty="0"/>
              <a:t> system addysg </a:t>
            </a:r>
            <a:r>
              <a:rPr lang="en-GB" dirty="0" err="1"/>
              <a:t>wirioneddol</a:t>
            </a:r>
            <a:r>
              <a:rPr lang="en-GB" dirty="0"/>
              <a:t> </a:t>
            </a:r>
            <a:r>
              <a:rPr lang="en-GB" dirty="0" err="1"/>
              <a:t>deg</a:t>
            </a:r>
            <a:r>
              <a:rPr lang="en-GB" dirty="0"/>
              <a:t> i bawb.”</a:t>
            </a:r>
          </a:p>
          <a:p>
            <a:r>
              <a:rPr lang="en-GB" dirty="0"/>
              <a:t> </a:t>
            </a:r>
          </a:p>
          <a:p>
            <a:r>
              <a:rPr lang="en-GB" dirty="0"/>
              <a:t>Mae’r </a:t>
            </a:r>
            <a:r>
              <a:rPr lang="en-GB" dirty="0" err="1"/>
              <a:t>cynnig</a:t>
            </a:r>
            <a:r>
              <a:rPr lang="en-GB" dirty="0"/>
              <a:t> gofal plant yn </a:t>
            </a:r>
            <a:r>
              <a:rPr lang="en-GB" dirty="0" err="1"/>
              <a:t>ffafrio</a:t>
            </a:r>
            <a:r>
              <a:rPr lang="en-GB" dirty="0"/>
              <a:t> plant rhieni sy’n gweithio yn </a:t>
            </a:r>
            <a:r>
              <a:rPr lang="en-GB" dirty="0" err="1"/>
              <a:t>hytrach</a:t>
            </a:r>
            <a:r>
              <a:rPr lang="en-GB" dirty="0"/>
              <a:t> </a:t>
            </a:r>
            <a:r>
              <a:rPr lang="en-GB" dirty="0" err="1"/>
              <a:t>na’r</a:t>
            </a:r>
            <a:r>
              <a:rPr lang="en-GB" dirty="0"/>
              <a:t> </a:t>
            </a:r>
            <a:r>
              <a:rPr lang="en-GB" dirty="0" err="1"/>
              <a:t>rheini</a:t>
            </a:r>
            <a:r>
              <a:rPr lang="en-GB" dirty="0"/>
              <a:t> sydd mewn teuluoedd nad ydynt yn gweithio.</a:t>
            </a:r>
          </a:p>
          <a:p>
            <a:r>
              <a:rPr lang="en-GB" dirty="0" err="1"/>
              <a:t>Cynnig</a:t>
            </a:r>
            <a:r>
              <a:rPr lang="en-GB" dirty="0"/>
              <a:t> gofal plant – </a:t>
            </a:r>
            <a:r>
              <a:rPr lang="en-GB" dirty="0" err="1"/>
              <a:t>ymestyn</a:t>
            </a:r>
            <a:r>
              <a:rPr lang="en-GB" dirty="0"/>
              <a:t> hyn a fydd yn cynnwys y rhai sydd mewn </a:t>
            </a:r>
            <a:r>
              <a:rPr lang="en-GB" dirty="0" err="1"/>
              <a:t>gwaith</a:t>
            </a:r>
            <a:r>
              <a:rPr lang="en-GB" dirty="0"/>
              <a:t> ac addysg a </a:t>
            </a:r>
            <a:r>
              <a:rPr lang="en-GB" dirty="0" err="1"/>
              <a:t>hyfforddiant</a:t>
            </a:r>
            <a:r>
              <a:rPr lang="en-GB" dirty="0"/>
              <a:t>.</a:t>
            </a:r>
          </a:p>
          <a:p>
            <a:r>
              <a:rPr lang="en-GB" dirty="0"/>
              <a:t>ECEC </a:t>
            </a:r>
            <a:r>
              <a:rPr lang="en-GB" dirty="0" err="1"/>
              <a:t>Ehangu</a:t>
            </a:r>
            <a:r>
              <a:rPr lang="en-GB" dirty="0"/>
              <a:t> </a:t>
            </a:r>
            <a:r>
              <a:rPr lang="en-GB" dirty="0" err="1"/>
              <a:t>Dechrau'n</a:t>
            </a:r>
            <a:r>
              <a:rPr lang="en-GB" dirty="0"/>
              <a:t> </a:t>
            </a:r>
            <a:r>
              <a:rPr lang="en-GB" dirty="0" err="1"/>
              <a:t>Deg</a:t>
            </a:r>
            <a:r>
              <a:rPr lang="en-GB" dirty="0"/>
              <a:t> </a:t>
            </a:r>
            <a:r>
              <a:rPr lang="en-GB" dirty="0" err="1"/>
              <a:t>ledled</a:t>
            </a:r>
            <a:r>
              <a:rPr lang="en-GB" dirty="0"/>
              <a:t> Cymru i bawb 2 </a:t>
            </a:r>
            <a:r>
              <a:rPr lang="en-GB" dirty="0" err="1"/>
              <a:t>oed</a:t>
            </a:r>
            <a:endParaRPr lang="en-GB" dirty="0"/>
          </a:p>
          <a:p>
            <a:r>
              <a:rPr lang="en-GB" dirty="0"/>
              <a:t>Gofal cyfannol AGPC cyfannol – pa </a:t>
            </a:r>
            <a:r>
              <a:rPr lang="en-GB" dirty="0" err="1"/>
              <a:t>bynnag</a:t>
            </a:r>
            <a:r>
              <a:rPr lang="en-GB" dirty="0"/>
              <a:t> </a:t>
            </a:r>
            <a:r>
              <a:rPr lang="en-GB" dirty="0" err="1"/>
              <a:t>leoliad</a:t>
            </a:r>
            <a:r>
              <a:rPr lang="en-GB" dirty="0"/>
              <a:t> yr </a:t>
            </a:r>
            <a:r>
              <a:rPr lang="en-GB" dirty="0" err="1"/>
              <a:t>ydych</a:t>
            </a:r>
            <a:r>
              <a:rPr lang="en-GB" dirty="0"/>
              <a:t> </a:t>
            </a:r>
            <a:r>
              <a:rPr lang="en-GB" dirty="0" err="1"/>
              <a:t>ynddo</a:t>
            </a:r>
            <a:r>
              <a:rPr lang="en-GB" dirty="0"/>
              <a:t> 0-5 bydd </a:t>
            </a:r>
            <a:r>
              <a:rPr lang="en-GB" dirty="0" err="1"/>
              <a:t>egwyddorion</a:t>
            </a:r>
            <a:r>
              <a:rPr lang="en-GB" dirty="0"/>
              <a:t> </a:t>
            </a:r>
            <a:r>
              <a:rPr lang="en-GB" dirty="0" err="1"/>
              <a:t>cyffredin</a:t>
            </a:r>
            <a:r>
              <a:rPr lang="en-GB" dirty="0"/>
              <a:t>.</a:t>
            </a:r>
          </a:p>
          <a:p>
            <a:endParaRPr lang="en-GB" dirty="0"/>
          </a:p>
          <a:p>
            <a:r>
              <a:rPr lang="en-GB" dirty="0"/>
              <a:t>-------------------------------------------------------------------------------</a:t>
            </a:r>
          </a:p>
          <a:p>
            <a:endParaRPr lang="en-GB" dirty="0"/>
          </a:p>
          <a:p>
            <a:r>
              <a:rPr lang="en-GB" dirty="0"/>
              <a:t>Jeremy Miles Education Minister states there needs to be ‘radical’ action for education.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F1F1F"/>
                </a:solidFill>
                <a:effectLst/>
                <a:latin typeface="Arial" panose="020B0604020202020204" pitchFamily="34" charset="0"/>
              </a:rPr>
              <a:t>“Radical action needed to create a truly equitable education system for all.”</a:t>
            </a:r>
          </a:p>
          <a:p>
            <a:r>
              <a:rPr lang="en-GB" dirty="0"/>
              <a:t> </a:t>
            </a:r>
          </a:p>
          <a:p>
            <a:r>
              <a:rPr lang="en-GB" dirty="0"/>
              <a:t>Childcare offer favours children of parents who ar ein work rather than those who are in non working families. </a:t>
            </a:r>
          </a:p>
          <a:p>
            <a:r>
              <a:rPr lang="en-GB" dirty="0"/>
              <a:t>Childcare offer – extending this which will encompass those who are in work and education and training. </a:t>
            </a:r>
          </a:p>
          <a:p>
            <a:r>
              <a:rPr lang="en-GB" dirty="0"/>
              <a:t>ECEC Expanding Flying Start across Wales for all at the age of 2</a:t>
            </a:r>
          </a:p>
          <a:p>
            <a:r>
              <a:rPr lang="en-GB" dirty="0"/>
              <a:t>Holistic ECEC holistic care – whichever setting you are in 0-5 there will be common principles.</a:t>
            </a: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919105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19</a:t>
            </a:fld>
            <a:endParaRPr lang="en-GB"/>
          </a:p>
        </p:txBody>
      </p:sp>
    </p:spTree>
    <p:extLst>
      <p:ext uri="{BB962C8B-B14F-4D97-AF65-F5344CB8AC3E}">
        <p14:creationId xmlns:p14="http://schemas.microsoft.com/office/powerpoint/2010/main" val="798168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Mae'n </a:t>
            </a:r>
            <a:r>
              <a:rPr lang="en-GB" dirty="0" err="1"/>
              <a:t>werth</a:t>
            </a:r>
            <a:r>
              <a:rPr lang="en-GB" dirty="0"/>
              <a:t> </a:t>
            </a:r>
            <a:r>
              <a:rPr lang="en-GB" dirty="0" err="1"/>
              <a:t>trafod</a:t>
            </a:r>
            <a:r>
              <a:rPr lang="en-GB" dirty="0"/>
              <a:t> y </a:t>
            </a:r>
            <a:r>
              <a:rPr lang="en-GB" dirty="0" err="1"/>
              <a:t>rheswm</a:t>
            </a:r>
            <a:r>
              <a:rPr lang="en-GB" dirty="0"/>
              <a:t> y tu </a:t>
            </a:r>
            <a:r>
              <a:rPr lang="en-GB" dirty="0" err="1"/>
              <a:t>ôl</a:t>
            </a:r>
            <a:r>
              <a:rPr lang="en-GB" dirty="0"/>
              <a:t> i Reggio Emilia a </a:t>
            </a:r>
            <a:r>
              <a:rPr lang="en-GB" dirty="0" err="1"/>
              <a:t>pham</a:t>
            </a:r>
            <a:r>
              <a:rPr lang="en-GB" dirty="0"/>
              <a:t> y </a:t>
            </a:r>
            <a:r>
              <a:rPr lang="en-GB" dirty="0" err="1"/>
              <a:t>daeth</a:t>
            </a:r>
            <a:r>
              <a:rPr lang="en-GB" dirty="0"/>
              <a:t> yr </a:t>
            </a:r>
            <a:r>
              <a:rPr lang="en-GB" dirty="0" err="1"/>
              <a:t>addysgeg</a:t>
            </a:r>
            <a:r>
              <a:rPr lang="en-GB" dirty="0"/>
              <a:t> hon i </a:t>
            </a:r>
            <a:r>
              <a:rPr lang="en-GB" dirty="0" err="1"/>
              <a:t>fodolaeth</a:t>
            </a:r>
            <a:r>
              <a:rPr lang="en-GB" dirty="0"/>
              <a:t>.</a:t>
            </a:r>
          </a:p>
          <a:p>
            <a:endParaRPr lang="en-GB" dirty="0"/>
          </a:p>
          <a:p>
            <a:r>
              <a:rPr lang="en-GB" dirty="0"/>
              <a:t>Daw </a:t>
            </a:r>
            <a:r>
              <a:rPr lang="en-GB" dirty="0" err="1"/>
              <a:t>athroniaeth</a:t>
            </a:r>
            <a:r>
              <a:rPr lang="en-GB" dirty="0"/>
              <a:t> Reggio Emilia o arweinyddiaeth </a:t>
            </a:r>
            <a:r>
              <a:rPr lang="en-GB" dirty="0" err="1"/>
              <a:t>gatalytig</a:t>
            </a:r>
            <a:r>
              <a:rPr lang="en-GB" dirty="0"/>
              <a:t> y </a:t>
            </a:r>
            <a:r>
              <a:rPr lang="en-GB" dirty="0" err="1"/>
              <a:t>cymunedau</a:t>
            </a:r>
            <a:r>
              <a:rPr lang="en-GB" dirty="0"/>
              <a:t> yn Reggio Emilia ar </a:t>
            </a:r>
            <a:r>
              <a:rPr lang="en-GB" dirty="0" err="1"/>
              <a:t>ôl</a:t>
            </a:r>
            <a:r>
              <a:rPr lang="en-GB" dirty="0"/>
              <a:t> yr ail </a:t>
            </a:r>
            <a:r>
              <a:rPr lang="en-GB" dirty="0" err="1"/>
              <a:t>ryfel</a:t>
            </a:r>
            <a:r>
              <a:rPr lang="en-GB" dirty="0"/>
              <a:t> </a:t>
            </a:r>
            <a:r>
              <a:rPr lang="en-GB" dirty="0" err="1"/>
              <a:t>byd</a:t>
            </a:r>
            <a:r>
              <a:rPr lang="en-GB" dirty="0"/>
              <a:t> a'r </a:t>
            </a:r>
            <a:r>
              <a:rPr lang="en-GB" dirty="0" err="1"/>
              <a:t>dinistr</a:t>
            </a:r>
            <a:r>
              <a:rPr lang="en-GB" dirty="0"/>
              <a:t> ar </a:t>
            </a:r>
            <a:r>
              <a:rPr lang="en-GB" dirty="0" err="1"/>
              <a:t>ffasgiaeth</a:t>
            </a:r>
            <a:r>
              <a:rPr lang="en-GB" dirty="0"/>
              <a:t> yn yr </a:t>
            </a:r>
            <a:r>
              <a:rPr lang="en-GB" dirty="0" err="1"/>
              <a:t>Eidal</a:t>
            </a:r>
            <a:endParaRPr lang="en-GB" dirty="0"/>
          </a:p>
          <a:p>
            <a:endParaRPr lang="en-GB" dirty="0"/>
          </a:p>
          <a:p>
            <a:r>
              <a:rPr lang="en-GB" dirty="0" err="1"/>
              <a:t>roedd</a:t>
            </a:r>
            <a:r>
              <a:rPr lang="en-GB" dirty="0"/>
              <a:t> </a:t>
            </a:r>
            <a:r>
              <a:rPr lang="en-GB" dirty="0" err="1"/>
              <a:t>ysgolion</a:t>
            </a:r>
            <a:r>
              <a:rPr lang="en-GB" dirty="0"/>
              <a:t> yn dysgu plant i fod yn </a:t>
            </a:r>
            <a:r>
              <a:rPr lang="en-GB" dirty="0" err="1"/>
              <a:t>greaduriaid</a:t>
            </a:r>
            <a:r>
              <a:rPr lang="en-GB" dirty="0"/>
              <a:t> y </a:t>
            </a:r>
            <a:r>
              <a:rPr lang="en-GB" dirty="0" err="1"/>
              <a:t>wladwriaeth</a:t>
            </a:r>
            <a:r>
              <a:rPr lang="en-GB" dirty="0"/>
              <a:t>. </a:t>
            </a:r>
            <a:r>
              <a:rPr lang="en-GB" dirty="0" err="1"/>
              <a:t>Sefydlwyd</a:t>
            </a:r>
            <a:r>
              <a:rPr lang="en-GB" dirty="0"/>
              <a:t> </a:t>
            </a:r>
            <a:r>
              <a:rPr lang="en-GB" dirty="0" err="1"/>
              <a:t>sefydliadau</a:t>
            </a:r>
            <a:r>
              <a:rPr lang="en-GB" dirty="0"/>
              <a:t> </a:t>
            </a:r>
            <a:r>
              <a:rPr lang="en-GB" dirty="0" err="1"/>
              <a:t>ieuenctid</a:t>
            </a:r>
            <a:r>
              <a:rPr lang="en-GB" dirty="0"/>
              <a:t> </a:t>
            </a:r>
            <a:r>
              <a:rPr lang="en-GB" dirty="0" err="1"/>
              <a:t>lled-filwrol</a:t>
            </a:r>
            <a:r>
              <a:rPr lang="en-GB" dirty="0"/>
              <a:t> a </a:t>
            </a:r>
            <a:r>
              <a:rPr lang="en-GB" dirty="0" err="1"/>
              <a:t>gynlluniwyd</a:t>
            </a:r>
            <a:r>
              <a:rPr lang="en-GB" dirty="0"/>
              <a:t> yn </a:t>
            </a:r>
            <a:r>
              <a:rPr lang="en-GB" dirty="0" err="1"/>
              <a:t>ofalus</a:t>
            </a:r>
            <a:r>
              <a:rPr lang="en-GB" dirty="0"/>
              <a:t>, a </a:t>
            </a:r>
            <a:r>
              <a:rPr lang="en-GB" dirty="0" err="1"/>
              <a:t>noddir</a:t>
            </a:r>
            <a:r>
              <a:rPr lang="en-GB" dirty="0"/>
              <a:t> gan y </a:t>
            </a:r>
            <a:r>
              <a:rPr lang="en-GB" dirty="0" err="1"/>
              <a:t>wladwriaeth</a:t>
            </a:r>
            <a:r>
              <a:rPr lang="en-GB" dirty="0"/>
              <a:t>. </a:t>
            </a:r>
            <a:r>
              <a:rPr lang="en-GB" dirty="0" err="1"/>
              <a:t>Roedd</a:t>
            </a:r>
            <a:r>
              <a:rPr lang="en-GB" dirty="0"/>
              <a:t> </a:t>
            </a:r>
            <a:r>
              <a:rPr lang="en-GB" dirty="0" err="1"/>
              <a:t>bechgyn</a:t>
            </a:r>
            <a:r>
              <a:rPr lang="en-GB" dirty="0"/>
              <a:t> i fod yn </a:t>
            </a:r>
            <a:r>
              <a:rPr lang="en-GB" dirty="0" err="1"/>
              <a:t>filwyr</a:t>
            </a:r>
            <a:r>
              <a:rPr lang="en-GB" dirty="0"/>
              <a:t>, a </a:t>
            </a:r>
            <a:r>
              <a:rPr lang="en-GB" dirty="0" err="1"/>
              <a:t>merched</a:t>
            </a:r>
            <a:r>
              <a:rPr lang="en-GB" dirty="0"/>
              <a:t> i godi </a:t>
            </a:r>
            <a:r>
              <a:rPr lang="en-GB" dirty="0" err="1"/>
              <a:t>milwyr</a:t>
            </a:r>
            <a:r>
              <a:rPr lang="en-GB" dirty="0"/>
              <a:t>.</a:t>
            </a:r>
          </a:p>
          <a:p>
            <a:endParaRPr lang="en-GB" dirty="0"/>
          </a:p>
          <a:p>
            <a:endParaRPr lang="en-GB" dirty="0"/>
          </a:p>
          <a:p>
            <a:r>
              <a:rPr lang="en-GB" dirty="0"/>
              <a:t>Rhieni a </a:t>
            </a:r>
            <a:r>
              <a:rPr lang="en-GB" dirty="0" err="1"/>
              <a:t>dinasyddion</a:t>
            </a:r>
            <a:r>
              <a:rPr lang="en-GB" dirty="0"/>
              <a:t> Reggio Emilia, mewn </a:t>
            </a:r>
            <a:r>
              <a:rPr lang="en-GB" dirty="0" err="1"/>
              <a:t>sioe</a:t>
            </a:r>
            <a:r>
              <a:rPr lang="en-GB" dirty="0"/>
              <a:t> o </a:t>
            </a:r>
            <a:r>
              <a:rPr lang="en-GB" dirty="0" err="1"/>
              <a:t>gydgyfrifoldeb</a:t>
            </a:r>
            <a:r>
              <a:rPr lang="en-GB" dirty="0"/>
              <a:t> a’r </a:t>
            </a:r>
            <a:r>
              <a:rPr lang="en-GB" dirty="0" err="1"/>
              <a:t>awydd</a:t>
            </a:r>
            <a:r>
              <a:rPr lang="en-GB" dirty="0"/>
              <a:t> i </a:t>
            </a:r>
            <a:r>
              <a:rPr lang="en-GB" dirty="0" err="1"/>
              <a:t>greu</a:t>
            </a:r>
            <a:r>
              <a:rPr lang="en-GB" dirty="0"/>
              <a:t> </a:t>
            </a:r>
            <a:r>
              <a:rPr lang="en-GB" dirty="0" err="1"/>
              <a:t>cymdeithas</a:t>
            </a:r>
            <a:r>
              <a:rPr lang="en-GB" dirty="0"/>
              <a:t> well i’w plant, a </a:t>
            </a:r>
            <a:r>
              <a:rPr lang="en-GB" dirty="0" err="1"/>
              <a:t>feddiannodd</a:t>
            </a:r>
            <a:r>
              <a:rPr lang="en-GB" dirty="0"/>
              <a:t> </a:t>
            </a:r>
            <a:r>
              <a:rPr lang="en-GB" dirty="0" err="1"/>
              <a:t>adeilad</a:t>
            </a:r>
            <a:r>
              <a:rPr lang="en-GB" dirty="0"/>
              <a:t> </a:t>
            </a:r>
            <a:r>
              <a:rPr lang="en-GB" dirty="0" err="1"/>
              <a:t>segur</a:t>
            </a:r>
            <a:r>
              <a:rPr lang="en-GB" dirty="0"/>
              <a:t> a </a:t>
            </a:r>
            <a:r>
              <a:rPr lang="en-GB" dirty="0" err="1"/>
              <a:t>droesant</a:t>
            </a:r>
            <a:r>
              <a:rPr lang="en-GB" dirty="0"/>
              <a:t> yn </a:t>
            </a:r>
            <a:r>
              <a:rPr lang="en-GB" dirty="0" err="1"/>
              <a:t>ysgol</a:t>
            </a:r>
            <a:r>
              <a:rPr lang="en-GB" dirty="0"/>
              <a:t> </a:t>
            </a:r>
            <a:r>
              <a:rPr lang="en-GB" dirty="0" err="1"/>
              <a:t>feithrin</a:t>
            </a:r>
            <a:r>
              <a:rPr lang="en-GB" dirty="0"/>
              <a:t> </a:t>
            </a:r>
            <a:r>
              <a:rPr lang="en-GB" dirty="0" err="1"/>
              <a:t>gyntaf</a:t>
            </a:r>
            <a:r>
              <a:rPr lang="en-GB" dirty="0"/>
              <a:t>. </a:t>
            </a:r>
            <a:r>
              <a:rPr lang="en-GB" dirty="0" err="1"/>
              <a:t>Adeiladwyd</a:t>
            </a:r>
            <a:r>
              <a:rPr lang="en-GB" dirty="0"/>
              <a:t> yr </a:t>
            </a:r>
            <a:r>
              <a:rPr lang="en-GB" dirty="0" err="1"/>
              <a:t>ysgol</a:t>
            </a:r>
            <a:r>
              <a:rPr lang="en-GB" dirty="0"/>
              <a:t> hon a'r </a:t>
            </a:r>
            <a:r>
              <a:rPr lang="en-GB" dirty="0" err="1"/>
              <a:t>ysgolion</a:t>
            </a:r>
            <a:r>
              <a:rPr lang="en-GB" dirty="0"/>
              <a:t> eraill a </a:t>
            </a:r>
            <a:r>
              <a:rPr lang="en-GB" dirty="0" err="1"/>
              <a:t>ddilynodd</a:t>
            </a:r>
            <a:r>
              <a:rPr lang="en-GB" dirty="0"/>
              <a:t> yn </a:t>
            </a:r>
            <a:r>
              <a:rPr lang="en-GB" dirty="0" err="1"/>
              <a:t>llythrennol</a:t>
            </a:r>
            <a:r>
              <a:rPr lang="en-GB" dirty="0"/>
              <a:t> gan y </a:t>
            </a:r>
            <a:r>
              <a:rPr lang="en-GB" dirty="0" err="1"/>
              <a:t>bobl</a:t>
            </a:r>
            <a:r>
              <a:rPr lang="en-GB" dirty="0"/>
              <a:t>. </a:t>
            </a:r>
            <a:r>
              <a:rPr lang="en-GB" dirty="0" err="1"/>
              <a:t>Rhoddwyd</a:t>
            </a:r>
            <a:r>
              <a:rPr lang="en-GB" dirty="0"/>
              <a:t> </a:t>
            </a:r>
            <a:r>
              <a:rPr lang="en-GB" dirty="0" err="1"/>
              <a:t>cyfeiriad</a:t>
            </a:r>
            <a:r>
              <a:rPr lang="en-GB" dirty="0"/>
              <a:t> i </a:t>
            </a:r>
            <a:r>
              <a:rPr lang="en-GB" dirty="0" err="1"/>
              <a:t>ymdrech</a:t>
            </a:r>
            <a:r>
              <a:rPr lang="en-GB" dirty="0"/>
              <a:t> ac </a:t>
            </a:r>
            <a:r>
              <a:rPr lang="en-GB" dirty="0" err="1"/>
              <a:t>ewyllys</a:t>
            </a:r>
            <a:r>
              <a:rPr lang="en-GB" dirty="0"/>
              <a:t> y rhieni trwy </a:t>
            </a:r>
            <a:r>
              <a:rPr lang="en-GB" dirty="0" err="1"/>
              <a:t>weledigaeth</a:t>
            </a:r>
            <a:r>
              <a:rPr lang="en-GB" dirty="0"/>
              <a:t> </a:t>
            </a:r>
            <a:r>
              <a:rPr lang="en-GB" dirty="0" err="1"/>
              <a:t>ryfeddol</a:t>
            </a:r>
            <a:r>
              <a:rPr lang="en-GB" dirty="0"/>
              <a:t> Loris Malaguzzi, </a:t>
            </a:r>
            <a:r>
              <a:rPr lang="en-GB" dirty="0" err="1"/>
              <a:t>athrawes</a:t>
            </a:r>
            <a:r>
              <a:rPr lang="en-GB" dirty="0"/>
              <a:t> </a:t>
            </a:r>
            <a:r>
              <a:rPr lang="en-GB" dirty="0" err="1"/>
              <a:t>ifanc</a:t>
            </a:r>
            <a:r>
              <a:rPr lang="en-GB" dirty="0"/>
              <a:t> ar y </a:t>
            </a:r>
            <a:r>
              <a:rPr lang="en-GB" dirty="0" err="1"/>
              <a:t>pryd</a:t>
            </a:r>
            <a:r>
              <a:rPr lang="en-GB" dirty="0"/>
              <a:t>, a </a:t>
            </a:r>
            <a:r>
              <a:rPr lang="en-GB" dirty="0" err="1"/>
              <a:t>gysegrodd</a:t>
            </a:r>
            <a:r>
              <a:rPr lang="en-GB" dirty="0"/>
              <a:t> ei </a:t>
            </a:r>
            <a:r>
              <a:rPr lang="en-GB" dirty="0" err="1"/>
              <a:t>fywyd</a:t>
            </a:r>
            <a:r>
              <a:rPr lang="en-GB" dirty="0"/>
              <a:t> i </a:t>
            </a:r>
            <a:r>
              <a:rPr lang="en-GB" dirty="0" err="1"/>
              <a:t>ddatblygiad</a:t>
            </a:r>
            <a:r>
              <a:rPr lang="en-GB" dirty="0"/>
              <a:t> yr </a:t>
            </a:r>
            <a:r>
              <a:rPr lang="en-GB" dirty="0" err="1"/>
              <a:t>athroniaeth</a:t>
            </a:r>
            <a:r>
              <a:rPr lang="en-GB" dirty="0"/>
              <a:t> a </a:t>
            </a:r>
            <a:r>
              <a:rPr lang="en-GB" dirty="0" err="1"/>
              <a:t>elwir</a:t>
            </a:r>
            <a:r>
              <a:rPr lang="en-GB" dirty="0"/>
              <a:t> </a:t>
            </a:r>
            <a:r>
              <a:rPr lang="en-GB" dirty="0" err="1"/>
              <a:t>bellach</a:t>
            </a:r>
            <a:r>
              <a:rPr lang="en-GB" dirty="0"/>
              <a:t> yn Reggio Approach. Ym 1963 </a:t>
            </a:r>
            <a:r>
              <a:rPr lang="en-GB" dirty="0" err="1"/>
              <a:t>agorodd</a:t>
            </a:r>
            <a:r>
              <a:rPr lang="en-GB" dirty="0"/>
              <a:t> y </a:t>
            </a:r>
            <a:r>
              <a:rPr lang="en-GB" dirty="0" err="1"/>
              <a:t>cyngor</a:t>
            </a:r>
            <a:r>
              <a:rPr lang="en-GB" dirty="0"/>
              <a:t> neu'r </a:t>
            </a:r>
            <a:r>
              <a:rPr lang="en-GB" dirty="0" err="1"/>
              <a:t>fwrdeistref</a:t>
            </a:r>
            <a:r>
              <a:rPr lang="en-GB" dirty="0"/>
              <a:t> </a:t>
            </a:r>
            <a:r>
              <a:rPr lang="en-GB" dirty="0" err="1"/>
              <a:t>leol</a:t>
            </a:r>
            <a:r>
              <a:rPr lang="en-GB" dirty="0"/>
              <a:t> y </a:t>
            </a:r>
            <a:r>
              <a:rPr lang="en-GB" dirty="0" err="1"/>
              <a:t>sefydliadau</a:t>
            </a:r>
            <a:r>
              <a:rPr lang="en-GB" dirty="0"/>
              <a:t> </a:t>
            </a:r>
            <a:r>
              <a:rPr lang="en-GB" dirty="0" err="1"/>
              <a:t>cyn-ysgol</a:t>
            </a:r>
            <a:r>
              <a:rPr lang="en-GB" dirty="0"/>
              <a:t> </a:t>
            </a:r>
            <a:r>
              <a:rPr lang="en-GB" dirty="0" err="1"/>
              <a:t>dinesig</a:t>
            </a:r>
            <a:r>
              <a:rPr lang="en-GB" dirty="0"/>
              <a:t> </a:t>
            </a:r>
            <a:r>
              <a:rPr lang="en-GB" dirty="0" err="1"/>
              <a:t>cyntaf</a:t>
            </a:r>
            <a:r>
              <a:rPr lang="en-GB" dirty="0"/>
              <a:t> ar gyfer plant 3-6 </a:t>
            </a:r>
            <a:r>
              <a:rPr lang="en-GB" dirty="0" err="1"/>
              <a:t>oed</a:t>
            </a:r>
            <a:r>
              <a:rPr lang="en-GB" dirty="0"/>
              <a:t> ac ym 1970 </a:t>
            </a:r>
            <a:r>
              <a:rPr lang="en-GB" dirty="0" err="1"/>
              <a:t>ymunodd</a:t>
            </a:r>
            <a:r>
              <a:rPr lang="en-GB" dirty="0"/>
              <a:t> y </a:t>
            </a:r>
            <a:r>
              <a:rPr lang="en-GB" dirty="0" err="1"/>
              <a:t>canolfannau</a:t>
            </a:r>
            <a:r>
              <a:rPr lang="en-GB" dirty="0"/>
              <a:t> </a:t>
            </a:r>
            <a:r>
              <a:rPr lang="en-GB" dirty="0" err="1"/>
              <a:t>babanod</a:t>
            </a:r>
            <a:r>
              <a:rPr lang="en-GB" dirty="0"/>
              <a:t>-plant </a:t>
            </a:r>
            <a:r>
              <a:rPr lang="en-GB" dirty="0" err="1"/>
              <a:t>cyntaf</a:t>
            </a:r>
            <a:r>
              <a:rPr lang="en-GB" dirty="0"/>
              <a:t> ar gyfer </a:t>
            </a:r>
            <a:r>
              <a:rPr lang="en-GB" dirty="0" err="1"/>
              <a:t>babanod</a:t>
            </a:r>
            <a:r>
              <a:rPr lang="en-GB" dirty="0"/>
              <a:t> o </a:t>
            </a:r>
            <a:r>
              <a:rPr lang="en-GB" dirty="0" err="1"/>
              <a:t>dri</a:t>
            </a:r>
            <a:r>
              <a:rPr lang="en-GB" dirty="0"/>
              <a:t> mis i 3 </a:t>
            </a:r>
            <a:r>
              <a:rPr lang="en-GB" dirty="0" err="1"/>
              <a:t>oed</a:t>
            </a:r>
            <a:r>
              <a:rPr lang="en-GB" dirty="0"/>
              <a:t> â'r </a:t>
            </a:r>
            <a:r>
              <a:rPr lang="en-GB" dirty="0" err="1"/>
              <a:t>rhain</a:t>
            </a:r>
            <a:r>
              <a:rPr lang="en-GB" dirty="0"/>
              <a:t>. Ar </a:t>
            </a:r>
            <a:r>
              <a:rPr lang="en-GB" dirty="0" err="1"/>
              <a:t>ddiwedd</a:t>
            </a:r>
            <a:r>
              <a:rPr lang="en-GB" dirty="0"/>
              <a:t> y 1960au </a:t>
            </a:r>
            <a:r>
              <a:rPr lang="en-GB" dirty="0" err="1"/>
              <a:t>cafodd</a:t>
            </a:r>
            <a:r>
              <a:rPr lang="en-GB" dirty="0"/>
              <a:t> yr </a:t>
            </a:r>
            <a:r>
              <a:rPr lang="en-GB" dirty="0" err="1"/>
              <a:t>ysgolion</a:t>
            </a:r>
            <a:r>
              <a:rPr lang="en-GB" dirty="0"/>
              <a:t> </a:t>
            </a:r>
            <a:r>
              <a:rPr lang="en-GB" dirty="0" err="1"/>
              <a:t>gwreiddiol</a:t>
            </a:r>
            <a:r>
              <a:rPr lang="en-GB" dirty="0"/>
              <a:t> a </a:t>
            </a:r>
            <a:r>
              <a:rPr lang="en-GB" dirty="0" err="1"/>
              <a:t>sefydlwyd</a:t>
            </a:r>
            <a:r>
              <a:rPr lang="en-GB" dirty="0"/>
              <a:t> yn y </a:t>
            </a:r>
            <a:r>
              <a:rPr lang="en-GB" dirty="0" err="1"/>
              <a:t>cyfnod</a:t>
            </a:r>
            <a:r>
              <a:rPr lang="en-GB" dirty="0"/>
              <a:t> ar </a:t>
            </a:r>
            <a:r>
              <a:rPr lang="en-GB" dirty="0" err="1"/>
              <a:t>ôl</a:t>
            </a:r>
            <a:r>
              <a:rPr lang="en-GB" dirty="0"/>
              <a:t> y </a:t>
            </a:r>
            <a:r>
              <a:rPr lang="en-GB" dirty="0" err="1"/>
              <a:t>rhyfel</a:t>
            </a:r>
            <a:r>
              <a:rPr lang="en-GB" dirty="0"/>
              <a:t> eu </a:t>
            </a:r>
            <a:r>
              <a:rPr lang="en-GB" dirty="0" err="1"/>
              <a:t>hintegreiddio</a:t>
            </a:r>
            <a:r>
              <a:rPr lang="en-GB" dirty="0"/>
              <a:t> i'r system </a:t>
            </a:r>
            <a:r>
              <a:rPr lang="en-GB" dirty="0" err="1"/>
              <a:t>ddinesig</a:t>
            </a:r>
            <a:r>
              <a:rPr lang="en-GB" dirty="0"/>
              <a:t> a </a:t>
            </a:r>
            <a:r>
              <a:rPr lang="en-GB" dirty="0" err="1"/>
              <a:t>rhoddwyd</a:t>
            </a:r>
            <a:r>
              <a:rPr lang="en-GB" dirty="0"/>
              <a:t> </a:t>
            </a:r>
            <a:r>
              <a:rPr lang="en-GB" dirty="0" err="1"/>
              <a:t>hwb</a:t>
            </a:r>
            <a:r>
              <a:rPr lang="en-GB" dirty="0"/>
              <a:t> newydd </a:t>
            </a:r>
            <a:r>
              <a:rPr lang="en-GB" dirty="0" err="1"/>
              <a:t>iddynt</a:t>
            </a:r>
            <a:r>
              <a:rPr lang="en-GB" dirty="0"/>
              <a:t>.</a:t>
            </a:r>
          </a:p>
          <a:p>
            <a:endParaRPr lang="en-GB" dirty="0"/>
          </a:p>
          <a:p>
            <a:r>
              <a:rPr lang="en-GB" dirty="0"/>
              <a:t>Mae </a:t>
            </a:r>
            <a:r>
              <a:rPr lang="en-GB" dirty="0" err="1"/>
              <a:t>Egwyddorion</a:t>
            </a:r>
            <a:r>
              <a:rPr lang="en-GB" dirty="0"/>
              <a:t> </a:t>
            </a:r>
            <a:r>
              <a:rPr lang="en-GB" dirty="0" err="1"/>
              <a:t>addysgeg</a:t>
            </a:r>
            <a:r>
              <a:rPr lang="en-GB" dirty="0"/>
              <a:t> Reggio yn </a:t>
            </a:r>
            <a:r>
              <a:rPr lang="en-GB" dirty="0" err="1"/>
              <a:t>gwrthwynebu'r</a:t>
            </a:r>
            <a:r>
              <a:rPr lang="en-GB" dirty="0"/>
              <a:t> dulliau </a:t>
            </a:r>
            <a:r>
              <a:rPr lang="en-GB" dirty="0" err="1"/>
              <a:t>addysgol</a:t>
            </a:r>
            <a:r>
              <a:rPr lang="en-GB" dirty="0"/>
              <a:t> yn yr </a:t>
            </a:r>
            <a:r>
              <a:rPr lang="en-GB" dirty="0" err="1"/>
              <a:t>Eidal</a:t>
            </a:r>
            <a:r>
              <a:rPr lang="en-GB" dirty="0"/>
              <a:t> Mussolini</a:t>
            </a:r>
          </a:p>
          <a:p>
            <a:endParaRPr lang="en-GB" dirty="0"/>
          </a:p>
          <a:p>
            <a:r>
              <a:rPr lang="en-GB" dirty="0"/>
              <a:t>Mae’r cyfan sy’n digwydd o fewn </a:t>
            </a:r>
            <a:r>
              <a:rPr lang="en-GB" dirty="0" err="1"/>
              <a:t>ysgolion</a:t>
            </a:r>
            <a:r>
              <a:rPr lang="en-GB" dirty="0"/>
              <a:t> Reggio o ran dysgu ac </a:t>
            </a:r>
            <a:r>
              <a:rPr lang="en-GB" dirty="0" err="1"/>
              <a:t>addysgu</a:t>
            </a:r>
            <a:r>
              <a:rPr lang="en-GB" dirty="0"/>
              <a:t>, </a:t>
            </a:r>
            <a:r>
              <a:rPr lang="en-GB" dirty="0" err="1"/>
              <a:t>meithrin</a:t>
            </a:r>
            <a:r>
              <a:rPr lang="en-GB" dirty="0"/>
              <a:t> </a:t>
            </a:r>
            <a:r>
              <a:rPr lang="en-GB" dirty="0" err="1"/>
              <a:t>perthnasoedd</a:t>
            </a:r>
            <a:r>
              <a:rPr lang="en-GB" dirty="0"/>
              <a:t> a </a:t>
            </a:r>
            <a:r>
              <a:rPr lang="en-GB" dirty="0" err="1"/>
              <a:t>datblygiad</a:t>
            </a:r>
            <a:r>
              <a:rPr lang="en-GB" dirty="0"/>
              <a:t> proffesiynol yn </a:t>
            </a:r>
            <a:r>
              <a:rPr lang="en-GB" dirty="0" err="1"/>
              <a:t>deillio</a:t>
            </a:r>
            <a:r>
              <a:rPr lang="en-GB" dirty="0"/>
              <a:t> o un ffactor </a:t>
            </a:r>
            <a:r>
              <a:rPr lang="en-GB" dirty="0" err="1"/>
              <a:t>hollbwysig</a:t>
            </a:r>
            <a:r>
              <a:rPr lang="en-GB" dirty="0"/>
              <a:t> – </a:t>
            </a:r>
            <a:r>
              <a:rPr lang="en-GB" dirty="0" err="1"/>
              <a:t>delwedd</a:t>
            </a:r>
            <a:r>
              <a:rPr lang="en-GB" dirty="0"/>
              <a:t> y plentyn. Yn </a:t>
            </a:r>
            <a:r>
              <a:rPr lang="en-GB" dirty="0" err="1"/>
              <a:t>hytrach</a:t>
            </a:r>
            <a:r>
              <a:rPr lang="en-GB" dirty="0"/>
              <a:t> na gweld y plentyn fel </a:t>
            </a:r>
            <a:r>
              <a:rPr lang="en-GB" dirty="0" err="1"/>
              <a:t>llestr</a:t>
            </a:r>
            <a:r>
              <a:rPr lang="en-GB" dirty="0"/>
              <a:t> </a:t>
            </a:r>
            <a:r>
              <a:rPr lang="en-GB" dirty="0" err="1"/>
              <a:t>gwag</a:t>
            </a:r>
            <a:r>
              <a:rPr lang="en-GB" dirty="0"/>
              <a:t> yn </a:t>
            </a:r>
            <a:r>
              <a:rPr lang="en-GB" dirty="0" err="1"/>
              <a:t>aros</a:t>
            </a:r>
            <a:r>
              <a:rPr lang="en-GB" dirty="0"/>
              <a:t> yn </a:t>
            </a:r>
            <a:r>
              <a:rPr lang="en-GB" dirty="0" err="1"/>
              <a:t>eiddgar</a:t>
            </a:r>
            <a:r>
              <a:rPr lang="en-GB" dirty="0"/>
              <a:t> i gael ei </a:t>
            </a:r>
            <a:r>
              <a:rPr lang="en-GB" dirty="0" err="1"/>
              <a:t>lenwi</a:t>
            </a:r>
            <a:r>
              <a:rPr lang="en-GB" dirty="0"/>
              <a:t> â gwybodaeth, mae </a:t>
            </a:r>
            <a:r>
              <a:rPr lang="en-GB" dirty="0" err="1"/>
              <a:t>addysgwyr</a:t>
            </a:r>
            <a:r>
              <a:rPr lang="en-GB" dirty="0"/>
              <a:t> Reggio yn </a:t>
            </a:r>
            <a:r>
              <a:rPr lang="en-GB" dirty="0" err="1"/>
              <a:t>credu'n</a:t>
            </a:r>
            <a:r>
              <a:rPr lang="en-GB" dirty="0"/>
              <a:t> </a:t>
            </a:r>
            <a:r>
              <a:rPr lang="en-GB" dirty="0" err="1"/>
              <a:t>gryf</a:t>
            </a:r>
            <a:r>
              <a:rPr lang="en-GB" dirty="0"/>
              <a:t> mewn plentyn â </a:t>
            </a:r>
            <a:r>
              <a:rPr lang="en-GB" dirty="0" err="1"/>
              <a:t>photensial</a:t>
            </a:r>
            <a:r>
              <a:rPr lang="en-GB" dirty="0"/>
              <a:t> </a:t>
            </a:r>
            <a:r>
              <a:rPr lang="en-GB" dirty="0" err="1"/>
              <a:t>diderfyn</a:t>
            </a:r>
            <a:r>
              <a:rPr lang="en-GB" dirty="0"/>
              <a:t> sy'n </a:t>
            </a:r>
            <a:r>
              <a:rPr lang="en-GB" dirty="0" err="1"/>
              <a:t>awyddus</a:t>
            </a:r>
            <a:r>
              <a:rPr lang="en-GB" dirty="0"/>
              <a:t> i </a:t>
            </a:r>
            <a:r>
              <a:rPr lang="en-GB" dirty="0" err="1"/>
              <a:t>ryngweithio</a:t>
            </a:r>
            <a:r>
              <a:rPr lang="en-GB" dirty="0"/>
              <a:t> â'r </a:t>
            </a:r>
            <a:r>
              <a:rPr lang="en-GB" dirty="0" err="1"/>
              <a:t>byd</a:t>
            </a:r>
            <a:r>
              <a:rPr lang="en-GB" dirty="0"/>
              <a:t> a </a:t>
            </a:r>
            <a:r>
              <a:rPr lang="en-GB" dirty="0" err="1"/>
              <a:t>chyfrannu</a:t>
            </a:r>
            <a:r>
              <a:rPr lang="en-GB" dirty="0"/>
              <a:t> </a:t>
            </a:r>
            <a:r>
              <a:rPr lang="en-GB" dirty="0" err="1"/>
              <a:t>ato</a:t>
            </a:r>
            <a:r>
              <a:rPr lang="en-GB" dirty="0"/>
              <a:t>. </a:t>
            </a:r>
            <a:r>
              <a:rPr lang="en-GB" dirty="0" err="1"/>
              <a:t>Maent</a:t>
            </a:r>
            <a:r>
              <a:rPr lang="en-GB" dirty="0"/>
              <a:t> yn </a:t>
            </a:r>
            <a:r>
              <a:rPr lang="en-GB" dirty="0" err="1"/>
              <a:t>credu</a:t>
            </a:r>
            <a:r>
              <a:rPr lang="en-GB" dirty="0"/>
              <a:t> mewn plentyn sydd â </a:t>
            </a:r>
            <a:r>
              <a:rPr lang="en-GB" dirty="0" err="1"/>
              <a:t>hawl</a:t>
            </a:r>
            <a:r>
              <a:rPr lang="en-GB" dirty="0"/>
              <a:t> sylfaenol i ‘</a:t>
            </a:r>
            <a:r>
              <a:rPr lang="en-GB" dirty="0" err="1"/>
              <a:t>wireddu</a:t>
            </a:r>
            <a:r>
              <a:rPr lang="en-GB" dirty="0"/>
              <a:t> ac </a:t>
            </a:r>
            <a:r>
              <a:rPr lang="en-GB" dirty="0" err="1"/>
              <a:t>ehangu</a:t>
            </a:r>
            <a:r>
              <a:rPr lang="en-GB" dirty="0"/>
              <a:t> ei </a:t>
            </a:r>
            <a:r>
              <a:rPr lang="en-GB" dirty="0" err="1"/>
              <a:t>botensial</a:t>
            </a:r>
            <a:r>
              <a:rPr lang="en-GB" dirty="0"/>
              <a:t>’. </a:t>
            </a:r>
            <a:r>
              <a:rPr lang="en-GB" dirty="0" err="1"/>
              <a:t>Dyma</a:t>
            </a:r>
            <a:r>
              <a:rPr lang="en-GB" dirty="0"/>
              <a:t> blentyn sy’n cael ei </a:t>
            </a:r>
            <a:r>
              <a:rPr lang="en-GB" dirty="0" err="1"/>
              <a:t>yrru</a:t>
            </a:r>
            <a:r>
              <a:rPr lang="en-GB" dirty="0"/>
              <a:t> gan chwilfrydedd a </a:t>
            </a:r>
            <a:r>
              <a:rPr lang="en-GB" dirty="0" err="1"/>
              <a:t>dychymyg</a:t>
            </a:r>
            <a:r>
              <a:rPr lang="en-GB" dirty="0"/>
              <a:t>, plentyn </a:t>
            </a:r>
            <a:r>
              <a:rPr lang="en-GB" dirty="0" err="1"/>
              <a:t>galluog</a:t>
            </a:r>
            <a:r>
              <a:rPr lang="en-GB" dirty="0"/>
              <a:t> sy’n </a:t>
            </a:r>
            <a:r>
              <a:rPr lang="en-GB" dirty="0" err="1"/>
              <a:t>ymhyfrydu</a:t>
            </a:r>
            <a:r>
              <a:rPr lang="en-GB" dirty="0"/>
              <a:t> mewn cymryd </a:t>
            </a:r>
            <a:r>
              <a:rPr lang="en-GB" dirty="0" err="1"/>
              <a:t>cyfrifoldeb</a:t>
            </a:r>
            <a:r>
              <a:rPr lang="en-GB" dirty="0"/>
              <a:t> am ei </a:t>
            </a:r>
            <a:r>
              <a:rPr lang="en-GB" dirty="0" err="1"/>
              <a:t>ddysg</a:t>
            </a:r>
            <a:r>
              <a:rPr lang="en-GB" dirty="0"/>
              <a:t> ei hun, plentyn sy’n gwrando ac yn cael ei </a:t>
            </a:r>
            <a:r>
              <a:rPr lang="en-GB" dirty="0" err="1"/>
              <a:t>glywed</a:t>
            </a:r>
            <a:r>
              <a:rPr lang="en-GB" dirty="0"/>
              <a:t>, plentyn ag angen </a:t>
            </a:r>
            <a:r>
              <a:rPr lang="en-GB" dirty="0" err="1"/>
              <a:t>aruthrol</a:t>
            </a:r>
            <a:r>
              <a:rPr lang="en-GB" dirty="0"/>
              <a:t> i </a:t>
            </a:r>
            <a:r>
              <a:rPr lang="en-GB" dirty="0" err="1"/>
              <a:t>garu</a:t>
            </a:r>
            <a:r>
              <a:rPr lang="en-GB" dirty="0"/>
              <a:t> ac i gael ei </a:t>
            </a:r>
            <a:r>
              <a:rPr lang="en-GB" dirty="0" err="1"/>
              <a:t>garu</a:t>
            </a:r>
            <a:r>
              <a:rPr lang="en-GB" dirty="0"/>
              <a:t>, a plentyn sy'n cael ei </a:t>
            </a:r>
            <a:r>
              <a:rPr lang="en-GB" dirty="0" err="1"/>
              <a:t>werthfawrogi</a:t>
            </a:r>
            <a:r>
              <a:rPr lang="en-GB" dirty="0"/>
              <a:t>. Yn </a:t>
            </a:r>
            <a:r>
              <a:rPr lang="en-GB" dirty="0" err="1"/>
              <a:t>wir</a:t>
            </a:r>
            <a:r>
              <a:rPr lang="en-GB" dirty="0"/>
              <a:t>, mae’r ffordd y </a:t>
            </a:r>
            <a:r>
              <a:rPr lang="en-GB" dirty="0" err="1"/>
              <a:t>caiff</a:t>
            </a:r>
            <a:r>
              <a:rPr lang="en-GB" dirty="0"/>
              <a:t> </a:t>
            </a:r>
            <a:r>
              <a:rPr lang="en-GB" dirty="0" err="1"/>
              <a:t>cryfderau</a:t>
            </a:r>
            <a:r>
              <a:rPr lang="en-GB" dirty="0"/>
              <a:t> a </a:t>
            </a:r>
            <a:r>
              <a:rPr lang="en-GB" dirty="0" err="1"/>
              <a:t>galluoedd</a:t>
            </a:r>
            <a:r>
              <a:rPr lang="en-GB" dirty="0"/>
              <a:t> </a:t>
            </a:r>
            <a:r>
              <a:rPr lang="en-GB" dirty="0" err="1"/>
              <a:t>niferus</a:t>
            </a:r>
            <a:r>
              <a:rPr lang="en-GB" dirty="0"/>
              <a:t> plant eu gwerthfawrogi a’u ‘gwrando </a:t>
            </a:r>
            <a:r>
              <a:rPr lang="en-GB" dirty="0" err="1"/>
              <a:t>arnynt</a:t>
            </a:r>
            <a:r>
              <a:rPr lang="en-GB" dirty="0"/>
              <a:t>’ yn sylfaenol i’r dull hwn.</a:t>
            </a:r>
          </a:p>
          <a:p>
            <a:endParaRPr lang="en-GB" dirty="0"/>
          </a:p>
          <a:p>
            <a:endParaRPr lang="en-GB" dirty="0"/>
          </a:p>
          <a:p>
            <a:endParaRPr lang="en-GB" dirty="0"/>
          </a:p>
          <a:p>
            <a:r>
              <a:rPr lang="en-GB" dirty="0"/>
              <a:t>----------------------------------------------------------------------------------</a:t>
            </a:r>
          </a:p>
          <a:p>
            <a:endParaRPr lang="en-GB" dirty="0"/>
          </a:p>
          <a:p>
            <a:endParaRPr lang="en-GB" dirty="0"/>
          </a:p>
          <a:p>
            <a:endParaRPr lang="en-GB" dirty="0"/>
          </a:p>
          <a:p>
            <a:endParaRPr lang="en-GB" dirty="0"/>
          </a:p>
          <a:p>
            <a:endParaRPr lang="en-GB" dirty="0"/>
          </a:p>
          <a:p>
            <a:r>
              <a:rPr lang="en-GB" dirty="0"/>
              <a:t>It is worth discussing the reason behind Reggio Emilia and why this pedagogy came about.</a:t>
            </a:r>
          </a:p>
          <a:p>
            <a:endParaRPr lang="en-GB" dirty="0"/>
          </a:p>
          <a:p>
            <a:r>
              <a:rPr lang="en-GB" dirty="0"/>
              <a:t>Reggio Emilia philosophy comes from catalytic leadership of the communities in Reggio Emilia after the second world war and the destruction on fascism in Italy</a:t>
            </a:r>
          </a:p>
          <a:p>
            <a:endParaRPr lang="en-GB" dirty="0"/>
          </a:p>
          <a:p>
            <a:r>
              <a:rPr lang="en-GB" b="0" i="0" dirty="0">
                <a:solidFill>
                  <a:srgbClr val="202124"/>
                </a:solidFill>
                <a:effectLst/>
                <a:latin typeface="arial" panose="020B0604020202020204" pitchFamily="34" charset="0"/>
              </a:rPr>
              <a:t>Schools taught children to be creatures of the state. Carefully-designed, state-sponsored, quasi-military youth organizations were established. Boys were to be soldiers, and girls were to raise soldiers.</a:t>
            </a:r>
            <a:endParaRPr lang="en-GB" dirty="0"/>
          </a:p>
          <a:p>
            <a:endParaRPr lang="en-GB" dirty="0"/>
          </a:p>
          <a:p>
            <a:endParaRPr lang="en-GB" dirty="0"/>
          </a:p>
          <a:p>
            <a:r>
              <a:rPr lang="en-GB" dirty="0"/>
              <a:t>It was the parents and citizens of Reggio Emilia who, in a show of collective responsibility and the desire to create a better society for their children, occupied a disused building that they turned into the first nursery school. This and the other schools that followed were quite literally built by the people. The effort and will of the parents was given direction through the extraordinary vision of Loris Malaguzzi, at the time a young teacher, who dedicated his life to the development of the philosophy now known as the Reggio Approach. In 1963 the local council or municipality opened the first municipal pre-school establishments for children of 3–6 years and in 1970 these were joined by the first infant-toddler centres for infants from three months to 3 years. In the late 1960s the original schools founded in the post-war period were integrated into the municipal system and given renewed impetus.</a:t>
            </a:r>
          </a:p>
          <a:p>
            <a:endParaRPr lang="en-GB" dirty="0"/>
          </a:p>
          <a:p>
            <a:r>
              <a:rPr lang="en-GB" dirty="0"/>
              <a:t>The Principles of Reggio pedagogy opposes the </a:t>
            </a:r>
            <a:r>
              <a:rPr lang="en-GB" dirty="0" err="1"/>
              <a:t>pedagical</a:t>
            </a:r>
            <a:r>
              <a:rPr lang="en-GB" dirty="0"/>
              <a:t> approaches in Mussolini’s Italy</a:t>
            </a:r>
          </a:p>
          <a:p>
            <a:endParaRPr lang="en-GB" dirty="0"/>
          </a:p>
          <a:p>
            <a:r>
              <a:rPr lang="en-GB" dirty="0"/>
              <a:t>All that takes place within the Reggio schools in terms of learning and teaching, building relationships and professional development stems from one overriding factor – the image of the child. Rather than seeing the child as an empty vessel waiting eagerly to be filled with knowledge, Reggio educators believe strongly in a child with unlimited potential who is eager to interact with and contribute to the world. They believe in a child who has a fundamental right to ‘realise and expand their potential’. This is a child who is driven by curiosity and imagination, a capable child who delights in taking responsibility for his or her own learning, a child who listens and is listened to, a child with an enormous need to love and to be loved, a child who is valued. Indeed the way in which children’s many strengths and abilities are valued and ‘listened to’ is fundamental to this approach.</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18048080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a:p>
            <a:r>
              <a:rPr lang="en-GB" dirty="0"/>
              <a:t>Dod </a:t>
            </a:r>
            <a:r>
              <a:rPr lang="en-GB" dirty="0" err="1"/>
              <a:t>nol</a:t>
            </a:r>
            <a:r>
              <a:rPr lang="en-GB" dirty="0"/>
              <a:t> a siarad </a:t>
            </a:r>
            <a:r>
              <a:rPr lang="en-GB" dirty="0" err="1"/>
              <a:t>gydai</a:t>
            </a:r>
            <a:r>
              <a:rPr lang="en-GB" dirty="0"/>
              <a:t> gilydd</a:t>
            </a:r>
          </a:p>
          <a:p>
            <a:endParaRPr lang="en-GB" dirty="0"/>
          </a:p>
          <a:p>
            <a:r>
              <a:rPr lang="en-GB" dirty="0" err="1"/>
              <a:t>Gwnewch</a:t>
            </a:r>
            <a:r>
              <a:rPr lang="en-GB" dirty="0"/>
              <a:t> hyn fel </a:t>
            </a:r>
            <a:r>
              <a:rPr lang="en-GB" dirty="0" err="1"/>
              <a:t>trafodaeth</a:t>
            </a:r>
            <a:r>
              <a:rPr lang="en-GB" dirty="0"/>
              <a:t> </a:t>
            </a:r>
            <a:r>
              <a:rPr lang="en-GB" dirty="0" err="1"/>
              <a:t>ddosbarth</a:t>
            </a:r>
            <a:r>
              <a:rPr lang="en-GB" dirty="0"/>
              <a:t>.</a:t>
            </a:r>
          </a:p>
          <a:p>
            <a:endParaRPr lang="en-GB" dirty="0"/>
          </a:p>
          <a:p>
            <a:r>
              <a:rPr lang="en-GB" dirty="0" err="1"/>
              <a:t>Defnyddiwch</a:t>
            </a:r>
            <a:r>
              <a:rPr lang="en-GB" dirty="0"/>
              <a:t> </a:t>
            </a:r>
            <a:r>
              <a:rPr lang="en-GB" dirty="0" err="1"/>
              <a:t>siart</a:t>
            </a:r>
            <a:r>
              <a:rPr lang="en-GB" dirty="0"/>
              <a:t> </a:t>
            </a:r>
            <a:r>
              <a:rPr lang="en-GB" dirty="0" err="1"/>
              <a:t>troi</a:t>
            </a:r>
            <a:r>
              <a:rPr lang="en-GB" dirty="0"/>
              <a:t> </a:t>
            </a:r>
            <a:r>
              <a:rPr lang="en-GB" dirty="0" err="1"/>
              <a:t>os</a:t>
            </a:r>
            <a:r>
              <a:rPr lang="en-GB" dirty="0"/>
              <a:t> oes angen</a:t>
            </a:r>
          </a:p>
          <a:p>
            <a:endParaRPr lang="en-GB" dirty="0"/>
          </a:p>
          <a:p>
            <a:r>
              <a:rPr lang="en-GB" dirty="0"/>
              <a:t>Beth sy'n annheg yn y </a:t>
            </a:r>
            <a:r>
              <a:rPr lang="en-GB" dirty="0" err="1"/>
              <a:t>cymunedau</a:t>
            </a:r>
            <a:r>
              <a:rPr lang="en-GB" dirty="0"/>
              <a:t> lle </a:t>
            </a:r>
            <a:r>
              <a:rPr lang="en-GB" dirty="0" err="1"/>
              <a:t>rydych</a:t>
            </a:r>
            <a:r>
              <a:rPr lang="en-GB" dirty="0"/>
              <a:t> chi'n gweithio?</a:t>
            </a:r>
          </a:p>
          <a:p>
            <a:endParaRPr lang="en-GB" dirty="0"/>
          </a:p>
          <a:p>
            <a:r>
              <a:rPr lang="en-GB" dirty="0" err="1"/>
              <a:t>Defnyddiaf</a:t>
            </a:r>
            <a:r>
              <a:rPr lang="en-GB" dirty="0"/>
              <a:t> y gair annheg </a:t>
            </a:r>
            <a:r>
              <a:rPr lang="en-GB" dirty="0" err="1"/>
              <a:t>yma</a:t>
            </a:r>
            <a:r>
              <a:rPr lang="en-GB" dirty="0"/>
              <a:t> gan ei bod yn haws deall y </a:t>
            </a:r>
            <a:r>
              <a:rPr lang="en-GB" dirty="0" err="1"/>
              <a:t>cyfiawnder</a:t>
            </a:r>
            <a:r>
              <a:rPr lang="en-GB" dirty="0"/>
              <a:t> cymdeithasol </a:t>
            </a:r>
            <a:r>
              <a:rPr lang="en-GB" dirty="0" err="1"/>
              <a:t>hwnnw</a:t>
            </a:r>
            <a:r>
              <a:rPr lang="en-GB" dirty="0"/>
              <a:t>. Gall geiriau fel </a:t>
            </a:r>
            <a:r>
              <a:rPr lang="en-GB" dirty="0" err="1"/>
              <a:t>cyfiawnder</a:t>
            </a:r>
            <a:r>
              <a:rPr lang="en-GB" dirty="0"/>
              <a:t> cymdeithasol a </a:t>
            </a:r>
            <a:r>
              <a:rPr lang="en-GB" dirty="0" err="1"/>
              <a:t>gormes</a:t>
            </a:r>
            <a:r>
              <a:rPr lang="en-GB" dirty="0"/>
              <a:t> </a:t>
            </a:r>
            <a:r>
              <a:rPr lang="en-GB" dirty="0" err="1"/>
              <a:t>ymddangos</a:t>
            </a:r>
            <a:r>
              <a:rPr lang="en-GB" dirty="0"/>
              <a:t> yn </a:t>
            </a:r>
            <a:r>
              <a:rPr lang="en-GB" dirty="0" err="1"/>
              <a:t>frawychus</a:t>
            </a:r>
            <a:r>
              <a:rPr lang="en-GB" dirty="0"/>
              <a:t> ond gellir </a:t>
            </a:r>
            <a:r>
              <a:rPr lang="en-GB" dirty="0" err="1"/>
              <a:t>torri’r</a:t>
            </a:r>
            <a:r>
              <a:rPr lang="en-GB" dirty="0"/>
              <a:t> </a:t>
            </a:r>
            <a:r>
              <a:rPr lang="en-GB" dirty="0" err="1"/>
              <a:t>rhain</a:t>
            </a:r>
            <a:r>
              <a:rPr lang="en-GB" dirty="0"/>
              <a:t> i </a:t>
            </a:r>
            <a:r>
              <a:rPr lang="en-GB" dirty="0" err="1"/>
              <a:t>lawr</a:t>
            </a:r>
            <a:r>
              <a:rPr lang="en-GB" dirty="0"/>
              <a:t> trwy siarad am yr hyn sy’n annheg</a:t>
            </a:r>
          </a:p>
          <a:p>
            <a:endParaRPr lang="en-GB" dirty="0"/>
          </a:p>
          <a:p>
            <a:r>
              <a:rPr lang="en-GB" dirty="0"/>
              <a:t> </a:t>
            </a:r>
          </a:p>
          <a:p>
            <a:endParaRPr lang="en-GB" dirty="0"/>
          </a:p>
          <a:p>
            <a:r>
              <a:rPr lang="en-GB" dirty="0"/>
              <a:t>2. Pwy sy'n ei wneud felly?</a:t>
            </a:r>
          </a:p>
          <a:p>
            <a:endParaRPr lang="en-GB" dirty="0"/>
          </a:p>
          <a:p>
            <a:endParaRPr lang="en-GB" dirty="0"/>
          </a:p>
          <a:p>
            <a:r>
              <a:rPr lang="en-GB" dirty="0"/>
              <a:t>Bydd hyn yn </a:t>
            </a:r>
            <a:r>
              <a:rPr lang="en-GB" dirty="0" err="1"/>
              <a:t>ddiddorol</a:t>
            </a:r>
            <a:r>
              <a:rPr lang="en-GB" dirty="0"/>
              <a:t> </a:t>
            </a:r>
            <a:r>
              <a:rPr lang="en-GB" dirty="0" err="1"/>
              <a:t>gobeithio</a:t>
            </a:r>
            <a:r>
              <a:rPr lang="en-GB" dirty="0"/>
              <a:t>. Efallai y bydd angen i chi </a:t>
            </a:r>
            <a:r>
              <a:rPr lang="en-GB" dirty="0" err="1"/>
              <a:t>ofyn</a:t>
            </a:r>
            <a:r>
              <a:rPr lang="en-GB" dirty="0"/>
              <a:t> mwy o </a:t>
            </a:r>
            <a:r>
              <a:rPr lang="en-GB" dirty="0" err="1"/>
              <a:t>gwestiynau</a:t>
            </a:r>
            <a:r>
              <a:rPr lang="en-GB" dirty="0"/>
              <a:t> am hyn ond bydd yn eu helpu i </a:t>
            </a:r>
            <a:r>
              <a:rPr lang="en-GB" dirty="0" err="1"/>
              <a:t>feddwl</a:t>
            </a:r>
            <a:r>
              <a:rPr lang="en-GB" dirty="0"/>
              <a:t> am </a:t>
            </a:r>
            <a:r>
              <a:rPr lang="en-GB" dirty="0" err="1"/>
              <a:t>faterion</a:t>
            </a:r>
            <a:r>
              <a:rPr lang="en-GB" dirty="0"/>
              <a:t> fel </a:t>
            </a:r>
            <a:r>
              <a:rPr lang="en-GB" dirty="0" err="1"/>
              <a:t>tlodi</a:t>
            </a:r>
            <a:r>
              <a:rPr lang="en-GB" dirty="0"/>
              <a:t> ac </a:t>
            </a:r>
            <a:r>
              <a:rPr lang="en-GB" dirty="0" err="1"/>
              <a:t>ati</a:t>
            </a:r>
            <a:r>
              <a:rPr lang="en-GB" dirty="0"/>
              <a:t> ac o </a:t>
            </a:r>
            <a:r>
              <a:rPr lang="en-GB" dirty="0" err="1"/>
              <a:t>ble</a:t>
            </a:r>
            <a:r>
              <a:rPr lang="en-GB" dirty="0"/>
              <a:t> y daw</a:t>
            </a:r>
          </a:p>
          <a:p>
            <a:endParaRPr lang="en-GB" dirty="0"/>
          </a:p>
          <a:p>
            <a:endParaRPr lang="en-GB" dirty="0"/>
          </a:p>
          <a:p>
            <a:r>
              <a:rPr lang="en-GB" dirty="0"/>
              <a:t>3. Sut mae hyn yn </a:t>
            </a:r>
            <a:r>
              <a:rPr lang="en-GB" dirty="0" err="1"/>
              <a:t>effeithio</a:t>
            </a:r>
            <a:r>
              <a:rPr lang="en-GB" dirty="0"/>
              <a:t> ar y plant yn y gymuned?</a:t>
            </a:r>
          </a:p>
          <a:p>
            <a:endParaRPr lang="en-GB" dirty="0"/>
          </a:p>
          <a:p>
            <a:endParaRPr lang="en-GB" dirty="0"/>
          </a:p>
          <a:p>
            <a:r>
              <a:rPr lang="en-GB" dirty="0"/>
              <a:t>4. Beth </a:t>
            </a:r>
            <a:r>
              <a:rPr lang="en-GB" dirty="0" err="1"/>
              <a:t>yw</a:t>
            </a:r>
            <a:r>
              <a:rPr lang="en-GB" dirty="0"/>
              <a:t> ein </a:t>
            </a:r>
            <a:r>
              <a:rPr lang="en-GB" dirty="0" err="1"/>
              <a:t>rôl</a:t>
            </a:r>
            <a:r>
              <a:rPr lang="en-GB" dirty="0"/>
              <a:t> yn y lleoliad </a:t>
            </a:r>
            <a:r>
              <a:rPr lang="en-GB" dirty="0" err="1"/>
              <a:t>blynyddoedd</a:t>
            </a:r>
            <a:r>
              <a:rPr lang="en-GB" dirty="0"/>
              <a:t> cynnar?</a:t>
            </a:r>
          </a:p>
          <a:p>
            <a:endParaRPr lang="en-GB" dirty="0"/>
          </a:p>
          <a:p>
            <a:r>
              <a:rPr lang="en-GB" dirty="0" err="1"/>
              <a:t>Byddai</a:t>
            </a:r>
            <a:r>
              <a:rPr lang="en-GB" dirty="0"/>
              <a:t> Parker ar Ella Baker yn </a:t>
            </a:r>
            <a:r>
              <a:rPr lang="en-GB" dirty="0" err="1"/>
              <a:t>dweud</a:t>
            </a:r>
            <a:r>
              <a:rPr lang="en-GB" dirty="0"/>
              <a:t> i ddatblygu rhywbeth o’r </a:t>
            </a:r>
            <a:r>
              <a:rPr lang="en-GB" dirty="0" err="1"/>
              <a:t>enw</a:t>
            </a:r>
            <a:r>
              <a:rPr lang="en-GB" dirty="0"/>
              <a:t> </a:t>
            </a:r>
            <a:r>
              <a:rPr lang="en-GB" dirty="0" err="1"/>
              <a:t>ymwybyddiaeth</a:t>
            </a:r>
            <a:r>
              <a:rPr lang="en-GB" dirty="0"/>
              <a:t> </a:t>
            </a:r>
            <a:r>
              <a:rPr lang="en-GB" dirty="0" err="1"/>
              <a:t>feirniadol</a:t>
            </a:r>
            <a:r>
              <a:rPr lang="en-GB" dirty="0"/>
              <a:t> i </a:t>
            </a:r>
            <a:r>
              <a:rPr lang="en-GB" dirty="0" err="1"/>
              <a:t>ddeall</a:t>
            </a:r>
            <a:r>
              <a:rPr lang="en-GB" dirty="0"/>
              <a:t> eich </a:t>
            </a:r>
            <a:r>
              <a:rPr lang="en-GB" dirty="0" err="1"/>
              <a:t>rôl</a:t>
            </a:r>
            <a:r>
              <a:rPr lang="en-GB" dirty="0"/>
              <a:t> mewn sefyllfaoedd sy’n newid ond </a:t>
            </a:r>
            <a:r>
              <a:rPr lang="en-GB" dirty="0" err="1"/>
              <a:t>byddai</a:t>
            </a:r>
            <a:r>
              <a:rPr lang="en-GB" dirty="0"/>
              <a:t> gwybod na </a:t>
            </a:r>
            <a:r>
              <a:rPr lang="en-GB" dirty="0" err="1"/>
              <a:t>allwch</a:t>
            </a:r>
            <a:r>
              <a:rPr lang="en-GB" dirty="0"/>
              <a:t> ei wneud ar eich pen eich hun a bod angen i chi </a:t>
            </a:r>
            <a:r>
              <a:rPr lang="en-GB" dirty="0" err="1"/>
              <a:t>ddeall</a:t>
            </a:r>
            <a:r>
              <a:rPr lang="en-GB" dirty="0"/>
              <a:t> cyd-destun y </a:t>
            </a:r>
            <a:r>
              <a:rPr lang="en-GB" dirty="0" err="1"/>
              <a:t>cymunedau</a:t>
            </a:r>
            <a:r>
              <a:rPr lang="en-GB" dirty="0"/>
              <a:t>/rhieni/plant – gallai </a:t>
            </a:r>
            <a:r>
              <a:rPr lang="en-GB" dirty="0" err="1"/>
              <a:t>ble</a:t>
            </a:r>
            <a:r>
              <a:rPr lang="en-GB" dirty="0"/>
              <a:t> </a:t>
            </a:r>
            <a:r>
              <a:rPr lang="en-GB" dirty="0" err="1"/>
              <a:t>maent</a:t>
            </a:r>
            <a:r>
              <a:rPr lang="en-GB" dirty="0"/>
              <a:t> yn </a:t>
            </a:r>
            <a:r>
              <a:rPr lang="en-GB" dirty="0" err="1"/>
              <a:t>byw</a:t>
            </a:r>
            <a:r>
              <a:rPr lang="en-GB" dirty="0"/>
              <a:t> fod yn wahanol i chi a </a:t>
            </a:r>
            <a:r>
              <a:rPr lang="en-GB" dirty="0" err="1"/>
              <a:t>efallai</a:t>
            </a:r>
            <a:r>
              <a:rPr lang="en-GB" dirty="0"/>
              <a:t> bod </a:t>
            </a:r>
            <a:r>
              <a:rPr lang="en-GB" dirty="0" err="1"/>
              <a:t>gennych</a:t>
            </a:r>
            <a:r>
              <a:rPr lang="en-GB" dirty="0"/>
              <a:t> </a:t>
            </a:r>
            <a:r>
              <a:rPr lang="en-GB" dirty="0" err="1"/>
              <a:t>brofiadau</a:t>
            </a:r>
            <a:r>
              <a:rPr lang="en-GB" dirty="0"/>
              <a:t> gwahanol ond eich </a:t>
            </a:r>
            <a:r>
              <a:rPr lang="en-GB" dirty="0" err="1"/>
              <a:t>rôl</a:t>
            </a:r>
            <a:r>
              <a:rPr lang="en-GB" dirty="0"/>
              <a:t> chi </a:t>
            </a:r>
            <a:r>
              <a:rPr lang="en-GB" dirty="0" err="1"/>
              <a:t>yw</a:t>
            </a:r>
            <a:r>
              <a:rPr lang="en-GB" dirty="0"/>
              <a:t> deall a gweithio gyda ac ar gyfer yn </a:t>
            </a:r>
            <a:r>
              <a:rPr lang="en-GB" dirty="0" err="1"/>
              <a:t>hytrach</a:t>
            </a:r>
            <a:r>
              <a:rPr lang="en-GB" dirty="0"/>
              <a:t> nag ar y plant a theuluoedd yn eich gofal. Nid </a:t>
            </a:r>
            <a:r>
              <a:rPr lang="en-GB" dirty="0" err="1"/>
              <a:t>ydych</a:t>
            </a:r>
            <a:r>
              <a:rPr lang="en-GB" dirty="0"/>
              <a:t> </a:t>
            </a:r>
            <a:r>
              <a:rPr lang="en-GB" dirty="0" err="1"/>
              <a:t>yno</a:t>
            </a:r>
            <a:r>
              <a:rPr lang="en-GB" dirty="0"/>
              <a:t> i </a:t>
            </a:r>
            <a:r>
              <a:rPr lang="en-GB" dirty="0" err="1"/>
              <a:t>achub</a:t>
            </a:r>
            <a:r>
              <a:rPr lang="en-GB" dirty="0"/>
              <a:t> plant ond i weithio gyda </a:t>
            </a:r>
            <a:r>
              <a:rPr lang="en-GB" dirty="0" err="1"/>
              <a:t>chymunedau</a:t>
            </a:r>
            <a:r>
              <a:rPr lang="en-GB" dirty="0"/>
              <a:t>.</a:t>
            </a:r>
          </a:p>
          <a:p>
            <a:endParaRPr lang="en-GB" dirty="0"/>
          </a:p>
          <a:p>
            <a:endParaRPr lang="en-GB" dirty="0"/>
          </a:p>
          <a:p>
            <a:r>
              <a:rPr lang="en-GB" dirty="0"/>
              <a:t>5. Sut gall gweithwyr sy'n </a:t>
            </a:r>
            <a:r>
              <a:rPr lang="en-GB" dirty="0" err="1"/>
              <a:t>byw</a:t>
            </a:r>
            <a:r>
              <a:rPr lang="en-GB" dirty="0"/>
              <a:t> y tu allan i'r gymuned </a:t>
            </a:r>
            <a:r>
              <a:rPr lang="en-GB" dirty="0" err="1"/>
              <a:t>baratoi</a:t>
            </a:r>
            <a:r>
              <a:rPr lang="en-GB" dirty="0"/>
              <a:t> eu hunain i weithio o fewn ac ar gyfer y </a:t>
            </a:r>
            <a:r>
              <a:rPr lang="en-GB" dirty="0" err="1"/>
              <a:t>cymunedau</a:t>
            </a:r>
            <a:r>
              <a:rPr lang="en-GB" dirty="0"/>
              <a:t> hyn?</a:t>
            </a:r>
          </a:p>
          <a:p>
            <a:endParaRPr lang="en-GB" dirty="0"/>
          </a:p>
          <a:p>
            <a:endParaRPr lang="en-GB" dirty="0"/>
          </a:p>
          <a:p>
            <a:r>
              <a:rPr lang="en-GB" dirty="0"/>
              <a:t>Parker ar Ella Baker: Mae </a:t>
            </a:r>
            <a:r>
              <a:rPr lang="en-GB" dirty="0" err="1"/>
              <a:t>cynghreiriaid</a:t>
            </a:r>
            <a:r>
              <a:rPr lang="en-GB" dirty="0"/>
              <a:t> o </a:t>
            </a:r>
            <a:r>
              <a:rPr lang="en-GB" dirty="0" err="1"/>
              <a:t>gymunedau</a:t>
            </a:r>
            <a:r>
              <a:rPr lang="en-GB" dirty="0"/>
              <a:t> allanol yn </a:t>
            </a:r>
            <a:r>
              <a:rPr lang="en-GB" dirty="0" err="1"/>
              <a:t>aml</a:t>
            </a:r>
            <a:r>
              <a:rPr lang="en-GB" dirty="0"/>
              <a:t> </a:t>
            </a:r>
            <a:r>
              <a:rPr lang="en-GB" dirty="0" err="1"/>
              <a:t>wedi'u</a:t>
            </a:r>
            <a:r>
              <a:rPr lang="en-GB" dirty="0"/>
              <a:t> </a:t>
            </a:r>
            <a:r>
              <a:rPr lang="en-GB" dirty="0" err="1"/>
              <a:t>lleoli'n</a:t>
            </a:r>
            <a:r>
              <a:rPr lang="en-GB" dirty="0"/>
              <a:t> wahanol mewn strata </a:t>
            </a:r>
            <a:r>
              <a:rPr lang="en-GB" dirty="0" err="1"/>
              <a:t>economaidd-gymdeithasol</a:t>
            </a:r>
            <a:r>
              <a:rPr lang="en-GB" dirty="0"/>
              <a:t>. </a:t>
            </a:r>
            <a:r>
              <a:rPr lang="en-GB" dirty="0" err="1"/>
              <a:t>Roedd</a:t>
            </a:r>
            <a:r>
              <a:rPr lang="en-GB" dirty="0"/>
              <a:t> meddwl Baker am </a:t>
            </a:r>
            <a:r>
              <a:rPr lang="en-GB" dirty="0" err="1"/>
              <a:t>wahaniaethau</a:t>
            </a:r>
            <a:r>
              <a:rPr lang="en-GB" dirty="0"/>
              <a:t> </a:t>
            </a:r>
            <a:r>
              <a:rPr lang="en-GB" dirty="0" err="1"/>
              <a:t>dosbarth</a:t>
            </a:r>
            <a:r>
              <a:rPr lang="en-GB" dirty="0"/>
              <a:t> yn </a:t>
            </a:r>
            <a:r>
              <a:rPr lang="en-GB" dirty="0" err="1"/>
              <a:t>glir</a:t>
            </a:r>
            <a:r>
              <a:rPr lang="en-GB" dirty="0"/>
              <a:t>:</a:t>
            </a:r>
          </a:p>
          <a:p>
            <a:endParaRPr lang="en-GB" dirty="0"/>
          </a:p>
          <a:p>
            <a:r>
              <a:rPr lang="en-GB" dirty="0"/>
              <a:t>Yn ei </a:t>
            </a:r>
            <a:r>
              <a:rPr lang="en-GB" dirty="0" err="1"/>
              <a:t>hamser</a:t>
            </a:r>
            <a:r>
              <a:rPr lang="en-GB" dirty="0"/>
              <a:t>, fel y </a:t>
            </a:r>
            <a:r>
              <a:rPr lang="en-GB" dirty="0" err="1"/>
              <a:t>maent</a:t>
            </a:r>
            <a:r>
              <a:rPr lang="en-GB" dirty="0"/>
              <a:t> </a:t>
            </a:r>
            <a:r>
              <a:rPr lang="en-GB" dirty="0" err="1"/>
              <a:t>heddiw</a:t>
            </a:r>
            <a:r>
              <a:rPr lang="en-GB" dirty="0"/>
              <a:t>, </a:t>
            </a:r>
            <a:r>
              <a:rPr lang="en-GB" dirty="0" err="1"/>
              <a:t>galwyd</a:t>
            </a:r>
            <a:r>
              <a:rPr lang="en-GB" dirty="0"/>
              <a:t> </a:t>
            </a:r>
            <a:r>
              <a:rPr lang="en-GB" dirty="0" err="1"/>
              <a:t>cynghreiriaid</a:t>
            </a:r>
            <a:r>
              <a:rPr lang="en-GB" dirty="0"/>
              <a:t> o </a:t>
            </a:r>
            <a:r>
              <a:rPr lang="en-GB" dirty="0" err="1"/>
              <a:t>gymunedau</a:t>
            </a:r>
            <a:r>
              <a:rPr lang="en-GB" dirty="0"/>
              <a:t> allanol i </a:t>
            </a:r>
            <a:r>
              <a:rPr lang="en-GB" dirty="0" err="1"/>
              <a:t>wirio</a:t>
            </a:r>
            <a:r>
              <a:rPr lang="en-GB" dirty="0"/>
              <a:t> </a:t>
            </a:r>
            <a:r>
              <a:rPr lang="en-GB" dirty="0" err="1"/>
              <a:t>braint</a:t>
            </a:r>
            <a:r>
              <a:rPr lang="en-GB" dirty="0"/>
              <a:t> </a:t>
            </a:r>
            <a:r>
              <a:rPr lang="en-GB" dirty="0" err="1"/>
              <a:t>bersonol</a:t>
            </a:r>
            <a:r>
              <a:rPr lang="en-GB" dirty="0"/>
              <a:t> a deall pa </a:t>
            </a:r>
            <a:r>
              <a:rPr lang="en-GB" dirty="0" err="1"/>
              <a:t>ragfarnau</a:t>
            </a:r>
            <a:r>
              <a:rPr lang="en-GB" dirty="0"/>
              <a:t>, </a:t>
            </a:r>
            <a:r>
              <a:rPr lang="en-GB" dirty="0" err="1"/>
              <a:t>rhagdybiaethau</a:t>
            </a:r>
            <a:r>
              <a:rPr lang="en-GB" dirty="0"/>
              <a:t> a micro arferion </a:t>
            </a:r>
            <a:r>
              <a:rPr lang="en-GB" dirty="0" err="1"/>
              <a:t>ymhlyg</a:t>
            </a:r>
            <a:r>
              <a:rPr lang="en-GB" dirty="0"/>
              <a:t> sy'n </a:t>
            </a:r>
            <a:r>
              <a:rPr lang="en-GB" dirty="0" err="1"/>
              <a:t>llifo</a:t>
            </a:r>
            <a:r>
              <a:rPr lang="en-GB" dirty="0"/>
              <a:t> </a:t>
            </a:r>
            <a:r>
              <a:rPr lang="en-GB" dirty="0" err="1"/>
              <a:t>oddi</a:t>
            </a:r>
            <a:r>
              <a:rPr lang="en-GB" dirty="0"/>
              <a:t> </a:t>
            </a:r>
            <a:r>
              <a:rPr lang="en-GB" dirty="0" err="1"/>
              <a:t>wrthynt</a:t>
            </a:r>
            <a:r>
              <a:rPr lang="en-GB" dirty="0"/>
              <a:t> er mwyn </a:t>
            </a:r>
            <a:r>
              <a:rPr lang="en-GB" dirty="0" err="1"/>
              <a:t>peidio</a:t>
            </a:r>
            <a:r>
              <a:rPr lang="en-GB" dirty="0"/>
              <a:t> â </a:t>
            </a:r>
            <a:r>
              <a:rPr lang="en-GB" dirty="0" err="1"/>
              <a:t>chreu</a:t>
            </a:r>
            <a:r>
              <a:rPr lang="en-GB" dirty="0"/>
              <a:t> amodau a all </a:t>
            </a:r>
            <a:r>
              <a:rPr lang="en-GB" dirty="0" err="1"/>
              <a:t>rwystro</a:t>
            </a:r>
            <a:r>
              <a:rPr lang="en-GB" dirty="0"/>
              <a:t> cyfranogiad. Mae angen i </a:t>
            </a:r>
            <a:r>
              <a:rPr lang="en-GB" dirty="0" err="1"/>
              <a:t>gynghreiriaid</a:t>
            </a:r>
            <a:r>
              <a:rPr lang="en-GB" dirty="0"/>
              <a:t> o </a:t>
            </a:r>
            <a:r>
              <a:rPr lang="en-GB" dirty="0" err="1"/>
              <a:t>gymunedau</a:t>
            </a:r>
            <a:r>
              <a:rPr lang="en-GB" dirty="0"/>
              <a:t> allanol hefyd </a:t>
            </a:r>
            <a:r>
              <a:rPr lang="en-GB" dirty="0" err="1"/>
              <a:t>addysgu</a:t>
            </a:r>
            <a:r>
              <a:rPr lang="en-GB" dirty="0"/>
              <a:t> eu hunain am </a:t>
            </a:r>
            <a:r>
              <a:rPr lang="en-GB" dirty="0" err="1"/>
              <a:t>achosion</a:t>
            </a:r>
            <a:r>
              <a:rPr lang="en-GB" dirty="0"/>
              <a:t> sylfaenol y </a:t>
            </a:r>
            <a:r>
              <a:rPr lang="en-GB" dirty="0" err="1"/>
              <a:t>cyflyrau</a:t>
            </a:r>
            <a:r>
              <a:rPr lang="en-GB" dirty="0"/>
              <a:t> hynny, </a:t>
            </a:r>
            <a:r>
              <a:rPr lang="en-GB" dirty="0" err="1"/>
              <a:t>megis</a:t>
            </a:r>
            <a:r>
              <a:rPr lang="en-GB" dirty="0"/>
              <a:t> </a:t>
            </a:r>
            <a:r>
              <a:rPr lang="en-GB" dirty="0" err="1"/>
              <a:t>goruchafiaeth</a:t>
            </a:r>
            <a:r>
              <a:rPr lang="en-GB" dirty="0"/>
              <a:t> Gwyn, </a:t>
            </a:r>
            <a:r>
              <a:rPr lang="en-GB" dirty="0" err="1"/>
              <a:t>patriarchaeth</a:t>
            </a:r>
            <a:r>
              <a:rPr lang="en-GB" dirty="0"/>
              <a:t>, a </a:t>
            </a:r>
            <a:r>
              <a:rPr lang="en-GB" dirty="0" err="1"/>
              <a:t>chyfalafiaeth</a:t>
            </a:r>
            <a:r>
              <a:rPr lang="en-GB" dirty="0"/>
              <a:t>.</a:t>
            </a:r>
          </a:p>
          <a:p>
            <a:endParaRPr lang="en-GB" dirty="0"/>
          </a:p>
          <a:p>
            <a:endParaRPr lang="en-GB" dirty="0"/>
          </a:p>
          <a:p>
            <a:r>
              <a:rPr lang="en-GB" dirty="0"/>
              <a:t>6. Beth </a:t>
            </a:r>
            <a:r>
              <a:rPr lang="en-GB" dirty="0" err="1"/>
              <a:t>fyddai'n</a:t>
            </a:r>
            <a:r>
              <a:rPr lang="en-GB" dirty="0"/>
              <a:t> </a:t>
            </a:r>
            <a:r>
              <a:rPr lang="en-GB" dirty="0" err="1"/>
              <a:t>ysgogi</a:t>
            </a:r>
            <a:r>
              <a:rPr lang="en-GB" dirty="0"/>
              <a:t> rhieni a phlant i </a:t>
            </a:r>
            <a:r>
              <a:rPr lang="en-GB" dirty="0" err="1"/>
              <a:t>ymuno</a:t>
            </a:r>
            <a:r>
              <a:rPr lang="en-GB" dirty="0"/>
              <a:t> mewn </a:t>
            </a:r>
            <a:r>
              <a:rPr lang="en-GB" dirty="0" err="1"/>
              <a:t>gweithgareddau</a:t>
            </a:r>
            <a:r>
              <a:rPr lang="en-GB" dirty="0"/>
              <a:t> a </a:t>
            </a:r>
            <a:r>
              <a:rPr lang="en-GB" dirty="0" err="1"/>
              <a:t>fyddai'n</a:t>
            </a:r>
            <a:r>
              <a:rPr lang="en-GB" dirty="0"/>
              <a:t> </a:t>
            </a:r>
            <a:r>
              <a:rPr lang="en-GB" dirty="0" err="1"/>
              <a:t>helpu'r</a:t>
            </a:r>
            <a:r>
              <a:rPr lang="en-GB" dirty="0"/>
              <a:t> sefyllfa?</a:t>
            </a:r>
          </a:p>
          <a:p>
            <a:endParaRPr lang="en-GB" dirty="0"/>
          </a:p>
          <a:p>
            <a:r>
              <a:rPr lang="en-GB" dirty="0"/>
              <a:t>Gwrando a'r hyn a </a:t>
            </a:r>
            <a:r>
              <a:rPr lang="en-GB" dirty="0" err="1"/>
              <a:t>ddisgrifiodd</a:t>
            </a:r>
            <a:r>
              <a:rPr lang="en-GB" dirty="0"/>
              <a:t> Ella Baker fel </a:t>
            </a:r>
            <a:r>
              <a:rPr lang="en-GB" dirty="0" err="1"/>
              <a:t>adrodd</a:t>
            </a:r>
            <a:r>
              <a:rPr lang="en-GB" dirty="0"/>
              <a:t> </a:t>
            </a:r>
            <a:r>
              <a:rPr lang="en-GB" dirty="0" err="1"/>
              <a:t>straeon</a:t>
            </a:r>
            <a:r>
              <a:rPr lang="en-GB" dirty="0"/>
              <a:t> Gall </a:t>
            </a:r>
            <a:r>
              <a:rPr lang="en-GB" dirty="0" err="1"/>
              <a:t>enwi</a:t>
            </a:r>
            <a:r>
              <a:rPr lang="en-GB" dirty="0"/>
              <a:t> </a:t>
            </a:r>
            <a:r>
              <a:rPr lang="en-GB" dirty="0" err="1"/>
              <a:t>problemau</a:t>
            </a:r>
            <a:r>
              <a:rPr lang="en-GB" dirty="0"/>
              <a:t> trwy siarad yn agored â rhieni a phlant </a:t>
            </a:r>
            <a:r>
              <a:rPr lang="en-GB" dirty="0" err="1"/>
              <a:t>gysylltu'r</a:t>
            </a:r>
            <a:r>
              <a:rPr lang="en-GB" dirty="0"/>
              <a:t> hyn sy'n eu </a:t>
            </a:r>
            <a:r>
              <a:rPr lang="en-GB" dirty="0" err="1"/>
              <a:t>poeni</a:t>
            </a:r>
            <a:r>
              <a:rPr lang="en-GB" dirty="0"/>
              <a:t> â </a:t>
            </a:r>
            <a:r>
              <a:rPr lang="en-GB" dirty="0" err="1"/>
              <a:t>materion</a:t>
            </a:r>
            <a:r>
              <a:rPr lang="en-GB" dirty="0"/>
              <a:t> eu </a:t>
            </a:r>
            <a:r>
              <a:rPr lang="en-GB" dirty="0" err="1"/>
              <a:t>bywyd</a:t>
            </a:r>
            <a:r>
              <a:rPr lang="en-GB" dirty="0"/>
              <a:t> cymunedol / </a:t>
            </a:r>
            <a:r>
              <a:rPr lang="en-GB" dirty="0" err="1"/>
              <a:t>gwlad</a:t>
            </a:r>
            <a:r>
              <a:rPr lang="en-GB" dirty="0"/>
              <a:t> </a:t>
            </a:r>
            <a:r>
              <a:rPr lang="en-GB" dirty="0" err="1"/>
              <a:t>wleidyddol</a:t>
            </a:r>
            <a:endParaRPr lang="en-GB" dirty="0"/>
          </a:p>
          <a:p>
            <a:endParaRPr lang="en-GB" dirty="0"/>
          </a:p>
          <a:p>
            <a:endParaRPr lang="en-GB" dirty="0"/>
          </a:p>
          <a:p>
            <a:r>
              <a:rPr lang="en-GB" dirty="0"/>
              <a:t>7. Sut </a:t>
            </a:r>
            <a:r>
              <a:rPr lang="en-GB" dirty="0" err="1"/>
              <a:t>deimlad</a:t>
            </a:r>
            <a:r>
              <a:rPr lang="en-GB" dirty="0"/>
              <a:t> </a:t>
            </a:r>
            <a:r>
              <a:rPr lang="en-GB" dirty="0" err="1"/>
              <a:t>fyddai'r</a:t>
            </a:r>
            <a:r>
              <a:rPr lang="en-GB" dirty="0"/>
              <a:t> amgylchedd/</a:t>
            </a:r>
            <a:r>
              <a:rPr lang="en-GB" dirty="0" err="1"/>
              <a:t>gofod</a:t>
            </a:r>
            <a:r>
              <a:rPr lang="en-GB" dirty="0"/>
              <a:t> i helpu rhieni a phlant i </a:t>
            </a:r>
            <a:r>
              <a:rPr lang="en-GB" dirty="0" err="1"/>
              <a:t>ymuno</a:t>
            </a:r>
            <a:r>
              <a:rPr lang="en-GB" dirty="0"/>
              <a:t>?</a:t>
            </a:r>
          </a:p>
          <a:p>
            <a:endParaRPr lang="en-GB" dirty="0"/>
          </a:p>
          <a:p>
            <a:r>
              <a:rPr lang="en-GB" dirty="0"/>
              <a:t>Mewn lleoliadau BC </a:t>
            </a:r>
            <a:r>
              <a:rPr lang="en-GB" dirty="0" err="1"/>
              <a:t>byddai</a:t>
            </a:r>
            <a:r>
              <a:rPr lang="en-GB" dirty="0"/>
              <a:t> gan hyn </a:t>
            </a:r>
            <a:r>
              <a:rPr lang="en-GB" dirty="0" err="1"/>
              <a:t>statws</a:t>
            </a:r>
            <a:r>
              <a:rPr lang="en-GB" dirty="0"/>
              <a:t> cyfartal = rhieni yn cymryd rhan ac yn </a:t>
            </a:r>
            <a:r>
              <a:rPr lang="en-GB" dirty="0" err="1"/>
              <a:t>gyfartal</a:t>
            </a:r>
            <a:r>
              <a:rPr lang="en-GB" dirty="0"/>
              <a:t> â'r rhai sy'n gweithio mewn </a:t>
            </a:r>
            <a:r>
              <a:rPr lang="en-GB" dirty="0" err="1"/>
              <a:t>ysgolion</a:t>
            </a:r>
            <a:r>
              <a:rPr lang="en-GB" dirty="0"/>
              <a:t>/</a:t>
            </a:r>
            <a:r>
              <a:rPr lang="en-GB" dirty="0" err="1"/>
              <a:t>meithrinfeydd</a:t>
            </a:r>
            <a:r>
              <a:rPr lang="en-GB" dirty="0"/>
              <a:t>. Mae plant hefyd yn cymryd rhan.</a:t>
            </a:r>
          </a:p>
        </p:txBody>
      </p:sp>
      <p:sp>
        <p:nvSpPr>
          <p:cNvPr id="4" name="Slide Number Placeholder 3"/>
          <p:cNvSpPr>
            <a:spLocks noGrp="1"/>
          </p:cNvSpPr>
          <p:nvPr>
            <p:ph type="sldNum" sz="quarter" idx="5"/>
          </p:nvPr>
        </p:nvSpPr>
        <p:spPr/>
        <p:txBody>
          <a:bodyPr/>
          <a:lstStyle/>
          <a:p>
            <a:fld id="{FAAA9E65-BAEB-4925-A208-BA89E5DAE1C3}" type="slidenum">
              <a:rPr lang="en-GB" smtClean="0"/>
              <a:t>26</a:t>
            </a:fld>
            <a:endParaRPr lang="en-GB"/>
          </a:p>
        </p:txBody>
      </p:sp>
    </p:spTree>
    <p:extLst>
      <p:ext uri="{BB962C8B-B14F-4D97-AF65-F5344CB8AC3E}">
        <p14:creationId xmlns:p14="http://schemas.microsoft.com/office/powerpoint/2010/main" val="39422994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this as a class discussion. Some will have been answered already</a:t>
            </a:r>
          </a:p>
          <a:p>
            <a:endParaRPr lang="en-GB" dirty="0"/>
          </a:p>
          <a:p>
            <a:r>
              <a:rPr lang="en-GB" dirty="0"/>
              <a:t>Use flip chart if needed</a:t>
            </a:r>
          </a:p>
          <a:p>
            <a:endParaRPr lang="en-GB" dirty="0"/>
          </a:p>
          <a:p>
            <a:pPr marL="228600" indent="-228600">
              <a:lnSpc>
                <a:spcPct val="107000"/>
              </a:lnSpc>
              <a:spcAft>
                <a:spcPts val="800"/>
              </a:spcAft>
              <a:buAutoNum type="arabicPeriod"/>
            </a:pPr>
            <a:r>
              <a:rPr lang="en-GB" sz="1200" dirty="0">
                <a:effectLst/>
                <a:latin typeface="+mj-lt"/>
                <a:ea typeface="DengXian" panose="02010600030101010101" pitchFamily="2" charset="-122"/>
                <a:cs typeface="Arial" panose="020B0604020202020204" pitchFamily="34" charset="0"/>
              </a:rPr>
              <a:t>What is unfair in the communities where you work?</a:t>
            </a:r>
          </a:p>
          <a:p>
            <a:pPr marL="0" indent="0">
              <a:lnSpc>
                <a:spcPct val="107000"/>
              </a:lnSpc>
              <a:spcAft>
                <a:spcPts val="800"/>
              </a:spcAft>
              <a:buNone/>
            </a:pPr>
            <a:endParaRPr lang="en-GB" sz="1200" dirty="0">
              <a:effectLst/>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effectLst/>
                <a:latin typeface="+mj-lt"/>
                <a:ea typeface="DengXian" panose="02010600030101010101" pitchFamily="2" charset="-122"/>
                <a:cs typeface="Arial" panose="020B0604020202020204" pitchFamily="34" charset="0"/>
              </a:rPr>
              <a:t>I use the word unfair here as it is easier to understand that social justice. Words such as social justice and oppression can seem daunting but these can be broken down by talking about what it unfair</a:t>
            </a:r>
          </a:p>
          <a:p>
            <a:pPr marL="0" indent="0">
              <a:lnSpc>
                <a:spcPct val="107000"/>
              </a:lnSpc>
              <a:spcAft>
                <a:spcPts val="800"/>
              </a:spcAft>
              <a:buNone/>
            </a:pPr>
            <a:endParaRPr lang="en-GB" sz="1200" dirty="0">
              <a:effectLst/>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effectLst/>
                <a:latin typeface="+mj-lt"/>
                <a:ea typeface="DengXian" panose="02010600030101010101" pitchFamily="2" charset="-122"/>
                <a:cs typeface="Arial" panose="020B0604020202020204" pitchFamily="34" charset="0"/>
              </a:rPr>
              <a:t> </a:t>
            </a:r>
          </a:p>
          <a:p>
            <a:pPr marL="228600" indent="-228600">
              <a:lnSpc>
                <a:spcPct val="107000"/>
              </a:lnSpc>
              <a:spcAft>
                <a:spcPts val="800"/>
              </a:spcAft>
              <a:buAutoNum type="arabicPeriod"/>
            </a:pPr>
            <a:endParaRPr lang="en-GB" sz="1200" dirty="0">
              <a:effectLst/>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effectLst/>
                <a:latin typeface="+mj-lt"/>
                <a:ea typeface="DengXian" panose="02010600030101010101" pitchFamily="2" charset="-122"/>
                <a:cs typeface="Arial" panose="020B0604020202020204" pitchFamily="34" charset="0"/>
              </a:rPr>
              <a:t>2. Who makes it that way?</a:t>
            </a:r>
          </a:p>
          <a:p>
            <a:pPr marL="0" indent="0">
              <a:lnSpc>
                <a:spcPct val="107000"/>
              </a:lnSpc>
              <a:spcAft>
                <a:spcPts val="800"/>
              </a:spcAft>
              <a:buNone/>
            </a:pPr>
            <a:endParaRPr lang="en-GB" sz="1200" dirty="0">
              <a:latin typeface="+mj-lt"/>
              <a:ea typeface="DengXian" panose="02010600030101010101" pitchFamily="2" charset="-122"/>
              <a:cs typeface="Arial" panose="020B0604020202020204" pitchFamily="34" charset="0"/>
            </a:endParaRPr>
          </a:p>
          <a:p>
            <a:pPr marL="0" indent="0">
              <a:lnSpc>
                <a:spcPct val="107000"/>
              </a:lnSpc>
              <a:spcAft>
                <a:spcPts val="800"/>
              </a:spcAft>
              <a:buNone/>
            </a:pPr>
            <a:endParaRPr lang="en-GB" sz="1200" dirty="0">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latin typeface="+mj-lt"/>
                <a:ea typeface="DengXian" panose="02010600030101010101" pitchFamily="2" charset="-122"/>
                <a:cs typeface="Arial" panose="020B0604020202020204" pitchFamily="34" charset="0"/>
              </a:rPr>
              <a:t>This will hopefully be interesting. You may need to ask more questions around this but will help them think about issues such as poverty etc and where it comes from</a:t>
            </a:r>
          </a:p>
          <a:p>
            <a:pPr marL="0" indent="0">
              <a:lnSpc>
                <a:spcPct val="107000"/>
              </a:lnSpc>
              <a:spcAft>
                <a:spcPts val="800"/>
              </a:spcAft>
              <a:buNone/>
            </a:pPr>
            <a:endParaRPr lang="en-GB" sz="1200" dirty="0">
              <a:latin typeface="+mj-lt"/>
              <a:ea typeface="DengXian" panose="02010600030101010101" pitchFamily="2" charset="-122"/>
              <a:cs typeface="Arial" panose="020B0604020202020204" pitchFamily="34" charset="0"/>
            </a:endParaRPr>
          </a:p>
          <a:p>
            <a:pPr marL="0" indent="0">
              <a:lnSpc>
                <a:spcPct val="107000"/>
              </a:lnSpc>
              <a:spcAft>
                <a:spcPts val="800"/>
              </a:spcAft>
              <a:buNone/>
            </a:pPr>
            <a:endParaRPr lang="en-GB" sz="1200" dirty="0">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latin typeface="+mj-lt"/>
                <a:ea typeface="DengXian" panose="02010600030101010101" pitchFamily="2" charset="-122"/>
                <a:cs typeface="Arial" panose="020B0604020202020204" pitchFamily="34" charset="0"/>
              </a:rPr>
              <a:t>3.</a:t>
            </a:r>
            <a:r>
              <a:rPr lang="en-GB" sz="1200" dirty="0">
                <a:latin typeface="+mj-lt"/>
                <a:cs typeface="Arial" panose="020B0604020202020204" pitchFamily="34" charset="0"/>
              </a:rPr>
              <a:t> How does this affect the children in the community?</a:t>
            </a:r>
          </a:p>
          <a:p>
            <a:pPr marL="0" indent="0">
              <a:lnSpc>
                <a:spcPct val="107000"/>
              </a:lnSpc>
              <a:spcAft>
                <a:spcPts val="800"/>
              </a:spcAft>
              <a:buNone/>
            </a:pPr>
            <a:endParaRPr lang="en-GB" sz="1200" dirty="0">
              <a:latin typeface="+mj-lt"/>
              <a:cs typeface="Arial" panose="020B0604020202020204" pitchFamily="34" charset="0"/>
            </a:endParaRPr>
          </a:p>
          <a:p>
            <a:pPr marL="0" indent="0">
              <a:lnSpc>
                <a:spcPct val="107000"/>
              </a:lnSpc>
              <a:spcAft>
                <a:spcPts val="800"/>
              </a:spcAft>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4. What is our role in the early years setting?</a:t>
            </a: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Parker on Ella Baker would say to develop something called a critical consciousness to understand your role in changing situations but knowing that you cannot do it alone and you need to understand the communities/parents/children's context – where they live may be different to you and you may have different experiences but it is your role to understand and work with and for rather than on the children and families in your care. You are not there to save children but to work with communities.</a:t>
            </a: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5. How can workers who live outside the community prepare themselves to work within and for these communities?</a:t>
            </a: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r>
              <a:rPr lang="en-GB" sz="1800" dirty="0">
                <a:solidFill>
                  <a:srgbClr val="000000"/>
                </a:solidFill>
                <a:effectLst/>
                <a:latin typeface="Helvetica" panose="020B0604020202020204" pitchFamily="34" charset="0"/>
                <a:ea typeface="DengXian" panose="02010600030101010101" pitchFamily="2" charset="-122"/>
              </a:rPr>
              <a:t>Parker on Ella Baker: Allies from outside communities often are situated differently in socioeconomic strata. Baker’s thinking about class distinctions was clear: </a:t>
            </a:r>
          </a:p>
          <a:p>
            <a:pPr marL="0" indent="0">
              <a:buNone/>
            </a:pPr>
            <a:endParaRPr lang="en-GB" sz="1800" dirty="0">
              <a:solidFill>
                <a:srgbClr val="000000"/>
              </a:solidFill>
              <a:effectLst/>
              <a:latin typeface="Helvetica" panose="020B0604020202020204" pitchFamily="34" charset="0"/>
              <a:ea typeface="DengXian" panose="02010600030101010101" pitchFamily="2" charset="-122"/>
            </a:endParaRPr>
          </a:p>
          <a:p>
            <a:pPr marL="0" indent="0">
              <a:buNone/>
            </a:pPr>
            <a:r>
              <a:rPr lang="en-GB" sz="2800" b="0" i="0" dirty="0">
                <a:solidFill>
                  <a:srgbClr val="000000"/>
                </a:solidFill>
                <a:effectLst/>
                <a:latin typeface="Helvetica" panose="020B0604020202020204" pitchFamily="34" charset="0"/>
              </a:rPr>
              <a:t>In her time, as they are today, allies from outside communities were called to check personal privilege and understand what implicit biases, assumptions, and micro practices flow from them so as not to create conditions that can block participation. Allies from outside communities also need to educate themselves about the root causes of those conditions, such as White supremacy, patriarchy, and capitalism.</a:t>
            </a:r>
            <a:br>
              <a:rPr lang="en-GB" sz="2800" dirty="0"/>
            </a:br>
            <a:endParaRPr lang="en-GB" sz="2800" dirty="0">
              <a:solidFill>
                <a:srgbClr val="000000"/>
              </a:solidFill>
              <a:effectLst/>
              <a:latin typeface="Helvetica" panose="020B0604020202020204" pitchFamily="34" charset="0"/>
              <a:ea typeface="DengXian" panose="02010600030101010101" pitchFamily="2" charset="-122"/>
            </a:endParaRPr>
          </a:p>
          <a:p>
            <a:pPr marL="0" indent="0">
              <a:buNone/>
            </a:pPr>
            <a:br>
              <a:rPr lang="en-GB" sz="1800" dirty="0">
                <a:solidFill>
                  <a:srgbClr val="000000"/>
                </a:solidFill>
                <a:effectLst/>
                <a:latin typeface="Helvetica" panose="020B0604020202020204" pitchFamily="34" charset="0"/>
                <a:ea typeface="DengXian" panose="02010600030101010101" pitchFamily="2" charset="-122"/>
              </a:rPr>
            </a:br>
            <a:endParaRPr lang="en-GB" sz="1200" dirty="0">
              <a:solidFill>
                <a:srgbClr val="000000"/>
              </a:solidFill>
              <a:effectLst/>
              <a:latin typeface="+mj-lt"/>
              <a:ea typeface="DengXian" panose="02010600030101010101" pitchFamily="2" charset="-122"/>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6. What would motivate parents and children to join in activities that would help the situation?</a:t>
            </a: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Listening and what Ella Baker described as storytelling  Naming problems through talking openly to parents and children can connect what is worrying them to the issues of their community/ country political life</a:t>
            </a: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7. What would the environment/space feel like to help parents and children join in?</a:t>
            </a: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In EY settings this would have equal standing = parents are involved and equal to those who work in schools/ nurseries. Children also are involved. </a:t>
            </a: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27</a:t>
            </a:fld>
            <a:endParaRPr lang="en-GB"/>
          </a:p>
        </p:txBody>
      </p:sp>
    </p:spTree>
    <p:extLst>
      <p:ext uri="{BB962C8B-B14F-4D97-AF65-F5344CB8AC3E}">
        <p14:creationId xmlns:p14="http://schemas.microsoft.com/office/powerpoint/2010/main" val="41300350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Meddyliwch</a:t>
            </a:r>
            <a:r>
              <a:rPr lang="en-GB" dirty="0"/>
              <a:t> am hyn mewn grwpiau. </a:t>
            </a:r>
            <a:r>
              <a:rPr lang="en-GB" dirty="0" err="1"/>
              <a:t>Os</a:t>
            </a:r>
            <a:r>
              <a:rPr lang="en-GB" dirty="0"/>
              <a:t> </a:t>
            </a:r>
            <a:r>
              <a:rPr lang="en-GB" dirty="0" err="1"/>
              <a:t>ydych</a:t>
            </a:r>
            <a:r>
              <a:rPr lang="en-GB" dirty="0"/>
              <a:t> chi'n </a:t>
            </a:r>
            <a:r>
              <a:rPr lang="en-GB" dirty="0" err="1"/>
              <a:t>arweinydd</a:t>
            </a:r>
            <a:r>
              <a:rPr lang="en-GB" dirty="0"/>
              <a:t> </a:t>
            </a:r>
            <a:r>
              <a:rPr lang="en-GB" dirty="0" err="1"/>
              <a:t>catalytig</a:t>
            </a:r>
            <a:r>
              <a:rPr lang="en-GB" dirty="0"/>
              <a:t> </a:t>
            </a:r>
            <a:r>
              <a:rPr lang="en-GB" dirty="0" err="1"/>
              <a:t>beth</a:t>
            </a:r>
            <a:r>
              <a:rPr lang="en-GB" dirty="0"/>
              <a:t> </a:t>
            </a:r>
            <a:r>
              <a:rPr lang="en-GB" dirty="0" err="1"/>
              <a:t>fyddai</a:t>
            </a:r>
            <a:r>
              <a:rPr lang="en-GB" dirty="0"/>
              <a:t> hyn yn ei </a:t>
            </a:r>
            <a:r>
              <a:rPr lang="en-GB" dirty="0" err="1"/>
              <a:t>olygu</a:t>
            </a:r>
            <a:r>
              <a:rPr lang="en-GB" dirty="0"/>
              <a:t>?</a:t>
            </a:r>
          </a:p>
          <a:p>
            <a:endParaRPr lang="en-GB" dirty="0"/>
          </a:p>
          <a:p>
            <a:endParaRPr lang="en-GB" dirty="0"/>
          </a:p>
          <a:p>
            <a:r>
              <a:rPr lang="en-GB" dirty="0" err="1"/>
              <a:t>Rhowch</a:t>
            </a:r>
            <a:r>
              <a:rPr lang="en-GB" dirty="0"/>
              <a:t> </a:t>
            </a:r>
            <a:r>
              <a:rPr lang="en-GB" dirty="0" err="1"/>
              <a:t>eiriau</a:t>
            </a:r>
            <a:r>
              <a:rPr lang="en-GB" dirty="0"/>
              <a:t> neu </a:t>
            </a:r>
            <a:r>
              <a:rPr lang="en-GB" dirty="0" err="1"/>
              <a:t>ysgrifennwch</a:t>
            </a:r>
            <a:r>
              <a:rPr lang="en-GB" dirty="0"/>
              <a:t> </a:t>
            </a:r>
            <a:r>
              <a:rPr lang="en-GB" dirty="0" err="1"/>
              <a:t>ef</a:t>
            </a:r>
            <a:r>
              <a:rPr lang="en-GB" dirty="0"/>
              <a:t> ar </a:t>
            </a:r>
            <a:r>
              <a:rPr lang="en-GB" dirty="0" err="1"/>
              <a:t>bapur</a:t>
            </a:r>
            <a:r>
              <a:rPr lang="en-GB" dirty="0"/>
              <a:t> a </a:t>
            </a:r>
            <a:r>
              <a:rPr lang="en-GB" dirty="0" err="1"/>
              <a:t>thrafodwch</a:t>
            </a:r>
            <a:r>
              <a:rPr lang="en-GB" dirty="0"/>
              <a:t> mewn grwpiau</a:t>
            </a:r>
          </a:p>
        </p:txBody>
      </p:sp>
      <p:sp>
        <p:nvSpPr>
          <p:cNvPr id="4" name="Slide Number Placeholder 3"/>
          <p:cNvSpPr>
            <a:spLocks noGrp="1"/>
          </p:cNvSpPr>
          <p:nvPr>
            <p:ph type="sldNum" sz="quarter" idx="5"/>
          </p:nvPr>
        </p:nvSpPr>
        <p:spPr/>
        <p:txBody>
          <a:bodyPr/>
          <a:lstStyle/>
          <a:p>
            <a:fld id="{DB084FE0-78DB-4804-A96B-AC45080AD220}" type="slidenum">
              <a:rPr lang="en-GB" smtClean="0"/>
              <a:t>28</a:t>
            </a:fld>
            <a:endParaRPr lang="en-GB"/>
          </a:p>
        </p:txBody>
      </p:sp>
    </p:spTree>
    <p:extLst>
      <p:ext uri="{BB962C8B-B14F-4D97-AF65-F5344CB8AC3E}">
        <p14:creationId xmlns:p14="http://schemas.microsoft.com/office/powerpoint/2010/main" val="35391765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this in groups. If you are a catalytic leader what would this mean? </a:t>
            </a:r>
          </a:p>
          <a:p>
            <a:endParaRPr lang="en-GB" dirty="0"/>
          </a:p>
          <a:p>
            <a:endParaRPr lang="en-GB" dirty="0"/>
          </a:p>
          <a:p>
            <a:r>
              <a:rPr lang="en-GB" dirty="0"/>
              <a:t>Give words or write it down on paper and discuss in groups</a:t>
            </a:r>
          </a:p>
        </p:txBody>
      </p:sp>
      <p:sp>
        <p:nvSpPr>
          <p:cNvPr id="4" name="Slide Number Placeholder 3"/>
          <p:cNvSpPr>
            <a:spLocks noGrp="1"/>
          </p:cNvSpPr>
          <p:nvPr>
            <p:ph type="sldNum" sz="quarter" idx="5"/>
          </p:nvPr>
        </p:nvSpPr>
        <p:spPr/>
        <p:txBody>
          <a:bodyPr/>
          <a:lstStyle/>
          <a:p>
            <a:fld id="{DB084FE0-78DB-4804-A96B-AC45080AD220}" type="slidenum">
              <a:rPr lang="en-GB" smtClean="0"/>
              <a:t>29</a:t>
            </a:fld>
            <a:endParaRPr lang="en-GB"/>
          </a:p>
        </p:txBody>
      </p:sp>
    </p:spTree>
    <p:extLst>
      <p:ext uri="{BB962C8B-B14F-4D97-AF65-F5344CB8AC3E}">
        <p14:creationId xmlns:p14="http://schemas.microsoft.com/office/powerpoint/2010/main" val="23335112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30</a:t>
            </a:fld>
            <a:endParaRPr lang="en-GB"/>
          </a:p>
        </p:txBody>
      </p:sp>
    </p:spTree>
    <p:extLst>
      <p:ext uri="{BB962C8B-B14F-4D97-AF65-F5344CB8AC3E}">
        <p14:creationId xmlns:p14="http://schemas.microsoft.com/office/powerpoint/2010/main" val="6840358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31</a:t>
            </a:fld>
            <a:endParaRPr lang="en-GB"/>
          </a:p>
        </p:txBody>
      </p:sp>
    </p:spTree>
    <p:extLst>
      <p:ext uri="{BB962C8B-B14F-4D97-AF65-F5344CB8AC3E}">
        <p14:creationId xmlns:p14="http://schemas.microsoft.com/office/powerpoint/2010/main" val="41576202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Do you agree ? </a:t>
            </a:r>
          </a:p>
          <a:p>
            <a:endParaRPr lang="en-GB" dirty="0"/>
          </a:p>
          <a:p>
            <a:r>
              <a:rPr lang="en-GB" dirty="0"/>
              <a:t>How so?</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32</a:t>
            </a:fld>
            <a:endParaRPr lang="en-GB"/>
          </a:p>
        </p:txBody>
      </p:sp>
    </p:spTree>
    <p:extLst>
      <p:ext uri="{BB962C8B-B14F-4D97-AF65-F5344CB8AC3E}">
        <p14:creationId xmlns:p14="http://schemas.microsoft.com/office/powerpoint/2010/main" val="7866245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33</a:t>
            </a:fld>
            <a:endParaRPr lang="en-GB"/>
          </a:p>
        </p:txBody>
      </p:sp>
    </p:spTree>
    <p:extLst>
      <p:ext uri="{BB962C8B-B14F-4D97-AF65-F5344CB8AC3E}">
        <p14:creationId xmlns:p14="http://schemas.microsoft.com/office/powerpoint/2010/main" val="19932585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35</a:t>
            </a:fld>
            <a:endParaRPr lang="en-GB"/>
          </a:p>
        </p:txBody>
      </p:sp>
    </p:spTree>
    <p:extLst>
      <p:ext uri="{BB962C8B-B14F-4D97-AF65-F5344CB8AC3E}">
        <p14:creationId xmlns:p14="http://schemas.microsoft.com/office/powerpoint/2010/main" val="41417611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36</a:t>
            </a:fld>
            <a:endParaRPr lang="en-GB"/>
          </a:p>
        </p:txBody>
      </p:sp>
    </p:spTree>
    <p:extLst>
      <p:ext uri="{BB962C8B-B14F-4D97-AF65-F5344CB8AC3E}">
        <p14:creationId xmlns:p14="http://schemas.microsoft.com/office/powerpoint/2010/main" val="10073694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37</a:t>
            </a:fld>
            <a:endParaRPr lang="en-GB"/>
          </a:p>
        </p:txBody>
      </p:sp>
    </p:spTree>
    <p:extLst>
      <p:ext uri="{BB962C8B-B14F-4D97-AF65-F5344CB8AC3E}">
        <p14:creationId xmlns:p14="http://schemas.microsoft.com/office/powerpoint/2010/main" val="18952998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38</a:t>
            </a:fld>
            <a:endParaRPr lang="en-GB"/>
          </a:p>
        </p:txBody>
      </p:sp>
    </p:spTree>
    <p:extLst>
      <p:ext uri="{BB962C8B-B14F-4D97-AF65-F5344CB8AC3E}">
        <p14:creationId xmlns:p14="http://schemas.microsoft.com/office/powerpoint/2010/main" val="14220127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39</a:t>
            </a:fld>
            <a:endParaRPr lang="en-GB"/>
          </a:p>
        </p:txBody>
      </p:sp>
    </p:spTree>
    <p:extLst>
      <p:ext uri="{BB962C8B-B14F-4D97-AF65-F5344CB8AC3E}">
        <p14:creationId xmlns:p14="http://schemas.microsoft.com/office/powerpoint/2010/main" val="30670191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40</a:t>
            </a:fld>
            <a:endParaRPr lang="en-GB"/>
          </a:p>
        </p:txBody>
      </p:sp>
    </p:spTree>
    <p:extLst>
      <p:ext uri="{BB962C8B-B14F-4D97-AF65-F5344CB8AC3E}">
        <p14:creationId xmlns:p14="http://schemas.microsoft.com/office/powerpoint/2010/main" val="15809035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41</a:t>
            </a:fld>
            <a:endParaRPr lang="en-GB"/>
          </a:p>
        </p:txBody>
      </p:sp>
    </p:spTree>
    <p:extLst>
      <p:ext uri="{BB962C8B-B14F-4D97-AF65-F5344CB8AC3E}">
        <p14:creationId xmlns:p14="http://schemas.microsoft.com/office/powerpoint/2010/main" val="19293391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We have to see things differently to see the problems related to being catalysts for change. Issues should be defined by the children and families we serve and their difficulties in the society we live. </a:t>
            </a:r>
          </a:p>
        </p:txBody>
      </p:sp>
      <p:sp>
        <p:nvSpPr>
          <p:cNvPr id="4" name="Slide Number Placeholder 3"/>
          <p:cNvSpPr>
            <a:spLocks noGrp="1"/>
          </p:cNvSpPr>
          <p:nvPr>
            <p:ph type="sldNum" sz="quarter" idx="5"/>
          </p:nvPr>
        </p:nvSpPr>
        <p:spPr/>
        <p:txBody>
          <a:bodyPr/>
          <a:lstStyle/>
          <a:p>
            <a:fld id="{DB084FE0-78DB-4804-A96B-AC45080AD220}" type="slidenum">
              <a:rPr lang="en-GB" smtClean="0"/>
              <a:t>42</a:t>
            </a:fld>
            <a:endParaRPr lang="en-GB"/>
          </a:p>
        </p:txBody>
      </p:sp>
    </p:spTree>
    <p:extLst>
      <p:ext uri="{BB962C8B-B14F-4D97-AF65-F5344CB8AC3E}">
        <p14:creationId xmlns:p14="http://schemas.microsoft.com/office/powerpoint/2010/main" val="1668731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need photocopies of this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This article is complex but this is a good exercise in reading and finding critiques about the issues in being a catalytic leader. </a:t>
            </a:r>
          </a:p>
          <a:p>
            <a:endParaRPr lang="en-GB" dirty="0"/>
          </a:p>
          <a:p>
            <a:endParaRPr lang="en-GB" dirty="0"/>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So what can we take from this in relation to the problems for ECEC and being a catalytic leader?</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a:p>
            <a:pPr>
              <a:lnSpc>
                <a:spcPct val="107000"/>
              </a:lnSpc>
              <a:spcAft>
                <a:spcPts val="800"/>
              </a:spcAft>
            </a:pPr>
            <a:r>
              <a:rPr lang="en-GB" sz="1800" b="1" i="1" dirty="0">
                <a:effectLst/>
                <a:latin typeface="Calibri" panose="020F0502020204030204" pitchFamily="34" charset="0"/>
                <a:ea typeface="DengXian" panose="02010600030101010101" pitchFamily="2" charset="-122"/>
                <a:cs typeface="Times New Roman" panose="02020603050405020304" pitchFamily="18" charset="0"/>
              </a:rPr>
              <a:t>It is also worth reading the final remarks (p.16 onwards ) for more critical reflections)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43</a:t>
            </a:fld>
            <a:endParaRPr lang="en-GB"/>
          </a:p>
        </p:txBody>
      </p:sp>
    </p:spTree>
    <p:extLst>
      <p:ext uri="{BB962C8B-B14F-4D97-AF65-F5344CB8AC3E}">
        <p14:creationId xmlns:p14="http://schemas.microsoft.com/office/powerpoint/2010/main" val="39925367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DengXian" panose="02010600030101010101" pitchFamily="2" charset="-122"/>
                <a:cs typeface="Times New Roman" panose="02020603050405020304" pitchFamily="18" charset="0"/>
              </a:rPr>
              <a:t>Efallai y bydd angen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llungopïau</a:t>
            </a:r>
            <a:r>
              <a:rPr lang="en-GB" sz="1200" dirty="0">
                <a:effectLst/>
                <a:latin typeface="Calibri" panose="020F0502020204030204" pitchFamily="34" charset="0"/>
                <a:ea typeface="DengXian" panose="02010600030101010101" pitchFamily="2" charset="-122"/>
                <a:cs typeface="Times New Roman" panose="02020603050405020304" pitchFamily="18" charset="0"/>
              </a:rPr>
              <a:t> o hwn</a:t>
            </a:r>
          </a:p>
          <a:p>
            <a:pPr>
              <a:lnSpc>
                <a:spcPct val="107000"/>
              </a:lnSpc>
              <a:spcAft>
                <a:spcPts val="800"/>
              </a:spcAft>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Times New Roman" panose="02020603050405020304" pitchFamily="18" charset="0"/>
              </a:rPr>
              <a:t>Mae'r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erthygl</a:t>
            </a:r>
            <a:r>
              <a:rPr lang="en-GB" sz="1200" dirty="0">
                <a:effectLst/>
                <a:latin typeface="Calibri" panose="020F0502020204030204" pitchFamily="34" charset="0"/>
                <a:ea typeface="DengXian" panose="02010600030101010101" pitchFamily="2" charset="-122"/>
                <a:cs typeface="Times New Roman" panose="02020603050405020304" pitchFamily="18" charset="0"/>
              </a:rPr>
              <a:t> hon yn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gymhleth</a:t>
            </a:r>
            <a:r>
              <a:rPr lang="en-GB" sz="1200" dirty="0">
                <a:effectLst/>
                <a:latin typeface="Calibri" panose="020F0502020204030204" pitchFamily="34" charset="0"/>
                <a:ea typeface="DengXian" panose="02010600030101010101" pitchFamily="2" charset="-122"/>
                <a:cs typeface="Times New Roman" panose="02020603050405020304" pitchFamily="18" charset="0"/>
              </a:rPr>
              <a:t> ond mae hwn yn ymarfer da wrth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ddarllen</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 dod o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hyd</a:t>
            </a:r>
            <a:r>
              <a:rPr lang="en-GB" sz="1200" dirty="0">
                <a:effectLst/>
                <a:latin typeface="Calibri" panose="020F0502020204030204" pitchFamily="34" charset="0"/>
                <a:ea typeface="DengXian" panose="02010600030101010101" pitchFamily="2" charset="-122"/>
                <a:cs typeface="Times New Roman" panose="02020603050405020304" pitchFamily="18" charset="0"/>
              </a:rPr>
              <a:t> i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feirniadaeth</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am y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materion</a:t>
            </a:r>
            <a:r>
              <a:rPr lang="en-GB" sz="1200" dirty="0">
                <a:effectLst/>
                <a:latin typeface="Calibri" panose="020F0502020204030204" pitchFamily="34" charset="0"/>
                <a:ea typeface="DengXian" panose="02010600030101010101" pitchFamily="2" charset="-122"/>
                <a:cs typeface="Times New Roman" panose="02020603050405020304" pitchFamily="18" charset="0"/>
              </a:rPr>
              <a:t> o fod yn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arweinydd</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catalytig</a:t>
            </a:r>
            <a:r>
              <a:rPr lang="en-GB" sz="12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07000"/>
              </a:lnSpc>
              <a:spcAft>
                <a:spcPts val="800"/>
              </a:spcAft>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Times New Roman" panose="02020603050405020304" pitchFamily="18" charset="0"/>
              </a:rPr>
              <a:t>Felly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beth</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allwn</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ni</a:t>
            </a:r>
            <a:r>
              <a:rPr lang="en-GB" sz="1200" dirty="0">
                <a:effectLst/>
                <a:latin typeface="Calibri" panose="020F0502020204030204" pitchFamily="34" charset="0"/>
                <a:ea typeface="DengXian" panose="02010600030101010101" pitchFamily="2" charset="-122"/>
                <a:cs typeface="Times New Roman" panose="02020603050405020304" pitchFamily="18" charset="0"/>
              </a:rPr>
              <a:t> ei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gymryd</a:t>
            </a:r>
            <a:r>
              <a:rPr lang="en-GB" sz="1200" dirty="0">
                <a:effectLst/>
                <a:latin typeface="Calibri" panose="020F0502020204030204" pitchFamily="34" charset="0"/>
                <a:ea typeface="DengXian" panose="02010600030101010101" pitchFamily="2" charset="-122"/>
                <a:cs typeface="Times New Roman" panose="02020603050405020304" pitchFamily="18" charset="0"/>
              </a:rPr>
              <a:t> o hyn mewn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perthynas</a:t>
            </a:r>
            <a:r>
              <a:rPr lang="en-GB" sz="1200" dirty="0">
                <a:effectLst/>
                <a:latin typeface="Calibri" panose="020F0502020204030204" pitchFamily="34" charset="0"/>
                <a:ea typeface="DengXian" panose="02010600030101010101" pitchFamily="2" charset="-122"/>
                <a:cs typeface="Times New Roman" panose="02020603050405020304" pitchFamily="18" charset="0"/>
              </a:rPr>
              <a:t> â'r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problemau</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ar gyfer AGPC a bod yn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arweinydd</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catalytig</a:t>
            </a:r>
            <a:r>
              <a:rPr lang="en-GB" sz="12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07000"/>
              </a:lnSpc>
              <a:spcAft>
                <a:spcPts val="800"/>
              </a:spcAft>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Times New Roman" panose="02020603050405020304" pitchFamily="18" charset="0"/>
              </a:rPr>
              <a:t>Mae hefyd yn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werth</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darllen</a:t>
            </a:r>
            <a:r>
              <a:rPr lang="en-GB" sz="1200" dirty="0">
                <a:effectLst/>
                <a:latin typeface="Calibri" panose="020F0502020204030204" pitchFamily="34" charset="0"/>
                <a:ea typeface="DengXian" panose="02010600030101010101" pitchFamily="2" charset="-122"/>
                <a:cs typeface="Times New Roman" panose="02020603050405020304" pitchFamily="18" charset="0"/>
              </a:rPr>
              <a:t> y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sylwadau</a:t>
            </a:r>
            <a:r>
              <a:rPr lang="en-GB" sz="1200" dirty="0">
                <a:effectLst/>
                <a:latin typeface="Calibri" panose="020F0502020204030204" pitchFamily="34" charset="0"/>
                <a:ea typeface="DengXian" panose="02010600030101010101" pitchFamily="2" charset="-122"/>
                <a:cs typeface="Times New Roman" panose="02020603050405020304" pitchFamily="18" charset="0"/>
              </a:rPr>
              <a:t> terfynol (t.16 ymlaen ) am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fyfyrdodau</a:t>
            </a:r>
            <a:r>
              <a:rPr lang="en-GB" sz="1200" dirty="0">
                <a:effectLst/>
                <a:latin typeface="Calibri" panose="020F0502020204030204" pitchFamily="34" charset="0"/>
                <a:ea typeface="DengXian" panose="02010600030101010101" pitchFamily="2" charset="-122"/>
                <a:cs typeface="Times New Roman" panose="02020603050405020304" pitchFamily="18" charset="0"/>
              </a:rPr>
              <a:t> mwy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beirniadol</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44</a:t>
            </a:fld>
            <a:endParaRPr lang="en-GB"/>
          </a:p>
        </p:txBody>
      </p:sp>
    </p:spTree>
    <p:extLst>
      <p:ext uri="{BB962C8B-B14F-4D97-AF65-F5344CB8AC3E}">
        <p14:creationId xmlns:p14="http://schemas.microsoft.com/office/powerpoint/2010/main" val="15898769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23/01/2023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1/23/2023</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6" r:id="rId12"/>
    <p:sldLayoutId id="214748367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mmo3HFa2vjg"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s://youtu.be/wEBlaMOmKV4"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3Y6nYfxWuB8" TargetMode="External"/><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hyperlink" Target="http://www.google.co.uk/url?sa=i&amp;rct=j&amp;q=&amp;esrc=s&amp;source=images&amp;cd=&amp;cad=rja&amp;uact=8&amp;ved=0ahUKEwjM6oqY9IrSAhUCVxQKHZFVBlcQjRwIBw&amp;url=http://quotesgram.com/quotes-from-famous-world-leaders/&amp;psig=AFQjCNEgDKArs-LtzBDuiJ-Cdwz7azCRpQ&amp;ust=1487000904427588" TargetMode="External"/><Relationship Id="rId13" Type="http://schemas.openxmlformats.org/officeDocument/2006/relationships/image" Target="../media/image14.jpeg"/><Relationship Id="rId3" Type="http://schemas.openxmlformats.org/officeDocument/2006/relationships/hyperlink" Target="http://www.google.co.uk/url?sa=i&amp;rct=j&amp;q=&amp;esrc=s&amp;source=images&amp;cd=&amp;cad=rja&amp;uact=8&amp;ved=0ahUKEwid4evh9IrSAhXCVxQKHUldCVYQjRwIBw&amp;url=http://www.uky.edu/mlk/content/about-dr-king&amp;bvm=bv.146786187,d.ZGg&amp;psig=AFQjCNFLSXUBoV2GbFknYfVN7esZgdaCAA&amp;ust=1487001056232869" TargetMode="External"/><Relationship Id="rId7" Type="http://schemas.openxmlformats.org/officeDocument/2006/relationships/hyperlink" Target="http://www.google.co.uk/url?sa=i&amp;rct=j&amp;q=&amp;esrc=s&amp;source=images&amp;cd=&amp;cad=rja&amp;uact=8&amp;ved=0ahUKEwiv8ZCZ9YrSAhUHkRQKHekcA1cQjRwIBw&amp;url=http://www.biography.com/people/rosa-parks-9433715&amp;psig=AFQjCNGmtyyReB05YFK_njHybXhcFECB-A&amp;ust=1487001175572852" TargetMode="External"/><Relationship Id="rId12"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jpeg"/><Relationship Id="rId11" Type="http://schemas.openxmlformats.org/officeDocument/2006/relationships/image" Target="../media/image12.jpeg"/><Relationship Id="rId5" Type="http://schemas.openxmlformats.org/officeDocument/2006/relationships/hyperlink" Target="http://www.google.co.uk/url?sa=i&amp;rct=j&amp;q=&amp;esrc=s&amp;source=images&amp;cd=&amp;cad=rja&amp;uact=8&amp;ved=0ahUKEwiQt6Kl9IrSAhVD6xQKHYVhClYQjRwIBw&amp;url=http://quotesgram.com/quotes-from-famous-world-leaders/&amp;psig=AFQjCNEgDKArs-LtzBDuiJ-Cdwz7azCRpQ&amp;ust=1487000904427588" TargetMode="External"/><Relationship Id="rId10" Type="http://schemas.openxmlformats.org/officeDocument/2006/relationships/image" Target="../media/image11.jpeg"/><Relationship Id="rId4" Type="http://schemas.openxmlformats.org/officeDocument/2006/relationships/image" Target="../media/image8.jpeg"/><Relationship Id="rId9" Type="http://schemas.openxmlformats.org/officeDocument/2006/relationships/image" Target="../media/image10.jpeg"/><Relationship Id="rId1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bevanfoundation.org/events/wales-after-covid-education/"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ivLAQ_kbNB8"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s://www.tandfonline.com/doi/full/10.1080/03004430.2018.1455036"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tandfonline.com/doi/full/10.1080/03004430.2018.1455036"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tandfonline.com/author/Clark,+Rory+McDowall" TargetMode="External"/><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hyperlink" Target="https://journals.sagepub.com/home/JLO" TargetMode="Externa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hyperlink" Target="https://doi.org/10.1007/s10643-021-01282-2"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CA8A94-F239-55E8-2F65-852547DCFD1E}"/>
              </a:ext>
            </a:extLst>
          </p:cNvPr>
          <p:cNvSpPr txBox="1"/>
          <p:nvPr/>
        </p:nvSpPr>
        <p:spPr>
          <a:xfrm>
            <a:off x="3446127" y="4379495"/>
            <a:ext cx="5912196" cy="707886"/>
          </a:xfrm>
          <a:prstGeom prst="rect">
            <a:avLst/>
          </a:prstGeom>
          <a:noFill/>
        </p:spPr>
        <p:txBody>
          <a:bodyPr wrap="none" rtlCol="0">
            <a:spAutoFit/>
          </a:bodyPr>
          <a:lstStyle/>
          <a:p>
            <a:pPr algn="ctr"/>
            <a:r>
              <a:rPr lang="en-GB" sz="2000" dirty="0" err="1">
                <a:solidFill>
                  <a:schemeClr val="bg1"/>
                </a:solidFill>
                <a:latin typeface="Arial" panose="020B0604020202020204" pitchFamily="34" charset="0"/>
                <a:cs typeface="Arial" panose="020B0604020202020204" pitchFamily="34" charset="0"/>
              </a:rPr>
              <a:t>Gwers</a:t>
            </a:r>
            <a:r>
              <a:rPr lang="en-GB" sz="2000" dirty="0">
                <a:solidFill>
                  <a:schemeClr val="bg1"/>
                </a:solidFill>
                <a:latin typeface="Arial" panose="020B0604020202020204" pitchFamily="34" charset="0"/>
                <a:cs typeface="Arial" panose="020B0604020202020204" pitchFamily="34" charset="0"/>
              </a:rPr>
              <a:t> 1 – Beth sy’n gwneud </a:t>
            </a:r>
            <a:r>
              <a:rPr lang="en-GB" sz="2000" dirty="0" err="1">
                <a:solidFill>
                  <a:schemeClr val="bg1"/>
                </a:solidFill>
                <a:latin typeface="Arial" panose="020B0604020202020204" pitchFamily="34" charset="0"/>
                <a:cs typeface="Arial" panose="020B0604020202020204" pitchFamily="34" charset="0"/>
              </a:rPr>
              <a:t>arweinydd</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catalytig</a:t>
            </a:r>
            <a:r>
              <a:rPr lang="en-GB" sz="2000" dirty="0">
                <a:solidFill>
                  <a:schemeClr val="bg1"/>
                </a:solidFill>
                <a:latin typeface="Arial" panose="020B0604020202020204" pitchFamily="34" charset="0"/>
                <a:cs typeface="Arial" panose="020B0604020202020204" pitchFamily="34" charset="0"/>
              </a:rPr>
              <a:t>? </a:t>
            </a:r>
          </a:p>
          <a:p>
            <a:pPr algn="ctr"/>
            <a:r>
              <a:rPr lang="en-GB" sz="2000" dirty="0">
                <a:solidFill>
                  <a:schemeClr val="bg1"/>
                </a:solidFill>
                <a:latin typeface="Arial" panose="020B0604020202020204" pitchFamily="34" charset="0"/>
                <a:cs typeface="Arial" panose="020B0604020202020204" pitchFamily="34" charset="0"/>
              </a:rPr>
              <a:t>Lesson 1 – What makes a catalytic leader?</a:t>
            </a:r>
          </a:p>
        </p:txBody>
      </p:sp>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0048E-E2C1-EB37-9FD2-EEA294EA5211}"/>
              </a:ext>
            </a:extLst>
          </p:cNvPr>
          <p:cNvSpPr>
            <a:spLocks noGrp="1"/>
          </p:cNvSpPr>
          <p:nvPr>
            <p:ph type="title"/>
          </p:nvPr>
        </p:nvSpPr>
        <p:spPr/>
        <p:txBody>
          <a:bodyPr/>
          <a:lstStyle/>
          <a:p>
            <a:r>
              <a:rPr lang="en-GB" dirty="0" err="1"/>
              <a:t>Alaw</a:t>
            </a:r>
            <a:r>
              <a:rPr lang="en-GB" dirty="0"/>
              <a:t> </a:t>
            </a:r>
            <a:r>
              <a:rPr lang="en-GB" dirty="0" err="1"/>
              <a:t>bach</a:t>
            </a:r>
            <a:r>
              <a:rPr lang="en-GB" dirty="0"/>
              <a:t> i </a:t>
            </a:r>
            <a:r>
              <a:rPr lang="en-GB" dirty="0" err="1"/>
              <a:t>ddechrau</a:t>
            </a:r>
            <a:r>
              <a:rPr lang="en-GB" dirty="0"/>
              <a:t>/ A little tune to start..</a:t>
            </a:r>
          </a:p>
        </p:txBody>
      </p:sp>
      <p:sp>
        <p:nvSpPr>
          <p:cNvPr id="3" name="Content Placeholder 2">
            <a:extLst>
              <a:ext uri="{FF2B5EF4-FFF2-40B4-BE49-F238E27FC236}">
                <a16:creationId xmlns:a16="http://schemas.microsoft.com/office/drawing/2014/main" id="{18BE5913-C251-14F1-2D42-FB5B37FE8D41}"/>
              </a:ext>
            </a:extLst>
          </p:cNvPr>
          <p:cNvSpPr>
            <a:spLocks noGrp="1"/>
          </p:cNvSpPr>
          <p:nvPr>
            <p:ph idx="1"/>
          </p:nvPr>
        </p:nvSpPr>
        <p:spPr/>
        <p:txBody>
          <a:bodyPr/>
          <a:lstStyle/>
          <a:p>
            <a:r>
              <a:rPr lang="en-GB" dirty="0" err="1"/>
              <a:t>Teimlo'n</a:t>
            </a:r>
            <a:r>
              <a:rPr lang="en-GB" dirty="0"/>
              <a:t> </a:t>
            </a:r>
            <a:r>
              <a:rPr lang="en-GB" dirty="0" err="1"/>
              <a:t>egnïol</a:t>
            </a:r>
            <a:r>
              <a:rPr lang="en-GB" dirty="0"/>
              <a:t>? / Feeling energetic?  (hip hop 1989)</a:t>
            </a:r>
          </a:p>
          <a:p>
            <a:r>
              <a:rPr lang="en-GB" dirty="0">
                <a:hlinkClick r:id="rId3"/>
              </a:rPr>
              <a:t>https://youtu.be/mmo3HFa2vjg</a:t>
            </a:r>
            <a:endParaRPr lang="en-GB" dirty="0"/>
          </a:p>
          <a:p>
            <a:endParaRPr lang="en-GB" dirty="0"/>
          </a:p>
          <a:p>
            <a:r>
              <a:rPr lang="en-GB" dirty="0" err="1"/>
              <a:t>Teimlo'n</a:t>
            </a:r>
            <a:r>
              <a:rPr lang="en-GB" dirty="0"/>
              <a:t> </a:t>
            </a:r>
            <a:r>
              <a:rPr lang="en-GB" dirty="0" err="1"/>
              <a:t>enaid</a:t>
            </a:r>
            <a:r>
              <a:rPr lang="en-GB" dirty="0"/>
              <a:t> ar </a:t>
            </a:r>
            <a:r>
              <a:rPr lang="en-GB" dirty="0" err="1"/>
              <a:t>ôl</a:t>
            </a:r>
            <a:r>
              <a:rPr lang="en-GB" dirty="0"/>
              <a:t> </a:t>
            </a:r>
            <a:r>
              <a:rPr lang="en-GB" dirty="0" err="1"/>
              <a:t>diwrnod</a:t>
            </a:r>
            <a:r>
              <a:rPr lang="en-GB" dirty="0"/>
              <a:t> hir? / Feeling soulful after a long day? (soul 1963)</a:t>
            </a:r>
          </a:p>
          <a:p>
            <a:r>
              <a:rPr lang="en-GB" dirty="0">
                <a:hlinkClick r:id="rId4"/>
              </a:rPr>
              <a:t>https://youtu.be/wEBlaMOmKV4</a:t>
            </a:r>
            <a:endParaRPr lang="en-GB" dirty="0"/>
          </a:p>
          <a:p>
            <a:endParaRPr lang="en-GB" dirty="0"/>
          </a:p>
        </p:txBody>
      </p:sp>
    </p:spTree>
    <p:extLst>
      <p:ext uri="{BB962C8B-B14F-4D97-AF65-F5344CB8AC3E}">
        <p14:creationId xmlns:p14="http://schemas.microsoft.com/office/powerpoint/2010/main" val="1843102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lnSpcReduction="10000"/>
          </a:bodyPr>
          <a:lstStyle/>
          <a:p>
            <a:r>
              <a:rPr lang="en-GB" dirty="0" err="1">
                <a:latin typeface="Arial" panose="020B0604020202020204" pitchFamily="34" charset="0"/>
                <a:cs typeface="Arial" panose="020B0604020202020204" pitchFamily="34" charset="0"/>
              </a:rPr>
              <a:t>Darlithoedd</a:t>
            </a:r>
            <a:r>
              <a:rPr lang="en-GB" dirty="0">
                <a:latin typeface="Arial" panose="020B0604020202020204" pitchFamily="34" charset="0"/>
                <a:cs typeface="Arial" panose="020B0604020202020204" pitchFamily="34" charset="0"/>
              </a:rPr>
              <a:t> – PowerPoints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 a </a:t>
            </a:r>
            <a:r>
              <a:rPr lang="en-GB" dirty="0" err="1">
                <a:latin typeface="Arial" panose="020B0604020202020204" pitchFamily="34" charset="0"/>
                <a:cs typeface="Arial" panose="020B0604020202020204" pitchFamily="34" charset="0"/>
              </a:rPr>
              <a:t>mynychu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darlithoedd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Leganto –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ar-lein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a:t>
            </a:r>
          </a:p>
          <a:p>
            <a:r>
              <a:rPr lang="en-GB" dirty="0" err="1">
                <a:latin typeface="Arial" panose="020B0604020202020204" pitchFamily="34" charset="0"/>
                <a:cs typeface="Arial" panose="020B0604020202020204" pitchFamily="34" charset="0"/>
              </a:rPr>
              <a:t>Tasgiau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pellach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darlith</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MANTEISIWCH AR BOB CYFLE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lnSpcReduction="10000"/>
          </a:bodyPr>
          <a:lstStyle/>
          <a:p>
            <a:r>
              <a:rPr lang="en-GB" dirty="0">
                <a:latin typeface="Arial" panose="020B0604020202020204" pitchFamily="34" charset="0"/>
                <a:cs typeface="Arial" panose="020B0604020202020204" pitchFamily="34" charset="0"/>
              </a:rPr>
              <a:t>Lectures – PowerPoints on Moodle and attending lectures</a:t>
            </a:r>
          </a:p>
          <a:p>
            <a:r>
              <a:rPr lang="en-GB" dirty="0">
                <a:latin typeface="Arial" panose="020B0604020202020204" pitchFamily="34" charset="0"/>
                <a:cs typeface="Arial" panose="020B0604020202020204" pitchFamily="34" charset="0"/>
              </a:rPr>
              <a:t>Leganto – Online reading list</a:t>
            </a:r>
          </a:p>
          <a:p>
            <a:r>
              <a:rPr lang="en-GB" dirty="0">
                <a:latin typeface="Arial" panose="020B0604020202020204" pitchFamily="34" charset="0"/>
                <a:cs typeface="Arial" panose="020B0604020202020204" pitchFamily="34" charset="0"/>
              </a:rPr>
              <a:t>Additional reading on Moodle</a:t>
            </a:r>
          </a:p>
          <a:p>
            <a:r>
              <a:rPr lang="en-GB" dirty="0">
                <a:latin typeface="Arial" panose="020B0604020202020204" pitchFamily="34" charset="0"/>
                <a:cs typeface="Arial" panose="020B0604020202020204" pitchFamily="34" charset="0"/>
              </a:rPr>
              <a:t>Weekly tasks: additional research and reading within each lecture</a:t>
            </a:r>
          </a:p>
          <a:p>
            <a:r>
              <a:rPr lang="en-GB" b="1" dirty="0">
                <a:latin typeface="Arial" panose="020B0604020202020204" pitchFamily="34" charset="0"/>
                <a:cs typeface="Arial" panose="020B0604020202020204" pitchFamily="34" charset="0"/>
              </a:rPr>
              <a:t>TAKE ADVANTAGE OF EVERY OPPORTUNITY </a:t>
            </a:r>
            <a:r>
              <a:rPr lang="en-GB" dirty="0">
                <a:latin typeface="Arial" panose="020B0604020202020204" pitchFamily="34" charset="0"/>
                <a:cs typeface="Arial" panose="020B0604020202020204" pitchFamily="34" charset="0"/>
              </a:rPr>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Sir Ken Robinson</a:t>
            </a:r>
          </a:p>
        </p:txBody>
      </p:sp>
      <p:sp>
        <p:nvSpPr>
          <p:cNvPr id="4" name="Content Placeholder 3"/>
          <p:cNvSpPr>
            <a:spLocks noGrp="1"/>
          </p:cNvSpPr>
          <p:nvPr>
            <p:ph idx="1"/>
          </p:nvPr>
        </p:nvSpPr>
        <p:spPr/>
        <p:txBody>
          <a:bodyPr/>
          <a:lstStyle/>
          <a:p>
            <a:pPr marL="0" indent="0">
              <a:buNone/>
            </a:pPr>
            <a:r>
              <a:rPr lang="en-GB" dirty="0">
                <a:hlinkClick r:id="rId3"/>
              </a:rPr>
              <a:t>https://www.youtube.com/watch?v=3Y6nYfxWuB8</a:t>
            </a:r>
            <a:endParaRPr lang="en-GB" dirty="0"/>
          </a:p>
          <a:p>
            <a:pPr marL="0" indent="0">
              <a:buNone/>
            </a:pPr>
            <a:endParaRPr lang="en-GB" dirty="0"/>
          </a:p>
          <a:p>
            <a:pPr marL="0" indent="0">
              <a:buNone/>
            </a:pPr>
            <a:r>
              <a:rPr lang="en-GB" dirty="0">
                <a:latin typeface="Arial" panose="020B0604020202020204" pitchFamily="34" charset="0"/>
                <a:cs typeface="Arial" panose="020B0604020202020204" pitchFamily="34" charset="0"/>
              </a:rPr>
              <a:t>Sir Ken Robinson and Leadership</a:t>
            </a:r>
          </a:p>
          <a:p>
            <a:pPr marL="0" indent="0">
              <a:buNone/>
            </a:pPr>
            <a:r>
              <a:rPr lang="en-GB" dirty="0">
                <a:latin typeface="Arial" panose="020B0604020202020204" pitchFamily="34" charset="0"/>
                <a:cs typeface="Arial" panose="020B0604020202020204" pitchFamily="34" charset="0"/>
              </a:rPr>
              <a:t>May 2016</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 this recording, Robinson speaks about the differences between Leadership and Management </a:t>
            </a:r>
          </a:p>
          <a:p>
            <a:endParaRPr lang="en-GB" dirty="0"/>
          </a:p>
          <a:p>
            <a:endParaRPr lang="en-GB" dirty="0"/>
          </a:p>
        </p:txBody>
      </p:sp>
    </p:spTree>
    <p:extLst>
      <p:ext uri="{BB962C8B-B14F-4D97-AF65-F5344CB8AC3E}">
        <p14:creationId xmlns:p14="http://schemas.microsoft.com/office/powerpoint/2010/main" val="357318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A954A-7368-E7FE-B373-5B44E7DA027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Nod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Aim of lecture</a:t>
            </a:r>
          </a:p>
        </p:txBody>
      </p:sp>
      <p:sp>
        <p:nvSpPr>
          <p:cNvPr id="3" name="Content Placeholder 2">
            <a:extLst>
              <a:ext uri="{FF2B5EF4-FFF2-40B4-BE49-F238E27FC236}">
                <a16:creationId xmlns:a16="http://schemas.microsoft.com/office/drawing/2014/main" id="{6FAD6A48-C8ED-AE5E-C1D6-29B3790289D8}"/>
              </a:ext>
            </a:extLst>
          </p:cNvPr>
          <p:cNvSpPr>
            <a:spLocks noGrp="1"/>
          </p:cNvSpPr>
          <p:nvPr>
            <p:ph sz="half" idx="1"/>
          </p:nvPr>
        </p:nvSpPr>
        <p:spPr>
          <a:xfrm>
            <a:off x="6781800" y="1690690"/>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To explore catalytic leadership</a:t>
            </a:r>
          </a:p>
          <a:p>
            <a:r>
              <a:rPr lang="en-GB" dirty="0">
                <a:solidFill>
                  <a:schemeClr val="accent1">
                    <a:lumMod val="75000"/>
                  </a:schemeClr>
                </a:solidFill>
                <a:latin typeface="Arial" panose="020B0604020202020204" pitchFamily="34" charset="0"/>
                <a:cs typeface="Arial" panose="020B0604020202020204" pitchFamily="34" charset="0"/>
              </a:rPr>
              <a:t>To understand why this is important in education in Wales</a:t>
            </a:r>
          </a:p>
          <a:p>
            <a:r>
              <a:rPr lang="en-GB" dirty="0">
                <a:solidFill>
                  <a:schemeClr val="accent1">
                    <a:lumMod val="75000"/>
                  </a:schemeClr>
                </a:solidFill>
                <a:latin typeface="Arial" panose="020B0604020202020204" pitchFamily="34" charset="0"/>
                <a:cs typeface="Arial" panose="020B0604020202020204" pitchFamily="34" charset="0"/>
              </a:rPr>
              <a:t>To consider how this may play out in the early years</a:t>
            </a:r>
          </a:p>
        </p:txBody>
      </p:sp>
      <p:sp>
        <p:nvSpPr>
          <p:cNvPr id="4" name="Content Placeholder 3">
            <a:extLst>
              <a:ext uri="{FF2B5EF4-FFF2-40B4-BE49-F238E27FC236}">
                <a16:creationId xmlns:a16="http://schemas.microsoft.com/office/drawing/2014/main" id="{2178AD7C-2F86-034E-FE42-2004F55A689D}"/>
              </a:ext>
            </a:extLst>
          </p:cNvPr>
          <p:cNvSpPr>
            <a:spLocks noGrp="1"/>
          </p:cNvSpPr>
          <p:nvPr>
            <p:ph sz="half" idx="2"/>
          </p:nvPr>
        </p:nvSpPr>
        <p:spPr>
          <a:xfrm>
            <a:off x="635000" y="1690690"/>
            <a:ext cx="5181600" cy="4351338"/>
          </a:xfrm>
        </p:spPr>
        <p:txBody>
          <a:bodyPr/>
          <a:lstStyle/>
          <a:p>
            <a:r>
              <a:rPr lang="en-GB" dirty="0" err="1">
                <a:latin typeface="Arial" panose="020B0604020202020204" pitchFamily="34" charset="0"/>
                <a:cs typeface="Arial" panose="020B0604020202020204" pitchFamily="34" charset="0"/>
              </a:rPr>
              <a:t>Archwilio</a:t>
            </a:r>
            <a:r>
              <a:rPr lang="en-GB" dirty="0">
                <a:latin typeface="Arial" panose="020B0604020202020204" pitchFamily="34" charset="0"/>
                <a:cs typeface="Arial" panose="020B0604020202020204" pitchFamily="34" charset="0"/>
              </a:rPr>
              <a:t> arweinyddiaeth </a:t>
            </a:r>
            <a:r>
              <a:rPr lang="en-GB" dirty="0" err="1">
                <a:latin typeface="Arial" panose="020B0604020202020204" pitchFamily="34" charset="0"/>
                <a:cs typeface="Arial" panose="020B0604020202020204" pitchFamily="34" charset="0"/>
              </a:rPr>
              <a:t>gatalytig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Deall pam fod hyn yn </a:t>
            </a:r>
            <a:r>
              <a:rPr lang="en-GB" dirty="0" err="1">
                <a:latin typeface="Arial" panose="020B0604020202020204" pitchFamily="34" charset="0"/>
                <a:cs typeface="Arial" panose="020B0604020202020204" pitchFamily="34" charset="0"/>
              </a:rPr>
              <a:t>bwysig</a:t>
            </a:r>
            <a:r>
              <a:rPr lang="en-GB" dirty="0">
                <a:latin typeface="Arial" panose="020B0604020202020204" pitchFamily="34" charset="0"/>
                <a:cs typeface="Arial" panose="020B0604020202020204" pitchFamily="34" charset="0"/>
              </a:rPr>
              <a:t> ym </a:t>
            </a:r>
            <a:r>
              <a:rPr lang="en-GB" dirty="0" err="1">
                <a:latin typeface="Arial" panose="020B0604020202020204" pitchFamily="34" charset="0"/>
                <a:cs typeface="Arial" panose="020B0604020202020204" pitchFamily="34" charset="0"/>
              </a:rPr>
              <a:t>myd</a:t>
            </a:r>
            <a:r>
              <a:rPr lang="en-GB" dirty="0">
                <a:latin typeface="Arial" panose="020B0604020202020204" pitchFamily="34" charset="0"/>
                <a:cs typeface="Arial" panose="020B0604020202020204" pitchFamily="34" charset="0"/>
              </a:rPr>
              <a:t> addysg </a:t>
            </a:r>
            <a:r>
              <a:rPr lang="en-GB" dirty="0" err="1">
                <a:latin typeface="Arial" panose="020B0604020202020204" pitchFamily="34" charset="0"/>
                <a:cs typeface="Arial" panose="020B0604020202020204" pitchFamily="34" charset="0"/>
              </a:rPr>
              <a:t>yng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Nghymru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sut y gallai hyn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allan yn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cynnar</a:t>
            </a:r>
          </a:p>
        </p:txBody>
      </p:sp>
    </p:spTree>
    <p:extLst>
      <p:ext uri="{BB962C8B-B14F-4D97-AF65-F5344CB8AC3E}">
        <p14:creationId xmlns:p14="http://schemas.microsoft.com/office/powerpoint/2010/main" val="4219961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discuss…</a:t>
            </a:r>
          </a:p>
        </p:txBody>
      </p:sp>
      <p:sp>
        <p:nvSpPr>
          <p:cNvPr id="3" name="Content Placeholder 2"/>
          <p:cNvSpPr>
            <a:spLocks noGrp="1"/>
          </p:cNvSpPr>
          <p:nvPr>
            <p:ph sz="half" idx="1"/>
          </p:nvPr>
        </p:nvSpPr>
        <p:spPr/>
        <p:txBody>
          <a:bodyPr/>
          <a:lstStyle/>
          <a:p>
            <a:endParaRPr lang="en-GB" dirty="0"/>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endParaRPr lang="en-GB" dirty="0"/>
          </a:p>
          <a:p>
            <a:r>
              <a:rPr lang="en-GB" dirty="0">
                <a:latin typeface="Arial" panose="020B0604020202020204" pitchFamily="34" charset="0"/>
                <a:cs typeface="Arial" panose="020B0604020202020204" pitchFamily="34" charset="0"/>
              </a:rPr>
              <a:t>What is a catalytic leader?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Who is a catalytic leader?</a:t>
            </a:r>
          </a:p>
        </p:txBody>
      </p:sp>
    </p:spTree>
    <p:extLst>
      <p:ext uri="{BB962C8B-B14F-4D97-AF65-F5344CB8AC3E}">
        <p14:creationId xmlns:p14="http://schemas.microsoft.com/office/powerpoint/2010/main" val="2688045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7DC88-223F-8031-6146-5E8BEF23225A}"/>
              </a:ext>
            </a:extLst>
          </p:cNvPr>
          <p:cNvSpPr>
            <a:spLocks noGrp="1"/>
          </p:cNvSpPr>
          <p:nvPr>
            <p:ph type="title"/>
          </p:nvPr>
        </p:nvSpPr>
        <p:spPr/>
        <p:txBody>
          <a:bodyPr>
            <a:normAutofit/>
          </a:bodyPr>
          <a:lstStyle/>
          <a:p>
            <a:r>
              <a:rPr lang="en-GB" sz="3600" dirty="0"/>
              <a:t>Geiriau I helpu </a:t>
            </a:r>
            <a:r>
              <a:rPr lang="en-GB" sz="3600" dirty="0" err="1"/>
              <a:t>archwilio</a:t>
            </a:r>
            <a:r>
              <a:rPr lang="en-GB" sz="3600" dirty="0"/>
              <a:t> / </a:t>
            </a:r>
            <a:r>
              <a:rPr lang="en-GB" sz="3600" dirty="0">
                <a:solidFill>
                  <a:srgbClr val="0070C0"/>
                </a:solidFill>
              </a:rPr>
              <a:t>Words to help when researching</a:t>
            </a:r>
          </a:p>
        </p:txBody>
      </p:sp>
      <p:sp>
        <p:nvSpPr>
          <p:cNvPr id="3" name="Content Placeholder 2">
            <a:extLst>
              <a:ext uri="{FF2B5EF4-FFF2-40B4-BE49-F238E27FC236}">
                <a16:creationId xmlns:a16="http://schemas.microsoft.com/office/drawing/2014/main" id="{822FE381-097B-2804-32A4-1D1D32D0098B}"/>
              </a:ext>
            </a:extLst>
          </p:cNvPr>
          <p:cNvSpPr>
            <a:spLocks noGrp="1"/>
          </p:cNvSpPr>
          <p:nvPr>
            <p:ph sz="half" idx="1"/>
          </p:nvPr>
        </p:nvSpPr>
        <p:spPr/>
        <p:txBody>
          <a:bodyPr/>
          <a:lstStyle/>
          <a:p>
            <a:r>
              <a:rPr lang="en-GB" dirty="0" err="1"/>
              <a:t>Cyfiawnder</a:t>
            </a:r>
            <a:r>
              <a:rPr lang="en-GB" dirty="0"/>
              <a:t> cymdeithasol</a:t>
            </a:r>
          </a:p>
          <a:p>
            <a:r>
              <a:rPr lang="en-GB" dirty="0" err="1"/>
              <a:t>Asiantau</a:t>
            </a:r>
            <a:r>
              <a:rPr lang="en-GB" dirty="0"/>
              <a:t> newid</a:t>
            </a:r>
          </a:p>
          <a:p>
            <a:r>
              <a:rPr lang="en-GB" dirty="0"/>
              <a:t>Arweinyddiaeth </a:t>
            </a:r>
            <a:r>
              <a:rPr lang="en-GB" dirty="0" err="1"/>
              <a:t>entrepreneuraidd</a:t>
            </a:r>
            <a:endParaRPr lang="en-GB" dirty="0"/>
          </a:p>
          <a:p>
            <a:r>
              <a:rPr lang="en-GB" dirty="0"/>
              <a:t>Newid ar y cyd</a:t>
            </a:r>
          </a:p>
          <a:p>
            <a:r>
              <a:rPr lang="en-GB" dirty="0" err="1"/>
              <a:t>Ysbrydoli</a:t>
            </a:r>
            <a:r>
              <a:rPr lang="en-GB" dirty="0"/>
              <a:t> newid</a:t>
            </a:r>
          </a:p>
        </p:txBody>
      </p:sp>
      <p:sp>
        <p:nvSpPr>
          <p:cNvPr id="4" name="Content Placeholder 3">
            <a:extLst>
              <a:ext uri="{FF2B5EF4-FFF2-40B4-BE49-F238E27FC236}">
                <a16:creationId xmlns:a16="http://schemas.microsoft.com/office/drawing/2014/main" id="{400D85F8-7E67-7282-124A-6BE2DE7EACED}"/>
              </a:ext>
            </a:extLst>
          </p:cNvPr>
          <p:cNvSpPr>
            <a:spLocks noGrp="1"/>
          </p:cNvSpPr>
          <p:nvPr>
            <p:ph sz="half" idx="2"/>
          </p:nvPr>
        </p:nvSpPr>
        <p:spPr/>
        <p:txBody>
          <a:bodyPr/>
          <a:lstStyle/>
          <a:p>
            <a:r>
              <a:rPr lang="en-GB" dirty="0">
                <a:solidFill>
                  <a:srgbClr val="0070C0"/>
                </a:solidFill>
              </a:rPr>
              <a:t>Social justice</a:t>
            </a:r>
          </a:p>
          <a:p>
            <a:r>
              <a:rPr lang="en-GB" dirty="0">
                <a:solidFill>
                  <a:srgbClr val="0070C0"/>
                </a:solidFill>
              </a:rPr>
              <a:t>Change agents</a:t>
            </a:r>
          </a:p>
          <a:p>
            <a:r>
              <a:rPr lang="en-GB" dirty="0">
                <a:solidFill>
                  <a:srgbClr val="0070C0"/>
                </a:solidFill>
              </a:rPr>
              <a:t>Entrepreneurial leadership</a:t>
            </a:r>
          </a:p>
          <a:p>
            <a:r>
              <a:rPr lang="en-GB" dirty="0">
                <a:solidFill>
                  <a:srgbClr val="0070C0"/>
                </a:solidFill>
              </a:rPr>
              <a:t>Collective change</a:t>
            </a:r>
          </a:p>
          <a:p>
            <a:r>
              <a:rPr lang="en-GB" dirty="0">
                <a:solidFill>
                  <a:srgbClr val="0070C0"/>
                </a:solidFill>
              </a:rPr>
              <a:t>Inspiring change</a:t>
            </a:r>
          </a:p>
          <a:p>
            <a:pPr marL="0" indent="0">
              <a:buNone/>
            </a:pPr>
            <a:endParaRPr lang="en-GB" dirty="0"/>
          </a:p>
        </p:txBody>
      </p:sp>
    </p:spTree>
    <p:extLst>
      <p:ext uri="{BB962C8B-B14F-4D97-AF65-F5344CB8AC3E}">
        <p14:creationId xmlns:p14="http://schemas.microsoft.com/office/powerpoint/2010/main" val="3003589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4F25-8B93-47A6-897F-D0FBC9437A90}"/>
              </a:ext>
            </a:extLst>
          </p:cNvPr>
          <p:cNvSpPr>
            <a:spLocks noGrp="1"/>
          </p:cNvSpPr>
          <p:nvPr>
            <p:ph type="title"/>
          </p:nvPr>
        </p:nvSpPr>
        <p:spPr>
          <a:xfrm>
            <a:off x="2010982" y="1"/>
            <a:ext cx="7886700" cy="1325563"/>
          </a:xfrm>
        </p:spPr>
        <p:txBody>
          <a:bodyPr/>
          <a:lstStyle/>
          <a:p>
            <a:r>
              <a:rPr lang="en-GB" dirty="0"/>
              <a:t>Ella Baker</a:t>
            </a:r>
          </a:p>
        </p:txBody>
      </p:sp>
      <p:pic>
        <p:nvPicPr>
          <p:cNvPr id="6" name="Content Placeholder 5">
            <a:extLst>
              <a:ext uri="{FF2B5EF4-FFF2-40B4-BE49-F238E27FC236}">
                <a16:creationId xmlns:a16="http://schemas.microsoft.com/office/drawing/2014/main" id="{6D81D9F8-FBA6-4D0D-8221-65EC6E576E51}"/>
              </a:ext>
            </a:extLst>
          </p:cNvPr>
          <p:cNvPicPr>
            <a:picLocks noGrp="1" noChangeAspect="1"/>
          </p:cNvPicPr>
          <p:nvPr>
            <p:ph sz="half" idx="2"/>
          </p:nvPr>
        </p:nvPicPr>
        <p:blipFill>
          <a:blip r:embed="rId3"/>
          <a:stretch>
            <a:fillRect/>
          </a:stretch>
        </p:blipFill>
        <p:spPr>
          <a:xfrm>
            <a:off x="7882200" y="913439"/>
            <a:ext cx="2298818" cy="3456844"/>
          </a:xfrm>
        </p:spPr>
      </p:pic>
      <p:pic>
        <p:nvPicPr>
          <p:cNvPr id="1026" name="Picture 2" descr="Baker speaking at the 1964 MNDP Convention">
            <a:extLst>
              <a:ext uri="{FF2B5EF4-FFF2-40B4-BE49-F238E27FC236}">
                <a16:creationId xmlns:a16="http://schemas.microsoft.com/office/drawing/2014/main" id="{79C1B617-0474-4E0F-A2E9-71A5F46626DB}"/>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2899624" y="913439"/>
            <a:ext cx="3421856" cy="319492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0D6E76A-6571-41C4-B349-2CB8C7AEE3A3}"/>
              </a:ext>
            </a:extLst>
          </p:cNvPr>
          <p:cNvSpPr txBox="1"/>
          <p:nvPr/>
        </p:nvSpPr>
        <p:spPr>
          <a:xfrm>
            <a:off x="1719246" y="4747419"/>
            <a:ext cx="8948754" cy="1477328"/>
          </a:xfrm>
          <a:prstGeom prst="rect">
            <a:avLst/>
          </a:prstGeom>
          <a:noFill/>
        </p:spPr>
        <p:txBody>
          <a:bodyPr wrap="square">
            <a:spAutoFit/>
          </a:bodyPr>
          <a:lstStyle/>
          <a:p>
            <a:pPr algn="l" fontAlgn="base"/>
            <a:r>
              <a:rPr lang="en-GB" i="1" dirty="0">
                <a:solidFill>
                  <a:srgbClr val="000000"/>
                </a:solidFill>
                <a:latin typeface="Georgia" panose="02040502050405020303" pitchFamily="18" charset="0"/>
              </a:rPr>
              <a:t>“Give light and people will find a way”</a:t>
            </a:r>
            <a:r>
              <a:rPr lang="en-GB" dirty="0">
                <a:solidFill>
                  <a:srgbClr val="000000"/>
                </a:solidFill>
                <a:latin typeface="Georgia" panose="02040502050405020303" pitchFamily="18" charset="0"/>
              </a:rPr>
              <a:t> </a:t>
            </a:r>
            <a:r>
              <a:rPr lang="en-GB" b="1" dirty="0">
                <a:solidFill>
                  <a:srgbClr val="000000"/>
                </a:solidFill>
                <a:latin typeface="Georgia" panose="02040502050405020303" pitchFamily="18" charset="0"/>
              </a:rPr>
              <a:t>– Ella Baker</a:t>
            </a:r>
          </a:p>
          <a:p>
            <a:pPr algn="l" fontAlgn="base"/>
            <a:endParaRPr lang="en-GB" b="1" dirty="0">
              <a:solidFill>
                <a:srgbClr val="000000"/>
              </a:solidFill>
              <a:latin typeface="Georgia" panose="02040502050405020303" pitchFamily="18" charset="0"/>
            </a:endParaRPr>
          </a:p>
          <a:p>
            <a:pPr algn="l" fontAlgn="base"/>
            <a:r>
              <a:rPr lang="en-GB" dirty="0">
                <a:solidFill>
                  <a:srgbClr val="000000"/>
                </a:solidFill>
                <a:latin typeface="Georgia" panose="02040502050405020303" pitchFamily="18" charset="0"/>
              </a:rPr>
              <a:t>https://www.youtube.com/watch?v=McneFCdHUn0</a:t>
            </a:r>
          </a:p>
          <a:p>
            <a:br>
              <a:rPr lang="en-GB" dirty="0"/>
            </a:br>
            <a:endParaRPr lang="en-GB" dirty="0"/>
          </a:p>
        </p:txBody>
      </p:sp>
    </p:spTree>
    <p:extLst>
      <p:ext uri="{BB962C8B-B14F-4D97-AF65-F5344CB8AC3E}">
        <p14:creationId xmlns:p14="http://schemas.microsoft.com/office/powerpoint/2010/main" val="4052775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6BED5D-7B9E-4E9A-9A70-1E12EEE78A98}"/>
              </a:ext>
            </a:extLst>
          </p:cNvPr>
          <p:cNvSpPr>
            <a:spLocks noGrp="1"/>
          </p:cNvSpPr>
          <p:nvPr>
            <p:ph sz="half" idx="1"/>
          </p:nvPr>
        </p:nvSpPr>
        <p:spPr>
          <a:xfrm>
            <a:off x="2434778" y="5006707"/>
            <a:ext cx="7322445" cy="4351338"/>
          </a:xfrm>
        </p:spPr>
        <p:txBody>
          <a:bodyPr/>
          <a:lstStyle/>
          <a:p>
            <a:r>
              <a:rPr lang="en-GB" dirty="0"/>
              <a:t>https://www.nelp.org/blog/digging-root-intro/</a:t>
            </a:r>
          </a:p>
        </p:txBody>
      </p:sp>
      <p:pic>
        <p:nvPicPr>
          <p:cNvPr id="3074" name="Picture 2" descr="Digging Up the Root: An Introduction - National Employment Law Project">
            <a:extLst>
              <a:ext uri="{FF2B5EF4-FFF2-40B4-BE49-F238E27FC236}">
                <a16:creationId xmlns:a16="http://schemas.microsoft.com/office/drawing/2014/main" id="{4A1EA635-84FF-467C-89B7-66C980C925C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1770062" y="180304"/>
            <a:ext cx="8395662" cy="4826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7169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EB2AAF-1310-4AD5-87F9-AF1EA4969C33}"/>
              </a:ext>
            </a:extLst>
          </p:cNvPr>
          <p:cNvSpPr>
            <a:spLocks noGrp="1"/>
          </p:cNvSpPr>
          <p:nvPr>
            <p:ph sz="half" idx="1"/>
          </p:nvPr>
        </p:nvSpPr>
        <p:spPr>
          <a:xfrm>
            <a:off x="1740526" y="666772"/>
            <a:ext cx="4883509" cy="4845631"/>
          </a:xfrm>
        </p:spPr>
        <p:txBody>
          <a:bodyPr/>
          <a:lstStyle/>
          <a:p>
            <a:pPr marL="0" indent="0">
              <a:buNone/>
            </a:pPr>
            <a:r>
              <a:rPr lang="en-GB" b="0" i="0" dirty="0">
                <a:effectLst/>
                <a:latin typeface="+mj-lt"/>
              </a:rPr>
              <a:t>I have always thought what is needed is the development of people who are interested not in being leaders as much as in developing leadership among other people.</a:t>
            </a:r>
          </a:p>
          <a:p>
            <a:endParaRPr lang="en-GB" dirty="0">
              <a:latin typeface="Times New Roman" panose="02020603050405020304" pitchFamily="18" charset="0"/>
            </a:endParaRPr>
          </a:p>
          <a:p>
            <a:endParaRPr lang="en-GB" b="0" i="0" dirty="0">
              <a:effectLst/>
              <a:latin typeface="Times New Roman" panose="02020603050405020304" pitchFamily="18" charset="0"/>
            </a:endParaRPr>
          </a:p>
          <a:p>
            <a:r>
              <a:rPr lang="en-GB" sz="1600" dirty="0">
                <a:latin typeface="+mj-lt"/>
              </a:rPr>
              <a:t>Ella Baker (1972, p. 352</a:t>
            </a:r>
          </a:p>
        </p:txBody>
      </p:sp>
      <p:pic>
        <p:nvPicPr>
          <p:cNvPr id="2050" name="Picture 2" descr="Ella Baker Day to continue legacy of civil rights activist | News |  warrenrecord.com">
            <a:extLst>
              <a:ext uri="{FF2B5EF4-FFF2-40B4-BE49-F238E27FC236}">
                <a16:creationId xmlns:a16="http://schemas.microsoft.com/office/drawing/2014/main" id="{387D4F9F-FD5D-46E3-B755-AA23610523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4034" y="666771"/>
            <a:ext cx="3714750" cy="438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433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3B8E-C067-42A3-BF01-20B9959B7349}"/>
              </a:ext>
            </a:extLst>
          </p:cNvPr>
          <p:cNvSpPr>
            <a:spLocks noGrp="1"/>
          </p:cNvSpPr>
          <p:nvPr>
            <p:ph type="title"/>
          </p:nvPr>
        </p:nvSpPr>
        <p:spPr>
          <a:xfrm>
            <a:off x="966951" y="1204108"/>
            <a:ext cx="3329003" cy="1090518"/>
          </a:xfrm>
        </p:spPr>
        <p:txBody>
          <a:bodyPr>
            <a:noAutofit/>
          </a:bodyPr>
          <a:lstStyle/>
          <a:p>
            <a:r>
              <a:rPr lang="en-GB" sz="2800" b="1" dirty="0">
                <a:solidFill>
                  <a:srgbClr val="002060"/>
                </a:solidFill>
                <a:latin typeface="Arial" panose="020B0604020202020204" pitchFamily="34" charset="0"/>
                <a:cs typeface="Arial" panose="020B0604020202020204" pitchFamily="34" charset="0"/>
              </a:rPr>
              <a:t>Y </a:t>
            </a:r>
            <a:r>
              <a:rPr lang="en-GB" sz="2800" b="1" dirty="0" err="1">
                <a:solidFill>
                  <a:srgbClr val="002060"/>
                </a:solidFill>
                <a:latin typeface="Arial" panose="020B0604020202020204" pitchFamily="34" charset="0"/>
                <a:cs typeface="Arial" panose="020B0604020202020204" pitchFamily="34" charset="0"/>
              </a:rPr>
              <a:t>bosibilrwydd</a:t>
            </a:r>
            <a:r>
              <a:rPr lang="en-GB" sz="2800" b="1" dirty="0">
                <a:solidFill>
                  <a:srgbClr val="002060"/>
                </a:solidFill>
                <a:latin typeface="Arial" panose="020B0604020202020204" pitchFamily="34" charset="0"/>
                <a:cs typeface="Arial" panose="020B0604020202020204" pitchFamily="34" charset="0"/>
              </a:rPr>
              <a:t>…</a:t>
            </a:r>
            <a:br>
              <a:rPr lang="en-GB" sz="2800" b="1" dirty="0">
                <a:solidFill>
                  <a:srgbClr val="002060"/>
                </a:solidFill>
                <a:latin typeface="Arial" panose="020B0604020202020204" pitchFamily="34" charset="0"/>
                <a:cs typeface="Arial" panose="020B0604020202020204" pitchFamily="34" charset="0"/>
              </a:rPr>
            </a:br>
            <a:r>
              <a:rPr lang="en-GB" sz="2800" b="1" dirty="0">
                <a:solidFill>
                  <a:srgbClr val="002060"/>
                </a:solidFill>
                <a:latin typeface="Arial" panose="020B0604020202020204" pitchFamily="34" charset="0"/>
                <a:cs typeface="Arial" panose="020B0604020202020204" pitchFamily="34" charset="0"/>
              </a:rPr>
              <a:t>The possibility…</a:t>
            </a:r>
          </a:p>
        </p:txBody>
      </p:sp>
      <p:sp>
        <p:nvSpPr>
          <p:cNvPr id="3078" name="Content Placeholder 3077">
            <a:extLst>
              <a:ext uri="{FF2B5EF4-FFF2-40B4-BE49-F238E27FC236}">
                <a16:creationId xmlns:a16="http://schemas.microsoft.com/office/drawing/2014/main" id="{B3A863B0-5EE4-4376-89A1-044BED000DF8}"/>
              </a:ext>
            </a:extLst>
          </p:cNvPr>
          <p:cNvSpPr>
            <a:spLocks noGrp="1"/>
          </p:cNvSpPr>
          <p:nvPr>
            <p:ph idx="1"/>
          </p:nvPr>
        </p:nvSpPr>
        <p:spPr>
          <a:xfrm>
            <a:off x="184030" y="2294626"/>
            <a:ext cx="4491485" cy="2984741"/>
          </a:xfrm>
        </p:spPr>
        <p:txBody>
          <a:bodyPr>
            <a:noAutofit/>
          </a:bodyPr>
          <a:lstStyle/>
          <a:p>
            <a:r>
              <a:rPr lang="en-US" sz="2400" dirty="0">
                <a:latin typeface="Arial" panose="020B0604020202020204" pitchFamily="34" charset="0"/>
                <a:cs typeface="Arial" panose="020B0604020202020204" pitchFamily="34" charset="0"/>
              </a:rPr>
              <a:t>bod </a:t>
            </a:r>
            <a:r>
              <a:rPr lang="en-US" sz="2400" dirty="0" err="1">
                <a:latin typeface="Arial" panose="020B0604020202020204" pitchFamily="34" charset="0"/>
                <a:cs typeface="Arial" panose="020B0604020202020204" pitchFamily="34" charset="0"/>
              </a:rPr>
              <a:t>gan</a:t>
            </a:r>
            <a:r>
              <a:rPr lang="en-US" sz="2400" dirty="0">
                <a:latin typeface="Arial" panose="020B0604020202020204" pitchFamily="34" charset="0"/>
                <a:cs typeface="Arial" panose="020B0604020202020204" pitchFamily="34" charset="0"/>
              </a:rPr>
              <a:t> bob un </a:t>
            </a:r>
            <a:r>
              <a:rPr lang="en-US" sz="2400" dirty="0" err="1">
                <a:latin typeface="Arial" panose="020B0604020202020204" pitchFamily="34" charset="0"/>
                <a:cs typeface="Arial" panose="020B0604020202020204" pitchFamily="34" charset="0"/>
              </a:rPr>
              <a:t>ohonom</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sgiliau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fod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arweinwyr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gatalytig</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fewn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harfer</a:t>
            </a:r>
            <a:r>
              <a:rPr lang="en-US" sz="2400" dirty="0">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that we all have the ability and skills to be catalytic leaders within our practice. </a:t>
            </a:r>
          </a:p>
        </p:txBody>
      </p:sp>
      <p:pic>
        <p:nvPicPr>
          <p:cNvPr id="3074" name="Picture 2" descr="The Catalyst Effect - Home | Facebook">
            <a:extLst>
              <a:ext uri="{FF2B5EF4-FFF2-40B4-BE49-F238E27FC236}">
                <a16:creationId xmlns:a16="http://schemas.microsoft.com/office/drawing/2014/main" id="{C6DD88F9-1C72-4B16-9849-E1F6A989514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5516" y="1204109"/>
            <a:ext cx="7332453" cy="3160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3130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65127"/>
            <a:ext cx="10744200" cy="1325563"/>
          </a:xfrm>
        </p:spPr>
        <p:txBody>
          <a:bodyPr/>
          <a:lstStyle/>
          <a:p>
            <a:r>
              <a:rPr lang="en-GB" dirty="0">
                <a:latin typeface="Arial" panose="020B0604020202020204" pitchFamily="34" charset="0"/>
                <a:cs typeface="Arial" panose="020B0604020202020204" pitchFamily="34" charset="0"/>
              </a:rPr>
              <a:t>Arweinyddiaeth 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Catalytic Leadership</a:t>
            </a:r>
          </a:p>
        </p:txBody>
      </p:sp>
      <p:sp>
        <p:nvSpPr>
          <p:cNvPr id="6" name="Content Placeholder 5"/>
          <p:cNvSpPr>
            <a:spLocks noGrp="1"/>
          </p:cNvSpPr>
          <p:nvPr>
            <p:ph idx="1"/>
          </p:nvPr>
        </p:nvSpPr>
        <p:spPr>
          <a:xfrm>
            <a:off x="609600" y="1690690"/>
            <a:ext cx="10972800" cy="382654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 concept of </a:t>
            </a:r>
            <a:r>
              <a:rPr lang="en-GB" i="1" dirty="0">
                <a:latin typeface="Arial" panose="020B0604020202020204" pitchFamily="34" charset="0"/>
                <a:cs typeface="Arial" panose="020B0604020202020204" pitchFamily="34" charset="0"/>
              </a:rPr>
              <a:t>catalytic leadership</a:t>
            </a:r>
            <a:r>
              <a:rPr lang="en-GB" dirty="0">
                <a:latin typeface="Arial" panose="020B0604020202020204" pitchFamily="34" charset="0"/>
                <a:cs typeface="Arial" panose="020B0604020202020204" pitchFamily="34" charset="0"/>
              </a:rPr>
              <a:t> is proposed whereby EYP's ability to bring about and inspire change is not dependent on a position of power  </a:t>
            </a:r>
          </a:p>
          <a:p>
            <a:pPr marL="0" indent="0">
              <a:buNone/>
            </a:pPr>
            <a:endParaRPr lang="en-GB" dirty="0">
              <a:latin typeface="Arial" panose="020B0604020202020204" pitchFamily="34" charset="0"/>
              <a:cs typeface="Arial" panose="020B0604020202020204" pitchFamily="34" charset="0"/>
            </a:endParaRPr>
          </a:p>
          <a:p>
            <a:pPr marL="0" indent="0" algn="r">
              <a:buNone/>
            </a:pPr>
            <a:endParaRPr lang="en-GB" dirty="0"/>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4855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71D9E-4E9C-444C-A63E-B9996612B7B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Heddiw/Today</a:t>
            </a:r>
          </a:p>
        </p:txBody>
      </p:sp>
      <p:sp>
        <p:nvSpPr>
          <p:cNvPr id="3" name="Content Placeholder 2">
            <a:extLst>
              <a:ext uri="{FF2B5EF4-FFF2-40B4-BE49-F238E27FC236}">
                <a16:creationId xmlns:a16="http://schemas.microsoft.com/office/drawing/2014/main" id="{4913DFC5-596B-4786-8117-1A5304568466}"/>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Pwy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chi'n eu </a:t>
            </a:r>
            <a:r>
              <a:rPr lang="en-GB" dirty="0" err="1">
                <a:latin typeface="Arial" panose="020B0604020202020204" pitchFamily="34" charset="0"/>
                <a:cs typeface="Arial" panose="020B0604020202020204" pitchFamily="34" charset="0"/>
              </a:rPr>
              <a:t>hystyried</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catalytig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rhagorol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pham</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nhw'n</a:t>
            </a:r>
            <a:r>
              <a:rPr lang="en-GB" dirty="0">
                <a:latin typeface="Arial" panose="020B0604020202020204" pitchFamily="34" charset="0"/>
                <a:cs typeface="Arial" panose="020B0604020202020204" pitchFamily="34" charset="0"/>
              </a:rPr>
              <a:t> ei wneud?</a:t>
            </a: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nhw'n</a:t>
            </a:r>
            <a:r>
              <a:rPr lang="en-GB" dirty="0">
                <a:latin typeface="Arial" panose="020B0604020202020204" pitchFamily="34" charset="0"/>
                <a:cs typeface="Arial" panose="020B0604020202020204" pitchFamily="34" charset="0"/>
              </a:rPr>
              <a:t> ei wneud?</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0CA9ECA-7E4A-4616-BBE8-A41FF0A5ACCF}"/>
              </a:ext>
            </a:extLst>
          </p:cNvPr>
          <p:cNvSpPr>
            <a:spLocks noGrp="1"/>
          </p:cNvSpPr>
          <p:nvPr>
            <p:ph sz="half" idx="2"/>
          </p:nvPr>
        </p:nvSpPr>
        <p:spPr/>
        <p:txBody>
          <a:bodyPr/>
          <a:lstStyle/>
          <a:p>
            <a:r>
              <a:rPr lang="en-GB" dirty="0">
                <a:solidFill>
                  <a:schemeClr val="accent1">
                    <a:lumMod val="75000"/>
                  </a:schemeClr>
                </a:solidFill>
                <a:latin typeface="Arial" panose="020B0604020202020204" pitchFamily="34" charset="0"/>
                <a:cs typeface="Arial" panose="020B0604020202020204" pitchFamily="34" charset="0"/>
              </a:rPr>
              <a:t>Who do you consider to be excellent catalytic leaders and why?</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What do they do?</a:t>
            </a:r>
          </a:p>
          <a:p>
            <a:r>
              <a:rPr lang="en-GB" dirty="0">
                <a:solidFill>
                  <a:schemeClr val="accent1">
                    <a:lumMod val="75000"/>
                  </a:schemeClr>
                </a:solidFill>
                <a:latin typeface="Arial" panose="020B0604020202020204" pitchFamily="34" charset="0"/>
                <a:cs typeface="Arial" panose="020B0604020202020204" pitchFamily="34" charset="0"/>
              </a:rPr>
              <a:t>How do they do it?</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580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Catalytig</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Catalytic Leadership</a:t>
            </a:r>
          </a:p>
        </p:txBody>
      </p:sp>
      <p:sp>
        <p:nvSpPr>
          <p:cNvPr id="3" name="Content Placeholder 2"/>
          <p:cNvSpPr>
            <a:spLocks noGrp="1"/>
          </p:cNvSpPr>
          <p:nvPr>
            <p:ph sz="half" idx="1"/>
          </p:nvPr>
        </p:nvSpPr>
        <p:spPr>
          <a:xfrm>
            <a:off x="838200" y="1825625"/>
            <a:ext cx="4682706" cy="4351338"/>
          </a:xfrm>
        </p:spPr>
        <p:txBody>
          <a:bodyPr>
            <a:normAutofit/>
          </a:bodyPr>
          <a:lstStyle/>
          <a:p>
            <a:pPr marL="0" indent="0">
              <a:buNone/>
            </a:pP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uwchben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blaen</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man a bob man.</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 Canning, 2012) </a:t>
            </a:r>
          </a:p>
        </p:txBody>
      </p:sp>
      <p:sp>
        <p:nvSpPr>
          <p:cNvPr id="4" name="Content Placeholder 3"/>
          <p:cNvSpPr>
            <a:spLocks noGrp="1"/>
          </p:cNvSpPr>
          <p:nvPr>
            <p:ph sz="half" idx="2"/>
          </p:nvPr>
        </p:nvSpPr>
        <p:spPr>
          <a:xfrm>
            <a:off x="6504316" y="1825625"/>
            <a:ext cx="4849483" cy="4351338"/>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This does </a:t>
            </a:r>
            <a:r>
              <a:rPr lang="en-GB" b="1" dirty="0">
                <a:solidFill>
                  <a:schemeClr val="accent1">
                    <a:lumMod val="75000"/>
                  </a:schemeClr>
                </a:solidFill>
                <a:latin typeface="Arial" panose="020B0604020202020204" pitchFamily="34" charset="0"/>
                <a:cs typeface="Arial" panose="020B0604020202020204" pitchFamily="34" charset="0"/>
              </a:rPr>
              <a:t>not</a:t>
            </a:r>
            <a:r>
              <a:rPr lang="en-GB" dirty="0">
                <a:solidFill>
                  <a:schemeClr val="accent1">
                    <a:lumMod val="75000"/>
                  </a:schemeClr>
                </a:solidFill>
                <a:latin typeface="Arial" panose="020B0604020202020204" pitchFamily="34" charset="0"/>
                <a:cs typeface="Arial" panose="020B0604020202020204" pitchFamily="34" charset="0"/>
              </a:rPr>
              <a:t> come from </a:t>
            </a:r>
            <a:r>
              <a:rPr lang="en-GB" b="1" dirty="0">
                <a:solidFill>
                  <a:schemeClr val="accent1">
                    <a:lumMod val="75000"/>
                  </a:schemeClr>
                </a:solidFill>
                <a:latin typeface="Arial" panose="020B0604020202020204" pitchFamily="34" charset="0"/>
                <a:cs typeface="Arial" panose="020B0604020202020204" pitchFamily="34" charset="0"/>
              </a:rPr>
              <a:t>above</a:t>
            </a:r>
            <a:r>
              <a:rPr lang="en-GB" dirty="0">
                <a:solidFill>
                  <a:schemeClr val="accent1">
                    <a:lumMod val="75000"/>
                  </a:schemeClr>
                </a:solidFill>
                <a:latin typeface="Arial" panose="020B0604020202020204" pitchFamily="34" charset="0"/>
                <a:cs typeface="Arial" panose="020B0604020202020204" pitchFamily="34" charset="0"/>
              </a:rPr>
              <a:t> or from the </a:t>
            </a:r>
            <a:r>
              <a:rPr lang="en-GB" b="1" dirty="0">
                <a:solidFill>
                  <a:schemeClr val="accent1">
                    <a:lumMod val="75000"/>
                  </a:schemeClr>
                </a:solidFill>
                <a:latin typeface="Arial" panose="020B0604020202020204" pitchFamily="34" charset="0"/>
                <a:cs typeface="Arial" panose="020B0604020202020204" pitchFamily="34" charset="0"/>
              </a:rPr>
              <a:t>front</a:t>
            </a:r>
            <a:r>
              <a:rPr lang="en-GB" dirty="0">
                <a:solidFill>
                  <a:schemeClr val="accent1">
                    <a:lumMod val="75000"/>
                  </a:schemeClr>
                </a:solidFill>
                <a:latin typeface="Arial" panose="020B0604020202020204" pitchFamily="34" charset="0"/>
                <a:cs typeface="Arial" panose="020B0604020202020204" pitchFamily="34" charset="0"/>
              </a:rPr>
              <a:t>.</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This comes from anywhere and everywhere</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 2012)</a:t>
            </a:r>
          </a:p>
        </p:txBody>
      </p:sp>
    </p:spTree>
    <p:extLst>
      <p:ext uri="{BB962C8B-B14F-4D97-AF65-F5344CB8AC3E}">
        <p14:creationId xmlns:p14="http://schemas.microsoft.com/office/powerpoint/2010/main" val="3724329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mage result for martin luther k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0381" y="-62082"/>
            <a:ext cx="3405619" cy="37232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amous world leaders">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009900"/>
            <a:ext cx="2982439" cy="3880731"/>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14" descr="Image result for rosa parks">
            <a:hlinkClick r:id="rId7"/>
          </p:cNvPr>
          <p:cNvSpPr>
            <a:spLocks noChangeAspect="1" noChangeArrowheads="1"/>
          </p:cNvSpPr>
          <p:nvPr/>
        </p:nvSpPr>
        <p:spPr bwMode="auto">
          <a:xfrm>
            <a:off x="1679575" y="-13716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6" descr="Image result for rosa parks">
            <a:hlinkClick r:id="rId7"/>
          </p:cNvPr>
          <p:cNvSpPr>
            <a:spLocks noChangeAspect="1" noChangeArrowheads="1"/>
          </p:cNvSpPr>
          <p:nvPr/>
        </p:nvSpPr>
        <p:spPr bwMode="auto">
          <a:xfrm>
            <a:off x="1831975" y="-12192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2" descr="Image result for famous world leaders">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94646" y="3111859"/>
            <a:ext cx="3581400" cy="3746141"/>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G:\EAEC6009C the new Leadership\New for 2017\220px-Rosaparks.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 y="0"/>
            <a:ext cx="2610865" cy="311926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Malala Yousafzai - Wikipedia">
            <a:extLst>
              <a:ext uri="{FF2B5EF4-FFF2-40B4-BE49-F238E27FC236}">
                <a16:creationId xmlns:a16="http://schemas.microsoft.com/office/drawing/2014/main" id="{3CCF3840-FEFD-EF56-07BD-0A8AECA7FA9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095999" y="-2"/>
            <a:ext cx="2893254" cy="33018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egan Rapinoe emerges as the USA's leader by example and a catalyst for  change">
            <a:extLst>
              <a:ext uri="{FF2B5EF4-FFF2-40B4-BE49-F238E27FC236}">
                <a16:creationId xmlns:a16="http://schemas.microsoft.com/office/drawing/2014/main" id="{A92F7A79-182A-E388-CA90-150E1DCD8D8B}"/>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989253" y="-689580"/>
            <a:ext cx="3240770" cy="396699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a:extLst>
              <a:ext uri="{FF2B5EF4-FFF2-40B4-BE49-F238E27FC236}">
                <a16:creationId xmlns:a16="http://schemas.microsoft.com/office/drawing/2014/main" id="{5BA88173-545A-BC4F-0346-C75E25EDC47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023817" y="3301821"/>
            <a:ext cx="3240770" cy="358881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arcus Rashford: Manchester United forward explains he was ...">
            <a:extLst>
              <a:ext uri="{FF2B5EF4-FFF2-40B4-BE49-F238E27FC236}">
                <a16:creationId xmlns:a16="http://schemas.microsoft.com/office/drawing/2014/main" id="{F237E3F3-0607-4A72-8F71-90053F131A8B}"/>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715954" y="3301820"/>
            <a:ext cx="3345481" cy="3556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1858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2691E6C3-A70C-E63F-C9B7-B25D0AC31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274" y="0"/>
            <a:ext cx="10374814" cy="5390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896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A720-86F8-1229-9F0D-745A578BBBD0}"/>
              </a:ext>
            </a:extLst>
          </p:cNvPr>
          <p:cNvSpPr>
            <a:spLocks noGrp="1"/>
          </p:cNvSpPr>
          <p:nvPr>
            <p:ph type="title"/>
          </p:nvPr>
        </p:nvSpPr>
        <p:spPr>
          <a:xfrm>
            <a:off x="279400" y="0"/>
            <a:ext cx="10515600" cy="1325563"/>
          </a:xfrm>
        </p:spPr>
        <p:txBody>
          <a:bodyPr/>
          <a:lstStyle/>
          <a:p>
            <a:r>
              <a:rPr lang="en-GB" dirty="0"/>
              <a:t>Pam nawr?    </a:t>
            </a:r>
            <a:r>
              <a:rPr lang="en-GB" dirty="0">
                <a:solidFill>
                  <a:schemeClr val="accent1">
                    <a:lumMod val="75000"/>
                  </a:schemeClr>
                </a:solidFill>
              </a:rPr>
              <a:t>Why now?</a:t>
            </a:r>
          </a:p>
        </p:txBody>
      </p:sp>
      <p:sp>
        <p:nvSpPr>
          <p:cNvPr id="3" name="Content Placeholder 2">
            <a:extLst>
              <a:ext uri="{FF2B5EF4-FFF2-40B4-BE49-F238E27FC236}">
                <a16:creationId xmlns:a16="http://schemas.microsoft.com/office/drawing/2014/main" id="{5D02F64A-FF4B-7416-100A-8BA9B861FBA3}"/>
              </a:ext>
            </a:extLst>
          </p:cNvPr>
          <p:cNvSpPr>
            <a:spLocks noGrp="1"/>
          </p:cNvSpPr>
          <p:nvPr>
            <p:ph sz="half" idx="1"/>
          </p:nvPr>
        </p:nvSpPr>
        <p:spPr>
          <a:xfrm>
            <a:off x="0" y="1470025"/>
            <a:ext cx="2870200" cy="4351338"/>
          </a:xfrm>
        </p:spPr>
        <p:txBody>
          <a:bodyPr/>
          <a:lstStyle/>
          <a:p>
            <a:r>
              <a:rPr lang="en-GB" dirty="0">
                <a:hlinkClick r:id="rId3"/>
              </a:rPr>
              <a:t>https://www.bevanfoundation.org/events/wales-after-covid-education/</a:t>
            </a:r>
            <a:endParaRPr lang="en-GB" dirty="0"/>
          </a:p>
          <a:p>
            <a:endParaRPr lang="en-GB" dirty="0"/>
          </a:p>
          <a:p>
            <a:endParaRPr lang="en-GB" dirty="0"/>
          </a:p>
          <a:p>
            <a:r>
              <a:rPr lang="en-GB" dirty="0"/>
              <a:t>Early Years (34:06 – 37ish)</a:t>
            </a:r>
          </a:p>
        </p:txBody>
      </p:sp>
      <p:sp>
        <p:nvSpPr>
          <p:cNvPr id="4" name="Content Placeholder 3">
            <a:extLst>
              <a:ext uri="{FF2B5EF4-FFF2-40B4-BE49-F238E27FC236}">
                <a16:creationId xmlns:a16="http://schemas.microsoft.com/office/drawing/2014/main" id="{804B4770-4819-E9B0-BD00-24C53FAAA415}"/>
              </a:ext>
            </a:extLst>
          </p:cNvPr>
          <p:cNvSpPr>
            <a:spLocks noGrp="1"/>
          </p:cNvSpPr>
          <p:nvPr>
            <p:ph sz="half" idx="2"/>
          </p:nvPr>
        </p:nvSpPr>
        <p:spPr>
          <a:xfrm>
            <a:off x="3708400" y="1382715"/>
            <a:ext cx="5181600" cy="4351338"/>
          </a:xfrm>
        </p:spPr>
        <p:txBody>
          <a:bodyPr/>
          <a:lstStyle/>
          <a:p>
            <a:pPr marL="0" indent="0">
              <a:buNone/>
            </a:pPr>
            <a:r>
              <a:rPr lang="en-GB" i="1" dirty="0">
                <a:latin typeface="Arial" panose="020B0604020202020204" pitchFamily="34" charset="0"/>
                <a:cs typeface="Arial" panose="020B0604020202020204" pitchFamily="34" charset="0"/>
              </a:rPr>
              <a:t>“Mae angen gweithredu radical i </a:t>
            </a:r>
            <a:r>
              <a:rPr lang="en-GB" i="1" dirty="0" err="1">
                <a:latin typeface="Arial" panose="020B0604020202020204" pitchFamily="34" charset="0"/>
                <a:cs typeface="Arial" panose="020B0604020202020204" pitchFamily="34" charset="0"/>
              </a:rPr>
              <a:t>greu</a:t>
            </a:r>
            <a:r>
              <a:rPr lang="en-GB" i="1" dirty="0">
                <a:latin typeface="Arial" panose="020B0604020202020204" pitchFamily="34" charset="0"/>
                <a:cs typeface="Arial" panose="020B0604020202020204" pitchFamily="34" charset="0"/>
              </a:rPr>
              <a:t> system addysg </a:t>
            </a:r>
            <a:r>
              <a:rPr lang="en-GB" i="1" dirty="0" err="1">
                <a:latin typeface="Arial" panose="020B0604020202020204" pitchFamily="34" charset="0"/>
                <a:cs typeface="Arial" panose="020B0604020202020204" pitchFamily="34" charset="0"/>
              </a:rPr>
              <a:t>wirioneddol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deg</a:t>
            </a:r>
            <a:r>
              <a:rPr lang="en-GB" i="1" dirty="0">
                <a:latin typeface="Arial" panose="020B0604020202020204" pitchFamily="34" charset="0"/>
                <a:cs typeface="Arial" panose="020B0604020202020204" pitchFamily="34" charset="0"/>
              </a:rPr>
              <a:t> i bawb”</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solidFill>
                  <a:srgbClr val="1F1F1F"/>
                </a:solidFill>
                <a:effectLst/>
                <a:latin typeface="Arial" panose="020B0604020202020204" pitchFamily="34" charset="0"/>
                <a:cs typeface="Arial" panose="020B0604020202020204" pitchFamily="34" charset="0"/>
              </a:rPr>
              <a:t>“</a:t>
            </a:r>
            <a:r>
              <a:rPr lang="en-GB" i="1" dirty="0">
                <a:solidFill>
                  <a:schemeClr val="accent1">
                    <a:lumMod val="75000"/>
                  </a:schemeClr>
                </a:solidFill>
                <a:effectLst/>
                <a:latin typeface="Arial" panose="020B0604020202020204" pitchFamily="34" charset="0"/>
                <a:cs typeface="Arial" panose="020B0604020202020204" pitchFamily="34" charset="0"/>
              </a:rPr>
              <a:t>Radical action needed to create a truly equitable education system for all.”</a:t>
            </a:r>
          </a:p>
          <a:p>
            <a:pPr marL="0" indent="0">
              <a:buNone/>
            </a:pPr>
            <a:endParaRPr lang="en-GB" dirty="0"/>
          </a:p>
        </p:txBody>
      </p:sp>
      <p:pic>
        <p:nvPicPr>
          <p:cNvPr id="3076" name="Picture 4" descr="Jeremy Miles, Minister for Education and the Welsh Language">
            <a:extLst>
              <a:ext uri="{FF2B5EF4-FFF2-40B4-BE49-F238E27FC236}">
                <a16:creationId xmlns:a16="http://schemas.microsoft.com/office/drawing/2014/main" id="{4CA52A6D-8924-734F-5B1D-6C7231F12E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9800" y="2239962"/>
            <a:ext cx="3236976" cy="3371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310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11CCB-2F8C-8FC3-8207-346725473E51}"/>
              </a:ext>
            </a:extLst>
          </p:cNvPr>
          <p:cNvSpPr>
            <a:spLocks noGrp="1"/>
          </p:cNvSpPr>
          <p:nvPr>
            <p:ph type="title"/>
          </p:nvPr>
        </p:nvSpPr>
        <p:spPr/>
        <p:txBody>
          <a:bodyPr/>
          <a:lstStyle/>
          <a:p>
            <a:r>
              <a:rPr lang="en-GB" dirty="0"/>
              <a:t>Arweinyddiaeth Gatalytig yn y Blynyddoedd Cynnar: Hanes Reggio Emilia</a:t>
            </a:r>
          </a:p>
        </p:txBody>
      </p:sp>
      <p:sp>
        <p:nvSpPr>
          <p:cNvPr id="3" name="Content Placeholder 2">
            <a:extLst>
              <a:ext uri="{FF2B5EF4-FFF2-40B4-BE49-F238E27FC236}">
                <a16:creationId xmlns:a16="http://schemas.microsoft.com/office/drawing/2014/main" id="{E93962A0-F09A-EAE0-30BB-9DA8CA7631C9}"/>
              </a:ext>
            </a:extLst>
          </p:cNvPr>
          <p:cNvSpPr>
            <a:spLocks noGrp="1"/>
          </p:cNvSpPr>
          <p:nvPr>
            <p:ph sz="half" idx="1"/>
          </p:nvPr>
        </p:nvSpPr>
        <p:spPr>
          <a:xfrm>
            <a:off x="838200" y="2054225"/>
            <a:ext cx="7899400" cy="4351338"/>
          </a:xfrm>
        </p:spPr>
        <p:txBody>
          <a:bodyPr>
            <a:normAutofit/>
          </a:bodyPr>
          <a:lstStyle/>
          <a:p>
            <a:pPr marL="0" indent="0">
              <a:buNone/>
            </a:pPr>
            <a:r>
              <a:rPr lang="en-GB" i="1" dirty="0"/>
              <a:t>“wrth i'r </a:t>
            </a:r>
            <a:r>
              <a:rPr lang="en-GB" i="1" dirty="0" err="1"/>
              <a:t>rhyfel</a:t>
            </a:r>
            <a:r>
              <a:rPr lang="en-GB" i="1" dirty="0"/>
              <a:t> ddod i ben, </a:t>
            </a:r>
            <a:r>
              <a:rPr lang="en-GB" i="1" dirty="0" err="1"/>
              <a:t>roedd</a:t>
            </a:r>
            <a:r>
              <a:rPr lang="en-GB" i="1" dirty="0"/>
              <a:t> pobl y </a:t>
            </a:r>
            <a:r>
              <a:rPr lang="en-GB" i="1" dirty="0" err="1"/>
              <a:t>dref</a:t>
            </a:r>
            <a:r>
              <a:rPr lang="en-GB" i="1" dirty="0"/>
              <a:t> yn </a:t>
            </a:r>
            <a:r>
              <a:rPr lang="en-GB" i="1" dirty="0" err="1"/>
              <a:t>ffyrnig</a:t>
            </a:r>
            <a:r>
              <a:rPr lang="en-GB" i="1" dirty="0"/>
              <a:t> o </a:t>
            </a:r>
            <a:r>
              <a:rPr lang="en-GB" i="1" dirty="0" err="1"/>
              <a:t>benderfynol</a:t>
            </a:r>
            <a:r>
              <a:rPr lang="en-GB" i="1" dirty="0"/>
              <a:t> o </a:t>
            </a:r>
            <a:r>
              <a:rPr lang="en-GB" i="1" dirty="0" err="1"/>
              <a:t>greu</a:t>
            </a:r>
            <a:r>
              <a:rPr lang="en-GB" i="1" dirty="0"/>
              <a:t> diwylliant newydd, diwylliant lle na </a:t>
            </a:r>
            <a:r>
              <a:rPr lang="en-GB" i="1" dirty="0" err="1"/>
              <a:t>fyddai'r</a:t>
            </a:r>
            <a:r>
              <a:rPr lang="en-GB" i="1" dirty="0"/>
              <a:t> </a:t>
            </a:r>
            <a:r>
              <a:rPr lang="en-GB" i="1" dirty="0" err="1"/>
              <a:t>ffasgaeth</a:t>
            </a:r>
            <a:r>
              <a:rPr lang="en-GB" i="1" dirty="0"/>
              <a:t> a </a:t>
            </a:r>
            <a:r>
              <a:rPr lang="en-GB" i="1" dirty="0" err="1"/>
              <a:t>oedd</a:t>
            </a:r>
            <a:r>
              <a:rPr lang="en-GB" i="1" dirty="0"/>
              <a:t> wedi </a:t>
            </a:r>
            <a:r>
              <a:rPr lang="en-GB" i="1" dirty="0" err="1"/>
              <a:t>cydio</a:t>
            </a:r>
            <a:r>
              <a:rPr lang="en-GB" i="1" dirty="0"/>
              <a:t> yn yr </a:t>
            </a:r>
            <a:r>
              <a:rPr lang="en-GB" i="1" dirty="0" err="1"/>
              <a:t>Eidal</a:t>
            </a:r>
            <a:r>
              <a:rPr lang="en-GB" i="1" dirty="0"/>
              <a:t> yn y </a:t>
            </a:r>
            <a:r>
              <a:rPr lang="en-GB" i="1" dirty="0" err="1"/>
              <a:t>degawdau</a:t>
            </a:r>
            <a:r>
              <a:rPr lang="en-GB" i="1" dirty="0"/>
              <a:t> </a:t>
            </a:r>
            <a:r>
              <a:rPr lang="en-GB" i="1" dirty="0" err="1"/>
              <a:t>cyn</a:t>
            </a:r>
            <a:r>
              <a:rPr lang="en-GB" i="1" dirty="0"/>
              <a:t> y </a:t>
            </a:r>
            <a:r>
              <a:rPr lang="en-GB" i="1" dirty="0" err="1"/>
              <a:t>rhyfel</a:t>
            </a:r>
            <a:r>
              <a:rPr lang="en-GB" i="1" dirty="0"/>
              <a:t> yn cael </a:t>
            </a:r>
            <a:r>
              <a:rPr lang="en-GB" i="1" dirty="0" err="1"/>
              <a:t>unrhyw</a:t>
            </a:r>
            <a:r>
              <a:rPr lang="en-GB" i="1" dirty="0"/>
              <a:t> </a:t>
            </a:r>
            <a:r>
              <a:rPr lang="en-GB" i="1" dirty="0" err="1"/>
              <a:t>droedle</a:t>
            </a:r>
            <a:r>
              <a:rPr lang="en-GB" i="1" dirty="0"/>
              <a:t>. </a:t>
            </a:r>
            <a:r>
              <a:rPr lang="en-GB" i="1" dirty="0" err="1"/>
              <a:t>Roedd</a:t>
            </a:r>
            <a:r>
              <a:rPr lang="en-GB" i="1" dirty="0"/>
              <a:t> </a:t>
            </a:r>
            <a:r>
              <a:rPr lang="en-GB" i="1" dirty="0" err="1"/>
              <a:t>dinasyddion</a:t>
            </a:r>
            <a:r>
              <a:rPr lang="en-GB" i="1" dirty="0"/>
              <a:t> Reggio Emilia yn </a:t>
            </a:r>
            <a:r>
              <a:rPr lang="en-GB" i="1" dirty="0" err="1"/>
              <a:t>glir</a:t>
            </a:r>
            <a:r>
              <a:rPr lang="en-GB" i="1" dirty="0"/>
              <a:t> </a:t>
            </a:r>
            <a:r>
              <a:rPr lang="en-GB" i="1" dirty="0" err="1"/>
              <a:t>ynghylch</a:t>
            </a:r>
            <a:r>
              <a:rPr lang="en-GB" i="1" dirty="0"/>
              <a:t> sut i </a:t>
            </a:r>
            <a:r>
              <a:rPr lang="en-GB" i="1" dirty="0" err="1"/>
              <a:t>ddechrau</a:t>
            </a:r>
            <a:r>
              <a:rPr lang="en-GB" i="1" dirty="0"/>
              <a:t> ar y </a:t>
            </a:r>
            <a:r>
              <a:rPr lang="en-GB" i="1" dirty="0" err="1"/>
              <a:t>gwaith</a:t>
            </a:r>
            <a:r>
              <a:rPr lang="en-GB" i="1" dirty="0"/>
              <a:t> hwn o </a:t>
            </a:r>
            <a:r>
              <a:rPr lang="en-GB" i="1" dirty="0" err="1"/>
              <a:t>feithrin</a:t>
            </a:r>
            <a:r>
              <a:rPr lang="en-GB" i="1" dirty="0"/>
              <a:t> diwylliant: </a:t>
            </a:r>
            <a:r>
              <a:rPr lang="en-GB" i="1" dirty="0" err="1"/>
              <a:t>byddent</a:t>
            </a:r>
            <a:r>
              <a:rPr lang="en-GB" i="1" dirty="0"/>
              <a:t> yn creu </a:t>
            </a:r>
            <a:r>
              <a:rPr lang="en-GB" i="1" dirty="0" err="1"/>
              <a:t>ysgolion</a:t>
            </a:r>
            <a:r>
              <a:rPr lang="en-GB" i="1" dirty="0"/>
              <a:t> i blant </a:t>
            </a:r>
            <a:r>
              <a:rPr lang="en-GB" i="1" dirty="0" err="1"/>
              <a:t>ifanc</a:t>
            </a:r>
            <a:r>
              <a:rPr lang="en-GB" i="1" dirty="0"/>
              <a:t>”</a:t>
            </a:r>
          </a:p>
        </p:txBody>
      </p:sp>
      <p:sp>
        <p:nvSpPr>
          <p:cNvPr id="6" name="TextBox 5">
            <a:extLst>
              <a:ext uri="{FF2B5EF4-FFF2-40B4-BE49-F238E27FC236}">
                <a16:creationId xmlns:a16="http://schemas.microsoft.com/office/drawing/2014/main" id="{B0C4D863-A78F-3D49-5A4F-208362A43416}"/>
              </a:ext>
            </a:extLst>
          </p:cNvPr>
          <p:cNvSpPr txBox="1"/>
          <p:nvPr/>
        </p:nvSpPr>
        <p:spPr>
          <a:xfrm>
            <a:off x="5080000" y="5010835"/>
            <a:ext cx="6096000" cy="646331"/>
          </a:xfrm>
          <a:prstGeom prst="rect">
            <a:avLst/>
          </a:prstGeom>
          <a:noFill/>
        </p:spPr>
        <p:txBody>
          <a:bodyPr wrap="square">
            <a:spAutoFit/>
          </a:bodyPr>
          <a:lstStyle/>
          <a:p>
            <a:r>
              <a:rPr lang="en-GB" sz="1800" dirty="0"/>
              <a:t>https://rethinkingschools.org/articles/embracing-a-vision-of-social-justice-in-early-childhood-education/</a:t>
            </a:r>
          </a:p>
        </p:txBody>
      </p:sp>
    </p:spTree>
    <p:extLst>
      <p:ext uri="{BB962C8B-B14F-4D97-AF65-F5344CB8AC3E}">
        <p14:creationId xmlns:p14="http://schemas.microsoft.com/office/powerpoint/2010/main" val="14693430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CF381-5B3B-9A8D-907F-8CE59CC856AC}"/>
              </a:ext>
            </a:extLst>
          </p:cNvPr>
          <p:cNvSpPr>
            <a:spLocks noGrp="1"/>
          </p:cNvSpPr>
          <p:nvPr>
            <p:ph type="title"/>
          </p:nvPr>
        </p:nvSpPr>
        <p:spPr/>
        <p:txBody>
          <a:bodyPr/>
          <a:lstStyle/>
          <a:p>
            <a:r>
              <a:rPr lang="en-GB" dirty="0">
                <a:solidFill>
                  <a:schemeClr val="accent1">
                    <a:lumMod val="75000"/>
                  </a:schemeClr>
                </a:solidFill>
              </a:rPr>
              <a:t>Catalytic  Leadership in Early Years: The History of Reggio Emilia</a:t>
            </a:r>
          </a:p>
        </p:txBody>
      </p:sp>
      <p:sp>
        <p:nvSpPr>
          <p:cNvPr id="3" name="Content Placeholder 2">
            <a:extLst>
              <a:ext uri="{FF2B5EF4-FFF2-40B4-BE49-F238E27FC236}">
                <a16:creationId xmlns:a16="http://schemas.microsoft.com/office/drawing/2014/main" id="{BB3BA7AC-9704-220A-DC3D-EB96D31C0C38}"/>
              </a:ext>
            </a:extLst>
          </p:cNvPr>
          <p:cNvSpPr>
            <a:spLocks noGrp="1"/>
          </p:cNvSpPr>
          <p:nvPr>
            <p:ph sz="half" idx="1"/>
          </p:nvPr>
        </p:nvSpPr>
        <p:spPr>
          <a:xfrm>
            <a:off x="6096000" y="5167310"/>
            <a:ext cx="5181600" cy="4351338"/>
          </a:xfrm>
        </p:spPr>
        <p:txBody>
          <a:bodyPr>
            <a:normAutofit/>
          </a:bodyPr>
          <a:lstStyle/>
          <a:p>
            <a:r>
              <a:rPr lang="en-GB" sz="1400" dirty="0"/>
              <a:t>https://rethinkingschools.org/articles/embracing-a-vision-of-social-justice-in-early-childhood-education/</a:t>
            </a:r>
          </a:p>
        </p:txBody>
      </p:sp>
      <p:sp>
        <p:nvSpPr>
          <p:cNvPr id="6" name="TextBox 5">
            <a:extLst>
              <a:ext uri="{FF2B5EF4-FFF2-40B4-BE49-F238E27FC236}">
                <a16:creationId xmlns:a16="http://schemas.microsoft.com/office/drawing/2014/main" id="{85704849-7716-62B9-4A81-50360D49AD52}"/>
              </a:ext>
            </a:extLst>
          </p:cNvPr>
          <p:cNvSpPr txBox="1"/>
          <p:nvPr/>
        </p:nvSpPr>
        <p:spPr>
          <a:xfrm>
            <a:off x="1524000" y="2090172"/>
            <a:ext cx="8077200" cy="2677656"/>
          </a:xfrm>
          <a:prstGeom prst="rect">
            <a:avLst/>
          </a:prstGeom>
          <a:noFill/>
        </p:spPr>
        <p:txBody>
          <a:bodyPr wrap="square">
            <a:spAutoFit/>
          </a:bodyPr>
          <a:lstStyle/>
          <a:p>
            <a:r>
              <a:rPr lang="en-GB" sz="2400" b="0" i="1" dirty="0">
                <a:solidFill>
                  <a:schemeClr val="accent1">
                    <a:lumMod val="75000"/>
                  </a:schemeClr>
                </a:solidFill>
                <a:effectLst/>
                <a:latin typeface="Arial" panose="020B0604020202020204" pitchFamily="34" charset="0"/>
                <a:cs typeface="Arial" panose="020B0604020202020204" pitchFamily="34" charset="0"/>
              </a:rPr>
              <a:t>as the war ended, the townspeople were fiercely determined to create a new culture, a culture in which the fascism that had taken hold of Italy in the decades leading up to the war would find no foothold. The citizens of Reggio Emilia were clear about how to begin this work of culture-building: they would create schools for young children</a:t>
            </a:r>
            <a:endParaRPr lang="en-GB" sz="2400" i="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523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20A0-0BC9-607D-B616-0DDDC905B9B0}"/>
              </a:ext>
            </a:extLst>
          </p:cNvPr>
          <p:cNvSpPr>
            <a:spLocks noGrp="1"/>
          </p:cNvSpPr>
          <p:nvPr>
            <p:ph type="title"/>
          </p:nvPr>
        </p:nvSpPr>
        <p:spPr>
          <a:xfrm>
            <a:off x="838200" y="1025527"/>
            <a:ext cx="10515600" cy="1325563"/>
          </a:xfrm>
        </p:spPr>
        <p:txBody>
          <a:bodyPr>
            <a:normAutofit fontScale="90000"/>
          </a:bodyPr>
          <a:lstStyle/>
          <a:p>
            <a:r>
              <a:rPr lang="en-GB" dirty="0">
                <a:solidFill>
                  <a:schemeClr val="accent1">
                    <a:lumMod val="75000"/>
                  </a:schemeClr>
                </a:solidFill>
              </a:rPr>
              <a:t>Arweinyddiaeth Gatalytig yn y Blynyddoedd Cynnar: Hanes Reggio Emilia / </a:t>
            </a:r>
            <a:r>
              <a:rPr lang="en-GB" dirty="0"/>
              <a:t>Catalytic  Leadership in Early Years: The History of Reggio Emilia</a:t>
            </a:r>
            <a:br>
              <a:rPr lang="en-GB" dirty="0"/>
            </a:br>
            <a:endParaRPr lang="en-GB" dirty="0"/>
          </a:p>
        </p:txBody>
      </p:sp>
      <p:sp>
        <p:nvSpPr>
          <p:cNvPr id="3" name="Content Placeholder 2">
            <a:extLst>
              <a:ext uri="{FF2B5EF4-FFF2-40B4-BE49-F238E27FC236}">
                <a16:creationId xmlns:a16="http://schemas.microsoft.com/office/drawing/2014/main" id="{DD30FECF-8E3E-EC1A-D337-90304B27A64F}"/>
              </a:ext>
            </a:extLst>
          </p:cNvPr>
          <p:cNvSpPr>
            <a:spLocks noGrp="1"/>
          </p:cNvSpPr>
          <p:nvPr>
            <p:ph sz="half" idx="1"/>
          </p:nvPr>
        </p:nvSpPr>
        <p:spPr>
          <a:xfrm>
            <a:off x="330200" y="2994025"/>
            <a:ext cx="5181600" cy="4351338"/>
          </a:xfrm>
        </p:spPr>
        <p:txBody>
          <a:bodyPr/>
          <a:lstStyle/>
          <a:p>
            <a:r>
              <a:rPr lang="en-GB" dirty="0">
                <a:hlinkClick r:id="rId3"/>
              </a:rPr>
              <a:t>https://www.youtube.com/watch?v=ivLAQ_kbNB8</a:t>
            </a:r>
            <a:endParaRPr lang="en-GB" dirty="0"/>
          </a:p>
          <a:p>
            <a:endParaRPr lang="en-GB" dirty="0"/>
          </a:p>
          <a:p>
            <a:endParaRPr lang="en-GB" dirty="0"/>
          </a:p>
          <a:p>
            <a:r>
              <a:rPr lang="en-GB" dirty="0"/>
              <a:t>11 mins</a:t>
            </a:r>
          </a:p>
        </p:txBody>
      </p:sp>
      <p:pic>
        <p:nvPicPr>
          <p:cNvPr id="6" name="Content Placeholder 5">
            <a:extLst>
              <a:ext uri="{FF2B5EF4-FFF2-40B4-BE49-F238E27FC236}">
                <a16:creationId xmlns:a16="http://schemas.microsoft.com/office/drawing/2014/main" id="{32173F1B-E1E2-20C9-8286-975FD4E8D89B}"/>
              </a:ext>
            </a:extLst>
          </p:cNvPr>
          <p:cNvPicPr>
            <a:picLocks noGrp="1" noChangeAspect="1"/>
          </p:cNvPicPr>
          <p:nvPr>
            <p:ph sz="half" idx="2"/>
          </p:nvPr>
        </p:nvPicPr>
        <p:blipFill>
          <a:blip r:embed="rId4"/>
          <a:stretch>
            <a:fillRect/>
          </a:stretch>
        </p:blipFill>
        <p:spPr>
          <a:xfrm>
            <a:off x="6096000" y="2232917"/>
            <a:ext cx="5765800" cy="3267883"/>
          </a:xfrm>
        </p:spPr>
      </p:pic>
    </p:spTree>
    <p:extLst>
      <p:ext uri="{BB962C8B-B14F-4D97-AF65-F5344CB8AC3E}">
        <p14:creationId xmlns:p14="http://schemas.microsoft.com/office/powerpoint/2010/main" val="1593213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9CB97-65AF-4569-8A0A-9B9EEEFCA496}"/>
              </a:ext>
            </a:extLst>
          </p:cNvPr>
          <p:cNvSpPr>
            <a:spLocks noGrp="1"/>
          </p:cNvSpPr>
          <p:nvPr>
            <p:ph type="title"/>
          </p:nvPr>
        </p:nvSpPr>
        <p:spPr>
          <a:xfrm>
            <a:off x="1524000" y="1"/>
            <a:ext cx="5012296" cy="1325563"/>
          </a:xfrm>
        </p:spPr>
        <p:txBody>
          <a:bodyPr>
            <a:normAutofit/>
          </a:bodyPr>
          <a:lstStyle/>
          <a:p>
            <a:r>
              <a:rPr lang="en-GB" sz="2800" dirty="0"/>
              <a:t>Y </a:t>
            </a:r>
            <a:r>
              <a:rPr lang="en-GB" sz="2800" dirty="0" err="1"/>
              <a:t>coeden</a:t>
            </a:r>
            <a:r>
              <a:rPr lang="en-GB" sz="2800" dirty="0"/>
              <a:t> hawliau</a:t>
            </a:r>
          </a:p>
        </p:txBody>
      </p:sp>
      <p:sp>
        <p:nvSpPr>
          <p:cNvPr id="5" name="Content Placeholder 4">
            <a:extLst>
              <a:ext uri="{FF2B5EF4-FFF2-40B4-BE49-F238E27FC236}">
                <a16:creationId xmlns:a16="http://schemas.microsoft.com/office/drawing/2014/main" id="{24460F4B-8C34-408E-848A-3BEF3BCDF904}"/>
              </a:ext>
            </a:extLst>
          </p:cNvPr>
          <p:cNvSpPr>
            <a:spLocks noGrp="1"/>
          </p:cNvSpPr>
          <p:nvPr>
            <p:ph sz="half" idx="1"/>
          </p:nvPr>
        </p:nvSpPr>
        <p:spPr>
          <a:xfrm>
            <a:off x="1524001" y="885467"/>
            <a:ext cx="5718220" cy="4910026"/>
          </a:xfrm>
        </p:spPr>
        <p:txBody>
          <a:bodyPr>
            <a:normAutofit fontScale="62500" lnSpcReduction="20000"/>
          </a:bodyPr>
          <a:lstStyle/>
          <a:p>
            <a:r>
              <a:rPr lang="en-GB" dirty="0" err="1">
                <a:latin typeface="+mj-lt"/>
              </a:rPr>
              <a:t>Meddyliwch</a:t>
            </a:r>
            <a:r>
              <a:rPr lang="en-GB" dirty="0">
                <a:latin typeface="+mj-lt"/>
              </a:rPr>
              <a:t> am 5 mater sy’n </a:t>
            </a:r>
            <a:r>
              <a:rPr lang="en-GB" dirty="0" err="1">
                <a:latin typeface="+mj-lt"/>
              </a:rPr>
              <a:t>wynebu</a:t>
            </a:r>
            <a:r>
              <a:rPr lang="en-GB" dirty="0">
                <a:latin typeface="+mj-lt"/>
              </a:rPr>
              <a:t> plant mewn lleoliadau </a:t>
            </a:r>
            <a:r>
              <a:rPr lang="en-GB" dirty="0" err="1">
                <a:latin typeface="+mj-lt"/>
              </a:rPr>
              <a:t>blynyddoedd</a:t>
            </a:r>
            <a:r>
              <a:rPr lang="en-GB" dirty="0">
                <a:latin typeface="+mj-lt"/>
              </a:rPr>
              <a:t> cynnar </a:t>
            </a:r>
            <a:r>
              <a:rPr lang="en-GB" dirty="0" err="1">
                <a:latin typeface="+mj-lt"/>
              </a:rPr>
              <a:t>heddiw</a:t>
            </a:r>
            <a:r>
              <a:rPr lang="en-GB" dirty="0">
                <a:latin typeface="+mj-lt"/>
              </a:rPr>
              <a:t>. Gall y </a:t>
            </a:r>
            <a:r>
              <a:rPr lang="en-GB" dirty="0" err="1">
                <a:latin typeface="+mj-lt"/>
              </a:rPr>
              <a:t>rhain</a:t>
            </a:r>
            <a:r>
              <a:rPr lang="en-GB" dirty="0">
                <a:latin typeface="+mj-lt"/>
              </a:rPr>
              <a:t> fod yn </a:t>
            </a:r>
            <a:r>
              <a:rPr lang="en-GB" dirty="0" err="1">
                <a:latin typeface="+mj-lt"/>
              </a:rPr>
              <a:t>faterion</a:t>
            </a:r>
            <a:r>
              <a:rPr lang="en-GB" dirty="0">
                <a:latin typeface="+mj-lt"/>
              </a:rPr>
              <a:t> lleol, </a:t>
            </a:r>
            <a:r>
              <a:rPr lang="en-GB" dirty="0" err="1">
                <a:latin typeface="+mj-lt"/>
              </a:rPr>
              <a:t>cenedlaethol</a:t>
            </a:r>
            <a:r>
              <a:rPr lang="en-GB" dirty="0">
                <a:latin typeface="+mj-lt"/>
              </a:rPr>
              <a:t> neu </a:t>
            </a:r>
            <a:r>
              <a:rPr lang="en-GB" dirty="0" err="1">
                <a:latin typeface="+mj-lt"/>
              </a:rPr>
              <a:t>fyd-eang</a:t>
            </a:r>
            <a:r>
              <a:rPr lang="en-GB" dirty="0">
                <a:latin typeface="+mj-lt"/>
              </a:rPr>
              <a:t> (mae’n </a:t>
            </a:r>
            <a:r>
              <a:rPr lang="en-GB" dirty="0" err="1">
                <a:latin typeface="+mj-lt"/>
              </a:rPr>
              <a:t>debyg</a:t>
            </a:r>
            <a:r>
              <a:rPr lang="en-GB" dirty="0">
                <a:latin typeface="+mj-lt"/>
              </a:rPr>
              <a:t> </a:t>
            </a:r>
            <a:r>
              <a:rPr lang="en-GB" dirty="0" err="1">
                <a:latin typeface="+mj-lt"/>
              </a:rPr>
              <a:t>mai</a:t>
            </a:r>
            <a:r>
              <a:rPr lang="en-GB" dirty="0">
                <a:latin typeface="+mj-lt"/>
              </a:rPr>
              <a:t> ‘</a:t>
            </a:r>
            <a:r>
              <a:rPr lang="en-GB" dirty="0" err="1">
                <a:latin typeface="+mj-lt"/>
              </a:rPr>
              <a:t>materion</a:t>
            </a:r>
            <a:r>
              <a:rPr lang="en-GB" dirty="0">
                <a:latin typeface="+mj-lt"/>
              </a:rPr>
              <a:t> </a:t>
            </a:r>
            <a:r>
              <a:rPr lang="en-GB" dirty="0" err="1">
                <a:latin typeface="+mj-lt"/>
              </a:rPr>
              <a:t>cymdeithasegol</a:t>
            </a:r>
            <a:r>
              <a:rPr lang="en-GB" dirty="0">
                <a:latin typeface="+mj-lt"/>
              </a:rPr>
              <a:t>’ fydd y </a:t>
            </a:r>
            <a:r>
              <a:rPr lang="en-GB" dirty="0" err="1">
                <a:latin typeface="+mj-lt"/>
              </a:rPr>
              <a:t>rhain</a:t>
            </a:r>
            <a:r>
              <a:rPr lang="en-GB" dirty="0">
                <a:latin typeface="+mj-lt"/>
              </a:rPr>
              <a:t>)</a:t>
            </a:r>
          </a:p>
          <a:p>
            <a:r>
              <a:rPr lang="en-GB" dirty="0">
                <a:latin typeface="+mj-lt"/>
              </a:rPr>
              <a:t>Ar </a:t>
            </a:r>
            <a:r>
              <a:rPr lang="en-GB" dirty="0" err="1">
                <a:latin typeface="+mj-lt"/>
              </a:rPr>
              <a:t>ôl</a:t>
            </a:r>
            <a:r>
              <a:rPr lang="en-GB" dirty="0">
                <a:latin typeface="+mj-lt"/>
              </a:rPr>
              <a:t> i chi </a:t>
            </a:r>
            <a:r>
              <a:rPr lang="en-GB" dirty="0" err="1">
                <a:latin typeface="+mj-lt"/>
              </a:rPr>
              <a:t>feddwl</a:t>
            </a:r>
            <a:r>
              <a:rPr lang="en-GB" dirty="0">
                <a:latin typeface="+mj-lt"/>
              </a:rPr>
              <a:t> am y </a:t>
            </a:r>
            <a:r>
              <a:rPr lang="en-GB" dirty="0" err="1">
                <a:latin typeface="+mj-lt"/>
              </a:rPr>
              <a:t>rhain</a:t>
            </a:r>
            <a:r>
              <a:rPr lang="en-GB" dirty="0">
                <a:latin typeface="+mj-lt"/>
              </a:rPr>
              <a:t> </a:t>
            </a:r>
            <a:r>
              <a:rPr lang="en-GB" dirty="0" err="1">
                <a:latin typeface="+mj-lt"/>
              </a:rPr>
              <a:t>rhannwch</a:t>
            </a:r>
            <a:r>
              <a:rPr lang="en-GB" dirty="0">
                <a:latin typeface="+mj-lt"/>
              </a:rPr>
              <a:t> yn grwpiau a </a:t>
            </a:r>
            <a:r>
              <a:rPr lang="en-GB" dirty="0" err="1">
                <a:latin typeface="+mj-lt"/>
              </a:rPr>
              <a:t>dewiswch</a:t>
            </a:r>
            <a:r>
              <a:rPr lang="en-GB" dirty="0">
                <a:latin typeface="+mj-lt"/>
              </a:rPr>
              <a:t> un mater </a:t>
            </a:r>
            <a:r>
              <a:rPr lang="en-GB" dirty="0" err="1">
                <a:latin typeface="+mj-lt"/>
              </a:rPr>
              <a:t>fesul</a:t>
            </a:r>
            <a:r>
              <a:rPr lang="en-GB" dirty="0">
                <a:latin typeface="+mj-lt"/>
              </a:rPr>
              <a:t> grŵp</a:t>
            </a:r>
          </a:p>
          <a:p>
            <a:r>
              <a:rPr lang="en-GB" dirty="0" err="1">
                <a:latin typeface="+mj-lt"/>
              </a:rPr>
              <a:t>Defnyddiwch</a:t>
            </a:r>
            <a:r>
              <a:rPr lang="en-GB" dirty="0">
                <a:latin typeface="+mj-lt"/>
              </a:rPr>
              <a:t> eich </a:t>
            </a:r>
            <a:r>
              <a:rPr lang="en-GB" dirty="0" err="1">
                <a:latin typeface="+mj-lt"/>
              </a:rPr>
              <a:t>taflen</a:t>
            </a:r>
            <a:r>
              <a:rPr lang="en-GB" dirty="0">
                <a:latin typeface="+mj-lt"/>
              </a:rPr>
              <a:t> </a:t>
            </a:r>
            <a:r>
              <a:rPr lang="en-GB" dirty="0" err="1">
                <a:latin typeface="+mj-lt"/>
              </a:rPr>
              <a:t>CCUHP</a:t>
            </a:r>
            <a:r>
              <a:rPr lang="en-GB" dirty="0">
                <a:latin typeface="+mj-lt"/>
              </a:rPr>
              <a:t> i </a:t>
            </a:r>
            <a:r>
              <a:rPr lang="en-GB" dirty="0" err="1">
                <a:latin typeface="+mj-lt"/>
              </a:rPr>
              <a:t>greu</a:t>
            </a:r>
            <a:r>
              <a:rPr lang="en-GB" dirty="0">
                <a:latin typeface="+mj-lt"/>
              </a:rPr>
              <a:t> </a:t>
            </a:r>
            <a:r>
              <a:rPr lang="en-GB" dirty="0" err="1">
                <a:latin typeface="+mj-lt"/>
              </a:rPr>
              <a:t>llun</a:t>
            </a:r>
            <a:r>
              <a:rPr lang="en-GB" dirty="0">
                <a:latin typeface="+mj-lt"/>
              </a:rPr>
              <a:t> </a:t>
            </a:r>
            <a:r>
              <a:rPr lang="en-GB" dirty="0" err="1">
                <a:latin typeface="+mj-lt"/>
              </a:rPr>
              <a:t>o’ch</a:t>
            </a:r>
            <a:r>
              <a:rPr lang="en-GB" dirty="0">
                <a:latin typeface="+mj-lt"/>
              </a:rPr>
              <a:t> ‘</a:t>
            </a:r>
            <a:r>
              <a:rPr lang="en-GB" dirty="0" err="1">
                <a:latin typeface="+mj-lt"/>
              </a:rPr>
              <a:t>Coeden</a:t>
            </a:r>
            <a:r>
              <a:rPr lang="en-GB" dirty="0">
                <a:latin typeface="+mj-lt"/>
              </a:rPr>
              <a:t> Hawliau’ eich hun</a:t>
            </a:r>
          </a:p>
          <a:p>
            <a:r>
              <a:rPr lang="en-GB" dirty="0" err="1">
                <a:latin typeface="+mj-lt"/>
              </a:rPr>
              <a:t>Tynnwch</a:t>
            </a:r>
            <a:r>
              <a:rPr lang="en-GB" dirty="0">
                <a:latin typeface="+mj-lt"/>
              </a:rPr>
              <a:t> </a:t>
            </a:r>
            <a:r>
              <a:rPr lang="en-GB" dirty="0" err="1">
                <a:latin typeface="+mj-lt"/>
              </a:rPr>
              <a:t>lun</a:t>
            </a:r>
            <a:r>
              <a:rPr lang="en-GB" dirty="0">
                <a:latin typeface="+mj-lt"/>
              </a:rPr>
              <a:t> </a:t>
            </a:r>
            <a:r>
              <a:rPr lang="en-GB" dirty="0" err="1">
                <a:latin typeface="+mj-lt"/>
              </a:rPr>
              <a:t>coeden</a:t>
            </a:r>
            <a:r>
              <a:rPr lang="en-GB" dirty="0">
                <a:latin typeface="+mj-lt"/>
              </a:rPr>
              <a:t> gyda </a:t>
            </a:r>
            <a:r>
              <a:rPr lang="en-GB" dirty="0" err="1">
                <a:latin typeface="+mj-lt"/>
              </a:rPr>
              <a:t>gwreiddiau</a:t>
            </a:r>
            <a:endParaRPr lang="en-GB" dirty="0">
              <a:latin typeface="+mj-lt"/>
            </a:endParaRPr>
          </a:p>
          <a:p>
            <a:r>
              <a:rPr lang="en-GB" dirty="0" err="1">
                <a:latin typeface="+mj-lt"/>
              </a:rPr>
              <a:t>Prif</a:t>
            </a:r>
            <a:r>
              <a:rPr lang="en-GB" dirty="0">
                <a:latin typeface="+mj-lt"/>
              </a:rPr>
              <a:t> ran y </a:t>
            </a:r>
            <a:r>
              <a:rPr lang="en-GB" dirty="0" err="1">
                <a:latin typeface="+mj-lt"/>
              </a:rPr>
              <a:t>goeden</a:t>
            </a:r>
            <a:r>
              <a:rPr lang="en-GB" dirty="0">
                <a:latin typeface="+mj-lt"/>
              </a:rPr>
              <a:t> yw'r mater</a:t>
            </a:r>
          </a:p>
          <a:p>
            <a:r>
              <a:rPr lang="en-GB" dirty="0" err="1">
                <a:latin typeface="+mj-lt"/>
              </a:rPr>
              <a:t>Tynnwch</a:t>
            </a:r>
            <a:r>
              <a:rPr lang="en-GB" dirty="0">
                <a:latin typeface="+mj-lt"/>
              </a:rPr>
              <a:t> </a:t>
            </a:r>
            <a:r>
              <a:rPr lang="en-GB" dirty="0" err="1">
                <a:latin typeface="+mj-lt"/>
              </a:rPr>
              <a:t>lun</a:t>
            </a:r>
            <a:r>
              <a:rPr lang="en-GB" dirty="0">
                <a:latin typeface="+mj-lt"/>
              </a:rPr>
              <a:t> o </a:t>
            </a:r>
            <a:r>
              <a:rPr lang="en-GB" dirty="0" err="1">
                <a:latin typeface="+mj-lt"/>
              </a:rPr>
              <a:t>ffrwythau</a:t>
            </a:r>
            <a:r>
              <a:rPr lang="en-GB" dirty="0">
                <a:latin typeface="+mj-lt"/>
              </a:rPr>
              <a:t> ar y </a:t>
            </a:r>
            <a:r>
              <a:rPr lang="en-GB" dirty="0" err="1">
                <a:latin typeface="+mj-lt"/>
              </a:rPr>
              <a:t>goeden</a:t>
            </a:r>
            <a:r>
              <a:rPr lang="en-GB" dirty="0">
                <a:latin typeface="+mj-lt"/>
              </a:rPr>
              <a:t> fel y </a:t>
            </a:r>
            <a:r>
              <a:rPr lang="en-GB" dirty="0" err="1">
                <a:latin typeface="+mj-lt"/>
              </a:rPr>
              <a:t>newidiadau</a:t>
            </a:r>
            <a:r>
              <a:rPr lang="en-GB" dirty="0">
                <a:latin typeface="+mj-lt"/>
              </a:rPr>
              <a:t> </a:t>
            </a:r>
            <a:r>
              <a:rPr lang="en-GB" dirty="0" err="1">
                <a:latin typeface="+mj-lt"/>
              </a:rPr>
              <a:t>rydych</a:t>
            </a:r>
            <a:r>
              <a:rPr lang="en-GB" dirty="0">
                <a:latin typeface="+mj-lt"/>
              </a:rPr>
              <a:t> chi am eu gweld</a:t>
            </a:r>
          </a:p>
          <a:p>
            <a:r>
              <a:rPr lang="en-GB" dirty="0" err="1">
                <a:latin typeface="+mj-lt"/>
              </a:rPr>
              <a:t>Tynnwch</a:t>
            </a:r>
            <a:r>
              <a:rPr lang="en-GB" dirty="0">
                <a:latin typeface="+mj-lt"/>
              </a:rPr>
              <a:t> </a:t>
            </a:r>
            <a:r>
              <a:rPr lang="en-GB" dirty="0" err="1">
                <a:latin typeface="+mj-lt"/>
              </a:rPr>
              <a:t>lun</a:t>
            </a:r>
            <a:r>
              <a:rPr lang="en-GB" dirty="0">
                <a:latin typeface="+mj-lt"/>
              </a:rPr>
              <a:t> </a:t>
            </a:r>
            <a:r>
              <a:rPr lang="en-GB" dirty="0" err="1">
                <a:latin typeface="+mj-lt"/>
              </a:rPr>
              <a:t>cymylau</a:t>
            </a:r>
            <a:r>
              <a:rPr lang="en-GB" dirty="0">
                <a:latin typeface="+mj-lt"/>
              </a:rPr>
              <a:t> yn yr </a:t>
            </a:r>
            <a:r>
              <a:rPr lang="en-GB" dirty="0" err="1">
                <a:latin typeface="+mj-lt"/>
              </a:rPr>
              <a:t>awyr</a:t>
            </a:r>
            <a:r>
              <a:rPr lang="en-GB" dirty="0">
                <a:latin typeface="+mj-lt"/>
              </a:rPr>
              <a:t> a'u </a:t>
            </a:r>
            <a:r>
              <a:rPr lang="en-GB" dirty="0" err="1">
                <a:latin typeface="+mj-lt"/>
              </a:rPr>
              <a:t>labelu</a:t>
            </a:r>
            <a:r>
              <a:rPr lang="en-GB" dirty="0">
                <a:latin typeface="+mj-lt"/>
              </a:rPr>
              <a:t> ag </a:t>
            </a:r>
            <a:r>
              <a:rPr lang="en-GB" dirty="0" err="1">
                <a:latin typeface="+mj-lt"/>
              </a:rPr>
              <a:t>erthyglau</a:t>
            </a:r>
            <a:r>
              <a:rPr lang="en-GB" dirty="0">
                <a:latin typeface="+mj-lt"/>
              </a:rPr>
              <a:t> </a:t>
            </a:r>
            <a:r>
              <a:rPr lang="en-GB" dirty="0" err="1">
                <a:latin typeface="+mj-lt"/>
              </a:rPr>
              <a:t>CCUHP</a:t>
            </a:r>
            <a:endParaRPr lang="en-GB" dirty="0">
              <a:latin typeface="+mj-lt"/>
            </a:endParaRPr>
          </a:p>
          <a:p>
            <a:r>
              <a:rPr lang="en-GB" dirty="0" err="1">
                <a:latin typeface="+mj-lt"/>
              </a:rPr>
              <a:t>Ysgrifennwch</a:t>
            </a:r>
            <a:r>
              <a:rPr lang="en-GB" dirty="0">
                <a:latin typeface="+mj-lt"/>
              </a:rPr>
              <a:t> </a:t>
            </a:r>
            <a:r>
              <a:rPr lang="en-GB" dirty="0" err="1">
                <a:latin typeface="+mj-lt"/>
              </a:rPr>
              <a:t>wreiddiau'r</a:t>
            </a:r>
            <a:r>
              <a:rPr lang="en-GB" dirty="0">
                <a:latin typeface="+mj-lt"/>
              </a:rPr>
              <a:t> </a:t>
            </a:r>
            <a:r>
              <a:rPr lang="en-GB" dirty="0" err="1">
                <a:latin typeface="+mj-lt"/>
              </a:rPr>
              <a:t>broblem</a:t>
            </a:r>
            <a:r>
              <a:rPr lang="en-GB" dirty="0">
                <a:latin typeface="+mj-lt"/>
              </a:rPr>
              <a:t> ar </a:t>
            </a:r>
            <a:r>
              <a:rPr lang="en-GB" dirty="0" err="1">
                <a:latin typeface="+mj-lt"/>
              </a:rPr>
              <a:t>wreiddiau'r</a:t>
            </a:r>
            <a:r>
              <a:rPr lang="en-GB" dirty="0">
                <a:latin typeface="+mj-lt"/>
              </a:rPr>
              <a:t> </a:t>
            </a:r>
            <a:r>
              <a:rPr lang="en-GB" dirty="0" err="1">
                <a:latin typeface="+mj-lt"/>
              </a:rPr>
              <a:t>goeden</a:t>
            </a:r>
            <a:endParaRPr lang="en-GB" dirty="0">
              <a:latin typeface="+mj-lt"/>
            </a:endParaRPr>
          </a:p>
          <a:p>
            <a:r>
              <a:rPr lang="en-GB" dirty="0" err="1">
                <a:latin typeface="+mj-lt"/>
              </a:rPr>
              <a:t>Tynnwch</a:t>
            </a:r>
            <a:r>
              <a:rPr lang="en-GB" dirty="0">
                <a:latin typeface="+mj-lt"/>
              </a:rPr>
              <a:t> </a:t>
            </a:r>
            <a:r>
              <a:rPr lang="en-GB" dirty="0" err="1">
                <a:latin typeface="+mj-lt"/>
              </a:rPr>
              <a:t>bobl</a:t>
            </a:r>
            <a:r>
              <a:rPr lang="en-GB" dirty="0">
                <a:latin typeface="+mj-lt"/>
              </a:rPr>
              <a:t> o </a:t>
            </a:r>
            <a:r>
              <a:rPr lang="en-GB" dirty="0" err="1">
                <a:latin typeface="+mj-lt"/>
              </a:rPr>
              <a:t>amgylch</a:t>
            </a:r>
            <a:r>
              <a:rPr lang="en-GB" dirty="0">
                <a:latin typeface="+mj-lt"/>
              </a:rPr>
              <a:t> y </a:t>
            </a:r>
            <a:r>
              <a:rPr lang="en-GB" dirty="0" err="1">
                <a:latin typeface="+mj-lt"/>
              </a:rPr>
              <a:t>goeden</a:t>
            </a:r>
            <a:r>
              <a:rPr lang="en-GB" dirty="0">
                <a:latin typeface="+mj-lt"/>
              </a:rPr>
              <a:t> i </a:t>
            </a:r>
            <a:r>
              <a:rPr lang="en-GB" dirty="0" err="1">
                <a:latin typeface="+mj-lt"/>
              </a:rPr>
              <a:t>gynrychioli</a:t>
            </a:r>
            <a:r>
              <a:rPr lang="en-GB" dirty="0">
                <a:latin typeface="+mj-lt"/>
              </a:rPr>
              <a:t> </a:t>
            </a:r>
            <a:r>
              <a:rPr lang="en-GB" dirty="0" err="1">
                <a:latin typeface="+mj-lt"/>
              </a:rPr>
              <a:t>sefydliadau</a:t>
            </a:r>
            <a:r>
              <a:rPr lang="en-GB" dirty="0">
                <a:latin typeface="+mj-lt"/>
              </a:rPr>
              <a:t> neu </a:t>
            </a:r>
            <a:r>
              <a:rPr lang="en-GB" dirty="0" err="1">
                <a:latin typeface="+mj-lt"/>
              </a:rPr>
              <a:t>unigolion</a:t>
            </a:r>
            <a:r>
              <a:rPr lang="en-GB" dirty="0">
                <a:latin typeface="+mj-lt"/>
              </a:rPr>
              <a:t> a </a:t>
            </a:r>
            <a:r>
              <a:rPr lang="en-GB" dirty="0" err="1">
                <a:latin typeface="+mj-lt"/>
              </a:rPr>
              <a:t>ddylai</a:t>
            </a:r>
            <a:r>
              <a:rPr lang="en-GB" dirty="0">
                <a:latin typeface="+mj-lt"/>
              </a:rPr>
              <a:t> fod yn </a:t>
            </a:r>
            <a:r>
              <a:rPr lang="en-GB" dirty="0" err="1">
                <a:latin typeface="+mj-lt"/>
              </a:rPr>
              <a:t>gyfrifol</a:t>
            </a:r>
            <a:r>
              <a:rPr lang="en-GB" dirty="0">
                <a:latin typeface="+mj-lt"/>
              </a:rPr>
              <a:t> am sicrhau bod plant yn cyflawni eu hawliau yn y </a:t>
            </a:r>
            <a:r>
              <a:rPr lang="en-GB" dirty="0" err="1">
                <a:latin typeface="+mj-lt"/>
              </a:rPr>
              <a:t>blynyddoedd</a:t>
            </a:r>
            <a:r>
              <a:rPr lang="en-GB" dirty="0">
                <a:latin typeface="+mj-lt"/>
              </a:rPr>
              <a:t> cynnar</a:t>
            </a:r>
          </a:p>
        </p:txBody>
      </p:sp>
      <p:pic>
        <p:nvPicPr>
          <p:cNvPr id="8" name="Picture 7">
            <a:extLst>
              <a:ext uri="{FF2B5EF4-FFF2-40B4-BE49-F238E27FC236}">
                <a16:creationId xmlns:a16="http://schemas.microsoft.com/office/drawing/2014/main" id="{E0087F82-8BE2-4E20-A11C-9C4E30981DEE}"/>
              </a:ext>
            </a:extLst>
          </p:cNvPr>
          <p:cNvPicPr>
            <a:picLocks noChangeAspect="1"/>
          </p:cNvPicPr>
          <p:nvPr/>
        </p:nvPicPr>
        <p:blipFill>
          <a:blip r:embed="rId2"/>
          <a:stretch>
            <a:fillRect/>
          </a:stretch>
        </p:blipFill>
        <p:spPr>
          <a:xfrm>
            <a:off x="7242222" y="662782"/>
            <a:ext cx="3284113" cy="4867275"/>
          </a:xfrm>
          <a:prstGeom prst="rect">
            <a:avLst/>
          </a:prstGeom>
        </p:spPr>
      </p:pic>
    </p:spTree>
    <p:extLst>
      <p:ext uri="{BB962C8B-B14F-4D97-AF65-F5344CB8AC3E}">
        <p14:creationId xmlns:p14="http://schemas.microsoft.com/office/powerpoint/2010/main" val="40371328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FEA5-D7FB-4A85-9E59-55BFF314B71A}"/>
              </a:ext>
            </a:extLst>
          </p:cNvPr>
          <p:cNvSpPr>
            <a:spLocks noGrp="1"/>
          </p:cNvSpPr>
          <p:nvPr>
            <p:ph type="title"/>
          </p:nvPr>
        </p:nvSpPr>
        <p:spPr>
          <a:xfrm>
            <a:off x="1663253" y="-272671"/>
            <a:ext cx="7886700" cy="1325563"/>
          </a:xfrm>
        </p:spPr>
        <p:txBody>
          <a:bodyPr>
            <a:normAutofit/>
          </a:bodyPr>
          <a:lstStyle/>
          <a:p>
            <a:r>
              <a:rPr lang="en-GB" sz="2400" dirty="0"/>
              <a:t>The Rights Tree</a:t>
            </a:r>
          </a:p>
        </p:txBody>
      </p:sp>
      <p:sp>
        <p:nvSpPr>
          <p:cNvPr id="3" name="Content Placeholder 2">
            <a:extLst>
              <a:ext uri="{FF2B5EF4-FFF2-40B4-BE49-F238E27FC236}">
                <a16:creationId xmlns:a16="http://schemas.microsoft.com/office/drawing/2014/main" id="{72CBE6EE-791C-426C-A129-37EA4ECFE545}"/>
              </a:ext>
            </a:extLst>
          </p:cNvPr>
          <p:cNvSpPr>
            <a:spLocks noGrp="1"/>
          </p:cNvSpPr>
          <p:nvPr>
            <p:ph sz="half" idx="1"/>
          </p:nvPr>
        </p:nvSpPr>
        <p:spPr>
          <a:xfrm>
            <a:off x="1663253" y="743799"/>
            <a:ext cx="5926696" cy="4678207"/>
          </a:xfrm>
        </p:spPr>
        <p:txBody>
          <a:bodyPr>
            <a:normAutofit fontScale="92500" lnSpcReduction="10000"/>
          </a:bodyPr>
          <a:lstStyle/>
          <a:p>
            <a:pPr marL="0" indent="0">
              <a:buNone/>
            </a:pPr>
            <a:r>
              <a:rPr lang="en-GB" sz="1900" dirty="0"/>
              <a:t>Think of 5 issues that face children in early years settings today. These can be local, national or global issues (these will probably be ‘sociological issues’)</a:t>
            </a:r>
          </a:p>
          <a:p>
            <a:pPr marL="0" indent="0">
              <a:buNone/>
            </a:pPr>
            <a:r>
              <a:rPr lang="en-GB" sz="1900" dirty="0"/>
              <a:t>After you have thought of these split in to groups and pick one issue per group</a:t>
            </a:r>
          </a:p>
          <a:p>
            <a:pPr marL="0" indent="0">
              <a:buNone/>
            </a:pPr>
            <a:r>
              <a:rPr lang="en-GB" sz="1900" dirty="0"/>
              <a:t>Use your </a:t>
            </a:r>
            <a:r>
              <a:rPr lang="en-GB" sz="1900" dirty="0" err="1"/>
              <a:t>UNCRC</a:t>
            </a:r>
            <a:r>
              <a:rPr lang="en-GB" sz="1900" dirty="0"/>
              <a:t> leaflet to  create a picture of your own ‘Rights tree’</a:t>
            </a:r>
          </a:p>
          <a:p>
            <a:pPr marL="0" indent="0">
              <a:buNone/>
            </a:pPr>
            <a:r>
              <a:rPr lang="en-GB" sz="1900" dirty="0"/>
              <a:t>Draw a tree with roots</a:t>
            </a:r>
          </a:p>
          <a:p>
            <a:pPr marL="0" indent="0">
              <a:buNone/>
            </a:pPr>
            <a:r>
              <a:rPr lang="en-GB" sz="1900" dirty="0"/>
              <a:t>The main section of the tree is the issue</a:t>
            </a:r>
          </a:p>
          <a:p>
            <a:pPr marL="0" indent="0">
              <a:buNone/>
            </a:pPr>
            <a:r>
              <a:rPr lang="en-GB" sz="1900" dirty="0"/>
              <a:t>Draw fruit on the tree as the changes you want to see</a:t>
            </a:r>
          </a:p>
          <a:p>
            <a:pPr marL="0" indent="0">
              <a:buNone/>
            </a:pPr>
            <a:r>
              <a:rPr lang="en-GB" sz="1900" dirty="0"/>
              <a:t>Draw clouds in the sky and label them with </a:t>
            </a:r>
            <a:r>
              <a:rPr lang="en-GB" sz="1900" dirty="0" err="1"/>
              <a:t>UNCRC</a:t>
            </a:r>
            <a:r>
              <a:rPr lang="en-GB" sz="1900" dirty="0"/>
              <a:t> articles</a:t>
            </a:r>
          </a:p>
          <a:p>
            <a:pPr marL="0" indent="0">
              <a:buNone/>
            </a:pPr>
            <a:r>
              <a:rPr lang="en-GB" sz="1900" dirty="0"/>
              <a:t>Write the roots of the problem on the roots of the tree</a:t>
            </a:r>
          </a:p>
          <a:p>
            <a:pPr marL="0" indent="0">
              <a:buNone/>
            </a:pPr>
            <a:r>
              <a:rPr lang="en-GB" sz="1900" dirty="0"/>
              <a:t>Draw people around the tree to represent organisations or individuals who should be responsible to make sure children get their rights met in the early years</a:t>
            </a:r>
          </a:p>
          <a:p>
            <a:pPr marL="0" indent="0">
              <a:buNone/>
            </a:pPr>
            <a:endParaRPr lang="en-GB" dirty="0"/>
          </a:p>
        </p:txBody>
      </p:sp>
      <p:pic>
        <p:nvPicPr>
          <p:cNvPr id="5" name="Picture 4">
            <a:extLst>
              <a:ext uri="{FF2B5EF4-FFF2-40B4-BE49-F238E27FC236}">
                <a16:creationId xmlns:a16="http://schemas.microsoft.com/office/drawing/2014/main" id="{01FB9DD7-A834-4DEB-9611-465ED82E16E7}"/>
              </a:ext>
            </a:extLst>
          </p:cNvPr>
          <p:cNvPicPr>
            <a:picLocks noChangeAspect="1"/>
          </p:cNvPicPr>
          <p:nvPr/>
        </p:nvPicPr>
        <p:blipFill>
          <a:blip r:embed="rId2"/>
          <a:stretch>
            <a:fillRect/>
          </a:stretch>
        </p:blipFill>
        <p:spPr>
          <a:xfrm>
            <a:off x="7811303" y="390111"/>
            <a:ext cx="2717444" cy="4867275"/>
          </a:xfrm>
          <a:prstGeom prst="rect">
            <a:avLst/>
          </a:prstGeom>
        </p:spPr>
      </p:pic>
    </p:spTree>
    <p:extLst>
      <p:ext uri="{BB962C8B-B14F-4D97-AF65-F5344CB8AC3E}">
        <p14:creationId xmlns:p14="http://schemas.microsoft.com/office/powerpoint/2010/main" val="917859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1A1E-5B3B-4A7E-9D3D-A80A05142A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5C617F-B91D-4E66-81B4-DF161461928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942000C-C0BC-48AF-B664-D3A9EE9AC9FA}"/>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22C47432-9ABB-48C7-BC88-3F9977A813E6}"/>
              </a:ext>
            </a:extLst>
          </p:cNvPr>
          <p:cNvPicPr>
            <a:picLocks noChangeAspect="1"/>
          </p:cNvPicPr>
          <p:nvPr/>
        </p:nvPicPr>
        <p:blipFill>
          <a:blip r:embed="rId2"/>
          <a:stretch>
            <a:fillRect/>
          </a:stretch>
        </p:blipFill>
        <p:spPr>
          <a:xfrm>
            <a:off x="105878" y="0"/>
            <a:ext cx="12086122" cy="6858000"/>
          </a:xfrm>
          <a:prstGeom prst="rect">
            <a:avLst/>
          </a:prstGeom>
        </p:spPr>
      </p:pic>
    </p:spTree>
    <p:extLst>
      <p:ext uri="{BB962C8B-B14F-4D97-AF65-F5344CB8AC3E}">
        <p14:creationId xmlns:p14="http://schemas.microsoft.com/office/powerpoint/2010/main" val="4114419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C31F7-AB5E-4432-AAE9-41CEEC4E63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9F8B50-07AB-4C91-BC72-BE8D6E615B65}"/>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7335E711-C789-4EE4-AA10-DE79A478B02D}"/>
              </a:ext>
            </a:extLst>
          </p:cNvPr>
          <p:cNvSpPr>
            <a:spLocks noGrp="1"/>
          </p:cNvSpPr>
          <p:nvPr>
            <p:ph sz="half" idx="2"/>
          </p:nvPr>
        </p:nvSpPr>
        <p:spPr>
          <a:xfrm>
            <a:off x="6172199" y="1825625"/>
            <a:ext cx="5639499" cy="4351338"/>
          </a:xfrm>
        </p:spPr>
        <p:txBody>
          <a:bodyPr/>
          <a:lstStyle/>
          <a:p>
            <a:endParaRPr lang="en-GB" dirty="0"/>
          </a:p>
        </p:txBody>
      </p:sp>
      <p:pic>
        <p:nvPicPr>
          <p:cNvPr id="7" name="Picture 6">
            <a:extLst>
              <a:ext uri="{FF2B5EF4-FFF2-40B4-BE49-F238E27FC236}">
                <a16:creationId xmlns:a16="http://schemas.microsoft.com/office/drawing/2014/main" id="{A50593E9-B8E8-405E-9408-0EF68B967B56}"/>
              </a:ext>
            </a:extLst>
          </p:cNvPr>
          <p:cNvPicPr>
            <a:picLocks noChangeAspect="1"/>
          </p:cNvPicPr>
          <p:nvPr/>
        </p:nvPicPr>
        <p:blipFill>
          <a:blip r:embed="rId2"/>
          <a:stretch>
            <a:fillRect/>
          </a:stretch>
        </p:blipFill>
        <p:spPr>
          <a:xfrm>
            <a:off x="97478" y="0"/>
            <a:ext cx="11714219" cy="6858000"/>
          </a:xfrm>
          <a:prstGeom prst="rect">
            <a:avLst/>
          </a:prstGeom>
        </p:spPr>
      </p:pic>
    </p:spTree>
    <p:extLst>
      <p:ext uri="{BB962C8B-B14F-4D97-AF65-F5344CB8AC3E}">
        <p14:creationId xmlns:p14="http://schemas.microsoft.com/office/powerpoint/2010/main" val="27779682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BDDBAA-6C84-4C94-9B5A-F00D63651E4D}"/>
              </a:ext>
            </a:extLst>
          </p:cNvPr>
          <p:cNvSpPr>
            <a:spLocks noGrp="1"/>
          </p:cNvSpPr>
          <p:nvPr>
            <p:ph type="title"/>
          </p:nvPr>
        </p:nvSpPr>
        <p:spPr/>
        <p:txBody>
          <a:bodyPr>
            <a:normAutofit/>
          </a:bodyPr>
          <a:lstStyle/>
          <a:p>
            <a:r>
              <a:rPr lang="en-GB" sz="2800" dirty="0" err="1"/>
              <a:t>Cwestiynau</a:t>
            </a:r>
            <a:r>
              <a:rPr lang="en-GB" sz="2800" dirty="0"/>
              <a:t> i’w </a:t>
            </a:r>
            <a:r>
              <a:rPr lang="en-GB" sz="2800" dirty="0" err="1"/>
              <a:t>hystyried</a:t>
            </a:r>
            <a:r>
              <a:rPr lang="en-GB" sz="2800" dirty="0"/>
              <a:t> sy’n </a:t>
            </a:r>
            <a:r>
              <a:rPr lang="en-GB" sz="2800" dirty="0" err="1"/>
              <a:t>berthnasol</a:t>
            </a:r>
            <a:r>
              <a:rPr lang="en-GB" sz="2800" dirty="0"/>
              <a:t> i ymarfer EY (</a:t>
            </a:r>
            <a:r>
              <a:rPr lang="en-GB" sz="2800" dirty="0" err="1"/>
              <a:t>addaswyd</a:t>
            </a:r>
            <a:r>
              <a:rPr lang="en-GB" sz="2800" dirty="0"/>
              <a:t> o Parker, 2020)</a:t>
            </a:r>
          </a:p>
        </p:txBody>
      </p:sp>
      <p:sp>
        <p:nvSpPr>
          <p:cNvPr id="3" name="Content Placeholder 2">
            <a:extLst>
              <a:ext uri="{FF2B5EF4-FFF2-40B4-BE49-F238E27FC236}">
                <a16:creationId xmlns:a16="http://schemas.microsoft.com/office/drawing/2014/main" id="{FCFD905B-24C6-419D-84E3-EABBE6023E6F}"/>
              </a:ext>
            </a:extLst>
          </p:cNvPr>
          <p:cNvSpPr>
            <a:spLocks noGrp="1"/>
          </p:cNvSpPr>
          <p:nvPr>
            <p:ph sz="half" idx="1"/>
          </p:nvPr>
        </p:nvSpPr>
        <p:spPr>
          <a:xfrm>
            <a:off x="2152650" y="1825625"/>
            <a:ext cx="7886699" cy="4351338"/>
          </a:xfrm>
        </p:spPr>
        <p:txBody>
          <a:bodyPr>
            <a:normAutofit/>
          </a:bodyPr>
          <a:lstStyle/>
          <a:p>
            <a:pPr marL="0" indent="0">
              <a:buNone/>
            </a:pPr>
            <a:r>
              <a:rPr lang="en-GB" sz="2000" dirty="0">
                <a:latin typeface="+mj-lt"/>
              </a:rPr>
              <a:t>1. Beth sy'n annheg am plant yn eich </a:t>
            </a:r>
            <a:r>
              <a:rPr lang="en-GB" sz="2000" dirty="0" err="1">
                <a:latin typeface="+mj-lt"/>
              </a:rPr>
              <a:t>cymunedau</a:t>
            </a:r>
            <a:r>
              <a:rPr lang="en-GB" sz="2000" dirty="0">
                <a:latin typeface="+mj-lt"/>
              </a:rPr>
              <a:t> lle </a:t>
            </a:r>
            <a:r>
              <a:rPr lang="en-GB" sz="2000" dirty="0" err="1">
                <a:latin typeface="+mj-lt"/>
              </a:rPr>
              <a:t>byddech</a:t>
            </a:r>
            <a:r>
              <a:rPr lang="en-GB" sz="2000" dirty="0">
                <a:latin typeface="+mj-lt"/>
              </a:rPr>
              <a:t> chi/ </a:t>
            </a:r>
            <a:r>
              <a:rPr lang="en-GB" sz="2000" dirty="0" err="1">
                <a:latin typeface="+mj-lt"/>
              </a:rPr>
              <a:t>rydych</a:t>
            </a:r>
            <a:r>
              <a:rPr lang="en-GB" sz="2000" dirty="0">
                <a:latin typeface="+mj-lt"/>
              </a:rPr>
              <a:t> chi'n gweithio?</a:t>
            </a:r>
          </a:p>
          <a:p>
            <a:pPr marL="0" indent="0">
              <a:buNone/>
            </a:pPr>
            <a:r>
              <a:rPr lang="en-GB" sz="2000" dirty="0">
                <a:latin typeface="+mj-lt"/>
              </a:rPr>
              <a:t>2. Pwy sy’n wneud hyn yn annheg?</a:t>
            </a:r>
          </a:p>
          <a:p>
            <a:pPr marL="0" indent="0">
              <a:buNone/>
            </a:pPr>
            <a:r>
              <a:rPr lang="en-GB" sz="2000" dirty="0">
                <a:latin typeface="+mj-lt"/>
              </a:rPr>
              <a:t>3. Sut mae hyn yn </a:t>
            </a:r>
            <a:r>
              <a:rPr lang="en-GB" sz="2000" dirty="0" err="1">
                <a:latin typeface="+mj-lt"/>
              </a:rPr>
              <a:t>effeithio</a:t>
            </a:r>
            <a:r>
              <a:rPr lang="en-GB" sz="2000" dirty="0">
                <a:latin typeface="+mj-lt"/>
              </a:rPr>
              <a:t> ar y plant yn y gymuned?</a:t>
            </a:r>
          </a:p>
          <a:p>
            <a:pPr marL="0" indent="0">
              <a:buNone/>
            </a:pPr>
            <a:r>
              <a:rPr lang="en-GB" sz="2000" dirty="0">
                <a:latin typeface="+mj-lt"/>
              </a:rPr>
              <a:t>4. Beth </a:t>
            </a:r>
            <a:r>
              <a:rPr lang="en-GB" sz="2000" dirty="0" err="1">
                <a:latin typeface="+mj-lt"/>
              </a:rPr>
              <a:t>yw</a:t>
            </a:r>
            <a:r>
              <a:rPr lang="en-GB" sz="2000" dirty="0">
                <a:latin typeface="+mj-lt"/>
              </a:rPr>
              <a:t> ein </a:t>
            </a:r>
            <a:r>
              <a:rPr lang="en-GB" sz="2000" dirty="0" err="1">
                <a:latin typeface="+mj-lt"/>
              </a:rPr>
              <a:t>rôl</a:t>
            </a:r>
            <a:r>
              <a:rPr lang="en-GB" sz="2000" dirty="0">
                <a:latin typeface="+mj-lt"/>
              </a:rPr>
              <a:t> yn y lleoliad </a:t>
            </a:r>
            <a:r>
              <a:rPr lang="en-GB" sz="2000" dirty="0" err="1">
                <a:latin typeface="+mj-lt"/>
              </a:rPr>
              <a:t>blynyddoedd</a:t>
            </a:r>
            <a:r>
              <a:rPr lang="en-GB" sz="2000" dirty="0">
                <a:latin typeface="+mj-lt"/>
              </a:rPr>
              <a:t> cynnar?</a:t>
            </a:r>
          </a:p>
          <a:p>
            <a:pPr marL="0" indent="0">
              <a:buNone/>
            </a:pPr>
            <a:r>
              <a:rPr lang="en-GB" sz="2000" dirty="0">
                <a:latin typeface="+mj-lt"/>
              </a:rPr>
              <a:t>5. Sut gall gweithwyr sy'n </a:t>
            </a:r>
            <a:r>
              <a:rPr lang="en-GB" sz="2000" dirty="0" err="1">
                <a:latin typeface="+mj-lt"/>
              </a:rPr>
              <a:t>byw</a:t>
            </a:r>
            <a:r>
              <a:rPr lang="en-GB" sz="2000" dirty="0">
                <a:latin typeface="+mj-lt"/>
              </a:rPr>
              <a:t> y tu allan i'r gymuned </a:t>
            </a:r>
            <a:r>
              <a:rPr lang="en-GB" sz="2000" dirty="0" err="1">
                <a:latin typeface="+mj-lt"/>
              </a:rPr>
              <a:t>baratoi</a:t>
            </a:r>
            <a:r>
              <a:rPr lang="en-GB" sz="2000" dirty="0">
                <a:latin typeface="+mj-lt"/>
              </a:rPr>
              <a:t> eu hunain i weithio o fewn ac ar gyfer y </a:t>
            </a:r>
            <a:r>
              <a:rPr lang="en-GB" sz="2000" dirty="0" err="1">
                <a:latin typeface="+mj-lt"/>
              </a:rPr>
              <a:t>cymunedau</a:t>
            </a:r>
            <a:r>
              <a:rPr lang="en-GB" sz="2000" dirty="0">
                <a:latin typeface="+mj-lt"/>
              </a:rPr>
              <a:t> hyn?</a:t>
            </a:r>
          </a:p>
          <a:p>
            <a:pPr marL="0" indent="0">
              <a:buNone/>
            </a:pPr>
            <a:r>
              <a:rPr lang="en-GB" sz="2000" dirty="0">
                <a:latin typeface="+mj-lt"/>
              </a:rPr>
              <a:t>6. Beth </a:t>
            </a:r>
            <a:r>
              <a:rPr lang="en-GB" sz="2000" dirty="0" err="1">
                <a:latin typeface="+mj-lt"/>
              </a:rPr>
              <a:t>fyddai'n</a:t>
            </a:r>
            <a:r>
              <a:rPr lang="en-GB" sz="2000" dirty="0">
                <a:latin typeface="+mj-lt"/>
              </a:rPr>
              <a:t> </a:t>
            </a:r>
            <a:r>
              <a:rPr lang="en-GB" sz="2000" dirty="0" err="1">
                <a:latin typeface="+mj-lt"/>
              </a:rPr>
              <a:t>ysgogi</a:t>
            </a:r>
            <a:r>
              <a:rPr lang="en-GB" sz="2000" dirty="0">
                <a:latin typeface="+mj-lt"/>
              </a:rPr>
              <a:t> rhieni a phlant i </a:t>
            </a:r>
            <a:r>
              <a:rPr lang="en-GB" sz="2000" dirty="0" err="1">
                <a:latin typeface="+mj-lt"/>
              </a:rPr>
              <a:t>ymuno</a:t>
            </a:r>
            <a:r>
              <a:rPr lang="en-GB" sz="2000" dirty="0">
                <a:latin typeface="+mj-lt"/>
              </a:rPr>
              <a:t> mewn </a:t>
            </a:r>
            <a:r>
              <a:rPr lang="en-GB" sz="2000" dirty="0" err="1">
                <a:latin typeface="+mj-lt"/>
              </a:rPr>
              <a:t>gweithgareddau</a:t>
            </a:r>
            <a:r>
              <a:rPr lang="en-GB" sz="2000" dirty="0">
                <a:latin typeface="+mj-lt"/>
              </a:rPr>
              <a:t> a </a:t>
            </a:r>
            <a:r>
              <a:rPr lang="en-GB" sz="2000" dirty="0" err="1">
                <a:latin typeface="+mj-lt"/>
              </a:rPr>
              <a:t>fyddai'n</a:t>
            </a:r>
            <a:r>
              <a:rPr lang="en-GB" sz="2000" dirty="0">
                <a:latin typeface="+mj-lt"/>
              </a:rPr>
              <a:t> </a:t>
            </a:r>
            <a:r>
              <a:rPr lang="en-GB" sz="2000" dirty="0" err="1">
                <a:latin typeface="+mj-lt"/>
              </a:rPr>
              <a:t>helpu'r</a:t>
            </a:r>
            <a:r>
              <a:rPr lang="en-GB" sz="2000" dirty="0">
                <a:latin typeface="+mj-lt"/>
              </a:rPr>
              <a:t> sefyllfa?</a:t>
            </a:r>
          </a:p>
          <a:p>
            <a:pPr marL="0" indent="0">
              <a:buNone/>
            </a:pPr>
            <a:r>
              <a:rPr lang="en-GB" sz="2000" dirty="0">
                <a:latin typeface="+mj-lt"/>
              </a:rPr>
              <a:t>7. Sut </a:t>
            </a:r>
            <a:r>
              <a:rPr lang="en-GB" sz="2000" dirty="0" err="1">
                <a:latin typeface="+mj-lt"/>
              </a:rPr>
              <a:t>deimlad</a:t>
            </a:r>
            <a:r>
              <a:rPr lang="en-GB" sz="2000" dirty="0">
                <a:latin typeface="+mj-lt"/>
              </a:rPr>
              <a:t> </a:t>
            </a:r>
            <a:r>
              <a:rPr lang="en-GB" sz="2000" dirty="0" err="1">
                <a:latin typeface="+mj-lt"/>
              </a:rPr>
              <a:t>fyddai'r</a:t>
            </a:r>
            <a:r>
              <a:rPr lang="en-GB" sz="2000" dirty="0">
                <a:latin typeface="+mj-lt"/>
              </a:rPr>
              <a:t> amgylchedd/</a:t>
            </a:r>
            <a:r>
              <a:rPr lang="en-GB" sz="2000" dirty="0" err="1">
                <a:latin typeface="+mj-lt"/>
              </a:rPr>
              <a:t>gofod</a:t>
            </a:r>
            <a:r>
              <a:rPr lang="en-GB" sz="2000" dirty="0">
                <a:latin typeface="+mj-lt"/>
              </a:rPr>
              <a:t> i helpu rhieni a phlant i </a:t>
            </a:r>
            <a:r>
              <a:rPr lang="en-GB" sz="2000" dirty="0" err="1">
                <a:latin typeface="+mj-lt"/>
              </a:rPr>
              <a:t>ymuno</a:t>
            </a:r>
            <a:r>
              <a:rPr lang="en-GB" sz="2000" dirty="0">
                <a:latin typeface="+mj-lt"/>
              </a:rPr>
              <a:t>?</a:t>
            </a:r>
          </a:p>
        </p:txBody>
      </p:sp>
    </p:spTree>
    <p:extLst>
      <p:ext uri="{BB962C8B-B14F-4D97-AF65-F5344CB8AC3E}">
        <p14:creationId xmlns:p14="http://schemas.microsoft.com/office/powerpoint/2010/main" val="24171045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566B5-A5FA-437F-B036-AC804425EBF5}"/>
              </a:ext>
            </a:extLst>
          </p:cNvPr>
          <p:cNvSpPr>
            <a:spLocks noGrp="1"/>
          </p:cNvSpPr>
          <p:nvPr>
            <p:ph type="title"/>
          </p:nvPr>
        </p:nvSpPr>
        <p:spPr>
          <a:xfrm>
            <a:off x="1781577" y="100818"/>
            <a:ext cx="7886700" cy="1325563"/>
          </a:xfrm>
        </p:spPr>
        <p:txBody>
          <a:bodyPr>
            <a:normAutofit/>
          </a:bodyPr>
          <a:lstStyle/>
          <a:p>
            <a:r>
              <a:rPr lang="en-GB" sz="2400" dirty="0"/>
              <a:t>Questions to consider relevant to EY practice (adapted from Parker, 2020)</a:t>
            </a:r>
          </a:p>
        </p:txBody>
      </p:sp>
      <p:sp>
        <p:nvSpPr>
          <p:cNvPr id="3" name="Content Placeholder 2">
            <a:extLst>
              <a:ext uri="{FF2B5EF4-FFF2-40B4-BE49-F238E27FC236}">
                <a16:creationId xmlns:a16="http://schemas.microsoft.com/office/drawing/2014/main" id="{F8F1304A-FBDF-4827-8A99-53F2C08FEC70}"/>
              </a:ext>
            </a:extLst>
          </p:cNvPr>
          <p:cNvSpPr>
            <a:spLocks noGrp="1"/>
          </p:cNvSpPr>
          <p:nvPr>
            <p:ph sz="half" idx="1"/>
          </p:nvPr>
        </p:nvSpPr>
        <p:spPr>
          <a:xfrm>
            <a:off x="1781578" y="1104408"/>
            <a:ext cx="8257773" cy="4351338"/>
          </a:xfrm>
        </p:spPr>
        <p:txBody>
          <a:bodyPr>
            <a:normAutofit/>
          </a:bodyPr>
          <a:lstStyle/>
          <a:p>
            <a:pPr marL="0" indent="0">
              <a:buNone/>
            </a:pPr>
            <a:endParaRPr lang="en-GB" dirty="0"/>
          </a:p>
          <a:p>
            <a:pPr marL="0" indent="0">
              <a:lnSpc>
                <a:spcPct val="107000"/>
              </a:lnSpc>
              <a:spcAft>
                <a:spcPts val="800"/>
              </a:spcAft>
              <a:buNone/>
            </a:pPr>
            <a:r>
              <a:rPr lang="en-GB" sz="1900" dirty="0">
                <a:latin typeface="+mj-lt"/>
                <a:ea typeface="DengXian" panose="02010600030101010101" pitchFamily="2" charset="-122"/>
                <a:cs typeface="Arial" panose="020B0604020202020204" pitchFamily="34" charset="0"/>
              </a:rPr>
              <a:t>1. What is unfair for children in  the communities where you work/ will work?</a:t>
            </a:r>
          </a:p>
          <a:p>
            <a:pPr marL="0" indent="0">
              <a:lnSpc>
                <a:spcPct val="107000"/>
              </a:lnSpc>
              <a:spcAft>
                <a:spcPts val="800"/>
              </a:spcAft>
              <a:buNone/>
            </a:pPr>
            <a:r>
              <a:rPr lang="en-GB" sz="1900" dirty="0">
                <a:latin typeface="+mj-lt"/>
                <a:ea typeface="DengXian" panose="02010600030101010101" pitchFamily="2" charset="-122"/>
                <a:cs typeface="Arial" panose="020B0604020202020204" pitchFamily="34" charset="0"/>
              </a:rPr>
              <a:t>2. Who/ what makes it that way?</a:t>
            </a:r>
          </a:p>
          <a:p>
            <a:pPr marL="0" indent="0">
              <a:lnSpc>
                <a:spcPct val="107000"/>
              </a:lnSpc>
              <a:spcAft>
                <a:spcPts val="800"/>
              </a:spcAft>
              <a:buNone/>
            </a:pPr>
            <a:r>
              <a:rPr lang="en-GB" sz="1900" dirty="0">
                <a:latin typeface="+mj-lt"/>
                <a:ea typeface="DengXian" panose="02010600030101010101" pitchFamily="2" charset="-122"/>
                <a:cs typeface="Arial" panose="020B0604020202020204" pitchFamily="34" charset="0"/>
              </a:rPr>
              <a:t>3.</a:t>
            </a:r>
            <a:r>
              <a:rPr lang="en-GB" sz="1900" dirty="0">
                <a:latin typeface="+mj-lt"/>
                <a:cs typeface="Arial" panose="020B0604020202020204" pitchFamily="34" charset="0"/>
              </a:rPr>
              <a:t> How does this affect the children in the community?</a:t>
            </a:r>
          </a:p>
          <a:p>
            <a:pPr marL="0" indent="0">
              <a:buNone/>
            </a:pPr>
            <a:r>
              <a:rPr lang="en-GB" sz="1900" dirty="0">
                <a:latin typeface="+mj-lt"/>
                <a:cs typeface="Arial" panose="020B0604020202020204" pitchFamily="34" charset="0"/>
              </a:rPr>
              <a:t>4. What is our role in the early years setting?</a:t>
            </a:r>
          </a:p>
          <a:p>
            <a:pPr marL="0" indent="0">
              <a:buNone/>
            </a:pPr>
            <a:r>
              <a:rPr lang="en-GB" sz="1900" dirty="0">
                <a:latin typeface="+mj-lt"/>
                <a:cs typeface="Arial" panose="020B0604020202020204" pitchFamily="34" charset="0"/>
              </a:rPr>
              <a:t>5. How can workers who live outside the community prepare themselves to work within and for these communities?</a:t>
            </a:r>
          </a:p>
          <a:p>
            <a:pPr marL="0" indent="0">
              <a:buNone/>
            </a:pPr>
            <a:r>
              <a:rPr lang="en-GB" sz="1900" dirty="0">
                <a:latin typeface="+mj-lt"/>
                <a:cs typeface="Arial" panose="020B0604020202020204" pitchFamily="34" charset="0"/>
              </a:rPr>
              <a:t>6. What would motivate parents and children to join in activities that would help the situation?</a:t>
            </a:r>
          </a:p>
          <a:p>
            <a:pPr marL="0" indent="0">
              <a:buNone/>
            </a:pPr>
            <a:r>
              <a:rPr lang="en-GB" sz="1900" dirty="0">
                <a:latin typeface="+mj-lt"/>
                <a:cs typeface="Arial" panose="020B0604020202020204" pitchFamily="34" charset="0"/>
              </a:rPr>
              <a:t>7. What would the environment/space feel like to help parents and children join in?</a:t>
            </a:r>
          </a:p>
          <a:p>
            <a:pPr marL="0" indent="0">
              <a:buNone/>
            </a:pPr>
            <a:endParaRPr lang="en-GB" dirty="0"/>
          </a:p>
        </p:txBody>
      </p:sp>
    </p:spTree>
    <p:extLst>
      <p:ext uri="{BB962C8B-B14F-4D97-AF65-F5344CB8AC3E}">
        <p14:creationId xmlns:p14="http://schemas.microsoft.com/office/powerpoint/2010/main" val="27070822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CAE0-C68C-FE4F-4B51-4A5C860A29F0}"/>
              </a:ext>
            </a:extLst>
          </p:cNvPr>
          <p:cNvSpPr>
            <a:spLocks noGrp="1"/>
          </p:cNvSpPr>
          <p:nvPr>
            <p:ph type="title"/>
          </p:nvPr>
        </p:nvSpPr>
        <p:spPr>
          <a:xfrm>
            <a:off x="927653" y="1746666"/>
            <a:ext cx="10515600" cy="1325563"/>
          </a:xfrm>
        </p:spPr>
        <p:txBody>
          <a:bodyPr>
            <a:normAutofit fontScale="90000"/>
          </a:bodyPr>
          <a:lstStyle/>
          <a:p>
            <a:r>
              <a:rPr lang="en-GB" dirty="0"/>
              <a:t>Beth </a:t>
            </a:r>
            <a:r>
              <a:rPr lang="en-GB" dirty="0" err="1"/>
              <a:t>ddylai</a:t>
            </a:r>
            <a:r>
              <a:rPr lang="en-GB" dirty="0"/>
              <a:t> fod arferion ymarferwyr </a:t>
            </a:r>
            <a:r>
              <a:rPr lang="en-GB" dirty="0" err="1"/>
              <a:t>blynyddoedd</a:t>
            </a:r>
            <a:r>
              <a:rPr lang="en-GB" dirty="0"/>
              <a:t> cynnar wrth </a:t>
            </a:r>
            <a:r>
              <a:rPr lang="en-GB" dirty="0" err="1"/>
              <a:t>feddwl</a:t>
            </a:r>
            <a:r>
              <a:rPr lang="en-GB" dirty="0"/>
              <a:t> am arweinyddiaeth </a:t>
            </a:r>
            <a:r>
              <a:rPr lang="en-GB" dirty="0" err="1"/>
              <a:t>gatalytig</a:t>
            </a:r>
            <a:r>
              <a:rPr lang="en-GB" dirty="0"/>
              <a:t>?</a:t>
            </a:r>
          </a:p>
        </p:txBody>
      </p:sp>
    </p:spTree>
    <p:extLst>
      <p:ext uri="{BB962C8B-B14F-4D97-AF65-F5344CB8AC3E}">
        <p14:creationId xmlns:p14="http://schemas.microsoft.com/office/powerpoint/2010/main" val="2027738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ACE2-22DD-83D9-CD36-541318728304}"/>
              </a:ext>
            </a:extLst>
          </p:cNvPr>
          <p:cNvSpPr>
            <a:spLocks noGrp="1"/>
          </p:cNvSpPr>
          <p:nvPr>
            <p:ph type="title"/>
          </p:nvPr>
        </p:nvSpPr>
        <p:spPr>
          <a:xfrm>
            <a:off x="1089870" y="1586079"/>
            <a:ext cx="10515600" cy="1842921"/>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What should be the practices of early years practitioners when thinking about catalytic leadership?</a:t>
            </a:r>
          </a:p>
        </p:txBody>
      </p:sp>
    </p:spTree>
    <p:extLst>
      <p:ext uri="{BB962C8B-B14F-4D97-AF65-F5344CB8AC3E}">
        <p14:creationId xmlns:p14="http://schemas.microsoft.com/office/powerpoint/2010/main" val="20605197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5F466E-25FF-A10E-B2A8-937DB0EDAAAD}"/>
              </a:ext>
            </a:extLst>
          </p:cNvPr>
          <p:cNvSpPr>
            <a:spLocks noGrp="1"/>
          </p:cNvSpPr>
          <p:nvPr>
            <p:ph sz="half" idx="1"/>
          </p:nvPr>
        </p:nvSpPr>
        <p:spPr>
          <a:xfrm>
            <a:off x="254000" y="152400"/>
            <a:ext cx="11684000" cy="6045200"/>
          </a:xfrm>
        </p:spPr>
        <p:txBody>
          <a:bodyPr>
            <a:normAutofit/>
          </a:bodyPr>
          <a:lstStyle/>
          <a:p>
            <a:pPr marL="0" indent="0">
              <a:buNone/>
            </a:pPr>
            <a:r>
              <a:rPr lang="en-GB" b="0" i="1" dirty="0">
                <a:solidFill>
                  <a:schemeClr val="accent1">
                    <a:lumMod val="75000"/>
                  </a:schemeClr>
                </a:solidFill>
                <a:effectLst/>
                <a:latin typeface="Open Sans" panose="020B0606030504020204" pitchFamily="34" charset="0"/>
              </a:rPr>
              <a:t>The leader is vulnerable and prepared to take risks and support others to be vulnerable and/or to be risk takers. A leader would also work to make visible how power, knowledge and truth intersect to limit and/or provide opportunities for early childhood educational leaders and recognize, engage with and challenge the gendered and raced social and political construction of knowledge and identity. In enacting this image of leadership, early childhood professionals could indeed ‘run </a:t>
            </a:r>
            <a:r>
              <a:rPr lang="en-GB" b="0" i="1" dirty="0" err="1">
                <a:solidFill>
                  <a:schemeClr val="accent1">
                    <a:lumMod val="75000"/>
                  </a:schemeClr>
                </a:solidFill>
                <a:effectLst/>
                <a:latin typeface="Open Sans" panose="020B0606030504020204" pitchFamily="34" charset="0"/>
              </a:rPr>
              <a:t>amuk</a:t>
            </a:r>
            <a:r>
              <a:rPr lang="en-GB" b="0" i="1" dirty="0">
                <a:solidFill>
                  <a:schemeClr val="accent1">
                    <a:lumMod val="75000"/>
                  </a:schemeClr>
                </a:solidFill>
                <a:effectLst/>
                <a:latin typeface="Open Sans" panose="020B0606030504020204" pitchFamily="34" charset="0"/>
              </a:rPr>
              <a:t>’ (St. Pierre, </a:t>
            </a:r>
            <a:r>
              <a:rPr lang="en-GB" b="0" i="1" u="none" strike="noStrike" dirty="0">
                <a:solidFill>
                  <a:schemeClr val="accent1">
                    <a:lumMod val="75000"/>
                  </a:schemeClr>
                </a:solidFill>
                <a:effectLst/>
                <a:latin typeface="Open Sans" panose="020B0606030504020204" pitchFamily="34" charset="0"/>
                <a:hlinkClick r:id="rId3">
                  <a:extLst>
                    <a:ext uri="{A12FA001-AC4F-418D-AE19-62706E023703}">
                      <ahyp:hlinkClr xmlns:ahyp="http://schemas.microsoft.com/office/drawing/2018/hyperlinkcolor" val="tx"/>
                    </a:ext>
                  </a:extLst>
                </a:hlinkClick>
              </a:rPr>
              <a:t>2004</a:t>
            </a:r>
            <a:r>
              <a:rPr lang="en-GB" b="0" i="1" dirty="0">
                <a:solidFill>
                  <a:schemeClr val="accent1">
                    <a:lumMod val="75000"/>
                  </a:schemeClr>
                </a:solidFill>
                <a:effectLst/>
                <a:latin typeface="Open Sans" panose="020B0606030504020204" pitchFamily="34" charset="0"/>
              </a:rPr>
              <a:t>, p. 346) in ways that construct imaginative possibilities and open up lives and as such, ‘produce knowledge differently as we work for social justice … ’ (St. Pierre, </a:t>
            </a:r>
            <a:r>
              <a:rPr lang="en-GB" b="0" i="1" u="none" strike="noStrike" dirty="0">
                <a:solidFill>
                  <a:schemeClr val="accent1">
                    <a:lumMod val="75000"/>
                  </a:schemeClr>
                </a:solidFill>
                <a:effectLst/>
                <a:latin typeface="Open Sans" panose="020B0606030504020204" pitchFamily="34" charset="0"/>
                <a:hlinkClick r:id="rId3">
                  <a:extLst>
                    <a:ext uri="{A12FA001-AC4F-418D-AE19-62706E023703}">
                      <ahyp:hlinkClr xmlns:ahyp="http://schemas.microsoft.com/office/drawing/2018/hyperlinkcolor" val="tx"/>
                    </a:ext>
                  </a:extLst>
                </a:hlinkClick>
              </a:rPr>
              <a:t>2000</a:t>
            </a:r>
            <a:r>
              <a:rPr lang="en-GB" b="0" i="1" dirty="0">
                <a:solidFill>
                  <a:schemeClr val="accent1">
                    <a:lumMod val="75000"/>
                  </a:schemeClr>
                </a:solidFill>
                <a:effectLst/>
                <a:latin typeface="Open Sans" panose="020B0606030504020204" pitchFamily="34" charset="0"/>
              </a:rPr>
              <a:t>, p. 27) in early childhood communities.</a:t>
            </a:r>
          </a:p>
          <a:p>
            <a:pPr marL="0" indent="0">
              <a:buNone/>
            </a:pPr>
            <a:endParaRPr lang="en-GB" b="0" i="0" dirty="0">
              <a:solidFill>
                <a:srgbClr val="333333"/>
              </a:solidFill>
              <a:effectLst/>
              <a:latin typeface="Open Sans" panose="020B0606030504020204" pitchFamily="34" charset="0"/>
            </a:endParaRPr>
          </a:p>
          <a:p>
            <a:pPr marL="0" indent="0" algn="r">
              <a:buNone/>
            </a:pPr>
            <a:r>
              <a:rPr lang="en-GB" b="0" i="0" dirty="0">
                <a:solidFill>
                  <a:srgbClr val="333333"/>
                </a:solidFill>
                <a:effectLst/>
                <a:latin typeface="Open Sans" panose="020B0606030504020204" pitchFamily="34" charset="0"/>
              </a:rPr>
              <a:t>(Davis, Krieg, and Smith, </a:t>
            </a:r>
            <a:r>
              <a:rPr lang="en-GB" b="0" i="0" u="none" strike="noStrike" dirty="0">
                <a:solidFill>
                  <a:srgbClr val="10147E"/>
                </a:solidFill>
                <a:effectLst/>
                <a:latin typeface="Open Sans" panose="020B0606030504020204" pitchFamily="34" charset="0"/>
                <a:hlinkClick r:id="rId3"/>
              </a:rPr>
              <a:t>2015</a:t>
            </a:r>
            <a:r>
              <a:rPr lang="en-GB" b="0" i="0" dirty="0">
                <a:solidFill>
                  <a:srgbClr val="333333"/>
                </a:solidFill>
                <a:effectLst/>
                <a:latin typeface="Open Sans" panose="020B0606030504020204" pitchFamily="34" charset="0"/>
              </a:rPr>
              <a:t>, p. 144)</a:t>
            </a:r>
            <a:endParaRPr lang="en-GB" dirty="0"/>
          </a:p>
          <a:p>
            <a:pPr marL="0" indent="0">
              <a:buNone/>
            </a:pPr>
            <a:endParaRPr lang="en-GB" b="0" i="0" dirty="0">
              <a:solidFill>
                <a:srgbClr val="333333"/>
              </a:solidFill>
              <a:effectLst/>
              <a:latin typeface="Open Sans" panose="020B0606030504020204" pitchFamily="34" charset="0"/>
            </a:endParaRPr>
          </a:p>
        </p:txBody>
      </p:sp>
    </p:spTree>
    <p:extLst>
      <p:ext uri="{BB962C8B-B14F-4D97-AF65-F5344CB8AC3E}">
        <p14:creationId xmlns:p14="http://schemas.microsoft.com/office/powerpoint/2010/main" val="37861999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F982F0-5308-1BD1-A26F-87EBEF0D372F}"/>
              </a:ext>
            </a:extLst>
          </p:cNvPr>
          <p:cNvSpPr>
            <a:spLocks noGrp="1"/>
          </p:cNvSpPr>
          <p:nvPr>
            <p:ph sz="half" idx="1"/>
          </p:nvPr>
        </p:nvSpPr>
        <p:spPr>
          <a:xfrm>
            <a:off x="330200" y="304800"/>
            <a:ext cx="10998200" cy="5745163"/>
          </a:xfrm>
        </p:spPr>
        <p:txBody>
          <a:bodyPr>
            <a:normAutofit/>
          </a:bodyPr>
          <a:lstStyle/>
          <a:p>
            <a:pPr marL="0" indent="0">
              <a:lnSpc>
                <a:spcPct val="100000"/>
              </a:lnSpc>
              <a:buNone/>
            </a:pPr>
            <a:r>
              <a:rPr lang="en-GB" sz="2400" i="1" dirty="0">
                <a:latin typeface="Arial" panose="020B0604020202020204" pitchFamily="34" charset="0"/>
                <a:cs typeface="Arial" panose="020B0604020202020204" pitchFamily="34" charset="0"/>
              </a:rPr>
              <a:t>Mae'r </a:t>
            </a:r>
            <a:r>
              <a:rPr lang="en-GB" sz="2400" i="1" dirty="0" err="1">
                <a:latin typeface="Arial" panose="020B0604020202020204" pitchFamily="34" charset="0"/>
                <a:cs typeface="Arial" panose="020B0604020202020204" pitchFamily="34" charset="0"/>
              </a:rPr>
              <a:t>arweinydd</a:t>
            </a:r>
            <a:r>
              <a:rPr lang="en-GB" sz="2400" i="1" dirty="0">
                <a:latin typeface="Arial" panose="020B0604020202020204" pitchFamily="34" charset="0"/>
                <a:cs typeface="Arial" panose="020B0604020202020204" pitchFamily="34" charset="0"/>
              </a:rPr>
              <a:t> yn agored i </a:t>
            </a:r>
            <a:r>
              <a:rPr lang="en-GB" sz="2400" i="1" dirty="0" err="1">
                <a:latin typeface="Arial" panose="020B0604020202020204" pitchFamily="34" charset="0"/>
                <a:cs typeface="Arial" panose="020B0604020202020204" pitchFamily="34" charset="0"/>
              </a:rPr>
              <a:t>niwed</a:t>
            </a:r>
            <a:r>
              <a:rPr lang="en-GB" sz="2400" i="1" dirty="0">
                <a:latin typeface="Arial" panose="020B0604020202020204" pitchFamily="34" charset="0"/>
                <a:cs typeface="Arial" panose="020B0604020202020204" pitchFamily="34" charset="0"/>
              </a:rPr>
              <a:t> ac yn </a:t>
            </a:r>
            <a:r>
              <a:rPr lang="en-GB" sz="2400" i="1" dirty="0" err="1">
                <a:latin typeface="Arial" panose="020B0604020202020204" pitchFamily="34" charset="0"/>
                <a:cs typeface="Arial" panose="020B0604020202020204" pitchFamily="34" charset="0"/>
              </a:rPr>
              <a:t>barod</a:t>
            </a:r>
            <a:r>
              <a:rPr lang="en-GB" sz="2400" i="1" dirty="0">
                <a:latin typeface="Arial" panose="020B0604020202020204" pitchFamily="34" charset="0"/>
                <a:cs typeface="Arial" panose="020B0604020202020204" pitchFamily="34" charset="0"/>
              </a:rPr>
              <a:t> i </a:t>
            </a:r>
            <a:r>
              <a:rPr lang="en-GB" sz="2400" i="1" dirty="0" err="1">
                <a:latin typeface="Arial" panose="020B0604020202020204" pitchFamily="34" charset="0"/>
                <a:cs typeface="Arial" panose="020B0604020202020204" pitchFamily="34" charset="0"/>
              </a:rPr>
              <a:t>gymryd</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risgiau</a:t>
            </a:r>
            <a:r>
              <a:rPr lang="en-GB" sz="2400" i="1" dirty="0">
                <a:latin typeface="Arial" panose="020B0604020202020204" pitchFamily="34" charset="0"/>
                <a:cs typeface="Arial" panose="020B0604020202020204" pitchFamily="34" charset="0"/>
              </a:rPr>
              <a:t> a </a:t>
            </a:r>
            <a:r>
              <a:rPr lang="en-GB" sz="2400" i="1" dirty="0" err="1">
                <a:latin typeface="Arial" panose="020B0604020202020204" pitchFamily="34" charset="0"/>
                <a:cs typeface="Arial" panose="020B0604020202020204" pitchFamily="34" charset="0"/>
              </a:rPr>
              <a:t>chefnogi</a:t>
            </a:r>
            <a:r>
              <a:rPr lang="en-GB" sz="2400" i="1" dirty="0">
                <a:latin typeface="Arial" panose="020B0604020202020204" pitchFamily="34" charset="0"/>
                <a:cs typeface="Arial" panose="020B0604020202020204" pitchFamily="34" charset="0"/>
              </a:rPr>
              <a:t> eraill i fod yn agored i </a:t>
            </a:r>
            <a:r>
              <a:rPr lang="en-GB" sz="2400" i="1" dirty="0" err="1">
                <a:latin typeface="Arial" panose="020B0604020202020204" pitchFamily="34" charset="0"/>
                <a:cs typeface="Arial" panose="020B0604020202020204" pitchFamily="34" charset="0"/>
              </a:rPr>
              <a:t>niwed</a:t>
            </a:r>
            <a:r>
              <a:rPr lang="en-GB" sz="2400" i="1" dirty="0">
                <a:latin typeface="Arial" panose="020B0604020202020204" pitchFamily="34" charset="0"/>
                <a:cs typeface="Arial" panose="020B0604020202020204" pitchFamily="34" charset="0"/>
              </a:rPr>
              <a:t> a/neu i </a:t>
            </a:r>
            <a:r>
              <a:rPr lang="en-GB" sz="2400" i="1" dirty="0" err="1">
                <a:latin typeface="Arial" panose="020B0604020202020204" pitchFamily="34" charset="0"/>
                <a:cs typeface="Arial" panose="020B0604020202020204" pitchFamily="34" charset="0"/>
              </a:rPr>
              <a:t>gymryd</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risg</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Byddai</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arweinydd</a:t>
            </a:r>
            <a:r>
              <a:rPr lang="en-GB" sz="2400" i="1" dirty="0">
                <a:latin typeface="Arial" panose="020B0604020202020204" pitchFamily="34" charset="0"/>
                <a:cs typeface="Arial" panose="020B0604020202020204" pitchFamily="34" charset="0"/>
              </a:rPr>
              <a:t> hefyd yn gweithio i wneud yn amlwg sut mae </a:t>
            </a:r>
            <a:r>
              <a:rPr lang="en-GB" sz="2400" i="1" dirty="0" err="1">
                <a:latin typeface="Arial" panose="020B0604020202020204" pitchFamily="34" charset="0"/>
                <a:cs typeface="Arial" panose="020B0604020202020204" pitchFamily="34" charset="0"/>
              </a:rPr>
              <a:t>pŵer</a:t>
            </a:r>
            <a:r>
              <a:rPr lang="en-GB" sz="2400" i="1" dirty="0">
                <a:latin typeface="Arial" panose="020B0604020202020204" pitchFamily="34" charset="0"/>
                <a:cs typeface="Arial" panose="020B0604020202020204" pitchFamily="34" charset="0"/>
              </a:rPr>
              <a:t>, gwybodaeth a </a:t>
            </a:r>
            <a:r>
              <a:rPr lang="en-GB" sz="2400" i="1" dirty="0" err="1">
                <a:latin typeface="Arial" panose="020B0604020202020204" pitchFamily="34" charset="0"/>
                <a:cs typeface="Arial" panose="020B0604020202020204" pitchFamily="34" charset="0"/>
              </a:rPr>
              <a:t>gwirionedd</a:t>
            </a:r>
            <a:r>
              <a:rPr lang="en-GB" sz="2400" i="1" dirty="0">
                <a:latin typeface="Arial" panose="020B0604020202020204" pitchFamily="34" charset="0"/>
                <a:cs typeface="Arial" panose="020B0604020202020204" pitchFamily="34" charset="0"/>
              </a:rPr>
              <a:t> yn </a:t>
            </a:r>
            <a:r>
              <a:rPr lang="en-GB" sz="2400" i="1" dirty="0" err="1">
                <a:latin typeface="Arial" panose="020B0604020202020204" pitchFamily="34" charset="0"/>
                <a:cs typeface="Arial" panose="020B0604020202020204" pitchFamily="34" charset="0"/>
              </a:rPr>
              <a:t>croestorri</a:t>
            </a:r>
            <a:r>
              <a:rPr lang="en-GB" sz="2400" i="1" dirty="0">
                <a:latin typeface="Arial" panose="020B0604020202020204" pitchFamily="34" charset="0"/>
                <a:cs typeface="Arial" panose="020B0604020202020204" pitchFamily="34" charset="0"/>
              </a:rPr>
              <a:t> i </a:t>
            </a:r>
            <a:r>
              <a:rPr lang="en-GB" sz="2400" i="1" dirty="0" err="1">
                <a:latin typeface="Arial" panose="020B0604020202020204" pitchFamily="34" charset="0"/>
                <a:cs typeface="Arial" panose="020B0604020202020204" pitchFamily="34" charset="0"/>
              </a:rPr>
              <a:t>gyfyngu</a:t>
            </a:r>
            <a:r>
              <a:rPr lang="en-GB" sz="2400" i="1" dirty="0">
                <a:latin typeface="Arial" panose="020B0604020202020204" pitchFamily="34" charset="0"/>
                <a:cs typeface="Arial" panose="020B0604020202020204" pitchFamily="34" charset="0"/>
              </a:rPr>
              <a:t> a/neu </a:t>
            </a:r>
            <a:r>
              <a:rPr lang="en-GB" sz="2400" i="1" dirty="0" err="1">
                <a:latin typeface="Arial" panose="020B0604020202020204" pitchFamily="34" charset="0"/>
                <a:cs typeface="Arial" panose="020B0604020202020204" pitchFamily="34" charset="0"/>
              </a:rPr>
              <a:t>ddarparu</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cyfleoedd</a:t>
            </a:r>
            <a:r>
              <a:rPr lang="en-GB" sz="2400" i="1" dirty="0">
                <a:latin typeface="Arial" panose="020B0604020202020204" pitchFamily="34" charset="0"/>
                <a:cs typeface="Arial" panose="020B0604020202020204" pitchFamily="34" charset="0"/>
              </a:rPr>
              <a:t> i </a:t>
            </a:r>
            <a:r>
              <a:rPr lang="en-GB" sz="2400" i="1" dirty="0" err="1">
                <a:latin typeface="Arial" panose="020B0604020202020204" pitchFamily="34" charset="0"/>
                <a:cs typeface="Arial" panose="020B0604020202020204" pitchFamily="34" charset="0"/>
              </a:rPr>
              <a:t>arweinwyr</a:t>
            </a:r>
            <a:r>
              <a:rPr lang="en-GB" sz="2400" i="1" dirty="0">
                <a:latin typeface="Arial" panose="020B0604020202020204" pitchFamily="34" charset="0"/>
                <a:cs typeface="Arial" panose="020B0604020202020204" pitchFamily="34" charset="0"/>
              </a:rPr>
              <a:t> addysg plentyndod cynnar a </a:t>
            </a:r>
            <a:r>
              <a:rPr lang="en-GB" sz="2400" i="1" dirty="0" err="1">
                <a:latin typeface="Arial" panose="020B0604020202020204" pitchFamily="34" charset="0"/>
                <a:cs typeface="Arial" panose="020B0604020202020204" pitchFamily="34" charset="0"/>
              </a:rPr>
              <a:t>chydnabod</a:t>
            </a:r>
            <a:r>
              <a:rPr lang="en-GB" sz="2400" i="1" dirty="0">
                <a:latin typeface="Arial" panose="020B0604020202020204" pitchFamily="34" charset="0"/>
                <a:cs typeface="Arial" panose="020B0604020202020204" pitchFamily="34" charset="0"/>
              </a:rPr>
              <a:t>, ymgysylltu â a herio </a:t>
            </a:r>
            <a:r>
              <a:rPr lang="en-GB" sz="2400" i="1" dirty="0" err="1">
                <a:latin typeface="Arial" panose="020B0604020202020204" pitchFamily="34" charset="0"/>
                <a:cs typeface="Arial" panose="020B0604020202020204" pitchFamily="34" charset="0"/>
              </a:rPr>
              <a:t>adeiladwaith</a:t>
            </a:r>
            <a:r>
              <a:rPr lang="en-GB" sz="2400" i="1" dirty="0">
                <a:latin typeface="Arial" panose="020B0604020202020204" pitchFamily="34" charset="0"/>
                <a:cs typeface="Arial" panose="020B0604020202020204" pitchFamily="34" charset="0"/>
              </a:rPr>
              <a:t> cymdeithasol a </a:t>
            </a:r>
            <a:r>
              <a:rPr lang="en-GB" sz="2400" i="1" dirty="0" err="1">
                <a:latin typeface="Arial" panose="020B0604020202020204" pitchFamily="34" charset="0"/>
                <a:cs typeface="Arial" panose="020B0604020202020204" pitchFamily="34" charset="0"/>
              </a:rPr>
              <a:t>gwleidyddol</a:t>
            </a:r>
            <a:r>
              <a:rPr lang="en-GB" sz="2400" i="1" dirty="0">
                <a:latin typeface="Arial" panose="020B0604020202020204" pitchFamily="34" charset="0"/>
                <a:cs typeface="Arial" panose="020B0604020202020204" pitchFamily="34" charset="0"/>
              </a:rPr>
              <a:t> ar sail </a:t>
            </a:r>
            <a:r>
              <a:rPr lang="en-GB" sz="2400" i="1" dirty="0" err="1">
                <a:latin typeface="Arial" panose="020B0604020202020204" pitchFamily="34" charset="0"/>
                <a:cs typeface="Arial" panose="020B0604020202020204" pitchFamily="34" charset="0"/>
              </a:rPr>
              <a:t>rhywedd</a:t>
            </a:r>
            <a:r>
              <a:rPr lang="en-GB" sz="2400" i="1" dirty="0">
                <a:latin typeface="Arial" panose="020B0604020202020204" pitchFamily="34" charset="0"/>
                <a:cs typeface="Arial" panose="020B0604020202020204" pitchFamily="34" charset="0"/>
              </a:rPr>
              <a:t> a </a:t>
            </a:r>
            <a:r>
              <a:rPr lang="en-GB" sz="2400" i="1" dirty="0" err="1">
                <a:latin typeface="Arial" panose="020B0604020202020204" pitchFamily="34" charset="0"/>
                <a:cs typeface="Arial" panose="020B0604020202020204" pitchFamily="34" charset="0"/>
              </a:rPr>
              <a:t>hil</a:t>
            </a:r>
            <a:r>
              <a:rPr lang="en-GB" sz="2400" i="1" dirty="0">
                <a:latin typeface="Arial" panose="020B0604020202020204" pitchFamily="34" charset="0"/>
                <a:cs typeface="Arial" panose="020B0604020202020204" pitchFamily="34" charset="0"/>
              </a:rPr>
              <a:t> o </a:t>
            </a:r>
            <a:r>
              <a:rPr lang="en-GB" sz="2400" i="1" dirty="0" err="1">
                <a:latin typeface="Arial" panose="020B0604020202020204" pitchFamily="34" charset="0"/>
                <a:cs typeface="Arial" panose="020B0604020202020204" pitchFamily="34" charset="0"/>
              </a:rPr>
              <a:t>wybodaeth</a:t>
            </a:r>
            <a:r>
              <a:rPr lang="en-GB" sz="2400" i="1" dirty="0">
                <a:latin typeface="Arial" panose="020B0604020202020204" pitchFamily="34" charset="0"/>
                <a:cs typeface="Arial" panose="020B0604020202020204" pitchFamily="34" charset="0"/>
              </a:rPr>
              <a:t> a </a:t>
            </a:r>
            <a:r>
              <a:rPr lang="en-GB" sz="2400" i="1" dirty="0" err="1">
                <a:latin typeface="Arial" panose="020B0604020202020204" pitchFamily="34" charset="0"/>
                <a:cs typeface="Arial" panose="020B0604020202020204" pitchFamily="34" charset="0"/>
              </a:rPr>
              <a:t>hunaniaeth</a:t>
            </a:r>
            <a:r>
              <a:rPr lang="en-GB" sz="2400" i="1" dirty="0">
                <a:latin typeface="Arial" panose="020B0604020202020204" pitchFamily="34" charset="0"/>
                <a:cs typeface="Arial" panose="020B0604020202020204" pitchFamily="34" charset="0"/>
              </a:rPr>
              <a:t>. Wrth </a:t>
            </a:r>
            <a:r>
              <a:rPr lang="en-GB" sz="2400" i="1" dirty="0" err="1">
                <a:latin typeface="Arial" panose="020B0604020202020204" pitchFamily="34" charset="0"/>
                <a:cs typeface="Arial" panose="020B0604020202020204" pitchFamily="34" charset="0"/>
              </a:rPr>
              <a:t>actio’r</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ddelwedd</a:t>
            </a:r>
            <a:r>
              <a:rPr lang="en-GB" sz="2400" i="1" dirty="0">
                <a:latin typeface="Arial" panose="020B0604020202020204" pitchFamily="34" charset="0"/>
                <a:cs typeface="Arial" panose="020B0604020202020204" pitchFamily="34" charset="0"/>
              </a:rPr>
              <a:t> hon o arweinyddiaeth, gallai gweithwyr proffesiynol plentyndod cynnar yn </a:t>
            </a:r>
            <a:r>
              <a:rPr lang="en-GB" sz="2400" i="1" dirty="0" err="1">
                <a:latin typeface="Arial" panose="020B0604020202020204" pitchFamily="34" charset="0"/>
                <a:cs typeface="Arial" panose="020B0604020202020204" pitchFamily="34" charset="0"/>
              </a:rPr>
              <a:t>wir</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redeg</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amuk</a:t>
            </a:r>
            <a:r>
              <a:rPr lang="en-GB" sz="2400" i="1" dirty="0">
                <a:latin typeface="Arial" panose="020B0604020202020204" pitchFamily="34" charset="0"/>
                <a:cs typeface="Arial" panose="020B0604020202020204" pitchFamily="34" charset="0"/>
              </a:rPr>
              <a:t>’ (St. Pierre, 2004, t. 346) mewn ffyrdd sy’n adeiladu </a:t>
            </a:r>
            <a:r>
              <a:rPr lang="en-GB" sz="2400" i="1" dirty="0" err="1">
                <a:latin typeface="Arial" panose="020B0604020202020204" pitchFamily="34" charset="0"/>
                <a:cs typeface="Arial" panose="020B0604020202020204" pitchFamily="34" charset="0"/>
              </a:rPr>
              <a:t>posibiliadau</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dychmygus</a:t>
            </a:r>
            <a:r>
              <a:rPr lang="en-GB" sz="2400" i="1" dirty="0">
                <a:latin typeface="Arial" panose="020B0604020202020204" pitchFamily="34" charset="0"/>
                <a:cs typeface="Arial" panose="020B0604020202020204" pitchFamily="34" charset="0"/>
              </a:rPr>
              <a:t> ac yn </a:t>
            </a:r>
            <a:r>
              <a:rPr lang="en-GB" sz="2400" i="1" dirty="0" err="1">
                <a:latin typeface="Arial" panose="020B0604020202020204" pitchFamily="34" charset="0"/>
                <a:cs typeface="Arial" panose="020B0604020202020204" pitchFamily="34" charset="0"/>
              </a:rPr>
              <a:t>agor</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bywydau</a:t>
            </a:r>
            <a:r>
              <a:rPr lang="en-GB" sz="2400" i="1" dirty="0">
                <a:latin typeface="Arial" panose="020B0604020202020204" pitchFamily="34" charset="0"/>
                <a:cs typeface="Arial" panose="020B0604020202020204" pitchFamily="34" charset="0"/>
              </a:rPr>
              <a:t> ac, fel y </a:t>
            </a:r>
            <a:r>
              <a:rPr lang="en-GB" sz="2400" i="1" dirty="0" err="1">
                <a:latin typeface="Arial" panose="020B0604020202020204" pitchFamily="34" charset="0"/>
                <a:cs typeface="Arial" panose="020B0604020202020204" pitchFamily="34" charset="0"/>
              </a:rPr>
              <a:t>cyfryw</a:t>
            </a:r>
            <a:r>
              <a:rPr lang="en-GB" sz="2400" i="1" dirty="0">
                <a:latin typeface="Arial" panose="020B0604020202020204" pitchFamily="34" charset="0"/>
                <a:cs typeface="Arial" panose="020B0604020202020204" pitchFamily="34" charset="0"/>
              </a:rPr>
              <a:t>, ‘cynhyrchu gwybodaeth yn wahanol wrth i </a:t>
            </a:r>
            <a:r>
              <a:rPr lang="en-GB" sz="2400" i="1" dirty="0" err="1">
                <a:latin typeface="Arial" panose="020B0604020202020204" pitchFamily="34" charset="0"/>
                <a:cs typeface="Arial" panose="020B0604020202020204" pitchFamily="34" charset="0"/>
              </a:rPr>
              <a:t>ni</a:t>
            </a:r>
            <a:r>
              <a:rPr lang="en-GB" sz="2400" i="1" dirty="0">
                <a:latin typeface="Arial" panose="020B0604020202020204" pitchFamily="34" charset="0"/>
                <a:cs typeface="Arial" panose="020B0604020202020204" pitchFamily="34" charset="0"/>
              </a:rPr>
              <a:t> weithio ar gyfer gwasanaethau cymdeithasol. </a:t>
            </a:r>
            <a:r>
              <a:rPr lang="en-GB" sz="2400" i="1" dirty="0" err="1">
                <a:latin typeface="Arial" panose="020B0604020202020204" pitchFamily="34" charset="0"/>
                <a:cs typeface="Arial" panose="020B0604020202020204" pitchFamily="34" charset="0"/>
              </a:rPr>
              <a:t>cyfiawnder</a:t>
            </a:r>
            <a:r>
              <a:rPr lang="en-GB" sz="2400" i="1" dirty="0">
                <a:latin typeface="Arial" panose="020B0604020202020204" pitchFamily="34" charset="0"/>
                <a:cs typeface="Arial" panose="020B0604020202020204" pitchFamily="34" charset="0"/>
              </a:rPr>
              <a:t> … ' (St. Pierre, 2000, t. 27) mewn </a:t>
            </a:r>
            <a:r>
              <a:rPr lang="en-GB" sz="2400" i="1" dirty="0" err="1">
                <a:latin typeface="Arial" panose="020B0604020202020204" pitchFamily="34" charset="0"/>
                <a:cs typeface="Arial" panose="020B0604020202020204" pitchFamily="34" charset="0"/>
              </a:rPr>
              <a:t>cymunedau</a:t>
            </a:r>
            <a:r>
              <a:rPr lang="en-GB" sz="2400" i="1" dirty="0">
                <a:latin typeface="Arial" panose="020B0604020202020204" pitchFamily="34" charset="0"/>
                <a:cs typeface="Arial" panose="020B0604020202020204" pitchFamily="34" charset="0"/>
              </a:rPr>
              <a:t> plentyndod cynnar.</a:t>
            </a:r>
          </a:p>
          <a:p>
            <a:pPr marL="0" indent="0">
              <a:lnSpc>
                <a:spcPct val="100000"/>
              </a:lnSpc>
              <a:buNone/>
            </a:pPr>
            <a:endParaRPr lang="en-GB" sz="2400" i="1" dirty="0">
              <a:latin typeface="Arial" panose="020B0604020202020204" pitchFamily="34" charset="0"/>
              <a:cs typeface="Arial" panose="020B0604020202020204" pitchFamily="34" charset="0"/>
            </a:endParaRPr>
          </a:p>
          <a:p>
            <a:pPr marL="0" indent="0" algn="r">
              <a:buNone/>
            </a:pPr>
            <a:r>
              <a:rPr lang="en-GB" b="0" i="0" dirty="0">
                <a:solidFill>
                  <a:srgbClr val="333333"/>
                </a:solidFill>
                <a:effectLst/>
                <a:latin typeface="Open Sans" panose="020B0606030504020204" pitchFamily="34" charset="0"/>
              </a:rPr>
              <a:t> (Davis, Krieg, a Smith, </a:t>
            </a:r>
            <a:r>
              <a:rPr lang="en-GB" b="0" i="0" u="none" strike="noStrike" dirty="0">
                <a:solidFill>
                  <a:srgbClr val="10147E"/>
                </a:solidFill>
                <a:effectLst/>
                <a:latin typeface="Open Sans" panose="020B0606030504020204" pitchFamily="34" charset="0"/>
                <a:hlinkClick r:id="rId3"/>
              </a:rPr>
              <a:t>2015</a:t>
            </a:r>
            <a:r>
              <a:rPr lang="en-GB" b="0" i="0" dirty="0">
                <a:solidFill>
                  <a:srgbClr val="333333"/>
                </a:solidFill>
                <a:effectLst/>
                <a:latin typeface="Open Sans" panose="020B0606030504020204" pitchFamily="34" charset="0"/>
              </a:rPr>
              <a:t>, t. 144)</a:t>
            </a:r>
            <a:endParaRPr lang="en-GB" dirty="0"/>
          </a:p>
          <a:p>
            <a:pPr marL="0" indent="0" algn="r">
              <a:buNone/>
            </a:pP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23181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CE9F3-190B-43C8-95EA-582EBE904F4C}"/>
              </a:ext>
            </a:extLst>
          </p:cNvPr>
          <p:cNvSpPr>
            <a:spLocks noGrp="1"/>
          </p:cNvSpPr>
          <p:nvPr>
            <p:ph type="title"/>
          </p:nvPr>
        </p:nvSpPr>
        <p:spPr>
          <a:xfrm>
            <a:off x="529087" y="365128"/>
            <a:ext cx="10824713" cy="1066858"/>
          </a:xfrm>
        </p:spPr>
        <p:txBody>
          <a:bodyPr/>
          <a:lstStyle/>
          <a:p>
            <a:r>
              <a:rPr lang="en-GB" b="1" dirty="0" err="1">
                <a:latin typeface="Arial" panose="020B0604020202020204" pitchFamily="34" charset="0"/>
                <a:cs typeface="Arial" panose="020B0604020202020204" pitchFamily="34" charset="0"/>
              </a:rPr>
              <a:t>Asiantau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Change Agents</a:t>
            </a:r>
          </a:p>
        </p:txBody>
      </p:sp>
      <p:sp>
        <p:nvSpPr>
          <p:cNvPr id="3" name="Content Placeholder 2">
            <a:extLst>
              <a:ext uri="{FF2B5EF4-FFF2-40B4-BE49-F238E27FC236}">
                <a16:creationId xmlns:a16="http://schemas.microsoft.com/office/drawing/2014/main" id="{B2CEFFC8-A150-441C-8314-CEB1E06C5F04}"/>
              </a:ext>
            </a:extLst>
          </p:cNvPr>
          <p:cNvSpPr>
            <a:spLocks noGrp="1"/>
          </p:cNvSpPr>
          <p:nvPr>
            <p:ph sz="half" idx="1"/>
          </p:nvPr>
        </p:nvSpPr>
        <p:spPr>
          <a:xfrm>
            <a:off x="529087" y="1431986"/>
            <a:ext cx="5490713" cy="4744978"/>
          </a:xfrm>
        </p:spPr>
        <p:txBody>
          <a:bodyPr>
            <a:normAutofit/>
          </a:bodyPr>
          <a:lstStyle/>
          <a:p>
            <a:pPr marL="0" indent="0">
              <a:buNone/>
            </a:pPr>
            <a:r>
              <a:rPr lang="en-GB" sz="3200" dirty="0">
                <a:latin typeface="Arial" panose="020B0604020202020204" pitchFamily="34" charset="0"/>
                <a:cs typeface="Arial" panose="020B0604020202020204" pitchFamily="34" charset="0"/>
              </a:rPr>
              <a:t>Mae Siraj- Blatchford a </a:t>
            </a:r>
            <a:r>
              <a:rPr lang="en-GB" sz="3200" dirty="0" err="1">
                <a:latin typeface="Arial" panose="020B0604020202020204" pitchFamily="34" charset="0"/>
                <a:cs typeface="Arial" panose="020B0604020202020204" pitchFamily="34" charset="0"/>
              </a:rPr>
              <a:t>Hallet</a:t>
            </a:r>
            <a:r>
              <a:rPr lang="en-GB" sz="3200" dirty="0">
                <a:latin typeface="Arial" panose="020B0604020202020204" pitchFamily="34" charset="0"/>
                <a:cs typeface="Arial" panose="020B0604020202020204" pitchFamily="34" charset="0"/>
              </a:rPr>
              <a:t> (2014)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rhannu’r</a:t>
            </a:r>
            <a:r>
              <a:rPr lang="en-GB" sz="3200" dirty="0">
                <a:latin typeface="Arial" panose="020B0604020202020204" pitchFamily="34" charset="0"/>
                <a:cs typeface="Arial" panose="020B0604020202020204" pitchFamily="34" charset="0"/>
              </a:rPr>
              <a:t> un barn a Whalley (2011) bod </a:t>
            </a:r>
            <a:r>
              <a:rPr lang="en-GB" sz="3200" dirty="0" err="1">
                <a:latin typeface="Arial" panose="020B0604020202020204" pitchFamily="34" charset="0"/>
                <a:cs typeface="Arial" panose="020B0604020202020204" pitchFamily="34" charset="0"/>
              </a:rPr>
              <a:t>cyflwyniad</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Graddedigion</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r>
              <a:rPr lang="en-GB" sz="3200" b="1"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wedi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arwain</a:t>
            </a:r>
            <a:r>
              <a:rPr lang="en-GB" sz="3200" dirty="0">
                <a:latin typeface="Arial" panose="020B0604020202020204" pitchFamily="34" charset="0"/>
                <a:cs typeface="Arial" panose="020B0604020202020204" pitchFamily="34" charset="0"/>
              </a:rPr>
              <a:t> at </a:t>
            </a:r>
            <a:r>
              <a:rPr lang="en-GB" sz="3200" dirty="0" err="1">
                <a:latin typeface="Arial" panose="020B0604020202020204" pitchFamily="34" charset="0"/>
                <a:cs typeface="Arial" panose="020B0604020202020204" pitchFamily="34" charset="0"/>
              </a:rPr>
              <a:t>ymarferwyr</a:t>
            </a:r>
            <a:r>
              <a:rPr lang="en-GB" sz="3200" dirty="0">
                <a:latin typeface="Arial" panose="020B0604020202020204" pitchFamily="34" charset="0"/>
                <a:cs typeface="Arial" panose="020B0604020202020204" pitchFamily="34" charset="0"/>
              </a:rPr>
              <a:t> ac </a:t>
            </a:r>
            <a:r>
              <a:rPr lang="en-GB" sz="3200" dirty="0" err="1">
                <a:latin typeface="Arial" panose="020B0604020202020204" pitchFamily="34" charset="0"/>
                <a:cs typeface="Arial" panose="020B0604020202020204" pitchFamily="34" charset="0"/>
              </a:rPr>
              <a:t>arweinwyr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symud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asiantau</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newid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gwella</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siapio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arfer</a:t>
            </a:r>
            <a:r>
              <a:rPr lang="en-GB" sz="32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6E50FB0C-0653-4CB2-AC34-304CFE4C9101}"/>
              </a:ext>
            </a:extLst>
          </p:cNvPr>
          <p:cNvSpPr>
            <a:spLocks noGrp="1"/>
          </p:cNvSpPr>
          <p:nvPr>
            <p:ph sz="half" idx="2"/>
          </p:nvPr>
        </p:nvSpPr>
        <p:spPr>
          <a:xfrm>
            <a:off x="6172200" y="1431985"/>
            <a:ext cx="5490713" cy="4555197"/>
          </a:xfrm>
        </p:spPr>
        <p:txBody>
          <a:bodyPr/>
          <a:lstStyle/>
          <a:p>
            <a:pPr marL="0" indent="0">
              <a:buNone/>
            </a:pPr>
            <a:r>
              <a:rPr lang="en-GB" sz="3200" dirty="0">
                <a:solidFill>
                  <a:schemeClr val="accent1">
                    <a:lumMod val="75000"/>
                  </a:schemeClr>
                </a:solidFill>
                <a:latin typeface="Arial" panose="020B0604020202020204" pitchFamily="34" charset="0"/>
                <a:cs typeface="Arial" panose="020B0604020202020204" pitchFamily="34" charset="0"/>
              </a:rPr>
              <a:t>Siraj-Blatchford and Hallett (2014) and Whalley (2011) share the view  that the introduction of </a:t>
            </a:r>
            <a:r>
              <a:rPr lang="en-GB" sz="3200" b="1" dirty="0">
                <a:solidFill>
                  <a:schemeClr val="accent1">
                    <a:lumMod val="75000"/>
                  </a:schemeClr>
                </a:solidFill>
                <a:latin typeface="Arial" panose="020B0604020202020204" pitchFamily="34" charset="0"/>
                <a:cs typeface="Arial" panose="020B0604020202020204" pitchFamily="34" charset="0"/>
              </a:rPr>
              <a:t>Early Years Graduates </a:t>
            </a:r>
            <a:r>
              <a:rPr lang="en-GB" sz="3200" dirty="0">
                <a:solidFill>
                  <a:schemeClr val="accent1">
                    <a:lumMod val="75000"/>
                  </a:schemeClr>
                </a:solidFill>
                <a:latin typeface="Arial" panose="020B0604020202020204" pitchFamily="34" charset="0"/>
                <a:cs typeface="Arial" panose="020B0604020202020204" pitchFamily="34" charset="0"/>
              </a:rPr>
              <a:t>lead to practitioners and leaders becoming </a:t>
            </a:r>
            <a:r>
              <a:rPr lang="en-GB" sz="3200" b="1" dirty="0">
                <a:solidFill>
                  <a:schemeClr val="accent1">
                    <a:lumMod val="75000"/>
                  </a:schemeClr>
                </a:solidFill>
                <a:latin typeface="Arial" panose="020B0604020202020204" pitchFamily="34" charset="0"/>
                <a:cs typeface="Arial" panose="020B0604020202020204" pitchFamily="34" charset="0"/>
              </a:rPr>
              <a:t>change agents</a:t>
            </a:r>
            <a:r>
              <a:rPr lang="en-GB" sz="3200" dirty="0">
                <a:solidFill>
                  <a:schemeClr val="accent1">
                    <a:lumMod val="75000"/>
                  </a:schemeClr>
                </a:solidFill>
                <a:latin typeface="Arial" panose="020B0604020202020204" pitchFamily="34" charset="0"/>
                <a:cs typeface="Arial" panose="020B0604020202020204" pitchFamily="34" charset="0"/>
              </a:rPr>
              <a:t>, improving and shaping practice. </a:t>
            </a:r>
          </a:p>
          <a:p>
            <a:endParaRPr lang="en-GB" dirty="0"/>
          </a:p>
        </p:txBody>
      </p:sp>
    </p:spTree>
    <p:extLst>
      <p:ext uri="{BB962C8B-B14F-4D97-AF65-F5344CB8AC3E}">
        <p14:creationId xmlns:p14="http://schemas.microsoft.com/office/powerpoint/2010/main" val="29538300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65127"/>
            <a:ext cx="10744200" cy="1325563"/>
          </a:xfrm>
        </p:spPr>
        <p:txBody>
          <a:bodyPr>
            <a:normAutofit/>
          </a:bodyPr>
          <a:lstStyle/>
          <a:p>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unigol </a:t>
            </a:r>
            <a:r>
              <a:rPr lang="en-GB" dirty="0" err="1">
                <a:latin typeface="Arial" panose="020B0604020202020204" pitchFamily="34" charset="0"/>
                <a:cs typeface="Arial" panose="020B0604020202020204" pitchFamily="34" charset="0"/>
              </a:rPr>
              <a:t>wedyn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trafodaeth</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Individual reading then discussion</a:t>
            </a:r>
          </a:p>
        </p:txBody>
      </p:sp>
      <p:sp>
        <p:nvSpPr>
          <p:cNvPr id="6" name="Content Placeholder 5"/>
          <p:cNvSpPr>
            <a:spLocks noGrp="1"/>
          </p:cNvSpPr>
          <p:nvPr>
            <p:ph idx="1"/>
          </p:nvPr>
        </p:nvSpPr>
        <p:spPr>
          <a:xfrm>
            <a:off x="609600" y="1690690"/>
            <a:ext cx="10972800" cy="3826543"/>
          </a:xfrm>
        </p:spPr>
        <p:txBody>
          <a:bodyPr>
            <a:normAutofit/>
          </a:bodyPr>
          <a:lstStyle/>
          <a:p>
            <a:pPr marL="0" indent="0">
              <a:buNone/>
            </a:pPr>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/Read: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‘I've never thought of myself as a leader but…’: the Early Years Professional and catalytic leadership</a:t>
            </a:r>
          </a:p>
          <a:p>
            <a:pPr marL="0" indent="0">
              <a:buNone/>
            </a:pPr>
            <a:r>
              <a:rPr lang="en-GB" b="1" dirty="0">
                <a:latin typeface="Arial" panose="020B0604020202020204" pitchFamily="34" charset="0"/>
                <a:cs typeface="Arial" panose="020B0604020202020204" pitchFamily="34" charset="0"/>
                <a:hlinkClick r:id="rId3"/>
              </a:rPr>
              <a:t>Rory McDowall Clark </a:t>
            </a:r>
            <a:r>
              <a:rPr lang="en-GB" b="1" dirty="0">
                <a:latin typeface="Arial" panose="020B0604020202020204" pitchFamily="34" charset="0"/>
                <a:cs typeface="Arial" panose="020B0604020202020204" pitchFamily="34" charset="0"/>
              </a:rPr>
              <a:t>   ON MOODLE</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Pages 391-401 | Published online: 20 Sep 2012</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6614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9397D1-BC74-486A-8B4D-142CC8A9AA05}"/>
              </a:ext>
            </a:extLst>
          </p:cNvPr>
          <p:cNvSpPr>
            <a:spLocks noGrp="1"/>
          </p:cNvSpPr>
          <p:nvPr>
            <p:ph idx="1"/>
          </p:nvPr>
        </p:nvSpPr>
        <p:spPr>
          <a:xfrm>
            <a:off x="293298" y="1600201"/>
            <a:ext cx="11289102" cy="3917032"/>
          </a:xfrm>
        </p:spPr>
        <p:txBody>
          <a:bodyPr>
            <a:normAutofit/>
          </a:bodyPr>
          <a:lstStyle/>
          <a:p>
            <a:pPr marL="0" indent="0">
              <a:buNone/>
            </a:pPr>
            <a:r>
              <a:rPr lang="en-GB" dirty="0">
                <a:latin typeface="Arial" panose="020B0604020202020204" pitchFamily="34" charset="0"/>
                <a:cs typeface="Arial" panose="020B0604020202020204" pitchFamily="34" charset="0"/>
              </a:rPr>
              <a:t>‘This is a new role, the expectations of which must be explored and articulated in order to empower those who take it on without a position of authority or power to legitimise their actions. </a:t>
            </a:r>
          </a:p>
          <a:p>
            <a:pPr marL="0" indent="0">
              <a:buNone/>
            </a:pPr>
            <a:r>
              <a:rPr lang="en-GB" dirty="0">
                <a:latin typeface="Arial" panose="020B0604020202020204" pitchFamily="34" charset="0"/>
                <a:cs typeface="Arial" panose="020B0604020202020204" pitchFamily="34" charset="0"/>
              </a:rPr>
              <a:t>The model of </a:t>
            </a:r>
            <a:r>
              <a:rPr lang="en-GB" b="1" dirty="0">
                <a:latin typeface="Arial" panose="020B0604020202020204" pitchFamily="34" charset="0"/>
                <a:cs typeface="Arial" panose="020B0604020202020204" pitchFamily="34" charset="0"/>
              </a:rPr>
              <a:t>catalytic leadership </a:t>
            </a:r>
            <a:r>
              <a:rPr lang="en-GB" dirty="0">
                <a:latin typeface="Arial" panose="020B0604020202020204" pitchFamily="34" charset="0"/>
                <a:cs typeface="Arial" panose="020B0604020202020204" pitchFamily="34" charset="0"/>
              </a:rPr>
              <a:t>does this and is particularly appropriate for the early years because the learning journeys of practitioners and of settings themselves can be seen to move in parallel to that of the children to create truly dynamic learning communities and a democratic modelling of lifelong learning.                                                                                                                               </a:t>
            </a:r>
          </a:p>
          <a:p>
            <a:pPr marL="0" indent="0" algn="r">
              <a:buNone/>
            </a:pPr>
            <a:r>
              <a:rPr lang="en-GB" dirty="0">
                <a:latin typeface="Arial" panose="020B0604020202020204" pitchFamily="34" charset="0"/>
                <a:cs typeface="Arial" panose="020B0604020202020204" pitchFamily="34" charset="0"/>
              </a:rPr>
              <a:t>(McDowall Clark, 2012 p.399)</a:t>
            </a:r>
          </a:p>
        </p:txBody>
      </p:sp>
    </p:spTree>
    <p:extLst>
      <p:ext uri="{BB962C8B-B14F-4D97-AF65-F5344CB8AC3E}">
        <p14:creationId xmlns:p14="http://schemas.microsoft.com/office/powerpoint/2010/main" val="24626122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0FA54F-661B-4B20-B919-1E22FE9667CC}"/>
              </a:ext>
            </a:extLst>
          </p:cNvPr>
          <p:cNvSpPr>
            <a:spLocks noGrp="1"/>
          </p:cNvSpPr>
          <p:nvPr>
            <p:ph idx="1"/>
          </p:nvPr>
        </p:nvSpPr>
        <p:spPr>
          <a:xfrm>
            <a:off x="609600" y="254833"/>
            <a:ext cx="10972800" cy="5262400"/>
          </a:xfrm>
        </p:spPr>
        <p:txBody>
          <a:bodyPr/>
          <a:lstStyle/>
          <a:p>
            <a:pPr marL="0" indent="0">
              <a:buNone/>
            </a:pPr>
            <a:r>
              <a:rPr lang="en-GB" dirty="0">
                <a:latin typeface="Arial" panose="020B0604020202020204" pitchFamily="34" charset="0"/>
                <a:cs typeface="Arial" panose="020B0604020202020204" pitchFamily="34" charset="0"/>
              </a:rPr>
              <a:t>‘As in any profession, it is important that we engage in this ongoing reflection so that understandings of high quality evolve to reflect new knowledge and incorporate new ways of doing things. Leaders have a key role in this ongoing evolution…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…given that the leadership in early childhood is in its infancy, we have yet a long way to go to develop and empower a group of professionals with the confidence to continually drive improvements in our conceptualization of what makes our profession’. </a:t>
            </a:r>
          </a:p>
          <a:p>
            <a:pPr marL="0" indent="0" algn="r">
              <a:buNone/>
            </a:pPr>
            <a:r>
              <a:rPr lang="en-GB" dirty="0">
                <a:latin typeface="Arial" panose="020B0604020202020204" pitchFamily="34" charset="0"/>
                <a:cs typeface="Arial" panose="020B0604020202020204" pitchFamily="34" charset="0"/>
              </a:rPr>
              <a:t>(Sims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2021 p. 164)</a:t>
            </a:r>
          </a:p>
        </p:txBody>
      </p:sp>
    </p:spTree>
    <p:extLst>
      <p:ext uri="{BB962C8B-B14F-4D97-AF65-F5344CB8AC3E}">
        <p14:creationId xmlns:p14="http://schemas.microsoft.com/office/powerpoint/2010/main" val="4723792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5826" y="365128"/>
            <a:ext cx="10887974" cy="894330"/>
          </a:xfrm>
        </p:spPr>
        <p:txBody>
          <a:bodyPr>
            <a:normAutofit fontScale="90000"/>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by all, for all</a:t>
            </a:r>
          </a:p>
        </p:txBody>
      </p:sp>
      <p:sp>
        <p:nvSpPr>
          <p:cNvPr id="5" name="Content Placeholder 4"/>
          <p:cNvSpPr>
            <a:spLocks noGrp="1"/>
          </p:cNvSpPr>
          <p:nvPr>
            <p:ph sz="half" idx="1"/>
          </p:nvPr>
        </p:nvSpPr>
        <p:spPr>
          <a:xfrm>
            <a:off x="477327" y="1518247"/>
            <a:ext cx="5542473" cy="4658715"/>
          </a:xfrm>
        </p:spPr>
        <p:txBody>
          <a:bodyPr>
            <a:normAutofit/>
          </a:bodyPr>
          <a:lstStyle/>
          <a:p>
            <a:pPr marL="0" indent="0">
              <a:buNone/>
            </a:pP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/person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pedagog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model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Cyfathrebwr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partneriaeth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Aelod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p>
          <a:p>
            <a:endParaRPr lang="en-GB" dirty="0"/>
          </a:p>
        </p:txBody>
      </p:sp>
      <p:sp>
        <p:nvSpPr>
          <p:cNvPr id="6" name="Content Placeholder 5"/>
          <p:cNvSpPr>
            <a:spLocks noGrp="1"/>
          </p:cNvSpPr>
          <p:nvPr>
            <p:ph sz="half" idx="2"/>
          </p:nvPr>
        </p:nvSpPr>
        <p:spPr>
          <a:xfrm>
            <a:off x="6379232" y="1518247"/>
            <a:ext cx="5542473" cy="4537946"/>
          </a:xfrm>
        </p:spPr>
        <p:txBody>
          <a:bodyPr>
            <a:normAutofit/>
          </a:bodyPr>
          <a:lstStyle/>
          <a:p>
            <a:pPr marL="0" indent="0">
              <a:buNone/>
            </a:pPr>
            <a:r>
              <a:rPr lang="en-GB" dirty="0">
                <a:latin typeface="Arial" panose="020B0604020202020204" pitchFamily="34" charset="0"/>
                <a:cs typeface="Arial" panose="020B0604020202020204" pitchFamily="34" charset="0"/>
              </a:rPr>
              <a:t>The role of the Early Years Practitioner/  Professional</a:t>
            </a:r>
          </a:p>
          <a:p>
            <a:r>
              <a:rPr lang="en-GB" dirty="0">
                <a:latin typeface="Arial" panose="020B0604020202020204" pitchFamily="34" charset="0"/>
                <a:cs typeface="Arial" panose="020B0604020202020204" pitchFamily="34" charset="0"/>
              </a:rPr>
              <a:t>Role of the pedagogue</a:t>
            </a:r>
          </a:p>
          <a:p>
            <a:r>
              <a:rPr lang="en-GB" dirty="0">
                <a:latin typeface="Arial" panose="020B0604020202020204" pitchFamily="34" charset="0"/>
                <a:cs typeface="Arial" panose="020B0604020202020204" pitchFamily="34" charset="0"/>
              </a:rPr>
              <a:t>Role model for all</a:t>
            </a:r>
          </a:p>
          <a:p>
            <a:r>
              <a:rPr lang="en-GB" dirty="0">
                <a:latin typeface="Arial" panose="020B0604020202020204" pitchFamily="34" charset="0"/>
                <a:cs typeface="Arial" panose="020B0604020202020204" pitchFamily="34" charset="0"/>
              </a:rPr>
              <a:t>A leader of your practice</a:t>
            </a:r>
          </a:p>
          <a:p>
            <a:r>
              <a:rPr lang="en-GB" dirty="0">
                <a:latin typeface="Arial" panose="020B0604020202020204" pitchFamily="34" charset="0"/>
                <a:cs typeface="Arial" panose="020B0604020202020204" pitchFamily="34" charset="0"/>
              </a:rPr>
              <a:t>An effective communicator</a:t>
            </a:r>
          </a:p>
          <a:p>
            <a:r>
              <a:rPr lang="en-GB" dirty="0">
                <a:latin typeface="Arial" panose="020B0604020202020204" pitchFamily="34" charset="0"/>
                <a:cs typeface="Arial" panose="020B0604020202020204" pitchFamily="34" charset="0"/>
              </a:rPr>
              <a:t>Leading in partnership</a:t>
            </a:r>
          </a:p>
          <a:p>
            <a:r>
              <a:rPr lang="en-GB" dirty="0">
                <a:latin typeface="Arial" panose="020B0604020202020204" pitchFamily="34" charset="0"/>
                <a:cs typeface="Arial" panose="020B0604020202020204" pitchFamily="34" charset="0"/>
              </a:rPr>
              <a:t>Team member/leading a team  </a:t>
            </a:r>
          </a:p>
        </p:txBody>
      </p:sp>
    </p:spTree>
    <p:extLst>
      <p:ext uri="{BB962C8B-B14F-4D97-AF65-F5344CB8AC3E}">
        <p14:creationId xmlns:p14="http://schemas.microsoft.com/office/powerpoint/2010/main" val="19506036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68C2C-225B-487C-A305-97F5D9C1E8D1}"/>
              </a:ext>
            </a:extLst>
          </p:cNvPr>
          <p:cNvSpPr>
            <a:spLocks noGrp="1"/>
          </p:cNvSpPr>
          <p:nvPr>
            <p:ph sz="half" idx="1"/>
          </p:nvPr>
        </p:nvSpPr>
        <p:spPr>
          <a:xfrm>
            <a:off x="1895073" y="502276"/>
            <a:ext cx="8206257" cy="5339836"/>
          </a:xfrm>
        </p:spPr>
        <p:txBody>
          <a:bodyPr>
            <a:normAutofit/>
          </a:bodyPr>
          <a:lstStyle/>
          <a:p>
            <a:pPr marL="0" indent="0">
              <a:buNone/>
            </a:pPr>
            <a:r>
              <a:rPr lang="en-GB" sz="2000" dirty="0">
                <a:latin typeface="+mj-lt"/>
              </a:rPr>
              <a:t>“…As a result of a catalytic leader’s input, individuals or groups may reconsider their previous thoughts, beliefs or stances and become energized as they work toward a new standard, procedure or ideal. Catalytic leaders will plant ideas, nurture them in fertile minds and provide support to team members along the way. Catalytic leaders may work most often in groups or committees where they will endeavour to assemble a group of bright minds and work together to develop new strategies, alternatives, tactics or paradigms” (Culp and Cox 2014, p.45)</a:t>
            </a:r>
          </a:p>
          <a:p>
            <a:pPr marL="0" indent="0">
              <a:buNone/>
            </a:pPr>
            <a:endParaRPr lang="en-GB" sz="2000" dirty="0">
              <a:latin typeface="+mj-lt"/>
            </a:endParaRPr>
          </a:p>
          <a:p>
            <a:pPr marL="0" indent="0">
              <a:buNone/>
            </a:pPr>
            <a:endParaRPr lang="en-GB" sz="2000" dirty="0">
              <a:latin typeface="+mj-lt"/>
            </a:endParaRPr>
          </a:p>
          <a:p>
            <a:pPr marL="0" indent="0">
              <a:buNone/>
            </a:pPr>
            <a:r>
              <a:rPr lang="en-GB" sz="2000" i="1" dirty="0">
                <a:latin typeface="+mj-lt"/>
              </a:rPr>
              <a:t>Sut mae herio </a:t>
            </a:r>
            <a:r>
              <a:rPr lang="en-GB" sz="2000" i="1" dirty="0" err="1">
                <a:latin typeface="+mj-lt"/>
              </a:rPr>
              <a:t>credoau</a:t>
            </a:r>
            <a:r>
              <a:rPr lang="en-GB" sz="2000" i="1" dirty="0">
                <a:latin typeface="+mj-lt"/>
              </a:rPr>
              <a:t> pobl am eu </a:t>
            </a:r>
            <a:r>
              <a:rPr lang="en-GB" sz="2000" i="1" dirty="0" err="1">
                <a:latin typeface="+mj-lt"/>
              </a:rPr>
              <a:t>bywydau</a:t>
            </a:r>
            <a:r>
              <a:rPr lang="en-GB" sz="2000" i="1" dirty="0">
                <a:latin typeface="+mj-lt"/>
              </a:rPr>
              <a:t> eu hunain, yn </a:t>
            </a:r>
            <a:r>
              <a:rPr lang="en-GB" sz="2000" i="1" dirty="0" err="1">
                <a:latin typeface="+mj-lt"/>
              </a:rPr>
              <a:t>enwedig</a:t>
            </a:r>
            <a:r>
              <a:rPr lang="en-GB" sz="2000" i="1" dirty="0">
                <a:latin typeface="+mj-lt"/>
              </a:rPr>
              <a:t> pan </a:t>
            </a:r>
            <a:r>
              <a:rPr lang="en-GB" sz="2000" i="1" dirty="0" err="1">
                <a:latin typeface="+mj-lt"/>
              </a:rPr>
              <a:t>fyddwn</a:t>
            </a:r>
            <a:r>
              <a:rPr lang="en-GB" sz="2000" i="1" dirty="0">
                <a:latin typeface="+mj-lt"/>
              </a:rPr>
              <a:t> yn gwybod bod yr arferion </a:t>
            </a:r>
            <a:r>
              <a:rPr lang="en-GB" sz="2000" i="1" dirty="0" err="1">
                <a:latin typeface="+mj-lt"/>
              </a:rPr>
              <a:t>bywyd</a:t>
            </a:r>
            <a:r>
              <a:rPr lang="en-GB" sz="2000" i="1" dirty="0">
                <a:latin typeface="+mj-lt"/>
              </a:rPr>
              <a:t> hyn yn </a:t>
            </a:r>
            <a:r>
              <a:rPr lang="en-GB" sz="2000" i="1" dirty="0" err="1">
                <a:latin typeface="+mj-lt"/>
              </a:rPr>
              <a:t>achosi</a:t>
            </a:r>
            <a:r>
              <a:rPr lang="en-GB" sz="2000" i="1" dirty="0">
                <a:latin typeface="+mj-lt"/>
              </a:rPr>
              <a:t> amodau </a:t>
            </a:r>
            <a:r>
              <a:rPr lang="en-GB" sz="2000" i="1" dirty="0" err="1">
                <a:latin typeface="+mj-lt"/>
              </a:rPr>
              <a:t>byw</a:t>
            </a:r>
            <a:r>
              <a:rPr lang="en-GB" sz="2000" i="1" dirty="0">
                <a:latin typeface="+mj-lt"/>
              </a:rPr>
              <a:t> </a:t>
            </a:r>
            <a:r>
              <a:rPr lang="en-GB" sz="2000" i="1" dirty="0" err="1">
                <a:latin typeface="+mj-lt"/>
              </a:rPr>
              <a:t>afiach</a:t>
            </a:r>
            <a:r>
              <a:rPr lang="en-GB" sz="2000" i="1" dirty="0">
                <a:latin typeface="+mj-lt"/>
              </a:rPr>
              <a:t>/</a:t>
            </a:r>
            <a:r>
              <a:rPr lang="en-GB" sz="2000" i="1" dirty="0" err="1">
                <a:latin typeface="+mj-lt"/>
              </a:rPr>
              <a:t>anniogel</a:t>
            </a:r>
            <a:r>
              <a:rPr lang="en-GB" sz="2000" i="1" dirty="0">
                <a:latin typeface="+mj-lt"/>
              </a:rPr>
              <a:t>/</a:t>
            </a:r>
            <a:r>
              <a:rPr lang="en-GB" sz="2000" i="1" dirty="0" err="1">
                <a:latin typeface="+mj-lt"/>
              </a:rPr>
              <a:t>anhapus</a:t>
            </a:r>
            <a:r>
              <a:rPr lang="en-GB" sz="2000" i="1" dirty="0">
                <a:latin typeface="+mj-lt"/>
              </a:rPr>
              <a:t> i blant?</a:t>
            </a:r>
          </a:p>
          <a:p>
            <a:pPr marL="0" indent="0">
              <a:buNone/>
            </a:pPr>
            <a:r>
              <a:rPr lang="en-GB" sz="2000" i="1" dirty="0">
                <a:solidFill>
                  <a:srgbClr val="0070C0"/>
                </a:solidFill>
                <a:latin typeface="+mj-lt"/>
              </a:rPr>
              <a:t>How do we challenge people’s beliefs about their own lives, especially when we know that these life practices cause unhealthy/unsafe/unhappy living conditions for children? </a:t>
            </a:r>
          </a:p>
        </p:txBody>
      </p:sp>
    </p:spTree>
    <p:extLst>
      <p:ext uri="{BB962C8B-B14F-4D97-AF65-F5344CB8AC3E}">
        <p14:creationId xmlns:p14="http://schemas.microsoft.com/office/powerpoint/2010/main" val="2267482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638C7-63F3-48F0-ACE5-B518CFEBDDE0}"/>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Arddulliau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Styles </a:t>
            </a:r>
          </a:p>
        </p:txBody>
      </p:sp>
      <p:sp>
        <p:nvSpPr>
          <p:cNvPr id="3" name="Content Placeholder 2">
            <a:extLst>
              <a:ext uri="{FF2B5EF4-FFF2-40B4-BE49-F238E27FC236}">
                <a16:creationId xmlns:a16="http://schemas.microsoft.com/office/drawing/2014/main" id="{9388C633-BF0E-45C8-9044-7E17550ABFB9}"/>
              </a:ext>
            </a:extLst>
          </p:cNvPr>
          <p:cNvSpPr>
            <a:spLocks noGrp="1"/>
          </p:cNvSpPr>
          <p:nvPr>
            <p:ph idx="1"/>
          </p:nvPr>
        </p:nvSpPr>
        <p:spPr/>
        <p:txBody>
          <a:bodyPr/>
          <a:lstStyle/>
          <a:p>
            <a:pPr marL="0" indent="0">
              <a:buNone/>
            </a:pPr>
            <a:endParaRPr lang="en-GB" dirty="0"/>
          </a:p>
          <a:p>
            <a:pPr marL="0" indent="0">
              <a:buNone/>
            </a:pPr>
            <a:r>
              <a:rPr lang="en-GB" dirty="0"/>
              <a:t>‘Leadership is of paramount importance to any organisation, as leaders can set the tone for the organisation’s employees. The path to leadership in childcare can be markedly different from other professions…however, previous research has identified that for leaders to be effective they must possess skills, characteristics, and traits of effective leadership’                            </a:t>
            </a:r>
          </a:p>
          <a:p>
            <a:pPr marL="0" indent="0">
              <a:buNone/>
            </a:pPr>
            <a:r>
              <a:rPr lang="en-GB" dirty="0"/>
              <a:t>                                   (Grantham </a:t>
            </a:r>
            <a:r>
              <a:rPr lang="en-GB" dirty="0" err="1"/>
              <a:t>Caston</a:t>
            </a:r>
            <a:r>
              <a:rPr lang="en-GB" dirty="0"/>
              <a:t> and </a:t>
            </a:r>
            <a:r>
              <a:rPr lang="en-GB" dirty="0" err="1"/>
              <a:t>Fontcuberta</a:t>
            </a:r>
            <a:r>
              <a:rPr lang="en-GB" dirty="0"/>
              <a:t> DiCarlo, 2021 p. 1).</a:t>
            </a:r>
          </a:p>
        </p:txBody>
      </p:sp>
    </p:spTree>
    <p:extLst>
      <p:ext uri="{BB962C8B-B14F-4D97-AF65-F5344CB8AC3E}">
        <p14:creationId xmlns:p14="http://schemas.microsoft.com/office/powerpoint/2010/main" val="34837307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9E146-DA38-4E9E-999A-1AE2E05EA6CB}"/>
              </a:ext>
            </a:extLst>
          </p:cNvPr>
          <p:cNvSpPr>
            <a:spLocks noGrp="1"/>
          </p:cNvSpPr>
          <p:nvPr>
            <p:ph type="title"/>
          </p:nvPr>
        </p:nvSpPr>
        <p:spPr>
          <a:xfrm>
            <a:off x="381000" y="365128"/>
            <a:ext cx="10972800" cy="975640"/>
          </a:xfrm>
        </p:spPr>
        <p:txBody>
          <a:bodyPr>
            <a:normAutofit fontScale="90000"/>
          </a:bodyPr>
          <a:lstStyle/>
          <a:p>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BC…</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Taking on leadership roles in EY…</a:t>
            </a:r>
          </a:p>
        </p:txBody>
      </p:sp>
      <p:sp>
        <p:nvSpPr>
          <p:cNvPr id="3" name="Content Placeholder 2">
            <a:extLst>
              <a:ext uri="{FF2B5EF4-FFF2-40B4-BE49-F238E27FC236}">
                <a16:creationId xmlns:a16="http://schemas.microsoft.com/office/drawing/2014/main" id="{E46C9716-3BE2-4A03-9729-58571F0C4FBF}"/>
              </a:ext>
            </a:extLst>
          </p:cNvPr>
          <p:cNvSpPr>
            <a:spLocks noGrp="1"/>
          </p:cNvSpPr>
          <p:nvPr>
            <p:ph idx="1"/>
          </p:nvPr>
        </p:nvSpPr>
        <p:spPr>
          <a:xfrm>
            <a:off x="381000" y="1690690"/>
            <a:ext cx="11430000" cy="3826543"/>
          </a:xfrm>
        </p:spPr>
        <p:txBody>
          <a:bodyPr>
            <a:normAutofit/>
          </a:bodyPr>
          <a:lstStyle/>
          <a:p>
            <a:pPr marL="0" indent="0">
              <a:buNone/>
            </a:pPr>
            <a:r>
              <a:rPr lang="en-GB" dirty="0">
                <a:latin typeface="Arial" panose="020B0604020202020204" pitchFamily="34" charset="0"/>
                <a:cs typeface="Arial" panose="020B0604020202020204" pitchFamily="34" charset="0"/>
              </a:rPr>
              <a:t>‘Shifting to a leadership mindset means utilising not only their working knowledge of child development, and moral purpose, but also one's personal traits and skills’                                                                    </a:t>
            </a:r>
          </a:p>
          <a:p>
            <a:pPr marL="0" indent="0" algn="r">
              <a:buNone/>
            </a:pPr>
            <a:r>
              <a:rPr lang="en-GB" dirty="0">
                <a:latin typeface="Arial" panose="020B0604020202020204" pitchFamily="34" charset="0"/>
                <a:cs typeface="Arial" panose="020B0604020202020204" pitchFamily="34" charset="0"/>
              </a:rPr>
              <a:t>(Northouse, 2016).</a:t>
            </a:r>
          </a:p>
          <a:p>
            <a:pPr marL="0" indent="0" algn="r">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‘Many leaders did not set out to be leaders; they were identified because they were good practitioners’ </a:t>
            </a:r>
          </a:p>
          <a:p>
            <a:pPr marL="0" indent="0" algn="r">
              <a:buNone/>
            </a:pPr>
            <a:r>
              <a:rPr lang="en-GB" dirty="0">
                <a:latin typeface="Arial" panose="020B0604020202020204" pitchFamily="34" charset="0"/>
                <a:cs typeface="Arial" panose="020B0604020202020204" pitchFamily="34" charset="0"/>
              </a:rPr>
              <a:t>(Talan, Bloom and Kelton, 2014).  </a:t>
            </a:r>
          </a:p>
        </p:txBody>
      </p:sp>
    </p:spTree>
    <p:extLst>
      <p:ext uri="{BB962C8B-B14F-4D97-AF65-F5344CB8AC3E}">
        <p14:creationId xmlns:p14="http://schemas.microsoft.com/office/powerpoint/2010/main" val="30118893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C3941-6A98-40B5-AAA9-58293F92951F}"/>
              </a:ext>
            </a:extLst>
          </p:cNvPr>
          <p:cNvSpPr>
            <a:spLocks noGrp="1"/>
          </p:cNvSpPr>
          <p:nvPr>
            <p:ph type="title"/>
          </p:nvPr>
        </p:nvSpPr>
        <p:spPr>
          <a:xfrm>
            <a:off x="631166" y="406400"/>
            <a:ext cx="10515600" cy="549273"/>
          </a:xfrm>
        </p:spPr>
        <p:txBody>
          <a:bodyPr>
            <a:normAutofit fontScale="90000"/>
          </a:bodyPr>
          <a:lstStyle/>
          <a:p>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heriau</a:t>
            </a:r>
            <a:r>
              <a:rPr lang="en-GB" b="1" dirty="0">
                <a:latin typeface="Arial" panose="020B0604020202020204" pitchFamily="34" charset="0"/>
                <a:cs typeface="Arial" panose="020B0604020202020204" pitchFamily="34" charset="0"/>
              </a:rPr>
              <a:t>                        The challenges</a:t>
            </a:r>
          </a:p>
        </p:txBody>
      </p:sp>
      <p:sp>
        <p:nvSpPr>
          <p:cNvPr id="3" name="Content Placeholder 2">
            <a:extLst>
              <a:ext uri="{FF2B5EF4-FFF2-40B4-BE49-F238E27FC236}">
                <a16:creationId xmlns:a16="http://schemas.microsoft.com/office/drawing/2014/main" id="{D2948D7B-0A48-4741-9134-0F8F286EAFC8}"/>
              </a:ext>
            </a:extLst>
          </p:cNvPr>
          <p:cNvSpPr>
            <a:spLocks noGrp="1"/>
          </p:cNvSpPr>
          <p:nvPr>
            <p:ph sz="half" idx="1"/>
          </p:nvPr>
        </p:nvSpPr>
        <p:spPr>
          <a:xfrm>
            <a:off x="396815" y="1035170"/>
            <a:ext cx="5622985" cy="5141793"/>
          </a:xfrm>
        </p:spPr>
        <p:txBody>
          <a:bodyPr>
            <a:normAutofit/>
          </a:bodyPr>
          <a:lstStyle/>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dulliau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cadarn</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weithio</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hoff</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/Ymarferwyr sydd yn </a:t>
            </a:r>
            <a:r>
              <a:rPr lang="en-GB" sz="2400" dirty="0" err="1">
                <a:latin typeface="Arial" panose="020B0604020202020204" pitchFamily="34" charset="0"/>
                <a:cs typeface="Arial" panose="020B0604020202020204" pitchFamily="34" charset="0"/>
              </a:rPr>
              <a:t>ystyried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profiadau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chymwysterau</a:t>
            </a:r>
            <a:r>
              <a:rPr lang="en-GB" sz="2400" dirty="0">
                <a:latin typeface="Arial" panose="020B0604020202020204" pitchFamily="34" charset="0"/>
                <a:cs typeface="Arial" panose="020B0604020202020204" pitchFamily="34" charset="0"/>
              </a:rPr>
              <a:t> fel </a:t>
            </a:r>
            <a:r>
              <a:rPr lang="en-GB" sz="2400" dirty="0" err="1">
                <a:latin typeface="Arial" panose="020B0604020202020204" pitchFamily="34" charset="0"/>
                <a:cs typeface="Arial" panose="020B0604020202020204" pitchFamily="34" charset="0"/>
              </a:rPr>
              <a:t>ffurf</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statws</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Diffyg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gostyngeiddrwydd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empathi</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pharch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fewn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tîm</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safbwyntiau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gwerthoedd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wahanol</a:t>
            </a:r>
            <a:r>
              <a:rPr lang="en-GB" sz="24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66D9DE17-38C5-4B01-B1E3-FA818F32A601}"/>
              </a:ext>
            </a:extLst>
          </p:cNvPr>
          <p:cNvSpPr>
            <a:spLocks noGrp="1"/>
          </p:cNvSpPr>
          <p:nvPr>
            <p:ph sz="half" idx="2"/>
          </p:nvPr>
        </p:nvSpPr>
        <p:spPr>
          <a:xfrm>
            <a:off x="6172200" y="1035170"/>
            <a:ext cx="5181600" cy="5141793"/>
          </a:xfrm>
        </p:spPr>
        <p:txBody>
          <a:bodyPr>
            <a:normAutofit/>
          </a:bodyPr>
          <a:lstStyle/>
          <a:p>
            <a:r>
              <a:rPr lang="en-GB" sz="2500" dirty="0">
                <a:latin typeface="Arial" panose="020B0604020202020204" pitchFamily="34" charset="0"/>
                <a:cs typeface="Arial" panose="020B0604020202020204" pitchFamily="34" charset="0"/>
              </a:rPr>
              <a:t>Leaders/Practitioners who have set methods of working;</a:t>
            </a:r>
          </a:p>
          <a:p>
            <a:r>
              <a:rPr lang="en-GB" sz="2500" dirty="0">
                <a:latin typeface="Arial" panose="020B0604020202020204" pitchFamily="34" charset="0"/>
                <a:cs typeface="Arial" panose="020B0604020202020204" pitchFamily="34" charset="0"/>
              </a:rPr>
              <a:t>Leaders/Practitioners who do not like change;</a:t>
            </a:r>
          </a:p>
          <a:p>
            <a:r>
              <a:rPr lang="en-GB" sz="2500" dirty="0">
                <a:latin typeface="Arial" panose="020B0604020202020204" pitchFamily="34" charset="0"/>
                <a:cs typeface="Arial" panose="020B0604020202020204" pitchFamily="34" charset="0"/>
              </a:rPr>
              <a:t>Leaders/Practitioners who consider experiences, qualifications as a form of ‘status’;</a:t>
            </a:r>
          </a:p>
          <a:p>
            <a:r>
              <a:rPr lang="en-GB" sz="2500" dirty="0">
                <a:latin typeface="Arial" panose="020B0604020202020204" pitchFamily="34" charset="0"/>
                <a:cs typeface="Arial" panose="020B0604020202020204" pitchFamily="34" charset="0"/>
              </a:rPr>
              <a:t>A lack of humility, empathy and respect amongst the team;  </a:t>
            </a:r>
          </a:p>
          <a:p>
            <a:r>
              <a:rPr lang="en-GB" sz="2500" dirty="0">
                <a:latin typeface="Arial" panose="020B0604020202020204" pitchFamily="34" charset="0"/>
                <a:cs typeface="Arial" panose="020B0604020202020204" pitchFamily="34" charset="0"/>
              </a:rPr>
              <a:t>Leaders/Practitioners with different viewpoints and values.</a:t>
            </a:r>
          </a:p>
        </p:txBody>
      </p:sp>
    </p:spTree>
    <p:extLst>
      <p:ext uri="{BB962C8B-B14F-4D97-AF65-F5344CB8AC3E}">
        <p14:creationId xmlns:p14="http://schemas.microsoft.com/office/powerpoint/2010/main" val="1951255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859" y="327804"/>
            <a:ext cx="9937631" cy="1276708"/>
          </a:xfrm>
        </p:spPr>
        <p:txBody>
          <a:bodyPr>
            <a:normAutofit/>
          </a:bodyPr>
          <a:lstStyle/>
          <a:p>
            <a:r>
              <a:rPr lang="en-GB" sz="3600" b="1" dirty="0">
                <a:latin typeface="Arial" panose="020B0604020202020204" pitchFamily="34" charset="0"/>
                <a:cs typeface="Arial" panose="020B0604020202020204" pitchFamily="34" charset="0"/>
              </a:rPr>
              <a:t>Beth </a:t>
            </a:r>
            <a:r>
              <a:rPr lang="en-GB" sz="3600" b="1" dirty="0" err="1">
                <a:latin typeface="Arial" panose="020B0604020202020204" pitchFamily="34" charset="0"/>
                <a:cs typeface="Arial" panose="020B0604020202020204" pitchFamily="34" charset="0"/>
              </a:rPr>
              <a:t>yw’r</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tystiolaeth</a:t>
            </a:r>
            <a:r>
              <a:rPr lang="en-GB" sz="3600" b="1" dirty="0">
                <a:latin typeface="Arial" panose="020B0604020202020204" pitchFamily="34" charset="0"/>
                <a:cs typeface="Arial" panose="020B0604020202020204" pitchFamily="34" charset="0"/>
              </a:rPr>
              <a:t> o </a:t>
            </a:r>
            <a:r>
              <a:rPr lang="en-GB" sz="3600" b="1" dirty="0" err="1">
                <a:latin typeface="Arial" panose="020B0604020202020204" pitchFamily="34" charset="0"/>
                <a:cs typeface="Arial" panose="020B0604020202020204" pitchFamily="34" charset="0"/>
              </a:rPr>
              <a:t>arweinyddiaeth</a:t>
            </a:r>
            <a:r>
              <a:rPr lang="en-GB" sz="3600" b="1" dirty="0">
                <a:latin typeface="Arial" panose="020B0604020202020204" pitchFamily="34" charset="0"/>
                <a:cs typeface="Arial" panose="020B0604020202020204" pitchFamily="34" charset="0"/>
              </a:rPr>
              <a:t>?</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What is the evidence of leadership?</a:t>
            </a:r>
          </a:p>
        </p:txBody>
      </p:sp>
      <p:sp>
        <p:nvSpPr>
          <p:cNvPr id="3" name="Content Placeholder 2"/>
          <p:cNvSpPr>
            <a:spLocks noGrp="1"/>
          </p:cNvSpPr>
          <p:nvPr>
            <p:ph sz="half" idx="1"/>
          </p:nvPr>
        </p:nvSpPr>
        <p:spPr/>
        <p:txBody>
          <a:bodyPr>
            <a:normAutofit/>
          </a:bodyPr>
          <a:lstStyle/>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phlant</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gofalwyr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staff</a:t>
            </a: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How you work with children</a:t>
            </a:r>
          </a:p>
          <a:p>
            <a:r>
              <a:rPr lang="en-GB" dirty="0">
                <a:latin typeface="Arial" panose="020B0604020202020204" pitchFamily="34" charset="0"/>
                <a:cs typeface="Arial" panose="020B0604020202020204" pitchFamily="34" charset="0"/>
              </a:rPr>
              <a:t>How you work with parents and carers</a:t>
            </a:r>
          </a:p>
          <a:p>
            <a:r>
              <a:rPr lang="en-GB" dirty="0">
                <a:latin typeface="Arial" panose="020B0604020202020204" pitchFamily="34" charset="0"/>
                <a:cs typeface="Arial" panose="020B0604020202020204" pitchFamily="34" charset="0"/>
              </a:rPr>
              <a:t>How you work within and with a staff team</a:t>
            </a:r>
          </a:p>
          <a:p>
            <a:r>
              <a:rPr lang="en-GB" dirty="0">
                <a:latin typeface="Arial" panose="020B0604020202020204" pitchFamily="34" charset="0"/>
                <a:cs typeface="Arial" panose="020B0604020202020204" pitchFamily="34" charset="0"/>
              </a:rPr>
              <a:t>How you work with other professionals</a:t>
            </a:r>
          </a:p>
          <a:p>
            <a:pPr marL="0" indent="0" algn="r">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Whalley</a:t>
            </a:r>
            <a:r>
              <a:rPr lang="en-GB" dirty="0">
                <a:latin typeface="Arial" panose="020B0604020202020204" pitchFamily="34" charset="0"/>
                <a:cs typeface="Arial" panose="020B0604020202020204" pitchFamily="34" charset="0"/>
              </a:rPr>
              <a:t>, 2011)</a:t>
            </a:r>
          </a:p>
        </p:txBody>
      </p:sp>
    </p:spTree>
    <p:extLst>
      <p:ext uri="{BB962C8B-B14F-4D97-AF65-F5344CB8AC3E}">
        <p14:creationId xmlns:p14="http://schemas.microsoft.com/office/powerpoint/2010/main" val="34160791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at You See in This Famous Optical Illusion Could Reveal How Old You Are |  Live Science">
            <a:extLst>
              <a:ext uri="{FF2B5EF4-FFF2-40B4-BE49-F238E27FC236}">
                <a16:creationId xmlns:a16="http://schemas.microsoft.com/office/drawing/2014/main" id="{66E2CD71-F31C-4CC6-8679-A9203A5B38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4309" y="431320"/>
            <a:ext cx="6987397" cy="629728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D99219C6-90CB-4EA9-AC73-D1D33B2DEA4A}"/>
              </a:ext>
            </a:extLst>
          </p:cNvPr>
          <p:cNvSpPr>
            <a:spLocks noGrp="1"/>
          </p:cNvSpPr>
          <p:nvPr>
            <p:ph type="title"/>
          </p:nvPr>
        </p:nvSpPr>
        <p:spPr>
          <a:xfrm>
            <a:off x="448574" y="365127"/>
            <a:ext cx="4623758" cy="1325563"/>
          </a:xfrm>
        </p:spPr>
        <p:txBody>
          <a:bodyPr/>
          <a:lstStyle/>
          <a:p>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paradeim</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 paradigm shift</a:t>
            </a:r>
          </a:p>
        </p:txBody>
      </p:sp>
      <p:sp>
        <p:nvSpPr>
          <p:cNvPr id="6" name="Content Placeholder 5">
            <a:extLst>
              <a:ext uri="{FF2B5EF4-FFF2-40B4-BE49-F238E27FC236}">
                <a16:creationId xmlns:a16="http://schemas.microsoft.com/office/drawing/2014/main" id="{3B56F845-3F38-4E2F-A90C-015A27AE3DA2}"/>
              </a:ext>
            </a:extLst>
          </p:cNvPr>
          <p:cNvSpPr>
            <a:spLocks noGrp="1"/>
          </p:cNvSpPr>
          <p:nvPr>
            <p:ph sz="half" idx="1"/>
          </p:nvPr>
        </p:nvSpPr>
        <p:spPr>
          <a:xfrm>
            <a:off x="270294" y="1825625"/>
            <a:ext cx="2955986" cy="4351338"/>
          </a:xfrm>
        </p:spPr>
        <p:txBody>
          <a:bodyPr>
            <a:normAutofit/>
          </a:bodyPr>
          <a:lstStyle/>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i</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chi’n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gweld</a:t>
            </a:r>
            <a:r>
              <a:rPr lang="en-GB" sz="3600" dirty="0">
                <a:latin typeface="Arial" panose="020B0604020202020204" pitchFamily="34" charset="0"/>
                <a:cs typeface="Arial" panose="020B0604020202020204" pitchFamily="34" charset="0"/>
              </a:rPr>
              <a:t>?</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What do you see? </a:t>
            </a:r>
          </a:p>
        </p:txBody>
      </p:sp>
      <p:sp>
        <p:nvSpPr>
          <p:cNvPr id="7" name="Content Placeholder 6">
            <a:extLst>
              <a:ext uri="{FF2B5EF4-FFF2-40B4-BE49-F238E27FC236}">
                <a16:creationId xmlns:a16="http://schemas.microsoft.com/office/drawing/2014/main" id="{AEA07346-6356-4482-A189-457B1A563E42}"/>
              </a:ext>
            </a:extLst>
          </p:cNvPr>
          <p:cNvSpPr>
            <a:spLocks noGrp="1"/>
          </p:cNvSpPr>
          <p:nvPr>
            <p:ph sz="half" idx="2"/>
          </p:nvPr>
        </p:nvSpPr>
        <p:spPr>
          <a:xfrm>
            <a:off x="5072332" y="365127"/>
            <a:ext cx="6849374" cy="5811836"/>
          </a:xfrm>
        </p:spPr>
        <p:txBody>
          <a:bodyPr/>
          <a:lstStyle/>
          <a:p>
            <a:endParaRPr lang="en-GB" dirty="0"/>
          </a:p>
        </p:txBody>
      </p:sp>
    </p:spTree>
    <p:extLst>
      <p:ext uri="{BB962C8B-B14F-4D97-AF65-F5344CB8AC3E}">
        <p14:creationId xmlns:p14="http://schemas.microsoft.com/office/powerpoint/2010/main" val="29940757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0C66F-9A8A-190B-0B60-66A1BE295EB4}"/>
              </a:ext>
            </a:extLst>
          </p:cNvPr>
          <p:cNvSpPr>
            <a:spLocks noGrp="1"/>
          </p:cNvSpPr>
          <p:nvPr>
            <p:ph type="title"/>
          </p:nvPr>
        </p:nvSpPr>
        <p:spPr>
          <a:xfrm>
            <a:off x="343525" y="0"/>
            <a:ext cx="10515600" cy="1325563"/>
          </a:xfrm>
        </p:spPr>
        <p:txBody>
          <a:bodyPr/>
          <a:lstStyle/>
          <a:p>
            <a:r>
              <a:rPr lang="en-GB" dirty="0">
                <a:solidFill>
                  <a:srgbClr val="0070C0"/>
                </a:solidFill>
              </a:rPr>
              <a:t>Read and answer  questions </a:t>
            </a:r>
          </a:p>
        </p:txBody>
      </p:sp>
      <p:sp>
        <p:nvSpPr>
          <p:cNvPr id="3" name="Content Placeholder 2">
            <a:extLst>
              <a:ext uri="{FF2B5EF4-FFF2-40B4-BE49-F238E27FC236}">
                <a16:creationId xmlns:a16="http://schemas.microsoft.com/office/drawing/2014/main" id="{65ADD52E-7F50-8078-7BC3-EF8BD6C9644E}"/>
              </a:ext>
            </a:extLst>
          </p:cNvPr>
          <p:cNvSpPr>
            <a:spLocks noGrp="1"/>
          </p:cNvSpPr>
          <p:nvPr>
            <p:ph sz="half" idx="1"/>
          </p:nvPr>
        </p:nvSpPr>
        <p:spPr>
          <a:xfrm>
            <a:off x="7010400" y="218502"/>
            <a:ext cx="5181600" cy="4351338"/>
          </a:xfrm>
        </p:spPr>
        <p:txBody>
          <a:bodyPr>
            <a:normAutofit fontScale="62500" lnSpcReduction="20000"/>
          </a:bodyPr>
          <a:lstStyle/>
          <a:p>
            <a:r>
              <a:rPr lang="en-GB" sz="3400" dirty="0">
                <a:effectLst/>
                <a:latin typeface="Arial" panose="020B0604020202020204" pitchFamily="34" charset="0"/>
                <a:ea typeface="DengXian" panose="02010600030101010101" pitchFamily="2" charset="-122"/>
                <a:cs typeface="Arial" panose="020B0604020202020204" pitchFamily="34" charset="0"/>
              </a:rPr>
              <a:t>Gandolfi, H. and Mills, M. (2022) Teachers for social justice: exploring the lives and work of teachers committed to social justice in education, </a:t>
            </a:r>
            <a:r>
              <a:rPr lang="en-GB" sz="3400" i="1" dirty="0">
                <a:effectLst/>
                <a:latin typeface="Arial" panose="020B0604020202020204" pitchFamily="34" charset="0"/>
                <a:ea typeface="DengXian" panose="02010600030101010101" pitchFamily="2" charset="-122"/>
                <a:cs typeface="Arial" panose="020B0604020202020204" pitchFamily="34" charset="0"/>
              </a:rPr>
              <a:t>Oxford Review of Education</a:t>
            </a:r>
            <a:r>
              <a:rPr lang="en-GB" sz="3400" dirty="0">
                <a:effectLst/>
                <a:latin typeface="Arial" panose="020B0604020202020204" pitchFamily="34" charset="0"/>
                <a:ea typeface="DengXian" panose="02010600030101010101" pitchFamily="2" charset="-122"/>
                <a:cs typeface="Arial" panose="020B0604020202020204" pitchFamily="34" charset="0"/>
              </a:rPr>
              <a:t>, DOI: 10.1080/03054985.2022.2105314</a:t>
            </a:r>
          </a:p>
          <a:p>
            <a:endParaRPr lang="en-GB" sz="1800" dirty="0">
              <a:latin typeface="Calibri" panose="020F0502020204030204" pitchFamily="34" charset="0"/>
              <a:ea typeface="DengXian" panose="02010600030101010101" pitchFamily="2" charset="-122"/>
              <a:cs typeface="Times New Roman" panose="02020603050405020304" pitchFamily="18" charset="0"/>
            </a:endParaRPr>
          </a:p>
          <a:p>
            <a:endParaRPr lang="en-GB" sz="1800" dirty="0">
              <a:latin typeface="Calibri" panose="020F0502020204030204" pitchFamily="34" charset="0"/>
              <a:ea typeface="DengXian" panose="02010600030101010101" pitchFamily="2" charset="-122"/>
              <a:cs typeface="Times New Roman" panose="02020603050405020304" pitchFamily="18" charset="0"/>
            </a:endParaRPr>
          </a:p>
          <a:p>
            <a:r>
              <a:rPr lang="en-GB" sz="1800" dirty="0">
                <a:latin typeface="Calibri" panose="020F0502020204030204" pitchFamily="34" charset="0"/>
                <a:ea typeface="DengXian" panose="02010600030101010101" pitchFamily="2" charset="-122"/>
                <a:cs typeface="Times New Roman" panose="02020603050405020304" pitchFamily="18" charset="0"/>
              </a:rPr>
              <a:t>Read page 1-3</a:t>
            </a:r>
            <a:endParaRPr lang="en-GB" dirty="0"/>
          </a:p>
        </p:txBody>
      </p:sp>
      <p:sp>
        <p:nvSpPr>
          <p:cNvPr id="4" name="Content Placeholder 3">
            <a:extLst>
              <a:ext uri="{FF2B5EF4-FFF2-40B4-BE49-F238E27FC236}">
                <a16:creationId xmlns:a16="http://schemas.microsoft.com/office/drawing/2014/main" id="{3598B471-EA49-57F0-D688-521C5CA3997B}"/>
              </a:ext>
            </a:extLst>
          </p:cNvPr>
          <p:cNvSpPr>
            <a:spLocks noGrp="1"/>
          </p:cNvSpPr>
          <p:nvPr>
            <p:ph sz="half" idx="2"/>
          </p:nvPr>
        </p:nvSpPr>
        <p:spPr>
          <a:xfrm>
            <a:off x="599607" y="1253331"/>
            <a:ext cx="7480091" cy="4351338"/>
          </a:xfrm>
        </p:spPr>
        <p:txBody>
          <a:bodyPr>
            <a:normAutofit fontScale="62500" lnSpcReduction="20000"/>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are the issues  in Allen and </a:t>
            </a:r>
            <a:r>
              <a:rPr lang="en-GB" sz="3800" dirty="0" err="1">
                <a:effectLst/>
                <a:latin typeface="Arial" panose="020B0604020202020204" pitchFamily="34" charset="0"/>
                <a:ea typeface="DengXian" panose="02010600030101010101" pitchFamily="2" charset="-122"/>
                <a:cs typeface="Arial" panose="020B0604020202020204" pitchFamily="34" charset="0"/>
              </a:rPr>
              <a:t>McInerey’s</a:t>
            </a:r>
            <a:r>
              <a:rPr lang="en-GB" sz="3800" dirty="0">
                <a:effectLst/>
                <a:latin typeface="Arial" panose="020B0604020202020204" pitchFamily="34" charset="0"/>
                <a:ea typeface="DengXian" panose="02010600030101010101" pitchFamily="2" charset="-122"/>
                <a:cs typeface="Arial" panose="020B0604020202020204" pitchFamily="34" charset="0"/>
              </a:rPr>
              <a:t> study? </a:t>
            </a: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does Ball 2005 mean by the ‘terror’s of </a:t>
            </a:r>
            <a:r>
              <a:rPr lang="en-GB" sz="3800" dirty="0" err="1">
                <a:effectLst/>
                <a:latin typeface="Arial" panose="020B0604020202020204" pitchFamily="34" charset="0"/>
                <a:ea typeface="DengXian" panose="02010600030101010101" pitchFamily="2" charset="-122"/>
                <a:cs typeface="Arial" panose="020B0604020202020204" pitchFamily="34" charset="0"/>
              </a:rPr>
              <a:t>performity</a:t>
            </a:r>
            <a:r>
              <a:rPr lang="en-GB" sz="3800" dirty="0">
                <a:effectLst/>
                <a:latin typeface="Arial" panose="020B0604020202020204" pitchFamily="34" charset="0"/>
                <a:ea typeface="DengXian" panose="02010600030101010101" pitchFamily="2" charset="-122"/>
                <a:cs typeface="Arial" panose="020B0604020202020204" pitchFamily="34" charset="0"/>
              </a:rPr>
              <a:t>?’</a:t>
            </a: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is the problem with workplaces in education in relation to teachers wellbeing?</a:t>
            </a: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do some feel is the purpose of school when they talk about ‘human capital?’</a:t>
            </a: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is the argument related to how the education system thinks about ‘excelling?’</a:t>
            </a:r>
          </a:p>
          <a:p>
            <a:endParaRPr lang="en-GB" dirty="0"/>
          </a:p>
        </p:txBody>
      </p:sp>
    </p:spTree>
    <p:extLst>
      <p:ext uri="{BB962C8B-B14F-4D97-AF65-F5344CB8AC3E}">
        <p14:creationId xmlns:p14="http://schemas.microsoft.com/office/powerpoint/2010/main" val="8080689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A6924-3BF1-7FE6-241A-66BFF052F53D}"/>
              </a:ext>
            </a:extLst>
          </p:cNvPr>
          <p:cNvSpPr>
            <a:spLocks noGrp="1"/>
          </p:cNvSpPr>
          <p:nvPr>
            <p:ph type="title"/>
          </p:nvPr>
        </p:nvSpPr>
        <p:spPr>
          <a:xfrm>
            <a:off x="142406" y="215225"/>
            <a:ext cx="10515600" cy="1325563"/>
          </a:xfrm>
        </p:spPr>
        <p:txBody>
          <a:bodyPr/>
          <a:lstStyle/>
          <a:p>
            <a:r>
              <a:rPr lang="en-GB" dirty="0" err="1"/>
              <a:t>Darllen</a:t>
            </a:r>
            <a:r>
              <a:rPr lang="en-GB" dirty="0"/>
              <a:t> ac </a:t>
            </a:r>
            <a:r>
              <a:rPr lang="en-GB" dirty="0" err="1"/>
              <a:t>ymateb</a:t>
            </a:r>
            <a:r>
              <a:rPr lang="en-GB" dirty="0"/>
              <a:t> y </a:t>
            </a:r>
            <a:r>
              <a:rPr lang="en-GB" dirty="0" err="1"/>
              <a:t>cwestiynnau</a:t>
            </a:r>
            <a:endParaRPr lang="en-GB" dirty="0"/>
          </a:p>
        </p:txBody>
      </p:sp>
      <p:sp>
        <p:nvSpPr>
          <p:cNvPr id="3" name="Content Placeholder 2">
            <a:extLst>
              <a:ext uri="{FF2B5EF4-FFF2-40B4-BE49-F238E27FC236}">
                <a16:creationId xmlns:a16="http://schemas.microsoft.com/office/drawing/2014/main" id="{AAD97C62-A591-5206-242A-D8A595888D9F}"/>
              </a:ext>
            </a:extLst>
          </p:cNvPr>
          <p:cNvSpPr>
            <a:spLocks noGrp="1"/>
          </p:cNvSpPr>
          <p:nvPr>
            <p:ph sz="half" idx="1"/>
          </p:nvPr>
        </p:nvSpPr>
        <p:spPr>
          <a:xfrm>
            <a:off x="838199" y="2031325"/>
            <a:ext cx="9819807" cy="4351338"/>
          </a:xfrm>
        </p:spPr>
        <p:txBody>
          <a:bodyPr>
            <a:normAutofit/>
          </a:bodyPr>
          <a:lstStyle/>
          <a:p>
            <a:r>
              <a:rPr lang="cy-GB" dirty="0"/>
              <a:t>Beth yw'r problemau yn astudiaeth Allen </a:t>
            </a:r>
            <a:r>
              <a:rPr lang="cy-GB" dirty="0" err="1"/>
              <a:t>and</a:t>
            </a:r>
            <a:r>
              <a:rPr lang="cy-GB" dirty="0"/>
              <a:t> </a:t>
            </a:r>
            <a:r>
              <a:rPr lang="cy-GB" dirty="0" err="1"/>
              <a:t>McInerey</a:t>
            </a:r>
            <a:r>
              <a:rPr lang="cy-GB" dirty="0"/>
              <a:t>?</a:t>
            </a:r>
          </a:p>
          <a:p>
            <a:r>
              <a:rPr lang="cy-GB" dirty="0"/>
              <a:t>Beth mae Ball 2005 yn ei olygu wrth ‘arswyd perfformiad?’</a:t>
            </a:r>
          </a:p>
          <a:p>
            <a:r>
              <a:rPr lang="cy-GB" dirty="0"/>
              <a:t>Beth yw’r broblem gyda gweithleoedd mewn addysg mewn perthynas â lles athrawon?</a:t>
            </a:r>
          </a:p>
          <a:p>
            <a:r>
              <a:rPr lang="cy-GB" dirty="0"/>
              <a:t>Beth mae rhai yn teimlo yw pwrpas yr ysgol pan fyddant yn siarad am ‘gyfalaf dynol?’</a:t>
            </a:r>
          </a:p>
          <a:p>
            <a:r>
              <a:rPr lang="cy-GB" dirty="0"/>
              <a:t>Beth yw’r ddadl ynglŷn â sut mae’r system addysg yn meddwl am ‘rhagori?’</a:t>
            </a:r>
            <a:endParaRPr lang="en-GB" dirty="0"/>
          </a:p>
        </p:txBody>
      </p:sp>
      <p:sp>
        <p:nvSpPr>
          <p:cNvPr id="8" name="TextBox 7">
            <a:extLst>
              <a:ext uri="{FF2B5EF4-FFF2-40B4-BE49-F238E27FC236}">
                <a16:creationId xmlns:a16="http://schemas.microsoft.com/office/drawing/2014/main" id="{8E2C5567-6CE8-84E1-DB41-2B2F6105D57F}"/>
              </a:ext>
            </a:extLst>
          </p:cNvPr>
          <p:cNvSpPr txBox="1"/>
          <p:nvPr/>
        </p:nvSpPr>
        <p:spPr>
          <a:xfrm>
            <a:off x="8475066" y="0"/>
            <a:ext cx="3664468" cy="2031325"/>
          </a:xfrm>
          <a:prstGeom prst="rect">
            <a:avLst/>
          </a:prstGeom>
          <a:noFill/>
        </p:spPr>
        <p:txBody>
          <a:bodyPr wrap="square">
            <a:spAutoFit/>
          </a:bodyPr>
          <a:lstStyle/>
          <a:p>
            <a:r>
              <a:rPr lang="en-GB" sz="1800" dirty="0">
                <a:effectLst/>
                <a:latin typeface="Arial" panose="020B0604020202020204" pitchFamily="34" charset="0"/>
                <a:ea typeface="DengXian" panose="02010600030101010101" pitchFamily="2" charset="-122"/>
                <a:cs typeface="Arial" panose="020B0604020202020204" pitchFamily="34" charset="0"/>
              </a:rPr>
              <a:t>Gandolfi, H. a Mills, M. (2022) Teachers for social justice: exploring the lives and work of teachers committed to social justice in education, </a:t>
            </a:r>
            <a:r>
              <a:rPr lang="en-GB" sz="1800" i="1" dirty="0">
                <a:effectLst/>
                <a:latin typeface="Arial" panose="020B0604020202020204" pitchFamily="34" charset="0"/>
                <a:ea typeface="DengXian" panose="02010600030101010101" pitchFamily="2" charset="-122"/>
                <a:cs typeface="Arial" panose="020B0604020202020204" pitchFamily="34" charset="0"/>
              </a:rPr>
              <a:t>Oxford Review of Education</a:t>
            </a:r>
            <a:r>
              <a:rPr lang="en-GB" sz="1800" dirty="0">
                <a:effectLst/>
                <a:latin typeface="Arial" panose="020B0604020202020204" pitchFamily="34" charset="0"/>
                <a:ea typeface="DengXian" panose="02010600030101010101" pitchFamily="2" charset="-122"/>
                <a:cs typeface="Arial" panose="020B0604020202020204" pitchFamily="34" charset="0"/>
              </a:rPr>
              <a:t>, DOI: 10.1080/03054985.2022.2105314</a:t>
            </a:r>
          </a:p>
        </p:txBody>
      </p:sp>
    </p:spTree>
    <p:extLst>
      <p:ext uri="{BB962C8B-B14F-4D97-AF65-F5344CB8AC3E}">
        <p14:creationId xmlns:p14="http://schemas.microsoft.com/office/powerpoint/2010/main" val="31805901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7"/>
            <a:ext cx="10972800" cy="721801"/>
          </a:xfrm>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9600" y="1414732"/>
            <a:ext cx="10972800" cy="4102501"/>
          </a:xfrm>
        </p:spPr>
        <p:txBody>
          <a:bodyPr>
            <a:normAutofit fontScale="62500" lnSpcReduction="20000"/>
          </a:bodyPr>
          <a:lstStyle/>
          <a:p>
            <a:pPr marL="0" indent="0">
              <a:buNone/>
            </a:pPr>
            <a:r>
              <a:rPr lang="en-GB" dirty="0" err="1">
                <a:latin typeface="Arial" panose="020B0604020202020204" pitchFamily="34" charset="0"/>
                <a:cs typeface="Arial" panose="020B0604020202020204" pitchFamily="34" charset="0"/>
              </a:rPr>
              <a:t>Amanchukwu</a:t>
            </a:r>
            <a:r>
              <a:rPr lang="en-GB" dirty="0">
                <a:latin typeface="Arial" panose="020B0604020202020204" pitchFamily="34" charset="0"/>
                <a:cs typeface="Arial" panose="020B0604020202020204" pitchFamily="34" charset="0"/>
              </a:rPr>
              <a:t>, R., Stanley, G. and </a:t>
            </a:r>
            <a:r>
              <a:rPr lang="en-GB" dirty="0" err="1">
                <a:latin typeface="Arial" panose="020B0604020202020204" pitchFamily="34" charset="0"/>
                <a:cs typeface="Arial" panose="020B0604020202020204" pitchFamily="34" charset="0"/>
              </a:rPr>
              <a:t>Ololube</a:t>
            </a:r>
            <a:r>
              <a:rPr lang="en-GB" dirty="0">
                <a:latin typeface="Arial" panose="020B0604020202020204" pitchFamily="34" charset="0"/>
                <a:cs typeface="Arial" panose="020B0604020202020204" pitchFamily="34" charset="0"/>
              </a:rPr>
              <a:t>, N. P. (2015) ‘A Review of Leadership Theories, Principles and Styles and Their Relevance to Educational Management.’ </a:t>
            </a:r>
            <a:r>
              <a:rPr lang="en-GB" i="1" dirty="0">
                <a:latin typeface="Arial" panose="020B0604020202020204" pitchFamily="34" charset="0"/>
                <a:cs typeface="Arial" panose="020B0604020202020204" pitchFamily="34" charset="0"/>
              </a:rPr>
              <a:t>Management</a:t>
            </a:r>
            <a:r>
              <a:rPr lang="en-GB" dirty="0">
                <a:latin typeface="Arial" panose="020B0604020202020204" pitchFamily="34" charset="0"/>
                <a:cs typeface="Arial" panose="020B0604020202020204" pitchFamily="34" charset="0"/>
              </a:rPr>
              <a:t>,5(1),6–14</a:t>
            </a:r>
          </a:p>
          <a:p>
            <a:pPr marL="0" indent="0">
              <a:buNone/>
            </a:pPr>
            <a:r>
              <a:rPr lang="en-GB" dirty="0" err="1">
                <a:latin typeface="Arial" panose="020B0604020202020204" pitchFamily="34" charset="0"/>
                <a:cs typeface="Arial" panose="020B0604020202020204" pitchFamily="34" charset="0"/>
              </a:rPr>
              <a:t>Aynsley</a:t>
            </a:r>
            <a:r>
              <a:rPr lang="en-GB" dirty="0">
                <a:latin typeface="Arial" panose="020B0604020202020204" pitchFamily="34" charset="0"/>
                <a:cs typeface="Arial" panose="020B0604020202020204" pitchFamily="34" charset="0"/>
              </a:rPr>
              <a:t>-Green, A. (2019) </a:t>
            </a:r>
            <a:r>
              <a:rPr lang="en-GB" i="1" dirty="0">
                <a:latin typeface="Arial" panose="020B0604020202020204" pitchFamily="34" charset="0"/>
                <a:cs typeface="Arial" panose="020B0604020202020204" pitchFamily="34" charset="0"/>
              </a:rPr>
              <a:t>The British Betrayal of Children: Challenging uncomfortable truths and bringing about change</a:t>
            </a:r>
            <a:r>
              <a:rPr lang="en-GB" dirty="0">
                <a:latin typeface="Arial" panose="020B0604020202020204" pitchFamily="34" charset="0"/>
                <a:cs typeface="Arial" panose="020B0604020202020204" pitchFamily="34" charset="0"/>
              </a:rPr>
              <a:t>. Oxon: Routledge. </a:t>
            </a:r>
          </a:p>
          <a:p>
            <a:pPr marL="0" indent="0">
              <a:buNone/>
            </a:pPr>
            <a:endParaRPr lang="en-GB"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Culp, K. and Cox, K. (2016) </a:t>
            </a:r>
            <a:r>
              <a:rPr lang="en-GB" sz="2900" i="0" dirty="0">
                <a:effectLst/>
                <a:latin typeface="Arial" panose="020B0604020202020204" pitchFamily="34" charset="0"/>
                <a:cs typeface="Arial" panose="020B0604020202020204" pitchFamily="34" charset="0"/>
              </a:rPr>
              <a:t>Leadership Styles for the New </a:t>
            </a:r>
            <a:r>
              <a:rPr lang="en-GB" sz="2900" i="0" dirty="0" err="1">
                <a:effectLst/>
                <a:latin typeface="Arial" panose="020B0604020202020204" pitchFamily="34" charset="0"/>
                <a:cs typeface="Arial" panose="020B0604020202020204" pitchFamily="34" charset="0"/>
              </a:rPr>
              <a:t>Millenium</a:t>
            </a:r>
            <a:r>
              <a:rPr lang="en-GB" sz="2900" i="0" dirty="0">
                <a:effectLst/>
                <a:latin typeface="Arial" panose="020B0604020202020204" pitchFamily="34" charset="0"/>
                <a:cs typeface="Arial" panose="020B0604020202020204" pitchFamily="34" charset="0"/>
              </a:rPr>
              <a:t>: Creating New Paradigms</a:t>
            </a:r>
          </a:p>
          <a:p>
            <a:pPr marL="0" indent="0">
              <a:buNone/>
            </a:pPr>
            <a:r>
              <a:rPr lang="en-GB" sz="2900" i="1"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Journal of Leadership &amp; Organizational Studie</a:t>
            </a:r>
            <a:r>
              <a:rPr lang="en-GB" sz="2900" i="0"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a:t>
            </a:r>
            <a:r>
              <a:rPr lang="en-GB" sz="2900" i="0" strike="noStrike" dirty="0">
                <a:effectLst/>
                <a:latin typeface="Arial" panose="020B0604020202020204" pitchFamily="34" charset="0"/>
                <a:cs typeface="Arial" panose="020B0604020202020204" pitchFamily="34" charset="0"/>
              </a:rPr>
              <a:t>  </a:t>
            </a:r>
            <a:r>
              <a:rPr lang="en-GB" b="0" i="0" strike="noStrike" dirty="0">
                <a:effectLst/>
                <a:latin typeface="Arial" panose="020B0604020202020204" pitchFamily="34" charset="0"/>
                <a:cs typeface="Arial" panose="020B0604020202020204" pitchFamily="34" charset="0"/>
              </a:rPr>
              <a:t>Online 14</a:t>
            </a:r>
            <a:r>
              <a:rPr lang="en-GB" b="0" i="0" strike="noStrike" baseline="30000" dirty="0">
                <a:effectLst/>
                <a:latin typeface="Arial" panose="020B0604020202020204" pitchFamily="34" charset="0"/>
                <a:cs typeface="Arial" panose="020B0604020202020204" pitchFamily="34" charset="0"/>
              </a:rPr>
              <a:t>th</a:t>
            </a:r>
            <a:r>
              <a:rPr lang="en-GB" b="0" i="0" strike="noStrike" dirty="0">
                <a:effectLst/>
                <a:latin typeface="Arial" panose="020B0604020202020204" pitchFamily="34" charset="0"/>
                <a:cs typeface="Arial" panose="020B0604020202020204" pitchFamily="34" charset="0"/>
              </a:rPr>
              <a:t> September 2016</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Davis, K., Krieg, S., and Smith, K. (2015). Leading otherwise: Using a feminist-poststructuralist and postcolonial lens </a:t>
            </a:r>
            <a:r>
              <a:rPr lang="en-GB" dirty="0" err="1">
                <a:latin typeface="Arial" panose="020B0604020202020204" pitchFamily="34" charset="0"/>
                <a:cs typeface="Arial" panose="020B0604020202020204" pitchFamily="34" charset="0"/>
              </a:rPr>
              <a:t>tocreate</a:t>
            </a:r>
            <a:r>
              <a:rPr lang="en-GB" dirty="0">
                <a:latin typeface="Arial" panose="020B0604020202020204" pitchFamily="34" charset="0"/>
                <a:cs typeface="Arial" panose="020B0604020202020204" pitchFamily="34" charset="0"/>
              </a:rPr>
              <a:t> alternative spaces for early childhood educational </a:t>
            </a:r>
            <a:r>
              <a:rPr lang="en-GB" dirty="0" err="1">
                <a:latin typeface="Arial" panose="020B0604020202020204" pitchFamily="34" charset="0"/>
                <a:cs typeface="Arial" panose="020B0604020202020204" pitchFamily="34" charset="0"/>
              </a:rPr>
              <a:t>leaders.</a:t>
            </a:r>
            <a:r>
              <a:rPr lang="en-GB" i="1" dirty="0" err="1">
                <a:latin typeface="Arial" panose="020B0604020202020204" pitchFamily="34" charset="0"/>
                <a:cs typeface="Arial" panose="020B0604020202020204" pitchFamily="34" charset="0"/>
              </a:rPr>
              <a:t>International</a:t>
            </a:r>
            <a:r>
              <a:rPr lang="en-GB" i="1" dirty="0">
                <a:latin typeface="Arial" panose="020B0604020202020204" pitchFamily="34" charset="0"/>
                <a:cs typeface="Arial" panose="020B0604020202020204" pitchFamily="34" charset="0"/>
              </a:rPr>
              <a:t> Journal of Leadership in </a:t>
            </a:r>
            <a:r>
              <a:rPr lang="en-GB" i="1" dirty="0" err="1">
                <a:latin typeface="Arial" panose="020B0604020202020204" pitchFamily="34" charset="0"/>
                <a:cs typeface="Arial" panose="020B0604020202020204" pitchFamily="34" charset="0"/>
              </a:rPr>
              <a:t>Education:Theory</a:t>
            </a:r>
            <a:r>
              <a:rPr lang="en-GB" i="1" dirty="0">
                <a:latin typeface="Arial" panose="020B0604020202020204" pitchFamily="34" charset="0"/>
                <a:cs typeface="Arial" panose="020B0604020202020204" pitchFamily="34" charset="0"/>
              </a:rPr>
              <a:t> and Practice</a:t>
            </a:r>
            <a:r>
              <a:rPr lang="en-GB" dirty="0">
                <a:latin typeface="Arial" panose="020B0604020202020204" pitchFamily="34" charset="0"/>
                <a:cs typeface="Arial" panose="020B0604020202020204" pitchFamily="34" charset="0"/>
              </a:rPr>
              <a:t>, 18(2), 131–148. doi:10.1080/13603124.2014.943296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Garvey, D. (2017) </a:t>
            </a:r>
            <a:r>
              <a:rPr lang="en-GB" i="1" dirty="0">
                <a:latin typeface="Arial" panose="020B0604020202020204" pitchFamily="34" charset="0"/>
                <a:cs typeface="Arial" panose="020B0604020202020204" pitchFamily="34" charset="0"/>
              </a:rPr>
              <a:t>Performance Management in Early Years Settings: A practical Guide for Leaders and Managers</a:t>
            </a:r>
            <a:r>
              <a:rPr lang="en-GB" dirty="0">
                <a:latin typeface="Arial" panose="020B0604020202020204" pitchFamily="34" charset="0"/>
                <a:cs typeface="Arial" panose="020B0604020202020204" pitchFamily="34" charset="0"/>
              </a:rPr>
              <a:t>. London: Jessica Kingsley Publishers.</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107B-9F4B-44F0-353B-033D11DED3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A97408-0B4E-AE97-05B7-D0DC8DEA3181}"/>
              </a:ext>
            </a:extLst>
          </p:cNvPr>
          <p:cNvSpPr>
            <a:spLocks noGrp="1"/>
          </p:cNvSpPr>
          <p:nvPr>
            <p:ph idx="1"/>
          </p:nvPr>
        </p:nvSpPr>
        <p:spPr/>
        <p:txBody>
          <a:bodyPr>
            <a:normAutofit fontScale="85000" lnSpcReduction="20000"/>
          </a:bodyPr>
          <a:lstStyle/>
          <a:p>
            <a:pPr marL="0" indent="0">
              <a:buNone/>
            </a:pPr>
            <a:r>
              <a:rPr lang="en-GB" dirty="0"/>
              <a:t>Grantham </a:t>
            </a:r>
            <a:r>
              <a:rPr lang="en-GB" dirty="0" err="1"/>
              <a:t>Caston</a:t>
            </a:r>
            <a:r>
              <a:rPr lang="en-GB" dirty="0"/>
              <a:t>, M. and </a:t>
            </a:r>
            <a:r>
              <a:rPr lang="en-GB" dirty="0" err="1"/>
              <a:t>Fontcuberta</a:t>
            </a:r>
            <a:r>
              <a:rPr lang="en-GB" dirty="0"/>
              <a:t> DiCarlo, C. (2021) Leadership Styles in Childcare Directors. </a:t>
            </a:r>
            <a:r>
              <a:rPr lang="en-GB" i="1" dirty="0"/>
              <a:t>Early Childhood Education Journal. Available at: </a:t>
            </a:r>
            <a:r>
              <a:rPr lang="en-GB" dirty="0">
                <a:hlinkClick r:id="rId2"/>
              </a:rPr>
              <a:t>https://doi.org/10.1007/s10643-021-01282-2</a:t>
            </a:r>
            <a:r>
              <a:rPr lang="en-GB" dirty="0"/>
              <a:t>   </a:t>
            </a:r>
          </a:p>
          <a:p>
            <a:pPr marL="0" indent="0">
              <a:buNone/>
            </a:pPr>
            <a:r>
              <a:rPr lang="en-GB" dirty="0"/>
              <a:t>Northouse, P. G. (2016) </a:t>
            </a:r>
            <a:r>
              <a:rPr lang="en-GB" i="1" dirty="0"/>
              <a:t>Leadership: Theory and practice</a:t>
            </a:r>
            <a:r>
              <a:rPr lang="en-GB" dirty="0"/>
              <a:t>. London: SAGE Publications.</a:t>
            </a:r>
          </a:p>
          <a:p>
            <a:pPr marL="0" indent="0">
              <a:buNone/>
            </a:pPr>
            <a:r>
              <a:rPr lang="en-GB" dirty="0"/>
              <a:t>Reed, M. and Canning, N. (2012) </a:t>
            </a:r>
            <a:r>
              <a:rPr lang="en-GB" i="1" dirty="0"/>
              <a:t>Implementing Quality Improvement and Change in the Early Years</a:t>
            </a:r>
            <a:r>
              <a:rPr lang="en-GB" dirty="0"/>
              <a:t>. London: Sage. </a:t>
            </a:r>
          </a:p>
          <a:p>
            <a:pPr marL="0" indent="0">
              <a:buNone/>
            </a:pPr>
            <a:r>
              <a:rPr lang="en-GB" dirty="0"/>
              <a:t>Talan, T. N., Bloom, P. J., &amp; Kelton, R. E. (2014) ‘Building the leadership capacity of early childhood directors: An evaluation of a leadership development model’. </a:t>
            </a:r>
            <a:r>
              <a:rPr lang="en-GB" i="1" dirty="0"/>
              <a:t>Early Childhood Research &amp; Practice</a:t>
            </a:r>
            <a:r>
              <a:rPr lang="en-GB" dirty="0"/>
              <a:t>, 16(1), 5231</a:t>
            </a:r>
          </a:p>
          <a:p>
            <a:pPr marL="0" indent="0">
              <a:buNone/>
            </a:pPr>
            <a:r>
              <a:rPr lang="en-GB" dirty="0"/>
              <a:t>Whalley, M. et al. (2019) </a:t>
            </a:r>
            <a:r>
              <a:rPr lang="en-GB" i="1" dirty="0"/>
              <a:t>Democratising Leadership in the Early Years: A systematic approach. </a:t>
            </a:r>
            <a:r>
              <a:rPr lang="en-GB" dirty="0"/>
              <a:t>Oxon: Routledge. </a:t>
            </a:r>
          </a:p>
          <a:p>
            <a:pPr marL="0" indent="0">
              <a:buNone/>
            </a:pPr>
            <a:r>
              <a:rPr lang="en-GB" i="1" dirty="0"/>
              <a:t>Chapter 2 – Karen John pp 38 - 86 </a:t>
            </a:r>
          </a:p>
          <a:p>
            <a:endParaRPr lang="en-GB" dirty="0"/>
          </a:p>
        </p:txBody>
      </p:sp>
    </p:spTree>
    <p:extLst>
      <p:ext uri="{BB962C8B-B14F-4D97-AF65-F5344CB8AC3E}">
        <p14:creationId xmlns:p14="http://schemas.microsoft.com/office/powerpoint/2010/main" val="38985091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1454</TotalTime>
  <Words>8134</Words>
  <Application>Microsoft Office PowerPoint</Application>
  <PresentationFormat>Widescreen</PresentationFormat>
  <Paragraphs>603</Paragraphs>
  <Slides>46</Slides>
  <Notes>37</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46</vt:i4>
      </vt:variant>
    </vt:vector>
  </HeadingPairs>
  <TitlesOfParts>
    <vt:vector size="60" baseType="lpstr">
      <vt:lpstr>Myriad Pro</vt:lpstr>
      <vt:lpstr>open-sans</vt:lpstr>
      <vt:lpstr>Arial</vt:lpstr>
      <vt:lpstr>Arial</vt:lpstr>
      <vt:lpstr>Calibri</vt:lpstr>
      <vt:lpstr>Calibri Light</vt:lpstr>
      <vt:lpstr>Georgia</vt:lpstr>
      <vt:lpstr>Heebo</vt:lpstr>
      <vt:lpstr>Helvetica</vt:lpstr>
      <vt:lpstr>Lucida Sans</vt:lpstr>
      <vt:lpstr>Open Sans</vt:lpstr>
      <vt:lpstr>Times</vt:lpstr>
      <vt:lpstr>Times New Roman</vt:lpstr>
      <vt:lpstr>Office Theme</vt:lpstr>
      <vt:lpstr>PowerPoint Presentation</vt:lpstr>
      <vt:lpstr>Alaw bach i ddechrau/ A little tune to start..</vt:lpstr>
      <vt:lpstr>Adnoddau Resources</vt:lpstr>
      <vt:lpstr>Sgiliau Cyflogadwyedd/Trosglwyddadwy Employability/Transferable Skills</vt:lpstr>
      <vt:lpstr>Sir Ken Robinson</vt:lpstr>
      <vt:lpstr>Nod y ddarlith                     Aim of lecture</vt:lpstr>
      <vt:lpstr>Trafodwch… discuss…</vt:lpstr>
      <vt:lpstr>Geiriau I helpu archwilio / Words to help when researching</vt:lpstr>
      <vt:lpstr>Ella Baker</vt:lpstr>
      <vt:lpstr>PowerPoint Presentation</vt:lpstr>
      <vt:lpstr>PowerPoint Presentation</vt:lpstr>
      <vt:lpstr>Y bosibilrwydd… The possibility…</vt:lpstr>
      <vt:lpstr>Arweinyddiaeth Gatalytig Catalytic Leadership</vt:lpstr>
      <vt:lpstr>Heddiw/Today</vt:lpstr>
      <vt:lpstr>Arweinyddiaeth Catalytig  Catalytic Leadership</vt:lpstr>
      <vt:lpstr>PowerPoint Presentation</vt:lpstr>
      <vt:lpstr>PowerPoint Presentation</vt:lpstr>
      <vt:lpstr>Pam nawr?    Why now?</vt:lpstr>
      <vt:lpstr>Arweinyddiaeth Gatalytig yn y Blynyddoedd Cynnar: Hanes Reggio Emilia</vt:lpstr>
      <vt:lpstr>Catalytic  Leadership in Early Years: The History of Reggio Emilia</vt:lpstr>
      <vt:lpstr>Arweinyddiaeth Gatalytig yn y Blynyddoedd Cynnar: Hanes Reggio Emilia / Catalytic  Leadership in Early Years: The History of Reggio Emilia </vt:lpstr>
      <vt:lpstr>Y coeden hawliau</vt:lpstr>
      <vt:lpstr>The Rights Tree</vt:lpstr>
      <vt:lpstr>PowerPoint Presentation</vt:lpstr>
      <vt:lpstr>PowerPoint Presentation</vt:lpstr>
      <vt:lpstr>Cwestiynau i’w hystyried sy’n berthnasol i ymarfer EY (addaswyd o Parker, 2020)</vt:lpstr>
      <vt:lpstr>Questions to consider relevant to EY practice (adapted from Parker, 2020)</vt:lpstr>
      <vt:lpstr>Beth ddylai fod arferion ymarferwyr blynyddoedd cynnar wrth feddwl am arweinyddiaeth gatalytig?</vt:lpstr>
      <vt:lpstr>What should be the practices of early years practitioners when thinking about catalytic leadership?</vt:lpstr>
      <vt:lpstr>PowerPoint Presentation</vt:lpstr>
      <vt:lpstr>PowerPoint Presentation</vt:lpstr>
      <vt:lpstr>Asiantau Newid         Change Agents</vt:lpstr>
      <vt:lpstr>Darllen unigol wedyn trafodaeth/ Individual reading then discussion</vt:lpstr>
      <vt:lpstr>PowerPoint Presentation</vt:lpstr>
      <vt:lpstr>PowerPoint Presentation</vt:lpstr>
      <vt:lpstr>Arweinyddiaeth gan bawb, i bawb Leadership by all, for all</vt:lpstr>
      <vt:lpstr>PowerPoint Presentation</vt:lpstr>
      <vt:lpstr>Arddulliau Arweinyddiaeth Leadership Styles </vt:lpstr>
      <vt:lpstr>Cymryd rôlau arweinyddiaeth yn y BC… Taking on leadership roles in EY…</vt:lpstr>
      <vt:lpstr>Yr heriau                        The challenges</vt:lpstr>
      <vt:lpstr>Beth yw’r tystiolaeth o arweinyddiaeth? What is the evidence of leadership?</vt:lpstr>
      <vt:lpstr>Newid paradeim A paradigm shift</vt:lpstr>
      <vt:lpstr>Read and answer  questions </vt:lpstr>
      <vt:lpstr>Darllen ac ymateb y cwestiynnau</vt:lpstr>
      <vt:lpstr>Rhestr Cyfeirnodi/Reference List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Jessica Pitman</cp:lastModifiedBy>
  <cp:revision>31</cp:revision>
  <cp:lastPrinted>2018-05-09T13:29:31Z</cp:lastPrinted>
  <dcterms:created xsi:type="dcterms:W3CDTF">2018-05-09T13:29:04Z</dcterms:created>
  <dcterms:modified xsi:type="dcterms:W3CDTF">2023-01-23T21:43:12Z</dcterms:modified>
</cp:coreProperties>
</file>