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4" r:id="rId4"/>
    <p:sldId id="258" r:id="rId5"/>
    <p:sldId id="259" r:id="rId6"/>
    <p:sldId id="262" r:id="rId7"/>
    <p:sldId id="260" r:id="rId8"/>
    <p:sldId id="263" r:id="rId9"/>
    <p:sldId id="265" r:id="rId10"/>
    <p:sldId id="270" r:id="rId11"/>
    <p:sldId id="272" r:id="rId12"/>
    <p:sldId id="271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60644" autoAdjust="0"/>
  </p:normalViewPr>
  <p:slideViewPr>
    <p:cSldViewPr snapToGrid="0">
      <p:cViewPr varScale="1">
        <p:scale>
          <a:sx n="70" d="100"/>
          <a:sy n="70" d="100"/>
        </p:scale>
        <p:origin x="20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3C79F-72D8-424D-933C-9E9C8E5D0079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FD05CA-73A1-4B89-B0D1-9B0BD9ACDA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59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Chapter 2</a:t>
            </a:r>
          </a:p>
          <a:p>
            <a:r>
              <a:rPr lang="en-GB" dirty="0" smtClean="0"/>
              <a:t>Chapter 3</a:t>
            </a:r>
          </a:p>
          <a:p>
            <a:r>
              <a:rPr lang="en-GB" dirty="0" smtClean="0"/>
              <a:t>Chapter 4</a:t>
            </a:r>
          </a:p>
          <a:p>
            <a:r>
              <a:rPr lang="en-GB" dirty="0" smtClean="0"/>
              <a:t>Chapter 5</a:t>
            </a:r>
          </a:p>
          <a:p>
            <a:r>
              <a:rPr lang="en-GB" dirty="0" smtClean="0"/>
              <a:t>Chapter 6</a:t>
            </a:r>
          </a:p>
          <a:p>
            <a:r>
              <a:rPr lang="en-GB" dirty="0" smtClean="0"/>
              <a:t>Chapter 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FD05CA-73A1-4B89-B0D1-9B0BD9ACDA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299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Welsh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devolved years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028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end of this session you will be able to:</a:t>
            </a:r>
          </a:p>
          <a:p>
            <a:pPr lvl="1"/>
            <a:r>
              <a:rPr lang="en-GB" dirty="0" smtClean="0"/>
              <a:t>Identify the key Welsh policies proposed in the Learning Country document </a:t>
            </a:r>
          </a:p>
          <a:p>
            <a:pPr lvl="1"/>
            <a:r>
              <a:rPr lang="en-GB" dirty="0" smtClean="0"/>
              <a:t>Critically evaluate some of the key policies developed in Wales since devolution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464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know </a:t>
            </a:r>
            <a:r>
              <a:rPr lang="en-GB" dirty="0" smtClean="0"/>
              <a:t>already?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61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Learning Country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it?</a:t>
            </a:r>
          </a:p>
          <a:p>
            <a:endParaRPr lang="en-GB" dirty="0"/>
          </a:p>
          <a:p>
            <a:r>
              <a:rPr lang="en-GB" dirty="0" smtClean="0"/>
              <a:t>In pairs read one of the chapters of the learning country and identify the key policy objectives.</a:t>
            </a:r>
          </a:p>
          <a:p>
            <a:r>
              <a:rPr lang="en-GB" dirty="0" smtClean="0"/>
              <a:t>Compare this with the English education system discussed previously.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832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Welsh Baccalaureate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readings discuss:</a:t>
            </a:r>
          </a:p>
          <a:p>
            <a:pPr lvl="1"/>
            <a:r>
              <a:rPr lang="en-GB" dirty="0" smtClean="0"/>
              <a:t>How was the Welsh Baccalaureate developed</a:t>
            </a:r>
            <a:r>
              <a:rPr lang="en-GB" dirty="0" smtClean="0"/>
              <a:t>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What are the key issues arising from the Welsh Baccalaureate?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88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</a:t>
            </a:r>
            <a:r>
              <a:rPr lang="en-GB" dirty="0"/>
              <a:t>Characteristics of The Welsh Baccalaureate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encourages experiential approaches to learning and teaching</a:t>
            </a:r>
          </a:p>
          <a:p>
            <a:r>
              <a:rPr lang="en-GB" dirty="0"/>
              <a:t>gets students to take responsibility for their own learning</a:t>
            </a:r>
          </a:p>
          <a:p>
            <a:r>
              <a:rPr lang="en-GB" dirty="0"/>
              <a:t>regular one-to one tutoring and mentoring support</a:t>
            </a:r>
          </a:p>
          <a:p>
            <a:r>
              <a:rPr lang="en-GB" dirty="0"/>
              <a:t>strong emphasis on students gaining their key skills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33446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Legacy Qualification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Consisted of compulsory core and options</a:t>
            </a:r>
          </a:p>
          <a:p>
            <a:r>
              <a:rPr lang="en-GB" dirty="0" smtClean="0"/>
              <a:t>Over-arching </a:t>
            </a:r>
            <a:r>
              <a:rPr lang="en-GB" dirty="0"/>
              <a:t>qualification- piloted at KS4 and16+ between 2003-7 </a:t>
            </a:r>
            <a:r>
              <a:rPr lang="en-GB" dirty="0" smtClean="0"/>
              <a:t>in 40</a:t>
            </a:r>
            <a:r>
              <a:rPr lang="en-GB" dirty="0"/>
              <a:t>+ centres across Wales</a:t>
            </a:r>
          </a:p>
          <a:p>
            <a:r>
              <a:rPr lang="en-GB" dirty="0" smtClean="0"/>
              <a:t>Based </a:t>
            </a:r>
            <a:r>
              <a:rPr lang="en-GB" dirty="0"/>
              <a:t>on a compulsory Core + Options (i.e. current </a:t>
            </a:r>
            <a:r>
              <a:rPr lang="en-GB" dirty="0" smtClean="0"/>
              <a:t>approved qualifications </a:t>
            </a:r>
            <a:r>
              <a:rPr lang="en-GB" dirty="0"/>
              <a:t>such as GCSE, AS/AL, AVCE) curriculum model at </a:t>
            </a:r>
            <a:r>
              <a:rPr lang="en-GB" dirty="0" smtClean="0"/>
              <a:t>3 levels </a:t>
            </a:r>
            <a:r>
              <a:rPr lang="en-GB" dirty="0"/>
              <a:t>(Foundation , Intermediate , Advanced)</a:t>
            </a:r>
          </a:p>
          <a:p>
            <a:r>
              <a:rPr lang="en-GB" dirty="0" smtClean="0"/>
              <a:t>Adds </a:t>
            </a:r>
            <a:r>
              <a:rPr lang="en-GB" dirty="0"/>
              <a:t>breadth and balance through the Core programme of activities</a:t>
            </a:r>
          </a:p>
          <a:p>
            <a:r>
              <a:rPr lang="en-GB" dirty="0"/>
              <a:t>Welsh Assembly Government decision on roll- out in 2006(16+) </a:t>
            </a:r>
            <a:r>
              <a:rPr lang="en-GB" dirty="0" smtClean="0"/>
              <a:t>and 2008(KS4</a:t>
            </a:r>
            <a:r>
              <a:rPr lang="en-GB" dirty="0"/>
              <a:t>) - 23k students Sept 2008 in 100+ centres </a:t>
            </a:r>
          </a:p>
        </p:txBody>
      </p:sp>
    </p:spTree>
    <p:extLst>
      <p:ext uri="{BB962C8B-B14F-4D97-AF65-F5344CB8AC3E}">
        <p14:creationId xmlns:p14="http://schemas.microsoft.com/office/powerpoint/2010/main" val="556983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Core</a:t>
            </a:r>
          </a:p>
          <a:p>
            <a:pPr lvl="1"/>
            <a:r>
              <a:rPr lang="en-GB" dirty="0" smtClean="0"/>
              <a:t>Key </a:t>
            </a:r>
            <a:r>
              <a:rPr lang="en-GB" dirty="0"/>
              <a:t>Skills</a:t>
            </a:r>
          </a:p>
          <a:p>
            <a:pPr lvl="1"/>
            <a:r>
              <a:rPr lang="en-GB" dirty="0" smtClean="0"/>
              <a:t>Wales</a:t>
            </a:r>
            <a:r>
              <a:rPr lang="en-GB" dirty="0"/>
              <a:t>, Europe and </a:t>
            </a:r>
            <a:r>
              <a:rPr lang="en-GB" dirty="0" smtClean="0"/>
              <a:t>the World</a:t>
            </a:r>
            <a:endParaRPr lang="en-GB" dirty="0"/>
          </a:p>
          <a:p>
            <a:pPr lvl="1"/>
            <a:r>
              <a:rPr lang="en-GB" dirty="0" smtClean="0"/>
              <a:t>Work-related </a:t>
            </a:r>
            <a:r>
              <a:rPr lang="en-GB" dirty="0"/>
              <a:t>Education</a:t>
            </a:r>
          </a:p>
          <a:p>
            <a:pPr lvl="1"/>
            <a:r>
              <a:rPr lang="en-GB" dirty="0" smtClean="0"/>
              <a:t>Personal </a:t>
            </a:r>
            <a:r>
              <a:rPr lang="en-GB" dirty="0"/>
              <a:t>and Social</a:t>
            </a:r>
          </a:p>
          <a:p>
            <a:pPr lvl="1"/>
            <a:r>
              <a:rPr lang="en-GB" dirty="0"/>
              <a:t>Education</a:t>
            </a:r>
          </a:p>
          <a:p>
            <a:pPr lvl="1"/>
            <a:r>
              <a:rPr lang="en-GB" dirty="0" smtClean="0"/>
              <a:t>Individual Investigation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Options</a:t>
            </a:r>
          </a:p>
          <a:p>
            <a:pPr lvl="1"/>
            <a:r>
              <a:rPr lang="en-GB" dirty="0" smtClean="0"/>
              <a:t>current </a:t>
            </a:r>
            <a:r>
              <a:rPr lang="en-GB" dirty="0"/>
              <a:t>qualifications</a:t>
            </a:r>
          </a:p>
          <a:p>
            <a:pPr lvl="1"/>
            <a:r>
              <a:rPr lang="en-GB" dirty="0"/>
              <a:t>(GCE, VCE, GCSE</a:t>
            </a:r>
            <a:r>
              <a:rPr lang="en-GB" dirty="0" smtClean="0"/>
              <a:t>, VGCSE</a:t>
            </a:r>
            <a:r>
              <a:rPr lang="en-GB" dirty="0"/>
              <a:t>, NVQ, </a:t>
            </a:r>
            <a:r>
              <a:rPr lang="en-GB" dirty="0" smtClean="0"/>
              <a:t>BTEC Principal </a:t>
            </a:r>
            <a:r>
              <a:rPr lang="en-GB" dirty="0"/>
              <a:t>Learning)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567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Foundation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experiential learning curriculum</a:t>
            </a:r>
          </a:p>
          <a:p>
            <a:endParaRPr lang="en-GB" dirty="0"/>
          </a:p>
          <a:p>
            <a:r>
              <a:rPr lang="en-GB" dirty="0" smtClean="0"/>
              <a:t>Encourages learners to explore and be creative in order to learn</a:t>
            </a:r>
          </a:p>
          <a:p>
            <a:endParaRPr lang="en-GB" dirty="0"/>
          </a:p>
          <a:p>
            <a:r>
              <a:rPr lang="en-GB" dirty="0" smtClean="0"/>
              <a:t>Encourages self direction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8404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groups research the Foundation </a:t>
            </a:r>
            <a:r>
              <a:rPr lang="en-GB" dirty="0"/>
              <a:t>P</a:t>
            </a:r>
            <a:r>
              <a:rPr lang="en-GB" dirty="0" smtClean="0"/>
              <a:t>hase.</a:t>
            </a:r>
          </a:p>
          <a:p>
            <a:r>
              <a:rPr lang="en-GB" dirty="0" smtClean="0"/>
              <a:t>Consider the following:</a:t>
            </a:r>
          </a:p>
          <a:p>
            <a:pPr lvl="1"/>
            <a:r>
              <a:rPr lang="en-GB" dirty="0" smtClean="0"/>
              <a:t>How does the Foundation </a:t>
            </a:r>
            <a:r>
              <a:rPr lang="en-GB" dirty="0"/>
              <a:t>P</a:t>
            </a:r>
            <a:r>
              <a:rPr lang="en-GB" dirty="0" smtClean="0"/>
              <a:t>hase relate to the learning country?</a:t>
            </a:r>
          </a:p>
          <a:p>
            <a:pPr lvl="1"/>
            <a:r>
              <a:rPr lang="en-GB" dirty="0" smtClean="0"/>
              <a:t>What education systems did the </a:t>
            </a:r>
            <a:r>
              <a:rPr lang="en-GB" dirty="0" smtClean="0"/>
              <a:t>Welsh </a:t>
            </a:r>
            <a:r>
              <a:rPr lang="en-GB" dirty="0"/>
              <a:t>G</a:t>
            </a:r>
            <a:r>
              <a:rPr lang="en-GB" dirty="0" smtClean="0"/>
              <a:t>overnment </a:t>
            </a:r>
            <a:r>
              <a:rPr lang="en-GB" dirty="0" smtClean="0"/>
              <a:t>consider when developing the Foundation </a:t>
            </a:r>
            <a:r>
              <a:rPr lang="en-GB" dirty="0"/>
              <a:t>P</a:t>
            </a:r>
            <a:r>
              <a:rPr lang="en-GB" dirty="0" smtClean="0"/>
              <a:t>hase?</a:t>
            </a:r>
          </a:p>
          <a:p>
            <a:pPr lvl="1"/>
            <a:r>
              <a:rPr lang="en-GB" dirty="0" smtClean="0"/>
              <a:t>How has the Foundation Phase been implemented at a local level compared with how it is designed?  </a:t>
            </a:r>
          </a:p>
          <a:p>
            <a:pPr lvl="1"/>
            <a:r>
              <a:rPr lang="en-GB" dirty="0" smtClean="0"/>
              <a:t>How does the </a:t>
            </a:r>
            <a:r>
              <a:rPr lang="en-GB" dirty="0"/>
              <a:t>F</a:t>
            </a:r>
            <a:r>
              <a:rPr lang="en-GB" dirty="0" smtClean="0"/>
              <a:t>oundation Phase differ to the Foundation Stage in England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0523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010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744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Can you: </a:t>
            </a:r>
          </a:p>
          <a:p>
            <a:pPr lvl="2"/>
            <a:r>
              <a:rPr lang="en-GB" dirty="0" smtClean="0"/>
              <a:t>Identify </a:t>
            </a:r>
            <a:r>
              <a:rPr lang="en-GB" dirty="0"/>
              <a:t>the key Welsh policies proposed in the Learning Country </a:t>
            </a:r>
            <a:r>
              <a:rPr lang="en-GB" dirty="0" smtClean="0"/>
              <a:t>document?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Critically evaluate the key policies developed in Wales since </a:t>
            </a:r>
            <a:r>
              <a:rPr lang="en-GB" dirty="0" smtClean="0"/>
              <a:t>devolution?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536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to consider ready for 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see as the key challenges within Wales at </a:t>
            </a:r>
            <a:r>
              <a:rPr lang="en-GB" dirty="0" smtClean="0"/>
              <a:t>the moment?</a:t>
            </a:r>
          </a:p>
          <a:p>
            <a:endParaRPr lang="en-GB" dirty="0"/>
          </a:p>
          <a:p>
            <a:r>
              <a:rPr lang="en-GB" dirty="0"/>
              <a:t>What would you see as the priorities for the Welsh </a:t>
            </a:r>
            <a:r>
              <a:rPr lang="en-GB" dirty="0" smtClean="0"/>
              <a:t>Government with </a:t>
            </a:r>
            <a:r>
              <a:rPr lang="en-GB" dirty="0"/>
              <a:t>regard to </a:t>
            </a:r>
            <a:r>
              <a:rPr lang="en-GB" dirty="0" smtClean="0"/>
              <a:t>education?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How do you think these should be addressed?</a:t>
            </a:r>
          </a:p>
        </p:txBody>
      </p:sp>
    </p:spTree>
    <p:extLst>
      <p:ext uri="{BB962C8B-B14F-4D97-AF65-F5344CB8AC3E}">
        <p14:creationId xmlns:p14="http://schemas.microsoft.com/office/powerpoint/2010/main" val="79730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1076</TotalTime>
  <Words>447</Words>
  <Application>Microsoft Office PowerPoint</Application>
  <PresentationFormat>Widescreen</PresentationFormat>
  <Paragraphs>72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Garamond</vt:lpstr>
      <vt:lpstr>Organic</vt:lpstr>
      <vt:lpstr>Welsh Education</vt:lpstr>
      <vt:lpstr>Objectives</vt:lpstr>
      <vt:lpstr>What do you know already?</vt:lpstr>
      <vt:lpstr>The Learning Country</vt:lpstr>
      <vt:lpstr>The Welsh Baccalaureate</vt:lpstr>
      <vt:lpstr>Key Characteristics of The Welsh Baccalaureate</vt:lpstr>
      <vt:lpstr>The Legacy Qualification</vt:lpstr>
      <vt:lpstr>Current Structure</vt:lpstr>
      <vt:lpstr>Foundation Phase</vt:lpstr>
      <vt:lpstr>Task</vt:lpstr>
      <vt:lpstr>Feedback</vt:lpstr>
      <vt:lpstr>Questions?</vt:lpstr>
      <vt:lpstr>Objectives</vt:lpstr>
      <vt:lpstr>Questions to consider ready for next week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Education</dc:title>
  <dc:creator>Ross Phillips (P143604)</dc:creator>
  <cp:lastModifiedBy>Ross Phillips</cp:lastModifiedBy>
  <cp:revision>7</cp:revision>
  <dcterms:created xsi:type="dcterms:W3CDTF">2017-11-10T08:55:56Z</dcterms:created>
  <dcterms:modified xsi:type="dcterms:W3CDTF">2017-11-16T15:42:16Z</dcterms:modified>
</cp:coreProperties>
</file>