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viewProps" Target="view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presProps" Target="presProps.xml" /><Relationship Id="rId2" Type="http://schemas.openxmlformats.org/officeDocument/2006/relationships/slide" Target="slides/slide1.xml" /><Relationship Id="rId16" Type="http://schemas.openxmlformats.org/officeDocument/2006/relationships/slide" Target="slides/slide15.xml" /><Relationship Id="rId20" Type="http://schemas.openxmlformats.org/officeDocument/2006/relationships/tableStyles" Target="tableStyle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10" Type="http://schemas.openxmlformats.org/officeDocument/2006/relationships/slide" Target="slides/slide9.xml" /><Relationship Id="rId19" Type="http://schemas.openxmlformats.org/officeDocument/2006/relationships/theme" Target="theme/theme1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DB03F0-181E-E420-2338-3BC8CC5B9C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58275F-4FA9-0F4F-42F2-E0BFBED996E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1081CE-77D8-2C2C-D892-D68469F769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7F3797-1A57-1544-88FE-082D48C6966F}" type="datetimeFigureOut">
              <a:rPr lang="en-US" smtClean="0"/>
              <a:t>3/20/2026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23E1FD-CB22-DF11-84C0-1EDEE55C45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2DE92C-CA0C-F753-9703-87D9D819D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79AEE-B69C-3F4F-8C69-4F78485767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66072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41E167-1F3F-710B-4914-1DD4E83B82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D7D8B4-5D56-B782-3DC4-3650543396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4D43C0-A117-347A-4AAB-6DB1E278CA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7F3797-1A57-1544-88FE-082D48C6966F}" type="datetimeFigureOut">
              <a:rPr lang="en-US" smtClean="0"/>
              <a:t>3/20/2026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D7C26B-828B-7FD0-670F-9568370B3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1D07FA-BF44-A59F-C274-F11E20A704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79AEE-B69C-3F4F-8C69-4F78485767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11133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73B4F4-069C-65F0-BCF3-AFCDA0DB9D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C09070-59FF-44B9-BF2B-3D5A54ED0D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8D242A-94A7-3766-6502-5157C0C720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7F3797-1A57-1544-88FE-082D48C6966F}" type="datetimeFigureOut">
              <a:rPr lang="en-US" smtClean="0"/>
              <a:t>3/20/2026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281156-4AB0-9610-1A9B-318566A9A5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51E89-0C50-A246-31EA-21547C7C1A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79AEE-B69C-3F4F-8C69-4F78485767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83940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D85320-6A3D-60E2-E121-050B4004E7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1A49B4-41F5-66C3-39EA-833826E7478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0D5C73-E97F-587E-DD46-977A876D93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E8B79A-F85D-ACA7-7BDA-E260BE40B6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7F3797-1A57-1544-88FE-082D48C6966F}" type="datetimeFigureOut">
              <a:rPr lang="en-US" smtClean="0"/>
              <a:t>3/20/2026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6C9A1A-78AF-2719-D215-2ECCF62AB0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85033C-B835-4857-55E2-20E2FA7F58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79AEE-B69C-3F4F-8C69-4F78485767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62293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05C94E-B79E-B6CA-DA1E-9538C30849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889AF6-4F77-DAB1-82F0-BB4F3343D6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02D406-EC2F-C7E8-E841-72BE847179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15B0A40-85D2-72DC-0642-DA5BC19F79D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357003A-B2F5-5499-51C0-B29564534F5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5770C56-FC6E-067F-88EB-4FC420BE98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7F3797-1A57-1544-88FE-082D48C6966F}" type="datetimeFigureOut">
              <a:rPr lang="en-US" smtClean="0"/>
              <a:t>3/20/2026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39ABBA-31FA-F86D-077A-BED4768CCB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83EF9F5-C2F3-1F27-AD1E-CF214A3F56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79AEE-B69C-3F4F-8C69-4F78485767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26979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265035-6545-DB22-DD0C-6F67F0087E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267F783-D321-32B1-EF77-15F8C3100D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7F3797-1A57-1544-88FE-082D48C6966F}" type="datetimeFigureOut">
              <a:rPr lang="en-US" smtClean="0"/>
              <a:t>3/20/2026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B74DCA0-71A9-4328-B6AB-FA35402614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68580A-5305-EAB6-54EE-F1627C7271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79AEE-B69C-3F4F-8C69-4F78485767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74906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DA4D839-2B9B-2DB8-BDF4-D0DA01D733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7F3797-1A57-1544-88FE-082D48C6966F}" type="datetimeFigureOut">
              <a:rPr lang="en-US" smtClean="0"/>
              <a:t>3/20/2026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5A78696-03EA-B54D-C5B4-158E94DB3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762A24-BD1F-306C-0F8E-53FC22DC3B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79AEE-B69C-3F4F-8C69-4F78485767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90476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480E62-9C1A-26FE-50ED-F4112EA3F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2A833B-226E-7B5A-22B2-992B6A8D78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CEF27C9-558B-784E-C8AB-EECE764B4A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3D41B3-0E3E-6097-4EB0-C5E9A8DCED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7F3797-1A57-1544-88FE-082D48C6966F}" type="datetimeFigureOut">
              <a:rPr lang="en-US" smtClean="0"/>
              <a:t>3/20/2026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BEF2E86-6694-95CB-D118-4FB6E6D6B2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ECA330-B47C-9692-C750-3E74EF1467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79AEE-B69C-3F4F-8C69-4F78485767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80517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A0F3E6-333E-7D51-5579-CC53B6336E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4DEE210-2680-E7ED-DD62-CC915BAEA6A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D8E83F4-A5D5-A5A5-B5A6-449722E6C0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9850F9-3924-600F-FBBC-8732003A01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7F3797-1A57-1544-88FE-082D48C6966F}" type="datetimeFigureOut">
              <a:rPr lang="en-US" smtClean="0"/>
              <a:t>3/20/2026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27C75B-CF84-39CF-C673-0588ABC1D2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4B4D65-02B1-D1A6-90F1-DDE9C062DD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79AEE-B69C-3F4F-8C69-4F78485767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69801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935B4F-2485-28D0-2A46-3E146B5EC9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6352B1E-072D-EE77-420C-C6A1427C55A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B37ABC-C7D2-69EB-0CD1-E707F82592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7F3797-1A57-1544-88FE-082D48C6966F}" type="datetimeFigureOut">
              <a:rPr lang="en-US" smtClean="0"/>
              <a:t>3/20/2026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E19BF8-E767-FD74-7311-CCA308560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07D3D7-0EDB-D08C-42F2-535F7472A1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79AEE-B69C-3F4F-8C69-4F78485767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3705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62C512E-FEEE-CD4C-42F0-A0BED0F4D0D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417B1D-6F5E-E4FF-7953-65BB5391C39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9E37F0-188E-0512-41EC-13D034A334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7F3797-1A57-1544-88FE-082D48C6966F}" type="datetimeFigureOut">
              <a:rPr lang="en-US" smtClean="0"/>
              <a:t>3/20/2026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B6AE7B-4627-3FE9-065B-652C53F609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C7A84A-D76C-6248-AB58-6CC799B4C9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79AEE-B69C-3F4F-8C69-4F78485767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9214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E8B044C-8622-9139-B934-B86F5817FC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62C73B-C805-AE41-2174-070C1791C7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AA8B6B-62EF-F640-5AEF-B62D65145AD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7F3797-1A57-1544-88FE-082D48C6966F}" type="datetimeFigureOut">
              <a:rPr lang="en-US" smtClean="0"/>
              <a:t>3/20/2026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4A6A08-B21D-FC0F-07A3-53E1D02129E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20A8BE-057F-1A00-970B-A9A55665737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0279AEE-B69C-3F4F-8C69-4F78485767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66967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7DA463-8027-9487-71E6-C66DB483E5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73182"/>
            <a:ext cx="9144000" cy="2256611"/>
          </a:xfrm>
        </p:spPr>
        <p:txBody>
          <a:bodyPr>
            <a:normAutofit/>
          </a:bodyPr>
          <a:lstStyle/>
          <a:p>
            <a:r>
              <a:rPr lang="en-GB" sz="2800" b="1" dirty="0"/>
              <a:t>The</a:t>
            </a:r>
            <a:r>
              <a:rPr lang="en-GB" sz="2800" dirty="0"/>
              <a:t> </a:t>
            </a:r>
            <a:r>
              <a:rPr lang="en-GB" sz="2800" b="1" dirty="0"/>
              <a:t>Importance</a:t>
            </a:r>
            <a:r>
              <a:rPr lang="en-GB" sz="2800" dirty="0"/>
              <a:t> </a:t>
            </a:r>
            <a:r>
              <a:rPr lang="en-GB" sz="2800" b="1" dirty="0"/>
              <a:t>of</a:t>
            </a:r>
            <a:r>
              <a:rPr lang="en-GB" sz="2800" dirty="0"/>
              <a:t> </a:t>
            </a:r>
            <a:r>
              <a:rPr lang="en-GB" sz="2800" b="1" dirty="0"/>
              <a:t>Emotional</a:t>
            </a:r>
            <a:r>
              <a:rPr lang="en-GB" sz="2800" dirty="0"/>
              <a:t> </a:t>
            </a:r>
            <a:r>
              <a:rPr lang="en-GB" sz="2800" b="1" dirty="0"/>
              <a:t>and</a:t>
            </a:r>
            <a:r>
              <a:rPr lang="en-GB" sz="2800" dirty="0"/>
              <a:t> </a:t>
            </a:r>
            <a:r>
              <a:rPr lang="en-GB" sz="2800" b="1" dirty="0"/>
              <a:t>Cultural</a:t>
            </a:r>
            <a:r>
              <a:rPr lang="en-GB" sz="2800" dirty="0"/>
              <a:t> </a:t>
            </a:r>
            <a:br>
              <a:rPr lang="en-GB" sz="2800" dirty="0"/>
            </a:br>
            <a:r>
              <a:rPr lang="en-GB" sz="2800" b="1" dirty="0"/>
              <a:t>Intelligence</a:t>
            </a:r>
            <a:r>
              <a:rPr lang="en-GB" sz="2800" dirty="0"/>
              <a:t> </a:t>
            </a:r>
            <a:r>
              <a:rPr lang="en-GB" sz="2800" b="1" dirty="0"/>
              <a:t>in</a:t>
            </a:r>
            <a:r>
              <a:rPr lang="en-GB" sz="2800" dirty="0"/>
              <a:t> </a:t>
            </a:r>
            <a:r>
              <a:rPr lang="en-GB" sz="2800" b="1" dirty="0"/>
              <a:t>Leadership</a:t>
            </a:r>
            <a:r>
              <a:rPr lang="en-GB" sz="2800" dirty="0"/>
              <a:t> </a:t>
            </a:r>
            <a:br>
              <a:rPr lang="en-GB" sz="2800" dirty="0"/>
            </a:br>
            <a:r>
              <a:rPr lang="en-GB" sz="2800" dirty="0"/>
              <a:t>Based on the leadership perspective of Edith Heard</a:t>
            </a:r>
            <a:endParaRPr lang="en-US" sz="2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A4EDDB-B9A3-D992-0DF2-2C51A314101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Student name: Aristide-</a:t>
            </a:r>
            <a:r>
              <a:rPr lang="en-GB" dirty="0" err="1"/>
              <a:t>Adamo</a:t>
            </a:r>
            <a:r>
              <a:rPr lang="en-GB" dirty="0"/>
              <a:t> </a:t>
            </a:r>
            <a:r>
              <a:rPr lang="en-GB" dirty="0" err="1"/>
              <a:t>Mardar</a:t>
            </a:r>
            <a:r>
              <a:rPr lang="en-GB" dirty="0"/>
              <a:t> </a:t>
            </a:r>
          </a:p>
          <a:p>
            <a:r>
              <a:rPr lang="en-GB" dirty="0"/>
              <a:t>Student ID: 2313953</a:t>
            </a:r>
          </a:p>
          <a:p>
            <a:r>
              <a:rPr lang="en-GB" dirty="0"/>
              <a:t>BA (Hons) Business Management </a:t>
            </a:r>
          </a:p>
          <a:p>
            <a:r>
              <a:rPr lang="en-GB" dirty="0"/>
              <a:t>Leadership and Management Theory and Practice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8284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282CBA-2311-8657-CAF0-E3E426371E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89999"/>
          </a:xfrm>
        </p:spPr>
        <p:txBody>
          <a:bodyPr>
            <a:normAutofit/>
          </a:bodyPr>
          <a:lstStyle/>
          <a:p>
            <a:r>
              <a:rPr lang="en-GB" sz="2800" b="1" dirty="0"/>
              <a:t>     1. Introduction</a:t>
            </a:r>
            <a:r>
              <a:rPr lang="en-GB" sz="2800" dirty="0"/>
              <a:t> </a:t>
            </a:r>
            <a:endParaRPr lang="en-US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CD2AD8-D95A-91CC-AEA9-F1EB5C0115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86322"/>
            <a:ext cx="10515600" cy="5090641"/>
          </a:xfrm>
        </p:spPr>
        <p:txBody>
          <a:bodyPr>
            <a:normAutofit fontScale="92500" lnSpcReduction="10000"/>
          </a:bodyPr>
          <a:lstStyle/>
          <a:p>
            <a:endParaRPr lang="en-GB" sz="2400" dirty="0"/>
          </a:p>
          <a:p>
            <a:r>
              <a:rPr lang="en-GB" sz="2400" dirty="0"/>
              <a:t>Leadership</a:t>
            </a:r>
            <a:r>
              <a:rPr lang="en-GB" sz="2000" dirty="0"/>
              <a:t> </a:t>
            </a:r>
            <a:r>
              <a:rPr lang="en-GB" sz="2400" dirty="0"/>
              <a:t>in modern organisations requires more than technical expertise </a:t>
            </a:r>
          </a:p>
          <a:p>
            <a:r>
              <a:rPr lang="en-GB" sz="2400" dirty="0"/>
              <a:t>Globalisation has created multicultural and collaborative workplaces </a:t>
            </a:r>
          </a:p>
          <a:p>
            <a:r>
              <a:rPr lang="en-GB" sz="2400" dirty="0"/>
              <a:t>Leaders must understand emotions and cultural differences to manage diverse teams effectively</a:t>
            </a:r>
          </a:p>
          <a:p>
            <a:r>
              <a:rPr lang="en-GB" sz="2400" dirty="0"/>
              <a:t>Emotional Intelligence (EI) and Cultural Intelligence (CQ) are critical leadership competences. </a:t>
            </a:r>
          </a:p>
          <a:p>
            <a:pPr marL="0" indent="0">
              <a:buNone/>
            </a:pPr>
            <a:r>
              <a:rPr lang="en-GB" sz="2400" dirty="0"/>
              <a:t>          Objective of this presentation:</a:t>
            </a:r>
          </a:p>
          <a:p>
            <a:pPr marL="0" indent="0">
              <a:buNone/>
            </a:pPr>
            <a:r>
              <a:rPr lang="en-GB" sz="2400" dirty="0"/>
              <a:t>  - Explain emotional and cultural intelligence </a:t>
            </a:r>
          </a:p>
          <a:p>
            <a:pPr marL="0" indent="0">
              <a:buNone/>
            </a:pPr>
            <a:r>
              <a:rPr lang="en-GB" sz="2400" dirty="0"/>
              <a:t>  - Analyse relevant leadership models </a:t>
            </a:r>
          </a:p>
          <a:p>
            <a:pPr marL="0" indent="0">
              <a:buNone/>
            </a:pPr>
            <a:r>
              <a:rPr lang="en-GB" sz="2400" dirty="0"/>
              <a:t>  - Evaluate their importance in multicultural environments </a:t>
            </a:r>
          </a:p>
          <a:p>
            <a:pPr marL="0" indent="0">
              <a:buNone/>
            </a:pPr>
            <a:r>
              <a:rPr lang="en-GB" sz="2400" dirty="0"/>
              <a:t>  - Illustrate their impact through real business examples. </a:t>
            </a:r>
          </a:p>
          <a:p>
            <a:pPr marL="0" indent="0">
              <a:buNone/>
            </a:pPr>
            <a:r>
              <a:rPr lang="en-GB" sz="2400" dirty="0"/>
              <a:t> 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5995607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022386-B5BE-B28B-EE36-5B296F779A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737"/>
            <a:ext cx="10515600" cy="797684"/>
          </a:xfrm>
        </p:spPr>
        <p:txBody>
          <a:bodyPr>
            <a:normAutofit/>
          </a:bodyPr>
          <a:lstStyle/>
          <a:p>
            <a:r>
              <a:rPr lang="en-GB" sz="2400" dirty="0"/>
              <a:t>      </a:t>
            </a:r>
            <a:r>
              <a:rPr lang="en-GB" sz="2400" b="1" dirty="0"/>
              <a:t>2.</a:t>
            </a:r>
            <a:r>
              <a:rPr lang="en-GB" sz="2400" dirty="0"/>
              <a:t> </a:t>
            </a:r>
            <a:r>
              <a:rPr lang="en-GB" sz="2400" b="1" dirty="0"/>
              <a:t>Edith</a:t>
            </a:r>
            <a:r>
              <a:rPr lang="en-GB" sz="2400" dirty="0"/>
              <a:t> </a:t>
            </a:r>
            <a:r>
              <a:rPr lang="en-GB" sz="2400" b="1" dirty="0"/>
              <a:t>Heard’s</a:t>
            </a:r>
            <a:r>
              <a:rPr lang="en-GB" sz="2400" dirty="0"/>
              <a:t> </a:t>
            </a:r>
            <a:r>
              <a:rPr lang="en-GB" sz="2400" b="1" dirty="0"/>
              <a:t>Leadership</a:t>
            </a:r>
            <a:r>
              <a:rPr lang="en-GB" sz="2400" dirty="0"/>
              <a:t> </a:t>
            </a:r>
            <a:r>
              <a:rPr lang="en-GB" sz="2400" b="1" dirty="0"/>
              <a:t>Perspective</a:t>
            </a:r>
            <a:r>
              <a:rPr lang="en-GB" sz="2400" dirty="0"/>
              <a:t> </a:t>
            </a:r>
            <a:endParaRPr lang="en-US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61D294-85AD-1035-C9F4-3728ACB647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71446"/>
            <a:ext cx="10515600" cy="590392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  </a:t>
            </a:r>
          </a:p>
          <a:p>
            <a:pPr marL="0" indent="0">
              <a:buNone/>
            </a:pPr>
            <a:r>
              <a:rPr lang="en-GB" sz="2400" dirty="0"/>
              <a:t>Edith</a:t>
            </a:r>
            <a:r>
              <a:rPr lang="en-GB" dirty="0"/>
              <a:t> </a:t>
            </a:r>
            <a:r>
              <a:rPr lang="en-GB" sz="2400" dirty="0"/>
              <a:t>Heard</a:t>
            </a:r>
            <a:r>
              <a:rPr lang="en-GB" dirty="0"/>
              <a:t> </a:t>
            </a:r>
            <a:r>
              <a:rPr lang="en-GB" sz="2400" dirty="0"/>
              <a:t>emphasizes</a:t>
            </a:r>
            <a:r>
              <a:rPr lang="en-GB" dirty="0"/>
              <a:t>:</a:t>
            </a:r>
          </a:p>
          <a:p>
            <a:pPr>
              <a:buFontTx/>
              <a:buChar char="-"/>
            </a:pPr>
            <a:r>
              <a:rPr lang="en-GB" sz="2400" dirty="0"/>
              <a:t>Horizontal</a:t>
            </a:r>
            <a:r>
              <a:rPr lang="en-GB" dirty="0"/>
              <a:t> </a:t>
            </a:r>
            <a:r>
              <a:rPr lang="en-GB" sz="2400" dirty="0"/>
              <a:t>leadership approach </a:t>
            </a:r>
          </a:p>
          <a:p>
            <a:pPr>
              <a:buFontTx/>
              <a:buChar char="-"/>
            </a:pPr>
            <a:r>
              <a:rPr lang="en-GB" sz="2400" dirty="0"/>
              <a:t>Collaboration rather than hierarchy </a:t>
            </a:r>
          </a:p>
          <a:p>
            <a:pPr>
              <a:buFontTx/>
              <a:buChar char="-"/>
            </a:pPr>
            <a:r>
              <a:rPr lang="en-GB" sz="2400" dirty="0"/>
              <a:t>Empathy and listening </a:t>
            </a:r>
          </a:p>
          <a:p>
            <a:pPr>
              <a:buFontTx/>
              <a:buChar char="-"/>
            </a:pPr>
            <a:r>
              <a:rPr lang="en-GB" sz="2400" dirty="0"/>
              <a:t>Inclusion of multicultural perspectives </a:t>
            </a:r>
          </a:p>
          <a:p>
            <a:pPr marL="0" indent="0">
              <a:buNone/>
            </a:pPr>
            <a:r>
              <a:rPr lang="en-GB" sz="2400" dirty="0"/>
              <a:t>    Her leadership philosophy reflects key principles of:</a:t>
            </a:r>
          </a:p>
          <a:p>
            <a:pPr>
              <a:buFontTx/>
              <a:buChar char="-"/>
            </a:pPr>
            <a:r>
              <a:rPr lang="en-GB" sz="2400" dirty="0"/>
              <a:t>Emotional Intelligence </a:t>
            </a:r>
          </a:p>
          <a:p>
            <a:pPr>
              <a:buFontTx/>
              <a:buChar char="-"/>
            </a:pPr>
            <a:r>
              <a:rPr lang="en-GB" sz="2400" dirty="0"/>
              <a:t>Cultural Intelligence </a:t>
            </a:r>
          </a:p>
          <a:p>
            <a:pPr>
              <a:buFontTx/>
              <a:buChar char="-"/>
            </a:pPr>
            <a:r>
              <a:rPr lang="en-GB" sz="2400" dirty="0"/>
              <a:t>Collaborative leadership. </a:t>
            </a:r>
          </a:p>
          <a:p>
            <a:pPr marL="0" indent="0">
              <a:buNone/>
            </a:pPr>
            <a:r>
              <a:rPr lang="en-GB" sz="2400" dirty="0"/>
              <a:t>  This approach is increasingly essential in global organisations and research institutions. </a:t>
            </a:r>
          </a:p>
          <a:p>
            <a:pPr marL="0" indent="0">
              <a:buNone/>
            </a:pPr>
            <a:r>
              <a:rPr lang="en-GB" sz="2400" dirty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2820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5B3060-A4EF-CED6-7806-90EDE30B35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8674" y="10616"/>
            <a:ext cx="10515600" cy="1857648"/>
          </a:xfrm>
        </p:spPr>
        <p:txBody>
          <a:bodyPr/>
          <a:lstStyle/>
          <a:p>
            <a:r>
              <a:rPr lang="en-GB" dirty="0"/>
              <a:t> </a:t>
            </a:r>
            <a:r>
              <a:rPr lang="en-GB" sz="2400" b="1" dirty="0"/>
              <a:t>3.  Emotional Intelligence (EI)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2A459D-C337-BBAC-7A1E-9829B96738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5621" y="1133554"/>
            <a:ext cx="11448133" cy="50434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The concept of Emotional Intelligence was popularised by Daniel Goleman. </a:t>
            </a:r>
          </a:p>
          <a:p>
            <a:pPr marL="0" indent="0">
              <a:buNone/>
            </a:pPr>
            <a:r>
              <a:rPr lang="en-GB" sz="2400" dirty="0"/>
              <a:t> Definition: Emotional Intelligence is the ability to recognise, understand and manage one’s own emotions and the emotions of others. </a:t>
            </a:r>
          </a:p>
          <a:p>
            <a:pPr marL="0" indent="0">
              <a:buNone/>
            </a:pPr>
            <a:r>
              <a:rPr lang="en-GB" sz="2400" dirty="0"/>
              <a:t>  Key leadership benefits:</a:t>
            </a:r>
          </a:p>
          <a:p>
            <a:pPr marL="0" indent="0">
              <a:buNone/>
            </a:pPr>
            <a:r>
              <a:rPr lang="en-GB" sz="2400" dirty="0"/>
              <a:t> - Better communication </a:t>
            </a:r>
          </a:p>
          <a:p>
            <a:pPr marL="0" indent="0">
              <a:buNone/>
            </a:pPr>
            <a:r>
              <a:rPr lang="en-GB" sz="2400" dirty="0"/>
              <a:t> - Improved conflict management </a:t>
            </a:r>
          </a:p>
          <a:p>
            <a:pPr marL="0" indent="0">
              <a:buNone/>
            </a:pPr>
            <a:r>
              <a:rPr lang="en-GB" sz="2400" dirty="0"/>
              <a:t> - Stronger team relationships </a:t>
            </a:r>
          </a:p>
          <a:p>
            <a:pPr marL="0" indent="0">
              <a:buNone/>
            </a:pPr>
            <a:r>
              <a:rPr lang="en-GB" sz="2400" dirty="0"/>
              <a:t> - Higher employee engagement 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042092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9A10B9-ECAB-0F6D-1BC6-F8A3ABD57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88842"/>
          </a:xfrm>
        </p:spPr>
        <p:txBody>
          <a:bodyPr>
            <a:normAutofit/>
          </a:bodyPr>
          <a:lstStyle/>
          <a:p>
            <a:r>
              <a:rPr lang="en-GB" sz="2400" b="1" dirty="0"/>
              <a:t>  4. Goleman’s Emotional Intelligence Mode</a:t>
            </a:r>
            <a:endParaRPr lang="en-US" sz="2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81B92A-CC26-6864-EA12-14EE89AC4C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37645"/>
            <a:ext cx="10515600" cy="46393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   Goleman identifies five key components: </a:t>
            </a:r>
          </a:p>
          <a:p>
            <a:pPr marL="0" indent="0">
              <a:buNone/>
            </a:pPr>
            <a:r>
              <a:rPr lang="en-GB" sz="2400" dirty="0"/>
              <a:t> 1. Self-awareness – understanding one’s emotions </a:t>
            </a:r>
          </a:p>
          <a:p>
            <a:pPr marL="0" indent="0">
              <a:buNone/>
            </a:pPr>
            <a:r>
              <a:rPr lang="en-GB" sz="2400" dirty="0"/>
              <a:t> 2. Self-regulation – controlling emotional responses </a:t>
            </a:r>
          </a:p>
          <a:p>
            <a:pPr marL="0" indent="0">
              <a:buNone/>
            </a:pPr>
            <a:r>
              <a:rPr lang="en-GB" sz="2400" dirty="0"/>
              <a:t> 3. Motivation – internal drive to achieve goals </a:t>
            </a:r>
          </a:p>
          <a:p>
            <a:pPr marL="0" indent="0">
              <a:buNone/>
            </a:pPr>
            <a:r>
              <a:rPr lang="en-GB" sz="2400" dirty="0"/>
              <a:t> 4. Empathy – understanding others emotions</a:t>
            </a:r>
          </a:p>
          <a:p>
            <a:pPr marL="0" indent="0">
              <a:buNone/>
            </a:pPr>
            <a:r>
              <a:rPr lang="en-GB" sz="2400" dirty="0"/>
              <a:t> 5. Social skills – managing relationships effectively </a:t>
            </a:r>
          </a:p>
          <a:p>
            <a:pPr marL="0" indent="0">
              <a:buNone/>
            </a:pPr>
            <a:r>
              <a:rPr lang="en-GB" sz="2400" dirty="0"/>
              <a:t>   Critical evaluation: </a:t>
            </a:r>
          </a:p>
          <a:p>
            <a:pPr marL="0" indent="0">
              <a:buNone/>
            </a:pPr>
            <a:r>
              <a:rPr lang="en-GB" sz="2400" dirty="0"/>
              <a:t>  - Widely used in leadership development </a:t>
            </a:r>
          </a:p>
          <a:p>
            <a:pPr marL="0" indent="0">
              <a:buNone/>
            </a:pPr>
            <a:r>
              <a:rPr lang="en-GB" sz="2400" dirty="0"/>
              <a:t>  - However, some critics argue it overlaps with personality traits.</a:t>
            </a:r>
          </a:p>
          <a:p>
            <a:pPr marL="0" indent="0">
              <a:buNone/>
            </a:pPr>
            <a:r>
              <a:rPr lang="en-GB" sz="2400" dirty="0"/>
              <a:t> 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5015433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474AF8-86E1-489C-7190-7CE6B07D2C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4"/>
            <a:ext cx="10515600" cy="1204007"/>
          </a:xfrm>
        </p:spPr>
        <p:txBody>
          <a:bodyPr>
            <a:normAutofit/>
          </a:bodyPr>
          <a:lstStyle/>
          <a:p>
            <a:r>
              <a:rPr lang="en-GB" sz="2400" b="1" dirty="0"/>
              <a:t>  5. Cultural Intelligence (CQ)</a:t>
            </a:r>
            <a:endParaRPr lang="en-US" sz="2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777692-122D-AC16-074B-63F4DA47AB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91570"/>
            <a:ext cx="10515600" cy="508539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 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Cultural Intelligence refers to the capability to function effectively across cultures and it was developed by Christopher Earley and Soon Ang.</a:t>
            </a:r>
          </a:p>
          <a:p>
            <a:pPr marL="0" indent="0">
              <a:buNone/>
            </a:pPr>
            <a:r>
              <a:rPr lang="en-GB" sz="2400" dirty="0"/>
              <a:t>  Definition: The ability to understand cultural differences and adapt behaviour in multicultural settings. </a:t>
            </a:r>
          </a:p>
          <a:p>
            <a:pPr marL="0" indent="0">
              <a:buNone/>
            </a:pPr>
            <a:r>
              <a:rPr lang="en-GB" sz="2400" dirty="0"/>
              <a:t>  Increasingly important because:</a:t>
            </a:r>
          </a:p>
          <a:p>
            <a:pPr marL="0" indent="0">
              <a:buNone/>
            </a:pPr>
            <a:r>
              <a:rPr lang="en-GB" sz="2400" dirty="0"/>
              <a:t>  - Companies operate globally </a:t>
            </a:r>
          </a:p>
          <a:p>
            <a:pPr marL="0" indent="0">
              <a:buNone/>
            </a:pPr>
            <a:r>
              <a:rPr lang="en-GB" sz="2400" dirty="0"/>
              <a:t>  - Workforces are culturally diverse</a:t>
            </a:r>
          </a:p>
          <a:p>
            <a:pPr marL="0" indent="0">
              <a:buNone/>
            </a:pPr>
            <a:r>
              <a:rPr lang="en-GB" sz="2400" dirty="0"/>
              <a:t>  - Collaboration occurs across borders</a:t>
            </a:r>
          </a:p>
          <a:p>
            <a:pPr marL="0" indent="0"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6579189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8BABED-7496-28F9-B699-A6CE6EEA0E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dirty="0"/>
              <a:t>  6. Cultural Intelligence Model (Earley &amp; Ang)</a:t>
            </a:r>
            <a:endParaRPr lang="en-US" sz="2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733C46-E94D-816F-40FA-776BBE3323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 </a:t>
            </a:r>
            <a:r>
              <a:rPr lang="en-GB" sz="2400" dirty="0"/>
              <a:t>The CQ model includes four dimensions:</a:t>
            </a:r>
          </a:p>
          <a:p>
            <a:pPr marL="0" indent="0">
              <a:buNone/>
            </a:pPr>
            <a:r>
              <a:rPr lang="en-GB" sz="2400" dirty="0"/>
              <a:t>   1. CQ Drive – motivation to learn about other cultures</a:t>
            </a:r>
          </a:p>
          <a:p>
            <a:pPr marL="0" indent="0">
              <a:buNone/>
            </a:pPr>
            <a:r>
              <a:rPr lang="en-GB" sz="2400" dirty="0"/>
              <a:t>   2. CQ Knowledge – understanding cultural differences </a:t>
            </a:r>
          </a:p>
          <a:p>
            <a:pPr marL="0" indent="0">
              <a:buNone/>
            </a:pPr>
            <a:r>
              <a:rPr lang="en-GB" sz="2400" dirty="0"/>
              <a:t>   3. CQ Strategy – planning for intercultural interactions </a:t>
            </a:r>
          </a:p>
          <a:p>
            <a:pPr marL="0" indent="0">
              <a:buNone/>
            </a:pPr>
            <a:r>
              <a:rPr lang="en-GB" sz="2400" dirty="0"/>
              <a:t>   4. CQ Action – adapting behaviour in different cultures </a:t>
            </a:r>
          </a:p>
          <a:p>
            <a:pPr marL="0" indent="0">
              <a:buNone/>
            </a:pPr>
            <a:r>
              <a:rPr lang="en-GB" sz="2400" dirty="0"/>
              <a:t>   Evaluation:</a:t>
            </a:r>
          </a:p>
          <a:p>
            <a:pPr marL="0" indent="0">
              <a:buNone/>
            </a:pPr>
            <a:r>
              <a:rPr lang="en-GB" sz="2400" dirty="0"/>
              <a:t>   - Highly practical for global leadership </a:t>
            </a:r>
          </a:p>
          <a:p>
            <a:pPr marL="0" indent="0">
              <a:buNone/>
            </a:pPr>
            <a:r>
              <a:rPr lang="en-GB" sz="2400" dirty="0"/>
              <a:t>   - Helps organisations reduce cultural conflict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29885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D96C03-54CF-7528-E458-12C37CDDAA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15660"/>
          </a:xfrm>
        </p:spPr>
        <p:txBody>
          <a:bodyPr>
            <a:normAutofit/>
          </a:bodyPr>
          <a:lstStyle/>
          <a:p>
            <a:r>
              <a:rPr lang="en-GB" sz="2400" b="1" dirty="0"/>
              <a:t>   7. Emotional &amp; Cultural Intelligence Together </a:t>
            </a:r>
            <a:endParaRPr lang="en-US" sz="2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43AC98-6DC8-EA6D-5746-FBF5AA84C9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16653"/>
            <a:ext cx="10515600" cy="466031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  Effective leadership requires both EI and CQ :</a:t>
            </a:r>
          </a:p>
          <a:p>
            <a:pPr marL="0" indent="0">
              <a:buNone/>
            </a:pPr>
            <a:r>
              <a:rPr lang="en-GB" sz="2400" dirty="0"/>
              <a:t>             Emotional Intelligence           Cultural Intelligence </a:t>
            </a:r>
          </a:p>
          <a:p>
            <a:pPr marL="0" indent="0">
              <a:buNone/>
            </a:pPr>
            <a:r>
              <a:rPr lang="en-GB" sz="2400" dirty="0"/>
              <a:t>          - Understand emotions.          - Understand cultures </a:t>
            </a:r>
          </a:p>
          <a:p>
            <a:pPr marL="0" indent="0">
              <a:buNone/>
            </a:pPr>
            <a:r>
              <a:rPr lang="en-GB" sz="2400" dirty="0"/>
              <a:t>          - Build trust.                                  - Adapt behaviour </a:t>
            </a:r>
          </a:p>
          <a:p>
            <a:pPr marL="0" indent="0">
              <a:buNone/>
            </a:pPr>
            <a:r>
              <a:rPr lang="en-GB" sz="2400" dirty="0"/>
              <a:t>          - Manage relationships.          - Work across cultural differences </a:t>
            </a:r>
          </a:p>
          <a:p>
            <a:pPr marL="0" indent="0">
              <a:buNone/>
            </a:pPr>
            <a:r>
              <a:rPr lang="en-GB" sz="2400" dirty="0"/>
              <a:t>   Together they enable:</a:t>
            </a:r>
          </a:p>
          <a:p>
            <a:pPr marL="0" indent="0">
              <a:buNone/>
            </a:pPr>
            <a:r>
              <a:rPr lang="en-GB" sz="2400" dirty="0"/>
              <a:t>   - Inclusive leadership </a:t>
            </a:r>
          </a:p>
          <a:p>
            <a:pPr marL="0" indent="0">
              <a:buNone/>
            </a:pPr>
            <a:r>
              <a:rPr lang="en-GB" sz="2400" dirty="0"/>
              <a:t>   - Stronger collaboration </a:t>
            </a:r>
          </a:p>
          <a:p>
            <a:pPr marL="0" indent="0">
              <a:buNone/>
            </a:pPr>
            <a:r>
              <a:rPr lang="en-GB" sz="2400" dirty="0"/>
              <a:t>   - Effective global teams </a:t>
            </a:r>
          </a:p>
        </p:txBody>
      </p:sp>
    </p:spTree>
    <p:extLst>
      <p:ext uri="{BB962C8B-B14F-4D97-AF65-F5344CB8AC3E}">
        <p14:creationId xmlns:p14="http://schemas.microsoft.com/office/powerpoint/2010/main" val="14822884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95FED-619C-A083-9201-FA29A9D5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9215"/>
            <a:ext cx="10515600" cy="1847273"/>
          </a:xfrm>
        </p:spPr>
        <p:txBody>
          <a:bodyPr>
            <a:normAutofit/>
          </a:bodyPr>
          <a:lstStyle/>
          <a:p>
            <a:r>
              <a:rPr lang="en-GB" sz="2400" b="1" dirty="0"/>
              <a:t>     8. Business Example:</a:t>
            </a:r>
            <a:br>
              <a:rPr lang="en-GB" sz="2400" b="1" dirty="0"/>
            </a:br>
            <a:r>
              <a:rPr lang="en-GB" sz="2400" b="1" dirty="0"/>
              <a:t>     Example 1: Satya Nadella (Microsoft)</a:t>
            </a:r>
            <a:endParaRPr lang="en-US" sz="2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85766C-350F-F09A-F590-DBB27F4514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5207"/>
            <a:ext cx="10515600" cy="4161756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  </a:t>
            </a:r>
            <a:r>
              <a:rPr lang="en-GB" sz="2000" dirty="0"/>
              <a:t>Leadership</a:t>
            </a:r>
            <a:r>
              <a:rPr lang="en-GB" dirty="0"/>
              <a:t> </a:t>
            </a:r>
            <a:r>
              <a:rPr lang="en-GB" sz="2000" dirty="0"/>
              <a:t>of Satya Nadella at Microsoft </a:t>
            </a:r>
          </a:p>
          <a:p>
            <a:pPr marL="0" indent="0">
              <a:buNone/>
            </a:pPr>
            <a:r>
              <a:rPr lang="en-GB" sz="2000" dirty="0"/>
              <a:t>   Key leadership actions:</a:t>
            </a:r>
          </a:p>
          <a:p>
            <a:pPr marL="0" indent="0">
              <a:buNone/>
            </a:pPr>
            <a:r>
              <a:rPr lang="en-GB" sz="2000" dirty="0"/>
              <a:t>  - promoted empathy as a core leadership value </a:t>
            </a:r>
          </a:p>
          <a:p>
            <a:pPr marL="0" indent="0">
              <a:buNone/>
            </a:pPr>
            <a:r>
              <a:rPr lang="en-GB" sz="2000" dirty="0"/>
              <a:t>  - shifted company culture from competition to collaboration </a:t>
            </a:r>
          </a:p>
          <a:p>
            <a:pPr marL="0" indent="0">
              <a:buNone/>
            </a:pPr>
            <a:r>
              <a:rPr lang="en-GB" sz="2000" dirty="0"/>
              <a:t>  - encouraged inclusive and diverse teams </a:t>
            </a:r>
          </a:p>
          <a:p>
            <a:pPr marL="0" indent="0">
              <a:buNone/>
            </a:pPr>
            <a:r>
              <a:rPr lang="en-GB" sz="2000" dirty="0"/>
              <a:t>   Result:</a:t>
            </a:r>
          </a:p>
          <a:p>
            <a:pPr marL="0" indent="0">
              <a:buNone/>
            </a:pPr>
            <a:r>
              <a:rPr lang="en-GB" sz="2000" dirty="0"/>
              <a:t>  - improved innovation </a:t>
            </a:r>
          </a:p>
          <a:p>
            <a:pPr marL="0" indent="0">
              <a:buNone/>
            </a:pPr>
            <a:r>
              <a:rPr lang="en-GB" sz="2000" dirty="0"/>
              <a:t>  - significant growth in company value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38889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970D3A-8BEC-F65A-00AE-FC0A5FD99D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dirty="0"/>
              <a:t>     9. Business </a:t>
            </a:r>
            <a:br>
              <a:rPr lang="en-GB" sz="2400" b="1" dirty="0"/>
            </a:br>
            <a:r>
              <a:rPr lang="en-GB" sz="2400" b="1" dirty="0"/>
              <a:t>     Example 2: Indra Nooyi (Pepsico)</a:t>
            </a:r>
            <a:endParaRPr lang="en-US" sz="2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1F1629-27DD-9512-2918-A30623C17A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67397"/>
            <a:ext cx="10515600" cy="4009566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  </a:t>
            </a:r>
            <a:r>
              <a:rPr lang="en-GB" sz="2000" dirty="0"/>
              <a:t>Leadership of Indra Nooyi ( Pepsico)</a:t>
            </a:r>
          </a:p>
          <a:p>
            <a:pPr marL="0" indent="0">
              <a:buNone/>
            </a:pPr>
            <a:r>
              <a:rPr lang="en-GB" sz="2000" dirty="0"/>
              <a:t>   Demonstrated strong emotional and cultural intelligence:</a:t>
            </a:r>
          </a:p>
          <a:p>
            <a:pPr marL="0" indent="0">
              <a:buNone/>
            </a:pPr>
            <a:r>
              <a:rPr lang="en-GB" sz="2000" dirty="0"/>
              <a:t>   - managed global teams across multiple cultures </a:t>
            </a:r>
          </a:p>
          <a:p>
            <a:pPr marL="0" indent="0">
              <a:buNone/>
            </a:pPr>
            <a:r>
              <a:rPr lang="en-GB" sz="2000" dirty="0"/>
              <a:t>   - practised empathetic leadership </a:t>
            </a:r>
          </a:p>
          <a:p>
            <a:pPr marL="0" indent="0">
              <a:buNone/>
            </a:pPr>
            <a:r>
              <a:rPr lang="en-GB" sz="2000" dirty="0"/>
              <a:t>   - personally wrote letters to employees parents to appreciate their contribution </a:t>
            </a:r>
          </a:p>
          <a:p>
            <a:pPr marL="0" indent="0">
              <a:buNone/>
            </a:pPr>
            <a:r>
              <a:rPr lang="en-GB" sz="2000" dirty="0"/>
              <a:t>   Result:</a:t>
            </a:r>
          </a:p>
          <a:p>
            <a:pPr marL="0" indent="0">
              <a:buNone/>
            </a:pPr>
            <a:r>
              <a:rPr lang="en-GB" sz="2000" dirty="0"/>
              <a:t>   - strong employee loyalty </a:t>
            </a:r>
          </a:p>
          <a:p>
            <a:pPr marL="0" indent="0">
              <a:buNone/>
            </a:pPr>
            <a:r>
              <a:rPr lang="en-GB" sz="2000" dirty="0"/>
              <a:t>   - sustainable global growth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70958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4105E3-15B9-052F-B8A8-172C138EFD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     </a:t>
            </a:r>
            <a:r>
              <a:rPr lang="en-GB" sz="2400" b="1" dirty="0"/>
              <a:t>10. Business</a:t>
            </a:r>
            <a:br>
              <a:rPr lang="en-GB" sz="2400" b="1" dirty="0"/>
            </a:br>
            <a:r>
              <a:rPr lang="en-GB" sz="2400" b="1" dirty="0"/>
              <a:t>     Example 3. Unilever</a:t>
            </a:r>
            <a:endParaRPr lang="en-US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3F2511-4E0E-CE44-327E-435BA0D04B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77025"/>
            <a:ext cx="10515600" cy="36999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  </a:t>
            </a:r>
            <a:r>
              <a:rPr lang="en-GB" sz="2000" dirty="0"/>
              <a:t>Leadership</a:t>
            </a:r>
            <a:r>
              <a:rPr lang="en-GB" dirty="0"/>
              <a:t> </a:t>
            </a:r>
            <a:r>
              <a:rPr lang="en-GB" sz="2000" dirty="0"/>
              <a:t>strategy</a:t>
            </a:r>
            <a:r>
              <a:rPr lang="en-GB" dirty="0"/>
              <a:t> </a:t>
            </a:r>
            <a:r>
              <a:rPr lang="en-GB" sz="2000" dirty="0"/>
              <a:t>at Unilever – Fernando Fernandez </a:t>
            </a:r>
          </a:p>
          <a:p>
            <a:pPr marL="0" indent="0">
              <a:buNone/>
            </a:pPr>
            <a:r>
              <a:rPr lang="en-GB" sz="2000" dirty="0"/>
              <a:t>   Practices: </a:t>
            </a:r>
          </a:p>
          <a:p>
            <a:pPr marL="0" indent="0">
              <a:buNone/>
            </a:pPr>
            <a:r>
              <a:rPr lang="en-GB" sz="2000" dirty="0"/>
              <a:t>  - cross-cultural leadership development </a:t>
            </a:r>
          </a:p>
          <a:p>
            <a:pPr marL="0" indent="0">
              <a:buNone/>
            </a:pPr>
            <a:r>
              <a:rPr lang="en-GB" sz="2000" dirty="0"/>
              <a:t>  - diverse management teams </a:t>
            </a:r>
          </a:p>
          <a:p>
            <a:pPr marL="0" indent="0">
              <a:buNone/>
            </a:pPr>
            <a:r>
              <a:rPr lang="en-GB" sz="2000" dirty="0"/>
              <a:t>  - inclusive workplace culture </a:t>
            </a:r>
          </a:p>
          <a:p>
            <a:pPr marL="0" indent="0">
              <a:buNone/>
            </a:pPr>
            <a:r>
              <a:rPr lang="en-GB" sz="2000" dirty="0"/>
              <a:t>  Outcome:</a:t>
            </a:r>
          </a:p>
          <a:p>
            <a:pPr marL="0" indent="0">
              <a:buNone/>
            </a:pPr>
            <a:r>
              <a:rPr lang="en-GB" sz="2000" dirty="0"/>
              <a:t>  - strong global brand presence </a:t>
            </a:r>
          </a:p>
          <a:p>
            <a:pPr marL="0" indent="0">
              <a:buNone/>
            </a:pPr>
            <a:r>
              <a:rPr lang="en-GB" sz="2000" dirty="0"/>
              <a:t>  - higher innovation through diverse perspectives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29842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6F7199-7063-1AD0-F02B-2BBC4DF06E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456" y="858431"/>
            <a:ext cx="10515600" cy="1325563"/>
          </a:xfrm>
        </p:spPr>
        <p:txBody>
          <a:bodyPr>
            <a:normAutofit/>
          </a:bodyPr>
          <a:lstStyle/>
          <a:p>
            <a:r>
              <a:rPr lang="en-GB" sz="2400" dirty="0"/>
              <a:t>    </a:t>
            </a:r>
            <a:r>
              <a:rPr lang="en-GB" sz="2400" b="1" dirty="0"/>
              <a:t>11. Business </a:t>
            </a:r>
            <a:br>
              <a:rPr lang="en-GB" sz="2400" b="1" dirty="0"/>
            </a:br>
            <a:r>
              <a:rPr lang="en-GB" sz="2400" b="1" dirty="0"/>
              <a:t>     Example 4: Google </a:t>
            </a:r>
            <a:endParaRPr lang="en-US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7640DE-D4E9-F419-D8A9-5BB4A57CA5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03263"/>
            <a:ext cx="10515600" cy="3673699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  </a:t>
            </a:r>
            <a:r>
              <a:rPr lang="en-GB" sz="2000" dirty="0"/>
              <a:t>Leadership culture at Google – Sundar Pichal</a:t>
            </a:r>
          </a:p>
          <a:p>
            <a:pPr marL="0" indent="0">
              <a:buNone/>
            </a:pPr>
            <a:r>
              <a:rPr lang="en-GB" sz="2000" dirty="0"/>
              <a:t>   Google encourages:</a:t>
            </a:r>
          </a:p>
          <a:p>
            <a:pPr marL="0" indent="0">
              <a:buNone/>
            </a:pPr>
            <a:r>
              <a:rPr lang="en-GB" sz="2000" dirty="0"/>
              <a:t>   - psychological safety in teams </a:t>
            </a:r>
          </a:p>
          <a:p>
            <a:pPr marL="0" indent="0">
              <a:buNone/>
            </a:pPr>
            <a:r>
              <a:rPr lang="en-GB" sz="2000" dirty="0"/>
              <a:t>   - empathy-driven management </a:t>
            </a:r>
          </a:p>
          <a:p>
            <a:pPr marL="0" indent="0">
              <a:buNone/>
            </a:pPr>
            <a:r>
              <a:rPr lang="en-GB" sz="2000" dirty="0"/>
              <a:t>   - diverse international teams </a:t>
            </a:r>
          </a:p>
          <a:p>
            <a:pPr marL="0" indent="0">
              <a:buNone/>
            </a:pPr>
            <a:r>
              <a:rPr lang="en-GB" sz="2000" dirty="0"/>
              <a:t>   Research within Google found that: </a:t>
            </a:r>
          </a:p>
          <a:p>
            <a:pPr marL="0" indent="0">
              <a:buNone/>
            </a:pPr>
            <a:r>
              <a:rPr lang="en-GB" sz="2000" dirty="0"/>
              <a:t>   - teams with strong emotional awareness perform better.</a:t>
            </a:r>
          </a:p>
          <a:p>
            <a:pPr marL="0" indent="0">
              <a:buNone/>
            </a:pPr>
            <a:r>
              <a:rPr lang="en-GB" sz="2000" dirty="0"/>
              <a:t>   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69706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894F91-B54D-6DA0-D072-C4893BC4B1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dirty="0"/>
              <a:t>   12. Importance in Multicultural and Collaborative Environments </a:t>
            </a:r>
            <a:endParaRPr lang="en-US" sz="2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BD4D37-C74D-3968-ABB3-7649E664F8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14339"/>
            <a:ext cx="10515600" cy="3862624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  </a:t>
            </a:r>
            <a:r>
              <a:rPr lang="en-GB" sz="2000" dirty="0"/>
              <a:t>EI and CQ support leaders by enabling them to:</a:t>
            </a:r>
          </a:p>
          <a:p>
            <a:pPr marL="0" indent="0">
              <a:buNone/>
            </a:pPr>
            <a:r>
              <a:rPr lang="en-GB" sz="2000" dirty="0"/>
              <a:t>  - manage diverse workforces </a:t>
            </a:r>
          </a:p>
          <a:p>
            <a:pPr marL="0" indent="0">
              <a:buNone/>
            </a:pPr>
            <a:r>
              <a:rPr lang="en-GB" sz="2000" dirty="0"/>
              <a:t>  - reduce misunderstandings </a:t>
            </a:r>
          </a:p>
          <a:p>
            <a:pPr marL="0" indent="0">
              <a:buNone/>
            </a:pPr>
            <a:r>
              <a:rPr lang="en-GB" sz="2000" dirty="0"/>
              <a:t>  - build trust across cultures </a:t>
            </a:r>
          </a:p>
          <a:p>
            <a:pPr marL="0" indent="0">
              <a:buNone/>
            </a:pPr>
            <a:r>
              <a:rPr lang="en-GB" sz="2000" dirty="0"/>
              <a:t>  - encourage innovation </a:t>
            </a:r>
          </a:p>
          <a:p>
            <a:pPr marL="0" indent="0">
              <a:buNone/>
            </a:pPr>
            <a:r>
              <a:rPr lang="en-GB" sz="2000" dirty="0"/>
              <a:t>  - improve team collaboration </a:t>
            </a:r>
          </a:p>
          <a:p>
            <a:pPr marL="0" indent="0">
              <a:buNone/>
            </a:pPr>
            <a:r>
              <a:rPr lang="en-GB" sz="2000" dirty="0"/>
              <a:t>   In global organisations, these competencies are essential for sustainable leadership success.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23048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259E2C-8786-BBE4-24A0-DC7C84D2F7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902" y="842687"/>
            <a:ext cx="10515600" cy="1325563"/>
          </a:xfrm>
        </p:spPr>
        <p:txBody>
          <a:bodyPr>
            <a:normAutofit/>
          </a:bodyPr>
          <a:lstStyle/>
          <a:p>
            <a:r>
              <a:rPr lang="en-GB" sz="2400" b="1" dirty="0"/>
              <a:t>  14. Conclusion </a:t>
            </a:r>
            <a:endParaRPr lang="en-US" sz="2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1B105F-AC8F-A5C5-D409-E80CBF5B2D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660701"/>
            <a:ext cx="10515600" cy="351626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   Emotional and Cultural Intelligence are critical leadership capabilities modern organisations. </a:t>
            </a:r>
          </a:p>
          <a:p>
            <a:pPr marL="0" indent="0">
              <a:buNone/>
            </a:pPr>
            <a:r>
              <a:rPr lang="en-GB" sz="2000" dirty="0"/>
              <a:t>   Key conclusions:</a:t>
            </a:r>
          </a:p>
          <a:p>
            <a:pPr marL="0" indent="0">
              <a:buNone/>
            </a:pPr>
            <a:r>
              <a:rPr lang="en-GB" sz="2000" dirty="0"/>
              <a:t>   ▪︎ EI improves relationships and communication. </a:t>
            </a:r>
          </a:p>
          <a:p>
            <a:pPr marL="0" indent="0">
              <a:buNone/>
            </a:pPr>
            <a:r>
              <a:rPr lang="en-GB" sz="2000" dirty="0"/>
              <a:t>   ▪︎ CQ enables leaders to navigate multicultural environments. </a:t>
            </a:r>
          </a:p>
          <a:p>
            <a:pPr marL="0" indent="0">
              <a:buNone/>
            </a:pPr>
            <a:r>
              <a:rPr lang="en-GB" sz="2000" dirty="0"/>
              <a:t>   ▪︎ Together they promote inclusive and collaborative leadership. </a:t>
            </a:r>
          </a:p>
          <a:p>
            <a:pPr marL="0" indent="0">
              <a:buNone/>
            </a:pPr>
            <a:r>
              <a:rPr lang="en-GB" sz="2000" dirty="0"/>
              <a:t>   As demonstrated by leaders such as Satya Nadella and Indra Nooyi, organisations that prioritise these competencies achieve better performance and stronger organizational culture. 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8893918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8FC026-D281-6AB7-D21C-808FA2F987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dirty="0"/>
              <a:t>   15. References ( Harvard Style)</a:t>
            </a:r>
            <a:endParaRPr lang="en-US" sz="2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D80226-B6D3-A8C6-EEA2-C7138015DD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55666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  </a:t>
            </a:r>
            <a:r>
              <a:rPr lang="en-GB" sz="2000" dirty="0"/>
              <a:t>Earley, P. &amp; Ang, S. (2003) Cultural Intelligence: Individual Interactions Across Cultures. Stanford: Stanford University Press </a:t>
            </a:r>
          </a:p>
          <a:p>
            <a:pPr marL="0" indent="0">
              <a:buNone/>
            </a:pPr>
            <a:r>
              <a:rPr lang="en-GB" sz="2000" dirty="0"/>
              <a:t>   Goleman, D. (1968) Working with Emotional Intelligence. New York: Bantam Books </a:t>
            </a:r>
          </a:p>
          <a:p>
            <a:pPr marL="0" indent="0">
              <a:buNone/>
            </a:pPr>
            <a:r>
              <a:rPr lang="en-GB" sz="2000" dirty="0"/>
              <a:t>   Rockstuhl, T. et al. (2011) Beyond general Intelligence (IQ) and emotional intelligence (EQ): The role of cultural intelligence (CQ), Journal of Social Issues, 67(4), pp. 825-840. </a:t>
            </a:r>
          </a:p>
          <a:p>
            <a:pPr marL="0" indent="0">
              <a:buNone/>
            </a:pPr>
            <a:r>
              <a:rPr lang="en-GB" sz="2000" dirty="0"/>
              <a:t>   Livermore, D. (2015) Leading with Cultural Intelligence. New York: AMACOM. </a:t>
            </a:r>
          </a:p>
        </p:txBody>
      </p:sp>
    </p:spTree>
    <p:extLst>
      <p:ext uri="{BB962C8B-B14F-4D97-AF65-F5344CB8AC3E}">
        <p14:creationId xmlns:p14="http://schemas.microsoft.com/office/powerpoint/2010/main" val="37875987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The Importance of Emotional and Cultural  Intelligence in Leadership  Based on the leadership perspective of Edith Heard</vt:lpstr>
      <vt:lpstr>     1. Introduction </vt:lpstr>
      <vt:lpstr>      2. Edith Heard’s Leadership Perspective </vt:lpstr>
      <vt:lpstr> 3.  Emotional Intelligence (EI)</vt:lpstr>
      <vt:lpstr>  4. Goleman’s Emotional Intelligence Mode</vt:lpstr>
      <vt:lpstr>  5. Cultural Intelligence (CQ)</vt:lpstr>
      <vt:lpstr>  6. Cultural Intelligence Model (Earley &amp; Ang)</vt:lpstr>
      <vt:lpstr>   7. Emotional &amp; Cultural Intelligence Together </vt:lpstr>
      <vt:lpstr>     8. Business Example:      Example 1: Satya Nadella (Microsoft)</vt:lpstr>
      <vt:lpstr>     9. Business       Example 2: Indra Nooyi (Pepsico)</vt:lpstr>
      <vt:lpstr>     10. Business      Example 3. Unilever</vt:lpstr>
      <vt:lpstr>    11. Business       Example 4: Google </vt:lpstr>
      <vt:lpstr>   12. Importance in Multicultural and Collaborative Environments </vt:lpstr>
      <vt:lpstr>  14. Conclusion </vt:lpstr>
      <vt:lpstr>   15. References ( Harvard Style)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Importance of Emotional and Cultural  Intelligence in Leadership  Based on the leadership perspective of Edith Heard</dc:title>
  <dc:creator>ADRIAN MARDAR</dc:creator>
  <cp:lastModifiedBy>ADRIAN MARDAR</cp:lastModifiedBy>
  <cp:revision>4</cp:revision>
  <dcterms:created xsi:type="dcterms:W3CDTF">2026-03-16T07:11:15Z</dcterms:created>
  <dcterms:modified xsi:type="dcterms:W3CDTF">2026-03-20T21:26:50Z</dcterms:modified>
</cp:coreProperties>
</file>