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2" r:id="rId4"/>
    <p:sldMasterId id="2147483770" r:id="rId5"/>
  </p:sldMasterIdLst>
  <p:sldIdLst>
    <p:sldId id="266" r:id="rId6"/>
    <p:sldId id="308" r:id="rId7"/>
    <p:sldId id="309" r:id="rId8"/>
    <p:sldId id="310" r:id="rId9"/>
    <p:sldId id="256" r:id="rId10"/>
    <p:sldId id="262" r:id="rId11"/>
    <p:sldId id="260" r:id="rId12"/>
    <p:sldId id="258" r:id="rId13"/>
    <p:sldId id="263" r:id="rId14"/>
    <p:sldId id="265" r:id="rId15"/>
    <p:sldId id="271" r:id="rId16"/>
    <p:sldId id="311" r:id="rId17"/>
    <p:sldId id="268" r:id="rId18"/>
    <p:sldId id="267" r:id="rId19"/>
    <p:sldId id="259" r:id="rId20"/>
    <p:sldId id="312" r:id="rId21"/>
    <p:sldId id="313" r:id="rId22"/>
    <p:sldId id="261" r:id="rId23"/>
    <p:sldId id="314" r:id="rId24"/>
    <p:sldId id="315" r:id="rId25"/>
    <p:sldId id="316" r:id="rId26"/>
    <p:sldId id="317" r:id="rId27"/>
    <p:sldId id="270" r:id="rId28"/>
    <p:sldId id="319" r:id="rId29"/>
    <p:sldId id="321" r:id="rId30"/>
    <p:sldId id="322" r:id="rId31"/>
    <p:sldId id="323" r:id="rId32"/>
    <p:sldId id="264" r:id="rId33"/>
    <p:sldId id="324" r:id="rId34"/>
    <p:sldId id="320" r:id="rId3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19" autoAdjust="0"/>
  </p:normalViewPr>
  <p:slideViewPr>
    <p:cSldViewPr snapToGrid="0">
      <p:cViewPr varScale="1">
        <p:scale>
          <a:sx n="114" d="100"/>
          <a:sy n="114" d="100"/>
        </p:scale>
        <p:origin x="41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ableStyles" Target="tableStyles.xml"/><Relationship Id="rId21" Type="http://schemas.openxmlformats.org/officeDocument/2006/relationships/slide" Target="slides/slide16.xml"/><Relationship Id="rId34" Type="http://schemas.openxmlformats.org/officeDocument/2006/relationships/slide" Target="slides/slide29.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8" Type="http://schemas.openxmlformats.org/officeDocument/2006/relationships/slide" Target="slides/slide3.xml"/><Relationship Id="rId3"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8F627ED-A304-4697-8C44-18E45D3D2B1A}" type="doc">
      <dgm:prSet loTypeId="urn:microsoft.com/office/officeart/2016/7/layout/HexagonTimeline" loCatId="process" qsTypeId="urn:microsoft.com/office/officeart/2005/8/quickstyle/simple1" qsCatId="simple" csTypeId="urn:microsoft.com/office/officeart/2005/8/colors/accent1_2" csCatId="accent1" phldr="1"/>
      <dgm:spPr/>
      <dgm:t>
        <a:bodyPr/>
        <a:lstStyle/>
        <a:p>
          <a:endParaRPr lang="en-US"/>
        </a:p>
      </dgm:t>
    </dgm:pt>
    <dgm:pt modelId="{D6614DDC-66DE-4E26-A0E6-8B5D4F611437}" type="pres">
      <dgm:prSet presAssocID="{08F627ED-A304-4697-8C44-18E45D3D2B1A}" presName="Name0" presStyleCnt="0">
        <dgm:presLayoutVars>
          <dgm:chMax/>
          <dgm:chPref/>
          <dgm:animLvl val="lvl"/>
        </dgm:presLayoutVars>
      </dgm:prSet>
      <dgm:spPr/>
    </dgm:pt>
  </dgm:ptLst>
  <dgm:cxnLst>
    <dgm:cxn modelId="{DC951A47-D712-4DDF-BC45-034C400F587A}" type="presOf" srcId="{08F627ED-A304-4697-8C44-18E45D3D2B1A}" destId="{D6614DDC-66DE-4E26-A0E6-8B5D4F611437}" srcOrd="0" destOrd="0" presId="urn:microsoft.com/office/officeart/2016/7/layout/HexagonTimelin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8F627ED-A304-4697-8C44-18E45D3D2B1A}" type="doc">
      <dgm:prSet loTypeId="urn:microsoft.com/office/officeart/2016/7/layout/HexagonTimeline" loCatId="process" qsTypeId="urn:microsoft.com/office/officeart/2005/8/quickstyle/simple1" qsCatId="simple" csTypeId="urn:microsoft.com/office/officeart/2005/8/colors/accent1_2" csCatId="accent1" phldr="1"/>
      <dgm:spPr/>
      <dgm:t>
        <a:bodyPr/>
        <a:lstStyle/>
        <a:p>
          <a:endParaRPr lang="en-US"/>
        </a:p>
      </dgm:t>
    </dgm:pt>
    <dgm:pt modelId="{D6614DDC-66DE-4E26-A0E6-8B5D4F611437}" type="pres">
      <dgm:prSet presAssocID="{08F627ED-A304-4697-8C44-18E45D3D2B1A}" presName="Name0" presStyleCnt="0">
        <dgm:presLayoutVars>
          <dgm:chMax/>
          <dgm:chPref/>
          <dgm:animLvl val="lvl"/>
        </dgm:presLayoutVars>
      </dgm:prSet>
      <dgm:spPr/>
    </dgm:pt>
  </dgm:ptLst>
  <dgm:cxnLst>
    <dgm:cxn modelId="{DC951A47-D712-4DDF-BC45-034C400F587A}" type="presOf" srcId="{08F627ED-A304-4697-8C44-18E45D3D2B1A}" destId="{D6614DDC-66DE-4E26-A0E6-8B5D4F611437}" srcOrd="0" destOrd="0" presId="urn:microsoft.com/office/officeart/2016/7/layout/HexagonTimelin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8F627ED-A304-4697-8C44-18E45D3D2B1A}" type="doc">
      <dgm:prSet loTypeId="urn:microsoft.com/office/officeart/2016/7/layout/HexagonTimeline" loCatId="process" qsTypeId="urn:microsoft.com/office/officeart/2005/8/quickstyle/simple1" qsCatId="simple" csTypeId="urn:microsoft.com/office/officeart/2005/8/colors/accent1_2" csCatId="accent1" phldr="1"/>
      <dgm:spPr/>
      <dgm:t>
        <a:bodyPr/>
        <a:lstStyle/>
        <a:p>
          <a:endParaRPr lang="en-US"/>
        </a:p>
      </dgm:t>
    </dgm:pt>
    <dgm:pt modelId="{D6614DDC-66DE-4E26-A0E6-8B5D4F611437}" type="pres">
      <dgm:prSet presAssocID="{08F627ED-A304-4697-8C44-18E45D3D2B1A}" presName="Name0" presStyleCnt="0">
        <dgm:presLayoutVars>
          <dgm:chMax/>
          <dgm:chPref/>
          <dgm:animLvl val="lvl"/>
        </dgm:presLayoutVars>
      </dgm:prSet>
      <dgm:spPr/>
    </dgm:pt>
  </dgm:ptLst>
  <dgm:cxnLst>
    <dgm:cxn modelId="{DC951A47-D712-4DDF-BC45-034C400F587A}" type="presOf" srcId="{08F627ED-A304-4697-8C44-18E45D3D2B1A}" destId="{D6614DDC-66DE-4E26-A0E6-8B5D4F611437}" srcOrd="0" destOrd="0" presId="urn:microsoft.com/office/officeart/2016/7/layout/HexagonTimelin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8F627ED-A304-4697-8C44-18E45D3D2B1A}" type="doc">
      <dgm:prSet loTypeId="urn:microsoft.com/office/officeart/2016/7/layout/HexagonTimeline" loCatId="process" qsTypeId="urn:microsoft.com/office/officeart/2005/8/quickstyle/simple1" qsCatId="simple" csTypeId="urn:microsoft.com/office/officeart/2005/8/colors/accent1_2" csCatId="accent1" phldr="1"/>
      <dgm:spPr/>
      <dgm:t>
        <a:bodyPr/>
        <a:lstStyle/>
        <a:p>
          <a:endParaRPr lang="en-US"/>
        </a:p>
      </dgm:t>
    </dgm:pt>
    <dgm:pt modelId="{D6614DDC-66DE-4E26-A0E6-8B5D4F611437}" type="pres">
      <dgm:prSet presAssocID="{08F627ED-A304-4697-8C44-18E45D3D2B1A}" presName="Name0" presStyleCnt="0">
        <dgm:presLayoutVars>
          <dgm:chMax/>
          <dgm:chPref/>
          <dgm:animLvl val="lvl"/>
        </dgm:presLayoutVars>
      </dgm:prSet>
      <dgm:spPr/>
    </dgm:pt>
  </dgm:ptLst>
  <dgm:cxnLst>
    <dgm:cxn modelId="{DC951A47-D712-4DDF-BC45-034C400F587A}" type="presOf" srcId="{08F627ED-A304-4697-8C44-18E45D3D2B1A}" destId="{D6614DDC-66DE-4E26-A0E6-8B5D4F611437}" srcOrd="0" destOrd="0" presId="urn:microsoft.com/office/officeart/2016/7/layout/HexagonTimelin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16/7/layout/HexagonTimeline">
  <dgm:title val="Hexagon Timeline"/>
  <dgm:desc val="Use to show a list of events in chronological order. An invisible box contains the description while the date is shown in hexagons, except for the first and last node where the date is shown in a home shape. It can display large amount of text with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Parent1" val="20"/>
      <dgm:constr type="primFontSz" for="des" forName="Childtext1" val="20"/>
      <dgm:constr type="primFontSz" for="des" forName="Childtext1" refType="primFontSz" refFor="des" refForName="Parent1" op="lte"/>
      <dgm:constr type="w" for="ch" forName="composite" refType="w"/>
      <dgm:constr type="h" for="ch" forName="composite" refType="h"/>
      <dgm:constr type="w" for="ch" forName="spaceBetweenRectangles" refType="w" fact="0"/>
      <dgm:constr type="h" for="ch" forName="spaceBetweenRectangles" refType="h" fact="0"/>
      <dgm:constr type="primFontSz" for="des" forName="Parent1" op="equ"/>
      <dgm:constr type="primFontSz" for="des" forName="Childtext1" op="equ"/>
    </dgm:constrLst>
    <dgm:forEach name="nodesForEach" axis="ch" ptType="node">
      <dgm:layoutNode name="composite">
        <dgm:alg type="composite"/>
        <dgm:shape xmlns:r="http://schemas.openxmlformats.org/officeDocument/2006/relationships" r:blip="">
          <dgm:adjLst/>
        </dgm:shape>
        <dgm:choose name="casesForSnakingLogic">
          <dgm:if name="Name7" axis="self" ptType="node" func="posOdd" op="equ" val="1">
            <dgm:constrLst>
              <dgm:constr type="w" for="ch" forName="Parent1" refType="w" fact="0.72"/>
              <dgm:constr type="ctrY" for="ch" forName="Parent1" refType="h" fact="0.5"/>
              <dgm:constr type="h" for="ch" forName="Parent1" refType="h" fact="0.12"/>
              <dgm:constr type="l" for="ch" forName="Parent1" refType="w" fact="0.14"/>
              <dgm:constr type="w" for="ch" forName="Childtext1" refType="w"/>
              <dgm:constr type="h" for="ch" forName="Childtext1" refType="h" fact="0.32"/>
              <dgm:constr type="t" for="ch" forName="Childtext1" refType="h" fact="0"/>
              <dgm:constr type="w" for="ch" forName="ConnectLine"/>
              <dgm:constr type="h" for="ch" forName="ConnectLine" refType="h" fact="0.1"/>
              <dgm:constr type="b" for="ch" forName="ConnectLine" refType="t" refFor="ch" refForName="Parent1"/>
              <dgm:constr type="ctrX" for="ch" forName="ConnectLine" refType="w" fact="0.5"/>
              <dgm:constr type="w" for="ch" forName="ConnectLineEnd" refType="h" fact="0.02"/>
              <dgm:constr type="h" for="ch" forName="ConnectLineEnd" refType="h" fact="0.02"/>
              <dgm:constr type="b" for="ch" forName="ConnectLineEnd" refType="t" refFor="ch" refForName="ConnectLine"/>
              <dgm:constr type="ctrX" for="ch" forName="ConnectLineEnd" refType="ctrX" refFor="ch" refForName="ConnectLine"/>
              <dgm:constr type="w" for="ch" forName="EmptyPane" refType="w"/>
              <dgm:constr type="b" for="ch" forName="EmptyPane" refType="h"/>
              <dgm:constr type="h" for="ch" forName="EmptyPane" refType="h" fact="0.44"/>
            </dgm:constrLst>
          </dgm:if>
          <dgm:else name="Name8">
            <dgm:constrLst>
              <dgm:constr type="w" for="ch" forName="Parent1" refType="w" fact="0.72"/>
              <dgm:constr type="ctrY" for="ch" forName="Parent1" refType="h" fact="0.5"/>
              <dgm:constr type="h" for="ch" forName="Parent1" refType="h" fact="0.12"/>
              <dgm:constr type="l" for="ch" forName="Parent1" refType="w" fact="0.14"/>
              <dgm:constr type="w" for="ch" forName="Childtext1" refType="w"/>
              <dgm:constr type="h" for="ch" forName="Childtext1" refType="h" fact="0.32"/>
              <dgm:constr type="b" for="ch" forName="Childtext1" refType="h"/>
              <dgm:constr type="w" for="ch" forName="ConnectLine"/>
              <dgm:constr type="h" for="ch" forName="ConnectLine" refType="h" fact="0.1"/>
              <dgm:constr type="t" for="ch" forName="ConnectLine" refType="b" refFor="ch" refForName="Parent1"/>
              <dgm:constr type="ctrX" for="ch" forName="ConnectLine" refType="w" fact="0.5"/>
              <dgm:constr type="w" for="ch" forName="ConnectLineEnd" refType="h" fact="0.02"/>
              <dgm:constr type="h" for="ch" forName="ConnectLineEnd" refType="h" fact="0.02"/>
              <dgm:constr type="t" for="ch" forName="ConnectLineEnd" refType="b" refFor="ch" refForName="ConnectLine"/>
              <dgm:constr type="ctrX" for="ch" forName="ConnectLineEnd" refType="ctrX" refFor="ch" refForName="ConnectLine"/>
              <dgm:constr type="w" for="ch" forName="EmptyPane" refType="w"/>
              <dgm:constr type="h" for="ch" forName="EmptyPane" refType="h" fact="0.44"/>
            </dgm:constrLst>
          </dgm:else>
        </dgm:choose>
        <dgm:layoutNode name="Parent1" styleLbl="alignNode1">
          <dgm:varLst>
            <dgm:chMax val="1"/>
            <dgm:chPref val="1"/>
            <dgm:bulletEnabled val="1"/>
          </dgm:varLst>
          <dgm:alg type="tx"/>
          <dgm:choose name="casesForFirstAndLastNode">
            <dgm:if name="startNode" axis="self" ptType="node" func="pos" op="equ" val="1">
              <dgm:choose name="removeLineWhenOnlyOneNode">
                <dgm:if name="ifOnlyOneNode" axis="followSib" ptType="node" func="cnt" op="equ" val="0">
                  <dgm:shape xmlns:r="http://schemas.openxmlformats.org/officeDocument/2006/relationships" type="rect" r:blip="">
                    <dgm:adjLst/>
                  </dgm:shape>
                </dgm:if>
                <dgm:else name="ifMoreThanOneNode">
                  <dgm:choose name="Name18">
                    <dgm:if name="Name19" func="var" arg="dir" op="equ" val="norm">
                      <dgm:shape xmlns:r="http://schemas.openxmlformats.org/officeDocument/2006/relationships" type="homePlate" r:blip="">
                        <dgm:adjLst>
                          <dgm:adj idx="1" val="0.4"/>
                        </dgm:adjLst>
                      </dgm:shape>
                    </dgm:if>
                    <dgm:else name="Name20">
                      <dgm:shape xmlns:r="http://schemas.openxmlformats.org/officeDocument/2006/relationships" rot="180" type="homePlate" r:blip="">
                        <dgm:adjLst>
                          <dgm:adj idx="1" val="0.4"/>
                        </dgm:adjLst>
                      </dgm:shape>
                    </dgm:else>
                  </dgm:choose>
                </dgm:else>
              </dgm:choose>
            </dgm:if>
            <dgm:else name="notStartNode">
              <dgm:choose name="Name22">
                <dgm:if name="Name23" axis="self" ptType="node" func="revPos" op="equ" val="1">
                  <dgm:choose name="Name24">
                    <dgm:if name="Name25" func="var" arg="dir" op="equ" val="norm">
                      <dgm:shape xmlns:r="http://schemas.openxmlformats.org/officeDocument/2006/relationships" rot="180" type="homePlate" r:blip="">
                        <dgm:adjLst>
                          <dgm:adj idx="1" val="0.4"/>
                        </dgm:adjLst>
                      </dgm:shape>
                    </dgm:if>
                    <dgm:else name="Name26">
                      <dgm:shape xmlns:r="http://schemas.openxmlformats.org/officeDocument/2006/relationships" type="homePlate" r:blip="">
                        <dgm:adjLst>
                          <dgm:adj idx="1" val="0.4"/>
                        </dgm:adjLst>
                      </dgm:shape>
                    </dgm:else>
                  </dgm:choose>
                </dgm:if>
                <dgm:else name="Name27">
                  <dgm:shape xmlns:r="http://schemas.openxmlformats.org/officeDocument/2006/relationships" type="hexagon" r:blip="">
                    <dgm:adjLst>
                      <dgm:adj idx="1" val="0.4"/>
                    </dgm:adjLst>
                  </dgm:shape>
                </dgm:else>
              </dgm:choose>
            </dgm:else>
          </dgm:choose>
          <dgm:presOf axis="self" ptType="node"/>
          <dgm:constrLst>
            <dgm:constr type="lMarg" refType="primFontSz" fact="0.6"/>
            <dgm:constr type="rMarg" refType="primFontSz" fact="0.6"/>
            <dgm:constr type="tMarg" refType="primFontSz" fact="0.6"/>
            <dgm:constr type="bMarg" refType="primFontSz" fact="0.6"/>
          </dgm:constrLst>
          <dgm:ruleLst>
            <dgm:rule type="primFontSz" val="11" fact="NaN" max="NaN"/>
          </dgm:ruleLst>
        </dgm:layoutNode>
        <dgm:layoutNode name="Childtext1" styleLbl="revTx" moveWith="Parent1">
          <dgm:varLst>
            <dgm:chMax val="0"/>
            <dgm:chPref val="0"/>
            <dgm:bulletEnabled/>
          </dgm:varLst>
          <dgm:choose name="casesForTxtDirLogic1">
            <dgm:if name="Name77" axis="self" ptType="node" func="posOdd" op="equ" val="1">
              <dgm:alg type="tx">
                <dgm:param type="txAnchorVert" val="b"/>
                <dgm:param type="txAnchorHorz" val="ctr"/>
                <dgm:param type="parTxRTLAlign" val="ctr"/>
                <dgm:param type="parTxLTRAlign" val="ctr"/>
              </dgm:alg>
            </dgm:if>
            <dgm:else name="Name88">
              <dgm:alg type="tx">
                <dgm:param type="txAnchorVert" val="t"/>
                <dgm:param type="txAnchorHorz" val="ctr"/>
                <dgm:param type="parTxRTLAlign" val="ctr"/>
                <dgm:param type="parTxLTRAlign" val="ctr"/>
              </dgm:alg>
            </dgm:else>
          </dgm:choose>
          <dgm:shape xmlns:r="http://schemas.openxmlformats.org/officeDocument/2006/relationships" type="rect" r:blip="">
            <dgm:adjLst/>
          </dgm:shape>
          <dgm:constrLst>
            <dgm:constr type="lMarg"/>
            <dgm:constr type="rMarg"/>
            <dgm:constr type="tMarg" refType="primFontSz" fact="0.7"/>
            <dgm:constr type="bMarg" refType="primFontSz" fact="0.7"/>
          </dgm:constrLst>
          <dgm:presOf axis="ch" ptType="node"/>
          <dgm:ruleLst>
            <dgm:rule type="primFontSz" val="11" fact="NaN" max="NaN"/>
          </dgm:ruleLst>
        </dgm:layoutNode>
        <dgm:layoutNode name="ConnectLine" styleLbl="sibTrans1D1" moveWith="Parent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ConnectLineEnd" styleLbl="node1" moveWith="Parent1">
          <dgm:alg type="sp"/>
          <dgm:shape xmlns:r="http://schemas.openxmlformats.org/officeDocument/2006/relationships" type="rect" r:blip="">
            <dgm:adjLst/>
          </dgm:shape>
          <dgm:presOf/>
          <dgm:constrLst/>
        </dgm:layoutNode>
        <dgm:layoutNode name="EmptyPane" moveWith="Parent1">
          <dgm:alg type="sp"/>
          <dgm:shape xmlns:r="http://schemas.openxmlformats.org/officeDocument/2006/relationships" r:blip="">
            <dgm:adjLst/>
          </dgm:shape>
          <dgm:presOf/>
          <dgm:constrLst/>
        </dgm:layoutNode>
      </dgm:layoutNode>
      <dgm:forEach name="Name28" axis="followSib" ptType="sibTrans" cnt="1">
        <dgm:layoutNode name="spaceBetweenRectangles" styleLbl="fgAcc1">
          <dgm:alg type="conn">
            <dgm:param type="dim" val="1D"/>
            <dgm:param type="srcNode" val="Parent1"/>
            <dgm:param type="dstNode" val="Parent1"/>
            <dgm:param type="begPts" val="midR"/>
            <dgm:param type="endPts" val="midL"/>
            <dgm:param type="endSty" val="noArr"/>
          </dgm:alg>
          <dgm:shape xmlns:r="http://schemas.openxmlformats.org/officeDocument/2006/relationships" type="conn" r:blip="" zOrderOff="-2">
            <dgm:adjLst/>
          </dgm:shape>
          <dgm:presOf/>
          <dgm:constrLst>
            <dgm:constr type="connDist"/>
            <dgm:constr type="begPad"/>
            <dgm:constr type="endPad"/>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6/7/layout/HexagonTimeline">
  <dgm:title val="Hexagon Timeline"/>
  <dgm:desc val="Use to show a list of events in chronological order. An invisible box contains the description while the date is shown in hexagons, except for the first and last node where the date is shown in a home shape. It can display large amount of text with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Parent1" val="20"/>
      <dgm:constr type="primFontSz" for="des" forName="Childtext1" val="20"/>
      <dgm:constr type="primFontSz" for="des" forName="Childtext1" refType="primFontSz" refFor="des" refForName="Parent1" op="lte"/>
      <dgm:constr type="w" for="ch" forName="composite" refType="w"/>
      <dgm:constr type="h" for="ch" forName="composite" refType="h"/>
      <dgm:constr type="w" for="ch" forName="spaceBetweenRectangles" refType="w" fact="0"/>
      <dgm:constr type="h" for="ch" forName="spaceBetweenRectangles" refType="h" fact="0"/>
      <dgm:constr type="primFontSz" for="des" forName="Parent1" op="equ"/>
      <dgm:constr type="primFontSz" for="des" forName="Childtext1" op="equ"/>
    </dgm:constrLst>
    <dgm:forEach name="nodesForEach" axis="ch" ptType="node">
      <dgm:layoutNode name="composite">
        <dgm:alg type="composite"/>
        <dgm:shape xmlns:r="http://schemas.openxmlformats.org/officeDocument/2006/relationships" r:blip="">
          <dgm:adjLst/>
        </dgm:shape>
        <dgm:choose name="casesForSnakingLogic">
          <dgm:if name="Name7" axis="self" ptType="node" func="posOdd" op="equ" val="1">
            <dgm:constrLst>
              <dgm:constr type="w" for="ch" forName="Parent1" refType="w" fact="0.72"/>
              <dgm:constr type="ctrY" for="ch" forName="Parent1" refType="h" fact="0.5"/>
              <dgm:constr type="h" for="ch" forName="Parent1" refType="h" fact="0.12"/>
              <dgm:constr type="l" for="ch" forName="Parent1" refType="w" fact="0.14"/>
              <dgm:constr type="w" for="ch" forName="Childtext1" refType="w"/>
              <dgm:constr type="h" for="ch" forName="Childtext1" refType="h" fact="0.32"/>
              <dgm:constr type="t" for="ch" forName="Childtext1" refType="h" fact="0"/>
              <dgm:constr type="w" for="ch" forName="ConnectLine"/>
              <dgm:constr type="h" for="ch" forName="ConnectLine" refType="h" fact="0.1"/>
              <dgm:constr type="b" for="ch" forName="ConnectLine" refType="t" refFor="ch" refForName="Parent1"/>
              <dgm:constr type="ctrX" for="ch" forName="ConnectLine" refType="w" fact="0.5"/>
              <dgm:constr type="w" for="ch" forName="ConnectLineEnd" refType="h" fact="0.02"/>
              <dgm:constr type="h" for="ch" forName="ConnectLineEnd" refType="h" fact="0.02"/>
              <dgm:constr type="b" for="ch" forName="ConnectLineEnd" refType="t" refFor="ch" refForName="ConnectLine"/>
              <dgm:constr type="ctrX" for="ch" forName="ConnectLineEnd" refType="ctrX" refFor="ch" refForName="ConnectLine"/>
              <dgm:constr type="w" for="ch" forName="EmptyPane" refType="w"/>
              <dgm:constr type="b" for="ch" forName="EmptyPane" refType="h"/>
              <dgm:constr type="h" for="ch" forName="EmptyPane" refType="h" fact="0.44"/>
            </dgm:constrLst>
          </dgm:if>
          <dgm:else name="Name8">
            <dgm:constrLst>
              <dgm:constr type="w" for="ch" forName="Parent1" refType="w" fact="0.72"/>
              <dgm:constr type="ctrY" for="ch" forName="Parent1" refType="h" fact="0.5"/>
              <dgm:constr type="h" for="ch" forName="Parent1" refType="h" fact="0.12"/>
              <dgm:constr type="l" for="ch" forName="Parent1" refType="w" fact="0.14"/>
              <dgm:constr type="w" for="ch" forName="Childtext1" refType="w"/>
              <dgm:constr type="h" for="ch" forName="Childtext1" refType="h" fact="0.32"/>
              <dgm:constr type="b" for="ch" forName="Childtext1" refType="h"/>
              <dgm:constr type="w" for="ch" forName="ConnectLine"/>
              <dgm:constr type="h" for="ch" forName="ConnectLine" refType="h" fact="0.1"/>
              <dgm:constr type="t" for="ch" forName="ConnectLine" refType="b" refFor="ch" refForName="Parent1"/>
              <dgm:constr type="ctrX" for="ch" forName="ConnectLine" refType="w" fact="0.5"/>
              <dgm:constr type="w" for="ch" forName="ConnectLineEnd" refType="h" fact="0.02"/>
              <dgm:constr type="h" for="ch" forName="ConnectLineEnd" refType="h" fact="0.02"/>
              <dgm:constr type="t" for="ch" forName="ConnectLineEnd" refType="b" refFor="ch" refForName="ConnectLine"/>
              <dgm:constr type="ctrX" for="ch" forName="ConnectLineEnd" refType="ctrX" refFor="ch" refForName="ConnectLine"/>
              <dgm:constr type="w" for="ch" forName="EmptyPane" refType="w"/>
              <dgm:constr type="h" for="ch" forName="EmptyPane" refType="h" fact="0.44"/>
            </dgm:constrLst>
          </dgm:else>
        </dgm:choose>
        <dgm:layoutNode name="Parent1" styleLbl="alignNode1">
          <dgm:varLst>
            <dgm:chMax val="1"/>
            <dgm:chPref val="1"/>
            <dgm:bulletEnabled val="1"/>
          </dgm:varLst>
          <dgm:alg type="tx"/>
          <dgm:choose name="casesForFirstAndLastNode">
            <dgm:if name="startNode" axis="self" ptType="node" func="pos" op="equ" val="1">
              <dgm:choose name="removeLineWhenOnlyOneNode">
                <dgm:if name="ifOnlyOneNode" axis="followSib" ptType="node" func="cnt" op="equ" val="0">
                  <dgm:shape xmlns:r="http://schemas.openxmlformats.org/officeDocument/2006/relationships" type="rect" r:blip="">
                    <dgm:adjLst/>
                  </dgm:shape>
                </dgm:if>
                <dgm:else name="ifMoreThanOneNode">
                  <dgm:choose name="Name18">
                    <dgm:if name="Name19" func="var" arg="dir" op="equ" val="norm">
                      <dgm:shape xmlns:r="http://schemas.openxmlformats.org/officeDocument/2006/relationships" type="homePlate" r:blip="">
                        <dgm:adjLst>
                          <dgm:adj idx="1" val="0.4"/>
                        </dgm:adjLst>
                      </dgm:shape>
                    </dgm:if>
                    <dgm:else name="Name20">
                      <dgm:shape xmlns:r="http://schemas.openxmlformats.org/officeDocument/2006/relationships" rot="180" type="homePlate" r:blip="">
                        <dgm:adjLst>
                          <dgm:adj idx="1" val="0.4"/>
                        </dgm:adjLst>
                      </dgm:shape>
                    </dgm:else>
                  </dgm:choose>
                </dgm:else>
              </dgm:choose>
            </dgm:if>
            <dgm:else name="notStartNode">
              <dgm:choose name="Name22">
                <dgm:if name="Name23" axis="self" ptType="node" func="revPos" op="equ" val="1">
                  <dgm:choose name="Name24">
                    <dgm:if name="Name25" func="var" arg="dir" op="equ" val="norm">
                      <dgm:shape xmlns:r="http://schemas.openxmlformats.org/officeDocument/2006/relationships" rot="180" type="homePlate" r:blip="">
                        <dgm:adjLst>
                          <dgm:adj idx="1" val="0.4"/>
                        </dgm:adjLst>
                      </dgm:shape>
                    </dgm:if>
                    <dgm:else name="Name26">
                      <dgm:shape xmlns:r="http://schemas.openxmlformats.org/officeDocument/2006/relationships" type="homePlate" r:blip="">
                        <dgm:adjLst>
                          <dgm:adj idx="1" val="0.4"/>
                        </dgm:adjLst>
                      </dgm:shape>
                    </dgm:else>
                  </dgm:choose>
                </dgm:if>
                <dgm:else name="Name27">
                  <dgm:shape xmlns:r="http://schemas.openxmlformats.org/officeDocument/2006/relationships" type="hexagon" r:blip="">
                    <dgm:adjLst>
                      <dgm:adj idx="1" val="0.4"/>
                    </dgm:adjLst>
                  </dgm:shape>
                </dgm:else>
              </dgm:choose>
            </dgm:else>
          </dgm:choose>
          <dgm:presOf axis="self" ptType="node"/>
          <dgm:constrLst>
            <dgm:constr type="lMarg" refType="primFontSz" fact="0.6"/>
            <dgm:constr type="rMarg" refType="primFontSz" fact="0.6"/>
            <dgm:constr type="tMarg" refType="primFontSz" fact="0.6"/>
            <dgm:constr type="bMarg" refType="primFontSz" fact="0.6"/>
          </dgm:constrLst>
          <dgm:ruleLst>
            <dgm:rule type="primFontSz" val="11" fact="NaN" max="NaN"/>
          </dgm:ruleLst>
        </dgm:layoutNode>
        <dgm:layoutNode name="Childtext1" styleLbl="revTx" moveWith="Parent1">
          <dgm:varLst>
            <dgm:chMax val="0"/>
            <dgm:chPref val="0"/>
            <dgm:bulletEnabled/>
          </dgm:varLst>
          <dgm:choose name="casesForTxtDirLogic1">
            <dgm:if name="Name77" axis="self" ptType="node" func="posOdd" op="equ" val="1">
              <dgm:alg type="tx">
                <dgm:param type="txAnchorVert" val="b"/>
                <dgm:param type="txAnchorHorz" val="ctr"/>
                <dgm:param type="parTxRTLAlign" val="ctr"/>
                <dgm:param type="parTxLTRAlign" val="ctr"/>
              </dgm:alg>
            </dgm:if>
            <dgm:else name="Name88">
              <dgm:alg type="tx">
                <dgm:param type="txAnchorVert" val="t"/>
                <dgm:param type="txAnchorHorz" val="ctr"/>
                <dgm:param type="parTxRTLAlign" val="ctr"/>
                <dgm:param type="parTxLTRAlign" val="ctr"/>
              </dgm:alg>
            </dgm:else>
          </dgm:choose>
          <dgm:shape xmlns:r="http://schemas.openxmlformats.org/officeDocument/2006/relationships" type="rect" r:blip="">
            <dgm:adjLst/>
          </dgm:shape>
          <dgm:constrLst>
            <dgm:constr type="lMarg"/>
            <dgm:constr type="rMarg"/>
            <dgm:constr type="tMarg" refType="primFontSz" fact="0.7"/>
            <dgm:constr type="bMarg" refType="primFontSz" fact="0.7"/>
          </dgm:constrLst>
          <dgm:presOf axis="ch" ptType="node"/>
          <dgm:ruleLst>
            <dgm:rule type="primFontSz" val="11" fact="NaN" max="NaN"/>
          </dgm:ruleLst>
        </dgm:layoutNode>
        <dgm:layoutNode name="ConnectLine" styleLbl="sibTrans1D1" moveWith="Parent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ConnectLineEnd" styleLbl="node1" moveWith="Parent1">
          <dgm:alg type="sp"/>
          <dgm:shape xmlns:r="http://schemas.openxmlformats.org/officeDocument/2006/relationships" type="rect" r:blip="">
            <dgm:adjLst/>
          </dgm:shape>
          <dgm:presOf/>
          <dgm:constrLst/>
        </dgm:layoutNode>
        <dgm:layoutNode name="EmptyPane" moveWith="Parent1">
          <dgm:alg type="sp"/>
          <dgm:shape xmlns:r="http://schemas.openxmlformats.org/officeDocument/2006/relationships" r:blip="">
            <dgm:adjLst/>
          </dgm:shape>
          <dgm:presOf/>
          <dgm:constrLst/>
        </dgm:layoutNode>
      </dgm:layoutNode>
      <dgm:forEach name="Name28" axis="followSib" ptType="sibTrans" cnt="1">
        <dgm:layoutNode name="spaceBetweenRectangles" styleLbl="fgAcc1">
          <dgm:alg type="conn">
            <dgm:param type="dim" val="1D"/>
            <dgm:param type="srcNode" val="Parent1"/>
            <dgm:param type="dstNode" val="Parent1"/>
            <dgm:param type="begPts" val="midR"/>
            <dgm:param type="endPts" val="midL"/>
            <dgm:param type="endSty" val="noArr"/>
          </dgm:alg>
          <dgm:shape xmlns:r="http://schemas.openxmlformats.org/officeDocument/2006/relationships" type="conn" r:blip="" zOrderOff="-2">
            <dgm:adjLst/>
          </dgm:shape>
          <dgm:presOf/>
          <dgm:constrLst>
            <dgm:constr type="connDist"/>
            <dgm:constr type="begPad"/>
            <dgm:constr type="endPad"/>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6/7/layout/HexagonTimeline">
  <dgm:title val="Hexagon Timeline"/>
  <dgm:desc val="Use to show a list of events in chronological order. An invisible box contains the description while the date is shown in hexagons, except for the first and last node where the date is shown in a home shape. It can display large amount of text with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Parent1" val="20"/>
      <dgm:constr type="primFontSz" for="des" forName="Childtext1" val="20"/>
      <dgm:constr type="primFontSz" for="des" forName="Childtext1" refType="primFontSz" refFor="des" refForName="Parent1" op="lte"/>
      <dgm:constr type="w" for="ch" forName="composite" refType="w"/>
      <dgm:constr type="h" for="ch" forName="composite" refType="h"/>
      <dgm:constr type="w" for="ch" forName="spaceBetweenRectangles" refType="w" fact="0"/>
      <dgm:constr type="h" for="ch" forName="spaceBetweenRectangles" refType="h" fact="0"/>
      <dgm:constr type="primFontSz" for="des" forName="Parent1" op="equ"/>
      <dgm:constr type="primFontSz" for="des" forName="Childtext1" op="equ"/>
    </dgm:constrLst>
    <dgm:forEach name="nodesForEach" axis="ch" ptType="node">
      <dgm:layoutNode name="composite">
        <dgm:alg type="composite"/>
        <dgm:shape xmlns:r="http://schemas.openxmlformats.org/officeDocument/2006/relationships" r:blip="">
          <dgm:adjLst/>
        </dgm:shape>
        <dgm:choose name="casesForSnakingLogic">
          <dgm:if name="Name7" axis="self" ptType="node" func="posOdd" op="equ" val="1">
            <dgm:constrLst>
              <dgm:constr type="w" for="ch" forName="Parent1" refType="w" fact="0.72"/>
              <dgm:constr type="ctrY" for="ch" forName="Parent1" refType="h" fact="0.5"/>
              <dgm:constr type="h" for="ch" forName="Parent1" refType="h" fact="0.12"/>
              <dgm:constr type="l" for="ch" forName="Parent1" refType="w" fact="0.14"/>
              <dgm:constr type="w" for="ch" forName="Childtext1" refType="w"/>
              <dgm:constr type="h" for="ch" forName="Childtext1" refType="h" fact="0.32"/>
              <dgm:constr type="t" for="ch" forName="Childtext1" refType="h" fact="0"/>
              <dgm:constr type="w" for="ch" forName="ConnectLine"/>
              <dgm:constr type="h" for="ch" forName="ConnectLine" refType="h" fact="0.1"/>
              <dgm:constr type="b" for="ch" forName="ConnectLine" refType="t" refFor="ch" refForName="Parent1"/>
              <dgm:constr type="ctrX" for="ch" forName="ConnectLine" refType="w" fact="0.5"/>
              <dgm:constr type="w" for="ch" forName="ConnectLineEnd" refType="h" fact="0.02"/>
              <dgm:constr type="h" for="ch" forName="ConnectLineEnd" refType="h" fact="0.02"/>
              <dgm:constr type="b" for="ch" forName="ConnectLineEnd" refType="t" refFor="ch" refForName="ConnectLine"/>
              <dgm:constr type="ctrX" for="ch" forName="ConnectLineEnd" refType="ctrX" refFor="ch" refForName="ConnectLine"/>
              <dgm:constr type="w" for="ch" forName="EmptyPane" refType="w"/>
              <dgm:constr type="b" for="ch" forName="EmptyPane" refType="h"/>
              <dgm:constr type="h" for="ch" forName="EmptyPane" refType="h" fact="0.44"/>
            </dgm:constrLst>
          </dgm:if>
          <dgm:else name="Name8">
            <dgm:constrLst>
              <dgm:constr type="w" for="ch" forName="Parent1" refType="w" fact="0.72"/>
              <dgm:constr type="ctrY" for="ch" forName="Parent1" refType="h" fact="0.5"/>
              <dgm:constr type="h" for="ch" forName="Parent1" refType="h" fact="0.12"/>
              <dgm:constr type="l" for="ch" forName="Parent1" refType="w" fact="0.14"/>
              <dgm:constr type="w" for="ch" forName="Childtext1" refType="w"/>
              <dgm:constr type="h" for="ch" forName="Childtext1" refType="h" fact="0.32"/>
              <dgm:constr type="b" for="ch" forName="Childtext1" refType="h"/>
              <dgm:constr type="w" for="ch" forName="ConnectLine"/>
              <dgm:constr type="h" for="ch" forName="ConnectLine" refType="h" fact="0.1"/>
              <dgm:constr type="t" for="ch" forName="ConnectLine" refType="b" refFor="ch" refForName="Parent1"/>
              <dgm:constr type="ctrX" for="ch" forName="ConnectLine" refType="w" fact="0.5"/>
              <dgm:constr type="w" for="ch" forName="ConnectLineEnd" refType="h" fact="0.02"/>
              <dgm:constr type="h" for="ch" forName="ConnectLineEnd" refType="h" fact="0.02"/>
              <dgm:constr type="t" for="ch" forName="ConnectLineEnd" refType="b" refFor="ch" refForName="ConnectLine"/>
              <dgm:constr type="ctrX" for="ch" forName="ConnectLineEnd" refType="ctrX" refFor="ch" refForName="ConnectLine"/>
              <dgm:constr type="w" for="ch" forName="EmptyPane" refType="w"/>
              <dgm:constr type="h" for="ch" forName="EmptyPane" refType="h" fact="0.44"/>
            </dgm:constrLst>
          </dgm:else>
        </dgm:choose>
        <dgm:layoutNode name="Parent1" styleLbl="alignNode1">
          <dgm:varLst>
            <dgm:chMax val="1"/>
            <dgm:chPref val="1"/>
            <dgm:bulletEnabled val="1"/>
          </dgm:varLst>
          <dgm:alg type="tx"/>
          <dgm:choose name="casesForFirstAndLastNode">
            <dgm:if name="startNode" axis="self" ptType="node" func="pos" op="equ" val="1">
              <dgm:choose name="removeLineWhenOnlyOneNode">
                <dgm:if name="ifOnlyOneNode" axis="followSib" ptType="node" func="cnt" op="equ" val="0">
                  <dgm:shape xmlns:r="http://schemas.openxmlformats.org/officeDocument/2006/relationships" type="rect" r:blip="">
                    <dgm:adjLst/>
                  </dgm:shape>
                </dgm:if>
                <dgm:else name="ifMoreThanOneNode">
                  <dgm:choose name="Name18">
                    <dgm:if name="Name19" func="var" arg="dir" op="equ" val="norm">
                      <dgm:shape xmlns:r="http://schemas.openxmlformats.org/officeDocument/2006/relationships" type="homePlate" r:blip="">
                        <dgm:adjLst>
                          <dgm:adj idx="1" val="0.4"/>
                        </dgm:adjLst>
                      </dgm:shape>
                    </dgm:if>
                    <dgm:else name="Name20">
                      <dgm:shape xmlns:r="http://schemas.openxmlformats.org/officeDocument/2006/relationships" rot="180" type="homePlate" r:blip="">
                        <dgm:adjLst>
                          <dgm:adj idx="1" val="0.4"/>
                        </dgm:adjLst>
                      </dgm:shape>
                    </dgm:else>
                  </dgm:choose>
                </dgm:else>
              </dgm:choose>
            </dgm:if>
            <dgm:else name="notStartNode">
              <dgm:choose name="Name22">
                <dgm:if name="Name23" axis="self" ptType="node" func="revPos" op="equ" val="1">
                  <dgm:choose name="Name24">
                    <dgm:if name="Name25" func="var" arg="dir" op="equ" val="norm">
                      <dgm:shape xmlns:r="http://schemas.openxmlformats.org/officeDocument/2006/relationships" rot="180" type="homePlate" r:blip="">
                        <dgm:adjLst>
                          <dgm:adj idx="1" val="0.4"/>
                        </dgm:adjLst>
                      </dgm:shape>
                    </dgm:if>
                    <dgm:else name="Name26">
                      <dgm:shape xmlns:r="http://schemas.openxmlformats.org/officeDocument/2006/relationships" type="homePlate" r:blip="">
                        <dgm:adjLst>
                          <dgm:adj idx="1" val="0.4"/>
                        </dgm:adjLst>
                      </dgm:shape>
                    </dgm:else>
                  </dgm:choose>
                </dgm:if>
                <dgm:else name="Name27">
                  <dgm:shape xmlns:r="http://schemas.openxmlformats.org/officeDocument/2006/relationships" type="hexagon" r:blip="">
                    <dgm:adjLst>
                      <dgm:adj idx="1" val="0.4"/>
                    </dgm:adjLst>
                  </dgm:shape>
                </dgm:else>
              </dgm:choose>
            </dgm:else>
          </dgm:choose>
          <dgm:presOf axis="self" ptType="node"/>
          <dgm:constrLst>
            <dgm:constr type="lMarg" refType="primFontSz" fact="0.6"/>
            <dgm:constr type="rMarg" refType="primFontSz" fact="0.6"/>
            <dgm:constr type="tMarg" refType="primFontSz" fact="0.6"/>
            <dgm:constr type="bMarg" refType="primFontSz" fact="0.6"/>
          </dgm:constrLst>
          <dgm:ruleLst>
            <dgm:rule type="primFontSz" val="11" fact="NaN" max="NaN"/>
          </dgm:ruleLst>
        </dgm:layoutNode>
        <dgm:layoutNode name="Childtext1" styleLbl="revTx" moveWith="Parent1">
          <dgm:varLst>
            <dgm:chMax val="0"/>
            <dgm:chPref val="0"/>
            <dgm:bulletEnabled/>
          </dgm:varLst>
          <dgm:choose name="casesForTxtDirLogic1">
            <dgm:if name="Name77" axis="self" ptType="node" func="posOdd" op="equ" val="1">
              <dgm:alg type="tx">
                <dgm:param type="txAnchorVert" val="b"/>
                <dgm:param type="txAnchorHorz" val="ctr"/>
                <dgm:param type="parTxRTLAlign" val="ctr"/>
                <dgm:param type="parTxLTRAlign" val="ctr"/>
              </dgm:alg>
            </dgm:if>
            <dgm:else name="Name88">
              <dgm:alg type="tx">
                <dgm:param type="txAnchorVert" val="t"/>
                <dgm:param type="txAnchorHorz" val="ctr"/>
                <dgm:param type="parTxRTLAlign" val="ctr"/>
                <dgm:param type="parTxLTRAlign" val="ctr"/>
              </dgm:alg>
            </dgm:else>
          </dgm:choose>
          <dgm:shape xmlns:r="http://schemas.openxmlformats.org/officeDocument/2006/relationships" type="rect" r:blip="">
            <dgm:adjLst/>
          </dgm:shape>
          <dgm:constrLst>
            <dgm:constr type="lMarg"/>
            <dgm:constr type="rMarg"/>
            <dgm:constr type="tMarg" refType="primFontSz" fact="0.7"/>
            <dgm:constr type="bMarg" refType="primFontSz" fact="0.7"/>
          </dgm:constrLst>
          <dgm:presOf axis="ch" ptType="node"/>
          <dgm:ruleLst>
            <dgm:rule type="primFontSz" val="11" fact="NaN" max="NaN"/>
          </dgm:ruleLst>
        </dgm:layoutNode>
        <dgm:layoutNode name="ConnectLine" styleLbl="sibTrans1D1" moveWith="Parent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ConnectLineEnd" styleLbl="node1" moveWith="Parent1">
          <dgm:alg type="sp"/>
          <dgm:shape xmlns:r="http://schemas.openxmlformats.org/officeDocument/2006/relationships" type="rect" r:blip="">
            <dgm:adjLst/>
          </dgm:shape>
          <dgm:presOf/>
          <dgm:constrLst/>
        </dgm:layoutNode>
        <dgm:layoutNode name="EmptyPane" moveWith="Parent1">
          <dgm:alg type="sp"/>
          <dgm:shape xmlns:r="http://schemas.openxmlformats.org/officeDocument/2006/relationships" r:blip="">
            <dgm:adjLst/>
          </dgm:shape>
          <dgm:presOf/>
          <dgm:constrLst/>
        </dgm:layoutNode>
      </dgm:layoutNode>
      <dgm:forEach name="Name28" axis="followSib" ptType="sibTrans" cnt="1">
        <dgm:layoutNode name="spaceBetweenRectangles" styleLbl="fgAcc1">
          <dgm:alg type="conn">
            <dgm:param type="dim" val="1D"/>
            <dgm:param type="srcNode" val="Parent1"/>
            <dgm:param type="dstNode" val="Parent1"/>
            <dgm:param type="begPts" val="midR"/>
            <dgm:param type="endPts" val="midL"/>
            <dgm:param type="endSty" val="noArr"/>
          </dgm:alg>
          <dgm:shape xmlns:r="http://schemas.openxmlformats.org/officeDocument/2006/relationships" type="conn" r:blip="" zOrderOff="-2">
            <dgm:adjLst/>
          </dgm:shape>
          <dgm:presOf/>
          <dgm:constrLst>
            <dgm:constr type="connDist"/>
            <dgm:constr type="begPad"/>
            <dgm:constr type="endPad"/>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6/7/layout/HexagonTimeline">
  <dgm:title val="Hexagon Timeline"/>
  <dgm:desc val="Use to show a list of events in chronological order. An invisible box contains the description while the date is shown in hexagons, except for the first and last node where the date is shown in a home shape. It can display large amount of text with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Parent1" val="20"/>
      <dgm:constr type="primFontSz" for="des" forName="Childtext1" val="20"/>
      <dgm:constr type="primFontSz" for="des" forName="Childtext1" refType="primFontSz" refFor="des" refForName="Parent1" op="lte"/>
      <dgm:constr type="w" for="ch" forName="composite" refType="w"/>
      <dgm:constr type="h" for="ch" forName="composite" refType="h"/>
      <dgm:constr type="w" for="ch" forName="spaceBetweenRectangles" refType="w" fact="0"/>
      <dgm:constr type="h" for="ch" forName="spaceBetweenRectangles" refType="h" fact="0"/>
      <dgm:constr type="primFontSz" for="des" forName="Parent1" op="equ"/>
      <dgm:constr type="primFontSz" for="des" forName="Childtext1" op="equ"/>
    </dgm:constrLst>
    <dgm:forEach name="nodesForEach" axis="ch" ptType="node">
      <dgm:layoutNode name="composite">
        <dgm:alg type="composite"/>
        <dgm:shape xmlns:r="http://schemas.openxmlformats.org/officeDocument/2006/relationships" r:blip="">
          <dgm:adjLst/>
        </dgm:shape>
        <dgm:choose name="casesForSnakingLogic">
          <dgm:if name="Name7" axis="self" ptType="node" func="posOdd" op="equ" val="1">
            <dgm:constrLst>
              <dgm:constr type="w" for="ch" forName="Parent1" refType="w" fact="0.72"/>
              <dgm:constr type="ctrY" for="ch" forName="Parent1" refType="h" fact="0.5"/>
              <dgm:constr type="h" for="ch" forName="Parent1" refType="h" fact="0.12"/>
              <dgm:constr type="l" for="ch" forName="Parent1" refType="w" fact="0.14"/>
              <dgm:constr type="w" for="ch" forName="Childtext1" refType="w"/>
              <dgm:constr type="h" for="ch" forName="Childtext1" refType="h" fact="0.32"/>
              <dgm:constr type="t" for="ch" forName="Childtext1" refType="h" fact="0"/>
              <dgm:constr type="w" for="ch" forName="ConnectLine"/>
              <dgm:constr type="h" for="ch" forName="ConnectLine" refType="h" fact="0.1"/>
              <dgm:constr type="b" for="ch" forName="ConnectLine" refType="t" refFor="ch" refForName="Parent1"/>
              <dgm:constr type="ctrX" for="ch" forName="ConnectLine" refType="w" fact="0.5"/>
              <dgm:constr type="w" for="ch" forName="ConnectLineEnd" refType="h" fact="0.02"/>
              <dgm:constr type="h" for="ch" forName="ConnectLineEnd" refType="h" fact="0.02"/>
              <dgm:constr type="b" for="ch" forName="ConnectLineEnd" refType="t" refFor="ch" refForName="ConnectLine"/>
              <dgm:constr type="ctrX" for="ch" forName="ConnectLineEnd" refType="ctrX" refFor="ch" refForName="ConnectLine"/>
              <dgm:constr type="w" for="ch" forName="EmptyPane" refType="w"/>
              <dgm:constr type="b" for="ch" forName="EmptyPane" refType="h"/>
              <dgm:constr type="h" for="ch" forName="EmptyPane" refType="h" fact="0.44"/>
            </dgm:constrLst>
          </dgm:if>
          <dgm:else name="Name8">
            <dgm:constrLst>
              <dgm:constr type="w" for="ch" forName="Parent1" refType="w" fact="0.72"/>
              <dgm:constr type="ctrY" for="ch" forName="Parent1" refType="h" fact="0.5"/>
              <dgm:constr type="h" for="ch" forName="Parent1" refType="h" fact="0.12"/>
              <dgm:constr type="l" for="ch" forName="Parent1" refType="w" fact="0.14"/>
              <dgm:constr type="w" for="ch" forName="Childtext1" refType="w"/>
              <dgm:constr type="h" for="ch" forName="Childtext1" refType="h" fact="0.32"/>
              <dgm:constr type="b" for="ch" forName="Childtext1" refType="h"/>
              <dgm:constr type="w" for="ch" forName="ConnectLine"/>
              <dgm:constr type="h" for="ch" forName="ConnectLine" refType="h" fact="0.1"/>
              <dgm:constr type="t" for="ch" forName="ConnectLine" refType="b" refFor="ch" refForName="Parent1"/>
              <dgm:constr type="ctrX" for="ch" forName="ConnectLine" refType="w" fact="0.5"/>
              <dgm:constr type="w" for="ch" forName="ConnectLineEnd" refType="h" fact="0.02"/>
              <dgm:constr type="h" for="ch" forName="ConnectLineEnd" refType="h" fact="0.02"/>
              <dgm:constr type="t" for="ch" forName="ConnectLineEnd" refType="b" refFor="ch" refForName="ConnectLine"/>
              <dgm:constr type="ctrX" for="ch" forName="ConnectLineEnd" refType="ctrX" refFor="ch" refForName="ConnectLine"/>
              <dgm:constr type="w" for="ch" forName="EmptyPane" refType="w"/>
              <dgm:constr type="h" for="ch" forName="EmptyPane" refType="h" fact="0.44"/>
            </dgm:constrLst>
          </dgm:else>
        </dgm:choose>
        <dgm:layoutNode name="Parent1" styleLbl="alignNode1">
          <dgm:varLst>
            <dgm:chMax val="1"/>
            <dgm:chPref val="1"/>
            <dgm:bulletEnabled val="1"/>
          </dgm:varLst>
          <dgm:alg type="tx"/>
          <dgm:choose name="casesForFirstAndLastNode">
            <dgm:if name="startNode" axis="self" ptType="node" func="pos" op="equ" val="1">
              <dgm:choose name="removeLineWhenOnlyOneNode">
                <dgm:if name="ifOnlyOneNode" axis="followSib" ptType="node" func="cnt" op="equ" val="0">
                  <dgm:shape xmlns:r="http://schemas.openxmlformats.org/officeDocument/2006/relationships" type="rect" r:blip="">
                    <dgm:adjLst/>
                  </dgm:shape>
                </dgm:if>
                <dgm:else name="ifMoreThanOneNode">
                  <dgm:choose name="Name18">
                    <dgm:if name="Name19" func="var" arg="dir" op="equ" val="norm">
                      <dgm:shape xmlns:r="http://schemas.openxmlformats.org/officeDocument/2006/relationships" type="homePlate" r:blip="">
                        <dgm:adjLst>
                          <dgm:adj idx="1" val="0.4"/>
                        </dgm:adjLst>
                      </dgm:shape>
                    </dgm:if>
                    <dgm:else name="Name20">
                      <dgm:shape xmlns:r="http://schemas.openxmlformats.org/officeDocument/2006/relationships" rot="180" type="homePlate" r:blip="">
                        <dgm:adjLst>
                          <dgm:adj idx="1" val="0.4"/>
                        </dgm:adjLst>
                      </dgm:shape>
                    </dgm:else>
                  </dgm:choose>
                </dgm:else>
              </dgm:choose>
            </dgm:if>
            <dgm:else name="notStartNode">
              <dgm:choose name="Name22">
                <dgm:if name="Name23" axis="self" ptType="node" func="revPos" op="equ" val="1">
                  <dgm:choose name="Name24">
                    <dgm:if name="Name25" func="var" arg="dir" op="equ" val="norm">
                      <dgm:shape xmlns:r="http://schemas.openxmlformats.org/officeDocument/2006/relationships" rot="180" type="homePlate" r:blip="">
                        <dgm:adjLst>
                          <dgm:adj idx="1" val="0.4"/>
                        </dgm:adjLst>
                      </dgm:shape>
                    </dgm:if>
                    <dgm:else name="Name26">
                      <dgm:shape xmlns:r="http://schemas.openxmlformats.org/officeDocument/2006/relationships" type="homePlate" r:blip="">
                        <dgm:adjLst>
                          <dgm:adj idx="1" val="0.4"/>
                        </dgm:adjLst>
                      </dgm:shape>
                    </dgm:else>
                  </dgm:choose>
                </dgm:if>
                <dgm:else name="Name27">
                  <dgm:shape xmlns:r="http://schemas.openxmlformats.org/officeDocument/2006/relationships" type="hexagon" r:blip="">
                    <dgm:adjLst>
                      <dgm:adj idx="1" val="0.4"/>
                    </dgm:adjLst>
                  </dgm:shape>
                </dgm:else>
              </dgm:choose>
            </dgm:else>
          </dgm:choose>
          <dgm:presOf axis="self" ptType="node"/>
          <dgm:constrLst>
            <dgm:constr type="lMarg" refType="primFontSz" fact="0.6"/>
            <dgm:constr type="rMarg" refType="primFontSz" fact="0.6"/>
            <dgm:constr type="tMarg" refType="primFontSz" fact="0.6"/>
            <dgm:constr type="bMarg" refType="primFontSz" fact="0.6"/>
          </dgm:constrLst>
          <dgm:ruleLst>
            <dgm:rule type="primFontSz" val="11" fact="NaN" max="NaN"/>
          </dgm:ruleLst>
        </dgm:layoutNode>
        <dgm:layoutNode name="Childtext1" styleLbl="revTx" moveWith="Parent1">
          <dgm:varLst>
            <dgm:chMax val="0"/>
            <dgm:chPref val="0"/>
            <dgm:bulletEnabled/>
          </dgm:varLst>
          <dgm:choose name="casesForTxtDirLogic1">
            <dgm:if name="Name77" axis="self" ptType="node" func="posOdd" op="equ" val="1">
              <dgm:alg type="tx">
                <dgm:param type="txAnchorVert" val="b"/>
                <dgm:param type="txAnchorHorz" val="ctr"/>
                <dgm:param type="parTxRTLAlign" val="ctr"/>
                <dgm:param type="parTxLTRAlign" val="ctr"/>
              </dgm:alg>
            </dgm:if>
            <dgm:else name="Name88">
              <dgm:alg type="tx">
                <dgm:param type="txAnchorVert" val="t"/>
                <dgm:param type="txAnchorHorz" val="ctr"/>
                <dgm:param type="parTxRTLAlign" val="ctr"/>
                <dgm:param type="parTxLTRAlign" val="ctr"/>
              </dgm:alg>
            </dgm:else>
          </dgm:choose>
          <dgm:shape xmlns:r="http://schemas.openxmlformats.org/officeDocument/2006/relationships" type="rect" r:blip="">
            <dgm:adjLst/>
          </dgm:shape>
          <dgm:constrLst>
            <dgm:constr type="lMarg"/>
            <dgm:constr type="rMarg"/>
            <dgm:constr type="tMarg" refType="primFontSz" fact="0.7"/>
            <dgm:constr type="bMarg" refType="primFontSz" fact="0.7"/>
          </dgm:constrLst>
          <dgm:presOf axis="ch" ptType="node"/>
          <dgm:ruleLst>
            <dgm:rule type="primFontSz" val="11" fact="NaN" max="NaN"/>
          </dgm:ruleLst>
        </dgm:layoutNode>
        <dgm:layoutNode name="ConnectLine" styleLbl="sibTrans1D1" moveWith="Parent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ConnectLineEnd" styleLbl="node1" moveWith="Parent1">
          <dgm:alg type="sp"/>
          <dgm:shape xmlns:r="http://schemas.openxmlformats.org/officeDocument/2006/relationships" type="rect" r:blip="">
            <dgm:adjLst/>
          </dgm:shape>
          <dgm:presOf/>
          <dgm:constrLst/>
        </dgm:layoutNode>
        <dgm:layoutNode name="EmptyPane" moveWith="Parent1">
          <dgm:alg type="sp"/>
          <dgm:shape xmlns:r="http://schemas.openxmlformats.org/officeDocument/2006/relationships" r:blip="">
            <dgm:adjLst/>
          </dgm:shape>
          <dgm:presOf/>
          <dgm:constrLst/>
        </dgm:layoutNode>
      </dgm:layoutNode>
      <dgm:forEach name="Name28" axis="followSib" ptType="sibTrans" cnt="1">
        <dgm:layoutNode name="spaceBetweenRectangles" styleLbl="fgAcc1">
          <dgm:alg type="conn">
            <dgm:param type="dim" val="1D"/>
            <dgm:param type="srcNode" val="Parent1"/>
            <dgm:param type="dstNode" val="Parent1"/>
            <dgm:param type="begPts" val="midR"/>
            <dgm:param type="endPts" val="midL"/>
            <dgm:param type="endSty" val="noArr"/>
          </dgm:alg>
          <dgm:shape xmlns:r="http://schemas.openxmlformats.org/officeDocument/2006/relationships" type="conn" r:blip="" zOrderOff="-2">
            <dgm:adjLst/>
          </dgm:shape>
          <dgm:presOf/>
          <dgm:constrLst>
            <dgm:constr type="connDist"/>
            <dgm:constr type="begPad"/>
            <dgm:constr type="endPad"/>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184DA70-C731-4C70-880D-CCD4705E623C}" type="datetime1">
              <a:rPr lang="en-US" smtClean="0"/>
              <a:t>2/17/2021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4108895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BE1D723-8F53-4F53-90B0-1982A396982E}" type="datetime1">
              <a:rPr lang="en-US" smtClean="0"/>
              <a:t>2/17/2021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932847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669AF7-7BEB-44E4-9852-375E34362B5B}" type="datetime1">
              <a:rPr lang="en-US" smtClean="0"/>
              <a:t>2/17/2021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6867862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AAAC38D-0552-4C82-B593-E6124DFADBE2}" type="datetime1">
              <a:rPr lang="en-US" smtClean="0"/>
              <a:t>2/17/2021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439330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9DF0F1C-5577-4ACB-BB62-DF8F3C494C7E}" type="datetime1">
              <a:rPr lang="en-US" smtClean="0"/>
              <a:t>2/17/2021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178614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775B394-D9F9-4F0C-B15D-605F45CB9E9F}" type="datetime1">
              <a:rPr lang="en-US" smtClean="0"/>
              <a:t>2/17/2021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8584560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9667345-2558-425A-8533-9BFDBCE15005}" type="datetime1">
              <a:rPr lang="en-US" smtClean="0"/>
              <a:t>2/17/2021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124219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BEA474-078D-4E9B-9B14-09A87B19DC46}" type="datetime1">
              <a:rPr lang="en-US" smtClean="0"/>
              <a:t>2/17/2021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3911002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907D986-8816-4272-A432-0437A28A9828}" type="datetime1">
              <a:rPr lang="en-US" smtClean="0"/>
              <a:t>2/17/2021</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1476513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2D6E202-B606-4609-B914-27C9371A1F6D}" type="datetime1">
              <a:rPr lang="en-US" smtClean="0"/>
              <a:t>2/17/2021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991369661"/>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2D6E202-B606-4609-B914-27C9371A1F6D}" type="datetime1">
              <a:rPr lang="en-US" smtClean="0"/>
              <a:t>2/17/2021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A98EE3D-8CD1-4C3F-BD1C-C98C9596463C}" type="slidenum">
              <a:rPr lang="en-US" smtClean="0"/>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123522565"/>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62D6E202-B606-4609-B914-27C9371A1F6D}" type="datetime1">
              <a:rPr lang="en-US" smtClean="0"/>
              <a:t>2/17/2021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61669352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62D6E202-B606-4609-B914-27C9371A1F6D}" type="datetime1">
              <a:rPr lang="en-US" smtClean="0"/>
              <a:t>2/17/2021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A98EE3D-8CD1-4C3F-BD1C-C98C9596463C}" type="slidenum">
              <a:rPr lang="en-US" smtClean="0"/>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163705783"/>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62D6E202-B606-4609-B914-27C9371A1F6D}" type="datetime1">
              <a:rPr lang="en-US" smtClean="0"/>
              <a:t>2/17/2021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138041217"/>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2D6E202-B606-4609-B914-27C9371A1F6D}" type="datetime1">
              <a:rPr lang="en-US" smtClean="0"/>
              <a:t>2/17/2021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61739065"/>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2D6E202-B606-4609-B914-27C9371A1F6D}" type="datetime1">
              <a:rPr lang="en-US" smtClean="0"/>
              <a:t>2/17/2021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157704046"/>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6E96B-EF42-4DDE-876E-AAD056A60A3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9288E2C-D67C-4C35-8E94-A53293038AB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BBAA61E-0038-43DD-9AB9-549212CD7F15}"/>
              </a:ext>
            </a:extLst>
          </p:cNvPr>
          <p:cNvSpPr>
            <a:spLocks noGrp="1"/>
          </p:cNvSpPr>
          <p:nvPr>
            <p:ph type="dt" sz="half" idx="10"/>
          </p:nvPr>
        </p:nvSpPr>
        <p:spPr/>
        <p:txBody>
          <a:bodyPr/>
          <a:lstStyle/>
          <a:p>
            <a:fld id="{83373241-5E6F-4734-96C4-95A83951DEFB}" type="datetimeFigureOut">
              <a:rPr lang="en-GB" smtClean="0"/>
              <a:t>17/02/2021</a:t>
            </a:fld>
            <a:endParaRPr lang="en-GB"/>
          </a:p>
        </p:txBody>
      </p:sp>
      <p:sp>
        <p:nvSpPr>
          <p:cNvPr id="5" name="Footer Placeholder 4">
            <a:extLst>
              <a:ext uri="{FF2B5EF4-FFF2-40B4-BE49-F238E27FC236}">
                <a16:creationId xmlns:a16="http://schemas.microsoft.com/office/drawing/2014/main" id="{304A87C4-F779-4350-8A60-04D3542830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7C8F207-A058-4CCB-901E-DD086F4B5311}"/>
              </a:ext>
            </a:extLst>
          </p:cNvPr>
          <p:cNvSpPr>
            <a:spLocks noGrp="1"/>
          </p:cNvSpPr>
          <p:nvPr>
            <p:ph type="sldNum" sz="quarter" idx="12"/>
          </p:nvPr>
        </p:nvSpPr>
        <p:spPr/>
        <p:txBody>
          <a:bodyPr/>
          <a:lstStyle/>
          <a:p>
            <a:fld id="{9268868A-F513-47CB-BC5E-53C36EF28CD2}" type="slidenum">
              <a:rPr lang="en-GB" smtClean="0"/>
              <a:t>‹#›</a:t>
            </a:fld>
            <a:endParaRPr lang="en-GB"/>
          </a:p>
        </p:txBody>
      </p:sp>
    </p:spTree>
    <p:extLst>
      <p:ext uri="{BB962C8B-B14F-4D97-AF65-F5344CB8AC3E}">
        <p14:creationId xmlns:p14="http://schemas.microsoft.com/office/powerpoint/2010/main" val="15152400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E7566B-586A-4EA9-8D3E-F62898A7E15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2AD766F-9952-4B64-8622-533A2983A67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F26D74C-D8C8-49FA-A6CC-46A3490A4BA8}"/>
              </a:ext>
            </a:extLst>
          </p:cNvPr>
          <p:cNvSpPr>
            <a:spLocks noGrp="1"/>
          </p:cNvSpPr>
          <p:nvPr>
            <p:ph type="dt" sz="half" idx="10"/>
          </p:nvPr>
        </p:nvSpPr>
        <p:spPr/>
        <p:txBody>
          <a:bodyPr/>
          <a:lstStyle/>
          <a:p>
            <a:fld id="{83373241-5E6F-4734-96C4-95A83951DEFB}" type="datetimeFigureOut">
              <a:rPr lang="en-GB" smtClean="0"/>
              <a:t>17/02/2021</a:t>
            </a:fld>
            <a:endParaRPr lang="en-GB"/>
          </a:p>
        </p:txBody>
      </p:sp>
      <p:sp>
        <p:nvSpPr>
          <p:cNvPr id="5" name="Footer Placeholder 4">
            <a:extLst>
              <a:ext uri="{FF2B5EF4-FFF2-40B4-BE49-F238E27FC236}">
                <a16:creationId xmlns:a16="http://schemas.microsoft.com/office/drawing/2014/main" id="{3675E7CF-5F22-45DF-89EC-2EA69FC25D7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61D6CB1-AFEA-4E9C-AFB3-44FDB9B4FD8D}"/>
              </a:ext>
            </a:extLst>
          </p:cNvPr>
          <p:cNvSpPr>
            <a:spLocks noGrp="1"/>
          </p:cNvSpPr>
          <p:nvPr>
            <p:ph type="sldNum" sz="quarter" idx="12"/>
          </p:nvPr>
        </p:nvSpPr>
        <p:spPr/>
        <p:txBody>
          <a:bodyPr/>
          <a:lstStyle/>
          <a:p>
            <a:fld id="{9268868A-F513-47CB-BC5E-53C36EF28CD2}" type="slidenum">
              <a:rPr lang="en-GB" smtClean="0"/>
              <a:t>‹#›</a:t>
            </a:fld>
            <a:endParaRPr lang="en-GB"/>
          </a:p>
        </p:txBody>
      </p:sp>
    </p:spTree>
    <p:extLst>
      <p:ext uri="{BB962C8B-B14F-4D97-AF65-F5344CB8AC3E}">
        <p14:creationId xmlns:p14="http://schemas.microsoft.com/office/powerpoint/2010/main" val="42622047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05653F-B4A6-4C82-ABFF-496CEC0E5B0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2E9C2FB-138E-4F93-8911-133201B5A14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B397BBE-431D-4B54-8669-D26FC3ED959F}"/>
              </a:ext>
            </a:extLst>
          </p:cNvPr>
          <p:cNvSpPr>
            <a:spLocks noGrp="1"/>
          </p:cNvSpPr>
          <p:nvPr>
            <p:ph type="dt" sz="half" idx="10"/>
          </p:nvPr>
        </p:nvSpPr>
        <p:spPr/>
        <p:txBody>
          <a:bodyPr/>
          <a:lstStyle/>
          <a:p>
            <a:fld id="{83373241-5E6F-4734-96C4-95A83951DEFB}" type="datetimeFigureOut">
              <a:rPr lang="en-GB" smtClean="0"/>
              <a:t>17/02/2021</a:t>
            </a:fld>
            <a:endParaRPr lang="en-GB"/>
          </a:p>
        </p:txBody>
      </p:sp>
      <p:sp>
        <p:nvSpPr>
          <p:cNvPr id="5" name="Footer Placeholder 4">
            <a:extLst>
              <a:ext uri="{FF2B5EF4-FFF2-40B4-BE49-F238E27FC236}">
                <a16:creationId xmlns:a16="http://schemas.microsoft.com/office/drawing/2014/main" id="{2E940C54-AAB0-4E18-9C15-CC0754BC2E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5268813-6376-410F-B28E-74EFC2349FD4}"/>
              </a:ext>
            </a:extLst>
          </p:cNvPr>
          <p:cNvSpPr>
            <a:spLocks noGrp="1"/>
          </p:cNvSpPr>
          <p:nvPr>
            <p:ph type="sldNum" sz="quarter" idx="12"/>
          </p:nvPr>
        </p:nvSpPr>
        <p:spPr/>
        <p:txBody>
          <a:bodyPr/>
          <a:lstStyle/>
          <a:p>
            <a:fld id="{9268868A-F513-47CB-BC5E-53C36EF28CD2}" type="slidenum">
              <a:rPr lang="en-GB" smtClean="0"/>
              <a:t>‹#›</a:t>
            </a:fld>
            <a:endParaRPr lang="en-GB"/>
          </a:p>
        </p:txBody>
      </p:sp>
    </p:spTree>
    <p:extLst>
      <p:ext uri="{BB962C8B-B14F-4D97-AF65-F5344CB8AC3E}">
        <p14:creationId xmlns:p14="http://schemas.microsoft.com/office/powerpoint/2010/main" val="138843542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FCB7A7-FDFC-40AF-8D65-5A7F616DAED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04C1398-1FE5-4CA2-BA8C-4E602A39474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0405D5F-5556-4BF4-BC51-40E00A14821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C0F0A10-5C3F-4EFE-B65A-05BAC44B5EA6}"/>
              </a:ext>
            </a:extLst>
          </p:cNvPr>
          <p:cNvSpPr>
            <a:spLocks noGrp="1"/>
          </p:cNvSpPr>
          <p:nvPr>
            <p:ph type="dt" sz="half" idx="10"/>
          </p:nvPr>
        </p:nvSpPr>
        <p:spPr/>
        <p:txBody>
          <a:bodyPr/>
          <a:lstStyle/>
          <a:p>
            <a:fld id="{83373241-5E6F-4734-96C4-95A83951DEFB}" type="datetimeFigureOut">
              <a:rPr lang="en-GB" smtClean="0"/>
              <a:t>17/02/2021</a:t>
            </a:fld>
            <a:endParaRPr lang="en-GB"/>
          </a:p>
        </p:txBody>
      </p:sp>
      <p:sp>
        <p:nvSpPr>
          <p:cNvPr id="6" name="Footer Placeholder 5">
            <a:extLst>
              <a:ext uri="{FF2B5EF4-FFF2-40B4-BE49-F238E27FC236}">
                <a16:creationId xmlns:a16="http://schemas.microsoft.com/office/drawing/2014/main" id="{D4B0F9E5-3444-42C3-8FD7-FBD4220F01D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A4F0B35-4E76-4E80-A70A-B2F7BDB47F49}"/>
              </a:ext>
            </a:extLst>
          </p:cNvPr>
          <p:cNvSpPr>
            <a:spLocks noGrp="1"/>
          </p:cNvSpPr>
          <p:nvPr>
            <p:ph type="sldNum" sz="quarter" idx="12"/>
          </p:nvPr>
        </p:nvSpPr>
        <p:spPr/>
        <p:txBody>
          <a:bodyPr/>
          <a:lstStyle/>
          <a:p>
            <a:fld id="{9268868A-F513-47CB-BC5E-53C36EF28CD2}" type="slidenum">
              <a:rPr lang="en-GB" smtClean="0"/>
              <a:t>‹#›</a:t>
            </a:fld>
            <a:endParaRPr lang="en-GB"/>
          </a:p>
        </p:txBody>
      </p:sp>
    </p:spTree>
    <p:extLst>
      <p:ext uri="{BB962C8B-B14F-4D97-AF65-F5344CB8AC3E}">
        <p14:creationId xmlns:p14="http://schemas.microsoft.com/office/powerpoint/2010/main" val="5178170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E6ED5C-D42B-4DBA-998E-41C48D7A281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13EABB8-4DCC-4118-B351-3CCBAE85880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004879E-CDE1-4868-A876-85E804180D6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F6D29F1-72C7-41E2-B6CE-A79BFBCFB5A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B190CD7-8D27-4C3B-AD57-2A157789D60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7D07A66-2BA8-4400-B8D9-727AFFD3E570}"/>
              </a:ext>
            </a:extLst>
          </p:cNvPr>
          <p:cNvSpPr>
            <a:spLocks noGrp="1"/>
          </p:cNvSpPr>
          <p:nvPr>
            <p:ph type="dt" sz="half" idx="10"/>
          </p:nvPr>
        </p:nvSpPr>
        <p:spPr/>
        <p:txBody>
          <a:bodyPr/>
          <a:lstStyle/>
          <a:p>
            <a:fld id="{83373241-5E6F-4734-96C4-95A83951DEFB}" type="datetimeFigureOut">
              <a:rPr lang="en-GB" smtClean="0"/>
              <a:t>17/02/2021</a:t>
            </a:fld>
            <a:endParaRPr lang="en-GB"/>
          </a:p>
        </p:txBody>
      </p:sp>
      <p:sp>
        <p:nvSpPr>
          <p:cNvPr id="8" name="Footer Placeholder 7">
            <a:extLst>
              <a:ext uri="{FF2B5EF4-FFF2-40B4-BE49-F238E27FC236}">
                <a16:creationId xmlns:a16="http://schemas.microsoft.com/office/drawing/2014/main" id="{75D73D20-8FEB-4198-996A-CE1E5C9332F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03BA8F9-6B42-4DFF-BBB1-E8CFB7BEE06A}"/>
              </a:ext>
            </a:extLst>
          </p:cNvPr>
          <p:cNvSpPr>
            <a:spLocks noGrp="1"/>
          </p:cNvSpPr>
          <p:nvPr>
            <p:ph type="sldNum" sz="quarter" idx="12"/>
          </p:nvPr>
        </p:nvSpPr>
        <p:spPr/>
        <p:txBody>
          <a:bodyPr/>
          <a:lstStyle/>
          <a:p>
            <a:fld id="{9268868A-F513-47CB-BC5E-53C36EF28CD2}" type="slidenum">
              <a:rPr lang="en-GB" smtClean="0"/>
              <a:t>‹#›</a:t>
            </a:fld>
            <a:endParaRPr lang="en-GB"/>
          </a:p>
        </p:txBody>
      </p:sp>
    </p:spTree>
    <p:extLst>
      <p:ext uri="{BB962C8B-B14F-4D97-AF65-F5344CB8AC3E}">
        <p14:creationId xmlns:p14="http://schemas.microsoft.com/office/powerpoint/2010/main" val="15901403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F7AB01-A515-41F8-8323-6934151019D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E1AE1C0-B8AF-4DA2-8E28-1B86838D437D}"/>
              </a:ext>
            </a:extLst>
          </p:cNvPr>
          <p:cNvSpPr>
            <a:spLocks noGrp="1"/>
          </p:cNvSpPr>
          <p:nvPr>
            <p:ph type="dt" sz="half" idx="10"/>
          </p:nvPr>
        </p:nvSpPr>
        <p:spPr/>
        <p:txBody>
          <a:bodyPr/>
          <a:lstStyle/>
          <a:p>
            <a:fld id="{83373241-5E6F-4734-96C4-95A83951DEFB}" type="datetimeFigureOut">
              <a:rPr lang="en-GB" smtClean="0"/>
              <a:t>17/02/2021</a:t>
            </a:fld>
            <a:endParaRPr lang="en-GB"/>
          </a:p>
        </p:txBody>
      </p:sp>
      <p:sp>
        <p:nvSpPr>
          <p:cNvPr id="4" name="Footer Placeholder 3">
            <a:extLst>
              <a:ext uri="{FF2B5EF4-FFF2-40B4-BE49-F238E27FC236}">
                <a16:creationId xmlns:a16="http://schemas.microsoft.com/office/drawing/2014/main" id="{77E4BFCA-AC85-465D-B47B-AC0311EA45F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3C602F2-9661-427B-9EDF-5079EC244BE9}"/>
              </a:ext>
            </a:extLst>
          </p:cNvPr>
          <p:cNvSpPr>
            <a:spLocks noGrp="1"/>
          </p:cNvSpPr>
          <p:nvPr>
            <p:ph type="sldNum" sz="quarter" idx="12"/>
          </p:nvPr>
        </p:nvSpPr>
        <p:spPr/>
        <p:txBody>
          <a:bodyPr/>
          <a:lstStyle/>
          <a:p>
            <a:fld id="{9268868A-F513-47CB-BC5E-53C36EF28CD2}" type="slidenum">
              <a:rPr lang="en-GB" smtClean="0"/>
              <a:t>‹#›</a:t>
            </a:fld>
            <a:endParaRPr lang="en-GB"/>
          </a:p>
        </p:txBody>
      </p:sp>
    </p:spTree>
    <p:extLst>
      <p:ext uri="{BB962C8B-B14F-4D97-AF65-F5344CB8AC3E}">
        <p14:creationId xmlns:p14="http://schemas.microsoft.com/office/powerpoint/2010/main" val="302150526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B68ED5D-6039-484F-A555-F9A9756C496B}"/>
              </a:ext>
            </a:extLst>
          </p:cNvPr>
          <p:cNvSpPr>
            <a:spLocks noGrp="1"/>
          </p:cNvSpPr>
          <p:nvPr>
            <p:ph type="dt" sz="half" idx="10"/>
          </p:nvPr>
        </p:nvSpPr>
        <p:spPr/>
        <p:txBody>
          <a:bodyPr/>
          <a:lstStyle/>
          <a:p>
            <a:fld id="{83373241-5E6F-4734-96C4-95A83951DEFB}" type="datetimeFigureOut">
              <a:rPr lang="en-GB" smtClean="0"/>
              <a:t>17/02/2021</a:t>
            </a:fld>
            <a:endParaRPr lang="en-GB"/>
          </a:p>
        </p:txBody>
      </p:sp>
      <p:sp>
        <p:nvSpPr>
          <p:cNvPr id="3" name="Footer Placeholder 2">
            <a:extLst>
              <a:ext uri="{FF2B5EF4-FFF2-40B4-BE49-F238E27FC236}">
                <a16:creationId xmlns:a16="http://schemas.microsoft.com/office/drawing/2014/main" id="{1A02F6F2-D364-42FE-BEA5-F55B33B3750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8EB734F-19EC-4F1A-B67E-1E73E4D3B9AC}"/>
              </a:ext>
            </a:extLst>
          </p:cNvPr>
          <p:cNvSpPr>
            <a:spLocks noGrp="1"/>
          </p:cNvSpPr>
          <p:nvPr>
            <p:ph type="sldNum" sz="quarter" idx="12"/>
          </p:nvPr>
        </p:nvSpPr>
        <p:spPr/>
        <p:txBody>
          <a:bodyPr/>
          <a:lstStyle/>
          <a:p>
            <a:fld id="{9268868A-F513-47CB-BC5E-53C36EF28CD2}" type="slidenum">
              <a:rPr lang="en-GB" smtClean="0"/>
              <a:t>‹#›</a:t>
            </a:fld>
            <a:endParaRPr lang="en-GB"/>
          </a:p>
        </p:txBody>
      </p:sp>
    </p:spTree>
    <p:extLst>
      <p:ext uri="{BB962C8B-B14F-4D97-AF65-F5344CB8AC3E}">
        <p14:creationId xmlns:p14="http://schemas.microsoft.com/office/powerpoint/2010/main" val="92054956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8175CB-F037-4F7E-84B0-7EE217331C2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0B1DC84-441A-4021-9775-3503B649051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DFB0B4D-5B69-4E10-A18B-41EC1C83C2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0C42F02-67E0-4559-A634-8C94F568EBDC}"/>
              </a:ext>
            </a:extLst>
          </p:cNvPr>
          <p:cNvSpPr>
            <a:spLocks noGrp="1"/>
          </p:cNvSpPr>
          <p:nvPr>
            <p:ph type="dt" sz="half" idx="10"/>
          </p:nvPr>
        </p:nvSpPr>
        <p:spPr/>
        <p:txBody>
          <a:bodyPr/>
          <a:lstStyle/>
          <a:p>
            <a:fld id="{83373241-5E6F-4734-96C4-95A83951DEFB}" type="datetimeFigureOut">
              <a:rPr lang="en-GB" smtClean="0"/>
              <a:t>17/02/2021</a:t>
            </a:fld>
            <a:endParaRPr lang="en-GB"/>
          </a:p>
        </p:txBody>
      </p:sp>
      <p:sp>
        <p:nvSpPr>
          <p:cNvPr id="6" name="Footer Placeholder 5">
            <a:extLst>
              <a:ext uri="{FF2B5EF4-FFF2-40B4-BE49-F238E27FC236}">
                <a16:creationId xmlns:a16="http://schemas.microsoft.com/office/drawing/2014/main" id="{9ECB72D3-57A1-4894-97B0-190F80BD8E4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46A6279-3B56-4519-960F-265C20ADD25F}"/>
              </a:ext>
            </a:extLst>
          </p:cNvPr>
          <p:cNvSpPr>
            <a:spLocks noGrp="1"/>
          </p:cNvSpPr>
          <p:nvPr>
            <p:ph type="sldNum" sz="quarter" idx="12"/>
          </p:nvPr>
        </p:nvSpPr>
        <p:spPr/>
        <p:txBody>
          <a:bodyPr/>
          <a:lstStyle/>
          <a:p>
            <a:fld id="{9268868A-F513-47CB-BC5E-53C36EF28CD2}" type="slidenum">
              <a:rPr lang="en-GB" smtClean="0"/>
              <a:t>‹#›</a:t>
            </a:fld>
            <a:endParaRPr lang="en-GB"/>
          </a:p>
        </p:txBody>
      </p:sp>
    </p:spTree>
    <p:extLst>
      <p:ext uri="{BB962C8B-B14F-4D97-AF65-F5344CB8AC3E}">
        <p14:creationId xmlns:p14="http://schemas.microsoft.com/office/powerpoint/2010/main" val="395101170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DBF524-928C-4C80-880A-694587ACDE0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BBA0AEE-5977-4A58-822A-751E1B9A39A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739490B-A2E6-40A4-BFD1-AC182F7625C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3FF7C8-DA24-40C5-98E9-0FD51175E086}"/>
              </a:ext>
            </a:extLst>
          </p:cNvPr>
          <p:cNvSpPr>
            <a:spLocks noGrp="1"/>
          </p:cNvSpPr>
          <p:nvPr>
            <p:ph type="dt" sz="half" idx="10"/>
          </p:nvPr>
        </p:nvSpPr>
        <p:spPr/>
        <p:txBody>
          <a:bodyPr/>
          <a:lstStyle/>
          <a:p>
            <a:fld id="{83373241-5E6F-4734-96C4-95A83951DEFB}" type="datetimeFigureOut">
              <a:rPr lang="en-GB" smtClean="0"/>
              <a:t>17/02/2021</a:t>
            </a:fld>
            <a:endParaRPr lang="en-GB"/>
          </a:p>
        </p:txBody>
      </p:sp>
      <p:sp>
        <p:nvSpPr>
          <p:cNvPr id="6" name="Footer Placeholder 5">
            <a:extLst>
              <a:ext uri="{FF2B5EF4-FFF2-40B4-BE49-F238E27FC236}">
                <a16:creationId xmlns:a16="http://schemas.microsoft.com/office/drawing/2014/main" id="{59819873-B82E-4E86-80CC-EC105CA849C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1040584-2421-4E42-B6DD-B2F75041A27E}"/>
              </a:ext>
            </a:extLst>
          </p:cNvPr>
          <p:cNvSpPr>
            <a:spLocks noGrp="1"/>
          </p:cNvSpPr>
          <p:nvPr>
            <p:ph type="sldNum" sz="quarter" idx="12"/>
          </p:nvPr>
        </p:nvSpPr>
        <p:spPr/>
        <p:txBody>
          <a:bodyPr/>
          <a:lstStyle/>
          <a:p>
            <a:fld id="{9268868A-F513-47CB-BC5E-53C36EF28CD2}" type="slidenum">
              <a:rPr lang="en-GB" smtClean="0"/>
              <a:t>‹#›</a:t>
            </a:fld>
            <a:endParaRPr lang="en-GB"/>
          </a:p>
        </p:txBody>
      </p:sp>
    </p:spTree>
    <p:extLst>
      <p:ext uri="{BB962C8B-B14F-4D97-AF65-F5344CB8AC3E}">
        <p14:creationId xmlns:p14="http://schemas.microsoft.com/office/powerpoint/2010/main" val="98073936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230616-C732-4331-BED2-C3B6522C428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A0C0B88-6AA8-48E1-B615-D7E5A3F49B7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269A68-1BC8-4581-9EEC-26D30DF90739}"/>
              </a:ext>
            </a:extLst>
          </p:cNvPr>
          <p:cNvSpPr>
            <a:spLocks noGrp="1"/>
          </p:cNvSpPr>
          <p:nvPr>
            <p:ph type="dt" sz="half" idx="10"/>
          </p:nvPr>
        </p:nvSpPr>
        <p:spPr/>
        <p:txBody>
          <a:bodyPr/>
          <a:lstStyle/>
          <a:p>
            <a:fld id="{83373241-5E6F-4734-96C4-95A83951DEFB}" type="datetimeFigureOut">
              <a:rPr lang="en-GB" smtClean="0"/>
              <a:t>17/02/2021</a:t>
            </a:fld>
            <a:endParaRPr lang="en-GB"/>
          </a:p>
        </p:txBody>
      </p:sp>
      <p:sp>
        <p:nvSpPr>
          <p:cNvPr id="5" name="Footer Placeholder 4">
            <a:extLst>
              <a:ext uri="{FF2B5EF4-FFF2-40B4-BE49-F238E27FC236}">
                <a16:creationId xmlns:a16="http://schemas.microsoft.com/office/drawing/2014/main" id="{10F4A6F3-21CD-49FD-86E7-6C1B5789185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96195CC-25CE-4219-99EC-7C49365BADE8}"/>
              </a:ext>
            </a:extLst>
          </p:cNvPr>
          <p:cNvSpPr>
            <a:spLocks noGrp="1"/>
          </p:cNvSpPr>
          <p:nvPr>
            <p:ph type="sldNum" sz="quarter" idx="12"/>
          </p:nvPr>
        </p:nvSpPr>
        <p:spPr/>
        <p:txBody>
          <a:bodyPr/>
          <a:lstStyle/>
          <a:p>
            <a:fld id="{9268868A-F513-47CB-BC5E-53C36EF28CD2}" type="slidenum">
              <a:rPr lang="en-GB" smtClean="0"/>
              <a:t>‹#›</a:t>
            </a:fld>
            <a:endParaRPr lang="en-GB"/>
          </a:p>
        </p:txBody>
      </p:sp>
    </p:spTree>
    <p:extLst>
      <p:ext uri="{BB962C8B-B14F-4D97-AF65-F5344CB8AC3E}">
        <p14:creationId xmlns:p14="http://schemas.microsoft.com/office/powerpoint/2010/main" val="346343606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4806CA0-FDF1-48E7-A316-B1F8E5FAEF0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0549290-5737-43DF-ACFC-2F72BF0972A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B5A8DD-1434-43D8-9E8A-55B95E0724B2}"/>
              </a:ext>
            </a:extLst>
          </p:cNvPr>
          <p:cNvSpPr>
            <a:spLocks noGrp="1"/>
          </p:cNvSpPr>
          <p:nvPr>
            <p:ph type="dt" sz="half" idx="10"/>
          </p:nvPr>
        </p:nvSpPr>
        <p:spPr/>
        <p:txBody>
          <a:bodyPr/>
          <a:lstStyle/>
          <a:p>
            <a:fld id="{83373241-5E6F-4734-96C4-95A83951DEFB}" type="datetimeFigureOut">
              <a:rPr lang="en-GB" smtClean="0"/>
              <a:t>17/02/2021</a:t>
            </a:fld>
            <a:endParaRPr lang="en-GB"/>
          </a:p>
        </p:txBody>
      </p:sp>
      <p:sp>
        <p:nvSpPr>
          <p:cNvPr id="5" name="Footer Placeholder 4">
            <a:extLst>
              <a:ext uri="{FF2B5EF4-FFF2-40B4-BE49-F238E27FC236}">
                <a16:creationId xmlns:a16="http://schemas.microsoft.com/office/drawing/2014/main" id="{951ABBFD-6BF6-476D-BA7C-292259D9DA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645D6B8-F4AA-4B69-AB3C-42D1F1EF1D66}"/>
              </a:ext>
            </a:extLst>
          </p:cNvPr>
          <p:cNvSpPr>
            <a:spLocks noGrp="1"/>
          </p:cNvSpPr>
          <p:nvPr>
            <p:ph type="sldNum" sz="quarter" idx="12"/>
          </p:nvPr>
        </p:nvSpPr>
        <p:spPr/>
        <p:txBody>
          <a:bodyPr/>
          <a:lstStyle/>
          <a:p>
            <a:fld id="{9268868A-F513-47CB-BC5E-53C36EF28CD2}" type="slidenum">
              <a:rPr lang="en-GB" smtClean="0"/>
              <a:t>‹#›</a:t>
            </a:fld>
            <a:endParaRPr lang="en-GB"/>
          </a:p>
        </p:txBody>
      </p:sp>
    </p:spTree>
    <p:extLst>
      <p:ext uri="{BB962C8B-B14F-4D97-AF65-F5344CB8AC3E}">
        <p14:creationId xmlns:p14="http://schemas.microsoft.com/office/powerpoint/2010/main" val="6352744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62D6E202-B606-4609-B914-27C9371A1F6D}" type="datetime1">
              <a:rPr lang="en-US" smtClean="0"/>
              <a:t>2/17/2021</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2988337050"/>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 id="2147483695" r:id="rId13"/>
    <p:sldLayoutId id="2147483696" r:id="rId14"/>
    <p:sldLayoutId id="2147483697" r:id="rId15"/>
    <p:sldLayoutId id="2147483698" r:id="rId16"/>
  </p:sldLayoutIdLst>
  <p:hf sldNum="0" hdr="0" ftr="0" dt="0"/>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EBC14E0-52ED-4952-B4E3-87D16853762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D900356-EC1A-4C7A-8D4C-865376A736B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8619E00-EDA6-4C73-B91B-D24554EBB1F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3373241-5E6F-4734-96C4-95A83951DEFB}" type="datetimeFigureOut">
              <a:rPr lang="en-GB" smtClean="0"/>
              <a:t>17/02/2021</a:t>
            </a:fld>
            <a:endParaRPr lang="en-GB"/>
          </a:p>
        </p:txBody>
      </p:sp>
      <p:sp>
        <p:nvSpPr>
          <p:cNvPr id="5" name="Footer Placeholder 4">
            <a:extLst>
              <a:ext uri="{FF2B5EF4-FFF2-40B4-BE49-F238E27FC236}">
                <a16:creationId xmlns:a16="http://schemas.microsoft.com/office/drawing/2014/main" id="{50C36F04-D169-40C9-87B8-D06AA8BFEDB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79FFE94-FF98-415B-908A-0817876BDED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68868A-F513-47CB-BC5E-53C36EF28CD2}" type="slidenum">
              <a:rPr lang="en-GB" smtClean="0"/>
              <a:t>‹#›</a:t>
            </a:fld>
            <a:endParaRPr lang="en-GB"/>
          </a:p>
        </p:txBody>
      </p:sp>
    </p:spTree>
    <p:extLst>
      <p:ext uri="{BB962C8B-B14F-4D97-AF65-F5344CB8AC3E}">
        <p14:creationId xmlns:p14="http://schemas.microsoft.com/office/powerpoint/2010/main" val="2557209684"/>
      </p:ext>
    </p:extLst>
  </p:cSld>
  <p:clrMap bg1="lt1" tx1="dk1" bg2="lt2" tx2="dk2" accent1="accent1" accent2="accent2" accent3="accent3" accent4="accent4" accent5="accent5" accent6="accent6" hlink="hlink" folHlink="folHlink"/>
  <p:sldLayoutIdLst>
    <p:sldLayoutId id="2147483771" r:id="rId1"/>
    <p:sldLayoutId id="2147483772" r:id="rId2"/>
    <p:sldLayoutId id="2147483773" r:id="rId3"/>
    <p:sldLayoutId id="2147483774" r:id="rId4"/>
    <p:sldLayoutId id="2147483775" r:id="rId5"/>
    <p:sldLayoutId id="2147483776" r:id="rId6"/>
    <p:sldLayoutId id="2147483777" r:id="rId7"/>
    <p:sldLayoutId id="2147483778" r:id="rId8"/>
    <p:sldLayoutId id="2147483779" r:id="rId9"/>
    <p:sldLayoutId id="2147483780" r:id="rId10"/>
    <p:sldLayoutId id="214748378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w.sciencedaily.com/releases/2012/04/120419132556.htm"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2EA78-AEB3-469B-9025-3B17201A457B}"/>
              </a:ext>
            </a:extLst>
          </p:cNvPr>
          <p:cNvSpPr>
            <a:spLocks noGrp="1"/>
          </p:cNvSpPr>
          <p:nvPr>
            <p:ph type="ctrTitle"/>
          </p:nvPr>
        </p:nvSpPr>
        <p:spPr>
          <a:xfrm>
            <a:off x="6730000" y="639097"/>
            <a:ext cx="4813072" cy="3494791"/>
          </a:xfrm>
        </p:spPr>
        <p:txBody>
          <a:bodyPr>
            <a:normAutofit/>
          </a:bodyPr>
          <a:lstStyle/>
          <a:p>
            <a:r>
              <a:rPr lang="en-US" dirty="0"/>
              <a:t>Leader or Manager?</a:t>
            </a:r>
          </a:p>
        </p:txBody>
      </p:sp>
      <p:sp>
        <p:nvSpPr>
          <p:cNvPr id="3" name="Subtitle 2">
            <a:extLst>
              <a:ext uri="{FF2B5EF4-FFF2-40B4-BE49-F238E27FC236}">
                <a16:creationId xmlns:a16="http://schemas.microsoft.com/office/drawing/2014/main" id="{255E1F2F-E259-4EA8-9FFD-3A10AF541859}"/>
              </a:ext>
            </a:extLst>
          </p:cNvPr>
          <p:cNvSpPr>
            <a:spLocks noGrp="1"/>
          </p:cNvSpPr>
          <p:nvPr>
            <p:ph type="subTitle" idx="1"/>
          </p:nvPr>
        </p:nvSpPr>
        <p:spPr>
          <a:xfrm>
            <a:off x="6729999" y="4455621"/>
            <a:ext cx="4829101" cy="1238616"/>
          </a:xfrm>
        </p:spPr>
        <p:txBody>
          <a:bodyPr>
            <a:normAutofit/>
          </a:bodyPr>
          <a:lstStyle/>
          <a:p>
            <a:r>
              <a:rPr lang="en-US" dirty="0"/>
              <a:t>Sit Dolor Amet</a:t>
            </a:r>
          </a:p>
        </p:txBody>
      </p:sp>
      <p:pic>
        <p:nvPicPr>
          <p:cNvPr id="6" name="Picture 5">
            <a:extLst>
              <a:ext uri="{FF2B5EF4-FFF2-40B4-BE49-F238E27FC236}">
                <a16:creationId xmlns:a16="http://schemas.microsoft.com/office/drawing/2014/main" id="{8940CBE3-3F91-419A-A649-32AB388ECA8B}"/>
              </a:ext>
              <a:ext uri="{C183D7F6-B498-43B3-948B-1728B52AA6E4}">
                <adec:decorative xmlns:adec="http://schemas.microsoft.com/office/drawing/2017/decorative" val="1"/>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1" y="10"/>
            <a:ext cx="6096000" cy="6857990"/>
          </a:xfrm>
          <a:prstGeom prst="rect">
            <a:avLst/>
          </a:prstGeom>
        </p:spPr>
      </p:pic>
    </p:spTree>
    <p:extLst>
      <p:ext uri="{BB962C8B-B14F-4D97-AF65-F5344CB8AC3E}">
        <p14:creationId xmlns:p14="http://schemas.microsoft.com/office/powerpoint/2010/main" val="8959158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A47F5C-50EC-416A-AE8C-6F6BB4225673}"/>
              </a:ext>
            </a:extLst>
          </p:cNvPr>
          <p:cNvSpPr>
            <a:spLocks noGrp="1"/>
          </p:cNvSpPr>
          <p:nvPr>
            <p:ph type="title"/>
          </p:nvPr>
        </p:nvSpPr>
        <p:spPr/>
        <p:txBody>
          <a:bodyPr>
            <a:normAutofit/>
          </a:bodyPr>
          <a:lstStyle/>
          <a:p>
            <a:r>
              <a:rPr lang="en-US" dirty="0">
                <a:solidFill>
                  <a:schemeClr val="tx1">
                    <a:lumMod val="75000"/>
                    <a:lumOff val="25000"/>
                  </a:schemeClr>
                </a:solidFill>
              </a:rPr>
              <a:t>Some key distinctions:</a:t>
            </a:r>
            <a:endParaRPr lang="en-US" dirty="0"/>
          </a:p>
        </p:txBody>
      </p:sp>
      <p:sp>
        <p:nvSpPr>
          <p:cNvPr id="5" name="Content Placeholder 4">
            <a:extLst>
              <a:ext uri="{FF2B5EF4-FFF2-40B4-BE49-F238E27FC236}">
                <a16:creationId xmlns:a16="http://schemas.microsoft.com/office/drawing/2014/main" id="{0245DD87-7E6F-427C-A450-B901BDC62E29}"/>
              </a:ext>
            </a:extLst>
          </p:cNvPr>
          <p:cNvSpPr>
            <a:spLocks noGrp="1"/>
          </p:cNvSpPr>
          <p:nvPr>
            <p:ph idx="1"/>
          </p:nvPr>
        </p:nvSpPr>
        <p:spPr/>
        <p:txBody>
          <a:bodyPr>
            <a:normAutofit fontScale="77500" lnSpcReduction="20000"/>
          </a:bodyPr>
          <a:lstStyle/>
          <a:p>
            <a:pPr marL="0" marR="0" lvl="0" indent="0" algn="ctr" defTabSz="914400" rtl="0" eaLnBrk="1" fontAlgn="auto" latinLnBrk="0" hangingPunct="1">
              <a:lnSpc>
                <a:spcPct val="90000"/>
              </a:lnSpc>
              <a:spcBef>
                <a:spcPts val="1000"/>
              </a:spcBef>
              <a:spcAft>
                <a:spcPts val="0"/>
              </a:spcAft>
              <a:buClrTx/>
              <a:buSzTx/>
              <a:buNone/>
              <a:tabLst/>
              <a:defRPr/>
            </a:pPr>
            <a:r>
              <a:rPr kumimoji="0" lang="en-GB" sz="4800" b="0" i="1" u="none" strike="noStrike" kern="1200" cap="none" spc="0" normalizeH="0" baseline="0" noProof="0" dirty="0">
                <a:ln>
                  <a:noFill/>
                </a:ln>
                <a:solidFill>
                  <a:sysClr val="windowText" lastClr="000000"/>
                </a:solidFill>
                <a:effectLst/>
                <a:uLnTx/>
                <a:uFillTx/>
                <a:latin typeface="Calibri" panose="020F0502020204030204"/>
                <a:ea typeface="+mn-ea"/>
                <a:cs typeface="+mn-cs"/>
              </a:rPr>
              <a:t>Leaders share a vision where as </a:t>
            </a:r>
          </a:p>
          <a:p>
            <a:pPr marL="0" marR="0" lvl="0" indent="0" algn="ctr" defTabSz="914400" rtl="0" eaLnBrk="1" fontAlgn="auto" latinLnBrk="0" hangingPunct="1">
              <a:lnSpc>
                <a:spcPct val="90000"/>
              </a:lnSpc>
              <a:spcBef>
                <a:spcPts val="1000"/>
              </a:spcBef>
              <a:spcAft>
                <a:spcPts val="0"/>
              </a:spcAft>
              <a:buClrTx/>
              <a:buSzTx/>
              <a:buNone/>
              <a:tabLst/>
              <a:defRPr/>
            </a:pPr>
            <a:r>
              <a:rPr kumimoji="0" lang="en-GB" sz="4800" b="0" i="1" u="none" strike="noStrike" kern="1200" cap="none" spc="0" normalizeH="0" baseline="0" noProof="0" dirty="0">
                <a:ln>
                  <a:noFill/>
                </a:ln>
                <a:solidFill>
                  <a:sysClr val="windowText" lastClr="000000"/>
                </a:solidFill>
                <a:effectLst/>
                <a:uLnTx/>
                <a:uFillTx/>
                <a:latin typeface="Calibri" panose="020F0502020204030204"/>
                <a:ea typeface="+mn-ea"/>
                <a:cs typeface="+mn-cs"/>
              </a:rPr>
              <a:t>managers set goals…</a:t>
            </a:r>
          </a:p>
          <a:p>
            <a:pPr marL="0" marR="0" lvl="0" indent="0" algn="ctr" defTabSz="914400" rtl="0" eaLnBrk="1" fontAlgn="auto" latinLnBrk="0" hangingPunct="1">
              <a:lnSpc>
                <a:spcPct val="90000"/>
              </a:lnSpc>
              <a:spcBef>
                <a:spcPts val="1000"/>
              </a:spcBef>
              <a:spcAft>
                <a:spcPts val="0"/>
              </a:spcAft>
              <a:buClrTx/>
              <a:buSzTx/>
              <a:buNone/>
              <a:tabLst/>
              <a:defRPr/>
            </a:pPr>
            <a:endParaRPr kumimoji="0" lang="en-GB" sz="2400" b="0" i="1"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a:p>
            <a:pPr marL="0" marR="0" lvl="0" indent="0" defTabSz="914400" rtl="0" eaLnBrk="1" fontAlgn="auto" latinLnBrk="0" hangingPunct="1">
              <a:lnSpc>
                <a:spcPct val="90000"/>
              </a:lnSpc>
              <a:spcBef>
                <a:spcPts val="1000"/>
              </a:spcBef>
              <a:spcAft>
                <a:spcPts val="0"/>
              </a:spcAft>
              <a:buClrTx/>
              <a:buSzTx/>
              <a:buNone/>
              <a:tabLst/>
              <a:defRPr/>
            </a:pPr>
            <a:r>
              <a:rPr kumimoji="0" lang="en-GB" sz="2400" b="0" u="none" strike="noStrike" kern="1200" cap="none" spc="0" normalizeH="0" baseline="0" noProof="0" dirty="0">
                <a:ln>
                  <a:noFill/>
                </a:ln>
                <a:solidFill>
                  <a:sysClr val="windowText" lastClr="000000"/>
                </a:solidFill>
                <a:effectLst/>
                <a:uLnTx/>
                <a:uFillTx/>
                <a:latin typeface="Arial Nova Cond" panose="020B0506020202020204" pitchFamily="34" charset="0"/>
              </a:rPr>
              <a:t>This very much sums up the key distinction between the two.  </a:t>
            </a:r>
          </a:p>
          <a:p>
            <a:pPr marL="0" marR="0" lvl="0" indent="0" defTabSz="914400" rtl="0" eaLnBrk="1" fontAlgn="auto" latinLnBrk="0" hangingPunct="1">
              <a:lnSpc>
                <a:spcPct val="90000"/>
              </a:lnSpc>
              <a:spcBef>
                <a:spcPts val="1000"/>
              </a:spcBef>
              <a:spcAft>
                <a:spcPts val="0"/>
              </a:spcAft>
              <a:buClrTx/>
              <a:buSzTx/>
              <a:buNone/>
              <a:tabLst/>
              <a:defRPr/>
            </a:pPr>
            <a:r>
              <a:rPr lang="en-GB" sz="2400" dirty="0">
                <a:solidFill>
                  <a:sysClr val="windowText" lastClr="000000"/>
                </a:solidFill>
                <a:latin typeface="Arial Nova Cond" panose="020B0506020202020204" pitchFamily="34" charset="0"/>
              </a:rPr>
              <a:t>A manager will have clear tasks that need be accomplished in a fairly specific way and will use their workforce to ensure these tasks get done as efficiently as possible.</a:t>
            </a:r>
          </a:p>
          <a:p>
            <a:pPr marL="0" marR="0" lvl="0" indent="0" defTabSz="914400" rtl="0" eaLnBrk="1" fontAlgn="auto" latinLnBrk="0" hangingPunct="1">
              <a:lnSpc>
                <a:spcPct val="90000"/>
              </a:lnSpc>
              <a:spcBef>
                <a:spcPts val="1000"/>
              </a:spcBef>
              <a:spcAft>
                <a:spcPts val="0"/>
              </a:spcAft>
              <a:buClrTx/>
              <a:buSzTx/>
              <a:buNone/>
              <a:tabLst/>
              <a:defRPr/>
            </a:pPr>
            <a:r>
              <a:rPr lang="en-GB" sz="2400" dirty="0">
                <a:solidFill>
                  <a:sysClr val="windowText" lastClr="000000"/>
                </a:solidFill>
                <a:latin typeface="Arial Nova Cond" panose="020B0506020202020204" pitchFamily="34" charset="0"/>
              </a:rPr>
              <a:t>For a leader there are more ways to skin the cat, they need their staff to be creative and innovative to solve problems together and need to both empower and inspire their staff. </a:t>
            </a:r>
          </a:p>
          <a:p>
            <a:pPr marL="0" marR="0" lvl="0" indent="0" defTabSz="914400" rtl="0" eaLnBrk="1" fontAlgn="auto" latinLnBrk="0" hangingPunct="1">
              <a:lnSpc>
                <a:spcPct val="90000"/>
              </a:lnSpc>
              <a:spcBef>
                <a:spcPts val="1000"/>
              </a:spcBef>
              <a:spcAft>
                <a:spcPts val="0"/>
              </a:spcAft>
              <a:buClrTx/>
              <a:buSzTx/>
              <a:buNone/>
              <a:tabLst/>
              <a:defRPr/>
            </a:pPr>
            <a:r>
              <a:rPr kumimoji="0" lang="en-GB" sz="2400" b="0" u="none" strike="noStrike" kern="1200" cap="none" spc="0" normalizeH="0" baseline="0" noProof="0" dirty="0">
                <a:ln>
                  <a:noFill/>
                </a:ln>
                <a:solidFill>
                  <a:sysClr val="windowText" lastClr="000000"/>
                </a:solidFill>
                <a:effectLst/>
                <a:uLnTx/>
                <a:uFillTx/>
                <a:latin typeface="Arial Nova Cond" panose="020B0506020202020204" pitchFamily="34" charset="0"/>
              </a:rPr>
              <a:t>At this point we are talking about roles, not personality traits.</a:t>
            </a:r>
          </a:p>
          <a:p>
            <a:pPr marL="0" marR="0" lvl="0" indent="0" defTabSz="914400" rtl="0" eaLnBrk="1" fontAlgn="auto" latinLnBrk="0" hangingPunct="1">
              <a:lnSpc>
                <a:spcPct val="90000"/>
              </a:lnSpc>
              <a:spcBef>
                <a:spcPts val="1000"/>
              </a:spcBef>
              <a:spcAft>
                <a:spcPts val="0"/>
              </a:spcAft>
              <a:buClrTx/>
              <a:buSzTx/>
              <a:buNone/>
              <a:tabLst/>
              <a:defRPr/>
            </a:pPr>
            <a:r>
              <a:rPr kumimoji="0" lang="en-GB" sz="2400" b="0" u="none" strike="noStrike" kern="1200" cap="none" spc="0" normalizeH="0" baseline="0" noProof="0" dirty="0">
                <a:ln>
                  <a:noFill/>
                </a:ln>
                <a:solidFill>
                  <a:sysClr val="windowText" lastClr="000000"/>
                </a:solidFill>
                <a:effectLst/>
                <a:uLnTx/>
                <a:uFillTx/>
                <a:latin typeface="Arial Nova Cond" panose="020B0506020202020204" pitchFamily="34" charset="0"/>
              </a:rPr>
              <a:t>It goes without </a:t>
            </a:r>
            <a:r>
              <a:rPr lang="en-GB" sz="2400" dirty="0">
                <a:solidFill>
                  <a:sysClr val="windowText" lastClr="000000"/>
                </a:solidFill>
                <a:latin typeface="Arial Nova Cond" panose="020B0506020202020204" pitchFamily="34" charset="0"/>
              </a:rPr>
              <a:t>saying that a manager will often be more effective if they are a leader as well.</a:t>
            </a:r>
            <a:endParaRPr kumimoji="0" lang="en-GB" sz="2400" b="0" u="none" strike="noStrike" kern="1200" cap="none" spc="0" normalizeH="0" baseline="0" noProof="0" dirty="0">
              <a:ln>
                <a:noFill/>
              </a:ln>
              <a:solidFill>
                <a:sysClr val="windowText" lastClr="000000"/>
              </a:solidFill>
              <a:effectLst/>
              <a:uLnTx/>
              <a:uFillTx/>
              <a:latin typeface="Arial Nova Cond" panose="020B0506020202020204" pitchFamily="34" charset="0"/>
            </a:endParaRPr>
          </a:p>
          <a:p>
            <a:endParaRPr lang="en-GB" dirty="0"/>
          </a:p>
        </p:txBody>
      </p:sp>
    </p:spTree>
    <p:extLst>
      <p:ext uri="{BB962C8B-B14F-4D97-AF65-F5344CB8AC3E}">
        <p14:creationId xmlns:p14="http://schemas.microsoft.com/office/powerpoint/2010/main" val="2655225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5D7F3C-D4CD-4A28-B9FA-22BCE3D3CC23}"/>
              </a:ext>
            </a:extLst>
          </p:cNvPr>
          <p:cNvSpPr>
            <a:spLocks noGrp="1"/>
          </p:cNvSpPr>
          <p:nvPr>
            <p:ph type="title"/>
          </p:nvPr>
        </p:nvSpPr>
        <p:spPr/>
        <p:txBody>
          <a:bodyPr/>
          <a:lstStyle/>
          <a:p>
            <a:r>
              <a:rPr lang="en-US" dirty="0">
                <a:solidFill>
                  <a:schemeClr val="tx1">
                    <a:lumMod val="75000"/>
                    <a:lumOff val="25000"/>
                  </a:schemeClr>
                </a:solidFill>
              </a:rPr>
              <a:t>Change and risk….</a:t>
            </a:r>
            <a:endParaRPr lang="en-GB" dirty="0"/>
          </a:p>
        </p:txBody>
      </p:sp>
      <p:sp>
        <p:nvSpPr>
          <p:cNvPr id="3" name="Content Placeholder 2">
            <a:extLst>
              <a:ext uri="{FF2B5EF4-FFF2-40B4-BE49-F238E27FC236}">
                <a16:creationId xmlns:a16="http://schemas.microsoft.com/office/drawing/2014/main" id="{6FBDB063-EBDC-415F-9DD3-6E233B30296D}"/>
              </a:ext>
            </a:extLst>
          </p:cNvPr>
          <p:cNvSpPr>
            <a:spLocks noGrp="1"/>
          </p:cNvSpPr>
          <p:nvPr>
            <p:ph idx="1"/>
          </p:nvPr>
        </p:nvSpPr>
        <p:spPr/>
        <p:txBody>
          <a:bodyPr>
            <a:normAutofit/>
          </a:bodyPr>
          <a:lstStyle/>
          <a:p>
            <a:pPr marL="0" marR="0" lvl="0" indent="0" algn="l" defTabSz="914400" rtl="0" eaLnBrk="1" fontAlgn="auto" latinLnBrk="0" hangingPunct="1">
              <a:lnSpc>
                <a:spcPct val="90000"/>
              </a:lnSpc>
              <a:spcBef>
                <a:spcPts val="1000"/>
              </a:spcBef>
              <a:spcAft>
                <a:spcPts val="0"/>
              </a:spcAft>
              <a:buClrTx/>
              <a:buSzTx/>
              <a:buNone/>
              <a:tabLst/>
              <a:defRPr/>
            </a:pPr>
            <a:r>
              <a:rPr kumimoji="0" lang="en-GB"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This is another area of distinction.  Leaders are agents of change whereas manager are looking to maintain the norm and keep things moving in the same direction.  </a:t>
            </a:r>
          </a:p>
          <a:p>
            <a:pPr marL="0" marR="0" lvl="0" indent="0" algn="l" defTabSz="914400" rtl="0" eaLnBrk="1" fontAlgn="auto" latinLnBrk="0" hangingPunct="1">
              <a:lnSpc>
                <a:spcPct val="90000"/>
              </a:lnSpc>
              <a:spcBef>
                <a:spcPts val="1000"/>
              </a:spcBef>
              <a:spcAft>
                <a:spcPts val="0"/>
              </a:spcAft>
              <a:buClrTx/>
              <a:buSzTx/>
              <a:buNone/>
              <a:tabLst/>
              <a:defRPr/>
            </a:pPr>
            <a:r>
              <a:rPr lang="en-GB" sz="2800" dirty="0">
                <a:solidFill>
                  <a:sysClr val="windowText" lastClr="000000"/>
                </a:solidFill>
                <a:latin typeface="Calibri" panose="020F0502020204030204"/>
              </a:rPr>
              <a:t>Risk therefore plays a part in this, a leader will have to be more inclined to take risks in order to achieve ambitious goals.  A manager will avoid risk as they need to certainty and security to stay within boundaries. </a:t>
            </a:r>
          </a:p>
          <a:p>
            <a:pPr marL="0" marR="0" lvl="0" indent="0" algn="l" defTabSz="914400" rtl="0" eaLnBrk="1" fontAlgn="auto" latinLnBrk="0" hangingPunct="1">
              <a:lnSpc>
                <a:spcPct val="90000"/>
              </a:lnSpc>
              <a:spcBef>
                <a:spcPts val="1000"/>
              </a:spcBef>
              <a:spcAft>
                <a:spcPts val="0"/>
              </a:spcAft>
              <a:buClrTx/>
              <a:buSzTx/>
              <a:buNone/>
              <a:tabLst/>
              <a:defRPr/>
            </a:pPr>
            <a:endParaRPr kumimoji="0" lang="en-GB"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a:p>
            <a:endParaRPr lang="en-GB" dirty="0"/>
          </a:p>
        </p:txBody>
      </p:sp>
    </p:spTree>
    <p:extLst>
      <p:ext uri="{BB962C8B-B14F-4D97-AF65-F5344CB8AC3E}">
        <p14:creationId xmlns:p14="http://schemas.microsoft.com/office/powerpoint/2010/main" val="32762793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3FC246-8776-4158-8C50-E4DCE91D484D}"/>
              </a:ext>
            </a:extLst>
          </p:cNvPr>
          <p:cNvSpPr>
            <a:spLocks noGrp="1"/>
          </p:cNvSpPr>
          <p:nvPr>
            <p:ph type="title"/>
          </p:nvPr>
        </p:nvSpPr>
        <p:spPr/>
        <p:txBody>
          <a:bodyPr/>
          <a:lstStyle/>
          <a:p>
            <a:r>
              <a:rPr lang="en-US" dirty="0">
                <a:solidFill>
                  <a:schemeClr val="tx1">
                    <a:lumMod val="75000"/>
                    <a:lumOff val="25000"/>
                  </a:schemeClr>
                </a:solidFill>
              </a:rPr>
              <a:t>Leaders, Managers and Hierarchies</a:t>
            </a:r>
            <a:endParaRPr lang="en-GB" dirty="0"/>
          </a:p>
        </p:txBody>
      </p:sp>
      <p:sp>
        <p:nvSpPr>
          <p:cNvPr id="3" name="Content Placeholder 2">
            <a:extLst>
              <a:ext uri="{FF2B5EF4-FFF2-40B4-BE49-F238E27FC236}">
                <a16:creationId xmlns:a16="http://schemas.microsoft.com/office/drawing/2014/main" id="{CE9E3E3D-DD9A-4D99-BFCB-46E1492394AA}"/>
              </a:ext>
            </a:extLst>
          </p:cNvPr>
          <p:cNvSpPr>
            <a:spLocks noGrp="1"/>
          </p:cNvSpPr>
          <p:nvPr>
            <p:ph idx="1"/>
          </p:nvPr>
        </p:nvSpPr>
        <p:spPr/>
        <p:txBody>
          <a:bodyPr/>
          <a:lstStyle/>
          <a:p>
            <a:pPr>
              <a:defRPr/>
            </a:pPr>
            <a:r>
              <a:rPr lang="en-GB" sz="2800" dirty="0">
                <a:solidFill>
                  <a:sysClr val="windowText" lastClr="000000"/>
                </a:solidFill>
                <a:latin typeface="Calibri" panose="020F0502020204030204"/>
              </a:rPr>
              <a:t>A manager’s role will be higher up an organisational hierarchy than their staff.</a:t>
            </a:r>
          </a:p>
          <a:p>
            <a:pPr>
              <a:defRPr/>
            </a:pPr>
            <a:r>
              <a:rPr lang="en-GB" sz="2800" dirty="0">
                <a:solidFill>
                  <a:sysClr val="windowText" lastClr="000000"/>
                </a:solidFill>
                <a:latin typeface="Calibri" panose="020F0502020204030204"/>
              </a:rPr>
              <a:t>A leader can be anywhere within the organisation, it is essential that as a manager you are aware of who are the ‘informal’ leaders within your staff.</a:t>
            </a:r>
          </a:p>
        </p:txBody>
      </p:sp>
    </p:spTree>
    <p:extLst>
      <p:ext uri="{BB962C8B-B14F-4D97-AF65-F5344CB8AC3E}">
        <p14:creationId xmlns:p14="http://schemas.microsoft.com/office/powerpoint/2010/main" val="6883536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8D1D4-40F4-4FAF-984D-881E70061080}"/>
              </a:ext>
            </a:extLst>
          </p:cNvPr>
          <p:cNvSpPr>
            <a:spLocks noGrp="1"/>
          </p:cNvSpPr>
          <p:nvPr>
            <p:ph type="title"/>
          </p:nvPr>
        </p:nvSpPr>
        <p:spPr/>
        <p:txBody>
          <a:bodyPr/>
          <a:lstStyle/>
          <a:p>
            <a:r>
              <a:rPr lang="en-GB" dirty="0"/>
              <a:t>Teams and teamwork</a:t>
            </a:r>
          </a:p>
        </p:txBody>
      </p:sp>
      <p:sp>
        <p:nvSpPr>
          <p:cNvPr id="3" name="Subtitle 2">
            <a:extLst>
              <a:ext uri="{FF2B5EF4-FFF2-40B4-BE49-F238E27FC236}">
                <a16:creationId xmlns:a16="http://schemas.microsoft.com/office/drawing/2014/main" id="{28DA782A-FAD4-4A04-9D1B-769229B71177}"/>
              </a:ext>
            </a:extLst>
          </p:cNvPr>
          <p:cNvSpPr>
            <a:spLocks noGrp="1"/>
          </p:cNvSpPr>
          <p:nvPr>
            <p:ph idx="1"/>
          </p:nvPr>
        </p:nvSpPr>
        <p:spPr/>
        <p:txBody>
          <a:bodyPr>
            <a:normAutofit/>
          </a:bodyPr>
          <a:lstStyle/>
          <a:p>
            <a:r>
              <a:rPr lang="en-GB" sz="2800" b="1" i="1" dirty="0"/>
              <a:t>‘The best and most cost-effective outcomes for patients and clients are achieved when professionals work together, learn together, engage in the clinical audit of outcomes together and generate innovation to ensure progress in practice and service’ (DH, 1993).</a:t>
            </a:r>
          </a:p>
        </p:txBody>
      </p:sp>
    </p:spTree>
    <p:extLst>
      <p:ext uri="{BB962C8B-B14F-4D97-AF65-F5344CB8AC3E}">
        <p14:creationId xmlns:p14="http://schemas.microsoft.com/office/powerpoint/2010/main" val="17223622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324BCB-29A2-45F8-BE90-27B8F48963E8}"/>
              </a:ext>
            </a:extLst>
          </p:cNvPr>
          <p:cNvSpPr>
            <a:spLocks noGrp="1"/>
          </p:cNvSpPr>
          <p:nvPr>
            <p:ph type="title"/>
          </p:nvPr>
        </p:nvSpPr>
        <p:spPr/>
        <p:txBody>
          <a:bodyPr/>
          <a:lstStyle/>
          <a:p>
            <a:r>
              <a:rPr lang="en-GB" sz="3600" i="1" dirty="0"/>
              <a:t>1 - Multi-disciplinary teams</a:t>
            </a:r>
            <a:endParaRPr lang="en-GB" dirty="0"/>
          </a:p>
        </p:txBody>
      </p:sp>
      <p:sp>
        <p:nvSpPr>
          <p:cNvPr id="3" name="Content Placeholder 2">
            <a:extLst>
              <a:ext uri="{FF2B5EF4-FFF2-40B4-BE49-F238E27FC236}">
                <a16:creationId xmlns:a16="http://schemas.microsoft.com/office/drawing/2014/main" id="{E9235F59-E6F9-47DB-804A-11808B8BBB68}"/>
              </a:ext>
            </a:extLst>
          </p:cNvPr>
          <p:cNvSpPr>
            <a:spLocks noGrp="1"/>
          </p:cNvSpPr>
          <p:nvPr>
            <p:ph idx="1"/>
          </p:nvPr>
        </p:nvSpPr>
        <p:spPr/>
        <p:txBody>
          <a:bodyPr>
            <a:normAutofit fontScale="92500" lnSpcReduction="20000"/>
          </a:bodyPr>
          <a:lstStyle/>
          <a:p>
            <a:pPr marL="228600" marR="0" lvl="0" indent="-228600" algn="l" defTabSz="914400" rtl="0" eaLnBrk="1" fontAlgn="auto" latinLnBrk="0" hangingPunct="1">
              <a:lnSpc>
                <a:spcPct val="120000"/>
              </a:lnSpc>
              <a:spcBef>
                <a:spcPts val="1000"/>
              </a:spcBef>
              <a:spcAft>
                <a:spcPts val="0"/>
              </a:spcAft>
              <a:buClr>
                <a:prstClr val="black"/>
              </a:buClr>
              <a:buSzTx/>
              <a:buFont typeface="Arial" panose="020B0604020202020204" pitchFamily="34" charset="0"/>
              <a:buChar char="•"/>
              <a:tabLst/>
              <a:defRPr/>
            </a:pPr>
            <a:r>
              <a:rPr kumimoji="0" lang="en-GB" sz="1400" b="0" i="0" u="none" strike="noStrike" kern="1200" cap="all"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Multi-disciplinary teams involve a number of specialists coming together to discuss a case,  For example a cancer case might involve some or all of the following:</a:t>
            </a:r>
          </a:p>
          <a:p>
            <a:pPr marL="228600" marR="0" lvl="0" indent="-228600" algn="l" defTabSz="914400" rtl="0" eaLnBrk="1" fontAlgn="base" latinLnBrk="0" hangingPunct="1">
              <a:lnSpc>
                <a:spcPct val="120000"/>
              </a:lnSpc>
              <a:spcBef>
                <a:spcPts val="1000"/>
              </a:spcBef>
              <a:spcAft>
                <a:spcPts val="0"/>
              </a:spcAft>
              <a:buClr>
                <a:prstClr val="black"/>
              </a:buClr>
              <a:buSzTx/>
              <a:buFont typeface="Wingdings" panose="05000000000000000000" pitchFamily="2" charset="2"/>
              <a:buChar char="Ø"/>
              <a:tabLst/>
              <a:defRPr/>
            </a:pPr>
            <a:r>
              <a:rPr kumimoji="0" lang="en-GB" sz="1400" b="0" i="0" u="none" strike="noStrike" kern="1200" cap="all" spc="0" normalizeH="0" baseline="0" noProof="0" dirty="0">
                <a:ln>
                  <a:noFill/>
                </a:ln>
                <a:solidFill>
                  <a:srgbClr val="454545"/>
                </a:solidFill>
                <a:effectLst/>
                <a:uLnTx/>
                <a:uFillTx/>
                <a:latin typeface="inherit"/>
                <a:ea typeface="+mn-ea"/>
                <a:cs typeface="+mn-cs"/>
              </a:rPr>
              <a:t>Surgeon – a doctor who specialises in a specific cancer type and does operations.</a:t>
            </a:r>
          </a:p>
          <a:p>
            <a:pPr marL="228600" marR="0" lvl="0" indent="-228600" algn="l" defTabSz="914400" rtl="0" eaLnBrk="1" fontAlgn="base" latinLnBrk="0" hangingPunct="1">
              <a:lnSpc>
                <a:spcPct val="120000"/>
              </a:lnSpc>
              <a:spcBef>
                <a:spcPts val="1000"/>
              </a:spcBef>
              <a:spcAft>
                <a:spcPts val="0"/>
              </a:spcAft>
              <a:buClr>
                <a:prstClr val="black"/>
              </a:buClr>
              <a:buSzTx/>
              <a:buFont typeface="Wingdings" panose="05000000000000000000" pitchFamily="2" charset="2"/>
              <a:buChar char="Ø"/>
              <a:tabLst/>
              <a:defRPr/>
            </a:pPr>
            <a:r>
              <a:rPr kumimoji="0" lang="en-GB" sz="1400" b="0" i="0" u="none" strike="noStrike" kern="1200" cap="all" spc="0" normalizeH="0" baseline="0" noProof="0" dirty="0">
                <a:ln>
                  <a:noFill/>
                </a:ln>
                <a:solidFill>
                  <a:srgbClr val="454545"/>
                </a:solidFill>
                <a:effectLst/>
                <a:uLnTx/>
                <a:uFillTx/>
                <a:latin typeface="inherit"/>
                <a:ea typeface="+mn-ea"/>
                <a:cs typeface="+mn-cs"/>
              </a:rPr>
              <a:t>Medical oncologist – a doctor who specialises in treating cancer with chemotherapy and other cancer drugs.</a:t>
            </a:r>
          </a:p>
          <a:p>
            <a:pPr marL="228600" marR="0" lvl="0" indent="-228600" algn="l" defTabSz="914400" rtl="0" eaLnBrk="1" fontAlgn="base" latinLnBrk="0" hangingPunct="1">
              <a:lnSpc>
                <a:spcPct val="120000"/>
              </a:lnSpc>
              <a:spcBef>
                <a:spcPts val="1000"/>
              </a:spcBef>
              <a:spcAft>
                <a:spcPts val="0"/>
              </a:spcAft>
              <a:buClr>
                <a:prstClr val="black"/>
              </a:buClr>
              <a:buSzTx/>
              <a:buFont typeface="Wingdings" panose="05000000000000000000" pitchFamily="2" charset="2"/>
              <a:buChar char="Ø"/>
              <a:tabLst/>
              <a:defRPr/>
            </a:pPr>
            <a:r>
              <a:rPr kumimoji="0" lang="en-GB" sz="1400" b="0" i="0" u="none" strike="noStrike" kern="1200" cap="all" spc="0" normalizeH="0" baseline="0" noProof="0" dirty="0">
                <a:ln>
                  <a:noFill/>
                </a:ln>
                <a:solidFill>
                  <a:srgbClr val="454545"/>
                </a:solidFill>
                <a:effectLst/>
                <a:uLnTx/>
                <a:uFillTx/>
                <a:latin typeface="inherit"/>
                <a:ea typeface="+mn-ea"/>
                <a:cs typeface="+mn-cs"/>
              </a:rPr>
              <a:t>Clinical oncologist – a doctor who specialises in treating cancer with radiotherapy, chemotherapy and other cancer drugs.</a:t>
            </a:r>
          </a:p>
          <a:p>
            <a:pPr marL="228600" marR="0" lvl="0" indent="-228600" algn="l" defTabSz="914400" rtl="0" eaLnBrk="1" fontAlgn="base" latinLnBrk="0" hangingPunct="1">
              <a:lnSpc>
                <a:spcPct val="120000"/>
              </a:lnSpc>
              <a:spcBef>
                <a:spcPts val="1000"/>
              </a:spcBef>
              <a:spcAft>
                <a:spcPts val="0"/>
              </a:spcAft>
              <a:buClr>
                <a:prstClr val="black"/>
              </a:buClr>
              <a:buSzTx/>
              <a:buFont typeface="Wingdings" panose="05000000000000000000" pitchFamily="2" charset="2"/>
              <a:buChar char="Ø"/>
              <a:tabLst/>
              <a:defRPr/>
            </a:pPr>
            <a:r>
              <a:rPr kumimoji="0" lang="en-GB" sz="1400" b="0" i="0" u="none" strike="noStrike" kern="1200" cap="all" spc="0" normalizeH="0" baseline="0" noProof="0" dirty="0">
                <a:ln>
                  <a:noFill/>
                </a:ln>
                <a:solidFill>
                  <a:srgbClr val="454545"/>
                </a:solidFill>
                <a:effectLst/>
                <a:uLnTx/>
                <a:uFillTx/>
                <a:latin typeface="inherit"/>
                <a:ea typeface="+mn-ea"/>
                <a:cs typeface="+mn-cs"/>
              </a:rPr>
              <a:t>Haematologist – a doctor who specialises in diagnosing and treating blood disorders, including some cancers.</a:t>
            </a:r>
          </a:p>
          <a:p>
            <a:pPr marL="228600" marR="0" lvl="0" indent="-228600" algn="l" defTabSz="914400" rtl="0" eaLnBrk="1" fontAlgn="base" latinLnBrk="0" hangingPunct="1">
              <a:lnSpc>
                <a:spcPct val="120000"/>
              </a:lnSpc>
              <a:spcBef>
                <a:spcPts val="1000"/>
              </a:spcBef>
              <a:spcAft>
                <a:spcPts val="0"/>
              </a:spcAft>
              <a:buClr>
                <a:prstClr val="black"/>
              </a:buClr>
              <a:buSzTx/>
              <a:buFont typeface="Wingdings" panose="05000000000000000000" pitchFamily="2" charset="2"/>
              <a:buChar char="Ø"/>
              <a:tabLst/>
              <a:defRPr/>
            </a:pPr>
            <a:r>
              <a:rPr kumimoji="0" lang="en-GB" sz="1400" b="0" i="0" u="none" strike="noStrike" kern="1200" cap="all" spc="0" normalizeH="0" baseline="0" noProof="0" dirty="0">
                <a:ln>
                  <a:noFill/>
                </a:ln>
                <a:solidFill>
                  <a:srgbClr val="454545"/>
                </a:solidFill>
                <a:effectLst/>
                <a:uLnTx/>
                <a:uFillTx/>
                <a:latin typeface="inherit"/>
                <a:ea typeface="+mn-ea"/>
                <a:cs typeface="+mn-cs"/>
              </a:rPr>
              <a:t>Pathologist – a doctor who studies cells and body tissues.</a:t>
            </a:r>
          </a:p>
          <a:p>
            <a:pPr marL="228600" marR="0" lvl="0" indent="-228600" algn="l" defTabSz="914400" rtl="0" eaLnBrk="1" fontAlgn="base" latinLnBrk="0" hangingPunct="1">
              <a:lnSpc>
                <a:spcPct val="120000"/>
              </a:lnSpc>
              <a:spcBef>
                <a:spcPts val="1000"/>
              </a:spcBef>
              <a:spcAft>
                <a:spcPts val="0"/>
              </a:spcAft>
              <a:buClr>
                <a:prstClr val="black"/>
              </a:buClr>
              <a:buSzTx/>
              <a:buFont typeface="Wingdings" panose="05000000000000000000" pitchFamily="2" charset="2"/>
              <a:buChar char="Ø"/>
              <a:tabLst/>
              <a:defRPr/>
            </a:pPr>
            <a:r>
              <a:rPr kumimoji="0" lang="en-GB" sz="1400" b="0" i="0" u="none" strike="noStrike" kern="1200" cap="all" spc="0" normalizeH="0" baseline="0" noProof="0" dirty="0">
                <a:ln>
                  <a:noFill/>
                </a:ln>
                <a:solidFill>
                  <a:srgbClr val="454545"/>
                </a:solidFill>
                <a:effectLst/>
                <a:uLnTx/>
                <a:uFillTx/>
                <a:latin typeface="inherit"/>
                <a:ea typeface="+mn-ea"/>
                <a:cs typeface="+mn-cs"/>
              </a:rPr>
              <a:t>Clinical nurse specialist – an expert nurse who specialises in a particular area of health, such as cancer or a specific cancer type.</a:t>
            </a:r>
          </a:p>
          <a:p>
            <a:pPr marL="228600" marR="0" lvl="0" indent="-228600" algn="l" defTabSz="914400" rtl="0" eaLnBrk="1" fontAlgn="base" latinLnBrk="0" hangingPunct="1">
              <a:lnSpc>
                <a:spcPct val="120000"/>
              </a:lnSpc>
              <a:spcBef>
                <a:spcPts val="1000"/>
              </a:spcBef>
              <a:spcAft>
                <a:spcPts val="0"/>
              </a:spcAft>
              <a:buClr>
                <a:prstClr val="black"/>
              </a:buClr>
              <a:buSzTx/>
              <a:buFont typeface="Wingdings" panose="05000000000000000000" pitchFamily="2" charset="2"/>
              <a:buChar char="Ø"/>
              <a:tabLst/>
              <a:defRPr/>
            </a:pPr>
            <a:r>
              <a:rPr kumimoji="0" lang="en-GB" sz="1400" b="0" i="0" u="none" strike="noStrike" kern="1200" cap="all" spc="0" normalizeH="0" baseline="0" noProof="0" dirty="0">
                <a:ln>
                  <a:noFill/>
                </a:ln>
                <a:solidFill>
                  <a:srgbClr val="454545"/>
                </a:solidFill>
                <a:effectLst/>
                <a:uLnTx/>
                <a:uFillTx/>
                <a:latin typeface="inherit"/>
                <a:ea typeface="+mn-ea"/>
                <a:cs typeface="+mn-cs"/>
              </a:rPr>
              <a:t>Radiologist – a specialist in x-rays and scans.</a:t>
            </a:r>
          </a:p>
          <a:p>
            <a:endParaRPr lang="en-GB" dirty="0"/>
          </a:p>
        </p:txBody>
      </p:sp>
    </p:spTree>
    <p:extLst>
      <p:ext uri="{BB962C8B-B14F-4D97-AF65-F5344CB8AC3E}">
        <p14:creationId xmlns:p14="http://schemas.microsoft.com/office/powerpoint/2010/main" val="1339735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089E35-FCD7-40EF-BC01-A60C3D94CAB8}"/>
              </a:ext>
            </a:extLst>
          </p:cNvPr>
          <p:cNvSpPr>
            <a:spLocks noGrp="1"/>
          </p:cNvSpPr>
          <p:nvPr>
            <p:ph type="title"/>
          </p:nvPr>
        </p:nvSpPr>
        <p:spPr/>
        <p:txBody>
          <a:bodyPr>
            <a:normAutofit/>
          </a:bodyPr>
          <a:lstStyle/>
          <a:p>
            <a:r>
              <a:rPr lang="en-GB" sz="2800" dirty="0"/>
              <a:t>1 - Multi-disciplinary teams cont..</a:t>
            </a:r>
          </a:p>
        </p:txBody>
      </p:sp>
      <p:sp>
        <p:nvSpPr>
          <p:cNvPr id="3" name="Content Placeholder 2">
            <a:extLst>
              <a:ext uri="{FF2B5EF4-FFF2-40B4-BE49-F238E27FC236}">
                <a16:creationId xmlns:a16="http://schemas.microsoft.com/office/drawing/2014/main" id="{F79810C3-5CEC-4A2E-91E7-25327C61F558}"/>
              </a:ext>
            </a:extLst>
          </p:cNvPr>
          <p:cNvSpPr>
            <a:spLocks noGrp="1"/>
          </p:cNvSpPr>
          <p:nvPr>
            <p:ph idx="1"/>
          </p:nvPr>
        </p:nvSpPr>
        <p:spPr/>
        <p:txBody>
          <a:bodyPr/>
          <a:lstStyle/>
          <a:p>
            <a:r>
              <a:rPr lang="en-GB" dirty="0"/>
              <a:t>The key factor that distinguishes </a:t>
            </a:r>
            <a:r>
              <a:rPr lang="en-GB" dirty="0" err="1"/>
              <a:t>mdt’s</a:t>
            </a:r>
            <a:r>
              <a:rPr lang="en-GB" dirty="0"/>
              <a:t> is that professionals general stay within their own ‘silos’.</a:t>
            </a:r>
          </a:p>
          <a:p>
            <a:r>
              <a:rPr lang="en-GB" dirty="0"/>
              <a:t>The member of staff is there to give input relating specifically to their own profession, they will come to the meeting with their own idea as to the best way forward.</a:t>
            </a:r>
          </a:p>
          <a:p>
            <a:r>
              <a:rPr lang="en-GB" dirty="0"/>
              <a:t>Decisions will then be made based on the input from all professionals.</a:t>
            </a:r>
          </a:p>
          <a:p>
            <a:endParaRPr lang="en-GB" dirty="0"/>
          </a:p>
        </p:txBody>
      </p:sp>
    </p:spTree>
    <p:extLst>
      <p:ext uri="{BB962C8B-B14F-4D97-AF65-F5344CB8AC3E}">
        <p14:creationId xmlns:p14="http://schemas.microsoft.com/office/powerpoint/2010/main" val="42243426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6447D3-DC7A-4842-9674-E943AF35DD7B}"/>
              </a:ext>
            </a:extLst>
          </p:cNvPr>
          <p:cNvSpPr>
            <a:spLocks noGrp="1"/>
          </p:cNvSpPr>
          <p:nvPr>
            <p:ph type="title"/>
          </p:nvPr>
        </p:nvSpPr>
        <p:spPr/>
        <p:txBody>
          <a:bodyPr>
            <a:normAutofit/>
          </a:bodyPr>
          <a:lstStyle/>
          <a:p>
            <a:r>
              <a:rPr lang="en-GB" sz="2400" dirty="0"/>
              <a:t>1 – interdisciplinary teams </a:t>
            </a:r>
          </a:p>
        </p:txBody>
      </p:sp>
      <p:sp>
        <p:nvSpPr>
          <p:cNvPr id="3" name="Content Placeholder 2">
            <a:extLst>
              <a:ext uri="{FF2B5EF4-FFF2-40B4-BE49-F238E27FC236}">
                <a16:creationId xmlns:a16="http://schemas.microsoft.com/office/drawing/2014/main" id="{58FE3C4B-D4FD-4ECB-B53C-AD83E96FDE88}"/>
              </a:ext>
            </a:extLst>
          </p:cNvPr>
          <p:cNvSpPr>
            <a:spLocks noGrp="1"/>
          </p:cNvSpPr>
          <p:nvPr>
            <p:ph idx="1"/>
          </p:nvPr>
        </p:nvSpPr>
        <p:spPr>
          <a:xfrm>
            <a:off x="1708368" y="1540189"/>
            <a:ext cx="8915400" cy="3777622"/>
          </a:xfrm>
        </p:spPr>
        <p:txBody>
          <a:bodyPr/>
          <a:lstStyle/>
          <a:p>
            <a:r>
              <a:rPr lang="en-GB" dirty="0"/>
              <a:t>This is an example of who might sit on a mental health </a:t>
            </a:r>
            <a:r>
              <a:rPr lang="en-GB" dirty="0" err="1"/>
              <a:t>idt</a:t>
            </a:r>
            <a:r>
              <a:rPr lang="en-GB" dirty="0"/>
              <a:t>:</a:t>
            </a:r>
          </a:p>
          <a:p>
            <a:pPr marL="0" indent="0">
              <a:buNone/>
            </a:pPr>
            <a:endParaRPr lang="en-GB" dirty="0"/>
          </a:p>
        </p:txBody>
      </p:sp>
      <p:graphicFrame>
        <p:nvGraphicFramePr>
          <p:cNvPr id="5" name="Table 4">
            <a:extLst>
              <a:ext uri="{FF2B5EF4-FFF2-40B4-BE49-F238E27FC236}">
                <a16:creationId xmlns:a16="http://schemas.microsoft.com/office/drawing/2014/main" id="{23DED17A-426D-4F3D-B7FE-F0BA87776670}"/>
              </a:ext>
            </a:extLst>
          </p:cNvPr>
          <p:cNvGraphicFramePr/>
          <p:nvPr/>
        </p:nvGraphicFramePr>
        <p:xfrm>
          <a:off x="914400" y="2379822"/>
          <a:ext cx="10363200" cy="4221480"/>
        </p:xfrm>
        <a:graphic>
          <a:graphicData uri="http://schemas.openxmlformats.org/drawingml/2006/table">
            <a:tbl>
              <a:tblPr>
                <a:tableStyleId>{5C22544A-7EE6-4342-B048-85BDC9FD1C3A}</a:tableStyleId>
              </a:tblPr>
              <a:tblGrid>
                <a:gridCol w="5181600">
                  <a:extLst>
                    <a:ext uri="{9D8B030D-6E8A-4147-A177-3AD203B41FA5}">
                      <a16:colId xmlns:a16="http://schemas.microsoft.com/office/drawing/2014/main" val="1125520673"/>
                    </a:ext>
                  </a:extLst>
                </a:gridCol>
                <a:gridCol w="5181600">
                  <a:extLst>
                    <a:ext uri="{9D8B030D-6E8A-4147-A177-3AD203B41FA5}">
                      <a16:colId xmlns:a16="http://schemas.microsoft.com/office/drawing/2014/main" val="3590538375"/>
                    </a:ext>
                  </a:extLst>
                </a:gridCol>
              </a:tblGrid>
              <a:tr h="0">
                <a:tc>
                  <a:txBody>
                    <a:bodyPr/>
                    <a:lstStyle/>
                    <a:p>
                      <a:pPr algn="l" fontAlgn="ctr">
                        <a:spcBef>
                          <a:spcPts val="0"/>
                        </a:spcBef>
                        <a:spcAft>
                          <a:spcPts val="0"/>
                        </a:spcAft>
                      </a:pPr>
                      <a:r>
                        <a:rPr lang="en-GB" sz="1800" u="none" strike="noStrike" dirty="0">
                          <a:effectLst/>
                        </a:rPr>
                        <a:t>Psychiatrist</a:t>
                      </a:r>
                      <a:endParaRPr lang="en-GB" sz="1800" b="0" i="0" u="none" strike="noStrike" dirty="0">
                        <a:effectLst/>
                        <a:latin typeface="Arial" panose="020B0604020202020204" pitchFamily="34" charset="0"/>
                      </a:endParaRPr>
                    </a:p>
                  </a:txBody>
                  <a:tcPr marL="76200" marR="76200" marT="38100" marB="38100" anchor="ctr"/>
                </a:tc>
                <a:tc>
                  <a:txBody>
                    <a:bodyPr/>
                    <a:lstStyle/>
                    <a:p>
                      <a:pPr algn="l" fontAlgn="ctr">
                        <a:spcBef>
                          <a:spcPts val="0"/>
                        </a:spcBef>
                        <a:spcAft>
                          <a:spcPts val="0"/>
                        </a:spcAft>
                      </a:pPr>
                      <a:r>
                        <a:rPr lang="en-GB" sz="1800" u="none" strike="noStrike">
                          <a:effectLst/>
                        </a:rPr>
                        <a:t>Perform assessments, provide talking therapies, prescribe medication, investigate for physical illnesses</a:t>
                      </a:r>
                      <a:endParaRPr lang="en-GB" sz="1800" b="0" i="0" u="none" strike="noStrike">
                        <a:effectLst/>
                        <a:latin typeface="Arial" panose="020B0604020202020204" pitchFamily="34" charset="0"/>
                      </a:endParaRPr>
                    </a:p>
                  </a:txBody>
                  <a:tcPr marL="76200" marR="76200" marT="38100" marB="38100" anchor="ctr"/>
                </a:tc>
                <a:extLst>
                  <a:ext uri="{0D108BD9-81ED-4DB2-BD59-A6C34878D82A}">
                    <a16:rowId xmlns:a16="http://schemas.microsoft.com/office/drawing/2014/main" val="3853007830"/>
                  </a:ext>
                </a:extLst>
              </a:tr>
              <a:tr h="0">
                <a:tc>
                  <a:txBody>
                    <a:bodyPr/>
                    <a:lstStyle/>
                    <a:p>
                      <a:pPr algn="l" fontAlgn="ctr">
                        <a:spcBef>
                          <a:spcPts val="0"/>
                        </a:spcBef>
                        <a:spcAft>
                          <a:spcPts val="0"/>
                        </a:spcAft>
                      </a:pPr>
                      <a:r>
                        <a:rPr lang="en-GB" sz="1800" u="none" strike="noStrike">
                          <a:effectLst/>
                        </a:rPr>
                        <a:t>Psychologist</a:t>
                      </a:r>
                      <a:endParaRPr lang="en-GB" sz="1800" b="0" i="0" u="none" strike="noStrike">
                        <a:effectLst/>
                        <a:latin typeface="Arial" panose="020B0604020202020204" pitchFamily="34" charset="0"/>
                      </a:endParaRPr>
                    </a:p>
                  </a:txBody>
                  <a:tcPr marL="76200" marR="76200" marT="38100" marB="38100" anchor="ctr"/>
                </a:tc>
                <a:tc>
                  <a:txBody>
                    <a:bodyPr/>
                    <a:lstStyle/>
                    <a:p>
                      <a:pPr algn="l" fontAlgn="ctr">
                        <a:spcBef>
                          <a:spcPts val="0"/>
                        </a:spcBef>
                        <a:spcAft>
                          <a:spcPts val="0"/>
                        </a:spcAft>
                      </a:pPr>
                      <a:r>
                        <a:rPr lang="en-GB" sz="1800" u="none" strike="noStrike">
                          <a:effectLst/>
                        </a:rPr>
                        <a:t>Provide specialised talking therapies, perform in-depth assessments of aspects of brain functioning and behaviour</a:t>
                      </a:r>
                      <a:endParaRPr lang="en-GB" sz="1800" b="0" i="0" u="none" strike="noStrike">
                        <a:effectLst/>
                        <a:latin typeface="Arial" panose="020B0604020202020204" pitchFamily="34" charset="0"/>
                      </a:endParaRPr>
                    </a:p>
                  </a:txBody>
                  <a:tcPr marL="76200" marR="76200" marT="38100" marB="38100" anchor="ctr"/>
                </a:tc>
                <a:extLst>
                  <a:ext uri="{0D108BD9-81ED-4DB2-BD59-A6C34878D82A}">
                    <a16:rowId xmlns:a16="http://schemas.microsoft.com/office/drawing/2014/main" val="331704173"/>
                  </a:ext>
                </a:extLst>
              </a:tr>
              <a:tr h="0">
                <a:tc>
                  <a:txBody>
                    <a:bodyPr/>
                    <a:lstStyle/>
                    <a:p>
                      <a:pPr algn="l" fontAlgn="ctr">
                        <a:spcBef>
                          <a:spcPts val="0"/>
                        </a:spcBef>
                        <a:spcAft>
                          <a:spcPts val="0"/>
                        </a:spcAft>
                      </a:pPr>
                      <a:r>
                        <a:rPr lang="en-GB" sz="1800" u="none" strike="noStrike">
                          <a:effectLst/>
                        </a:rPr>
                        <a:t>Psychiatric Nurse</a:t>
                      </a:r>
                      <a:endParaRPr lang="en-GB" sz="1800" b="0" i="0" u="none" strike="noStrike">
                        <a:effectLst/>
                        <a:latin typeface="Arial" panose="020B0604020202020204" pitchFamily="34" charset="0"/>
                      </a:endParaRPr>
                    </a:p>
                  </a:txBody>
                  <a:tcPr marL="76200" marR="76200" marT="38100" marB="38100" anchor="ctr"/>
                </a:tc>
                <a:tc>
                  <a:txBody>
                    <a:bodyPr/>
                    <a:lstStyle/>
                    <a:p>
                      <a:pPr algn="l" fontAlgn="ctr">
                        <a:spcBef>
                          <a:spcPts val="0"/>
                        </a:spcBef>
                        <a:spcAft>
                          <a:spcPts val="0"/>
                        </a:spcAft>
                      </a:pPr>
                      <a:r>
                        <a:rPr lang="en-GB" sz="1800" u="none" strike="noStrike">
                          <a:effectLst/>
                        </a:rPr>
                        <a:t>Assess difficulties, provide talking therapies, administer and monitor medication</a:t>
                      </a:r>
                      <a:endParaRPr lang="en-GB" sz="1800" b="0" i="0" u="none" strike="noStrike">
                        <a:effectLst/>
                        <a:latin typeface="Arial" panose="020B0604020202020204" pitchFamily="34" charset="0"/>
                      </a:endParaRPr>
                    </a:p>
                  </a:txBody>
                  <a:tcPr marL="76200" marR="76200" marT="38100" marB="38100" anchor="ctr"/>
                </a:tc>
                <a:extLst>
                  <a:ext uri="{0D108BD9-81ED-4DB2-BD59-A6C34878D82A}">
                    <a16:rowId xmlns:a16="http://schemas.microsoft.com/office/drawing/2014/main" val="766601970"/>
                  </a:ext>
                </a:extLst>
              </a:tr>
              <a:tr h="0">
                <a:tc>
                  <a:txBody>
                    <a:bodyPr/>
                    <a:lstStyle/>
                    <a:p>
                      <a:pPr algn="l" fontAlgn="ctr">
                        <a:spcBef>
                          <a:spcPts val="0"/>
                        </a:spcBef>
                        <a:spcAft>
                          <a:spcPts val="0"/>
                        </a:spcAft>
                      </a:pPr>
                      <a:r>
                        <a:rPr lang="en-GB" sz="1800" u="none" strike="noStrike">
                          <a:effectLst/>
                        </a:rPr>
                        <a:t>Occupational Therapist</a:t>
                      </a:r>
                      <a:endParaRPr lang="en-GB" sz="1800" b="0" i="0" u="none" strike="noStrike">
                        <a:effectLst/>
                        <a:latin typeface="Arial" panose="020B0604020202020204" pitchFamily="34" charset="0"/>
                      </a:endParaRPr>
                    </a:p>
                  </a:txBody>
                  <a:tcPr marL="76200" marR="76200" marT="38100" marB="38100" anchor="ctr"/>
                </a:tc>
                <a:tc>
                  <a:txBody>
                    <a:bodyPr/>
                    <a:lstStyle/>
                    <a:p>
                      <a:pPr algn="l" fontAlgn="ctr">
                        <a:spcBef>
                          <a:spcPts val="0"/>
                        </a:spcBef>
                        <a:spcAft>
                          <a:spcPts val="0"/>
                        </a:spcAft>
                      </a:pPr>
                      <a:r>
                        <a:rPr lang="en-GB" sz="1800" u="none" strike="noStrike">
                          <a:effectLst/>
                        </a:rPr>
                        <a:t>Provide skills assessments, formulate rehabilitation plan which is delivered both individually and in groups</a:t>
                      </a:r>
                      <a:endParaRPr lang="en-GB" sz="1800" b="0" i="0" u="none" strike="noStrike">
                        <a:effectLst/>
                        <a:latin typeface="Arial" panose="020B0604020202020204" pitchFamily="34" charset="0"/>
                      </a:endParaRPr>
                    </a:p>
                  </a:txBody>
                  <a:tcPr marL="76200" marR="76200" marT="38100" marB="38100" anchor="ctr"/>
                </a:tc>
                <a:extLst>
                  <a:ext uri="{0D108BD9-81ED-4DB2-BD59-A6C34878D82A}">
                    <a16:rowId xmlns:a16="http://schemas.microsoft.com/office/drawing/2014/main" val="3305659499"/>
                  </a:ext>
                </a:extLst>
              </a:tr>
              <a:tr h="0">
                <a:tc>
                  <a:txBody>
                    <a:bodyPr/>
                    <a:lstStyle/>
                    <a:p>
                      <a:pPr algn="l" fontAlgn="ctr">
                        <a:spcBef>
                          <a:spcPts val="0"/>
                        </a:spcBef>
                        <a:spcAft>
                          <a:spcPts val="0"/>
                        </a:spcAft>
                      </a:pPr>
                      <a:r>
                        <a:rPr lang="en-GB" sz="1800" u="none" strike="noStrike">
                          <a:effectLst/>
                        </a:rPr>
                        <a:t>Social Worker</a:t>
                      </a:r>
                      <a:endParaRPr lang="en-GB" sz="1800" b="0" i="0" u="none" strike="noStrike">
                        <a:effectLst/>
                        <a:latin typeface="Arial" panose="020B0604020202020204" pitchFamily="34" charset="0"/>
                      </a:endParaRPr>
                    </a:p>
                  </a:txBody>
                  <a:tcPr marL="76200" marR="76200" marT="38100" marB="38100" anchor="ctr"/>
                </a:tc>
                <a:tc>
                  <a:txBody>
                    <a:bodyPr/>
                    <a:lstStyle/>
                    <a:p>
                      <a:pPr algn="l" fontAlgn="ctr">
                        <a:spcBef>
                          <a:spcPts val="0"/>
                        </a:spcBef>
                        <a:spcAft>
                          <a:spcPts val="0"/>
                        </a:spcAft>
                      </a:pPr>
                      <a:r>
                        <a:rPr lang="en-GB" sz="1800" u="none" strike="noStrike" dirty="0">
                          <a:effectLst/>
                        </a:rPr>
                        <a:t>Provide support for families, provide talking therapies, advise in relation to housing, finance and supports</a:t>
                      </a:r>
                      <a:endParaRPr lang="en-GB" sz="1800" b="0" i="0" u="none" strike="noStrike" dirty="0">
                        <a:effectLst/>
                        <a:latin typeface="Arial" panose="020B0604020202020204" pitchFamily="34" charset="0"/>
                      </a:endParaRPr>
                    </a:p>
                  </a:txBody>
                  <a:tcPr marL="76200" marR="76200" marT="38100" marB="38100" anchor="ctr"/>
                </a:tc>
                <a:extLst>
                  <a:ext uri="{0D108BD9-81ED-4DB2-BD59-A6C34878D82A}">
                    <a16:rowId xmlns:a16="http://schemas.microsoft.com/office/drawing/2014/main" val="2795990329"/>
                  </a:ext>
                </a:extLst>
              </a:tr>
            </a:tbl>
          </a:graphicData>
        </a:graphic>
      </p:graphicFrame>
    </p:spTree>
    <p:extLst>
      <p:ext uri="{BB962C8B-B14F-4D97-AF65-F5344CB8AC3E}">
        <p14:creationId xmlns:p14="http://schemas.microsoft.com/office/powerpoint/2010/main" val="31957317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5633B7-6BF0-4145-9304-1A812A90ED3D}"/>
              </a:ext>
            </a:extLst>
          </p:cNvPr>
          <p:cNvSpPr>
            <a:spLocks noGrp="1"/>
          </p:cNvSpPr>
          <p:nvPr>
            <p:ph type="title"/>
          </p:nvPr>
        </p:nvSpPr>
        <p:spPr/>
        <p:txBody>
          <a:bodyPr>
            <a:normAutofit/>
          </a:bodyPr>
          <a:lstStyle/>
          <a:p>
            <a:r>
              <a:rPr lang="en-GB" i="1" dirty="0"/>
              <a:t>interdisciplinary teams </a:t>
            </a:r>
            <a:r>
              <a:rPr lang="en-GB" i="1" dirty="0" err="1"/>
              <a:t>cont</a:t>
            </a:r>
            <a:r>
              <a:rPr lang="en-GB" i="1" dirty="0"/>
              <a:t>…</a:t>
            </a:r>
            <a:br>
              <a:rPr lang="en-GB" i="1" dirty="0"/>
            </a:br>
            <a:endParaRPr lang="en-GB" dirty="0"/>
          </a:p>
        </p:txBody>
      </p:sp>
      <p:sp>
        <p:nvSpPr>
          <p:cNvPr id="3" name="Content Placeholder 2">
            <a:extLst>
              <a:ext uri="{FF2B5EF4-FFF2-40B4-BE49-F238E27FC236}">
                <a16:creationId xmlns:a16="http://schemas.microsoft.com/office/drawing/2014/main" id="{DC5AFF08-D9D3-4604-A0E5-A0C33C463C82}"/>
              </a:ext>
            </a:extLst>
          </p:cNvPr>
          <p:cNvSpPr>
            <a:spLocks noGrp="1"/>
          </p:cNvSpPr>
          <p:nvPr>
            <p:ph idx="1"/>
          </p:nvPr>
        </p:nvSpPr>
        <p:spPr/>
        <p:txBody>
          <a:bodyPr/>
          <a:lstStyle/>
          <a:p>
            <a:r>
              <a:rPr lang="en-GB" dirty="0"/>
              <a:t>The key aspect of an IDT team is that there is an expectation that professionals will accept, consider and respect the opinions and approaches of different professions.</a:t>
            </a:r>
          </a:p>
          <a:p>
            <a:r>
              <a:rPr lang="en-GB" dirty="0"/>
              <a:t>The collaborate from the beginning of the process.</a:t>
            </a:r>
          </a:p>
          <a:p>
            <a:r>
              <a:rPr lang="en-GB" dirty="0"/>
              <a:t>Staff will need to be prepared to listen to other peoples thoughts on what they feel is the correct approach and way forward.</a:t>
            </a:r>
          </a:p>
          <a:p>
            <a:r>
              <a:rPr lang="en-GB" dirty="0"/>
              <a:t>The final care plan will likely be a compromise of a range of approaches.</a:t>
            </a:r>
          </a:p>
          <a:p>
            <a:r>
              <a:rPr lang="en-GB" dirty="0"/>
              <a:t>Especially when used for care plans over a longer period of time these plans need to have regular monitoring stages so the plan can be adapted accordingly.</a:t>
            </a:r>
          </a:p>
        </p:txBody>
      </p:sp>
    </p:spTree>
    <p:extLst>
      <p:ext uri="{BB962C8B-B14F-4D97-AF65-F5344CB8AC3E}">
        <p14:creationId xmlns:p14="http://schemas.microsoft.com/office/powerpoint/2010/main" val="33531462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D1402-FA5C-4589-BD15-F417708D2562}"/>
              </a:ext>
            </a:extLst>
          </p:cNvPr>
          <p:cNvSpPr>
            <a:spLocks noGrp="1"/>
          </p:cNvSpPr>
          <p:nvPr>
            <p:ph type="title"/>
          </p:nvPr>
        </p:nvSpPr>
        <p:spPr/>
        <p:txBody>
          <a:bodyPr/>
          <a:lstStyle/>
          <a:p>
            <a:r>
              <a:rPr lang="en-GB" b="0" i="0" dirty="0">
                <a:effectLst/>
                <a:latin typeface="Noto Serif"/>
              </a:rPr>
              <a:t>Intradisciplinary</a:t>
            </a:r>
            <a:r>
              <a:rPr lang="en-GB" b="0" i="1" dirty="0">
                <a:effectLst/>
                <a:latin typeface="Noto Serif"/>
              </a:rPr>
              <a:t> teams</a:t>
            </a:r>
            <a:br>
              <a:rPr lang="en-GB" i="1" dirty="0"/>
            </a:br>
            <a:endParaRPr lang="en-GB" dirty="0"/>
          </a:p>
        </p:txBody>
      </p:sp>
      <p:sp>
        <p:nvSpPr>
          <p:cNvPr id="3" name="Content Placeholder 2">
            <a:extLst>
              <a:ext uri="{FF2B5EF4-FFF2-40B4-BE49-F238E27FC236}">
                <a16:creationId xmlns:a16="http://schemas.microsoft.com/office/drawing/2014/main" id="{EAB3E9D8-BA27-45F0-9AD8-C522B5888A29}"/>
              </a:ext>
            </a:extLst>
          </p:cNvPr>
          <p:cNvSpPr>
            <a:spLocks noGrp="1"/>
          </p:cNvSpPr>
          <p:nvPr>
            <p:ph idx="1"/>
          </p:nvPr>
        </p:nvSpPr>
        <p:spPr/>
        <p:txBody>
          <a:bodyPr/>
          <a:lstStyle/>
          <a:p>
            <a:r>
              <a:rPr lang="en-GB" dirty="0"/>
              <a:t>Intra meaning ‘within’ and inter meaning ‘between’!</a:t>
            </a:r>
          </a:p>
          <a:p>
            <a:r>
              <a:rPr lang="en-GB" dirty="0"/>
              <a:t>Same discipline teams </a:t>
            </a:r>
          </a:p>
          <a:p>
            <a:r>
              <a:rPr lang="en-GB" dirty="0"/>
              <a:t>You will have different levels of expertise and can have people at different levels.</a:t>
            </a:r>
          </a:p>
          <a:p>
            <a:r>
              <a:rPr lang="en-GB" dirty="0"/>
              <a:t>Classic example would be nursing staff on a ward, a group of </a:t>
            </a:r>
            <a:r>
              <a:rPr lang="en-GB" dirty="0" err="1"/>
              <a:t>ahp’s</a:t>
            </a:r>
            <a:r>
              <a:rPr lang="en-GB" dirty="0"/>
              <a:t> or care home staff etc </a:t>
            </a:r>
            <a:r>
              <a:rPr lang="en-GB" dirty="0" err="1"/>
              <a:t>etc</a:t>
            </a:r>
            <a:r>
              <a:rPr lang="en-GB" dirty="0"/>
              <a:t>.</a:t>
            </a:r>
          </a:p>
          <a:p>
            <a:r>
              <a:rPr lang="en-GB" dirty="0"/>
              <a:t>This is the team where the role of a team leader, or manager is most prevalent.</a:t>
            </a:r>
          </a:p>
        </p:txBody>
      </p:sp>
    </p:spTree>
    <p:extLst>
      <p:ext uri="{BB962C8B-B14F-4D97-AF65-F5344CB8AC3E}">
        <p14:creationId xmlns:p14="http://schemas.microsoft.com/office/powerpoint/2010/main" val="16087575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2CAA29-940E-4404-A9A9-F62B7F677D1B}"/>
              </a:ext>
            </a:extLst>
          </p:cNvPr>
          <p:cNvSpPr>
            <a:spLocks noGrp="1"/>
          </p:cNvSpPr>
          <p:nvPr>
            <p:ph type="title"/>
          </p:nvPr>
        </p:nvSpPr>
        <p:spPr/>
        <p:txBody>
          <a:bodyPr>
            <a:normAutofit fontScale="90000"/>
          </a:bodyPr>
          <a:lstStyle/>
          <a:p>
            <a:r>
              <a:rPr lang="en-GB" b="0" i="0" dirty="0">
                <a:solidFill>
                  <a:srgbClr val="000000"/>
                </a:solidFill>
                <a:effectLst/>
                <a:latin typeface="arial" panose="020B0604020202020204" pitchFamily="34" charset="0"/>
              </a:rPr>
              <a:t>Multidisciplinary team functioning and decision making within forensic mental health</a:t>
            </a:r>
          </a:p>
        </p:txBody>
      </p:sp>
      <p:sp>
        <p:nvSpPr>
          <p:cNvPr id="3" name="Content Placeholder 2">
            <a:extLst>
              <a:ext uri="{FF2B5EF4-FFF2-40B4-BE49-F238E27FC236}">
                <a16:creationId xmlns:a16="http://schemas.microsoft.com/office/drawing/2014/main" id="{EE7AC544-5A78-4623-9CC0-88A1658EDC27}"/>
              </a:ext>
            </a:extLst>
          </p:cNvPr>
          <p:cNvSpPr>
            <a:spLocks noGrp="1"/>
          </p:cNvSpPr>
          <p:nvPr>
            <p:ph idx="1"/>
          </p:nvPr>
        </p:nvSpPr>
        <p:spPr/>
        <p:txBody>
          <a:bodyPr>
            <a:noAutofit/>
          </a:bodyPr>
          <a:lstStyle/>
          <a:p>
            <a:r>
              <a:rPr lang="en-GB" sz="2400" b="0" i="0" dirty="0">
                <a:solidFill>
                  <a:srgbClr val="000000"/>
                </a:solidFill>
                <a:effectLst/>
                <a:latin typeface="Times New Roman" panose="02020603050405020304" pitchFamily="18" charset="0"/>
              </a:rPr>
              <a:t>‘Decisions taken within MDT meetings are unequally shaped by the professional and personal values and assumptions of those involved, as well as by the power dynamics linked to the knowledge and responsibility of each member of the team. Service users’ involvement is marginalised. This is linked to a longstanding tradition of psychiatric paternalism in mental health care’. (https://www.ncbi.nlm.nih.gov/pmc/articles/PMC6201820/)</a:t>
            </a:r>
            <a:endParaRPr lang="en-GB" sz="2400" dirty="0"/>
          </a:p>
        </p:txBody>
      </p:sp>
    </p:spTree>
    <p:extLst>
      <p:ext uri="{BB962C8B-B14F-4D97-AF65-F5344CB8AC3E}">
        <p14:creationId xmlns:p14="http://schemas.microsoft.com/office/powerpoint/2010/main" val="25527322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D73153-F0A4-4013-8249-497980005E21}"/>
              </a:ext>
            </a:extLst>
          </p:cNvPr>
          <p:cNvSpPr>
            <a:spLocks noGrp="1"/>
          </p:cNvSpPr>
          <p:nvPr>
            <p:ph type="title"/>
          </p:nvPr>
        </p:nvSpPr>
        <p:spPr/>
        <p:txBody>
          <a:bodyPr/>
          <a:lstStyle/>
          <a:p>
            <a:r>
              <a:rPr lang="en-GB" dirty="0"/>
              <a:t>are we designed to work in teams?</a:t>
            </a:r>
          </a:p>
        </p:txBody>
      </p:sp>
      <p:sp>
        <p:nvSpPr>
          <p:cNvPr id="3" name="Content Placeholder 2">
            <a:extLst>
              <a:ext uri="{FF2B5EF4-FFF2-40B4-BE49-F238E27FC236}">
                <a16:creationId xmlns:a16="http://schemas.microsoft.com/office/drawing/2014/main" id="{70F026A7-A055-4084-BC24-E34DD94E39B4}"/>
              </a:ext>
            </a:extLst>
          </p:cNvPr>
          <p:cNvSpPr>
            <a:spLocks noGrp="1"/>
          </p:cNvSpPr>
          <p:nvPr>
            <p:ph idx="1"/>
          </p:nvPr>
        </p:nvSpPr>
        <p:spPr/>
        <p:txBody>
          <a:bodyPr>
            <a:normAutofit/>
          </a:bodyPr>
          <a:lstStyle/>
          <a:p>
            <a:r>
              <a:rPr lang="en-GB" sz="3200" b="0" i="0" dirty="0">
                <a:solidFill>
                  <a:srgbClr val="333333"/>
                </a:solidFill>
                <a:effectLst/>
                <a:latin typeface="Helvetica Neue"/>
              </a:rPr>
              <a:t>"The strongest selection for larger, more intelligent brains, occurred when the social groups were first beginning to start cooperating</a:t>
            </a:r>
            <a:r>
              <a:rPr lang="en-GB" sz="3200" dirty="0">
                <a:solidFill>
                  <a:srgbClr val="333333"/>
                </a:solidFill>
                <a:latin typeface="Helvetica Neue"/>
              </a:rPr>
              <a:t>’.</a:t>
            </a:r>
          </a:p>
          <a:p>
            <a:pPr marL="0" indent="0">
              <a:buNone/>
            </a:pPr>
            <a:r>
              <a:rPr lang="en-GB" b="0" i="0" dirty="0">
                <a:solidFill>
                  <a:srgbClr val="333333"/>
                </a:solidFill>
                <a:effectLst/>
                <a:latin typeface="Helvetica Neue"/>
              </a:rPr>
              <a:t>Dr Andrew Jackson</a:t>
            </a:r>
          </a:p>
          <a:p>
            <a:pPr marL="0" indent="0">
              <a:buNone/>
            </a:pPr>
            <a:r>
              <a:rPr lang="en-GB" dirty="0">
                <a:solidFill>
                  <a:srgbClr val="333333"/>
                </a:solidFill>
                <a:latin typeface="Helvetica Neue"/>
              </a:rPr>
              <a:t>(</a:t>
            </a:r>
            <a:r>
              <a:rPr lang="en-GB" dirty="0">
                <a:solidFill>
                  <a:srgbClr val="333333"/>
                </a:solidFill>
                <a:latin typeface="Helvetica Neue"/>
                <a:hlinkClick r:id="rId2"/>
              </a:rPr>
              <a:t>https://www.sciencedaily.com/releases/2012/04/120419132556.htm</a:t>
            </a:r>
            <a:r>
              <a:rPr lang="en-GB" dirty="0">
                <a:solidFill>
                  <a:srgbClr val="333333"/>
                </a:solidFill>
                <a:latin typeface="Helvetica Neue"/>
              </a:rPr>
              <a:t>, accessed 13/10/20)</a:t>
            </a:r>
            <a:endParaRPr lang="en-GB" dirty="0"/>
          </a:p>
        </p:txBody>
      </p:sp>
    </p:spTree>
    <p:extLst>
      <p:ext uri="{BB962C8B-B14F-4D97-AF65-F5344CB8AC3E}">
        <p14:creationId xmlns:p14="http://schemas.microsoft.com/office/powerpoint/2010/main" val="28764297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75BDEB-3A61-408B-B670-8132919B4325}"/>
              </a:ext>
            </a:extLst>
          </p:cNvPr>
          <p:cNvSpPr>
            <a:spLocks noGrp="1"/>
          </p:cNvSpPr>
          <p:nvPr>
            <p:ph type="title"/>
          </p:nvPr>
        </p:nvSpPr>
        <p:spPr/>
        <p:txBody>
          <a:bodyPr/>
          <a:lstStyle/>
          <a:p>
            <a:r>
              <a:rPr lang="en-GB" dirty="0"/>
              <a:t>However we also are programmed to see each other as a threat.</a:t>
            </a:r>
          </a:p>
        </p:txBody>
      </p:sp>
      <p:sp>
        <p:nvSpPr>
          <p:cNvPr id="3" name="Content Placeholder 2">
            <a:extLst>
              <a:ext uri="{FF2B5EF4-FFF2-40B4-BE49-F238E27FC236}">
                <a16:creationId xmlns:a16="http://schemas.microsoft.com/office/drawing/2014/main" id="{9D76879E-C850-4873-B953-1EE72DC02A42}"/>
              </a:ext>
            </a:extLst>
          </p:cNvPr>
          <p:cNvSpPr>
            <a:spLocks noGrp="1"/>
          </p:cNvSpPr>
          <p:nvPr>
            <p:ph idx="1"/>
          </p:nvPr>
        </p:nvSpPr>
        <p:spPr/>
        <p:txBody>
          <a:bodyPr>
            <a:normAutofit/>
          </a:bodyPr>
          <a:lstStyle/>
          <a:p>
            <a:r>
              <a:rPr lang="en-GB" dirty="0"/>
              <a:t>Current example being </a:t>
            </a:r>
            <a:r>
              <a:rPr lang="en-GB" dirty="0" err="1"/>
              <a:t>blm</a:t>
            </a:r>
            <a:r>
              <a:rPr lang="en-GB" dirty="0"/>
              <a:t>, read this article on prejudice - </a:t>
            </a:r>
            <a:r>
              <a:rPr lang="en-GB" i="1" dirty="0">
                <a:solidFill>
                  <a:schemeClr val="accent1"/>
                </a:solidFill>
              </a:rPr>
              <a:t>https://ideas.ted.com/prejudiced-thoughts-run-through-all-our-minds-the-key-is-what-we-do-with-them/?utm_content=2020-9-14&amp;utm_campaign=social&amp;utm_source=facebook.com&amp;utm_medium=referral&amp;fbclid=IwAR26T6logUY31dFWbVmpwyGHQbp_LQ66jgekjosbjNwEHQoIjx4YT1Pjxrg</a:t>
            </a:r>
          </a:p>
          <a:p>
            <a:r>
              <a:rPr lang="en-GB" dirty="0"/>
              <a:t>Teams can be political and fractious.</a:t>
            </a:r>
          </a:p>
          <a:p>
            <a:r>
              <a:rPr lang="en-GB" dirty="0"/>
              <a:t>The reality can often be very different to the rhetoric. </a:t>
            </a:r>
          </a:p>
          <a:p>
            <a:r>
              <a:rPr lang="en-GB" dirty="0"/>
              <a:t>Effectively managing a team requires an understanding of the basic phycological make up of </a:t>
            </a:r>
            <a:r>
              <a:rPr lang="en-GB" dirty="0" err="1"/>
              <a:t>homosapiens</a:t>
            </a:r>
            <a:endParaRPr lang="en-GB" dirty="0"/>
          </a:p>
        </p:txBody>
      </p:sp>
    </p:spTree>
    <p:extLst>
      <p:ext uri="{BB962C8B-B14F-4D97-AF65-F5344CB8AC3E}">
        <p14:creationId xmlns:p14="http://schemas.microsoft.com/office/powerpoint/2010/main" val="12797912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6EB28D-351F-420E-BF2E-CB64D62E5B6E}"/>
              </a:ext>
            </a:extLst>
          </p:cNvPr>
          <p:cNvSpPr>
            <a:spLocks noGrp="1"/>
          </p:cNvSpPr>
          <p:nvPr>
            <p:ph type="title"/>
          </p:nvPr>
        </p:nvSpPr>
        <p:spPr/>
        <p:txBody>
          <a:bodyPr/>
          <a:lstStyle/>
          <a:p>
            <a:r>
              <a:rPr lang="en-GB" b="1" i="0" dirty="0">
                <a:solidFill>
                  <a:srgbClr val="282828"/>
                </a:solidFill>
                <a:effectLst/>
                <a:latin typeface="Lava Std"/>
              </a:rPr>
              <a:t>Psychological Safety in teams</a:t>
            </a:r>
            <a:endParaRPr lang="en-GB" dirty="0"/>
          </a:p>
        </p:txBody>
      </p:sp>
      <p:sp>
        <p:nvSpPr>
          <p:cNvPr id="3" name="Content Placeholder 2">
            <a:extLst>
              <a:ext uri="{FF2B5EF4-FFF2-40B4-BE49-F238E27FC236}">
                <a16:creationId xmlns:a16="http://schemas.microsoft.com/office/drawing/2014/main" id="{8A99DB66-057B-487C-9EED-D6521C9FF461}"/>
              </a:ext>
            </a:extLst>
          </p:cNvPr>
          <p:cNvSpPr>
            <a:spLocks noGrp="1"/>
          </p:cNvSpPr>
          <p:nvPr>
            <p:ph idx="1"/>
          </p:nvPr>
        </p:nvSpPr>
        <p:spPr/>
        <p:txBody>
          <a:bodyPr>
            <a:normAutofit fontScale="92500"/>
          </a:bodyPr>
          <a:lstStyle/>
          <a:p>
            <a:r>
              <a:rPr lang="en-GB" sz="2400" dirty="0">
                <a:solidFill>
                  <a:srgbClr val="181818"/>
                </a:solidFill>
                <a:latin typeface="Merriweather"/>
              </a:rPr>
              <a:t>There are many tangible factors that are crucial to team success, however you have to have a foundation of safety within a team first.</a:t>
            </a:r>
            <a:endParaRPr lang="en-GB" sz="2400" b="0" i="0" dirty="0">
              <a:solidFill>
                <a:srgbClr val="181818"/>
              </a:solidFill>
              <a:effectLst/>
              <a:latin typeface="Merriweather"/>
            </a:endParaRPr>
          </a:p>
          <a:p>
            <a:r>
              <a:rPr lang="en-GB" sz="2400" b="0" i="0" dirty="0">
                <a:solidFill>
                  <a:srgbClr val="181818"/>
                </a:solidFill>
                <a:effectLst/>
                <a:latin typeface="Merriweather"/>
              </a:rPr>
              <a:t>“There’s no team without trust,” says Paul </a:t>
            </a:r>
            <a:r>
              <a:rPr lang="en-GB" sz="2400" b="0" i="0" dirty="0" err="1">
                <a:solidFill>
                  <a:srgbClr val="181818"/>
                </a:solidFill>
                <a:effectLst/>
                <a:latin typeface="Merriweather"/>
              </a:rPr>
              <a:t>Santagata</a:t>
            </a:r>
            <a:r>
              <a:rPr lang="en-GB" sz="2400" b="0" i="0" dirty="0">
                <a:solidFill>
                  <a:srgbClr val="181818"/>
                </a:solidFill>
                <a:effectLst/>
                <a:latin typeface="Merriweather"/>
              </a:rPr>
              <a:t>, Head of Industry at Google. He knows the results of the tech giant’s massive two-year study on team performance, which revealed that the highest-performing teams have one thing in common: psychological safety, the belief that you won’t be punished when you make a mistake.” (Harvard business review 2017)</a:t>
            </a:r>
          </a:p>
          <a:p>
            <a:r>
              <a:rPr lang="en-GB" sz="2400" dirty="0">
                <a:solidFill>
                  <a:srgbClr val="181818"/>
                </a:solidFill>
                <a:latin typeface="Merriweather"/>
              </a:rPr>
              <a:t>As well allowing people to feel safe this also will allow for greater creativity</a:t>
            </a:r>
            <a:endParaRPr lang="en-GB" sz="2400" b="0" i="0" dirty="0">
              <a:solidFill>
                <a:srgbClr val="181818"/>
              </a:solidFill>
              <a:effectLst/>
              <a:latin typeface="Merriweather"/>
            </a:endParaRPr>
          </a:p>
          <a:p>
            <a:endParaRPr lang="en-GB" dirty="0"/>
          </a:p>
        </p:txBody>
      </p:sp>
    </p:spTree>
    <p:extLst>
      <p:ext uri="{BB962C8B-B14F-4D97-AF65-F5344CB8AC3E}">
        <p14:creationId xmlns:p14="http://schemas.microsoft.com/office/powerpoint/2010/main" val="1164738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787250-1911-4142-8346-F15E86EDE582}"/>
              </a:ext>
            </a:extLst>
          </p:cNvPr>
          <p:cNvSpPr>
            <a:spLocks noGrp="1"/>
          </p:cNvSpPr>
          <p:nvPr>
            <p:ph type="title"/>
          </p:nvPr>
        </p:nvSpPr>
        <p:spPr>
          <a:xfrm>
            <a:off x="1577857" y="2863971"/>
            <a:ext cx="8911687" cy="1280890"/>
          </a:xfrm>
        </p:spPr>
        <p:txBody>
          <a:bodyPr vert="horz" lIns="91440" tIns="45720" rIns="91440" bIns="45720" rtlCol="0" anchor="ctr">
            <a:normAutofit fontScale="90000"/>
          </a:bodyPr>
          <a:lstStyle/>
          <a:p>
            <a:pPr algn="ctr">
              <a:lnSpc>
                <a:spcPct val="80000"/>
              </a:lnSpc>
            </a:pPr>
            <a:r>
              <a:rPr lang="en-US" sz="6000" spc="150" dirty="0">
                <a:solidFill>
                  <a:schemeClr val="tx1"/>
                </a:solidFill>
              </a:rPr>
              <a:t>Characteristics of an effective team </a:t>
            </a:r>
          </a:p>
        </p:txBody>
      </p:sp>
    </p:spTree>
    <p:extLst>
      <p:ext uri="{BB962C8B-B14F-4D97-AF65-F5344CB8AC3E}">
        <p14:creationId xmlns:p14="http://schemas.microsoft.com/office/powerpoint/2010/main" val="11204553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D92091-9E88-4D2A-B237-8028FC00A8A2}"/>
              </a:ext>
            </a:extLst>
          </p:cNvPr>
          <p:cNvSpPr>
            <a:spLocks noGrp="1"/>
          </p:cNvSpPr>
          <p:nvPr>
            <p:ph type="title"/>
          </p:nvPr>
        </p:nvSpPr>
        <p:spPr/>
        <p:txBody>
          <a:bodyPr vert="horz" lIns="91440" tIns="45720" rIns="91440" bIns="45720" rtlCol="0">
            <a:normAutofit/>
          </a:bodyPr>
          <a:lstStyle/>
          <a:p>
            <a:pPr algn="ctr"/>
            <a:r>
              <a:rPr lang="en-US" sz="2800" spc="150" dirty="0"/>
              <a:t>Managing teams, a dark art with a few guiding certainties   </a:t>
            </a:r>
          </a:p>
        </p:txBody>
      </p:sp>
      <p:sp>
        <p:nvSpPr>
          <p:cNvPr id="3" name="Content Placeholder 2">
            <a:extLst>
              <a:ext uri="{FF2B5EF4-FFF2-40B4-BE49-F238E27FC236}">
                <a16:creationId xmlns:a16="http://schemas.microsoft.com/office/drawing/2014/main" id="{508AD26D-E4E6-4257-BBF6-971E9ED45F5E}"/>
              </a:ext>
            </a:extLst>
          </p:cNvPr>
          <p:cNvSpPr>
            <a:spLocks noGrp="1"/>
          </p:cNvSpPr>
          <p:nvPr>
            <p:ph idx="1"/>
          </p:nvPr>
        </p:nvSpPr>
        <p:spPr/>
        <p:txBody>
          <a:bodyPr vert="horz" lIns="91440" tIns="45720" rIns="91440" bIns="45720" rtlCol="0">
            <a:noAutofit/>
          </a:bodyPr>
          <a:lstStyle/>
          <a:p>
            <a:pPr marL="0" indent="0">
              <a:buNone/>
            </a:pPr>
            <a:r>
              <a:rPr lang="en-US" sz="2800" dirty="0"/>
              <a:t>People can be strange, unpredictable and irrational which makes managing people a task which is very hard to predict.  However for all our differences we have significant areas of common ground in terms of our needs, wants and behavioural drivers.  There are certain tried and tested theories, techniques and methods which manage to strike this common ground.</a:t>
            </a:r>
          </a:p>
        </p:txBody>
      </p:sp>
      <p:pic>
        <p:nvPicPr>
          <p:cNvPr id="5" name="Picture 4">
            <a:extLst>
              <a:ext uri="{FF2B5EF4-FFF2-40B4-BE49-F238E27FC236}">
                <a16:creationId xmlns:a16="http://schemas.microsoft.com/office/drawing/2014/main" id="{18D6B1F5-009B-4909-8A1B-485E591C6004}"/>
              </a:ext>
            </a:extLst>
          </p:cNvPr>
          <p:cNvPicPr>
            <a:picLocks noChangeAspect="1"/>
          </p:cNvPicPr>
          <p:nvPr/>
        </p:nvPicPr>
        <p:blipFill rotWithShape="1">
          <a:blip r:embed="rId2"/>
          <a:srcRect l="17626" r="17626"/>
          <a:stretch/>
        </p:blipFill>
        <p:spPr>
          <a:xfrm>
            <a:off x="92279" y="170796"/>
            <a:ext cx="2367637" cy="3906254"/>
          </a:xfrm>
          <a:prstGeom prst="rect">
            <a:avLst/>
          </a:prstGeom>
        </p:spPr>
      </p:pic>
    </p:spTree>
    <p:extLst>
      <p:ext uri="{BB962C8B-B14F-4D97-AF65-F5344CB8AC3E}">
        <p14:creationId xmlns:p14="http://schemas.microsoft.com/office/powerpoint/2010/main" val="5235563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F12FE8-CC5E-471C-8EF7-FEB3628C0267}"/>
              </a:ext>
            </a:extLst>
          </p:cNvPr>
          <p:cNvSpPr>
            <a:spLocks noGrp="1"/>
          </p:cNvSpPr>
          <p:nvPr>
            <p:ph type="title"/>
          </p:nvPr>
        </p:nvSpPr>
        <p:spPr/>
        <p:txBody>
          <a:bodyPr/>
          <a:lstStyle/>
          <a:p>
            <a:pPr algn="ctr"/>
            <a:r>
              <a:rPr lang="en-GB" dirty="0"/>
              <a:t>NHS Teams</a:t>
            </a:r>
          </a:p>
        </p:txBody>
      </p:sp>
      <p:sp>
        <p:nvSpPr>
          <p:cNvPr id="3" name="Content Placeholder 2">
            <a:extLst>
              <a:ext uri="{FF2B5EF4-FFF2-40B4-BE49-F238E27FC236}">
                <a16:creationId xmlns:a16="http://schemas.microsoft.com/office/drawing/2014/main" id="{08814083-471C-4C47-9420-7951AC496D62}"/>
              </a:ext>
            </a:extLst>
          </p:cNvPr>
          <p:cNvSpPr>
            <a:spLocks noGrp="1"/>
          </p:cNvSpPr>
          <p:nvPr>
            <p:ph idx="1"/>
          </p:nvPr>
        </p:nvSpPr>
        <p:spPr/>
        <p:txBody>
          <a:bodyPr>
            <a:normAutofit fontScale="92500" lnSpcReduction="20000"/>
          </a:bodyPr>
          <a:lstStyle/>
          <a:p>
            <a:r>
              <a:rPr lang="en-GB" sz="3600" dirty="0"/>
              <a:t>In the 2005 survey of NHS staff 89% of staff reported that they worked in a team:</a:t>
            </a:r>
          </a:p>
          <a:p>
            <a:pPr marL="0" indent="0">
              <a:buNone/>
            </a:pPr>
            <a:r>
              <a:rPr lang="en-GB" sz="3600" dirty="0"/>
              <a:t>‘But for many groups of staff the teams appeared to be in name only and did not display all of the Characteristics of a well structured team’ (</a:t>
            </a:r>
            <a:r>
              <a:rPr lang="en-GB" sz="3600" dirty="0" err="1"/>
              <a:t>Gopee</a:t>
            </a:r>
            <a:r>
              <a:rPr lang="en-GB" sz="3600" dirty="0"/>
              <a:t> and Galloway 2009, </a:t>
            </a:r>
            <a:r>
              <a:rPr lang="en-GB" sz="3600" dirty="0" err="1"/>
              <a:t>pg</a:t>
            </a:r>
            <a:r>
              <a:rPr lang="en-GB" sz="3600" dirty="0"/>
              <a:t> 182)</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21594960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E7DBD6-A25A-4079-91A3-CBDCBC732EFA}"/>
              </a:ext>
            </a:extLst>
          </p:cNvPr>
          <p:cNvSpPr>
            <a:spLocks noGrp="1"/>
          </p:cNvSpPr>
          <p:nvPr>
            <p:ph type="title"/>
          </p:nvPr>
        </p:nvSpPr>
        <p:spPr/>
        <p:txBody>
          <a:bodyPr/>
          <a:lstStyle/>
          <a:p>
            <a:r>
              <a:rPr lang="en-GB" dirty="0"/>
              <a:t>Characteristics of effective teams:</a:t>
            </a:r>
          </a:p>
        </p:txBody>
      </p:sp>
      <p:sp>
        <p:nvSpPr>
          <p:cNvPr id="3" name="Content Placeholder 2">
            <a:extLst>
              <a:ext uri="{FF2B5EF4-FFF2-40B4-BE49-F238E27FC236}">
                <a16:creationId xmlns:a16="http://schemas.microsoft.com/office/drawing/2014/main" id="{180A8B99-4491-4CDD-83C6-120AE5040924}"/>
              </a:ext>
            </a:extLst>
          </p:cNvPr>
          <p:cNvSpPr>
            <a:spLocks noGrp="1"/>
          </p:cNvSpPr>
          <p:nvPr>
            <p:ph idx="1"/>
          </p:nvPr>
        </p:nvSpPr>
        <p:spPr/>
        <p:txBody>
          <a:bodyPr/>
          <a:lstStyle/>
          <a:p>
            <a:r>
              <a:rPr lang="en-GB" dirty="0"/>
              <a:t>In 2006 the healthcare commission stated the following as being four key characteristics of an effective team:</a:t>
            </a:r>
          </a:p>
          <a:p>
            <a:pPr marL="457200" indent="-457200">
              <a:buFont typeface="+mj-lt"/>
              <a:buAutoNum type="arabicPeriod"/>
            </a:pPr>
            <a:r>
              <a:rPr lang="en-GB" dirty="0"/>
              <a:t>The team objectives are clear.</a:t>
            </a:r>
          </a:p>
          <a:p>
            <a:pPr marL="457200" indent="-457200">
              <a:buFont typeface="+mj-lt"/>
              <a:buAutoNum type="arabicPeriod"/>
            </a:pPr>
            <a:r>
              <a:rPr lang="en-GB" dirty="0"/>
              <a:t>The team members work closely to achieve team objectives.</a:t>
            </a:r>
          </a:p>
          <a:p>
            <a:pPr marL="457200" indent="-457200">
              <a:buFont typeface="+mj-lt"/>
              <a:buAutoNum type="arabicPeriod"/>
            </a:pPr>
            <a:r>
              <a:rPr lang="en-GB" dirty="0"/>
              <a:t>Regular team meetings to discuss effectiveness and ways for improvement.</a:t>
            </a:r>
          </a:p>
          <a:p>
            <a:pPr marL="457200" indent="-457200">
              <a:buFont typeface="+mj-lt"/>
              <a:buAutoNum type="arabicPeriod"/>
            </a:pPr>
            <a:r>
              <a:rPr lang="en-GB" dirty="0"/>
              <a:t>The team does not have more than 15 members.</a:t>
            </a:r>
          </a:p>
        </p:txBody>
      </p:sp>
    </p:spTree>
    <p:extLst>
      <p:ext uri="{BB962C8B-B14F-4D97-AF65-F5344CB8AC3E}">
        <p14:creationId xmlns:p14="http://schemas.microsoft.com/office/powerpoint/2010/main" val="2496644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E7DBD6-A25A-4079-91A3-CBDCBC732EFA}"/>
              </a:ext>
            </a:extLst>
          </p:cNvPr>
          <p:cNvSpPr>
            <a:spLocks noGrp="1"/>
          </p:cNvSpPr>
          <p:nvPr>
            <p:ph type="title"/>
          </p:nvPr>
        </p:nvSpPr>
        <p:spPr/>
        <p:txBody>
          <a:bodyPr>
            <a:normAutofit/>
          </a:bodyPr>
          <a:lstStyle/>
          <a:p>
            <a:r>
              <a:rPr lang="en-GB" sz="3200" dirty="0"/>
              <a:t>Characteristics of effective teams </a:t>
            </a:r>
            <a:r>
              <a:rPr lang="en-GB" sz="3200" dirty="0" err="1"/>
              <a:t>cont</a:t>
            </a:r>
            <a:r>
              <a:rPr lang="en-GB" sz="3200" dirty="0"/>
              <a:t>…:</a:t>
            </a:r>
          </a:p>
        </p:txBody>
      </p:sp>
      <p:sp>
        <p:nvSpPr>
          <p:cNvPr id="3" name="Content Placeholder 2">
            <a:extLst>
              <a:ext uri="{FF2B5EF4-FFF2-40B4-BE49-F238E27FC236}">
                <a16:creationId xmlns:a16="http://schemas.microsoft.com/office/drawing/2014/main" id="{180A8B99-4491-4CDD-83C6-120AE5040924}"/>
              </a:ext>
            </a:extLst>
          </p:cNvPr>
          <p:cNvSpPr>
            <a:spLocks noGrp="1"/>
          </p:cNvSpPr>
          <p:nvPr>
            <p:ph idx="1"/>
          </p:nvPr>
        </p:nvSpPr>
        <p:spPr/>
        <p:txBody>
          <a:bodyPr>
            <a:normAutofit fontScale="85000" lnSpcReduction="20000"/>
          </a:bodyPr>
          <a:lstStyle/>
          <a:p>
            <a:r>
              <a:rPr lang="en-GB" sz="3200" dirty="0"/>
              <a:t>Findings from a study in Australia last year which looked at teams working in disability services:</a:t>
            </a:r>
          </a:p>
          <a:p>
            <a:pPr marL="0" indent="0">
              <a:buNone/>
            </a:pPr>
            <a:r>
              <a:rPr lang="en-GB" sz="3200" dirty="0"/>
              <a:t>‘A consensus emerged concerning three core elements which combined constituted an effective staff team. In order of importance, these were:</a:t>
            </a:r>
          </a:p>
          <a:p>
            <a:pPr marL="514350" indent="-514350">
              <a:buFont typeface="+mj-lt"/>
              <a:buAutoNum type="arabicPeriod"/>
            </a:pPr>
            <a:r>
              <a:rPr lang="en-GB" sz="3200" dirty="0"/>
              <a:t> a shared focus on client outcomes</a:t>
            </a:r>
          </a:p>
          <a:p>
            <a:pPr marL="514350" indent="-514350">
              <a:buFont typeface="+mj-lt"/>
              <a:buAutoNum type="arabicPeriod"/>
            </a:pPr>
            <a:r>
              <a:rPr lang="en-GB" sz="3200" dirty="0"/>
              <a:t> effective leadership, </a:t>
            </a:r>
          </a:p>
          <a:p>
            <a:pPr marL="514350" indent="-514350">
              <a:buFont typeface="+mj-lt"/>
              <a:buAutoNum type="arabicPeriod"/>
            </a:pPr>
            <a:r>
              <a:rPr lang="en-GB" sz="3200" dirty="0"/>
              <a:t>good communication among the team.’  </a:t>
            </a:r>
          </a:p>
          <a:p>
            <a:pPr marL="0" indent="0">
              <a:buNone/>
            </a:pPr>
            <a:r>
              <a:rPr lang="en-GB" sz="3200" dirty="0"/>
              <a:t>(Gomes and </a:t>
            </a:r>
            <a:r>
              <a:rPr lang="en-GB" sz="3200" dirty="0" err="1"/>
              <a:t>McVilley</a:t>
            </a:r>
            <a:r>
              <a:rPr lang="en-GB" sz="3200" dirty="0"/>
              <a:t> 2019)</a:t>
            </a:r>
          </a:p>
        </p:txBody>
      </p:sp>
    </p:spTree>
    <p:extLst>
      <p:ext uri="{BB962C8B-B14F-4D97-AF65-F5344CB8AC3E}">
        <p14:creationId xmlns:p14="http://schemas.microsoft.com/office/powerpoint/2010/main" val="2272328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E7DBD6-A25A-4079-91A3-CBDCBC732EFA}"/>
              </a:ext>
            </a:extLst>
          </p:cNvPr>
          <p:cNvSpPr>
            <a:spLocks noGrp="1"/>
          </p:cNvSpPr>
          <p:nvPr>
            <p:ph type="title"/>
          </p:nvPr>
        </p:nvSpPr>
        <p:spPr/>
        <p:txBody>
          <a:bodyPr>
            <a:normAutofit/>
          </a:bodyPr>
          <a:lstStyle/>
          <a:p>
            <a:r>
              <a:rPr lang="en-GB" sz="3200" dirty="0"/>
              <a:t>Characteristics of effective teams </a:t>
            </a:r>
            <a:r>
              <a:rPr lang="en-GB" sz="3200" dirty="0" err="1"/>
              <a:t>cont</a:t>
            </a:r>
            <a:r>
              <a:rPr lang="en-GB" sz="3200" dirty="0"/>
              <a:t>…:</a:t>
            </a:r>
          </a:p>
        </p:txBody>
      </p:sp>
      <p:sp>
        <p:nvSpPr>
          <p:cNvPr id="3" name="Content Placeholder 2">
            <a:extLst>
              <a:ext uri="{FF2B5EF4-FFF2-40B4-BE49-F238E27FC236}">
                <a16:creationId xmlns:a16="http://schemas.microsoft.com/office/drawing/2014/main" id="{180A8B99-4491-4CDD-83C6-120AE5040924}"/>
              </a:ext>
            </a:extLst>
          </p:cNvPr>
          <p:cNvSpPr>
            <a:spLocks noGrp="1"/>
          </p:cNvSpPr>
          <p:nvPr>
            <p:ph idx="1"/>
          </p:nvPr>
        </p:nvSpPr>
        <p:spPr/>
        <p:txBody>
          <a:bodyPr>
            <a:normAutofit fontScale="85000" lnSpcReduction="20000"/>
          </a:bodyPr>
          <a:lstStyle/>
          <a:p>
            <a:r>
              <a:rPr lang="en-GB" sz="3200" dirty="0"/>
              <a:t>6 characteristics as outlined in an American health journal:</a:t>
            </a:r>
          </a:p>
          <a:p>
            <a:pPr marL="514350" indent="-514350">
              <a:buFont typeface="+mj-lt"/>
              <a:buAutoNum type="arabicPeriod"/>
            </a:pPr>
            <a:r>
              <a:rPr lang="en-GB" sz="3200" dirty="0"/>
              <a:t>Shared goals.</a:t>
            </a:r>
          </a:p>
          <a:p>
            <a:pPr marL="514350" indent="-514350">
              <a:buFont typeface="+mj-lt"/>
              <a:buAutoNum type="arabicPeriod"/>
            </a:pPr>
            <a:r>
              <a:rPr lang="en-GB" sz="3200" dirty="0"/>
              <a:t>Clearly defined roles.</a:t>
            </a:r>
          </a:p>
          <a:p>
            <a:pPr marL="514350" indent="-514350">
              <a:buFont typeface="+mj-lt"/>
              <a:buAutoNum type="arabicPeriod"/>
            </a:pPr>
            <a:r>
              <a:rPr lang="en-GB" sz="3200" dirty="0"/>
              <a:t>Shared knowledge and skills.</a:t>
            </a:r>
          </a:p>
          <a:p>
            <a:pPr marL="514350" indent="-514350">
              <a:buFont typeface="+mj-lt"/>
              <a:buAutoNum type="arabicPeriod"/>
            </a:pPr>
            <a:r>
              <a:rPr lang="en-GB" sz="3200" dirty="0"/>
              <a:t>Effective communication.</a:t>
            </a:r>
          </a:p>
          <a:p>
            <a:pPr marL="514350" indent="-514350">
              <a:buFont typeface="+mj-lt"/>
              <a:buAutoNum type="arabicPeriod"/>
            </a:pPr>
            <a:r>
              <a:rPr lang="en-GB" sz="3200" dirty="0"/>
              <a:t>Mutual respect.</a:t>
            </a:r>
          </a:p>
          <a:p>
            <a:pPr marL="514350" indent="-514350">
              <a:buFont typeface="+mj-lt"/>
              <a:buAutoNum type="arabicPeriod"/>
            </a:pPr>
            <a:r>
              <a:rPr lang="en-GB" sz="3200" dirty="0"/>
              <a:t>An optimistic, can do attitude.</a:t>
            </a:r>
          </a:p>
        </p:txBody>
      </p:sp>
    </p:spTree>
    <p:extLst>
      <p:ext uri="{BB962C8B-B14F-4D97-AF65-F5344CB8AC3E}">
        <p14:creationId xmlns:p14="http://schemas.microsoft.com/office/powerpoint/2010/main" val="25103640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565AAB-2825-4FAF-B113-75E446209023}"/>
              </a:ext>
            </a:extLst>
          </p:cNvPr>
          <p:cNvSpPr>
            <a:spLocks noGrp="1"/>
          </p:cNvSpPr>
          <p:nvPr>
            <p:ph type="title"/>
          </p:nvPr>
        </p:nvSpPr>
        <p:spPr/>
        <p:txBody>
          <a:bodyPr/>
          <a:lstStyle/>
          <a:p>
            <a:r>
              <a:rPr lang="en-GB" dirty="0"/>
              <a:t>Harvard Business Review article on ‘the secrets of great teamwork’.</a:t>
            </a:r>
          </a:p>
        </p:txBody>
      </p:sp>
      <p:sp>
        <p:nvSpPr>
          <p:cNvPr id="3" name="Content Placeholder 2">
            <a:extLst>
              <a:ext uri="{FF2B5EF4-FFF2-40B4-BE49-F238E27FC236}">
                <a16:creationId xmlns:a16="http://schemas.microsoft.com/office/drawing/2014/main" id="{78A6FD3A-CD3F-4D3B-82F7-4BA0EECA12CF}"/>
              </a:ext>
            </a:extLst>
          </p:cNvPr>
          <p:cNvSpPr>
            <a:spLocks noGrp="1"/>
          </p:cNvSpPr>
          <p:nvPr>
            <p:ph idx="1"/>
          </p:nvPr>
        </p:nvSpPr>
        <p:spPr/>
        <p:txBody>
          <a:bodyPr>
            <a:normAutofit fontScale="92500" lnSpcReduction="10000"/>
          </a:bodyPr>
          <a:lstStyle/>
          <a:p>
            <a:pPr marL="0" indent="0">
              <a:buNone/>
            </a:pPr>
            <a:r>
              <a:rPr lang="en-GB" b="0" i="0" dirty="0">
                <a:effectLst/>
                <a:latin typeface="Lava Std"/>
              </a:rPr>
              <a:t>‘</a:t>
            </a:r>
            <a:r>
              <a:rPr lang="en-GB" sz="4000" b="0" i="0" dirty="0">
                <a:effectLst/>
                <a:latin typeface="Lava Std"/>
              </a:rPr>
              <a:t>Today’s teams are different from the teams of the past: They’re far more diverse, dispersed, digital, and dynamic (with frequent changes in membership). But while teams face new hurdles, their success still hinges on a core set of fundamentals for group collaboration.’ (HBR 2016)</a:t>
            </a:r>
          </a:p>
          <a:p>
            <a:endParaRPr lang="en-GB" dirty="0"/>
          </a:p>
        </p:txBody>
      </p:sp>
    </p:spTree>
    <p:extLst>
      <p:ext uri="{BB962C8B-B14F-4D97-AF65-F5344CB8AC3E}">
        <p14:creationId xmlns:p14="http://schemas.microsoft.com/office/powerpoint/2010/main" val="41677903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1BDD17-A617-4485-BD00-437DF40FE75F}"/>
              </a:ext>
            </a:extLst>
          </p:cNvPr>
          <p:cNvSpPr>
            <a:spLocks noGrp="1"/>
          </p:cNvSpPr>
          <p:nvPr>
            <p:ph type="title"/>
          </p:nvPr>
        </p:nvSpPr>
        <p:spPr/>
        <p:txBody>
          <a:bodyPr/>
          <a:lstStyle/>
          <a:p>
            <a:r>
              <a:rPr lang="en-GB" dirty="0" err="1"/>
              <a:t>Hbr</a:t>
            </a:r>
            <a:r>
              <a:rPr lang="en-GB" dirty="0"/>
              <a:t> </a:t>
            </a:r>
            <a:r>
              <a:rPr lang="en-GB" dirty="0" err="1"/>
              <a:t>cont</a:t>
            </a:r>
            <a:endParaRPr lang="en-GB" dirty="0"/>
          </a:p>
        </p:txBody>
      </p:sp>
      <p:sp>
        <p:nvSpPr>
          <p:cNvPr id="3" name="Content Placeholder 2">
            <a:extLst>
              <a:ext uri="{FF2B5EF4-FFF2-40B4-BE49-F238E27FC236}">
                <a16:creationId xmlns:a16="http://schemas.microsoft.com/office/drawing/2014/main" id="{115D43C4-E034-46EF-A9DF-CFAD988CAAD6}"/>
              </a:ext>
            </a:extLst>
          </p:cNvPr>
          <p:cNvSpPr>
            <a:spLocks noGrp="1"/>
          </p:cNvSpPr>
          <p:nvPr>
            <p:ph idx="1"/>
          </p:nvPr>
        </p:nvSpPr>
        <p:spPr/>
        <p:txBody>
          <a:bodyPr>
            <a:normAutofit fontScale="92500" lnSpcReduction="20000"/>
          </a:bodyPr>
          <a:lstStyle/>
          <a:p>
            <a:pPr algn="l"/>
            <a:r>
              <a:rPr lang="en-GB" b="1" i="0" dirty="0">
                <a:solidFill>
                  <a:schemeClr val="bg1"/>
                </a:solidFill>
                <a:effectLst/>
                <a:latin typeface="GT America"/>
              </a:rPr>
              <a:t>1 - </a:t>
            </a:r>
            <a:r>
              <a:rPr lang="en-GB" sz="3200" b="1" i="0" dirty="0">
                <a:solidFill>
                  <a:schemeClr val="bg1"/>
                </a:solidFill>
                <a:effectLst/>
                <a:latin typeface="GT America"/>
              </a:rPr>
              <a:t>Compelling direction.</a:t>
            </a:r>
          </a:p>
          <a:p>
            <a:pPr algn="l"/>
            <a:r>
              <a:rPr lang="en-GB" sz="2800" b="0" i="0" dirty="0">
                <a:effectLst/>
                <a:latin typeface="Lava Std"/>
              </a:rPr>
              <a:t>The foundation of every great team is a direction that energizes, orients, and engages its members. Teams cannot be inspired if they don’t know what they’re working toward and don’t have explicit goals. Those goals should be challenging (modest ones don’t motivate) but not so difficult that the team becomes dispirited. They also must be consequential: People have to care about achieving a goal, whether because they stand to gain extrinsic rewards, like recognition, pay, and promotions; or intrinsic rewards, such as satisfaction and a sense of meaning.</a:t>
            </a:r>
          </a:p>
          <a:p>
            <a:endParaRPr lang="en-GB" dirty="0"/>
          </a:p>
        </p:txBody>
      </p:sp>
    </p:spTree>
    <p:extLst>
      <p:ext uri="{BB962C8B-B14F-4D97-AF65-F5344CB8AC3E}">
        <p14:creationId xmlns:p14="http://schemas.microsoft.com/office/powerpoint/2010/main" val="33812369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E732661-CEC7-494B-9DEC-2CC89FC0E86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6D061EF-6565-4864-99B1-C3D31E16A231}"/>
              </a:ext>
            </a:extLst>
          </p:cNvPr>
          <p:cNvSpPr>
            <a:spLocks noGrp="1"/>
          </p:cNvSpPr>
          <p:nvPr>
            <p:ph idx="1"/>
          </p:nvPr>
        </p:nvSpPr>
        <p:spPr/>
        <p:txBody>
          <a:bodyPr>
            <a:normAutofit fontScale="85000" lnSpcReduction="20000"/>
          </a:bodyPr>
          <a:lstStyle/>
          <a:p>
            <a:pPr marL="0" indent="0">
              <a:buNone/>
            </a:pPr>
            <a:r>
              <a:rPr lang="en-GB" sz="3600" dirty="0"/>
              <a:t>In the examples we looked at the following were listed as the 1st characteristic of an effective team:</a:t>
            </a:r>
          </a:p>
          <a:p>
            <a:pPr marL="742950" indent="-742950">
              <a:buFont typeface="+mj-lt"/>
              <a:buAutoNum type="arabicPeriod"/>
            </a:pPr>
            <a:r>
              <a:rPr lang="en-GB" sz="3600" dirty="0"/>
              <a:t>Healthcare commission - the team objectives are clear.</a:t>
            </a:r>
          </a:p>
          <a:p>
            <a:pPr marL="742950" indent="-742950">
              <a:buFont typeface="+mj-lt"/>
              <a:buAutoNum type="arabicPeriod"/>
            </a:pPr>
            <a:r>
              <a:rPr lang="en-GB" sz="3600" dirty="0"/>
              <a:t>Australian study -  a shared focus on client outcomes.</a:t>
            </a:r>
          </a:p>
          <a:p>
            <a:pPr marL="742950" indent="-742950">
              <a:buFont typeface="+mj-lt"/>
              <a:buAutoNum type="arabicPeriod"/>
            </a:pPr>
            <a:r>
              <a:rPr lang="en-GB" sz="3600" dirty="0"/>
              <a:t>American health journal - shared goals.</a:t>
            </a:r>
          </a:p>
          <a:p>
            <a:endParaRPr lang="en-GB" dirty="0"/>
          </a:p>
        </p:txBody>
      </p:sp>
    </p:spTree>
    <p:extLst>
      <p:ext uri="{BB962C8B-B14F-4D97-AF65-F5344CB8AC3E}">
        <p14:creationId xmlns:p14="http://schemas.microsoft.com/office/powerpoint/2010/main" val="31703446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419DAA-3D44-4A76-AB43-EF6036BB1DA7}"/>
              </a:ext>
            </a:extLst>
          </p:cNvPr>
          <p:cNvSpPr>
            <a:spLocks noGrp="1"/>
          </p:cNvSpPr>
          <p:nvPr>
            <p:ph type="title"/>
          </p:nvPr>
        </p:nvSpPr>
        <p:spPr/>
        <p:txBody>
          <a:bodyPr/>
          <a:lstStyle/>
          <a:p>
            <a:r>
              <a:rPr lang="en-GB" dirty="0" err="1"/>
              <a:t>Hbr</a:t>
            </a:r>
            <a:r>
              <a:rPr lang="en-GB" dirty="0"/>
              <a:t> </a:t>
            </a:r>
            <a:r>
              <a:rPr lang="en-GB" dirty="0" err="1"/>
              <a:t>cont</a:t>
            </a:r>
            <a:r>
              <a:rPr lang="en-GB" dirty="0"/>
              <a:t>…</a:t>
            </a:r>
          </a:p>
        </p:txBody>
      </p:sp>
      <p:sp>
        <p:nvSpPr>
          <p:cNvPr id="3" name="Content Placeholder 2">
            <a:extLst>
              <a:ext uri="{FF2B5EF4-FFF2-40B4-BE49-F238E27FC236}">
                <a16:creationId xmlns:a16="http://schemas.microsoft.com/office/drawing/2014/main" id="{6460D555-082A-4716-A1BE-ADA874AD9325}"/>
              </a:ext>
            </a:extLst>
          </p:cNvPr>
          <p:cNvSpPr>
            <a:spLocks noGrp="1"/>
          </p:cNvSpPr>
          <p:nvPr>
            <p:ph idx="1"/>
          </p:nvPr>
        </p:nvSpPr>
        <p:spPr/>
        <p:txBody>
          <a:bodyPr>
            <a:normAutofit fontScale="85000" lnSpcReduction="20000"/>
          </a:bodyPr>
          <a:lstStyle/>
          <a:p>
            <a:r>
              <a:rPr lang="en-GB" sz="3200" dirty="0">
                <a:solidFill>
                  <a:schemeClr val="bg1"/>
                </a:solidFill>
              </a:rPr>
              <a:t>Supportive context.</a:t>
            </a:r>
          </a:p>
          <a:p>
            <a:r>
              <a:rPr lang="en-GB" sz="2800" dirty="0"/>
              <a:t>Having the right support is the third condition that enables team effectiveness. This includes maintaining a reward system that reinforces good performance, an information system that provides access to the data needed for the work, and an educational system that offers training, and last—but not least—securing the material resources required to do the job, such as funding and technological assistance. While no team ever gets everything it wants, leaders can head off a lot of problems by taking the time to get the essential pieces in place from the start.</a:t>
            </a:r>
          </a:p>
        </p:txBody>
      </p:sp>
    </p:spTree>
    <p:extLst>
      <p:ext uri="{BB962C8B-B14F-4D97-AF65-F5344CB8AC3E}">
        <p14:creationId xmlns:p14="http://schemas.microsoft.com/office/powerpoint/2010/main" val="23089660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3B467-088C-4F3D-A9A7-105C4E1E20CD}"/>
              </a:ext>
            </a:extLst>
          </p:cNvPr>
          <p:cNvSpPr>
            <a:spLocks noGrp="1"/>
          </p:cNvSpPr>
          <p:nvPr>
            <p:ph type="title"/>
          </p:nvPr>
        </p:nvSpPr>
        <p:spPr/>
        <p:txBody>
          <a:bodyPr>
            <a:normAutofit/>
          </a:bodyPr>
          <a:lstStyle/>
          <a:p>
            <a:r>
              <a:rPr lang="en-US" sz="4700" dirty="0"/>
              <a:t>Self reflection in leadership</a:t>
            </a:r>
          </a:p>
        </p:txBody>
      </p:sp>
      <p:sp>
        <p:nvSpPr>
          <p:cNvPr id="3" name="Subtitle 2">
            <a:extLst>
              <a:ext uri="{FF2B5EF4-FFF2-40B4-BE49-F238E27FC236}">
                <a16:creationId xmlns:a16="http://schemas.microsoft.com/office/drawing/2014/main" id="{C8722DDC-8EEE-4A06-8DFE-B44871EAA2CF}"/>
              </a:ext>
            </a:extLst>
          </p:cNvPr>
          <p:cNvSpPr>
            <a:spLocks noGrp="1"/>
          </p:cNvSpPr>
          <p:nvPr>
            <p:ph idx="1"/>
          </p:nvPr>
        </p:nvSpPr>
        <p:spPr/>
        <p:txBody>
          <a:bodyPr>
            <a:normAutofit/>
          </a:bodyPr>
          <a:lstStyle/>
          <a:p>
            <a:r>
              <a:rPr lang="en-GB" dirty="0"/>
              <a:t>Self-reflection in leadership means carving out time to review yourself as a leader and is critical for your leadership development. It involves examining your current level of skills, your strengths, weaknesses, behavioural patterns and how you seek to influence others</a:t>
            </a:r>
            <a:endParaRPr lang="en-US" dirty="0"/>
          </a:p>
        </p:txBody>
      </p:sp>
    </p:spTree>
    <p:extLst>
      <p:ext uri="{BB962C8B-B14F-4D97-AF65-F5344CB8AC3E}">
        <p14:creationId xmlns:p14="http://schemas.microsoft.com/office/powerpoint/2010/main" val="17366931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C9295F-E638-4F61-AFE2-CF3E40556031}"/>
              </a:ext>
            </a:extLst>
          </p:cNvPr>
          <p:cNvSpPr>
            <a:spLocks noGrp="1"/>
          </p:cNvSpPr>
          <p:nvPr>
            <p:ph type="title"/>
          </p:nvPr>
        </p:nvSpPr>
        <p:spPr/>
        <p:txBody>
          <a:bodyPr>
            <a:normAutofit/>
          </a:bodyPr>
          <a:lstStyle/>
          <a:p>
            <a:pPr algn="ctr"/>
            <a:r>
              <a:rPr lang="en-US" dirty="0">
                <a:solidFill>
                  <a:schemeClr val="tx1">
                    <a:lumMod val="75000"/>
                    <a:lumOff val="25000"/>
                  </a:schemeClr>
                </a:solidFill>
              </a:rPr>
              <a:t>Self Reflection in Leadership</a:t>
            </a:r>
          </a:p>
        </p:txBody>
      </p:sp>
      <p:graphicFrame>
        <p:nvGraphicFramePr>
          <p:cNvPr id="31" name="Content Placeholder 2" descr="timeline">
            <a:extLst>
              <a:ext uri="{FF2B5EF4-FFF2-40B4-BE49-F238E27FC236}">
                <a16:creationId xmlns:a16="http://schemas.microsoft.com/office/drawing/2014/main" id="{613FC9B6-ED9E-4F51-A217-156DA01928CD}"/>
              </a:ext>
            </a:extLst>
          </p:cNvPr>
          <p:cNvGraphicFramePr/>
          <p:nvPr/>
        </p:nvGraphicFramePr>
        <p:xfrm>
          <a:off x="4740752" y="2389098"/>
          <a:ext cx="6718434" cy="36459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Content Placeholder 2">
            <a:extLst>
              <a:ext uri="{FF2B5EF4-FFF2-40B4-BE49-F238E27FC236}">
                <a16:creationId xmlns:a16="http://schemas.microsoft.com/office/drawing/2014/main" id="{1279BC75-4D49-4166-9389-76B7646A7768}"/>
              </a:ext>
            </a:extLst>
          </p:cNvPr>
          <p:cNvSpPr txBox="1">
            <a:spLocks/>
          </p:cNvSpPr>
          <p:nvPr/>
        </p:nvSpPr>
        <p:spPr>
          <a:xfrm>
            <a:off x="1988191" y="2298583"/>
            <a:ext cx="9365611" cy="458936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venir Next LT Pro" panose="02020404030301010803"/>
                <a:ea typeface="+mn-ea"/>
                <a:cs typeface="+mn-cs"/>
              </a:rPr>
              <a:t>‘It has long been recognised that healthcare practitioners develop their competence through learning-by-doing in work settings’  (</a:t>
            </a:r>
            <a:r>
              <a:rPr kumimoji="0" lang="en-GB" sz="2800" b="0" i="0" u="none" strike="noStrike" kern="1200" cap="none" spc="0" normalizeH="0" baseline="0" noProof="0" dirty="0" err="1">
                <a:ln>
                  <a:noFill/>
                </a:ln>
                <a:solidFill>
                  <a:prstClr val="black"/>
                </a:solidFill>
                <a:effectLst/>
                <a:uLnTx/>
                <a:uFillTx/>
                <a:latin typeface="Avenir Next LT Pro" panose="02020404030301010803"/>
                <a:ea typeface="+mn-ea"/>
                <a:cs typeface="+mn-cs"/>
              </a:rPr>
              <a:t>Gopee</a:t>
            </a:r>
            <a:r>
              <a:rPr kumimoji="0" lang="en-GB" sz="2800" b="0" i="0" u="none" strike="noStrike" kern="1200" cap="none" spc="0" normalizeH="0" baseline="0" noProof="0" dirty="0">
                <a:ln>
                  <a:noFill/>
                </a:ln>
                <a:solidFill>
                  <a:prstClr val="black"/>
                </a:solidFill>
                <a:effectLst/>
                <a:uLnTx/>
                <a:uFillTx/>
                <a:latin typeface="Avenir Next LT Pro" panose="02020404030301010803"/>
                <a:ea typeface="+mn-ea"/>
                <a:cs typeface="+mn-cs"/>
              </a:rPr>
              <a:t> and Galloway 2009).</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venir Next LT Pro" panose="02020404030301010803"/>
                <a:ea typeface="+mn-ea"/>
                <a:cs typeface="+mn-cs"/>
              </a:rPr>
              <a:t>In the context of clinical learning this process will happen naturally, as you see you will learn and replicate.</a:t>
            </a:r>
          </a:p>
        </p:txBody>
      </p:sp>
    </p:spTree>
    <p:extLst>
      <p:ext uri="{BB962C8B-B14F-4D97-AF65-F5344CB8AC3E}">
        <p14:creationId xmlns:p14="http://schemas.microsoft.com/office/powerpoint/2010/main" val="139549122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C9295F-E638-4F61-AFE2-CF3E40556031}"/>
              </a:ext>
            </a:extLst>
          </p:cNvPr>
          <p:cNvSpPr>
            <a:spLocks noGrp="1"/>
          </p:cNvSpPr>
          <p:nvPr>
            <p:ph type="title"/>
          </p:nvPr>
        </p:nvSpPr>
        <p:spPr/>
        <p:txBody>
          <a:bodyPr>
            <a:normAutofit/>
          </a:bodyPr>
          <a:lstStyle/>
          <a:p>
            <a:pPr algn="ctr"/>
            <a:r>
              <a:rPr lang="en-US" dirty="0">
                <a:solidFill>
                  <a:schemeClr val="tx1">
                    <a:lumMod val="75000"/>
                    <a:lumOff val="25000"/>
                  </a:schemeClr>
                </a:solidFill>
              </a:rPr>
              <a:t>Self Reflection in Leadership</a:t>
            </a:r>
          </a:p>
        </p:txBody>
      </p:sp>
      <p:graphicFrame>
        <p:nvGraphicFramePr>
          <p:cNvPr id="31" name="Content Placeholder 2" descr="timeline">
            <a:extLst>
              <a:ext uri="{FF2B5EF4-FFF2-40B4-BE49-F238E27FC236}">
                <a16:creationId xmlns:a16="http://schemas.microsoft.com/office/drawing/2014/main" id="{613FC9B6-ED9E-4F51-A217-156DA01928CD}"/>
              </a:ext>
            </a:extLst>
          </p:cNvPr>
          <p:cNvGraphicFramePr/>
          <p:nvPr/>
        </p:nvGraphicFramePr>
        <p:xfrm>
          <a:off x="4740752" y="1393794"/>
          <a:ext cx="6718434" cy="46412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Content Placeholder 2">
            <a:extLst>
              <a:ext uri="{FF2B5EF4-FFF2-40B4-BE49-F238E27FC236}">
                <a16:creationId xmlns:a16="http://schemas.microsoft.com/office/drawing/2014/main" id="{1279BC75-4D49-4166-9389-76B7646A7768}"/>
              </a:ext>
            </a:extLst>
          </p:cNvPr>
          <p:cNvSpPr txBox="1">
            <a:spLocks/>
          </p:cNvSpPr>
          <p:nvPr/>
        </p:nvSpPr>
        <p:spPr>
          <a:xfrm>
            <a:off x="1493241" y="2060801"/>
            <a:ext cx="9693290" cy="39742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venir Next LT Pro" panose="02020404030301010803"/>
                <a:ea typeface="+mn-ea"/>
                <a:cs typeface="+mn-cs"/>
              </a:rPr>
              <a:t>The starting point for a process of self reflection in leadership is the ability to bring the unconscious into the conscious.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venir Next LT Pro" panose="02020404030301010803"/>
                <a:ea typeface="+mn-ea"/>
                <a:cs typeface="+mn-cs"/>
              </a:rPr>
              <a:t>Realising that this is an entirely essential process if you wish to develop as a leader and/or manager.</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venir Next LT Pro" panose="02020404030301010803"/>
                <a:ea typeface="+mn-ea"/>
                <a:cs typeface="+mn-cs"/>
              </a:rPr>
              <a:t>Being prepared to change behaviours, and understanding the difficulty this will present if they are entrenched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venir Next LT Pro" panose="02020404030301010803"/>
                <a:ea typeface="+mn-ea"/>
                <a:cs typeface="+mn-cs"/>
              </a:rPr>
              <a:t>Being prepared to go against the status quo.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800" b="0" i="0" u="none" strike="noStrike" kern="1200" cap="none" spc="0" normalizeH="0" baseline="0" noProof="0" dirty="0">
              <a:ln>
                <a:noFill/>
              </a:ln>
              <a:solidFill>
                <a:prstClr val="black"/>
              </a:solidFill>
              <a:effectLst/>
              <a:uLnTx/>
              <a:uFillTx/>
              <a:latin typeface="Avenir Next LT Pro" panose="02020404030301010803"/>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dirty="0">
              <a:ln>
                <a:noFill/>
              </a:ln>
              <a:solidFill>
                <a:prstClr val="black"/>
              </a:solidFill>
              <a:effectLst/>
              <a:uLnTx/>
              <a:uFillTx/>
              <a:latin typeface="Avenir Next LT Pro" panose="02020404030301010803"/>
              <a:ea typeface="+mn-ea"/>
              <a:cs typeface="+mn-cs"/>
            </a:endParaRPr>
          </a:p>
        </p:txBody>
      </p:sp>
    </p:spTree>
    <p:extLst>
      <p:ext uri="{BB962C8B-B14F-4D97-AF65-F5344CB8AC3E}">
        <p14:creationId xmlns:p14="http://schemas.microsoft.com/office/powerpoint/2010/main" val="373879205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C9295F-E638-4F61-AFE2-CF3E40556031}"/>
              </a:ext>
            </a:extLst>
          </p:cNvPr>
          <p:cNvSpPr>
            <a:spLocks noGrp="1"/>
          </p:cNvSpPr>
          <p:nvPr>
            <p:ph type="title"/>
          </p:nvPr>
        </p:nvSpPr>
        <p:spPr/>
        <p:txBody>
          <a:bodyPr>
            <a:normAutofit/>
          </a:bodyPr>
          <a:lstStyle/>
          <a:p>
            <a:pPr algn="ctr"/>
            <a:r>
              <a:rPr lang="en-US" dirty="0">
                <a:solidFill>
                  <a:schemeClr val="tx1">
                    <a:lumMod val="75000"/>
                    <a:lumOff val="25000"/>
                  </a:schemeClr>
                </a:solidFill>
              </a:rPr>
              <a:t>Self Reflection in Leadership</a:t>
            </a:r>
          </a:p>
        </p:txBody>
      </p:sp>
      <p:graphicFrame>
        <p:nvGraphicFramePr>
          <p:cNvPr id="31" name="Content Placeholder 2" descr="timeline">
            <a:extLst>
              <a:ext uri="{FF2B5EF4-FFF2-40B4-BE49-F238E27FC236}">
                <a16:creationId xmlns:a16="http://schemas.microsoft.com/office/drawing/2014/main" id="{613FC9B6-ED9E-4F51-A217-156DA01928CD}"/>
              </a:ext>
            </a:extLst>
          </p:cNvPr>
          <p:cNvGraphicFramePr/>
          <p:nvPr/>
        </p:nvGraphicFramePr>
        <p:xfrm>
          <a:off x="4740752" y="2389098"/>
          <a:ext cx="6718434" cy="36459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Content Placeholder 2">
            <a:extLst>
              <a:ext uri="{FF2B5EF4-FFF2-40B4-BE49-F238E27FC236}">
                <a16:creationId xmlns:a16="http://schemas.microsoft.com/office/drawing/2014/main" id="{1279BC75-4D49-4166-9389-76B7646A7768}"/>
              </a:ext>
            </a:extLst>
          </p:cNvPr>
          <p:cNvSpPr txBox="1">
            <a:spLocks/>
          </p:cNvSpPr>
          <p:nvPr/>
        </p:nvSpPr>
        <p:spPr>
          <a:xfrm>
            <a:off x="1241571" y="2155971"/>
            <a:ext cx="10112231" cy="47319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venir Next LT Pro" panose="02020404030301010803"/>
                <a:ea typeface="+mn-ea"/>
                <a:cs typeface="+mn-cs"/>
              </a:rPr>
              <a:t>Key features of self reflection: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venir Next LT Pro" panose="02020404030301010803"/>
                <a:ea typeface="+mn-ea"/>
                <a:cs typeface="+mn-cs"/>
              </a:rPr>
              <a:t>Making time to review yourself</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venir Next LT Pro" panose="02020404030301010803"/>
                <a:ea typeface="+mn-ea"/>
                <a:cs typeface="+mn-cs"/>
              </a:rPr>
              <a:t>Being open to judge yourself in a critical light.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venir Next LT Pro" panose="02020404030301010803"/>
                <a:ea typeface="+mn-ea"/>
                <a:cs typeface="+mn-cs"/>
              </a:rPr>
              <a:t>Seeking feedback from others, informally or formally.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venir Next LT Pro" panose="02020404030301010803"/>
                <a:ea typeface="+mn-ea"/>
                <a:cs typeface="+mn-cs"/>
              </a:rPr>
              <a:t>Being prepared to change behaviours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dirty="0">
              <a:ln>
                <a:noFill/>
              </a:ln>
              <a:solidFill>
                <a:prstClr val="black"/>
              </a:solidFill>
              <a:effectLst/>
              <a:uLnTx/>
              <a:uFillTx/>
              <a:latin typeface="Avenir Next LT Pro" panose="02020404030301010803"/>
              <a:ea typeface="+mn-ea"/>
              <a:cs typeface="+mn-cs"/>
            </a:endParaRPr>
          </a:p>
        </p:txBody>
      </p:sp>
    </p:spTree>
    <p:extLst>
      <p:ext uri="{BB962C8B-B14F-4D97-AF65-F5344CB8AC3E}">
        <p14:creationId xmlns:p14="http://schemas.microsoft.com/office/powerpoint/2010/main" val="45061130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C9295F-E638-4F61-AFE2-CF3E40556031}"/>
              </a:ext>
            </a:extLst>
          </p:cNvPr>
          <p:cNvSpPr>
            <a:spLocks noGrp="1"/>
          </p:cNvSpPr>
          <p:nvPr>
            <p:ph type="title"/>
          </p:nvPr>
        </p:nvSpPr>
        <p:spPr/>
        <p:txBody>
          <a:bodyPr>
            <a:normAutofit/>
          </a:bodyPr>
          <a:lstStyle/>
          <a:p>
            <a:pPr algn="ctr"/>
            <a:r>
              <a:rPr lang="en-US" dirty="0">
                <a:solidFill>
                  <a:schemeClr val="tx1">
                    <a:lumMod val="75000"/>
                    <a:lumOff val="25000"/>
                  </a:schemeClr>
                </a:solidFill>
              </a:rPr>
              <a:t>Self Reflection in Leadership</a:t>
            </a:r>
          </a:p>
        </p:txBody>
      </p:sp>
      <p:graphicFrame>
        <p:nvGraphicFramePr>
          <p:cNvPr id="31" name="Content Placeholder 2" descr="timeline">
            <a:extLst>
              <a:ext uri="{FF2B5EF4-FFF2-40B4-BE49-F238E27FC236}">
                <a16:creationId xmlns:a16="http://schemas.microsoft.com/office/drawing/2014/main" id="{613FC9B6-ED9E-4F51-A217-156DA01928CD}"/>
              </a:ext>
            </a:extLst>
          </p:cNvPr>
          <p:cNvGraphicFramePr/>
          <p:nvPr/>
        </p:nvGraphicFramePr>
        <p:xfrm>
          <a:off x="4740752" y="2389098"/>
          <a:ext cx="6718434" cy="36459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Content Placeholder 2">
            <a:extLst>
              <a:ext uri="{FF2B5EF4-FFF2-40B4-BE49-F238E27FC236}">
                <a16:creationId xmlns:a16="http://schemas.microsoft.com/office/drawing/2014/main" id="{1279BC75-4D49-4166-9389-76B7646A7768}"/>
              </a:ext>
            </a:extLst>
          </p:cNvPr>
          <p:cNvSpPr txBox="1">
            <a:spLocks/>
          </p:cNvSpPr>
          <p:nvPr/>
        </p:nvSpPr>
        <p:spPr>
          <a:xfrm>
            <a:off x="2298583" y="1854801"/>
            <a:ext cx="9088775" cy="4379089"/>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0" i="0" u="none" strike="noStrike" kern="1200" cap="none" spc="0" normalizeH="0" baseline="0" noProof="0" dirty="0">
                <a:ln>
                  <a:noFill/>
                </a:ln>
                <a:solidFill>
                  <a:prstClr val="black"/>
                </a:solidFill>
                <a:effectLst/>
                <a:uLnTx/>
                <a:uFillTx/>
                <a:latin typeface="Avenir Next LT Pro" panose="02020404030301010803"/>
                <a:ea typeface="+mn-ea"/>
                <a:cs typeface="+mn-cs"/>
              </a:rPr>
              <a:t>1 – Reflection: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0" i="0" u="none" strike="noStrike" kern="1200" cap="none" spc="0" normalizeH="0" baseline="0" noProof="0" dirty="0">
                <a:ln>
                  <a:noFill/>
                </a:ln>
                <a:solidFill>
                  <a:prstClr val="black"/>
                </a:solidFill>
                <a:effectLst/>
                <a:uLnTx/>
                <a:uFillTx/>
                <a:latin typeface="Avenir Next LT Pro" panose="02020404030301010803"/>
                <a:ea typeface="+mn-ea"/>
                <a:cs typeface="+mn-cs"/>
              </a:rPr>
              <a:t>In the moment and looking backwards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800" b="0" i="0" u="none" strike="noStrike" kern="1200" cap="none" spc="0" normalizeH="0" baseline="0" noProof="0" dirty="0">
              <a:ln>
                <a:noFill/>
              </a:ln>
              <a:solidFill>
                <a:prstClr val="black"/>
              </a:solidFill>
              <a:effectLst/>
              <a:uLnTx/>
              <a:uFillTx/>
              <a:latin typeface="Avenir Next LT Pro" panose="02020404030301010803"/>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0" i="0" u="none" strike="noStrike" kern="1200" cap="none" spc="0" normalizeH="0" baseline="0" noProof="0" dirty="0">
                <a:ln>
                  <a:noFill/>
                </a:ln>
                <a:solidFill>
                  <a:prstClr val="black"/>
                </a:solidFill>
                <a:effectLst/>
                <a:uLnTx/>
                <a:uFillTx/>
                <a:latin typeface="Avenir Next LT Pro" panose="02020404030301010803"/>
                <a:ea typeface="+mn-ea"/>
                <a:cs typeface="+mn-cs"/>
              </a:rPr>
              <a:t>2 – Critical Reflection.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0" i="0" u="none" strike="noStrike" kern="1200" cap="none" spc="0" normalizeH="0" baseline="0" noProof="0" dirty="0">
                <a:ln>
                  <a:noFill/>
                </a:ln>
                <a:solidFill>
                  <a:prstClr val="black"/>
                </a:solidFill>
                <a:effectLst/>
                <a:uLnTx/>
                <a:uFillTx/>
                <a:latin typeface="Avenir Next LT Pro" panose="02020404030301010803"/>
                <a:ea typeface="+mn-ea"/>
                <a:cs typeface="+mn-cs"/>
              </a:rPr>
              <a:t>- Going into </a:t>
            </a:r>
            <a:r>
              <a:rPr lang="en-GB" dirty="0">
                <a:solidFill>
                  <a:prstClr val="black"/>
                </a:solidFill>
                <a:latin typeface="Avenir Next LT Pro" panose="02020404030301010803"/>
              </a:rPr>
              <a:t>more depth</a:t>
            </a:r>
            <a:r>
              <a:rPr kumimoji="0" lang="en-GB" sz="2800" b="0" i="0" u="none" strike="noStrike" kern="1200" cap="none" spc="0" normalizeH="0" baseline="0" noProof="0" dirty="0">
                <a:ln>
                  <a:noFill/>
                </a:ln>
                <a:solidFill>
                  <a:prstClr val="black"/>
                </a:solidFill>
                <a:effectLst/>
                <a:uLnTx/>
                <a:uFillTx/>
                <a:latin typeface="Avenir Next LT Pro" panose="02020404030301010803"/>
                <a:ea typeface="+mn-ea"/>
                <a:cs typeface="+mn-cs"/>
              </a:rPr>
              <a:t>to facilitate transformational change.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800" b="0" i="0" u="none" strike="noStrike" kern="1200" cap="none" spc="0" normalizeH="0" baseline="0" noProof="0" dirty="0">
              <a:ln>
                <a:noFill/>
              </a:ln>
              <a:solidFill>
                <a:prstClr val="black"/>
              </a:solidFill>
              <a:effectLst/>
              <a:uLnTx/>
              <a:uFillTx/>
              <a:latin typeface="Avenir Next LT Pro" panose="02020404030301010803"/>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0" i="0" u="none" strike="noStrike" kern="1200" cap="none" spc="0" normalizeH="0" baseline="0" noProof="0" dirty="0">
                <a:ln>
                  <a:noFill/>
                </a:ln>
                <a:solidFill>
                  <a:prstClr val="black"/>
                </a:solidFill>
                <a:effectLst/>
                <a:uLnTx/>
                <a:uFillTx/>
                <a:latin typeface="Avenir Next LT Pro" panose="02020404030301010803"/>
                <a:ea typeface="+mn-ea"/>
                <a:cs typeface="+mn-cs"/>
              </a:rPr>
              <a:t>3 – Reflexivity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0" i="0" u="none" strike="noStrike" kern="1200" cap="none" spc="0" normalizeH="0" baseline="0" noProof="0" dirty="0">
                <a:ln>
                  <a:noFill/>
                </a:ln>
                <a:solidFill>
                  <a:prstClr val="black"/>
                </a:solidFill>
                <a:effectLst/>
                <a:uLnTx/>
                <a:uFillTx/>
                <a:latin typeface="Avenir Next LT Pro" panose="02020404030301010803"/>
                <a:ea typeface="+mn-ea"/>
                <a:cs typeface="+mn-cs"/>
              </a:rPr>
              <a:t>- When this is a natural process.</a:t>
            </a:r>
          </a:p>
        </p:txBody>
      </p:sp>
    </p:spTree>
    <p:extLst>
      <p:ext uri="{BB962C8B-B14F-4D97-AF65-F5344CB8AC3E}">
        <p14:creationId xmlns:p14="http://schemas.microsoft.com/office/powerpoint/2010/main" val="244077559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E027A42-4F2F-4AE8-A906-84AE2193FFC6}"/>
              </a:ext>
            </a:extLst>
          </p:cNvPr>
          <p:cNvSpPr>
            <a:spLocks noGrp="1"/>
          </p:cNvSpPr>
          <p:nvPr>
            <p:ph type="title"/>
          </p:nvPr>
        </p:nvSpPr>
        <p:spPr/>
        <p:txBody>
          <a:bodyPr/>
          <a:lstStyle/>
          <a:p>
            <a:endParaRPr lang="en-GB"/>
          </a:p>
        </p:txBody>
      </p:sp>
      <p:sp>
        <p:nvSpPr>
          <p:cNvPr id="7" name="Content Placeholder 6">
            <a:extLst>
              <a:ext uri="{FF2B5EF4-FFF2-40B4-BE49-F238E27FC236}">
                <a16:creationId xmlns:a16="http://schemas.microsoft.com/office/drawing/2014/main" id="{120F9872-3321-461B-BD61-878C94AA789B}"/>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659383393"/>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1F006B4-A9E1-4F39-85C8-FB836F919348}">
  <ds:schemaRefs>
    <ds:schemaRef ds:uri="http://schemas.microsoft.com/sharepoint/v3/contenttype/forms"/>
  </ds:schemaRefs>
</ds:datastoreItem>
</file>

<file path=customXml/itemProps2.xml><?xml version="1.0" encoding="utf-8"?>
<ds:datastoreItem xmlns:ds="http://schemas.openxmlformats.org/officeDocument/2006/customXml" ds:itemID="{8F3CD65D-61A5-43C9-A837-6EC73C7DA8AB}">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16377351-63A1-4C2E-8C9A-66CDD70F16A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Wisp</Template>
  <TotalTime>137</TotalTime>
  <Words>2039</Words>
  <Application>Microsoft Office PowerPoint</Application>
  <PresentationFormat>Widescreen</PresentationFormat>
  <Paragraphs>135</Paragraphs>
  <Slides>30</Slides>
  <Notes>0</Notes>
  <HiddenSlides>0</HiddenSlides>
  <MMClips>0</MMClips>
  <ScaleCrop>false</ScaleCrop>
  <HeadingPairs>
    <vt:vector size="6" baseType="variant">
      <vt:variant>
        <vt:lpstr>Fonts Used</vt:lpstr>
      </vt:variant>
      <vt:variant>
        <vt:i4>16</vt:i4>
      </vt:variant>
      <vt:variant>
        <vt:lpstr>Theme</vt:lpstr>
      </vt:variant>
      <vt:variant>
        <vt:i4>2</vt:i4>
      </vt:variant>
      <vt:variant>
        <vt:lpstr>Slide Titles</vt:lpstr>
      </vt:variant>
      <vt:variant>
        <vt:i4>30</vt:i4>
      </vt:variant>
    </vt:vector>
  </HeadingPairs>
  <TitlesOfParts>
    <vt:vector size="48" baseType="lpstr">
      <vt:lpstr>Arial</vt:lpstr>
      <vt:lpstr>Arial</vt:lpstr>
      <vt:lpstr>Arial Nova Cond</vt:lpstr>
      <vt:lpstr>Avenir Next LT Pro</vt:lpstr>
      <vt:lpstr>Calibri</vt:lpstr>
      <vt:lpstr>Calibri Light</vt:lpstr>
      <vt:lpstr>Century Gothic</vt:lpstr>
      <vt:lpstr>GT America</vt:lpstr>
      <vt:lpstr>Helvetica Neue</vt:lpstr>
      <vt:lpstr>inherit</vt:lpstr>
      <vt:lpstr>Lava Std</vt:lpstr>
      <vt:lpstr>Merriweather</vt:lpstr>
      <vt:lpstr>Noto Serif</vt:lpstr>
      <vt:lpstr>Times New Roman</vt:lpstr>
      <vt:lpstr>Wingdings</vt:lpstr>
      <vt:lpstr>Wingdings 3</vt:lpstr>
      <vt:lpstr>Wisp</vt:lpstr>
      <vt:lpstr>Custom Design</vt:lpstr>
      <vt:lpstr>Leader or Manager?</vt:lpstr>
      <vt:lpstr>Some key distinctions:</vt:lpstr>
      <vt:lpstr>Change and risk….</vt:lpstr>
      <vt:lpstr>Leaders, Managers and Hierarchies</vt:lpstr>
      <vt:lpstr>Teams and teamwork</vt:lpstr>
      <vt:lpstr>1 - Multi-disciplinary teams</vt:lpstr>
      <vt:lpstr>1 - Multi-disciplinary teams cont..</vt:lpstr>
      <vt:lpstr>1 – interdisciplinary teams </vt:lpstr>
      <vt:lpstr>interdisciplinary teams cont… </vt:lpstr>
      <vt:lpstr>Intradisciplinary teams </vt:lpstr>
      <vt:lpstr>Multidisciplinary team functioning and decision making within forensic mental health</vt:lpstr>
      <vt:lpstr>are we designed to work in teams?</vt:lpstr>
      <vt:lpstr>However we also are programmed to see each other as a threat.</vt:lpstr>
      <vt:lpstr>Psychological Safety in teams</vt:lpstr>
      <vt:lpstr>Characteristics of an effective team </vt:lpstr>
      <vt:lpstr>Managing teams, a dark art with a few guiding certainties   </vt:lpstr>
      <vt:lpstr>NHS Teams</vt:lpstr>
      <vt:lpstr>Characteristics of effective teams:</vt:lpstr>
      <vt:lpstr>Characteristics of effective teams cont…:</vt:lpstr>
      <vt:lpstr>Characteristics of effective teams cont…:</vt:lpstr>
      <vt:lpstr>Harvard Business Review article on ‘the secrets of great teamwork’.</vt:lpstr>
      <vt:lpstr>Hbr cont</vt:lpstr>
      <vt:lpstr>PowerPoint Presentation</vt:lpstr>
      <vt:lpstr>Hbr cont…</vt:lpstr>
      <vt:lpstr>Self reflection in leadership</vt:lpstr>
      <vt:lpstr>Self Reflection in Leadership</vt:lpstr>
      <vt:lpstr>Self Reflection in Leadership</vt:lpstr>
      <vt:lpstr>Self Reflection in Leadership</vt:lpstr>
      <vt:lpstr>Self Reflection in Leadership</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Leader or Manager?</dc:title>
  <dc:creator>Neil Hapgood</dc:creator>
  <cp:lastModifiedBy>Neil Hapgood</cp:lastModifiedBy>
  <cp:revision>5</cp:revision>
  <dcterms:created xsi:type="dcterms:W3CDTF">2021-02-16T15:45:02Z</dcterms:created>
  <dcterms:modified xsi:type="dcterms:W3CDTF">2021-02-17T09:01:36Z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