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notesMasterIdLst>
    <p:notesMasterId r:id="rId20"/>
  </p:notesMasterIdLst>
  <p:sldIdLst>
    <p:sldId id="257" r:id="rId2"/>
    <p:sldId id="258" r:id="rId3"/>
    <p:sldId id="280" r:id="rId4"/>
    <p:sldId id="281" r:id="rId5"/>
    <p:sldId id="262" r:id="rId6"/>
    <p:sldId id="261" r:id="rId7"/>
    <p:sldId id="264" r:id="rId8"/>
    <p:sldId id="265" r:id="rId9"/>
    <p:sldId id="266" r:id="rId10"/>
    <p:sldId id="267" r:id="rId11"/>
    <p:sldId id="268" r:id="rId12"/>
    <p:sldId id="278" r:id="rId13"/>
    <p:sldId id="271" r:id="rId14"/>
    <p:sldId id="273" r:id="rId15"/>
    <p:sldId id="274" r:id="rId16"/>
    <p:sldId id="275" r:id="rId17"/>
    <p:sldId id="276" r:id="rId18"/>
    <p:sldId id="27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F23281-3730-482E-B8BA-62030E7FB9FA}" v="69" dt="2026-06-24T06:41:35.4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2996" autoAdjust="0"/>
  </p:normalViewPr>
  <p:slideViewPr>
    <p:cSldViewPr snapToGrid="0">
      <p:cViewPr varScale="1">
        <p:scale>
          <a:sx n="64" d="100"/>
          <a:sy n="64" d="100"/>
        </p:scale>
        <p:origin x="9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jra Niaz" userId="a38165345dbb79fc" providerId="LiveId" clId="{53A0479D-C8B9-4311-95E3-653BCF4731B7}"/>
    <pc:docChg chg="undo custSel addSld delSld modSld sldOrd">
      <pc:chgData name="Hajra Niaz" userId="a38165345dbb79fc" providerId="LiveId" clId="{53A0479D-C8B9-4311-95E3-653BCF4731B7}" dt="2026-06-24T06:41:42.303" v="497" actId="20577"/>
      <pc:docMkLst>
        <pc:docMk/>
      </pc:docMkLst>
      <pc:sldChg chg="addSp delSp modSp mod addAnim">
        <pc:chgData name="Hajra Niaz" userId="a38165345dbb79fc" providerId="LiveId" clId="{53A0479D-C8B9-4311-95E3-653BCF4731B7}" dt="2026-06-20T08:45:59.715" v="302" actId="20577"/>
        <pc:sldMkLst>
          <pc:docMk/>
          <pc:sldMk cId="2989752790" sldId="257"/>
        </pc:sldMkLst>
        <pc:spChg chg="mod">
          <ac:chgData name="Hajra Niaz" userId="a38165345dbb79fc" providerId="LiveId" clId="{53A0479D-C8B9-4311-95E3-653BCF4731B7}" dt="2026-06-20T08:45:59.715" v="302" actId="20577"/>
          <ac:spMkLst>
            <pc:docMk/>
            <pc:sldMk cId="2989752790" sldId="257"/>
            <ac:spMk id="2" creationId="{1AC437CA-7DEE-22A2-2A2B-240FCE282549}"/>
          </ac:spMkLst>
        </pc:spChg>
        <pc:spChg chg="add">
          <ac:chgData name="Hajra Niaz" userId="a38165345dbb79fc" providerId="LiveId" clId="{53A0479D-C8B9-4311-95E3-653BCF4731B7}" dt="2026-06-20T08:45:22.267" v="283" actId="26606"/>
          <ac:spMkLst>
            <pc:docMk/>
            <pc:sldMk cId="2989752790" sldId="257"/>
            <ac:spMk id="30" creationId="{943CAA20-3569-4189-9E48-239A229A86CA}"/>
          </ac:spMkLst>
        </pc:spChg>
        <pc:spChg chg="add">
          <ac:chgData name="Hajra Niaz" userId="a38165345dbb79fc" providerId="LiveId" clId="{53A0479D-C8B9-4311-95E3-653BCF4731B7}" dt="2026-06-20T08:45:22.267" v="283" actId="26606"/>
          <ac:spMkLst>
            <pc:docMk/>
            <pc:sldMk cId="2989752790" sldId="257"/>
            <ac:spMk id="32" creationId="{DA542B6D-E775-4832-91DC-2D20F857813A}"/>
          </ac:spMkLst>
        </pc:spChg>
      </pc:sldChg>
      <pc:sldChg chg="addSp delSp modSp mod delDesignElem">
        <pc:chgData name="Hajra Niaz" userId="a38165345dbb79fc" providerId="LiveId" clId="{53A0479D-C8B9-4311-95E3-653BCF4731B7}" dt="2026-06-20T08:43:30.294" v="260" actId="20577"/>
        <pc:sldMkLst>
          <pc:docMk/>
          <pc:sldMk cId="2297190947" sldId="258"/>
        </pc:sldMkLst>
        <pc:spChg chg="mod ord">
          <ac:chgData name="Hajra Niaz" userId="a38165345dbb79fc" providerId="LiveId" clId="{53A0479D-C8B9-4311-95E3-653BCF4731B7}" dt="2026-06-20T08:43:30.294" v="260" actId="20577"/>
          <ac:spMkLst>
            <pc:docMk/>
            <pc:sldMk cId="2297190947" sldId="258"/>
            <ac:spMk id="2" creationId="{3F2BED3E-1832-F256-61F8-6073BA3D1A27}"/>
          </ac:spMkLst>
        </pc:spChg>
        <pc:spChg chg="add">
          <ac:chgData name="Hajra Niaz" userId="a38165345dbb79fc" providerId="LiveId" clId="{53A0479D-C8B9-4311-95E3-653BCF4731B7}" dt="2026-06-20T08:42:14.125" v="235" actId="26606"/>
          <ac:spMkLst>
            <pc:docMk/>
            <pc:sldMk cId="2297190947" sldId="258"/>
            <ac:spMk id="20" creationId="{ECC07320-C2CA-4E29-8481-9D9E143C7788}"/>
          </ac:spMkLst>
        </pc:spChg>
        <pc:spChg chg="add">
          <ac:chgData name="Hajra Niaz" userId="a38165345dbb79fc" providerId="LiveId" clId="{53A0479D-C8B9-4311-95E3-653BCF4731B7}" dt="2026-06-20T08:42:14.125" v="235" actId="26606"/>
          <ac:spMkLst>
            <pc:docMk/>
            <pc:sldMk cId="2297190947" sldId="258"/>
            <ac:spMk id="21" creationId="{178FB36B-5BFE-42CA-BC60-1115E0D95EEC}"/>
          </ac:spMkLst>
        </pc:spChg>
        <pc:picChg chg="mod">
          <ac:chgData name="Hajra Niaz" userId="a38165345dbb79fc" providerId="LiveId" clId="{53A0479D-C8B9-4311-95E3-653BCF4731B7}" dt="2026-06-20T08:43:16.995" v="243" actId="1076"/>
          <ac:picMkLst>
            <pc:docMk/>
            <pc:sldMk cId="2297190947" sldId="258"/>
            <ac:picMk id="4" creationId="{35B9EEF5-F029-9A40-1883-7C1CE591236B}"/>
          </ac:picMkLst>
        </pc:picChg>
      </pc:sldChg>
      <pc:sldChg chg="modSp mod">
        <pc:chgData name="Hajra Niaz" userId="a38165345dbb79fc" providerId="LiveId" clId="{53A0479D-C8B9-4311-95E3-653BCF4731B7}" dt="2026-06-20T09:15:33.633" v="461" actId="1076"/>
        <pc:sldMkLst>
          <pc:docMk/>
          <pc:sldMk cId="1388861407" sldId="261"/>
        </pc:sldMkLst>
        <pc:spChg chg="mod">
          <ac:chgData name="Hajra Niaz" userId="a38165345dbb79fc" providerId="LiveId" clId="{53A0479D-C8B9-4311-95E3-653BCF4731B7}" dt="2026-06-20T09:15:33.633" v="461" actId="1076"/>
          <ac:spMkLst>
            <pc:docMk/>
            <pc:sldMk cId="1388861407" sldId="261"/>
            <ac:spMk id="3" creationId="{F96ADFBE-1BDD-9E4C-EE4C-539F33766C0C}"/>
          </ac:spMkLst>
        </pc:spChg>
      </pc:sldChg>
      <pc:sldChg chg="addSp delSp modSp mod delAnim delDesignElem">
        <pc:chgData name="Hajra Niaz" userId="a38165345dbb79fc" providerId="LiveId" clId="{53A0479D-C8B9-4311-95E3-653BCF4731B7}" dt="2026-06-20T09:07:23.248" v="442" actId="21"/>
        <pc:sldMkLst>
          <pc:docMk/>
          <pc:sldMk cId="2699898435" sldId="262"/>
        </pc:sldMkLst>
        <pc:spChg chg="mod">
          <ac:chgData name="Hajra Niaz" userId="a38165345dbb79fc" providerId="LiveId" clId="{53A0479D-C8B9-4311-95E3-653BCF4731B7}" dt="2026-06-20T08:47:34.004" v="328" actId="5793"/>
          <ac:spMkLst>
            <pc:docMk/>
            <pc:sldMk cId="2699898435" sldId="262"/>
            <ac:spMk id="2" creationId="{921AA432-BEAD-BDB2-AD95-693744C0D86B}"/>
          </ac:spMkLst>
        </pc:spChg>
        <pc:spChg chg="add">
          <ac:chgData name="Hajra Niaz" userId="a38165345dbb79fc" providerId="LiveId" clId="{53A0479D-C8B9-4311-95E3-653BCF4731B7}" dt="2026-06-20T08:46:34.838" v="303" actId="26606"/>
          <ac:spMkLst>
            <pc:docMk/>
            <pc:sldMk cId="2699898435" sldId="262"/>
            <ac:spMk id="7" creationId="{C2554CA6-288E-4202-BC52-2E5A8F0C0AED}"/>
          </ac:spMkLst>
        </pc:spChg>
        <pc:spChg chg="add">
          <ac:chgData name="Hajra Niaz" userId="a38165345dbb79fc" providerId="LiveId" clId="{53A0479D-C8B9-4311-95E3-653BCF4731B7}" dt="2026-06-20T08:46:34.838" v="303" actId="26606"/>
          <ac:spMkLst>
            <pc:docMk/>
            <pc:sldMk cId="2699898435" sldId="262"/>
            <ac:spMk id="9" creationId="{B10BB131-AC8E-4A8E-A5D1-36260F720C3B}"/>
          </ac:spMkLst>
        </pc:spChg>
        <pc:spChg chg="add">
          <ac:chgData name="Hajra Niaz" userId="a38165345dbb79fc" providerId="LiveId" clId="{53A0479D-C8B9-4311-95E3-653BCF4731B7}" dt="2026-06-20T08:46:34.838" v="303" actId="26606"/>
          <ac:spMkLst>
            <pc:docMk/>
            <pc:sldMk cId="2699898435" sldId="262"/>
            <ac:spMk id="11" creationId="{5B7778FC-632E-4DCA-A7CB-0D7731CCF970}"/>
          </ac:spMkLst>
        </pc:spChg>
        <pc:spChg chg="add">
          <ac:chgData name="Hajra Niaz" userId="a38165345dbb79fc" providerId="LiveId" clId="{53A0479D-C8B9-4311-95E3-653BCF4731B7}" dt="2026-06-20T08:46:34.838" v="303" actId="26606"/>
          <ac:spMkLst>
            <pc:docMk/>
            <pc:sldMk cId="2699898435" sldId="262"/>
            <ac:spMk id="13" creationId="{FA23A907-97FB-4A8F-880A-DD77401C4296}"/>
          </ac:spMkLst>
        </pc:spChg>
      </pc:sldChg>
      <pc:sldChg chg="addSp modSp mod">
        <pc:chgData name="Hajra Niaz" userId="a38165345dbb79fc" providerId="LiveId" clId="{53A0479D-C8B9-4311-95E3-653BCF4731B7}" dt="2026-06-20T08:39:17.215" v="219"/>
        <pc:sldMkLst>
          <pc:docMk/>
          <pc:sldMk cId="369223902" sldId="267"/>
        </pc:sldMkLst>
        <pc:spChg chg="add">
          <ac:chgData name="Hajra Niaz" userId="a38165345dbb79fc" providerId="LiveId" clId="{53A0479D-C8B9-4311-95E3-653BCF4731B7}" dt="2026-06-20T08:37:59.570" v="209" actId="26606"/>
          <ac:spMkLst>
            <pc:docMk/>
            <pc:sldMk cId="369223902" sldId="267"/>
            <ac:spMk id="10" creationId="{B50AB553-2A96-4A92-96F2-93548E096954}"/>
          </ac:spMkLst>
        </pc:spChg>
        <pc:graphicFrameChg chg="mod modGraphic">
          <ac:chgData name="Hajra Niaz" userId="a38165345dbb79fc" providerId="LiveId" clId="{53A0479D-C8B9-4311-95E3-653BCF4731B7}" dt="2026-06-20T08:39:17.215" v="219"/>
          <ac:graphicFrameMkLst>
            <pc:docMk/>
            <pc:sldMk cId="369223902" sldId="267"/>
            <ac:graphicFrameMk id="5" creationId="{C78357D5-0C77-6EFC-1C3B-D6CDB49A6DC6}"/>
          </ac:graphicFrameMkLst>
        </pc:graphicFrameChg>
      </pc:sldChg>
      <pc:sldChg chg="addSp delSp modSp mod delDesignElem">
        <pc:chgData name="Hajra Niaz" userId="a38165345dbb79fc" providerId="LiveId" clId="{53A0479D-C8B9-4311-95E3-653BCF4731B7}" dt="2026-06-20T08:49:14.817" v="386" actId="5793"/>
        <pc:sldMkLst>
          <pc:docMk/>
          <pc:sldMk cId="1723132350" sldId="268"/>
        </pc:sldMkLst>
        <pc:spChg chg="mod">
          <ac:chgData name="Hajra Niaz" userId="a38165345dbb79fc" providerId="LiveId" clId="{53A0479D-C8B9-4311-95E3-653BCF4731B7}" dt="2026-06-20T08:49:14.817" v="386" actId="5793"/>
          <ac:spMkLst>
            <pc:docMk/>
            <pc:sldMk cId="1723132350" sldId="268"/>
            <ac:spMk id="3" creationId="{77046DDA-2C21-784E-0635-7551A5EFA060}"/>
          </ac:spMkLst>
        </pc:spChg>
        <pc:spChg chg="add">
          <ac:chgData name="Hajra Niaz" userId="a38165345dbb79fc" providerId="LiveId" clId="{53A0479D-C8B9-4311-95E3-653BCF4731B7}" dt="2026-06-20T08:48:19.432" v="329" actId="26606"/>
          <ac:spMkLst>
            <pc:docMk/>
            <pc:sldMk cId="1723132350" sldId="268"/>
            <ac:spMk id="5" creationId="{1BB867FF-FC45-48F7-8104-F89BE54909F1}"/>
          </ac:spMkLst>
        </pc:spChg>
        <pc:spChg chg="add">
          <ac:chgData name="Hajra Niaz" userId="a38165345dbb79fc" providerId="LiveId" clId="{53A0479D-C8B9-4311-95E3-653BCF4731B7}" dt="2026-06-20T08:48:19.432" v="329" actId="26606"/>
          <ac:spMkLst>
            <pc:docMk/>
            <pc:sldMk cId="1723132350" sldId="268"/>
            <ac:spMk id="6" creationId="{8BB56887-D0D5-4F0C-9E19-7247EB83C8B7}"/>
          </ac:spMkLst>
        </pc:spChg>
        <pc:spChg chg="add">
          <ac:chgData name="Hajra Niaz" userId="a38165345dbb79fc" providerId="LiveId" clId="{53A0479D-C8B9-4311-95E3-653BCF4731B7}" dt="2026-06-20T08:48:19.432" v="329" actId="26606"/>
          <ac:spMkLst>
            <pc:docMk/>
            <pc:sldMk cId="1723132350" sldId="268"/>
            <ac:spMk id="7" creationId="{081E4A58-353D-44AE-B2FC-2A74E2E400F7}"/>
          </ac:spMkLst>
        </pc:spChg>
      </pc:sldChg>
      <pc:sldChg chg="addSp delSp mod setBg">
        <pc:chgData name="Hajra Niaz" userId="a38165345dbb79fc" providerId="LiveId" clId="{53A0479D-C8B9-4311-95E3-653BCF4731B7}" dt="2026-06-20T08:49:57.259" v="389" actId="26606"/>
        <pc:sldMkLst>
          <pc:docMk/>
          <pc:sldMk cId="392727130" sldId="271"/>
        </pc:sldMkLst>
        <pc:spChg chg="add">
          <ac:chgData name="Hajra Niaz" userId="a38165345dbb79fc" providerId="LiveId" clId="{53A0479D-C8B9-4311-95E3-653BCF4731B7}" dt="2026-06-20T08:49:57.259" v="389" actId="26606"/>
          <ac:spMkLst>
            <pc:docMk/>
            <pc:sldMk cId="392727130" sldId="271"/>
            <ac:spMk id="21" creationId="{BACC6370-2D7E-4714-9D71-7542949D7D5D}"/>
          </ac:spMkLst>
        </pc:spChg>
        <pc:spChg chg="add">
          <ac:chgData name="Hajra Niaz" userId="a38165345dbb79fc" providerId="LiveId" clId="{53A0479D-C8B9-4311-95E3-653BCF4731B7}" dt="2026-06-20T08:49:57.259" v="389" actId="26606"/>
          <ac:spMkLst>
            <pc:docMk/>
            <pc:sldMk cId="392727130" sldId="271"/>
            <ac:spMk id="22" creationId="{F68B3F68-107C-434F-AA38-110D5EA91B85}"/>
          </ac:spMkLst>
        </pc:spChg>
        <pc:spChg chg="add">
          <ac:chgData name="Hajra Niaz" userId="a38165345dbb79fc" providerId="LiveId" clId="{53A0479D-C8B9-4311-95E3-653BCF4731B7}" dt="2026-06-20T08:49:57.259" v="389" actId="26606"/>
          <ac:spMkLst>
            <pc:docMk/>
            <pc:sldMk cId="392727130" sldId="271"/>
            <ac:spMk id="23" creationId="{AAD0DBB9-1A4B-4391-81D4-CB19F9AB918A}"/>
          </ac:spMkLst>
        </pc:spChg>
        <pc:spChg chg="add">
          <ac:chgData name="Hajra Niaz" userId="a38165345dbb79fc" providerId="LiveId" clId="{53A0479D-C8B9-4311-95E3-653BCF4731B7}" dt="2026-06-20T08:49:57.259" v="389" actId="26606"/>
          <ac:spMkLst>
            <pc:docMk/>
            <pc:sldMk cId="392727130" sldId="271"/>
            <ac:spMk id="24" creationId="{063BBA22-50EA-4C4D-BE05-F1CE4E63AA56}"/>
          </ac:spMkLst>
        </pc:spChg>
        <pc:graphicFrameChg chg="add">
          <ac:chgData name="Hajra Niaz" userId="a38165345dbb79fc" providerId="LiveId" clId="{53A0479D-C8B9-4311-95E3-653BCF4731B7}" dt="2026-06-20T08:49:57.259" v="389" actId="26606"/>
          <ac:graphicFrameMkLst>
            <pc:docMk/>
            <pc:sldMk cId="392727130" sldId="271"/>
            <ac:graphicFrameMk id="25" creationId="{7766FEDB-B9B3-EDF7-7A81-214B49D1C8E8}"/>
          </ac:graphicFrameMkLst>
        </pc:graphicFrameChg>
      </pc:sldChg>
      <pc:sldChg chg="delSp delDesignElem">
        <pc:chgData name="Hajra Niaz" userId="a38165345dbb79fc" providerId="LiveId" clId="{53A0479D-C8B9-4311-95E3-653BCF4731B7}" dt="2026-06-20T08:36:45.569" v="201"/>
        <pc:sldMkLst>
          <pc:docMk/>
          <pc:sldMk cId="2539563609" sldId="273"/>
        </pc:sldMkLst>
      </pc:sldChg>
      <pc:sldChg chg="modSp mod">
        <pc:chgData name="Hajra Niaz" userId="a38165345dbb79fc" providerId="LiveId" clId="{53A0479D-C8B9-4311-95E3-653BCF4731B7}" dt="2026-06-24T06:41:42.303" v="497" actId="20577"/>
        <pc:sldMkLst>
          <pc:docMk/>
          <pc:sldMk cId="1102361700" sldId="274"/>
        </pc:sldMkLst>
        <pc:spChg chg="mod">
          <ac:chgData name="Hajra Niaz" userId="a38165345dbb79fc" providerId="LiveId" clId="{53A0479D-C8B9-4311-95E3-653BCF4731B7}" dt="2026-06-24T06:41:42.303" v="497" actId="20577"/>
          <ac:spMkLst>
            <pc:docMk/>
            <pc:sldMk cId="1102361700" sldId="274"/>
            <ac:spMk id="3" creationId="{BD9B40EB-0100-673F-60D2-CB1EBE8E3E92}"/>
          </ac:spMkLst>
        </pc:spChg>
      </pc:sldChg>
      <pc:sldChg chg="modSp mod">
        <pc:chgData name="Hajra Niaz" userId="a38165345dbb79fc" providerId="LiveId" clId="{53A0479D-C8B9-4311-95E3-653BCF4731B7}" dt="2026-06-23T08:12:01.505" v="489" actId="120"/>
        <pc:sldMkLst>
          <pc:docMk/>
          <pc:sldMk cId="3295256913" sldId="275"/>
        </pc:sldMkLst>
        <pc:spChg chg="mod">
          <ac:chgData name="Hajra Niaz" userId="a38165345dbb79fc" providerId="LiveId" clId="{53A0479D-C8B9-4311-95E3-653BCF4731B7}" dt="2026-06-23T08:12:01.505" v="489" actId="120"/>
          <ac:spMkLst>
            <pc:docMk/>
            <pc:sldMk cId="3295256913" sldId="275"/>
            <ac:spMk id="3" creationId="{42685D2F-7F3D-8E3F-10F3-5188A499E3D2}"/>
          </ac:spMkLst>
        </pc:spChg>
      </pc:sldChg>
      <pc:sldChg chg="modSp mod">
        <pc:chgData name="Hajra Niaz" userId="a38165345dbb79fc" providerId="LiveId" clId="{53A0479D-C8B9-4311-95E3-653BCF4731B7}" dt="2026-06-24T06:40:19.850" v="494" actId="20577"/>
        <pc:sldMkLst>
          <pc:docMk/>
          <pc:sldMk cId="1461642121" sldId="276"/>
        </pc:sldMkLst>
        <pc:spChg chg="mod">
          <ac:chgData name="Hajra Niaz" userId="a38165345dbb79fc" providerId="LiveId" clId="{53A0479D-C8B9-4311-95E3-653BCF4731B7}" dt="2026-06-24T06:40:19.850" v="494" actId="20577"/>
          <ac:spMkLst>
            <pc:docMk/>
            <pc:sldMk cId="1461642121" sldId="276"/>
            <ac:spMk id="3" creationId="{D969B2C7-AD29-5B0E-F592-068C6C479045}"/>
          </ac:spMkLst>
        </pc:spChg>
      </pc:sldChg>
      <pc:sldChg chg="addSp delSp modSp mod delDesignElem">
        <pc:chgData name="Hajra Niaz" userId="a38165345dbb79fc" providerId="LiveId" clId="{53A0479D-C8B9-4311-95E3-653BCF4731B7}" dt="2026-06-24T06:28:35.583" v="493"/>
        <pc:sldMkLst>
          <pc:docMk/>
          <pc:sldMk cId="4246927159" sldId="278"/>
        </pc:sldMkLst>
        <pc:spChg chg="add">
          <ac:chgData name="Hajra Niaz" userId="a38165345dbb79fc" providerId="LiveId" clId="{53A0479D-C8B9-4311-95E3-653BCF4731B7}" dt="2026-06-20T08:36:51.073" v="202" actId="26606"/>
          <ac:spMkLst>
            <pc:docMk/>
            <pc:sldMk cId="4246927159" sldId="278"/>
            <ac:spMk id="83" creationId="{B50AB553-2A96-4A92-96F2-93548E096954}"/>
          </ac:spMkLst>
        </pc:spChg>
        <pc:graphicFrameChg chg="mod modGraphic">
          <ac:chgData name="Hajra Niaz" userId="a38165345dbb79fc" providerId="LiveId" clId="{53A0479D-C8B9-4311-95E3-653BCF4731B7}" dt="2026-06-24T06:28:35.583" v="493"/>
          <ac:graphicFrameMkLst>
            <pc:docMk/>
            <pc:sldMk cId="4246927159" sldId="278"/>
            <ac:graphicFrameMk id="77" creationId="{8AB23FF5-CA7C-1D8E-2516-BCB2B19599FE}"/>
          </ac:graphicFrameMkLst>
        </pc:graphicFrameChg>
        <pc:picChg chg="add">
          <ac:chgData name="Hajra Niaz" userId="a38165345dbb79fc" providerId="LiveId" clId="{53A0479D-C8B9-4311-95E3-653BCF4731B7}" dt="2026-06-20T08:36:51.073" v="202" actId="26606"/>
          <ac:picMkLst>
            <pc:docMk/>
            <pc:sldMk cId="4246927159" sldId="278"/>
            <ac:picMk id="79" creationId="{C8BD80ED-F51B-ADDC-F093-3E7C576E44F2}"/>
          </ac:picMkLst>
        </pc:picChg>
      </pc:sldChg>
      <pc:sldChg chg="modSp mod">
        <pc:chgData name="Hajra Niaz" userId="a38165345dbb79fc" providerId="LiveId" clId="{53A0479D-C8B9-4311-95E3-653BCF4731B7}" dt="2026-06-23T08:12:11.015" v="490" actId="120"/>
        <pc:sldMkLst>
          <pc:docMk/>
          <pc:sldMk cId="1536477445" sldId="279"/>
        </pc:sldMkLst>
        <pc:spChg chg="mod">
          <ac:chgData name="Hajra Niaz" userId="a38165345dbb79fc" providerId="LiveId" clId="{53A0479D-C8B9-4311-95E3-653BCF4731B7}" dt="2026-06-23T08:12:11.015" v="490" actId="120"/>
          <ac:spMkLst>
            <pc:docMk/>
            <pc:sldMk cId="1536477445" sldId="279"/>
            <ac:spMk id="3" creationId="{6C1C44AA-5A15-C317-3377-9A0E52A3308F}"/>
          </ac:spMkLst>
        </pc:spChg>
      </pc:sldChg>
      <pc:sldChg chg="addSp delSp modSp mod setBg">
        <pc:chgData name="Hajra Niaz" userId="a38165345dbb79fc" providerId="LiveId" clId="{53A0479D-C8B9-4311-95E3-653BCF4731B7}" dt="2026-06-20T09:10:14.920" v="459" actId="20577"/>
        <pc:sldMkLst>
          <pc:docMk/>
          <pc:sldMk cId="3444660045" sldId="280"/>
        </pc:sldMkLst>
        <pc:spChg chg="add">
          <ac:chgData name="Hajra Niaz" userId="a38165345dbb79fc" providerId="LiveId" clId="{53A0479D-C8B9-4311-95E3-653BCF4731B7}" dt="2026-06-20T08:40:20.912" v="222" actId="26606"/>
          <ac:spMkLst>
            <pc:docMk/>
            <pc:sldMk cId="3444660045" sldId="280"/>
            <ac:spMk id="8" creationId="{100EDD19-6802-4EC3-95CE-CFFAB042CFD6}"/>
          </ac:spMkLst>
        </pc:spChg>
        <pc:spChg chg="add">
          <ac:chgData name="Hajra Niaz" userId="a38165345dbb79fc" providerId="LiveId" clId="{53A0479D-C8B9-4311-95E3-653BCF4731B7}" dt="2026-06-20T08:40:20.912" v="222" actId="26606"/>
          <ac:spMkLst>
            <pc:docMk/>
            <pc:sldMk cId="3444660045" sldId="280"/>
            <ac:spMk id="12" creationId="{DB17E863-922E-4C26-BD64-E8FD41D28661}"/>
          </ac:spMkLst>
        </pc:spChg>
        <pc:spChg chg="add mod">
          <ac:chgData name="Hajra Niaz" userId="a38165345dbb79fc" providerId="LiveId" clId="{53A0479D-C8B9-4311-95E3-653BCF4731B7}" dt="2026-06-20T09:10:14.920" v="459" actId="20577"/>
          <ac:spMkLst>
            <pc:docMk/>
            <pc:sldMk cId="3444660045" sldId="280"/>
            <ac:spMk id="13" creationId="{AC25F6B6-8AC4-B88D-A85C-32FFBB970AD0}"/>
          </ac:spMkLst>
        </pc:spChg>
      </pc:sldChg>
      <pc:sldChg chg="addSp delSp modSp new mod setBg delDesignElem">
        <pc:chgData name="Hajra Niaz" userId="a38165345dbb79fc" providerId="LiveId" clId="{53A0479D-C8B9-4311-95E3-653BCF4731B7}" dt="2026-06-20T13:20:26.217" v="474" actId="20577"/>
        <pc:sldMkLst>
          <pc:docMk/>
          <pc:sldMk cId="3334039589" sldId="281"/>
        </pc:sldMkLst>
        <pc:graphicFrameChg chg="add mod modGraphic">
          <ac:chgData name="Hajra Niaz" userId="a38165345dbb79fc" providerId="LiveId" clId="{53A0479D-C8B9-4311-95E3-653BCF4731B7}" dt="2026-06-20T13:20:26.217" v="474" actId="20577"/>
          <ac:graphicFrameMkLst>
            <pc:docMk/>
            <pc:sldMk cId="3334039589" sldId="281"/>
            <ac:graphicFrameMk id="5" creationId="{CD0ABD16-4BFC-CE8B-311C-F28499342BB1}"/>
          </ac:graphicFrameMkLst>
        </pc:graphicFrameChg>
        <pc:picChg chg="add">
          <ac:chgData name="Hajra Niaz" userId="a38165345dbb79fc" providerId="LiveId" clId="{53A0479D-C8B9-4311-95E3-653BCF4731B7}" dt="2026-06-20T08:34:23.728" v="186" actId="26606"/>
          <ac:picMkLst>
            <pc:docMk/>
            <pc:sldMk cId="3334039589" sldId="281"/>
            <ac:picMk id="7" creationId="{EC55A418-C189-3AF6-877E-CDBBF1AE60D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C00175-D424-48AC-9A16-374851665B62}"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4E072FDF-9832-464B-824B-76AA308FC3B9}">
      <dgm:prSet phldrT="[Text]" phldr="0"/>
      <dgm:spPr/>
      <dgm:t>
        <a:bodyPr/>
        <a:lstStyle/>
        <a:p>
          <a:r>
            <a:rPr lang="en-GB" dirty="0"/>
            <a:t>2016</a:t>
          </a:r>
        </a:p>
      </dgm:t>
    </dgm:pt>
    <dgm:pt modelId="{6D938FAF-1AFB-415C-AAC2-2BBA047FA6BD}" type="parTrans" cxnId="{2C86E6DA-A90A-437A-837F-F7C4C65926B1}">
      <dgm:prSet/>
      <dgm:spPr/>
      <dgm:t>
        <a:bodyPr/>
        <a:lstStyle/>
        <a:p>
          <a:endParaRPr lang="en-GB"/>
        </a:p>
      </dgm:t>
    </dgm:pt>
    <dgm:pt modelId="{01A15125-6D25-43F2-AE72-B7E9D7661294}" type="sibTrans" cxnId="{2C86E6DA-A90A-437A-837F-F7C4C65926B1}">
      <dgm:prSet/>
      <dgm:spPr/>
      <dgm:t>
        <a:bodyPr/>
        <a:lstStyle/>
        <a:p>
          <a:endParaRPr lang="en-GB"/>
        </a:p>
      </dgm:t>
    </dgm:pt>
    <dgm:pt modelId="{95FFD98E-6FF4-4D4B-988B-3B1C53F19EC3}">
      <dgm:prSet phldrT="[Text]" phldr="0"/>
      <dgm:spPr/>
      <dgm:t>
        <a:bodyPr/>
        <a:lstStyle/>
        <a:p>
          <a:r>
            <a:rPr lang="en-GB" dirty="0"/>
            <a:t>18.1%</a:t>
          </a:r>
        </a:p>
      </dgm:t>
    </dgm:pt>
    <dgm:pt modelId="{8D8F29D5-8A49-4C42-80BA-7C69A58B7D01}" type="parTrans" cxnId="{E3442D57-5364-4F41-AB62-4B5F61F6339C}">
      <dgm:prSet/>
      <dgm:spPr/>
      <dgm:t>
        <a:bodyPr/>
        <a:lstStyle/>
        <a:p>
          <a:endParaRPr lang="en-GB"/>
        </a:p>
      </dgm:t>
    </dgm:pt>
    <dgm:pt modelId="{C634B5CE-51DE-4B20-80F2-90BB7E5AC14C}" type="sibTrans" cxnId="{E3442D57-5364-4F41-AB62-4B5F61F6339C}">
      <dgm:prSet/>
      <dgm:spPr/>
      <dgm:t>
        <a:bodyPr/>
        <a:lstStyle/>
        <a:p>
          <a:endParaRPr lang="en-GB"/>
        </a:p>
      </dgm:t>
    </dgm:pt>
    <dgm:pt modelId="{7AA0083F-8FAA-4774-967D-DB88A54755FF}">
      <dgm:prSet phldrT="[Text]" phldr="0"/>
      <dgm:spPr/>
      <dgm:t>
        <a:bodyPr/>
        <a:lstStyle/>
        <a:p>
          <a:r>
            <a:rPr lang="en-GB" dirty="0"/>
            <a:t>2026</a:t>
          </a:r>
        </a:p>
      </dgm:t>
    </dgm:pt>
    <dgm:pt modelId="{98D99C21-E189-4DF1-B706-90D7FDB9B2ED}" type="parTrans" cxnId="{CA4A8F16-31A6-45BD-A157-71BB58A73E9F}">
      <dgm:prSet/>
      <dgm:spPr/>
      <dgm:t>
        <a:bodyPr/>
        <a:lstStyle/>
        <a:p>
          <a:endParaRPr lang="en-GB"/>
        </a:p>
      </dgm:t>
    </dgm:pt>
    <dgm:pt modelId="{1FEB2B3D-0536-4E18-A439-FC1A17F401F3}" type="sibTrans" cxnId="{CA4A8F16-31A6-45BD-A157-71BB58A73E9F}">
      <dgm:prSet/>
      <dgm:spPr/>
      <dgm:t>
        <a:bodyPr/>
        <a:lstStyle/>
        <a:p>
          <a:endParaRPr lang="en-GB"/>
        </a:p>
      </dgm:t>
    </dgm:pt>
    <dgm:pt modelId="{9B41743D-1930-4591-999A-18C6DDDEE3F3}">
      <dgm:prSet phldrT="[Text]" phldr="0"/>
      <dgm:spPr/>
      <dgm:t>
        <a:bodyPr/>
        <a:lstStyle/>
        <a:p>
          <a:r>
            <a:rPr lang="en-GB" dirty="0"/>
            <a:t>20.5%</a:t>
          </a:r>
        </a:p>
      </dgm:t>
    </dgm:pt>
    <dgm:pt modelId="{CC2160BA-5D77-4127-8FA4-3553D7D8441C}" type="parTrans" cxnId="{2084FCC3-1899-44D5-A5B3-0CC7D0288454}">
      <dgm:prSet/>
      <dgm:spPr/>
      <dgm:t>
        <a:bodyPr/>
        <a:lstStyle/>
        <a:p>
          <a:endParaRPr lang="en-GB"/>
        </a:p>
      </dgm:t>
    </dgm:pt>
    <dgm:pt modelId="{6BBE430A-1017-4B1A-9944-D6282929F765}" type="sibTrans" cxnId="{2084FCC3-1899-44D5-A5B3-0CC7D0288454}">
      <dgm:prSet/>
      <dgm:spPr/>
      <dgm:t>
        <a:bodyPr/>
        <a:lstStyle/>
        <a:p>
          <a:endParaRPr lang="en-GB"/>
        </a:p>
      </dgm:t>
    </dgm:pt>
    <dgm:pt modelId="{DE041E5A-BD36-46C1-B40B-535527107E79}">
      <dgm:prSet phldrT="[Text]" phldr="0"/>
      <dgm:spPr/>
      <dgm:t>
        <a:bodyPr/>
        <a:lstStyle/>
        <a:p>
          <a:r>
            <a:rPr lang="en-GB" dirty="0"/>
            <a:t>2036</a:t>
          </a:r>
        </a:p>
      </dgm:t>
    </dgm:pt>
    <dgm:pt modelId="{38584BB7-FE18-49FF-AB96-B7AE34B513BC}" type="parTrans" cxnId="{CC3CD332-4D10-4FB7-82EC-E2A4C845E6B6}">
      <dgm:prSet/>
      <dgm:spPr/>
      <dgm:t>
        <a:bodyPr/>
        <a:lstStyle/>
        <a:p>
          <a:endParaRPr lang="en-GB"/>
        </a:p>
      </dgm:t>
    </dgm:pt>
    <dgm:pt modelId="{B694EF82-A007-4F8E-AF42-DCC45DEC614A}" type="sibTrans" cxnId="{CC3CD332-4D10-4FB7-82EC-E2A4C845E6B6}">
      <dgm:prSet/>
      <dgm:spPr/>
      <dgm:t>
        <a:bodyPr/>
        <a:lstStyle/>
        <a:p>
          <a:endParaRPr lang="en-GB"/>
        </a:p>
      </dgm:t>
    </dgm:pt>
    <dgm:pt modelId="{F5273784-5798-47B2-B413-2C1DE7AF26E7}">
      <dgm:prSet phldrT="[Text]" phldr="0"/>
      <dgm:spPr/>
      <dgm:t>
        <a:bodyPr/>
        <a:lstStyle/>
        <a:p>
          <a:r>
            <a:rPr lang="en-GB" dirty="0"/>
            <a:t>24%</a:t>
          </a:r>
        </a:p>
      </dgm:t>
    </dgm:pt>
    <dgm:pt modelId="{088F243A-F565-43AF-8403-FC56649DA4F7}" type="parTrans" cxnId="{3216BDB1-9D11-43CE-84EF-F6CFD455999A}">
      <dgm:prSet/>
      <dgm:spPr/>
      <dgm:t>
        <a:bodyPr/>
        <a:lstStyle/>
        <a:p>
          <a:endParaRPr lang="en-GB"/>
        </a:p>
      </dgm:t>
    </dgm:pt>
    <dgm:pt modelId="{A48D6EB5-004A-4FB3-9959-A1ED6F7D661D}" type="sibTrans" cxnId="{3216BDB1-9D11-43CE-84EF-F6CFD455999A}">
      <dgm:prSet/>
      <dgm:spPr/>
      <dgm:t>
        <a:bodyPr/>
        <a:lstStyle/>
        <a:p>
          <a:endParaRPr lang="en-GB"/>
        </a:p>
      </dgm:t>
    </dgm:pt>
    <dgm:pt modelId="{702CB69F-ED62-4CDF-9E6B-547B3E944C8C}">
      <dgm:prSet phldrT="[Text]" phldr="0"/>
      <dgm:spPr/>
      <dgm:t>
        <a:bodyPr/>
        <a:lstStyle/>
        <a:p>
          <a:r>
            <a:rPr lang="en-GB" dirty="0"/>
            <a:t>2046</a:t>
          </a:r>
        </a:p>
      </dgm:t>
    </dgm:pt>
    <dgm:pt modelId="{A3170EB5-DE27-43FA-8144-9760070EC64C}" type="parTrans" cxnId="{4FE4D983-DD0F-4FDB-9D95-48CD8B7ECB9F}">
      <dgm:prSet/>
      <dgm:spPr/>
      <dgm:t>
        <a:bodyPr/>
        <a:lstStyle/>
        <a:p>
          <a:endParaRPr lang="en-GB"/>
        </a:p>
      </dgm:t>
    </dgm:pt>
    <dgm:pt modelId="{92181CB5-48C6-4DA4-8564-7763FCFB75C7}" type="sibTrans" cxnId="{4FE4D983-DD0F-4FDB-9D95-48CD8B7ECB9F}">
      <dgm:prSet/>
      <dgm:spPr/>
      <dgm:t>
        <a:bodyPr/>
        <a:lstStyle/>
        <a:p>
          <a:endParaRPr lang="en-GB"/>
        </a:p>
      </dgm:t>
    </dgm:pt>
    <dgm:pt modelId="{CAD05048-6DA8-4A88-BAED-365E0D501276}">
      <dgm:prSet phldrT="[Text]" phldr="0"/>
      <dgm:spPr/>
      <dgm:t>
        <a:bodyPr/>
        <a:lstStyle/>
        <a:p>
          <a:r>
            <a:rPr lang="en-GB" dirty="0"/>
            <a:t>25.5%</a:t>
          </a:r>
        </a:p>
      </dgm:t>
    </dgm:pt>
    <dgm:pt modelId="{54FD0B4C-FAB9-43F0-B98C-65781C0C86BD}" type="parTrans" cxnId="{9C41920E-F046-4253-AE6F-6A6E6689298B}">
      <dgm:prSet/>
      <dgm:spPr/>
      <dgm:t>
        <a:bodyPr/>
        <a:lstStyle/>
        <a:p>
          <a:endParaRPr lang="en-GB"/>
        </a:p>
      </dgm:t>
    </dgm:pt>
    <dgm:pt modelId="{E566EBFD-070E-488A-8F95-5343D6E1B7F8}" type="sibTrans" cxnId="{9C41920E-F046-4253-AE6F-6A6E6689298B}">
      <dgm:prSet/>
      <dgm:spPr/>
      <dgm:t>
        <a:bodyPr/>
        <a:lstStyle/>
        <a:p>
          <a:endParaRPr lang="en-GB"/>
        </a:p>
      </dgm:t>
    </dgm:pt>
    <dgm:pt modelId="{CF1209F6-80CB-4269-A25A-B5D24C0351F5}" type="pres">
      <dgm:prSet presAssocID="{34C00175-D424-48AC-9A16-374851665B62}" presName="Name0" presStyleCnt="0">
        <dgm:presLayoutVars>
          <dgm:dir/>
          <dgm:animLvl val="lvl"/>
          <dgm:resizeHandles val="exact"/>
        </dgm:presLayoutVars>
      </dgm:prSet>
      <dgm:spPr/>
    </dgm:pt>
    <dgm:pt modelId="{16B109ED-3109-4630-A843-82F7904486E1}" type="pres">
      <dgm:prSet presAssocID="{4E072FDF-9832-464B-824B-76AA308FC3B9}" presName="composite" presStyleCnt="0"/>
      <dgm:spPr/>
    </dgm:pt>
    <dgm:pt modelId="{2955E127-1EA6-4BC5-95E5-F27DFBE37FF9}" type="pres">
      <dgm:prSet presAssocID="{4E072FDF-9832-464B-824B-76AA308FC3B9}" presName="parTx" presStyleLbl="alignNode1" presStyleIdx="0" presStyleCnt="4">
        <dgm:presLayoutVars>
          <dgm:chMax val="0"/>
          <dgm:chPref val="0"/>
          <dgm:bulletEnabled val="1"/>
        </dgm:presLayoutVars>
      </dgm:prSet>
      <dgm:spPr/>
    </dgm:pt>
    <dgm:pt modelId="{F76AC557-5343-4448-8451-E78502EAFA74}" type="pres">
      <dgm:prSet presAssocID="{4E072FDF-9832-464B-824B-76AA308FC3B9}" presName="desTx" presStyleLbl="alignAccFollowNode1" presStyleIdx="0" presStyleCnt="4">
        <dgm:presLayoutVars>
          <dgm:bulletEnabled val="1"/>
        </dgm:presLayoutVars>
      </dgm:prSet>
      <dgm:spPr/>
    </dgm:pt>
    <dgm:pt modelId="{722916EF-14E0-405F-99C3-873D7B27E9AC}" type="pres">
      <dgm:prSet presAssocID="{01A15125-6D25-43F2-AE72-B7E9D7661294}" presName="space" presStyleCnt="0"/>
      <dgm:spPr/>
    </dgm:pt>
    <dgm:pt modelId="{553780E5-1B62-45D9-BC13-B0C557937964}" type="pres">
      <dgm:prSet presAssocID="{7AA0083F-8FAA-4774-967D-DB88A54755FF}" presName="composite" presStyleCnt="0"/>
      <dgm:spPr/>
    </dgm:pt>
    <dgm:pt modelId="{4220478D-6352-4FF1-876A-46F0AFC0E812}" type="pres">
      <dgm:prSet presAssocID="{7AA0083F-8FAA-4774-967D-DB88A54755FF}" presName="parTx" presStyleLbl="alignNode1" presStyleIdx="1" presStyleCnt="4">
        <dgm:presLayoutVars>
          <dgm:chMax val="0"/>
          <dgm:chPref val="0"/>
          <dgm:bulletEnabled val="1"/>
        </dgm:presLayoutVars>
      </dgm:prSet>
      <dgm:spPr/>
    </dgm:pt>
    <dgm:pt modelId="{A09DBEB6-CB18-4525-8B79-9500C96D6EDB}" type="pres">
      <dgm:prSet presAssocID="{7AA0083F-8FAA-4774-967D-DB88A54755FF}" presName="desTx" presStyleLbl="alignAccFollowNode1" presStyleIdx="1" presStyleCnt="4">
        <dgm:presLayoutVars>
          <dgm:bulletEnabled val="1"/>
        </dgm:presLayoutVars>
      </dgm:prSet>
      <dgm:spPr/>
    </dgm:pt>
    <dgm:pt modelId="{D9B6B00B-E1CB-4D16-B719-37ECDB98D989}" type="pres">
      <dgm:prSet presAssocID="{1FEB2B3D-0536-4E18-A439-FC1A17F401F3}" presName="space" presStyleCnt="0"/>
      <dgm:spPr/>
    </dgm:pt>
    <dgm:pt modelId="{46C51A5A-BA62-4D03-ABB0-ABD8B0821616}" type="pres">
      <dgm:prSet presAssocID="{DE041E5A-BD36-46C1-B40B-535527107E79}" presName="composite" presStyleCnt="0"/>
      <dgm:spPr/>
    </dgm:pt>
    <dgm:pt modelId="{CA192C62-7DDC-4881-A019-2C11FE1913AF}" type="pres">
      <dgm:prSet presAssocID="{DE041E5A-BD36-46C1-B40B-535527107E79}" presName="parTx" presStyleLbl="alignNode1" presStyleIdx="2" presStyleCnt="4">
        <dgm:presLayoutVars>
          <dgm:chMax val="0"/>
          <dgm:chPref val="0"/>
          <dgm:bulletEnabled val="1"/>
        </dgm:presLayoutVars>
      </dgm:prSet>
      <dgm:spPr/>
    </dgm:pt>
    <dgm:pt modelId="{C6B70D6F-28B8-484A-8BF0-C52184E0554C}" type="pres">
      <dgm:prSet presAssocID="{DE041E5A-BD36-46C1-B40B-535527107E79}" presName="desTx" presStyleLbl="alignAccFollowNode1" presStyleIdx="2" presStyleCnt="4">
        <dgm:presLayoutVars>
          <dgm:bulletEnabled val="1"/>
        </dgm:presLayoutVars>
      </dgm:prSet>
      <dgm:spPr/>
    </dgm:pt>
    <dgm:pt modelId="{FC93B992-930E-43E8-A62B-718E3C7857DD}" type="pres">
      <dgm:prSet presAssocID="{B694EF82-A007-4F8E-AF42-DCC45DEC614A}" presName="space" presStyleCnt="0"/>
      <dgm:spPr/>
    </dgm:pt>
    <dgm:pt modelId="{5EFC02B7-207A-4F51-B952-6F0E5BEA2B8C}" type="pres">
      <dgm:prSet presAssocID="{702CB69F-ED62-4CDF-9E6B-547B3E944C8C}" presName="composite" presStyleCnt="0"/>
      <dgm:spPr/>
    </dgm:pt>
    <dgm:pt modelId="{0942DCCD-EDC1-4A2D-8AA2-D1BF9561FE29}" type="pres">
      <dgm:prSet presAssocID="{702CB69F-ED62-4CDF-9E6B-547B3E944C8C}" presName="parTx" presStyleLbl="alignNode1" presStyleIdx="3" presStyleCnt="4">
        <dgm:presLayoutVars>
          <dgm:chMax val="0"/>
          <dgm:chPref val="0"/>
          <dgm:bulletEnabled val="1"/>
        </dgm:presLayoutVars>
      </dgm:prSet>
      <dgm:spPr/>
    </dgm:pt>
    <dgm:pt modelId="{B7051DC4-F843-4E5F-B971-CE39BF809AFC}" type="pres">
      <dgm:prSet presAssocID="{702CB69F-ED62-4CDF-9E6B-547B3E944C8C}" presName="desTx" presStyleLbl="alignAccFollowNode1" presStyleIdx="3" presStyleCnt="4">
        <dgm:presLayoutVars>
          <dgm:bulletEnabled val="1"/>
        </dgm:presLayoutVars>
      </dgm:prSet>
      <dgm:spPr/>
    </dgm:pt>
  </dgm:ptLst>
  <dgm:cxnLst>
    <dgm:cxn modelId="{9C41920E-F046-4253-AE6F-6A6E6689298B}" srcId="{702CB69F-ED62-4CDF-9E6B-547B3E944C8C}" destId="{CAD05048-6DA8-4A88-BAED-365E0D501276}" srcOrd="0" destOrd="0" parTransId="{54FD0B4C-FAB9-43F0-B98C-65781C0C86BD}" sibTransId="{E566EBFD-070E-488A-8F95-5343D6E1B7F8}"/>
    <dgm:cxn modelId="{CA4A8F16-31A6-45BD-A157-71BB58A73E9F}" srcId="{34C00175-D424-48AC-9A16-374851665B62}" destId="{7AA0083F-8FAA-4774-967D-DB88A54755FF}" srcOrd="1" destOrd="0" parTransId="{98D99C21-E189-4DF1-B706-90D7FDB9B2ED}" sibTransId="{1FEB2B3D-0536-4E18-A439-FC1A17F401F3}"/>
    <dgm:cxn modelId="{230EEC24-66CB-45CA-ACF7-73132E3AB73A}" type="presOf" srcId="{95FFD98E-6FF4-4D4B-988B-3B1C53F19EC3}" destId="{F76AC557-5343-4448-8451-E78502EAFA74}" srcOrd="0" destOrd="0" presId="urn:microsoft.com/office/officeart/2005/8/layout/hList1"/>
    <dgm:cxn modelId="{667A2626-A394-422C-B8ED-5173B3D04E48}" type="presOf" srcId="{702CB69F-ED62-4CDF-9E6B-547B3E944C8C}" destId="{0942DCCD-EDC1-4A2D-8AA2-D1BF9561FE29}" srcOrd="0" destOrd="0" presId="urn:microsoft.com/office/officeart/2005/8/layout/hList1"/>
    <dgm:cxn modelId="{CC3CD332-4D10-4FB7-82EC-E2A4C845E6B6}" srcId="{34C00175-D424-48AC-9A16-374851665B62}" destId="{DE041E5A-BD36-46C1-B40B-535527107E79}" srcOrd="2" destOrd="0" parTransId="{38584BB7-FE18-49FF-AB96-B7AE34B513BC}" sibTransId="{B694EF82-A007-4F8E-AF42-DCC45DEC614A}"/>
    <dgm:cxn modelId="{35D68C40-BF1A-49C5-BAB9-7098B4996E92}" type="presOf" srcId="{34C00175-D424-48AC-9A16-374851665B62}" destId="{CF1209F6-80CB-4269-A25A-B5D24C0351F5}" srcOrd="0" destOrd="0" presId="urn:microsoft.com/office/officeart/2005/8/layout/hList1"/>
    <dgm:cxn modelId="{E3442D57-5364-4F41-AB62-4B5F61F6339C}" srcId="{4E072FDF-9832-464B-824B-76AA308FC3B9}" destId="{95FFD98E-6FF4-4D4B-988B-3B1C53F19EC3}" srcOrd="0" destOrd="0" parTransId="{8D8F29D5-8A49-4C42-80BA-7C69A58B7D01}" sibTransId="{C634B5CE-51DE-4B20-80F2-90BB7E5AC14C}"/>
    <dgm:cxn modelId="{4FE4D983-DD0F-4FDB-9D95-48CD8B7ECB9F}" srcId="{34C00175-D424-48AC-9A16-374851665B62}" destId="{702CB69F-ED62-4CDF-9E6B-547B3E944C8C}" srcOrd="3" destOrd="0" parTransId="{A3170EB5-DE27-43FA-8144-9760070EC64C}" sibTransId="{92181CB5-48C6-4DA4-8564-7763FCFB75C7}"/>
    <dgm:cxn modelId="{92420B84-D8C9-4C5B-9DB9-1D6C303C0036}" type="presOf" srcId="{DE041E5A-BD36-46C1-B40B-535527107E79}" destId="{CA192C62-7DDC-4881-A019-2C11FE1913AF}" srcOrd="0" destOrd="0" presId="urn:microsoft.com/office/officeart/2005/8/layout/hList1"/>
    <dgm:cxn modelId="{3216BDB1-9D11-43CE-84EF-F6CFD455999A}" srcId="{DE041E5A-BD36-46C1-B40B-535527107E79}" destId="{F5273784-5798-47B2-B413-2C1DE7AF26E7}" srcOrd="0" destOrd="0" parTransId="{088F243A-F565-43AF-8403-FC56649DA4F7}" sibTransId="{A48D6EB5-004A-4FB3-9959-A1ED6F7D661D}"/>
    <dgm:cxn modelId="{437E41B3-54BD-4D06-9141-83FCA1CD2462}" type="presOf" srcId="{7AA0083F-8FAA-4774-967D-DB88A54755FF}" destId="{4220478D-6352-4FF1-876A-46F0AFC0E812}" srcOrd="0" destOrd="0" presId="urn:microsoft.com/office/officeart/2005/8/layout/hList1"/>
    <dgm:cxn modelId="{E82170B3-C05F-48CB-ACE7-3AA3FF4FC866}" type="presOf" srcId="{F5273784-5798-47B2-B413-2C1DE7AF26E7}" destId="{C6B70D6F-28B8-484A-8BF0-C52184E0554C}" srcOrd="0" destOrd="0" presId="urn:microsoft.com/office/officeart/2005/8/layout/hList1"/>
    <dgm:cxn modelId="{046DC9C1-B4D5-4037-A39C-913DD5EFEDCF}" type="presOf" srcId="{4E072FDF-9832-464B-824B-76AA308FC3B9}" destId="{2955E127-1EA6-4BC5-95E5-F27DFBE37FF9}" srcOrd="0" destOrd="0" presId="urn:microsoft.com/office/officeart/2005/8/layout/hList1"/>
    <dgm:cxn modelId="{2084FCC3-1899-44D5-A5B3-0CC7D0288454}" srcId="{7AA0083F-8FAA-4774-967D-DB88A54755FF}" destId="{9B41743D-1930-4591-999A-18C6DDDEE3F3}" srcOrd="0" destOrd="0" parTransId="{CC2160BA-5D77-4127-8FA4-3553D7D8441C}" sibTransId="{6BBE430A-1017-4B1A-9944-D6282929F765}"/>
    <dgm:cxn modelId="{2C86E6DA-A90A-437A-837F-F7C4C65926B1}" srcId="{34C00175-D424-48AC-9A16-374851665B62}" destId="{4E072FDF-9832-464B-824B-76AA308FC3B9}" srcOrd="0" destOrd="0" parTransId="{6D938FAF-1AFB-415C-AAC2-2BBA047FA6BD}" sibTransId="{01A15125-6D25-43F2-AE72-B7E9D7661294}"/>
    <dgm:cxn modelId="{AC5C16EF-86A2-44D0-9280-2ADFCA900CA2}" type="presOf" srcId="{9B41743D-1930-4591-999A-18C6DDDEE3F3}" destId="{A09DBEB6-CB18-4525-8B79-9500C96D6EDB}" srcOrd="0" destOrd="0" presId="urn:microsoft.com/office/officeart/2005/8/layout/hList1"/>
    <dgm:cxn modelId="{6AF658F9-040C-4235-9E6E-A93314877DD8}" type="presOf" srcId="{CAD05048-6DA8-4A88-BAED-365E0D501276}" destId="{B7051DC4-F843-4E5F-B971-CE39BF809AFC}" srcOrd="0" destOrd="0" presId="urn:microsoft.com/office/officeart/2005/8/layout/hList1"/>
    <dgm:cxn modelId="{22D72EC8-B9D2-4A46-878C-F2DE2322650A}" type="presParOf" srcId="{CF1209F6-80CB-4269-A25A-B5D24C0351F5}" destId="{16B109ED-3109-4630-A843-82F7904486E1}" srcOrd="0" destOrd="0" presId="urn:microsoft.com/office/officeart/2005/8/layout/hList1"/>
    <dgm:cxn modelId="{2117897F-6061-4535-BF6E-8A30370B4E51}" type="presParOf" srcId="{16B109ED-3109-4630-A843-82F7904486E1}" destId="{2955E127-1EA6-4BC5-95E5-F27DFBE37FF9}" srcOrd="0" destOrd="0" presId="urn:microsoft.com/office/officeart/2005/8/layout/hList1"/>
    <dgm:cxn modelId="{E2522B5C-8A94-4433-B97C-EBCBD3CACF84}" type="presParOf" srcId="{16B109ED-3109-4630-A843-82F7904486E1}" destId="{F76AC557-5343-4448-8451-E78502EAFA74}" srcOrd="1" destOrd="0" presId="urn:microsoft.com/office/officeart/2005/8/layout/hList1"/>
    <dgm:cxn modelId="{4BCB63A8-52BE-498B-AE55-4080DB4AB7D6}" type="presParOf" srcId="{CF1209F6-80CB-4269-A25A-B5D24C0351F5}" destId="{722916EF-14E0-405F-99C3-873D7B27E9AC}" srcOrd="1" destOrd="0" presId="urn:microsoft.com/office/officeart/2005/8/layout/hList1"/>
    <dgm:cxn modelId="{C67B24E8-7EFA-4D64-B6D1-B7FEC8F2A9B0}" type="presParOf" srcId="{CF1209F6-80CB-4269-A25A-B5D24C0351F5}" destId="{553780E5-1B62-45D9-BC13-B0C557937964}" srcOrd="2" destOrd="0" presId="urn:microsoft.com/office/officeart/2005/8/layout/hList1"/>
    <dgm:cxn modelId="{FFCB0AEF-0350-4236-816F-0F4A3C2A540F}" type="presParOf" srcId="{553780E5-1B62-45D9-BC13-B0C557937964}" destId="{4220478D-6352-4FF1-876A-46F0AFC0E812}" srcOrd="0" destOrd="0" presId="urn:microsoft.com/office/officeart/2005/8/layout/hList1"/>
    <dgm:cxn modelId="{E2FA90CD-FE27-455D-B2FE-30F0456B415E}" type="presParOf" srcId="{553780E5-1B62-45D9-BC13-B0C557937964}" destId="{A09DBEB6-CB18-4525-8B79-9500C96D6EDB}" srcOrd="1" destOrd="0" presId="urn:microsoft.com/office/officeart/2005/8/layout/hList1"/>
    <dgm:cxn modelId="{96B9CD8D-D4DE-456B-ADA2-EF06EA48C0CC}" type="presParOf" srcId="{CF1209F6-80CB-4269-A25A-B5D24C0351F5}" destId="{D9B6B00B-E1CB-4D16-B719-37ECDB98D989}" srcOrd="3" destOrd="0" presId="urn:microsoft.com/office/officeart/2005/8/layout/hList1"/>
    <dgm:cxn modelId="{66D19012-2ED5-4198-8923-5E6E8CEC6421}" type="presParOf" srcId="{CF1209F6-80CB-4269-A25A-B5D24C0351F5}" destId="{46C51A5A-BA62-4D03-ABB0-ABD8B0821616}" srcOrd="4" destOrd="0" presId="urn:microsoft.com/office/officeart/2005/8/layout/hList1"/>
    <dgm:cxn modelId="{128E6A79-BBE4-4EF8-8966-0C50ED73944A}" type="presParOf" srcId="{46C51A5A-BA62-4D03-ABB0-ABD8B0821616}" destId="{CA192C62-7DDC-4881-A019-2C11FE1913AF}" srcOrd="0" destOrd="0" presId="urn:microsoft.com/office/officeart/2005/8/layout/hList1"/>
    <dgm:cxn modelId="{D43EC605-DE3A-4BC1-98AD-3E35539D1229}" type="presParOf" srcId="{46C51A5A-BA62-4D03-ABB0-ABD8B0821616}" destId="{C6B70D6F-28B8-484A-8BF0-C52184E0554C}" srcOrd="1" destOrd="0" presId="urn:microsoft.com/office/officeart/2005/8/layout/hList1"/>
    <dgm:cxn modelId="{7A3FBBD7-8DAC-4322-BAB7-45ED11B9CA43}" type="presParOf" srcId="{CF1209F6-80CB-4269-A25A-B5D24C0351F5}" destId="{FC93B992-930E-43E8-A62B-718E3C7857DD}" srcOrd="5" destOrd="0" presId="urn:microsoft.com/office/officeart/2005/8/layout/hList1"/>
    <dgm:cxn modelId="{FA78779C-7EB0-4706-8C4F-14C200E1C2F5}" type="presParOf" srcId="{CF1209F6-80CB-4269-A25A-B5D24C0351F5}" destId="{5EFC02B7-207A-4F51-B952-6F0E5BEA2B8C}" srcOrd="6" destOrd="0" presId="urn:microsoft.com/office/officeart/2005/8/layout/hList1"/>
    <dgm:cxn modelId="{76D32E37-95CB-4139-9A9F-55DED6A2ADF1}" type="presParOf" srcId="{5EFC02B7-207A-4F51-B952-6F0E5BEA2B8C}" destId="{0942DCCD-EDC1-4A2D-8AA2-D1BF9561FE29}" srcOrd="0" destOrd="0" presId="urn:microsoft.com/office/officeart/2005/8/layout/hList1"/>
    <dgm:cxn modelId="{F743FFC3-12F7-4164-9619-D09C69FABAC1}" type="presParOf" srcId="{5EFC02B7-207A-4F51-B952-6F0E5BEA2B8C}" destId="{B7051DC4-F843-4E5F-B971-CE39BF809AFC}" srcOrd="1" destOrd="0" presId="urn:microsoft.com/office/officeart/2005/8/layout/h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84309C-D7F7-4C55-8671-DD9F355C7AC3}"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CCB7757B-0319-4C80-9022-AF4FAA47727F}">
      <dgm:prSet/>
      <dgm:spPr/>
      <dgm:t>
        <a:bodyPr/>
        <a:lstStyle/>
        <a:p>
          <a:r>
            <a:rPr lang="en-GB" b="1"/>
            <a:t>Critical Analysis</a:t>
          </a:r>
          <a:endParaRPr lang="en-US"/>
        </a:p>
      </dgm:t>
    </dgm:pt>
    <dgm:pt modelId="{ACFDA402-EB4D-44DF-9587-BE55BB75C243}" type="parTrans" cxnId="{D9EBECD1-3104-46D0-913A-84988A584186}">
      <dgm:prSet/>
      <dgm:spPr/>
      <dgm:t>
        <a:bodyPr/>
        <a:lstStyle/>
        <a:p>
          <a:endParaRPr lang="en-US"/>
        </a:p>
      </dgm:t>
    </dgm:pt>
    <dgm:pt modelId="{A34BF8F5-5B75-45E2-8F02-C2755306026D}" type="sibTrans" cxnId="{D9EBECD1-3104-46D0-913A-84988A584186}">
      <dgm:prSet/>
      <dgm:spPr/>
      <dgm:t>
        <a:bodyPr/>
        <a:lstStyle/>
        <a:p>
          <a:endParaRPr lang="en-US"/>
        </a:p>
      </dgm:t>
    </dgm:pt>
    <dgm:pt modelId="{FF2C8414-E610-4EC7-81EE-4059EE3E3086}">
      <dgm:prSet/>
      <dgm:spPr/>
      <dgm:t>
        <a:bodyPr/>
        <a:lstStyle/>
        <a:p>
          <a:r>
            <a:rPr lang="en-GB"/>
            <a:t>According to </a:t>
          </a:r>
          <a:r>
            <a:rPr lang="en-GB" b="1"/>
            <a:t>Activity Theory</a:t>
          </a:r>
          <a:r>
            <a:rPr lang="en-GB"/>
            <a:t>, older adults benefit from remaining socially active and engaged </a:t>
          </a:r>
          <a:r>
            <a:rPr lang="en-GB" b="1"/>
            <a:t>(Havighurst, 1961)</a:t>
          </a:r>
          <a:r>
            <a:rPr lang="en-GB"/>
            <a:t>. </a:t>
          </a:r>
          <a:endParaRPr lang="en-US"/>
        </a:p>
      </dgm:t>
    </dgm:pt>
    <dgm:pt modelId="{2BD1CC84-EA65-4CEB-83C3-5CBE641FAB04}" type="parTrans" cxnId="{807C46EE-0873-45E2-9351-D6B004BF13FD}">
      <dgm:prSet/>
      <dgm:spPr/>
      <dgm:t>
        <a:bodyPr/>
        <a:lstStyle/>
        <a:p>
          <a:endParaRPr lang="en-US"/>
        </a:p>
      </dgm:t>
    </dgm:pt>
    <dgm:pt modelId="{C5987074-ECA9-4886-8EB3-695C73C6FC92}" type="sibTrans" cxnId="{807C46EE-0873-45E2-9351-D6B004BF13FD}">
      <dgm:prSet/>
      <dgm:spPr/>
      <dgm:t>
        <a:bodyPr/>
        <a:lstStyle/>
        <a:p>
          <a:endParaRPr lang="en-US"/>
        </a:p>
      </dgm:t>
    </dgm:pt>
    <dgm:pt modelId="{F85BF199-40A2-4628-A439-5E043462D3FD}">
      <dgm:prSet/>
      <dgm:spPr/>
      <dgm:t>
        <a:bodyPr/>
        <a:lstStyle/>
        <a:p>
          <a:r>
            <a:rPr lang="en-GB"/>
            <a:t>Residential care homes support this through activities and social opportunities, but staffing pressures can limit participation </a:t>
          </a:r>
          <a:r>
            <a:rPr lang="en-GB" b="1"/>
            <a:t>(Skills for Care, 2024)</a:t>
          </a:r>
          <a:r>
            <a:rPr lang="en-GB"/>
            <a:t>. </a:t>
          </a:r>
          <a:endParaRPr lang="en-US"/>
        </a:p>
      </dgm:t>
    </dgm:pt>
    <dgm:pt modelId="{4363652F-F95A-4115-8CAC-8E01F4646059}" type="parTrans" cxnId="{18460873-D815-44EF-9817-C722423E2C60}">
      <dgm:prSet/>
      <dgm:spPr/>
      <dgm:t>
        <a:bodyPr/>
        <a:lstStyle/>
        <a:p>
          <a:endParaRPr lang="en-US"/>
        </a:p>
      </dgm:t>
    </dgm:pt>
    <dgm:pt modelId="{201E7845-5C19-4F21-BC95-976999DFA340}" type="sibTrans" cxnId="{18460873-D815-44EF-9817-C722423E2C60}">
      <dgm:prSet/>
      <dgm:spPr/>
      <dgm:t>
        <a:bodyPr/>
        <a:lstStyle/>
        <a:p>
          <a:endParaRPr lang="en-US"/>
        </a:p>
      </dgm:t>
    </dgm:pt>
    <dgm:pt modelId="{52BEA1AF-3941-466D-B3F7-1E096BA66B58}">
      <dgm:prSet/>
      <dgm:spPr/>
      <dgm:t>
        <a:bodyPr/>
        <a:lstStyle/>
        <a:p>
          <a:r>
            <a:rPr lang="en-GB" b="1"/>
            <a:t>Impact of Population Trends</a:t>
          </a:r>
          <a:endParaRPr lang="en-US"/>
        </a:p>
      </dgm:t>
    </dgm:pt>
    <dgm:pt modelId="{A8EB2752-CFFF-4773-BB79-E65391D1C117}" type="parTrans" cxnId="{14FA6F0B-681A-4105-BE59-DA2FF1DB58EB}">
      <dgm:prSet/>
      <dgm:spPr/>
      <dgm:t>
        <a:bodyPr/>
        <a:lstStyle/>
        <a:p>
          <a:endParaRPr lang="en-US"/>
        </a:p>
      </dgm:t>
    </dgm:pt>
    <dgm:pt modelId="{4B3FF867-86CF-4D8B-ABF2-1ACA5A62ADAA}" type="sibTrans" cxnId="{14FA6F0B-681A-4105-BE59-DA2FF1DB58EB}">
      <dgm:prSet/>
      <dgm:spPr/>
      <dgm:t>
        <a:bodyPr/>
        <a:lstStyle/>
        <a:p>
          <a:endParaRPr lang="en-US"/>
        </a:p>
      </dgm:t>
    </dgm:pt>
    <dgm:pt modelId="{BAC1BE8F-24DA-4A45-AF24-91166DEF0EA6}">
      <dgm:prSet/>
      <dgm:spPr/>
      <dgm:t>
        <a:bodyPr/>
        <a:lstStyle/>
        <a:p>
          <a:r>
            <a:rPr lang="en-GB"/>
            <a:t>The UK's ageing population is increasing demand for residential care services </a:t>
          </a:r>
          <a:r>
            <a:rPr lang="en-GB" b="1"/>
            <a:t>(Office for National Statistics, 2023)</a:t>
          </a:r>
          <a:r>
            <a:rPr lang="en-GB"/>
            <a:t>. </a:t>
          </a:r>
          <a:endParaRPr lang="en-US"/>
        </a:p>
      </dgm:t>
    </dgm:pt>
    <dgm:pt modelId="{4DDC4609-B2A3-4D53-B2C1-00FD13CDAC53}" type="parTrans" cxnId="{B9A29AEE-7F09-424D-9225-86E3C52AE5D8}">
      <dgm:prSet/>
      <dgm:spPr/>
      <dgm:t>
        <a:bodyPr/>
        <a:lstStyle/>
        <a:p>
          <a:endParaRPr lang="en-US"/>
        </a:p>
      </dgm:t>
    </dgm:pt>
    <dgm:pt modelId="{4BF53A2C-7770-4C3A-B580-30A13C62BB98}" type="sibTrans" cxnId="{B9A29AEE-7F09-424D-9225-86E3C52AE5D8}">
      <dgm:prSet/>
      <dgm:spPr/>
      <dgm:t>
        <a:bodyPr/>
        <a:lstStyle/>
        <a:p>
          <a:endParaRPr lang="en-US"/>
        </a:p>
      </dgm:t>
    </dgm:pt>
    <dgm:pt modelId="{226FD378-DCDF-4504-B3E2-A7E39FC11841}">
      <dgm:prSet/>
      <dgm:spPr/>
      <dgm:t>
        <a:bodyPr/>
        <a:lstStyle/>
        <a:p>
          <a:r>
            <a:rPr lang="en-GB"/>
            <a:t>More older adults are living with complex health conditions, creating pressure on care providers and resources </a:t>
          </a:r>
          <a:r>
            <a:rPr lang="en-GB" b="1"/>
            <a:t>(Office for National Statistics, 2023)</a:t>
          </a:r>
          <a:r>
            <a:rPr lang="en-GB"/>
            <a:t>. </a:t>
          </a:r>
          <a:endParaRPr lang="en-US"/>
        </a:p>
      </dgm:t>
    </dgm:pt>
    <dgm:pt modelId="{7BE45878-8D5F-4D1D-B28B-656DF1C0D825}" type="parTrans" cxnId="{71075734-6D0A-4D57-943F-DC24C0F8E005}">
      <dgm:prSet/>
      <dgm:spPr/>
      <dgm:t>
        <a:bodyPr/>
        <a:lstStyle/>
        <a:p>
          <a:endParaRPr lang="en-US"/>
        </a:p>
      </dgm:t>
    </dgm:pt>
    <dgm:pt modelId="{DA604CBF-6CB4-4C1F-8B07-45DB65214D8C}" type="sibTrans" cxnId="{71075734-6D0A-4D57-943F-DC24C0F8E005}">
      <dgm:prSet/>
      <dgm:spPr/>
      <dgm:t>
        <a:bodyPr/>
        <a:lstStyle/>
        <a:p>
          <a:endParaRPr lang="en-US"/>
        </a:p>
      </dgm:t>
    </dgm:pt>
    <dgm:pt modelId="{F92323D4-852A-4924-9AF9-BADC43DD6948}">
      <dgm:prSet/>
      <dgm:spPr/>
      <dgm:t>
        <a:bodyPr/>
        <a:lstStyle/>
        <a:p>
          <a:r>
            <a:rPr lang="en-GB" b="1"/>
            <a:t>Areas for Improvement</a:t>
          </a:r>
          <a:endParaRPr lang="en-US"/>
        </a:p>
      </dgm:t>
    </dgm:pt>
    <dgm:pt modelId="{89AA0A85-6AA4-4683-BF60-849005E43B37}" type="parTrans" cxnId="{65CA99F3-4D01-443F-A685-AC2CF689541C}">
      <dgm:prSet/>
      <dgm:spPr/>
      <dgm:t>
        <a:bodyPr/>
        <a:lstStyle/>
        <a:p>
          <a:endParaRPr lang="en-US"/>
        </a:p>
      </dgm:t>
    </dgm:pt>
    <dgm:pt modelId="{BC5A3329-6CCF-41DF-8332-EC9151F9C57E}" type="sibTrans" cxnId="{65CA99F3-4D01-443F-A685-AC2CF689541C}">
      <dgm:prSet/>
      <dgm:spPr/>
      <dgm:t>
        <a:bodyPr/>
        <a:lstStyle/>
        <a:p>
          <a:endParaRPr lang="en-US"/>
        </a:p>
      </dgm:t>
    </dgm:pt>
    <dgm:pt modelId="{88CD6BA2-2550-469D-A351-6DB8EE0ECB60}">
      <dgm:prSet/>
      <dgm:spPr/>
      <dgm:t>
        <a:bodyPr/>
        <a:lstStyle/>
        <a:p>
          <a:r>
            <a:rPr lang="en-GB"/>
            <a:t>Increase funding and workforce support. </a:t>
          </a:r>
          <a:endParaRPr lang="en-US"/>
        </a:p>
      </dgm:t>
    </dgm:pt>
    <dgm:pt modelId="{327E18D3-8D74-4458-ADBD-FE1B7241AA7A}" type="parTrans" cxnId="{AF6CF92A-05A2-457E-B8C2-6DECAF1C1C80}">
      <dgm:prSet/>
      <dgm:spPr/>
      <dgm:t>
        <a:bodyPr/>
        <a:lstStyle/>
        <a:p>
          <a:endParaRPr lang="en-US"/>
        </a:p>
      </dgm:t>
    </dgm:pt>
    <dgm:pt modelId="{B3688E89-ED3D-4CFE-B582-5379260C1ACE}" type="sibTrans" cxnId="{AF6CF92A-05A2-457E-B8C2-6DECAF1C1C80}">
      <dgm:prSet/>
      <dgm:spPr/>
      <dgm:t>
        <a:bodyPr/>
        <a:lstStyle/>
        <a:p>
          <a:endParaRPr lang="en-US"/>
        </a:p>
      </dgm:t>
    </dgm:pt>
    <dgm:pt modelId="{CD1E70F8-CF0B-45D7-BACC-625B5C3B23C0}">
      <dgm:prSet/>
      <dgm:spPr/>
      <dgm:t>
        <a:bodyPr/>
        <a:lstStyle/>
        <a:p>
          <a:r>
            <a:rPr lang="en-GB"/>
            <a:t>Enhance person-centred care and independence. </a:t>
          </a:r>
          <a:endParaRPr lang="en-US"/>
        </a:p>
      </dgm:t>
    </dgm:pt>
    <dgm:pt modelId="{5236A067-BE06-43A4-A472-59BF7F9D8397}" type="parTrans" cxnId="{8BD764D8-7AD5-4D09-A9EB-1825484ADDF4}">
      <dgm:prSet/>
      <dgm:spPr/>
      <dgm:t>
        <a:bodyPr/>
        <a:lstStyle/>
        <a:p>
          <a:endParaRPr lang="en-US"/>
        </a:p>
      </dgm:t>
    </dgm:pt>
    <dgm:pt modelId="{7FEAE21A-B126-4BD6-AA6F-4DDB8AD073DD}" type="sibTrans" cxnId="{8BD764D8-7AD5-4D09-A9EB-1825484ADDF4}">
      <dgm:prSet/>
      <dgm:spPr/>
      <dgm:t>
        <a:bodyPr/>
        <a:lstStyle/>
        <a:p>
          <a:endParaRPr lang="en-US"/>
        </a:p>
      </dgm:t>
    </dgm:pt>
    <dgm:pt modelId="{44DFB98F-CE63-4DF1-8B1E-301049C8C70A}">
      <dgm:prSet/>
      <dgm:spPr/>
      <dgm:t>
        <a:bodyPr/>
        <a:lstStyle/>
        <a:p>
          <a:r>
            <a:rPr lang="en-GB"/>
            <a:t>Expand capacity to meet future demand </a:t>
          </a:r>
          <a:r>
            <a:rPr lang="en-GB" b="1"/>
            <a:t>(Skills for Care, 2024)</a:t>
          </a:r>
          <a:r>
            <a:rPr lang="en-GB"/>
            <a:t>.</a:t>
          </a:r>
          <a:endParaRPr lang="en-US"/>
        </a:p>
      </dgm:t>
    </dgm:pt>
    <dgm:pt modelId="{3FB7ABC3-B5AD-4C74-AE25-9D9268F1E1BE}" type="parTrans" cxnId="{67ABE406-46C8-4F86-8E74-918B1EE5FE9A}">
      <dgm:prSet/>
      <dgm:spPr/>
      <dgm:t>
        <a:bodyPr/>
        <a:lstStyle/>
        <a:p>
          <a:endParaRPr lang="en-US"/>
        </a:p>
      </dgm:t>
    </dgm:pt>
    <dgm:pt modelId="{E15A9665-7E6D-41E8-A2F2-B9D778530FE3}" type="sibTrans" cxnId="{67ABE406-46C8-4F86-8E74-918B1EE5FE9A}">
      <dgm:prSet/>
      <dgm:spPr/>
      <dgm:t>
        <a:bodyPr/>
        <a:lstStyle/>
        <a:p>
          <a:endParaRPr lang="en-US"/>
        </a:p>
      </dgm:t>
    </dgm:pt>
    <dgm:pt modelId="{DE96C264-696D-454D-8494-B60E30C78FED}" type="pres">
      <dgm:prSet presAssocID="{1484309C-D7F7-4C55-8671-DD9F355C7AC3}" presName="Name0" presStyleCnt="0">
        <dgm:presLayoutVars>
          <dgm:dir/>
          <dgm:resizeHandles val="exact"/>
        </dgm:presLayoutVars>
      </dgm:prSet>
      <dgm:spPr/>
    </dgm:pt>
    <dgm:pt modelId="{82F18CC3-5680-49F5-A142-F0FA8453862B}" type="pres">
      <dgm:prSet presAssocID="{CCB7757B-0319-4C80-9022-AF4FAA47727F}" presName="node" presStyleLbl="node1" presStyleIdx="0" presStyleCnt="10">
        <dgm:presLayoutVars>
          <dgm:bulletEnabled val="1"/>
        </dgm:presLayoutVars>
      </dgm:prSet>
      <dgm:spPr/>
    </dgm:pt>
    <dgm:pt modelId="{E706642A-B592-4AD0-A2DE-3224652F1CFB}" type="pres">
      <dgm:prSet presAssocID="{A34BF8F5-5B75-45E2-8F02-C2755306026D}" presName="sibTrans" presStyleLbl="sibTrans1D1" presStyleIdx="0" presStyleCnt="9"/>
      <dgm:spPr/>
    </dgm:pt>
    <dgm:pt modelId="{793F3251-2C47-4700-BD93-3AC9634E1F7F}" type="pres">
      <dgm:prSet presAssocID="{A34BF8F5-5B75-45E2-8F02-C2755306026D}" presName="connectorText" presStyleLbl="sibTrans1D1" presStyleIdx="0" presStyleCnt="9"/>
      <dgm:spPr/>
    </dgm:pt>
    <dgm:pt modelId="{85839378-45E1-4673-8D85-C904AE5D44EC}" type="pres">
      <dgm:prSet presAssocID="{FF2C8414-E610-4EC7-81EE-4059EE3E3086}" presName="node" presStyleLbl="node1" presStyleIdx="1" presStyleCnt="10">
        <dgm:presLayoutVars>
          <dgm:bulletEnabled val="1"/>
        </dgm:presLayoutVars>
      </dgm:prSet>
      <dgm:spPr/>
    </dgm:pt>
    <dgm:pt modelId="{7A736FEA-1EEB-4532-8B52-A86B5903F3CA}" type="pres">
      <dgm:prSet presAssocID="{C5987074-ECA9-4886-8EB3-695C73C6FC92}" presName="sibTrans" presStyleLbl="sibTrans1D1" presStyleIdx="1" presStyleCnt="9"/>
      <dgm:spPr/>
    </dgm:pt>
    <dgm:pt modelId="{EDECA6C5-1EC4-4070-A189-41E28FD260F3}" type="pres">
      <dgm:prSet presAssocID="{C5987074-ECA9-4886-8EB3-695C73C6FC92}" presName="connectorText" presStyleLbl="sibTrans1D1" presStyleIdx="1" presStyleCnt="9"/>
      <dgm:spPr/>
    </dgm:pt>
    <dgm:pt modelId="{18D962EE-6909-4E30-874C-E46F7F6F614E}" type="pres">
      <dgm:prSet presAssocID="{F85BF199-40A2-4628-A439-5E043462D3FD}" presName="node" presStyleLbl="node1" presStyleIdx="2" presStyleCnt="10">
        <dgm:presLayoutVars>
          <dgm:bulletEnabled val="1"/>
        </dgm:presLayoutVars>
      </dgm:prSet>
      <dgm:spPr/>
    </dgm:pt>
    <dgm:pt modelId="{464973A2-7C93-4DD1-8135-77D46FF57EF0}" type="pres">
      <dgm:prSet presAssocID="{201E7845-5C19-4F21-BC95-976999DFA340}" presName="sibTrans" presStyleLbl="sibTrans1D1" presStyleIdx="2" presStyleCnt="9"/>
      <dgm:spPr/>
    </dgm:pt>
    <dgm:pt modelId="{C8752F7B-4739-48D8-9E5C-E21CCCBE2FD6}" type="pres">
      <dgm:prSet presAssocID="{201E7845-5C19-4F21-BC95-976999DFA340}" presName="connectorText" presStyleLbl="sibTrans1D1" presStyleIdx="2" presStyleCnt="9"/>
      <dgm:spPr/>
    </dgm:pt>
    <dgm:pt modelId="{9FAA45CC-D716-4795-AAB0-7E3F11653DC6}" type="pres">
      <dgm:prSet presAssocID="{52BEA1AF-3941-466D-B3F7-1E096BA66B58}" presName="node" presStyleLbl="node1" presStyleIdx="3" presStyleCnt="10" custLinFactNeighborY="-1576">
        <dgm:presLayoutVars>
          <dgm:bulletEnabled val="1"/>
        </dgm:presLayoutVars>
      </dgm:prSet>
      <dgm:spPr/>
    </dgm:pt>
    <dgm:pt modelId="{6D80A60E-5789-47B3-88FE-ED1CFA43238A}" type="pres">
      <dgm:prSet presAssocID="{4B3FF867-86CF-4D8B-ABF2-1ACA5A62ADAA}" presName="sibTrans" presStyleLbl="sibTrans1D1" presStyleIdx="3" presStyleCnt="9"/>
      <dgm:spPr/>
    </dgm:pt>
    <dgm:pt modelId="{F4D1271F-7941-4E0C-B760-F02670AF7B42}" type="pres">
      <dgm:prSet presAssocID="{4B3FF867-86CF-4D8B-ABF2-1ACA5A62ADAA}" presName="connectorText" presStyleLbl="sibTrans1D1" presStyleIdx="3" presStyleCnt="9"/>
      <dgm:spPr/>
    </dgm:pt>
    <dgm:pt modelId="{579094B0-8567-4AC9-B2A6-F2B073415527}" type="pres">
      <dgm:prSet presAssocID="{BAC1BE8F-24DA-4A45-AF24-91166DEF0EA6}" presName="node" presStyleLbl="node1" presStyleIdx="4" presStyleCnt="10">
        <dgm:presLayoutVars>
          <dgm:bulletEnabled val="1"/>
        </dgm:presLayoutVars>
      </dgm:prSet>
      <dgm:spPr/>
    </dgm:pt>
    <dgm:pt modelId="{A762EC75-71F8-4199-BD75-B84D52F717F7}" type="pres">
      <dgm:prSet presAssocID="{4BF53A2C-7770-4C3A-B580-30A13C62BB98}" presName="sibTrans" presStyleLbl="sibTrans1D1" presStyleIdx="4" presStyleCnt="9"/>
      <dgm:spPr/>
    </dgm:pt>
    <dgm:pt modelId="{C6DE7732-24CD-44C1-AE6A-AED69F6F5385}" type="pres">
      <dgm:prSet presAssocID="{4BF53A2C-7770-4C3A-B580-30A13C62BB98}" presName="connectorText" presStyleLbl="sibTrans1D1" presStyleIdx="4" presStyleCnt="9"/>
      <dgm:spPr/>
    </dgm:pt>
    <dgm:pt modelId="{087E85E1-C0FC-426D-950B-FFC4075896B0}" type="pres">
      <dgm:prSet presAssocID="{226FD378-DCDF-4504-B3E2-A7E39FC11841}" presName="node" presStyleLbl="node1" presStyleIdx="5" presStyleCnt="10">
        <dgm:presLayoutVars>
          <dgm:bulletEnabled val="1"/>
        </dgm:presLayoutVars>
      </dgm:prSet>
      <dgm:spPr/>
    </dgm:pt>
    <dgm:pt modelId="{3EE15925-25D0-48AE-A945-CF0C3AA3C43A}" type="pres">
      <dgm:prSet presAssocID="{DA604CBF-6CB4-4C1F-8B07-45DB65214D8C}" presName="sibTrans" presStyleLbl="sibTrans1D1" presStyleIdx="5" presStyleCnt="9"/>
      <dgm:spPr/>
    </dgm:pt>
    <dgm:pt modelId="{DCADAB0F-8A6D-46AE-8346-67FA691640BA}" type="pres">
      <dgm:prSet presAssocID="{DA604CBF-6CB4-4C1F-8B07-45DB65214D8C}" presName="connectorText" presStyleLbl="sibTrans1D1" presStyleIdx="5" presStyleCnt="9"/>
      <dgm:spPr/>
    </dgm:pt>
    <dgm:pt modelId="{BB730BCC-B942-464D-9746-504815F3DA53}" type="pres">
      <dgm:prSet presAssocID="{F92323D4-852A-4924-9AF9-BADC43DD6948}" presName="node" presStyleLbl="node1" presStyleIdx="6" presStyleCnt="10">
        <dgm:presLayoutVars>
          <dgm:bulletEnabled val="1"/>
        </dgm:presLayoutVars>
      </dgm:prSet>
      <dgm:spPr/>
    </dgm:pt>
    <dgm:pt modelId="{D9C0D2FC-EA0B-4019-BB33-D6CD6F6E86B1}" type="pres">
      <dgm:prSet presAssocID="{BC5A3329-6CCF-41DF-8332-EC9151F9C57E}" presName="sibTrans" presStyleLbl="sibTrans1D1" presStyleIdx="6" presStyleCnt="9"/>
      <dgm:spPr/>
    </dgm:pt>
    <dgm:pt modelId="{27246BCA-2E2E-4959-82B7-57C139AA49F0}" type="pres">
      <dgm:prSet presAssocID="{BC5A3329-6CCF-41DF-8332-EC9151F9C57E}" presName="connectorText" presStyleLbl="sibTrans1D1" presStyleIdx="6" presStyleCnt="9"/>
      <dgm:spPr/>
    </dgm:pt>
    <dgm:pt modelId="{459CD8BF-AD35-44D1-9C77-4676483DE755}" type="pres">
      <dgm:prSet presAssocID="{88CD6BA2-2550-469D-A351-6DB8EE0ECB60}" presName="node" presStyleLbl="node1" presStyleIdx="7" presStyleCnt="10">
        <dgm:presLayoutVars>
          <dgm:bulletEnabled val="1"/>
        </dgm:presLayoutVars>
      </dgm:prSet>
      <dgm:spPr/>
    </dgm:pt>
    <dgm:pt modelId="{AC6F40C9-D922-4AF3-9521-CDAB720DE65B}" type="pres">
      <dgm:prSet presAssocID="{B3688E89-ED3D-4CFE-B582-5379260C1ACE}" presName="sibTrans" presStyleLbl="sibTrans1D1" presStyleIdx="7" presStyleCnt="9"/>
      <dgm:spPr/>
    </dgm:pt>
    <dgm:pt modelId="{99CC29CD-EC0D-40EF-98E0-60DCE054E0B6}" type="pres">
      <dgm:prSet presAssocID="{B3688E89-ED3D-4CFE-B582-5379260C1ACE}" presName="connectorText" presStyleLbl="sibTrans1D1" presStyleIdx="7" presStyleCnt="9"/>
      <dgm:spPr/>
    </dgm:pt>
    <dgm:pt modelId="{DB4BCE16-E05D-467C-9378-CC8DB126C275}" type="pres">
      <dgm:prSet presAssocID="{CD1E70F8-CF0B-45D7-BACC-625B5C3B23C0}" presName="node" presStyleLbl="node1" presStyleIdx="8" presStyleCnt="10">
        <dgm:presLayoutVars>
          <dgm:bulletEnabled val="1"/>
        </dgm:presLayoutVars>
      </dgm:prSet>
      <dgm:spPr/>
    </dgm:pt>
    <dgm:pt modelId="{14E68573-72FB-4CCA-AFAE-DA92EF4B80D9}" type="pres">
      <dgm:prSet presAssocID="{7FEAE21A-B126-4BD6-AA6F-4DDB8AD073DD}" presName="sibTrans" presStyleLbl="sibTrans1D1" presStyleIdx="8" presStyleCnt="9"/>
      <dgm:spPr/>
    </dgm:pt>
    <dgm:pt modelId="{29A840FE-3D84-402A-96A0-D23D6C6276B0}" type="pres">
      <dgm:prSet presAssocID="{7FEAE21A-B126-4BD6-AA6F-4DDB8AD073DD}" presName="connectorText" presStyleLbl="sibTrans1D1" presStyleIdx="8" presStyleCnt="9"/>
      <dgm:spPr/>
    </dgm:pt>
    <dgm:pt modelId="{05A23FED-1B27-40E6-91D1-2EE53B90FBED}" type="pres">
      <dgm:prSet presAssocID="{44DFB98F-CE63-4DF1-8B1E-301049C8C70A}" presName="node" presStyleLbl="node1" presStyleIdx="9" presStyleCnt="10">
        <dgm:presLayoutVars>
          <dgm:bulletEnabled val="1"/>
        </dgm:presLayoutVars>
      </dgm:prSet>
      <dgm:spPr/>
    </dgm:pt>
  </dgm:ptLst>
  <dgm:cxnLst>
    <dgm:cxn modelId="{2B2B5201-91BC-4961-A24A-FAD3E91FC598}" type="presOf" srcId="{201E7845-5C19-4F21-BC95-976999DFA340}" destId="{C8752F7B-4739-48D8-9E5C-E21CCCBE2FD6}" srcOrd="1" destOrd="0" presId="urn:microsoft.com/office/officeart/2016/7/layout/RepeatingBendingProcessNew"/>
    <dgm:cxn modelId="{67ABE406-46C8-4F86-8E74-918B1EE5FE9A}" srcId="{1484309C-D7F7-4C55-8671-DD9F355C7AC3}" destId="{44DFB98F-CE63-4DF1-8B1E-301049C8C70A}" srcOrd="9" destOrd="0" parTransId="{3FB7ABC3-B5AD-4C74-AE25-9D9268F1E1BE}" sibTransId="{E15A9665-7E6D-41E8-A2F2-B9D778530FE3}"/>
    <dgm:cxn modelId="{C2923E08-F433-4A6D-8381-BFE990075D4F}" type="presOf" srcId="{4B3FF867-86CF-4D8B-ABF2-1ACA5A62ADAA}" destId="{F4D1271F-7941-4E0C-B760-F02670AF7B42}" srcOrd="1" destOrd="0" presId="urn:microsoft.com/office/officeart/2016/7/layout/RepeatingBendingProcessNew"/>
    <dgm:cxn modelId="{14FA6F0B-681A-4105-BE59-DA2FF1DB58EB}" srcId="{1484309C-D7F7-4C55-8671-DD9F355C7AC3}" destId="{52BEA1AF-3941-466D-B3F7-1E096BA66B58}" srcOrd="3" destOrd="0" parTransId="{A8EB2752-CFFF-4773-BB79-E65391D1C117}" sibTransId="{4B3FF867-86CF-4D8B-ABF2-1ACA5A62ADAA}"/>
    <dgm:cxn modelId="{E6D84017-0512-48EC-8093-7469E4B03F93}" type="presOf" srcId="{201E7845-5C19-4F21-BC95-976999DFA340}" destId="{464973A2-7C93-4DD1-8135-77D46FF57EF0}" srcOrd="0" destOrd="0" presId="urn:microsoft.com/office/officeart/2016/7/layout/RepeatingBendingProcessNew"/>
    <dgm:cxn modelId="{7C8D871C-B399-485B-9214-6425A0B688B6}" type="presOf" srcId="{BC5A3329-6CCF-41DF-8332-EC9151F9C57E}" destId="{27246BCA-2E2E-4959-82B7-57C139AA49F0}" srcOrd="1" destOrd="0" presId="urn:microsoft.com/office/officeart/2016/7/layout/RepeatingBendingProcessNew"/>
    <dgm:cxn modelId="{1F4CE428-E54B-4C85-A824-A8F3BAEF7F61}" type="presOf" srcId="{CD1E70F8-CF0B-45D7-BACC-625B5C3B23C0}" destId="{DB4BCE16-E05D-467C-9378-CC8DB126C275}" srcOrd="0" destOrd="0" presId="urn:microsoft.com/office/officeart/2016/7/layout/RepeatingBendingProcessNew"/>
    <dgm:cxn modelId="{AF6CF92A-05A2-457E-B8C2-6DECAF1C1C80}" srcId="{1484309C-D7F7-4C55-8671-DD9F355C7AC3}" destId="{88CD6BA2-2550-469D-A351-6DB8EE0ECB60}" srcOrd="7" destOrd="0" parTransId="{327E18D3-8D74-4458-ADBD-FE1B7241AA7A}" sibTransId="{B3688E89-ED3D-4CFE-B582-5379260C1ACE}"/>
    <dgm:cxn modelId="{71075734-6D0A-4D57-943F-DC24C0F8E005}" srcId="{1484309C-D7F7-4C55-8671-DD9F355C7AC3}" destId="{226FD378-DCDF-4504-B3E2-A7E39FC11841}" srcOrd="5" destOrd="0" parTransId="{7BE45878-8D5F-4D1D-B28B-656DF1C0D825}" sibTransId="{DA604CBF-6CB4-4C1F-8B07-45DB65214D8C}"/>
    <dgm:cxn modelId="{09BB2040-BB7A-48E4-BD2A-9BF4EC3AA547}" type="presOf" srcId="{1484309C-D7F7-4C55-8671-DD9F355C7AC3}" destId="{DE96C264-696D-454D-8494-B60E30C78FED}" srcOrd="0" destOrd="0" presId="urn:microsoft.com/office/officeart/2016/7/layout/RepeatingBendingProcessNew"/>
    <dgm:cxn modelId="{1216915F-E6E9-47FA-A018-0B1207E930E5}" type="presOf" srcId="{4BF53A2C-7770-4C3A-B580-30A13C62BB98}" destId="{C6DE7732-24CD-44C1-AE6A-AED69F6F5385}" srcOrd="1" destOrd="0" presId="urn:microsoft.com/office/officeart/2016/7/layout/RepeatingBendingProcessNew"/>
    <dgm:cxn modelId="{FCAA4145-14B5-4805-9275-A7596C4132DB}" type="presOf" srcId="{F85BF199-40A2-4628-A439-5E043462D3FD}" destId="{18D962EE-6909-4E30-874C-E46F7F6F614E}" srcOrd="0" destOrd="0" presId="urn:microsoft.com/office/officeart/2016/7/layout/RepeatingBendingProcessNew"/>
    <dgm:cxn modelId="{D8173A46-419F-47B8-885C-78FBFE15ED84}" type="presOf" srcId="{52BEA1AF-3941-466D-B3F7-1E096BA66B58}" destId="{9FAA45CC-D716-4795-AAB0-7E3F11653DC6}" srcOrd="0" destOrd="0" presId="urn:microsoft.com/office/officeart/2016/7/layout/RepeatingBendingProcessNew"/>
    <dgm:cxn modelId="{0B072948-E086-4116-A181-52361E9AC492}" type="presOf" srcId="{4BF53A2C-7770-4C3A-B580-30A13C62BB98}" destId="{A762EC75-71F8-4199-BD75-B84D52F717F7}" srcOrd="0" destOrd="0" presId="urn:microsoft.com/office/officeart/2016/7/layout/RepeatingBendingProcessNew"/>
    <dgm:cxn modelId="{3E1E0F4F-F980-4EEB-9F45-63BE7F649474}" type="presOf" srcId="{7FEAE21A-B126-4BD6-AA6F-4DDB8AD073DD}" destId="{14E68573-72FB-4CCA-AFAE-DA92EF4B80D9}" srcOrd="0" destOrd="0" presId="urn:microsoft.com/office/officeart/2016/7/layout/RepeatingBendingProcessNew"/>
    <dgm:cxn modelId="{A8964451-EC17-4AC5-988D-38D787F2EC96}" type="presOf" srcId="{7FEAE21A-B126-4BD6-AA6F-4DDB8AD073DD}" destId="{29A840FE-3D84-402A-96A0-D23D6C6276B0}" srcOrd="1" destOrd="0" presId="urn:microsoft.com/office/officeart/2016/7/layout/RepeatingBendingProcessNew"/>
    <dgm:cxn modelId="{18460873-D815-44EF-9817-C722423E2C60}" srcId="{1484309C-D7F7-4C55-8671-DD9F355C7AC3}" destId="{F85BF199-40A2-4628-A439-5E043462D3FD}" srcOrd="2" destOrd="0" parTransId="{4363652F-F95A-4115-8CAC-8E01F4646059}" sibTransId="{201E7845-5C19-4F21-BC95-976999DFA340}"/>
    <dgm:cxn modelId="{4BFF4C76-0623-4474-B922-475856292869}" type="presOf" srcId="{C5987074-ECA9-4886-8EB3-695C73C6FC92}" destId="{7A736FEA-1EEB-4532-8B52-A86B5903F3CA}" srcOrd="0" destOrd="0" presId="urn:microsoft.com/office/officeart/2016/7/layout/RepeatingBendingProcessNew"/>
    <dgm:cxn modelId="{4B0BD77F-9CC2-4C1C-AC52-464C0AE4531A}" type="presOf" srcId="{226FD378-DCDF-4504-B3E2-A7E39FC11841}" destId="{087E85E1-C0FC-426D-950B-FFC4075896B0}" srcOrd="0" destOrd="0" presId="urn:microsoft.com/office/officeart/2016/7/layout/RepeatingBendingProcessNew"/>
    <dgm:cxn modelId="{FF882C85-FAF2-4D13-A2BC-8FDD957C4AD0}" type="presOf" srcId="{CCB7757B-0319-4C80-9022-AF4FAA47727F}" destId="{82F18CC3-5680-49F5-A142-F0FA8453862B}" srcOrd="0" destOrd="0" presId="urn:microsoft.com/office/officeart/2016/7/layout/RepeatingBendingProcessNew"/>
    <dgm:cxn modelId="{FDE45C87-CBA6-4C2A-876E-1875B0C32EAF}" type="presOf" srcId="{BC5A3329-6CCF-41DF-8332-EC9151F9C57E}" destId="{D9C0D2FC-EA0B-4019-BB33-D6CD6F6E86B1}" srcOrd="0" destOrd="0" presId="urn:microsoft.com/office/officeart/2016/7/layout/RepeatingBendingProcessNew"/>
    <dgm:cxn modelId="{0FF9878D-C7D2-46F9-A083-786F3AD17076}" type="presOf" srcId="{B3688E89-ED3D-4CFE-B582-5379260C1ACE}" destId="{99CC29CD-EC0D-40EF-98E0-60DCE054E0B6}" srcOrd="1" destOrd="0" presId="urn:microsoft.com/office/officeart/2016/7/layout/RepeatingBendingProcessNew"/>
    <dgm:cxn modelId="{D5B4B595-9B6D-4C1F-9AEF-29769664F9AB}" type="presOf" srcId="{DA604CBF-6CB4-4C1F-8B07-45DB65214D8C}" destId="{DCADAB0F-8A6D-46AE-8346-67FA691640BA}" srcOrd="1" destOrd="0" presId="urn:microsoft.com/office/officeart/2016/7/layout/RepeatingBendingProcessNew"/>
    <dgm:cxn modelId="{97760D99-7520-4462-B042-076B638D6338}" type="presOf" srcId="{B3688E89-ED3D-4CFE-B582-5379260C1ACE}" destId="{AC6F40C9-D922-4AF3-9521-CDAB720DE65B}" srcOrd="0" destOrd="0" presId="urn:microsoft.com/office/officeart/2016/7/layout/RepeatingBendingProcessNew"/>
    <dgm:cxn modelId="{8AC496A0-98BE-4BA0-8003-AD2933CEC9EA}" type="presOf" srcId="{BAC1BE8F-24DA-4A45-AF24-91166DEF0EA6}" destId="{579094B0-8567-4AC9-B2A6-F2B073415527}" srcOrd="0" destOrd="0" presId="urn:microsoft.com/office/officeart/2016/7/layout/RepeatingBendingProcessNew"/>
    <dgm:cxn modelId="{762F11AC-6CFE-4FF9-8632-D6826026C631}" type="presOf" srcId="{C5987074-ECA9-4886-8EB3-695C73C6FC92}" destId="{EDECA6C5-1EC4-4070-A189-41E28FD260F3}" srcOrd="1" destOrd="0" presId="urn:microsoft.com/office/officeart/2016/7/layout/RepeatingBendingProcessNew"/>
    <dgm:cxn modelId="{DCB48AAC-EF51-41E9-B816-6E4C8794F96D}" type="presOf" srcId="{4B3FF867-86CF-4D8B-ABF2-1ACA5A62ADAA}" destId="{6D80A60E-5789-47B3-88FE-ED1CFA43238A}" srcOrd="0" destOrd="0" presId="urn:microsoft.com/office/officeart/2016/7/layout/RepeatingBendingProcessNew"/>
    <dgm:cxn modelId="{2461E3B5-79EC-46C7-AA50-523A1D8C624D}" type="presOf" srcId="{F92323D4-852A-4924-9AF9-BADC43DD6948}" destId="{BB730BCC-B942-464D-9746-504815F3DA53}" srcOrd="0" destOrd="0" presId="urn:microsoft.com/office/officeart/2016/7/layout/RepeatingBendingProcessNew"/>
    <dgm:cxn modelId="{88AD88BD-EF41-4994-955E-153107231E17}" type="presOf" srcId="{A34BF8F5-5B75-45E2-8F02-C2755306026D}" destId="{793F3251-2C47-4700-BD93-3AC9634E1F7F}" srcOrd="1" destOrd="0" presId="urn:microsoft.com/office/officeart/2016/7/layout/RepeatingBendingProcessNew"/>
    <dgm:cxn modelId="{2BDFA6C1-5B80-42F8-AA51-46B7B7D0CBD9}" type="presOf" srcId="{FF2C8414-E610-4EC7-81EE-4059EE3E3086}" destId="{85839378-45E1-4673-8D85-C904AE5D44EC}" srcOrd="0" destOrd="0" presId="urn:microsoft.com/office/officeart/2016/7/layout/RepeatingBendingProcessNew"/>
    <dgm:cxn modelId="{030079D0-51CA-4ACC-BACC-24712B76819D}" type="presOf" srcId="{88CD6BA2-2550-469D-A351-6DB8EE0ECB60}" destId="{459CD8BF-AD35-44D1-9C77-4676483DE755}" srcOrd="0" destOrd="0" presId="urn:microsoft.com/office/officeart/2016/7/layout/RepeatingBendingProcessNew"/>
    <dgm:cxn modelId="{EF5DB0D0-F796-4C67-8BDD-686169294421}" type="presOf" srcId="{44DFB98F-CE63-4DF1-8B1E-301049C8C70A}" destId="{05A23FED-1B27-40E6-91D1-2EE53B90FBED}" srcOrd="0" destOrd="0" presId="urn:microsoft.com/office/officeart/2016/7/layout/RepeatingBendingProcessNew"/>
    <dgm:cxn modelId="{D9EBECD1-3104-46D0-913A-84988A584186}" srcId="{1484309C-D7F7-4C55-8671-DD9F355C7AC3}" destId="{CCB7757B-0319-4C80-9022-AF4FAA47727F}" srcOrd="0" destOrd="0" parTransId="{ACFDA402-EB4D-44DF-9587-BE55BB75C243}" sibTransId="{A34BF8F5-5B75-45E2-8F02-C2755306026D}"/>
    <dgm:cxn modelId="{866A74D4-ACD8-4616-85C0-8C0A8040AA90}" type="presOf" srcId="{DA604CBF-6CB4-4C1F-8B07-45DB65214D8C}" destId="{3EE15925-25D0-48AE-A945-CF0C3AA3C43A}" srcOrd="0" destOrd="0" presId="urn:microsoft.com/office/officeart/2016/7/layout/RepeatingBendingProcessNew"/>
    <dgm:cxn modelId="{8BD764D8-7AD5-4D09-A9EB-1825484ADDF4}" srcId="{1484309C-D7F7-4C55-8671-DD9F355C7AC3}" destId="{CD1E70F8-CF0B-45D7-BACC-625B5C3B23C0}" srcOrd="8" destOrd="0" parTransId="{5236A067-BE06-43A4-A472-59BF7F9D8397}" sibTransId="{7FEAE21A-B126-4BD6-AA6F-4DDB8AD073DD}"/>
    <dgm:cxn modelId="{887C12E5-D0E8-4B33-81F8-55897C4034BA}" type="presOf" srcId="{A34BF8F5-5B75-45E2-8F02-C2755306026D}" destId="{E706642A-B592-4AD0-A2DE-3224652F1CFB}" srcOrd="0" destOrd="0" presId="urn:microsoft.com/office/officeart/2016/7/layout/RepeatingBendingProcessNew"/>
    <dgm:cxn modelId="{807C46EE-0873-45E2-9351-D6B004BF13FD}" srcId="{1484309C-D7F7-4C55-8671-DD9F355C7AC3}" destId="{FF2C8414-E610-4EC7-81EE-4059EE3E3086}" srcOrd="1" destOrd="0" parTransId="{2BD1CC84-EA65-4CEB-83C3-5CBE641FAB04}" sibTransId="{C5987074-ECA9-4886-8EB3-695C73C6FC92}"/>
    <dgm:cxn modelId="{B9A29AEE-7F09-424D-9225-86E3C52AE5D8}" srcId="{1484309C-D7F7-4C55-8671-DD9F355C7AC3}" destId="{BAC1BE8F-24DA-4A45-AF24-91166DEF0EA6}" srcOrd="4" destOrd="0" parTransId="{4DDC4609-B2A3-4D53-B2C1-00FD13CDAC53}" sibTransId="{4BF53A2C-7770-4C3A-B580-30A13C62BB98}"/>
    <dgm:cxn modelId="{65CA99F3-4D01-443F-A685-AC2CF689541C}" srcId="{1484309C-D7F7-4C55-8671-DD9F355C7AC3}" destId="{F92323D4-852A-4924-9AF9-BADC43DD6948}" srcOrd="6" destOrd="0" parTransId="{89AA0A85-6AA4-4683-BF60-849005E43B37}" sibTransId="{BC5A3329-6CCF-41DF-8332-EC9151F9C57E}"/>
    <dgm:cxn modelId="{183A6200-047E-4F65-8065-14CECDD1020B}" type="presParOf" srcId="{DE96C264-696D-454D-8494-B60E30C78FED}" destId="{82F18CC3-5680-49F5-A142-F0FA8453862B}" srcOrd="0" destOrd="0" presId="urn:microsoft.com/office/officeart/2016/7/layout/RepeatingBendingProcessNew"/>
    <dgm:cxn modelId="{84DAB6C5-96B6-49A4-9CC3-35B70469B5B2}" type="presParOf" srcId="{DE96C264-696D-454D-8494-B60E30C78FED}" destId="{E706642A-B592-4AD0-A2DE-3224652F1CFB}" srcOrd="1" destOrd="0" presId="urn:microsoft.com/office/officeart/2016/7/layout/RepeatingBendingProcessNew"/>
    <dgm:cxn modelId="{9AF38A67-B39D-4EAD-A6AA-7E5C9B8FAF84}" type="presParOf" srcId="{E706642A-B592-4AD0-A2DE-3224652F1CFB}" destId="{793F3251-2C47-4700-BD93-3AC9634E1F7F}" srcOrd="0" destOrd="0" presId="urn:microsoft.com/office/officeart/2016/7/layout/RepeatingBendingProcessNew"/>
    <dgm:cxn modelId="{4AD4C023-429B-4F60-8F04-4ACEF2C81C47}" type="presParOf" srcId="{DE96C264-696D-454D-8494-B60E30C78FED}" destId="{85839378-45E1-4673-8D85-C904AE5D44EC}" srcOrd="2" destOrd="0" presId="urn:microsoft.com/office/officeart/2016/7/layout/RepeatingBendingProcessNew"/>
    <dgm:cxn modelId="{363DB976-C22E-4B81-AB93-0AA05F83BA83}" type="presParOf" srcId="{DE96C264-696D-454D-8494-B60E30C78FED}" destId="{7A736FEA-1EEB-4532-8B52-A86B5903F3CA}" srcOrd="3" destOrd="0" presId="urn:microsoft.com/office/officeart/2016/7/layout/RepeatingBendingProcessNew"/>
    <dgm:cxn modelId="{A69D1977-F404-4DB1-94CC-147D2B7D37BB}" type="presParOf" srcId="{7A736FEA-1EEB-4532-8B52-A86B5903F3CA}" destId="{EDECA6C5-1EC4-4070-A189-41E28FD260F3}" srcOrd="0" destOrd="0" presId="urn:microsoft.com/office/officeart/2016/7/layout/RepeatingBendingProcessNew"/>
    <dgm:cxn modelId="{33E821D0-1092-4EF0-80DD-AD5A3FAC4975}" type="presParOf" srcId="{DE96C264-696D-454D-8494-B60E30C78FED}" destId="{18D962EE-6909-4E30-874C-E46F7F6F614E}" srcOrd="4" destOrd="0" presId="urn:microsoft.com/office/officeart/2016/7/layout/RepeatingBendingProcessNew"/>
    <dgm:cxn modelId="{4C87D8D5-8686-4858-9587-647FCD24F4B1}" type="presParOf" srcId="{DE96C264-696D-454D-8494-B60E30C78FED}" destId="{464973A2-7C93-4DD1-8135-77D46FF57EF0}" srcOrd="5" destOrd="0" presId="urn:microsoft.com/office/officeart/2016/7/layout/RepeatingBendingProcessNew"/>
    <dgm:cxn modelId="{7A0CB38C-1F51-4F2D-94DE-C8CBC0375C61}" type="presParOf" srcId="{464973A2-7C93-4DD1-8135-77D46FF57EF0}" destId="{C8752F7B-4739-48D8-9E5C-E21CCCBE2FD6}" srcOrd="0" destOrd="0" presId="urn:microsoft.com/office/officeart/2016/7/layout/RepeatingBendingProcessNew"/>
    <dgm:cxn modelId="{E92F7D65-0B35-4F23-810E-4A5C470E0101}" type="presParOf" srcId="{DE96C264-696D-454D-8494-B60E30C78FED}" destId="{9FAA45CC-D716-4795-AAB0-7E3F11653DC6}" srcOrd="6" destOrd="0" presId="urn:microsoft.com/office/officeart/2016/7/layout/RepeatingBendingProcessNew"/>
    <dgm:cxn modelId="{6DB588CB-1C2B-4F3D-B97D-29280D9BB99E}" type="presParOf" srcId="{DE96C264-696D-454D-8494-B60E30C78FED}" destId="{6D80A60E-5789-47B3-88FE-ED1CFA43238A}" srcOrd="7" destOrd="0" presId="urn:microsoft.com/office/officeart/2016/7/layout/RepeatingBendingProcessNew"/>
    <dgm:cxn modelId="{419EF5EB-5FEC-4F26-B198-F16C2196CAA2}" type="presParOf" srcId="{6D80A60E-5789-47B3-88FE-ED1CFA43238A}" destId="{F4D1271F-7941-4E0C-B760-F02670AF7B42}" srcOrd="0" destOrd="0" presId="urn:microsoft.com/office/officeart/2016/7/layout/RepeatingBendingProcessNew"/>
    <dgm:cxn modelId="{81F38B1F-C887-4365-AFF4-D68CD0F251E8}" type="presParOf" srcId="{DE96C264-696D-454D-8494-B60E30C78FED}" destId="{579094B0-8567-4AC9-B2A6-F2B073415527}" srcOrd="8" destOrd="0" presId="urn:microsoft.com/office/officeart/2016/7/layout/RepeatingBendingProcessNew"/>
    <dgm:cxn modelId="{FAF45913-AE32-4E1F-9A5B-6D260BA60D72}" type="presParOf" srcId="{DE96C264-696D-454D-8494-B60E30C78FED}" destId="{A762EC75-71F8-4199-BD75-B84D52F717F7}" srcOrd="9" destOrd="0" presId="urn:microsoft.com/office/officeart/2016/7/layout/RepeatingBendingProcessNew"/>
    <dgm:cxn modelId="{D8A0BA19-895D-4400-9A5C-D19AA019D4E8}" type="presParOf" srcId="{A762EC75-71F8-4199-BD75-B84D52F717F7}" destId="{C6DE7732-24CD-44C1-AE6A-AED69F6F5385}" srcOrd="0" destOrd="0" presId="urn:microsoft.com/office/officeart/2016/7/layout/RepeatingBendingProcessNew"/>
    <dgm:cxn modelId="{D701C065-5531-4E6D-B198-BE73901386B4}" type="presParOf" srcId="{DE96C264-696D-454D-8494-B60E30C78FED}" destId="{087E85E1-C0FC-426D-950B-FFC4075896B0}" srcOrd="10" destOrd="0" presId="urn:microsoft.com/office/officeart/2016/7/layout/RepeatingBendingProcessNew"/>
    <dgm:cxn modelId="{AF53F955-D674-4130-9F63-B4CAA57AFE6E}" type="presParOf" srcId="{DE96C264-696D-454D-8494-B60E30C78FED}" destId="{3EE15925-25D0-48AE-A945-CF0C3AA3C43A}" srcOrd="11" destOrd="0" presId="urn:microsoft.com/office/officeart/2016/7/layout/RepeatingBendingProcessNew"/>
    <dgm:cxn modelId="{C34E48C3-32D8-4222-8880-1A1E7CDF7F36}" type="presParOf" srcId="{3EE15925-25D0-48AE-A945-CF0C3AA3C43A}" destId="{DCADAB0F-8A6D-46AE-8346-67FA691640BA}" srcOrd="0" destOrd="0" presId="urn:microsoft.com/office/officeart/2016/7/layout/RepeatingBendingProcessNew"/>
    <dgm:cxn modelId="{9803EC68-595B-4503-92E3-38C73F1E760C}" type="presParOf" srcId="{DE96C264-696D-454D-8494-B60E30C78FED}" destId="{BB730BCC-B942-464D-9746-504815F3DA53}" srcOrd="12" destOrd="0" presId="urn:microsoft.com/office/officeart/2016/7/layout/RepeatingBendingProcessNew"/>
    <dgm:cxn modelId="{EC4BAD74-1EDF-4A07-9C2D-9DC307CA23EC}" type="presParOf" srcId="{DE96C264-696D-454D-8494-B60E30C78FED}" destId="{D9C0D2FC-EA0B-4019-BB33-D6CD6F6E86B1}" srcOrd="13" destOrd="0" presId="urn:microsoft.com/office/officeart/2016/7/layout/RepeatingBendingProcessNew"/>
    <dgm:cxn modelId="{7DB3EA8C-C333-4FB7-8A22-3171AC4FD394}" type="presParOf" srcId="{D9C0D2FC-EA0B-4019-BB33-D6CD6F6E86B1}" destId="{27246BCA-2E2E-4959-82B7-57C139AA49F0}" srcOrd="0" destOrd="0" presId="urn:microsoft.com/office/officeart/2016/7/layout/RepeatingBendingProcessNew"/>
    <dgm:cxn modelId="{D7ED991D-6CB5-46F9-854D-752B2A8BDC8E}" type="presParOf" srcId="{DE96C264-696D-454D-8494-B60E30C78FED}" destId="{459CD8BF-AD35-44D1-9C77-4676483DE755}" srcOrd="14" destOrd="0" presId="urn:microsoft.com/office/officeart/2016/7/layout/RepeatingBendingProcessNew"/>
    <dgm:cxn modelId="{44BEAE16-390A-42E3-B93E-237325E16B1C}" type="presParOf" srcId="{DE96C264-696D-454D-8494-B60E30C78FED}" destId="{AC6F40C9-D922-4AF3-9521-CDAB720DE65B}" srcOrd="15" destOrd="0" presId="urn:microsoft.com/office/officeart/2016/7/layout/RepeatingBendingProcessNew"/>
    <dgm:cxn modelId="{2AD1B788-EB9C-46B0-9276-C090B1DAD76C}" type="presParOf" srcId="{AC6F40C9-D922-4AF3-9521-CDAB720DE65B}" destId="{99CC29CD-EC0D-40EF-98E0-60DCE054E0B6}" srcOrd="0" destOrd="0" presId="urn:microsoft.com/office/officeart/2016/7/layout/RepeatingBendingProcessNew"/>
    <dgm:cxn modelId="{71940189-DFA4-4FC4-BD1C-9637B73F6C10}" type="presParOf" srcId="{DE96C264-696D-454D-8494-B60E30C78FED}" destId="{DB4BCE16-E05D-467C-9378-CC8DB126C275}" srcOrd="16" destOrd="0" presId="urn:microsoft.com/office/officeart/2016/7/layout/RepeatingBendingProcessNew"/>
    <dgm:cxn modelId="{6FC74BA2-40C8-42D5-974A-A2B8EB470DDF}" type="presParOf" srcId="{DE96C264-696D-454D-8494-B60E30C78FED}" destId="{14E68573-72FB-4CCA-AFAE-DA92EF4B80D9}" srcOrd="17" destOrd="0" presId="urn:microsoft.com/office/officeart/2016/7/layout/RepeatingBendingProcessNew"/>
    <dgm:cxn modelId="{6DB9481E-2C52-455B-AE00-F440BDFD6674}" type="presParOf" srcId="{14E68573-72FB-4CCA-AFAE-DA92EF4B80D9}" destId="{29A840FE-3D84-402A-96A0-D23D6C6276B0}" srcOrd="0" destOrd="0" presId="urn:microsoft.com/office/officeart/2016/7/layout/RepeatingBendingProcessNew"/>
    <dgm:cxn modelId="{C2DA1901-F183-47FF-A221-6E7245C12557}" type="presParOf" srcId="{DE96C264-696D-454D-8494-B60E30C78FED}" destId="{05A23FED-1B27-40E6-91D1-2EE53B90FBED}" srcOrd="1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784A16-8D53-4FB4-B9C4-89242A1A5D58}"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16A3A724-6EDE-48D6-8C76-D1C24C218CBB}">
      <dgm:prSet/>
      <dgm:spPr/>
      <dgm:t>
        <a:bodyPr/>
        <a:lstStyle/>
        <a:p>
          <a:r>
            <a:rPr lang="en-GB" b="1"/>
            <a:t>Innovations in Elderly Care</a:t>
          </a:r>
          <a:endParaRPr lang="en-US"/>
        </a:p>
      </dgm:t>
    </dgm:pt>
    <dgm:pt modelId="{79DD5FD9-C0B7-4EC4-B796-888CDF45F74C}" type="parTrans" cxnId="{A1615D6A-1FD7-4F28-871A-882489930C7F}">
      <dgm:prSet/>
      <dgm:spPr/>
      <dgm:t>
        <a:bodyPr/>
        <a:lstStyle/>
        <a:p>
          <a:endParaRPr lang="en-US"/>
        </a:p>
      </dgm:t>
    </dgm:pt>
    <dgm:pt modelId="{7C6868BA-6CB4-4639-8CE3-40808E96E86B}" type="sibTrans" cxnId="{A1615D6A-1FD7-4F28-871A-882489930C7F}">
      <dgm:prSet/>
      <dgm:spPr/>
      <dgm:t>
        <a:bodyPr/>
        <a:lstStyle/>
        <a:p>
          <a:endParaRPr lang="en-US"/>
        </a:p>
      </dgm:t>
    </dgm:pt>
    <dgm:pt modelId="{250A3C50-461C-40EA-8D45-DBEB6F4886D4}">
      <dgm:prSet/>
      <dgm:spPr/>
      <dgm:t>
        <a:bodyPr/>
        <a:lstStyle/>
        <a:p>
          <a:r>
            <a:rPr lang="en-GB" b="1"/>
            <a:t>Telehealth</a:t>
          </a:r>
          <a:r>
            <a:rPr lang="en-GB"/>
            <a:t> enables remote consultations and monitoring, reducing the need for hospital visits </a:t>
          </a:r>
          <a:r>
            <a:rPr lang="en-GB" b="1"/>
            <a:t>(NHS England, 2024)</a:t>
          </a:r>
          <a:r>
            <a:rPr lang="en-GB"/>
            <a:t>. </a:t>
          </a:r>
          <a:endParaRPr lang="en-US"/>
        </a:p>
      </dgm:t>
    </dgm:pt>
    <dgm:pt modelId="{8421853E-AA62-4902-A4DD-9EAAC42D9DA4}" type="parTrans" cxnId="{6556F885-DF84-4987-AB8A-CE425A3F1E36}">
      <dgm:prSet/>
      <dgm:spPr/>
      <dgm:t>
        <a:bodyPr/>
        <a:lstStyle/>
        <a:p>
          <a:endParaRPr lang="en-US"/>
        </a:p>
      </dgm:t>
    </dgm:pt>
    <dgm:pt modelId="{05EE4018-B45D-4E06-A519-60B16981BA07}" type="sibTrans" cxnId="{6556F885-DF84-4987-AB8A-CE425A3F1E36}">
      <dgm:prSet/>
      <dgm:spPr/>
      <dgm:t>
        <a:bodyPr/>
        <a:lstStyle/>
        <a:p>
          <a:endParaRPr lang="en-US"/>
        </a:p>
      </dgm:t>
    </dgm:pt>
    <dgm:pt modelId="{52489663-D594-4C24-981D-A0D864BD21D6}">
      <dgm:prSet/>
      <dgm:spPr/>
      <dgm:t>
        <a:bodyPr/>
        <a:lstStyle/>
        <a:p>
          <a:r>
            <a:rPr lang="en-GB" b="1"/>
            <a:t>Smart home technology</a:t>
          </a:r>
          <a:r>
            <a:rPr lang="en-GB"/>
            <a:t> uses sensors and alarms to improve safety and support independent living </a:t>
          </a:r>
          <a:r>
            <a:rPr lang="en-GB" b="1"/>
            <a:t>(Age UK, 2024)</a:t>
          </a:r>
          <a:r>
            <a:rPr lang="en-GB"/>
            <a:t>. </a:t>
          </a:r>
          <a:endParaRPr lang="en-US"/>
        </a:p>
      </dgm:t>
    </dgm:pt>
    <dgm:pt modelId="{3004CA30-DD8B-4DE2-8AF3-0A88E699935D}" type="parTrans" cxnId="{E0FA0BAA-2DC3-4825-84C2-328704BBCC75}">
      <dgm:prSet/>
      <dgm:spPr/>
      <dgm:t>
        <a:bodyPr/>
        <a:lstStyle/>
        <a:p>
          <a:endParaRPr lang="en-US"/>
        </a:p>
      </dgm:t>
    </dgm:pt>
    <dgm:pt modelId="{B817644E-46EF-42F6-AEF9-8E6D9CA00143}" type="sibTrans" cxnId="{E0FA0BAA-2DC3-4825-84C2-328704BBCC75}">
      <dgm:prSet/>
      <dgm:spPr/>
      <dgm:t>
        <a:bodyPr/>
        <a:lstStyle/>
        <a:p>
          <a:endParaRPr lang="en-US"/>
        </a:p>
      </dgm:t>
    </dgm:pt>
    <dgm:pt modelId="{CC514517-97D7-469B-B853-F4569268EE00}">
      <dgm:prSet/>
      <dgm:spPr/>
      <dgm:t>
        <a:bodyPr/>
        <a:lstStyle/>
        <a:p>
          <a:r>
            <a:rPr lang="en-GB" b="1"/>
            <a:t>Dementia technologies</a:t>
          </a:r>
          <a:r>
            <a:rPr lang="en-GB"/>
            <a:t>, such as GPS trackers and reminder devices, help support memory and daily activities </a:t>
          </a:r>
          <a:r>
            <a:rPr lang="en-GB" b="1"/>
            <a:t>(Alzheimer's Society, 2024)</a:t>
          </a:r>
          <a:r>
            <a:rPr lang="en-GB"/>
            <a:t>. </a:t>
          </a:r>
          <a:endParaRPr lang="en-US"/>
        </a:p>
      </dgm:t>
    </dgm:pt>
    <dgm:pt modelId="{110FBF07-A970-456E-9B8C-529A5B394D64}" type="parTrans" cxnId="{E9EB8A24-8F73-41D8-8528-BB2C68C81402}">
      <dgm:prSet/>
      <dgm:spPr/>
      <dgm:t>
        <a:bodyPr/>
        <a:lstStyle/>
        <a:p>
          <a:endParaRPr lang="en-US"/>
        </a:p>
      </dgm:t>
    </dgm:pt>
    <dgm:pt modelId="{38BB53A7-7CD7-4F00-8E0F-12FD4FB1173B}" type="sibTrans" cxnId="{E9EB8A24-8F73-41D8-8528-BB2C68C81402}">
      <dgm:prSet/>
      <dgm:spPr/>
      <dgm:t>
        <a:bodyPr/>
        <a:lstStyle/>
        <a:p>
          <a:endParaRPr lang="en-US"/>
        </a:p>
      </dgm:t>
    </dgm:pt>
    <dgm:pt modelId="{B49ABAB4-FDE2-45BF-95E3-2FB7BE19943B}">
      <dgm:prSet/>
      <dgm:spPr/>
      <dgm:t>
        <a:bodyPr/>
        <a:lstStyle/>
        <a:p>
          <a:r>
            <a:rPr lang="en-GB" b="1"/>
            <a:t>Benefits</a:t>
          </a:r>
          <a:endParaRPr lang="en-US"/>
        </a:p>
      </dgm:t>
    </dgm:pt>
    <dgm:pt modelId="{45DB73F7-2418-419E-9D41-B6E5D917DC3F}" type="parTrans" cxnId="{E30C3B95-082E-4B95-B3D7-6CD8CD6E0CB8}">
      <dgm:prSet/>
      <dgm:spPr/>
      <dgm:t>
        <a:bodyPr/>
        <a:lstStyle/>
        <a:p>
          <a:endParaRPr lang="en-US"/>
        </a:p>
      </dgm:t>
    </dgm:pt>
    <dgm:pt modelId="{E82DAC1A-C8AE-4DA4-AFAD-7A5BD19ED3C2}" type="sibTrans" cxnId="{E30C3B95-082E-4B95-B3D7-6CD8CD6E0CB8}">
      <dgm:prSet/>
      <dgm:spPr/>
      <dgm:t>
        <a:bodyPr/>
        <a:lstStyle/>
        <a:p>
          <a:endParaRPr lang="en-US"/>
        </a:p>
      </dgm:t>
    </dgm:pt>
    <dgm:pt modelId="{917E94ED-1924-4EC3-A523-136EF04E364A}">
      <dgm:prSet/>
      <dgm:spPr/>
      <dgm:t>
        <a:bodyPr/>
        <a:lstStyle/>
        <a:p>
          <a:r>
            <a:rPr lang="en-GB"/>
            <a:t>✔ Promotes independence.</a:t>
          </a:r>
          <a:br>
            <a:rPr lang="en-GB"/>
          </a:br>
          <a:r>
            <a:rPr lang="en-GB"/>
            <a:t>✔ Improves safety and monitoring.</a:t>
          </a:r>
          <a:br>
            <a:rPr lang="en-GB"/>
          </a:br>
          <a:r>
            <a:rPr lang="en-GB"/>
            <a:t>✔ Enhances access to healthcare services.</a:t>
          </a:r>
          <a:endParaRPr lang="en-US"/>
        </a:p>
      </dgm:t>
    </dgm:pt>
    <dgm:pt modelId="{32A2E725-2081-4B98-B496-7CA9E9EEFBBD}" type="parTrans" cxnId="{E706EEB2-764E-4C95-8EFF-FA5F3DABBB40}">
      <dgm:prSet/>
      <dgm:spPr/>
      <dgm:t>
        <a:bodyPr/>
        <a:lstStyle/>
        <a:p>
          <a:endParaRPr lang="en-US"/>
        </a:p>
      </dgm:t>
    </dgm:pt>
    <dgm:pt modelId="{FFAAB83C-055C-4C2C-B282-4273C4736F9E}" type="sibTrans" cxnId="{E706EEB2-764E-4C95-8EFF-FA5F3DABBB40}">
      <dgm:prSet/>
      <dgm:spPr/>
      <dgm:t>
        <a:bodyPr/>
        <a:lstStyle/>
        <a:p>
          <a:endParaRPr lang="en-US"/>
        </a:p>
      </dgm:t>
    </dgm:pt>
    <dgm:pt modelId="{5CA48992-3B28-4EC5-85BF-797E09470AA3}" type="pres">
      <dgm:prSet presAssocID="{42784A16-8D53-4FB4-B9C4-89242A1A5D58}" presName="Name0" presStyleCnt="0">
        <dgm:presLayoutVars>
          <dgm:dir/>
          <dgm:resizeHandles val="exact"/>
        </dgm:presLayoutVars>
      </dgm:prSet>
      <dgm:spPr/>
    </dgm:pt>
    <dgm:pt modelId="{95A0840C-96A4-490B-94A8-91864A45FD3C}" type="pres">
      <dgm:prSet presAssocID="{16A3A724-6EDE-48D6-8C76-D1C24C218CBB}" presName="node" presStyleLbl="node1" presStyleIdx="0" presStyleCnt="6">
        <dgm:presLayoutVars>
          <dgm:bulletEnabled val="1"/>
        </dgm:presLayoutVars>
      </dgm:prSet>
      <dgm:spPr/>
    </dgm:pt>
    <dgm:pt modelId="{9B1616E2-1C10-4579-AA4B-40997E0354CA}" type="pres">
      <dgm:prSet presAssocID="{7C6868BA-6CB4-4639-8CE3-40808E96E86B}" presName="sibTrans" presStyleLbl="sibTrans1D1" presStyleIdx="0" presStyleCnt="5"/>
      <dgm:spPr/>
    </dgm:pt>
    <dgm:pt modelId="{E089478F-F8CA-419B-8943-E97460202D21}" type="pres">
      <dgm:prSet presAssocID="{7C6868BA-6CB4-4639-8CE3-40808E96E86B}" presName="connectorText" presStyleLbl="sibTrans1D1" presStyleIdx="0" presStyleCnt="5"/>
      <dgm:spPr/>
    </dgm:pt>
    <dgm:pt modelId="{9641B14E-94B4-4513-9528-9381AB8C3A8C}" type="pres">
      <dgm:prSet presAssocID="{250A3C50-461C-40EA-8D45-DBEB6F4886D4}" presName="node" presStyleLbl="node1" presStyleIdx="1" presStyleCnt="6">
        <dgm:presLayoutVars>
          <dgm:bulletEnabled val="1"/>
        </dgm:presLayoutVars>
      </dgm:prSet>
      <dgm:spPr/>
    </dgm:pt>
    <dgm:pt modelId="{077EAAA9-FE3A-4357-A518-337C4BA89119}" type="pres">
      <dgm:prSet presAssocID="{05EE4018-B45D-4E06-A519-60B16981BA07}" presName="sibTrans" presStyleLbl="sibTrans1D1" presStyleIdx="1" presStyleCnt="5"/>
      <dgm:spPr/>
    </dgm:pt>
    <dgm:pt modelId="{0646B10F-DF9C-42DC-B4FE-86DC216ED6C1}" type="pres">
      <dgm:prSet presAssocID="{05EE4018-B45D-4E06-A519-60B16981BA07}" presName="connectorText" presStyleLbl="sibTrans1D1" presStyleIdx="1" presStyleCnt="5"/>
      <dgm:spPr/>
    </dgm:pt>
    <dgm:pt modelId="{790FBE47-B459-44BF-B4E2-5C633DAE6294}" type="pres">
      <dgm:prSet presAssocID="{52489663-D594-4C24-981D-A0D864BD21D6}" presName="node" presStyleLbl="node1" presStyleIdx="2" presStyleCnt="6">
        <dgm:presLayoutVars>
          <dgm:bulletEnabled val="1"/>
        </dgm:presLayoutVars>
      </dgm:prSet>
      <dgm:spPr/>
    </dgm:pt>
    <dgm:pt modelId="{6D5A658C-4EAD-472C-B206-5A38651903FE}" type="pres">
      <dgm:prSet presAssocID="{B817644E-46EF-42F6-AEF9-8E6D9CA00143}" presName="sibTrans" presStyleLbl="sibTrans1D1" presStyleIdx="2" presStyleCnt="5"/>
      <dgm:spPr/>
    </dgm:pt>
    <dgm:pt modelId="{AF024906-7DA9-4403-BDE2-D174872BCD29}" type="pres">
      <dgm:prSet presAssocID="{B817644E-46EF-42F6-AEF9-8E6D9CA00143}" presName="connectorText" presStyleLbl="sibTrans1D1" presStyleIdx="2" presStyleCnt="5"/>
      <dgm:spPr/>
    </dgm:pt>
    <dgm:pt modelId="{0CAAE519-FBA4-432C-BE1F-0A8DFD00154F}" type="pres">
      <dgm:prSet presAssocID="{CC514517-97D7-469B-B853-F4569268EE00}" presName="node" presStyleLbl="node1" presStyleIdx="3" presStyleCnt="6">
        <dgm:presLayoutVars>
          <dgm:bulletEnabled val="1"/>
        </dgm:presLayoutVars>
      </dgm:prSet>
      <dgm:spPr/>
    </dgm:pt>
    <dgm:pt modelId="{9478AE9A-C9B5-4A03-9EBA-9B2B18DC0F3C}" type="pres">
      <dgm:prSet presAssocID="{38BB53A7-7CD7-4F00-8E0F-12FD4FB1173B}" presName="sibTrans" presStyleLbl="sibTrans1D1" presStyleIdx="3" presStyleCnt="5"/>
      <dgm:spPr/>
    </dgm:pt>
    <dgm:pt modelId="{FCDAC81A-8013-4D42-9AD3-DDF16AD5131F}" type="pres">
      <dgm:prSet presAssocID="{38BB53A7-7CD7-4F00-8E0F-12FD4FB1173B}" presName="connectorText" presStyleLbl="sibTrans1D1" presStyleIdx="3" presStyleCnt="5"/>
      <dgm:spPr/>
    </dgm:pt>
    <dgm:pt modelId="{B436B524-4967-4265-BD81-1B7D7A28F3F8}" type="pres">
      <dgm:prSet presAssocID="{B49ABAB4-FDE2-45BF-95E3-2FB7BE19943B}" presName="node" presStyleLbl="node1" presStyleIdx="4" presStyleCnt="6">
        <dgm:presLayoutVars>
          <dgm:bulletEnabled val="1"/>
        </dgm:presLayoutVars>
      </dgm:prSet>
      <dgm:spPr/>
    </dgm:pt>
    <dgm:pt modelId="{47FABB97-7661-4036-98FB-1963F65C41C4}" type="pres">
      <dgm:prSet presAssocID="{E82DAC1A-C8AE-4DA4-AFAD-7A5BD19ED3C2}" presName="sibTrans" presStyleLbl="sibTrans1D1" presStyleIdx="4" presStyleCnt="5"/>
      <dgm:spPr/>
    </dgm:pt>
    <dgm:pt modelId="{A188C5DB-B7A5-42DB-80AC-8B742590348F}" type="pres">
      <dgm:prSet presAssocID="{E82DAC1A-C8AE-4DA4-AFAD-7A5BD19ED3C2}" presName="connectorText" presStyleLbl="sibTrans1D1" presStyleIdx="4" presStyleCnt="5"/>
      <dgm:spPr/>
    </dgm:pt>
    <dgm:pt modelId="{4649870D-9986-4F3F-8400-4B8B0A955461}" type="pres">
      <dgm:prSet presAssocID="{917E94ED-1924-4EC3-A523-136EF04E364A}" presName="node" presStyleLbl="node1" presStyleIdx="5" presStyleCnt="6">
        <dgm:presLayoutVars>
          <dgm:bulletEnabled val="1"/>
        </dgm:presLayoutVars>
      </dgm:prSet>
      <dgm:spPr/>
    </dgm:pt>
  </dgm:ptLst>
  <dgm:cxnLst>
    <dgm:cxn modelId="{F6AB0F01-6CA0-4754-B302-17F6D8A08932}" type="presOf" srcId="{B817644E-46EF-42F6-AEF9-8E6D9CA00143}" destId="{AF024906-7DA9-4403-BDE2-D174872BCD29}" srcOrd="1" destOrd="0" presId="urn:microsoft.com/office/officeart/2016/7/layout/RepeatingBendingProcessNew"/>
    <dgm:cxn modelId="{20C73A17-936E-4325-8DBF-B7B1A6328211}" type="presOf" srcId="{42784A16-8D53-4FB4-B9C4-89242A1A5D58}" destId="{5CA48992-3B28-4EC5-85BF-797E09470AA3}" srcOrd="0" destOrd="0" presId="urn:microsoft.com/office/officeart/2016/7/layout/RepeatingBendingProcessNew"/>
    <dgm:cxn modelId="{14A55F1C-8865-43DC-857A-D51603258678}" type="presOf" srcId="{05EE4018-B45D-4E06-A519-60B16981BA07}" destId="{0646B10F-DF9C-42DC-B4FE-86DC216ED6C1}" srcOrd="1" destOrd="0" presId="urn:microsoft.com/office/officeart/2016/7/layout/RepeatingBendingProcessNew"/>
    <dgm:cxn modelId="{E9EB8A24-8F73-41D8-8528-BB2C68C81402}" srcId="{42784A16-8D53-4FB4-B9C4-89242A1A5D58}" destId="{CC514517-97D7-469B-B853-F4569268EE00}" srcOrd="3" destOrd="0" parTransId="{110FBF07-A970-456E-9B8C-529A5B394D64}" sibTransId="{38BB53A7-7CD7-4F00-8E0F-12FD4FB1173B}"/>
    <dgm:cxn modelId="{BA3E1930-FDCF-40B5-97B5-75426AB9AC98}" type="presOf" srcId="{16A3A724-6EDE-48D6-8C76-D1C24C218CBB}" destId="{95A0840C-96A4-490B-94A8-91864A45FD3C}" srcOrd="0" destOrd="0" presId="urn:microsoft.com/office/officeart/2016/7/layout/RepeatingBendingProcessNew"/>
    <dgm:cxn modelId="{DCCF2238-FEC8-4755-AA8A-9A3083C56F56}" type="presOf" srcId="{B817644E-46EF-42F6-AEF9-8E6D9CA00143}" destId="{6D5A658C-4EAD-472C-B206-5A38651903FE}" srcOrd="0" destOrd="0" presId="urn:microsoft.com/office/officeart/2016/7/layout/RepeatingBendingProcessNew"/>
    <dgm:cxn modelId="{75FB0547-9143-4057-B6DD-011B6A78E5CC}" type="presOf" srcId="{CC514517-97D7-469B-B853-F4569268EE00}" destId="{0CAAE519-FBA4-432C-BE1F-0A8DFD00154F}" srcOrd="0" destOrd="0" presId="urn:microsoft.com/office/officeart/2016/7/layout/RepeatingBendingProcessNew"/>
    <dgm:cxn modelId="{A1615D6A-1FD7-4F28-871A-882489930C7F}" srcId="{42784A16-8D53-4FB4-B9C4-89242A1A5D58}" destId="{16A3A724-6EDE-48D6-8C76-D1C24C218CBB}" srcOrd="0" destOrd="0" parTransId="{79DD5FD9-C0B7-4EC4-B796-888CDF45F74C}" sibTransId="{7C6868BA-6CB4-4639-8CE3-40808E96E86B}"/>
    <dgm:cxn modelId="{8C81B853-3FA0-4530-9DDB-1159244EE7E7}" type="presOf" srcId="{250A3C50-461C-40EA-8D45-DBEB6F4886D4}" destId="{9641B14E-94B4-4513-9528-9381AB8C3A8C}" srcOrd="0" destOrd="0" presId="urn:microsoft.com/office/officeart/2016/7/layout/RepeatingBendingProcessNew"/>
    <dgm:cxn modelId="{BB57D979-B005-4491-BE65-0075070B7054}" type="presOf" srcId="{52489663-D594-4C24-981D-A0D864BD21D6}" destId="{790FBE47-B459-44BF-B4E2-5C633DAE6294}" srcOrd="0" destOrd="0" presId="urn:microsoft.com/office/officeart/2016/7/layout/RepeatingBendingProcessNew"/>
    <dgm:cxn modelId="{6556F885-DF84-4987-AB8A-CE425A3F1E36}" srcId="{42784A16-8D53-4FB4-B9C4-89242A1A5D58}" destId="{250A3C50-461C-40EA-8D45-DBEB6F4886D4}" srcOrd="1" destOrd="0" parTransId="{8421853E-AA62-4902-A4DD-9EAAC42D9DA4}" sibTransId="{05EE4018-B45D-4E06-A519-60B16981BA07}"/>
    <dgm:cxn modelId="{E30C3B95-082E-4B95-B3D7-6CD8CD6E0CB8}" srcId="{42784A16-8D53-4FB4-B9C4-89242A1A5D58}" destId="{B49ABAB4-FDE2-45BF-95E3-2FB7BE19943B}" srcOrd="4" destOrd="0" parTransId="{45DB73F7-2418-419E-9D41-B6E5D917DC3F}" sibTransId="{E82DAC1A-C8AE-4DA4-AFAD-7A5BD19ED3C2}"/>
    <dgm:cxn modelId="{AB9063A0-79F0-436C-9CD4-5F0CC3B7F574}" type="presOf" srcId="{E82DAC1A-C8AE-4DA4-AFAD-7A5BD19ED3C2}" destId="{A188C5DB-B7A5-42DB-80AC-8B742590348F}" srcOrd="1" destOrd="0" presId="urn:microsoft.com/office/officeart/2016/7/layout/RepeatingBendingProcessNew"/>
    <dgm:cxn modelId="{25D243A2-49E8-411D-B8ED-DCA45E300FA4}" type="presOf" srcId="{05EE4018-B45D-4E06-A519-60B16981BA07}" destId="{077EAAA9-FE3A-4357-A518-337C4BA89119}" srcOrd="0" destOrd="0" presId="urn:microsoft.com/office/officeart/2016/7/layout/RepeatingBendingProcessNew"/>
    <dgm:cxn modelId="{28ED10A3-68F5-4AB6-92BA-9184AFD67E2B}" type="presOf" srcId="{7C6868BA-6CB4-4639-8CE3-40808E96E86B}" destId="{E089478F-F8CA-419B-8943-E97460202D21}" srcOrd="1" destOrd="0" presId="urn:microsoft.com/office/officeart/2016/7/layout/RepeatingBendingProcessNew"/>
    <dgm:cxn modelId="{298227A4-A710-4A5E-A36E-F219C9E68131}" type="presOf" srcId="{917E94ED-1924-4EC3-A523-136EF04E364A}" destId="{4649870D-9986-4F3F-8400-4B8B0A955461}" srcOrd="0" destOrd="0" presId="urn:microsoft.com/office/officeart/2016/7/layout/RepeatingBendingProcessNew"/>
    <dgm:cxn modelId="{E0FA0BAA-2DC3-4825-84C2-328704BBCC75}" srcId="{42784A16-8D53-4FB4-B9C4-89242A1A5D58}" destId="{52489663-D594-4C24-981D-A0D864BD21D6}" srcOrd="2" destOrd="0" parTransId="{3004CA30-DD8B-4DE2-8AF3-0A88E699935D}" sibTransId="{B817644E-46EF-42F6-AEF9-8E6D9CA00143}"/>
    <dgm:cxn modelId="{E706EEB2-764E-4C95-8EFF-FA5F3DABBB40}" srcId="{42784A16-8D53-4FB4-B9C4-89242A1A5D58}" destId="{917E94ED-1924-4EC3-A523-136EF04E364A}" srcOrd="5" destOrd="0" parTransId="{32A2E725-2081-4B98-B496-7CA9E9EEFBBD}" sibTransId="{FFAAB83C-055C-4C2C-B282-4273C4736F9E}"/>
    <dgm:cxn modelId="{789F39C2-7739-4BF2-B763-2E1E4AF3DF41}" type="presOf" srcId="{B49ABAB4-FDE2-45BF-95E3-2FB7BE19943B}" destId="{B436B524-4967-4265-BD81-1B7D7A28F3F8}" srcOrd="0" destOrd="0" presId="urn:microsoft.com/office/officeart/2016/7/layout/RepeatingBendingProcessNew"/>
    <dgm:cxn modelId="{CD7791C7-3E88-4CF6-9AAF-51114A7D084D}" type="presOf" srcId="{E82DAC1A-C8AE-4DA4-AFAD-7A5BD19ED3C2}" destId="{47FABB97-7661-4036-98FB-1963F65C41C4}" srcOrd="0" destOrd="0" presId="urn:microsoft.com/office/officeart/2016/7/layout/RepeatingBendingProcessNew"/>
    <dgm:cxn modelId="{F51B38D2-EE12-42F3-9E9F-15FE56BA10E3}" type="presOf" srcId="{7C6868BA-6CB4-4639-8CE3-40808E96E86B}" destId="{9B1616E2-1C10-4579-AA4B-40997E0354CA}" srcOrd="0" destOrd="0" presId="urn:microsoft.com/office/officeart/2016/7/layout/RepeatingBendingProcessNew"/>
    <dgm:cxn modelId="{8E314FD7-757C-4590-8916-BD7DE8632318}" type="presOf" srcId="{38BB53A7-7CD7-4F00-8E0F-12FD4FB1173B}" destId="{FCDAC81A-8013-4D42-9AD3-DDF16AD5131F}" srcOrd="1" destOrd="0" presId="urn:microsoft.com/office/officeart/2016/7/layout/RepeatingBendingProcessNew"/>
    <dgm:cxn modelId="{0A8B24FF-3C5D-4676-B756-8429D97F1E4B}" type="presOf" srcId="{38BB53A7-7CD7-4F00-8E0F-12FD4FB1173B}" destId="{9478AE9A-C9B5-4A03-9EBA-9B2B18DC0F3C}" srcOrd="0" destOrd="0" presId="urn:microsoft.com/office/officeart/2016/7/layout/RepeatingBendingProcessNew"/>
    <dgm:cxn modelId="{94FF0CC6-64B5-46EF-9D01-284CA95878C3}" type="presParOf" srcId="{5CA48992-3B28-4EC5-85BF-797E09470AA3}" destId="{95A0840C-96A4-490B-94A8-91864A45FD3C}" srcOrd="0" destOrd="0" presId="urn:microsoft.com/office/officeart/2016/7/layout/RepeatingBendingProcessNew"/>
    <dgm:cxn modelId="{17DA4DBE-40AB-4922-9CA0-A281BC0A66E0}" type="presParOf" srcId="{5CA48992-3B28-4EC5-85BF-797E09470AA3}" destId="{9B1616E2-1C10-4579-AA4B-40997E0354CA}" srcOrd="1" destOrd="0" presId="urn:microsoft.com/office/officeart/2016/7/layout/RepeatingBendingProcessNew"/>
    <dgm:cxn modelId="{84239540-1B21-458A-B0AE-38B0F2F51CE5}" type="presParOf" srcId="{9B1616E2-1C10-4579-AA4B-40997E0354CA}" destId="{E089478F-F8CA-419B-8943-E97460202D21}" srcOrd="0" destOrd="0" presId="urn:microsoft.com/office/officeart/2016/7/layout/RepeatingBendingProcessNew"/>
    <dgm:cxn modelId="{2DC34C69-B165-4F7E-A862-CAD277952921}" type="presParOf" srcId="{5CA48992-3B28-4EC5-85BF-797E09470AA3}" destId="{9641B14E-94B4-4513-9528-9381AB8C3A8C}" srcOrd="2" destOrd="0" presId="urn:microsoft.com/office/officeart/2016/7/layout/RepeatingBendingProcessNew"/>
    <dgm:cxn modelId="{43D842C6-9763-4766-A411-9FEFF603C2C4}" type="presParOf" srcId="{5CA48992-3B28-4EC5-85BF-797E09470AA3}" destId="{077EAAA9-FE3A-4357-A518-337C4BA89119}" srcOrd="3" destOrd="0" presId="urn:microsoft.com/office/officeart/2016/7/layout/RepeatingBendingProcessNew"/>
    <dgm:cxn modelId="{30C66DB3-26DF-4300-B692-4F884834114E}" type="presParOf" srcId="{077EAAA9-FE3A-4357-A518-337C4BA89119}" destId="{0646B10F-DF9C-42DC-B4FE-86DC216ED6C1}" srcOrd="0" destOrd="0" presId="urn:microsoft.com/office/officeart/2016/7/layout/RepeatingBendingProcessNew"/>
    <dgm:cxn modelId="{3E296BFE-4FCA-41E3-A295-0BD55082F0D3}" type="presParOf" srcId="{5CA48992-3B28-4EC5-85BF-797E09470AA3}" destId="{790FBE47-B459-44BF-B4E2-5C633DAE6294}" srcOrd="4" destOrd="0" presId="urn:microsoft.com/office/officeart/2016/7/layout/RepeatingBendingProcessNew"/>
    <dgm:cxn modelId="{21F7B240-F5A3-47CF-9F94-D7CC3DE1E569}" type="presParOf" srcId="{5CA48992-3B28-4EC5-85BF-797E09470AA3}" destId="{6D5A658C-4EAD-472C-B206-5A38651903FE}" srcOrd="5" destOrd="0" presId="urn:microsoft.com/office/officeart/2016/7/layout/RepeatingBendingProcessNew"/>
    <dgm:cxn modelId="{D0EC7417-E3D2-4557-947F-73BC58A71DD6}" type="presParOf" srcId="{6D5A658C-4EAD-472C-B206-5A38651903FE}" destId="{AF024906-7DA9-4403-BDE2-D174872BCD29}" srcOrd="0" destOrd="0" presId="urn:microsoft.com/office/officeart/2016/7/layout/RepeatingBendingProcessNew"/>
    <dgm:cxn modelId="{44C432FE-D280-4793-A5F1-1C5CDAAF066F}" type="presParOf" srcId="{5CA48992-3B28-4EC5-85BF-797E09470AA3}" destId="{0CAAE519-FBA4-432C-BE1F-0A8DFD00154F}" srcOrd="6" destOrd="0" presId="urn:microsoft.com/office/officeart/2016/7/layout/RepeatingBendingProcessNew"/>
    <dgm:cxn modelId="{27F5BAC8-BD97-4A57-B063-117AEB534871}" type="presParOf" srcId="{5CA48992-3B28-4EC5-85BF-797E09470AA3}" destId="{9478AE9A-C9B5-4A03-9EBA-9B2B18DC0F3C}" srcOrd="7" destOrd="0" presId="urn:microsoft.com/office/officeart/2016/7/layout/RepeatingBendingProcessNew"/>
    <dgm:cxn modelId="{01D52E28-68BE-43B4-9FC4-1BF58FE45595}" type="presParOf" srcId="{9478AE9A-C9B5-4A03-9EBA-9B2B18DC0F3C}" destId="{FCDAC81A-8013-4D42-9AD3-DDF16AD5131F}" srcOrd="0" destOrd="0" presId="urn:microsoft.com/office/officeart/2016/7/layout/RepeatingBendingProcessNew"/>
    <dgm:cxn modelId="{C2CB9EE9-9B2D-48FB-A052-1A802F547889}" type="presParOf" srcId="{5CA48992-3B28-4EC5-85BF-797E09470AA3}" destId="{B436B524-4967-4265-BD81-1B7D7A28F3F8}" srcOrd="8" destOrd="0" presId="urn:microsoft.com/office/officeart/2016/7/layout/RepeatingBendingProcessNew"/>
    <dgm:cxn modelId="{4DFF85E9-FB57-41E2-BBE2-85190D04C39B}" type="presParOf" srcId="{5CA48992-3B28-4EC5-85BF-797E09470AA3}" destId="{47FABB97-7661-4036-98FB-1963F65C41C4}" srcOrd="9" destOrd="0" presId="urn:microsoft.com/office/officeart/2016/7/layout/RepeatingBendingProcessNew"/>
    <dgm:cxn modelId="{C7458C67-0CFE-4022-B5A8-44867A08AD47}" type="presParOf" srcId="{47FABB97-7661-4036-98FB-1963F65C41C4}" destId="{A188C5DB-B7A5-42DB-80AC-8B742590348F}" srcOrd="0" destOrd="0" presId="urn:microsoft.com/office/officeart/2016/7/layout/RepeatingBendingProcessNew"/>
    <dgm:cxn modelId="{0C38EC85-EB9D-4825-8F12-57AFCB355FB4}" type="presParOf" srcId="{5CA48992-3B28-4EC5-85BF-797E09470AA3}" destId="{4649870D-9986-4F3F-8400-4B8B0A955461}"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871224-5E38-43CC-95BD-6A86F9337B25}" type="doc">
      <dgm:prSet loTypeId="urn:microsoft.com/office/officeart/2016/7/layout/RepeatingBendingProcessNew" loCatId="process" qsTypeId="urn:microsoft.com/office/officeart/2005/8/quickstyle/simple5" qsCatId="simple" csTypeId="urn:microsoft.com/office/officeart/2005/8/colors/colorful2" csCatId="colorful" phldr="1"/>
      <dgm:spPr/>
      <dgm:t>
        <a:bodyPr/>
        <a:lstStyle/>
        <a:p>
          <a:endParaRPr lang="en-US"/>
        </a:p>
      </dgm:t>
    </dgm:pt>
    <dgm:pt modelId="{DBC26696-CBAF-4AEC-8947-C437F7ABBAEC}">
      <dgm:prSet/>
      <dgm:spPr/>
      <dgm:t>
        <a:bodyPr/>
        <a:lstStyle/>
        <a:p>
          <a:r>
            <a:rPr lang="en-GB" b="1" dirty="0"/>
            <a:t>Critical Assessment of Technology in Elderly Care</a:t>
          </a:r>
          <a:endParaRPr lang="en-US" dirty="0"/>
        </a:p>
      </dgm:t>
    </dgm:pt>
    <dgm:pt modelId="{3A427CBE-9CA7-40A1-8B0F-22B468C2DAD3}" type="parTrans" cxnId="{09E90F3A-0E9B-4EB9-B248-33003E44BAF4}">
      <dgm:prSet/>
      <dgm:spPr/>
      <dgm:t>
        <a:bodyPr/>
        <a:lstStyle/>
        <a:p>
          <a:endParaRPr lang="en-US"/>
        </a:p>
      </dgm:t>
    </dgm:pt>
    <dgm:pt modelId="{B8AFA744-455D-41D9-BBD9-9D7BDE06DCE3}" type="sibTrans" cxnId="{09E90F3A-0E9B-4EB9-B248-33003E44BAF4}">
      <dgm:prSet/>
      <dgm:spPr/>
      <dgm:t>
        <a:bodyPr/>
        <a:lstStyle/>
        <a:p>
          <a:endParaRPr lang="en-US"/>
        </a:p>
      </dgm:t>
    </dgm:pt>
    <dgm:pt modelId="{B5829075-69E5-4081-BDF7-14881A5928ED}">
      <dgm:prSet/>
      <dgm:spPr/>
      <dgm:t>
        <a:bodyPr/>
        <a:lstStyle/>
        <a:p>
          <a:r>
            <a:rPr lang="en-GB" b="1"/>
            <a:t>Benefits</a:t>
          </a:r>
          <a:endParaRPr lang="en-US"/>
        </a:p>
      </dgm:t>
    </dgm:pt>
    <dgm:pt modelId="{387522AC-2B15-4229-87A8-28086DF0C412}" type="parTrans" cxnId="{1A2F219D-1AC0-44B3-8FBB-9CEF7A26185C}">
      <dgm:prSet/>
      <dgm:spPr/>
      <dgm:t>
        <a:bodyPr/>
        <a:lstStyle/>
        <a:p>
          <a:endParaRPr lang="en-US"/>
        </a:p>
      </dgm:t>
    </dgm:pt>
    <dgm:pt modelId="{8D418777-7D1C-435B-9279-F7534EC4A82E}" type="sibTrans" cxnId="{1A2F219D-1AC0-44B3-8FBB-9CEF7A26185C}">
      <dgm:prSet/>
      <dgm:spPr/>
      <dgm:t>
        <a:bodyPr/>
        <a:lstStyle/>
        <a:p>
          <a:endParaRPr lang="en-US"/>
        </a:p>
      </dgm:t>
    </dgm:pt>
    <dgm:pt modelId="{834CE746-51D7-4B56-A738-E780A51843A6}">
      <dgm:prSet/>
      <dgm:spPr/>
      <dgm:t>
        <a:bodyPr/>
        <a:lstStyle/>
        <a:p>
          <a:r>
            <a:rPr lang="en-GB" dirty="0"/>
            <a:t>Supports ageing in place and independent living </a:t>
          </a:r>
          <a:r>
            <a:rPr lang="en-GB" b="1" dirty="0"/>
            <a:t>(Age UK, 2024)</a:t>
          </a:r>
          <a:r>
            <a:rPr lang="en-GB" dirty="0"/>
            <a:t>. </a:t>
          </a:r>
          <a:endParaRPr lang="en-US" dirty="0"/>
        </a:p>
      </dgm:t>
    </dgm:pt>
    <dgm:pt modelId="{B9C5F6CB-8A76-4F6F-8195-AA36BA6A19A3}" type="parTrans" cxnId="{04AA9A66-D8E2-443E-A6CA-7D6C46565D57}">
      <dgm:prSet/>
      <dgm:spPr/>
      <dgm:t>
        <a:bodyPr/>
        <a:lstStyle/>
        <a:p>
          <a:endParaRPr lang="en-US"/>
        </a:p>
      </dgm:t>
    </dgm:pt>
    <dgm:pt modelId="{FD2FA9BB-3A3B-487D-B2ED-29848F25C602}" type="sibTrans" cxnId="{04AA9A66-D8E2-443E-A6CA-7D6C46565D57}">
      <dgm:prSet/>
      <dgm:spPr/>
      <dgm:t>
        <a:bodyPr/>
        <a:lstStyle/>
        <a:p>
          <a:endParaRPr lang="en-US"/>
        </a:p>
      </dgm:t>
    </dgm:pt>
    <dgm:pt modelId="{0C746954-B0CB-42AC-8C99-126B8D648A41}">
      <dgm:prSet/>
      <dgm:spPr/>
      <dgm:t>
        <a:bodyPr/>
        <a:lstStyle/>
        <a:p>
          <a:r>
            <a:rPr lang="en-GB"/>
            <a:t>Enables earlier intervention through remote monitoring </a:t>
          </a:r>
          <a:r>
            <a:rPr lang="en-GB" b="1"/>
            <a:t>(NHS England, 2024)</a:t>
          </a:r>
          <a:r>
            <a:rPr lang="en-GB"/>
            <a:t>. </a:t>
          </a:r>
          <a:endParaRPr lang="en-US"/>
        </a:p>
      </dgm:t>
    </dgm:pt>
    <dgm:pt modelId="{2C60F570-9C6C-471C-86DD-43F10D157E57}" type="parTrans" cxnId="{7469371F-4B8F-459A-A5E1-B9023E8383FF}">
      <dgm:prSet/>
      <dgm:spPr/>
      <dgm:t>
        <a:bodyPr/>
        <a:lstStyle/>
        <a:p>
          <a:endParaRPr lang="en-US"/>
        </a:p>
      </dgm:t>
    </dgm:pt>
    <dgm:pt modelId="{BCFAC0CB-DC6D-4E66-A6D2-105D1431169F}" type="sibTrans" cxnId="{7469371F-4B8F-459A-A5E1-B9023E8383FF}">
      <dgm:prSet/>
      <dgm:spPr/>
      <dgm:t>
        <a:bodyPr/>
        <a:lstStyle/>
        <a:p>
          <a:endParaRPr lang="en-US"/>
        </a:p>
      </dgm:t>
    </dgm:pt>
    <dgm:pt modelId="{7E883F83-6516-47A1-AA7B-A4F7DF872526}">
      <dgm:prSet/>
      <dgm:spPr/>
      <dgm:t>
        <a:bodyPr/>
        <a:lstStyle/>
        <a:p>
          <a:r>
            <a:rPr lang="en-GB"/>
            <a:t>Can improve quality of life for people with dementia </a:t>
          </a:r>
          <a:r>
            <a:rPr lang="en-GB" b="1"/>
            <a:t>(Alzheimer's Society, 2024)</a:t>
          </a:r>
          <a:r>
            <a:rPr lang="en-GB"/>
            <a:t>. </a:t>
          </a:r>
          <a:endParaRPr lang="en-US"/>
        </a:p>
      </dgm:t>
    </dgm:pt>
    <dgm:pt modelId="{5F509A80-CA06-4CF2-8ABC-901CDD49D7C7}" type="parTrans" cxnId="{9973109F-C83D-480A-9909-6FF3873B8694}">
      <dgm:prSet/>
      <dgm:spPr/>
      <dgm:t>
        <a:bodyPr/>
        <a:lstStyle/>
        <a:p>
          <a:endParaRPr lang="en-US"/>
        </a:p>
      </dgm:t>
    </dgm:pt>
    <dgm:pt modelId="{E09ED5F1-6364-417A-B9E9-495A3D2D71D4}" type="sibTrans" cxnId="{9973109F-C83D-480A-9909-6FF3873B8694}">
      <dgm:prSet/>
      <dgm:spPr/>
      <dgm:t>
        <a:bodyPr/>
        <a:lstStyle/>
        <a:p>
          <a:endParaRPr lang="en-US"/>
        </a:p>
      </dgm:t>
    </dgm:pt>
    <dgm:pt modelId="{76E52B8F-C4CB-4444-BAD7-BD5A2BB80079}">
      <dgm:prSet/>
      <dgm:spPr/>
      <dgm:t>
        <a:bodyPr/>
        <a:lstStyle/>
        <a:p>
          <a:r>
            <a:rPr lang="en-GB" b="1"/>
            <a:t>Challenges</a:t>
          </a:r>
          <a:endParaRPr lang="en-US"/>
        </a:p>
      </dgm:t>
    </dgm:pt>
    <dgm:pt modelId="{4F7381F4-737A-4589-93BE-9649C6A7EDF4}" type="parTrans" cxnId="{35A385F2-3B76-4AA7-A77C-3C6E7B2741FE}">
      <dgm:prSet/>
      <dgm:spPr/>
      <dgm:t>
        <a:bodyPr/>
        <a:lstStyle/>
        <a:p>
          <a:endParaRPr lang="en-US"/>
        </a:p>
      </dgm:t>
    </dgm:pt>
    <dgm:pt modelId="{E64EBE90-D1A1-4349-8AB9-286E78654CD8}" type="sibTrans" cxnId="{35A385F2-3B76-4AA7-A77C-3C6E7B2741FE}">
      <dgm:prSet/>
      <dgm:spPr/>
      <dgm:t>
        <a:bodyPr/>
        <a:lstStyle/>
        <a:p>
          <a:endParaRPr lang="en-US"/>
        </a:p>
      </dgm:t>
    </dgm:pt>
    <dgm:pt modelId="{87AE4ED4-997E-4705-8335-F42D9BBCEEE6}">
      <dgm:prSet/>
      <dgm:spPr/>
      <dgm:t>
        <a:bodyPr/>
        <a:lstStyle/>
        <a:p>
          <a:r>
            <a:rPr lang="en-GB"/>
            <a:t>High costs may limit access to some technologies. </a:t>
          </a:r>
          <a:endParaRPr lang="en-US"/>
        </a:p>
      </dgm:t>
    </dgm:pt>
    <dgm:pt modelId="{8579A195-99E7-41D6-AE45-9FD94B96F294}" type="parTrans" cxnId="{0E56F113-5477-4C0C-9609-6E2BF72A8810}">
      <dgm:prSet/>
      <dgm:spPr/>
      <dgm:t>
        <a:bodyPr/>
        <a:lstStyle/>
        <a:p>
          <a:endParaRPr lang="en-US"/>
        </a:p>
      </dgm:t>
    </dgm:pt>
    <dgm:pt modelId="{075DE2EA-8DEC-4302-ABC4-5BA3E72B3C1E}" type="sibTrans" cxnId="{0E56F113-5477-4C0C-9609-6E2BF72A8810}">
      <dgm:prSet/>
      <dgm:spPr/>
      <dgm:t>
        <a:bodyPr/>
        <a:lstStyle/>
        <a:p>
          <a:endParaRPr lang="en-US"/>
        </a:p>
      </dgm:t>
    </dgm:pt>
    <dgm:pt modelId="{58124483-FB0C-4418-A094-FD502102F675}">
      <dgm:prSet/>
      <dgm:spPr/>
      <dgm:t>
        <a:bodyPr/>
        <a:lstStyle/>
        <a:p>
          <a:r>
            <a:rPr lang="en-GB" dirty="0"/>
            <a:t>Digital exclusion can affect older adults with limited technology skills. </a:t>
          </a:r>
          <a:endParaRPr lang="en-US" dirty="0"/>
        </a:p>
      </dgm:t>
    </dgm:pt>
    <dgm:pt modelId="{B29609AC-2AD9-49EB-ABA5-08481F9B7AB1}" type="parTrans" cxnId="{92E2A784-7B27-4AA5-ADB5-866A51951FEF}">
      <dgm:prSet/>
      <dgm:spPr/>
      <dgm:t>
        <a:bodyPr/>
        <a:lstStyle/>
        <a:p>
          <a:endParaRPr lang="en-US"/>
        </a:p>
      </dgm:t>
    </dgm:pt>
    <dgm:pt modelId="{D5A41041-10F3-40A8-8261-8199EC5E6266}" type="sibTrans" cxnId="{92E2A784-7B27-4AA5-ADB5-866A51951FEF}">
      <dgm:prSet/>
      <dgm:spPr/>
      <dgm:t>
        <a:bodyPr/>
        <a:lstStyle/>
        <a:p>
          <a:endParaRPr lang="en-US"/>
        </a:p>
      </dgm:t>
    </dgm:pt>
    <dgm:pt modelId="{A1E40813-DEB8-4A31-B842-02B039284E6F}">
      <dgm:prSet/>
      <dgm:spPr/>
      <dgm:t>
        <a:bodyPr/>
        <a:lstStyle/>
        <a:p>
          <a:r>
            <a:rPr lang="en-GB"/>
            <a:t>Ethical concerns exist regarding privacy, data security, and monitoring. </a:t>
          </a:r>
          <a:endParaRPr lang="en-US"/>
        </a:p>
      </dgm:t>
    </dgm:pt>
    <dgm:pt modelId="{5464EE57-FDC3-479E-B4B2-CD2F518DFE37}" type="parTrans" cxnId="{FCB712D5-6481-4E6C-A133-3EA99A3816CA}">
      <dgm:prSet/>
      <dgm:spPr/>
      <dgm:t>
        <a:bodyPr/>
        <a:lstStyle/>
        <a:p>
          <a:endParaRPr lang="en-US"/>
        </a:p>
      </dgm:t>
    </dgm:pt>
    <dgm:pt modelId="{5B97BE2E-D721-4160-8350-F845503D7427}" type="sibTrans" cxnId="{FCB712D5-6481-4E6C-A133-3EA99A3816CA}">
      <dgm:prSet/>
      <dgm:spPr/>
      <dgm:t>
        <a:bodyPr/>
        <a:lstStyle/>
        <a:p>
          <a:endParaRPr lang="en-US"/>
        </a:p>
      </dgm:t>
    </dgm:pt>
    <dgm:pt modelId="{7F49899E-903E-4747-B926-5BBEB4A3916C}">
      <dgm:prSet/>
      <dgm:spPr/>
      <dgm:t>
        <a:bodyPr/>
        <a:lstStyle/>
        <a:p>
          <a:r>
            <a:rPr lang="en-GB" b="1"/>
            <a:t>Critical Evaluation</a:t>
          </a:r>
          <a:endParaRPr lang="en-US"/>
        </a:p>
      </dgm:t>
    </dgm:pt>
    <dgm:pt modelId="{6BD9B9CD-8743-4B76-B3A4-9CE4F1042C01}" type="parTrans" cxnId="{84537205-BFAB-4A00-829F-C5B17D550AC2}">
      <dgm:prSet/>
      <dgm:spPr/>
      <dgm:t>
        <a:bodyPr/>
        <a:lstStyle/>
        <a:p>
          <a:endParaRPr lang="en-US"/>
        </a:p>
      </dgm:t>
    </dgm:pt>
    <dgm:pt modelId="{D9B9C0CD-6518-4F92-A67C-73732F1713D4}" type="sibTrans" cxnId="{84537205-BFAB-4A00-829F-C5B17D550AC2}">
      <dgm:prSet/>
      <dgm:spPr/>
      <dgm:t>
        <a:bodyPr/>
        <a:lstStyle/>
        <a:p>
          <a:endParaRPr lang="en-US"/>
        </a:p>
      </dgm:t>
    </dgm:pt>
    <dgm:pt modelId="{E8CECA9A-48DB-4BD4-9A34-BC3E0BE7C979}">
      <dgm:prSet/>
      <dgm:spPr/>
      <dgm:t>
        <a:bodyPr/>
        <a:lstStyle/>
        <a:p>
          <a:r>
            <a:rPr lang="en-GB"/>
            <a:t>Technology can improve care outcomes but should complement, not replace, human interaction and person-centred care.</a:t>
          </a:r>
          <a:endParaRPr lang="en-US"/>
        </a:p>
      </dgm:t>
    </dgm:pt>
    <dgm:pt modelId="{2FD0F41A-53D1-4672-9F04-3DD413A97222}" type="parTrans" cxnId="{F00CBFF0-4A84-4102-9928-278C0A23A73D}">
      <dgm:prSet/>
      <dgm:spPr/>
      <dgm:t>
        <a:bodyPr/>
        <a:lstStyle/>
        <a:p>
          <a:endParaRPr lang="en-US"/>
        </a:p>
      </dgm:t>
    </dgm:pt>
    <dgm:pt modelId="{8249771E-AEE5-43A5-969D-79F20F87E70B}" type="sibTrans" cxnId="{F00CBFF0-4A84-4102-9928-278C0A23A73D}">
      <dgm:prSet/>
      <dgm:spPr/>
      <dgm:t>
        <a:bodyPr/>
        <a:lstStyle/>
        <a:p>
          <a:endParaRPr lang="en-US"/>
        </a:p>
      </dgm:t>
    </dgm:pt>
    <dgm:pt modelId="{D94B4E56-86C7-4DDB-9D3D-917AB7CB2EF6}" type="pres">
      <dgm:prSet presAssocID="{E6871224-5E38-43CC-95BD-6A86F9337B25}" presName="Name0" presStyleCnt="0">
        <dgm:presLayoutVars>
          <dgm:dir/>
          <dgm:resizeHandles val="exact"/>
        </dgm:presLayoutVars>
      </dgm:prSet>
      <dgm:spPr/>
    </dgm:pt>
    <dgm:pt modelId="{747B493C-7EC1-4D7B-91D4-6F5F79D1B5D1}" type="pres">
      <dgm:prSet presAssocID="{DBC26696-CBAF-4AEC-8947-C437F7ABBAEC}" presName="node" presStyleLbl="node1" presStyleIdx="0" presStyleCnt="11" custLinFactNeighborX="6840" custLinFactNeighborY="996">
        <dgm:presLayoutVars>
          <dgm:bulletEnabled val="1"/>
        </dgm:presLayoutVars>
      </dgm:prSet>
      <dgm:spPr/>
    </dgm:pt>
    <dgm:pt modelId="{C745A951-2263-4169-9FED-3411CBAA1A5F}" type="pres">
      <dgm:prSet presAssocID="{B8AFA744-455D-41D9-BBD9-9D7BDE06DCE3}" presName="sibTrans" presStyleLbl="sibTrans1D1" presStyleIdx="0" presStyleCnt="10"/>
      <dgm:spPr/>
    </dgm:pt>
    <dgm:pt modelId="{3058C8A0-5591-47FA-B7A2-DE03CD9021FB}" type="pres">
      <dgm:prSet presAssocID="{B8AFA744-455D-41D9-BBD9-9D7BDE06DCE3}" presName="connectorText" presStyleLbl="sibTrans1D1" presStyleIdx="0" presStyleCnt="10"/>
      <dgm:spPr/>
    </dgm:pt>
    <dgm:pt modelId="{5E5B4B42-80E7-425C-954A-612DF3A94133}" type="pres">
      <dgm:prSet presAssocID="{B5829075-69E5-4081-BDF7-14881A5928ED}" presName="node" presStyleLbl="node1" presStyleIdx="1" presStyleCnt="11">
        <dgm:presLayoutVars>
          <dgm:bulletEnabled val="1"/>
        </dgm:presLayoutVars>
      </dgm:prSet>
      <dgm:spPr/>
    </dgm:pt>
    <dgm:pt modelId="{C060710B-B700-49DE-981A-41A05C5E674F}" type="pres">
      <dgm:prSet presAssocID="{8D418777-7D1C-435B-9279-F7534EC4A82E}" presName="sibTrans" presStyleLbl="sibTrans1D1" presStyleIdx="1" presStyleCnt="10"/>
      <dgm:spPr/>
    </dgm:pt>
    <dgm:pt modelId="{3648FF63-EAF4-4AA0-8C50-6FD7A892842E}" type="pres">
      <dgm:prSet presAssocID="{8D418777-7D1C-435B-9279-F7534EC4A82E}" presName="connectorText" presStyleLbl="sibTrans1D1" presStyleIdx="1" presStyleCnt="10"/>
      <dgm:spPr/>
    </dgm:pt>
    <dgm:pt modelId="{AF357FEC-A201-496D-9B1D-2C7FD3DF4675}" type="pres">
      <dgm:prSet presAssocID="{834CE746-51D7-4B56-A738-E780A51843A6}" presName="node" presStyleLbl="node1" presStyleIdx="2" presStyleCnt="11">
        <dgm:presLayoutVars>
          <dgm:bulletEnabled val="1"/>
        </dgm:presLayoutVars>
      </dgm:prSet>
      <dgm:spPr/>
    </dgm:pt>
    <dgm:pt modelId="{11176233-9D0D-427B-AFB7-8E924E6E54C0}" type="pres">
      <dgm:prSet presAssocID="{FD2FA9BB-3A3B-487D-B2ED-29848F25C602}" presName="sibTrans" presStyleLbl="sibTrans1D1" presStyleIdx="2" presStyleCnt="10"/>
      <dgm:spPr/>
    </dgm:pt>
    <dgm:pt modelId="{6DCFE137-D13E-4579-AC7A-D5039E9D60FE}" type="pres">
      <dgm:prSet presAssocID="{FD2FA9BB-3A3B-487D-B2ED-29848F25C602}" presName="connectorText" presStyleLbl="sibTrans1D1" presStyleIdx="2" presStyleCnt="10"/>
      <dgm:spPr/>
    </dgm:pt>
    <dgm:pt modelId="{331CFED7-B18B-46E0-9041-41DFF82FAC55}" type="pres">
      <dgm:prSet presAssocID="{0C746954-B0CB-42AC-8C99-126B8D648A41}" presName="node" presStyleLbl="node1" presStyleIdx="3" presStyleCnt="11">
        <dgm:presLayoutVars>
          <dgm:bulletEnabled val="1"/>
        </dgm:presLayoutVars>
      </dgm:prSet>
      <dgm:spPr/>
    </dgm:pt>
    <dgm:pt modelId="{C9065F89-4B8F-4FB0-9B7C-62E2EB6A4AEB}" type="pres">
      <dgm:prSet presAssocID="{BCFAC0CB-DC6D-4E66-A6D2-105D1431169F}" presName="sibTrans" presStyleLbl="sibTrans1D1" presStyleIdx="3" presStyleCnt="10"/>
      <dgm:spPr/>
    </dgm:pt>
    <dgm:pt modelId="{8F07336C-5F58-422A-9F1B-BD440A048A71}" type="pres">
      <dgm:prSet presAssocID="{BCFAC0CB-DC6D-4E66-A6D2-105D1431169F}" presName="connectorText" presStyleLbl="sibTrans1D1" presStyleIdx="3" presStyleCnt="10"/>
      <dgm:spPr/>
    </dgm:pt>
    <dgm:pt modelId="{7039557D-4F02-4108-AA26-04A46509C3C0}" type="pres">
      <dgm:prSet presAssocID="{7E883F83-6516-47A1-AA7B-A4F7DF872526}" presName="node" presStyleLbl="node1" presStyleIdx="4" presStyleCnt="11" custLinFactNeighborX="6840" custLinFactNeighborY="-3487">
        <dgm:presLayoutVars>
          <dgm:bulletEnabled val="1"/>
        </dgm:presLayoutVars>
      </dgm:prSet>
      <dgm:spPr/>
    </dgm:pt>
    <dgm:pt modelId="{16662297-63D0-4CB5-854D-0683006C47AC}" type="pres">
      <dgm:prSet presAssocID="{E09ED5F1-6364-417A-B9E9-495A3D2D71D4}" presName="sibTrans" presStyleLbl="sibTrans1D1" presStyleIdx="4" presStyleCnt="10"/>
      <dgm:spPr/>
    </dgm:pt>
    <dgm:pt modelId="{D53D37D5-D8AD-498A-B919-11B5D958FC55}" type="pres">
      <dgm:prSet presAssocID="{E09ED5F1-6364-417A-B9E9-495A3D2D71D4}" presName="connectorText" presStyleLbl="sibTrans1D1" presStyleIdx="4" presStyleCnt="10"/>
      <dgm:spPr/>
    </dgm:pt>
    <dgm:pt modelId="{33E15C9A-38CA-4F36-8D82-5C8E2128A6BB}" type="pres">
      <dgm:prSet presAssocID="{76E52B8F-C4CB-4444-BAD7-BD5A2BB80079}" presName="node" presStyleLbl="node1" presStyleIdx="5" presStyleCnt="11">
        <dgm:presLayoutVars>
          <dgm:bulletEnabled val="1"/>
        </dgm:presLayoutVars>
      </dgm:prSet>
      <dgm:spPr/>
    </dgm:pt>
    <dgm:pt modelId="{DD37A8DA-828F-4A28-8299-FFAB93A0D2CB}" type="pres">
      <dgm:prSet presAssocID="{E64EBE90-D1A1-4349-8AB9-286E78654CD8}" presName="sibTrans" presStyleLbl="sibTrans1D1" presStyleIdx="5" presStyleCnt="10"/>
      <dgm:spPr/>
    </dgm:pt>
    <dgm:pt modelId="{4FBE0AAA-04DE-4F01-8500-16DAB9444BB5}" type="pres">
      <dgm:prSet presAssocID="{E64EBE90-D1A1-4349-8AB9-286E78654CD8}" presName="connectorText" presStyleLbl="sibTrans1D1" presStyleIdx="5" presStyleCnt="10"/>
      <dgm:spPr/>
    </dgm:pt>
    <dgm:pt modelId="{18B1F2DF-8912-495F-8681-2B1204CDA1A9}" type="pres">
      <dgm:prSet presAssocID="{87AE4ED4-997E-4705-8335-F42D9BBCEEE6}" presName="node" presStyleLbl="node1" presStyleIdx="6" presStyleCnt="11">
        <dgm:presLayoutVars>
          <dgm:bulletEnabled val="1"/>
        </dgm:presLayoutVars>
      </dgm:prSet>
      <dgm:spPr/>
    </dgm:pt>
    <dgm:pt modelId="{6DD2F4A6-793D-456A-B67F-8FB165AE7097}" type="pres">
      <dgm:prSet presAssocID="{075DE2EA-8DEC-4302-ABC4-5BA3E72B3C1E}" presName="sibTrans" presStyleLbl="sibTrans1D1" presStyleIdx="6" presStyleCnt="10"/>
      <dgm:spPr/>
    </dgm:pt>
    <dgm:pt modelId="{BBEDA7B3-3CF8-433C-A88B-B49658B4E04F}" type="pres">
      <dgm:prSet presAssocID="{075DE2EA-8DEC-4302-ABC4-5BA3E72B3C1E}" presName="connectorText" presStyleLbl="sibTrans1D1" presStyleIdx="6" presStyleCnt="10"/>
      <dgm:spPr/>
    </dgm:pt>
    <dgm:pt modelId="{4C331458-BE8E-4CA9-8D68-49B7BF10DCEB}" type="pres">
      <dgm:prSet presAssocID="{58124483-FB0C-4418-A094-FD502102F675}" presName="node" presStyleLbl="node1" presStyleIdx="7" presStyleCnt="11">
        <dgm:presLayoutVars>
          <dgm:bulletEnabled val="1"/>
        </dgm:presLayoutVars>
      </dgm:prSet>
      <dgm:spPr/>
    </dgm:pt>
    <dgm:pt modelId="{8900628F-5214-4749-BB72-D05DD98E7A48}" type="pres">
      <dgm:prSet presAssocID="{D5A41041-10F3-40A8-8261-8199EC5E6266}" presName="sibTrans" presStyleLbl="sibTrans1D1" presStyleIdx="7" presStyleCnt="10"/>
      <dgm:spPr/>
    </dgm:pt>
    <dgm:pt modelId="{20CF4AB7-77F3-40B1-89EC-52260144C0BB}" type="pres">
      <dgm:prSet presAssocID="{D5A41041-10F3-40A8-8261-8199EC5E6266}" presName="connectorText" presStyleLbl="sibTrans1D1" presStyleIdx="7" presStyleCnt="10"/>
      <dgm:spPr/>
    </dgm:pt>
    <dgm:pt modelId="{5DCCEFCB-DBD7-4732-B6AA-3464B56783C3}" type="pres">
      <dgm:prSet presAssocID="{A1E40813-DEB8-4A31-B842-02B039284E6F}" presName="node" presStyleLbl="node1" presStyleIdx="8" presStyleCnt="11" custLinFactNeighborX="6840" custLinFactNeighborY="947">
        <dgm:presLayoutVars>
          <dgm:bulletEnabled val="1"/>
        </dgm:presLayoutVars>
      </dgm:prSet>
      <dgm:spPr/>
    </dgm:pt>
    <dgm:pt modelId="{90A5CBDB-E0C8-483C-A8D5-11A0D44EABC1}" type="pres">
      <dgm:prSet presAssocID="{5B97BE2E-D721-4160-8350-F845503D7427}" presName="sibTrans" presStyleLbl="sibTrans1D1" presStyleIdx="8" presStyleCnt="10"/>
      <dgm:spPr/>
    </dgm:pt>
    <dgm:pt modelId="{3CD0AD8D-1E84-4D40-954F-D8D5B6A58F42}" type="pres">
      <dgm:prSet presAssocID="{5B97BE2E-D721-4160-8350-F845503D7427}" presName="connectorText" presStyleLbl="sibTrans1D1" presStyleIdx="8" presStyleCnt="10"/>
      <dgm:spPr/>
    </dgm:pt>
    <dgm:pt modelId="{26918DD6-C5CA-4CF3-AB4D-8FFE081BBF70}" type="pres">
      <dgm:prSet presAssocID="{7F49899E-903E-4747-B926-5BBEB4A3916C}" presName="node" presStyleLbl="node1" presStyleIdx="9" presStyleCnt="11">
        <dgm:presLayoutVars>
          <dgm:bulletEnabled val="1"/>
        </dgm:presLayoutVars>
      </dgm:prSet>
      <dgm:spPr/>
    </dgm:pt>
    <dgm:pt modelId="{6609585F-749B-492B-B682-CA7C76F952D4}" type="pres">
      <dgm:prSet presAssocID="{D9B9C0CD-6518-4F92-A67C-73732F1713D4}" presName="sibTrans" presStyleLbl="sibTrans1D1" presStyleIdx="9" presStyleCnt="10"/>
      <dgm:spPr/>
    </dgm:pt>
    <dgm:pt modelId="{55D76AC5-0BD2-42FB-B2BF-2316315E876E}" type="pres">
      <dgm:prSet presAssocID="{D9B9C0CD-6518-4F92-A67C-73732F1713D4}" presName="connectorText" presStyleLbl="sibTrans1D1" presStyleIdx="9" presStyleCnt="10"/>
      <dgm:spPr/>
    </dgm:pt>
    <dgm:pt modelId="{077C4AD1-6867-474A-B764-3BBF8B7961D6}" type="pres">
      <dgm:prSet presAssocID="{E8CECA9A-48DB-4BD4-9A34-BC3E0BE7C979}" presName="node" presStyleLbl="node1" presStyleIdx="10" presStyleCnt="11">
        <dgm:presLayoutVars>
          <dgm:bulletEnabled val="1"/>
        </dgm:presLayoutVars>
      </dgm:prSet>
      <dgm:spPr/>
    </dgm:pt>
  </dgm:ptLst>
  <dgm:cxnLst>
    <dgm:cxn modelId="{975E6A01-ECBD-445F-8315-0EC33BA4A889}" type="presOf" srcId="{5B97BE2E-D721-4160-8350-F845503D7427}" destId="{90A5CBDB-E0C8-483C-A8D5-11A0D44EABC1}" srcOrd="0" destOrd="0" presId="urn:microsoft.com/office/officeart/2016/7/layout/RepeatingBendingProcessNew"/>
    <dgm:cxn modelId="{86D03205-C379-4F2A-BCE9-78A4391A07CB}" type="presOf" srcId="{58124483-FB0C-4418-A094-FD502102F675}" destId="{4C331458-BE8E-4CA9-8D68-49B7BF10DCEB}" srcOrd="0" destOrd="0" presId="urn:microsoft.com/office/officeart/2016/7/layout/RepeatingBendingProcessNew"/>
    <dgm:cxn modelId="{84537205-BFAB-4A00-829F-C5B17D550AC2}" srcId="{E6871224-5E38-43CC-95BD-6A86F9337B25}" destId="{7F49899E-903E-4747-B926-5BBEB4A3916C}" srcOrd="9" destOrd="0" parTransId="{6BD9B9CD-8743-4B76-B3A4-9CE4F1042C01}" sibTransId="{D9B9C0CD-6518-4F92-A67C-73732F1713D4}"/>
    <dgm:cxn modelId="{8D7FB108-61D8-44C0-979A-8E51E556EF8F}" type="presOf" srcId="{D5A41041-10F3-40A8-8261-8199EC5E6266}" destId="{8900628F-5214-4749-BB72-D05DD98E7A48}" srcOrd="0" destOrd="0" presId="urn:microsoft.com/office/officeart/2016/7/layout/RepeatingBendingProcessNew"/>
    <dgm:cxn modelId="{0E56F113-5477-4C0C-9609-6E2BF72A8810}" srcId="{E6871224-5E38-43CC-95BD-6A86F9337B25}" destId="{87AE4ED4-997E-4705-8335-F42D9BBCEEE6}" srcOrd="6" destOrd="0" parTransId="{8579A195-99E7-41D6-AE45-9FD94B96F294}" sibTransId="{075DE2EA-8DEC-4302-ABC4-5BA3E72B3C1E}"/>
    <dgm:cxn modelId="{9CDB8316-B583-4AFD-B9E0-6EE27C6D2355}" type="presOf" srcId="{7F49899E-903E-4747-B926-5BBEB4A3916C}" destId="{26918DD6-C5CA-4CF3-AB4D-8FFE081BBF70}" srcOrd="0" destOrd="0" presId="urn:microsoft.com/office/officeart/2016/7/layout/RepeatingBendingProcessNew"/>
    <dgm:cxn modelId="{154C6219-0C9F-4D7D-B2B4-E0327DA379CD}" type="presOf" srcId="{B8AFA744-455D-41D9-BBD9-9D7BDE06DCE3}" destId="{3058C8A0-5591-47FA-B7A2-DE03CD9021FB}" srcOrd="1" destOrd="0" presId="urn:microsoft.com/office/officeart/2016/7/layout/RepeatingBendingProcessNew"/>
    <dgm:cxn modelId="{7469371F-4B8F-459A-A5E1-B9023E8383FF}" srcId="{E6871224-5E38-43CC-95BD-6A86F9337B25}" destId="{0C746954-B0CB-42AC-8C99-126B8D648A41}" srcOrd="3" destOrd="0" parTransId="{2C60F570-9C6C-471C-86DD-43F10D157E57}" sibTransId="{BCFAC0CB-DC6D-4E66-A6D2-105D1431169F}"/>
    <dgm:cxn modelId="{D243ED25-0963-4A6F-B268-75C432B7E071}" type="presOf" srcId="{D9B9C0CD-6518-4F92-A67C-73732F1713D4}" destId="{6609585F-749B-492B-B682-CA7C76F952D4}" srcOrd="0" destOrd="0" presId="urn:microsoft.com/office/officeart/2016/7/layout/RepeatingBendingProcessNew"/>
    <dgm:cxn modelId="{17484E2A-30F3-47CA-B794-3E59B207805F}" type="presOf" srcId="{BCFAC0CB-DC6D-4E66-A6D2-105D1431169F}" destId="{C9065F89-4B8F-4FB0-9B7C-62E2EB6A4AEB}" srcOrd="0" destOrd="0" presId="urn:microsoft.com/office/officeart/2016/7/layout/RepeatingBendingProcessNew"/>
    <dgm:cxn modelId="{D572EB2F-9117-42EB-8B64-BD427BC8A079}" type="presOf" srcId="{834CE746-51D7-4B56-A738-E780A51843A6}" destId="{AF357FEC-A201-496D-9B1D-2C7FD3DF4675}" srcOrd="0" destOrd="0" presId="urn:microsoft.com/office/officeart/2016/7/layout/RepeatingBendingProcessNew"/>
    <dgm:cxn modelId="{11B13132-25B8-4945-AFA8-6B8833DFB3B0}" type="presOf" srcId="{A1E40813-DEB8-4A31-B842-02B039284E6F}" destId="{5DCCEFCB-DBD7-4732-B6AA-3464B56783C3}" srcOrd="0" destOrd="0" presId="urn:microsoft.com/office/officeart/2016/7/layout/RepeatingBendingProcessNew"/>
    <dgm:cxn modelId="{4A14F139-B64E-4C34-8B5E-A02B1166797B}" type="presOf" srcId="{BCFAC0CB-DC6D-4E66-A6D2-105D1431169F}" destId="{8F07336C-5F58-422A-9F1B-BD440A048A71}" srcOrd="1" destOrd="0" presId="urn:microsoft.com/office/officeart/2016/7/layout/RepeatingBendingProcessNew"/>
    <dgm:cxn modelId="{09E90F3A-0E9B-4EB9-B248-33003E44BAF4}" srcId="{E6871224-5E38-43CC-95BD-6A86F9337B25}" destId="{DBC26696-CBAF-4AEC-8947-C437F7ABBAEC}" srcOrd="0" destOrd="0" parTransId="{3A427CBE-9CA7-40A1-8B0F-22B468C2DAD3}" sibTransId="{B8AFA744-455D-41D9-BBD9-9D7BDE06DCE3}"/>
    <dgm:cxn modelId="{3452E83D-3B11-4D73-A033-4DAE84D4AEA7}" type="presOf" srcId="{B8AFA744-455D-41D9-BBD9-9D7BDE06DCE3}" destId="{C745A951-2263-4169-9FED-3411CBAA1A5F}" srcOrd="0" destOrd="0" presId="urn:microsoft.com/office/officeart/2016/7/layout/RepeatingBendingProcessNew"/>
    <dgm:cxn modelId="{193FA240-4FBB-474A-9960-D870C2736229}" type="presOf" srcId="{E09ED5F1-6364-417A-B9E9-495A3D2D71D4}" destId="{D53D37D5-D8AD-498A-B919-11B5D958FC55}" srcOrd="1" destOrd="0" presId="urn:microsoft.com/office/officeart/2016/7/layout/RepeatingBendingProcessNew"/>
    <dgm:cxn modelId="{4F588A5F-4D4C-437F-807E-BB948D47F5D7}" type="presOf" srcId="{E8CECA9A-48DB-4BD4-9A34-BC3E0BE7C979}" destId="{077C4AD1-6867-474A-B764-3BBF8B7961D6}" srcOrd="0" destOrd="0" presId="urn:microsoft.com/office/officeart/2016/7/layout/RepeatingBendingProcessNew"/>
    <dgm:cxn modelId="{24F41743-C387-46CE-B775-8C288A0A8A46}" type="presOf" srcId="{075DE2EA-8DEC-4302-ABC4-5BA3E72B3C1E}" destId="{6DD2F4A6-793D-456A-B67F-8FB165AE7097}" srcOrd="0" destOrd="0" presId="urn:microsoft.com/office/officeart/2016/7/layout/RepeatingBendingProcessNew"/>
    <dgm:cxn modelId="{2C6ACA64-60C4-4749-9C47-3D360E8EFFEC}" type="presOf" srcId="{E6871224-5E38-43CC-95BD-6A86F9337B25}" destId="{D94B4E56-86C7-4DDB-9D3D-917AB7CB2EF6}" srcOrd="0" destOrd="0" presId="urn:microsoft.com/office/officeart/2016/7/layout/RepeatingBendingProcessNew"/>
    <dgm:cxn modelId="{04AA9A66-D8E2-443E-A6CA-7D6C46565D57}" srcId="{E6871224-5E38-43CC-95BD-6A86F9337B25}" destId="{834CE746-51D7-4B56-A738-E780A51843A6}" srcOrd="2" destOrd="0" parTransId="{B9C5F6CB-8A76-4F6F-8195-AA36BA6A19A3}" sibTransId="{FD2FA9BB-3A3B-487D-B2ED-29848F25C602}"/>
    <dgm:cxn modelId="{40452E47-02D6-4629-AD2B-13691CD3AE89}" type="presOf" srcId="{76E52B8F-C4CB-4444-BAD7-BD5A2BB80079}" destId="{33E15C9A-38CA-4F36-8D82-5C8E2128A6BB}" srcOrd="0" destOrd="0" presId="urn:microsoft.com/office/officeart/2016/7/layout/RepeatingBendingProcessNew"/>
    <dgm:cxn modelId="{EB0EA14F-EA20-4C99-BDBA-731D954B6CB9}" type="presOf" srcId="{D5A41041-10F3-40A8-8261-8199EC5E6266}" destId="{20CF4AB7-77F3-40B1-89EC-52260144C0BB}" srcOrd="1" destOrd="0" presId="urn:microsoft.com/office/officeart/2016/7/layout/RepeatingBendingProcessNew"/>
    <dgm:cxn modelId="{D4BC4F75-42D9-4934-BDB6-46E548AA09BA}" type="presOf" srcId="{8D418777-7D1C-435B-9279-F7534EC4A82E}" destId="{3648FF63-EAF4-4AA0-8C50-6FD7A892842E}" srcOrd="1" destOrd="0" presId="urn:microsoft.com/office/officeart/2016/7/layout/RepeatingBendingProcessNew"/>
    <dgm:cxn modelId="{92E2A784-7B27-4AA5-ADB5-866A51951FEF}" srcId="{E6871224-5E38-43CC-95BD-6A86F9337B25}" destId="{58124483-FB0C-4418-A094-FD502102F675}" srcOrd="7" destOrd="0" parTransId="{B29609AC-2AD9-49EB-ABA5-08481F9B7AB1}" sibTransId="{D5A41041-10F3-40A8-8261-8199EC5E6266}"/>
    <dgm:cxn modelId="{7CEE7E8F-84D7-4FA1-B212-882E964128AF}" type="presOf" srcId="{075DE2EA-8DEC-4302-ABC4-5BA3E72B3C1E}" destId="{BBEDA7B3-3CF8-433C-A88B-B49658B4E04F}" srcOrd="1" destOrd="0" presId="urn:microsoft.com/office/officeart/2016/7/layout/RepeatingBendingProcessNew"/>
    <dgm:cxn modelId="{1A2F219D-1AC0-44B3-8FBB-9CEF7A26185C}" srcId="{E6871224-5E38-43CC-95BD-6A86F9337B25}" destId="{B5829075-69E5-4081-BDF7-14881A5928ED}" srcOrd="1" destOrd="0" parTransId="{387522AC-2B15-4229-87A8-28086DF0C412}" sibTransId="{8D418777-7D1C-435B-9279-F7534EC4A82E}"/>
    <dgm:cxn modelId="{9973109F-C83D-480A-9909-6FF3873B8694}" srcId="{E6871224-5E38-43CC-95BD-6A86F9337B25}" destId="{7E883F83-6516-47A1-AA7B-A4F7DF872526}" srcOrd="4" destOrd="0" parTransId="{5F509A80-CA06-4CF2-8ABC-901CDD49D7C7}" sibTransId="{E09ED5F1-6364-417A-B9E9-495A3D2D71D4}"/>
    <dgm:cxn modelId="{E981419F-BBA0-4678-B6C3-3D15C7C7B6BD}" type="presOf" srcId="{DBC26696-CBAF-4AEC-8947-C437F7ABBAEC}" destId="{747B493C-7EC1-4D7B-91D4-6F5F79D1B5D1}" srcOrd="0" destOrd="0" presId="urn:microsoft.com/office/officeart/2016/7/layout/RepeatingBendingProcessNew"/>
    <dgm:cxn modelId="{0120B6A6-1FEC-4B32-AB9B-BD2DD5C0EAD6}" type="presOf" srcId="{B5829075-69E5-4081-BDF7-14881A5928ED}" destId="{5E5B4B42-80E7-425C-954A-612DF3A94133}" srcOrd="0" destOrd="0" presId="urn:microsoft.com/office/officeart/2016/7/layout/RepeatingBendingProcessNew"/>
    <dgm:cxn modelId="{ACC4E8A7-0259-40FD-934A-1749A3B88897}" type="presOf" srcId="{FD2FA9BB-3A3B-487D-B2ED-29848F25C602}" destId="{11176233-9D0D-427B-AFB7-8E924E6E54C0}" srcOrd="0" destOrd="0" presId="urn:microsoft.com/office/officeart/2016/7/layout/RepeatingBendingProcessNew"/>
    <dgm:cxn modelId="{064A44A8-5794-48B7-9BCD-F2AD4017A4F8}" type="presOf" srcId="{D9B9C0CD-6518-4F92-A67C-73732F1713D4}" destId="{55D76AC5-0BD2-42FB-B2BF-2316315E876E}" srcOrd="1" destOrd="0" presId="urn:microsoft.com/office/officeart/2016/7/layout/RepeatingBendingProcessNew"/>
    <dgm:cxn modelId="{C873E6AD-B968-41A7-AEC6-66B042FADC25}" type="presOf" srcId="{0C746954-B0CB-42AC-8C99-126B8D648A41}" destId="{331CFED7-B18B-46E0-9041-41DFF82FAC55}" srcOrd="0" destOrd="0" presId="urn:microsoft.com/office/officeart/2016/7/layout/RepeatingBendingProcessNew"/>
    <dgm:cxn modelId="{E45272B2-5459-4938-B0D0-F196F725516B}" type="presOf" srcId="{87AE4ED4-997E-4705-8335-F42D9BBCEEE6}" destId="{18B1F2DF-8912-495F-8681-2B1204CDA1A9}" srcOrd="0" destOrd="0" presId="urn:microsoft.com/office/officeart/2016/7/layout/RepeatingBendingProcessNew"/>
    <dgm:cxn modelId="{DF5999B6-D8D8-404C-9DF2-C5D31B61121A}" type="presOf" srcId="{5B97BE2E-D721-4160-8350-F845503D7427}" destId="{3CD0AD8D-1E84-4D40-954F-D8D5B6A58F42}" srcOrd="1" destOrd="0" presId="urn:microsoft.com/office/officeart/2016/7/layout/RepeatingBendingProcessNew"/>
    <dgm:cxn modelId="{4FAC3ECB-2701-43F1-B8F3-98CDC260FF71}" type="presOf" srcId="{FD2FA9BB-3A3B-487D-B2ED-29848F25C602}" destId="{6DCFE137-D13E-4579-AC7A-D5039E9D60FE}" srcOrd="1" destOrd="0" presId="urn:microsoft.com/office/officeart/2016/7/layout/RepeatingBendingProcessNew"/>
    <dgm:cxn modelId="{B559F1CE-DA86-4FAB-9D40-9FA65B7431AA}" type="presOf" srcId="{8D418777-7D1C-435B-9279-F7534EC4A82E}" destId="{C060710B-B700-49DE-981A-41A05C5E674F}" srcOrd="0" destOrd="0" presId="urn:microsoft.com/office/officeart/2016/7/layout/RepeatingBendingProcessNew"/>
    <dgm:cxn modelId="{FCB712D5-6481-4E6C-A133-3EA99A3816CA}" srcId="{E6871224-5E38-43CC-95BD-6A86F9337B25}" destId="{A1E40813-DEB8-4A31-B842-02B039284E6F}" srcOrd="8" destOrd="0" parTransId="{5464EE57-FDC3-479E-B4B2-CD2F518DFE37}" sibTransId="{5B97BE2E-D721-4160-8350-F845503D7427}"/>
    <dgm:cxn modelId="{50D7BFDE-18A3-49BB-A4D4-DCD36E99B87F}" type="presOf" srcId="{7E883F83-6516-47A1-AA7B-A4F7DF872526}" destId="{7039557D-4F02-4108-AA26-04A46509C3C0}" srcOrd="0" destOrd="0" presId="urn:microsoft.com/office/officeart/2016/7/layout/RepeatingBendingProcessNew"/>
    <dgm:cxn modelId="{ED6563EE-46C3-49F5-8EE9-D8936E24C619}" type="presOf" srcId="{E09ED5F1-6364-417A-B9E9-495A3D2D71D4}" destId="{16662297-63D0-4CB5-854D-0683006C47AC}" srcOrd="0" destOrd="0" presId="urn:microsoft.com/office/officeart/2016/7/layout/RepeatingBendingProcessNew"/>
    <dgm:cxn modelId="{DCD699F0-1D87-4494-889B-063C23A5BE06}" type="presOf" srcId="{E64EBE90-D1A1-4349-8AB9-286E78654CD8}" destId="{DD37A8DA-828F-4A28-8299-FFAB93A0D2CB}" srcOrd="0" destOrd="0" presId="urn:microsoft.com/office/officeart/2016/7/layout/RepeatingBendingProcessNew"/>
    <dgm:cxn modelId="{F00CBFF0-4A84-4102-9928-278C0A23A73D}" srcId="{E6871224-5E38-43CC-95BD-6A86F9337B25}" destId="{E8CECA9A-48DB-4BD4-9A34-BC3E0BE7C979}" srcOrd="10" destOrd="0" parTransId="{2FD0F41A-53D1-4672-9F04-3DD413A97222}" sibTransId="{8249771E-AEE5-43A5-969D-79F20F87E70B}"/>
    <dgm:cxn modelId="{35A385F2-3B76-4AA7-A77C-3C6E7B2741FE}" srcId="{E6871224-5E38-43CC-95BD-6A86F9337B25}" destId="{76E52B8F-C4CB-4444-BAD7-BD5A2BB80079}" srcOrd="5" destOrd="0" parTransId="{4F7381F4-737A-4589-93BE-9649C6A7EDF4}" sibTransId="{E64EBE90-D1A1-4349-8AB9-286E78654CD8}"/>
    <dgm:cxn modelId="{8FCDF7F9-8428-480B-9EE3-441BF4DD29FB}" type="presOf" srcId="{E64EBE90-D1A1-4349-8AB9-286E78654CD8}" destId="{4FBE0AAA-04DE-4F01-8500-16DAB9444BB5}" srcOrd="1" destOrd="0" presId="urn:microsoft.com/office/officeart/2016/7/layout/RepeatingBendingProcessNew"/>
    <dgm:cxn modelId="{6974B1A8-0C9B-406C-9D9E-785DD1EE17F9}" type="presParOf" srcId="{D94B4E56-86C7-4DDB-9D3D-917AB7CB2EF6}" destId="{747B493C-7EC1-4D7B-91D4-6F5F79D1B5D1}" srcOrd="0" destOrd="0" presId="urn:microsoft.com/office/officeart/2016/7/layout/RepeatingBendingProcessNew"/>
    <dgm:cxn modelId="{C8EAC135-7C01-44AC-9EFA-A7D7A8A78DCE}" type="presParOf" srcId="{D94B4E56-86C7-4DDB-9D3D-917AB7CB2EF6}" destId="{C745A951-2263-4169-9FED-3411CBAA1A5F}" srcOrd="1" destOrd="0" presId="urn:microsoft.com/office/officeart/2016/7/layout/RepeatingBendingProcessNew"/>
    <dgm:cxn modelId="{F428B9FD-DED0-46EE-B2D5-EBC25D4E9BEC}" type="presParOf" srcId="{C745A951-2263-4169-9FED-3411CBAA1A5F}" destId="{3058C8A0-5591-47FA-B7A2-DE03CD9021FB}" srcOrd="0" destOrd="0" presId="urn:microsoft.com/office/officeart/2016/7/layout/RepeatingBendingProcessNew"/>
    <dgm:cxn modelId="{BC55443C-7B2A-448A-8586-1CF0C2B16455}" type="presParOf" srcId="{D94B4E56-86C7-4DDB-9D3D-917AB7CB2EF6}" destId="{5E5B4B42-80E7-425C-954A-612DF3A94133}" srcOrd="2" destOrd="0" presId="urn:microsoft.com/office/officeart/2016/7/layout/RepeatingBendingProcessNew"/>
    <dgm:cxn modelId="{8C8CF4A0-C903-45EE-96DA-0AD792C97F41}" type="presParOf" srcId="{D94B4E56-86C7-4DDB-9D3D-917AB7CB2EF6}" destId="{C060710B-B700-49DE-981A-41A05C5E674F}" srcOrd="3" destOrd="0" presId="urn:microsoft.com/office/officeart/2016/7/layout/RepeatingBendingProcessNew"/>
    <dgm:cxn modelId="{49F33D98-2D89-459A-AD91-49E6BA8A38BB}" type="presParOf" srcId="{C060710B-B700-49DE-981A-41A05C5E674F}" destId="{3648FF63-EAF4-4AA0-8C50-6FD7A892842E}" srcOrd="0" destOrd="0" presId="urn:microsoft.com/office/officeart/2016/7/layout/RepeatingBendingProcessNew"/>
    <dgm:cxn modelId="{E6482069-F4AC-4CB2-982F-AB28CBACCDE4}" type="presParOf" srcId="{D94B4E56-86C7-4DDB-9D3D-917AB7CB2EF6}" destId="{AF357FEC-A201-496D-9B1D-2C7FD3DF4675}" srcOrd="4" destOrd="0" presId="urn:microsoft.com/office/officeart/2016/7/layout/RepeatingBendingProcessNew"/>
    <dgm:cxn modelId="{4B0A7421-1C36-4570-8DD3-76BF98B22249}" type="presParOf" srcId="{D94B4E56-86C7-4DDB-9D3D-917AB7CB2EF6}" destId="{11176233-9D0D-427B-AFB7-8E924E6E54C0}" srcOrd="5" destOrd="0" presId="urn:microsoft.com/office/officeart/2016/7/layout/RepeatingBendingProcessNew"/>
    <dgm:cxn modelId="{A48500AD-5B8B-4F61-8843-F67DF77BCB51}" type="presParOf" srcId="{11176233-9D0D-427B-AFB7-8E924E6E54C0}" destId="{6DCFE137-D13E-4579-AC7A-D5039E9D60FE}" srcOrd="0" destOrd="0" presId="urn:microsoft.com/office/officeart/2016/7/layout/RepeatingBendingProcessNew"/>
    <dgm:cxn modelId="{8373473D-5E22-474D-AC56-29499156CF55}" type="presParOf" srcId="{D94B4E56-86C7-4DDB-9D3D-917AB7CB2EF6}" destId="{331CFED7-B18B-46E0-9041-41DFF82FAC55}" srcOrd="6" destOrd="0" presId="urn:microsoft.com/office/officeart/2016/7/layout/RepeatingBendingProcessNew"/>
    <dgm:cxn modelId="{54B3D0FF-9B00-4B9F-84B8-35259743D028}" type="presParOf" srcId="{D94B4E56-86C7-4DDB-9D3D-917AB7CB2EF6}" destId="{C9065F89-4B8F-4FB0-9B7C-62E2EB6A4AEB}" srcOrd="7" destOrd="0" presId="urn:microsoft.com/office/officeart/2016/7/layout/RepeatingBendingProcessNew"/>
    <dgm:cxn modelId="{4F94C847-6379-4C58-96DC-7AF9A48D0D26}" type="presParOf" srcId="{C9065F89-4B8F-4FB0-9B7C-62E2EB6A4AEB}" destId="{8F07336C-5F58-422A-9F1B-BD440A048A71}" srcOrd="0" destOrd="0" presId="urn:microsoft.com/office/officeart/2016/7/layout/RepeatingBendingProcessNew"/>
    <dgm:cxn modelId="{CA22CAA6-683E-4030-87CB-BB6B402704A6}" type="presParOf" srcId="{D94B4E56-86C7-4DDB-9D3D-917AB7CB2EF6}" destId="{7039557D-4F02-4108-AA26-04A46509C3C0}" srcOrd="8" destOrd="0" presId="urn:microsoft.com/office/officeart/2016/7/layout/RepeatingBendingProcessNew"/>
    <dgm:cxn modelId="{CA087E48-94B9-44FB-AC5E-39B5D7FCB3E4}" type="presParOf" srcId="{D94B4E56-86C7-4DDB-9D3D-917AB7CB2EF6}" destId="{16662297-63D0-4CB5-854D-0683006C47AC}" srcOrd="9" destOrd="0" presId="urn:microsoft.com/office/officeart/2016/7/layout/RepeatingBendingProcessNew"/>
    <dgm:cxn modelId="{B6924D03-C72A-44DA-BA05-D1EDDC99A7B7}" type="presParOf" srcId="{16662297-63D0-4CB5-854D-0683006C47AC}" destId="{D53D37D5-D8AD-498A-B919-11B5D958FC55}" srcOrd="0" destOrd="0" presId="urn:microsoft.com/office/officeart/2016/7/layout/RepeatingBendingProcessNew"/>
    <dgm:cxn modelId="{AD7009C4-D52F-4BFA-AAD9-78D3808FA6A7}" type="presParOf" srcId="{D94B4E56-86C7-4DDB-9D3D-917AB7CB2EF6}" destId="{33E15C9A-38CA-4F36-8D82-5C8E2128A6BB}" srcOrd="10" destOrd="0" presId="urn:microsoft.com/office/officeart/2016/7/layout/RepeatingBendingProcessNew"/>
    <dgm:cxn modelId="{9A970B7B-D22C-44DB-A711-BBCBA192FD0C}" type="presParOf" srcId="{D94B4E56-86C7-4DDB-9D3D-917AB7CB2EF6}" destId="{DD37A8DA-828F-4A28-8299-FFAB93A0D2CB}" srcOrd="11" destOrd="0" presId="urn:microsoft.com/office/officeart/2016/7/layout/RepeatingBendingProcessNew"/>
    <dgm:cxn modelId="{26C1A412-FB50-4056-95E8-1C7F83050E8D}" type="presParOf" srcId="{DD37A8DA-828F-4A28-8299-FFAB93A0D2CB}" destId="{4FBE0AAA-04DE-4F01-8500-16DAB9444BB5}" srcOrd="0" destOrd="0" presId="urn:microsoft.com/office/officeart/2016/7/layout/RepeatingBendingProcessNew"/>
    <dgm:cxn modelId="{9AAF450F-DB76-487A-AF0B-F7B718881DE5}" type="presParOf" srcId="{D94B4E56-86C7-4DDB-9D3D-917AB7CB2EF6}" destId="{18B1F2DF-8912-495F-8681-2B1204CDA1A9}" srcOrd="12" destOrd="0" presId="urn:microsoft.com/office/officeart/2016/7/layout/RepeatingBendingProcessNew"/>
    <dgm:cxn modelId="{E75BF04E-7FA6-4951-9C9E-2E8594D597F5}" type="presParOf" srcId="{D94B4E56-86C7-4DDB-9D3D-917AB7CB2EF6}" destId="{6DD2F4A6-793D-456A-B67F-8FB165AE7097}" srcOrd="13" destOrd="0" presId="urn:microsoft.com/office/officeart/2016/7/layout/RepeatingBendingProcessNew"/>
    <dgm:cxn modelId="{92EAF4B9-FA10-45A2-8B66-D914BBBDB278}" type="presParOf" srcId="{6DD2F4A6-793D-456A-B67F-8FB165AE7097}" destId="{BBEDA7B3-3CF8-433C-A88B-B49658B4E04F}" srcOrd="0" destOrd="0" presId="urn:microsoft.com/office/officeart/2016/7/layout/RepeatingBendingProcessNew"/>
    <dgm:cxn modelId="{8954EA2A-21E5-493F-8F32-198487CB07E9}" type="presParOf" srcId="{D94B4E56-86C7-4DDB-9D3D-917AB7CB2EF6}" destId="{4C331458-BE8E-4CA9-8D68-49B7BF10DCEB}" srcOrd="14" destOrd="0" presId="urn:microsoft.com/office/officeart/2016/7/layout/RepeatingBendingProcessNew"/>
    <dgm:cxn modelId="{B80DBE82-033D-4ACD-8F6A-5A681D133A17}" type="presParOf" srcId="{D94B4E56-86C7-4DDB-9D3D-917AB7CB2EF6}" destId="{8900628F-5214-4749-BB72-D05DD98E7A48}" srcOrd="15" destOrd="0" presId="urn:microsoft.com/office/officeart/2016/7/layout/RepeatingBendingProcessNew"/>
    <dgm:cxn modelId="{FA9D90F4-8D67-4302-898A-801F898939DF}" type="presParOf" srcId="{8900628F-5214-4749-BB72-D05DD98E7A48}" destId="{20CF4AB7-77F3-40B1-89EC-52260144C0BB}" srcOrd="0" destOrd="0" presId="urn:microsoft.com/office/officeart/2016/7/layout/RepeatingBendingProcessNew"/>
    <dgm:cxn modelId="{8C9EE183-C28F-4082-808F-435F034269FB}" type="presParOf" srcId="{D94B4E56-86C7-4DDB-9D3D-917AB7CB2EF6}" destId="{5DCCEFCB-DBD7-4732-B6AA-3464B56783C3}" srcOrd="16" destOrd="0" presId="urn:microsoft.com/office/officeart/2016/7/layout/RepeatingBendingProcessNew"/>
    <dgm:cxn modelId="{11791973-03F5-404E-9D06-A11946EA7C57}" type="presParOf" srcId="{D94B4E56-86C7-4DDB-9D3D-917AB7CB2EF6}" destId="{90A5CBDB-E0C8-483C-A8D5-11A0D44EABC1}" srcOrd="17" destOrd="0" presId="urn:microsoft.com/office/officeart/2016/7/layout/RepeatingBendingProcessNew"/>
    <dgm:cxn modelId="{3669767B-0EE3-4B7E-920B-BA4DA12DA37F}" type="presParOf" srcId="{90A5CBDB-E0C8-483C-A8D5-11A0D44EABC1}" destId="{3CD0AD8D-1E84-4D40-954F-D8D5B6A58F42}" srcOrd="0" destOrd="0" presId="urn:microsoft.com/office/officeart/2016/7/layout/RepeatingBendingProcessNew"/>
    <dgm:cxn modelId="{725C6C8E-11CE-47E7-A5E6-06B7AA625F84}" type="presParOf" srcId="{D94B4E56-86C7-4DDB-9D3D-917AB7CB2EF6}" destId="{26918DD6-C5CA-4CF3-AB4D-8FFE081BBF70}" srcOrd="18" destOrd="0" presId="urn:microsoft.com/office/officeart/2016/7/layout/RepeatingBendingProcessNew"/>
    <dgm:cxn modelId="{13944B54-B5B8-46C5-B700-A2F115AFD3AC}" type="presParOf" srcId="{D94B4E56-86C7-4DDB-9D3D-917AB7CB2EF6}" destId="{6609585F-749B-492B-B682-CA7C76F952D4}" srcOrd="19" destOrd="0" presId="urn:microsoft.com/office/officeart/2016/7/layout/RepeatingBendingProcessNew"/>
    <dgm:cxn modelId="{522DF5CC-DB66-43A0-9720-861A1617D632}" type="presParOf" srcId="{6609585F-749B-492B-B682-CA7C76F952D4}" destId="{55D76AC5-0BD2-42FB-B2BF-2316315E876E}" srcOrd="0" destOrd="0" presId="urn:microsoft.com/office/officeart/2016/7/layout/RepeatingBendingProcessNew"/>
    <dgm:cxn modelId="{F160D5E9-32BF-4F2F-9586-5826FA6BA13C}" type="presParOf" srcId="{D94B4E56-86C7-4DDB-9D3D-917AB7CB2EF6}" destId="{077C4AD1-6867-474A-B764-3BBF8B7961D6}" srcOrd="2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3AC10F-9CF1-4348-9F36-9D5FB23A871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4B7A76B6-AFAF-4B4E-BCAC-BCA299447770}">
      <dgm:prSet/>
      <dgm:spPr/>
      <dgm:t>
        <a:bodyPr/>
        <a:lstStyle/>
        <a:p>
          <a:r>
            <a:rPr lang="en-US" b="1" dirty="0"/>
            <a:t>Care Act 2014</a:t>
          </a:r>
          <a:r>
            <a:rPr lang="en-US" dirty="0"/>
            <a:t> – Promotes well-being, dignity, independence, and person-</a:t>
          </a:r>
          <a:r>
            <a:rPr lang="en-US" dirty="0" err="1"/>
            <a:t>centred</a:t>
          </a:r>
          <a:r>
            <a:rPr lang="en-US" dirty="0"/>
            <a:t> care, aligning with </a:t>
          </a:r>
          <a:r>
            <a:rPr lang="en-US" dirty="0" err="1"/>
            <a:t>Hogeweyk’s</a:t>
          </a:r>
          <a:r>
            <a:rPr lang="en-US" dirty="0"/>
            <a:t> model of supporting residents to live as independently as possible (Department of Health &amp; Social Care, 2014).</a:t>
          </a:r>
          <a:r>
            <a:rPr lang="en-US" b="1" dirty="0"/>
            <a:t> Care Act 2014</a:t>
          </a:r>
          <a:r>
            <a:rPr lang="en-US" dirty="0"/>
            <a:t> – Promotes well-being, dignity, independence, and person-</a:t>
          </a:r>
          <a:r>
            <a:rPr lang="en-US" dirty="0" err="1"/>
            <a:t>centred</a:t>
          </a:r>
          <a:r>
            <a:rPr lang="en-US" dirty="0"/>
            <a:t> care, aligning with </a:t>
          </a:r>
          <a:r>
            <a:rPr lang="en-US" dirty="0" err="1"/>
            <a:t>Hogeweyk’s</a:t>
          </a:r>
          <a:r>
            <a:rPr lang="en-US" dirty="0"/>
            <a:t> model of supporting residents to live as independently as possible (Department of Health &amp; Social Care, 2014).</a:t>
          </a:r>
        </a:p>
      </dgm:t>
    </dgm:pt>
    <dgm:pt modelId="{484F6130-6187-4558-9970-C20A084F6F98}" type="parTrans" cxnId="{6501C3D9-769E-454D-A60B-AE29B4A43E6E}">
      <dgm:prSet/>
      <dgm:spPr/>
      <dgm:t>
        <a:bodyPr/>
        <a:lstStyle/>
        <a:p>
          <a:endParaRPr lang="en-US"/>
        </a:p>
      </dgm:t>
    </dgm:pt>
    <dgm:pt modelId="{1D4455A8-E690-4DE9-B995-C8F5843AB24E}" type="sibTrans" cxnId="{6501C3D9-769E-454D-A60B-AE29B4A43E6E}">
      <dgm:prSet/>
      <dgm:spPr/>
      <dgm:t>
        <a:bodyPr/>
        <a:lstStyle/>
        <a:p>
          <a:endParaRPr lang="en-US"/>
        </a:p>
      </dgm:t>
    </dgm:pt>
    <dgm:pt modelId="{4EF2C6F1-8975-4F03-ACA8-BA2321632107}">
      <dgm:prSet/>
      <dgm:spPr/>
      <dgm:t>
        <a:bodyPr/>
        <a:lstStyle/>
        <a:p>
          <a:r>
            <a:rPr lang="en-US" b="1"/>
            <a:t>Theoretical Framework</a:t>
          </a:r>
          <a:endParaRPr lang="en-US"/>
        </a:p>
      </dgm:t>
    </dgm:pt>
    <dgm:pt modelId="{EC180F62-C3A4-4D6F-B39F-8F7ACC9DFC58}" type="parTrans" cxnId="{129CF7E3-EAE2-4B3B-B2F7-9942D90A757D}">
      <dgm:prSet/>
      <dgm:spPr/>
      <dgm:t>
        <a:bodyPr/>
        <a:lstStyle/>
        <a:p>
          <a:endParaRPr lang="en-US"/>
        </a:p>
      </dgm:t>
    </dgm:pt>
    <dgm:pt modelId="{EBC4E06C-61B8-443A-A719-E652E1D187A3}" type="sibTrans" cxnId="{129CF7E3-EAE2-4B3B-B2F7-9942D90A757D}">
      <dgm:prSet/>
      <dgm:spPr/>
      <dgm:t>
        <a:bodyPr/>
        <a:lstStyle/>
        <a:p>
          <a:endParaRPr lang="en-US"/>
        </a:p>
      </dgm:t>
    </dgm:pt>
    <dgm:pt modelId="{B0EBC9F0-8C43-465A-9093-22405EC60FE0}">
      <dgm:prSet/>
      <dgm:spPr/>
      <dgm:t>
        <a:bodyPr/>
        <a:lstStyle/>
        <a:p>
          <a:r>
            <a:rPr lang="en-US" b="1" dirty="0"/>
            <a:t>Person-</a:t>
          </a:r>
          <a:r>
            <a:rPr lang="en-US" b="1" dirty="0" err="1"/>
            <a:t>Centred</a:t>
          </a:r>
          <a:r>
            <a:rPr lang="en-US" b="1" dirty="0"/>
            <a:t> Care Theory (Tom </a:t>
          </a:r>
          <a:r>
            <a:rPr lang="en-US" b="1" dirty="0" err="1"/>
            <a:t>Kitwood</a:t>
          </a:r>
          <a:r>
            <a:rPr lang="en-US" b="1" dirty="0"/>
            <a:t>, 1997):</a:t>
          </a:r>
          <a:br>
            <a:rPr lang="en-US" dirty="0"/>
          </a:br>
          <a:r>
            <a:rPr lang="en-US" dirty="0"/>
            <a:t>The </a:t>
          </a:r>
          <a:r>
            <a:rPr lang="en-US" dirty="0" err="1"/>
            <a:t>Hogeweyk</a:t>
          </a:r>
          <a:r>
            <a:rPr lang="en-US" dirty="0"/>
            <a:t> applies </a:t>
          </a:r>
          <a:r>
            <a:rPr lang="en-US" dirty="0" err="1"/>
            <a:t>Kitwood's</a:t>
          </a:r>
          <a:r>
            <a:rPr lang="en-US" dirty="0"/>
            <a:t> theory by </a:t>
          </a:r>
          <a:r>
            <a:rPr lang="en-US" dirty="0" err="1"/>
            <a:t>recognising</a:t>
          </a:r>
          <a:r>
            <a:rPr lang="en-US" dirty="0"/>
            <a:t> each resident's individuality, preserving dignity, supporting autonomy, and tailoring care to personal preferences and life history.</a:t>
          </a:r>
        </a:p>
      </dgm:t>
    </dgm:pt>
    <dgm:pt modelId="{8C968B81-73E4-4794-9312-9D7D960C4015}" type="parTrans" cxnId="{D88B7F3F-B693-42C8-84A1-652D028E321F}">
      <dgm:prSet/>
      <dgm:spPr/>
      <dgm:t>
        <a:bodyPr/>
        <a:lstStyle/>
        <a:p>
          <a:endParaRPr lang="en-US"/>
        </a:p>
      </dgm:t>
    </dgm:pt>
    <dgm:pt modelId="{CA39F395-BFA7-4072-91EB-57A0E073BF45}" type="sibTrans" cxnId="{D88B7F3F-B693-42C8-84A1-652D028E321F}">
      <dgm:prSet/>
      <dgm:spPr/>
      <dgm:t>
        <a:bodyPr/>
        <a:lstStyle/>
        <a:p>
          <a:endParaRPr lang="en-US"/>
        </a:p>
      </dgm:t>
    </dgm:pt>
    <dgm:pt modelId="{F12CB344-E76B-4350-AA90-E513CE1F7E9E}">
      <dgm:prSet/>
      <dgm:spPr/>
      <dgm:t>
        <a:bodyPr/>
        <a:lstStyle/>
        <a:p>
          <a:r>
            <a:rPr lang="en-US" b="1"/>
            <a:t>Digital Innovation</a:t>
          </a:r>
          <a:endParaRPr lang="en-US"/>
        </a:p>
      </dgm:t>
    </dgm:pt>
    <dgm:pt modelId="{4DF5B092-542A-4280-AE77-031CFB469332}" type="parTrans" cxnId="{354BF530-7857-47F5-BE62-A3B385D3AB87}">
      <dgm:prSet/>
      <dgm:spPr/>
      <dgm:t>
        <a:bodyPr/>
        <a:lstStyle/>
        <a:p>
          <a:endParaRPr lang="en-US"/>
        </a:p>
      </dgm:t>
    </dgm:pt>
    <dgm:pt modelId="{1B847E5B-42C2-4FFC-9E41-8C5623241A3A}" type="sibTrans" cxnId="{354BF530-7857-47F5-BE62-A3B385D3AB87}">
      <dgm:prSet/>
      <dgm:spPr/>
      <dgm:t>
        <a:bodyPr/>
        <a:lstStyle/>
        <a:p>
          <a:endParaRPr lang="en-US"/>
        </a:p>
      </dgm:t>
    </dgm:pt>
    <dgm:pt modelId="{4F9FEF81-AD3D-4BDE-AF4A-1CD34841BEB7}">
      <dgm:prSet/>
      <dgm:spPr/>
      <dgm:t>
        <a:bodyPr/>
        <a:lstStyle/>
        <a:p>
          <a:r>
            <a:rPr lang="en-GB" b="1" dirty="0"/>
            <a:t>Electronic Care Records (ECRs):</a:t>
          </a:r>
          <a:r>
            <a:rPr lang="en-GB" dirty="0"/>
            <a:t> Digital care planning and monitoring systems enable staff to share real-time information, personalise care, and improve communication across the multidisciplinary team </a:t>
          </a:r>
          <a:r>
            <a:rPr lang="en-GB" b="1" dirty="0"/>
            <a:t>(NICE, 2022; NHS England, 2023).</a:t>
          </a:r>
          <a:r>
            <a:rPr lang="en-US" dirty="0"/>
            <a:t>. </a:t>
          </a:r>
        </a:p>
      </dgm:t>
    </dgm:pt>
    <dgm:pt modelId="{09936694-91B1-42A1-8677-BE7948991EFC}" type="parTrans" cxnId="{22B6E763-0133-4560-9391-8D7A2EBD1753}">
      <dgm:prSet/>
      <dgm:spPr/>
      <dgm:t>
        <a:bodyPr/>
        <a:lstStyle/>
        <a:p>
          <a:endParaRPr lang="en-US"/>
        </a:p>
      </dgm:t>
    </dgm:pt>
    <dgm:pt modelId="{B272363D-36C6-4233-B7B4-12220F64AB26}" type="sibTrans" cxnId="{22B6E763-0133-4560-9391-8D7A2EBD1753}">
      <dgm:prSet/>
      <dgm:spPr/>
      <dgm:t>
        <a:bodyPr/>
        <a:lstStyle/>
        <a:p>
          <a:endParaRPr lang="en-US"/>
        </a:p>
      </dgm:t>
    </dgm:pt>
    <dgm:pt modelId="{7719048E-9B78-46C7-BD5C-92FECACA069B}" type="pres">
      <dgm:prSet presAssocID="{3F3AC10F-9CF1-4348-9F36-9D5FB23A8712}" presName="diagram" presStyleCnt="0">
        <dgm:presLayoutVars>
          <dgm:dir/>
          <dgm:resizeHandles val="exact"/>
        </dgm:presLayoutVars>
      </dgm:prSet>
      <dgm:spPr/>
    </dgm:pt>
    <dgm:pt modelId="{61710680-7E67-4703-BEF6-989D624F2C4A}" type="pres">
      <dgm:prSet presAssocID="{4B7A76B6-AFAF-4B4E-BCAC-BCA299447770}" presName="node" presStyleLbl="node1" presStyleIdx="0" presStyleCnt="5">
        <dgm:presLayoutVars>
          <dgm:bulletEnabled val="1"/>
        </dgm:presLayoutVars>
      </dgm:prSet>
      <dgm:spPr/>
    </dgm:pt>
    <dgm:pt modelId="{666EFA87-F75B-4DBD-8B88-38AF9637E455}" type="pres">
      <dgm:prSet presAssocID="{1D4455A8-E690-4DE9-B995-C8F5843AB24E}" presName="sibTrans" presStyleCnt="0"/>
      <dgm:spPr/>
    </dgm:pt>
    <dgm:pt modelId="{F1A0011A-6844-4FBA-BE26-AC464EAEA027}" type="pres">
      <dgm:prSet presAssocID="{4EF2C6F1-8975-4F03-ACA8-BA2321632107}" presName="node" presStyleLbl="node1" presStyleIdx="1" presStyleCnt="5">
        <dgm:presLayoutVars>
          <dgm:bulletEnabled val="1"/>
        </dgm:presLayoutVars>
      </dgm:prSet>
      <dgm:spPr/>
    </dgm:pt>
    <dgm:pt modelId="{3590807E-2144-4F61-9F2E-632865F1486B}" type="pres">
      <dgm:prSet presAssocID="{EBC4E06C-61B8-443A-A719-E652E1D187A3}" presName="sibTrans" presStyleCnt="0"/>
      <dgm:spPr/>
    </dgm:pt>
    <dgm:pt modelId="{8E8248CE-67A5-4F13-A3E4-60953C086205}" type="pres">
      <dgm:prSet presAssocID="{B0EBC9F0-8C43-465A-9093-22405EC60FE0}" presName="node" presStyleLbl="node1" presStyleIdx="2" presStyleCnt="5">
        <dgm:presLayoutVars>
          <dgm:bulletEnabled val="1"/>
        </dgm:presLayoutVars>
      </dgm:prSet>
      <dgm:spPr/>
    </dgm:pt>
    <dgm:pt modelId="{D47F55FF-0434-409A-A9E2-B0E9A5ED5B9D}" type="pres">
      <dgm:prSet presAssocID="{CA39F395-BFA7-4072-91EB-57A0E073BF45}" presName="sibTrans" presStyleCnt="0"/>
      <dgm:spPr/>
    </dgm:pt>
    <dgm:pt modelId="{E544A1AF-36BC-42AA-BE93-87933D7F2043}" type="pres">
      <dgm:prSet presAssocID="{F12CB344-E76B-4350-AA90-E513CE1F7E9E}" presName="node" presStyleLbl="node1" presStyleIdx="3" presStyleCnt="5">
        <dgm:presLayoutVars>
          <dgm:bulletEnabled val="1"/>
        </dgm:presLayoutVars>
      </dgm:prSet>
      <dgm:spPr/>
    </dgm:pt>
    <dgm:pt modelId="{6DCA93B0-9D0B-4577-A5E9-551293213C18}" type="pres">
      <dgm:prSet presAssocID="{1B847E5B-42C2-4FFC-9E41-8C5623241A3A}" presName="sibTrans" presStyleCnt="0"/>
      <dgm:spPr/>
    </dgm:pt>
    <dgm:pt modelId="{037961F0-8384-4A84-B8A4-ED21778E9177}" type="pres">
      <dgm:prSet presAssocID="{4F9FEF81-AD3D-4BDE-AF4A-1CD34841BEB7}" presName="node" presStyleLbl="node1" presStyleIdx="4" presStyleCnt="5" custLinFactNeighborX="1800" custLinFactNeighborY="1000">
        <dgm:presLayoutVars>
          <dgm:bulletEnabled val="1"/>
        </dgm:presLayoutVars>
      </dgm:prSet>
      <dgm:spPr/>
    </dgm:pt>
  </dgm:ptLst>
  <dgm:cxnLst>
    <dgm:cxn modelId="{A5AF4A1C-E0A6-4B9F-BA1B-80DF374E3626}" type="presOf" srcId="{4F9FEF81-AD3D-4BDE-AF4A-1CD34841BEB7}" destId="{037961F0-8384-4A84-B8A4-ED21778E9177}" srcOrd="0" destOrd="0" presId="urn:microsoft.com/office/officeart/2005/8/layout/default"/>
    <dgm:cxn modelId="{354BF530-7857-47F5-BE62-A3B385D3AB87}" srcId="{3F3AC10F-9CF1-4348-9F36-9D5FB23A8712}" destId="{F12CB344-E76B-4350-AA90-E513CE1F7E9E}" srcOrd="3" destOrd="0" parTransId="{4DF5B092-542A-4280-AE77-031CFB469332}" sibTransId="{1B847E5B-42C2-4FFC-9E41-8C5623241A3A}"/>
    <dgm:cxn modelId="{D88B7F3F-B693-42C8-84A1-652D028E321F}" srcId="{3F3AC10F-9CF1-4348-9F36-9D5FB23A8712}" destId="{B0EBC9F0-8C43-465A-9093-22405EC60FE0}" srcOrd="2" destOrd="0" parTransId="{8C968B81-73E4-4794-9312-9D7D960C4015}" sibTransId="{CA39F395-BFA7-4072-91EB-57A0E073BF45}"/>
    <dgm:cxn modelId="{22B6E763-0133-4560-9391-8D7A2EBD1753}" srcId="{3F3AC10F-9CF1-4348-9F36-9D5FB23A8712}" destId="{4F9FEF81-AD3D-4BDE-AF4A-1CD34841BEB7}" srcOrd="4" destOrd="0" parTransId="{09936694-91B1-42A1-8677-BE7948991EFC}" sibTransId="{B272363D-36C6-4233-B7B4-12220F64AB26}"/>
    <dgm:cxn modelId="{F6800C67-03A3-41FE-9E96-DFAEA3AC0609}" type="presOf" srcId="{3F3AC10F-9CF1-4348-9F36-9D5FB23A8712}" destId="{7719048E-9B78-46C7-BD5C-92FECACA069B}" srcOrd="0" destOrd="0" presId="urn:microsoft.com/office/officeart/2005/8/layout/default"/>
    <dgm:cxn modelId="{9D56F569-27FD-48BD-B29D-ABD52A7EF0E7}" type="presOf" srcId="{B0EBC9F0-8C43-465A-9093-22405EC60FE0}" destId="{8E8248CE-67A5-4F13-A3E4-60953C086205}" srcOrd="0" destOrd="0" presId="urn:microsoft.com/office/officeart/2005/8/layout/default"/>
    <dgm:cxn modelId="{A0C3246A-F5B7-4D2C-9445-36788B58E976}" type="presOf" srcId="{4EF2C6F1-8975-4F03-ACA8-BA2321632107}" destId="{F1A0011A-6844-4FBA-BE26-AC464EAEA027}" srcOrd="0" destOrd="0" presId="urn:microsoft.com/office/officeart/2005/8/layout/default"/>
    <dgm:cxn modelId="{18AFDEA1-469F-4E9E-8CFF-90D995C20007}" type="presOf" srcId="{F12CB344-E76B-4350-AA90-E513CE1F7E9E}" destId="{E544A1AF-36BC-42AA-BE93-87933D7F2043}" srcOrd="0" destOrd="0" presId="urn:microsoft.com/office/officeart/2005/8/layout/default"/>
    <dgm:cxn modelId="{8E7030D7-2B1C-4C00-A316-F2F3531BD402}" type="presOf" srcId="{4B7A76B6-AFAF-4B4E-BCAC-BCA299447770}" destId="{61710680-7E67-4703-BEF6-989D624F2C4A}" srcOrd="0" destOrd="0" presId="urn:microsoft.com/office/officeart/2005/8/layout/default"/>
    <dgm:cxn modelId="{6501C3D9-769E-454D-A60B-AE29B4A43E6E}" srcId="{3F3AC10F-9CF1-4348-9F36-9D5FB23A8712}" destId="{4B7A76B6-AFAF-4B4E-BCAC-BCA299447770}" srcOrd="0" destOrd="0" parTransId="{484F6130-6187-4558-9970-C20A084F6F98}" sibTransId="{1D4455A8-E690-4DE9-B995-C8F5843AB24E}"/>
    <dgm:cxn modelId="{129CF7E3-EAE2-4B3B-B2F7-9942D90A757D}" srcId="{3F3AC10F-9CF1-4348-9F36-9D5FB23A8712}" destId="{4EF2C6F1-8975-4F03-ACA8-BA2321632107}" srcOrd="1" destOrd="0" parTransId="{EC180F62-C3A4-4D6F-B39F-8F7ACC9DFC58}" sibTransId="{EBC4E06C-61B8-443A-A719-E652E1D187A3}"/>
    <dgm:cxn modelId="{1D6DFDB1-0185-4C42-87CD-60CD80ECBEFB}" type="presParOf" srcId="{7719048E-9B78-46C7-BD5C-92FECACA069B}" destId="{61710680-7E67-4703-BEF6-989D624F2C4A}" srcOrd="0" destOrd="0" presId="urn:microsoft.com/office/officeart/2005/8/layout/default"/>
    <dgm:cxn modelId="{E71736CA-F31D-4816-BE88-42C52FC5A61C}" type="presParOf" srcId="{7719048E-9B78-46C7-BD5C-92FECACA069B}" destId="{666EFA87-F75B-4DBD-8B88-38AF9637E455}" srcOrd="1" destOrd="0" presId="urn:microsoft.com/office/officeart/2005/8/layout/default"/>
    <dgm:cxn modelId="{6FC2470E-1595-4D08-A558-3F62C63DD63C}" type="presParOf" srcId="{7719048E-9B78-46C7-BD5C-92FECACA069B}" destId="{F1A0011A-6844-4FBA-BE26-AC464EAEA027}" srcOrd="2" destOrd="0" presId="urn:microsoft.com/office/officeart/2005/8/layout/default"/>
    <dgm:cxn modelId="{A8CFBEB9-A378-4464-84FC-BCF7811FDF37}" type="presParOf" srcId="{7719048E-9B78-46C7-BD5C-92FECACA069B}" destId="{3590807E-2144-4F61-9F2E-632865F1486B}" srcOrd="3" destOrd="0" presId="urn:microsoft.com/office/officeart/2005/8/layout/default"/>
    <dgm:cxn modelId="{CC953CFE-900F-4580-A94F-F9E26B54E582}" type="presParOf" srcId="{7719048E-9B78-46C7-BD5C-92FECACA069B}" destId="{8E8248CE-67A5-4F13-A3E4-60953C086205}" srcOrd="4" destOrd="0" presId="urn:microsoft.com/office/officeart/2005/8/layout/default"/>
    <dgm:cxn modelId="{70A9EADF-CA0D-4426-90E2-B3AAE44D4998}" type="presParOf" srcId="{7719048E-9B78-46C7-BD5C-92FECACA069B}" destId="{D47F55FF-0434-409A-A9E2-B0E9A5ED5B9D}" srcOrd="5" destOrd="0" presId="urn:microsoft.com/office/officeart/2005/8/layout/default"/>
    <dgm:cxn modelId="{4C4E2AD0-83C6-4A56-8C2D-87B166214354}" type="presParOf" srcId="{7719048E-9B78-46C7-BD5C-92FECACA069B}" destId="{E544A1AF-36BC-42AA-BE93-87933D7F2043}" srcOrd="6" destOrd="0" presId="urn:microsoft.com/office/officeart/2005/8/layout/default"/>
    <dgm:cxn modelId="{E697F4AF-CD32-48DA-BE58-5C69ED7AA4F9}" type="presParOf" srcId="{7719048E-9B78-46C7-BD5C-92FECACA069B}" destId="{6DCA93B0-9D0B-4577-A5E9-551293213C18}" srcOrd="7" destOrd="0" presId="urn:microsoft.com/office/officeart/2005/8/layout/default"/>
    <dgm:cxn modelId="{22FFB3A3-F1C7-4A04-9A7C-2DEBB86D3B86}" type="presParOf" srcId="{7719048E-9B78-46C7-BD5C-92FECACA069B}" destId="{037961F0-8384-4A84-B8A4-ED21778E9177}"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8210D20-3DFA-43BB-BEA7-EA90E9F46496}"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00973829-4035-40D0-AFAC-8515AEE5B9A4}">
      <dgm:prSet/>
      <dgm:spPr/>
      <dgm:t>
        <a:bodyPr/>
        <a:lstStyle/>
        <a:p>
          <a:r>
            <a:rPr lang="en-GB" b="1"/>
            <a:t>Recommendations</a:t>
          </a:r>
          <a:endParaRPr lang="en-US"/>
        </a:p>
      </dgm:t>
    </dgm:pt>
    <dgm:pt modelId="{85BC7B2F-2F15-4ED1-AA05-AE3D466664BD}" type="parTrans" cxnId="{461A8A6D-F268-4BAE-BE63-C01A6EA3302F}">
      <dgm:prSet/>
      <dgm:spPr/>
      <dgm:t>
        <a:bodyPr/>
        <a:lstStyle/>
        <a:p>
          <a:endParaRPr lang="en-US"/>
        </a:p>
      </dgm:t>
    </dgm:pt>
    <dgm:pt modelId="{B95D00B7-A50C-42A8-8E44-FB195DC2EDA6}" type="sibTrans" cxnId="{461A8A6D-F268-4BAE-BE63-C01A6EA3302F}">
      <dgm:prSet/>
      <dgm:spPr/>
      <dgm:t>
        <a:bodyPr/>
        <a:lstStyle/>
        <a:p>
          <a:endParaRPr lang="en-US"/>
        </a:p>
      </dgm:t>
    </dgm:pt>
    <dgm:pt modelId="{FEC99C4B-1BED-4344-808C-D8C132252238}">
      <dgm:prSet/>
      <dgm:spPr/>
      <dgm:t>
        <a:bodyPr/>
        <a:lstStyle/>
        <a:p>
          <a:r>
            <a:rPr lang="en-GB"/>
            <a:t>Increase funding and staffing levels in residential care homes to improve the quality of care </a:t>
          </a:r>
          <a:r>
            <a:rPr lang="en-GB" b="1"/>
            <a:t>(Skills for Care, 2024)</a:t>
          </a:r>
          <a:r>
            <a:rPr lang="en-GB"/>
            <a:t>.</a:t>
          </a:r>
          <a:endParaRPr lang="en-US"/>
        </a:p>
      </dgm:t>
    </dgm:pt>
    <dgm:pt modelId="{2AF95377-9B44-49B1-9384-504E9ACC3770}" type="parTrans" cxnId="{D57299E8-E065-49DA-A155-C62A488751B6}">
      <dgm:prSet/>
      <dgm:spPr/>
      <dgm:t>
        <a:bodyPr/>
        <a:lstStyle/>
        <a:p>
          <a:endParaRPr lang="en-US"/>
        </a:p>
      </dgm:t>
    </dgm:pt>
    <dgm:pt modelId="{A4F2EEBC-A00F-48CA-A797-7F5A200A2BB5}" type="sibTrans" cxnId="{D57299E8-E065-49DA-A155-C62A488751B6}">
      <dgm:prSet/>
      <dgm:spPr/>
      <dgm:t>
        <a:bodyPr/>
        <a:lstStyle/>
        <a:p>
          <a:endParaRPr lang="en-US"/>
        </a:p>
      </dgm:t>
    </dgm:pt>
    <dgm:pt modelId="{471017A2-3601-4700-B8E7-E566F332905F}">
      <dgm:prSet/>
      <dgm:spPr/>
      <dgm:t>
        <a:bodyPr/>
        <a:lstStyle/>
        <a:p>
          <a:r>
            <a:rPr lang="en-GB"/>
            <a:t>Expand the use of technology, such as telehealth and monitoring systems, while providing digital skills training for older adults </a:t>
          </a:r>
          <a:r>
            <a:rPr lang="en-GB" b="1"/>
            <a:t>(NHS England, 2024)</a:t>
          </a:r>
          <a:r>
            <a:rPr lang="en-GB"/>
            <a:t>.</a:t>
          </a:r>
          <a:endParaRPr lang="en-US"/>
        </a:p>
      </dgm:t>
    </dgm:pt>
    <dgm:pt modelId="{68CB14B3-CA33-4AB1-970C-0EE2E68AE90F}" type="parTrans" cxnId="{2E18C35E-03C6-4F29-AA11-D48B723910B4}">
      <dgm:prSet/>
      <dgm:spPr/>
      <dgm:t>
        <a:bodyPr/>
        <a:lstStyle/>
        <a:p>
          <a:endParaRPr lang="en-US"/>
        </a:p>
      </dgm:t>
    </dgm:pt>
    <dgm:pt modelId="{7C2C8CCE-4F00-4BEF-B981-B4CD1832EF02}" type="sibTrans" cxnId="{2E18C35E-03C6-4F29-AA11-D48B723910B4}">
      <dgm:prSet/>
      <dgm:spPr/>
      <dgm:t>
        <a:bodyPr/>
        <a:lstStyle/>
        <a:p>
          <a:endParaRPr lang="en-US"/>
        </a:p>
      </dgm:t>
    </dgm:pt>
    <dgm:pt modelId="{47A2BEE4-1A9A-4AAB-B4A4-F62F356492EC}">
      <dgm:prSet/>
      <dgm:spPr/>
      <dgm:t>
        <a:bodyPr/>
        <a:lstStyle/>
        <a:p>
          <a:r>
            <a:rPr lang="en-GB"/>
            <a:t>Promote more social and meaningful activities to support wellbeing, as suggested by </a:t>
          </a:r>
          <a:r>
            <a:rPr lang="en-GB" b="1"/>
            <a:t>Activity Theory</a:t>
          </a:r>
          <a:r>
            <a:rPr lang="en-GB"/>
            <a:t> </a:t>
          </a:r>
          <a:r>
            <a:rPr lang="en-GB" b="1"/>
            <a:t>(Havighurst, 1961)</a:t>
          </a:r>
          <a:r>
            <a:rPr lang="en-GB"/>
            <a:t>.</a:t>
          </a:r>
          <a:endParaRPr lang="en-US"/>
        </a:p>
      </dgm:t>
    </dgm:pt>
    <dgm:pt modelId="{8F4F6EF3-ECE4-4429-AE18-A54D2560D411}" type="parTrans" cxnId="{0938C4F0-787A-4BC4-BAF1-2A5D0B961D86}">
      <dgm:prSet/>
      <dgm:spPr/>
      <dgm:t>
        <a:bodyPr/>
        <a:lstStyle/>
        <a:p>
          <a:endParaRPr lang="en-US"/>
        </a:p>
      </dgm:t>
    </dgm:pt>
    <dgm:pt modelId="{04966040-35B8-4182-9757-DBC21D842BDA}" type="sibTrans" cxnId="{0938C4F0-787A-4BC4-BAF1-2A5D0B961D86}">
      <dgm:prSet/>
      <dgm:spPr/>
      <dgm:t>
        <a:bodyPr/>
        <a:lstStyle/>
        <a:p>
          <a:endParaRPr lang="en-US"/>
        </a:p>
      </dgm:t>
    </dgm:pt>
    <dgm:pt modelId="{8286E643-500D-40B3-B309-F16BD5CCC065}">
      <dgm:prSet/>
      <dgm:spPr/>
      <dgm:t>
        <a:bodyPr/>
        <a:lstStyle/>
        <a:p>
          <a:r>
            <a:rPr lang="en-GB"/>
            <a:t>Strengthen person-centred care approaches to maintain independence and dignity </a:t>
          </a:r>
          <a:r>
            <a:rPr lang="en-GB" b="1"/>
            <a:t>(Care Act, 2014)</a:t>
          </a:r>
          <a:r>
            <a:rPr lang="en-GB"/>
            <a:t>.</a:t>
          </a:r>
          <a:endParaRPr lang="en-US"/>
        </a:p>
      </dgm:t>
    </dgm:pt>
    <dgm:pt modelId="{EE34082B-ADE1-4C1D-B001-28416D5B1A25}" type="parTrans" cxnId="{1146784E-F6E0-4373-A06D-3C69605EEDDD}">
      <dgm:prSet/>
      <dgm:spPr/>
      <dgm:t>
        <a:bodyPr/>
        <a:lstStyle/>
        <a:p>
          <a:endParaRPr lang="en-US"/>
        </a:p>
      </dgm:t>
    </dgm:pt>
    <dgm:pt modelId="{CBC8632F-4F4D-4FAE-9B3F-6996F0D5EB25}" type="sibTrans" cxnId="{1146784E-F6E0-4373-A06D-3C69605EEDDD}">
      <dgm:prSet/>
      <dgm:spPr/>
      <dgm:t>
        <a:bodyPr/>
        <a:lstStyle/>
        <a:p>
          <a:endParaRPr lang="en-US"/>
        </a:p>
      </dgm:t>
    </dgm:pt>
    <dgm:pt modelId="{DB34635E-4AC9-4B53-812A-0CA3312B0246}" type="pres">
      <dgm:prSet presAssocID="{68210D20-3DFA-43BB-BEA7-EA90E9F46496}" presName="Name0" presStyleCnt="0">
        <dgm:presLayoutVars>
          <dgm:dir/>
          <dgm:resizeHandles val="exact"/>
        </dgm:presLayoutVars>
      </dgm:prSet>
      <dgm:spPr/>
    </dgm:pt>
    <dgm:pt modelId="{774A10D7-22EA-4305-99A8-2478BC03ED7D}" type="pres">
      <dgm:prSet presAssocID="{00973829-4035-40D0-AFAC-8515AEE5B9A4}" presName="node" presStyleLbl="node1" presStyleIdx="0" presStyleCnt="5">
        <dgm:presLayoutVars>
          <dgm:bulletEnabled val="1"/>
        </dgm:presLayoutVars>
      </dgm:prSet>
      <dgm:spPr/>
    </dgm:pt>
    <dgm:pt modelId="{E3B6F9C4-9BF7-48E2-BC80-5D717DC9F773}" type="pres">
      <dgm:prSet presAssocID="{B95D00B7-A50C-42A8-8E44-FB195DC2EDA6}" presName="sibTrans" presStyleLbl="sibTrans1D1" presStyleIdx="0" presStyleCnt="4"/>
      <dgm:spPr/>
    </dgm:pt>
    <dgm:pt modelId="{BBF4E07C-3245-4CDD-A90B-515282CFB34A}" type="pres">
      <dgm:prSet presAssocID="{B95D00B7-A50C-42A8-8E44-FB195DC2EDA6}" presName="connectorText" presStyleLbl="sibTrans1D1" presStyleIdx="0" presStyleCnt="4"/>
      <dgm:spPr/>
    </dgm:pt>
    <dgm:pt modelId="{307472C0-D5EE-42DB-8E77-1509950CDB8B}" type="pres">
      <dgm:prSet presAssocID="{FEC99C4B-1BED-4344-808C-D8C132252238}" presName="node" presStyleLbl="node1" presStyleIdx="1" presStyleCnt="5">
        <dgm:presLayoutVars>
          <dgm:bulletEnabled val="1"/>
        </dgm:presLayoutVars>
      </dgm:prSet>
      <dgm:spPr/>
    </dgm:pt>
    <dgm:pt modelId="{0CD0CF43-D2CF-406C-8719-A63674D16D7B}" type="pres">
      <dgm:prSet presAssocID="{A4F2EEBC-A00F-48CA-A797-7F5A200A2BB5}" presName="sibTrans" presStyleLbl="sibTrans1D1" presStyleIdx="1" presStyleCnt="4"/>
      <dgm:spPr/>
    </dgm:pt>
    <dgm:pt modelId="{C0BF00D2-07DA-45B8-88DD-4EE5BAFC914C}" type="pres">
      <dgm:prSet presAssocID="{A4F2EEBC-A00F-48CA-A797-7F5A200A2BB5}" presName="connectorText" presStyleLbl="sibTrans1D1" presStyleIdx="1" presStyleCnt="4"/>
      <dgm:spPr/>
    </dgm:pt>
    <dgm:pt modelId="{E8C431A1-01DD-442D-AE49-3086DE6DD514}" type="pres">
      <dgm:prSet presAssocID="{471017A2-3601-4700-B8E7-E566F332905F}" presName="node" presStyleLbl="node1" presStyleIdx="2" presStyleCnt="5">
        <dgm:presLayoutVars>
          <dgm:bulletEnabled val="1"/>
        </dgm:presLayoutVars>
      </dgm:prSet>
      <dgm:spPr/>
    </dgm:pt>
    <dgm:pt modelId="{A3773E1E-4636-4D14-9523-E2748CC349F0}" type="pres">
      <dgm:prSet presAssocID="{7C2C8CCE-4F00-4BEF-B981-B4CD1832EF02}" presName="sibTrans" presStyleLbl="sibTrans1D1" presStyleIdx="2" presStyleCnt="4"/>
      <dgm:spPr/>
    </dgm:pt>
    <dgm:pt modelId="{CF4F76AB-901C-4A03-9BA4-D985E5F0C338}" type="pres">
      <dgm:prSet presAssocID="{7C2C8CCE-4F00-4BEF-B981-B4CD1832EF02}" presName="connectorText" presStyleLbl="sibTrans1D1" presStyleIdx="2" presStyleCnt="4"/>
      <dgm:spPr/>
    </dgm:pt>
    <dgm:pt modelId="{6E8A7CA2-993E-48AE-BBD8-C29DAB1BACD7}" type="pres">
      <dgm:prSet presAssocID="{47A2BEE4-1A9A-4AAB-B4A4-F62F356492EC}" presName="node" presStyleLbl="node1" presStyleIdx="3" presStyleCnt="5">
        <dgm:presLayoutVars>
          <dgm:bulletEnabled val="1"/>
        </dgm:presLayoutVars>
      </dgm:prSet>
      <dgm:spPr/>
    </dgm:pt>
    <dgm:pt modelId="{E85CEAF1-C932-4A35-B9EC-7D6FEFA1E78E}" type="pres">
      <dgm:prSet presAssocID="{04966040-35B8-4182-9757-DBC21D842BDA}" presName="sibTrans" presStyleLbl="sibTrans1D1" presStyleIdx="3" presStyleCnt="4"/>
      <dgm:spPr/>
    </dgm:pt>
    <dgm:pt modelId="{86D79FAF-ABBF-44A9-AAD7-5568918E0015}" type="pres">
      <dgm:prSet presAssocID="{04966040-35B8-4182-9757-DBC21D842BDA}" presName="connectorText" presStyleLbl="sibTrans1D1" presStyleIdx="3" presStyleCnt="4"/>
      <dgm:spPr/>
    </dgm:pt>
    <dgm:pt modelId="{AF3063F2-98A3-4D6F-A804-AE042962D7B5}" type="pres">
      <dgm:prSet presAssocID="{8286E643-500D-40B3-B309-F16BD5CCC065}" presName="node" presStyleLbl="node1" presStyleIdx="4" presStyleCnt="5">
        <dgm:presLayoutVars>
          <dgm:bulletEnabled val="1"/>
        </dgm:presLayoutVars>
      </dgm:prSet>
      <dgm:spPr/>
    </dgm:pt>
  </dgm:ptLst>
  <dgm:cxnLst>
    <dgm:cxn modelId="{07FE9314-E137-4705-B178-16045C679A3C}" type="presOf" srcId="{47A2BEE4-1A9A-4AAB-B4A4-F62F356492EC}" destId="{6E8A7CA2-993E-48AE-BBD8-C29DAB1BACD7}" srcOrd="0" destOrd="0" presId="urn:microsoft.com/office/officeart/2016/7/layout/RepeatingBendingProcessNew"/>
    <dgm:cxn modelId="{BBB5A821-6992-41B2-ADCF-F5C49D098916}" type="presOf" srcId="{04966040-35B8-4182-9757-DBC21D842BDA}" destId="{86D79FAF-ABBF-44A9-AAD7-5568918E0015}" srcOrd="1" destOrd="0" presId="urn:microsoft.com/office/officeart/2016/7/layout/RepeatingBendingProcessNew"/>
    <dgm:cxn modelId="{0B22572C-F4D4-4D40-AD2B-A2041013E58E}" type="presOf" srcId="{04966040-35B8-4182-9757-DBC21D842BDA}" destId="{E85CEAF1-C932-4A35-B9EC-7D6FEFA1E78E}" srcOrd="0" destOrd="0" presId="urn:microsoft.com/office/officeart/2016/7/layout/RepeatingBendingProcessNew"/>
    <dgm:cxn modelId="{DAFB1937-F533-473E-BD53-7E7AC41C9928}" type="presOf" srcId="{471017A2-3601-4700-B8E7-E566F332905F}" destId="{E8C431A1-01DD-442D-AE49-3086DE6DD514}" srcOrd="0" destOrd="0" presId="urn:microsoft.com/office/officeart/2016/7/layout/RepeatingBendingProcessNew"/>
    <dgm:cxn modelId="{FFEF195D-5EDF-4375-97F7-00632108677B}" type="presOf" srcId="{B95D00B7-A50C-42A8-8E44-FB195DC2EDA6}" destId="{BBF4E07C-3245-4CDD-A90B-515282CFB34A}" srcOrd="1" destOrd="0" presId="urn:microsoft.com/office/officeart/2016/7/layout/RepeatingBendingProcessNew"/>
    <dgm:cxn modelId="{2E18C35E-03C6-4F29-AA11-D48B723910B4}" srcId="{68210D20-3DFA-43BB-BEA7-EA90E9F46496}" destId="{471017A2-3601-4700-B8E7-E566F332905F}" srcOrd="2" destOrd="0" parTransId="{68CB14B3-CA33-4AB1-970C-0EE2E68AE90F}" sibTransId="{7C2C8CCE-4F00-4BEF-B981-B4CD1832EF02}"/>
    <dgm:cxn modelId="{2692EF60-5575-4386-A58A-7E3430AF6372}" type="presOf" srcId="{68210D20-3DFA-43BB-BEA7-EA90E9F46496}" destId="{DB34635E-4AC9-4B53-812A-0CA3312B0246}" srcOrd="0" destOrd="0" presId="urn:microsoft.com/office/officeart/2016/7/layout/RepeatingBendingProcessNew"/>
    <dgm:cxn modelId="{63410868-6452-411D-A2F7-FA7723592F60}" type="presOf" srcId="{FEC99C4B-1BED-4344-808C-D8C132252238}" destId="{307472C0-D5EE-42DB-8E77-1509950CDB8B}" srcOrd="0" destOrd="0" presId="urn:microsoft.com/office/officeart/2016/7/layout/RepeatingBendingProcessNew"/>
    <dgm:cxn modelId="{461A8A6D-F268-4BAE-BE63-C01A6EA3302F}" srcId="{68210D20-3DFA-43BB-BEA7-EA90E9F46496}" destId="{00973829-4035-40D0-AFAC-8515AEE5B9A4}" srcOrd="0" destOrd="0" parTransId="{85BC7B2F-2F15-4ED1-AA05-AE3D466664BD}" sibTransId="{B95D00B7-A50C-42A8-8E44-FB195DC2EDA6}"/>
    <dgm:cxn modelId="{1146784E-F6E0-4373-A06D-3C69605EEDDD}" srcId="{68210D20-3DFA-43BB-BEA7-EA90E9F46496}" destId="{8286E643-500D-40B3-B309-F16BD5CCC065}" srcOrd="4" destOrd="0" parTransId="{EE34082B-ADE1-4C1D-B001-28416D5B1A25}" sibTransId="{CBC8632F-4F4D-4FAE-9B3F-6996F0D5EB25}"/>
    <dgm:cxn modelId="{44F78383-6B88-4263-A86C-89F908572D9E}" type="presOf" srcId="{B95D00B7-A50C-42A8-8E44-FB195DC2EDA6}" destId="{E3B6F9C4-9BF7-48E2-BC80-5D717DC9F773}" srcOrd="0" destOrd="0" presId="urn:microsoft.com/office/officeart/2016/7/layout/RepeatingBendingProcessNew"/>
    <dgm:cxn modelId="{D1ECD2AD-1A66-4CB0-8A37-64A850473E0C}" type="presOf" srcId="{7C2C8CCE-4F00-4BEF-B981-B4CD1832EF02}" destId="{CF4F76AB-901C-4A03-9BA4-D985E5F0C338}" srcOrd="1" destOrd="0" presId="urn:microsoft.com/office/officeart/2016/7/layout/RepeatingBendingProcessNew"/>
    <dgm:cxn modelId="{AB6C06BF-C48C-441B-A85D-442AFF7FB69F}" type="presOf" srcId="{7C2C8CCE-4F00-4BEF-B981-B4CD1832EF02}" destId="{A3773E1E-4636-4D14-9523-E2748CC349F0}" srcOrd="0" destOrd="0" presId="urn:microsoft.com/office/officeart/2016/7/layout/RepeatingBendingProcessNew"/>
    <dgm:cxn modelId="{DE4771C1-7D0E-4E13-8CDC-711263402D7E}" type="presOf" srcId="{00973829-4035-40D0-AFAC-8515AEE5B9A4}" destId="{774A10D7-22EA-4305-99A8-2478BC03ED7D}" srcOrd="0" destOrd="0" presId="urn:microsoft.com/office/officeart/2016/7/layout/RepeatingBendingProcessNew"/>
    <dgm:cxn modelId="{F7CBE8DC-D269-47AA-87E1-2943C770A0D3}" type="presOf" srcId="{8286E643-500D-40B3-B309-F16BD5CCC065}" destId="{AF3063F2-98A3-4D6F-A804-AE042962D7B5}" srcOrd="0" destOrd="0" presId="urn:microsoft.com/office/officeart/2016/7/layout/RepeatingBendingProcessNew"/>
    <dgm:cxn modelId="{D57299E8-E065-49DA-A155-C62A488751B6}" srcId="{68210D20-3DFA-43BB-BEA7-EA90E9F46496}" destId="{FEC99C4B-1BED-4344-808C-D8C132252238}" srcOrd="1" destOrd="0" parTransId="{2AF95377-9B44-49B1-9384-504E9ACC3770}" sibTransId="{A4F2EEBC-A00F-48CA-A797-7F5A200A2BB5}"/>
    <dgm:cxn modelId="{0938C4F0-787A-4BC4-BAF1-2A5D0B961D86}" srcId="{68210D20-3DFA-43BB-BEA7-EA90E9F46496}" destId="{47A2BEE4-1A9A-4AAB-B4A4-F62F356492EC}" srcOrd="3" destOrd="0" parTransId="{8F4F6EF3-ECE4-4429-AE18-A54D2560D411}" sibTransId="{04966040-35B8-4182-9757-DBC21D842BDA}"/>
    <dgm:cxn modelId="{ABB4E4F0-255F-4620-BD54-D3D925938A38}" type="presOf" srcId="{A4F2EEBC-A00F-48CA-A797-7F5A200A2BB5}" destId="{0CD0CF43-D2CF-406C-8719-A63674D16D7B}" srcOrd="0" destOrd="0" presId="urn:microsoft.com/office/officeart/2016/7/layout/RepeatingBendingProcessNew"/>
    <dgm:cxn modelId="{45A143F3-B186-4A63-9F58-580C7E503F51}" type="presOf" srcId="{A4F2EEBC-A00F-48CA-A797-7F5A200A2BB5}" destId="{C0BF00D2-07DA-45B8-88DD-4EE5BAFC914C}" srcOrd="1" destOrd="0" presId="urn:microsoft.com/office/officeart/2016/7/layout/RepeatingBendingProcessNew"/>
    <dgm:cxn modelId="{5345CF52-294D-4743-944C-8FDFA9F9A1AF}" type="presParOf" srcId="{DB34635E-4AC9-4B53-812A-0CA3312B0246}" destId="{774A10D7-22EA-4305-99A8-2478BC03ED7D}" srcOrd="0" destOrd="0" presId="urn:microsoft.com/office/officeart/2016/7/layout/RepeatingBendingProcessNew"/>
    <dgm:cxn modelId="{C83619CA-751D-4BDC-B470-71D1E9FB5183}" type="presParOf" srcId="{DB34635E-4AC9-4B53-812A-0CA3312B0246}" destId="{E3B6F9C4-9BF7-48E2-BC80-5D717DC9F773}" srcOrd="1" destOrd="0" presId="urn:microsoft.com/office/officeart/2016/7/layout/RepeatingBendingProcessNew"/>
    <dgm:cxn modelId="{969C5CD1-ADAA-465B-9591-F05B922576B1}" type="presParOf" srcId="{E3B6F9C4-9BF7-48E2-BC80-5D717DC9F773}" destId="{BBF4E07C-3245-4CDD-A90B-515282CFB34A}" srcOrd="0" destOrd="0" presId="urn:microsoft.com/office/officeart/2016/7/layout/RepeatingBendingProcessNew"/>
    <dgm:cxn modelId="{1A34A9B2-4808-4118-9A83-2CE0EBFAABC5}" type="presParOf" srcId="{DB34635E-4AC9-4B53-812A-0CA3312B0246}" destId="{307472C0-D5EE-42DB-8E77-1509950CDB8B}" srcOrd="2" destOrd="0" presId="urn:microsoft.com/office/officeart/2016/7/layout/RepeatingBendingProcessNew"/>
    <dgm:cxn modelId="{3F2E058C-DBE9-42BA-A7CC-D10C385C51BA}" type="presParOf" srcId="{DB34635E-4AC9-4B53-812A-0CA3312B0246}" destId="{0CD0CF43-D2CF-406C-8719-A63674D16D7B}" srcOrd="3" destOrd="0" presId="urn:microsoft.com/office/officeart/2016/7/layout/RepeatingBendingProcessNew"/>
    <dgm:cxn modelId="{690D8B91-4D06-4D0C-9B8A-AD569A95C28C}" type="presParOf" srcId="{0CD0CF43-D2CF-406C-8719-A63674D16D7B}" destId="{C0BF00D2-07DA-45B8-88DD-4EE5BAFC914C}" srcOrd="0" destOrd="0" presId="urn:microsoft.com/office/officeart/2016/7/layout/RepeatingBendingProcessNew"/>
    <dgm:cxn modelId="{35FCDFB0-8843-4583-AD01-73A01A8F704F}" type="presParOf" srcId="{DB34635E-4AC9-4B53-812A-0CA3312B0246}" destId="{E8C431A1-01DD-442D-AE49-3086DE6DD514}" srcOrd="4" destOrd="0" presId="urn:microsoft.com/office/officeart/2016/7/layout/RepeatingBendingProcessNew"/>
    <dgm:cxn modelId="{8F2DA8A8-8941-41E2-8E14-2E1221AC7D4E}" type="presParOf" srcId="{DB34635E-4AC9-4B53-812A-0CA3312B0246}" destId="{A3773E1E-4636-4D14-9523-E2748CC349F0}" srcOrd="5" destOrd="0" presId="urn:microsoft.com/office/officeart/2016/7/layout/RepeatingBendingProcessNew"/>
    <dgm:cxn modelId="{A92B5B85-3739-4FD4-99D6-B56FCC588822}" type="presParOf" srcId="{A3773E1E-4636-4D14-9523-E2748CC349F0}" destId="{CF4F76AB-901C-4A03-9BA4-D985E5F0C338}" srcOrd="0" destOrd="0" presId="urn:microsoft.com/office/officeart/2016/7/layout/RepeatingBendingProcessNew"/>
    <dgm:cxn modelId="{7C144D05-67A7-4CBD-BD1F-B42B8C92FAFD}" type="presParOf" srcId="{DB34635E-4AC9-4B53-812A-0CA3312B0246}" destId="{6E8A7CA2-993E-48AE-BBD8-C29DAB1BACD7}" srcOrd="6" destOrd="0" presId="urn:microsoft.com/office/officeart/2016/7/layout/RepeatingBendingProcessNew"/>
    <dgm:cxn modelId="{4E3BE0A9-9DBF-42EA-93F8-73BEC4BEC3C2}" type="presParOf" srcId="{DB34635E-4AC9-4B53-812A-0CA3312B0246}" destId="{E85CEAF1-C932-4A35-B9EC-7D6FEFA1E78E}" srcOrd="7" destOrd="0" presId="urn:microsoft.com/office/officeart/2016/7/layout/RepeatingBendingProcessNew"/>
    <dgm:cxn modelId="{B17E36D8-F48D-4641-B8AE-31274B9C7492}" type="presParOf" srcId="{E85CEAF1-C932-4A35-B9EC-7D6FEFA1E78E}" destId="{86D79FAF-ABBF-44A9-AAD7-5568918E0015}" srcOrd="0" destOrd="0" presId="urn:microsoft.com/office/officeart/2016/7/layout/RepeatingBendingProcessNew"/>
    <dgm:cxn modelId="{123890B1-18E9-4C9D-BC35-1985640286D3}" type="presParOf" srcId="{DB34635E-4AC9-4B53-812A-0CA3312B0246}" destId="{AF3063F2-98A3-4D6F-A804-AE042962D7B5}" srcOrd="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55E127-1EA6-4BC5-95E5-F27DFBE37FF9}">
      <dsp:nvSpPr>
        <dsp:cNvPr id="0" name=""/>
        <dsp:cNvSpPr/>
      </dsp:nvSpPr>
      <dsp:spPr>
        <a:xfrm>
          <a:off x="3953" y="777887"/>
          <a:ext cx="2377306" cy="95092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8704" tIns="170688" rIns="298704" bIns="170688" numCol="1" spcCol="1270" anchor="ctr" anchorCtr="0">
          <a:noAutofit/>
        </a:bodyPr>
        <a:lstStyle/>
        <a:p>
          <a:pPr marL="0" lvl="0" indent="0" algn="ctr" defTabSz="1866900">
            <a:lnSpc>
              <a:spcPct val="90000"/>
            </a:lnSpc>
            <a:spcBef>
              <a:spcPct val="0"/>
            </a:spcBef>
            <a:spcAft>
              <a:spcPct val="35000"/>
            </a:spcAft>
            <a:buNone/>
          </a:pPr>
          <a:r>
            <a:rPr lang="en-GB" sz="4200" kern="1200" dirty="0"/>
            <a:t>2016</a:t>
          </a:r>
        </a:p>
      </dsp:txBody>
      <dsp:txXfrm>
        <a:off x="3953" y="777887"/>
        <a:ext cx="2377306" cy="950922"/>
      </dsp:txXfrm>
    </dsp:sp>
    <dsp:sp modelId="{F76AC557-5343-4448-8451-E78502EAFA74}">
      <dsp:nvSpPr>
        <dsp:cNvPr id="0" name=""/>
        <dsp:cNvSpPr/>
      </dsp:nvSpPr>
      <dsp:spPr>
        <a:xfrm>
          <a:off x="3953" y="1728810"/>
          <a:ext cx="2377306" cy="1844640"/>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4028" tIns="224028" rIns="298704" bIns="336042" numCol="1" spcCol="1270" anchor="t" anchorCtr="0">
          <a:noAutofit/>
        </a:bodyPr>
        <a:lstStyle/>
        <a:p>
          <a:pPr marL="285750" lvl="1" indent="-285750" algn="l" defTabSz="1866900">
            <a:lnSpc>
              <a:spcPct val="90000"/>
            </a:lnSpc>
            <a:spcBef>
              <a:spcPct val="0"/>
            </a:spcBef>
            <a:spcAft>
              <a:spcPct val="15000"/>
            </a:spcAft>
            <a:buChar char="•"/>
          </a:pPr>
          <a:r>
            <a:rPr lang="en-GB" sz="4200" kern="1200" dirty="0"/>
            <a:t>18.1%</a:t>
          </a:r>
        </a:p>
      </dsp:txBody>
      <dsp:txXfrm>
        <a:off x="3953" y="1728810"/>
        <a:ext cx="2377306" cy="1844640"/>
      </dsp:txXfrm>
    </dsp:sp>
    <dsp:sp modelId="{4220478D-6352-4FF1-876A-46F0AFC0E812}">
      <dsp:nvSpPr>
        <dsp:cNvPr id="0" name=""/>
        <dsp:cNvSpPr/>
      </dsp:nvSpPr>
      <dsp:spPr>
        <a:xfrm>
          <a:off x="2714082" y="777887"/>
          <a:ext cx="2377306" cy="950922"/>
        </a:xfrm>
        <a:prstGeom prst="rect">
          <a:avLst/>
        </a:prstGeom>
        <a:solidFill>
          <a:schemeClr val="accent2">
            <a:hueOff val="1891709"/>
            <a:satOff val="5125"/>
            <a:lumOff val="-4052"/>
            <a:alphaOff val="0"/>
          </a:schemeClr>
        </a:solidFill>
        <a:ln w="19050" cap="flat" cmpd="sng" algn="ctr">
          <a:solidFill>
            <a:schemeClr val="accent2">
              <a:hueOff val="1891709"/>
              <a:satOff val="5125"/>
              <a:lumOff val="-40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8704" tIns="170688" rIns="298704" bIns="170688" numCol="1" spcCol="1270" anchor="ctr" anchorCtr="0">
          <a:noAutofit/>
        </a:bodyPr>
        <a:lstStyle/>
        <a:p>
          <a:pPr marL="0" lvl="0" indent="0" algn="ctr" defTabSz="1866900">
            <a:lnSpc>
              <a:spcPct val="90000"/>
            </a:lnSpc>
            <a:spcBef>
              <a:spcPct val="0"/>
            </a:spcBef>
            <a:spcAft>
              <a:spcPct val="35000"/>
            </a:spcAft>
            <a:buNone/>
          </a:pPr>
          <a:r>
            <a:rPr lang="en-GB" sz="4200" kern="1200" dirty="0"/>
            <a:t>2026</a:t>
          </a:r>
        </a:p>
      </dsp:txBody>
      <dsp:txXfrm>
        <a:off x="2714082" y="777887"/>
        <a:ext cx="2377306" cy="950922"/>
      </dsp:txXfrm>
    </dsp:sp>
    <dsp:sp modelId="{A09DBEB6-CB18-4525-8B79-9500C96D6EDB}">
      <dsp:nvSpPr>
        <dsp:cNvPr id="0" name=""/>
        <dsp:cNvSpPr/>
      </dsp:nvSpPr>
      <dsp:spPr>
        <a:xfrm>
          <a:off x="2714082" y="1728810"/>
          <a:ext cx="2377306" cy="1844640"/>
        </a:xfrm>
        <a:prstGeom prst="rect">
          <a:avLst/>
        </a:prstGeom>
        <a:solidFill>
          <a:schemeClr val="accent2">
            <a:tint val="40000"/>
            <a:alpha val="90000"/>
            <a:hueOff val="1951713"/>
            <a:satOff val="-3788"/>
            <a:lumOff val="-656"/>
            <a:alphaOff val="0"/>
          </a:schemeClr>
        </a:solidFill>
        <a:ln w="19050" cap="flat" cmpd="sng" algn="ctr">
          <a:solidFill>
            <a:schemeClr val="accent2">
              <a:tint val="40000"/>
              <a:alpha val="90000"/>
              <a:hueOff val="1951713"/>
              <a:satOff val="-3788"/>
              <a:lumOff val="-6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4028" tIns="224028" rIns="298704" bIns="336042" numCol="1" spcCol="1270" anchor="t" anchorCtr="0">
          <a:noAutofit/>
        </a:bodyPr>
        <a:lstStyle/>
        <a:p>
          <a:pPr marL="285750" lvl="1" indent="-285750" algn="l" defTabSz="1866900">
            <a:lnSpc>
              <a:spcPct val="90000"/>
            </a:lnSpc>
            <a:spcBef>
              <a:spcPct val="0"/>
            </a:spcBef>
            <a:spcAft>
              <a:spcPct val="15000"/>
            </a:spcAft>
            <a:buChar char="•"/>
          </a:pPr>
          <a:r>
            <a:rPr lang="en-GB" sz="4200" kern="1200" dirty="0"/>
            <a:t>20.5%</a:t>
          </a:r>
        </a:p>
      </dsp:txBody>
      <dsp:txXfrm>
        <a:off x="2714082" y="1728810"/>
        <a:ext cx="2377306" cy="1844640"/>
      </dsp:txXfrm>
    </dsp:sp>
    <dsp:sp modelId="{CA192C62-7DDC-4881-A019-2C11FE1913AF}">
      <dsp:nvSpPr>
        <dsp:cNvPr id="0" name=""/>
        <dsp:cNvSpPr/>
      </dsp:nvSpPr>
      <dsp:spPr>
        <a:xfrm>
          <a:off x="5424211" y="777887"/>
          <a:ext cx="2377306" cy="950922"/>
        </a:xfrm>
        <a:prstGeom prst="rect">
          <a:avLst/>
        </a:prstGeom>
        <a:solidFill>
          <a:schemeClr val="accent2">
            <a:hueOff val="3783419"/>
            <a:satOff val="10250"/>
            <a:lumOff val="-8105"/>
            <a:alphaOff val="0"/>
          </a:schemeClr>
        </a:solidFill>
        <a:ln w="19050" cap="flat" cmpd="sng" algn="ctr">
          <a:solidFill>
            <a:schemeClr val="accent2">
              <a:hueOff val="3783419"/>
              <a:satOff val="10250"/>
              <a:lumOff val="-81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8704" tIns="170688" rIns="298704" bIns="170688" numCol="1" spcCol="1270" anchor="ctr" anchorCtr="0">
          <a:noAutofit/>
        </a:bodyPr>
        <a:lstStyle/>
        <a:p>
          <a:pPr marL="0" lvl="0" indent="0" algn="ctr" defTabSz="1866900">
            <a:lnSpc>
              <a:spcPct val="90000"/>
            </a:lnSpc>
            <a:spcBef>
              <a:spcPct val="0"/>
            </a:spcBef>
            <a:spcAft>
              <a:spcPct val="35000"/>
            </a:spcAft>
            <a:buNone/>
          </a:pPr>
          <a:r>
            <a:rPr lang="en-GB" sz="4200" kern="1200" dirty="0"/>
            <a:t>2036</a:t>
          </a:r>
        </a:p>
      </dsp:txBody>
      <dsp:txXfrm>
        <a:off x="5424211" y="777887"/>
        <a:ext cx="2377306" cy="950922"/>
      </dsp:txXfrm>
    </dsp:sp>
    <dsp:sp modelId="{C6B70D6F-28B8-484A-8BF0-C52184E0554C}">
      <dsp:nvSpPr>
        <dsp:cNvPr id="0" name=""/>
        <dsp:cNvSpPr/>
      </dsp:nvSpPr>
      <dsp:spPr>
        <a:xfrm>
          <a:off x="5424211" y="1728810"/>
          <a:ext cx="2377306" cy="1844640"/>
        </a:xfrm>
        <a:prstGeom prst="rect">
          <a:avLst/>
        </a:prstGeom>
        <a:solidFill>
          <a:schemeClr val="accent2">
            <a:tint val="40000"/>
            <a:alpha val="90000"/>
            <a:hueOff val="3903425"/>
            <a:satOff val="-7576"/>
            <a:lumOff val="-1313"/>
            <a:alphaOff val="0"/>
          </a:schemeClr>
        </a:solidFill>
        <a:ln w="19050" cap="flat" cmpd="sng" algn="ctr">
          <a:solidFill>
            <a:schemeClr val="accent2">
              <a:tint val="40000"/>
              <a:alpha val="90000"/>
              <a:hueOff val="3903425"/>
              <a:satOff val="-7576"/>
              <a:lumOff val="-13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4028" tIns="224028" rIns="298704" bIns="336042" numCol="1" spcCol="1270" anchor="t" anchorCtr="0">
          <a:noAutofit/>
        </a:bodyPr>
        <a:lstStyle/>
        <a:p>
          <a:pPr marL="285750" lvl="1" indent="-285750" algn="l" defTabSz="1866900">
            <a:lnSpc>
              <a:spcPct val="90000"/>
            </a:lnSpc>
            <a:spcBef>
              <a:spcPct val="0"/>
            </a:spcBef>
            <a:spcAft>
              <a:spcPct val="15000"/>
            </a:spcAft>
            <a:buChar char="•"/>
          </a:pPr>
          <a:r>
            <a:rPr lang="en-GB" sz="4200" kern="1200" dirty="0"/>
            <a:t>24%</a:t>
          </a:r>
        </a:p>
      </dsp:txBody>
      <dsp:txXfrm>
        <a:off x="5424211" y="1728810"/>
        <a:ext cx="2377306" cy="1844640"/>
      </dsp:txXfrm>
    </dsp:sp>
    <dsp:sp modelId="{0942DCCD-EDC1-4A2D-8AA2-D1BF9561FE29}">
      <dsp:nvSpPr>
        <dsp:cNvPr id="0" name=""/>
        <dsp:cNvSpPr/>
      </dsp:nvSpPr>
      <dsp:spPr>
        <a:xfrm>
          <a:off x="8134340" y="777887"/>
          <a:ext cx="2377306" cy="950922"/>
        </a:xfrm>
        <a:prstGeom prst="rect">
          <a:avLst/>
        </a:prstGeom>
        <a:solidFill>
          <a:schemeClr val="accent2">
            <a:hueOff val="5675128"/>
            <a:satOff val="15375"/>
            <a:lumOff val="-12157"/>
            <a:alphaOff val="0"/>
          </a:schemeClr>
        </a:solidFill>
        <a:ln w="19050" cap="flat" cmpd="sng" algn="ctr">
          <a:solidFill>
            <a:schemeClr val="accent2">
              <a:hueOff val="5675128"/>
              <a:satOff val="15375"/>
              <a:lumOff val="-1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8704" tIns="170688" rIns="298704" bIns="170688" numCol="1" spcCol="1270" anchor="ctr" anchorCtr="0">
          <a:noAutofit/>
        </a:bodyPr>
        <a:lstStyle/>
        <a:p>
          <a:pPr marL="0" lvl="0" indent="0" algn="ctr" defTabSz="1866900">
            <a:lnSpc>
              <a:spcPct val="90000"/>
            </a:lnSpc>
            <a:spcBef>
              <a:spcPct val="0"/>
            </a:spcBef>
            <a:spcAft>
              <a:spcPct val="35000"/>
            </a:spcAft>
            <a:buNone/>
          </a:pPr>
          <a:r>
            <a:rPr lang="en-GB" sz="4200" kern="1200" dirty="0"/>
            <a:t>2046</a:t>
          </a:r>
        </a:p>
      </dsp:txBody>
      <dsp:txXfrm>
        <a:off x="8134340" y="777887"/>
        <a:ext cx="2377306" cy="950922"/>
      </dsp:txXfrm>
    </dsp:sp>
    <dsp:sp modelId="{B7051DC4-F843-4E5F-B971-CE39BF809AFC}">
      <dsp:nvSpPr>
        <dsp:cNvPr id="0" name=""/>
        <dsp:cNvSpPr/>
      </dsp:nvSpPr>
      <dsp:spPr>
        <a:xfrm>
          <a:off x="8134340" y="1728810"/>
          <a:ext cx="2377306" cy="1844640"/>
        </a:xfrm>
        <a:prstGeom prst="rect">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4028" tIns="224028" rIns="298704" bIns="336042" numCol="1" spcCol="1270" anchor="t" anchorCtr="0">
          <a:noAutofit/>
        </a:bodyPr>
        <a:lstStyle/>
        <a:p>
          <a:pPr marL="285750" lvl="1" indent="-285750" algn="l" defTabSz="1866900">
            <a:lnSpc>
              <a:spcPct val="90000"/>
            </a:lnSpc>
            <a:spcBef>
              <a:spcPct val="0"/>
            </a:spcBef>
            <a:spcAft>
              <a:spcPct val="15000"/>
            </a:spcAft>
            <a:buChar char="•"/>
          </a:pPr>
          <a:r>
            <a:rPr lang="en-GB" sz="4200" kern="1200" dirty="0"/>
            <a:t>25.5%</a:t>
          </a:r>
        </a:p>
      </dsp:txBody>
      <dsp:txXfrm>
        <a:off x="8134340" y="1728810"/>
        <a:ext cx="2377306" cy="1844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6642A-B592-4AD0-A2DE-3224652F1CFB}">
      <dsp:nvSpPr>
        <dsp:cNvPr id="0" name=""/>
        <dsp:cNvSpPr/>
      </dsp:nvSpPr>
      <dsp:spPr>
        <a:xfrm>
          <a:off x="2575713" y="1245939"/>
          <a:ext cx="561675" cy="91440"/>
        </a:xfrm>
        <a:custGeom>
          <a:avLst/>
          <a:gdLst/>
          <a:ahLst/>
          <a:cxnLst/>
          <a:rect l="0" t="0" r="0" b="0"/>
          <a:pathLst>
            <a:path>
              <a:moveTo>
                <a:pt x="0" y="45720"/>
              </a:moveTo>
              <a:lnTo>
                <a:pt x="56167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1744" y="1288697"/>
        <a:ext cx="29613" cy="5922"/>
      </dsp:txXfrm>
    </dsp:sp>
    <dsp:sp modelId="{82F18CC3-5680-49F5-A142-F0FA8453862B}">
      <dsp:nvSpPr>
        <dsp:cNvPr id="0" name=""/>
        <dsp:cNvSpPr/>
      </dsp:nvSpPr>
      <dsp:spPr>
        <a:xfrm>
          <a:off x="2404" y="519126"/>
          <a:ext cx="2575109" cy="15450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83" tIns="132451" rIns="126183" bIns="132451" numCol="1" spcCol="1270" anchor="ctr" anchorCtr="0">
          <a:noAutofit/>
        </a:bodyPr>
        <a:lstStyle/>
        <a:p>
          <a:pPr marL="0" lvl="0" indent="0" algn="ctr" defTabSz="622300">
            <a:lnSpc>
              <a:spcPct val="90000"/>
            </a:lnSpc>
            <a:spcBef>
              <a:spcPct val="0"/>
            </a:spcBef>
            <a:spcAft>
              <a:spcPct val="35000"/>
            </a:spcAft>
            <a:buNone/>
          </a:pPr>
          <a:r>
            <a:rPr lang="en-GB" sz="1400" b="1" kern="1200"/>
            <a:t>Critical Analysis</a:t>
          </a:r>
          <a:endParaRPr lang="en-US" sz="1400" kern="1200"/>
        </a:p>
      </dsp:txBody>
      <dsp:txXfrm>
        <a:off x="2404" y="519126"/>
        <a:ext cx="2575109" cy="1545065"/>
      </dsp:txXfrm>
    </dsp:sp>
    <dsp:sp modelId="{7A736FEA-1EEB-4532-8B52-A86B5903F3CA}">
      <dsp:nvSpPr>
        <dsp:cNvPr id="0" name=""/>
        <dsp:cNvSpPr/>
      </dsp:nvSpPr>
      <dsp:spPr>
        <a:xfrm>
          <a:off x="5743098" y="1245939"/>
          <a:ext cx="561675" cy="91440"/>
        </a:xfrm>
        <a:custGeom>
          <a:avLst/>
          <a:gdLst/>
          <a:ahLst/>
          <a:cxnLst/>
          <a:rect l="0" t="0" r="0" b="0"/>
          <a:pathLst>
            <a:path>
              <a:moveTo>
                <a:pt x="0" y="45720"/>
              </a:moveTo>
              <a:lnTo>
                <a:pt x="56167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09129" y="1288697"/>
        <a:ext cx="29613" cy="5922"/>
      </dsp:txXfrm>
    </dsp:sp>
    <dsp:sp modelId="{85839378-45E1-4673-8D85-C904AE5D44EC}">
      <dsp:nvSpPr>
        <dsp:cNvPr id="0" name=""/>
        <dsp:cNvSpPr/>
      </dsp:nvSpPr>
      <dsp:spPr>
        <a:xfrm>
          <a:off x="3169788" y="519126"/>
          <a:ext cx="2575109" cy="15450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83" tIns="132451" rIns="126183" bIns="132451" numCol="1" spcCol="1270" anchor="ctr" anchorCtr="0">
          <a:noAutofit/>
        </a:bodyPr>
        <a:lstStyle/>
        <a:p>
          <a:pPr marL="0" lvl="0" indent="0" algn="ctr" defTabSz="622300">
            <a:lnSpc>
              <a:spcPct val="90000"/>
            </a:lnSpc>
            <a:spcBef>
              <a:spcPct val="0"/>
            </a:spcBef>
            <a:spcAft>
              <a:spcPct val="35000"/>
            </a:spcAft>
            <a:buNone/>
          </a:pPr>
          <a:r>
            <a:rPr lang="en-GB" sz="1400" kern="1200"/>
            <a:t>According to </a:t>
          </a:r>
          <a:r>
            <a:rPr lang="en-GB" sz="1400" b="1" kern="1200"/>
            <a:t>Activity Theory</a:t>
          </a:r>
          <a:r>
            <a:rPr lang="en-GB" sz="1400" kern="1200"/>
            <a:t>, older adults benefit from remaining socially active and engaged </a:t>
          </a:r>
          <a:r>
            <a:rPr lang="en-GB" sz="1400" b="1" kern="1200"/>
            <a:t>(Havighurst, 1961)</a:t>
          </a:r>
          <a:r>
            <a:rPr lang="en-GB" sz="1400" kern="1200"/>
            <a:t>. </a:t>
          </a:r>
          <a:endParaRPr lang="en-US" sz="1400" kern="1200"/>
        </a:p>
      </dsp:txBody>
      <dsp:txXfrm>
        <a:off x="3169788" y="519126"/>
        <a:ext cx="2575109" cy="1545065"/>
      </dsp:txXfrm>
    </dsp:sp>
    <dsp:sp modelId="{464973A2-7C93-4DD1-8135-77D46FF57EF0}">
      <dsp:nvSpPr>
        <dsp:cNvPr id="0" name=""/>
        <dsp:cNvSpPr/>
      </dsp:nvSpPr>
      <dsp:spPr>
        <a:xfrm>
          <a:off x="8910483" y="1221588"/>
          <a:ext cx="561675" cy="91440"/>
        </a:xfrm>
        <a:custGeom>
          <a:avLst/>
          <a:gdLst/>
          <a:ahLst/>
          <a:cxnLst/>
          <a:rect l="0" t="0" r="0" b="0"/>
          <a:pathLst>
            <a:path>
              <a:moveTo>
                <a:pt x="0" y="70070"/>
              </a:moveTo>
              <a:lnTo>
                <a:pt x="297937" y="70070"/>
              </a:lnTo>
              <a:lnTo>
                <a:pt x="297937" y="45720"/>
              </a:lnTo>
              <a:lnTo>
                <a:pt x="56167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76501" y="1264347"/>
        <a:ext cx="29638" cy="5922"/>
      </dsp:txXfrm>
    </dsp:sp>
    <dsp:sp modelId="{18D962EE-6909-4E30-874C-E46F7F6F614E}">
      <dsp:nvSpPr>
        <dsp:cNvPr id="0" name=""/>
        <dsp:cNvSpPr/>
      </dsp:nvSpPr>
      <dsp:spPr>
        <a:xfrm>
          <a:off x="6337173" y="519126"/>
          <a:ext cx="2575109" cy="15450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83" tIns="132451" rIns="126183" bIns="132451" numCol="1" spcCol="1270" anchor="ctr" anchorCtr="0">
          <a:noAutofit/>
        </a:bodyPr>
        <a:lstStyle/>
        <a:p>
          <a:pPr marL="0" lvl="0" indent="0" algn="ctr" defTabSz="622300">
            <a:lnSpc>
              <a:spcPct val="90000"/>
            </a:lnSpc>
            <a:spcBef>
              <a:spcPct val="0"/>
            </a:spcBef>
            <a:spcAft>
              <a:spcPct val="35000"/>
            </a:spcAft>
            <a:buNone/>
          </a:pPr>
          <a:r>
            <a:rPr lang="en-GB" sz="1400" kern="1200"/>
            <a:t>Residential care homes support this through activities and social opportunities, but staffing pressures can limit participation </a:t>
          </a:r>
          <a:r>
            <a:rPr lang="en-GB" sz="1400" b="1" kern="1200"/>
            <a:t>(Skills for Care, 2024)</a:t>
          </a:r>
          <a:r>
            <a:rPr lang="en-GB" sz="1400" kern="1200"/>
            <a:t>. </a:t>
          </a:r>
          <a:endParaRPr lang="en-US" sz="1400" kern="1200"/>
        </a:p>
      </dsp:txBody>
      <dsp:txXfrm>
        <a:off x="6337173" y="519126"/>
        <a:ext cx="2575109" cy="1545065"/>
      </dsp:txXfrm>
    </dsp:sp>
    <dsp:sp modelId="{6D80A60E-5789-47B3-88FE-ED1CFA43238A}">
      <dsp:nvSpPr>
        <dsp:cNvPr id="0" name=""/>
        <dsp:cNvSpPr/>
      </dsp:nvSpPr>
      <dsp:spPr>
        <a:xfrm>
          <a:off x="1289958" y="2038041"/>
          <a:ext cx="9502154" cy="586025"/>
        </a:xfrm>
        <a:custGeom>
          <a:avLst/>
          <a:gdLst/>
          <a:ahLst/>
          <a:cxnLst/>
          <a:rect l="0" t="0" r="0" b="0"/>
          <a:pathLst>
            <a:path>
              <a:moveTo>
                <a:pt x="9502154" y="0"/>
              </a:moveTo>
              <a:lnTo>
                <a:pt x="9502154" y="310112"/>
              </a:lnTo>
              <a:lnTo>
                <a:pt x="0" y="310112"/>
              </a:lnTo>
              <a:lnTo>
                <a:pt x="0" y="58602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02982" y="2328093"/>
        <a:ext cx="476107" cy="5922"/>
      </dsp:txXfrm>
    </dsp:sp>
    <dsp:sp modelId="{9FAA45CC-D716-4795-AAB0-7E3F11653DC6}">
      <dsp:nvSpPr>
        <dsp:cNvPr id="0" name=""/>
        <dsp:cNvSpPr/>
      </dsp:nvSpPr>
      <dsp:spPr>
        <a:xfrm>
          <a:off x="9504558" y="494775"/>
          <a:ext cx="2575109" cy="15450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83" tIns="132451" rIns="126183" bIns="132451" numCol="1" spcCol="1270" anchor="ctr" anchorCtr="0">
          <a:noAutofit/>
        </a:bodyPr>
        <a:lstStyle/>
        <a:p>
          <a:pPr marL="0" lvl="0" indent="0" algn="ctr" defTabSz="622300">
            <a:lnSpc>
              <a:spcPct val="90000"/>
            </a:lnSpc>
            <a:spcBef>
              <a:spcPct val="0"/>
            </a:spcBef>
            <a:spcAft>
              <a:spcPct val="35000"/>
            </a:spcAft>
            <a:buNone/>
          </a:pPr>
          <a:r>
            <a:rPr lang="en-GB" sz="1400" b="1" kern="1200"/>
            <a:t>Impact of Population Trends</a:t>
          </a:r>
          <a:endParaRPr lang="en-US" sz="1400" kern="1200"/>
        </a:p>
      </dsp:txBody>
      <dsp:txXfrm>
        <a:off x="9504558" y="494775"/>
        <a:ext cx="2575109" cy="1545065"/>
      </dsp:txXfrm>
    </dsp:sp>
    <dsp:sp modelId="{A762EC75-71F8-4199-BD75-B84D52F717F7}">
      <dsp:nvSpPr>
        <dsp:cNvPr id="0" name=""/>
        <dsp:cNvSpPr/>
      </dsp:nvSpPr>
      <dsp:spPr>
        <a:xfrm>
          <a:off x="2575713" y="3383280"/>
          <a:ext cx="561675" cy="91440"/>
        </a:xfrm>
        <a:custGeom>
          <a:avLst/>
          <a:gdLst/>
          <a:ahLst/>
          <a:cxnLst/>
          <a:rect l="0" t="0" r="0" b="0"/>
          <a:pathLst>
            <a:path>
              <a:moveTo>
                <a:pt x="0" y="45720"/>
              </a:moveTo>
              <a:lnTo>
                <a:pt x="56167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1744" y="3426038"/>
        <a:ext cx="29613" cy="5922"/>
      </dsp:txXfrm>
    </dsp:sp>
    <dsp:sp modelId="{579094B0-8567-4AC9-B2A6-F2B073415527}">
      <dsp:nvSpPr>
        <dsp:cNvPr id="0" name=""/>
        <dsp:cNvSpPr/>
      </dsp:nvSpPr>
      <dsp:spPr>
        <a:xfrm>
          <a:off x="2404" y="2656467"/>
          <a:ext cx="2575109" cy="15450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83" tIns="132451" rIns="126183" bIns="132451" numCol="1" spcCol="1270" anchor="ctr" anchorCtr="0">
          <a:noAutofit/>
        </a:bodyPr>
        <a:lstStyle/>
        <a:p>
          <a:pPr marL="0" lvl="0" indent="0" algn="ctr" defTabSz="622300">
            <a:lnSpc>
              <a:spcPct val="90000"/>
            </a:lnSpc>
            <a:spcBef>
              <a:spcPct val="0"/>
            </a:spcBef>
            <a:spcAft>
              <a:spcPct val="35000"/>
            </a:spcAft>
            <a:buNone/>
          </a:pPr>
          <a:r>
            <a:rPr lang="en-GB" sz="1400" kern="1200"/>
            <a:t>The UK's ageing population is increasing demand for residential care services </a:t>
          </a:r>
          <a:r>
            <a:rPr lang="en-GB" sz="1400" b="1" kern="1200"/>
            <a:t>(Office for National Statistics, 2023)</a:t>
          </a:r>
          <a:r>
            <a:rPr lang="en-GB" sz="1400" kern="1200"/>
            <a:t>. </a:t>
          </a:r>
          <a:endParaRPr lang="en-US" sz="1400" kern="1200"/>
        </a:p>
      </dsp:txBody>
      <dsp:txXfrm>
        <a:off x="2404" y="2656467"/>
        <a:ext cx="2575109" cy="1545065"/>
      </dsp:txXfrm>
    </dsp:sp>
    <dsp:sp modelId="{3EE15925-25D0-48AE-A945-CF0C3AA3C43A}">
      <dsp:nvSpPr>
        <dsp:cNvPr id="0" name=""/>
        <dsp:cNvSpPr/>
      </dsp:nvSpPr>
      <dsp:spPr>
        <a:xfrm>
          <a:off x="5743098" y="3383280"/>
          <a:ext cx="561675" cy="91440"/>
        </a:xfrm>
        <a:custGeom>
          <a:avLst/>
          <a:gdLst/>
          <a:ahLst/>
          <a:cxnLst/>
          <a:rect l="0" t="0" r="0" b="0"/>
          <a:pathLst>
            <a:path>
              <a:moveTo>
                <a:pt x="0" y="45720"/>
              </a:moveTo>
              <a:lnTo>
                <a:pt x="56167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09129" y="3426038"/>
        <a:ext cx="29613" cy="5922"/>
      </dsp:txXfrm>
    </dsp:sp>
    <dsp:sp modelId="{087E85E1-C0FC-426D-950B-FFC4075896B0}">
      <dsp:nvSpPr>
        <dsp:cNvPr id="0" name=""/>
        <dsp:cNvSpPr/>
      </dsp:nvSpPr>
      <dsp:spPr>
        <a:xfrm>
          <a:off x="3169788" y="2656467"/>
          <a:ext cx="2575109" cy="15450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83" tIns="132451" rIns="126183" bIns="132451" numCol="1" spcCol="1270" anchor="ctr" anchorCtr="0">
          <a:noAutofit/>
        </a:bodyPr>
        <a:lstStyle/>
        <a:p>
          <a:pPr marL="0" lvl="0" indent="0" algn="ctr" defTabSz="622300">
            <a:lnSpc>
              <a:spcPct val="90000"/>
            </a:lnSpc>
            <a:spcBef>
              <a:spcPct val="0"/>
            </a:spcBef>
            <a:spcAft>
              <a:spcPct val="35000"/>
            </a:spcAft>
            <a:buNone/>
          </a:pPr>
          <a:r>
            <a:rPr lang="en-GB" sz="1400" kern="1200"/>
            <a:t>More older adults are living with complex health conditions, creating pressure on care providers and resources </a:t>
          </a:r>
          <a:r>
            <a:rPr lang="en-GB" sz="1400" b="1" kern="1200"/>
            <a:t>(Office for National Statistics, 2023)</a:t>
          </a:r>
          <a:r>
            <a:rPr lang="en-GB" sz="1400" kern="1200"/>
            <a:t>. </a:t>
          </a:r>
          <a:endParaRPr lang="en-US" sz="1400" kern="1200"/>
        </a:p>
      </dsp:txBody>
      <dsp:txXfrm>
        <a:off x="3169788" y="2656467"/>
        <a:ext cx="2575109" cy="1545065"/>
      </dsp:txXfrm>
    </dsp:sp>
    <dsp:sp modelId="{D9C0D2FC-EA0B-4019-BB33-D6CD6F6E86B1}">
      <dsp:nvSpPr>
        <dsp:cNvPr id="0" name=""/>
        <dsp:cNvSpPr/>
      </dsp:nvSpPr>
      <dsp:spPr>
        <a:xfrm>
          <a:off x="8910483" y="3383280"/>
          <a:ext cx="561675" cy="91440"/>
        </a:xfrm>
        <a:custGeom>
          <a:avLst/>
          <a:gdLst/>
          <a:ahLst/>
          <a:cxnLst/>
          <a:rect l="0" t="0" r="0" b="0"/>
          <a:pathLst>
            <a:path>
              <a:moveTo>
                <a:pt x="0" y="45720"/>
              </a:moveTo>
              <a:lnTo>
                <a:pt x="56167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76513" y="3426038"/>
        <a:ext cx="29613" cy="5922"/>
      </dsp:txXfrm>
    </dsp:sp>
    <dsp:sp modelId="{BB730BCC-B942-464D-9746-504815F3DA53}">
      <dsp:nvSpPr>
        <dsp:cNvPr id="0" name=""/>
        <dsp:cNvSpPr/>
      </dsp:nvSpPr>
      <dsp:spPr>
        <a:xfrm>
          <a:off x="6337173" y="2656467"/>
          <a:ext cx="2575109" cy="15450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83" tIns="132451" rIns="126183" bIns="132451" numCol="1" spcCol="1270" anchor="ctr" anchorCtr="0">
          <a:noAutofit/>
        </a:bodyPr>
        <a:lstStyle/>
        <a:p>
          <a:pPr marL="0" lvl="0" indent="0" algn="ctr" defTabSz="622300">
            <a:lnSpc>
              <a:spcPct val="90000"/>
            </a:lnSpc>
            <a:spcBef>
              <a:spcPct val="0"/>
            </a:spcBef>
            <a:spcAft>
              <a:spcPct val="35000"/>
            </a:spcAft>
            <a:buNone/>
          </a:pPr>
          <a:r>
            <a:rPr lang="en-GB" sz="1400" b="1" kern="1200"/>
            <a:t>Areas for Improvement</a:t>
          </a:r>
          <a:endParaRPr lang="en-US" sz="1400" kern="1200"/>
        </a:p>
      </dsp:txBody>
      <dsp:txXfrm>
        <a:off x="6337173" y="2656467"/>
        <a:ext cx="2575109" cy="1545065"/>
      </dsp:txXfrm>
    </dsp:sp>
    <dsp:sp modelId="{AC6F40C9-D922-4AF3-9521-CDAB720DE65B}">
      <dsp:nvSpPr>
        <dsp:cNvPr id="0" name=""/>
        <dsp:cNvSpPr/>
      </dsp:nvSpPr>
      <dsp:spPr>
        <a:xfrm>
          <a:off x="1289958" y="4199732"/>
          <a:ext cx="9502154" cy="561675"/>
        </a:xfrm>
        <a:custGeom>
          <a:avLst/>
          <a:gdLst/>
          <a:ahLst/>
          <a:cxnLst/>
          <a:rect l="0" t="0" r="0" b="0"/>
          <a:pathLst>
            <a:path>
              <a:moveTo>
                <a:pt x="9502154" y="0"/>
              </a:moveTo>
              <a:lnTo>
                <a:pt x="9502154" y="297937"/>
              </a:lnTo>
              <a:lnTo>
                <a:pt x="0" y="297937"/>
              </a:lnTo>
              <a:lnTo>
                <a:pt x="0" y="56167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03021" y="4477609"/>
        <a:ext cx="476029" cy="5922"/>
      </dsp:txXfrm>
    </dsp:sp>
    <dsp:sp modelId="{459CD8BF-AD35-44D1-9C77-4676483DE755}">
      <dsp:nvSpPr>
        <dsp:cNvPr id="0" name=""/>
        <dsp:cNvSpPr/>
      </dsp:nvSpPr>
      <dsp:spPr>
        <a:xfrm>
          <a:off x="9504558" y="2656467"/>
          <a:ext cx="2575109" cy="15450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83" tIns="132451" rIns="126183" bIns="132451" numCol="1" spcCol="1270" anchor="ctr" anchorCtr="0">
          <a:noAutofit/>
        </a:bodyPr>
        <a:lstStyle/>
        <a:p>
          <a:pPr marL="0" lvl="0" indent="0" algn="ctr" defTabSz="622300">
            <a:lnSpc>
              <a:spcPct val="90000"/>
            </a:lnSpc>
            <a:spcBef>
              <a:spcPct val="0"/>
            </a:spcBef>
            <a:spcAft>
              <a:spcPct val="35000"/>
            </a:spcAft>
            <a:buNone/>
          </a:pPr>
          <a:r>
            <a:rPr lang="en-GB" sz="1400" kern="1200"/>
            <a:t>Increase funding and workforce support. </a:t>
          </a:r>
          <a:endParaRPr lang="en-US" sz="1400" kern="1200"/>
        </a:p>
      </dsp:txBody>
      <dsp:txXfrm>
        <a:off x="9504558" y="2656467"/>
        <a:ext cx="2575109" cy="1545065"/>
      </dsp:txXfrm>
    </dsp:sp>
    <dsp:sp modelId="{14E68573-72FB-4CCA-AFAE-DA92EF4B80D9}">
      <dsp:nvSpPr>
        <dsp:cNvPr id="0" name=""/>
        <dsp:cNvSpPr/>
      </dsp:nvSpPr>
      <dsp:spPr>
        <a:xfrm>
          <a:off x="2575713" y="5520620"/>
          <a:ext cx="561675" cy="91440"/>
        </a:xfrm>
        <a:custGeom>
          <a:avLst/>
          <a:gdLst/>
          <a:ahLst/>
          <a:cxnLst/>
          <a:rect l="0" t="0" r="0" b="0"/>
          <a:pathLst>
            <a:path>
              <a:moveTo>
                <a:pt x="0" y="45720"/>
              </a:moveTo>
              <a:lnTo>
                <a:pt x="56167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1744" y="5563379"/>
        <a:ext cx="29613" cy="5922"/>
      </dsp:txXfrm>
    </dsp:sp>
    <dsp:sp modelId="{DB4BCE16-E05D-467C-9378-CC8DB126C275}">
      <dsp:nvSpPr>
        <dsp:cNvPr id="0" name=""/>
        <dsp:cNvSpPr/>
      </dsp:nvSpPr>
      <dsp:spPr>
        <a:xfrm>
          <a:off x="2404" y="4793808"/>
          <a:ext cx="2575109" cy="15450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83" tIns="132451" rIns="126183" bIns="132451" numCol="1" spcCol="1270" anchor="ctr" anchorCtr="0">
          <a:noAutofit/>
        </a:bodyPr>
        <a:lstStyle/>
        <a:p>
          <a:pPr marL="0" lvl="0" indent="0" algn="ctr" defTabSz="622300">
            <a:lnSpc>
              <a:spcPct val="90000"/>
            </a:lnSpc>
            <a:spcBef>
              <a:spcPct val="0"/>
            </a:spcBef>
            <a:spcAft>
              <a:spcPct val="35000"/>
            </a:spcAft>
            <a:buNone/>
          </a:pPr>
          <a:r>
            <a:rPr lang="en-GB" sz="1400" kern="1200"/>
            <a:t>Enhance person-centred care and independence. </a:t>
          </a:r>
          <a:endParaRPr lang="en-US" sz="1400" kern="1200"/>
        </a:p>
      </dsp:txBody>
      <dsp:txXfrm>
        <a:off x="2404" y="4793808"/>
        <a:ext cx="2575109" cy="1545065"/>
      </dsp:txXfrm>
    </dsp:sp>
    <dsp:sp modelId="{05A23FED-1B27-40E6-91D1-2EE53B90FBED}">
      <dsp:nvSpPr>
        <dsp:cNvPr id="0" name=""/>
        <dsp:cNvSpPr/>
      </dsp:nvSpPr>
      <dsp:spPr>
        <a:xfrm>
          <a:off x="3169788" y="4793808"/>
          <a:ext cx="2575109" cy="154506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183" tIns="132451" rIns="126183" bIns="132451" numCol="1" spcCol="1270" anchor="ctr" anchorCtr="0">
          <a:noAutofit/>
        </a:bodyPr>
        <a:lstStyle/>
        <a:p>
          <a:pPr marL="0" lvl="0" indent="0" algn="ctr" defTabSz="622300">
            <a:lnSpc>
              <a:spcPct val="90000"/>
            </a:lnSpc>
            <a:spcBef>
              <a:spcPct val="0"/>
            </a:spcBef>
            <a:spcAft>
              <a:spcPct val="35000"/>
            </a:spcAft>
            <a:buNone/>
          </a:pPr>
          <a:r>
            <a:rPr lang="en-GB" sz="1400" kern="1200"/>
            <a:t>Expand capacity to meet future demand </a:t>
          </a:r>
          <a:r>
            <a:rPr lang="en-GB" sz="1400" b="1" kern="1200"/>
            <a:t>(Skills for Care, 2024)</a:t>
          </a:r>
          <a:r>
            <a:rPr lang="en-GB" sz="1400" kern="1200"/>
            <a:t>.</a:t>
          </a:r>
          <a:endParaRPr lang="en-US" sz="1400" kern="1200"/>
        </a:p>
      </dsp:txBody>
      <dsp:txXfrm>
        <a:off x="3169788" y="4793808"/>
        <a:ext cx="2575109" cy="15450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616E2-1C10-4579-AA4B-40997E0354CA}">
      <dsp:nvSpPr>
        <dsp:cNvPr id="0" name=""/>
        <dsp:cNvSpPr/>
      </dsp:nvSpPr>
      <dsp:spPr>
        <a:xfrm>
          <a:off x="3437652" y="1883488"/>
          <a:ext cx="758378" cy="91440"/>
        </a:xfrm>
        <a:custGeom>
          <a:avLst/>
          <a:gdLst/>
          <a:ahLst/>
          <a:cxnLst/>
          <a:rect l="0" t="0" r="0" b="0"/>
          <a:pathLst>
            <a:path>
              <a:moveTo>
                <a:pt x="0" y="45720"/>
              </a:moveTo>
              <a:lnTo>
                <a:pt x="75837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97116" y="1925263"/>
        <a:ext cx="39448" cy="7889"/>
      </dsp:txXfrm>
    </dsp:sp>
    <dsp:sp modelId="{95A0840C-96A4-490B-94A8-91864A45FD3C}">
      <dsp:nvSpPr>
        <dsp:cNvPr id="0" name=""/>
        <dsp:cNvSpPr/>
      </dsp:nvSpPr>
      <dsp:spPr>
        <a:xfrm>
          <a:off x="9112" y="900106"/>
          <a:ext cx="3430339" cy="205820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089" tIns="176440" rIns="168089" bIns="176440" numCol="1" spcCol="1270" anchor="ctr" anchorCtr="0">
          <a:noAutofit/>
        </a:bodyPr>
        <a:lstStyle/>
        <a:p>
          <a:pPr marL="0" lvl="0" indent="0" algn="ctr" defTabSz="889000">
            <a:lnSpc>
              <a:spcPct val="90000"/>
            </a:lnSpc>
            <a:spcBef>
              <a:spcPct val="0"/>
            </a:spcBef>
            <a:spcAft>
              <a:spcPct val="35000"/>
            </a:spcAft>
            <a:buNone/>
          </a:pPr>
          <a:r>
            <a:rPr lang="en-GB" sz="2000" b="1" kern="1200"/>
            <a:t>Innovations in Elderly Care</a:t>
          </a:r>
          <a:endParaRPr lang="en-US" sz="2000" kern="1200"/>
        </a:p>
      </dsp:txBody>
      <dsp:txXfrm>
        <a:off x="9112" y="900106"/>
        <a:ext cx="3430339" cy="2058203"/>
      </dsp:txXfrm>
    </dsp:sp>
    <dsp:sp modelId="{077EAAA9-FE3A-4357-A518-337C4BA89119}">
      <dsp:nvSpPr>
        <dsp:cNvPr id="0" name=""/>
        <dsp:cNvSpPr/>
      </dsp:nvSpPr>
      <dsp:spPr>
        <a:xfrm>
          <a:off x="7656969" y="1883488"/>
          <a:ext cx="758378" cy="91440"/>
        </a:xfrm>
        <a:custGeom>
          <a:avLst/>
          <a:gdLst/>
          <a:ahLst/>
          <a:cxnLst/>
          <a:rect l="0" t="0" r="0" b="0"/>
          <a:pathLst>
            <a:path>
              <a:moveTo>
                <a:pt x="0" y="45720"/>
              </a:moveTo>
              <a:lnTo>
                <a:pt x="75837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16434" y="1925263"/>
        <a:ext cx="39448" cy="7889"/>
      </dsp:txXfrm>
    </dsp:sp>
    <dsp:sp modelId="{9641B14E-94B4-4513-9528-9381AB8C3A8C}">
      <dsp:nvSpPr>
        <dsp:cNvPr id="0" name=""/>
        <dsp:cNvSpPr/>
      </dsp:nvSpPr>
      <dsp:spPr>
        <a:xfrm>
          <a:off x="4228430" y="900106"/>
          <a:ext cx="3430339" cy="205820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089" tIns="176440" rIns="168089" bIns="176440" numCol="1" spcCol="1270" anchor="ctr" anchorCtr="0">
          <a:noAutofit/>
        </a:bodyPr>
        <a:lstStyle/>
        <a:p>
          <a:pPr marL="0" lvl="0" indent="0" algn="ctr" defTabSz="889000">
            <a:lnSpc>
              <a:spcPct val="90000"/>
            </a:lnSpc>
            <a:spcBef>
              <a:spcPct val="0"/>
            </a:spcBef>
            <a:spcAft>
              <a:spcPct val="35000"/>
            </a:spcAft>
            <a:buNone/>
          </a:pPr>
          <a:r>
            <a:rPr lang="en-GB" sz="2000" b="1" kern="1200"/>
            <a:t>Telehealth</a:t>
          </a:r>
          <a:r>
            <a:rPr lang="en-GB" sz="2000" kern="1200"/>
            <a:t> enables remote consultations and monitoring, reducing the need for hospital visits </a:t>
          </a:r>
          <a:r>
            <a:rPr lang="en-GB" sz="2000" b="1" kern="1200"/>
            <a:t>(NHS England, 2024)</a:t>
          </a:r>
          <a:r>
            <a:rPr lang="en-GB" sz="2000" kern="1200"/>
            <a:t>. </a:t>
          </a:r>
          <a:endParaRPr lang="en-US" sz="2000" kern="1200"/>
        </a:p>
      </dsp:txBody>
      <dsp:txXfrm>
        <a:off x="4228430" y="900106"/>
        <a:ext cx="3430339" cy="2058203"/>
      </dsp:txXfrm>
    </dsp:sp>
    <dsp:sp modelId="{6D5A658C-4EAD-472C-B206-5A38651903FE}">
      <dsp:nvSpPr>
        <dsp:cNvPr id="0" name=""/>
        <dsp:cNvSpPr/>
      </dsp:nvSpPr>
      <dsp:spPr>
        <a:xfrm>
          <a:off x="1724282" y="2956510"/>
          <a:ext cx="8438635" cy="758378"/>
        </a:xfrm>
        <a:custGeom>
          <a:avLst/>
          <a:gdLst/>
          <a:ahLst/>
          <a:cxnLst/>
          <a:rect l="0" t="0" r="0" b="0"/>
          <a:pathLst>
            <a:path>
              <a:moveTo>
                <a:pt x="8438635" y="0"/>
              </a:moveTo>
              <a:lnTo>
                <a:pt x="8438635" y="396289"/>
              </a:lnTo>
              <a:lnTo>
                <a:pt x="0" y="396289"/>
              </a:lnTo>
              <a:lnTo>
                <a:pt x="0" y="758378"/>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31714" y="3331754"/>
        <a:ext cx="423771" cy="7889"/>
      </dsp:txXfrm>
    </dsp:sp>
    <dsp:sp modelId="{790FBE47-B459-44BF-B4E2-5C633DAE6294}">
      <dsp:nvSpPr>
        <dsp:cNvPr id="0" name=""/>
        <dsp:cNvSpPr/>
      </dsp:nvSpPr>
      <dsp:spPr>
        <a:xfrm>
          <a:off x="8447747" y="900106"/>
          <a:ext cx="3430339" cy="205820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089" tIns="176440" rIns="168089" bIns="176440" numCol="1" spcCol="1270" anchor="ctr" anchorCtr="0">
          <a:noAutofit/>
        </a:bodyPr>
        <a:lstStyle/>
        <a:p>
          <a:pPr marL="0" lvl="0" indent="0" algn="ctr" defTabSz="889000">
            <a:lnSpc>
              <a:spcPct val="90000"/>
            </a:lnSpc>
            <a:spcBef>
              <a:spcPct val="0"/>
            </a:spcBef>
            <a:spcAft>
              <a:spcPct val="35000"/>
            </a:spcAft>
            <a:buNone/>
          </a:pPr>
          <a:r>
            <a:rPr lang="en-GB" sz="2000" b="1" kern="1200"/>
            <a:t>Smart home technology</a:t>
          </a:r>
          <a:r>
            <a:rPr lang="en-GB" sz="2000" kern="1200"/>
            <a:t> uses sensors and alarms to improve safety and support independent living </a:t>
          </a:r>
          <a:r>
            <a:rPr lang="en-GB" sz="2000" b="1" kern="1200"/>
            <a:t>(Age UK, 2024)</a:t>
          </a:r>
          <a:r>
            <a:rPr lang="en-GB" sz="2000" kern="1200"/>
            <a:t>. </a:t>
          </a:r>
          <a:endParaRPr lang="en-US" sz="2000" kern="1200"/>
        </a:p>
      </dsp:txBody>
      <dsp:txXfrm>
        <a:off x="8447747" y="900106"/>
        <a:ext cx="3430339" cy="2058203"/>
      </dsp:txXfrm>
    </dsp:sp>
    <dsp:sp modelId="{9478AE9A-C9B5-4A03-9EBA-9B2B18DC0F3C}">
      <dsp:nvSpPr>
        <dsp:cNvPr id="0" name=""/>
        <dsp:cNvSpPr/>
      </dsp:nvSpPr>
      <dsp:spPr>
        <a:xfrm>
          <a:off x="3437652" y="4730670"/>
          <a:ext cx="758378" cy="91440"/>
        </a:xfrm>
        <a:custGeom>
          <a:avLst/>
          <a:gdLst/>
          <a:ahLst/>
          <a:cxnLst/>
          <a:rect l="0" t="0" r="0" b="0"/>
          <a:pathLst>
            <a:path>
              <a:moveTo>
                <a:pt x="0" y="45720"/>
              </a:moveTo>
              <a:lnTo>
                <a:pt x="75837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97116" y="4772445"/>
        <a:ext cx="39448" cy="7889"/>
      </dsp:txXfrm>
    </dsp:sp>
    <dsp:sp modelId="{0CAAE519-FBA4-432C-BE1F-0A8DFD00154F}">
      <dsp:nvSpPr>
        <dsp:cNvPr id="0" name=""/>
        <dsp:cNvSpPr/>
      </dsp:nvSpPr>
      <dsp:spPr>
        <a:xfrm>
          <a:off x="9112" y="3747288"/>
          <a:ext cx="3430339" cy="205820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089" tIns="176440" rIns="168089" bIns="176440" numCol="1" spcCol="1270" anchor="ctr" anchorCtr="0">
          <a:noAutofit/>
        </a:bodyPr>
        <a:lstStyle/>
        <a:p>
          <a:pPr marL="0" lvl="0" indent="0" algn="ctr" defTabSz="889000">
            <a:lnSpc>
              <a:spcPct val="90000"/>
            </a:lnSpc>
            <a:spcBef>
              <a:spcPct val="0"/>
            </a:spcBef>
            <a:spcAft>
              <a:spcPct val="35000"/>
            </a:spcAft>
            <a:buNone/>
          </a:pPr>
          <a:r>
            <a:rPr lang="en-GB" sz="2000" b="1" kern="1200"/>
            <a:t>Dementia technologies</a:t>
          </a:r>
          <a:r>
            <a:rPr lang="en-GB" sz="2000" kern="1200"/>
            <a:t>, such as GPS trackers and reminder devices, help support memory and daily activities </a:t>
          </a:r>
          <a:r>
            <a:rPr lang="en-GB" sz="2000" b="1" kern="1200"/>
            <a:t>(Alzheimer's Society, 2024)</a:t>
          </a:r>
          <a:r>
            <a:rPr lang="en-GB" sz="2000" kern="1200"/>
            <a:t>. </a:t>
          </a:r>
          <a:endParaRPr lang="en-US" sz="2000" kern="1200"/>
        </a:p>
      </dsp:txBody>
      <dsp:txXfrm>
        <a:off x="9112" y="3747288"/>
        <a:ext cx="3430339" cy="2058203"/>
      </dsp:txXfrm>
    </dsp:sp>
    <dsp:sp modelId="{47FABB97-7661-4036-98FB-1963F65C41C4}">
      <dsp:nvSpPr>
        <dsp:cNvPr id="0" name=""/>
        <dsp:cNvSpPr/>
      </dsp:nvSpPr>
      <dsp:spPr>
        <a:xfrm>
          <a:off x="7656969" y="4730670"/>
          <a:ext cx="758378" cy="91440"/>
        </a:xfrm>
        <a:custGeom>
          <a:avLst/>
          <a:gdLst/>
          <a:ahLst/>
          <a:cxnLst/>
          <a:rect l="0" t="0" r="0" b="0"/>
          <a:pathLst>
            <a:path>
              <a:moveTo>
                <a:pt x="0" y="45720"/>
              </a:moveTo>
              <a:lnTo>
                <a:pt x="758378"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016434" y="4772445"/>
        <a:ext cx="39448" cy="7889"/>
      </dsp:txXfrm>
    </dsp:sp>
    <dsp:sp modelId="{B436B524-4967-4265-BD81-1B7D7A28F3F8}">
      <dsp:nvSpPr>
        <dsp:cNvPr id="0" name=""/>
        <dsp:cNvSpPr/>
      </dsp:nvSpPr>
      <dsp:spPr>
        <a:xfrm>
          <a:off x="4228430" y="3747288"/>
          <a:ext cx="3430339" cy="205820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089" tIns="176440" rIns="168089" bIns="176440" numCol="1" spcCol="1270" anchor="ctr" anchorCtr="0">
          <a:noAutofit/>
        </a:bodyPr>
        <a:lstStyle/>
        <a:p>
          <a:pPr marL="0" lvl="0" indent="0" algn="ctr" defTabSz="889000">
            <a:lnSpc>
              <a:spcPct val="90000"/>
            </a:lnSpc>
            <a:spcBef>
              <a:spcPct val="0"/>
            </a:spcBef>
            <a:spcAft>
              <a:spcPct val="35000"/>
            </a:spcAft>
            <a:buNone/>
          </a:pPr>
          <a:r>
            <a:rPr lang="en-GB" sz="2000" b="1" kern="1200"/>
            <a:t>Benefits</a:t>
          </a:r>
          <a:endParaRPr lang="en-US" sz="2000" kern="1200"/>
        </a:p>
      </dsp:txBody>
      <dsp:txXfrm>
        <a:off x="4228430" y="3747288"/>
        <a:ext cx="3430339" cy="2058203"/>
      </dsp:txXfrm>
    </dsp:sp>
    <dsp:sp modelId="{4649870D-9986-4F3F-8400-4B8B0A955461}">
      <dsp:nvSpPr>
        <dsp:cNvPr id="0" name=""/>
        <dsp:cNvSpPr/>
      </dsp:nvSpPr>
      <dsp:spPr>
        <a:xfrm>
          <a:off x="8447747" y="3747288"/>
          <a:ext cx="3430339" cy="205820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089" tIns="176440" rIns="168089" bIns="176440" numCol="1" spcCol="1270" anchor="ctr" anchorCtr="0">
          <a:noAutofit/>
        </a:bodyPr>
        <a:lstStyle/>
        <a:p>
          <a:pPr marL="0" lvl="0" indent="0" algn="ctr" defTabSz="889000">
            <a:lnSpc>
              <a:spcPct val="90000"/>
            </a:lnSpc>
            <a:spcBef>
              <a:spcPct val="0"/>
            </a:spcBef>
            <a:spcAft>
              <a:spcPct val="35000"/>
            </a:spcAft>
            <a:buNone/>
          </a:pPr>
          <a:r>
            <a:rPr lang="en-GB" sz="2000" kern="1200"/>
            <a:t>✔ Promotes independence.</a:t>
          </a:r>
          <a:br>
            <a:rPr lang="en-GB" sz="2000" kern="1200"/>
          </a:br>
          <a:r>
            <a:rPr lang="en-GB" sz="2000" kern="1200"/>
            <a:t>✔ Improves safety and monitoring.</a:t>
          </a:r>
          <a:br>
            <a:rPr lang="en-GB" sz="2000" kern="1200"/>
          </a:br>
          <a:r>
            <a:rPr lang="en-GB" sz="2000" kern="1200"/>
            <a:t>✔ Enhances access to healthcare services.</a:t>
          </a:r>
          <a:endParaRPr lang="en-US" sz="2000" kern="1200"/>
        </a:p>
      </dsp:txBody>
      <dsp:txXfrm>
        <a:off x="8447747" y="3747288"/>
        <a:ext cx="3430339" cy="20582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45A951-2263-4169-9FED-3411CBAA1A5F}">
      <dsp:nvSpPr>
        <dsp:cNvPr id="0" name=""/>
        <dsp:cNvSpPr/>
      </dsp:nvSpPr>
      <dsp:spPr>
        <a:xfrm>
          <a:off x="2818585" y="1249320"/>
          <a:ext cx="395622" cy="91440"/>
        </a:xfrm>
        <a:custGeom>
          <a:avLst/>
          <a:gdLst/>
          <a:ahLst/>
          <a:cxnLst/>
          <a:rect l="0" t="0" r="0" b="0"/>
          <a:pathLst>
            <a:path>
              <a:moveTo>
                <a:pt x="0" y="61481"/>
              </a:moveTo>
              <a:lnTo>
                <a:pt x="214911" y="61481"/>
              </a:lnTo>
              <a:lnTo>
                <a:pt x="214911" y="45720"/>
              </a:lnTo>
              <a:lnTo>
                <a:pt x="39562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05734" y="1292007"/>
        <a:ext cx="21325" cy="6066"/>
      </dsp:txXfrm>
    </dsp:sp>
    <dsp:sp modelId="{747B493C-7EC1-4D7B-91D4-6F5F79D1B5D1}">
      <dsp:nvSpPr>
        <dsp:cNvPr id="0" name=""/>
        <dsp:cNvSpPr/>
      </dsp:nvSpPr>
      <dsp:spPr>
        <a:xfrm>
          <a:off x="182868" y="519546"/>
          <a:ext cx="2637517" cy="158251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241" tIns="135661" rIns="129241" bIns="135661" numCol="1" spcCol="1270" anchor="ctr" anchorCtr="0">
          <a:noAutofit/>
        </a:bodyPr>
        <a:lstStyle/>
        <a:p>
          <a:pPr marL="0" lvl="0" indent="0" algn="ctr" defTabSz="711200">
            <a:lnSpc>
              <a:spcPct val="90000"/>
            </a:lnSpc>
            <a:spcBef>
              <a:spcPct val="0"/>
            </a:spcBef>
            <a:spcAft>
              <a:spcPct val="35000"/>
            </a:spcAft>
            <a:buNone/>
          </a:pPr>
          <a:r>
            <a:rPr lang="en-GB" sz="1600" b="1" kern="1200" dirty="0"/>
            <a:t>Critical Assessment of Technology in Elderly Care</a:t>
          </a:r>
          <a:endParaRPr lang="en-US" sz="1600" kern="1200" dirty="0"/>
        </a:p>
      </dsp:txBody>
      <dsp:txXfrm>
        <a:off x="182868" y="519546"/>
        <a:ext cx="2637517" cy="1582510"/>
      </dsp:txXfrm>
    </dsp:sp>
    <dsp:sp modelId="{C060710B-B700-49DE-981A-41A05C5E674F}">
      <dsp:nvSpPr>
        <dsp:cNvPr id="0" name=""/>
        <dsp:cNvSpPr/>
      </dsp:nvSpPr>
      <dsp:spPr>
        <a:xfrm>
          <a:off x="5882325" y="1249320"/>
          <a:ext cx="576028" cy="91440"/>
        </a:xfrm>
        <a:custGeom>
          <a:avLst/>
          <a:gdLst/>
          <a:ahLst/>
          <a:cxnLst/>
          <a:rect l="0" t="0" r="0" b="0"/>
          <a:pathLst>
            <a:path>
              <a:moveTo>
                <a:pt x="0" y="45720"/>
              </a:moveTo>
              <a:lnTo>
                <a:pt x="576028" y="45720"/>
              </a:lnTo>
            </a:path>
          </a:pathLst>
        </a:custGeom>
        <a:noFill/>
        <a:ln w="12700" cap="flat" cmpd="sng" algn="ctr">
          <a:solidFill>
            <a:schemeClr val="accent2">
              <a:hueOff val="630570"/>
              <a:satOff val="1708"/>
              <a:lumOff val="-13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55174" y="1292007"/>
        <a:ext cx="30331" cy="6066"/>
      </dsp:txXfrm>
    </dsp:sp>
    <dsp:sp modelId="{5E5B4B42-80E7-425C-954A-612DF3A94133}">
      <dsp:nvSpPr>
        <dsp:cNvPr id="0" name=""/>
        <dsp:cNvSpPr/>
      </dsp:nvSpPr>
      <dsp:spPr>
        <a:xfrm>
          <a:off x="3246608" y="503785"/>
          <a:ext cx="2637517" cy="1582510"/>
        </a:xfrm>
        <a:prstGeom prst="rect">
          <a:avLst/>
        </a:prstGeom>
        <a:gradFill rotWithShape="0">
          <a:gsLst>
            <a:gs pos="0">
              <a:schemeClr val="accent2">
                <a:hueOff val="567513"/>
                <a:satOff val="1538"/>
                <a:lumOff val="-1216"/>
                <a:alphaOff val="0"/>
                <a:satMod val="103000"/>
                <a:lumMod val="102000"/>
                <a:tint val="94000"/>
              </a:schemeClr>
            </a:gs>
            <a:gs pos="50000">
              <a:schemeClr val="accent2">
                <a:hueOff val="567513"/>
                <a:satOff val="1538"/>
                <a:lumOff val="-1216"/>
                <a:alphaOff val="0"/>
                <a:satMod val="110000"/>
                <a:lumMod val="100000"/>
                <a:shade val="100000"/>
              </a:schemeClr>
            </a:gs>
            <a:gs pos="100000">
              <a:schemeClr val="accent2">
                <a:hueOff val="567513"/>
                <a:satOff val="1538"/>
                <a:lumOff val="-121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241" tIns="135661" rIns="129241" bIns="135661" numCol="1" spcCol="1270" anchor="ctr" anchorCtr="0">
          <a:noAutofit/>
        </a:bodyPr>
        <a:lstStyle/>
        <a:p>
          <a:pPr marL="0" lvl="0" indent="0" algn="ctr" defTabSz="711200">
            <a:lnSpc>
              <a:spcPct val="90000"/>
            </a:lnSpc>
            <a:spcBef>
              <a:spcPct val="0"/>
            </a:spcBef>
            <a:spcAft>
              <a:spcPct val="35000"/>
            </a:spcAft>
            <a:buNone/>
          </a:pPr>
          <a:r>
            <a:rPr lang="en-GB" sz="1600" b="1" kern="1200"/>
            <a:t>Benefits</a:t>
          </a:r>
          <a:endParaRPr lang="en-US" sz="1600" kern="1200"/>
        </a:p>
      </dsp:txBody>
      <dsp:txXfrm>
        <a:off x="3246608" y="503785"/>
        <a:ext cx="2637517" cy="1582510"/>
      </dsp:txXfrm>
    </dsp:sp>
    <dsp:sp modelId="{11176233-9D0D-427B-AFB7-8E924E6E54C0}">
      <dsp:nvSpPr>
        <dsp:cNvPr id="0" name=""/>
        <dsp:cNvSpPr/>
      </dsp:nvSpPr>
      <dsp:spPr>
        <a:xfrm>
          <a:off x="9126471" y="1249320"/>
          <a:ext cx="576028" cy="91440"/>
        </a:xfrm>
        <a:custGeom>
          <a:avLst/>
          <a:gdLst/>
          <a:ahLst/>
          <a:cxnLst/>
          <a:rect l="0" t="0" r="0" b="0"/>
          <a:pathLst>
            <a:path>
              <a:moveTo>
                <a:pt x="0" y="45720"/>
              </a:moveTo>
              <a:lnTo>
                <a:pt x="576028" y="45720"/>
              </a:lnTo>
            </a:path>
          </a:pathLst>
        </a:custGeom>
        <a:noFill/>
        <a:ln w="12700" cap="flat" cmpd="sng" algn="ctr">
          <a:solidFill>
            <a:schemeClr val="accent2">
              <a:hueOff val="1261139"/>
              <a:satOff val="3417"/>
              <a:lumOff val="-27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399320" y="1292007"/>
        <a:ext cx="30331" cy="6066"/>
      </dsp:txXfrm>
    </dsp:sp>
    <dsp:sp modelId="{AF357FEC-A201-496D-9B1D-2C7FD3DF4675}">
      <dsp:nvSpPr>
        <dsp:cNvPr id="0" name=""/>
        <dsp:cNvSpPr/>
      </dsp:nvSpPr>
      <dsp:spPr>
        <a:xfrm>
          <a:off x="6490754" y="503785"/>
          <a:ext cx="2637517" cy="1582510"/>
        </a:xfrm>
        <a:prstGeom prst="rect">
          <a:avLst/>
        </a:prstGeom>
        <a:gradFill rotWithShape="0">
          <a:gsLst>
            <a:gs pos="0">
              <a:schemeClr val="accent2">
                <a:hueOff val="1135026"/>
                <a:satOff val="3075"/>
                <a:lumOff val="-2431"/>
                <a:alphaOff val="0"/>
                <a:satMod val="103000"/>
                <a:lumMod val="102000"/>
                <a:tint val="94000"/>
              </a:schemeClr>
            </a:gs>
            <a:gs pos="50000">
              <a:schemeClr val="accent2">
                <a:hueOff val="1135026"/>
                <a:satOff val="3075"/>
                <a:lumOff val="-2431"/>
                <a:alphaOff val="0"/>
                <a:satMod val="110000"/>
                <a:lumMod val="100000"/>
                <a:shade val="100000"/>
              </a:schemeClr>
            </a:gs>
            <a:gs pos="100000">
              <a:schemeClr val="accent2">
                <a:hueOff val="1135026"/>
                <a:satOff val="3075"/>
                <a:lumOff val="-243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241" tIns="135661" rIns="129241" bIns="135661" numCol="1" spcCol="1270" anchor="ctr" anchorCtr="0">
          <a:noAutofit/>
        </a:bodyPr>
        <a:lstStyle/>
        <a:p>
          <a:pPr marL="0" lvl="0" indent="0" algn="ctr" defTabSz="711200">
            <a:lnSpc>
              <a:spcPct val="90000"/>
            </a:lnSpc>
            <a:spcBef>
              <a:spcPct val="0"/>
            </a:spcBef>
            <a:spcAft>
              <a:spcPct val="35000"/>
            </a:spcAft>
            <a:buNone/>
          </a:pPr>
          <a:r>
            <a:rPr lang="en-GB" sz="1600" kern="1200" dirty="0"/>
            <a:t>Supports ageing in place and independent living </a:t>
          </a:r>
          <a:r>
            <a:rPr lang="en-GB" sz="1600" b="1" kern="1200" dirty="0"/>
            <a:t>(Age UK, 2024)</a:t>
          </a:r>
          <a:r>
            <a:rPr lang="en-GB" sz="1600" kern="1200" dirty="0"/>
            <a:t>. </a:t>
          </a:r>
          <a:endParaRPr lang="en-US" sz="1600" kern="1200" dirty="0"/>
        </a:p>
      </dsp:txBody>
      <dsp:txXfrm>
        <a:off x="6490754" y="503785"/>
        <a:ext cx="2637517" cy="1582510"/>
      </dsp:txXfrm>
    </dsp:sp>
    <dsp:sp modelId="{C9065F89-4B8F-4FB0-9B7C-62E2EB6A4AEB}">
      <dsp:nvSpPr>
        <dsp:cNvPr id="0" name=""/>
        <dsp:cNvSpPr/>
      </dsp:nvSpPr>
      <dsp:spPr>
        <a:xfrm>
          <a:off x="1501627" y="2084495"/>
          <a:ext cx="9552032" cy="520846"/>
        </a:xfrm>
        <a:custGeom>
          <a:avLst/>
          <a:gdLst/>
          <a:ahLst/>
          <a:cxnLst/>
          <a:rect l="0" t="0" r="0" b="0"/>
          <a:pathLst>
            <a:path>
              <a:moveTo>
                <a:pt x="9552032" y="0"/>
              </a:moveTo>
              <a:lnTo>
                <a:pt x="9552032" y="277523"/>
              </a:lnTo>
              <a:lnTo>
                <a:pt x="0" y="277523"/>
              </a:lnTo>
              <a:lnTo>
                <a:pt x="0" y="520846"/>
              </a:lnTo>
            </a:path>
          </a:pathLst>
        </a:custGeom>
        <a:noFill/>
        <a:ln w="12700" cap="flat" cmpd="sng" algn="ctr">
          <a:solidFill>
            <a:schemeClr val="accent2">
              <a:hueOff val="1891709"/>
              <a:satOff val="5125"/>
              <a:lumOff val="-40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38444" y="2341885"/>
        <a:ext cx="478396" cy="6066"/>
      </dsp:txXfrm>
    </dsp:sp>
    <dsp:sp modelId="{331CFED7-B18B-46E0-9041-41DFF82FAC55}">
      <dsp:nvSpPr>
        <dsp:cNvPr id="0" name=""/>
        <dsp:cNvSpPr/>
      </dsp:nvSpPr>
      <dsp:spPr>
        <a:xfrm>
          <a:off x="9734900" y="503785"/>
          <a:ext cx="2637517" cy="1582510"/>
        </a:xfrm>
        <a:prstGeom prst="rect">
          <a:avLst/>
        </a:prstGeom>
        <a:gradFill rotWithShape="0">
          <a:gsLst>
            <a:gs pos="0">
              <a:schemeClr val="accent2">
                <a:hueOff val="1702538"/>
                <a:satOff val="4613"/>
                <a:lumOff val="-3647"/>
                <a:alphaOff val="0"/>
                <a:satMod val="103000"/>
                <a:lumMod val="102000"/>
                <a:tint val="94000"/>
              </a:schemeClr>
            </a:gs>
            <a:gs pos="50000">
              <a:schemeClr val="accent2">
                <a:hueOff val="1702538"/>
                <a:satOff val="4613"/>
                <a:lumOff val="-3647"/>
                <a:alphaOff val="0"/>
                <a:satMod val="110000"/>
                <a:lumMod val="100000"/>
                <a:shade val="100000"/>
              </a:schemeClr>
            </a:gs>
            <a:gs pos="100000">
              <a:schemeClr val="accent2">
                <a:hueOff val="1702538"/>
                <a:satOff val="4613"/>
                <a:lumOff val="-364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241" tIns="135661" rIns="129241" bIns="135661" numCol="1" spcCol="1270" anchor="ctr" anchorCtr="0">
          <a:noAutofit/>
        </a:bodyPr>
        <a:lstStyle/>
        <a:p>
          <a:pPr marL="0" lvl="0" indent="0" algn="ctr" defTabSz="711200">
            <a:lnSpc>
              <a:spcPct val="90000"/>
            </a:lnSpc>
            <a:spcBef>
              <a:spcPct val="0"/>
            </a:spcBef>
            <a:spcAft>
              <a:spcPct val="35000"/>
            </a:spcAft>
            <a:buNone/>
          </a:pPr>
          <a:r>
            <a:rPr lang="en-GB" sz="1600" kern="1200"/>
            <a:t>Enables earlier intervention through remote monitoring </a:t>
          </a:r>
          <a:r>
            <a:rPr lang="en-GB" sz="1600" b="1" kern="1200"/>
            <a:t>(NHS England, 2024)</a:t>
          </a:r>
          <a:r>
            <a:rPr lang="en-GB" sz="1600" kern="1200"/>
            <a:t>. </a:t>
          </a:r>
          <a:endParaRPr lang="en-US" sz="1600" kern="1200"/>
        </a:p>
      </dsp:txBody>
      <dsp:txXfrm>
        <a:off x="9734900" y="503785"/>
        <a:ext cx="2637517" cy="1582510"/>
      </dsp:txXfrm>
    </dsp:sp>
    <dsp:sp modelId="{16662297-63D0-4CB5-854D-0683006C47AC}">
      <dsp:nvSpPr>
        <dsp:cNvPr id="0" name=""/>
        <dsp:cNvSpPr/>
      </dsp:nvSpPr>
      <dsp:spPr>
        <a:xfrm>
          <a:off x="2818585" y="3383277"/>
          <a:ext cx="395622" cy="91440"/>
        </a:xfrm>
        <a:custGeom>
          <a:avLst/>
          <a:gdLst/>
          <a:ahLst/>
          <a:cxnLst/>
          <a:rect l="0" t="0" r="0" b="0"/>
          <a:pathLst>
            <a:path>
              <a:moveTo>
                <a:pt x="0" y="45720"/>
              </a:moveTo>
              <a:lnTo>
                <a:pt x="214911" y="45720"/>
              </a:lnTo>
              <a:lnTo>
                <a:pt x="214911" y="100902"/>
              </a:lnTo>
              <a:lnTo>
                <a:pt x="395622" y="100902"/>
              </a:lnTo>
            </a:path>
          </a:pathLst>
        </a:custGeom>
        <a:noFill/>
        <a:ln w="12700" cap="flat" cmpd="sng" algn="ctr">
          <a:solidFill>
            <a:schemeClr val="accent2">
              <a:hueOff val="2522279"/>
              <a:satOff val="6833"/>
              <a:lumOff val="-540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05652" y="3425964"/>
        <a:ext cx="21489" cy="6066"/>
      </dsp:txXfrm>
    </dsp:sp>
    <dsp:sp modelId="{7039557D-4F02-4108-AA26-04A46509C3C0}">
      <dsp:nvSpPr>
        <dsp:cNvPr id="0" name=""/>
        <dsp:cNvSpPr/>
      </dsp:nvSpPr>
      <dsp:spPr>
        <a:xfrm>
          <a:off x="182868" y="2637742"/>
          <a:ext cx="2637517" cy="1582510"/>
        </a:xfrm>
        <a:prstGeom prst="rect">
          <a:avLst/>
        </a:prstGeom>
        <a:gradFill rotWithShape="0">
          <a:gsLst>
            <a:gs pos="0">
              <a:schemeClr val="accent2">
                <a:hueOff val="2270051"/>
                <a:satOff val="6150"/>
                <a:lumOff val="-4863"/>
                <a:alphaOff val="0"/>
                <a:satMod val="103000"/>
                <a:lumMod val="102000"/>
                <a:tint val="94000"/>
              </a:schemeClr>
            </a:gs>
            <a:gs pos="50000">
              <a:schemeClr val="accent2">
                <a:hueOff val="2270051"/>
                <a:satOff val="6150"/>
                <a:lumOff val="-4863"/>
                <a:alphaOff val="0"/>
                <a:satMod val="110000"/>
                <a:lumMod val="100000"/>
                <a:shade val="100000"/>
              </a:schemeClr>
            </a:gs>
            <a:gs pos="100000">
              <a:schemeClr val="accent2">
                <a:hueOff val="2270051"/>
                <a:satOff val="6150"/>
                <a:lumOff val="-486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241" tIns="135661" rIns="129241" bIns="135661" numCol="1" spcCol="1270" anchor="ctr" anchorCtr="0">
          <a:noAutofit/>
        </a:bodyPr>
        <a:lstStyle/>
        <a:p>
          <a:pPr marL="0" lvl="0" indent="0" algn="ctr" defTabSz="711200">
            <a:lnSpc>
              <a:spcPct val="90000"/>
            </a:lnSpc>
            <a:spcBef>
              <a:spcPct val="0"/>
            </a:spcBef>
            <a:spcAft>
              <a:spcPct val="35000"/>
            </a:spcAft>
            <a:buNone/>
          </a:pPr>
          <a:r>
            <a:rPr lang="en-GB" sz="1600" kern="1200"/>
            <a:t>Can improve quality of life for people with dementia </a:t>
          </a:r>
          <a:r>
            <a:rPr lang="en-GB" sz="1600" b="1" kern="1200"/>
            <a:t>(Alzheimer's Society, 2024)</a:t>
          </a:r>
          <a:r>
            <a:rPr lang="en-GB" sz="1600" kern="1200"/>
            <a:t>. </a:t>
          </a:r>
          <a:endParaRPr lang="en-US" sz="1600" kern="1200"/>
        </a:p>
      </dsp:txBody>
      <dsp:txXfrm>
        <a:off x="182868" y="2637742"/>
        <a:ext cx="2637517" cy="1582510"/>
      </dsp:txXfrm>
    </dsp:sp>
    <dsp:sp modelId="{DD37A8DA-828F-4A28-8299-FFAB93A0D2CB}">
      <dsp:nvSpPr>
        <dsp:cNvPr id="0" name=""/>
        <dsp:cNvSpPr/>
      </dsp:nvSpPr>
      <dsp:spPr>
        <a:xfrm>
          <a:off x="5882325" y="3438459"/>
          <a:ext cx="576028" cy="91440"/>
        </a:xfrm>
        <a:custGeom>
          <a:avLst/>
          <a:gdLst/>
          <a:ahLst/>
          <a:cxnLst/>
          <a:rect l="0" t="0" r="0" b="0"/>
          <a:pathLst>
            <a:path>
              <a:moveTo>
                <a:pt x="0" y="45720"/>
              </a:moveTo>
              <a:lnTo>
                <a:pt x="576028" y="45720"/>
              </a:lnTo>
            </a:path>
          </a:pathLst>
        </a:custGeom>
        <a:noFill/>
        <a:ln w="12700" cap="flat" cmpd="sng" algn="ctr">
          <a:solidFill>
            <a:schemeClr val="accent2">
              <a:hueOff val="3152849"/>
              <a:satOff val="8542"/>
              <a:lumOff val="-675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55174" y="3481146"/>
        <a:ext cx="30331" cy="6066"/>
      </dsp:txXfrm>
    </dsp:sp>
    <dsp:sp modelId="{33E15C9A-38CA-4F36-8D82-5C8E2128A6BB}">
      <dsp:nvSpPr>
        <dsp:cNvPr id="0" name=""/>
        <dsp:cNvSpPr/>
      </dsp:nvSpPr>
      <dsp:spPr>
        <a:xfrm>
          <a:off x="3246608" y="2692924"/>
          <a:ext cx="2637517" cy="1582510"/>
        </a:xfrm>
        <a:prstGeom prst="rect">
          <a:avLst/>
        </a:prstGeom>
        <a:gradFill rotWithShape="0">
          <a:gsLst>
            <a:gs pos="0">
              <a:schemeClr val="accent2">
                <a:hueOff val="2837564"/>
                <a:satOff val="7688"/>
                <a:lumOff val="-6079"/>
                <a:alphaOff val="0"/>
                <a:satMod val="103000"/>
                <a:lumMod val="102000"/>
                <a:tint val="94000"/>
              </a:schemeClr>
            </a:gs>
            <a:gs pos="50000">
              <a:schemeClr val="accent2">
                <a:hueOff val="2837564"/>
                <a:satOff val="7688"/>
                <a:lumOff val="-6079"/>
                <a:alphaOff val="0"/>
                <a:satMod val="110000"/>
                <a:lumMod val="100000"/>
                <a:shade val="100000"/>
              </a:schemeClr>
            </a:gs>
            <a:gs pos="100000">
              <a:schemeClr val="accent2">
                <a:hueOff val="2837564"/>
                <a:satOff val="7688"/>
                <a:lumOff val="-607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241" tIns="135661" rIns="129241" bIns="135661" numCol="1" spcCol="1270" anchor="ctr" anchorCtr="0">
          <a:noAutofit/>
        </a:bodyPr>
        <a:lstStyle/>
        <a:p>
          <a:pPr marL="0" lvl="0" indent="0" algn="ctr" defTabSz="711200">
            <a:lnSpc>
              <a:spcPct val="90000"/>
            </a:lnSpc>
            <a:spcBef>
              <a:spcPct val="0"/>
            </a:spcBef>
            <a:spcAft>
              <a:spcPct val="35000"/>
            </a:spcAft>
            <a:buNone/>
          </a:pPr>
          <a:r>
            <a:rPr lang="en-GB" sz="1600" b="1" kern="1200"/>
            <a:t>Challenges</a:t>
          </a:r>
          <a:endParaRPr lang="en-US" sz="1600" kern="1200"/>
        </a:p>
      </dsp:txBody>
      <dsp:txXfrm>
        <a:off x="3246608" y="2692924"/>
        <a:ext cx="2637517" cy="1582510"/>
      </dsp:txXfrm>
    </dsp:sp>
    <dsp:sp modelId="{6DD2F4A6-793D-456A-B67F-8FB165AE7097}">
      <dsp:nvSpPr>
        <dsp:cNvPr id="0" name=""/>
        <dsp:cNvSpPr/>
      </dsp:nvSpPr>
      <dsp:spPr>
        <a:xfrm>
          <a:off x="9126471" y="3438459"/>
          <a:ext cx="576028" cy="91440"/>
        </a:xfrm>
        <a:custGeom>
          <a:avLst/>
          <a:gdLst/>
          <a:ahLst/>
          <a:cxnLst/>
          <a:rect l="0" t="0" r="0" b="0"/>
          <a:pathLst>
            <a:path>
              <a:moveTo>
                <a:pt x="0" y="45720"/>
              </a:moveTo>
              <a:lnTo>
                <a:pt x="576028" y="45720"/>
              </a:lnTo>
            </a:path>
          </a:pathLst>
        </a:custGeom>
        <a:noFill/>
        <a:ln w="12700" cap="flat" cmpd="sng" algn="ctr">
          <a:solidFill>
            <a:schemeClr val="accent2">
              <a:hueOff val="3783419"/>
              <a:satOff val="10250"/>
              <a:lumOff val="-81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399320" y="3481146"/>
        <a:ext cx="30331" cy="6066"/>
      </dsp:txXfrm>
    </dsp:sp>
    <dsp:sp modelId="{18B1F2DF-8912-495F-8681-2B1204CDA1A9}">
      <dsp:nvSpPr>
        <dsp:cNvPr id="0" name=""/>
        <dsp:cNvSpPr/>
      </dsp:nvSpPr>
      <dsp:spPr>
        <a:xfrm>
          <a:off x="6490754" y="2692924"/>
          <a:ext cx="2637517" cy="1582510"/>
        </a:xfrm>
        <a:prstGeom prst="rect">
          <a:avLst/>
        </a:prstGeom>
        <a:gradFill rotWithShape="0">
          <a:gsLst>
            <a:gs pos="0">
              <a:schemeClr val="accent2">
                <a:hueOff val="3405077"/>
                <a:satOff val="9225"/>
                <a:lumOff val="-7294"/>
                <a:alphaOff val="0"/>
                <a:satMod val="103000"/>
                <a:lumMod val="102000"/>
                <a:tint val="94000"/>
              </a:schemeClr>
            </a:gs>
            <a:gs pos="50000">
              <a:schemeClr val="accent2">
                <a:hueOff val="3405077"/>
                <a:satOff val="9225"/>
                <a:lumOff val="-7294"/>
                <a:alphaOff val="0"/>
                <a:satMod val="110000"/>
                <a:lumMod val="100000"/>
                <a:shade val="100000"/>
              </a:schemeClr>
            </a:gs>
            <a:gs pos="100000">
              <a:schemeClr val="accent2">
                <a:hueOff val="3405077"/>
                <a:satOff val="9225"/>
                <a:lumOff val="-729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241" tIns="135661" rIns="129241" bIns="135661" numCol="1" spcCol="1270" anchor="ctr" anchorCtr="0">
          <a:noAutofit/>
        </a:bodyPr>
        <a:lstStyle/>
        <a:p>
          <a:pPr marL="0" lvl="0" indent="0" algn="ctr" defTabSz="711200">
            <a:lnSpc>
              <a:spcPct val="90000"/>
            </a:lnSpc>
            <a:spcBef>
              <a:spcPct val="0"/>
            </a:spcBef>
            <a:spcAft>
              <a:spcPct val="35000"/>
            </a:spcAft>
            <a:buNone/>
          </a:pPr>
          <a:r>
            <a:rPr lang="en-GB" sz="1600" kern="1200"/>
            <a:t>High costs may limit access to some technologies. </a:t>
          </a:r>
          <a:endParaRPr lang="en-US" sz="1600" kern="1200"/>
        </a:p>
      </dsp:txBody>
      <dsp:txXfrm>
        <a:off x="6490754" y="2692924"/>
        <a:ext cx="2637517" cy="1582510"/>
      </dsp:txXfrm>
    </dsp:sp>
    <dsp:sp modelId="{8900628F-5214-4749-BB72-D05DD98E7A48}">
      <dsp:nvSpPr>
        <dsp:cNvPr id="0" name=""/>
        <dsp:cNvSpPr/>
      </dsp:nvSpPr>
      <dsp:spPr>
        <a:xfrm>
          <a:off x="1501627" y="4273634"/>
          <a:ext cx="9552032" cy="591015"/>
        </a:xfrm>
        <a:custGeom>
          <a:avLst/>
          <a:gdLst/>
          <a:ahLst/>
          <a:cxnLst/>
          <a:rect l="0" t="0" r="0" b="0"/>
          <a:pathLst>
            <a:path>
              <a:moveTo>
                <a:pt x="9552032" y="0"/>
              </a:moveTo>
              <a:lnTo>
                <a:pt x="9552032" y="312607"/>
              </a:lnTo>
              <a:lnTo>
                <a:pt x="0" y="312607"/>
              </a:lnTo>
              <a:lnTo>
                <a:pt x="0" y="591015"/>
              </a:lnTo>
            </a:path>
          </a:pathLst>
        </a:custGeom>
        <a:noFill/>
        <a:ln w="12700" cap="flat" cmpd="sng" algn="ctr">
          <a:solidFill>
            <a:schemeClr val="accent2">
              <a:hueOff val="4413988"/>
              <a:satOff val="11958"/>
              <a:lumOff val="-945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38337" y="4566109"/>
        <a:ext cx="478611" cy="6066"/>
      </dsp:txXfrm>
    </dsp:sp>
    <dsp:sp modelId="{4C331458-BE8E-4CA9-8D68-49B7BF10DCEB}">
      <dsp:nvSpPr>
        <dsp:cNvPr id="0" name=""/>
        <dsp:cNvSpPr/>
      </dsp:nvSpPr>
      <dsp:spPr>
        <a:xfrm>
          <a:off x="9734900" y="2692924"/>
          <a:ext cx="2637517" cy="1582510"/>
        </a:xfrm>
        <a:prstGeom prst="rect">
          <a:avLst/>
        </a:prstGeom>
        <a:gradFill rotWithShape="0">
          <a:gsLst>
            <a:gs pos="0">
              <a:schemeClr val="accent2">
                <a:hueOff val="3972589"/>
                <a:satOff val="10763"/>
                <a:lumOff val="-8510"/>
                <a:alphaOff val="0"/>
                <a:satMod val="103000"/>
                <a:lumMod val="102000"/>
                <a:tint val="94000"/>
              </a:schemeClr>
            </a:gs>
            <a:gs pos="50000">
              <a:schemeClr val="accent2">
                <a:hueOff val="3972589"/>
                <a:satOff val="10763"/>
                <a:lumOff val="-8510"/>
                <a:alphaOff val="0"/>
                <a:satMod val="110000"/>
                <a:lumMod val="100000"/>
                <a:shade val="100000"/>
              </a:schemeClr>
            </a:gs>
            <a:gs pos="100000">
              <a:schemeClr val="accent2">
                <a:hueOff val="3972589"/>
                <a:satOff val="10763"/>
                <a:lumOff val="-851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241" tIns="135661" rIns="129241" bIns="135661" numCol="1" spcCol="1270" anchor="ctr" anchorCtr="0">
          <a:noAutofit/>
        </a:bodyPr>
        <a:lstStyle/>
        <a:p>
          <a:pPr marL="0" lvl="0" indent="0" algn="ctr" defTabSz="711200">
            <a:lnSpc>
              <a:spcPct val="90000"/>
            </a:lnSpc>
            <a:spcBef>
              <a:spcPct val="0"/>
            </a:spcBef>
            <a:spcAft>
              <a:spcPct val="35000"/>
            </a:spcAft>
            <a:buNone/>
          </a:pPr>
          <a:r>
            <a:rPr lang="en-GB" sz="1600" kern="1200" dirty="0"/>
            <a:t>Digital exclusion can affect older adults with limited technology skills. </a:t>
          </a:r>
          <a:endParaRPr lang="en-US" sz="1600" kern="1200" dirty="0"/>
        </a:p>
      </dsp:txBody>
      <dsp:txXfrm>
        <a:off x="9734900" y="2692924"/>
        <a:ext cx="2637517" cy="1582510"/>
      </dsp:txXfrm>
    </dsp:sp>
    <dsp:sp modelId="{90A5CBDB-E0C8-483C-A8D5-11A0D44EABC1}">
      <dsp:nvSpPr>
        <dsp:cNvPr id="0" name=""/>
        <dsp:cNvSpPr/>
      </dsp:nvSpPr>
      <dsp:spPr>
        <a:xfrm>
          <a:off x="2818585" y="5627598"/>
          <a:ext cx="395622" cy="91440"/>
        </a:xfrm>
        <a:custGeom>
          <a:avLst/>
          <a:gdLst/>
          <a:ahLst/>
          <a:cxnLst/>
          <a:rect l="0" t="0" r="0" b="0"/>
          <a:pathLst>
            <a:path>
              <a:moveTo>
                <a:pt x="0" y="60706"/>
              </a:moveTo>
              <a:lnTo>
                <a:pt x="214911" y="60706"/>
              </a:lnTo>
              <a:lnTo>
                <a:pt x="214911" y="45720"/>
              </a:lnTo>
              <a:lnTo>
                <a:pt x="395622" y="45720"/>
              </a:lnTo>
            </a:path>
          </a:pathLst>
        </a:custGeom>
        <a:noFill/>
        <a:ln w="12700" cap="flat" cmpd="sng" algn="ctr">
          <a:solidFill>
            <a:schemeClr val="accent2">
              <a:hueOff val="5044558"/>
              <a:satOff val="13667"/>
              <a:lumOff val="-1080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05734" y="5670285"/>
        <a:ext cx="21324" cy="6066"/>
      </dsp:txXfrm>
    </dsp:sp>
    <dsp:sp modelId="{5DCCEFCB-DBD7-4732-B6AA-3464B56783C3}">
      <dsp:nvSpPr>
        <dsp:cNvPr id="0" name=""/>
        <dsp:cNvSpPr/>
      </dsp:nvSpPr>
      <dsp:spPr>
        <a:xfrm>
          <a:off x="182868" y="4897049"/>
          <a:ext cx="2637517" cy="1582510"/>
        </a:xfrm>
        <a:prstGeom prst="rect">
          <a:avLst/>
        </a:prstGeom>
        <a:gradFill rotWithShape="0">
          <a:gsLst>
            <a:gs pos="0">
              <a:schemeClr val="accent2">
                <a:hueOff val="4540102"/>
                <a:satOff val="12300"/>
                <a:lumOff val="-9726"/>
                <a:alphaOff val="0"/>
                <a:satMod val="103000"/>
                <a:lumMod val="102000"/>
                <a:tint val="94000"/>
              </a:schemeClr>
            </a:gs>
            <a:gs pos="50000">
              <a:schemeClr val="accent2">
                <a:hueOff val="4540102"/>
                <a:satOff val="12300"/>
                <a:lumOff val="-9726"/>
                <a:alphaOff val="0"/>
                <a:satMod val="110000"/>
                <a:lumMod val="100000"/>
                <a:shade val="100000"/>
              </a:schemeClr>
            </a:gs>
            <a:gs pos="100000">
              <a:schemeClr val="accent2">
                <a:hueOff val="4540102"/>
                <a:satOff val="12300"/>
                <a:lumOff val="-97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241" tIns="135661" rIns="129241" bIns="135661" numCol="1" spcCol="1270" anchor="ctr" anchorCtr="0">
          <a:noAutofit/>
        </a:bodyPr>
        <a:lstStyle/>
        <a:p>
          <a:pPr marL="0" lvl="0" indent="0" algn="ctr" defTabSz="711200">
            <a:lnSpc>
              <a:spcPct val="90000"/>
            </a:lnSpc>
            <a:spcBef>
              <a:spcPct val="0"/>
            </a:spcBef>
            <a:spcAft>
              <a:spcPct val="35000"/>
            </a:spcAft>
            <a:buNone/>
          </a:pPr>
          <a:r>
            <a:rPr lang="en-GB" sz="1600" kern="1200"/>
            <a:t>Ethical concerns exist regarding privacy, data security, and monitoring. </a:t>
          </a:r>
          <a:endParaRPr lang="en-US" sz="1600" kern="1200"/>
        </a:p>
      </dsp:txBody>
      <dsp:txXfrm>
        <a:off x="182868" y="4897049"/>
        <a:ext cx="2637517" cy="1582510"/>
      </dsp:txXfrm>
    </dsp:sp>
    <dsp:sp modelId="{6609585F-749B-492B-B682-CA7C76F952D4}">
      <dsp:nvSpPr>
        <dsp:cNvPr id="0" name=""/>
        <dsp:cNvSpPr/>
      </dsp:nvSpPr>
      <dsp:spPr>
        <a:xfrm>
          <a:off x="5882325" y="5627598"/>
          <a:ext cx="576028" cy="91440"/>
        </a:xfrm>
        <a:custGeom>
          <a:avLst/>
          <a:gdLst/>
          <a:ahLst/>
          <a:cxnLst/>
          <a:rect l="0" t="0" r="0" b="0"/>
          <a:pathLst>
            <a:path>
              <a:moveTo>
                <a:pt x="0" y="45720"/>
              </a:moveTo>
              <a:lnTo>
                <a:pt x="576028" y="45720"/>
              </a:lnTo>
            </a:path>
          </a:pathLst>
        </a:custGeom>
        <a:noFill/>
        <a:ln w="12700" cap="flat" cmpd="sng" algn="ctr">
          <a:solidFill>
            <a:schemeClr val="accent2">
              <a:hueOff val="5675128"/>
              <a:satOff val="15375"/>
              <a:lumOff val="-1215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55174" y="5670285"/>
        <a:ext cx="30331" cy="6066"/>
      </dsp:txXfrm>
    </dsp:sp>
    <dsp:sp modelId="{26918DD6-C5CA-4CF3-AB4D-8FFE081BBF70}">
      <dsp:nvSpPr>
        <dsp:cNvPr id="0" name=""/>
        <dsp:cNvSpPr/>
      </dsp:nvSpPr>
      <dsp:spPr>
        <a:xfrm>
          <a:off x="3246608" y="4882063"/>
          <a:ext cx="2637517" cy="1582510"/>
        </a:xfrm>
        <a:prstGeom prst="rect">
          <a:avLst/>
        </a:prstGeom>
        <a:gradFill rotWithShape="0">
          <a:gsLst>
            <a:gs pos="0">
              <a:schemeClr val="accent2">
                <a:hueOff val="5107615"/>
                <a:satOff val="13837"/>
                <a:lumOff val="-10941"/>
                <a:alphaOff val="0"/>
                <a:satMod val="103000"/>
                <a:lumMod val="102000"/>
                <a:tint val="94000"/>
              </a:schemeClr>
            </a:gs>
            <a:gs pos="50000">
              <a:schemeClr val="accent2">
                <a:hueOff val="5107615"/>
                <a:satOff val="13837"/>
                <a:lumOff val="-10941"/>
                <a:alphaOff val="0"/>
                <a:satMod val="110000"/>
                <a:lumMod val="100000"/>
                <a:shade val="100000"/>
              </a:schemeClr>
            </a:gs>
            <a:gs pos="100000">
              <a:schemeClr val="accent2">
                <a:hueOff val="5107615"/>
                <a:satOff val="13837"/>
                <a:lumOff val="-1094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241" tIns="135661" rIns="129241" bIns="135661" numCol="1" spcCol="1270" anchor="ctr" anchorCtr="0">
          <a:noAutofit/>
        </a:bodyPr>
        <a:lstStyle/>
        <a:p>
          <a:pPr marL="0" lvl="0" indent="0" algn="ctr" defTabSz="711200">
            <a:lnSpc>
              <a:spcPct val="90000"/>
            </a:lnSpc>
            <a:spcBef>
              <a:spcPct val="0"/>
            </a:spcBef>
            <a:spcAft>
              <a:spcPct val="35000"/>
            </a:spcAft>
            <a:buNone/>
          </a:pPr>
          <a:r>
            <a:rPr lang="en-GB" sz="1600" b="1" kern="1200"/>
            <a:t>Critical Evaluation</a:t>
          </a:r>
          <a:endParaRPr lang="en-US" sz="1600" kern="1200"/>
        </a:p>
      </dsp:txBody>
      <dsp:txXfrm>
        <a:off x="3246608" y="4882063"/>
        <a:ext cx="2637517" cy="1582510"/>
      </dsp:txXfrm>
    </dsp:sp>
    <dsp:sp modelId="{077C4AD1-6867-474A-B764-3BBF8B7961D6}">
      <dsp:nvSpPr>
        <dsp:cNvPr id="0" name=""/>
        <dsp:cNvSpPr/>
      </dsp:nvSpPr>
      <dsp:spPr>
        <a:xfrm>
          <a:off x="6490754" y="4882063"/>
          <a:ext cx="2637517" cy="1582510"/>
        </a:xfrm>
        <a:prstGeom prst="rect">
          <a:avLst/>
        </a:prstGeom>
        <a:gradFill rotWithShape="0">
          <a:gsLst>
            <a:gs pos="0">
              <a:schemeClr val="accent2">
                <a:hueOff val="5675128"/>
                <a:satOff val="15375"/>
                <a:lumOff val="-12157"/>
                <a:alphaOff val="0"/>
                <a:satMod val="103000"/>
                <a:lumMod val="102000"/>
                <a:tint val="94000"/>
              </a:schemeClr>
            </a:gs>
            <a:gs pos="50000">
              <a:schemeClr val="accent2">
                <a:hueOff val="5675128"/>
                <a:satOff val="15375"/>
                <a:lumOff val="-12157"/>
                <a:alphaOff val="0"/>
                <a:satMod val="110000"/>
                <a:lumMod val="100000"/>
                <a:shade val="100000"/>
              </a:schemeClr>
            </a:gs>
            <a:gs pos="100000">
              <a:schemeClr val="accent2">
                <a:hueOff val="5675128"/>
                <a:satOff val="15375"/>
                <a:lumOff val="-1215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9241" tIns="135661" rIns="129241" bIns="135661" numCol="1" spcCol="1270" anchor="ctr" anchorCtr="0">
          <a:noAutofit/>
        </a:bodyPr>
        <a:lstStyle/>
        <a:p>
          <a:pPr marL="0" lvl="0" indent="0" algn="ctr" defTabSz="711200">
            <a:lnSpc>
              <a:spcPct val="90000"/>
            </a:lnSpc>
            <a:spcBef>
              <a:spcPct val="0"/>
            </a:spcBef>
            <a:spcAft>
              <a:spcPct val="35000"/>
            </a:spcAft>
            <a:buNone/>
          </a:pPr>
          <a:r>
            <a:rPr lang="en-GB" sz="1600" kern="1200"/>
            <a:t>Technology can improve care outcomes but should complement, not replace, human interaction and person-centred care.</a:t>
          </a:r>
          <a:endParaRPr lang="en-US" sz="1600" kern="1200"/>
        </a:p>
      </dsp:txBody>
      <dsp:txXfrm>
        <a:off x="6490754" y="4882063"/>
        <a:ext cx="2637517" cy="15825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10680-7E67-4703-BEF6-989D624F2C4A}">
      <dsp:nvSpPr>
        <dsp:cNvPr id="0" name=""/>
        <dsp:cNvSpPr/>
      </dsp:nvSpPr>
      <dsp:spPr>
        <a:xfrm>
          <a:off x="0" y="891544"/>
          <a:ext cx="3809993" cy="228599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Care Act 2014</a:t>
          </a:r>
          <a:r>
            <a:rPr lang="en-US" sz="1400" kern="1200" dirty="0"/>
            <a:t> – Promotes well-being, dignity, independence, and person-</a:t>
          </a:r>
          <a:r>
            <a:rPr lang="en-US" sz="1400" kern="1200" dirty="0" err="1"/>
            <a:t>centred</a:t>
          </a:r>
          <a:r>
            <a:rPr lang="en-US" sz="1400" kern="1200" dirty="0"/>
            <a:t> care, aligning with </a:t>
          </a:r>
          <a:r>
            <a:rPr lang="en-US" sz="1400" kern="1200" dirty="0" err="1"/>
            <a:t>Hogeweyk’s</a:t>
          </a:r>
          <a:r>
            <a:rPr lang="en-US" sz="1400" kern="1200" dirty="0"/>
            <a:t> model of supporting residents to live as independently as possible (Department of Health &amp; Social Care, 2014).</a:t>
          </a:r>
          <a:r>
            <a:rPr lang="en-US" sz="1400" b="1" kern="1200" dirty="0"/>
            <a:t> Care Act 2014</a:t>
          </a:r>
          <a:r>
            <a:rPr lang="en-US" sz="1400" kern="1200" dirty="0"/>
            <a:t> – Promotes well-being, dignity, independence, and person-</a:t>
          </a:r>
          <a:r>
            <a:rPr lang="en-US" sz="1400" kern="1200" dirty="0" err="1"/>
            <a:t>centred</a:t>
          </a:r>
          <a:r>
            <a:rPr lang="en-US" sz="1400" kern="1200" dirty="0"/>
            <a:t> care, aligning with </a:t>
          </a:r>
          <a:r>
            <a:rPr lang="en-US" sz="1400" kern="1200" dirty="0" err="1"/>
            <a:t>Hogeweyk’s</a:t>
          </a:r>
          <a:r>
            <a:rPr lang="en-US" sz="1400" kern="1200" dirty="0"/>
            <a:t> model of supporting residents to live as independently as possible (Department of Health &amp; Social Care, 2014).</a:t>
          </a:r>
        </a:p>
      </dsp:txBody>
      <dsp:txXfrm>
        <a:off x="0" y="891544"/>
        <a:ext cx="3809993" cy="2285996"/>
      </dsp:txXfrm>
    </dsp:sp>
    <dsp:sp modelId="{F1A0011A-6844-4FBA-BE26-AC464EAEA027}">
      <dsp:nvSpPr>
        <dsp:cNvPr id="0" name=""/>
        <dsp:cNvSpPr/>
      </dsp:nvSpPr>
      <dsp:spPr>
        <a:xfrm>
          <a:off x="4190993" y="891544"/>
          <a:ext cx="3809993" cy="2285996"/>
        </a:xfrm>
        <a:prstGeom prst="rect">
          <a:avLst/>
        </a:prstGeom>
        <a:solidFill>
          <a:schemeClr val="accent2">
            <a:hueOff val="1418782"/>
            <a:satOff val="3844"/>
            <a:lumOff val="-30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Theoretical Framework</a:t>
          </a:r>
          <a:endParaRPr lang="en-US" sz="1400" kern="1200"/>
        </a:p>
      </dsp:txBody>
      <dsp:txXfrm>
        <a:off x="4190993" y="891544"/>
        <a:ext cx="3809993" cy="2285996"/>
      </dsp:txXfrm>
    </dsp:sp>
    <dsp:sp modelId="{8E8248CE-67A5-4F13-A3E4-60953C086205}">
      <dsp:nvSpPr>
        <dsp:cNvPr id="0" name=""/>
        <dsp:cNvSpPr/>
      </dsp:nvSpPr>
      <dsp:spPr>
        <a:xfrm>
          <a:off x="8381986" y="891544"/>
          <a:ext cx="3809993" cy="2285996"/>
        </a:xfrm>
        <a:prstGeom prst="rect">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Person-</a:t>
          </a:r>
          <a:r>
            <a:rPr lang="en-US" sz="1400" b="1" kern="1200" dirty="0" err="1"/>
            <a:t>Centred</a:t>
          </a:r>
          <a:r>
            <a:rPr lang="en-US" sz="1400" b="1" kern="1200" dirty="0"/>
            <a:t> Care Theory (Tom </a:t>
          </a:r>
          <a:r>
            <a:rPr lang="en-US" sz="1400" b="1" kern="1200" dirty="0" err="1"/>
            <a:t>Kitwood</a:t>
          </a:r>
          <a:r>
            <a:rPr lang="en-US" sz="1400" b="1" kern="1200" dirty="0"/>
            <a:t>, 1997):</a:t>
          </a:r>
          <a:br>
            <a:rPr lang="en-US" sz="1400" kern="1200" dirty="0"/>
          </a:br>
          <a:r>
            <a:rPr lang="en-US" sz="1400" kern="1200" dirty="0"/>
            <a:t>The </a:t>
          </a:r>
          <a:r>
            <a:rPr lang="en-US" sz="1400" kern="1200" dirty="0" err="1"/>
            <a:t>Hogeweyk</a:t>
          </a:r>
          <a:r>
            <a:rPr lang="en-US" sz="1400" kern="1200" dirty="0"/>
            <a:t> applies </a:t>
          </a:r>
          <a:r>
            <a:rPr lang="en-US" sz="1400" kern="1200" dirty="0" err="1"/>
            <a:t>Kitwood's</a:t>
          </a:r>
          <a:r>
            <a:rPr lang="en-US" sz="1400" kern="1200" dirty="0"/>
            <a:t> theory by </a:t>
          </a:r>
          <a:r>
            <a:rPr lang="en-US" sz="1400" kern="1200" dirty="0" err="1"/>
            <a:t>recognising</a:t>
          </a:r>
          <a:r>
            <a:rPr lang="en-US" sz="1400" kern="1200" dirty="0"/>
            <a:t> each resident's individuality, preserving dignity, supporting autonomy, and tailoring care to personal preferences and life history.</a:t>
          </a:r>
        </a:p>
      </dsp:txBody>
      <dsp:txXfrm>
        <a:off x="8381986" y="891544"/>
        <a:ext cx="3809993" cy="2285996"/>
      </dsp:txXfrm>
    </dsp:sp>
    <dsp:sp modelId="{E544A1AF-36BC-42AA-BE93-87933D7F2043}">
      <dsp:nvSpPr>
        <dsp:cNvPr id="0" name=""/>
        <dsp:cNvSpPr/>
      </dsp:nvSpPr>
      <dsp:spPr>
        <a:xfrm>
          <a:off x="2095496" y="3558539"/>
          <a:ext cx="3809993" cy="2285996"/>
        </a:xfrm>
        <a:prstGeom prst="rect">
          <a:avLst/>
        </a:prstGeom>
        <a:solidFill>
          <a:schemeClr val="accent2">
            <a:hueOff val="4256346"/>
            <a:satOff val="11531"/>
            <a:lumOff val="-91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Digital Innovation</a:t>
          </a:r>
          <a:endParaRPr lang="en-US" sz="1400" kern="1200"/>
        </a:p>
      </dsp:txBody>
      <dsp:txXfrm>
        <a:off x="2095496" y="3558539"/>
        <a:ext cx="3809993" cy="2285996"/>
      </dsp:txXfrm>
    </dsp:sp>
    <dsp:sp modelId="{037961F0-8384-4A84-B8A4-ED21778E9177}">
      <dsp:nvSpPr>
        <dsp:cNvPr id="0" name=""/>
        <dsp:cNvSpPr/>
      </dsp:nvSpPr>
      <dsp:spPr>
        <a:xfrm>
          <a:off x="6355069" y="3581399"/>
          <a:ext cx="3809993" cy="2285996"/>
        </a:xfrm>
        <a:prstGeom prst="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Electronic Care Records (ECRs):</a:t>
          </a:r>
          <a:r>
            <a:rPr lang="en-GB" sz="1400" kern="1200" dirty="0"/>
            <a:t> Digital care planning and monitoring systems enable staff to share real-time information, personalise care, and improve communication across the multidisciplinary team </a:t>
          </a:r>
          <a:r>
            <a:rPr lang="en-GB" sz="1400" b="1" kern="1200" dirty="0"/>
            <a:t>(NICE, 2022; NHS England, 2023).</a:t>
          </a:r>
          <a:r>
            <a:rPr lang="en-US" sz="1400" kern="1200" dirty="0"/>
            <a:t>. </a:t>
          </a:r>
        </a:p>
      </dsp:txBody>
      <dsp:txXfrm>
        <a:off x="6355069" y="3581399"/>
        <a:ext cx="3809993" cy="22859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B6F9C4-9BF7-48E2-BC80-5D717DC9F773}">
      <dsp:nvSpPr>
        <dsp:cNvPr id="0" name=""/>
        <dsp:cNvSpPr/>
      </dsp:nvSpPr>
      <dsp:spPr>
        <a:xfrm>
          <a:off x="3323664" y="834988"/>
          <a:ext cx="643158" cy="91440"/>
        </a:xfrm>
        <a:custGeom>
          <a:avLst/>
          <a:gdLst/>
          <a:ahLst/>
          <a:cxnLst/>
          <a:rect l="0" t="0" r="0" b="0"/>
          <a:pathLst>
            <a:path>
              <a:moveTo>
                <a:pt x="0" y="45720"/>
              </a:moveTo>
              <a:lnTo>
                <a:pt x="643158"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8399" y="877339"/>
        <a:ext cx="33687" cy="6737"/>
      </dsp:txXfrm>
    </dsp:sp>
    <dsp:sp modelId="{774A10D7-22EA-4305-99A8-2478BC03ED7D}">
      <dsp:nvSpPr>
        <dsp:cNvPr id="0" name=""/>
        <dsp:cNvSpPr/>
      </dsp:nvSpPr>
      <dsp:spPr>
        <a:xfrm>
          <a:off x="396080" y="1893"/>
          <a:ext cx="2929383" cy="175763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711200">
            <a:lnSpc>
              <a:spcPct val="90000"/>
            </a:lnSpc>
            <a:spcBef>
              <a:spcPct val="0"/>
            </a:spcBef>
            <a:spcAft>
              <a:spcPct val="35000"/>
            </a:spcAft>
            <a:buNone/>
          </a:pPr>
          <a:r>
            <a:rPr lang="en-GB" sz="1600" b="1" kern="1200"/>
            <a:t>Recommendations</a:t>
          </a:r>
          <a:endParaRPr lang="en-US" sz="1600" kern="1200"/>
        </a:p>
      </dsp:txBody>
      <dsp:txXfrm>
        <a:off x="396080" y="1893"/>
        <a:ext cx="2929383" cy="1757630"/>
      </dsp:txXfrm>
    </dsp:sp>
    <dsp:sp modelId="{0CD0CF43-D2CF-406C-8719-A63674D16D7B}">
      <dsp:nvSpPr>
        <dsp:cNvPr id="0" name=""/>
        <dsp:cNvSpPr/>
      </dsp:nvSpPr>
      <dsp:spPr>
        <a:xfrm>
          <a:off x="6926806" y="834988"/>
          <a:ext cx="643158" cy="91440"/>
        </a:xfrm>
        <a:custGeom>
          <a:avLst/>
          <a:gdLst/>
          <a:ahLst/>
          <a:cxnLst/>
          <a:rect l="0" t="0" r="0" b="0"/>
          <a:pathLst>
            <a:path>
              <a:moveTo>
                <a:pt x="0" y="45720"/>
              </a:moveTo>
              <a:lnTo>
                <a:pt x="643158" y="45720"/>
              </a:lnTo>
            </a:path>
          </a:pathLst>
        </a:custGeom>
        <a:noFill/>
        <a:ln w="12700" cap="flat" cmpd="sng" algn="ctr">
          <a:solidFill>
            <a:schemeClr val="accent2">
              <a:hueOff val="1891709"/>
              <a:satOff val="5125"/>
              <a:lumOff val="-40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31541" y="877339"/>
        <a:ext cx="33687" cy="6737"/>
      </dsp:txXfrm>
    </dsp:sp>
    <dsp:sp modelId="{307472C0-D5EE-42DB-8E77-1509950CDB8B}">
      <dsp:nvSpPr>
        <dsp:cNvPr id="0" name=""/>
        <dsp:cNvSpPr/>
      </dsp:nvSpPr>
      <dsp:spPr>
        <a:xfrm>
          <a:off x="3999222" y="1893"/>
          <a:ext cx="2929383" cy="1757630"/>
        </a:xfrm>
        <a:prstGeom prst="rect">
          <a:avLst/>
        </a:prstGeom>
        <a:solidFill>
          <a:schemeClr val="accent2">
            <a:hueOff val="1418782"/>
            <a:satOff val="3844"/>
            <a:lumOff val="-30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711200">
            <a:lnSpc>
              <a:spcPct val="90000"/>
            </a:lnSpc>
            <a:spcBef>
              <a:spcPct val="0"/>
            </a:spcBef>
            <a:spcAft>
              <a:spcPct val="35000"/>
            </a:spcAft>
            <a:buNone/>
          </a:pPr>
          <a:r>
            <a:rPr lang="en-GB" sz="1600" kern="1200"/>
            <a:t>Increase funding and staffing levels in residential care homes to improve the quality of care </a:t>
          </a:r>
          <a:r>
            <a:rPr lang="en-GB" sz="1600" b="1" kern="1200"/>
            <a:t>(Skills for Care, 2024)</a:t>
          </a:r>
          <a:r>
            <a:rPr lang="en-GB" sz="1600" kern="1200"/>
            <a:t>.</a:t>
          </a:r>
          <a:endParaRPr lang="en-US" sz="1600" kern="1200"/>
        </a:p>
      </dsp:txBody>
      <dsp:txXfrm>
        <a:off x="3999222" y="1893"/>
        <a:ext cx="2929383" cy="1757630"/>
      </dsp:txXfrm>
    </dsp:sp>
    <dsp:sp modelId="{A3773E1E-4636-4D14-9523-E2748CC349F0}">
      <dsp:nvSpPr>
        <dsp:cNvPr id="0" name=""/>
        <dsp:cNvSpPr/>
      </dsp:nvSpPr>
      <dsp:spPr>
        <a:xfrm>
          <a:off x="1860772" y="1757723"/>
          <a:ext cx="7206284" cy="643158"/>
        </a:xfrm>
        <a:custGeom>
          <a:avLst/>
          <a:gdLst/>
          <a:ahLst/>
          <a:cxnLst/>
          <a:rect l="0" t="0" r="0" b="0"/>
          <a:pathLst>
            <a:path>
              <a:moveTo>
                <a:pt x="7206284" y="0"/>
              </a:moveTo>
              <a:lnTo>
                <a:pt x="7206284" y="338679"/>
              </a:lnTo>
              <a:lnTo>
                <a:pt x="0" y="338679"/>
              </a:lnTo>
              <a:lnTo>
                <a:pt x="0" y="643158"/>
              </a:lnTo>
            </a:path>
          </a:pathLst>
        </a:custGeom>
        <a:noFill/>
        <a:ln w="12700" cap="flat" cmpd="sng" algn="ctr">
          <a:solidFill>
            <a:schemeClr val="accent2">
              <a:hueOff val="3783419"/>
              <a:satOff val="10250"/>
              <a:lumOff val="-81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2971" y="2075933"/>
        <a:ext cx="361885" cy="6737"/>
      </dsp:txXfrm>
    </dsp:sp>
    <dsp:sp modelId="{E8C431A1-01DD-442D-AE49-3086DE6DD514}">
      <dsp:nvSpPr>
        <dsp:cNvPr id="0" name=""/>
        <dsp:cNvSpPr/>
      </dsp:nvSpPr>
      <dsp:spPr>
        <a:xfrm>
          <a:off x="7602364" y="1893"/>
          <a:ext cx="2929383" cy="1757630"/>
        </a:xfrm>
        <a:prstGeom prst="rect">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711200">
            <a:lnSpc>
              <a:spcPct val="90000"/>
            </a:lnSpc>
            <a:spcBef>
              <a:spcPct val="0"/>
            </a:spcBef>
            <a:spcAft>
              <a:spcPct val="35000"/>
            </a:spcAft>
            <a:buNone/>
          </a:pPr>
          <a:r>
            <a:rPr lang="en-GB" sz="1600" kern="1200"/>
            <a:t>Expand the use of technology, such as telehealth and monitoring systems, while providing digital skills training for older adults </a:t>
          </a:r>
          <a:r>
            <a:rPr lang="en-GB" sz="1600" b="1" kern="1200"/>
            <a:t>(NHS England, 2024)</a:t>
          </a:r>
          <a:r>
            <a:rPr lang="en-GB" sz="1600" kern="1200"/>
            <a:t>.</a:t>
          </a:r>
          <a:endParaRPr lang="en-US" sz="1600" kern="1200"/>
        </a:p>
      </dsp:txBody>
      <dsp:txXfrm>
        <a:off x="7602364" y="1893"/>
        <a:ext cx="2929383" cy="1757630"/>
      </dsp:txXfrm>
    </dsp:sp>
    <dsp:sp modelId="{E85CEAF1-C932-4A35-B9EC-7D6FEFA1E78E}">
      <dsp:nvSpPr>
        <dsp:cNvPr id="0" name=""/>
        <dsp:cNvSpPr/>
      </dsp:nvSpPr>
      <dsp:spPr>
        <a:xfrm>
          <a:off x="3323664" y="3266376"/>
          <a:ext cx="643158" cy="91440"/>
        </a:xfrm>
        <a:custGeom>
          <a:avLst/>
          <a:gdLst/>
          <a:ahLst/>
          <a:cxnLst/>
          <a:rect l="0" t="0" r="0" b="0"/>
          <a:pathLst>
            <a:path>
              <a:moveTo>
                <a:pt x="0" y="45720"/>
              </a:moveTo>
              <a:lnTo>
                <a:pt x="643158" y="45720"/>
              </a:lnTo>
            </a:path>
          </a:pathLst>
        </a:custGeom>
        <a:noFill/>
        <a:ln w="12700" cap="flat" cmpd="sng" algn="ctr">
          <a:solidFill>
            <a:schemeClr val="accent2">
              <a:hueOff val="5675128"/>
              <a:satOff val="15375"/>
              <a:lumOff val="-1215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28399" y="3308728"/>
        <a:ext cx="33687" cy="6737"/>
      </dsp:txXfrm>
    </dsp:sp>
    <dsp:sp modelId="{6E8A7CA2-993E-48AE-BBD8-C29DAB1BACD7}">
      <dsp:nvSpPr>
        <dsp:cNvPr id="0" name=""/>
        <dsp:cNvSpPr/>
      </dsp:nvSpPr>
      <dsp:spPr>
        <a:xfrm>
          <a:off x="396080" y="2433281"/>
          <a:ext cx="2929383" cy="1757630"/>
        </a:xfrm>
        <a:prstGeom prst="rect">
          <a:avLst/>
        </a:prstGeom>
        <a:solidFill>
          <a:schemeClr val="accent2">
            <a:hueOff val="4256346"/>
            <a:satOff val="11531"/>
            <a:lumOff val="-91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711200">
            <a:lnSpc>
              <a:spcPct val="90000"/>
            </a:lnSpc>
            <a:spcBef>
              <a:spcPct val="0"/>
            </a:spcBef>
            <a:spcAft>
              <a:spcPct val="35000"/>
            </a:spcAft>
            <a:buNone/>
          </a:pPr>
          <a:r>
            <a:rPr lang="en-GB" sz="1600" kern="1200"/>
            <a:t>Promote more social and meaningful activities to support wellbeing, as suggested by </a:t>
          </a:r>
          <a:r>
            <a:rPr lang="en-GB" sz="1600" b="1" kern="1200"/>
            <a:t>Activity Theory</a:t>
          </a:r>
          <a:r>
            <a:rPr lang="en-GB" sz="1600" kern="1200"/>
            <a:t> </a:t>
          </a:r>
          <a:r>
            <a:rPr lang="en-GB" sz="1600" b="1" kern="1200"/>
            <a:t>(Havighurst, 1961)</a:t>
          </a:r>
          <a:r>
            <a:rPr lang="en-GB" sz="1600" kern="1200"/>
            <a:t>.</a:t>
          </a:r>
          <a:endParaRPr lang="en-US" sz="1600" kern="1200"/>
        </a:p>
      </dsp:txBody>
      <dsp:txXfrm>
        <a:off x="396080" y="2433281"/>
        <a:ext cx="2929383" cy="1757630"/>
      </dsp:txXfrm>
    </dsp:sp>
    <dsp:sp modelId="{AF3063F2-98A3-4D6F-A804-AE042962D7B5}">
      <dsp:nvSpPr>
        <dsp:cNvPr id="0" name=""/>
        <dsp:cNvSpPr/>
      </dsp:nvSpPr>
      <dsp:spPr>
        <a:xfrm>
          <a:off x="3999222" y="2433281"/>
          <a:ext cx="2929383" cy="1757630"/>
        </a:xfrm>
        <a:prstGeom prst="rect">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542" tIns="150673" rIns="143542" bIns="150673" numCol="1" spcCol="1270" anchor="ctr" anchorCtr="0">
          <a:noAutofit/>
        </a:bodyPr>
        <a:lstStyle/>
        <a:p>
          <a:pPr marL="0" lvl="0" indent="0" algn="ctr" defTabSz="711200">
            <a:lnSpc>
              <a:spcPct val="90000"/>
            </a:lnSpc>
            <a:spcBef>
              <a:spcPct val="0"/>
            </a:spcBef>
            <a:spcAft>
              <a:spcPct val="35000"/>
            </a:spcAft>
            <a:buNone/>
          </a:pPr>
          <a:r>
            <a:rPr lang="en-GB" sz="1600" kern="1200"/>
            <a:t>Strengthen person-centred care approaches to maintain independence and dignity </a:t>
          </a:r>
          <a:r>
            <a:rPr lang="en-GB" sz="1600" b="1" kern="1200"/>
            <a:t>(Care Act, 2014)</a:t>
          </a:r>
          <a:r>
            <a:rPr lang="en-GB" sz="1600" kern="1200"/>
            <a:t>.</a:t>
          </a:r>
          <a:endParaRPr lang="en-US" sz="1600" kern="1200"/>
        </a:p>
      </dsp:txBody>
      <dsp:txXfrm>
        <a:off x="3999222" y="2433281"/>
        <a:ext cx="2929383" cy="175763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E1F2F9-FA99-4377-A5F1-0774DB589918}" type="datetimeFigureOut">
              <a:rPr lang="en-GB" smtClean="0"/>
              <a:t>24/06/2026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29C941-25BD-4C73-B3B2-D556491F624C}" type="slidenum">
              <a:rPr lang="en-GB" smtClean="0"/>
              <a:t>‹#›</a:t>
            </a:fld>
            <a:endParaRPr lang="en-GB"/>
          </a:p>
        </p:txBody>
      </p:sp>
    </p:spTree>
    <p:extLst>
      <p:ext uri="{BB962C8B-B14F-4D97-AF65-F5344CB8AC3E}">
        <p14:creationId xmlns:p14="http://schemas.microsoft.com/office/powerpoint/2010/main" val="3168684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AFFDFC-F6D9-416D-B092-60D27251E989}"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7C9A69-3A40-4666-B849-A20DA6F64686}" type="slidenum">
              <a:rPr lang="en-GB" smtClean="0"/>
              <a:t>‹#›</a:t>
            </a:fld>
            <a:endParaRPr lang="en-GB"/>
          </a:p>
        </p:txBody>
      </p:sp>
    </p:spTree>
    <p:extLst>
      <p:ext uri="{BB962C8B-B14F-4D97-AF65-F5344CB8AC3E}">
        <p14:creationId xmlns:p14="http://schemas.microsoft.com/office/powerpoint/2010/main" val="3659051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AFFDFC-F6D9-416D-B092-60D27251E989}"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7C9A69-3A40-4666-B849-A20DA6F64686}" type="slidenum">
              <a:rPr lang="en-GB" smtClean="0"/>
              <a:t>‹#›</a:t>
            </a:fld>
            <a:endParaRPr lang="en-GB"/>
          </a:p>
        </p:txBody>
      </p:sp>
    </p:spTree>
    <p:extLst>
      <p:ext uri="{BB962C8B-B14F-4D97-AF65-F5344CB8AC3E}">
        <p14:creationId xmlns:p14="http://schemas.microsoft.com/office/powerpoint/2010/main" val="2534504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AFFDFC-F6D9-416D-B092-60D27251E989}"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7C9A69-3A40-4666-B849-A20DA6F64686}" type="slidenum">
              <a:rPr lang="en-GB" smtClean="0"/>
              <a:t>‹#›</a:t>
            </a:fld>
            <a:endParaRPr lang="en-GB"/>
          </a:p>
        </p:txBody>
      </p:sp>
    </p:spTree>
    <p:extLst>
      <p:ext uri="{BB962C8B-B14F-4D97-AF65-F5344CB8AC3E}">
        <p14:creationId xmlns:p14="http://schemas.microsoft.com/office/powerpoint/2010/main" val="81138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AFFDFC-F6D9-416D-B092-60D27251E989}"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7C9A69-3A40-4666-B849-A20DA6F64686}" type="slidenum">
              <a:rPr lang="en-GB" smtClean="0"/>
              <a:t>‹#›</a:t>
            </a:fld>
            <a:endParaRPr lang="en-GB"/>
          </a:p>
        </p:txBody>
      </p:sp>
    </p:spTree>
    <p:extLst>
      <p:ext uri="{BB962C8B-B14F-4D97-AF65-F5344CB8AC3E}">
        <p14:creationId xmlns:p14="http://schemas.microsoft.com/office/powerpoint/2010/main" val="630544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AFFDFC-F6D9-416D-B092-60D27251E989}" type="datetimeFigureOut">
              <a:rPr lang="en-GB" smtClean="0"/>
              <a:t>24/06/2026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7C9A69-3A40-4666-B849-A20DA6F64686}" type="slidenum">
              <a:rPr lang="en-GB" smtClean="0"/>
              <a:t>‹#›</a:t>
            </a:fld>
            <a:endParaRPr lang="en-GB"/>
          </a:p>
        </p:txBody>
      </p:sp>
    </p:spTree>
    <p:extLst>
      <p:ext uri="{BB962C8B-B14F-4D97-AF65-F5344CB8AC3E}">
        <p14:creationId xmlns:p14="http://schemas.microsoft.com/office/powerpoint/2010/main" val="38736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AFFDFC-F6D9-416D-B092-60D27251E989}" type="datetimeFigureOut">
              <a:rPr lang="en-GB" smtClean="0"/>
              <a:t>24/06/2026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7C9A69-3A40-4666-B849-A20DA6F64686}" type="slidenum">
              <a:rPr lang="en-GB" smtClean="0"/>
              <a:t>‹#›</a:t>
            </a:fld>
            <a:endParaRPr lang="en-GB"/>
          </a:p>
        </p:txBody>
      </p:sp>
    </p:spTree>
    <p:extLst>
      <p:ext uri="{BB962C8B-B14F-4D97-AF65-F5344CB8AC3E}">
        <p14:creationId xmlns:p14="http://schemas.microsoft.com/office/powerpoint/2010/main" val="3082617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AFFDFC-F6D9-416D-B092-60D27251E989}" type="datetimeFigureOut">
              <a:rPr lang="en-GB" smtClean="0"/>
              <a:t>24/06/2026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7C9A69-3A40-4666-B849-A20DA6F64686}" type="slidenum">
              <a:rPr lang="en-GB" smtClean="0"/>
              <a:t>‹#›</a:t>
            </a:fld>
            <a:endParaRPr lang="en-GB"/>
          </a:p>
        </p:txBody>
      </p:sp>
    </p:spTree>
    <p:extLst>
      <p:ext uri="{BB962C8B-B14F-4D97-AF65-F5344CB8AC3E}">
        <p14:creationId xmlns:p14="http://schemas.microsoft.com/office/powerpoint/2010/main" val="40547575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AFFDFC-F6D9-416D-B092-60D27251E989}"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7C9A69-3A40-4666-B849-A20DA6F64686}" type="slidenum">
              <a:rPr lang="en-GB" smtClean="0"/>
              <a:t>‹#›</a:t>
            </a:fld>
            <a:endParaRPr lang="en-GB"/>
          </a:p>
        </p:txBody>
      </p:sp>
    </p:spTree>
    <p:extLst>
      <p:ext uri="{BB962C8B-B14F-4D97-AF65-F5344CB8AC3E}">
        <p14:creationId xmlns:p14="http://schemas.microsoft.com/office/powerpoint/2010/main" val="1774604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AFFDFC-F6D9-416D-B092-60D27251E989}" type="datetimeFigureOut">
              <a:rPr lang="en-GB" smtClean="0"/>
              <a:t>24/06/2026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7C9A69-3A40-4666-B849-A20DA6F64686}" type="slidenum">
              <a:rPr lang="en-GB" smtClean="0"/>
              <a:t>‹#›</a:t>
            </a:fld>
            <a:endParaRPr lang="en-GB"/>
          </a:p>
        </p:txBody>
      </p:sp>
    </p:spTree>
    <p:extLst>
      <p:ext uri="{BB962C8B-B14F-4D97-AF65-F5344CB8AC3E}">
        <p14:creationId xmlns:p14="http://schemas.microsoft.com/office/powerpoint/2010/main" val="3323553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AFFDFC-F6D9-416D-B092-60D27251E989}"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7C9A69-3A40-4666-B849-A20DA6F64686}" type="slidenum">
              <a:rPr lang="en-GB" smtClean="0"/>
              <a:t>‹#›</a:t>
            </a:fld>
            <a:endParaRPr lang="en-GB"/>
          </a:p>
        </p:txBody>
      </p:sp>
    </p:spTree>
    <p:extLst>
      <p:ext uri="{BB962C8B-B14F-4D97-AF65-F5344CB8AC3E}">
        <p14:creationId xmlns:p14="http://schemas.microsoft.com/office/powerpoint/2010/main" val="2728316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AFFDFC-F6D9-416D-B092-60D27251E989}" type="datetimeFigureOut">
              <a:rPr lang="en-GB" smtClean="0"/>
              <a:t>24/06/2026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7C9A69-3A40-4666-B849-A20DA6F64686}" type="slidenum">
              <a:rPr lang="en-GB" smtClean="0"/>
              <a:t>‹#›</a:t>
            </a:fld>
            <a:endParaRPr lang="en-GB"/>
          </a:p>
        </p:txBody>
      </p:sp>
    </p:spTree>
    <p:extLst>
      <p:ext uri="{BB962C8B-B14F-4D97-AF65-F5344CB8AC3E}">
        <p14:creationId xmlns:p14="http://schemas.microsoft.com/office/powerpoint/2010/main" val="2756236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7AFFDFC-F6D9-416D-B092-60D27251E989}" type="datetimeFigureOut">
              <a:rPr lang="en-GB" smtClean="0"/>
              <a:t>24/06/2026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37C9A69-3A40-4666-B849-A20DA6F64686}" type="slidenum">
              <a:rPr lang="en-GB" smtClean="0"/>
              <a:t>‹#›</a:t>
            </a:fld>
            <a:endParaRPr lang="en-GB"/>
          </a:p>
        </p:txBody>
      </p:sp>
    </p:spTree>
    <p:extLst>
      <p:ext uri="{BB962C8B-B14F-4D97-AF65-F5344CB8AC3E}">
        <p14:creationId xmlns:p14="http://schemas.microsoft.com/office/powerpoint/2010/main" val="173142285"/>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3.jpe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7.xml"/><Relationship Id="rId7" Type="http://schemas.openxmlformats.org/officeDocument/2006/relationships/diagramColors" Target="../diagrams/colors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7.xml"/><Relationship Id="rId7" Type="http://schemas.openxmlformats.org/officeDocument/2006/relationships/diagramColors" Target="../diagrams/colors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7.xml"/><Relationship Id="rId7" Type="http://schemas.openxmlformats.org/officeDocument/2006/relationships/diagramColors" Target="../diagrams/colors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7.xml"/><Relationship Id="rId7" Type="http://schemas.openxmlformats.org/officeDocument/2006/relationships/diagramQuickStyle" Target="../diagrams/quickStyle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png"/><Relationship Id="rId4" Type="http://schemas.openxmlformats.org/officeDocument/2006/relationships/image" Target="../media/image6.jpeg"/><Relationship Id="rId9" Type="http://schemas.microsoft.com/office/2007/relationships/diagramDrawing" Target="../diagrams/drawing5.xml"/></Relationships>
</file>

<file path=ppt/slides/_rels/slide1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7.xml"/><Relationship Id="rId7" Type="http://schemas.openxmlformats.org/officeDocument/2006/relationships/diagramColors" Target="../diagrams/colors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creativecommons.org/licenses/by-nc-nd/3.0/" TargetMode="External"/><Relationship Id="rId5" Type="http://schemas.openxmlformats.org/officeDocument/2006/relationships/hyperlink" Target="https://betterhealthwhileaging.net/aging-health-caregiving-links-nov-2014/" TargetMode="External"/><Relationship Id="rId4" Type="http://schemas.openxmlformats.org/officeDocument/2006/relationships/image" Target="../media/image7.jpg"/></Relationships>
</file>

<file path=ppt/slides/_rels/slide1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hyperlink" Target="https://www.cqc.org.uk/"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legislation.gov.uk/ukpga/2014/23" TargetMode="External"/><Relationship Id="rId5" Type="http://schemas.openxmlformats.org/officeDocument/2006/relationships/hyperlink" Target="https://www.skillsforcare.org.uk/" TargetMode="External"/><Relationship Id="rId4" Type="http://schemas.openxmlformats.org/officeDocument/2006/relationships/hyperlink" Target="https://www.alzheimers.org.uk/"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england.nhs.uk/"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ons.gov.uk/" TargetMode="External"/><Relationship Id="rId1" Type="http://schemas.openxmlformats.org/officeDocument/2006/relationships/slideLayout" Target="../slideLayouts/slideLayout7.xml"/><Relationship Id="rId5" Type="http://schemas.openxmlformats.org/officeDocument/2006/relationships/hyperlink" Target="https://www.legislation.gov.uk/ukpga/2010/15/contents?utm_source=chatgpt.com" TargetMode="External"/><Relationship Id="rId4" Type="http://schemas.openxmlformats.org/officeDocument/2006/relationships/hyperlink" Target="https://www.legislation.gov.uk/ukpga/2014/23/contents?utm_source=chatgpt.co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si/2014/2936/contents/made" TargetMode="External"/><Relationship Id="rId2" Type="http://schemas.openxmlformats.org/officeDocument/2006/relationships/hyperlink" Target="https://www.legislation.gov.uk/ukpga/2014/23/contents" TargetMode="External"/><Relationship Id="rId1" Type="http://schemas.openxmlformats.org/officeDocument/2006/relationships/slideLayout" Target="../slideLayouts/slideLayout7.xml"/><Relationship Id="rId5" Type="http://schemas.openxmlformats.org/officeDocument/2006/relationships/hyperlink" Target="https://www.ons.gov.uk/peoplepopulationandcommunity/populationandmigration/populationestimates/articles/overviewoftheukpopulation/july2017" TargetMode="External"/><Relationship Id="rId4" Type="http://schemas.openxmlformats.org/officeDocument/2006/relationships/hyperlink" Target="https://www.nice.org.uk/guidance/ng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C437CA-7DEE-22A2-2A2B-240FCE282549}"/>
              </a:ext>
            </a:extLst>
          </p:cNvPr>
          <p:cNvSpPr>
            <a:spLocks noGrp="1"/>
          </p:cNvSpPr>
          <p:nvPr>
            <p:ph type="title"/>
          </p:nvPr>
        </p:nvSpPr>
        <p:spPr>
          <a:xfrm>
            <a:off x="838200" y="451380"/>
            <a:ext cx="10512552" cy="4943579"/>
          </a:xfrm>
        </p:spPr>
        <p:txBody>
          <a:bodyPr vert="horz" lIns="91440" tIns="45720" rIns="91440" bIns="45720" rtlCol="0" anchor="b">
            <a:normAutofit/>
          </a:bodyPr>
          <a:lstStyle/>
          <a:p>
            <a:r>
              <a:rPr lang="en-US" sz="3600" kern="1200" dirty="0">
                <a:solidFill>
                  <a:schemeClr val="tx1"/>
                </a:solidFill>
                <a:latin typeface="Arial" panose="020B0604020202020204" pitchFamily="34" charset="0"/>
                <a:cs typeface="Arial" panose="020B0604020202020204" pitchFamily="34" charset="0"/>
              </a:rPr>
              <a:t>Hajra Niaz</a:t>
            </a:r>
            <a:br>
              <a:rPr lang="en-US" sz="3600" kern="1200" dirty="0">
                <a:solidFill>
                  <a:schemeClr val="tx1"/>
                </a:solidFill>
                <a:latin typeface="Arial" panose="020B0604020202020204" pitchFamily="34" charset="0"/>
                <a:cs typeface="Arial" panose="020B0604020202020204" pitchFamily="34" charset="0"/>
              </a:rPr>
            </a:br>
            <a:r>
              <a:rPr lang="en-US" sz="3600" kern="1200" dirty="0">
                <a:solidFill>
                  <a:schemeClr val="tx1"/>
                </a:solidFill>
                <a:latin typeface="Arial" panose="020B0604020202020204" pitchFamily="34" charset="0"/>
                <a:cs typeface="Arial" panose="020B0604020202020204" pitchFamily="34" charset="0"/>
              </a:rPr>
              <a:t>2129740</a:t>
            </a:r>
            <a:br>
              <a:rPr lang="en-US" sz="3600" kern="1200" dirty="0">
                <a:solidFill>
                  <a:schemeClr val="tx1"/>
                </a:solidFill>
                <a:latin typeface="Arial" panose="020B0604020202020204" pitchFamily="34" charset="0"/>
                <a:cs typeface="Arial" panose="020B0604020202020204" pitchFamily="34" charset="0"/>
              </a:rPr>
            </a:br>
            <a:r>
              <a:rPr lang="en-US" sz="3600" kern="1200" dirty="0">
                <a:solidFill>
                  <a:schemeClr val="tx1"/>
                </a:solidFill>
                <a:latin typeface="Arial" panose="020B0604020202020204" pitchFamily="34" charset="0"/>
                <a:cs typeface="Arial" panose="020B0604020202020204" pitchFamily="34" charset="0"/>
              </a:rPr>
              <a:t>BMHP 6027</a:t>
            </a:r>
            <a:br>
              <a:rPr lang="en-US" sz="3600" kern="1200" dirty="0">
                <a:solidFill>
                  <a:schemeClr val="tx1"/>
                </a:solidFill>
                <a:latin typeface="Arial" panose="020B0604020202020204" pitchFamily="34" charset="0"/>
                <a:cs typeface="Arial" panose="020B0604020202020204" pitchFamily="34" charset="0"/>
              </a:rPr>
            </a:br>
            <a:r>
              <a:rPr lang="en-US" sz="3600" kern="1200" dirty="0">
                <a:solidFill>
                  <a:schemeClr val="tx1"/>
                </a:solidFill>
                <a:latin typeface="Arial" panose="020B0604020202020204" pitchFamily="34" charset="0"/>
                <a:cs typeface="Arial" panose="020B0604020202020204" pitchFamily="34" charset="0"/>
              </a:rPr>
              <a:t>EMPOWERING THE OLD PERSON</a:t>
            </a:r>
            <a:br>
              <a:rPr lang="en-US" sz="3600" kern="1200" dirty="0">
                <a:solidFill>
                  <a:schemeClr val="tx1"/>
                </a:solidFill>
                <a:latin typeface="Arial" panose="020B0604020202020204" pitchFamily="34" charset="0"/>
                <a:cs typeface="Arial" panose="020B0604020202020204" pitchFamily="34" charset="0"/>
              </a:rPr>
            </a:br>
            <a:r>
              <a:rPr lang="en-US" sz="3600" kern="1200" dirty="0">
                <a:solidFill>
                  <a:schemeClr val="tx1"/>
                </a:solidFill>
                <a:latin typeface="Arial" panose="020B0604020202020204" pitchFamily="34" charset="0"/>
                <a:cs typeface="Arial" panose="020B0604020202020204" pitchFamily="34" charset="0"/>
              </a:rPr>
              <a:t>FAHAD KHAN</a:t>
            </a:r>
            <a:br>
              <a:rPr lang="en-US" sz="2600" kern="1200" dirty="0">
                <a:solidFill>
                  <a:schemeClr val="tx1"/>
                </a:solidFill>
                <a:latin typeface="+mj-lt"/>
                <a:ea typeface="+mj-ea"/>
                <a:cs typeface="+mj-cs"/>
              </a:rPr>
            </a:br>
            <a:br>
              <a:rPr lang="en-US" sz="2600" kern="1200" dirty="0">
                <a:solidFill>
                  <a:schemeClr val="tx1"/>
                </a:solidFill>
                <a:latin typeface="+mj-lt"/>
                <a:ea typeface="+mj-ea"/>
                <a:cs typeface="+mj-cs"/>
              </a:rPr>
            </a:br>
            <a:br>
              <a:rPr lang="en-US" sz="2600" kern="1200" dirty="0">
                <a:solidFill>
                  <a:schemeClr val="tx1"/>
                </a:solidFill>
                <a:latin typeface="+mj-lt"/>
                <a:ea typeface="+mj-ea"/>
                <a:cs typeface="+mj-cs"/>
              </a:rPr>
            </a:br>
            <a:br>
              <a:rPr lang="en-US" sz="2600" kern="1200" dirty="0">
                <a:solidFill>
                  <a:schemeClr val="tx1"/>
                </a:solidFill>
                <a:latin typeface="+mj-lt"/>
                <a:ea typeface="+mj-ea"/>
                <a:cs typeface="+mj-cs"/>
              </a:rPr>
            </a:br>
            <a:endParaRPr lang="en-US" sz="2600" kern="1200" dirty="0">
              <a:solidFill>
                <a:schemeClr val="tx1"/>
              </a:solidFill>
              <a:latin typeface="+mj-lt"/>
              <a:ea typeface="+mj-ea"/>
              <a:cs typeface="+mj-cs"/>
            </a:endParaRPr>
          </a:p>
        </p:txBody>
      </p:sp>
      <p:sp>
        <p:nvSpPr>
          <p:cNvPr id="32"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Recorded Sound">
            <a:hlinkClick r:id="" action="ppaction://media"/>
            <a:extLst>
              <a:ext uri="{FF2B5EF4-FFF2-40B4-BE49-F238E27FC236}">
                <a16:creationId xmlns:a16="http://schemas.microsoft.com/office/drawing/2014/main" id="{FD16BEBE-9358-C2D0-B7D9-942E303A01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989752790"/>
      </p:ext>
    </p:extLst>
  </p:cSld>
  <p:clrMapOvr>
    <a:masterClrMapping/>
  </p:clrMapOvr>
  <mc:AlternateContent xmlns:mc="http://schemas.openxmlformats.org/markup-compatibility/2006" xmlns:p14="http://schemas.microsoft.com/office/powerpoint/2010/main">
    <mc:Choice Requires="p14">
      <p:transition spd="slow" p14:dur="2000" advTm="15217"/>
    </mc:Choice>
    <mc:Fallback xmlns="">
      <p:transition spd="slow" advTm="15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par>
                          <p:cTn id="8" fill="hold">
                            <p:stCondLst>
                              <p:cond delay="3000"/>
                            </p:stCondLst>
                            <p:childTnLst>
                              <p:par>
                                <p:cTn id="9" presetID="1" presetClass="mediacall" presetSubtype="0" fill="hold" nodeType="afterEffect">
                                  <p:stCondLst>
                                    <p:cond delay="0"/>
                                  </p:stCondLst>
                                  <p:childTnLst>
                                    <p:cmd type="call" cmd="playFrom(0.0)">
                                      <p:cBhvr>
                                        <p:cTn id="10" dur="1521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1"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idsection of a person holding a miniature house">
            <a:extLst>
              <a:ext uri="{FF2B5EF4-FFF2-40B4-BE49-F238E27FC236}">
                <a16:creationId xmlns:a16="http://schemas.microsoft.com/office/drawing/2014/main" id="{35B9EEF5-F029-9A40-1883-7C1CE591236B}"/>
              </a:ext>
            </a:extLst>
          </p:cNvPr>
          <p:cNvPicPr>
            <a:picLocks noChangeAspect="1"/>
          </p:cNvPicPr>
          <p:nvPr/>
        </p:nvPicPr>
        <p:blipFill>
          <a:blip r:embed="rId4"/>
          <a:srcRect l="6277" r="4893" b="-1"/>
          <a:stretch>
            <a:fillRect/>
          </a:stretch>
        </p:blipFill>
        <p:spPr>
          <a:xfrm>
            <a:off x="-121919" y="10"/>
            <a:ext cx="8290559" cy="6857990"/>
          </a:xfrm>
          <a:prstGeom prst="rect">
            <a:avLst/>
          </a:prstGeom>
        </p:spPr>
      </p:pic>
      <p:sp>
        <p:nvSpPr>
          <p:cNvPr id="21" name="Rectangle 2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2BED3E-1832-F256-61F8-6073BA3D1A27}"/>
              </a:ext>
            </a:extLst>
          </p:cNvPr>
          <p:cNvSpPr>
            <a:spLocks noGrp="1"/>
          </p:cNvSpPr>
          <p:nvPr>
            <p:ph type="title"/>
          </p:nvPr>
        </p:nvSpPr>
        <p:spPr>
          <a:xfrm>
            <a:off x="5669280" y="3165962"/>
            <a:ext cx="6519671" cy="3692028"/>
          </a:xfrm>
          <a:noFill/>
        </p:spPr>
        <p:txBody>
          <a:bodyPr vert="horz" lIns="91440" tIns="45720" rIns="91440" bIns="45720" rtlCol="0" anchor="b">
            <a:noAutofit/>
          </a:bodyPr>
          <a:lstStyle/>
          <a:p>
            <a:br>
              <a:rPr lang="en-US" sz="2800" cap="all" spc="200" baseline="0" dirty="0">
                <a:latin typeface="Arial" panose="020B0604020202020204" pitchFamily="34" charset="0"/>
                <a:cs typeface="Arial" panose="020B0604020202020204" pitchFamily="34" charset="0"/>
              </a:rPr>
            </a:br>
            <a:br>
              <a:rPr lang="en-US" sz="2800" cap="all" spc="200" baseline="0" dirty="0">
                <a:latin typeface="Arial" panose="020B0604020202020204" pitchFamily="34" charset="0"/>
                <a:cs typeface="Arial" panose="020B0604020202020204" pitchFamily="34" charset="0"/>
              </a:rPr>
            </a:br>
            <a:r>
              <a:rPr lang="en-US" sz="2800" b="1" cap="all" spc="200" baseline="0" dirty="0">
                <a:latin typeface="Arial" panose="020B0604020202020204" pitchFamily="34" charset="0"/>
                <a:cs typeface="Arial" panose="020B0604020202020204" pitchFamily="34" charset="0"/>
              </a:rPr>
              <a:t>Introduction</a:t>
            </a:r>
            <a:br>
              <a:rPr lang="en-US" sz="2800" b="1" cap="all" spc="200" baseline="0" dirty="0">
                <a:latin typeface="Arial" panose="020B0604020202020204" pitchFamily="34" charset="0"/>
                <a:cs typeface="Arial" panose="020B0604020202020204" pitchFamily="34" charset="0"/>
              </a:rPr>
            </a:br>
            <a:br>
              <a:rPr lang="en-US" sz="2800" b="1" cap="all" spc="200" baseline="0" dirty="0">
                <a:latin typeface="Arial" panose="020B0604020202020204" pitchFamily="34" charset="0"/>
                <a:cs typeface="Arial" panose="020B0604020202020204" pitchFamily="34" charset="0"/>
              </a:rPr>
            </a:br>
            <a:r>
              <a:rPr lang="en-US" sz="2800" spc="200" baseline="0" dirty="0">
                <a:latin typeface="Arial" panose="020B0604020202020204" pitchFamily="34" charset="0"/>
                <a:cs typeface="Arial" panose="020B0604020202020204" pitchFamily="34" charset="0"/>
              </a:rPr>
              <a:t>Ageing is a natural process of physical and mental change.</a:t>
            </a:r>
            <a:br>
              <a:rPr lang="en-US" sz="2800" spc="200" baseline="0" dirty="0">
                <a:latin typeface="Arial" panose="020B0604020202020204" pitchFamily="34" charset="0"/>
                <a:cs typeface="Arial" panose="020B0604020202020204" pitchFamily="34" charset="0"/>
              </a:rPr>
            </a:br>
            <a:r>
              <a:rPr lang="en-US" sz="2800" spc="200" baseline="0" dirty="0">
                <a:latin typeface="Arial" panose="020B0604020202020204" pitchFamily="34" charset="0"/>
                <a:cs typeface="Arial" panose="020B0604020202020204" pitchFamily="34" charset="0"/>
              </a:rPr>
              <a:t> </a:t>
            </a:r>
            <a:br>
              <a:rPr lang="en-US" sz="2800" spc="200" baseline="0" dirty="0">
                <a:latin typeface="Arial" panose="020B0604020202020204" pitchFamily="34" charset="0"/>
                <a:cs typeface="Arial" panose="020B0604020202020204" pitchFamily="34" charset="0"/>
              </a:rPr>
            </a:br>
            <a:r>
              <a:rPr lang="en-US" sz="2800" spc="200" baseline="0" dirty="0">
                <a:latin typeface="Arial" panose="020B0604020202020204" pitchFamily="34" charset="0"/>
                <a:cs typeface="Arial" panose="020B0604020202020204" pitchFamily="34" charset="0"/>
              </a:rPr>
              <a:t>This presentation explores ageing, policies, and residential care homes.</a:t>
            </a:r>
            <a:br>
              <a:rPr lang="en-US" sz="2800" spc="200" baseline="0" dirty="0">
                <a:latin typeface="Arial" panose="020B0604020202020204" pitchFamily="34" charset="0"/>
                <a:cs typeface="Arial" panose="020B0604020202020204" pitchFamily="34" charset="0"/>
              </a:rPr>
            </a:br>
            <a:r>
              <a:rPr lang="en-US" sz="2800" spc="200" baseline="0" dirty="0">
                <a:latin typeface="Arial" panose="020B0604020202020204" pitchFamily="34" charset="0"/>
                <a:cs typeface="Arial" panose="020B0604020202020204" pitchFamily="34" charset="0"/>
              </a:rPr>
              <a:t> </a:t>
            </a:r>
            <a:br>
              <a:rPr lang="en-US" sz="2800" spc="200" baseline="0" dirty="0">
                <a:latin typeface="Arial" panose="020B0604020202020204" pitchFamily="34" charset="0"/>
                <a:cs typeface="Arial" panose="020B0604020202020204" pitchFamily="34" charset="0"/>
              </a:rPr>
            </a:br>
            <a:r>
              <a:rPr lang="en-US" sz="2800" spc="200" baseline="0" dirty="0">
                <a:latin typeface="Arial" panose="020B0604020202020204" pitchFamily="34" charset="0"/>
                <a:cs typeface="Arial" panose="020B0604020202020204" pitchFamily="34" charset="0"/>
              </a:rPr>
              <a:t>Residential care homes support older adults with daily care and wellbeing. </a:t>
            </a:r>
            <a:br>
              <a:rPr lang="en-US" sz="2800" spc="200" baseline="0" dirty="0">
                <a:latin typeface="Arial" panose="020B0604020202020204" pitchFamily="34" charset="0"/>
                <a:cs typeface="Arial" panose="020B0604020202020204" pitchFamily="34" charset="0"/>
              </a:rPr>
            </a:br>
            <a:r>
              <a:rPr lang="en-US" sz="2800" spc="200" baseline="0" dirty="0">
                <a:latin typeface="Arial" panose="020B0604020202020204" pitchFamily="34" charset="0"/>
                <a:cs typeface="Arial" panose="020B0604020202020204" pitchFamily="34" charset="0"/>
              </a:rPr>
              <a:t>The growing ageing population increases demand for health and social care services. </a:t>
            </a:r>
            <a:br>
              <a:rPr lang="en-US" sz="2800" spc="200" baseline="0" dirty="0">
                <a:latin typeface="Arial" panose="020B0604020202020204" pitchFamily="34" charset="0"/>
                <a:cs typeface="Arial" panose="020B0604020202020204" pitchFamily="34" charset="0"/>
              </a:rPr>
            </a:br>
            <a:endParaRPr lang="en-US" sz="2800" cap="all" spc="200" baseline="0" dirty="0">
              <a:latin typeface="Arial" panose="020B0604020202020204" pitchFamily="34" charset="0"/>
              <a:cs typeface="Arial" panose="020B0604020202020204" pitchFamily="34" charset="0"/>
            </a:endParaRPr>
          </a:p>
        </p:txBody>
      </p:sp>
      <p:pic>
        <p:nvPicPr>
          <p:cNvPr id="3" name="Recorded Sound">
            <a:hlinkClick r:id="" action="ppaction://media"/>
            <a:extLst>
              <a:ext uri="{FF2B5EF4-FFF2-40B4-BE49-F238E27FC236}">
                <a16:creationId xmlns:a16="http://schemas.microsoft.com/office/drawing/2014/main" id="{05157C39-0D29-9439-5D4E-C566408487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297190947"/>
      </p:ext>
    </p:extLst>
  </p:cSld>
  <p:clrMapOvr>
    <a:masterClrMapping/>
  </p:clrMapOvr>
  <mc:AlternateContent xmlns:mc="http://schemas.openxmlformats.org/markup-compatibility/2006" xmlns:p14="http://schemas.microsoft.com/office/powerpoint/2010/main">
    <mc:Choice Requires="p14">
      <p:transition spd="slow" p14:dur="2000" advTm="43067"/>
    </mc:Choice>
    <mc:Fallback xmlns="">
      <p:transition spd="slow" advTm="43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par>
                          <p:cTn id="8" fill="hold">
                            <p:stCondLst>
                              <p:cond delay="11800"/>
                            </p:stCondLst>
                            <p:childTnLst>
                              <p:par>
                                <p:cTn id="9" presetID="1" presetClass="mediacall" presetSubtype="0" fill="hold" nodeType="afterEffect">
                                  <p:stCondLst>
                                    <p:cond delay="0"/>
                                  </p:stCondLst>
                                  <p:childTnLst>
                                    <p:cmd type="call" cmd="playFrom(0.0)">
                                      <p:cBhvr>
                                        <p:cTn id="10" dur="4306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AC25F6B6-8AC4-B88D-A85C-32FFBB970AD0}"/>
              </a:ext>
            </a:extLst>
          </p:cNvPr>
          <p:cNvSpPr txBox="1"/>
          <p:nvPr/>
        </p:nvSpPr>
        <p:spPr>
          <a:xfrm>
            <a:off x="838200" y="1920240"/>
            <a:ext cx="10515600" cy="4919472"/>
          </a:xfrm>
          <a:prstGeom prst="rect">
            <a:avLst/>
          </a:prstGeom>
        </p:spPr>
        <p:txBody>
          <a:bodyPr vert="horz" lIns="91440" tIns="45720" rIns="91440" bIns="45720" rtlCol="0">
            <a:normAutofit lnSpcReduction="10000"/>
          </a:bodyPr>
          <a:lstStyle/>
          <a:p>
            <a:pPr indent="-228600" defTabSz="9144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An ageing population, according to Age UK.</a:t>
            </a:r>
          </a:p>
          <a:p>
            <a:pPr indent="-228600" defTabSz="9144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2016:</a:t>
            </a:r>
            <a:r>
              <a:rPr lang="en-US" sz="2400" dirty="0">
                <a:latin typeface="Arial" panose="020B0604020202020204" pitchFamily="34" charset="0"/>
                <a:cs typeface="Arial" panose="020B0604020202020204" pitchFamily="34" charset="0"/>
              </a:rPr>
              <a:t> 18.0% of the UK population was aged </a:t>
            </a:r>
            <a:r>
              <a:rPr lang="en-US" sz="2400" b="1" dirty="0">
                <a:latin typeface="Arial" panose="020B0604020202020204" pitchFamily="34" charset="0"/>
                <a:cs typeface="Arial" panose="020B0604020202020204" pitchFamily="34" charset="0"/>
              </a:rPr>
              <a:t>65 years and over</a:t>
            </a:r>
            <a:r>
              <a:rPr lang="en-US" sz="2400" dirty="0">
                <a:latin typeface="Arial" panose="020B0604020202020204" pitchFamily="34" charset="0"/>
                <a:cs typeface="Arial" panose="020B0604020202020204" pitchFamily="34" charset="0"/>
              </a:rPr>
              <a:t>.</a:t>
            </a:r>
          </a:p>
          <a:p>
            <a:pPr indent="-228600" defTabSz="9144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2026:</a:t>
            </a:r>
            <a:r>
              <a:rPr lang="en-US" sz="2400" dirty="0">
                <a:latin typeface="Arial" panose="020B0604020202020204" pitchFamily="34" charset="0"/>
                <a:cs typeface="Arial" panose="020B0604020202020204" pitchFamily="34" charset="0"/>
              </a:rPr>
              <a:t> Around </a:t>
            </a:r>
            <a:r>
              <a:rPr lang="en-US" sz="2400" b="1" dirty="0">
                <a:latin typeface="Arial" panose="020B0604020202020204" pitchFamily="34" charset="0"/>
                <a:cs typeface="Arial" panose="020B0604020202020204" pitchFamily="34" charset="0"/>
              </a:rPr>
              <a:t>20.5%</a:t>
            </a:r>
            <a:r>
              <a:rPr lang="en-US" sz="2400" dirty="0">
                <a:latin typeface="Arial" panose="020B0604020202020204" pitchFamily="34" charset="0"/>
                <a:cs typeface="Arial" panose="020B0604020202020204" pitchFamily="34" charset="0"/>
              </a:rPr>
              <a:t> of the population is aged </a:t>
            </a:r>
            <a:r>
              <a:rPr lang="en-US" sz="2400" b="1" dirty="0">
                <a:latin typeface="Arial" panose="020B0604020202020204" pitchFamily="34" charset="0"/>
                <a:cs typeface="Arial" panose="020B0604020202020204" pitchFamily="34" charset="0"/>
              </a:rPr>
              <a:t>65+</a:t>
            </a:r>
            <a:r>
              <a:rPr lang="en-US" sz="2400" dirty="0">
                <a:latin typeface="Arial" panose="020B0604020202020204" pitchFamily="34" charset="0"/>
                <a:cs typeface="Arial" panose="020B0604020202020204" pitchFamily="34" charset="0"/>
              </a:rPr>
              <a:t>.</a:t>
            </a:r>
          </a:p>
          <a:p>
            <a:pPr indent="-228600" defTabSz="9144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2036 (Projected):</a:t>
            </a:r>
            <a:r>
              <a:rPr lang="en-US" sz="2400" dirty="0">
                <a:latin typeface="Arial" panose="020B0604020202020204" pitchFamily="34" charset="0"/>
                <a:cs typeface="Arial" panose="020B0604020202020204" pitchFamily="34" charset="0"/>
              </a:rPr>
              <a:t> Nearly </a:t>
            </a:r>
            <a:r>
              <a:rPr lang="en-US" sz="2400" b="1" dirty="0">
                <a:latin typeface="Arial" panose="020B0604020202020204" pitchFamily="34" charset="0"/>
                <a:cs typeface="Arial" panose="020B0604020202020204" pitchFamily="34" charset="0"/>
              </a:rPr>
              <a:t>24%</a:t>
            </a:r>
            <a:r>
              <a:rPr lang="en-US" sz="2400" dirty="0">
                <a:latin typeface="Arial" panose="020B0604020202020204" pitchFamily="34" charset="0"/>
                <a:cs typeface="Arial" panose="020B0604020202020204" pitchFamily="34" charset="0"/>
              </a:rPr>
              <a:t> of the population will be aged </a:t>
            </a:r>
            <a:r>
              <a:rPr lang="en-US" sz="2400" b="1" dirty="0">
                <a:latin typeface="Arial" panose="020B0604020202020204" pitchFamily="34" charset="0"/>
                <a:cs typeface="Arial" panose="020B0604020202020204" pitchFamily="34" charset="0"/>
              </a:rPr>
              <a:t>65+</a:t>
            </a:r>
          </a:p>
          <a:p>
            <a:pPr defTabSz="914400">
              <a:lnSpc>
                <a:spcPct val="90000"/>
              </a:lnSpc>
              <a:spcAft>
                <a:spcPts val="600"/>
              </a:spcAft>
            </a:pPr>
            <a:r>
              <a:rPr lang="en-US" sz="2400" dirty="0">
                <a:latin typeface="Arial" panose="020B0604020202020204" pitchFamily="34" charset="0"/>
                <a:cs typeface="Arial" panose="020B0604020202020204" pitchFamily="34" charset="0"/>
              </a:rPr>
              <a:t>meaning almost </a:t>
            </a:r>
            <a:r>
              <a:rPr lang="en-US" sz="2400" b="1" dirty="0">
                <a:latin typeface="Arial" panose="020B0604020202020204" pitchFamily="34" charset="0"/>
                <a:cs typeface="Arial" panose="020B0604020202020204" pitchFamily="34" charset="0"/>
              </a:rPr>
              <a:t>1 in 4 people</a:t>
            </a:r>
            <a:r>
              <a:rPr lang="en-US" sz="2400" dirty="0">
                <a:latin typeface="Arial" panose="020B0604020202020204" pitchFamily="34" charset="0"/>
                <a:cs typeface="Arial" panose="020B0604020202020204" pitchFamily="34" charset="0"/>
              </a:rPr>
              <a:t> will be older adults. This highlights the increasing demand for health and social care services. Approximately </a:t>
            </a:r>
            <a:r>
              <a:rPr lang="en-US" sz="2400" b="1" dirty="0">
                <a:latin typeface="Arial" panose="020B0604020202020204" pitchFamily="34" charset="0"/>
                <a:cs typeface="Arial" panose="020B0604020202020204" pitchFamily="34" charset="0"/>
              </a:rPr>
              <a:t>23.9%</a:t>
            </a:r>
            <a:r>
              <a:rPr lang="en-US" sz="2400" dirty="0">
                <a:latin typeface="Arial" panose="020B0604020202020204" pitchFamily="34" charset="0"/>
                <a:cs typeface="Arial" panose="020B0604020202020204" pitchFamily="34" charset="0"/>
              </a:rPr>
              <a:t> will be aged </a:t>
            </a:r>
            <a:r>
              <a:rPr lang="en-US" sz="2400" b="1" dirty="0">
                <a:latin typeface="Arial" panose="020B0604020202020204" pitchFamily="34" charset="0"/>
                <a:cs typeface="Arial" panose="020B0604020202020204" pitchFamily="34" charset="0"/>
              </a:rPr>
              <a:t>65+</a:t>
            </a:r>
          </a:p>
          <a:p>
            <a:pPr indent="-228600" defTabSz="9144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r>
              <a:rPr lang="en-US" sz="2400" b="1" dirty="0">
                <a:latin typeface="Arial" panose="020B0604020202020204" pitchFamily="34" charset="0"/>
                <a:cs typeface="Arial" panose="020B0604020202020204" pitchFamily="34" charset="0"/>
              </a:rPr>
              <a:t>2046:</a:t>
            </a:r>
            <a:r>
              <a:rPr lang="en-US" sz="2400" dirty="0">
                <a:latin typeface="Arial" panose="020B0604020202020204" pitchFamily="34" charset="0"/>
                <a:cs typeface="Arial" panose="020B0604020202020204" pitchFamily="34" charset="0"/>
              </a:rPr>
              <a:t> Around </a:t>
            </a:r>
            <a:r>
              <a:rPr lang="en-US" sz="2400" b="1" dirty="0">
                <a:latin typeface="Arial" panose="020B0604020202020204" pitchFamily="34" charset="0"/>
                <a:cs typeface="Arial" panose="020B0604020202020204" pitchFamily="34" charset="0"/>
              </a:rPr>
              <a:t>25.5%</a:t>
            </a:r>
            <a:r>
              <a:rPr lang="en-US" sz="2400" dirty="0">
                <a:latin typeface="Arial" panose="020B0604020202020204" pitchFamily="34" charset="0"/>
                <a:cs typeface="Arial" panose="020B0604020202020204" pitchFamily="34" charset="0"/>
              </a:rPr>
              <a:t> (1 in 4 people) are projected to be aged </a:t>
            </a:r>
            <a:r>
              <a:rPr lang="en-US" sz="2400" b="1" dirty="0">
                <a:latin typeface="Arial" panose="020B0604020202020204" pitchFamily="34" charset="0"/>
                <a:cs typeface="Arial" panose="020B0604020202020204" pitchFamily="34" charset="0"/>
              </a:rPr>
              <a:t>65+</a:t>
            </a:r>
            <a:r>
              <a:rPr lang="en-US" sz="2400" dirty="0">
                <a:latin typeface="Arial" panose="020B0604020202020204" pitchFamily="34" charset="0"/>
                <a:cs typeface="Arial" panose="020B0604020202020204" pitchFamily="34" charset="0"/>
              </a:rPr>
              <a:t>. (Age UK 2024)</a:t>
            </a:r>
          </a:p>
        </p:txBody>
      </p:sp>
      <p:pic>
        <p:nvPicPr>
          <p:cNvPr id="9" name="Recorded Sound">
            <a:hlinkClick r:id="" action="ppaction://media"/>
            <a:extLst>
              <a:ext uri="{FF2B5EF4-FFF2-40B4-BE49-F238E27FC236}">
                <a16:creationId xmlns:a16="http://schemas.microsoft.com/office/drawing/2014/main" id="{86967D93-F71B-A3DB-51D9-9F46DF908A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444660045"/>
      </p:ext>
    </p:extLst>
  </p:cSld>
  <p:clrMapOvr>
    <a:masterClrMapping/>
  </p:clrMapOvr>
  <mc:AlternateContent xmlns:mc="http://schemas.openxmlformats.org/markup-compatibility/2006" xmlns:p14="http://schemas.microsoft.com/office/powerpoint/2010/main">
    <mc:Choice Requires="p14">
      <p:transition spd="slow" p14:dur="2000" advTm="66560"/>
    </mc:Choice>
    <mc:Fallback xmlns="">
      <p:transition spd="slow" advTm="66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56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C55A418-C189-3AF6-877E-CDBBF1AE60DF}"/>
              </a:ext>
            </a:extLst>
          </p:cNvPr>
          <p:cNvPicPr>
            <a:picLocks noChangeAspect="1"/>
          </p:cNvPicPr>
          <p:nvPr/>
        </p:nvPicPr>
        <p:blipFill>
          <a:blip r:embed="rId4"/>
          <a:srcRect t="12000" b="13000"/>
          <a:stretch>
            <a:fillRect/>
          </a:stretch>
        </p:blipFill>
        <p:spPr>
          <a:xfrm>
            <a:off x="20" y="10"/>
            <a:ext cx="12191980" cy="6857990"/>
          </a:xfrm>
          <a:prstGeom prst="rect">
            <a:avLst/>
          </a:prstGeom>
        </p:spPr>
      </p:pic>
      <p:graphicFrame>
        <p:nvGraphicFramePr>
          <p:cNvPr id="5" name="Diagram 4">
            <a:extLst>
              <a:ext uri="{FF2B5EF4-FFF2-40B4-BE49-F238E27FC236}">
                <a16:creationId xmlns:a16="http://schemas.microsoft.com/office/drawing/2014/main" id="{CD0ABD16-4BFC-CE8B-311C-F28499342BB1}"/>
              </a:ext>
            </a:extLst>
          </p:cNvPr>
          <p:cNvGraphicFramePr/>
          <p:nvPr>
            <p:extLst>
              <p:ext uri="{D42A27DB-BD31-4B8C-83A1-F6EECF244321}">
                <p14:modId xmlns:p14="http://schemas.microsoft.com/office/powerpoint/2010/main" val="34086244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6B07BB2E-DB21-EFE9-15D7-48A54C92989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334039589"/>
      </p:ext>
    </p:extLst>
  </p:cSld>
  <p:clrMapOvr>
    <a:masterClrMapping/>
  </p:clrMapOvr>
  <mc:AlternateContent xmlns:mc="http://schemas.openxmlformats.org/markup-compatibility/2006">
    <mc:Choice xmlns:p14="http://schemas.microsoft.com/office/powerpoint/2010/main" Requires="p14">
      <p:transition spd="slow" p14:dur="2000" advTm="31570"/>
    </mc:Choice>
    <mc:Fallback>
      <p:transition spd="slow" advTm="31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57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921AA432-BEAD-BDB2-AD95-693744C0D86B}"/>
              </a:ext>
            </a:extLst>
          </p:cNvPr>
          <p:cNvSpPr>
            <a:spLocks noChangeArrowheads="1"/>
          </p:cNvSpPr>
          <p:nvPr/>
        </p:nvSpPr>
        <p:spPr bwMode="auto">
          <a:xfrm>
            <a:off x="5109127" y="1"/>
            <a:ext cx="7079825" cy="68580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defTabSz="914400" fontAlgn="base">
              <a:lnSpc>
                <a:spcPct val="90000"/>
              </a:lnSpc>
              <a:spcBef>
                <a:spcPct val="0"/>
              </a:spcBef>
              <a:spcAft>
                <a:spcPts val="600"/>
              </a:spcAft>
              <a:buClr>
                <a:schemeClr val="accent1"/>
              </a:buClr>
              <a:buSzTx/>
              <a:buFont typeface="Arial" panose="020B0604020202020204" pitchFamily="34" charset="0"/>
              <a:buChar char="•"/>
              <a:tabLst/>
            </a:pPr>
            <a:endParaRPr kumimoji="0" lang="en-US" altLang="en-US" sz="1700" b="0" i="0" u="none" strike="noStrike" cap="none" normalizeH="0" baseline="0" dirty="0">
              <a:ln>
                <a:noFill/>
              </a:ln>
              <a:effectLst/>
            </a:endParaRPr>
          </a:p>
          <a:p>
            <a:pPr defTabSz="914400">
              <a:lnSpc>
                <a:spcPct val="90000"/>
              </a:lnSpc>
            </a:pPr>
            <a:r>
              <a:rPr lang="en-US" sz="2400" b="1" dirty="0">
                <a:latin typeface="Arial" panose="020B0604020202020204" pitchFamily="34" charset="0"/>
                <a:cs typeface="Arial" panose="020B0604020202020204" pitchFamily="34" charset="0"/>
              </a:rPr>
              <a:t>Theoretical Framework</a:t>
            </a:r>
          </a:p>
          <a:p>
            <a:pPr indent="-228600" defTabSz="914400">
              <a:lnSpc>
                <a:spcPct val="90000"/>
              </a:lnSpc>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defTabSz="914400">
              <a:lnSpc>
                <a:spcPct val="9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Wear and Tear Theory (Jin, 2010):</a:t>
            </a:r>
            <a:r>
              <a:rPr lang="en-US" sz="2400" dirty="0">
                <a:latin typeface="Arial" panose="020B0604020202020204" pitchFamily="34" charset="0"/>
                <a:cs typeface="Arial" panose="020B0604020202020204" pitchFamily="34" charset="0"/>
              </a:rPr>
              <a:t> Ageing causes a gradual physical decline.</a:t>
            </a:r>
          </a:p>
          <a:p>
            <a:pPr indent="-228600" defTabSz="914400">
              <a:lnSpc>
                <a:spcPct val="90000"/>
              </a:lnSpc>
              <a:buFont typeface="Arial" panose="020B0604020202020204" pitchFamily="34" charset="0"/>
              <a:buChar char="•"/>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Application:</a:t>
            </a:r>
            <a:r>
              <a:rPr lang="en-US" sz="2400" dirty="0">
                <a:latin typeface="Arial" panose="020B0604020202020204" pitchFamily="34" charset="0"/>
                <a:cs typeface="Arial" panose="020B0604020202020204" pitchFamily="34" charset="0"/>
              </a:rPr>
              <a:t> 24-hour personalised care supports mobility, nutrition, medication, and daily living needs. </a:t>
            </a:r>
          </a:p>
          <a:p>
            <a:pPr indent="-228600" defTabSz="914400">
              <a:lnSpc>
                <a:spcPct val="9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Activity Theory (Havighurst, 1961):</a:t>
            </a:r>
            <a:r>
              <a:rPr lang="en-US" sz="2400" dirty="0">
                <a:latin typeface="Arial" panose="020B0604020202020204" pitchFamily="34" charset="0"/>
                <a:cs typeface="Arial" panose="020B0604020202020204" pitchFamily="34" charset="0"/>
              </a:rPr>
              <a:t> Remaining socially and mentally active promotes successful ageing.</a:t>
            </a:r>
          </a:p>
          <a:p>
            <a:pPr indent="-228600" defTabSz="914400">
              <a:lnSpc>
                <a:spcPct val="90000"/>
              </a:lnSpc>
              <a:buFont typeface="Arial" panose="020B0604020202020204" pitchFamily="34" charset="0"/>
              <a:buChar char="•"/>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Application:</a:t>
            </a:r>
            <a:r>
              <a:rPr lang="en-US" sz="2400" dirty="0">
                <a:latin typeface="Arial" panose="020B0604020202020204" pitchFamily="34" charset="0"/>
                <a:cs typeface="Arial" panose="020B0604020202020204" pitchFamily="34" charset="0"/>
              </a:rPr>
              <a:t> Meaningful activities improve well-being and cognitive function. </a:t>
            </a:r>
          </a:p>
          <a:p>
            <a:pPr indent="-228600" defTabSz="914400">
              <a:lnSpc>
                <a:spcPct val="90000"/>
              </a:lnSpc>
              <a:buFont typeface="Arial" panose="020B0604020202020204" pitchFamily="34" charset="0"/>
              <a:buChar char="•"/>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Continuity Theory (Robert Atchley, 1989):</a:t>
            </a:r>
            <a:r>
              <a:rPr lang="en-US" sz="2400" dirty="0">
                <a:latin typeface="Arial" panose="020B0604020202020204" pitchFamily="34" charset="0"/>
                <a:cs typeface="Arial" panose="020B0604020202020204" pitchFamily="34" charset="0"/>
              </a:rPr>
              <a:t> Maintaining familiar routines supports adaptation to ageing.</a:t>
            </a:r>
          </a:p>
          <a:p>
            <a:pPr indent="-228600" defTabSz="914400">
              <a:lnSpc>
                <a:spcPct val="90000"/>
              </a:lnSpc>
              <a:buFont typeface="Arial" panose="020B0604020202020204" pitchFamily="34" charset="0"/>
              <a:buChar char="•"/>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Application:</a:t>
            </a:r>
            <a:r>
              <a:rPr lang="en-US" sz="2400" dirty="0">
                <a:latin typeface="Arial" panose="020B0604020202020204" pitchFamily="34" charset="0"/>
                <a:cs typeface="Arial" panose="020B0604020202020204" pitchFamily="34" charset="0"/>
              </a:rPr>
              <a:t> Familiar activities reduce anxiety and enhance emotional well-being.</a:t>
            </a:r>
          </a:p>
        </p:txBody>
      </p:sp>
      <p:pic>
        <p:nvPicPr>
          <p:cNvPr id="3" name="Recorded Sound">
            <a:hlinkClick r:id="" action="ppaction://media"/>
            <a:extLst>
              <a:ext uri="{FF2B5EF4-FFF2-40B4-BE49-F238E27FC236}">
                <a16:creationId xmlns:a16="http://schemas.microsoft.com/office/drawing/2014/main" id="{E0FAAAEC-A904-0FAD-136A-31E050136E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99898435"/>
      </p:ext>
    </p:extLst>
  </p:cSld>
  <p:clrMapOvr>
    <a:masterClrMapping/>
  </p:clrMapOvr>
  <mc:AlternateContent xmlns:mc="http://schemas.openxmlformats.org/markup-compatibility/2006" xmlns:p14="http://schemas.microsoft.com/office/powerpoint/2010/main">
    <mc:Choice Requires="p14">
      <p:transition spd="slow" p14:dur="2000" advTm="81324"/>
    </mc:Choice>
    <mc:Fallback xmlns="">
      <p:transition spd="slow" advTm="81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0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wo people holding each other's hands">
            <a:extLst>
              <a:ext uri="{FF2B5EF4-FFF2-40B4-BE49-F238E27FC236}">
                <a16:creationId xmlns:a16="http://schemas.microsoft.com/office/drawing/2014/main" id="{911BA10C-D327-2A71-BD46-1A8346FE7515}"/>
              </a:ext>
            </a:extLst>
          </p:cNvPr>
          <p:cNvPicPr>
            <a:picLocks noChangeAspect="1"/>
          </p:cNvPicPr>
          <p:nvPr/>
        </p:nvPicPr>
        <p:blipFill>
          <a:blip r:embed="rId4"/>
          <a:srcRect l="13190" r="19296" b="-1"/>
          <a:stretch>
            <a:fillRect/>
          </a:stretch>
        </p:blipFill>
        <p:spPr>
          <a:xfrm>
            <a:off x="-1188719" y="-350510"/>
            <a:ext cx="4303878" cy="6857990"/>
          </a:xfrm>
          <a:prstGeom prst="rect">
            <a:avLst/>
          </a:prstGeom>
        </p:spPr>
      </p:pic>
      <p:sp>
        <p:nvSpPr>
          <p:cNvPr id="3" name="TextBox 2">
            <a:extLst>
              <a:ext uri="{FF2B5EF4-FFF2-40B4-BE49-F238E27FC236}">
                <a16:creationId xmlns:a16="http://schemas.microsoft.com/office/drawing/2014/main" id="{F96ADFBE-1BDD-9E4C-EE4C-539F33766C0C}"/>
              </a:ext>
            </a:extLst>
          </p:cNvPr>
          <p:cNvSpPr txBox="1"/>
          <p:nvPr/>
        </p:nvSpPr>
        <p:spPr>
          <a:xfrm>
            <a:off x="3407639" y="64954"/>
            <a:ext cx="8199619" cy="6027061"/>
          </a:xfrm>
          <a:prstGeom prst="rect">
            <a:avLst/>
          </a:prstGeom>
        </p:spPr>
        <p:txBody>
          <a:bodyPr vert="horz" lIns="91440" tIns="45720" rIns="91440" bIns="45720" rtlCol="0">
            <a:normAutofit fontScale="62500" lnSpcReduction="20000"/>
          </a:bodyPr>
          <a:lstStyle/>
          <a:p>
            <a:r>
              <a:rPr lang="en-US" sz="3600" b="1" dirty="0">
                <a:latin typeface="Arial" panose="020B0604020202020204" pitchFamily="34" charset="0"/>
                <a:cs typeface="Arial" panose="020B0604020202020204" pitchFamily="34" charset="0"/>
              </a:rPr>
              <a:t>                  </a:t>
            </a:r>
            <a:r>
              <a:rPr lang="en-GB" sz="4600" b="1" dirty="0">
                <a:latin typeface="Arial" panose="020B0604020202020204" pitchFamily="34" charset="0"/>
                <a:cs typeface="Arial" panose="020B0604020202020204" pitchFamily="34" charset="0"/>
              </a:rPr>
              <a:t>Policy and Legislation</a:t>
            </a:r>
          </a:p>
          <a:p>
            <a:endParaRPr lang="en-GB" sz="4600" dirty="0">
              <a:latin typeface="Arial" panose="020B0604020202020204" pitchFamily="34" charset="0"/>
              <a:cs typeface="Arial" panose="020B0604020202020204" pitchFamily="34" charset="0"/>
            </a:endParaRPr>
          </a:p>
          <a:p>
            <a:endParaRPr lang="en-GB" sz="3600" dirty="0"/>
          </a:p>
          <a:p>
            <a:r>
              <a:rPr lang="en-GB" sz="4400" dirty="0"/>
              <a:t>Care Act 2014 – This act demonstrates person-centred care by promoting residents' independence, choice, and well-being through everyday living.</a:t>
            </a:r>
          </a:p>
          <a:p>
            <a:r>
              <a:rPr lang="en-GB" sz="4400" dirty="0"/>
              <a:t> </a:t>
            </a:r>
          </a:p>
          <a:p>
            <a:r>
              <a:rPr lang="en-GB" sz="4400" dirty="0"/>
              <a:t>Equality Act 2010 – This act provides for inclusive care, ensuring residents are treated with dignity and respect, free from discrimination.</a:t>
            </a:r>
          </a:p>
          <a:p>
            <a:r>
              <a:rPr lang="en-GB" sz="4400" dirty="0"/>
              <a:t> </a:t>
            </a:r>
          </a:p>
          <a:p>
            <a:r>
              <a:rPr lang="en-GB" sz="4400" dirty="0"/>
              <a:t>Health and Social Care Act 2008 (Regulated Activities) Regulations 2014 – this act reflects safe, high-quality care by providing a secure environment with continuous professional support. </a:t>
            </a:r>
          </a:p>
        </p:txBody>
      </p:sp>
      <p:pic>
        <p:nvPicPr>
          <p:cNvPr id="2" name="Recorded Sound">
            <a:hlinkClick r:id="" action="ppaction://media"/>
            <a:extLst>
              <a:ext uri="{FF2B5EF4-FFF2-40B4-BE49-F238E27FC236}">
                <a16:creationId xmlns:a16="http://schemas.microsoft.com/office/drawing/2014/main" id="{53DB6F6B-3CB0-83B1-A163-62826694C3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388861407"/>
      </p:ext>
    </p:extLst>
  </p:cSld>
  <p:clrMapOvr>
    <a:masterClrMapping/>
  </p:clrMapOvr>
  <mc:AlternateContent xmlns:mc="http://schemas.openxmlformats.org/markup-compatibility/2006">
    <mc:Choice xmlns:p14="http://schemas.microsoft.com/office/powerpoint/2010/main" Requires="p14">
      <p:transition spd="slow" p14:dur="2000" advTm="49118"/>
    </mc:Choice>
    <mc:Fallback>
      <p:transition spd="slow" advTm="491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1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Graphic 6" descr="House">
            <a:extLst>
              <a:ext uri="{FF2B5EF4-FFF2-40B4-BE49-F238E27FC236}">
                <a16:creationId xmlns:a16="http://schemas.microsoft.com/office/drawing/2014/main" id="{32768B2B-C3FA-093D-6E6B-2F35D61D6B7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2435" y="863596"/>
            <a:ext cx="3876165" cy="3876165"/>
          </a:xfrm>
          <a:prstGeom prst="rect">
            <a:avLst/>
          </a:prstGeom>
        </p:spPr>
      </p:pic>
      <p:sp>
        <p:nvSpPr>
          <p:cNvPr id="22" name="TextBox 21">
            <a:extLst>
              <a:ext uri="{FF2B5EF4-FFF2-40B4-BE49-F238E27FC236}">
                <a16:creationId xmlns:a16="http://schemas.microsoft.com/office/drawing/2014/main" id="{AD478A03-11D9-2EF6-7685-729C1915E4AA}"/>
              </a:ext>
            </a:extLst>
          </p:cNvPr>
          <p:cNvSpPr txBox="1"/>
          <p:nvPr/>
        </p:nvSpPr>
        <p:spPr>
          <a:xfrm>
            <a:off x="3717562" y="108487"/>
            <a:ext cx="8312004" cy="6447295"/>
          </a:xfrm>
          <a:prstGeom prst="rect">
            <a:avLst/>
          </a:prstGeom>
        </p:spPr>
        <p:txBody>
          <a:bodyPr vert="horz" lIns="91440" tIns="45720" rIns="91440" bIns="45720" rtlCol="0" anchor="t">
            <a:noAutofit/>
          </a:bodyPr>
          <a:lstStyle/>
          <a:p>
            <a:r>
              <a:rPr lang="en-GB" sz="2800" b="1" dirty="0"/>
              <a:t>Residential Care Homes</a:t>
            </a:r>
          </a:p>
          <a:p>
            <a:r>
              <a:rPr lang="en-GB" sz="2800" b="1" dirty="0"/>
              <a:t>Current Provision</a:t>
            </a:r>
          </a:p>
          <a:p>
            <a:endParaRPr lang="en-GB" sz="2800" dirty="0"/>
          </a:p>
          <a:p>
            <a:r>
              <a:rPr lang="en-GB" sz="2800" dirty="0"/>
              <a:t>Provides </a:t>
            </a:r>
            <a:r>
              <a:rPr lang="en-GB" sz="2800" b="1" dirty="0"/>
              <a:t>24-hour person-centred care</a:t>
            </a:r>
            <a:r>
              <a:rPr lang="en-GB" sz="2800" dirty="0"/>
              <a:t> in a safe environment that promotes independence and well-being (Care Quality Commission, 2024). </a:t>
            </a:r>
          </a:p>
          <a:p>
            <a:r>
              <a:rPr lang="en-GB" sz="2800" b="1" dirty="0"/>
              <a:t>Strengths</a:t>
            </a:r>
            <a:br>
              <a:rPr lang="en-GB" sz="2800" dirty="0"/>
            </a:br>
            <a:r>
              <a:rPr lang="en-GB" sz="2800" dirty="0"/>
              <a:t>✔ 24-hour support.</a:t>
            </a:r>
            <a:br>
              <a:rPr lang="en-GB" sz="2800" dirty="0"/>
            </a:br>
            <a:r>
              <a:rPr lang="en-GB" sz="2800" dirty="0"/>
              <a:t>✔ Promotes independence and social interaction.</a:t>
            </a:r>
            <a:br>
              <a:rPr lang="en-GB" sz="2800" dirty="0"/>
            </a:br>
            <a:r>
              <a:rPr lang="en-GB" sz="2800" dirty="0"/>
              <a:t>✔ Improves quality of life.</a:t>
            </a:r>
          </a:p>
          <a:p>
            <a:r>
              <a:rPr lang="en-GB" sz="2800" b="1" dirty="0"/>
              <a:t>Limitations</a:t>
            </a:r>
            <a:br>
              <a:rPr lang="en-GB" sz="2800" dirty="0"/>
            </a:br>
            <a:r>
              <a:rPr lang="en-GB" sz="2800" dirty="0"/>
              <a:t>✖ High operating costs.</a:t>
            </a:r>
            <a:br>
              <a:rPr lang="en-GB" sz="2800" dirty="0"/>
            </a:br>
            <a:r>
              <a:rPr lang="en-GB" sz="2800" dirty="0"/>
              <a:t>✖ Limited availability.</a:t>
            </a:r>
            <a:br>
              <a:rPr lang="en-GB" sz="2800" dirty="0"/>
            </a:br>
            <a:r>
              <a:rPr lang="en-GB" sz="2800" dirty="0"/>
              <a:t>✖ Requires high staffing levels (Skills for Care, 2024).</a:t>
            </a:r>
          </a:p>
          <a:p>
            <a:r>
              <a:rPr lang="en-GB" sz="2800" dirty="0">
                <a:latin typeface="Arial" panose="020B0604020202020204" pitchFamily="34" charset="0"/>
                <a:cs typeface="Arial" panose="020B0604020202020204" pitchFamily="34" charset="0"/>
              </a:rPr>
              <a:t>2024).</a:t>
            </a:r>
          </a:p>
        </p:txBody>
      </p:sp>
      <p:pic>
        <p:nvPicPr>
          <p:cNvPr id="2" name="Recorded Sound">
            <a:hlinkClick r:id="" action="ppaction://media"/>
            <a:extLst>
              <a:ext uri="{FF2B5EF4-FFF2-40B4-BE49-F238E27FC236}">
                <a16:creationId xmlns:a16="http://schemas.microsoft.com/office/drawing/2014/main" id="{B31D891E-3B37-94BE-981D-FFFF98194B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689798488"/>
      </p:ext>
    </p:extLst>
  </p:cSld>
  <p:clrMapOvr>
    <a:masterClrMapping/>
  </p:clrMapOvr>
  <mc:AlternateContent xmlns:mc="http://schemas.openxmlformats.org/markup-compatibility/2006">
    <mc:Choice xmlns:p14="http://schemas.microsoft.com/office/powerpoint/2010/main" Requires="p14">
      <p:transition spd="slow" p14:dur="2000" advTm="54960"/>
    </mc:Choice>
    <mc:Fallback>
      <p:transition spd="slow" advTm="54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9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TextBox 2">
            <a:extLst>
              <a:ext uri="{FF2B5EF4-FFF2-40B4-BE49-F238E27FC236}">
                <a16:creationId xmlns:a16="http://schemas.microsoft.com/office/drawing/2014/main" id="{5084CE4E-6474-EC38-F6FC-0C689BB39930}"/>
              </a:ext>
            </a:extLst>
          </p:cNvPr>
          <p:cNvGraphicFramePr/>
          <p:nvPr>
            <p:extLst>
              <p:ext uri="{D42A27DB-BD31-4B8C-83A1-F6EECF244321}">
                <p14:modId xmlns:p14="http://schemas.microsoft.com/office/powerpoint/2010/main" val="2454129895"/>
              </p:ext>
            </p:extLst>
          </p:nvPr>
        </p:nvGraphicFramePr>
        <p:xfrm>
          <a:off x="0" y="0"/>
          <a:ext cx="12082072" cy="685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ED415108-9D9A-4B85-6467-DDB3FFC2227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407844481"/>
      </p:ext>
    </p:extLst>
  </p:cSld>
  <p:clrMapOvr>
    <a:masterClrMapping/>
  </p:clrMapOvr>
  <mc:AlternateContent xmlns:mc="http://schemas.openxmlformats.org/markup-compatibility/2006">
    <mc:Choice xmlns:p14="http://schemas.microsoft.com/office/powerpoint/2010/main" Requires="p14">
      <p:transition spd="slow" p14:dur="2000" advTm="66140"/>
    </mc:Choice>
    <mc:Fallback>
      <p:transition spd="slow" advTm="66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1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extBox 2">
            <a:extLst>
              <a:ext uri="{FF2B5EF4-FFF2-40B4-BE49-F238E27FC236}">
                <a16:creationId xmlns:a16="http://schemas.microsoft.com/office/drawing/2014/main" id="{9BFA1207-649E-7184-4BF8-E4DFF4108DB3}"/>
              </a:ext>
            </a:extLst>
          </p:cNvPr>
          <p:cNvGraphicFramePr/>
          <p:nvPr>
            <p:extLst>
              <p:ext uri="{D42A27DB-BD31-4B8C-83A1-F6EECF244321}">
                <p14:modId xmlns:p14="http://schemas.microsoft.com/office/powerpoint/2010/main" val="228151862"/>
              </p:ext>
            </p:extLst>
          </p:nvPr>
        </p:nvGraphicFramePr>
        <p:xfrm>
          <a:off x="304800" y="152400"/>
          <a:ext cx="11887200" cy="67055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26FA01B6-CAD9-B133-B52D-9DA6999650C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879449374"/>
      </p:ext>
    </p:extLst>
  </p:cSld>
  <p:clrMapOvr>
    <a:masterClrMapping/>
  </p:clrMapOvr>
  <mc:AlternateContent xmlns:mc="http://schemas.openxmlformats.org/markup-compatibility/2006" xmlns:p14="http://schemas.microsoft.com/office/powerpoint/2010/main">
    <mc:Choice Requires="p14">
      <p:transition spd="slow" p14:dur="2000" advTm="1912"/>
    </mc:Choice>
    <mc:Fallback xmlns="">
      <p:transition spd="slow" advTm="1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4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C78357D5-0C77-6EFC-1C3B-D6CDB49A6DC6}"/>
              </a:ext>
            </a:extLst>
          </p:cNvPr>
          <p:cNvGraphicFramePr/>
          <p:nvPr>
            <p:extLst>
              <p:ext uri="{D42A27DB-BD31-4B8C-83A1-F6EECF244321}">
                <p14:modId xmlns:p14="http://schemas.microsoft.com/office/powerpoint/2010/main" val="287486711"/>
              </p:ext>
            </p:extLst>
          </p:nvPr>
        </p:nvGraphicFramePr>
        <p:xfrm>
          <a:off x="-182880" y="-1"/>
          <a:ext cx="12374880" cy="69683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6EBB129C-1326-4390-E6C2-03068D53488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69223902"/>
      </p:ext>
    </p:extLst>
  </p:cSld>
  <p:clrMapOvr>
    <a:masterClrMapping/>
  </p:clrMapOvr>
  <mc:AlternateContent xmlns:mc="http://schemas.openxmlformats.org/markup-compatibility/2006">
    <mc:Choice xmlns:p14="http://schemas.microsoft.com/office/powerpoint/2010/main" Requires="p14">
      <p:transition spd="slow" p14:dur="2000" advTm="59656"/>
    </mc:Choice>
    <mc:Fallback>
      <p:transition spd="slow" advTm="59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6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77046DDA-2C21-784E-0635-7551A5EFA060}"/>
              </a:ext>
            </a:extLst>
          </p:cNvPr>
          <p:cNvSpPr txBox="1"/>
          <p:nvPr/>
        </p:nvSpPr>
        <p:spPr>
          <a:xfrm>
            <a:off x="137160" y="60960"/>
            <a:ext cx="12054840" cy="6918960"/>
          </a:xfrm>
          <a:prstGeom prst="rect">
            <a:avLst/>
          </a:prstGeom>
        </p:spPr>
        <p:txBody>
          <a:bodyPr vert="horz" lIns="91440" tIns="45720" rIns="91440" bIns="45720" rtlCol="0">
            <a:normAutofit/>
          </a:bodyPr>
          <a:lstStyle/>
          <a:p>
            <a:pPr defTabSz="914400">
              <a:lnSpc>
                <a:spcPct val="90000"/>
              </a:lnSpc>
              <a:spcAft>
                <a:spcPts val="600"/>
              </a:spcAft>
            </a:pPr>
            <a:r>
              <a:rPr lang="en-US" sz="2400" b="1" dirty="0">
                <a:latin typeface="Arial" panose="020B0604020202020204" pitchFamily="34" charset="0"/>
                <a:cs typeface="Arial" panose="020B0604020202020204" pitchFamily="34" charset="0"/>
              </a:rPr>
              <a:t>                                             Residential Care Home</a:t>
            </a:r>
          </a:p>
          <a:p>
            <a:pPr indent="-228600" defTabSz="9144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defTabSz="914400">
              <a:lnSpc>
                <a:spcPct val="90000"/>
              </a:lnSpc>
            </a:pPr>
            <a:r>
              <a:rPr lang="en-US" sz="2400" b="1" dirty="0">
                <a:latin typeface="Arial" panose="020B0604020202020204" pitchFamily="34" charset="0"/>
                <a:cs typeface="Arial" panose="020B0604020202020204" pitchFamily="34" charset="0"/>
              </a:rPr>
              <a:t>Case Study:</a:t>
            </a:r>
          </a:p>
          <a:p>
            <a:pPr indent="-228600" defTabSz="914400">
              <a:lnSpc>
                <a:spcPct val="90000"/>
              </a:lnSpc>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defTabSz="914400">
              <a:lnSpc>
                <a:spcPct val="9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The Hogeweyk: Key Features and Links to UK Policies</a:t>
            </a:r>
          </a:p>
          <a:p>
            <a:pPr indent="-228600" defTabSz="914400">
              <a:lnSpc>
                <a:spcPct val="9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Key Features</a:t>
            </a:r>
          </a:p>
          <a:p>
            <a:pPr indent="-228600" defTabSz="914400">
              <a:lnSpc>
                <a:spcPct val="90000"/>
              </a:lnSpc>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defTabSz="914400">
              <a:lnSpc>
                <a:spcPct val="90000"/>
              </a:lnSpc>
              <a:buFont typeface="Arial" panose="020B0604020202020204" pitchFamily="34" charset="0"/>
              <a:buChar char="•"/>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Person-</a:t>
            </a:r>
            <a:r>
              <a:rPr lang="en-US" sz="2400" b="1" dirty="0" err="1">
                <a:latin typeface="Arial" panose="020B0604020202020204" pitchFamily="34" charset="0"/>
                <a:cs typeface="Arial" panose="020B0604020202020204" pitchFamily="34" charset="0"/>
              </a:rPr>
              <a:t>centred</a:t>
            </a:r>
            <a:r>
              <a:rPr lang="en-US" sz="2400" b="1" dirty="0">
                <a:latin typeface="Arial" panose="020B0604020202020204" pitchFamily="34" charset="0"/>
                <a:cs typeface="Arial" panose="020B0604020202020204" pitchFamily="34" charset="0"/>
              </a:rPr>
              <a:t> care</a:t>
            </a:r>
            <a:r>
              <a:rPr lang="en-US" sz="2400" dirty="0">
                <a:latin typeface="Arial" panose="020B0604020202020204" pitchFamily="34" charset="0"/>
                <a:cs typeface="Arial" panose="020B0604020202020204" pitchFamily="34" charset="0"/>
              </a:rPr>
              <a:t> – Residents live according to their preferences, routines, and lifestyle rather than following a strict institutional schedule. </a:t>
            </a:r>
          </a:p>
          <a:p>
            <a:pPr indent="-228600" defTabSz="914400">
              <a:lnSpc>
                <a:spcPct val="90000"/>
              </a:lnSpc>
              <a:buFont typeface="Arial" panose="020B0604020202020204" pitchFamily="34" charset="0"/>
              <a:buChar char="•"/>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Safe independence</a:t>
            </a:r>
            <a:r>
              <a:rPr lang="en-US" sz="2400" dirty="0">
                <a:latin typeface="Arial" panose="020B0604020202020204" pitchFamily="34" charset="0"/>
                <a:cs typeface="Arial" panose="020B0604020202020204" pitchFamily="34" charset="0"/>
              </a:rPr>
              <a:t> – Residents can move freely within a secure village, promoting dignity, confidence, and autonomy. </a:t>
            </a:r>
          </a:p>
          <a:p>
            <a:pPr indent="-228600" defTabSz="914400">
              <a:lnSpc>
                <a:spcPct val="90000"/>
              </a:lnSpc>
              <a:buFont typeface="Arial" panose="020B0604020202020204" pitchFamily="34" charset="0"/>
              <a:buChar char="•"/>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Real-life environment</a:t>
            </a:r>
            <a:r>
              <a:rPr lang="en-US" sz="2400" dirty="0">
                <a:latin typeface="Arial" panose="020B0604020202020204" pitchFamily="34" charset="0"/>
                <a:cs typeface="Arial" panose="020B0604020202020204" pitchFamily="34" charset="0"/>
              </a:rPr>
              <a:t> – A supermarket, café, theatre, and gardens allow residents to continue everyday activities. </a:t>
            </a:r>
          </a:p>
          <a:p>
            <a:pPr indent="-228600" defTabSz="914400">
              <a:lnSpc>
                <a:spcPct val="90000"/>
              </a:lnSpc>
              <a:buFont typeface="Arial" panose="020B0604020202020204" pitchFamily="34" charset="0"/>
              <a:buChar char="•"/>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Social inclusion</a:t>
            </a:r>
            <a:r>
              <a:rPr lang="en-US" sz="2400" dirty="0">
                <a:latin typeface="Arial" panose="020B0604020202020204" pitchFamily="34" charset="0"/>
                <a:cs typeface="Arial" panose="020B0604020202020204" pitchFamily="34" charset="0"/>
              </a:rPr>
              <a:t> – Encourages interaction with other residents, staff, families, and the local community, helping to reduce loneliness. </a:t>
            </a:r>
          </a:p>
          <a:p>
            <a:pPr indent="-228600" defTabSz="914400">
              <a:lnSpc>
                <a:spcPct val="90000"/>
              </a:lnSpc>
              <a:buFont typeface="Arial" panose="020B0604020202020204" pitchFamily="34" charset="0"/>
              <a:buChar char="•"/>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Reminiscence and meaningful activities</a:t>
            </a:r>
            <a:r>
              <a:rPr lang="en-US" sz="2400" dirty="0">
                <a:latin typeface="Arial" panose="020B0604020202020204" pitchFamily="34" charset="0"/>
                <a:cs typeface="Arial" panose="020B0604020202020204" pitchFamily="34" charset="0"/>
              </a:rPr>
              <a:t> – Activities are based on residents' life experiences and interests, supporting memory, identity, and emotional well-being. </a:t>
            </a:r>
          </a:p>
          <a:p>
            <a:pPr indent="-228600" defTabSz="914400">
              <a:lnSpc>
                <a:spcPct val="90000"/>
              </a:lnSpc>
              <a:buFont typeface="Arial" panose="020B0604020202020204" pitchFamily="34" charset="0"/>
              <a:buChar char="•"/>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Homelike setting</a:t>
            </a:r>
            <a:r>
              <a:rPr lang="en-US" sz="2400" dirty="0">
                <a:latin typeface="Arial" panose="020B0604020202020204" pitchFamily="34" charset="0"/>
                <a:cs typeface="Arial" panose="020B0604020202020204" pitchFamily="34" charset="0"/>
              </a:rPr>
              <a:t> – Care is provided in a familiar, non-clinical environment that reduces stress and anxiety.</a:t>
            </a:r>
          </a:p>
          <a:p>
            <a:pPr indent="-228600" defTabSz="9144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indent="-228600" defTabSz="914400">
              <a:lnSpc>
                <a:spcPct val="90000"/>
              </a:lnSpc>
              <a:spcAft>
                <a:spcPts val="600"/>
              </a:spcAft>
              <a:buFont typeface="Arial" panose="020B0604020202020204" pitchFamily="34" charset="0"/>
              <a:buChar char="•"/>
            </a:pPr>
            <a:endParaRPr lang="en-US" sz="1500" dirty="0"/>
          </a:p>
        </p:txBody>
      </p:sp>
      <p:pic>
        <p:nvPicPr>
          <p:cNvPr id="2" name="Recorded Sound">
            <a:hlinkClick r:id="" action="ppaction://media"/>
            <a:extLst>
              <a:ext uri="{FF2B5EF4-FFF2-40B4-BE49-F238E27FC236}">
                <a16:creationId xmlns:a16="http://schemas.microsoft.com/office/drawing/2014/main" id="{A36DE354-752B-B028-1E34-17CA9A8C474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723132350"/>
      </p:ext>
    </p:extLst>
  </p:cSld>
  <p:clrMapOvr>
    <a:masterClrMapping/>
  </p:clrMapOvr>
  <mc:AlternateContent xmlns:mc="http://schemas.openxmlformats.org/markup-compatibility/2006">
    <mc:Choice xmlns:p14="http://schemas.microsoft.com/office/powerpoint/2010/main" Requires="p14">
      <p:transition spd="slow" p14:dur="2000" advTm="90540"/>
    </mc:Choice>
    <mc:Fallback>
      <p:transition spd="slow" advTm="90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5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9" name="Picture 78">
            <a:extLst>
              <a:ext uri="{FF2B5EF4-FFF2-40B4-BE49-F238E27FC236}">
                <a16:creationId xmlns:a16="http://schemas.microsoft.com/office/drawing/2014/main" id="{C8BD80ED-F51B-ADDC-F093-3E7C576E44F2}"/>
              </a:ext>
            </a:extLst>
          </p:cNvPr>
          <p:cNvPicPr>
            <a:picLocks noChangeAspect="1"/>
          </p:cNvPicPr>
          <p:nvPr/>
        </p:nvPicPr>
        <p:blipFill>
          <a:blip r:embed="rId4">
            <a:duotone>
              <a:schemeClr val="bg2">
                <a:shade val="45000"/>
                <a:satMod val="135000"/>
              </a:schemeClr>
              <a:prstClr val="white"/>
            </a:duotone>
          </a:blip>
          <a:srcRect b="6250"/>
          <a:stretch>
            <a:fillRect/>
          </a:stretch>
        </p:blipFill>
        <p:spPr>
          <a:xfrm>
            <a:off x="20" y="10"/>
            <a:ext cx="12191980" cy="6857990"/>
          </a:xfrm>
          <a:prstGeom prst="rect">
            <a:avLst/>
          </a:prstGeom>
        </p:spPr>
      </p:pic>
      <p:sp>
        <p:nvSpPr>
          <p:cNvPr id="83" name="Rectangle 8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7" name="TextBox 14">
            <a:extLst>
              <a:ext uri="{FF2B5EF4-FFF2-40B4-BE49-F238E27FC236}">
                <a16:creationId xmlns:a16="http://schemas.microsoft.com/office/drawing/2014/main" id="{8AB23FF5-CA7C-1D8E-2516-BCB2B19599FE}"/>
              </a:ext>
            </a:extLst>
          </p:cNvPr>
          <p:cNvGraphicFramePr/>
          <p:nvPr>
            <p:extLst>
              <p:ext uri="{D42A27DB-BD31-4B8C-83A1-F6EECF244321}">
                <p14:modId xmlns:p14="http://schemas.microsoft.com/office/powerpoint/2010/main" val="2294143863"/>
              </p:ext>
            </p:extLst>
          </p:nvPr>
        </p:nvGraphicFramePr>
        <p:xfrm>
          <a:off x="0" y="121920"/>
          <a:ext cx="12191980" cy="673608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Recorded Sound">
            <a:hlinkClick r:id="" action="ppaction://media"/>
            <a:extLst>
              <a:ext uri="{FF2B5EF4-FFF2-40B4-BE49-F238E27FC236}">
                <a16:creationId xmlns:a16="http://schemas.microsoft.com/office/drawing/2014/main" id="{86543343-DF5F-5325-0333-E47F2B3E335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246927159"/>
      </p:ext>
    </p:extLst>
  </p:cSld>
  <p:clrMapOvr>
    <a:masterClrMapping/>
  </p:clrMapOvr>
  <mc:AlternateContent xmlns:mc="http://schemas.openxmlformats.org/markup-compatibility/2006">
    <mc:Choice xmlns:p14="http://schemas.microsoft.com/office/powerpoint/2010/main" Requires="p14">
      <p:transition spd="slow" p14:dur="2000" advTm="88807"/>
    </mc:Choice>
    <mc:Fallback>
      <p:transition spd="slow" advTm="88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80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5" name="TextBox 2">
            <a:extLst>
              <a:ext uri="{FF2B5EF4-FFF2-40B4-BE49-F238E27FC236}">
                <a16:creationId xmlns:a16="http://schemas.microsoft.com/office/drawing/2014/main" id="{7766FEDB-B9B3-EDF7-7A81-214B49D1C8E8}"/>
              </a:ext>
            </a:extLst>
          </p:cNvPr>
          <p:cNvGraphicFramePr/>
          <p:nvPr>
            <p:extLst>
              <p:ext uri="{D42A27DB-BD31-4B8C-83A1-F6EECF244321}">
                <p14:modId xmlns:p14="http://schemas.microsoft.com/office/powerpoint/2010/main" val="401385118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Recorded Sound">
            <a:hlinkClick r:id="" action="ppaction://media"/>
            <a:extLst>
              <a:ext uri="{FF2B5EF4-FFF2-40B4-BE49-F238E27FC236}">
                <a16:creationId xmlns:a16="http://schemas.microsoft.com/office/drawing/2014/main" id="{8C35CA61-01D1-8B45-95EF-580BF27F00A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92727130"/>
      </p:ext>
    </p:extLst>
  </p:cSld>
  <p:clrMapOvr>
    <a:masterClrMapping/>
  </p:clrMapOvr>
  <mc:AlternateContent xmlns:mc="http://schemas.openxmlformats.org/markup-compatibility/2006">
    <mc:Choice xmlns:p14="http://schemas.microsoft.com/office/powerpoint/2010/main" Requires="p14">
      <p:transition spd="slow" p14:dur="2000" advTm="88359"/>
    </mc:Choice>
    <mc:Fallback>
      <p:transition spd="slow" advTm="88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3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E2BDD5-90E7-A77D-D948-1D3156D97AC5}"/>
              </a:ext>
            </a:extLst>
          </p:cNvPr>
          <p:cNvSpPr txBox="1"/>
          <p:nvPr/>
        </p:nvSpPr>
        <p:spPr>
          <a:xfrm>
            <a:off x="173421" y="0"/>
            <a:ext cx="6810375" cy="6589986"/>
          </a:xfrm>
          <a:prstGeom prst="rect">
            <a:avLst/>
          </a:prstGeom>
        </p:spPr>
        <p:txBody>
          <a:bodyPr vert="horz" lIns="91440" tIns="45720" rIns="91440" bIns="45720" rtlCol="0">
            <a:noAutofit/>
          </a:bodyPr>
          <a:lstStyle/>
          <a:p>
            <a:pPr>
              <a:lnSpc>
                <a:spcPct val="90000"/>
              </a:lnSpc>
              <a:spcAft>
                <a:spcPts val="600"/>
              </a:spcAft>
            </a:pPr>
            <a:r>
              <a:rPr lang="en-US" sz="2400" b="1" dirty="0">
                <a:latin typeface="Arial" panose="020B0604020202020204" pitchFamily="34" charset="0"/>
                <a:cs typeface="Arial" panose="020B0604020202020204" pitchFamily="34" charset="0"/>
              </a:rPr>
              <a:t>Conclusion</a:t>
            </a:r>
          </a:p>
          <a:p>
            <a:pPr indent="-228600">
              <a:lnSpc>
                <a:spcPct val="90000"/>
              </a:lnSpc>
              <a:spcAft>
                <a:spcPts val="600"/>
              </a:spcAft>
              <a:buFont typeface="Arial" panose="020B0604020202020204" pitchFamily="34" charset="0"/>
              <a:buChar char="•"/>
            </a:pPr>
            <a:endParaRPr lang="en-US" sz="2400" b="1" dirty="0">
              <a:latin typeface="Arial" panose="020B0604020202020204" pitchFamily="34" charset="0"/>
              <a:cs typeface="Arial" panose="020B0604020202020204" pitchFamily="34" charset="0"/>
            </a:endParaRPr>
          </a:p>
          <a:p>
            <a:pPr>
              <a:lnSpc>
                <a:spcPct val="90000"/>
              </a:lnSpc>
              <a:spcAft>
                <a:spcPts val="600"/>
              </a:spcAft>
            </a:pPr>
            <a:r>
              <a:rPr lang="en-US" sz="2400" b="1" dirty="0">
                <a:latin typeface="Arial" panose="020B0604020202020204" pitchFamily="34" charset="0"/>
                <a:cs typeface="Arial" panose="020B0604020202020204" pitchFamily="34" charset="0"/>
              </a:rPr>
              <a:t>Key Points</a:t>
            </a:r>
          </a:p>
          <a:p>
            <a:pPr>
              <a:lnSpc>
                <a:spcPct val="90000"/>
              </a:lnSpc>
              <a:spcAft>
                <a:spcPts val="600"/>
              </a:spcAft>
            </a:pPr>
            <a:r>
              <a:rPr lang="en-US" sz="2400" dirty="0">
                <a:latin typeface="Arial" panose="020B0604020202020204" pitchFamily="34" charset="0"/>
                <a:cs typeface="Arial" panose="020B0604020202020204" pitchFamily="34" charset="0"/>
              </a:rPr>
              <a:t>The ageing population is increasing the demand for care services. </a:t>
            </a:r>
          </a:p>
          <a:p>
            <a:pPr>
              <a:lnSpc>
                <a:spcPct val="90000"/>
              </a:lnSpc>
              <a:spcAft>
                <a:spcPts val="600"/>
              </a:spcAft>
            </a:pPr>
            <a:r>
              <a:rPr lang="en-US" sz="2400" dirty="0">
                <a:latin typeface="Arial" panose="020B0604020202020204" pitchFamily="34" charset="0"/>
                <a:cs typeface="Arial" panose="020B0604020202020204" pitchFamily="34" charset="0"/>
              </a:rPr>
              <a:t>Residential care homes provide essential support for older adults. </a:t>
            </a:r>
          </a:p>
          <a:p>
            <a:pPr>
              <a:lnSpc>
                <a:spcPct val="90000"/>
              </a:lnSpc>
              <a:spcAft>
                <a:spcPts val="600"/>
              </a:spcAft>
            </a:pPr>
            <a:r>
              <a:rPr lang="en-US" sz="2400" dirty="0">
                <a:latin typeface="Arial" panose="020B0604020202020204" pitchFamily="34" charset="0"/>
                <a:cs typeface="Arial" panose="020B0604020202020204" pitchFamily="34" charset="0"/>
              </a:rPr>
              <a:t>Ageing theories and policies help guide effective care practices. </a:t>
            </a:r>
          </a:p>
          <a:p>
            <a:pPr>
              <a:lnSpc>
                <a:spcPct val="90000"/>
              </a:lnSpc>
              <a:spcAft>
                <a:spcPts val="600"/>
              </a:spcAft>
            </a:pPr>
            <a:r>
              <a:rPr lang="en-US" sz="2400" dirty="0">
                <a:latin typeface="Arial" panose="020B0604020202020204" pitchFamily="34" charset="0"/>
                <a:cs typeface="Arial" panose="020B0604020202020204" pitchFamily="34" charset="0"/>
              </a:rPr>
              <a:t>Technology can improve independence, safety, and quality of care. </a:t>
            </a:r>
          </a:p>
          <a:p>
            <a:pPr>
              <a:lnSpc>
                <a:spcPct val="90000"/>
              </a:lnSpc>
              <a:spcAft>
                <a:spcPts val="600"/>
              </a:spcAft>
            </a:pPr>
            <a:r>
              <a:rPr lang="en-US" sz="2400" b="1" dirty="0">
                <a:latin typeface="Arial" panose="020B0604020202020204" pitchFamily="34" charset="0"/>
                <a:cs typeface="Arial" panose="020B0604020202020204" pitchFamily="34" charset="0"/>
              </a:rPr>
              <a:t>Outlook</a:t>
            </a:r>
          </a:p>
          <a:p>
            <a:pPr>
              <a:lnSpc>
                <a:spcPct val="90000"/>
              </a:lnSpc>
              <a:spcAft>
                <a:spcPts val="600"/>
              </a:spcAft>
            </a:pPr>
            <a:r>
              <a:rPr lang="en-US" sz="2400" dirty="0">
                <a:latin typeface="Arial" panose="020B0604020202020204" pitchFamily="34" charset="0"/>
                <a:cs typeface="Arial" panose="020B0604020202020204" pitchFamily="34" charset="0"/>
              </a:rPr>
              <a:t>Greater use of technology in elderly care. </a:t>
            </a:r>
          </a:p>
          <a:p>
            <a:pPr>
              <a:lnSpc>
                <a:spcPct val="90000"/>
              </a:lnSpc>
              <a:spcAft>
                <a:spcPts val="600"/>
              </a:spcAft>
            </a:pPr>
            <a:r>
              <a:rPr lang="en-US" sz="2400" dirty="0">
                <a:latin typeface="Arial" panose="020B0604020202020204" pitchFamily="34" charset="0"/>
                <a:cs typeface="Arial" panose="020B0604020202020204" pitchFamily="34" charset="0"/>
              </a:rPr>
              <a:t>Increased focus on person-</a:t>
            </a:r>
            <a:r>
              <a:rPr lang="en-US" sz="2400" dirty="0" err="1">
                <a:latin typeface="Arial" panose="020B0604020202020204" pitchFamily="34" charset="0"/>
                <a:cs typeface="Arial" panose="020B0604020202020204" pitchFamily="34" charset="0"/>
              </a:rPr>
              <a:t>centred</a:t>
            </a:r>
            <a:r>
              <a:rPr lang="en-US" sz="2400" dirty="0">
                <a:latin typeface="Arial" panose="020B0604020202020204" pitchFamily="34" charset="0"/>
                <a:cs typeface="Arial" panose="020B0604020202020204" pitchFamily="34" charset="0"/>
              </a:rPr>
              <a:t> care and wellbeing. </a:t>
            </a:r>
          </a:p>
          <a:p>
            <a:pPr>
              <a:lnSpc>
                <a:spcPct val="90000"/>
              </a:lnSpc>
              <a:spcAft>
                <a:spcPts val="600"/>
              </a:spcAft>
            </a:pPr>
            <a:r>
              <a:rPr lang="en-US" sz="2400" dirty="0">
                <a:latin typeface="Arial" panose="020B0604020202020204" pitchFamily="34" charset="0"/>
                <a:cs typeface="Arial" panose="020B0604020202020204" pitchFamily="34" charset="0"/>
              </a:rPr>
              <a:t>Further improvements in care quality and workforce support</a:t>
            </a:r>
            <a:r>
              <a:rPr lang="en-US" sz="2400" dirty="0"/>
              <a:t>.</a:t>
            </a:r>
          </a:p>
        </p:txBody>
      </p:sp>
      <p:pic>
        <p:nvPicPr>
          <p:cNvPr id="4" name="Picture 3">
            <a:extLst>
              <a:ext uri="{FF2B5EF4-FFF2-40B4-BE49-F238E27FC236}">
                <a16:creationId xmlns:a16="http://schemas.microsoft.com/office/drawing/2014/main" id="{28EDE991-14A2-35CC-8DF7-729AECEA94A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45897" y="2184914"/>
            <a:ext cx="4535444" cy="3755915"/>
          </a:xfrm>
          <a:prstGeom prst="rect">
            <a:avLst/>
          </a:prstGeom>
        </p:spPr>
      </p:pic>
      <p:sp>
        <p:nvSpPr>
          <p:cNvPr id="5" name="TextBox 4">
            <a:extLst>
              <a:ext uri="{FF2B5EF4-FFF2-40B4-BE49-F238E27FC236}">
                <a16:creationId xmlns:a16="http://schemas.microsoft.com/office/drawing/2014/main" id="{9D17C777-FA79-BF6C-7CDD-00F00A05F7CE}"/>
              </a:ext>
            </a:extLst>
          </p:cNvPr>
          <p:cNvSpPr txBox="1"/>
          <p:nvPr/>
        </p:nvSpPr>
        <p:spPr>
          <a:xfrm>
            <a:off x="8771332" y="5740774"/>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betterhealthwhileaging.net/aging-health-caregiving-links-nov-201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2" name="Recorded Sound">
            <a:hlinkClick r:id="" action="ppaction://media"/>
            <a:extLst>
              <a:ext uri="{FF2B5EF4-FFF2-40B4-BE49-F238E27FC236}">
                <a16:creationId xmlns:a16="http://schemas.microsoft.com/office/drawing/2014/main" id="{CC5AB87C-F3CC-E3F9-5679-F4F8E199C1D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539563609"/>
      </p:ext>
    </p:extLst>
  </p:cSld>
  <p:clrMapOvr>
    <a:masterClrMapping/>
  </p:clrMapOvr>
  <mc:AlternateContent xmlns:mc="http://schemas.openxmlformats.org/markup-compatibility/2006">
    <mc:Choice xmlns:p14="http://schemas.microsoft.com/office/powerpoint/2010/main" Requires="p14">
      <p:transition spd="slow" p14:dur="2000" advTm="32172"/>
    </mc:Choice>
    <mc:Fallback>
      <p:transition spd="slow" advTm="32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1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9B40EB-0100-673F-60D2-CB1EBE8E3E92}"/>
              </a:ext>
            </a:extLst>
          </p:cNvPr>
          <p:cNvSpPr txBox="1"/>
          <p:nvPr/>
        </p:nvSpPr>
        <p:spPr>
          <a:xfrm>
            <a:off x="1304145" y="0"/>
            <a:ext cx="10483120" cy="6157327"/>
          </a:xfrm>
          <a:prstGeom prst="rect">
            <a:avLst/>
          </a:prstGeom>
          <a:noFill/>
        </p:spPr>
        <p:txBody>
          <a:bodyPr wrap="square">
            <a:spAutoFit/>
          </a:bodyPr>
          <a:lstStyle/>
          <a:p>
            <a:pPr marL="228600" algn="just">
              <a:lnSpc>
                <a:spcPct val="150000"/>
              </a:lnSpc>
              <a:spcAft>
                <a:spcPts val="800"/>
              </a:spcAft>
              <a:buNone/>
            </a:pPr>
            <a:r>
              <a:rPr lang="en-US" sz="1800" b="1" kern="100" dirty="0">
                <a:effectLst/>
                <a:latin typeface="Aptos" panose="020B0004020202020204" pitchFamily="34" charset="0"/>
                <a:ea typeface="Aptos" panose="020B0004020202020204" pitchFamily="34" charset="0"/>
                <a:cs typeface="Times New Roman" panose="02020603050405020304" pitchFamily="18" charset="0"/>
              </a:rPr>
              <a:t>REFERANCE</a:t>
            </a:r>
          </a:p>
          <a:p>
            <a:pPr marL="228600" algn="just">
              <a:lnSpc>
                <a:spcPct val="150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Alzheimer's Society (2024). </a:t>
            </a:r>
            <a:r>
              <a:rPr lang="en-US" sz="2000" i="1" kern="100" dirty="0">
                <a:effectLst/>
                <a:latin typeface="Aptos" panose="020B0004020202020204" pitchFamily="34" charset="0"/>
                <a:ea typeface="Aptos" panose="020B0004020202020204" pitchFamily="34" charset="0"/>
                <a:cs typeface="Times New Roman" panose="02020603050405020304" pitchFamily="18" charset="0"/>
              </a:rPr>
              <a:t>Technology and Dementia Support</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US" sz="2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https://www.alzheimers.org.uk</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p>
          <a:p>
            <a:pPr marL="228600" algn="just">
              <a:lnSpc>
                <a:spcPct val="150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Atchley, R.C. (1989). </a:t>
            </a:r>
            <a:r>
              <a:rPr lang="en-US" sz="2000" i="1" kern="100" dirty="0">
                <a:effectLst/>
                <a:latin typeface="Aptos" panose="020B0004020202020204" pitchFamily="34" charset="0"/>
                <a:ea typeface="Aptos" panose="020B0004020202020204" pitchFamily="34" charset="0"/>
                <a:cs typeface="Times New Roman" panose="02020603050405020304" pitchFamily="18" charset="0"/>
              </a:rPr>
              <a:t>A Continuity Theory of Normal Ageing</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 The Gerontologist, 29(2), pp.183–190.</a:t>
            </a:r>
            <a:r>
              <a:rPr lang="en-US" sz="2000" kern="100" dirty="0">
                <a:latin typeface="Aptos" panose="020B0004020202020204" pitchFamily="34" charset="0"/>
                <a:ea typeface="Aptos" panose="020B0004020202020204" pitchFamily="34" charset="0"/>
                <a:cs typeface="Times New Roman" panose="02020603050405020304" pitchFamily="18" charset="0"/>
              </a:rPr>
              <a:t> Available at: </a:t>
            </a:r>
            <a:r>
              <a:rPr lang="en-US" sz="2000" u="sng" kern="100" dirty="0">
                <a:solidFill>
                  <a:srgbClr val="467886"/>
                </a:solidFill>
                <a:latin typeface="Aptos" panose="020B0004020202020204" pitchFamily="34" charset="0"/>
                <a:ea typeface="Aptos" panose="020B0004020202020204" pitchFamily="34" charset="0"/>
                <a:cs typeface="Times New Roman" panose="02020603050405020304" pitchFamily="18" charset="0"/>
                <a:hlinkClick r:id="rId5"/>
              </a:rPr>
              <a:t>https://www.skillsforcare.org.uk</a:t>
            </a:r>
            <a:r>
              <a:rPr lang="en-GB" sz="2000" kern="100" dirty="0">
                <a:latin typeface="Aptos" panose="020B0004020202020204" pitchFamily="34" charset="0"/>
                <a:ea typeface="Aptos" panose="020B0004020202020204" pitchFamily="34" charset="0"/>
                <a:cs typeface="Times New Roman" panose="02020603050405020304" pitchFamily="18" charset="0"/>
              </a:rPr>
              <a:t> </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gn="just">
              <a:lnSpc>
                <a:spcPct val="150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 Care Act 2014. London: The Stationery Office.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gn="just">
              <a:lnSpc>
                <a:spcPct val="150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Care Act 2014. London: The Stationery Office. Available at: </a:t>
            </a:r>
            <a:r>
              <a:rPr lang="en-US" sz="2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https://www.legislation.gov.uk/ukpga/2014/23</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p>
          <a:p>
            <a:pPr marL="228600" algn="just">
              <a:lnSpc>
                <a:spcPct val="150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Care Quality Commission (2024). </a:t>
            </a:r>
            <a:r>
              <a:rPr lang="en-US" sz="2000" i="1" kern="100" dirty="0">
                <a:effectLst/>
                <a:latin typeface="Aptos" panose="020B0004020202020204" pitchFamily="34" charset="0"/>
                <a:ea typeface="Aptos" panose="020B0004020202020204" pitchFamily="34" charset="0"/>
                <a:cs typeface="Times New Roman" panose="02020603050405020304" pitchFamily="18" charset="0"/>
              </a:rPr>
              <a:t>The State of Health Care and Adult Social Care in England 2023/24</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gn="just">
              <a:lnSpc>
                <a:spcPct val="150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Care Quality Commission (CQC) (2024).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The state of health care and adult social care in England 2023/24</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2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https://www.cqc.org.uk</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2" name="Recorded Sound">
            <a:hlinkClick r:id="" action="ppaction://media"/>
            <a:extLst>
              <a:ext uri="{FF2B5EF4-FFF2-40B4-BE49-F238E27FC236}">
                <a16:creationId xmlns:a16="http://schemas.microsoft.com/office/drawing/2014/main" id="{BC91A986-9186-99F8-0EC9-16A9759654C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02361700"/>
      </p:ext>
    </p:extLst>
  </p:cSld>
  <p:clrMapOvr>
    <a:masterClrMapping/>
  </p:clrMapOvr>
  <mc:AlternateContent xmlns:mc="http://schemas.openxmlformats.org/markup-compatibility/2006">
    <mc:Choice xmlns:p14="http://schemas.microsoft.com/office/powerpoint/2010/main" Requires="p14">
      <p:transition spd="slow" p14:dur="2000" advTm="11543"/>
    </mc:Choice>
    <mc:Fallback>
      <p:transition spd="slow" advTm="11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5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685D2F-7F3D-8E3F-10F3-5188A499E3D2}"/>
              </a:ext>
            </a:extLst>
          </p:cNvPr>
          <p:cNvSpPr txBox="1"/>
          <p:nvPr/>
        </p:nvSpPr>
        <p:spPr>
          <a:xfrm>
            <a:off x="1603948" y="0"/>
            <a:ext cx="9253927" cy="5741828"/>
          </a:xfrm>
          <a:prstGeom prst="rect">
            <a:avLst/>
          </a:prstGeom>
          <a:noFill/>
        </p:spPr>
        <p:txBody>
          <a:bodyPr wrap="square">
            <a:spAutoFit/>
          </a:bodyPr>
          <a:lstStyle/>
          <a:p>
            <a:pPr marL="228600">
              <a:lnSpc>
                <a:spcPct val="150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Havighurst, R.J. (1961). </a:t>
            </a:r>
            <a:r>
              <a:rPr lang="en-US" sz="2000" i="1" kern="100" dirty="0">
                <a:effectLst/>
                <a:latin typeface="Aptos" panose="020B0004020202020204" pitchFamily="34" charset="0"/>
                <a:ea typeface="Aptos" panose="020B0004020202020204" pitchFamily="34" charset="0"/>
                <a:cs typeface="Times New Roman" panose="02020603050405020304" pitchFamily="18" charset="0"/>
              </a:rPr>
              <a:t>Successful Ageing</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 The Gerontologist, 1(1), pp. 8–13.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50000"/>
              </a:lnSpc>
              <a:spcAft>
                <a:spcPts val="800"/>
              </a:spcAft>
              <a:buNone/>
            </a:pPr>
            <a:r>
              <a:rPr lang="en-US" sz="2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https://www.england.nhs.uk</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p>
          <a:p>
            <a:pPr marL="228600">
              <a:lnSpc>
                <a:spcPct val="150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Jin, K. (2010). </a:t>
            </a:r>
            <a:r>
              <a:rPr lang="en-US" sz="2000" i="1" kern="100" dirty="0">
                <a:effectLst/>
                <a:latin typeface="Aptos" panose="020B0004020202020204" pitchFamily="34" charset="0"/>
                <a:ea typeface="Aptos" panose="020B0004020202020204" pitchFamily="34" charset="0"/>
                <a:cs typeface="Times New Roman" panose="02020603050405020304" pitchFamily="18" charset="0"/>
              </a:rPr>
              <a:t>Modern Biological Theories of Ageing</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 Ageing and Disease, 1(2), pp.72–74.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50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National Institute for Health and Care Excellence (NICE) (2023).</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50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NHS England (2024). </a:t>
            </a:r>
            <a:r>
              <a:rPr lang="en-US" sz="2000" i="1" kern="100" dirty="0">
                <a:effectLst/>
                <a:latin typeface="Aptos" panose="020B0004020202020204" pitchFamily="34" charset="0"/>
                <a:ea typeface="Aptos" panose="020B0004020202020204" pitchFamily="34" charset="0"/>
                <a:cs typeface="Times New Roman" panose="02020603050405020304" pitchFamily="18" charset="0"/>
              </a:rPr>
              <a:t>Digital and Technology Services in Health and Care</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 Available at:</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50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NHS England (2024). </a:t>
            </a:r>
            <a:r>
              <a:rPr lang="en-US" sz="2000" i="1" kern="100" dirty="0">
                <a:effectLst/>
                <a:latin typeface="Aptos" panose="020B0004020202020204" pitchFamily="34" charset="0"/>
                <a:ea typeface="Aptos" panose="020B0004020202020204" pitchFamily="34" charset="0"/>
                <a:cs typeface="Times New Roman" panose="02020603050405020304" pitchFamily="18" charset="0"/>
              </a:rPr>
              <a:t>Digital and Technology Services in Health and Care</a:t>
            </a:r>
            <a:r>
              <a:rPr lang="en-US" sz="20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US" sz="2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https://www.england.nhs.uk</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228600">
              <a:lnSpc>
                <a:spcPct val="150000"/>
              </a:lnSpc>
              <a:spcAft>
                <a:spcPts val="800"/>
              </a:spcAft>
              <a:buNone/>
            </a:pPr>
            <a:r>
              <a:rPr lang="en-US" sz="2000" kern="100" dirty="0">
                <a:effectLst/>
                <a:latin typeface="Aptos" panose="020B0004020202020204" pitchFamily="34" charset="0"/>
                <a:ea typeface="Aptos" panose="020B0004020202020204" pitchFamily="34" charset="0"/>
                <a:cs typeface="Times New Roman" panose="02020603050405020304" pitchFamily="18" charset="0"/>
              </a:rPr>
              <a:t>Office for National Statistics (2023). </a:t>
            </a:r>
            <a:r>
              <a:rPr lang="en-US" sz="2000" i="1" kern="100" dirty="0">
                <a:effectLst/>
                <a:latin typeface="Aptos" panose="020B0004020202020204" pitchFamily="34" charset="0"/>
                <a:ea typeface="Aptos" panose="020B0004020202020204" pitchFamily="34" charset="0"/>
                <a:cs typeface="Times New Roman" panose="02020603050405020304" pitchFamily="18" charset="0"/>
              </a:rPr>
              <a:t>Living longer: implications of an ageing population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952569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69B2C7-AD29-5B0E-F592-068C6C479045}"/>
              </a:ext>
            </a:extLst>
          </p:cNvPr>
          <p:cNvSpPr txBox="1"/>
          <p:nvPr/>
        </p:nvSpPr>
        <p:spPr>
          <a:xfrm>
            <a:off x="1618939" y="29399"/>
            <a:ext cx="10573061" cy="5802679"/>
          </a:xfrm>
          <a:prstGeom prst="rect">
            <a:avLst/>
          </a:prstGeom>
          <a:noFill/>
        </p:spPr>
        <p:txBody>
          <a:bodyPr wrap="square">
            <a:spAutoFit/>
          </a:bodyPr>
          <a:lstStyle/>
          <a:p>
            <a:pPr marL="228600">
              <a:lnSpc>
                <a:spcPct val="150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Office for National Statistics (ONS) (2023). </a:t>
            </a:r>
            <a:r>
              <a:rPr lang="en-GB" sz="2000" i="1" kern="100" dirty="0">
                <a:effectLst/>
                <a:latin typeface="Arial" panose="020B0604020202020204" pitchFamily="34" charset="0"/>
                <a:ea typeface="Aptos" panose="020B0004020202020204" pitchFamily="34" charset="0"/>
                <a:cs typeface="Arial" panose="020B0604020202020204" pitchFamily="34" charset="0"/>
              </a:rPr>
              <a:t>Living longer: implications of an ageing population</a:t>
            </a:r>
            <a:r>
              <a:rPr lang="en-GB" sz="20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20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https://www.ons.gov.uk</a:t>
            </a:r>
            <a:r>
              <a:rPr lang="en-US" sz="2000" kern="100" dirty="0">
                <a:effectLst/>
                <a:latin typeface="Arial" panose="020B0604020202020204" pitchFamily="34" charset="0"/>
                <a:ea typeface="Aptos" panose="020B0004020202020204" pitchFamily="34" charset="0"/>
                <a:cs typeface="Arial" panose="020B0604020202020204" pitchFamily="34" charset="0"/>
              </a:rPr>
              <a:t> </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228600">
              <a:lnSpc>
                <a:spcPct val="150000"/>
              </a:lnSpc>
              <a:spcAft>
                <a:spcPts val="800"/>
              </a:spcAft>
              <a:buNone/>
            </a:pPr>
            <a:r>
              <a:rPr lang="en-GB" sz="2000" kern="100" dirty="0">
                <a:effectLst/>
                <a:latin typeface="Arial" panose="020B0604020202020204" pitchFamily="34" charset="0"/>
                <a:ea typeface="Aptos" panose="020B0004020202020204" pitchFamily="34" charset="0"/>
                <a:cs typeface="Arial" panose="020B0604020202020204" pitchFamily="34" charset="0"/>
              </a:rPr>
              <a:t>Skills for Care (2024). </a:t>
            </a:r>
            <a:r>
              <a:rPr lang="en-GB" sz="2000" i="1" kern="100" dirty="0">
                <a:effectLst/>
                <a:latin typeface="Arial" panose="020B0604020202020204" pitchFamily="34" charset="0"/>
                <a:ea typeface="Aptos" panose="020B0004020202020204" pitchFamily="34" charset="0"/>
                <a:cs typeface="Arial" panose="020B0604020202020204" pitchFamily="34" charset="0"/>
              </a:rPr>
              <a:t>The State of the Adult Social Care Sector and Workforce in England</a:t>
            </a:r>
            <a:r>
              <a:rPr lang="en-GB" sz="2000" kern="100" dirty="0">
                <a:effectLst/>
                <a:latin typeface="Arial" panose="020B0604020202020204" pitchFamily="34" charset="0"/>
                <a:ea typeface="Aptos" panose="020B0004020202020204" pitchFamily="34" charset="0"/>
                <a:cs typeface="Arial" panose="020B0604020202020204" pitchFamily="34" charset="0"/>
              </a:rPr>
              <a:t>. Available at: </a:t>
            </a:r>
            <a:r>
              <a:rPr lang="en-GB" sz="2000" u="sng" kern="100"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https://www.skillsforcare.org.uk</a:t>
            </a:r>
            <a:r>
              <a:rPr lang="en-US" sz="2000" kern="100" dirty="0">
                <a:effectLst/>
                <a:latin typeface="Arial" panose="020B0604020202020204" pitchFamily="34" charset="0"/>
                <a:ea typeface="Aptos" panose="020B0004020202020204" pitchFamily="34" charset="0"/>
                <a:cs typeface="Arial" panose="020B0604020202020204" pitchFamily="34" charset="0"/>
              </a:rPr>
              <a:t> </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228600">
              <a:lnSpc>
                <a:spcPct val="150000"/>
              </a:lnSpc>
              <a:spcAft>
                <a:spcPts val="800"/>
              </a:spcAft>
              <a:buNone/>
            </a:pPr>
            <a:r>
              <a:rPr lang="en-US" sz="2000" kern="100" dirty="0">
                <a:effectLst/>
                <a:latin typeface="Arial" panose="020B0604020202020204" pitchFamily="34" charset="0"/>
                <a:ea typeface="Aptos" panose="020B0004020202020204" pitchFamily="34" charset="0"/>
                <a:cs typeface="Arial" panose="020B0604020202020204" pitchFamily="34" charset="0"/>
              </a:rPr>
              <a:t>Skills for Care (2024). </a:t>
            </a:r>
            <a:r>
              <a:rPr lang="en-US" sz="2000" i="1" kern="100" dirty="0">
                <a:effectLst/>
                <a:latin typeface="Arial" panose="020B0604020202020204" pitchFamily="34" charset="0"/>
                <a:ea typeface="Aptos" panose="020B0004020202020204" pitchFamily="34" charset="0"/>
                <a:cs typeface="Arial" panose="020B0604020202020204" pitchFamily="34" charset="0"/>
              </a:rPr>
              <a:t>The State of the Adult Social Care Sector and Workforce in England</a:t>
            </a:r>
            <a:r>
              <a:rPr lang="en-US" sz="2000" kern="100" dirty="0">
                <a:effectLst/>
                <a:latin typeface="Arial" panose="020B0604020202020204" pitchFamily="34" charset="0"/>
                <a:ea typeface="Aptos" panose="020B0004020202020204" pitchFamily="34" charset="0"/>
                <a:cs typeface="Arial" panose="020B0604020202020204" pitchFamily="34" charset="0"/>
              </a:rPr>
              <a:t>. Leeds: Skills for Care.</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228600">
              <a:lnSpc>
                <a:spcPct val="150000"/>
              </a:lnSpc>
              <a:spcAft>
                <a:spcPts val="800"/>
              </a:spcAft>
              <a:buNone/>
            </a:pPr>
            <a:r>
              <a:rPr lang="en-US" sz="2000" kern="100" dirty="0">
                <a:effectLst/>
                <a:latin typeface="Arial" panose="020B0604020202020204" pitchFamily="34" charset="0"/>
                <a:ea typeface="Aptos" panose="020B0004020202020204" pitchFamily="34" charset="0"/>
                <a:cs typeface="Arial" panose="020B0604020202020204" pitchFamily="34" charset="0"/>
              </a:rPr>
              <a:t>Skills for Care (2024). </a:t>
            </a:r>
            <a:r>
              <a:rPr lang="en-US" sz="2000" i="1" kern="100" dirty="0">
                <a:effectLst/>
                <a:latin typeface="Arial" panose="020B0604020202020204" pitchFamily="34" charset="0"/>
                <a:ea typeface="Aptos" panose="020B0004020202020204" pitchFamily="34" charset="0"/>
                <a:cs typeface="Arial" panose="020B0604020202020204" pitchFamily="34" charset="0"/>
              </a:rPr>
              <a:t>The State of the Adult Social Care Sector and Workforce in England</a:t>
            </a:r>
            <a:r>
              <a:rPr lang="en-US" sz="2000" kern="100" dirty="0">
                <a:effectLst/>
                <a:latin typeface="Arial" panose="020B0604020202020204" pitchFamily="34" charset="0"/>
                <a:ea typeface="Aptos" panose="020B0004020202020204" pitchFamily="34" charset="0"/>
                <a:cs typeface="Arial" panose="020B0604020202020204" pitchFamily="34" charset="0"/>
              </a:rPr>
              <a:t>.</a:t>
            </a:r>
          </a:p>
          <a:p>
            <a:r>
              <a:rPr lang="en-GB" sz="2000" i="1" dirty="0">
                <a:latin typeface="Arial" panose="020B0604020202020204" pitchFamily="34" charset="0"/>
                <a:cs typeface="Arial" panose="020B0604020202020204" pitchFamily="34" charset="0"/>
              </a:rPr>
              <a:t>  Care Act 2014</a:t>
            </a:r>
            <a:r>
              <a:rPr lang="en-GB" sz="2000" dirty="0">
                <a:latin typeface="Arial" panose="020B0604020202020204" pitchFamily="34" charset="0"/>
                <a:cs typeface="Arial" panose="020B0604020202020204" pitchFamily="34" charset="0"/>
              </a:rPr>
              <a:t>. London: The Stationery Office. Available at: </a:t>
            </a:r>
            <a:r>
              <a:rPr lang="en-GB" sz="2000" u="sng" dirty="0">
                <a:latin typeface="Arial" panose="020B0604020202020204" pitchFamily="34" charset="0"/>
                <a:cs typeface="Arial" panose="020B0604020202020204" pitchFamily="34" charset="0"/>
                <a:hlinkClick r:id="rId4"/>
              </a:rPr>
              <a:t>legislation.gov.uk – Care Act 2014</a:t>
            </a:r>
            <a:r>
              <a:rPr lang="en-GB" sz="2000" dirty="0">
                <a:latin typeface="Arial" panose="020B0604020202020204" pitchFamily="34" charset="0"/>
                <a:cs typeface="Arial" panose="020B0604020202020204" pitchFamily="34" charset="0"/>
              </a:rPr>
              <a:t> (Accessed: 8 June 2026).</a:t>
            </a:r>
          </a:p>
          <a:p>
            <a:r>
              <a:rPr lang="en-GB" sz="2000" dirty="0">
                <a:latin typeface="Arial" panose="020B0604020202020204" pitchFamily="34" charset="0"/>
                <a:cs typeface="Arial" panose="020B0604020202020204" pitchFamily="34" charset="0"/>
              </a:rPr>
              <a:t>UK Parliament. (2010) </a:t>
            </a:r>
            <a:r>
              <a:rPr lang="en-GB" sz="2000" i="1" dirty="0">
                <a:latin typeface="Arial" panose="020B0604020202020204" pitchFamily="34" charset="0"/>
                <a:cs typeface="Arial" panose="020B0604020202020204" pitchFamily="34" charset="0"/>
              </a:rPr>
              <a:t>Equality Act 2010</a:t>
            </a:r>
            <a:r>
              <a:rPr lang="en-GB" sz="2000" dirty="0">
                <a:latin typeface="Arial" panose="020B0604020202020204" pitchFamily="34" charset="0"/>
                <a:cs typeface="Arial" panose="020B0604020202020204" pitchFamily="34" charset="0"/>
              </a:rPr>
              <a:t>. London: The Stationery Office. Available at: </a:t>
            </a:r>
            <a:r>
              <a:rPr lang="en-GB" sz="2000" u="sng" dirty="0">
                <a:latin typeface="Arial" panose="020B0604020202020204" pitchFamily="34" charset="0"/>
                <a:cs typeface="Arial" panose="020B0604020202020204" pitchFamily="34" charset="0"/>
                <a:hlinkClick r:id="rId5"/>
              </a:rPr>
              <a:t>legislation.gov.uk – Equality Act 2010</a:t>
            </a:r>
            <a:r>
              <a:rPr lang="en-GB" sz="2000" dirty="0">
                <a:latin typeface="Arial" panose="020B0604020202020204" pitchFamily="34" charset="0"/>
                <a:cs typeface="Arial" panose="020B0604020202020204" pitchFamily="34" charset="0"/>
              </a:rPr>
              <a:t> (Accessed: 8 June 2026). UK Parliament. (2014) </a:t>
            </a:r>
          </a:p>
          <a:p>
            <a:pPr marL="228600" algn="just">
              <a:lnSpc>
                <a:spcPct val="150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61642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1C44AA-5A15-C317-3377-9A0E52A3308F}"/>
              </a:ext>
            </a:extLst>
          </p:cNvPr>
          <p:cNvSpPr txBox="1"/>
          <p:nvPr/>
        </p:nvSpPr>
        <p:spPr>
          <a:xfrm>
            <a:off x="164893" y="140175"/>
            <a:ext cx="12027108" cy="6555641"/>
          </a:xfrm>
          <a:prstGeom prst="rect">
            <a:avLst/>
          </a:prstGeom>
          <a:noFill/>
        </p:spPr>
        <p:txBody>
          <a:bodyPr wrap="square">
            <a:spAutoFit/>
          </a:bodyPr>
          <a:lstStyle/>
          <a:p>
            <a:pPr>
              <a:buNone/>
            </a:pPr>
            <a:r>
              <a:rPr lang="en-GB" sz="2000" dirty="0">
                <a:latin typeface="Arial" panose="020B0604020202020204" pitchFamily="34" charset="0"/>
                <a:cs typeface="Arial" panose="020B0604020202020204" pitchFamily="34" charset="0"/>
              </a:rPr>
              <a:t>Department of Health and Social Care (2014) </a:t>
            </a:r>
            <a:r>
              <a:rPr lang="en-GB" sz="2000" i="1" dirty="0">
                <a:latin typeface="Arial" panose="020B0604020202020204" pitchFamily="34" charset="0"/>
                <a:cs typeface="Arial" panose="020B0604020202020204" pitchFamily="34" charset="0"/>
              </a:rPr>
              <a:t>Care Act 2014</a:t>
            </a:r>
            <a:r>
              <a:rPr lang="en-GB" sz="2000" dirty="0">
                <a:latin typeface="Arial" panose="020B0604020202020204" pitchFamily="34" charset="0"/>
                <a:cs typeface="Arial" panose="020B0604020202020204" pitchFamily="34" charset="0"/>
              </a:rPr>
              <a:t>. London: The Stationery Office. Available at: </a:t>
            </a:r>
            <a:r>
              <a:rPr lang="en-GB" sz="2000" dirty="0">
                <a:latin typeface="Arial" panose="020B0604020202020204" pitchFamily="34" charset="0"/>
                <a:cs typeface="Arial" panose="020B0604020202020204" pitchFamily="34" charset="0"/>
                <a:hlinkClick r:id="rId2"/>
              </a:rPr>
              <a:t>https://www.legislation.gov.uk/ukpga/2014/23/contents</a:t>
            </a:r>
            <a:r>
              <a:rPr lang="en-GB" sz="2000" dirty="0">
                <a:latin typeface="Arial" panose="020B0604020202020204" pitchFamily="34" charset="0"/>
                <a:cs typeface="Arial" panose="020B0604020202020204" pitchFamily="34" charset="0"/>
              </a:rPr>
              <a:t> (Accessed: 20 June 2026).</a:t>
            </a:r>
          </a:p>
          <a:p>
            <a:pPr>
              <a:buNone/>
            </a:pPr>
            <a:r>
              <a:rPr lang="en-GB" sz="2000" dirty="0">
                <a:latin typeface="Arial" panose="020B0604020202020204" pitchFamily="34" charset="0"/>
                <a:cs typeface="Arial" panose="020B0604020202020204" pitchFamily="34" charset="0"/>
              </a:rPr>
              <a:t> </a:t>
            </a:r>
          </a:p>
          <a:p>
            <a:pPr>
              <a:buNone/>
            </a:pPr>
            <a:r>
              <a:rPr lang="en-GB" sz="2000" dirty="0">
                <a:latin typeface="Arial" panose="020B0604020202020204" pitchFamily="34" charset="0"/>
                <a:cs typeface="Arial" panose="020B0604020202020204" pitchFamily="34" charset="0"/>
              </a:rPr>
              <a:t>HM Government (2014) </a:t>
            </a:r>
            <a:r>
              <a:rPr lang="en-GB" sz="2000" i="1" dirty="0">
                <a:latin typeface="Arial" panose="020B0604020202020204" pitchFamily="34" charset="0"/>
                <a:cs typeface="Arial" panose="020B0604020202020204" pitchFamily="34" charset="0"/>
              </a:rPr>
              <a:t>The Health and Social Care Act 2008 (Regulated Activities) Regulations 2014</a:t>
            </a:r>
            <a:r>
              <a:rPr lang="en-GB" sz="2000" dirty="0">
                <a:latin typeface="Arial" panose="020B0604020202020204" pitchFamily="34" charset="0"/>
                <a:cs typeface="Arial" panose="020B0604020202020204" pitchFamily="34" charset="0"/>
              </a:rPr>
              <a:t>. London: The Stationery Office. Available at: </a:t>
            </a:r>
            <a:r>
              <a:rPr lang="en-GB" sz="2000" dirty="0">
                <a:latin typeface="Arial" panose="020B0604020202020204" pitchFamily="34" charset="0"/>
                <a:cs typeface="Arial" panose="020B0604020202020204" pitchFamily="34" charset="0"/>
                <a:hlinkClick r:id="rId3"/>
              </a:rPr>
              <a:t>https://www.legislation.gov.uk/uksi/2014/2936/contents/made</a:t>
            </a:r>
            <a:r>
              <a:rPr lang="en-GB" sz="2000" dirty="0">
                <a:latin typeface="Arial" panose="020B0604020202020204" pitchFamily="34" charset="0"/>
                <a:cs typeface="Arial" panose="020B0604020202020204" pitchFamily="34" charset="0"/>
              </a:rPr>
              <a:t> (Accessed: 20 June 2026).</a:t>
            </a:r>
          </a:p>
          <a:p>
            <a:pPr>
              <a:buNone/>
            </a:pPr>
            <a:r>
              <a:rPr lang="en-GB" sz="2000" dirty="0">
                <a:latin typeface="Arial" panose="020B0604020202020204" pitchFamily="34" charset="0"/>
                <a:cs typeface="Arial" panose="020B0604020202020204" pitchFamily="34" charset="0"/>
              </a:rPr>
              <a:t> </a:t>
            </a:r>
          </a:p>
          <a:p>
            <a:pPr>
              <a:buNone/>
            </a:pPr>
            <a:r>
              <a:rPr lang="en-GB" sz="2000" dirty="0">
                <a:latin typeface="Arial" panose="020B0604020202020204" pitchFamily="34" charset="0"/>
                <a:cs typeface="Arial" panose="020B0604020202020204" pitchFamily="34" charset="0"/>
              </a:rPr>
              <a:t>National Institute for Health and Care Excellence (2023) </a:t>
            </a:r>
            <a:r>
              <a:rPr lang="en-GB" sz="2000" i="1" dirty="0">
                <a:latin typeface="Arial" panose="020B0604020202020204" pitchFamily="34" charset="0"/>
                <a:cs typeface="Arial" panose="020B0604020202020204" pitchFamily="34" charset="0"/>
              </a:rPr>
              <a:t>Dementia: Assessment, management and support for people living with dementia and their carers (NG97).</a:t>
            </a:r>
            <a:r>
              <a:rPr lang="en-GB" sz="2000" dirty="0">
                <a:latin typeface="Arial" panose="020B0604020202020204" pitchFamily="34" charset="0"/>
                <a:cs typeface="Arial" panose="020B0604020202020204" pitchFamily="34" charset="0"/>
              </a:rPr>
              <a:t> London: NICE. Available at: </a:t>
            </a:r>
            <a:r>
              <a:rPr lang="en-GB" sz="2000" dirty="0">
                <a:latin typeface="Arial" panose="020B0604020202020204" pitchFamily="34" charset="0"/>
                <a:cs typeface="Arial" panose="020B0604020202020204" pitchFamily="34" charset="0"/>
                <a:hlinkClick r:id="rId4"/>
              </a:rPr>
              <a:t>https://www.nice.org.uk/guidance/ng97</a:t>
            </a:r>
            <a:r>
              <a:rPr lang="en-GB" sz="2000" dirty="0">
                <a:latin typeface="Arial" panose="020B0604020202020204" pitchFamily="34" charset="0"/>
                <a:cs typeface="Arial" panose="020B0604020202020204" pitchFamily="34" charset="0"/>
              </a:rPr>
              <a:t> (Accessed: 20 June 2026).</a:t>
            </a:r>
          </a:p>
          <a:p>
            <a:pPr>
              <a:buNone/>
            </a:pPr>
            <a:endParaRPr lang="en-GB" sz="2000" dirty="0">
              <a:latin typeface="Arial" panose="020B0604020202020204" pitchFamily="34" charset="0"/>
              <a:cs typeface="Arial" panose="020B0604020202020204" pitchFamily="34" charset="0"/>
            </a:endParaRPr>
          </a:p>
          <a:p>
            <a:pPr>
              <a:buNone/>
            </a:pPr>
            <a:r>
              <a:rPr lang="en-GB" sz="2000" dirty="0">
                <a:latin typeface="Arial" panose="020B0604020202020204" pitchFamily="34" charset="0"/>
                <a:cs typeface="Arial" panose="020B0604020202020204" pitchFamily="34" charset="0"/>
              </a:rPr>
              <a:t>Kitwood, T. (1997) </a:t>
            </a:r>
            <a:r>
              <a:rPr lang="en-GB" sz="2000" i="1" dirty="0">
                <a:latin typeface="Arial" panose="020B0604020202020204" pitchFamily="34" charset="0"/>
                <a:cs typeface="Arial" panose="020B0604020202020204" pitchFamily="34" charset="0"/>
              </a:rPr>
              <a:t>Dementia Reconsidered: The Person Comes First.</a:t>
            </a:r>
            <a:r>
              <a:rPr lang="en-GB" sz="2000" dirty="0">
                <a:latin typeface="Arial" panose="020B0604020202020204" pitchFamily="34" charset="0"/>
                <a:cs typeface="Arial" panose="020B0604020202020204" pitchFamily="34" charset="0"/>
              </a:rPr>
              <a:t> Buckingham: Open University Press</a:t>
            </a:r>
          </a:p>
          <a:p>
            <a:pPr>
              <a:buNone/>
            </a:pPr>
            <a:r>
              <a:rPr lang="en-GB" sz="2000" dirty="0">
                <a:latin typeface="Arial" panose="020B0604020202020204" pitchFamily="34" charset="0"/>
                <a:cs typeface="Arial" panose="020B0604020202020204" pitchFamily="34" charset="0"/>
              </a:rPr>
              <a:t>.</a:t>
            </a:r>
          </a:p>
          <a:p>
            <a:pPr>
              <a:buNone/>
            </a:pPr>
            <a:r>
              <a:rPr lang="en-GB" sz="2000" dirty="0"/>
              <a:t>Office for National Statistics (2017). </a:t>
            </a:r>
            <a:r>
              <a:rPr lang="en-GB" sz="2000" i="1" dirty="0"/>
              <a:t>Overview of the UK population</a:t>
            </a:r>
            <a:r>
              <a:rPr lang="en-GB" sz="2000" dirty="0"/>
              <a:t>. Available at: </a:t>
            </a:r>
            <a:r>
              <a:rPr lang="en-GB" sz="2000" dirty="0">
                <a:hlinkClick r:id="rId5"/>
              </a:rPr>
              <a:t>https://www.ons.gov.uk/peoplepopulationandcommunity/populationandmigration/populationestimates/articles/overviewoftheukpopulation/july2017</a:t>
            </a:r>
            <a:r>
              <a:rPr lang="en-GB" sz="2000" dirty="0"/>
              <a:t> (Accessed: 20 June 2026).</a:t>
            </a:r>
          </a:p>
          <a:p>
            <a:pPr>
              <a:buNone/>
            </a:pPr>
            <a:endParaRPr lang="en-GB" sz="2000" dirty="0"/>
          </a:p>
          <a:p>
            <a:pPr>
              <a:buNone/>
            </a:pPr>
            <a:r>
              <a:rPr lang="en-GB" sz="2000" dirty="0"/>
              <a:t>National Institute for Health and Care Excellence (NICE) (2022) </a:t>
            </a:r>
            <a:r>
              <a:rPr lang="en-GB" sz="2000" i="1" dirty="0"/>
              <a:t>Health and social care delivery: digital technologies.</a:t>
            </a:r>
            <a:r>
              <a:rPr lang="en-GB" sz="2000" dirty="0"/>
              <a:t> London: NICE.</a:t>
            </a:r>
          </a:p>
          <a:p>
            <a:pPr>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64774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507</TotalTime>
  <Words>1924</Words>
  <Application>Microsoft Office PowerPoint</Application>
  <PresentationFormat>Widescreen</PresentationFormat>
  <Paragraphs>138</Paragraphs>
  <Slides>18</Slides>
  <Notes>0</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Calibri</vt:lpstr>
      <vt:lpstr>Office Theme</vt:lpstr>
      <vt:lpstr>Hajra Niaz 2129740 BMHP 6027 EMPOWERING THE OLD PERSON FAHAD KHAN    </vt:lpstr>
      <vt:lpstr>  Introduction  Ageing is a natural process of physical and mental change.   This presentation explores ageing, policies, and residential care homes.   Residential care homes support older adults with daily care and wellbeing.  The growing ageing population increases demand for health and social care services.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Hajra Niaz</dc:creator>
  <cp:lastModifiedBy>Hajra Niaz</cp:lastModifiedBy>
  <cp:revision>3</cp:revision>
  <dcterms:created xsi:type="dcterms:W3CDTF">2026-06-04T09:24:20Z</dcterms:created>
  <dcterms:modified xsi:type="dcterms:W3CDTF">2026-06-24T06:41:53Z</dcterms:modified>
</cp:coreProperties>
</file>