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Lst>
  <p:sldIdLst>
    <p:sldId id="268" r:id="rId2"/>
    <p:sldId id="256" r:id="rId3"/>
    <p:sldId id="257" r:id="rId4"/>
    <p:sldId id="258" r:id="rId5"/>
    <p:sldId id="259" r:id="rId6"/>
    <p:sldId id="260" r:id="rId7"/>
    <p:sldId id="261" r:id="rId8"/>
    <p:sldId id="262" r:id="rId9"/>
    <p:sldId id="263" r:id="rId10"/>
    <p:sldId id="266" r:id="rId11"/>
    <p:sldId id="264" r:id="rId12"/>
    <p:sldId id="267" r:id="rId13"/>
    <p:sldId id="265" r:id="rId14"/>
  </p:sldIdLst>
  <p:sldSz cx="12192000" cy="6858000"/>
  <p:notesSz cx="6889750" cy="1002188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8" d="100"/>
          <a:sy n="68" d="100"/>
        </p:scale>
        <p:origin x="792"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34A16D48-0CA2-496C-8C7B-8FDECA612F37}" type="datetimeFigureOut">
              <a:rPr lang="en-GB" smtClean="0"/>
              <a:t>17/04/2018</a:t>
            </a:fld>
            <a:endParaRPr lang="en-GB" dirty="0"/>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GB" dirty="0"/>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C4B099B4-1E56-488F-B16B-750C9EF59ADC}" type="slidenum">
              <a:rPr lang="en-GB" smtClean="0"/>
              <a:t>‹#›</a:t>
            </a:fld>
            <a:endParaRPr lang="en-GB" dirty="0"/>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1772043929"/>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4A16D48-0CA2-496C-8C7B-8FDECA612F37}" type="datetimeFigureOut">
              <a:rPr lang="en-GB" smtClean="0"/>
              <a:t>17/04/2018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4B099B4-1E56-488F-B16B-750C9EF59ADC}" type="slidenum">
              <a:rPr lang="en-GB" smtClean="0"/>
              <a:t>‹#›</a:t>
            </a:fld>
            <a:endParaRPr lang="en-GB" dirty="0"/>
          </a:p>
        </p:txBody>
      </p:sp>
    </p:spTree>
    <p:extLst>
      <p:ext uri="{BB962C8B-B14F-4D97-AF65-F5344CB8AC3E}">
        <p14:creationId xmlns:p14="http://schemas.microsoft.com/office/powerpoint/2010/main" val="12793086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34A16D48-0CA2-496C-8C7B-8FDECA612F37}" type="datetimeFigureOut">
              <a:rPr lang="en-GB" smtClean="0"/>
              <a:t>17/04/2018</a:t>
            </a:fld>
            <a:endParaRPr lang="en-GB" dirty="0"/>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GB" dirty="0"/>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C4B099B4-1E56-488F-B16B-750C9EF59ADC}" type="slidenum">
              <a:rPr lang="en-GB" smtClean="0"/>
              <a:t>‹#›</a:t>
            </a:fld>
            <a:endParaRPr lang="en-GB" dirty="0"/>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1837981602"/>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4A16D48-0CA2-496C-8C7B-8FDECA612F37}" type="datetimeFigureOut">
              <a:rPr lang="en-GB" smtClean="0"/>
              <a:t>17/04/2018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C4B099B4-1E56-488F-B16B-750C9EF59ADC}" type="slidenum">
              <a:rPr lang="en-GB" smtClean="0"/>
              <a:t>‹#›</a:t>
            </a:fld>
            <a:endParaRPr lang="en-GB" dirty="0"/>
          </a:p>
        </p:txBody>
      </p:sp>
    </p:spTree>
    <p:extLst>
      <p:ext uri="{BB962C8B-B14F-4D97-AF65-F5344CB8AC3E}">
        <p14:creationId xmlns:p14="http://schemas.microsoft.com/office/powerpoint/2010/main" val="12618835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4A16D48-0CA2-496C-8C7B-8FDECA612F37}" type="datetimeFigureOut">
              <a:rPr lang="en-GB" smtClean="0"/>
              <a:t>17/04/2018</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C4B099B4-1E56-488F-B16B-750C9EF59ADC}" type="slidenum">
              <a:rPr lang="en-GB" smtClean="0"/>
              <a:t>‹#›</a:t>
            </a:fld>
            <a:endParaRPr lang="en-GB" dirty="0"/>
          </a:p>
        </p:txBody>
      </p:sp>
    </p:spTree>
    <p:extLst>
      <p:ext uri="{BB962C8B-B14F-4D97-AF65-F5344CB8AC3E}">
        <p14:creationId xmlns:p14="http://schemas.microsoft.com/office/powerpoint/2010/main" val="42344506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4A16D48-0CA2-496C-8C7B-8FDECA612F37}" type="datetimeFigureOut">
              <a:rPr lang="en-GB" smtClean="0"/>
              <a:t>17/04/2018</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C4B099B4-1E56-488F-B16B-750C9EF59ADC}" type="slidenum">
              <a:rPr lang="en-GB" smtClean="0"/>
              <a:t>‹#›</a:t>
            </a:fld>
            <a:endParaRPr lang="en-GB" dirty="0"/>
          </a:p>
        </p:txBody>
      </p:sp>
    </p:spTree>
    <p:extLst>
      <p:ext uri="{BB962C8B-B14F-4D97-AF65-F5344CB8AC3E}">
        <p14:creationId xmlns:p14="http://schemas.microsoft.com/office/powerpoint/2010/main" val="1152026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4A16D48-0CA2-496C-8C7B-8FDECA612F37}" type="datetimeFigureOut">
              <a:rPr lang="en-GB" smtClean="0"/>
              <a:t>17/04/2018</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C4B099B4-1E56-488F-B16B-750C9EF59ADC}" type="slidenum">
              <a:rPr lang="en-GB" smtClean="0"/>
              <a:t>‹#›</a:t>
            </a:fld>
            <a:endParaRPr lang="en-GB" dirty="0"/>
          </a:p>
        </p:txBody>
      </p:sp>
    </p:spTree>
    <p:extLst>
      <p:ext uri="{BB962C8B-B14F-4D97-AF65-F5344CB8AC3E}">
        <p14:creationId xmlns:p14="http://schemas.microsoft.com/office/powerpoint/2010/main" val="32836450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34A16D48-0CA2-496C-8C7B-8FDECA612F37}" type="datetimeFigureOut">
              <a:rPr lang="en-GB" smtClean="0"/>
              <a:t>17/04/2018</a:t>
            </a:fld>
            <a:endParaRPr lang="en-GB"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GB"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C4B099B4-1E56-488F-B16B-750C9EF59ADC}" type="slidenum">
              <a:rPr lang="en-GB" smtClean="0"/>
              <a:t>‹#›</a:t>
            </a:fld>
            <a:endParaRPr lang="en-GB"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2089883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34A16D48-0CA2-496C-8C7B-8FDECA612F37}" type="datetimeFigureOut">
              <a:rPr lang="en-GB" smtClean="0"/>
              <a:t>17/04/2018</a:t>
            </a:fld>
            <a:endParaRPr lang="en-GB"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GB"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C4B099B4-1E56-488F-B16B-750C9EF59ADC}" type="slidenum">
              <a:rPr lang="en-GB" smtClean="0"/>
              <a:t>‹#›</a:t>
            </a:fld>
            <a:endParaRPr lang="en-GB"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9893785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4A16D48-0CA2-496C-8C7B-8FDECA612F37}" type="datetimeFigureOut">
              <a:rPr lang="en-GB" smtClean="0"/>
              <a:t>17/04/2018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4B099B4-1E56-488F-B16B-750C9EF59ADC}" type="slidenum">
              <a:rPr lang="en-GB" smtClean="0"/>
              <a:t>‹#›</a:t>
            </a:fld>
            <a:endParaRPr lang="en-GB" dirty="0"/>
          </a:p>
        </p:txBody>
      </p:sp>
    </p:spTree>
    <p:extLst>
      <p:ext uri="{BB962C8B-B14F-4D97-AF65-F5344CB8AC3E}">
        <p14:creationId xmlns:p14="http://schemas.microsoft.com/office/powerpoint/2010/main" val="5220557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4A16D48-0CA2-496C-8C7B-8FDECA612F37}" type="datetimeFigureOut">
              <a:rPr lang="en-GB" smtClean="0"/>
              <a:t>17/04/2018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4B099B4-1E56-488F-B16B-750C9EF59ADC}" type="slidenum">
              <a:rPr lang="en-GB" smtClean="0"/>
              <a:t>‹#›</a:t>
            </a:fld>
            <a:endParaRPr lang="en-GB" dirty="0"/>
          </a:p>
        </p:txBody>
      </p:sp>
    </p:spTree>
    <p:extLst>
      <p:ext uri="{BB962C8B-B14F-4D97-AF65-F5344CB8AC3E}">
        <p14:creationId xmlns:p14="http://schemas.microsoft.com/office/powerpoint/2010/main" val="36401121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34A16D48-0CA2-496C-8C7B-8FDECA612F37}" type="datetimeFigureOut">
              <a:rPr lang="en-GB" smtClean="0"/>
              <a:t>17/04/2018</a:t>
            </a:fld>
            <a:endParaRPr lang="en-GB" dirty="0"/>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GB" dirty="0"/>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C4B099B4-1E56-488F-B16B-750C9EF59ADC}" type="slidenum">
              <a:rPr lang="en-GB" smtClean="0"/>
              <a:t>‹#›</a:t>
            </a:fld>
            <a:endParaRPr lang="en-GB" dirty="0"/>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46726600"/>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orient="horz" pos="1368">
          <p15:clr>
            <a:srgbClr val="F26B43"/>
          </p15:clr>
        </p15:guide>
        <p15:guide id="2" orient="horz" pos="1440">
          <p15:clr>
            <a:srgbClr val="F26B43"/>
          </p15:clr>
        </p15:guide>
        <p15:guide id="3" orient="horz" pos="3696">
          <p15:clr>
            <a:srgbClr val="F26B43"/>
          </p15:clr>
        </p15:guide>
        <p15:guide id="4" orient="horz" pos="432">
          <p15:clr>
            <a:srgbClr val="F26B43"/>
          </p15:clr>
        </p15:guide>
        <p15:guide id="5" orient="horz" pos="1512">
          <p15:clr>
            <a:srgbClr val="F26B43"/>
          </p15:clr>
        </p15:guide>
        <p15:guide id="6" pos="6912">
          <p15:clr>
            <a:srgbClr val="F26B43"/>
          </p15:clr>
        </p15:guide>
        <p15:guide id="7" pos="936">
          <p15:clr>
            <a:srgbClr val="F26B43"/>
          </p15:clr>
        </p15:guide>
        <p15:guide id="8" pos="86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em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D3C570-B1AF-494D-AF72-47593F6E908B}"/>
              </a:ext>
            </a:extLst>
          </p:cNvPr>
          <p:cNvSpPr>
            <a:spLocks noGrp="1"/>
          </p:cNvSpPr>
          <p:nvPr>
            <p:ph type="title"/>
          </p:nvPr>
        </p:nvSpPr>
        <p:spPr/>
        <p:txBody>
          <a:bodyPr>
            <a:normAutofit fontScale="90000"/>
          </a:bodyPr>
          <a:lstStyle/>
          <a:p>
            <a:r>
              <a:rPr lang="en-GB" dirty="0"/>
              <a:t>                  PRESENTATION BY</a:t>
            </a:r>
            <a:br>
              <a:rPr lang="en-GB" dirty="0"/>
            </a:br>
            <a:br>
              <a:rPr lang="en-GB" dirty="0"/>
            </a:br>
            <a:r>
              <a:rPr lang="en-GB" dirty="0"/>
              <a:t>                 OLAWUNMI OSHODI</a:t>
            </a:r>
            <a:br>
              <a:rPr lang="en-GB" dirty="0"/>
            </a:br>
            <a:endParaRPr lang="en-US" dirty="0"/>
          </a:p>
        </p:txBody>
      </p:sp>
      <p:sp>
        <p:nvSpPr>
          <p:cNvPr id="3" name="Content Placeholder 2">
            <a:extLst>
              <a:ext uri="{FF2B5EF4-FFF2-40B4-BE49-F238E27FC236}">
                <a16:creationId xmlns:a16="http://schemas.microsoft.com/office/drawing/2014/main" id="{2B1F37AF-AC1D-40DE-B0FA-847896C678B0}"/>
              </a:ext>
            </a:extLst>
          </p:cNvPr>
          <p:cNvSpPr>
            <a:spLocks noGrp="1"/>
          </p:cNvSpPr>
          <p:nvPr>
            <p:ph idx="1"/>
          </p:nvPr>
        </p:nvSpPr>
        <p:spPr/>
        <p:txBody>
          <a:bodyPr/>
          <a:lstStyle/>
          <a:p>
            <a:endParaRPr lang="en-GB" dirty="0"/>
          </a:p>
          <a:p>
            <a:endParaRPr lang="en-GB" sz="2800" dirty="0"/>
          </a:p>
          <a:p>
            <a:r>
              <a:rPr lang="en-GB" sz="2800" dirty="0"/>
              <a:t>                          STUDENT ID : 1706254</a:t>
            </a:r>
            <a:endParaRPr lang="en-US" sz="2800" dirty="0"/>
          </a:p>
        </p:txBody>
      </p:sp>
    </p:spTree>
    <p:extLst>
      <p:ext uri="{BB962C8B-B14F-4D97-AF65-F5344CB8AC3E}">
        <p14:creationId xmlns:p14="http://schemas.microsoft.com/office/powerpoint/2010/main" val="31310071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Autofit/>
          </a:bodyPr>
          <a:lstStyle/>
          <a:p>
            <a:r>
              <a:rPr lang="en-US" sz="9600" b="1" dirty="0"/>
              <a:t>Coffee Cafe</a:t>
            </a:r>
            <a:endParaRPr lang="en-GB" sz="9600" b="1" dirty="0"/>
          </a:p>
        </p:txBody>
      </p:sp>
      <p:sp>
        <p:nvSpPr>
          <p:cNvPr id="3" name="Subtitle 2"/>
          <p:cNvSpPr>
            <a:spLocks noGrp="1"/>
          </p:cNvSpPr>
          <p:nvPr>
            <p:ph type="subTitle" idx="1"/>
          </p:nvPr>
        </p:nvSpPr>
        <p:spPr/>
        <p:txBody>
          <a:bodyPr>
            <a:normAutofit/>
          </a:bodyPr>
          <a:lstStyle/>
          <a:p>
            <a:r>
              <a:rPr lang="en-US" sz="2800" b="1" dirty="0"/>
              <a:t>Premium Coffees</a:t>
            </a:r>
            <a:endParaRPr lang="en-GB" sz="2800" b="1" dirty="0"/>
          </a:p>
        </p:txBody>
      </p:sp>
    </p:spTree>
    <p:extLst>
      <p:ext uri="{BB962C8B-B14F-4D97-AF65-F5344CB8AC3E}">
        <p14:creationId xmlns:p14="http://schemas.microsoft.com/office/powerpoint/2010/main" val="6812030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800" b="1" dirty="0"/>
              <a:t>Coffee café </a:t>
            </a:r>
            <a:endParaRPr lang="en-GB" sz="4800" b="1" dirty="0"/>
          </a:p>
        </p:txBody>
      </p:sp>
      <p:sp>
        <p:nvSpPr>
          <p:cNvPr id="3" name="Content Placeholder 2"/>
          <p:cNvSpPr>
            <a:spLocks noGrp="1"/>
          </p:cNvSpPr>
          <p:nvPr>
            <p:ph idx="1"/>
          </p:nvPr>
        </p:nvSpPr>
        <p:spPr/>
        <p:txBody>
          <a:bodyPr>
            <a:normAutofit fontScale="92500" lnSpcReduction="10000"/>
          </a:bodyPr>
          <a:lstStyle/>
          <a:p>
            <a:r>
              <a:rPr lang="en-US" sz="2800" dirty="0"/>
              <a:t>A premium coffee shop</a:t>
            </a:r>
          </a:p>
          <a:p>
            <a:r>
              <a:rPr lang="en-US" sz="2800" dirty="0"/>
              <a:t>Superiority through higher quality, differentiation through unique services </a:t>
            </a:r>
          </a:p>
          <a:p>
            <a:r>
              <a:rPr lang="en-US" sz="2800" dirty="0"/>
              <a:t>theme of business establishment is provision of a higher Status to the customers while making people feel good, better and well-off.</a:t>
            </a:r>
          </a:p>
          <a:p>
            <a:r>
              <a:rPr lang="en-US" sz="2800" dirty="0"/>
              <a:t>Market is attractive</a:t>
            </a:r>
          </a:p>
          <a:p>
            <a:r>
              <a:rPr lang="en-US" sz="2800" dirty="0"/>
              <a:t>Higher industry growth rate </a:t>
            </a:r>
          </a:p>
          <a:p>
            <a:endParaRPr lang="en-GB" dirty="0"/>
          </a:p>
        </p:txBody>
      </p:sp>
      <p:sp>
        <p:nvSpPr>
          <p:cNvPr id="4" name="Rounded Rectangle 3"/>
          <p:cNvSpPr/>
          <p:nvPr/>
        </p:nvSpPr>
        <p:spPr>
          <a:xfrm>
            <a:off x="7136296" y="496957"/>
            <a:ext cx="3101008" cy="167474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800" b="1" dirty="0"/>
              <a:t>What ??</a:t>
            </a:r>
            <a:endParaRPr lang="en-GB" sz="4800" b="1" dirty="0"/>
          </a:p>
        </p:txBody>
      </p:sp>
    </p:spTree>
    <p:extLst>
      <p:ext uri="{BB962C8B-B14F-4D97-AF65-F5344CB8AC3E}">
        <p14:creationId xmlns:p14="http://schemas.microsoft.com/office/powerpoint/2010/main" val="10515667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800" b="1" dirty="0"/>
              <a:t>Coffee café </a:t>
            </a:r>
            <a:endParaRPr lang="en-GB" sz="4800" b="1" dirty="0"/>
          </a:p>
        </p:txBody>
      </p:sp>
      <p:sp>
        <p:nvSpPr>
          <p:cNvPr id="3" name="Content Placeholder 2"/>
          <p:cNvSpPr>
            <a:spLocks noGrp="1"/>
          </p:cNvSpPr>
          <p:nvPr>
            <p:ph idx="1"/>
          </p:nvPr>
        </p:nvSpPr>
        <p:spPr>
          <a:xfrm>
            <a:off x="1106487" y="1570383"/>
            <a:ext cx="10131425" cy="4969564"/>
          </a:xfrm>
        </p:spPr>
        <p:txBody>
          <a:bodyPr>
            <a:normAutofit/>
          </a:bodyPr>
          <a:lstStyle/>
          <a:p>
            <a:r>
              <a:rPr lang="en-US" sz="2800" dirty="0"/>
              <a:t>Vision </a:t>
            </a:r>
          </a:p>
          <a:p>
            <a:pPr marL="0" indent="0">
              <a:buNone/>
            </a:pPr>
            <a:r>
              <a:rPr lang="en-GB" sz="2800" dirty="0"/>
              <a:t>“</a:t>
            </a:r>
            <a:r>
              <a:rPr lang="en-GB" sz="2800" b="1" i="1" dirty="0"/>
              <a:t>Be the Best Customer Valued Coffee Shop in the United Kingdom</a:t>
            </a:r>
            <a:r>
              <a:rPr lang="en-GB" sz="2800" dirty="0"/>
              <a:t>”</a:t>
            </a:r>
          </a:p>
          <a:p>
            <a:pPr marL="0" indent="0">
              <a:buNone/>
            </a:pPr>
            <a:endParaRPr lang="en-US" sz="2800" dirty="0"/>
          </a:p>
          <a:p>
            <a:r>
              <a:rPr lang="en-US" sz="2800" dirty="0"/>
              <a:t>Mission</a:t>
            </a:r>
          </a:p>
          <a:p>
            <a:pPr marL="0" indent="0">
              <a:buNone/>
            </a:pPr>
            <a:r>
              <a:rPr lang="en-GB" sz="2800" dirty="0"/>
              <a:t>“</a:t>
            </a:r>
            <a:r>
              <a:rPr lang="en-GB" sz="2800" b="1" i="1" dirty="0"/>
              <a:t>Provision of superior service to the customer providing superior quality unique customized coffees, driving status to our valued customers while contributing positively to the environment and the community we operate in amidst earning profits the sole objective the company has been set for</a:t>
            </a:r>
            <a:r>
              <a:rPr lang="en-GB" sz="2800" dirty="0"/>
              <a:t>”</a:t>
            </a:r>
            <a:endParaRPr lang="en-US" sz="2800" dirty="0"/>
          </a:p>
          <a:p>
            <a:endParaRPr lang="en-GB" dirty="0"/>
          </a:p>
        </p:txBody>
      </p:sp>
      <p:sp>
        <p:nvSpPr>
          <p:cNvPr id="5" name="Rounded Rectangle 4"/>
          <p:cNvSpPr/>
          <p:nvPr/>
        </p:nvSpPr>
        <p:spPr>
          <a:xfrm>
            <a:off x="7136296" y="496957"/>
            <a:ext cx="3101008" cy="167474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800" b="1" dirty="0"/>
              <a:t>Purpose</a:t>
            </a:r>
            <a:endParaRPr lang="en-GB" sz="4800" b="1" dirty="0"/>
          </a:p>
        </p:txBody>
      </p:sp>
    </p:spTree>
    <p:extLst>
      <p:ext uri="{BB962C8B-B14F-4D97-AF65-F5344CB8AC3E}">
        <p14:creationId xmlns:p14="http://schemas.microsoft.com/office/powerpoint/2010/main" val="18465931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800" b="1" dirty="0"/>
              <a:t>Competition </a:t>
            </a:r>
            <a:endParaRPr lang="en-GB" sz="4800" b="1" dirty="0"/>
          </a:p>
        </p:txBody>
      </p:sp>
      <p:sp>
        <p:nvSpPr>
          <p:cNvPr id="3" name="Content Placeholder 2"/>
          <p:cNvSpPr>
            <a:spLocks noGrp="1"/>
          </p:cNvSpPr>
          <p:nvPr>
            <p:ph idx="1"/>
          </p:nvPr>
        </p:nvSpPr>
        <p:spPr/>
        <p:txBody>
          <a:bodyPr>
            <a:normAutofit/>
          </a:bodyPr>
          <a:lstStyle/>
          <a:p>
            <a:r>
              <a:rPr lang="en-US" sz="2800" dirty="0"/>
              <a:t>High</a:t>
            </a:r>
          </a:p>
          <a:p>
            <a:r>
              <a:rPr lang="en-US" sz="2800" dirty="0"/>
              <a:t>Power of Buyers; low</a:t>
            </a:r>
          </a:p>
          <a:p>
            <a:r>
              <a:rPr lang="en-US" sz="2800" dirty="0"/>
              <a:t>Power of Suppliers; low</a:t>
            </a:r>
          </a:p>
          <a:p>
            <a:r>
              <a:rPr lang="en-US" sz="2800" dirty="0"/>
              <a:t>Threat of New Entrants; moderate </a:t>
            </a:r>
          </a:p>
          <a:p>
            <a:r>
              <a:rPr lang="en-US" sz="2800" dirty="0"/>
              <a:t>Threat of Substitutes; high </a:t>
            </a:r>
          </a:p>
          <a:p>
            <a:r>
              <a:rPr lang="en-US" sz="2800" dirty="0"/>
              <a:t>Competitive Rivalry; high </a:t>
            </a:r>
          </a:p>
          <a:p>
            <a:endParaRPr lang="en-GB" dirty="0"/>
          </a:p>
        </p:txBody>
      </p:sp>
      <p:sp>
        <p:nvSpPr>
          <p:cNvPr id="4" name="Rounded Rectangle 3"/>
          <p:cNvSpPr/>
          <p:nvPr/>
        </p:nvSpPr>
        <p:spPr>
          <a:xfrm>
            <a:off x="7136296" y="496957"/>
            <a:ext cx="3101008" cy="167474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800" b="1" dirty="0"/>
              <a:t>Market </a:t>
            </a:r>
            <a:endParaRPr lang="en-GB" sz="4800" b="1" dirty="0"/>
          </a:p>
        </p:txBody>
      </p:sp>
    </p:spTree>
    <p:extLst>
      <p:ext uri="{BB962C8B-B14F-4D97-AF65-F5344CB8AC3E}">
        <p14:creationId xmlns:p14="http://schemas.microsoft.com/office/powerpoint/2010/main" val="18750250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800" b="1" dirty="0"/>
              <a:t>Product Brand Strategy </a:t>
            </a:r>
            <a:endParaRPr lang="en-GB" sz="4800" b="1" dirty="0"/>
          </a:p>
        </p:txBody>
      </p:sp>
      <p:sp>
        <p:nvSpPr>
          <p:cNvPr id="3" name="Content Placeholder 2"/>
          <p:cNvSpPr>
            <a:spLocks noGrp="1"/>
          </p:cNvSpPr>
          <p:nvPr>
            <p:ph idx="1"/>
          </p:nvPr>
        </p:nvSpPr>
        <p:spPr>
          <a:xfrm>
            <a:off x="990602" y="1867084"/>
            <a:ext cx="10797208" cy="4553594"/>
          </a:xfrm>
        </p:spPr>
        <p:txBody>
          <a:bodyPr>
            <a:normAutofit fontScale="92500" lnSpcReduction="20000"/>
          </a:bodyPr>
          <a:lstStyle/>
          <a:p>
            <a:r>
              <a:rPr lang="en-US" sz="3200" dirty="0"/>
              <a:t>A unique and differentiating taste ingredients sourced from the best suppliers in the world.</a:t>
            </a:r>
          </a:p>
          <a:p>
            <a:r>
              <a:rPr lang="en-US" sz="3200" dirty="0"/>
              <a:t>Brand attributes focused; quality, superiority, status, value, trust, uniqueness, satisfaction, taste and differentiation. </a:t>
            </a:r>
          </a:p>
          <a:p>
            <a:r>
              <a:rPr lang="en-US" sz="3200" dirty="0"/>
              <a:t>Product lines;</a:t>
            </a:r>
          </a:p>
          <a:p>
            <a:pPr lvl="1"/>
            <a:r>
              <a:rPr lang="en-US" sz="3000" dirty="0"/>
              <a:t>Herbal Touch</a:t>
            </a:r>
          </a:p>
          <a:p>
            <a:pPr lvl="1"/>
            <a:r>
              <a:rPr lang="en-US" sz="3000" dirty="0"/>
              <a:t>The Mind Relaxer</a:t>
            </a:r>
          </a:p>
          <a:p>
            <a:pPr lvl="1"/>
            <a:r>
              <a:rPr lang="en-US" sz="3000" dirty="0"/>
              <a:t>The Coffee Gym</a:t>
            </a:r>
          </a:p>
          <a:p>
            <a:pPr lvl="1"/>
            <a:r>
              <a:rPr lang="en-US" sz="3000" dirty="0"/>
              <a:t>The Joy</a:t>
            </a:r>
          </a:p>
          <a:p>
            <a:pPr lvl="1"/>
            <a:r>
              <a:rPr lang="en-US" sz="3000" dirty="0"/>
              <a:t>My Coffee</a:t>
            </a:r>
            <a:endParaRPr lang="en-GB" sz="3000" dirty="0"/>
          </a:p>
          <a:p>
            <a:endParaRPr lang="en-GB" sz="3200" dirty="0"/>
          </a:p>
        </p:txBody>
      </p:sp>
      <p:sp>
        <p:nvSpPr>
          <p:cNvPr id="4" name="Rounded Rectangle 3"/>
          <p:cNvSpPr/>
          <p:nvPr/>
        </p:nvSpPr>
        <p:spPr>
          <a:xfrm>
            <a:off x="7871792" y="131234"/>
            <a:ext cx="3101008" cy="167474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800" b="1" dirty="0"/>
              <a:t>Product</a:t>
            </a:r>
            <a:endParaRPr lang="en-GB" sz="4800" b="1" dirty="0"/>
          </a:p>
        </p:txBody>
      </p:sp>
    </p:spTree>
    <p:extLst>
      <p:ext uri="{BB962C8B-B14F-4D97-AF65-F5344CB8AC3E}">
        <p14:creationId xmlns:p14="http://schemas.microsoft.com/office/powerpoint/2010/main" val="502244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800" b="1" dirty="0"/>
              <a:t>Market segmentation</a:t>
            </a:r>
            <a:endParaRPr lang="en-GB" sz="4800" b="1" dirty="0"/>
          </a:p>
        </p:txBody>
      </p:sp>
      <p:sp>
        <p:nvSpPr>
          <p:cNvPr id="3" name="Content Placeholder 2"/>
          <p:cNvSpPr>
            <a:spLocks noGrp="1"/>
          </p:cNvSpPr>
          <p:nvPr>
            <p:ph idx="1"/>
          </p:nvPr>
        </p:nvSpPr>
        <p:spPr>
          <a:xfrm>
            <a:off x="841375" y="2171700"/>
            <a:ext cx="10131425" cy="3558209"/>
          </a:xfrm>
        </p:spPr>
        <p:txBody>
          <a:bodyPr>
            <a:normAutofit lnSpcReduction="10000"/>
          </a:bodyPr>
          <a:lstStyle/>
          <a:p>
            <a:r>
              <a:rPr lang="en-US" sz="2800" dirty="0"/>
              <a:t>Coffee drinkers</a:t>
            </a:r>
          </a:p>
          <a:p>
            <a:r>
              <a:rPr lang="en-US" sz="2800" dirty="0"/>
              <a:t>High income earners</a:t>
            </a:r>
          </a:p>
          <a:p>
            <a:r>
              <a:rPr lang="en-US" sz="2800" dirty="0"/>
              <a:t>Age between 25 to 45</a:t>
            </a:r>
          </a:p>
          <a:p>
            <a:r>
              <a:rPr lang="en-US" sz="2800" dirty="0"/>
              <a:t>Office located in London</a:t>
            </a:r>
          </a:p>
          <a:p>
            <a:r>
              <a:rPr lang="en-US" sz="2800" dirty="0"/>
              <a:t>Professionals, highly rational</a:t>
            </a:r>
          </a:p>
          <a:p>
            <a:endParaRPr lang="en-US" sz="2800" dirty="0"/>
          </a:p>
          <a:p>
            <a:r>
              <a:rPr lang="en-US" sz="2800" dirty="0"/>
              <a:t>Customer Life Cycle Value; GBP 5,220</a:t>
            </a:r>
          </a:p>
          <a:p>
            <a:endParaRPr lang="en-US" sz="2800" dirty="0"/>
          </a:p>
          <a:p>
            <a:endParaRPr lang="en-GB" dirty="0"/>
          </a:p>
        </p:txBody>
      </p:sp>
      <p:sp>
        <p:nvSpPr>
          <p:cNvPr id="4" name="Rounded Rectangle 3"/>
          <p:cNvSpPr/>
          <p:nvPr/>
        </p:nvSpPr>
        <p:spPr>
          <a:xfrm>
            <a:off x="7871792" y="131234"/>
            <a:ext cx="3101008" cy="167474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800" b="1" dirty="0"/>
              <a:t>Segment </a:t>
            </a:r>
            <a:endParaRPr lang="en-GB" sz="4800" b="1" dirty="0"/>
          </a:p>
        </p:txBody>
      </p:sp>
    </p:spTree>
    <p:extLst>
      <p:ext uri="{BB962C8B-B14F-4D97-AF65-F5344CB8AC3E}">
        <p14:creationId xmlns:p14="http://schemas.microsoft.com/office/powerpoint/2010/main" val="37635236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800" b="1" dirty="0"/>
              <a:t>Resource Planning</a:t>
            </a:r>
            <a:endParaRPr lang="en-GB" sz="4800" b="1" dirty="0"/>
          </a:p>
        </p:txBody>
      </p:sp>
      <p:sp>
        <p:nvSpPr>
          <p:cNvPr id="3" name="Content Placeholder 2"/>
          <p:cNvSpPr>
            <a:spLocks noGrp="1"/>
          </p:cNvSpPr>
          <p:nvPr>
            <p:ph idx="1"/>
          </p:nvPr>
        </p:nvSpPr>
        <p:spPr>
          <a:xfrm>
            <a:off x="685801" y="2524539"/>
            <a:ext cx="10131425" cy="3558209"/>
          </a:xfrm>
        </p:spPr>
        <p:txBody>
          <a:bodyPr>
            <a:normAutofit/>
          </a:bodyPr>
          <a:lstStyle/>
          <a:p>
            <a:r>
              <a:rPr lang="en-US" sz="2800" dirty="0"/>
              <a:t>Human Resource Requirement; 8 staff</a:t>
            </a:r>
          </a:p>
          <a:p>
            <a:r>
              <a:rPr lang="en-US" sz="2800" dirty="0"/>
              <a:t>Competencies; Expertise in the relevant fields</a:t>
            </a:r>
          </a:p>
          <a:p>
            <a:r>
              <a:rPr lang="en-US" sz="2800" dirty="0"/>
              <a:t>Operations; Equipment and Machinery</a:t>
            </a:r>
          </a:p>
          <a:p>
            <a:endParaRPr lang="en-GB" dirty="0"/>
          </a:p>
        </p:txBody>
      </p:sp>
      <p:sp>
        <p:nvSpPr>
          <p:cNvPr id="4" name="Rounded Rectangle 3"/>
          <p:cNvSpPr/>
          <p:nvPr/>
        </p:nvSpPr>
        <p:spPr>
          <a:xfrm>
            <a:off x="7871792" y="131234"/>
            <a:ext cx="3101008" cy="167474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800" b="1" dirty="0"/>
              <a:t>Resources</a:t>
            </a:r>
            <a:endParaRPr lang="en-GB" sz="4800" b="1" dirty="0"/>
          </a:p>
        </p:txBody>
      </p:sp>
    </p:spTree>
    <p:extLst>
      <p:ext uri="{BB962C8B-B14F-4D97-AF65-F5344CB8AC3E}">
        <p14:creationId xmlns:p14="http://schemas.microsoft.com/office/powerpoint/2010/main" val="18657577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800" b="1" dirty="0"/>
              <a:t>Marketing plan</a:t>
            </a:r>
            <a:endParaRPr lang="en-GB" sz="4800" b="1" dirty="0"/>
          </a:p>
        </p:txBody>
      </p:sp>
      <p:sp>
        <p:nvSpPr>
          <p:cNvPr id="3" name="Content Placeholder 2"/>
          <p:cNvSpPr>
            <a:spLocks noGrp="1"/>
          </p:cNvSpPr>
          <p:nvPr>
            <p:ph idx="1"/>
          </p:nvPr>
        </p:nvSpPr>
        <p:spPr>
          <a:xfrm>
            <a:off x="685801" y="2524539"/>
            <a:ext cx="10131425" cy="3558209"/>
          </a:xfrm>
        </p:spPr>
        <p:txBody>
          <a:bodyPr>
            <a:normAutofit/>
          </a:bodyPr>
          <a:lstStyle/>
          <a:p>
            <a:r>
              <a:rPr lang="en-US" sz="2800" dirty="0"/>
              <a:t>Product; Hunger need addressed, Superior Status giving product</a:t>
            </a:r>
          </a:p>
          <a:p>
            <a:r>
              <a:rPr lang="en-US" sz="2800" dirty="0"/>
              <a:t>Price; Premium pricing, GPB 6 per Coffee</a:t>
            </a:r>
          </a:p>
          <a:p>
            <a:r>
              <a:rPr lang="en-US" sz="2800" dirty="0"/>
              <a:t>Place; central London, place utility, ample parking space</a:t>
            </a:r>
          </a:p>
          <a:p>
            <a:r>
              <a:rPr lang="en-US" sz="2800" dirty="0"/>
              <a:t>Promotion; IMC in a mix of social media, digital strategies, print media and traditional media</a:t>
            </a:r>
          </a:p>
          <a:p>
            <a:endParaRPr lang="en-GB" dirty="0"/>
          </a:p>
        </p:txBody>
      </p:sp>
      <p:sp>
        <p:nvSpPr>
          <p:cNvPr id="4" name="Rounded Rectangle 3"/>
          <p:cNvSpPr/>
          <p:nvPr/>
        </p:nvSpPr>
        <p:spPr>
          <a:xfrm>
            <a:off x="7275443" y="131234"/>
            <a:ext cx="4591879" cy="167474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800" b="1" dirty="0"/>
              <a:t>Communication</a:t>
            </a:r>
            <a:endParaRPr lang="en-GB" sz="4800" b="1" dirty="0"/>
          </a:p>
        </p:txBody>
      </p:sp>
    </p:spTree>
    <p:extLst>
      <p:ext uri="{BB962C8B-B14F-4D97-AF65-F5344CB8AC3E}">
        <p14:creationId xmlns:p14="http://schemas.microsoft.com/office/powerpoint/2010/main" val="36688314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800" b="1" dirty="0"/>
              <a:t>Financial plan</a:t>
            </a:r>
            <a:endParaRPr lang="en-GB" sz="4800" b="1" dirty="0"/>
          </a:p>
        </p:txBody>
      </p:sp>
      <p:pic>
        <p:nvPicPr>
          <p:cNvPr id="5" name="Content Placeholder 4"/>
          <p:cNvPicPr>
            <a:picLocks noGrp="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106487" y="1492635"/>
            <a:ext cx="10131425" cy="1358130"/>
          </a:xfrm>
          <a:prstGeom prst="rect">
            <a:avLst/>
          </a:prstGeom>
          <a:noFill/>
          <a:ln>
            <a:noFill/>
          </a:ln>
        </p:spPr>
      </p:pic>
      <p:pic>
        <p:nvPicPr>
          <p:cNvPr id="6" name="Picture 5"/>
          <p:cNvPicPr/>
          <p:nvPr/>
        </p:nvPicPr>
        <p:blipFill>
          <a:blip r:embed="rId3">
            <a:extLst>
              <a:ext uri="{28A0092B-C50C-407E-A947-70E740481C1C}">
                <a14:useLocalDpi xmlns:a14="http://schemas.microsoft.com/office/drawing/2010/main" val="0"/>
              </a:ext>
            </a:extLst>
          </a:blip>
          <a:srcRect/>
          <a:stretch>
            <a:fillRect/>
          </a:stretch>
        </p:blipFill>
        <p:spPr bwMode="auto">
          <a:xfrm>
            <a:off x="1106486" y="2978535"/>
            <a:ext cx="10131425" cy="3426395"/>
          </a:xfrm>
          <a:prstGeom prst="rect">
            <a:avLst/>
          </a:prstGeom>
          <a:noFill/>
          <a:ln>
            <a:noFill/>
          </a:ln>
        </p:spPr>
      </p:pic>
      <p:sp>
        <p:nvSpPr>
          <p:cNvPr id="7" name="Rounded Rectangle 6"/>
          <p:cNvSpPr/>
          <p:nvPr/>
        </p:nvSpPr>
        <p:spPr>
          <a:xfrm>
            <a:off x="7275443" y="82880"/>
            <a:ext cx="3962468" cy="120583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800" b="1" dirty="0"/>
              <a:t>Financials </a:t>
            </a:r>
            <a:endParaRPr lang="en-GB" sz="4800" b="1" dirty="0"/>
          </a:p>
        </p:txBody>
      </p:sp>
    </p:spTree>
    <p:extLst>
      <p:ext uri="{BB962C8B-B14F-4D97-AF65-F5344CB8AC3E}">
        <p14:creationId xmlns:p14="http://schemas.microsoft.com/office/powerpoint/2010/main" val="117451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800" b="1" dirty="0"/>
              <a:t>Financial plan</a:t>
            </a:r>
            <a:endParaRPr lang="en-GB" sz="4800" b="1" dirty="0"/>
          </a:p>
        </p:txBody>
      </p:sp>
      <p:sp>
        <p:nvSpPr>
          <p:cNvPr id="3" name="Content Placeholder 2"/>
          <p:cNvSpPr>
            <a:spLocks noGrp="1"/>
          </p:cNvSpPr>
          <p:nvPr>
            <p:ph idx="1"/>
          </p:nvPr>
        </p:nvSpPr>
        <p:spPr>
          <a:xfrm>
            <a:off x="685801" y="2524539"/>
            <a:ext cx="10131425" cy="3558209"/>
          </a:xfrm>
        </p:spPr>
        <p:txBody>
          <a:bodyPr>
            <a:normAutofit/>
          </a:bodyPr>
          <a:lstStyle/>
          <a:p>
            <a:r>
              <a:rPr lang="en-US" sz="2800" dirty="0"/>
              <a:t>Selling price per unit GBP 6 per coffee</a:t>
            </a:r>
          </a:p>
          <a:p>
            <a:r>
              <a:rPr lang="en-US" sz="2800" dirty="0"/>
              <a:t>Demand is expected to grow at 5% per month for the first 6 months</a:t>
            </a:r>
          </a:p>
          <a:p>
            <a:r>
              <a:rPr lang="en-US" sz="2800" dirty="0"/>
              <a:t>BEP in units 65230 units</a:t>
            </a:r>
            <a:endParaRPr lang="en-GB" sz="2800" dirty="0"/>
          </a:p>
        </p:txBody>
      </p:sp>
      <p:pic>
        <p:nvPicPr>
          <p:cNvPr id="5" name="Picture 4"/>
          <p:cNvPicPr/>
          <p:nvPr/>
        </p:nvPicPr>
        <p:blipFill>
          <a:blip r:embed="rId2">
            <a:extLst>
              <a:ext uri="{28A0092B-C50C-407E-A947-70E740481C1C}">
                <a14:useLocalDpi xmlns:a14="http://schemas.microsoft.com/office/drawing/2010/main" val="0"/>
              </a:ext>
            </a:extLst>
          </a:blip>
          <a:srcRect/>
          <a:stretch>
            <a:fillRect/>
          </a:stretch>
        </p:blipFill>
        <p:spPr bwMode="auto">
          <a:xfrm>
            <a:off x="5645426" y="3935896"/>
            <a:ext cx="6162261" cy="2146852"/>
          </a:xfrm>
          <a:prstGeom prst="rect">
            <a:avLst/>
          </a:prstGeom>
          <a:noFill/>
          <a:ln>
            <a:noFill/>
          </a:ln>
        </p:spPr>
      </p:pic>
      <p:sp>
        <p:nvSpPr>
          <p:cNvPr id="6" name="Rounded Rectangle 5"/>
          <p:cNvSpPr/>
          <p:nvPr/>
        </p:nvSpPr>
        <p:spPr>
          <a:xfrm>
            <a:off x="7275443" y="82880"/>
            <a:ext cx="3962468" cy="120583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800" b="1" dirty="0"/>
              <a:t>Financials </a:t>
            </a:r>
            <a:endParaRPr lang="en-GB" sz="4800" b="1" dirty="0"/>
          </a:p>
        </p:txBody>
      </p:sp>
    </p:spTree>
    <p:extLst>
      <p:ext uri="{BB962C8B-B14F-4D97-AF65-F5344CB8AC3E}">
        <p14:creationId xmlns:p14="http://schemas.microsoft.com/office/powerpoint/2010/main" val="41610431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800" b="1" dirty="0"/>
              <a:t>Conclusion </a:t>
            </a:r>
            <a:endParaRPr lang="en-GB" sz="4800" b="1" dirty="0"/>
          </a:p>
        </p:txBody>
      </p:sp>
      <p:sp>
        <p:nvSpPr>
          <p:cNvPr id="3" name="Content Placeholder 2"/>
          <p:cNvSpPr>
            <a:spLocks noGrp="1"/>
          </p:cNvSpPr>
          <p:nvPr>
            <p:ph idx="1"/>
          </p:nvPr>
        </p:nvSpPr>
        <p:spPr/>
        <p:txBody>
          <a:bodyPr/>
          <a:lstStyle/>
          <a:p>
            <a:r>
              <a:rPr lang="en-US" sz="2800" dirty="0"/>
              <a:t>The proposed venture is lucrative</a:t>
            </a:r>
          </a:p>
          <a:p>
            <a:r>
              <a:rPr lang="en-US" sz="2800" dirty="0"/>
              <a:t>Profitable</a:t>
            </a:r>
          </a:p>
          <a:p>
            <a:r>
              <a:rPr lang="en-US" sz="2800" dirty="0"/>
              <a:t>Feasible</a:t>
            </a:r>
          </a:p>
          <a:p>
            <a:r>
              <a:rPr lang="en-US" sz="2800" dirty="0"/>
              <a:t>Appropriate</a:t>
            </a:r>
          </a:p>
          <a:p>
            <a:endParaRPr lang="en-US" dirty="0"/>
          </a:p>
          <a:p>
            <a:endParaRPr lang="en-GB" dirty="0"/>
          </a:p>
        </p:txBody>
      </p:sp>
      <p:sp>
        <p:nvSpPr>
          <p:cNvPr id="4" name="Rounded Rectangle 3"/>
          <p:cNvSpPr/>
          <p:nvPr/>
        </p:nvSpPr>
        <p:spPr>
          <a:xfrm>
            <a:off x="7136296" y="496957"/>
            <a:ext cx="3836504" cy="167474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800" b="1" dirty="0"/>
              <a:t>Why give a loan?</a:t>
            </a:r>
            <a:endParaRPr lang="en-GB" sz="4800" b="1" dirty="0"/>
          </a:p>
        </p:txBody>
      </p:sp>
    </p:spTree>
    <p:extLst>
      <p:ext uri="{BB962C8B-B14F-4D97-AF65-F5344CB8AC3E}">
        <p14:creationId xmlns:p14="http://schemas.microsoft.com/office/powerpoint/2010/main" val="37685325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800" b="1" dirty="0"/>
              <a:t>References </a:t>
            </a:r>
            <a:endParaRPr lang="en-GB" sz="4800" b="1" dirty="0"/>
          </a:p>
        </p:txBody>
      </p:sp>
      <p:sp>
        <p:nvSpPr>
          <p:cNvPr id="3" name="Content Placeholder 2"/>
          <p:cNvSpPr>
            <a:spLocks noGrp="1"/>
          </p:cNvSpPr>
          <p:nvPr>
            <p:ph idx="1"/>
          </p:nvPr>
        </p:nvSpPr>
        <p:spPr>
          <a:xfrm>
            <a:off x="1371600" y="1470991"/>
            <a:ext cx="9601200" cy="5128592"/>
          </a:xfrm>
        </p:spPr>
        <p:txBody>
          <a:bodyPr>
            <a:normAutofit/>
          </a:bodyPr>
          <a:lstStyle/>
          <a:p>
            <a:r>
              <a:rPr lang="en-GB" dirty="0" err="1"/>
              <a:t>Alam</a:t>
            </a:r>
            <a:r>
              <a:rPr lang="en-GB" dirty="0"/>
              <a:t>, M.R., Azim, M.T. and Islam, E., 2010. Attractiveness of Tea Industry in Bangladesh: A Projection Based on Porter’s Five Forces Model. </a:t>
            </a:r>
            <a:r>
              <a:rPr lang="en-GB" i="1" dirty="0"/>
              <a:t>The Cost and Management Journal</a:t>
            </a:r>
            <a:r>
              <a:rPr lang="en-GB" dirty="0"/>
              <a:t>, pp.16-37.</a:t>
            </a:r>
          </a:p>
          <a:p>
            <a:r>
              <a:rPr lang="en-GB" dirty="0" err="1"/>
              <a:t>Barringer</a:t>
            </a:r>
            <a:r>
              <a:rPr lang="en-GB" dirty="0"/>
              <a:t>, E. and Ireland, R.D., 2010. </a:t>
            </a:r>
            <a:r>
              <a:rPr lang="en-GB" i="1" dirty="0"/>
              <a:t>Successfully Launching New Ventures</a:t>
            </a:r>
            <a:r>
              <a:rPr lang="en-GB" dirty="0"/>
              <a:t>. Pearson.</a:t>
            </a:r>
          </a:p>
          <a:p>
            <a:r>
              <a:rPr lang="en-GB" dirty="0"/>
              <a:t>Campbell, D., Edgar, D. and Stonehouse, G., 2011. </a:t>
            </a:r>
            <a:r>
              <a:rPr lang="en-GB" i="1" dirty="0"/>
              <a:t>Business strategy: An introduction</a:t>
            </a:r>
            <a:r>
              <a:rPr lang="en-GB" dirty="0"/>
              <a:t>. Palgrave Macmillan.</a:t>
            </a:r>
          </a:p>
          <a:p>
            <a:r>
              <a:rPr lang="en-GB" dirty="0" err="1"/>
              <a:t>Dibb</a:t>
            </a:r>
            <a:r>
              <a:rPr lang="en-GB" dirty="0"/>
              <a:t>, S., 2010. Market Segmentation Success–Making it Happen!. </a:t>
            </a:r>
            <a:r>
              <a:rPr lang="en-GB" i="1" dirty="0"/>
              <a:t>Strategic Direction</a:t>
            </a:r>
            <a:r>
              <a:rPr lang="en-GB" dirty="0"/>
              <a:t>, </a:t>
            </a:r>
            <a:r>
              <a:rPr lang="en-GB" i="1" dirty="0"/>
              <a:t>26</a:t>
            </a:r>
            <a:r>
              <a:rPr lang="en-GB" dirty="0"/>
              <a:t>(9).</a:t>
            </a:r>
          </a:p>
          <a:p>
            <a:r>
              <a:rPr lang="en-GB" dirty="0" err="1"/>
              <a:t>Schaper</a:t>
            </a:r>
            <a:r>
              <a:rPr lang="en-GB" dirty="0"/>
              <a:t>, M.T., </a:t>
            </a:r>
            <a:r>
              <a:rPr lang="en-GB" dirty="0" err="1"/>
              <a:t>Volery</a:t>
            </a:r>
            <a:r>
              <a:rPr lang="en-GB" dirty="0"/>
              <a:t>, T., Weber, P.C. and Gibson, B., 2014. </a:t>
            </a:r>
            <a:r>
              <a:rPr lang="en-GB" i="1" dirty="0"/>
              <a:t>Entrepreneurship and small business</a:t>
            </a:r>
            <a:r>
              <a:rPr lang="en-GB" dirty="0"/>
              <a:t>.</a:t>
            </a:r>
          </a:p>
          <a:p>
            <a:r>
              <a:rPr lang="en-GB" dirty="0" err="1"/>
              <a:t>Tu</a:t>
            </a:r>
            <a:r>
              <a:rPr lang="en-GB" dirty="0"/>
              <a:t>, Y.T., Wang, C.M. and Chang, H.C., 2012. Corporate brand image and customer satisfaction on loyalty: An empirical study of Starbucks coffee in Taiwan. </a:t>
            </a:r>
            <a:r>
              <a:rPr lang="en-GB" i="1" dirty="0"/>
              <a:t>Journal of Social and Development Sciences</a:t>
            </a:r>
            <a:r>
              <a:rPr lang="en-GB" dirty="0"/>
              <a:t>, </a:t>
            </a:r>
            <a:r>
              <a:rPr lang="en-GB" i="1" dirty="0"/>
              <a:t>3</a:t>
            </a:r>
            <a:r>
              <a:rPr lang="en-GB" dirty="0"/>
              <a:t>(1), pp.24-32.</a:t>
            </a:r>
          </a:p>
        </p:txBody>
      </p:sp>
    </p:spTree>
    <p:extLst>
      <p:ext uri="{BB962C8B-B14F-4D97-AF65-F5344CB8AC3E}">
        <p14:creationId xmlns:p14="http://schemas.microsoft.com/office/powerpoint/2010/main" val="639950713"/>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docProps/app.xml><?xml version="1.0" encoding="utf-8"?>
<Properties xmlns="http://schemas.openxmlformats.org/officeDocument/2006/extended-properties" xmlns:vt="http://schemas.openxmlformats.org/officeDocument/2006/docPropsVTypes">
  <Template>Crop</Template>
  <TotalTime>225</TotalTime>
  <Words>391</Words>
  <Application>Microsoft Office PowerPoint</Application>
  <PresentationFormat>Widescreen</PresentationFormat>
  <Paragraphs>78</Paragraphs>
  <Slides>13</Slides>
  <Notes>0</Notes>
  <HiddenSlides>0</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13</vt:i4>
      </vt:variant>
    </vt:vector>
  </HeadingPairs>
  <TitlesOfParts>
    <vt:vector size="15" baseType="lpstr">
      <vt:lpstr>Franklin Gothic Book</vt:lpstr>
      <vt:lpstr>Crop</vt:lpstr>
      <vt:lpstr>                  PRESENTATION BY                   OLAWUNMI OSHODI </vt:lpstr>
      <vt:lpstr>Coffee Cafe</vt:lpstr>
      <vt:lpstr>Coffee café </vt:lpstr>
      <vt:lpstr>Coffee café </vt:lpstr>
      <vt:lpstr>Competition </vt:lpstr>
      <vt:lpstr>Product Brand Strategy </vt:lpstr>
      <vt:lpstr>Market segmentation</vt:lpstr>
      <vt:lpstr>Resource Planning</vt:lpstr>
      <vt:lpstr>Marketing plan</vt:lpstr>
      <vt:lpstr>Financial plan</vt:lpstr>
      <vt:lpstr>Financial plan</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Coffee Cafe</dc:title>
  <dc:creator>User</dc:creator>
  <cp:lastModifiedBy>pc2</cp:lastModifiedBy>
  <cp:revision>7</cp:revision>
  <cp:lastPrinted>2018-04-17T09:33:41Z</cp:lastPrinted>
  <dcterms:created xsi:type="dcterms:W3CDTF">2018-04-15T12:13:25Z</dcterms:created>
  <dcterms:modified xsi:type="dcterms:W3CDTF">2018-04-17T12:44:00Z</dcterms:modified>
</cp:coreProperties>
</file>