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05" r:id="rId1"/>
    <p:sldMasterId id="2147483771" r:id="rId2"/>
  </p:sldMasterIdLst>
  <p:notesMasterIdLst>
    <p:notesMasterId r:id="rId15"/>
  </p:notesMasterIdLst>
  <p:sldIdLst>
    <p:sldId id="323" r:id="rId3"/>
    <p:sldId id="305" r:id="rId4"/>
    <p:sldId id="324" r:id="rId5"/>
    <p:sldId id="325" r:id="rId6"/>
    <p:sldId id="326" r:id="rId7"/>
    <p:sldId id="327" r:id="rId8"/>
    <p:sldId id="328" r:id="rId9"/>
    <p:sldId id="329" r:id="rId10"/>
    <p:sldId id="330" r:id="rId11"/>
    <p:sldId id="331" r:id="rId12"/>
    <p:sldId id="332" r:id="rId13"/>
    <p:sldId id="333" r:id="rId14"/>
  </p:sldIdLst>
  <p:sldSz cx="9144000" cy="6858000" type="screen4x3"/>
  <p:notesSz cx="6858000" cy="9144000"/>
  <p:defaultTextStyle>
    <a:defPPr>
      <a:defRPr lang="en-GB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000FF"/>
    <a:srgbClr val="0066FF"/>
    <a:srgbClr val="FFFF99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4145" autoAdjust="0"/>
    <p:restoredTop sz="43447" autoAdjust="0"/>
  </p:normalViewPr>
  <p:slideViewPr>
    <p:cSldViewPr>
      <p:cViewPr varScale="1">
        <p:scale>
          <a:sx n="32" d="100"/>
          <a:sy n="32" d="100"/>
        </p:scale>
        <p:origin x="1674" y="54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theme" Target="theme/theme1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viewProps" Target="viewProps.xml"/><Relationship Id="rId2" Type="http://schemas.openxmlformats.org/officeDocument/2006/relationships/slideMaster" Target="slideMasters/slideMaster2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8.xml"/><Relationship Id="rId19" Type="http://schemas.openxmlformats.org/officeDocument/2006/relationships/tableStyles" Target="tableStyles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Arial" charset="0"/>
                <a:cs typeface="+mn-cs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171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3884613" y="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Arial" charset="0"/>
                <a:cs typeface="+mn-cs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27652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1143000" y="685800"/>
            <a:ext cx="4572000" cy="3429000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7173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685800" y="4343400"/>
            <a:ext cx="5486400" cy="411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noProof="0" smtClean="0"/>
              <a:t>Click to edit Master text styles</a:t>
            </a:r>
          </a:p>
          <a:p>
            <a:pPr lvl="1"/>
            <a:r>
              <a:rPr lang="en-GB" noProof="0" smtClean="0"/>
              <a:t>Second level</a:t>
            </a:r>
          </a:p>
          <a:p>
            <a:pPr lvl="2"/>
            <a:r>
              <a:rPr lang="en-GB" noProof="0" smtClean="0"/>
              <a:t>Third level</a:t>
            </a:r>
          </a:p>
          <a:p>
            <a:pPr lvl="3"/>
            <a:r>
              <a:rPr lang="en-GB" noProof="0" smtClean="0"/>
              <a:t>Fourth level</a:t>
            </a:r>
          </a:p>
          <a:p>
            <a:pPr lvl="4"/>
            <a:r>
              <a:rPr lang="en-GB" noProof="0" smtClean="0"/>
              <a:t>Fifth level</a:t>
            </a:r>
          </a:p>
        </p:txBody>
      </p:sp>
      <p:sp>
        <p:nvSpPr>
          <p:cNvPr id="7174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8685213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Arial" charset="0"/>
                <a:cs typeface="+mn-cs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175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fld id="{6471C88B-053E-413E-947B-A8033C8AE909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232165387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9699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cy-GB" altLang="cy-GB" smtClean="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03244411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74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1747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cy-GB" altLang="cy-GB" smtClean="0">
              <a:latin typeface="Arial" panose="020B0604020202020204" pitchFamily="34" charset="0"/>
            </a:endParaRPr>
          </a:p>
          <a:p>
            <a:endParaRPr lang="cy-GB" altLang="cy-GB" smtClean="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891850260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4514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64515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smtClean="0">
              <a:latin typeface="Arial" panose="020B0604020202020204" pitchFamily="34" charset="0"/>
            </a:endParaRPr>
          </a:p>
        </p:txBody>
      </p:sp>
      <p:sp>
        <p:nvSpPr>
          <p:cNvPr id="64516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fld id="{37B9F47E-976C-4D24-943B-83A163B8D47A}" type="slidenum">
              <a:rPr lang="en-GB" altLang="en-US" smtClean="0"/>
              <a:pPr/>
              <a:t>3</a:t>
            </a:fld>
            <a:endParaRPr lang="en-GB" altLang="en-US" smtClean="0"/>
          </a:p>
        </p:txBody>
      </p:sp>
    </p:spTree>
    <p:extLst>
      <p:ext uri="{BB962C8B-B14F-4D97-AF65-F5344CB8AC3E}">
        <p14:creationId xmlns:p14="http://schemas.microsoft.com/office/powerpoint/2010/main" val="962049269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6562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66563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smtClean="0">
              <a:latin typeface="Arial" panose="020B0604020202020204" pitchFamily="34" charset="0"/>
            </a:endParaRPr>
          </a:p>
        </p:txBody>
      </p:sp>
      <p:sp>
        <p:nvSpPr>
          <p:cNvPr id="66564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fld id="{2C59CBBA-4CCB-4CAB-857E-F6CE5A605AC2}" type="slidenum">
              <a:rPr lang="en-GB" altLang="en-US" smtClean="0"/>
              <a:pPr/>
              <a:t>4</a:t>
            </a:fld>
            <a:endParaRPr lang="en-GB" altLang="en-US" smtClean="0"/>
          </a:p>
        </p:txBody>
      </p:sp>
    </p:spTree>
    <p:extLst>
      <p:ext uri="{BB962C8B-B14F-4D97-AF65-F5344CB8AC3E}">
        <p14:creationId xmlns:p14="http://schemas.microsoft.com/office/powerpoint/2010/main" val="2428552768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8610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68611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smtClean="0">
              <a:latin typeface="Arial" panose="020B0604020202020204" pitchFamily="34" charset="0"/>
            </a:endParaRPr>
          </a:p>
        </p:txBody>
      </p:sp>
      <p:sp>
        <p:nvSpPr>
          <p:cNvPr id="68612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fld id="{26CC9417-D7B5-4E46-8136-F9B746FAA542}" type="slidenum">
              <a:rPr lang="en-GB" altLang="en-US" smtClean="0"/>
              <a:pPr/>
              <a:t>5</a:t>
            </a:fld>
            <a:endParaRPr lang="en-GB" altLang="en-US" smtClean="0"/>
          </a:p>
        </p:txBody>
      </p:sp>
    </p:spTree>
    <p:extLst>
      <p:ext uri="{BB962C8B-B14F-4D97-AF65-F5344CB8AC3E}">
        <p14:creationId xmlns:p14="http://schemas.microsoft.com/office/powerpoint/2010/main" val="12741374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0658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70659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smtClean="0">
              <a:latin typeface="Arial" panose="020B0604020202020204" pitchFamily="34" charset="0"/>
            </a:endParaRPr>
          </a:p>
        </p:txBody>
      </p:sp>
      <p:sp>
        <p:nvSpPr>
          <p:cNvPr id="70660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fld id="{342CB716-24FE-473A-BA78-E0843EB4409A}" type="slidenum">
              <a:rPr lang="en-GB" altLang="en-US" smtClean="0"/>
              <a:pPr/>
              <a:t>6</a:t>
            </a:fld>
            <a:endParaRPr lang="en-GB" altLang="en-US" smtClean="0"/>
          </a:p>
        </p:txBody>
      </p:sp>
    </p:spTree>
    <p:extLst>
      <p:ext uri="{BB962C8B-B14F-4D97-AF65-F5344CB8AC3E}">
        <p14:creationId xmlns:p14="http://schemas.microsoft.com/office/powerpoint/2010/main" val="277275258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2706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72707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smtClean="0">
              <a:latin typeface="Arial" panose="020B0604020202020204" pitchFamily="34" charset="0"/>
            </a:endParaRPr>
          </a:p>
        </p:txBody>
      </p:sp>
      <p:sp>
        <p:nvSpPr>
          <p:cNvPr id="72708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fld id="{3E981DF5-050E-4CD2-806B-8816D1C86A73}" type="slidenum">
              <a:rPr lang="en-GB" altLang="en-US" smtClean="0"/>
              <a:pPr/>
              <a:t>7</a:t>
            </a:fld>
            <a:endParaRPr lang="en-GB" altLang="en-US" smtClean="0"/>
          </a:p>
        </p:txBody>
      </p:sp>
    </p:spTree>
    <p:extLst>
      <p:ext uri="{BB962C8B-B14F-4D97-AF65-F5344CB8AC3E}">
        <p14:creationId xmlns:p14="http://schemas.microsoft.com/office/powerpoint/2010/main" val="2024559557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4754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74755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smtClean="0">
              <a:latin typeface="Arial" panose="020B0604020202020204" pitchFamily="34" charset="0"/>
            </a:endParaRPr>
          </a:p>
        </p:txBody>
      </p:sp>
      <p:sp>
        <p:nvSpPr>
          <p:cNvPr id="74756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fld id="{B2CB27AC-656E-47A4-B884-8E6A569CF3E3}" type="slidenum">
              <a:rPr lang="en-GB" altLang="en-US" smtClean="0"/>
              <a:pPr/>
              <a:t>8</a:t>
            </a:fld>
            <a:endParaRPr lang="en-GB" altLang="en-US" smtClean="0"/>
          </a:p>
        </p:txBody>
      </p:sp>
    </p:spTree>
    <p:extLst>
      <p:ext uri="{BB962C8B-B14F-4D97-AF65-F5344CB8AC3E}">
        <p14:creationId xmlns:p14="http://schemas.microsoft.com/office/powerpoint/2010/main" val="188058234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6802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76803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smtClean="0">
              <a:latin typeface="Arial" panose="020B0604020202020204" pitchFamily="34" charset="0"/>
            </a:endParaRPr>
          </a:p>
        </p:txBody>
      </p:sp>
      <p:sp>
        <p:nvSpPr>
          <p:cNvPr id="76804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fld id="{D4414D03-E2F2-4493-8130-ECCD500982E7}" type="slidenum">
              <a:rPr lang="en-GB" altLang="en-US" smtClean="0"/>
              <a:pPr/>
              <a:t>9</a:t>
            </a:fld>
            <a:endParaRPr lang="en-GB" altLang="en-US" smtClean="0"/>
          </a:p>
        </p:txBody>
      </p:sp>
    </p:spTree>
    <p:extLst>
      <p:ext uri="{BB962C8B-B14F-4D97-AF65-F5344CB8AC3E}">
        <p14:creationId xmlns:p14="http://schemas.microsoft.com/office/powerpoint/2010/main" val="535755379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8850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78851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smtClean="0">
              <a:latin typeface="Arial" panose="020B0604020202020204" pitchFamily="34" charset="0"/>
            </a:endParaRPr>
          </a:p>
        </p:txBody>
      </p:sp>
      <p:sp>
        <p:nvSpPr>
          <p:cNvPr id="78852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fld id="{292C47F7-596E-45DF-B444-A8287AEDBE1E}" type="slidenum">
              <a:rPr lang="en-GB" altLang="en-US" smtClean="0"/>
              <a:pPr/>
              <a:t>10</a:t>
            </a:fld>
            <a:endParaRPr lang="en-GB" altLang="en-US" smtClean="0"/>
          </a:p>
        </p:txBody>
      </p:sp>
    </p:spTree>
    <p:extLst>
      <p:ext uri="{BB962C8B-B14F-4D97-AF65-F5344CB8AC3E}">
        <p14:creationId xmlns:p14="http://schemas.microsoft.com/office/powerpoint/2010/main" val="2310433248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0898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80899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smtClean="0">
              <a:latin typeface="Arial" panose="020B0604020202020204" pitchFamily="34" charset="0"/>
            </a:endParaRPr>
          </a:p>
        </p:txBody>
      </p:sp>
      <p:sp>
        <p:nvSpPr>
          <p:cNvPr id="80900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fld id="{2A409EA6-1388-4710-958F-A741ABB89A13}" type="slidenum">
              <a:rPr lang="en-GB" altLang="en-US" smtClean="0"/>
              <a:pPr/>
              <a:t>11</a:t>
            </a:fld>
            <a:endParaRPr lang="en-GB" altLang="en-US" smtClean="0"/>
          </a:p>
        </p:txBody>
      </p:sp>
    </p:spTree>
    <p:extLst>
      <p:ext uri="{BB962C8B-B14F-4D97-AF65-F5344CB8AC3E}">
        <p14:creationId xmlns:p14="http://schemas.microsoft.com/office/powerpoint/2010/main" val="376050966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2946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82947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smtClean="0">
              <a:latin typeface="Arial" panose="020B0604020202020204" pitchFamily="34" charset="0"/>
            </a:endParaRPr>
          </a:p>
        </p:txBody>
      </p:sp>
      <p:sp>
        <p:nvSpPr>
          <p:cNvPr id="82948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fld id="{B308741D-A935-4AC4-8D9B-CC197B60BDE0}" type="slidenum">
              <a:rPr lang="en-GB" altLang="en-US" smtClean="0"/>
              <a:pPr/>
              <a:t>12</a:t>
            </a:fld>
            <a:endParaRPr lang="en-GB" altLang="en-US" smtClean="0"/>
          </a:p>
        </p:txBody>
      </p:sp>
    </p:spTree>
    <p:extLst>
      <p:ext uri="{BB962C8B-B14F-4D97-AF65-F5344CB8AC3E}">
        <p14:creationId xmlns:p14="http://schemas.microsoft.com/office/powerpoint/2010/main" val="345537044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0">
          <a:blip r:embed="rId2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288" y="6524625"/>
            <a:ext cx="971550" cy="219075"/>
          </a:xfrm>
        </p:spPr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pPr>
              <a:defRPr/>
            </a:pPr>
            <a:fld id="{B3E3FF82-8931-4B38-974F-3EC0BCCF4508}" type="datetimeFigureOut">
              <a:rPr lang="en-GB"/>
              <a:pPr>
                <a:defRPr/>
              </a:pPr>
              <a:t>27/04/2018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40200" y="6381750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solidFill>
                  <a:prstClr val="black"/>
                </a:solidFill>
                <a:latin typeface="Myriad Pro"/>
                <a:cs typeface="+mn-cs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pPr>
              <a:defRPr/>
            </a:pPr>
            <a:fld id="{069EB002-C042-4008-B868-A4391004C872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6904032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pPr>
              <a:defRPr/>
            </a:pPr>
            <a:fld id="{F9943B31-1383-4B86-92CF-C2075C752234}" type="datetimeFigureOut">
              <a:rPr lang="en-GB"/>
              <a:pPr>
                <a:defRPr/>
              </a:pPr>
              <a:t>27/04/2018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2138" y="6461125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solidFill>
                  <a:prstClr val="black"/>
                </a:solidFill>
                <a:latin typeface="Myriad Pro"/>
                <a:cs typeface="+mn-cs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pPr>
              <a:defRPr/>
            </a:pPr>
            <a:fld id="{2D0B220F-E3F7-45BB-9D3C-5D03284F132B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6369691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pPr>
              <a:defRPr/>
            </a:pPr>
            <a:fld id="{D79D8315-30C7-4147-91B5-FE6A81A601C7}" type="datetimeFigureOut">
              <a:rPr lang="en-GB"/>
              <a:pPr>
                <a:defRPr/>
              </a:pPr>
              <a:t>27/04/2018</a:t>
            </a:fld>
            <a:endParaRPr lang="en-GB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pPr>
              <a:defRPr/>
            </a:pPr>
            <a:fld id="{FEEA9C72-7048-4D79-B495-4B1847DC53F4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1699357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pPr>
              <a:defRPr/>
            </a:pPr>
            <a:fld id="{256E7EEE-44E1-45EA-B319-FF3CB2DA0321}" type="datetimeFigureOut">
              <a:rPr lang="en-GB"/>
              <a:pPr>
                <a:defRPr/>
              </a:pPr>
              <a:t>27/04/2018</a:t>
            </a:fld>
            <a:endParaRPr lang="en-GB"/>
          </a:p>
        </p:txBody>
      </p:sp>
      <p:sp>
        <p:nvSpPr>
          <p:cNvPr id="6" name="Slide Number Placeholder 6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pPr>
              <a:defRPr/>
            </a:pPr>
            <a:fld id="{09ADE45A-7F8D-4916-B7D2-405D8709E729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6464740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pPr>
              <a:defRPr/>
            </a:pPr>
            <a:fld id="{BC65DE97-D5E5-4896-85EE-A96221D19D22}" type="datetimeFigureOut">
              <a:rPr lang="en-GB"/>
              <a:pPr>
                <a:defRPr/>
              </a:pPr>
              <a:t>27/04/2018</a:t>
            </a:fld>
            <a:endParaRPr lang="en-GB"/>
          </a:p>
        </p:txBody>
      </p:sp>
      <p:sp>
        <p:nvSpPr>
          <p:cNvPr id="8" name="Slide Number Placeholder 8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pPr>
              <a:defRPr/>
            </a:pPr>
            <a:fld id="{E8CD792F-FAF8-49ED-B368-83EF8098DAD7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6975390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pPr>
              <a:defRPr/>
            </a:pPr>
            <a:fld id="{3A4EF13B-9A73-4327-AE4F-DFFEBE3DCE29}" type="datetimeFigureOut">
              <a:rPr lang="en-GB"/>
              <a:pPr>
                <a:defRPr/>
              </a:pPr>
              <a:t>27/04/2018</a:t>
            </a:fld>
            <a:endParaRPr lang="en-GB"/>
          </a:p>
        </p:txBody>
      </p:sp>
      <p:sp>
        <p:nvSpPr>
          <p:cNvPr id="4" name="Slide Number Placeholder 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pPr>
              <a:defRPr/>
            </a:pPr>
            <a:fld id="{BE7B56F1-6035-49F2-BFE5-5F0776F9CF5F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9242061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pPr>
              <a:defRPr/>
            </a:pPr>
            <a:fld id="{DA2B20F5-6A8C-4F42-B443-D901EA3C07F4}" type="datetimeFigureOut">
              <a:rPr lang="en-GB"/>
              <a:pPr>
                <a:defRPr/>
              </a:pPr>
              <a:t>27/04/2018</a:t>
            </a:fld>
            <a:endParaRPr lang="en-GB"/>
          </a:p>
        </p:txBody>
      </p:sp>
      <p:sp>
        <p:nvSpPr>
          <p:cNvPr id="3" name="Slide Number Placeholder 3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pPr>
              <a:defRPr/>
            </a:pPr>
            <a:fld id="{63D14239-D44C-48D6-A1E2-D42DBA826C2C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9336745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pPr>
              <a:defRPr/>
            </a:pPr>
            <a:fld id="{EC52B006-A09B-4E92-9469-8A3D8A37D80C}" type="datetimeFigureOut">
              <a:rPr lang="en-GB"/>
              <a:pPr>
                <a:defRPr/>
              </a:pPr>
              <a:t>27/04/2018</a:t>
            </a:fld>
            <a:endParaRPr lang="en-GB"/>
          </a:p>
        </p:txBody>
      </p:sp>
      <p:sp>
        <p:nvSpPr>
          <p:cNvPr id="6" name="Slide Number Placeholder 6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pPr>
              <a:defRPr/>
            </a:pPr>
            <a:fld id="{F6D1DA2A-8876-4976-8DA2-3BAA3899CCBC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4425475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 smtClean="0"/>
              <a:t>Click icon to add picture</a:t>
            </a:r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pPr>
              <a:defRPr/>
            </a:pPr>
            <a:fld id="{FA9193C0-1AC6-4E1A-BC85-3E37927FD805}" type="datetimeFigureOut">
              <a:rPr lang="en-GB"/>
              <a:pPr>
                <a:defRPr/>
              </a:pPr>
              <a:t>27/04/2018</a:t>
            </a:fld>
            <a:endParaRPr lang="en-GB"/>
          </a:p>
        </p:txBody>
      </p:sp>
      <p:sp>
        <p:nvSpPr>
          <p:cNvPr id="6" name="Slide Number Placeholder 6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pPr>
              <a:defRPr/>
            </a:pPr>
            <a:fld id="{71571904-CA79-4263-AAEF-F7FEFB6FAB5F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8625902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pPr>
              <a:defRPr/>
            </a:pPr>
            <a:fld id="{2D85642D-E036-4AC0-9723-11DD699F666F}" type="datetimeFigureOut">
              <a:rPr lang="en-GB"/>
              <a:pPr>
                <a:defRPr/>
              </a:pPr>
              <a:t>27/04/2018</a:t>
            </a:fld>
            <a:endParaRPr lang="en-GB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pPr>
              <a:defRPr/>
            </a:pPr>
            <a:fld id="{1C81C138-2558-4EA9-89ED-68E6DCFC5632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3801054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pPr>
              <a:defRPr/>
            </a:pPr>
            <a:fld id="{F5B2A57A-2680-40DB-9BFB-2E428AC14D9C}" type="datetimeFigureOut">
              <a:rPr lang="en-GB"/>
              <a:pPr>
                <a:defRPr/>
              </a:pPr>
              <a:t>27/04/2018</a:t>
            </a:fld>
            <a:endParaRPr lang="en-GB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pPr>
              <a:defRPr/>
            </a:pPr>
            <a:fld id="{8A7133D8-2368-4F68-A870-78F086C871F3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69209329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objAndTwoObj">
  <p:cSld name="Title, Content, and 2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609600"/>
            <a:ext cx="7772400" cy="1143000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85800" y="1981200"/>
            <a:ext cx="3810000" cy="4114800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quarter" idx="2"/>
          </p:nvPr>
        </p:nvSpPr>
        <p:spPr>
          <a:xfrm>
            <a:off x="4648200" y="1981200"/>
            <a:ext cx="3810000" cy="1981200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Content Placeholder 4"/>
          <p:cNvSpPr>
            <a:spLocks noGrp="1"/>
          </p:cNvSpPr>
          <p:nvPr>
            <p:ph sz="quarter" idx="3"/>
          </p:nvPr>
        </p:nvSpPr>
        <p:spPr>
          <a:xfrm>
            <a:off x="4648200" y="4114800"/>
            <a:ext cx="3810000" cy="1981200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Rectangle 4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solidFill>
                  <a:srgbClr val="1F497D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" name="Rectangle 5"/>
          <p:cNvSpPr>
            <a:spLocks noGrp="1" noChangeArrowheads="1"/>
          </p:cNvSpPr>
          <p:nvPr>
            <p:ph type="ftr" sz="quarter" idx="11"/>
          </p:nvPr>
        </p:nvSpPr>
        <p:spPr>
          <a:xfrm>
            <a:off x="3124200" y="6248400"/>
            <a:ext cx="2895600" cy="457200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solidFill>
                  <a:srgbClr val="1F497D"/>
                </a:solidFill>
                <a:latin typeface="Myriad Pro"/>
                <a:cs typeface="+mn-cs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8" name="Rectangle 6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solidFill>
                  <a:srgbClr val="1F497D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pPr>
              <a:defRPr/>
            </a:pPr>
            <a:fld id="{93AF482C-EDE9-4757-8B51-9374981AE2A3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39370077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fourObj">
  <p:cSld name="Title and 4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 sz="quarter"/>
          </p:nvPr>
        </p:nvSpPr>
        <p:spPr>
          <a:xfrm>
            <a:off x="685800" y="609600"/>
            <a:ext cx="7772400" cy="1143000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85800" y="1981200"/>
            <a:ext cx="3810000" cy="1981200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quarter" idx="2"/>
          </p:nvPr>
        </p:nvSpPr>
        <p:spPr>
          <a:xfrm>
            <a:off x="4648200" y="1981200"/>
            <a:ext cx="3810000" cy="1981200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Content Placeholder 4"/>
          <p:cNvSpPr>
            <a:spLocks noGrp="1"/>
          </p:cNvSpPr>
          <p:nvPr>
            <p:ph sz="quarter" idx="3"/>
          </p:nvPr>
        </p:nvSpPr>
        <p:spPr>
          <a:xfrm>
            <a:off x="685800" y="4114800"/>
            <a:ext cx="3810000" cy="1981200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8200" y="4114800"/>
            <a:ext cx="3810000" cy="1981200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Rectangle 4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solidFill>
                  <a:srgbClr val="1F497D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8" name="Rectangle 5"/>
          <p:cNvSpPr>
            <a:spLocks noGrp="1" noChangeArrowheads="1"/>
          </p:cNvSpPr>
          <p:nvPr>
            <p:ph type="ftr" sz="quarter" idx="11"/>
          </p:nvPr>
        </p:nvSpPr>
        <p:spPr>
          <a:xfrm>
            <a:off x="3124200" y="6248400"/>
            <a:ext cx="2895600" cy="457200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solidFill>
                  <a:srgbClr val="1F497D"/>
                </a:solidFill>
                <a:latin typeface="Myriad Pro"/>
                <a:cs typeface="+mn-cs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9" name="Rectangle 6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solidFill>
                  <a:srgbClr val="1F497D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pPr>
              <a:defRPr/>
            </a:pPr>
            <a:fld id="{0289A2AE-BCAB-4A04-8029-32461E2A601B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45055146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0">
          <a:blip r:embed="rId2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288" y="6524625"/>
            <a:ext cx="971550" cy="219075"/>
          </a:xfrm>
        </p:spPr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pPr>
              <a:defRPr/>
            </a:pPr>
            <a:fld id="{082E2D6D-0F4E-4E64-878F-6180CA3B25BC}" type="datetimeFigureOut">
              <a:rPr lang="en-GB"/>
              <a:pPr>
                <a:defRPr/>
              </a:pPr>
              <a:t>27/04/2018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40200" y="6381750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solidFill>
                  <a:prstClr val="black"/>
                </a:solidFill>
                <a:latin typeface="Myriad Pro"/>
                <a:cs typeface="+mn-cs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pPr>
              <a:defRPr/>
            </a:pPr>
            <a:fld id="{235970BC-921A-436C-99B7-EE0A632809B4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37978493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pPr>
              <a:defRPr/>
            </a:pPr>
            <a:fld id="{4601922A-9016-480F-B225-3AA12DE6286F}" type="datetimeFigureOut">
              <a:rPr lang="en-GB"/>
              <a:pPr>
                <a:defRPr/>
              </a:pPr>
              <a:t>27/04/2018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2138" y="6461125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solidFill>
                  <a:prstClr val="black"/>
                </a:solidFill>
                <a:latin typeface="Myriad Pro"/>
                <a:cs typeface="+mn-cs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pPr>
              <a:defRPr/>
            </a:pPr>
            <a:fld id="{83467225-C4BF-43A1-ABEF-B8D4C20019AA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8399461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pPr>
              <a:defRPr/>
            </a:pPr>
            <a:fld id="{09832B8A-9BD5-4FBA-AE34-49381419A405}" type="datetimeFigureOut">
              <a:rPr lang="en-GB"/>
              <a:pPr>
                <a:defRPr/>
              </a:pPr>
              <a:t>27/04/2018</a:t>
            </a:fld>
            <a:endParaRPr lang="en-GB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pPr>
              <a:defRPr/>
            </a:pPr>
            <a:fld id="{4EA1673B-6FB0-4010-A60F-D96AFB7DBD85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90426985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pPr>
              <a:defRPr/>
            </a:pPr>
            <a:fld id="{8BC5DDBE-9C79-4AEF-8BE3-F8FDF938A4E1}" type="datetimeFigureOut">
              <a:rPr lang="en-GB"/>
              <a:pPr>
                <a:defRPr/>
              </a:pPr>
              <a:t>27/04/2018</a:t>
            </a:fld>
            <a:endParaRPr lang="en-GB"/>
          </a:p>
        </p:txBody>
      </p:sp>
      <p:sp>
        <p:nvSpPr>
          <p:cNvPr id="6" name="Slide Number Placeholder 6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pPr>
              <a:defRPr/>
            </a:pPr>
            <a:fld id="{14F2812E-5017-4602-B00E-F67BBF1B11C8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40010279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pPr>
              <a:defRPr/>
            </a:pPr>
            <a:fld id="{2DFF2444-3DF4-4606-AC10-DBB85100F89A}" type="datetimeFigureOut">
              <a:rPr lang="en-GB"/>
              <a:pPr>
                <a:defRPr/>
              </a:pPr>
              <a:t>27/04/2018</a:t>
            </a:fld>
            <a:endParaRPr lang="en-GB"/>
          </a:p>
        </p:txBody>
      </p:sp>
      <p:sp>
        <p:nvSpPr>
          <p:cNvPr id="8" name="Slide Number Placeholder 8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pPr>
              <a:defRPr/>
            </a:pPr>
            <a:fld id="{05216A8B-37D3-492E-99C6-0AD49D1D78CF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64016221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pPr>
              <a:defRPr/>
            </a:pPr>
            <a:fld id="{A211D3FC-F6F9-43CF-9E6A-845BF5C846DD}" type="datetimeFigureOut">
              <a:rPr lang="en-GB"/>
              <a:pPr>
                <a:defRPr/>
              </a:pPr>
              <a:t>27/04/2018</a:t>
            </a:fld>
            <a:endParaRPr lang="en-GB"/>
          </a:p>
        </p:txBody>
      </p:sp>
      <p:sp>
        <p:nvSpPr>
          <p:cNvPr id="4" name="Slide Number Placeholder 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pPr>
              <a:defRPr/>
            </a:pPr>
            <a:fld id="{4762A982-1D31-42BE-9C5F-06B1DFBCAA10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19746931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pPr>
              <a:defRPr/>
            </a:pPr>
            <a:fld id="{97F05FC8-1D54-443D-A136-1F8DBBF7F9E6}" type="datetimeFigureOut">
              <a:rPr lang="en-GB"/>
              <a:pPr>
                <a:defRPr/>
              </a:pPr>
              <a:t>27/04/2018</a:t>
            </a:fld>
            <a:endParaRPr lang="en-GB"/>
          </a:p>
        </p:txBody>
      </p:sp>
      <p:sp>
        <p:nvSpPr>
          <p:cNvPr id="3" name="Slide Number Placeholder 3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pPr>
              <a:defRPr/>
            </a:pPr>
            <a:fld id="{E687A4CE-4B63-4EBC-A059-FEA63E30F8DF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98116133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pPr>
              <a:defRPr/>
            </a:pPr>
            <a:fld id="{E9ACEF4C-EDBF-405A-82D0-BF74B201EAFA}" type="datetimeFigureOut">
              <a:rPr lang="en-GB"/>
              <a:pPr>
                <a:defRPr/>
              </a:pPr>
              <a:t>27/04/2018</a:t>
            </a:fld>
            <a:endParaRPr lang="en-GB"/>
          </a:p>
        </p:txBody>
      </p:sp>
      <p:sp>
        <p:nvSpPr>
          <p:cNvPr id="6" name="Slide Number Placeholder 6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pPr>
              <a:defRPr/>
            </a:pPr>
            <a:fld id="{4439FAFF-2635-4872-A803-BC5FF3D79C13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49405142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 smtClean="0"/>
              <a:t>Click icon to add picture</a:t>
            </a:r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pPr>
              <a:defRPr/>
            </a:pPr>
            <a:fld id="{F15FC547-EAB7-45CE-AACE-EBAB2469972F}" type="datetimeFigureOut">
              <a:rPr lang="en-GB"/>
              <a:pPr>
                <a:defRPr/>
              </a:pPr>
              <a:t>27/04/2018</a:t>
            </a:fld>
            <a:endParaRPr lang="en-GB"/>
          </a:p>
        </p:txBody>
      </p:sp>
      <p:sp>
        <p:nvSpPr>
          <p:cNvPr id="6" name="Slide Number Placeholder 6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pPr>
              <a:defRPr/>
            </a:pPr>
            <a:fld id="{9BE69778-855A-4279-BABD-EF6664045E03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93957113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pPr>
              <a:defRPr/>
            </a:pPr>
            <a:fld id="{5B915118-910D-42A8-BDA0-BBB102DF2150}" type="datetimeFigureOut">
              <a:rPr lang="en-GB"/>
              <a:pPr>
                <a:defRPr/>
              </a:pPr>
              <a:t>27/04/2018</a:t>
            </a:fld>
            <a:endParaRPr lang="en-GB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pPr>
              <a:defRPr/>
            </a:pPr>
            <a:fld id="{0E0A9957-77DB-4A52-92E1-370D20FFBABB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26181837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pPr>
              <a:defRPr/>
            </a:pPr>
            <a:fld id="{CFE10763-C9F3-4BF4-B951-5C5DC2F55B9D}" type="datetimeFigureOut">
              <a:rPr lang="en-GB"/>
              <a:pPr>
                <a:defRPr/>
              </a:pPr>
              <a:t>27/04/2018</a:t>
            </a:fld>
            <a:endParaRPr lang="en-GB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pPr>
              <a:defRPr/>
            </a:pPr>
            <a:fld id="{08F3B852-ED5F-421B-996F-E9FA34AAE935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9048137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image" Target="../media/image1.jpeg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theme" Target="../theme/theme1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21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16.xml"/><Relationship Id="rId7" Type="http://schemas.openxmlformats.org/officeDocument/2006/relationships/slideLayout" Target="../slideLayouts/slideLayout20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5.xml"/><Relationship Id="rId1" Type="http://schemas.openxmlformats.org/officeDocument/2006/relationships/slideLayout" Target="../slideLayouts/slideLayout14.xml"/><Relationship Id="rId6" Type="http://schemas.openxmlformats.org/officeDocument/2006/relationships/slideLayout" Target="../slideLayouts/slideLayout19.xml"/><Relationship Id="rId11" Type="http://schemas.openxmlformats.org/officeDocument/2006/relationships/slideLayout" Target="../slideLayouts/slideLayout24.xml"/><Relationship Id="rId5" Type="http://schemas.openxmlformats.org/officeDocument/2006/relationships/slideLayout" Target="../slideLayouts/slideLayout18.xml"/><Relationship Id="rId10" Type="http://schemas.openxmlformats.org/officeDocument/2006/relationships/slideLayout" Target="../slideLayouts/slideLayout23.xml"/><Relationship Id="rId4" Type="http://schemas.openxmlformats.org/officeDocument/2006/relationships/slideLayout" Target="../slideLayouts/slideLayout17.xml"/><Relationship Id="rId9" Type="http://schemas.openxmlformats.org/officeDocument/2006/relationships/slideLayout" Target="../slideLayouts/slideLayout22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5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 smtClean="0"/>
              <a:t>Click to edit Master title style</a:t>
            </a:r>
            <a:endParaRPr lang="en-GB" altLang="en-US" smtClean="0"/>
          </a:p>
        </p:txBody>
      </p:sp>
      <p:sp>
        <p:nvSpPr>
          <p:cNvPr id="1027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 smtClean="0"/>
              <a:t>Click to edit Master text styles</a:t>
            </a:r>
          </a:p>
          <a:p>
            <a:pPr lvl="1"/>
            <a:r>
              <a:rPr lang="en-US" altLang="en-US" smtClean="0"/>
              <a:t>Second level</a:t>
            </a:r>
          </a:p>
          <a:p>
            <a:pPr lvl="2"/>
            <a:r>
              <a:rPr lang="en-US" altLang="en-US" smtClean="0"/>
              <a:t>Third level</a:t>
            </a:r>
          </a:p>
          <a:p>
            <a:pPr lvl="3"/>
            <a:r>
              <a:rPr lang="en-US" altLang="en-US" smtClean="0"/>
              <a:t>Fourth level</a:t>
            </a:r>
          </a:p>
          <a:p>
            <a:pPr lvl="4"/>
            <a:r>
              <a:rPr lang="en-US" altLang="en-US" smtClean="0"/>
              <a:t>Fifth level</a:t>
            </a:r>
            <a:endParaRPr lang="en-GB" altLang="en-US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0825" y="6524625"/>
            <a:ext cx="97155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1050">
                <a:solidFill>
                  <a:prstClr val="black">
                    <a:tint val="75000"/>
                  </a:prstClr>
                </a:solidFill>
                <a:latin typeface="Myriad Pro"/>
                <a:cs typeface="+mn-cs"/>
              </a:defRPr>
            </a:lvl1pPr>
          </a:lstStyle>
          <a:p>
            <a:pPr>
              <a:defRPr/>
            </a:pPr>
            <a:fld id="{B281BC18-A25C-44DE-93CB-700A985D2655}" type="datetimeFigureOut">
              <a:rPr lang="en-GB"/>
              <a:pPr>
                <a:defRPr/>
              </a:pPr>
              <a:t>27/04/2018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550" y="6381750"/>
            <a:ext cx="730250" cy="3397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eaLnBrk="1" fontAlgn="auto" hangingPunct="1">
              <a:spcBef>
                <a:spcPts val="0"/>
              </a:spcBef>
              <a:spcAft>
                <a:spcPts val="0"/>
              </a:spcAft>
              <a:defRPr sz="1200">
                <a:solidFill>
                  <a:prstClr val="black">
                    <a:tint val="75000"/>
                  </a:prstClr>
                </a:solidFill>
                <a:latin typeface="Myriad Pro"/>
                <a:cs typeface="+mn-cs"/>
              </a:defRPr>
            </a:lvl1pPr>
          </a:lstStyle>
          <a:p>
            <a:pPr>
              <a:defRPr/>
            </a:pPr>
            <a:fld id="{C3F47627-609D-49DA-AE14-497DA3B2F886}" type="slidenum">
              <a:rPr lang="en-GB"/>
              <a:pPr>
                <a:defRPr/>
              </a:pPr>
              <a:t>‹#›</a:t>
            </a:fld>
            <a:endParaRPr lang="en-GB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951" r:id="rId1"/>
    <p:sldLayoutId id="2147483952" r:id="rId2"/>
    <p:sldLayoutId id="2147483953" r:id="rId3"/>
    <p:sldLayoutId id="2147483954" r:id="rId4"/>
    <p:sldLayoutId id="2147483955" r:id="rId5"/>
    <p:sldLayoutId id="2147483956" r:id="rId6"/>
    <p:sldLayoutId id="2147483957" r:id="rId7"/>
    <p:sldLayoutId id="2147483958" r:id="rId8"/>
    <p:sldLayoutId id="2147483959" r:id="rId9"/>
    <p:sldLayoutId id="2147483960" r:id="rId10"/>
    <p:sldLayoutId id="2147483961" r:id="rId11"/>
    <p:sldLayoutId id="2147483962" r:id="rId12"/>
    <p:sldLayoutId id="2147483963" r:id="rId13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3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Title Placeholder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 smtClean="0"/>
              <a:t>Click to edit Master title style</a:t>
            </a:r>
            <a:endParaRPr lang="en-GB" altLang="en-US" smtClean="0"/>
          </a:p>
        </p:txBody>
      </p:sp>
      <p:sp>
        <p:nvSpPr>
          <p:cNvPr id="2051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 smtClean="0"/>
              <a:t>Click to edit Master text styles</a:t>
            </a:r>
          </a:p>
          <a:p>
            <a:pPr lvl="1"/>
            <a:r>
              <a:rPr lang="en-US" altLang="en-US" smtClean="0"/>
              <a:t>Second level</a:t>
            </a:r>
          </a:p>
          <a:p>
            <a:pPr lvl="2"/>
            <a:r>
              <a:rPr lang="en-US" altLang="en-US" smtClean="0"/>
              <a:t>Third level</a:t>
            </a:r>
          </a:p>
          <a:p>
            <a:pPr lvl="3"/>
            <a:r>
              <a:rPr lang="en-US" altLang="en-US" smtClean="0"/>
              <a:t>Fourth level</a:t>
            </a:r>
          </a:p>
          <a:p>
            <a:pPr lvl="4"/>
            <a:r>
              <a:rPr lang="en-US" altLang="en-US" smtClean="0"/>
              <a:t>Fifth level</a:t>
            </a:r>
            <a:endParaRPr lang="en-GB" altLang="en-US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0825" y="6524625"/>
            <a:ext cx="97155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1050">
                <a:solidFill>
                  <a:prstClr val="black">
                    <a:tint val="75000"/>
                  </a:prstClr>
                </a:solidFill>
                <a:latin typeface="Myriad Pro"/>
                <a:cs typeface="+mn-cs"/>
              </a:defRPr>
            </a:lvl1pPr>
          </a:lstStyle>
          <a:p>
            <a:pPr>
              <a:defRPr/>
            </a:pPr>
            <a:fld id="{12A5605A-9F98-4DD8-9CB1-8DBF93D1F8D7}" type="datetimeFigureOut">
              <a:rPr lang="en-GB"/>
              <a:pPr>
                <a:defRPr/>
              </a:pPr>
              <a:t>27/04/2018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550" y="6381750"/>
            <a:ext cx="730250" cy="3397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eaLnBrk="1" fontAlgn="auto" hangingPunct="1">
              <a:spcBef>
                <a:spcPts val="0"/>
              </a:spcBef>
              <a:spcAft>
                <a:spcPts val="0"/>
              </a:spcAft>
              <a:defRPr sz="1200">
                <a:solidFill>
                  <a:prstClr val="black">
                    <a:tint val="75000"/>
                  </a:prstClr>
                </a:solidFill>
                <a:latin typeface="Myriad Pro"/>
                <a:cs typeface="+mn-cs"/>
              </a:defRPr>
            </a:lvl1pPr>
          </a:lstStyle>
          <a:p>
            <a:pPr>
              <a:defRPr/>
            </a:pPr>
            <a:fld id="{2C4B5BA0-AD30-48D8-B912-611CEE14FACA}" type="slidenum">
              <a:rPr lang="en-GB"/>
              <a:pPr>
                <a:defRPr/>
              </a:pPr>
              <a:t>‹#›</a:t>
            </a:fld>
            <a:endParaRPr lang="en-GB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964" r:id="rId1"/>
    <p:sldLayoutId id="2147483965" r:id="rId2"/>
    <p:sldLayoutId id="2147483966" r:id="rId3"/>
    <p:sldLayoutId id="2147483967" r:id="rId4"/>
    <p:sldLayoutId id="2147483968" r:id="rId5"/>
    <p:sldLayoutId id="2147483969" r:id="rId6"/>
    <p:sldLayoutId id="2147483970" r:id="rId7"/>
    <p:sldLayoutId id="2147483971" r:id="rId8"/>
    <p:sldLayoutId id="2147483972" r:id="rId9"/>
    <p:sldLayoutId id="2147483973" r:id="rId10"/>
    <p:sldLayoutId id="2147483974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4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hyperlink" Target="http://www.bdadyslexia.org.uk/" TargetMode="External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www.walesdyslexia.org.uk/" TargetMode="Externa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://www.bdadyslexia.org.uk/" TargetMode="External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://www.phys-astro.sonoma.edu/people/faculty/tenn/SpellingChequer.html" TargetMode="External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Rectangle 3"/>
          <p:cNvSpPr>
            <a:spLocks noGrp="1" noChangeArrowheads="1"/>
          </p:cNvSpPr>
          <p:nvPr>
            <p:ph type="title" idx="4294967295"/>
          </p:nvPr>
        </p:nvSpPr>
        <p:spPr>
          <a:xfrm>
            <a:off x="827088" y="1196975"/>
            <a:ext cx="7705725" cy="2736850"/>
          </a:xfrm>
        </p:spPr>
        <p:txBody>
          <a:bodyPr rtlCol="0">
            <a:normAutofit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y-GB" altLang="cy-GB" dirty="0" smtClean="0">
                <a:solidFill>
                  <a:schemeClr val="accent2">
                    <a:lumMod val="20000"/>
                    <a:lumOff val="80000"/>
                  </a:schemeClr>
                </a:solidFill>
                <a:latin typeface="Lucida Sans" pitchFamily="34" charset="0"/>
              </a:rPr>
              <a:t>Dyslecsia</a:t>
            </a:r>
            <a:br>
              <a:rPr lang="cy-GB" altLang="cy-GB" dirty="0" smtClean="0">
                <a:solidFill>
                  <a:schemeClr val="accent2">
                    <a:lumMod val="20000"/>
                    <a:lumOff val="80000"/>
                  </a:schemeClr>
                </a:solidFill>
                <a:latin typeface="Lucida Sans" pitchFamily="34" charset="0"/>
              </a:rPr>
            </a:br>
            <a:r>
              <a:rPr lang="cy-GB" altLang="cy-GB" dirty="0" smtClean="0">
                <a:solidFill>
                  <a:schemeClr val="accent2">
                    <a:lumMod val="20000"/>
                    <a:lumOff val="80000"/>
                  </a:schemeClr>
                </a:solidFill>
                <a:latin typeface="Lucida Sans" pitchFamily="34" charset="0"/>
              </a:rPr>
              <a:t/>
            </a:r>
            <a:br>
              <a:rPr lang="cy-GB" altLang="cy-GB" dirty="0" smtClean="0">
                <a:solidFill>
                  <a:schemeClr val="accent2">
                    <a:lumMod val="20000"/>
                    <a:lumOff val="80000"/>
                  </a:schemeClr>
                </a:solidFill>
                <a:latin typeface="Lucida Sans" pitchFamily="34" charset="0"/>
              </a:rPr>
            </a:br>
            <a:r>
              <a:rPr lang="en-GB" altLang="cy-GB" i="1" dirty="0" smtClean="0">
                <a:solidFill>
                  <a:schemeClr val="accent2">
                    <a:lumMod val="20000"/>
                    <a:lumOff val="80000"/>
                  </a:schemeClr>
                </a:solidFill>
                <a:latin typeface="Lucida Sans" pitchFamily="34" charset="0"/>
              </a:rPr>
              <a:t>Dyslexia</a:t>
            </a:r>
            <a:endParaRPr lang="cy-GB" altLang="cy-GB" i="1" dirty="0" smtClean="0">
              <a:solidFill>
                <a:schemeClr val="accent2">
                  <a:lumMod val="20000"/>
                  <a:lumOff val="80000"/>
                </a:schemeClr>
              </a:solidFill>
              <a:latin typeface="Lucida Sans" pitchFamily="34" charset="0"/>
            </a:endParaRPr>
          </a:p>
        </p:txBody>
      </p:sp>
      <p:sp>
        <p:nvSpPr>
          <p:cNvPr id="4099" name="Rectangle 4"/>
          <p:cNvSpPr>
            <a:spLocks noGrp="1" noChangeArrowheads="1"/>
          </p:cNvSpPr>
          <p:nvPr>
            <p:ph type="body" sz="half" idx="4294967295"/>
          </p:nvPr>
        </p:nvSpPr>
        <p:spPr>
          <a:xfrm>
            <a:off x="358775" y="2924175"/>
            <a:ext cx="4171950" cy="2668588"/>
          </a:xfrm>
        </p:spPr>
        <p:txBody>
          <a:bodyPr rtlCol="0">
            <a:normAutofit/>
          </a:bodyPr>
          <a:lstStyle/>
          <a:p>
            <a:pPr eaLnBrk="1" fontAlgn="auto" hangingPunct="1">
              <a:spcAft>
                <a:spcPts val="0"/>
              </a:spcAft>
              <a:buFontTx/>
              <a:buNone/>
              <a:defRPr/>
            </a:pPr>
            <a:endParaRPr lang="cy-GB" altLang="cy-GB" sz="2000" dirty="0" smtClean="0">
              <a:latin typeface="Lucida Sans" pitchFamily="34" charset="0"/>
            </a:endParaRPr>
          </a:p>
          <a:p>
            <a:pPr eaLnBrk="1" fontAlgn="auto" hangingPunct="1">
              <a:spcAft>
                <a:spcPts val="0"/>
              </a:spcAft>
              <a:buFontTx/>
              <a:buNone/>
              <a:defRPr/>
            </a:pPr>
            <a:endParaRPr lang="cy-GB" altLang="cy-GB" sz="2800" dirty="0" smtClean="0">
              <a:solidFill>
                <a:schemeClr val="accent2">
                  <a:lumMod val="20000"/>
                  <a:lumOff val="80000"/>
                </a:schemeClr>
              </a:solidFill>
              <a:latin typeface="Lucida Sans" pitchFamily="34" charset="0"/>
            </a:endParaRPr>
          </a:p>
          <a:p>
            <a:pPr eaLnBrk="1" fontAlgn="auto" hangingPunct="1">
              <a:spcAft>
                <a:spcPts val="0"/>
              </a:spcAft>
              <a:buFontTx/>
              <a:buNone/>
              <a:defRPr/>
            </a:pPr>
            <a:endParaRPr lang="cy-GB" altLang="cy-GB" sz="2800" dirty="0" smtClean="0">
              <a:solidFill>
                <a:schemeClr val="accent2">
                  <a:lumMod val="20000"/>
                  <a:lumOff val="80000"/>
                </a:schemeClr>
              </a:solidFill>
              <a:latin typeface="Lucida Sans" pitchFamily="34" charset="0"/>
            </a:endParaRPr>
          </a:p>
          <a:p>
            <a:pPr eaLnBrk="1" fontAlgn="auto" hangingPunct="1">
              <a:spcAft>
                <a:spcPts val="0"/>
              </a:spcAft>
              <a:buFontTx/>
              <a:buNone/>
              <a:defRPr/>
            </a:pPr>
            <a:endParaRPr lang="cy-GB" altLang="cy-GB" sz="2800" dirty="0">
              <a:solidFill>
                <a:schemeClr val="accent2">
                  <a:lumMod val="20000"/>
                  <a:lumOff val="80000"/>
                </a:schemeClr>
              </a:solidFill>
              <a:latin typeface="Lucida Sans" pitchFamily="34" charset="0"/>
            </a:endParaRPr>
          </a:p>
        </p:txBody>
      </p:sp>
      <p:sp>
        <p:nvSpPr>
          <p:cNvPr id="4100" name="Rectangle 5"/>
          <p:cNvSpPr>
            <a:spLocks noGrp="1" noChangeArrowheads="1"/>
          </p:cNvSpPr>
          <p:nvPr>
            <p:ph type="body" sz="half" idx="4294967295"/>
          </p:nvPr>
        </p:nvSpPr>
        <p:spPr>
          <a:xfrm>
            <a:off x="4572000" y="3284538"/>
            <a:ext cx="3810000" cy="2308225"/>
          </a:xfrm>
        </p:spPr>
        <p:txBody>
          <a:bodyPr rtlCol="0">
            <a:normAutofit/>
          </a:bodyPr>
          <a:lstStyle/>
          <a:p>
            <a:pPr eaLnBrk="1" fontAlgn="auto" hangingPunct="1">
              <a:spcAft>
                <a:spcPts val="0"/>
              </a:spcAft>
              <a:buFontTx/>
              <a:buNone/>
              <a:defRPr/>
            </a:pPr>
            <a:endParaRPr lang="cy-GB" altLang="cy-GB" sz="2800" i="1" dirty="0" smtClean="0">
              <a:solidFill>
                <a:schemeClr val="accent2">
                  <a:lumMod val="20000"/>
                  <a:lumOff val="80000"/>
                </a:schemeClr>
              </a:solidFill>
              <a:latin typeface="Lucida Sans" pitchFamily="34" charset="0"/>
            </a:endParaRPr>
          </a:p>
          <a:p>
            <a:pPr eaLnBrk="1" fontAlgn="auto" hangingPunct="1">
              <a:spcAft>
                <a:spcPts val="0"/>
              </a:spcAft>
              <a:buFontTx/>
              <a:buNone/>
              <a:defRPr/>
            </a:pPr>
            <a:endParaRPr lang="cy-GB" altLang="cy-GB" sz="2800" i="1" dirty="0" smtClean="0">
              <a:solidFill>
                <a:schemeClr val="accent2">
                  <a:lumMod val="20000"/>
                  <a:lumOff val="80000"/>
                </a:schemeClr>
              </a:solidFill>
              <a:latin typeface="Lucida Sans" pitchFamily="34" charset="0"/>
            </a:endParaRPr>
          </a:p>
          <a:p>
            <a:pPr eaLnBrk="1" fontAlgn="auto" hangingPunct="1">
              <a:spcAft>
                <a:spcPts val="0"/>
              </a:spcAft>
              <a:buFontTx/>
              <a:buNone/>
              <a:defRPr/>
            </a:pPr>
            <a:endParaRPr lang="cy-GB" altLang="cy-GB" sz="2800" i="1" dirty="0">
              <a:solidFill>
                <a:schemeClr val="accent2">
                  <a:lumMod val="20000"/>
                  <a:lumOff val="80000"/>
                </a:schemeClr>
              </a:solidFill>
              <a:latin typeface="Lucida Sans" pitchFamily="34" charset="0"/>
            </a:endParaRPr>
          </a:p>
          <a:p>
            <a:pPr eaLnBrk="1" fontAlgn="auto" hangingPunct="1">
              <a:spcAft>
                <a:spcPts val="0"/>
              </a:spcAft>
              <a:buFontTx/>
              <a:buNone/>
              <a:defRPr/>
            </a:pPr>
            <a:endParaRPr lang="cy-GB" altLang="cy-GB" sz="2800" dirty="0" smtClean="0">
              <a:latin typeface="Lucida Sans" pitchFamily="34" charset="0"/>
            </a:endParaRPr>
          </a:p>
          <a:p>
            <a:pPr eaLnBrk="1" fontAlgn="auto" hangingPunct="1">
              <a:spcAft>
                <a:spcPts val="0"/>
              </a:spcAft>
              <a:buFontTx/>
              <a:buNone/>
              <a:defRPr/>
            </a:pPr>
            <a:endParaRPr lang="cy-GB" altLang="cy-GB" dirty="0" smtClean="0">
              <a:latin typeface="Lucida Sans" pitchFamily="34" charset="0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922337"/>
          </a:xfrm>
        </p:spPr>
        <p:txBody>
          <a:bodyPr rtlCol="0">
            <a:normAutofit fontScale="90000"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y-GB" sz="3200" dirty="0" smtClean="0">
                <a:latin typeface="Lucida Sans" panose="020B0602030504020204" pitchFamily="34" charset="0"/>
              </a:rPr>
              <a:t>Cynnwys y ddarlith</a:t>
            </a:r>
            <a:br>
              <a:rPr lang="cy-GB" sz="3200" dirty="0" smtClean="0">
                <a:latin typeface="Lucida Sans" panose="020B0602030504020204" pitchFamily="34" charset="0"/>
              </a:rPr>
            </a:br>
            <a:r>
              <a:rPr lang="cy-GB" sz="3200" dirty="0" smtClean="0">
                <a:solidFill>
                  <a:srgbClr val="0000FF"/>
                </a:solidFill>
                <a:latin typeface="Lucida Sans" panose="020B0602030504020204" pitchFamily="34" charset="0"/>
              </a:rPr>
              <a:t>Content of lecture</a:t>
            </a:r>
            <a:endParaRPr lang="cy-GB" sz="3200" dirty="0">
              <a:solidFill>
                <a:srgbClr val="0000FF"/>
              </a:solidFill>
              <a:latin typeface="Lucida Sans" panose="020B0602030504020204" pitchFamily="34" charset="0"/>
            </a:endParaRPr>
          </a:p>
        </p:txBody>
      </p:sp>
      <p:sp>
        <p:nvSpPr>
          <p:cNvPr id="4099" name="Rectangle 4"/>
          <p:cNvSpPr>
            <a:spLocks noGrp="1" noChangeArrowheads="1"/>
          </p:cNvSpPr>
          <p:nvPr>
            <p:ph sz="half" idx="1"/>
          </p:nvPr>
        </p:nvSpPr>
        <p:spPr>
          <a:xfrm>
            <a:off x="457200" y="1196975"/>
            <a:ext cx="4038600" cy="4392613"/>
          </a:xfrm>
        </p:spPr>
        <p:txBody>
          <a:bodyPr rtlCol="0">
            <a:normAutofit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y-GB" sz="2400" dirty="0" smtClean="0">
                <a:latin typeface="Lucida Sans" panose="020B0602040502020204" pitchFamily="34" charset="0"/>
              </a:rPr>
              <a:t>Diffiniadau</a:t>
            </a:r>
            <a:endParaRPr lang="cy-GB" sz="2400" dirty="0">
              <a:latin typeface="Lucida Sans" panose="020B0602040502020204" pitchFamily="34" charset="0"/>
            </a:endParaRPr>
          </a:p>
          <a:p>
            <a:pPr eaLnBrk="1" fontAlgn="auto" hangingPunct="1">
              <a:spcAft>
                <a:spcPts val="0"/>
              </a:spcAft>
              <a:defRPr/>
            </a:pPr>
            <a:r>
              <a:rPr lang="cy-GB" sz="2400" dirty="0">
                <a:latin typeface="Lucida Sans" panose="020B0602040502020204" pitchFamily="34" charset="0"/>
              </a:rPr>
              <a:t>Nodweddion</a:t>
            </a:r>
          </a:p>
          <a:p>
            <a:pPr eaLnBrk="1" fontAlgn="auto" hangingPunct="1">
              <a:spcAft>
                <a:spcPts val="0"/>
              </a:spcAft>
              <a:defRPr/>
            </a:pPr>
            <a:r>
              <a:rPr lang="cy-GB" sz="2400" dirty="0">
                <a:latin typeface="Lucida Sans" panose="020B0602040502020204" pitchFamily="34" charset="0"/>
              </a:rPr>
              <a:t>Symptomau</a:t>
            </a:r>
          </a:p>
          <a:p>
            <a:pPr eaLnBrk="1" fontAlgn="auto" hangingPunct="1">
              <a:spcAft>
                <a:spcPts val="0"/>
              </a:spcAft>
              <a:defRPr/>
            </a:pPr>
            <a:r>
              <a:rPr lang="cy-GB" sz="2400" dirty="0">
                <a:latin typeface="Lucida Sans" panose="020B0602040502020204" pitchFamily="34" charset="0"/>
              </a:rPr>
              <a:t>Diagnosis</a:t>
            </a:r>
          </a:p>
          <a:p>
            <a:pPr eaLnBrk="1" fontAlgn="auto" hangingPunct="1">
              <a:spcAft>
                <a:spcPts val="0"/>
              </a:spcAft>
              <a:defRPr/>
            </a:pPr>
            <a:r>
              <a:rPr lang="cy-GB" sz="2400" dirty="0">
                <a:latin typeface="Lucida Sans" panose="020B0602040502020204" pitchFamily="34" charset="0"/>
              </a:rPr>
              <a:t>Ymchwil</a:t>
            </a:r>
          </a:p>
          <a:p>
            <a:pPr eaLnBrk="1" fontAlgn="auto" hangingPunct="1">
              <a:spcAft>
                <a:spcPts val="0"/>
              </a:spcAft>
              <a:defRPr/>
            </a:pPr>
            <a:r>
              <a:rPr lang="cy-GB" sz="2400" dirty="0">
                <a:latin typeface="Lucida Sans" panose="020B0602040502020204" pitchFamily="34" charset="0"/>
              </a:rPr>
              <a:t>Goblygiadau</a:t>
            </a:r>
          </a:p>
          <a:p>
            <a:pPr eaLnBrk="1" fontAlgn="auto" hangingPunct="1">
              <a:spcAft>
                <a:spcPts val="0"/>
              </a:spcAft>
              <a:defRPr/>
            </a:pPr>
            <a:r>
              <a:rPr lang="cy-GB" sz="2400" dirty="0">
                <a:latin typeface="Lucida Sans" panose="020B0602040502020204" pitchFamily="34" charset="0"/>
              </a:rPr>
              <a:t>Arfer cynhwysol</a:t>
            </a:r>
          </a:p>
          <a:p>
            <a:pPr eaLnBrk="1" fontAlgn="auto" hangingPunct="1">
              <a:spcAft>
                <a:spcPts val="0"/>
              </a:spcAft>
              <a:defRPr/>
            </a:pPr>
            <a:r>
              <a:rPr lang="cy-GB" sz="2400" dirty="0">
                <a:latin typeface="Lucida Sans" panose="020B0602040502020204" pitchFamily="34" charset="0"/>
              </a:rPr>
              <a:t>Trafodaeth</a:t>
            </a:r>
          </a:p>
          <a:p>
            <a:pPr eaLnBrk="1" fontAlgn="auto" hangingPunct="1">
              <a:spcAft>
                <a:spcPts val="0"/>
              </a:spcAft>
              <a:defRPr/>
            </a:pPr>
            <a:r>
              <a:rPr lang="cy-GB" sz="2400" dirty="0">
                <a:latin typeface="Lucida Sans" panose="020B0602040502020204" pitchFamily="34" charset="0"/>
              </a:rPr>
              <a:t>Darllen pellach</a:t>
            </a:r>
          </a:p>
          <a:p>
            <a:pPr marL="0" indent="0">
              <a:buFont typeface="Arial" panose="020B0604020202020204" pitchFamily="34" charset="0"/>
              <a:buNone/>
              <a:defRPr/>
            </a:pPr>
            <a:endParaRPr lang="cy-GB" sz="2000" kern="0" dirty="0">
              <a:solidFill>
                <a:srgbClr val="000000"/>
              </a:solidFill>
              <a:latin typeface="Lucida Sans" pitchFamily="34" charset="0"/>
              <a:ea typeface="ＭＳ Ｐゴシック" charset="-128"/>
            </a:endParaRPr>
          </a:p>
          <a:p>
            <a:pPr marL="0" indent="0">
              <a:buFont typeface="Arial" panose="020B0604020202020204" pitchFamily="34" charset="0"/>
              <a:buNone/>
              <a:defRPr/>
            </a:pPr>
            <a:endParaRPr lang="cy-GB" sz="2000" kern="0" dirty="0" smtClean="0">
              <a:solidFill>
                <a:srgbClr val="000000"/>
              </a:solidFill>
              <a:latin typeface="Lucida Sans" pitchFamily="34" charset="0"/>
              <a:ea typeface="ＭＳ Ｐゴシック" charset="-128"/>
            </a:endParaRPr>
          </a:p>
        </p:txBody>
      </p:sp>
      <p:sp>
        <p:nvSpPr>
          <p:cNvPr id="4100" name="Rectangle 5"/>
          <p:cNvSpPr>
            <a:spLocks noGrp="1" noChangeArrowheads="1"/>
          </p:cNvSpPr>
          <p:nvPr>
            <p:ph sz="half" idx="2"/>
          </p:nvPr>
        </p:nvSpPr>
        <p:spPr>
          <a:xfrm>
            <a:off x="4648200" y="1196975"/>
            <a:ext cx="4038600" cy="5500688"/>
          </a:xfrm>
        </p:spPr>
        <p:txBody>
          <a:bodyPr rtlCol="0">
            <a:normAutofit/>
          </a:bodyPr>
          <a:lstStyle/>
          <a:p>
            <a:pPr>
              <a:buFontTx/>
              <a:buChar char="•"/>
              <a:defRPr/>
            </a:pPr>
            <a:r>
              <a:rPr lang="en-GB" sz="2400" kern="0" dirty="0" smtClean="0">
                <a:solidFill>
                  <a:srgbClr val="0000FF"/>
                </a:solidFill>
                <a:latin typeface="Lucida Sans" panose="020B0602040502020204" pitchFamily="34" charset="0"/>
                <a:ea typeface="MS PGothic" pitchFamily="34" charset="-128"/>
              </a:rPr>
              <a:t>Definitions</a:t>
            </a:r>
            <a:endParaRPr lang="en-GB" sz="2400" kern="0" dirty="0">
              <a:solidFill>
                <a:srgbClr val="0000FF"/>
              </a:solidFill>
              <a:latin typeface="Lucida Sans" panose="020B0602040502020204" pitchFamily="34" charset="0"/>
              <a:ea typeface="MS PGothic" pitchFamily="34" charset="-128"/>
            </a:endParaRPr>
          </a:p>
          <a:p>
            <a:pPr>
              <a:buFontTx/>
              <a:buChar char="•"/>
              <a:defRPr/>
            </a:pPr>
            <a:r>
              <a:rPr lang="en-GB" sz="2400" kern="0" dirty="0">
                <a:solidFill>
                  <a:srgbClr val="0000FF"/>
                </a:solidFill>
                <a:latin typeface="Lucida Sans" panose="020B0602040502020204" pitchFamily="34" charset="0"/>
                <a:ea typeface="MS PGothic" pitchFamily="34" charset="-128"/>
              </a:rPr>
              <a:t>Characteristics</a:t>
            </a:r>
          </a:p>
          <a:p>
            <a:pPr>
              <a:buFontTx/>
              <a:buChar char="•"/>
              <a:defRPr/>
            </a:pPr>
            <a:r>
              <a:rPr lang="en-GB" sz="2400" kern="0" dirty="0">
                <a:solidFill>
                  <a:srgbClr val="0000FF"/>
                </a:solidFill>
                <a:latin typeface="Lucida Sans" panose="020B0602040502020204" pitchFamily="34" charset="0"/>
                <a:ea typeface="MS PGothic" pitchFamily="34" charset="-128"/>
              </a:rPr>
              <a:t>Symptoms</a:t>
            </a:r>
          </a:p>
          <a:p>
            <a:pPr>
              <a:buFontTx/>
              <a:buChar char="•"/>
              <a:defRPr/>
            </a:pPr>
            <a:r>
              <a:rPr lang="en-GB" sz="2400" kern="0" dirty="0">
                <a:solidFill>
                  <a:srgbClr val="0000FF"/>
                </a:solidFill>
                <a:latin typeface="Lucida Sans" panose="020B0602040502020204" pitchFamily="34" charset="0"/>
                <a:ea typeface="MS PGothic" pitchFamily="34" charset="-128"/>
              </a:rPr>
              <a:t>Diagnosis</a:t>
            </a:r>
          </a:p>
          <a:p>
            <a:pPr>
              <a:buFontTx/>
              <a:buChar char="•"/>
              <a:defRPr/>
            </a:pPr>
            <a:r>
              <a:rPr lang="en-GB" sz="2400" kern="0" dirty="0">
                <a:solidFill>
                  <a:srgbClr val="0000FF"/>
                </a:solidFill>
                <a:latin typeface="Lucida Sans" panose="020B0602040502020204" pitchFamily="34" charset="0"/>
                <a:ea typeface="MS PGothic" pitchFamily="34" charset="-128"/>
              </a:rPr>
              <a:t>Research</a:t>
            </a:r>
          </a:p>
          <a:p>
            <a:pPr>
              <a:buFontTx/>
              <a:buChar char="•"/>
              <a:defRPr/>
            </a:pPr>
            <a:r>
              <a:rPr lang="en-GB" sz="2400" kern="0" dirty="0">
                <a:solidFill>
                  <a:srgbClr val="0000FF"/>
                </a:solidFill>
                <a:latin typeface="Lucida Sans" panose="020B0602040502020204" pitchFamily="34" charset="0"/>
                <a:ea typeface="MS PGothic" pitchFamily="34" charset="-128"/>
              </a:rPr>
              <a:t>Implications</a:t>
            </a:r>
          </a:p>
          <a:p>
            <a:pPr>
              <a:buFontTx/>
              <a:buChar char="•"/>
              <a:defRPr/>
            </a:pPr>
            <a:r>
              <a:rPr lang="en-GB" sz="2400" kern="0" dirty="0">
                <a:solidFill>
                  <a:srgbClr val="0000FF"/>
                </a:solidFill>
                <a:latin typeface="Lucida Sans" panose="020B0602040502020204" pitchFamily="34" charset="0"/>
                <a:ea typeface="MS PGothic" pitchFamily="34" charset="-128"/>
              </a:rPr>
              <a:t>Inclusive practice</a:t>
            </a:r>
          </a:p>
          <a:p>
            <a:pPr>
              <a:buFontTx/>
              <a:buChar char="•"/>
              <a:defRPr/>
            </a:pPr>
            <a:r>
              <a:rPr lang="en-GB" sz="2400" kern="0" dirty="0">
                <a:solidFill>
                  <a:srgbClr val="0000FF"/>
                </a:solidFill>
                <a:latin typeface="Lucida Sans" panose="020B0602040502020204" pitchFamily="34" charset="0"/>
                <a:ea typeface="MS PGothic" pitchFamily="34" charset="-128"/>
              </a:rPr>
              <a:t>Discussion</a:t>
            </a:r>
          </a:p>
          <a:p>
            <a:pPr>
              <a:buFontTx/>
              <a:buChar char="•"/>
              <a:defRPr/>
            </a:pPr>
            <a:r>
              <a:rPr lang="en-GB" sz="2400" kern="0" dirty="0">
                <a:solidFill>
                  <a:srgbClr val="0000FF"/>
                </a:solidFill>
                <a:latin typeface="Lucida Sans" panose="020B0602040502020204" pitchFamily="34" charset="0"/>
                <a:ea typeface="MS PGothic" pitchFamily="34" charset="-128"/>
              </a:rPr>
              <a:t>Further reading</a:t>
            </a:r>
            <a:endParaRPr lang="cy-GB" sz="2400" kern="0" dirty="0">
              <a:solidFill>
                <a:srgbClr val="0000FF"/>
              </a:solidFill>
              <a:latin typeface="Lucida Sans" panose="020B0602040502020204" pitchFamily="34" charset="0"/>
              <a:ea typeface="MS PGothic" pitchFamily="34" charset="-128"/>
            </a:endParaRPr>
          </a:p>
          <a:p>
            <a:pPr marL="0" indent="0">
              <a:buFont typeface="Arial" panose="020B0604020202020204" pitchFamily="34" charset="0"/>
              <a:buNone/>
              <a:defRPr/>
            </a:pPr>
            <a:endParaRPr lang="cy-GB" altLang="cy-GB" sz="2400" dirty="0" smtClean="0">
              <a:latin typeface="Lucida Sans" pitchFamily="34" charset="0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08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y-GB" altLang="en-US" kern="0" dirty="0">
                <a:latin typeface="Lucida Sans" panose="020B0602030504020204" pitchFamily="34" charset="0"/>
              </a:rPr>
              <a:t>Dyslecsia</a:t>
            </a:r>
            <a:r>
              <a:rPr lang="cy-GB" altLang="en-US" kern="0" dirty="0">
                <a:solidFill>
                  <a:srgbClr val="000000"/>
                </a:solidFill>
                <a:latin typeface="Lucida Sans" panose="020B0602030504020204" pitchFamily="34" charset="0"/>
              </a:rPr>
              <a:t> - </a:t>
            </a:r>
            <a:r>
              <a:rPr lang="cy-GB" altLang="en-US" kern="0" dirty="0">
                <a:solidFill>
                  <a:srgbClr val="0000FF"/>
                </a:solidFill>
                <a:latin typeface="Lucida Sans" panose="020B0602030504020204" pitchFamily="34" charset="0"/>
              </a:rPr>
              <a:t>Dyslexia</a:t>
            </a:r>
            <a:endParaRPr lang="en-US" altLang="en-US" sz="3200" dirty="0" smtClean="0">
              <a:solidFill>
                <a:srgbClr val="0000FF"/>
              </a:solidFill>
              <a:latin typeface="Lucida Sans" panose="020B0602030504020204" pitchFamily="34" charset="0"/>
            </a:endParaRPr>
          </a:p>
        </p:txBody>
      </p:sp>
      <p:sp>
        <p:nvSpPr>
          <p:cNvPr id="63491" name="Content Placeholder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3916363"/>
          </a:xfrm>
        </p:spPr>
        <p:txBody>
          <a:bodyPr/>
          <a:lstStyle/>
          <a:p>
            <a:pPr marL="0" indent="0" eaLnBrk="1" hangingPunct="1">
              <a:buFont typeface="Arial" panose="020B0604020202020204" pitchFamily="34" charset="0"/>
              <a:buNone/>
            </a:pPr>
            <a:r>
              <a:rPr lang="en-GB" altLang="en-US" smtClean="0">
                <a:latin typeface="Lucida Sans" panose="020B0602030504020204" pitchFamily="34" charset="0"/>
              </a:rPr>
              <a:t>British Dyslexia Association</a:t>
            </a:r>
            <a:endParaRPr lang="en-US" altLang="en-US" smtClean="0">
              <a:latin typeface="Lucida Sans" panose="020B0602030504020204" pitchFamily="34" charset="0"/>
            </a:endParaRPr>
          </a:p>
          <a:p>
            <a:pPr marL="0" indent="0" eaLnBrk="1" hangingPunct="1">
              <a:buFont typeface="Arial" panose="020B0604020202020204" pitchFamily="34" charset="0"/>
              <a:buNone/>
            </a:pPr>
            <a:r>
              <a:rPr lang="en-US" altLang="en-US" smtClean="0">
                <a:latin typeface="Lucida Sans" panose="020B0602030504020204" pitchFamily="34" charset="0"/>
                <a:hlinkClick r:id="rId3"/>
              </a:rPr>
              <a:t>http://www.bdadyslexia.org.uk/</a:t>
            </a:r>
            <a:r>
              <a:rPr lang="en-US" altLang="en-US" smtClean="0">
                <a:latin typeface="Lucida Sans" panose="020B0602030504020204" pitchFamily="34" charset="0"/>
              </a:rPr>
              <a:t> </a:t>
            </a:r>
          </a:p>
          <a:p>
            <a:pPr marL="0" indent="0" eaLnBrk="1" hangingPunct="1">
              <a:buFont typeface="Arial" panose="020B0604020202020204" pitchFamily="34" charset="0"/>
              <a:buNone/>
            </a:pPr>
            <a:endParaRPr lang="en-GB" altLang="en-US" smtClean="0">
              <a:latin typeface="Lucida Sans" panose="020B0602030504020204" pitchFamily="34" charset="0"/>
            </a:endParaRPr>
          </a:p>
          <a:p>
            <a:pPr marL="0" indent="0" eaLnBrk="1" hangingPunct="1">
              <a:buFont typeface="Arial" panose="020B0604020202020204" pitchFamily="34" charset="0"/>
              <a:buNone/>
            </a:pPr>
            <a:endParaRPr lang="en-GB" altLang="en-US" smtClean="0">
              <a:latin typeface="Lucida Sans" panose="020B0602030504020204" pitchFamily="34" charset="0"/>
            </a:endParaRPr>
          </a:p>
          <a:p>
            <a:pPr marL="0" indent="0" eaLnBrk="1" hangingPunct="1">
              <a:buFont typeface="Arial" panose="020B0604020202020204" pitchFamily="34" charset="0"/>
              <a:buNone/>
            </a:pPr>
            <a:r>
              <a:rPr lang="en-GB" altLang="en-US" smtClean="0">
                <a:latin typeface="Lucida Sans" panose="020B0602030504020204" pitchFamily="34" charset="0"/>
              </a:rPr>
              <a:t>Dyslecsia Cymru/Wales Dyslexia</a:t>
            </a:r>
          </a:p>
          <a:p>
            <a:pPr marL="0" indent="0" eaLnBrk="1" hangingPunct="1">
              <a:buFont typeface="Arial" panose="020B0604020202020204" pitchFamily="34" charset="0"/>
              <a:buNone/>
            </a:pPr>
            <a:r>
              <a:rPr lang="en-US" altLang="en-US" smtClean="0">
                <a:latin typeface="Lucida Sans" panose="020B0602030504020204" pitchFamily="34" charset="0"/>
                <a:hlinkClick r:id="rId4"/>
              </a:rPr>
              <a:t>http://www.walesdyslexia.org.uk/</a:t>
            </a:r>
            <a:r>
              <a:rPr lang="en-US" altLang="en-US" smtClean="0">
                <a:latin typeface="Lucida Sans" panose="020B0602030504020204" pitchFamily="34" charset="0"/>
              </a:rPr>
              <a:t> 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08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y-GB" altLang="en-US" sz="4000" kern="0" dirty="0" smtClean="0">
                <a:latin typeface="Lucida Sans" panose="020B0602030504020204" pitchFamily="34" charset="0"/>
              </a:rPr>
              <a:t>Diffiniad</a:t>
            </a:r>
            <a:r>
              <a:rPr lang="cy-GB" altLang="en-US" sz="4000" kern="0" dirty="0" smtClean="0">
                <a:solidFill>
                  <a:srgbClr val="333399"/>
                </a:solidFill>
                <a:latin typeface="Lucida Sans" panose="020B0602030504020204" pitchFamily="34" charset="0"/>
              </a:rPr>
              <a:t/>
            </a:r>
            <a:br>
              <a:rPr lang="cy-GB" altLang="en-US" sz="4000" kern="0" dirty="0" smtClean="0">
                <a:solidFill>
                  <a:srgbClr val="333399"/>
                </a:solidFill>
                <a:latin typeface="Lucida Sans" panose="020B0602030504020204" pitchFamily="34" charset="0"/>
              </a:rPr>
            </a:br>
            <a:r>
              <a:rPr lang="en-GB" altLang="en-US" sz="4000" kern="0" dirty="0" smtClean="0">
                <a:solidFill>
                  <a:srgbClr val="0000FF"/>
                </a:solidFill>
                <a:latin typeface="Lucida Sans" panose="020B0602030504020204" pitchFamily="34" charset="0"/>
              </a:rPr>
              <a:t>Definition</a:t>
            </a:r>
            <a:endParaRPr lang="en-US" altLang="en-US" sz="3200" dirty="0" smtClean="0">
              <a:solidFill>
                <a:srgbClr val="0000FF"/>
              </a:solidFill>
              <a:latin typeface="Lucida Sans" panose="020B0602030504020204" pitchFamily="34" charset="0"/>
            </a:endParaRPr>
          </a:p>
        </p:txBody>
      </p:sp>
      <p:sp>
        <p:nvSpPr>
          <p:cNvPr id="46083" name="Content Placeholder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3916363"/>
          </a:xfrm>
        </p:spPr>
        <p:txBody>
          <a:bodyPr/>
          <a:lstStyle/>
          <a:p>
            <a:pPr eaLnBrk="1" hangingPunct="1">
              <a:buFont typeface="Arial" panose="020B0604020202020204" pitchFamily="34" charset="0"/>
              <a:buNone/>
              <a:defRPr/>
            </a:pPr>
            <a:r>
              <a:rPr lang="en-GB" altLang="en-US" i="1" kern="0" dirty="0">
                <a:solidFill>
                  <a:srgbClr val="000000"/>
                </a:solidFill>
                <a:latin typeface="Arial"/>
              </a:rPr>
              <a:t>“</a:t>
            </a:r>
            <a:r>
              <a:rPr lang="en-GB" altLang="en-US" i="1" kern="0" dirty="0">
                <a:solidFill>
                  <a:srgbClr val="000000"/>
                </a:solidFill>
                <a:latin typeface="Lucida Sans" panose="020B0602030504020204" pitchFamily="34" charset="0"/>
              </a:rPr>
              <a:t>Dyslexia causes difficulties in learning to read, write and spell. Short-term memory, mathematics, concentration, personal organisation and sequencing may also be affected,”</a:t>
            </a:r>
          </a:p>
          <a:p>
            <a:pPr algn="r" eaLnBrk="1" hangingPunct="1">
              <a:buFont typeface="Arial" panose="020B0604020202020204" pitchFamily="34" charset="0"/>
              <a:buNone/>
              <a:defRPr/>
            </a:pPr>
            <a:r>
              <a:rPr lang="en-GB" altLang="en-US" sz="1800" kern="0" dirty="0" smtClean="0">
                <a:solidFill>
                  <a:srgbClr val="000000"/>
                </a:solidFill>
                <a:latin typeface="Lucida Sans" panose="020B0602030504020204" pitchFamily="34" charset="0"/>
              </a:rPr>
              <a:t>(Dyslexia Institute, 2004).</a:t>
            </a:r>
          </a:p>
          <a:p>
            <a:pPr marL="0" indent="0" eaLnBrk="1" hangingPunct="1">
              <a:buFont typeface="Arial" panose="020B0604020202020204" pitchFamily="34" charset="0"/>
              <a:buNone/>
              <a:defRPr/>
            </a:pPr>
            <a:endParaRPr lang="en-US" altLang="en-US" dirty="0" smtClean="0">
              <a:latin typeface="Lucida Sans" panose="020B0602030504020204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4034" name="Title 1"/>
          <p:cNvSpPr>
            <a:spLocks noGrp="1"/>
          </p:cNvSpPr>
          <p:nvPr>
            <p:ph type="title"/>
          </p:nvPr>
        </p:nvSpPr>
        <p:spPr>
          <a:xfrm>
            <a:off x="422275" y="0"/>
            <a:ext cx="8229600" cy="1143000"/>
          </a:xfrm>
        </p:spPr>
        <p:txBody>
          <a:bodyPr/>
          <a:lstStyle/>
          <a:p>
            <a:pPr eaLnBrk="1" hangingPunct="1">
              <a:defRPr/>
            </a:pPr>
            <a:r>
              <a:rPr lang="cy-GB" altLang="en-US" sz="3200" kern="0" dirty="0" smtClean="0">
                <a:latin typeface="Lucida Sans" panose="020B0602030504020204" pitchFamily="34" charset="0"/>
              </a:rPr>
              <a:t>Beth yw Dyslecsia?</a:t>
            </a:r>
            <a:r>
              <a:rPr lang="cy-GB" altLang="en-US" sz="3200" kern="0" dirty="0" smtClean="0">
                <a:solidFill>
                  <a:srgbClr val="000000"/>
                </a:solidFill>
                <a:latin typeface="Lucida Sans" panose="020B0602030504020204" pitchFamily="34" charset="0"/>
              </a:rPr>
              <a:t/>
            </a:r>
            <a:br>
              <a:rPr lang="cy-GB" altLang="en-US" sz="3200" kern="0" dirty="0" smtClean="0">
                <a:solidFill>
                  <a:srgbClr val="000000"/>
                </a:solidFill>
                <a:latin typeface="Lucida Sans" panose="020B0602030504020204" pitchFamily="34" charset="0"/>
              </a:rPr>
            </a:br>
            <a:r>
              <a:rPr lang="en-GB" altLang="en-US" sz="3200" kern="0" dirty="0" smtClean="0">
                <a:solidFill>
                  <a:srgbClr val="0000FF"/>
                </a:solidFill>
                <a:latin typeface="Lucida Sans" panose="020B0602030504020204" pitchFamily="34" charset="0"/>
              </a:rPr>
              <a:t>What is Dyslexia?</a:t>
            </a:r>
            <a:endParaRPr lang="en-US" altLang="en-US" sz="3200" dirty="0" smtClean="0">
              <a:solidFill>
                <a:srgbClr val="0000FF"/>
              </a:solidFill>
              <a:latin typeface="Lucida Sans" panose="020B060203050402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143000"/>
            <a:ext cx="4038600" cy="4446588"/>
          </a:xfrm>
        </p:spPr>
        <p:txBody>
          <a:bodyPr rtlCol="0">
            <a:normAutofit/>
          </a:bodyPr>
          <a:lstStyle/>
          <a:p>
            <a:pPr eaLnBrk="1" hangingPunct="1">
              <a:buFontTx/>
              <a:buChar char="•"/>
              <a:defRPr/>
            </a:pPr>
            <a:r>
              <a:rPr lang="cy-GB" altLang="en-US" kern="0" dirty="0">
                <a:latin typeface="Lucida Sans" panose="020B0602030504020204" pitchFamily="34" charset="0"/>
              </a:rPr>
              <a:t>anhawster dysgu</a:t>
            </a:r>
          </a:p>
          <a:p>
            <a:pPr eaLnBrk="1" hangingPunct="1">
              <a:buFontTx/>
              <a:buChar char="•"/>
              <a:defRPr/>
            </a:pPr>
            <a:r>
              <a:rPr lang="cy-GB" altLang="en-US" kern="0" dirty="0">
                <a:latin typeface="Lucida Sans" panose="020B0602030504020204" pitchFamily="34" charset="0"/>
              </a:rPr>
              <a:t>continuwm</a:t>
            </a:r>
          </a:p>
          <a:p>
            <a:pPr eaLnBrk="1" hangingPunct="1">
              <a:buFontTx/>
              <a:buChar char="•"/>
              <a:defRPr/>
            </a:pPr>
            <a:r>
              <a:rPr lang="cy-GB" altLang="en-US" kern="0" dirty="0">
                <a:latin typeface="Lucida Sans" panose="020B0602030504020204" pitchFamily="34" charset="0"/>
              </a:rPr>
              <a:t>anawsterau sy’n cyd-ddigwydd</a:t>
            </a:r>
          </a:p>
          <a:p>
            <a:pPr eaLnBrk="1" hangingPunct="1">
              <a:buFontTx/>
              <a:buChar char="•"/>
              <a:defRPr/>
            </a:pPr>
            <a:r>
              <a:rPr lang="cy-GB" altLang="en-US" kern="0" dirty="0">
                <a:latin typeface="Lucida Sans" panose="020B0602030504020204" pitchFamily="34" charset="0"/>
              </a:rPr>
              <a:t>effeithio 10% o’r boblogaeth</a:t>
            </a:r>
          </a:p>
          <a:p>
            <a:pPr eaLnBrk="1" hangingPunct="1">
              <a:buFontTx/>
              <a:buChar char="•"/>
              <a:defRPr/>
            </a:pPr>
            <a:r>
              <a:rPr lang="cy-GB" altLang="en-US" kern="0" dirty="0">
                <a:latin typeface="Lucida Sans" panose="020B0602030504020204" pitchFamily="34" charset="0"/>
              </a:rPr>
              <a:t>tuedd i rhedeg mewn teuluoedd</a:t>
            </a:r>
          </a:p>
          <a:p>
            <a:pPr marL="0" indent="0" eaLnBrk="1" fontAlgn="auto" hangingPunct="1">
              <a:spcAft>
                <a:spcPts val="0"/>
              </a:spcAft>
              <a:buFont typeface="Arial" panose="020B0604020202020204" pitchFamily="34" charset="0"/>
              <a:buNone/>
              <a:defRPr/>
            </a:pP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143000"/>
            <a:ext cx="4038600" cy="4446588"/>
          </a:xfrm>
        </p:spPr>
        <p:txBody>
          <a:bodyPr rtlCol="0">
            <a:normAutofit/>
          </a:bodyPr>
          <a:lstStyle/>
          <a:p>
            <a:pPr eaLnBrk="1" hangingPunct="1">
              <a:buFontTx/>
              <a:buChar char="•"/>
              <a:defRPr/>
            </a:pPr>
            <a:r>
              <a:rPr lang="en-GB" altLang="en-US" kern="0" dirty="0">
                <a:solidFill>
                  <a:srgbClr val="0000FF"/>
                </a:solidFill>
                <a:latin typeface="Lucida Sans" panose="020B0602030504020204" pitchFamily="34" charset="0"/>
              </a:rPr>
              <a:t>a learning difficulty</a:t>
            </a:r>
          </a:p>
          <a:p>
            <a:pPr eaLnBrk="1" hangingPunct="1">
              <a:buFontTx/>
              <a:buChar char="•"/>
              <a:defRPr/>
            </a:pPr>
            <a:r>
              <a:rPr lang="en-GB" altLang="en-US" kern="0" dirty="0">
                <a:solidFill>
                  <a:srgbClr val="0000FF"/>
                </a:solidFill>
                <a:latin typeface="Lucida Sans" panose="020B0602030504020204" pitchFamily="34" charset="0"/>
              </a:rPr>
              <a:t>a continuum</a:t>
            </a:r>
          </a:p>
          <a:p>
            <a:pPr eaLnBrk="1" hangingPunct="1">
              <a:buFontTx/>
              <a:buChar char="•"/>
              <a:defRPr/>
            </a:pPr>
            <a:r>
              <a:rPr lang="en-GB" altLang="en-US" kern="0" dirty="0">
                <a:solidFill>
                  <a:srgbClr val="0000FF"/>
                </a:solidFill>
                <a:latin typeface="Lucida Sans" panose="020B0602030504020204" pitchFamily="34" charset="0"/>
              </a:rPr>
              <a:t>co-occurring difficulties</a:t>
            </a:r>
          </a:p>
          <a:p>
            <a:pPr eaLnBrk="1" hangingPunct="1">
              <a:buFontTx/>
              <a:buChar char="•"/>
              <a:defRPr/>
            </a:pPr>
            <a:r>
              <a:rPr lang="en-GB" altLang="en-US" kern="0" dirty="0">
                <a:solidFill>
                  <a:srgbClr val="0000FF"/>
                </a:solidFill>
                <a:latin typeface="Lucida Sans" panose="020B0602030504020204" pitchFamily="34" charset="0"/>
              </a:rPr>
              <a:t>affects 10% of the population</a:t>
            </a:r>
          </a:p>
          <a:p>
            <a:pPr eaLnBrk="1" hangingPunct="1">
              <a:buFontTx/>
              <a:buChar char="•"/>
              <a:defRPr/>
            </a:pPr>
            <a:r>
              <a:rPr lang="en-GB" altLang="en-US" kern="0" dirty="0">
                <a:solidFill>
                  <a:srgbClr val="0000FF"/>
                </a:solidFill>
                <a:latin typeface="Lucida Sans" panose="020B0602030504020204" pitchFamily="34" charset="0"/>
              </a:rPr>
              <a:t>tends to run in families</a:t>
            </a:r>
          </a:p>
          <a:p>
            <a:pPr eaLnBrk="1" fontAlgn="auto" hangingPunct="1">
              <a:spcAft>
                <a:spcPts val="0"/>
              </a:spcAft>
              <a:defRPr/>
            </a:pPr>
            <a:endParaRPr lang="en-US" dirty="0">
              <a:solidFill>
                <a:srgbClr val="0000FF"/>
              </a:solidFill>
              <a:latin typeface="Lucida Sans" panose="020B0602030504020204" pitchFamily="34" charset="0"/>
            </a:endParaRPr>
          </a:p>
          <a:p>
            <a:pPr marL="0" indent="0" eaLnBrk="1" fontAlgn="auto" hangingPunct="1">
              <a:spcAft>
                <a:spcPts val="0"/>
              </a:spcAft>
              <a:buFont typeface="Arial" panose="020B0604020202020204" pitchFamily="34" charset="0"/>
              <a:buNone/>
              <a:defRPr/>
            </a:pP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9634" name="Title 1"/>
          <p:cNvSpPr>
            <a:spLocks noGrp="1"/>
          </p:cNvSpPr>
          <p:nvPr>
            <p:ph type="title"/>
          </p:nvPr>
        </p:nvSpPr>
        <p:spPr>
          <a:xfrm>
            <a:off x="422275" y="0"/>
            <a:ext cx="8229600" cy="1143000"/>
          </a:xfrm>
        </p:spPr>
        <p:txBody>
          <a:bodyPr/>
          <a:lstStyle/>
          <a:p>
            <a:pPr eaLnBrk="1" hangingPunct="1"/>
            <a:r>
              <a:rPr lang="cy-GB" altLang="en-US" sz="3200" smtClean="0">
                <a:latin typeface="Lucida Sans" panose="020B0602030504020204" pitchFamily="34" charset="0"/>
              </a:rPr>
              <a:t>Symptomau     </a:t>
            </a:r>
            <a:r>
              <a:rPr lang="en-GB" altLang="en-US" sz="3200" smtClean="0">
                <a:solidFill>
                  <a:srgbClr val="0000FF"/>
                </a:solidFill>
                <a:latin typeface="Lucida Sans" panose="020B0602030504020204" pitchFamily="34" charset="0"/>
              </a:rPr>
              <a:t>Symptoms</a:t>
            </a:r>
            <a:endParaRPr lang="en-US" altLang="en-US" sz="3200" smtClean="0">
              <a:solidFill>
                <a:srgbClr val="0000FF"/>
              </a:solidFill>
              <a:latin typeface="Lucida Sans" panose="020B060203050402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143000"/>
            <a:ext cx="4038600" cy="4446588"/>
          </a:xfrm>
        </p:spPr>
        <p:txBody>
          <a:bodyPr rtlCol="0">
            <a:normAutofit lnSpcReduction="10000"/>
          </a:bodyPr>
          <a:lstStyle/>
          <a:p>
            <a:pPr eaLnBrk="1" hangingPunct="1">
              <a:lnSpc>
                <a:spcPct val="90000"/>
              </a:lnSpc>
              <a:buFont typeface="Arial" panose="020B0604020202020204" pitchFamily="34" charset="0"/>
              <a:buNone/>
              <a:defRPr/>
            </a:pPr>
            <a:r>
              <a:rPr lang="cy-GB" altLang="en-US" kern="0" dirty="0">
                <a:solidFill>
                  <a:srgbClr val="000000"/>
                </a:solidFill>
                <a:latin typeface="Arial"/>
              </a:rPr>
              <a:t>P</a:t>
            </a:r>
            <a:r>
              <a:rPr lang="cy-GB" altLang="en-US" kern="0" dirty="0">
                <a:solidFill>
                  <a:srgbClr val="000000"/>
                </a:solidFill>
                <a:latin typeface="Lucida Sans" panose="020B0602030504020204" pitchFamily="34" charset="0"/>
              </a:rPr>
              <a:t>lant ‘cyn-ysgol’</a:t>
            </a:r>
          </a:p>
          <a:p>
            <a:pPr eaLnBrk="1" hangingPunct="1">
              <a:lnSpc>
                <a:spcPct val="90000"/>
              </a:lnSpc>
              <a:buFontTx/>
              <a:buChar char="•"/>
              <a:defRPr/>
            </a:pPr>
            <a:r>
              <a:rPr lang="cy-GB" altLang="en-US" kern="0" dirty="0">
                <a:solidFill>
                  <a:srgbClr val="000000"/>
                </a:solidFill>
                <a:latin typeface="Lucida Sans" panose="020B0602030504020204" pitchFamily="34" charset="0"/>
              </a:rPr>
              <a:t>hwyr yn datblygu lleferydd</a:t>
            </a:r>
          </a:p>
          <a:p>
            <a:pPr eaLnBrk="1" hangingPunct="1">
              <a:lnSpc>
                <a:spcPct val="90000"/>
              </a:lnSpc>
              <a:buFontTx/>
              <a:buChar char="•"/>
              <a:defRPr/>
            </a:pPr>
            <a:r>
              <a:rPr lang="cy-GB" altLang="en-US" kern="0" dirty="0">
                <a:solidFill>
                  <a:srgbClr val="000000"/>
                </a:solidFill>
                <a:latin typeface="Lucida Sans" panose="020B0602030504020204" pitchFamily="34" charset="0"/>
              </a:rPr>
              <a:t>anawsterau lleferydd</a:t>
            </a:r>
          </a:p>
          <a:p>
            <a:pPr eaLnBrk="1" hangingPunct="1">
              <a:lnSpc>
                <a:spcPct val="90000"/>
              </a:lnSpc>
              <a:buFontTx/>
              <a:buChar char="•"/>
              <a:defRPr/>
            </a:pPr>
            <a:r>
              <a:rPr lang="cy-GB" altLang="en-US" kern="0" dirty="0">
                <a:solidFill>
                  <a:srgbClr val="000000"/>
                </a:solidFill>
                <a:latin typeface="Lucida Sans" panose="020B0602030504020204" pitchFamily="34" charset="0"/>
              </a:rPr>
              <a:t>anawsterau mynegi eu hunain</a:t>
            </a:r>
          </a:p>
          <a:p>
            <a:pPr eaLnBrk="1" hangingPunct="1">
              <a:lnSpc>
                <a:spcPct val="90000"/>
              </a:lnSpc>
              <a:buFontTx/>
              <a:buChar char="•"/>
              <a:defRPr/>
            </a:pPr>
            <a:r>
              <a:rPr lang="cy-GB" altLang="en-US" kern="0" dirty="0">
                <a:solidFill>
                  <a:srgbClr val="000000"/>
                </a:solidFill>
                <a:latin typeface="Lucida Sans" panose="020B0602030504020204" pitchFamily="34" charset="0"/>
              </a:rPr>
              <a:t>diffyg dealltwriaeth o odl</a:t>
            </a:r>
          </a:p>
          <a:p>
            <a:pPr eaLnBrk="1" hangingPunct="1">
              <a:lnSpc>
                <a:spcPct val="90000"/>
              </a:lnSpc>
              <a:buFontTx/>
              <a:buChar char="•"/>
              <a:defRPr/>
            </a:pPr>
            <a:r>
              <a:rPr lang="cy-GB" altLang="en-US" kern="0" dirty="0">
                <a:solidFill>
                  <a:srgbClr val="000000"/>
                </a:solidFill>
                <a:latin typeface="Lucida Sans" panose="020B0602030504020204" pitchFamily="34" charset="0"/>
              </a:rPr>
              <a:t>anawsterau wrth ddysgu’r wyddor</a:t>
            </a:r>
          </a:p>
          <a:p>
            <a:pPr marL="0" indent="0" eaLnBrk="1" fontAlgn="auto" hangingPunct="1">
              <a:spcAft>
                <a:spcPts val="0"/>
              </a:spcAft>
              <a:buFont typeface="Arial" panose="020B0604020202020204" pitchFamily="34" charset="0"/>
              <a:buNone/>
              <a:defRPr/>
            </a:pP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143000"/>
            <a:ext cx="4038600" cy="4446588"/>
          </a:xfrm>
        </p:spPr>
        <p:txBody>
          <a:bodyPr rtlCol="0">
            <a:normAutofit lnSpcReduction="10000"/>
          </a:bodyPr>
          <a:lstStyle/>
          <a:p>
            <a:pPr eaLnBrk="1" hangingPunct="1">
              <a:lnSpc>
                <a:spcPct val="90000"/>
              </a:lnSpc>
              <a:buFont typeface="Arial" panose="020B0604020202020204" pitchFamily="34" charset="0"/>
              <a:buNone/>
              <a:defRPr/>
            </a:pPr>
            <a:r>
              <a:rPr lang="en-GB" altLang="en-US" kern="0" dirty="0">
                <a:solidFill>
                  <a:srgbClr val="0000FF"/>
                </a:solidFill>
                <a:latin typeface="Lucida Sans" panose="020B0602030504020204" pitchFamily="34" charset="0"/>
              </a:rPr>
              <a:t>Preschool children</a:t>
            </a:r>
          </a:p>
          <a:p>
            <a:pPr eaLnBrk="1" hangingPunct="1">
              <a:lnSpc>
                <a:spcPct val="90000"/>
              </a:lnSpc>
              <a:buFontTx/>
              <a:buChar char="•"/>
              <a:defRPr/>
            </a:pPr>
            <a:r>
              <a:rPr lang="en-GB" altLang="en-US" kern="0" dirty="0">
                <a:solidFill>
                  <a:srgbClr val="0000FF"/>
                </a:solidFill>
                <a:latin typeface="Lucida Sans" panose="020B0602030504020204" pitchFamily="34" charset="0"/>
              </a:rPr>
              <a:t>delayed speech</a:t>
            </a:r>
          </a:p>
          <a:p>
            <a:pPr eaLnBrk="1" hangingPunct="1">
              <a:lnSpc>
                <a:spcPct val="90000"/>
              </a:lnSpc>
              <a:buFontTx/>
              <a:buChar char="•"/>
              <a:defRPr/>
            </a:pPr>
            <a:r>
              <a:rPr lang="en-GB" altLang="en-US" kern="0" dirty="0">
                <a:solidFill>
                  <a:srgbClr val="0000FF"/>
                </a:solidFill>
                <a:latin typeface="Lucida Sans" panose="020B0602030504020204" pitchFamily="34" charset="0"/>
              </a:rPr>
              <a:t>speech problems</a:t>
            </a:r>
          </a:p>
          <a:p>
            <a:pPr eaLnBrk="1" hangingPunct="1">
              <a:lnSpc>
                <a:spcPct val="90000"/>
              </a:lnSpc>
              <a:buFontTx/>
              <a:buChar char="•"/>
              <a:defRPr/>
            </a:pPr>
            <a:r>
              <a:rPr lang="en-GB" altLang="en-US" kern="0" dirty="0">
                <a:solidFill>
                  <a:srgbClr val="0000FF"/>
                </a:solidFill>
                <a:latin typeface="Lucida Sans" panose="020B0602030504020204" pitchFamily="34" charset="0"/>
              </a:rPr>
              <a:t>problems expressing themselves</a:t>
            </a:r>
          </a:p>
          <a:p>
            <a:pPr eaLnBrk="1" hangingPunct="1">
              <a:lnSpc>
                <a:spcPct val="90000"/>
              </a:lnSpc>
              <a:buFontTx/>
              <a:buChar char="•"/>
              <a:defRPr/>
            </a:pPr>
            <a:r>
              <a:rPr lang="en-GB" altLang="en-US" kern="0" dirty="0">
                <a:solidFill>
                  <a:srgbClr val="0000FF"/>
                </a:solidFill>
                <a:latin typeface="Lucida Sans" panose="020B0602030504020204" pitchFamily="34" charset="0"/>
              </a:rPr>
              <a:t>little understanding of rhyme</a:t>
            </a:r>
          </a:p>
          <a:p>
            <a:pPr eaLnBrk="1" hangingPunct="1">
              <a:lnSpc>
                <a:spcPct val="90000"/>
              </a:lnSpc>
              <a:buFontTx/>
              <a:buChar char="•"/>
              <a:defRPr/>
            </a:pPr>
            <a:r>
              <a:rPr lang="en-GB" altLang="en-US" kern="0" dirty="0">
                <a:solidFill>
                  <a:srgbClr val="0000FF"/>
                </a:solidFill>
                <a:latin typeface="Lucida Sans" panose="020B0602030504020204" pitchFamily="34" charset="0"/>
              </a:rPr>
              <a:t>difficulties with learning alphabet</a:t>
            </a:r>
          </a:p>
          <a:p>
            <a:pPr eaLnBrk="1" fontAlgn="auto" hangingPunct="1">
              <a:spcAft>
                <a:spcPts val="0"/>
              </a:spcAft>
              <a:defRPr/>
            </a:pPr>
            <a:endParaRPr lang="en-US" dirty="0">
              <a:solidFill>
                <a:srgbClr val="0000FF"/>
              </a:solidFill>
              <a:latin typeface="Lucida Sans" panose="020B0602030504020204" pitchFamily="34" charset="0"/>
            </a:endParaRPr>
          </a:p>
          <a:p>
            <a:pPr marL="0" indent="0" eaLnBrk="1" fontAlgn="auto" hangingPunct="1">
              <a:spcAft>
                <a:spcPts val="0"/>
              </a:spcAft>
              <a:buFont typeface="Arial" panose="020B0604020202020204" pitchFamily="34" charset="0"/>
              <a:buNone/>
              <a:defRPr/>
            </a:pP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682" name="Title 1"/>
          <p:cNvSpPr>
            <a:spLocks noGrp="1"/>
          </p:cNvSpPr>
          <p:nvPr>
            <p:ph type="title"/>
          </p:nvPr>
        </p:nvSpPr>
        <p:spPr>
          <a:xfrm>
            <a:off x="422275" y="0"/>
            <a:ext cx="8229600" cy="1143000"/>
          </a:xfrm>
        </p:spPr>
        <p:txBody>
          <a:bodyPr/>
          <a:lstStyle/>
          <a:p>
            <a:pPr eaLnBrk="1" hangingPunct="1"/>
            <a:r>
              <a:rPr lang="cy-GB" altLang="en-US" sz="3200" smtClean="0">
                <a:latin typeface="Lucida Sans" panose="020B0602030504020204" pitchFamily="34" charset="0"/>
              </a:rPr>
              <a:t>Symptomau     </a:t>
            </a:r>
            <a:r>
              <a:rPr lang="en-GB" altLang="en-US" sz="3200" smtClean="0">
                <a:solidFill>
                  <a:srgbClr val="0000FF"/>
                </a:solidFill>
                <a:latin typeface="Lucida Sans" panose="020B0602030504020204" pitchFamily="34" charset="0"/>
              </a:rPr>
              <a:t>Symptoms</a:t>
            </a:r>
            <a:endParaRPr lang="en-US" altLang="en-US" sz="3200" smtClean="0">
              <a:solidFill>
                <a:srgbClr val="0000FF"/>
              </a:solidFill>
              <a:latin typeface="Lucida Sans" panose="020B060203050402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143000"/>
            <a:ext cx="4038600" cy="4446588"/>
          </a:xfrm>
        </p:spPr>
        <p:txBody>
          <a:bodyPr rtlCol="0">
            <a:normAutofit fontScale="92500" lnSpcReduction="10000"/>
          </a:bodyPr>
          <a:lstStyle/>
          <a:p>
            <a:pPr eaLnBrk="1" hangingPunct="1">
              <a:buFont typeface="Arial" panose="020B0604020202020204" pitchFamily="34" charset="0"/>
              <a:buNone/>
              <a:defRPr/>
            </a:pPr>
            <a:r>
              <a:rPr lang="cy-GB" altLang="en-US" sz="2600" kern="0" dirty="0">
                <a:solidFill>
                  <a:srgbClr val="000000"/>
                </a:solidFill>
                <a:latin typeface="Lucida Sans" panose="020B0602030504020204" pitchFamily="34" charset="0"/>
              </a:rPr>
              <a:t>5-7 oed</a:t>
            </a:r>
          </a:p>
          <a:p>
            <a:pPr eaLnBrk="1" hangingPunct="1">
              <a:buFontTx/>
              <a:buChar char="•"/>
              <a:defRPr/>
            </a:pPr>
            <a:r>
              <a:rPr lang="cy-GB" altLang="en-US" sz="2600" kern="0" dirty="0">
                <a:solidFill>
                  <a:srgbClr val="000000"/>
                </a:solidFill>
                <a:latin typeface="Lucida Sans" panose="020B0602030504020204" pitchFamily="34" charset="0"/>
              </a:rPr>
              <a:t>anawsterau dysgu enwau a synau llythrennau</a:t>
            </a:r>
          </a:p>
          <a:p>
            <a:pPr eaLnBrk="1" hangingPunct="1">
              <a:buFontTx/>
              <a:buChar char="•"/>
              <a:defRPr/>
            </a:pPr>
            <a:r>
              <a:rPr lang="cy-GB" altLang="en-US" sz="2600" kern="0" dirty="0">
                <a:solidFill>
                  <a:srgbClr val="000000"/>
                </a:solidFill>
                <a:latin typeface="Lucida Sans" panose="020B0602030504020204" pitchFamily="34" charset="0"/>
              </a:rPr>
              <a:t>anghysondeb wrth sillafu</a:t>
            </a:r>
          </a:p>
          <a:p>
            <a:pPr eaLnBrk="1" hangingPunct="1">
              <a:buFontTx/>
              <a:buChar char="•"/>
              <a:defRPr/>
            </a:pPr>
            <a:r>
              <a:rPr lang="cy-GB" altLang="en-US" sz="2600" kern="0" dirty="0">
                <a:solidFill>
                  <a:srgbClr val="000000"/>
                </a:solidFill>
                <a:latin typeface="Lucida Sans" panose="020B0602030504020204" pitchFamily="34" charset="0"/>
              </a:rPr>
              <a:t>anawsterau copïo iaith ysgrifenedig</a:t>
            </a:r>
          </a:p>
          <a:p>
            <a:pPr eaLnBrk="1" hangingPunct="1">
              <a:buFontTx/>
              <a:buChar char="•"/>
              <a:defRPr/>
            </a:pPr>
            <a:r>
              <a:rPr lang="cy-GB" altLang="en-US" sz="2600" kern="0" dirty="0">
                <a:solidFill>
                  <a:srgbClr val="000000"/>
                </a:solidFill>
                <a:latin typeface="Lucida Sans" panose="020B0602030504020204" pitchFamily="34" charset="0"/>
              </a:rPr>
              <a:t>diffyg ymwybyddiaeth ffonolegol </a:t>
            </a:r>
          </a:p>
          <a:p>
            <a:pPr eaLnBrk="1" hangingPunct="1">
              <a:buFontTx/>
              <a:buChar char="•"/>
              <a:defRPr/>
            </a:pPr>
            <a:r>
              <a:rPr lang="cy-GB" altLang="en-US" sz="2600" kern="0" dirty="0">
                <a:solidFill>
                  <a:srgbClr val="000000"/>
                </a:solidFill>
                <a:latin typeface="Lucida Sans" panose="020B0602030504020204" pitchFamily="34" charset="0"/>
              </a:rPr>
              <a:t>anhawster wrth gynllunio/drefnu</a:t>
            </a:r>
          </a:p>
          <a:p>
            <a:pPr marL="0" indent="0" eaLnBrk="1" fontAlgn="auto" hangingPunct="1">
              <a:spcAft>
                <a:spcPts val="0"/>
              </a:spcAft>
              <a:buFont typeface="Arial" panose="020B0604020202020204" pitchFamily="34" charset="0"/>
              <a:buNone/>
              <a:defRPr/>
            </a:pP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143000"/>
            <a:ext cx="4316413" cy="4446588"/>
          </a:xfrm>
        </p:spPr>
        <p:txBody>
          <a:bodyPr rtlCol="0">
            <a:normAutofit fontScale="92500" lnSpcReduction="10000"/>
          </a:bodyPr>
          <a:lstStyle/>
          <a:p>
            <a:pPr eaLnBrk="1" hangingPunct="1">
              <a:buFontTx/>
              <a:buNone/>
              <a:defRPr/>
            </a:pPr>
            <a:r>
              <a:rPr lang="en-GB" altLang="en-US" dirty="0">
                <a:solidFill>
                  <a:srgbClr val="0000FF"/>
                </a:solidFill>
                <a:latin typeface="Lucida Sans" panose="020B0602030504020204" pitchFamily="34" charset="0"/>
              </a:rPr>
              <a:t>5-7 years</a:t>
            </a:r>
          </a:p>
          <a:p>
            <a:pPr eaLnBrk="1" hangingPunct="1">
              <a:defRPr/>
            </a:pPr>
            <a:r>
              <a:rPr lang="en-GB" altLang="en-US" dirty="0">
                <a:solidFill>
                  <a:srgbClr val="0000FF"/>
                </a:solidFill>
                <a:latin typeface="Lucida Sans" panose="020B0602030504020204" pitchFamily="34" charset="0"/>
              </a:rPr>
              <a:t>problems learning names and sounds of letters</a:t>
            </a:r>
          </a:p>
          <a:p>
            <a:pPr eaLnBrk="1" hangingPunct="1">
              <a:defRPr/>
            </a:pPr>
            <a:r>
              <a:rPr lang="en-GB" altLang="en-US" dirty="0">
                <a:solidFill>
                  <a:srgbClr val="0000FF"/>
                </a:solidFill>
                <a:latin typeface="Lucida Sans" panose="020B0602030504020204" pitchFamily="34" charset="0"/>
              </a:rPr>
              <a:t>inconsistent spelling</a:t>
            </a:r>
          </a:p>
          <a:p>
            <a:pPr eaLnBrk="1" hangingPunct="1">
              <a:defRPr/>
            </a:pPr>
            <a:r>
              <a:rPr lang="en-GB" altLang="en-US" dirty="0">
                <a:solidFill>
                  <a:srgbClr val="0000FF"/>
                </a:solidFill>
                <a:latin typeface="Lucida Sans" panose="020B0602030504020204" pitchFamily="34" charset="0"/>
              </a:rPr>
              <a:t>problems copying written language</a:t>
            </a:r>
          </a:p>
          <a:p>
            <a:pPr eaLnBrk="1" hangingPunct="1">
              <a:defRPr/>
            </a:pPr>
            <a:r>
              <a:rPr lang="en-GB" altLang="en-US" dirty="0">
                <a:solidFill>
                  <a:srgbClr val="0000FF"/>
                </a:solidFill>
                <a:latin typeface="Lucida Sans" panose="020B0602030504020204" pitchFamily="34" charset="0"/>
              </a:rPr>
              <a:t>poor phonological awareness</a:t>
            </a:r>
          </a:p>
          <a:p>
            <a:pPr eaLnBrk="1" hangingPunct="1">
              <a:defRPr/>
            </a:pPr>
            <a:r>
              <a:rPr lang="en-GB" altLang="en-US" dirty="0">
                <a:solidFill>
                  <a:srgbClr val="0000FF"/>
                </a:solidFill>
                <a:latin typeface="Lucida Sans" panose="020B0602030504020204" pitchFamily="34" charset="0"/>
              </a:rPr>
              <a:t>poor planning/organisation</a:t>
            </a:r>
          </a:p>
          <a:p>
            <a:pPr eaLnBrk="1" fontAlgn="auto" hangingPunct="1">
              <a:spcAft>
                <a:spcPts val="0"/>
              </a:spcAft>
              <a:defRPr/>
            </a:pPr>
            <a:endParaRPr lang="en-US" dirty="0">
              <a:solidFill>
                <a:srgbClr val="0000FF"/>
              </a:solidFill>
              <a:latin typeface="Lucida Sans" panose="020B0602030504020204" pitchFamily="34" charset="0"/>
            </a:endParaRPr>
          </a:p>
          <a:p>
            <a:pPr marL="0" indent="0" eaLnBrk="1" fontAlgn="auto" hangingPunct="1">
              <a:spcAft>
                <a:spcPts val="0"/>
              </a:spcAft>
              <a:buFont typeface="Arial" panose="020B0604020202020204" pitchFamily="34" charset="0"/>
              <a:buNone/>
              <a:defRPr/>
            </a:pP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3730" name="Title 1"/>
          <p:cNvSpPr>
            <a:spLocks noGrp="1"/>
          </p:cNvSpPr>
          <p:nvPr>
            <p:ph type="title"/>
          </p:nvPr>
        </p:nvSpPr>
        <p:spPr>
          <a:xfrm>
            <a:off x="422275" y="0"/>
            <a:ext cx="8229600" cy="1143000"/>
          </a:xfrm>
        </p:spPr>
        <p:txBody>
          <a:bodyPr/>
          <a:lstStyle/>
          <a:p>
            <a:pPr eaLnBrk="1" hangingPunct="1"/>
            <a:r>
              <a:rPr lang="cy-GB" altLang="en-US" sz="3200" smtClean="0">
                <a:latin typeface="Lucida Sans" panose="020B0602030504020204" pitchFamily="34" charset="0"/>
              </a:rPr>
              <a:t>Diagnosis</a:t>
            </a:r>
            <a:endParaRPr lang="en-US" altLang="en-US" sz="3200" smtClean="0">
              <a:solidFill>
                <a:srgbClr val="0000FF"/>
              </a:solidFill>
              <a:latin typeface="Lucida Sans" panose="020B060203050402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143000"/>
            <a:ext cx="4038600" cy="4446588"/>
          </a:xfrm>
        </p:spPr>
        <p:txBody>
          <a:bodyPr rtlCol="0">
            <a:normAutofit fontScale="92500"/>
          </a:bodyPr>
          <a:lstStyle/>
          <a:p>
            <a:pPr eaLnBrk="1" hangingPunct="1">
              <a:buFontTx/>
              <a:buChar char="•"/>
              <a:defRPr/>
            </a:pPr>
            <a:r>
              <a:rPr lang="cy-GB" altLang="en-US" sz="3500" kern="0" dirty="0">
                <a:solidFill>
                  <a:srgbClr val="000000"/>
                </a:solidFill>
                <a:latin typeface="Lucida Sans" panose="020B0602030504020204" pitchFamily="34" charset="0"/>
              </a:rPr>
              <a:t>Medru bod yn anodd cael diagnosis</a:t>
            </a:r>
          </a:p>
          <a:p>
            <a:pPr eaLnBrk="1" hangingPunct="1">
              <a:buFontTx/>
              <a:buChar char="•"/>
              <a:defRPr/>
            </a:pPr>
            <a:r>
              <a:rPr lang="cy-GB" altLang="en-US" sz="3500" kern="0" dirty="0">
                <a:solidFill>
                  <a:srgbClr val="000000"/>
                </a:solidFill>
                <a:latin typeface="Lucida Sans" panose="020B0602030504020204" pitchFamily="34" charset="0"/>
              </a:rPr>
              <a:t>Dim cyllid o’r GIG</a:t>
            </a:r>
          </a:p>
          <a:p>
            <a:pPr eaLnBrk="1" hangingPunct="1">
              <a:buFontTx/>
              <a:buChar char="•"/>
              <a:defRPr/>
            </a:pPr>
            <a:r>
              <a:rPr lang="cy-GB" altLang="en-US" sz="3500" kern="0" dirty="0">
                <a:solidFill>
                  <a:srgbClr val="000000"/>
                </a:solidFill>
                <a:latin typeface="Lucida Sans" panose="020B0602030504020204" pitchFamily="34" charset="0"/>
              </a:rPr>
              <a:t>Rhestrau gwirio</a:t>
            </a:r>
          </a:p>
          <a:p>
            <a:pPr eaLnBrk="1" hangingPunct="1">
              <a:buFontTx/>
              <a:buChar char="•"/>
              <a:defRPr/>
            </a:pPr>
            <a:r>
              <a:rPr lang="cy-GB" altLang="en-US" sz="3500" kern="0" dirty="0">
                <a:solidFill>
                  <a:srgbClr val="000000"/>
                </a:solidFill>
                <a:latin typeface="Lucida Sans" panose="020B0602030504020204" pitchFamily="34" charset="0"/>
              </a:rPr>
              <a:t>Profion sgrinio</a:t>
            </a:r>
          </a:p>
          <a:p>
            <a:pPr eaLnBrk="1" hangingPunct="1">
              <a:buFontTx/>
              <a:buChar char="•"/>
              <a:defRPr/>
            </a:pPr>
            <a:r>
              <a:rPr lang="cy-GB" altLang="en-US" sz="3500" kern="0" dirty="0">
                <a:solidFill>
                  <a:srgbClr val="000000"/>
                </a:solidFill>
                <a:latin typeface="Lucida Sans" panose="020B0602030504020204" pitchFamily="34" charset="0"/>
              </a:rPr>
              <a:t>Asesiad diagnostig lawn</a:t>
            </a:r>
          </a:p>
          <a:p>
            <a:pPr marL="0" indent="0" eaLnBrk="1" fontAlgn="auto" hangingPunct="1">
              <a:spcAft>
                <a:spcPts val="0"/>
              </a:spcAft>
              <a:buFont typeface="Arial" panose="020B0604020202020204" pitchFamily="34" charset="0"/>
              <a:buNone/>
              <a:defRPr/>
            </a:pP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143000"/>
            <a:ext cx="4316413" cy="4446588"/>
          </a:xfrm>
        </p:spPr>
        <p:txBody>
          <a:bodyPr rtlCol="0">
            <a:normAutofit fontScale="92500"/>
          </a:bodyPr>
          <a:lstStyle/>
          <a:p>
            <a:pPr eaLnBrk="1" hangingPunct="1">
              <a:buFontTx/>
              <a:buChar char="•"/>
              <a:defRPr/>
            </a:pPr>
            <a:r>
              <a:rPr lang="en-GB" altLang="en-US" sz="3500" kern="0" dirty="0">
                <a:solidFill>
                  <a:srgbClr val="0000FF"/>
                </a:solidFill>
                <a:latin typeface="Lucida Sans" panose="020B0602030504020204" pitchFamily="34" charset="0"/>
              </a:rPr>
              <a:t>Can be difficult to diagnose</a:t>
            </a:r>
          </a:p>
          <a:p>
            <a:pPr eaLnBrk="1" hangingPunct="1">
              <a:buFontTx/>
              <a:buChar char="•"/>
              <a:defRPr/>
            </a:pPr>
            <a:r>
              <a:rPr lang="en-GB" altLang="en-US" sz="3500" kern="0" dirty="0">
                <a:solidFill>
                  <a:srgbClr val="0000FF"/>
                </a:solidFill>
                <a:latin typeface="Lucida Sans" panose="020B0602030504020204" pitchFamily="34" charset="0"/>
              </a:rPr>
              <a:t>Not funded by NHS</a:t>
            </a:r>
          </a:p>
          <a:p>
            <a:pPr eaLnBrk="1" hangingPunct="1">
              <a:buFontTx/>
              <a:buChar char="•"/>
              <a:defRPr/>
            </a:pPr>
            <a:r>
              <a:rPr lang="en-GB" altLang="en-US" sz="3500" kern="0" dirty="0">
                <a:solidFill>
                  <a:srgbClr val="0000FF"/>
                </a:solidFill>
                <a:latin typeface="Lucida Sans" panose="020B0602030504020204" pitchFamily="34" charset="0"/>
              </a:rPr>
              <a:t>Checklists</a:t>
            </a:r>
          </a:p>
          <a:p>
            <a:pPr eaLnBrk="1" hangingPunct="1">
              <a:buFontTx/>
              <a:buChar char="•"/>
              <a:defRPr/>
            </a:pPr>
            <a:r>
              <a:rPr lang="en-GB" altLang="en-US" sz="3500" kern="0" dirty="0">
                <a:solidFill>
                  <a:srgbClr val="0000FF"/>
                </a:solidFill>
                <a:latin typeface="Lucida Sans" panose="020B0602030504020204" pitchFamily="34" charset="0"/>
              </a:rPr>
              <a:t>Screening tests</a:t>
            </a:r>
          </a:p>
          <a:p>
            <a:pPr eaLnBrk="1" hangingPunct="1">
              <a:buFontTx/>
              <a:buChar char="•"/>
              <a:defRPr/>
            </a:pPr>
            <a:r>
              <a:rPr lang="en-GB" altLang="en-US" sz="3500" kern="0" dirty="0">
                <a:solidFill>
                  <a:srgbClr val="0000FF"/>
                </a:solidFill>
                <a:latin typeface="Lucida Sans" panose="020B0602030504020204" pitchFamily="34" charset="0"/>
              </a:rPr>
              <a:t>Full diagnostic assessment</a:t>
            </a:r>
          </a:p>
          <a:p>
            <a:pPr eaLnBrk="1" fontAlgn="auto" hangingPunct="1">
              <a:spcAft>
                <a:spcPts val="0"/>
              </a:spcAft>
              <a:defRPr/>
            </a:pPr>
            <a:endParaRPr lang="en-US" dirty="0">
              <a:solidFill>
                <a:srgbClr val="0000FF"/>
              </a:solidFill>
              <a:latin typeface="Lucida Sans" panose="020B0602030504020204" pitchFamily="34" charset="0"/>
            </a:endParaRPr>
          </a:p>
          <a:p>
            <a:pPr marL="0" indent="0" eaLnBrk="1" fontAlgn="auto" hangingPunct="1">
              <a:spcAft>
                <a:spcPts val="0"/>
              </a:spcAft>
              <a:buFont typeface="Arial" panose="020B0604020202020204" pitchFamily="34" charset="0"/>
              <a:buNone/>
              <a:defRPr/>
            </a:pP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4034" name="Title 1"/>
          <p:cNvSpPr>
            <a:spLocks noGrp="1"/>
          </p:cNvSpPr>
          <p:nvPr>
            <p:ph type="title"/>
          </p:nvPr>
        </p:nvSpPr>
        <p:spPr>
          <a:xfrm>
            <a:off x="422275" y="0"/>
            <a:ext cx="8229600" cy="1143000"/>
          </a:xfrm>
        </p:spPr>
        <p:txBody>
          <a:bodyPr/>
          <a:lstStyle/>
          <a:p>
            <a:pPr eaLnBrk="1" hangingPunct="1">
              <a:defRPr/>
            </a:pPr>
            <a:r>
              <a:rPr lang="cy-GB" altLang="en-US" sz="3200" kern="0" dirty="0">
                <a:latin typeface="Lucida Sans" panose="020B0602030504020204" pitchFamily="34" charset="0"/>
              </a:rPr>
              <a:t>Goblygiadau</a:t>
            </a:r>
            <a:r>
              <a:rPr lang="cy-GB" altLang="en-US" sz="3200" kern="0" dirty="0">
                <a:solidFill>
                  <a:srgbClr val="000000"/>
                </a:solidFill>
                <a:latin typeface="Lucida Sans" panose="020B0602030504020204" pitchFamily="34" charset="0"/>
              </a:rPr>
              <a:t>      </a:t>
            </a:r>
            <a:r>
              <a:rPr lang="en-GB" altLang="en-US" sz="3200" kern="0" dirty="0">
                <a:solidFill>
                  <a:srgbClr val="0000FF"/>
                </a:solidFill>
                <a:latin typeface="Lucida Sans" panose="020B0602030504020204" pitchFamily="34" charset="0"/>
              </a:rPr>
              <a:t>Implications</a:t>
            </a:r>
            <a:endParaRPr lang="en-US" altLang="en-US" sz="3200" dirty="0" smtClean="0">
              <a:solidFill>
                <a:srgbClr val="0000FF"/>
              </a:solidFill>
              <a:latin typeface="Lucida Sans" panose="020B060203050402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143000"/>
            <a:ext cx="4038600" cy="4446588"/>
          </a:xfrm>
        </p:spPr>
        <p:txBody>
          <a:bodyPr rtlCol="0">
            <a:normAutofit/>
          </a:bodyPr>
          <a:lstStyle/>
          <a:p>
            <a:pPr eaLnBrk="1" hangingPunct="1">
              <a:buFontTx/>
              <a:buChar char="•"/>
              <a:defRPr/>
            </a:pPr>
            <a:r>
              <a:rPr lang="cy-GB" altLang="en-US" sz="3200" kern="0" dirty="0">
                <a:solidFill>
                  <a:srgbClr val="000000"/>
                </a:solidFill>
                <a:latin typeface="Lucida Sans" panose="020B0602030504020204" pitchFamily="34" charset="0"/>
              </a:rPr>
              <a:t>unigryw</a:t>
            </a:r>
          </a:p>
          <a:p>
            <a:pPr eaLnBrk="1" hangingPunct="1">
              <a:buFontTx/>
              <a:buChar char="•"/>
              <a:defRPr/>
            </a:pPr>
            <a:r>
              <a:rPr lang="cy-GB" altLang="en-US" sz="3200" kern="0" dirty="0">
                <a:solidFill>
                  <a:srgbClr val="000000"/>
                </a:solidFill>
                <a:latin typeface="Lucida Sans" panose="020B0602030504020204" pitchFamily="34" charset="0"/>
              </a:rPr>
              <a:t>strategaethau</a:t>
            </a:r>
          </a:p>
          <a:p>
            <a:pPr eaLnBrk="1" hangingPunct="1">
              <a:buFontTx/>
              <a:buChar char="•"/>
              <a:defRPr/>
            </a:pPr>
            <a:r>
              <a:rPr lang="cy-GB" altLang="en-US" sz="3200" kern="0" dirty="0">
                <a:solidFill>
                  <a:srgbClr val="000000"/>
                </a:solidFill>
                <a:latin typeface="Lucida Sans" panose="020B0602030504020204" pitchFamily="34" charset="0"/>
              </a:rPr>
              <a:t>staff</a:t>
            </a:r>
          </a:p>
          <a:p>
            <a:pPr eaLnBrk="1" hangingPunct="1">
              <a:buFontTx/>
              <a:buChar char="•"/>
              <a:defRPr/>
            </a:pPr>
            <a:r>
              <a:rPr lang="cy-GB" altLang="en-US" sz="3200" kern="0" dirty="0">
                <a:solidFill>
                  <a:srgbClr val="000000"/>
                </a:solidFill>
                <a:latin typeface="Lucida Sans" panose="020B0602030504020204" pitchFamily="34" charset="0"/>
              </a:rPr>
              <a:t>cefnogaeth</a:t>
            </a:r>
          </a:p>
          <a:p>
            <a:pPr eaLnBrk="1" hangingPunct="1">
              <a:buFontTx/>
              <a:buChar char="-"/>
              <a:defRPr/>
            </a:pPr>
            <a:r>
              <a:rPr lang="cy-GB" altLang="en-US" sz="3200" kern="0" dirty="0">
                <a:solidFill>
                  <a:srgbClr val="000000"/>
                </a:solidFill>
                <a:latin typeface="Lucida Sans" panose="020B0602030504020204" pitchFamily="34" charset="0"/>
              </a:rPr>
              <a:t>adnoddau</a:t>
            </a:r>
          </a:p>
          <a:p>
            <a:pPr eaLnBrk="1" hangingPunct="1">
              <a:buFontTx/>
              <a:buChar char="-"/>
              <a:defRPr/>
            </a:pPr>
            <a:r>
              <a:rPr lang="cy-GB" altLang="en-US" sz="3200" kern="0" dirty="0">
                <a:solidFill>
                  <a:srgbClr val="000000"/>
                </a:solidFill>
                <a:latin typeface="Lucida Sans" panose="020B0602030504020204" pitchFamily="34" charset="0"/>
              </a:rPr>
              <a:t>trefn/strwythur</a:t>
            </a:r>
          </a:p>
          <a:p>
            <a:pPr eaLnBrk="1" hangingPunct="1">
              <a:buFontTx/>
              <a:buChar char="-"/>
              <a:defRPr/>
            </a:pPr>
            <a:r>
              <a:rPr lang="cy-GB" altLang="en-US" sz="3200" kern="0" dirty="0">
                <a:solidFill>
                  <a:srgbClr val="000000"/>
                </a:solidFill>
                <a:latin typeface="Lucida Sans" panose="020B0602030504020204" pitchFamily="34" charset="0"/>
              </a:rPr>
              <a:t>cymhelliant</a:t>
            </a:r>
          </a:p>
          <a:p>
            <a:pPr marL="0" indent="0" eaLnBrk="1" fontAlgn="auto" hangingPunct="1">
              <a:spcAft>
                <a:spcPts val="0"/>
              </a:spcAft>
              <a:buFont typeface="Arial" panose="020B0604020202020204" pitchFamily="34" charset="0"/>
              <a:buNone/>
              <a:defRPr/>
            </a:pP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143000"/>
            <a:ext cx="4316413" cy="4446588"/>
          </a:xfrm>
        </p:spPr>
        <p:txBody>
          <a:bodyPr rtlCol="0">
            <a:normAutofit/>
          </a:bodyPr>
          <a:lstStyle/>
          <a:p>
            <a:pPr eaLnBrk="1" hangingPunct="1">
              <a:buFontTx/>
              <a:buChar char="•"/>
              <a:defRPr/>
            </a:pPr>
            <a:r>
              <a:rPr lang="en-GB" altLang="en-US" sz="3200" kern="0" dirty="0">
                <a:solidFill>
                  <a:srgbClr val="0000FF"/>
                </a:solidFill>
                <a:latin typeface="Lucida Sans" panose="020B0602030504020204" pitchFamily="34" charset="0"/>
              </a:rPr>
              <a:t>unique</a:t>
            </a:r>
          </a:p>
          <a:p>
            <a:pPr eaLnBrk="1" hangingPunct="1">
              <a:buFontTx/>
              <a:buChar char="•"/>
              <a:defRPr/>
            </a:pPr>
            <a:r>
              <a:rPr lang="en-GB" altLang="en-US" sz="3200" kern="0" dirty="0">
                <a:solidFill>
                  <a:srgbClr val="0000FF"/>
                </a:solidFill>
                <a:latin typeface="Lucida Sans" panose="020B0602030504020204" pitchFamily="34" charset="0"/>
              </a:rPr>
              <a:t>coping strategies</a:t>
            </a:r>
          </a:p>
          <a:p>
            <a:pPr eaLnBrk="1" hangingPunct="1">
              <a:buFontTx/>
              <a:buChar char="•"/>
              <a:defRPr/>
            </a:pPr>
            <a:r>
              <a:rPr lang="en-GB" altLang="en-US" sz="3200" kern="0" dirty="0">
                <a:solidFill>
                  <a:srgbClr val="0000FF"/>
                </a:solidFill>
                <a:latin typeface="Lucida Sans" panose="020B0602030504020204" pitchFamily="34" charset="0"/>
              </a:rPr>
              <a:t>staff</a:t>
            </a:r>
          </a:p>
          <a:p>
            <a:pPr eaLnBrk="1" hangingPunct="1">
              <a:buFontTx/>
              <a:buChar char="•"/>
              <a:defRPr/>
            </a:pPr>
            <a:r>
              <a:rPr lang="en-GB" altLang="en-US" sz="3200" kern="0" dirty="0">
                <a:solidFill>
                  <a:srgbClr val="0000FF"/>
                </a:solidFill>
                <a:latin typeface="Lucida Sans" panose="020B0602030504020204" pitchFamily="34" charset="0"/>
              </a:rPr>
              <a:t>support</a:t>
            </a:r>
          </a:p>
          <a:p>
            <a:pPr eaLnBrk="1" hangingPunct="1">
              <a:buFontTx/>
              <a:buChar char="-"/>
              <a:defRPr/>
            </a:pPr>
            <a:r>
              <a:rPr lang="en-GB" altLang="en-US" sz="3200" kern="0" dirty="0">
                <a:solidFill>
                  <a:srgbClr val="0000FF"/>
                </a:solidFill>
                <a:latin typeface="Lucida Sans" panose="020B0602030504020204" pitchFamily="34" charset="0"/>
              </a:rPr>
              <a:t>resources</a:t>
            </a:r>
          </a:p>
          <a:p>
            <a:pPr eaLnBrk="1" hangingPunct="1">
              <a:buFontTx/>
              <a:buChar char="-"/>
              <a:defRPr/>
            </a:pPr>
            <a:r>
              <a:rPr lang="en-GB" altLang="en-US" sz="3200" kern="0" dirty="0">
                <a:solidFill>
                  <a:srgbClr val="0000FF"/>
                </a:solidFill>
                <a:latin typeface="Lucida Sans" panose="020B0602030504020204" pitchFamily="34" charset="0"/>
              </a:rPr>
              <a:t>routine/structure</a:t>
            </a:r>
          </a:p>
          <a:p>
            <a:pPr eaLnBrk="1" hangingPunct="1">
              <a:buFontTx/>
              <a:buChar char="-"/>
              <a:defRPr/>
            </a:pPr>
            <a:r>
              <a:rPr lang="en-GB" altLang="en-US" sz="3200" kern="0" dirty="0">
                <a:solidFill>
                  <a:srgbClr val="0000FF"/>
                </a:solidFill>
                <a:latin typeface="Lucida Sans" panose="020B0602030504020204" pitchFamily="34" charset="0"/>
              </a:rPr>
              <a:t>motivation</a:t>
            </a:r>
          </a:p>
          <a:p>
            <a:pPr eaLnBrk="1" fontAlgn="auto" hangingPunct="1">
              <a:spcAft>
                <a:spcPts val="0"/>
              </a:spcAft>
              <a:defRPr/>
            </a:pPr>
            <a:endParaRPr lang="en-US" dirty="0">
              <a:solidFill>
                <a:srgbClr val="0000FF"/>
              </a:solidFill>
              <a:latin typeface="Lucida Sans" panose="020B0602030504020204" pitchFamily="34" charset="0"/>
            </a:endParaRPr>
          </a:p>
          <a:p>
            <a:pPr marL="0" indent="0" eaLnBrk="1" fontAlgn="auto" hangingPunct="1">
              <a:spcAft>
                <a:spcPts val="0"/>
              </a:spcAft>
              <a:buFont typeface="Arial" panose="020B0604020202020204" pitchFamily="34" charset="0"/>
              <a:buNone/>
              <a:defRPr/>
            </a:pP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7826" name="Title 1"/>
          <p:cNvSpPr>
            <a:spLocks noGrp="1"/>
          </p:cNvSpPr>
          <p:nvPr>
            <p:ph type="title"/>
          </p:nvPr>
        </p:nvSpPr>
        <p:spPr>
          <a:xfrm>
            <a:off x="468313" y="0"/>
            <a:ext cx="8229600" cy="1143000"/>
          </a:xfrm>
        </p:spPr>
        <p:txBody>
          <a:bodyPr/>
          <a:lstStyle/>
          <a:p>
            <a:pPr eaLnBrk="1" hangingPunct="1"/>
            <a:r>
              <a:rPr lang="cy-GB" altLang="en-US" sz="3200" smtClean="0">
                <a:latin typeface="Lucida Sans" panose="020B0602030504020204" pitchFamily="34" charset="0"/>
              </a:rPr>
              <a:t>Arfer cynhwysol</a:t>
            </a:r>
            <a:r>
              <a:rPr lang="cy-GB" altLang="en-US" sz="3200" smtClean="0">
                <a:solidFill>
                  <a:schemeClr val="accent2"/>
                </a:solidFill>
                <a:latin typeface="Lucida Sans" panose="020B0602030504020204" pitchFamily="34" charset="0"/>
              </a:rPr>
              <a:t/>
            </a:r>
            <a:br>
              <a:rPr lang="cy-GB" altLang="en-US" sz="3200" smtClean="0">
                <a:solidFill>
                  <a:schemeClr val="accent2"/>
                </a:solidFill>
                <a:latin typeface="Lucida Sans" panose="020B0602030504020204" pitchFamily="34" charset="0"/>
              </a:rPr>
            </a:br>
            <a:r>
              <a:rPr lang="en-GB" altLang="en-US" sz="3200" smtClean="0">
                <a:solidFill>
                  <a:srgbClr val="0000FF"/>
                </a:solidFill>
                <a:latin typeface="Lucida Sans" panose="020B0602030504020204" pitchFamily="34" charset="0"/>
              </a:rPr>
              <a:t>Inclusive practice</a:t>
            </a:r>
            <a:endParaRPr lang="en-US" altLang="en-US" sz="3200" smtClean="0">
              <a:solidFill>
                <a:srgbClr val="0000FF"/>
              </a:solidFill>
              <a:latin typeface="Lucida Sans" panose="020B060203050402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143000"/>
            <a:ext cx="4038600" cy="4446588"/>
          </a:xfrm>
        </p:spPr>
        <p:txBody>
          <a:bodyPr rtlCol="0">
            <a:normAutofit/>
          </a:bodyPr>
          <a:lstStyle/>
          <a:p>
            <a:pPr eaLnBrk="1" hangingPunct="1">
              <a:lnSpc>
                <a:spcPct val="90000"/>
              </a:lnSpc>
              <a:buFontTx/>
              <a:buChar char="•"/>
              <a:defRPr/>
            </a:pPr>
            <a:r>
              <a:rPr lang="cy-GB" altLang="en-US" sz="2600" kern="0" dirty="0">
                <a:solidFill>
                  <a:srgbClr val="000000"/>
                </a:solidFill>
                <a:latin typeface="Lucida Sans" panose="020B0602030504020204" pitchFamily="34" charset="0"/>
              </a:rPr>
              <a:t>Heriau ddysgu addas</a:t>
            </a:r>
          </a:p>
          <a:p>
            <a:pPr eaLnBrk="1" hangingPunct="1">
              <a:lnSpc>
                <a:spcPct val="90000"/>
              </a:lnSpc>
              <a:buFontTx/>
              <a:buChar char="•"/>
              <a:defRPr/>
            </a:pPr>
            <a:r>
              <a:rPr lang="cy-GB" altLang="en-US" sz="2600" kern="0" dirty="0">
                <a:solidFill>
                  <a:srgbClr val="000000"/>
                </a:solidFill>
                <a:latin typeface="Lucida Sans" panose="020B0602030504020204" pitchFamily="34" charset="0"/>
              </a:rPr>
              <a:t>Ymateb i anghenion amrywiol</a:t>
            </a:r>
          </a:p>
          <a:p>
            <a:pPr eaLnBrk="1" hangingPunct="1">
              <a:lnSpc>
                <a:spcPct val="90000"/>
              </a:lnSpc>
              <a:buFontTx/>
              <a:buChar char="•"/>
              <a:defRPr/>
            </a:pPr>
            <a:r>
              <a:rPr lang="cy-GB" altLang="en-US" sz="2600" kern="0" dirty="0">
                <a:solidFill>
                  <a:srgbClr val="000000"/>
                </a:solidFill>
                <a:latin typeface="Lucida Sans" panose="020B0602030504020204" pitchFamily="34" charset="0"/>
              </a:rPr>
              <a:t>Darpariaeth:</a:t>
            </a:r>
          </a:p>
          <a:p>
            <a:pPr eaLnBrk="1" hangingPunct="1">
              <a:lnSpc>
                <a:spcPct val="90000"/>
              </a:lnSpc>
              <a:buFontTx/>
              <a:buChar char="-"/>
              <a:defRPr/>
            </a:pPr>
            <a:r>
              <a:rPr lang="cy-GB" altLang="en-US" sz="2600" kern="0" dirty="0">
                <a:solidFill>
                  <a:srgbClr val="000000"/>
                </a:solidFill>
                <a:latin typeface="Lucida Sans" panose="020B0602030504020204" pitchFamily="34" charset="0"/>
              </a:rPr>
              <a:t>Ysgolion arbenigol</a:t>
            </a:r>
          </a:p>
          <a:p>
            <a:pPr eaLnBrk="1" hangingPunct="1">
              <a:lnSpc>
                <a:spcPct val="90000"/>
              </a:lnSpc>
              <a:buFontTx/>
              <a:buChar char="-"/>
              <a:defRPr/>
            </a:pPr>
            <a:r>
              <a:rPr lang="cy-GB" altLang="en-US" sz="2600" kern="0" dirty="0">
                <a:solidFill>
                  <a:srgbClr val="000000"/>
                </a:solidFill>
                <a:latin typeface="Lucida Sans" panose="020B0602030504020204" pitchFamily="34" charset="0"/>
              </a:rPr>
              <a:t>Uned Dyslecsia</a:t>
            </a:r>
          </a:p>
          <a:p>
            <a:pPr eaLnBrk="1" hangingPunct="1">
              <a:lnSpc>
                <a:spcPct val="90000"/>
              </a:lnSpc>
              <a:buFontTx/>
              <a:buChar char="-"/>
              <a:defRPr/>
            </a:pPr>
            <a:r>
              <a:rPr lang="cy-GB" altLang="en-US" sz="2600" kern="0" dirty="0">
                <a:solidFill>
                  <a:srgbClr val="000000"/>
                </a:solidFill>
                <a:latin typeface="Lucida Sans" panose="020B0602030504020204" pitchFamily="34" charset="0"/>
              </a:rPr>
              <a:t>Dosbarthiadau arbenigol</a:t>
            </a:r>
          </a:p>
          <a:p>
            <a:pPr eaLnBrk="1" hangingPunct="1">
              <a:lnSpc>
                <a:spcPct val="90000"/>
              </a:lnSpc>
              <a:buFontTx/>
              <a:buChar char="-"/>
              <a:defRPr/>
            </a:pPr>
            <a:r>
              <a:rPr lang="cy-GB" altLang="en-US" sz="2600" kern="0" dirty="0">
                <a:solidFill>
                  <a:srgbClr val="000000"/>
                </a:solidFill>
                <a:latin typeface="Lucida Sans" panose="020B0602030504020204" pitchFamily="34" charset="0"/>
              </a:rPr>
              <a:t>System alldynnu</a:t>
            </a:r>
          </a:p>
          <a:p>
            <a:pPr eaLnBrk="1" hangingPunct="1">
              <a:lnSpc>
                <a:spcPct val="90000"/>
              </a:lnSpc>
              <a:buFontTx/>
              <a:buChar char="•"/>
              <a:defRPr/>
            </a:pPr>
            <a:r>
              <a:rPr lang="cy-GB" altLang="en-US" sz="2600" kern="0" dirty="0">
                <a:solidFill>
                  <a:srgbClr val="000000"/>
                </a:solidFill>
                <a:latin typeface="Lucida Sans" panose="020B0602030504020204" pitchFamily="34" charset="0"/>
              </a:rPr>
              <a:t>Ffocysu ar y positif!</a:t>
            </a:r>
          </a:p>
          <a:p>
            <a:pPr marL="0" indent="0" eaLnBrk="1" fontAlgn="auto" hangingPunct="1">
              <a:spcAft>
                <a:spcPts val="0"/>
              </a:spcAft>
              <a:buFont typeface="Arial" panose="020B0604020202020204" pitchFamily="34" charset="0"/>
              <a:buNone/>
              <a:defRPr/>
            </a:pP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143000"/>
            <a:ext cx="4316413" cy="4446588"/>
          </a:xfrm>
        </p:spPr>
        <p:txBody>
          <a:bodyPr rtlCol="0">
            <a:normAutofit/>
          </a:bodyPr>
          <a:lstStyle/>
          <a:p>
            <a:pPr eaLnBrk="1" hangingPunct="1">
              <a:lnSpc>
                <a:spcPct val="90000"/>
              </a:lnSpc>
              <a:buFontTx/>
              <a:buChar char="•"/>
              <a:defRPr/>
            </a:pPr>
            <a:r>
              <a:rPr lang="en-GB" altLang="en-US" sz="2400" kern="0" dirty="0">
                <a:solidFill>
                  <a:srgbClr val="0000FF"/>
                </a:solidFill>
                <a:latin typeface="Lucida Sans" panose="020B0602030504020204" pitchFamily="34" charset="0"/>
              </a:rPr>
              <a:t>Suitable learning challenges</a:t>
            </a:r>
          </a:p>
          <a:p>
            <a:pPr eaLnBrk="1" hangingPunct="1">
              <a:lnSpc>
                <a:spcPct val="90000"/>
              </a:lnSpc>
              <a:buFontTx/>
              <a:buChar char="•"/>
              <a:defRPr/>
            </a:pPr>
            <a:r>
              <a:rPr lang="en-GB" altLang="en-US" sz="2400" kern="0" dirty="0">
                <a:solidFill>
                  <a:srgbClr val="0000FF"/>
                </a:solidFill>
                <a:latin typeface="Lucida Sans" panose="020B0602030504020204" pitchFamily="34" charset="0"/>
              </a:rPr>
              <a:t>Respond to diverse needs</a:t>
            </a:r>
          </a:p>
          <a:p>
            <a:pPr eaLnBrk="1" hangingPunct="1">
              <a:lnSpc>
                <a:spcPct val="90000"/>
              </a:lnSpc>
              <a:buFontTx/>
              <a:buChar char="•"/>
              <a:defRPr/>
            </a:pPr>
            <a:r>
              <a:rPr lang="en-GB" altLang="en-US" sz="2400" kern="0" dirty="0">
                <a:solidFill>
                  <a:srgbClr val="0000FF"/>
                </a:solidFill>
                <a:latin typeface="Lucida Sans" panose="020B0602030504020204" pitchFamily="34" charset="0"/>
              </a:rPr>
              <a:t>Provision:</a:t>
            </a:r>
          </a:p>
          <a:p>
            <a:pPr eaLnBrk="1" hangingPunct="1">
              <a:lnSpc>
                <a:spcPct val="90000"/>
              </a:lnSpc>
              <a:buFontTx/>
              <a:buChar char="-"/>
              <a:defRPr/>
            </a:pPr>
            <a:r>
              <a:rPr lang="en-GB" altLang="en-US" sz="2400" kern="0" dirty="0">
                <a:solidFill>
                  <a:srgbClr val="0000FF"/>
                </a:solidFill>
                <a:latin typeface="Lucida Sans" panose="020B0602030504020204" pitchFamily="34" charset="0"/>
              </a:rPr>
              <a:t>Specialist provision schools</a:t>
            </a:r>
          </a:p>
          <a:p>
            <a:pPr eaLnBrk="1" hangingPunct="1">
              <a:lnSpc>
                <a:spcPct val="90000"/>
              </a:lnSpc>
              <a:buFontTx/>
              <a:buChar char="-"/>
              <a:defRPr/>
            </a:pPr>
            <a:r>
              <a:rPr lang="en-GB" altLang="en-US" sz="2400" kern="0" dirty="0">
                <a:solidFill>
                  <a:srgbClr val="0000FF"/>
                </a:solidFill>
                <a:latin typeface="Lucida Sans" panose="020B0602030504020204" pitchFamily="34" charset="0"/>
              </a:rPr>
              <a:t>Dyslexia unit</a:t>
            </a:r>
          </a:p>
          <a:p>
            <a:pPr eaLnBrk="1" hangingPunct="1">
              <a:lnSpc>
                <a:spcPct val="90000"/>
              </a:lnSpc>
              <a:buFontTx/>
              <a:buChar char="-"/>
              <a:defRPr/>
            </a:pPr>
            <a:r>
              <a:rPr lang="en-GB" altLang="en-US" sz="2400" kern="0" dirty="0">
                <a:solidFill>
                  <a:srgbClr val="0000FF"/>
                </a:solidFill>
                <a:latin typeface="Lucida Sans" panose="020B0602030504020204" pitchFamily="34" charset="0"/>
              </a:rPr>
              <a:t>Specialist classes</a:t>
            </a:r>
          </a:p>
          <a:p>
            <a:pPr eaLnBrk="1" hangingPunct="1">
              <a:lnSpc>
                <a:spcPct val="90000"/>
              </a:lnSpc>
              <a:buFontTx/>
              <a:buChar char="-"/>
              <a:defRPr/>
            </a:pPr>
            <a:r>
              <a:rPr lang="en-GB" altLang="en-US" sz="2400" kern="0" dirty="0">
                <a:solidFill>
                  <a:srgbClr val="0000FF"/>
                </a:solidFill>
                <a:latin typeface="Lucida Sans" panose="020B0602030504020204" pitchFamily="34" charset="0"/>
              </a:rPr>
              <a:t>Withdrawal system</a:t>
            </a:r>
          </a:p>
          <a:p>
            <a:pPr eaLnBrk="1" hangingPunct="1">
              <a:lnSpc>
                <a:spcPct val="90000"/>
              </a:lnSpc>
              <a:buFontTx/>
              <a:buChar char="•"/>
              <a:defRPr/>
            </a:pPr>
            <a:r>
              <a:rPr lang="en-GB" altLang="en-US" sz="2400" kern="0" dirty="0">
                <a:solidFill>
                  <a:srgbClr val="0000FF"/>
                </a:solidFill>
                <a:latin typeface="Lucida Sans" panose="020B0602030504020204" pitchFamily="34" charset="0"/>
              </a:rPr>
              <a:t>Focus on the positive!</a:t>
            </a:r>
          </a:p>
          <a:p>
            <a:pPr marL="0" indent="0" eaLnBrk="1" fontAlgn="auto" hangingPunct="1">
              <a:spcAft>
                <a:spcPts val="0"/>
              </a:spcAft>
              <a:buFont typeface="Arial" panose="020B0604020202020204" pitchFamily="34" charset="0"/>
              <a:buNone/>
              <a:defRPr/>
            </a:pPr>
            <a:endParaRPr lang="en-US" dirty="0">
              <a:solidFill>
                <a:srgbClr val="0000FF"/>
              </a:solidFill>
              <a:latin typeface="Lucida Sans" panose="020B0602030504020204" pitchFamily="34" charset="0"/>
            </a:endParaRPr>
          </a:p>
          <a:p>
            <a:pPr marL="0" indent="0" eaLnBrk="1" fontAlgn="auto" hangingPunct="1">
              <a:spcAft>
                <a:spcPts val="0"/>
              </a:spcAft>
              <a:buFont typeface="Arial" panose="020B0604020202020204" pitchFamily="34" charset="0"/>
              <a:buNone/>
              <a:defRPr/>
            </a:pP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9874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sz="3200" smtClean="0">
                <a:latin typeface="Lucida Sans" panose="020B0602030504020204" pitchFamily="34" charset="0"/>
              </a:rPr>
              <a:t>Cyfeiriadau</a:t>
            </a:r>
            <a:br>
              <a:rPr lang="en-GB" altLang="en-US" sz="3200" smtClean="0">
                <a:latin typeface="Lucida Sans" panose="020B0602030504020204" pitchFamily="34" charset="0"/>
              </a:rPr>
            </a:br>
            <a:r>
              <a:rPr lang="en-GB" altLang="en-US" sz="3200" smtClean="0">
                <a:solidFill>
                  <a:srgbClr val="0000FF"/>
                </a:solidFill>
                <a:latin typeface="Lucida Sans" panose="020B0602030504020204" pitchFamily="34" charset="0"/>
              </a:rPr>
              <a:t>References</a:t>
            </a:r>
            <a:endParaRPr lang="en-US" altLang="en-US" sz="3200" smtClean="0">
              <a:solidFill>
                <a:srgbClr val="0000FF"/>
              </a:solidFill>
              <a:latin typeface="Lucida Sans" panose="020B0602030504020204" pitchFamily="34" charset="0"/>
            </a:endParaRPr>
          </a:p>
        </p:txBody>
      </p:sp>
      <p:sp>
        <p:nvSpPr>
          <p:cNvPr id="47107" name="Content Placeholder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3916363"/>
          </a:xfrm>
        </p:spPr>
        <p:txBody>
          <a:bodyPr/>
          <a:lstStyle/>
          <a:p>
            <a:pPr eaLnBrk="1" hangingPunct="1">
              <a:lnSpc>
                <a:spcPct val="90000"/>
              </a:lnSpc>
              <a:buFontTx/>
              <a:buNone/>
              <a:defRPr/>
            </a:pPr>
            <a:r>
              <a:rPr lang="cy-GB" altLang="en-US" sz="2000" dirty="0" smtClean="0">
                <a:latin typeface="Lucida Sans" panose="020B0602030504020204" pitchFamily="34" charset="0"/>
              </a:rPr>
              <a:t>British Dyslexia Association. (No date) </a:t>
            </a:r>
            <a:r>
              <a:rPr lang="cy-GB" altLang="en-US" sz="2000" dirty="0" smtClean="0">
                <a:latin typeface="Lucida Sans" panose="020B0602030504020204" pitchFamily="34" charset="0"/>
                <a:hlinkClick r:id="rId3"/>
              </a:rPr>
              <a:t>http://www.bdadyslexia.org.uk/</a:t>
            </a:r>
            <a:r>
              <a:rPr lang="cy-GB" altLang="en-US" sz="2000" dirty="0" smtClean="0">
                <a:latin typeface="Lucida Sans" panose="020B0602030504020204" pitchFamily="34" charset="0"/>
              </a:rPr>
              <a:t> [Accessed: February 29, 2012].</a:t>
            </a:r>
          </a:p>
          <a:p>
            <a:pPr eaLnBrk="1" hangingPunct="1">
              <a:lnSpc>
                <a:spcPct val="90000"/>
              </a:lnSpc>
              <a:buFontTx/>
              <a:buNone/>
              <a:defRPr/>
            </a:pPr>
            <a:r>
              <a:rPr lang="cy-GB" altLang="en-US" sz="2000" dirty="0" smtClean="0">
                <a:latin typeface="Lucida Sans" panose="020B0602030504020204" pitchFamily="34" charset="0"/>
              </a:rPr>
              <a:t>Frederickson, N., Cline, T. (2009) </a:t>
            </a:r>
            <a:r>
              <a:rPr lang="cy-GB" altLang="en-US" sz="2000" i="1" dirty="0" smtClean="0">
                <a:latin typeface="Lucida Sans" panose="020B0602030504020204" pitchFamily="34" charset="0"/>
              </a:rPr>
              <a:t>Special Educational Needs, Inclusion and Diversity. </a:t>
            </a:r>
            <a:r>
              <a:rPr lang="cy-GB" altLang="en-US" sz="2000" dirty="0" smtClean="0">
                <a:latin typeface="Lucida Sans" panose="020B0602030504020204" pitchFamily="34" charset="0"/>
              </a:rPr>
              <a:t>Maidenhead: Open University Press.</a:t>
            </a:r>
          </a:p>
          <a:p>
            <a:pPr eaLnBrk="1" hangingPunct="1">
              <a:lnSpc>
                <a:spcPct val="90000"/>
              </a:lnSpc>
              <a:buFontTx/>
              <a:buNone/>
              <a:defRPr/>
            </a:pPr>
            <a:r>
              <a:rPr lang="cy-GB" altLang="en-US" sz="2000" dirty="0" smtClean="0">
                <a:latin typeface="Lucida Sans" panose="020B0602030504020204" pitchFamily="34" charset="0"/>
              </a:rPr>
              <a:t>Hull Learning Services. (2004) </a:t>
            </a:r>
            <a:r>
              <a:rPr lang="cy-GB" altLang="en-US" sz="2000" i="1" dirty="0" smtClean="0">
                <a:latin typeface="Lucida Sans" panose="020B0602030504020204" pitchFamily="34" charset="0"/>
              </a:rPr>
              <a:t>Supporting Children with Dyslexia. </a:t>
            </a:r>
            <a:r>
              <a:rPr lang="cy-GB" altLang="en-US" sz="2000" dirty="0" smtClean="0">
                <a:latin typeface="Lucida Sans" panose="020B0602030504020204" pitchFamily="34" charset="0"/>
              </a:rPr>
              <a:t>London: David Fulton Publishers.</a:t>
            </a:r>
          </a:p>
          <a:p>
            <a:pPr eaLnBrk="1" hangingPunct="1">
              <a:lnSpc>
                <a:spcPct val="90000"/>
              </a:lnSpc>
              <a:buFontTx/>
              <a:buNone/>
              <a:defRPr/>
            </a:pPr>
            <a:r>
              <a:rPr lang="cy-GB" altLang="en-US" sz="2000" dirty="0" smtClean="0">
                <a:latin typeface="Lucida Sans" panose="020B0602030504020204" pitchFamily="34" charset="0"/>
              </a:rPr>
              <a:t>Macintyre, C. (2010) </a:t>
            </a:r>
            <a:r>
              <a:rPr lang="cy-GB" altLang="en-US" sz="2000" i="1" dirty="0" smtClean="0">
                <a:latin typeface="Lucida Sans" panose="020B0602030504020204" pitchFamily="34" charset="0"/>
              </a:rPr>
              <a:t>Play for Children with Special Needs. </a:t>
            </a:r>
            <a:r>
              <a:rPr lang="cy-GB" altLang="en-US" sz="2000" dirty="0" smtClean="0">
                <a:latin typeface="Lucida Sans" panose="020B0602030504020204" pitchFamily="34" charset="0"/>
              </a:rPr>
              <a:t>London: Routledge.</a:t>
            </a:r>
          </a:p>
          <a:p>
            <a:pPr eaLnBrk="1" hangingPunct="1">
              <a:lnSpc>
                <a:spcPct val="90000"/>
              </a:lnSpc>
              <a:buFontTx/>
              <a:buNone/>
              <a:defRPr/>
            </a:pPr>
            <a:r>
              <a:rPr lang="cy-GB" altLang="en-US" sz="2000" dirty="0" smtClean="0">
                <a:latin typeface="Lucida Sans" panose="020B0602030504020204" pitchFamily="34" charset="0"/>
              </a:rPr>
              <a:t>Reid, G. (2009) </a:t>
            </a:r>
            <a:r>
              <a:rPr lang="cy-GB" altLang="en-US" sz="2000" i="1" dirty="0" smtClean="0">
                <a:latin typeface="Lucida Sans" panose="020B0602030504020204" pitchFamily="34" charset="0"/>
              </a:rPr>
              <a:t>Dyslexia: a practitioner’s handbook. </a:t>
            </a:r>
            <a:r>
              <a:rPr lang="cy-GB" altLang="en-US" sz="2000" dirty="0" smtClean="0">
                <a:latin typeface="Lucida Sans" panose="020B0602030504020204" pitchFamily="34" charset="0"/>
              </a:rPr>
              <a:t>Chichester: Wiley-Blackwell.</a:t>
            </a:r>
          </a:p>
          <a:p>
            <a:pPr marL="0" indent="0" eaLnBrk="1" hangingPunct="1">
              <a:buFont typeface="Arial" panose="020B0604020202020204" pitchFamily="34" charset="0"/>
              <a:buNone/>
              <a:defRPr/>
            </a:pPr>
            <a:endParaRPr lang="en-US" altLang="en-US" sz="1800" dirty="0" smtClean="0">
              <a:latin typeface="Lucida Sans" panose="020B0602030504020204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2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sz="3200" smtClean="0">
                <a:latin typeface="Lucida Sans" panose="020B0602030504020204" pitchFamily="34" charset="0"/>
              </a:rPr>
              <a:t>An Owed to the Spell Chequer</a:t>
            </a:r>
            <a:br>
              <a:rPr lang="en-GB" altLang="en-US" sz="3200" smtClean="0">
                <a:latin typeface="Lucida Sans" panose="020B0602030504020204" pitchFamily="34" charset="0"/>
              </a:rPr>
            </a:br>
            <a:r>
              <a:rPr lang="en-GB" altLang="en-US" sz="3200" smtClean="0">
                <a:latin typeface="Lucida Sans" panose="020B0602030504020204" pitchFamily="34" charset="0"/>
              </a:rPr>
              <a:t>(Zar, 2004)</a:t>
            </a:r>
            <a:endParaRPr lang="en-US" altLang="en-US" sz="3200" smtClean="0">
              <a:latin typeface="Lucida Sans" panose="020B0602030504020204" pitchFamily="34" charset="0"/>
            </a:endParaRPr>
          </a:p>
        </p:txBody>
      </p:sp>
      <p:sp>
        <p:nvSpPr>
          <p:cNvPr id="81923" name="Content Placeholder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3916363"/>
          </a:xfrm>
        </p:spPr>
        <p:txBody>
          <a:bodyPr/>
          <a:lstStyle/>
          <a:p>
            <a:pPr marL="0" indent="0" eaLnBrk="1" hangingPunct="1">
              <a:buFont typeface="Arial" panose="020B0604020202020204" pitchFamily="34" charset="0"/>
              <a:buNone/>
            </a:pPr>
            <a:r>
              <a:rPr lang="en-US" altLang="en-US" sz="4000" smtClean="0">
                <a:latin typeface="Lucida Sans" panose="020B0602030504020204" pitchFamily="34" charset="0"/>
                <a:hlinkClick r:id="rId3"/>
              </a:rPr>
              <a:t>Owed to a Spell Chequer</a:t>
            </a:r>
            <a:r>
              <a:rPr lang="en-US" altLang="en-US" sz="4000" smtClean="0">
                <a:latin typeface="Lucida Sans" panose="020B0602030504020204" pitchFamily="34" charset="0"/>
              </a:rPr>
              <a:t> 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1_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1365</TotalTime>
  <Words>418</Words>
  <Application>Microsoft Office PowerPoint</Application>
  <PresentationFormat>On-screen Show (4:3)</PresentationFormat>
  <Paragraphs>133</Paragraphs>
  <Slides>12</Slides>
  <Notes>12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2</vt:i4>
      </vt:variant>
      <vt:variant>
        <vt:lpstr>Slide Titles</vt:lpstr>
      </vt:variant>
      <vt:variant>
        <vt:i4>12</vt:i4>
      </vt:variant>
    </vt:vector>
  </HeadingPairs>
  <TitlesOfParts>
    <vt:vector size="18" baseType="lpstr">
      <vt:lpstr>Arial</vt:lpstr>
      <vt:lpstr>Myriad Pro</vt:lpstr>
      <vt:lpstr>Lucida Sans</vt:lpstr>
      <vt:lpstr>MS PGothic</vt:lpstr>
      <vt:lpstr>20140311PresentationUWTSDTemplate</vt:lpstr>
      <vt:lpstr>1_20140311PresentationUWTSDTemplate</vt:lpstr>
      <vt:lpstr>Dyslecsia  Dyslexia</vt:lpstr>
      <vt:lpstr>Cynnwys y ddarlith Content of lecture</vt:lpstr>
      <vt:lpstr>Dyslecsia - Dyslexia</vt:lpstr>
      <vt:lpstr>Diffiniad Definition</vt:lpstr>
      <vt:lpstr>Beth yw Dyslecsia? What is Dyslexia?</vt:lpstr>
      <vt:lpstr>Symptomau     Symptoms</vt:lpstr>
      <vt:lpstr>Symptomau     Symptoms</vt:lpstr>
      <vt:lpstr>Diagnosis</vt:lpstr>
      <vt:lpstr>Goblygiadau      Implications</vt:lpstr>
      <vt:lpstr>Arfer cynhwysol Inclusive practice</vt:lpstr>
      <vt:lpstr>Cyfeiriadau References</vt:lpstr>
      <vt:lpstr>An Owed to the Spell Chequer (Zar, 2004)</vt:lpstr>
    </vt:vector>
  </TitlesOfParts>
  <Company>Geiriau Bach</Company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Saesneg fel Iaith Ychwanegol English as an Additional Language</dc:title>
  <dc:creator>edureea</dc:creator>
  <cp:lastModifiedBy>Alison Rees-Edwards</cp:lastModifiedBy>
  <cp:revision>35</cp:revision>
  <dcterms:created xsi:type="dcterms:W3CDTF">2006-04-22T22:14:59Z</dcterms:created>
  <dcterms:modified xsi:type="dcterms:W3CDTF">2018-04-27T13:45:15Z</dcterms:modified>
</cp:coreProperties>
</file>