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68" r:id="rId3"/>
    <p:sldId id="269" r:id="rId4"/>
    <p:sldId id="282" r:id="rId5"/>
    <p:sldId id="283" r:id="rId6"/>
    <p:sldId id="284" r:id="rId7"/>
    <p:sldId id="285" r:id="rId8"/>
    <p:sldId id="286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58" autoAdjust="0"/>
    <p:restoredTop sz="94660"/>
  </p:normalViewPr>
  <p:slideViewPr>
    <p:cSldViewPr snapToGrid="0">
      <p:cViewPr varScale="1">
        <p:scale>
          <a:sx n="97" d="100"/>
          <a:sy n="97" d="100"/>
        </p:scale>
        <p:origin x="76" y="5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Shore" userId="4a81739d-7633-41be-905a-53582c49e6ff" providerId="ADAL" clId="{B6F54303-D305-4D18-9CF9-91A7265247F2}"/>
    <pc:docChg chg="addSld modSld sldOrd">
      <pc:chgData name="Jessica Shore" userId="4a81739d-7633-41be-905a-53582c49e6ff" providerId="ADAL" clId="{B6F54303-D305-4D18-9CF9-91A7265247F2}" dt="2025-09-16T10:03:52.613" v="28" actId="20577"/>
      <pc:docMkLst>
        <pc:docMk/>
      </pc:docMkLst>
      <pc:sldChg chg="modSp add mod ord">
        <pc:chgData name="Jessica Shore" userId="4a81739d-7633-41be-905a-53582c49e6ff" providerId="ADAL" clId="{B6F54303-D305-4D18-9CF9-91A7265247F2}" dt="2025-09-16T10:03:52.613" v="28" actId="20577"/>
        <pc:sldMkLst>
          <pc:docMk/>
          <pc:sldMk cId="3021159615" sldId="286"/>
        </pc:sldMkLst>
        <pc:spChg chg="mod">
          <ac:chgData name="Jessica Shore" userId="4a81739d-7633-41be-905a-53582c49e6ff" providerId="ADAL" clId="{B6F54303-D305-4D18-9CF9-91A7265247F2}" dt="2025-09-16T10:03:52.613" v="28" actId="20577"/>
          <ac:spMkLst>
            <pc:docMk/>
            <pc:sldMk cId="3021159615" sldId="286"/>
            <ac:spMk id="3" creationId="{6B33C10F-8330-96C0-3DD0-25C9A86FE9C7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1CD57E-6B8C-4658-8998-3BAA046045DC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57806DE-FD82-4379-B94C-1B69A7B3E225}">
      <dgm:prSet/>
      <dgm:spPr/>
      <dgm:t>
        <a:bodyPr/>
        <a:lstStyle/>
        <a:p>
          <a:r>
            <a:rPr lang="en-GB"/>
            <a:t>The origins of Social Marketing came from Kotler and Levy, after they became interested in Wiebe’s 1951-1952 famous question:</a:t>
          </a:r>
          <a:endParaRPr lang="en-US"/>
        </a:p>
      </dgm:t>
    </dgm:pt>
    <dgm:pt modelId="{CB959B29-916D-46CE-A5DE-D66D31E22ED3}" type="parTrans" cxnId="{DA4C2F5B-9C8C-4B72-B499-C695E97C12F5}">
      <dgm:prSet/>
      <dgm:spPr/>
      <dgm:t>
        <a:bodyPr/>
        <a:lstStyle/>
        <a:p>
          <a:endParaRPr lang="en-US"/>
        </a:p>
      </dgm:t>
    </dgm:pt>
    <dgm:pt modelId="{E0DCCC6F-5A7B-4E5A-A49F-0A74EEB880F3}" type="sibTrans" cxnId="{DA4C2F5B-9C8C-4B72-B499-C695E97C12F5}">
      <dgm:prSet/>
      <dgm:spPr/>
      <dgm:t>
        <a:bodyPr/>
        <a:lstStyle/>
        <a:p>
          <a:endParaRPr lang="en-US"/>
        </a:p>
      </dgm:t>
    </dgm:pt>
    <dgm:pt modelId="{C47CDE39-4936-4E50-B3A6-F12C3439D6C0}">
      <dgm:prSet/>
      <dgm:spPr/>
      <dgm:t>
        <a:bodyPr/>
        <a:lstStyle/>
        <a:p>
          <a:r>
            <a:rPr lang="en-GB"/>
            <a:t>“Why can’t you sell Brotherhood like you sell soap?”</a:t>
          </a:r>
          <a:endParaRPr lang="en-US"/>
        </a:p>
      </dgm:t>
    </dgm:pt>
    <dgm:pt modelId="{C242F12D-9AD8-49E1-A32E-28C9779EAFE5}" type="parTrans" cxnId="{ED7336F5-CA92-4712-8CE8-FB8557455D03}">
      <dgm:prSet/>
      <dgm:spPr/>
      <dgm:t>
        <a:bodyPr/>
        <a:lstStyle/>
        <a:p>
          <a:endParaRPr lang="en-US"/>
        </a:p>
      </dgm:t>
    </dgm:pt>
    <dgm:pt modelId="{F78E9B82-6993-4311-91A0-B0F9EB728FF6}" type="sibTrans" cxnId="{ED7336F5-CA92-4712-8CE8-FB8557455D03}">
      <dgm:prSet/>
      <dgm:spPr/>
      <dgm:t>
        <a:bodyPr/>
        <a:lstStyle/>
        <a:p>
          <a:endParaRPr lang="en-US"/>
        </a:p>
      </dgm:t>
    </dgm:pt>
    <dgm:pt modelId="{8429B36F-722C-4F6B-B3A8-847E558C77F5}">
      <dgm:prSet/>
      <dgm:spPr/>
      <dgm:t>
        <a:bodyPr/>
        <a:lstStyle/>
        <a:p>
          <a:r>
            <a:rPr lang="en-GB"/>
            <a:t>What do you think of this?  </a:t>
          </a:r>
          <a:endParaRPr lang="en-US"/>
        </a:p>
      </dgm:t>
    </dgm:pt>
    <dgm:pt modelId="{9226607E-A213-441C-9AB1-EF7918148B5A}" type="parTrans" cxnId="{B6A1E133-4079-401C-9573-C1228EC7ABB0}">
      <dgm:prSet/>
      <dgm:spPr/>
      <dgm:t>
        <a:bodyPr/>
        <a:lstStyle/>
        <a:p>
          <a:endParaRPr lang="en-US"/>
        </a:p>
      </dgm:t>
    </dgm:pt>
    <dgm:pt modelId="{34D4DF3A-DC03-4B4C-AB40-216B92E90570}" type="sibTrans" cxnId="{B6A1E133-4079-401C-9573-C1228EC7ABB0}">
      <dgm:prSet/>
      <dgm:spPr/>
      <dgm:t>
        <a:bodyPr/>
        <a:lstStyle/>
        <a:p>
          <a:endParaRPr lang="en-US"/>
        </a:p>
      </dgm:t>
    </dgm:pt>
    <dgm:pt modelId="{6C7FF213-3094-4018-99BB-1848DA4CA648}" type="pres">
      <dgm:prSet presAssocID="{471CD57E-6B8C-4658-8998-3BAA046045DC}" presName="linear" presStyleCnt="0">
        <dgm:presLayoutVars>
          <dgm:animLvl val="lvl"/>
          <dgm:resizeHandles val="exact"/>
        </dgm:presLayoutVars>
      </dgm:prSet>
      <dgm:spPr/>
    </dgm:pt>
    <dgm:pt modelId="{4F5B0C05-4C6B-4447-B3C6-2BFBB7DDD03B}" type="pres">
      <dgm:prSet presAssocID="{557806DE-FD82-4379-B94C-1B69A7B3E22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E54EC98-A468-4A1A-A68D-6BD160B3B565}" type="pres">
      <dgm:prSet presAssocID="{E0DCCC6F-5A7B-4E5A-A49F-0A74EEB880F3}" presName="spacer" presStyleCnt="0"/>
      <dgm:spPr/>
    </dgm:pt>
    <dgm:pt modelId="{BA28E90D-2083-461E-A4FF-836B5D1EC2FC}" type="pres">
      <dgm:prSet presAssocID="{C47CDE39-4936-4E50-B3A6-F12C3439D6C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7D230D5-5479-4D1D-B65F-D6296749EFE9}" type="pres">
      <dgm:prSet presAssocID="{F78E9B82-6993-4311-91A0-B0F9EB728FF6}" presName="spacer" presStyleCnt="0"/>
      <dgm:spPr/>
    </dgm:pt>
    <dgm:pt modelId="{EAD6DE49-9322-4FF8-8388-E7DA2879E75A}" type="pres">
      <dgm:prSet presAssocID="{8429B36F-722C-4F6B-B3A8-847E558C77F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819C22E-DD38-4BC6-A405-BA1B1F61ABE0}" type="presOf" srcId="{557806DE-FD82-4379-B94C-1B69A7B3E225}" destId="{4F5B0C05-4C6B-4447-B3C6-2BFBB7DDD03B}" srcOrd="0" destOrd="0" presId="urn:microsoft.com/office/officeart/2005/8/layout/vList2"/>
    <dgm:cxn modelId="{B6A1E133-4079-401C-9573-C1228EC7ABB0}" srcId="{471CD57E-6B8C-4658-8998-3BAA046045DC}" destId="{8429B36F-722C-4F6B-B3A8-847E558C77F5}" srcOrd="2" destOrd="0" parTransId="{9226607E-A213-441C-9AB1-EF7918148B5A}" sibTransId="{34D4DF3A-DC03-4B4C-AB40-216B92E90570}"/>
    <dgm:cxn modelId="{DA4C2F5B-9C8C-4B72-B499-C695E97C12F5}" srcId="{471CD57E-6B8C-4658-8998-3BAA046045DC}" destId="{557806DE-FD82-4379-B94C-1B69A7B3E225}" srcOrd="0" destOrd="0" parTransId="{CB959B29-916D-46CE-A5DE-D66D31E22ED3}" sibTransId="{E0DCCC6F-5A7B-4E5A-A49F-0A74EEB880F3}"/>
    <dgm:cxn modelId="{72605041-88D9-44E7-9500-900102ECAF93}" type="presOf" srcId="{8429B36F-722C-4F6B-B3A8-847E558C77F5}" destId="{EAD6DE49-9322-4FF8-8388-E7DA2879E75A}" srcOrd="0" destOrd="0" presId="urn:microsoft.com/office/officeart/2005/8/layout/vList2"/>
    <dgm:cxn modelId="{EA571AB6-54E3-42FD-8684-265B04CA2A93}" type="presOf" srcId="{C47CDE39-4936-4E50-B3A6-F12C3439D6C0}" destId="{BA28E90D-2083-461E-A4FF-836B5D1EC2FC}" srcOrd="0" destOrd="0" presId="urn:microsoft.com/office/officeart/2005/8/layout/vList2"/>
    <dgm:cxn modelId="{CE6FD5DE-7AD1-474C-9CF7-86DCF5180043}" type="presOf" srcId="{471CD57E-6B8C-4658-8998-3BAA046045DC}" destId="{6C7FF213-3094-4018-99BB-1848DA4CA648}" srcOrd="0" destOrd="0" presId="urn:microsoft.com/office/officeart/2005/8/layout/vList2"/>
    <dgm:cxn modelId="{ED7336F5-CA92-4712-8CE8-FB8557455D03}" srcId="{471CD57E-6B8C-4658-8998-3BAA046045DC}" destId="{C47CDE39-4936-4E50-B3A6-F12C3439D6C0}" srcOrd="1" destOrd="0" parTransId="{C242F12D-9AD8-49E1-A32E-28C9779EAFE5}" sibTransId="{F78E9B82-6993-4311-91A0-B0F9EB728FF6}"/>
    <dgm:cxn modelId="{0A688325-D256-498E-B4F2-180F303330A1}" type="presParOf" srcId="{6C7FF213-3094-4018-99BB-1848DA4CA648}" destId="{4F5B0C05-4C6B-4447-B3C6-2BFBB7DDD03B}" srcOrd="0" destOrd="0" presId="urn:microsoft.com/office/officeart/2005/8/layout/vList2"/>
    <dgm:cxn modelId="{90035C49-0368-4AAC-B193-82FC6C6A6C14}" type="presParOf" srcId="{6C7FF213-3094-4018-99BB-1848DA4CA648}" destId="{9E54EC98-A468-4A1A-A68D-6BD160B3B565}" srcOrd="1" destOrd="0" presId="urn:microsoft.com/office/officeart/2005/8/layout/vList2"/>
    <dgm:cxn modelId="{4E3F2427-3BE8-4DE5-AC86-C8E32E37CED3}" type="presParOf" srcId="{6C7FF213-3094-4018-99BB-1848DA4CA648}" destId="{BA28E90D-2083-461E-A4FF-836B5D1EC2FC}" srcOrd="2" destOrd="0" presId="urn:microsoft.com/office/officeart/2005/8/layout/vList2"/>
    <dgm:cxn modelId="{B3C32357-2FC6-4D78-B6AC-834505442674}" type="presParOf" srcId="{6C7FF213-3094-4018-99BB-1848DA4CA648}" destId="{E7D230D5-5479-4D1D-B65F-D6296749EFE9}" srcOrd="3" destOrd="0" presId="urn:microsoft.com/office/officeart/2005/8/layout/vList2"/>
    <dgm:cxn modelId="{1A286064-D90D-41F8-9FF7-484DC80599EB}" type="presParOf" srcId="{6C7FF213-3094-4018-99BB-1848DA4CA648}" destId="{EAD6DE49-9322-4FF8-8388-E7DA2879E75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5B0C05-4C6B-4447-B3C6-2BFBB7DDD03B}">
      <dsp:nvSpPr>
        <dsp:cNvPr id="0" name=""/>
        <dsp:cNvSpPr/>
      </dsp:nvSpPr>
      <dsp:spPr>
        <a:xfrm>
          <a:off x="0" y="3968"/>
          <a:ext cx="5257800" cy="178425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origins of Social Marketing came from Kotler and Levy, after they became interested in Wiebe’s 1951-1952 famous question:</a:t>
          </a:r>
          <a:endParaRPr lang="en-US" sz="2500" kern="1200"/>
        </a:p>
      </dsp:txBody>
      <dsp:txXfrm>
        <a:off x="87100" y="91068"/>
        <a:ext cx="5083600" cy="1610050"/>
      </dsp:txXfrm>
    </dsp:sp>
    <dsp:sp modelId="{BA28E90D-2083-461E-A4FF-836B5D1EC2FC}">
      <dsp:nvSpPr>
        <dsp:cNvPr id="0" name=""/>
        <dsp:cNvSpPr/>
      </dsp:nvSpPr>
      <dsp:spPr>
        <a:xfrm>
          <a:off x="0" y="1860218"/>
          <a:ext cx="5257800" cy="1784250"/>
        </a:xfrm>
        <a:prstGeom prst="roundRect">
          <a:avLst/>
        </a:prstGeom>
        <a:solidFill>
          <a:schemeClr val="accent5">
            <a:hueOff val="-3676672"/>
            <a:satOff val="-5114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“Why can’t you sell Brotherhood like you sell soap?”</a:t>
          </a:r>
          <a:endParaRPr lang="en-US" sz="2500" kern="1200"/>
        </a:p>
      </dsp:txBody>
      <dsp:txXfrm>
        <a:off x="87100" y="1947318"/>
        <a:ext cx="5083600" cy="1610050"/>
      </dsp:txXfrm>
    </dsp:sp>
    <dsp:sp modelId="{EAD6DE49-9322-4FF8-8388-E7DA2879E75A}">
      <dsp:nvSpPr>
        <dsp:cNvPr id="0" name=""/>
        <dsp:cNvSpPr/>
      </dsp:nvSpPr>
      <dsp:spPr>
        <a:xfrm>
          <a:off x="0" y="3716469"/>
          <a:ext cx="5257800" cy="1784250"/>
        </a:xfrm>
        <a:prstGeom prst="roundRect">
          <a:avLst/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do you think of this?  </a:t>
          </a:r>
          <a:endParaRPr lang="en-US" sz="2500" kern="1200"/>
        </a:p>
      </dsp:txBody>
      <dsp:txXfrm>
        <a:off x="87100" y="3803569"/>
        <a:ext cx="5083600" cy="16100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C576C-8FD3-44CE-A2A5-590467BBE434}" type="datetimeFigureOut">
              <a:rPr lang="en-GB" smtClean="0"/>
              <a:t>15/09/2025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180C5-1DB9-4464-BCDB-EB0632C17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33321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C576C-8FD3-44CE-A2A5-590467BBE434}" type="datetimeFigureOut">
              <a:rPr lang="en-GB" smtClean="0"/>
              <a:t>15/09/2025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180C5-1DB9-4464-BCDB-EB0632C17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1871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C576C-8FD3-44CE-A2A5-590467BBE434}" type="datetimeFigureOut">
              <a:rPr lang="en-GB" smtClean="0"/>
              <a:t>15/09/2025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180C5-1DB9-4464-BCDB-EB0632C17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5457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C576C-8FD3-44CE-A2A5-590467BBE434}" type="datetimeFigureOut">
              <a:rPr lang="en-GB" smtClean="0"/>
              <a:t>15/09/2025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180C5-1DB9-4464-BCDB-EB0632C17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0857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C576C-8FD3-44CE-A2A5-590467BBE434}" type="datetimeFigureOut">
              <a:rPr lang="en-GB" smtClean="0"/>
              <a:t>15/09/2025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180C5-1DB9-4464-BCDB-EB0632C17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1861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C576C-8FD3-44CE-A2A5-590467BBE434}" type="datetimeFigureOut">
              <a:rPr lang="en-GB" smtClean="0"/>
              <a:t>15/09/2025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180C5-1DB9-4464-BCDB-EB0632C17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0603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C576C-8FD3-44CE-A2A5-590467BBE434}" type="datetimeFigureOut">
              <a:rPr lang="en-GB" smtClean="0"/>
              <a:t>15/09/2025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180C5-1DB9-4464-BCDB-EB0632C17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8263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C576C-8FD3-44CE-A2A5-590467BBE434}" type="datetimeFigureOut">
              <a:rPr lang="en-GB" smtClean="0"/>
              <a:t>15/09/2025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180C5-1DB9-4464-BCDB-EB0632C17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9068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C576C-8FD3-44CE-A2A5-590467BBE434}" type="datetimeFigureOut">
              <a:rPr lang="en-GB" smtClean="0"/>
              <a:t>15/09/2025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180C5-1DB9-4464-BCDB-EB0632C17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3688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C576C-8FD3-44CE-A2A5-590467BBE434}" type="datetimeFigureOut">
              <a:rPr lang="en-GB" smtClean="0"/>
              <a:t>15/09/2025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180C5-1DB9-4464-BCDB-EB0632C17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4705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C576C-8FD3-44CE-A2A5-590467BBE434}" type="datetimeFigureOut">
              <a:rPr lang="en-GB" smtClean="0"/>
              <a:t>15/09/2025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180C5-1DB9-4464-BCDB-EB0632C17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4076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4C576C-8FD3-44CE-A2A5-590467BBE434}" type="datetimeFigureOut">
              <a:rPr lang="en-GB" smtClean="0"/>
              <a:t>15/09/2025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C180C5-1DB9-4464-BCDB-EB0632C17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9586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Logo_of_The_Message_Trust.jpg" TargetMode="External"/><Relationship Id="rId3" Type="http://schemas.openxmlformats.org/officeDocument/2006/relationships/hyperlink" Target="https://openreflections.wordpress.com/2011/01/22/the-academic-publisher-in-2020/" TargetMode="External"/><Relationship Id="rId7" Type="http://schemas.openxmlformats.org/officeDocument/2006/relationships/image" Target="../media/image4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hyperlink" Target="https://www.travelpa.co.za/services/" TargetMode="Externa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h-8PBx7isoM?list=PLCA9CC18204062AA2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YaY2Kb_PKI?feature=oembed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GY-T4W-BOc?feature=oembed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aWA2GbcnJU?feature=oembed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56309-080B-4224-9E79-A5A5965EB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Marketing Journey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4F028DB-EC6A-4A49-B68B-A9BBD0D0D8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8852" y="2009606"/>
            <a:ext cx="1587689" cy="1419394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373A59C-C550-4E8F-A0D6-73B66DA9C2BB}"/>
              </a:ext>
            </a:extLst>
          </p:cNvPr>
          <p:cNvSpPr txBox="1"/>
          <p:nvPr/>
        </p:nvSpPr>
        <p:spPr>
          <a:xfrm>
            <a:off x="668852" y="3582878"/>
            <a:ext cx="150048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Marketing Physical Products </a:t>
            </a:r>
          </a:p>
          <a:p>
            <a:endParaRPr lang="en-GB" sz="2400" dirty="0"/>
          </a:p>
          <a:p>
            <a:r>
              <a:rPr lang="en-GB" sz="2400" dirty="0"/>
              <a:t>Sell products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05410D79-61BE-4074-8FED-180AA2DBF3A6}"/>
              </a:ext>
            </a:extLst>
          </p:cNvPr>
          <p:cNvSpPr/>
          <p:nvPr/>
        </p:nvSpPr>
        <p:spPr>
          <a:xfrm>
            <a:off x="2421583" y="2541401"/>
            <a:ext cx="1343223" cy="59278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 descr="A close up of a sign&#10;&#10;Description automatically generated">
            <a:extLst>
              <a:ext uri="{FF2B5EF4-FFF2-40B4-BE49-F238E27FC236}">
                <a16:creationId xmlns:a16="http://schemas.microsoft.com/office/drawing/2014/main" id="{67A22731-9C40-47F8-BFA4-CF2F46E0012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764806" y="2446042"/>
            <a:ext cx="3335241" cy="86404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1852B72-A227-4B61-9D75-632472A261B6}"/>
              </a:ext>
            </a:extLst>
          </p:cNvPr>
          <p:cNvSpPr txBox="1"/>
          <p:nvPr/>
        </p:nvSpPr>
        <p:spPr>
          <a:xfrm>
            <a:off x="4458488" y="3436259"/>
            <a:ext cx="2293408" cy="23852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Marketing Services</a:t>
            </a:r>
          </a:p>
          <a:p>
            <a:endParaRPr lang="en-GB" sz="2800" dirty="0"/>
          </a:p>
          <a:p>
            <a:r>
              <a:rPr lang="en-GB" sz="2800" dirty="0"/>
              <a:t>Build brand</a:t>
            </a:r>
          </a:p>
          <a:p>
            <a:r>
              <a:rPr lang="en-GB" sz="2800" dirty="0"/>
              <a:t>Sell services</a:t>
            </a:r>
          </a:p>
          <a:p>
            <a:endParaRPr lang="en-GB" sz="9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7E77E67-9314-4489-BE5F-DD443636884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85639" y="2564092"/>
            <a:ext cx="1365622" cy="627942"/>
          </a:xfrm>
          <a:prstGeom prst="rect">
            <a:avLst/>
          </a:prstGeom>
        </p:spPr>
      </p:pic>
      <p:pic>
        <p:nvPicPr>
          <p:cNvPr id="13" name="Picture 12" descr="A picture containing drawing&#10;&#10;Description automatically generated">
            <a:extLst>
              <a:ext uri="{FF2B5EF4-FFF2-40B4-BE49-F238E27FC236}">
                <a16:creationId xmlns:a16="http://schemas.microsoft.com/office/drawing/2014/main" id="{8976C65C-90B5-49FF-842E-BCC89561899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784331" y="2362495"/>
            <a:ext cx="3120512" cy="94759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DFDEABC5-F8E1-4972-9FBB-AF631E70C48D}"/>
              </a:ext>
            </a:extLst>
          </p:cNvPr>
          <p:cNvSpPr txBox="1"/>
          <p:nvPr/>
        </p:nvSpPr>
        <p:spPr>
          <a:xfrm>
            <a:off x="8784330" y="3408939"/>
            <a:ext cx="293382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Marketing Messages</a:t>
            </a:r>
          </a:p>
          <a:p>
            <a:endParaRPr lang="en-GB" sz="2800" dirty="0"/>
          </a:p>
          <a:p>
            <a:r>
              <a:rPr lang="en-GB" sz="2800" dirty="0"/>
              <a:t>Aimed at making behavioural Change</a:t>
            </a:r>
          </a:p>
        </p:txBody>
      </p:sp>
    </p:spTree>
    <p:extLst>
      <p:ext uri="{BB962C8B-B14F-4D97-AF65-F5344CB8AC3E}">
        <p14:creationId xmlns:p14="http://schemas.microsoft.com/office/powerpoint/2010/main" val="19329123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9545" y="621792"/>
            <a:ext cx="5181503" cy="5504688"/>
          </a:xfrm>
        </p:spPr>
        <p:txBody>
          <a:bodyPr>
            <a:normAutofit/>
          </a:bodyPr>
          <a:lstStyle/>
          <a:p>
            <a:r>
              <a:rPr lang="en-GB" sz="4800"/>
              <a:t>Social Marketing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56F8EA-3356-4455-9899-320874F6E4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6124" cy="6858000"/>
          </a:xfrm>
          <a:prstGeom prst="rect">
            <a:avLst/>
          </a:prstGeom>
          <a:solidFill>
            <a:srgbClr val="4472C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0745493-1965-442D-A43F-FCE84F27AA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5846918"/>
              </p:ext>
            </p:extLst>
          </p:nvPr>
        </p:nvGraphicFramePr>
        <p:xfrm>
          <a:off x="6099048" y="621792"/>
          <a:ext cx="525780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372625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Example of Social Marketing Campaign</a:t>
            </a:r>
            <a:br>
              <a:rPr lang="en-US" sz="2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Wear your seatbelt</a:t>
            </a:r>
          </a:p>
        </p:txBody>
      </p:sp>
      <p:pic>
        <p:nvPicPr>
          <p:cNvPr id="4" name="Online Media 3" title="Embrace Life - always wear your seat belt">
            <a:hlinkClick r:id="" action="ppaction://media"/>
            <a:extLst>
              <a:ext uri="{FF2B5EF4-FFF2-40B4-BE49-F238E27FC236}">
                <a16:creationId xmlns:a16="http://schemas.microsoft.com/office/drawing/2014/main" id="{5535073D-5311-F7F3-DAB3-9A7A13B6533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07328" y="1675227"/>
            <a:ext cx="7777343" cy="4394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0534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FDFF903-6A7B-47B9-B85D-4DC1A3C3A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</a:rPr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B08BAC-1F6D-4968-8D36-AA755B835D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092970"/>
            <a:ext cx="9833548" cy="26939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</a:rPr>
              <a:t>Watch the following three social adverts, rank them in order of what you feel would have the most impact 1</a:t>
            </a:r>
            <a:r>
              <a:rPr lang="en-GB" sz="2000" baseline="30000" dirty="0">
                <a:solidFill>
                  <a:srgbClr val="000000"/>
                </a:solidFill>
              </a:rPr>
              <a:t>st</a:t>
            </a:r>
            <a:r>
              <a:rPr lang="en-GB" sz="2000" dirty="0">
                <a:solidFill>
                  <a:srgbClr val="000000"/>
                </a:solidFill>
              </a:rPr>
              <a:t>, 2</a:t>
            </a:r>
            <a:r>
              <a:rPr lang="en-GB" sz="2000" baseline="30000" dirty="0">
                <a:solidFill>
                  <a:srgbClr val="000000"/>
                </a:solidFill>
              </a:rPr>
              <a:t>nd</a:t>
            </a:r>
            <a:r>
              <a:rPr lang="en-GB" sz="2000" dirty="0">
                <a:solidFill>
                  <a:srgbClr val="000000"/>
                </a:solidFill>
              </a:rPr>
              <a:t> and 3</a:t>
            </a:r>
            <a:r>
              <a:rPr lang="en-GB" sz="2000" baseline="30000" dirty="0">
                <a:solidFill>
                  <a:srgbClr val="000000"/>
                </a:solidFill>
              </a:rPr>
              <a:t>rd</a:t>
            </a:r>
            <a:r>
              <a:rPr lang="en-GB" sz="2000" dirty="0">
                <a:solidFill>
                  <a:srgbClr val="000000"/>
                </a:solidFill>
              </a:rPr>
              <a:t> and then discuss in your table groups why you have them in this order.  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</a:rPr>
              <a:t>To help your discussions, you could consider:</a:t>
            </a:r>
          </a:p>
          <a:p>
            <a:pPr>
              <a:buFontTx/>
              <a:buChar char="-"/>
            </a:pPr>
            <a:r>
              <a:rPr lang="en-GB" sz="2000" dirty="0">
                <a:solidFill>
                  <a:srgbClr val="000000"/>
                </a:solidFill>
              </a:rPr>
              <a:t>How the advert made you feel (Emotion)</a:t>
            </a:r>
          </a:p>
          <a:p>
            <a:pPr>
              <a:buFontTx/>
              <a:buChar char="-"/>
            </a:pPr>
            <a:r>
              <a:rPr lang="en-GB" sz="2000" dirty="0">
                <a:solidFill>
                  <a:srgbClr val="000000"/>
                </a:solidFill>
              </a:rPr>
              <a:t>The behaviour change targeted</a:t>
            </a:r>
          </a:p>
          <a:p>
            <a:pPr>
              <a:buFontTx/>
              <a:buChar char="-"/>
            </a:pPr>
            <a:r>
              <a:rPr lang="en-GB" sz="2000" dirty="0">
                <a:solidFill>
                  <a:srgbClr val="000000"/>
                </a:solidFill>
              </a:rPr>
              <a:t>The size of the issue the advert attempts to raise awareness for.</a:t>
            </a:r>
          </a:p>
        </p:txBody>
      </p:sp>
    </p:spTree>
    <p:extLst>
      <p:ext uri="{BB962C8B-B14F-4D97-AF65-F5344CB8AC3E}">
        <p14:creationId xmlns:p14="http://schemas.microsoft.com/office/powerpoint/2010/main" val="37029604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334D5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F0DC03-D677-F77D-D01C-D80F3F47F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Advert 1 – Gilette the best a man can be</a:t>
            </a:r>
          </a:p>
        </p:txBody>
      </p:sp>
      <p:pic>
        <p:nvPicPr>
          <p:cNvPr id="4" name="Online Media 3" title="Gillette's 'We believe: the best men can be' razors commercial takes on toxic masculinity">
            <a:hlinkClick r:id="" action="ppaction://media"/>
            <a:extLst>
              <a:ext uri="{FF2B5EF4-FFF2-40B4-BE49-F238E27FC236}">
                <a16:creationId xmlns:a16="http://schemas.microsoft.com/office/drawing/2014/main" id="{8A636134-C3B0-960B-F3D0-7C9F7BFA6265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038600" y="1396639"/>
            <a:ext cx="7188199" cy="4061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2209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495F6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3B3584-2F0B-9745-5FE2-9BCDB35222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Advert 2- Man in the Moon</a:t>
            </a:r>
          </a:p>
        </p:txBody>
      </p:sp>
      <p:pic>
        <p:nvPicPr>
          <p:cNvPr id="4" name="Online Media 3" title="John Lewis Christmas Advert 2015   #ManOnTheMoon">
            <a:hlinkClick r:id="" action="ppaction://media"/>
            <a:extLst>
              <a:ext uri="{FF2B5EF4-FFF2-40B4-BE49-F238E27FC236}">
                <a16:creationId xmlns:a16="http://schemas.microsoft.com/office/drawing/2014/main" id="{7246E982-6ADE-DB9C-0692-D1FC0703723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038600" y="1396639"/>
            <a:ext cx="7188199" cy="4061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6204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6556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3B30D6-9515-4B2C-60B6-995AAFE849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Advert 3 – Unsung Hero</a:t>
            </a:r>
          </a:p>
        </p:txBody>
      </p:sp>
      <p:pic>
        <p:nvPicPr>
          <p:cNvPr id="4" name="Online Media 3" title="Unsung Hero | ไทยประกันชีวิต (TLI)">
            <a:hlinkClick r:id="" action="ppaction://media"/>
            <a:extLst>
              <a:ext uri="{FF2B5EF4-FFF2-40B4-BE49-F238E27FC236}">
                <a16:creationId xmlns:a16="http://schemas.microsoft.com/office/drawing/2014/main" id="{B72DF35D-A642-2DCE-493A-4AD3B149A45A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038600" y="1396639"/>
            <a:ext cx="7188199" cy="4061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754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870DF92-CAC4-93BA-9C59-347F4F2A00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3013CFE-9607-E3E6-004D-823A63B92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B6C854B-C791-1D19-A93A-C13847AE9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2CB6477-5729-D530-3FF4-BFBFE921D8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</a:rPr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33C10F-8330-96C0-3DD0-25C9A86FE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092970"/>
            <a:ext cx="9833548" cy="26939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</a:rPr>
              <a:t>Rank the videos in order </a:t>
            </a:r>
            <a:r>
              <a:rPr lang="en-GB" sz="2000">
                <a:solidFill>
                  <a:srgbClr val="000000"/>
                </a:solidFill>
              </a:rPr>
              <a:t>of which </a:t>
            </a:r>
            <a:r>
              <a:rPr lang="en-GB" sz="2000" dirty="0">
                <a:solidFill>
                  <a:srgbClr val="000000"/>
                </a:solidFill>
              </a:rPr>
              <a:t>you feel would have the most impact 1</a:t>
            </a:r>
            <a:r>
              <a:rPr lang="en-GB" sz="2000" baseline="30000" dirty="0">
                <a:solidFill>
                  <a:srgbClr val="000000"/>
                </a:solidFill>
              </a:rPr>
              <a:t>st</a:t>
            </a:r>
            <a:r>
              <a:rPr lang="en-GB" sz="2000" dirty="0">
                <a:solidFill>
                  <a:srgbClr val="000000"/>
                </a:solidFill>
              </a:rPr>
              <a:t>, 2</a:t>
            </a:r>
            <a:r>
              <a:rPr lang="en-GB" sz="2000" baseline="30000" dirty="0">
                <a:solidFill>
                  <a:srgbClr val="000000"/>
                </a:solidFill>
              </a:rPr>
              <a:t>nd</a:t>
            </a:r>
            <a:r>
              <a:rPr lang="en-GB" sz="2000" dirty="0">
                <a:solidFill>
                  <a:srgbClr val="000000"/>
                </a:solidFill>
              </a:rPr>
              <a:t> and 3</a:t>
            </a:r>
            <a:r>
              <a:rPr lang="en-GB" sz="2000" baseline="30000" dirty="0">
                <a:solidFill>
                  <a:srgbClr val="000000"/>
                </a:solidFill>
              </a:rPr>
              <a:t>rd</a:t>
            </a:r>
            <a:r>
              <a:rPr lang="en-GB" sz="2000" dirty="0">
                <a:solidFill>
                  <a:srgbClr val="000000"/>
                </a:solidFill>
              </a:rPr>
              <a:t> and then discuss in your table groups why you have them in this order.  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</a:rPr>
              <a:t>To help your discussions, you could consider:</a:t>
            </a:r>
          </a:p>
          <a:p>
            <a:pPr>
              <a:buFontTx/>
              <a:buChar char="-"/>
            </a:pPr>
            <a:r>
              <a:rPr lang="en-GB" sz="2000" dirty="0">
                <a:solidFill>
                  <a:srgbClr val="000000"/>
                </a:solidFill>
              </a:rPr>
              <a:t>How the advert made you feel (Emotion)</a:t>
            </a:r>
          </a:p>
          <a:p>
            <a:pPr>
              <a:buFontTx/>
              <a:buChar char="-"/>
            </a:pPr>
            <a:r>
              <a:rPr lang="en-GB" sz="2000" dirty="0">
                <a:solidFill>
                  <a:srgbClr val="000000"/>
                </a:solidFill>
              </a:rPr>
              <a:t>The behaviour change targeted</a:t>
            </a:r>
          </a:p>
          <a:p>
            <a:pPr>
              <a:buFontTx/>
              <a:buChar char="-"/>
            </a:pPr>
            <a:r>
              <a:rPr lang="en-GB" sz="2000" dirty="0">
                <a:solidFill>
                  <a:srgbClr val="000000"/>
                </a:solidFill>
              </a:rPr>
              <a:t>The size of the issue the advert attempts to raise awareness for.</a:t>
            </a:r>
          </a:p>
        </p:txBody>
      </p:sp>
    </p:spTree>
    <p:extLst>
      <p:ext uri="{BB962C8B-B14F-4D97-AF65-F5344CB8AC3E}">
        <p14:creationId xmlns:p14="http://schemas.microsoft.com/office/powerpoint/2010/main" val="30211596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1188</TotalTime>
  <Words>238</Words>
  <Application>Microsoft Office PowerPoint</Application>
  <PresentationFormat>Widescreen</PresentationFormat>
  <Paragraphs>31</Paragraphs>
  <Slides>8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The Marketing Journey</vt:lpstr>
      <vt:lpstr>Social Marketing</vt:lpstr>
      <vt:lpstr>Example of Social Marketing Campaign Wear your seatbelt</vt:lpstr>
      <vt:lpstr>Activity</vt:lpstr>
      <vt:lpstr>Advert 1 – Gilette the best a man can be</vt:lpstr>
      <vt:lpstr>Advert 2- Man in the Moon</vt:lpstr>
      <vt:lpstr>Advert 3 – Unsung Hero</vt:lpstr>
      <vt:lpstr>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 and Ethical Marketing</dc:title>
  <dc:creator>Jessica Shore</dc:creator>
  <cp:lastModifiedBy>Jessica Shore</cp:lastModifiedBy>
  <cp:revision>5</cp:revision>
  <dcterms:created xsi:type="dcterms:W3CDTF">2020-09-15T09:18:35Z</dcterms:created>
  <dcterms:modified xsi:type="dcterms:W3CDTF">2025-09-16T10:03:58Z</dcterms:modified>
</cp:coreProperties>
</file>