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91" name="Shape 91"/>
          <p:cNvSpPr/>
          <p:nvPr>
            <p:ph type="sldImg"/>
          </p:nvPr>
        </p:nvSpPr>
        <p:spPr>
          <a:xfrm>
            <a:off x="1143000" y="685800"/>
            <a:ext cx="4572000" cy="3429000"/>
          </a:xfrm>
          <a:prstGeom prst="rect">
            <a:avLst/>
          </a:prstGeom>
        </p:spPr>
        <p:txBody>
          <a:bodyPr/>
          <a:lstStyle/>
          <a:p>
            <a:pPr/>
          </a:p>
        </p:txBody>
      </p:sp>
      <p:sp>
        <p:nvSpPr>
          <p:cNvPr id="92" name="Shape 92"/>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p:spTree>
      <p:nvGrpSpPr>
        <p:cNvPr id="1" name=""/>
        <p:cNvGrpSpPr/>
        <p:nvPr/>
      </p:nvGrpSpPr>
      <p:grpSpPr>
        <a:xfrm>
          <a:off x="0" y="0"/>
          <a:ext cx="0" cy="0"/>
          <a:chOff x="0" y="0"/>
          <a:chExt cx="0" cy="0"/>
        </a:xfrm>
      </p:grpSpPr>
      <p:sp>
        <p:nvSpPr>
          <p:cNvPr id="11"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12"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20" name="Title Text"/>
          <p:cNvSpPr txBox="1"/>
          <p:nvPr>
            <p:ph type="title"/>
          </p:nvPr>
        </p:nvSpPr>
        <p:spPr>
          <a:prstGeom prst="rect">
            <a:avLst/>
          </a:prstGeom>
        </p:spPr>
        <p:txBody>
          <a:bodyPr/>
          <a:lstStyle/>
          <a:p>
            <a:pPr/>
            <a:r>
              <a:t>Title Text</a:t>
            </a:r>
          </a:p>
        </p:txBody>
      </p:sp>
      <p:sp>
        <p:nvSpPr>
          <p:cNvPr id="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29" name="Title Text"/>
          <p:cNvSpPr txBox="1"/>
          <p:nvPr>
            <p:ph type="title"/>
          </p:nvPr>
        </p:nvSpPr>
        <p:spPr>
          <a:xfrm>
            <a:off x="831850" y="1709738"/>
            <a:ext cx="10515600" cy="2852737"/>
          </a:xfrm>
          <a:prstGeom prst="rect">
            <a:avLst/>
          </a:prstGeom>
        </p:spPr>
        <p:txBody>
          <a:bodyPr anchor="b"/>
          <a:lstStyle>
            <a:lvl1pPr>
              <a:defRPr sz="6000"/>
            </a:lvl1pPr>
          </a:lstStyle>
          <a:p>
            <a:pPr/>
            <a:r>
              <a:t>Title Text</a:t>
            </a:r>
          </a:p>
        </p:txBody>
      </p:sp>
      <p:sp>
        <p:nvSpPr>
          <p:cNvPr id="30" name="Body Level One…"/>
          <p:cNvSpPr txBox="1"/>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38" name="Title Text"/>
          <p:cNvSpPr txBox="1"/>
          <p:nvPr>
            <p:ph type="title"/>
          </p:nvPr>
        </p:nvSpPr>
        <p:spPr>
          <a:prstGeom prst="rect">
            <a:avLst/>
          </a:prstGeom>
        </p:spPr>
        <p:txBody>
          <a:bodyPr/>
          <a:lstStyle/>
          <a:p>
            <a:pPr/>
            <a:r>
              <a:t>Title Text</a:t>
            </a:r>
          </a:p>
        </p:txBody>
      </p:sp>
      <p:sp>
        <p:nvSpPr>
          <p:cNvPr id="39" name="Body Level One…"/>
          <p:cNvSpPr txBox="1"/>
          <p:nvPr>
            <p:ph type="body" sz="half" idx="1"/>
          </p:nvPr>
        </p:nvSpPr>
        <p:spPr>
          <a:xfrm>
            <a:off x="838200" y="1825625"/>
            <a:ext cx="5181600" cy="4351338"/>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47" name="Title Text"/>
          <p:cNvSpPr txBox="1"/>
          <p:nvPr>
            <p:ph type="title"/>
          </p:nvPr>
        </p:nvSpPr>
        <p:spPr>
          <a:xfrm>
            <a:off x="839787" y="365125"/>
            <a:ext cx="10515601" cy="1325563"/>
          </a:xfrm>
          <a:prstGeom prst="rect">
            <a:avLst/>
          </a:prstGeom>
        </p:spPr>
        <p:txBody>
          <a:bodyPr/>
          <a:lstStyle/>
          <a:p>
            <a:pPr/>
            <a:r>
              <a:t>Title Text</a:t>
            </a:r>
          </a:p>
        </p:txBody>
      </p:sp>
      <p:sp>
        <p:nvSpPr>
          <p:cNvPr id="48" name="Body Level One…"/>
          <p:cNvSpPr txBox="1"/>
          <p:nvPr>
            <p:ph type="body" sz="quarter" idx="1"/>
          </p:nvPr>
        </p:nvSpPr>
        <p:spPr>
          <a:xfrm>
            <a:off x="839787" y="1681163"/>
            <a:ext cx="5157789" cy="823913"/>
          </a:xfrm>
          <a:prstGeom prst="rect">
            <a:avLst/>
          </a:prstGeom>
        </p:spPr>
        <p:txBody>
          <a:bodyPr anchor="b"/>
          <a:lstStyle>
            <a:lvl1pPr marL="0" indent="0">
              <a:buSzTx/>
              <a:buFontTx/>
              <a:buNone/>
              <a:defRPr b="1" sz="2400"/>
            </a:lvl1pPr>
            <a:lvl2pPr marL="0" indent="457200">
              <a:buSzTx/>
              <a:buFontTx/>
              <a:buNone/>
              <a:defRPr b="1" sz="2400"/>
            </a:lvl2pPr>
            <a:lvl3pPr marL="0" indent="914400">
              <a:buSzTx/>
              <a:buFontTx/>
              <a:buNone/>
              <a:defRPr b="1" sz="2400"/>
            </a:lvl3pPr>
            <a:lvl4pPr marL="0" indent="1371600">
              <a:buSzTx/>
              <a:buFontTx/>
              <a:buNone/>
              <a:defRPr b="1" sz="2400"/>
            </a:lvl4pPr>
            <a:lvl5pPr marL="0" indent="1828800">
              <a:buSzTx/>
              <a:buFontTx/>
              <a:buNone/>
              <a:defRPr b="1" sz="2400"/>
            </a:lvl5pPr>
          </a:lstStyle>
          <a:p>
            <a:pPr/>
            <a:r>
              <a:t>Body Level One</a:t>
            </a:r>
          </a:p>
          <a:p>
            <a:pPr lvl="1"/>
            <a:r>
              <a:t>Body Level Two</a:t>
            </a:r>
          </a:p>
          <a:p>
            <a:pPr lvl="2"/>
            <a:r>
              <a:t>Body Level Three</a:t>
            </a:r>
          </a:p>
          <a:p>
            <a:pPr lvl="3"/>
            <a:r>
              <a:t>Body Level Four</a:t>
            </a:r>
          </a:p>
          <a:p>
            <a:pPr lvl="4"/>
            <a:r>
              <a:t>Body Level Five</a:t>
            </a:r>
          </a:p>
        </p:txBody>
      </p:sp>
      <p:sp>
        <p:nvSpPr>
          <p:cNvPr id="49" name="Text Placeholder 4"/>
          <p:cNvSpPr/>
          <p:nvPr>
            <p:ph type="body" sz="quarter" idx="21"/>
          </p:nvPr>
        </p:nvSpPr>
        <p:spPr>
          <a:xfrm>
            <a:off x="6172200" y="1681163"/>
            <a:ext cx="5183188" cy="823913"/>
          </a:xfrm>
          <a:prstGeom prst="rect">
            <a:avLst/>
          </a:prstGeom>
        </p:spPr>
        <p:txBody>
          <a:bodyPr anchor="b"/>
          <a:lstStyle/>
          <a:p>
            <a:pPr marL="0" indent="0">
              <a:buSzTx/>
              <a:buFontTx/>
              <a:buNone/>
              <a:defRPr b="1" sz="2400"/>
            </a:pP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6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7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73" name="Body Level One…"/>
          <p:cNvSpPr txBox="1"/>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pPr/>
            <a:r>
              <a:t>Body Level One</a:t>
            </a:r>
          </a:p>
          <a:p>
            <a:pPr lvl="1"/>
            <a:r>
              <a:t>Body Level Two</a:t>
            </a:r>
          </a:p>
          <a:p>
            <a:pPr lvl="2"/>
            <a:r>
              <a:t>Body Level Three</a:t>
            </a:r>
          </a:p>
          <a:p>
            <a:pPr lvl="3"/>
            <a:r>
              <a:t>Body Level Four</a:t>
            </a:r>
          </a:p>
          <a:p>
            <a:pPr lvl="4"/>
            <a:r>
              <a:t>Body Level Five</a:t>
            </a:r>
          </a:p>
        </p:txBody>
      </p:sp>
      <p:sp>
        <p:nvSpPr>
          <p:cNvPr id="74" name="Text Placeholder 3"/>
          <p:cNvSpPr/>
          <p:nvPr>
            <p:ph type="body" sz="quarter" idx="21"/>
          </p:nvPr>
        </p:nvSpPr>
        <p:spPr>
          <a:xfrm>
            <a:off x="839787" y="2057400"/>
            <a:ext cx="3932239" cy="3811588"/>
          </a:xfrm>
          <a:prstGeom prst="rect">
            <a:avLst/>
          </a:prstGeom>
        </p:spPr>
        <p:txBody>
          <a:bodyPr/>
          <a:lstStyle/>
          <a:p>
            <a:pPr marL="0" indent="0">
              <a:buSzTx/>
              <a:buFontTx/>
              <a:buNone/>
              <a:defRPr sz="1600"/>
            </a:pPr>
          </a:p>
        </p:txBody>
      </p:sp>
      <p:sp>
        <p:nvSpPr>
          <p:cNvPr id="7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8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83" name="Picture Placeholder 2"/>
          <p:cNvSpPr/>
          <p:nvPr>
            <p:ph type="pic" sz="half" idx="21"/>
          </p:nvPr>
        </p:nvSpPr>
        <p:spPr>
          <a:xfrm>
            <a:off x="5183187" y="987425"/>
            <a:ext cx="6172201" cy="4873625"/>
          </a:xfrm>
          <a:prstGeom prst="rect">
            <a:avLst/>
          </a:prstGeom>
        </p:spPr>
        <p:txBody>
          <a:bodyPr lIns="91439" rIns="91439">
            <a:noAutofit/>
          </a:bodyPr>
          <a:lstStyle/>
          <a:p>
            <a:pPr/>
          </a:p>
        </p:txBody>
      </p:sp>
      <p:sp>
        <p:nvSpPr>
          <p:cNvPr id="84" name="Body Level One…"/>
          <p:cNvSpPr txBox="1"/>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pPr/>
            <a:r>
              <a:t>Body Level One</a:t>
            </a:r>
          </a:p>
          <a:p>
            <a:pPr lvl="1"/>
            <a:r>
              <a:t>Body Level Two</a:t>
            </a:r>
          </a:p>
          <a:p>
            <a:pPr lvl="2"/>
            <a:r>
              <a:t>Body Level Three</a:t>
            </a:r>
          </a:p>
          <a:p>
            <a:pPr lvl="3"/>
            <a:r>
              <a:t>Body Level Four</a:t>
            </a:r>
          </a:p>
          <a:p>
            <a:pPr lvl="4"/>
            <a:r>
              <a:t>Body Level Five</a:t>
            </a:r>
          </a:p>
        </p:txBody>
      </p:sp>
      <p:sp>
        <p:nvSpPr>
          <p:cNvPr id="8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Title Text"/>
          <p:cNvSpPr txBox="1"/>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4" name="Title 1"/>
          <p:cNvSpPr txBox="1"/>
          <p:nvPr>
            <p:ph type="ctrTitle"/>
          </p:nvPr>
        </p:nvSpPr>
        <p:spPr>
          <a:prstGeom prst="rect">
            <a:avLst/>
          </a:prstGeom>
        </p:spPr>
        <p:txBody>
          <a:bodyPr/>
          <a:lstStyle/>
          <a:p>
            <a:pPr/>
            <a:r>
              <a:t>Assignment Guidance</a:t>
            </a:r>
          </a:p>
        </p:txBody>
      </p:sp>
      <p:sp>
        <p:nvSpPr>
          <p:cNvPr id="95" name="Subtitle 2"/>
          <p:cNvSpPr txBox="1"/>
          <p:nvPr>
            <p:ph type="subTitle" sz="quarter" idx="1"/>
          </p:nvPr>
        </p:nvSpPr>
        <p:spPr>
          <a:xfrm>
            <a:off x="1524000" y="3602037"/>
            <a:ext cx="9144000" cy="1655762"/>
          </a:xfrm>
          <a:prstGeom prst="rect">
            <a:avLst/>
          </a:prstGeom>
        </p:spPr>
        <p:txBody>
          <a:bodyPr/>
          <a:lstStyle/>
          <a:p>
            <a:pPr/>
            <a:r>
              <a:t>Managing Projects Report- 2000 words</a:t>
            </a:r>
          </a:p>
          <a:p>
            <a:pPr/>
            <a:r>
              <a:t>Submission Date 28th June 2024 by 5pm via Turnitin</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7" name="Title 1"/>
          <p:cNvSpPr txBox="1"/>
          <p:nvPr>
            <p:ph type="title"/>
          </p:nvPr>
        </p:nvSpPr>
        <p:spPr>
          <a:xfrm>
            <a:off x="838200" y="365125"/>
            <a:ext cx="10515600" cy="1325563"/>
          </a:xfrm>
          <a:prstGeom prst="rect">
            <a:avLst/>
          </a:prstGeom>
        </p:spPr>
        <p:txBody>
          <a:bodyPr/>
          <a:lstStyle>
            <a:lvl1pPr>
              <a:defRPr sz="3600"/>
            </a:lvl1pPr>
          </a:lstStyle>
          <a:p>
            <a:pPr/>
            <a:r>
              <a:t>Report Contents</a:t>
            </a:r>
          </a:p>
        </p:txBody>
      </p:sp>
      <p:sp>
        <p:nvSpPr>
          <p:cNvPr id="98" name="Content Placeholder 2"/>
          <p:cNvSpPr txBox="1"/>
          <p:nvPr>
            <p:ph type="body" idx="1"/>
          </p:nvPr>
        </p:nvSpPr>
        <p:spPr>
          <a:xfrm>
            <a:off x="838200" y="1825625"/>
            <a:ext cx="10515600" cy="4351338"/>
          </a:xfrm>
          <a:prstGeom prst="rect">
            <a:avLst/>
          </a:prstGeom>
        </p:spPr>
        <p:txBody>
          <a:bodyPr/>
          <a:lstStyle/>
          <a:p>
            <a:pPr marL="0" indent="228600">
              <a:buSzTx/>
              <a:buNone/>
              <a:defRPr sz="1800">
                <a:latin typeface="Arial"/>
                <a:ea typeface="Arial"/>
                <a:cs typeface="Arial"/>
                <a:sym typeface="Arial"/>
              </a:defRPr>
            </a:pPr>
            <a:r>
              <a:t>The student will produce an individual 2000 word formal report which is to consider:</a:t>
            </a:r>
            <a:endParaRPr>
              <a:latin typeface="Times New Roman"/>
              <a:ea typeface="Times New Roman"/>
              <a:cs typeface="Times New Roman"/>
              <a:sym typeface="Times New Roman"/>
            </a:endParaRPr>
          </a:p>
          <a:p>
            <a:pPr marL="0" indent="0">
              <a:buSzTx/>
              <a:buNone/>
              <a:defRPr sz="1800">
                <a:latin typeface="Arial"/>
                <a:ea typeface="Arial"/>
                <a:cs typeface="Arial"/>
                <a:sym typeface="Arial"/>
              </a:defRPr>
            </a:pPr>
            <a:r>
              <a:t>	</a:t>
            </a:r>
            <a:endParaRPr>
              <a:latin typeface="Times New Roman"/>
              <a:ea typeface="Times New Roman"/>
              <a:cs typeface="Times New Roman"/>
              <a:sym typeface="Times New Roman"/>
            </a:endParaRPr>
          </a:p>
          <a:p>
            <a:pPr marL="342900" indent="-342900">
              <a:buFont typeface="Symbol"/>
              <a:buChar char="·"/>
              <a:defRPr sz="1800">
                <a:latin typeface="Arial"/>
                <a:ea typeface="Arial"/>
                <a:cs typeface="Arial"/>
                <a:sym typeface="Arial"/>
              </a:defRPr>
            </a:pPr>
            <a:r>
              <a:t>A critical assessment of project management tools and techniques for managing a project within your workplace (or alternative workplace in collaboration with your tutor).</a:t>
            </a:r>
            <a:endParaRPr>
              <a:latin typeface="Times New Roman"/>
              <a:ea typeface="Times New Roman"/>
              <a:cs typeface="Times New Roman"/>
              <a:sym typeface="Times New Roman"/>
            </a:endParaRPr>
          </a:p>
          <a:p>
            <a:pPr marL="342900" indent="-342900">
              <a:buFont typeface="Symbol"/>
              <a:buChar char="·"/>
              <a:defRPr sz="1800">
                <a:latin typeface="Arial"/>
                <a:ea typeface="Arial"/>
                <a:cs typeface="Arial"/>
                <a:sym typeface="Arial"/>
              </a:defRPr>
            </a:pPr>
            <a:r>
              <a:t>A critical discussion using examples from the project of how a variety of tools and techniques were engaged with in order that the project could be planned and implemented.      </a:t>
            </a:r>
            <a:endParaRPr>
              <a:latin typeface="Times New Roman"/>
              <a:ea typeface="Times New Roman"/>
              <a:cs typeface="Times New Roman"/>
              <a:sym typeface="Times New Roman"/>
            </a:endParaRPr>
          </a:p>
          <a:p>
            <a:pPr marL="342900" indent="-342900">
              <a:buFont typeface="Symbol"/>
              <a:buChar char="·"/>
              <a:defRPr sz="1800">
                <a:latin typeface="Arial"/>
                <a:ea typeface="Arial"/>
                <a:cs typeface="Arial"/>
                <a:sym typeface="Arial"/>
              </a:defRPr>
            </a:pPr>
            <a:r>
              <a:t>Provide a critical discussion which describes how the project plans have been</a:t>
            </a:r>
            <a:r>
              <a:rPr>
                <a:latin typeface="Times New Roman"/>
                <a:ea typeface="Times New Roman"/>
                <a:cs typeface="Times New Roman"/>
                <a:sym typeface="Times New Roman"/>
              </a:rPr>
              <a:t> </a:t>
            </a:r>
            <a:r>
              <a:t>communicated to appropriate stakeholders. </a:t>
            </a:r>
            <a:endParaRPr>
              <a:latin typeface="Times New Roman"/>
              <a:ea typeface="Times New Roman"/>
              <a:cs typeface="Times New Roman"/>
              <a:sym typeface="Times New Roman"/>
            </a:endParaRPr>
          </a:p>
          <a:p>
            <a:pPr>
              <a:defRPr sz="1800">
                <a:latin typeface="Arial"/>
                <a:ea typeface="Arial"/>
                <a:cs typeface="Arial"/>
                <a:sym typeface="Arial"/>
              </a:defRPr>
            </a:pPr>
            <a:r>
              <a:t>Draw a conclusion which offers areas for future improvement in managing a project within an organisation</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0" name="Title 1"/>
          <p:cNvSpPr txBox="1"/>
          <p:nvPr>
            <p:ph type="title"/>
          </p:nvPr>
        </p:nvSpPr>
        <p:spPr>
          <a:xfrm>
            <a:off x="838200" y="365125"/>
            <a:ext cx="10515600" cy="1325563"/>
          </a:xfrm>
          <a:prstGeom prst="rect">
            <a:avLst/>
          </a:prstGeom>
        </p:spPr>
        <p:txBody>
          <a:bodyPr/>
          <a:lstStyle>
            <a:lvl1pPr>
              <a:defRPr sz="3600"/>
            </a:lvl1pPr>
          </a:lstStyle>
          <a:p>
            <a:pPr/>
            <a:r>
              <a:t>Format of Report</a:t>
            </a:r>
          </a:p>
        </p:txBody>
      </p:sp>
      <p:sp>
        <p:nvSpPr>
          <p:cNvPr id="101" name="Content Placeholder 2"/>
          <p:cNvSpPr txBox="1"/>
          <p:nvPr>
            <p:ph type="body" idx="1"/>
          </p:nvPr>
        </p:nvSpPr>
        <p:spPr>
          <a:xfrm>
            <a:off x="838200" y="1825625"/>
            <a:ext cx="10515600" cy="4351338"/>
          </a:xfrm>
          <a:prstGeom prst="rect">
            <a:avLst/>
          </a:prstGeom>
        </p:spPr>
        <p:txBody>
          <a:bodyPr/>
          <a:lstStyle/>
          <a:p>
            <a:pPr>
              <a:lnSpc>
                <a:spcPct val="81000"/>
              </a:lnSpc>
            </a:pPr>
            <a:r>
              <a:t>Remember this is a formal report therefore should be presented  in this format</a:t>
            </a:r>
          </a:p>
          <a:p>
            <a:pPr marL="0" indent="0">
              <a:lnSpc>
                <a:spcPct val="81000"/>
              </a:lnSpc>
              <a:buSzTx/>
              <a:buNone/>
            </a:pPr>
            <a:r>
              <a:t>You need to include :</a:t>
            </a:r>
          </a:p>
          <a:p>
            <a:pPr>
              <a:lnSpc>
                <a:spcPct val="81000"/>
              </a:lnSpc>
            </a:pPr>
            <a:r>
              <a:t>Executive summary</a:t>
            </a:r>
          </a:p>
          <a:p>
            <a:pPr>
              <a:lnSpc>
                <a:spcPct val="81000"/>
              </a:lnSpc>
            </a:pPr>
            <a:r>
              <a:t>Contents page</a:t>
            </a:r>
          </a:p>
          <a:p>
            <a:pPr>
              <a:lnSpc>
                <a:spcPct val="81000"/>
              </a:lnSpc>
            </a:pPr>
            <a:r>
              <a:t>1.0 Introduction- which contains who requested the report/who compiled the report/dates for request and completion.  What was the reason for the reports commission/what were you going to examine. Remember also to include a summary of the research materials you accessed/utilised- textbooks etc</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3" name="Title 1"/>
          <p:cNvSpPr txBox="1"/>
          <p:nvPr>
            <p:ph type="title"/>
          </p:nvPr>
        </p:nvSpPr>
        <p:spPr>
          <a:xfrm>
            <a:off x="838200" y="365125"/>
            <a:ext cx="10515600" cy="1325563"/>
          </a:xfrm>
          <a:prstGeom prst="rect">
            <a:avLst/>
          </a:prstGeom>
        </p:spPr>
        <p:txBody>
          <a:bodyPr/>
          <a:lstStyle>
            <a:lvl1pPr>
              <a:defRPr sz="3600"/>
            </a:lvl1pPr>
          </a:lstStyle>
          <a:p>
            <a:pPr/>
            <a:r>
              <a:t>2.0 Findings</a:t>
            </a:r>
          </a:p>
        </p:txBody>
      </p:sp>
      <p:sp>
        <p:nvSpPr>
          <p:cNvPr id="104" name="Content Placeholder 2"/>
          <p:cNvSpPr txBox="1"/>
          <p:nvPr>
            <p:ph type="body" idx="1"/>
          </p:nvPr>
        </p:nvSpPr>
        <p:spPr>
          <a:xfrm>
            <a:off x="838200" y="1825625"/>
            <a:ext cx="10515600" cy="4351338"/>
          </a:xfrm>
          <a:prstGeom prst="rect">
            <a:avLst/>
          </a:prstGeom>
        </p:spPr>
        <p:txBody>
          <a:bodyPr/>
          <a:lstStyle/>
          <a:p>
            <a:pPr marL="0" indent="0" defTabSz="886968">
              <a:lnSpc>
                <a:spcPct val="81000"/>
              </a:lnSpc>
              <a:spcBef>
                <a:spcPts val="900"/>
              </a:spcBef>
              <a:buSzTx/>
              <a:buNone/>
              <a:defRPr sz="2328"/>
            </a:pPr>
            <a:r>
              <a:t>2.1 Critical discussion of the tools and techniques used in project management within the workplace.</a:t>
            </a:r>
          </a:p>
          <a:p>
            <a:pPr marL="0" indent="0" defTabSz="886968">
              <a:lnSpc>
                <a:spcPct val="81000"/>
              </a:lnSpc>
              <a:spcBef>
                <a:spcPts val="900"/>
              </a:spcBef>
              <a:buSzTx/>
              <a:buNone/>
              <a:defRPr sz="2328"/>
            </a:pPr>
            <a:r>
              <a:t>You need to explain the positives and negatives of using the following for the initiation/planning etc phases of project management:</a:t>
            </a:r>
          </a:p>
          <a:p>
            <a:pPr marL="221742" indent="-221742" defTabSz="886968">
              <a:lnSpc>
                <a:spcPct val="81000"/>
              </a:lnSpc>
              <a:spcBef>
                <a:spcPts val="900"/>
              </a:spcBef>
              <a:defRPr sz="2328"/>
            </a:pPr>
            <a:r>
              <a:t>Aims/Objectives</a:t>
            </a:r>
          </a:p>
          <a:p>
            <a:pPr marL="221742" indent="-221742" defTabSz="886968">
              <a:lnSpc>
                <a:spcPct val="81000"/>
              </a:lnSpc>
              <a:spcBef>
                <a:spcPts val="900"/>
              </a:spcBef>
              <a:defRPr sz="2328"/>
            </a:pPr>
            <a:r>
              <a:t>Quad charts/Iron triangle/WBS/Gantt Chart/Risk Analysis/SWOT and PESTLE/Stakeholder Analysis/Hard and Soft evaluation.</a:t>
            </a:r>
          </a:p>
          <a:p>
            <a:pPr marL="221742" indent="-221742" defTabSz="886968">
              <a:lnSpc>
                <a:spcPct val="81000"/>
              </a:lnSpc>
              <a:spcBef>
                <a:spcPts val="900"/>
              </a:spcBef>
              <a:defRPr sz="2328"/>
            </a:pPr>
            <a:r>
              <a:t>Remember you are critically discussing these models IN GENERAL at this point of the report and based on your literature research. You will need to support this discussion with references.</a:t>
            </a:r>
          </a:p>
          <a:p>
            <a:pPr marL="221742" indent="-221742" defTabSz="886968">
              <a:lnSpc>
                <a:spcPct val="81000"/>
              </a:lnSpc>
              <a:spcBef>
                <a:spcPts val="900"/>
              </a:spcBef>
              <a:defRPr sz="2328"/>
            </a:pPr>
            <a:r>
              <a:t>You may also want to consider breaking the information down into sub-sections – 2.1.1, 2.1.2 etc</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6" name="Title 1"/>
          <p:cNvSpPr txBox="1"/>
          <p:nvPr>
            <p:ph type="title"/>
          </p:nvPr>
        </p:nvSpPr>
        <p:spPr>
          <a:xfrm>
            <a:off x="838200" y="365125"/>
            <a:ext cx="10515600" cy="1325563"/>
          </a:xfrm>
          <a:prstGeom prst="rect">
            <a:avLst/>
          </a:prstGeom>
        </p:spPr>
        <p:txBody>
          <a:bodyPr/>
          <a:lstStyle>
            <a:lvl1pPr defTabSz="850391">
              <a:defRPr b="1" sz="2976">
                <a:latin typeface="+mj-lt"/>
                <a:ea typeface="+mj-ea"/>
                <a:cs typeface="+mj-cs"/>
                <a:sym typeface="Calibri"/>
              </a:defRPr>
            </a:lvl1pPr>
          </a:lstStyle>
          <a:p>
            <a:pPr/>
            <a:r>
              <a:t>2.2 A critical discussion using examples from the project of how a variety of tools and techniques were engaged with in order that the project could be planned and implemented </a:t>
            </a:r>
          </a:p>
        </p:txBody>
      </p:sp>
      <p:sp>
        <p:nvSpPr>
          <p:cNvPr id="107" name="Content Placeholder 2"/>
          <p:cNvSpPr txBox="1"/>
          <p:nvPr>
            <p:ph type="body" idx="1"/>
          </p:nvPr>
        </p:nvSpPr>
        <p:spPr>
          <a:xfrm>
            <a:off x="838200" y="1825625"/>
            <a:ext cx="10515600" cy="4351338"/>
          </a:xfrm>
          <a:prstGeom prst="rect">
            <a:avLst/>
          </a:prstGeom>
        </p:spPr>
        <p:txBody>
          <a:bodyPr/>
          <a:lstStyle/>
          <a:p>
            <a:pPr/>
          </a:p>
          <a:p>
            <a:pPr/>
            <a:r>
              <a:t>Using information gained from your team project prepare a critical discussion which provides examples of how the tools and techniques discussed under 2.1 were used to plan and implement the project. Explain within the discussion tools etc that worked well and which did not achieve success.</a:t>
            </a:r>
          </a:p>
          <a:p>
            <a:pPr/>
            <a:r>
              <a:t>Remember you are critically discussing these tools and techniques based on their used in your project.</a:t>
            </a:r>
          </a:p>
          <a:p>
            <a:pPr/>
            <a:r>
              <a:t>You need to support this section with references.</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9" name="Title 1"/>
          <p:cNvSpPr txBox="1"/>
          <p:nvPr>
            <p:ph type="title"/>
          </p:nvPr>
        </p:nvSpPr>
        <p:spPr>
          <a:xfrm>
            <a:off x="838200" y="365125"/>
            <a:ext cx="10515600" cy="1325563"/>
          </a:xfrm>
          <a:prstGeom prst="rect">
            <a:avLst/>
          </a:prstGeom>
        </p:spPr>
        <p:txBody>
          <a:bodyPr/>
          <a:lstStyle/>
          <a:p>
            <a:pPr/>
            <a:r>
              <a:t>2.3 Communication and Stakeholders</a:t>
            </a:r>
          </a:p>
        </p:txBody>
      </p:sp>
      <p:sp>
        <p:nvSpPr>
          <p:cNvPr id="110" name="Content Placeholder 2"/>
          <p:cNvSpPr txBox="1"/>
          <p:nvPr>
            <p:ph type="body" idx="1"/>
          </p:nvPr>
        </p:nvSpPr>
        <p:spPr>
          <a:xfrm>
            <a:off x="838200" y="1825625"/>
            <a:ext cx="10515600" cy="4351338"/>
          </a:xfrm>
          <a:prstGeom prst="rect">
            <a:avLst/>
          </a:prstGeom>
        </p:spPr>
        <p:txBody>
          <a:bodyPr/>
          <a:lstStyle/>
          <a:p>
            <a:pPr marL="226313" indent="-226313" defTabSz="905255">
              <a:lnSpc>
                <a:spcPct val="72000"/>
              </a:lnSpc>
              <a:spcBef>
                <a:spcPts val="900"/>
              </a:spcBef>
              <a:defRPr sz="2475"/>
            </a:pPr>
            <a:r>
              <a:t>Explain what methods of communication were used to communicate  information on your project to stakeholders.</a:t>
            </a:r>
          </a:p>
          <a:p>
            <a:pPr marL="226313" indent="-226313" defTabSz="905255">
              <a:lnSpc>
                <a:spcPct val="72000"/>
              </a:lnSpc>
              <a:spcBef>
                <a:spcPts val="900"/>
              </a:spcBef>
              <a:defRPr sz="2475"/>
            </a:pPr>
            <a:r>
              <a:t>An example of this maybe when you first as a team decided on your project -  did you contact a sponsor at the organisation before making your final project decision?</a:t>
            </a:r>
          </a:p>
          <a:p>
            <a:pPr marL="226313" indent="-226313" defTabSz="905255">
              <a:lnSpc>
                <a:spcPct val="72000"/>
              </a:lnSpc>
              <a:spcBef>
                <a:spcPts val="900"/>
              </a:spcBef>
              <a:defRPr sz="2475"/>
            </a:pPr>
            <a:r>
              <a:t>Another example could be how you used your stakeholder analysis to prioritise stakeholder communication.</a:t>
            </a:r>
          </a:p>
          <a:p>
            <a:pPr marL="226313" indent="-226313" defTabSz="905255">
              <a:lnSpc>
                <a:spcPct val="72000"/>
              </a:lnSpc>
              <a:spcBef>
                <a:spcPts val="900"/>
              </a:spcBef>
              <a:defRPr sz="2475"/>
            </a:pPr>
            <a:r>
              <a:t>A further example could be how you engaged with your audience when compiling and distributing your marketing materials.</a:t>
            </a:r>
          </a:p>
          <a:p>
            <a:pPr marL="226313" indent="-226313" defTabSz="905255">
              <a:lnSpc>
                <a:spcPct val="72000"/>
              </a:lnSpc>
              <a:spcBef>
                <a:spcPts val="900"/>
              </a:spcBef>
              <a:defRPr sz="2475"/>
            </a:pPr>
            <a:r>
              <a:t>Again this section requires ‘critical’ discussion so you should discuss positives and negatives - what worked/what did not work well.</a:t>
            </a:r>
          </a:p>
          <a:p>
            <a:pPr marL="226313" indent="-226313" defTabSz="905255">
              <a:lnSpc>
                <a:spcPct val="72000"/>
              </a:lnSpc>
              <a:spcBef>
                <a:spcPts val="900"/>
              </a:spcBef>
              <a:defRPr sz="2475"/>
            </a:pPr>
            <a:r>
              <a:t>Remember you need to support the discussion with references.</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2" name="Title 1"/>
          <p:cNvSpPr txBox="1"/>
          <p:nvPr>
            <p:ph type="title"/>
          </p:nvPr>
        </p:nvSpPr>
        <p:spPr>
          <a:xfrm>
            <a:off x="838200" y="365125"/>
            <a:ext cx="10515600" cy="1325563"/>
          </a:xfrm>
          <a:prstGeom prst="rect">
            <a:avLst/>
          </a:prstGeom>
        </p:spPr>
        <p:txBody>
          <a:bodyPr/>
          <a:lstStyle/>
          <a:p>
            <a:pPr>
              <a:defRPr sz="3600"/>
            </a:pPr>
            <a:r>
              <a:t>3.0 Conclusion</a:t>
            </a:r>
            <a:br/>
            <a:r>
              <a:rPr sz="2400"/>
              <a:t> </a:t>
            </a:r>
            <a:br>
              <a:rPr sz="2400"/>
            </a:br>
          </a:p>
        </p:txBody>
      </p:sp>
      <p:sp>
        <p:nvSpPr>
          <p:cNvPr id="113" name="Content Placeholder 2"/>
          <p:cNvSpPr txBox="1"/>
          <p:nvPr>
            <p:ph type="body" idx="1"/>
          </p:nvPr>
        </p:nvSpPr>
        <p:spPr>
          <a:xfrm>
            <a:off x="838200" y="1825625"/>
            <a:ext cx="10515600" cy="4351338"/>
          </a:xfrm>
          <a:prstGeom prst="rect">
            <a:avLst/>
          </a:prstGeom>
        </p:spPr>
        <p:txBody>
          <a:bodyPr/>
          <a:lstStyle/>
          <a:p>
            <a:pPr>
              <a:defRPr>
                <a:latin typeface="Arial"/>
                <a:ea typeface="Arial"/>
                <a:cs typeface="Arial"/>
                <a:sym typeface="Arial"/>
              </a:defRPr>
            </a:pPr>
            <a:r>
              <a:t>3.1 Draw a conclusion which offers areas for future improvement in managing a project within an organisation.</a:t>
            </a:r>
          </a:p>
          <a:p>
            <a:pPr>
              <a:defRPr>
                <a:latin typeface="Arial"/>
                <a:ea typeface="Arial"/>
                <a:cs typeface="Arial"/>
                <a:sym typeface="Arial"/>
              </a:defRPr>
            </a:pPr>
            <a:r>
              <a:t>These conclusions need to be based on the information you have discussed in the findings section of the report. Do not place any new information in this section.</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