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8" r:id="rId5"/>
    <p:sldId id="260" r:id="rId6"/>
    <p:sldId id="267" r:id="rId7"/>
    <p:sldId id="262" r:id="rId8"/>
    <p:sldId id="266" r:id="rId9"/>
    <p:sldId id="265" r:id="rId10"/>
    <p:sldId id="264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6" d="100"/>
          <a:sy n="86" d="100"/>
        </p:scale>
        <p:origin x="562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35A4A3-CA58-B5B3-E67F-E35CF05845B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AA2F243-1FAA-98C1-6E7D-EB4C7D2E71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1CF57B-7406-7FAD-053C-B1F3F61074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016230-1A2B-44CD-8DA7-503F49DB0E92}" type="datetimeFigureOut">
              <a:rPr lang="en-GB" smtClean="0"/>
              <a:t>21/02/2024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4CDB37-8395-BE7B-1F05-8A78B7943D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21329B-30C1-C328-C301-C97FDAABC6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C5DEE6-2762-460D-822C-CDA8CE5096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13185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AA8296-1993-B4A8-86F8-15234D5CA0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F44006-566C-D970-6902-556221E483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F763D0-95D2-C9CB-69F3-691AADE4EA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016230-1A2B-44CD-8DA7-503F49DB0E92}" type="datetimeFigureOut">
              <a:rPr lang="en-GB" smtClean="0"/>
              <a:t>21/02/2024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A30371-07EE-7EED-7745-0AD2257CEB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CD54B8-D6FC-93BF-A14C-77A9433931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C5DEE6-2762-460D-822C-CDA8CE5096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11447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0C7759-55D2-9F45-8942-4DD8A5FD7B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E01774-B154-0275-07E8-C65E29DEE17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AD2C01-9A90-5E14-7DD6-FE1137BAB0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016230-1A2B-44CD-8DA7-503F49DB0E92}" type="datetimeFigureOut">
              <a:rPr lang="en-GB" smtClean="0"/>
              <a:t>21/02/2024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A70056-D568-D813-9387-305945B018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14AB33-8BA5-8962-BD23-AD0C9C6F40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C5DEE6-2762-460D-822C-CDA8CE5096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44129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A28C9-A8D8-073B-E0B3-91E4BF77D1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3576DD-E47F-6AD3-E57C-536C1A77A8D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871162A-3ABC-8260-62F2-7E75741D98D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3097EBC-13B6-B496-10B5-B57F74FA6F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016230-1A2B-44CD-8DA7-503F49DB0E92}" type="datetimeFigureOut">
              <a:rPr lang="en-GB" smtClean="0"/>
              <a:t>21/02/2024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A53C404-F537-86D5-221E-42BA90B07E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9C5A6E-AE1B-AD57-CFA4-1578596A13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C5DEE6-2762-460D-822C-CDA8CE5096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78921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EACFC6-2125-8ACC-FC9C-6F481376B9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111211F-4E26-BB75-DDDB-8E0852E7F1F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D746FDF-59C0-FD1A-0E4A-A85F5B9F17A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A9B8548-A9C9-3A56-25D4-D54CD96ED1A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5946D5F-5863-B3FD-814C-BEB28AA8EF0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83EDA48-DDC3-27B0-9283-D0A2C55B89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016230-1A2B-44CD-8DA7-503F49DB0E92}" type="datetimeFigureOut">
              <a:rPr lang="en-GB" smtClean="0"/>
              <a:t>21/02/2024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F09BB4A-132A-F9A3-BFEC-033AE55F0D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B08F5F7-402A-1882-FC87-B9533C7600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C5DEE6-2762-460D-822C-CDA8CE5096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08700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D3A096-2684-D7B3-DE56-D70431E8ED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F12292E-0B6D-DB17-0C99-56E59566E6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016230-1A2B-44CD-8DA7-503F49DB0E92}" type="datetimeFigureOut">
              <a:rPr lang="en-GB" smtClean="0"/>
              <a:t>21/02/2024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021A72-6F8E-8844-8605-A93FC338B1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A3F2A6E-1D99-EC51-925F-98257ACE52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C5DEE6-2762-460D-822C-CDA8CE5096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9185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347C6D0-F310-64F4-9678-A89E3C37AF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016230-1A2B-44CD-8DA7-503F49DB0E92}" type="datetimeFigureOut">
              <a:rPr lang="en-GB" smtClean="0"/>
              <a:t>21/02/2024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1CF5263-AF7A-B979-EEA7-E9D76DCF0C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9478BC0-BE20-3F39-3A11-37D8104C6F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C5DEE6-2762-460D-822C-CDA8CE5096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05713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845F5C-4663-259B-3189-7DD784381C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51A1EE-DB90-C2AD-31ED-407BA16D78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F3B0786-35FE-8B9A-071A-0E0675AE21C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D9BB4F-0628-5AA1-0634-ACFF509785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016230-1A2B-44CD-8DA7-503F49DB0E92}" type="datetimeFigureOut">
              <a:rPr lang="en-GB" smtClean="0"/>
              <a:t>21/02/2024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7C330A6-DE25-2582-65F0-877C4695DA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4CE2637-842E-A6CA-39E8-C295CA72AB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C5DEE6-2762-460D-822C-CDA8CE5096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79779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0E9E15-1745-4D31-21AE-4D4016FB24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4CBB941-853C-1F52-F524-4860F70F992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D9CB21F-D6BA-1A6A-AB55-73262B72B3B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8FC88D7-A4C7-F8F9-9AB6-5BA6C7FC82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016230-1A2B-44CD-8DA7-503F49DB0E92}" type="datetimeFigureOut">
              <a:rPr lang="en-GB" smtClean="0"/>
              <a:t>21/02/2024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0B80FC4-ECED-86FA-2DB2-6726C6445B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A9B438-C61C-B9AE-0FD6-D00BDEC752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C5DEE6-2762-460D-822C-CDA8CE5096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02919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FC6282-98B8-F475-CA04-BD5909969E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496288C-35EB-7AA7-0862-905AB3C791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D86076-7FFE-D43B-A128-FEB0392BAC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016230-1A2B-44CD-8DA7-503F49DB0E92}" type="datetimeFigureOut">
              <a:rPr lang="en-GB" smtClean="0"/>
              <a:t>21/02/2024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576264-84EC-2943-D472-6667F42E08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EF9D1B-5DDD-2327-1BD2-16A068187F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C5DEE6-2762-460D-822C-CDA8CE5096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96817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4890876-A09D-3697-4522-7BBCFBCD604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82960B1-1B46-8100-733B-7403137C5C3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F28E8E-C95B-FDBE-6338-252D061051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016230-1A2B-44CD-8DA7-503F49DB0E92}" type="datetimeFigureOut">
              <a:rPr lang="en-GB" smtClean="0"/>
              <a:t>21/02/2024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B25DF9-2D81-68F1-BB06-66500DBF8C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A9F13B-4C3A-6BFC-BB59-EA932D16A4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C5DEE6-2762-460D-822C-CDA8CE5096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97665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99608-6EC5-15E2-D86C-3DFC933D0D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FCBC46E-0F5E-98B5-A6FD-51D6CE1CD8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7B98D8-A92A-AF10-D91C-E7AA6410759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016230-1A2B-44CD-8DA7-503F49DB0E92}" type="datetimeFigureOut">
              <a:rPr lang="en-GB" smtClean="0"/>
              <a:t>21/02/2024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F5AF6C-48A6-6F3A-88EB-BE8B4AE24B9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95CE07-1D7E-EF9C-61C5-665E34AEA9A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7C5DEE6-2762-460D-822C-CDA8CE5096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79227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7" Type="http://schemas.openxmlformats.org/officeDocument/2006/relationships/image" Target="../media/image4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.png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g"/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a tree in front of it&#10;&#10;Description automatically generated">
            <a:extLst>
              <a:ext uri="{FF2B5EF4-FFF2-40B4-BE49-F238E27FC236}">
                <a16:creationId xmlns:a16="http://schemas.microsoft.com/office/drawing/2014/main" id="{7BD2075B-E92F-9E14-A1E3-DB53DA61599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1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2" r="1397" b="1"/>
          <a:stretch/>
        </p:blipFill>
        <p:spPr>
          <a:xfrm>
            <a:off x="20" y="10"/>
            <a:ext cx="12191675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9CC242C-7DD9-904B-0A7D-5784D3F2F75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55400" y="1066801"/>
            <a:ext cx="9488949" cy="2077328"/>
          </a:xfrm>
          <a:effectLst>
            <a:outerShdw blurRad="38100" dist="12700" dir="2700000" algn="tl" rotWithShape="0">
              <a:prstClr val="black">
                <a:alpha val="40000"/>
              </a:prstClr>
            </a:outerShdw>
          </a:effectLst>
        </p:spPr>
        <p:txBody>
          <a:bodyPr anchor="b">
            <a:normAutofit fontScale="90000"/>
          </a:bodyPr>
          <a:lstStyle/>
          <a:p>
            <a:r>
              <a:rPr lang="en-US" dirty="0">
                <a:solidFill>
                  <a:schemeClr val="bg1"/>
                </a:solidFill>
              </a:rPr>
              <a:t>Health and safety guide for the housekeeping team at holiday Inn- an IHG hotel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4" name="Picture 3" descr="A green text on a black background&#10;&#10;Description automatically generated">
            <a:extLst>
              <a:ext uri="{FF2B5EF4-FFF2-40B4-BE49-F238E27FC236}">
                <a16:creationId xmlns:a16="http://schemas.microsoft.com/office/drawing/2014/main" id="{98019312-9138-458C-B5CF-39D7F31E12A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4485" y="4210920"/>
            <a:ext cx="6846257" cy="20615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34059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0DD96F-8738-2191-7B11-75129C71AA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4941" y="1737360"/>
            <a:ext cx="3261360" cy="2524187"/>
          </a:xfrm>
        </p:spPr>
        <p:txBody>
          <a:bodyPr anchor="ctr">
            <a:normAutofit fontScale="90000"/>
          </a:bodyPr>
          <a:lstStyle/>
          <a:p>
            <a:pPr algn="ctr">
              <a:spcAft>
                <a:spcPts val="800"/>
              </a:spcAft>
            </a:pPr>
            <a:r>
              <a:rPr lang="en-GB" kern="0" dirty="0">
                <a:solidFill>
                  <a:srgbClr val="FF0000"/>
                </a:solidFill>
                <a:effectLst/>
                <a:latin typeface="Helvetica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Identifying Potential Risks</a:t>
            </a:r>
            <a:br>
              <a:rPr lang="en-GB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kern="0" dirty="0">
                <a:effectLst/>
                <a:latin typeface="Helvetica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br>
              <a:rPr lang="en-GB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052A96-455D-055E-AD1B-F6082EB783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4180" y="3429000"/>
            <a:ext cx="4588006" cy="2705100"/>
          </a:xfrm>
        </p:spPr>
        <p:txBody>
          <a:bodyPr anchor="ctr">
            <a:normAutofit/>
          </a:bodyPr>
          <a:lstStyle/>
          <a:p>
            <a:pPr algn="ctr"/>
            <a:r>
              <a:rPr lang="en-US" dirty="0"/>
              <a:t>Wet surfaces, loose rugs, and cluttered pathways pose risks for slips, trips, and fall </a:t>
            </a:r>
          </a:p>
          <a:p>
            <a:pPr algn="ctr"/>
            <a:r>
              <a:rPr lang="en-US" dirty="0"/>
              <a:t>How do you prevent it? </a:t>
            </a:r>
            <a:r>
              <a:rPr lang="en-GB" sz="2000" dirty="0">
                <a:effectLst/>
                <a:latin typeface="+mj-lt"/>
                <a:ea typeface="Calibri" panose="020F0502020204030204" pitchFamily="34" charset="0"/>
              </a:rPr>
              <a:t>Jones, L. </a:t>
            </a:r>
            <a:r>
              <a:rPr lang="en-GB" sz="2000">
                <a:effectLst/>
                <a:latin typeface="+mj-lt"/>
                <a:ea typeface="Calibri" panose="020F0502020204030204" pitchFamily="34" charset="0"/>
              </a:rPr>
              <a:t>(2023)</a:t>
            </a:r>
            <a:r>
              <a:rPr lang="en-US"/>
              <a:t>                       </a:t>
            </a: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3A0D247-496E-AC40-7FDB-CBB0E91FE418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6804179" y="723900"/>
            <a:ext cx="4736791" cy="2924822"/>
          </a:xfrm>
          <a:prstGeom prst="rect">
            <a:avLst/>
          </a:prstGeom>
        </p:spPr>
      </p:pic>
      <p:pic>
        <p:nvPicPr>
          <p:cNvPr id="6" name="Picture 5" descr="A green and white logo&#10;&#10;Description automatically generated">
            <a:extLst>
              <a:ext uri="{FF2B5EF4-FFF2-40B4-BE49-F238E27FC236}">
                <a16:creationId xmlns:a16="http://schemas.microsoft.com/office/drawing/2014/main" id="{031F6B85-9880-05D9-33DB-679DA4D597D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78442" y="3064027"/>
            <a:ext cx="2042167" cy="15030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36322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10FC3F-1A8B-4315-4B00-67667254E0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4941" y="1100831"/>
            <a:ext cx="3261360" cy="3160717"/>
          </a:xfrm>
        </p:spPr>
        <p:txBody>
          <a:bodyPr anchor="ctr">
            <a:normAutofit/>
          </a:bodyPr>
          <a:lstStyle/>
          <a:p>
            <a:pPr algn="ctr"/>
            <a:r>
              <a:rPr lang="en-GB" sz="4000" dirty="0">
                <a:solidFill>
                  <a:srgbClr val="FF0000"/>
                </a:solidFill>
              </a:rPr>
              <a:t>Identifying Potential Risks</a:t>
            </a:r>
            <a:br>
              <a:rPr lang="en-GB" sz="4000" dirty="0"/>
            </a:br>
            <a:r>
              <a:rPr lang="en-GB" sz="4000" dirty="0"/>
              <a:t>Chemical Exposure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345D0F05-7676-D66D-437A-D2A14BEEE6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72300" y="3213717"/>
            <a:ext cx="4419886" cy="2920383"/>
          </a:xfrm>
        </p:spPr>
        <p:txBody>
          <a:bodyPr anchor="ctr">
            <a:normAutofit/>
          </a:bodyPr>
          <a:lstStyle/>
          <a:p>
            <a:pPr algn="ctr"/>
            <a:endParaRPr lang="en-US" dirty="0">
              <a:solidFill>
                <a:srgbClr val="FF0000"/>
              </a:solidFill>
            </a:endParaRPr>
          </a:p>
          <a:p>
            <a:pPr marL="342900" indent="-342900" algn="ctr">
              <a:buFont typeface="Wingdings" panose="05000000000000000000" pitchFamily="2" charset="2"/>
              <a:buChar char="Ø"/>
            </a:pPr>
            <a:r>
              <a:rPr lang="en-US" dirty="0"/>
              <a:t>skin irritation</a:t>
            </a:r>
          </a:p>
          <a:p>
            <a:pPr marL="342900" indent="-342900" algn="ctr">
              <a:buFont typeface="Wingdings" panose="05000000000000000000" pitchFamily="2" charset="2"/>
              <a:buChar char="Ø"/>
            </a:pPr>
            <a:r>
              <a:rPr lang="en-US" dirty="0"/>
              <a:t>respiratory issues </a:t>
            </a:r>
          </a:p>
          <a:p>
            <a:pPr marL="342900" indent="-342900" algn="ctr">
              <a:buFont typeface="Wingdings" panose="05000000000000000000" pitchFamily="2" charset="2"/>
              <a:buChar char="Ø"/>
            </a:pPr>
            <a:r>
              <a:rPr lang="en-US" dirty="0"/>
              <a:t>or more severe health problems</a:t>
            </a:r>
          </a:p>
          <a:p>
            <a:pPr marL="342900" indent="-342900" algn="ctr">
              <a:buFont typeface="Wingdings" panose="05000000000000000000" pitchFamily="2" charset="2"/>
              <a:buChar char="Ø"/>
            </a:pPr>
            <a:r>
              <a:rPr lang="en-US" dirty="0"/>
              <a:t>Also fires and explosions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C8535DE5-2978-BEB6-1EB3-73EA7D05838F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6934057" y="294354"/>
            <a:ext cx="4419886" cy="2705099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011669D0-BE19-06C5-5C3D-A6A940C141F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26831" y="4954191"/>
            <a:ext cx="2042337" cy="149974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DCE1751-8E36-F060-4104-A2A1CCCFBB2E}"/>
              </a:ext>
            </a:extLst>
          </p:cNvPr>
          <p:cNvSpPr txBox="1"/>
          <p:nvPr/>
        </p:nvSpPr>
        <p:spPr>
          <a:xfrm>
            <a:off x="6270090" y="6409757"/>
            <a:ext cx="609452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400" dirty="0" err="1">
                <a:solidFill>
                  <a:srgbClr val="222222"/>
                </a:solidFill>
                <a:effectLst/>
                <a:latin typeface="+mj-lt"/>
                <a:ea typeface="Calibri" panose="020F0502020204030204" pitchFamily="34" charset="0"/>
              </a:rPr>
              <a:t>Jusoh</a:t>
            </a:r>
            <a:r>
              <a:rPr lang="en-GB" sz="1400" dirty="0">
                <a:solidFill>
                  <a:srgbClr val="222222"/>
                </a:solidFill>
                <a:effectLst/>
                <a:latin typeface="+mj-lt"/>
                <a:ea typeface="Calibri" panose="020F0502020204030204" pitchFamily="34" charset="0"/>
              </a:rPr>
              <a:t>, Z. et al, 2016.</a:t>
            </a:r>
            <a:endParaRPr lang="en-GB" sz="14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3227146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C86ED1-0819-E771-1EB3-1A66F2D6CD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54924" y="1627384"/>
            <a:ext cx="3282152" cy="203015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2800" kern="1200" cap="all" spc="390" baseline="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Ergonomic Strain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DCFFA8D-FF5A-7578-6354-94DA700C98F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202167"/>
            <a:ext cx="3523043" cy="3607306"/>
          </a:xfrm>
          <a:prstGeom prst="rect">
            <a:avLst/>
          </a:prstGeom>
        </p:spPr>
      </p:pic>
      <p:pic>
        <p:nvPicPr>
          <p:cNvPr id="4" name="Content Placeholder 3" descr="A yellow caution sign with a person lifting a weight&#10;&#10;Description automatically generated">
            <a:extLst>
              <a:ext uri="{FF2B5EF4-FFF2-40B4-BE49-F238E27FC236}">
                <a16:creationId xmlns:a16="http://schemas.microsoft.com/office/drawing/2014/main" id="{7DA0BFB3-3B44-2887-785B-CA3CD4DA278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8494206" y="887842"/>
            <a:ext cx="2885961" cy="4491766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75E7578C-D42B-C52A-4C64-D051C9FAC4A7}"/>
              </a:ext>
            </a:extLst>
          </p:cNvPr>
          <p:cNvSpPr txBox="1"/>
          <p:nvPr/>
        </p:nvSpPr>
        <p:spPr>
          <a:xfrm>
            <a:off x="2284391" y="5774639"/>
            <a:ext cx="762321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latin typeface="+mj-lt"/>
              </a:rPr>
              <a:t>Improper movements can lead to </a:t>
            </a:r>
            <a:r>
              <a:rPr lang="en-GB" sz="2400" u="sng" dirty="0">
                <a:latin typeface="+mj-lt"/>
              </a:rPr>
              <a:t>musculoskeletal injuries </a:t>
            </a:r>
          </a:p>
          <a:p>
            <a:pPr algn="ctr"/>
            <a:r>
              <a:rPr lang="en-GB" sz="2400" u="sng" dirty="0">
                <a:latin typeface="+mj-lt"/>
              </a:rPr>
              <a:t>(</a:t>
            </a:r>
            <a:r>
              <a:rPr lang="en-GB" sz="2400" dirty="0" err="1">
                <a:solidFill>
                  <a:srgbClr val="222222"/>
                </a:solidFill>
                <a:effectLst/>
                <a:latin typeface="+mj-lt"/>
                <a:ea typeface="Calibri" panose="020F0502020204030204" pitchFamily="34" charset="0"/>
              </a:rPr>
              <a:t>Wami</a:t>
            </a:r>
            <a:r>
              <a:rPr lang="en-GB" sz="2400" dirty="0">
                <a:solidFill>
                  <a:srgbClr val="222222"/>
                </a:solidFill>
                <a:effectLst/>
                <a:latin typeface="+mj-lt"/>
                <a:ea typeface="Calibri" panose="020F0502020204030204" pitchFamily="34" charset="0"/>
              </a:rPr>
              <a:t>, S.D., Dessie, A. and </a:t>
            </a:r>
            <a:r>
              <a:rPr lang="en-GB" sz="2400" dirty="0" err="1">
                <a:solidFill>
                  <a:srgbClr val="222222"/>
                </a:solidFill>
                <a:effectLst/>
                <a:latin typeface="+mj-lt"/>
                <a:ea typeface="Calibri" panose="020F0502020204030204" pitchFamily="34" charset="0"/>
              </a:rPr>
              <a:t>Chercos</a:t>
            </a:r>
            <a:r>
              <a:rPr lang="en-GB" sz="2400" dirty="0">
                <a:solidFill>
                  <a:srgbClr val="222222"/>
                </a:solidFill>
                <a:effectLst/>
                <a:latin typeface="+mj-lt"/>
                <a:ea typeface="Calibri" panose="020F0502020204030204" pitchFamily="34" charset="0"/>
              </a:rPr>
              <a:t>, D.H., 2019).</a:t>
            </a:r>
            <a:endParaRPr lang="en-GB" sz="2400" u="sng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909065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962400-5C4F-F9CD-6344-770259ADA1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4891" y="1000366"/>
            <a:ext cx="3995397" cy="1239627"/>
          </a:xfrm>
        </p:spPr>
        <p:txBody>
          <a:bodyPr anchor="b">
            <a:normAutofit/>
          </a:bodyPr>
          <a:lstStyle/>
          <a:p>
            <a:pPr algn="ctr"/>
            <a:r>
              <a:rPr lang="en-US" dirty="0"/>
              <a:t>Precautions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C84572-7C96-5035-2DEF-94D179A8B6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7251" y="2601375"/>
            <a:ext cx="3950677" cy="2752160"/>
          </a:xfrm>
        </p:spPr>
        <p:txBody>
          <a:bodyPr>
            <a:normAutofit fontScale="92500"/>
          </a:bodyPr>
          <a:lstStyle/>
          <a:p>
            <a:pPr marL="342900" indent="-342900" algn="ctr">
              <a:lnSpc>
                <a:spcPct val="100000"/>
              </a:lnSpc>
              <a:buFont typeface="Wingdings" panose="05000000000000000000" pitchFamily="2" charset="2"/>
              <a:buChar char="ü"/>
            </a:pPr>
            <a:r>
              <a:rPr lang="en-US" sz="1900" dirty="0"/>
              <a:t>Always read and follow instructions on cleaning product labels.</a:t>
            </a:r>
          </a:p>
          <a:p>
            <a:pPr marL="342900" indent="-342900" algn="ctr">
              <a:lnSpc>
                <a:spcPct val="100000"/>
              </a:lnSpc>
              <a:buFont typeface="Wingdings" panose="05000000000000000000" pitchFamily="2" charset="2"/>
              <a:buChar char="ü"/>
            </a:pPr>
            <a:r>
              <a:rPr lang="en-US" sz="1900" dirty="0"/>
              <a:t>Read warning signs when floors are wet or undergoing cleaning procedures.</a:t>
            </a:r>
          </a:p>
          <a:p>
            <a:pPr marL="342900" indent="-342900" algn="ctr">
              <a:lnSpc>
                <a:spcPct val="100000"/>
              </a:lnSpc>
              <a:buFont typeface="Wingdings" panose="05000000000000000000" pitchFamily="2" charset="2"/>
              <a:buChar char="ü"/>
            </a:pPr>
            <a:r>
              <a:rPr lang="en-US" sz="1900" dirty="0"/>
              <a:t>Take regular breaks to prevent fatigue and maintain focus.</a:t>
            </a:r>
          </a:p>
          <a:p>
            <a:pPr marL="342900" indent="-342900">
              <a:lnSpc>
                <a:spcPct val="100000"/>
              </a:lnSpc>
              <a:buFont typeface="Wingdings" panose="05000000000000000000" pitchFamily="2" charset="2"/>
              <a:buChar char="ü"/>
            </a:pPr>
            <a:r>
              <a:rPr lang="en-US" sz="1900" dirty="0"/>
              <a:t>Take a break.</a:t>
            </a:r>
          </a:p>
          <a:p>
            <a:pPr marL="342900" indent="-342900" algn="ctr">
              <a:lnSpc>
                <a:spcPct val="100000"/>
              </a:lnSpc>
              <a:buFont typeface="Wingdings" panose="05000000000000000000" pitchFamily="2" charset="2"/>
              <a:buChar char="ü"/>
            </a:pPr>
            <a:endParaRPr lang="en-US" sz="1900" dirty="0"/>
          </a:p>
          <a:p>
            <a:pPr algn="ctr">
              <a:lnSpc>
                <a:spcPct val="100000"/>
              </a:lnSpc>
            </a:pPr>
            <a:endParaRPr lang="en-GB" sz="19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372A8A0-75E9-3486-3519-3365CFC5DCF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26264" y="3581341"/>
            <a:ext cx="1863611" cy="2552759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A81FAAB6-79D5-823E-A692-98E28B1B608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63988" y="3581341"/>
            <a:ext cx="2541836" cy="254183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F9FE7AD-756D-89FC-07E3-BC2C401AB3D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924735" y="723899"/>
            <a:ext cx="2511933" cy="251193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CDE9518-928B-8537-AA74-63570F8EFD9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2361" y="723899"/>
            <a:ext cx="2511933" cy="2511933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96D6A47F-AE16-8ECF-3E48-61949A8461A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51010" y="584329"/>
            <a:ext cx="1590342" cy="11678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89094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B21AAD-5055-4564-617D-8367ED95D9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6107" y="443319"/>
            <a:ext cx="4153906" cy="1036994"/>
          </a:xfrm>
        </p:spPr>
        <p:txBody>
          <a:bodyPr anchor="b">
            <a:normAutofit/>
          </a:bodyPr>
          <a:lstStyle/>
          <a:p>
            <a:pPr algn="ctr"/>
            <a:r>
              <a:rPr lang="en-US" sz="4400" dirty="0">
                <a:solidFill>
                  <a:srgbClr val="00B050"/>
                </a:solidFill>
              </a:rPr>
              <a:t>Procedures </a:t>
            </a:r>
            <a:endParaRPr lang="en-GB" sz="4400" dirty="0">
              <a:solidFill>
                <a:srgbClr val="00B050"/>
              </a:solidFill>
            </a:endParaRPr>
          </a:p>
        </p:txBody>
      </p:sp>
      <p:sp>
        <p:nvSpPr>
          <p:cNvPr id="51" name="Content Placeholder 2">
            <a:extLst>
              <a:ext uri="{FF2B5EF4-FFF2-40B4-BE49-F238E27FC236}">
                <a16:creationId xmlns:a16="http://schemas.microsoft.com/office/drawing/2014/main" id="{FB05AEF6-06A3-4A67-DD23-D2A083A62F0F}"/>
              </a:ext>
            </a:extLst>
          </p:cNvPr>
          <p:cNvSpPr>
            <a:spLocks/>
          </p:cNvSpPr>
          <p:nvPr/>
        </p:nvSpPr>
        <p:spPr>
          <a:xfrm>
            <a:off x="173473" y="1766026"/>
            <a:ext cx="8544801" cy="3717705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216027" indent="-216027" defTabSz="288036">
              <a:spcAft>
                <a:spcPts val="600"/>
              </a:spcAft>
              <a:buFont typeface="Wingdings" panose="05000000000000000000" pitchFamily="2" charset="2"/>
              <a:buChar char="v"/>
            </a:pPr>
            <a:r>
              <a:rPr lang="en-US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Inspect the room for any potential hazards such as broken glass or sharp objects. </a:t>
            </a:r>
          </a:p>
          <a:p>
            <a:pPr marL="216027" indent="-216027" defTabSz="288036">
              <a:spcAft>
                <a:spcPts val="600"/>
              </a:spcAft>
              <a:buFont typeface="Wingdings" panose="05000000000000000000" pitchFamily="2" charset="2"/>
              <a:buChar char="v"/>
            </a:pPr>
            <a:r>
              <a:rPr lang="en-US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Ventilate the room by opening windows or using exhaust fans before using any cleaning chemicals.</a:t>
            </a:r>
          </a:p>
          <a:p>
            <a:pPr marL="216027" indent="-216027" defTabSz="288036">
              <a:spcAft>
                <a:spcPts val="600"/>
              </a:spcAft>
              <a:buFont typeface="Wingdings" panose="05000000000000000000" pitchFamily="2" charset="2"/>
              <a:buChar char="v"/>
            </a:pPr>
            <a:r>
              <a:rPr lang="en-US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Start cleaning from the highest point in the room (e.g., dusting ceiling fans) and work downwards to minimize dust resettling.</a:t>
            </a:r>
          </a:p>
          <a:p>
            <a:pPr marL="216027" indent="-216027" defTabSz="288036">
              <a:spcAft>
                <a:spcPts val="600"/>
              </a:spcAft>
              <a:buFont typeface="Wingdings" panose="05000000000000000000" pitchFamily="2" charset="2"/>
              <a:buChar char="v"/>
            </a:pPr>
            <a:r>
              <a:rPr lang="en-US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Use color-coded cleaning cloths to avoid cross-contamination between different surfaces.</a:t>
            </a:r>
          </a:p>
          <a:p>
            <a:pPr marL="216027" indent="-216027" defTabSz="288036">
              <a:spcAft>
                <a:spcPts val="600"/>
              </a:spcAft>
              <a:buFont typeface="Wingdings" panose="05000000000000000000" pitchFamily="2" charset="2"/>
              <a:buChar char="v"/>
            </a:pPr>
            <a:r>
              <a:rPr lang="en-US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Practice "clean as you go" to maintain tidiness and prevent clutter buildup.</a:t>
            </a:r>
          </a:p>
          <a:p>
            <a:pPr marL="216027" indent="-216027" defTabSz="288036">
              <a:spcAft>
                <a:spcPts val="600"/>
              </a:spcAft>
              <a:buFont typeface="Wingdings" panose="05000000000000000000" pitchFamily="2" charset="2"/>
              <a:buChar char="v"/>
            </a:pPr>
            <a:r>
              <a:rPr lang="en-US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Dispose of waste properly in designated bins, paying attention to recycling guidelines.</a:t>
            </a:r>
          </a:p>
          <a:p>
            <a:pPr marL="216027" indent="-216027" defTabSz="288036">
              <a:spcAft>
                <a:spcPts val="600"/>
              </a:spcAft>
              <a:buFont typeface="Wingdings" panose="05000000000000000000" pitchFamily="2" charset="2"/>
              <a:buChar char="v"/>
            </a:pPr>
            <a:r>
              <a:rPr lang="en-US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Inspect equipment regularly for signs of damage and report any issues to maintenance immediately.</a:t>
            </a:r>
          </a:p>
          <a:p>
            <a:pPr marL="216027" indent="-216027" defTabSz="288036">
              <a:spcAft>
                <a:spcPts val="600"/>
              </a:spcAft>
              <a:buFont typeface="Wingdings" panose="05000000000000000000" pitchFamily="2" charset="2"/>
              <a:buChar char="v"/>
            </a:pPr>
            <a:endParaRPr lang="en-US" sz="1134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342900" indent="-342900">
              <a:spcAft>
                <a:spcPts val="600"/>
              </a:spcAft>
              <a:buFont typeface="Wingdings" panose="05000000000000000000" pitchFamily="2" charset="2"/>
              <a:buChar char="v"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30C1B9E-4B5C-7EE7-3710-4CEB371E8BF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0968738">
            <a:off x="7926115" y="516355"/>
            <a:ext cx="2127658" cy="141843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3057AA0-8CA4-A20E-78A8-E92E75B6EDC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40159" y="3143016"/>
            <a:ext cx="3913374" cy="116504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E58EA3C-D154-75F0-A80C-DDB9A83A32E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18756" y="4817813"/>
            <a:ext cx="2642894" cy="149726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FF1D71D-BC2B-DECC-9ECF-DA79E407309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787973" y="4198292"/>
            <a:ext cx="1877559" cy="198768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88DFA29B-C64B-DBDC-06B1-C58A896E963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301985" y="266829"/>
            <a:ext cx="1503147" cy="1503147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213154F-F710-E9E5-BC6C-AADE97101A8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933249">
            <a:off x="9066840" y="1692330"/>
            <a:ext cx="1944945" cy="1314229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921AA119-0B5C-11AA-11FB-E369CDDD8745}"/>
              </a:ext>
            </a:extLst>
          </p:cNvPr>
          <p:cNvSpPr txBox="1"/>
          <p:nvPr/>
        </p:nvSpPr>
        <p:spPr>
          <a:xfrm>
            <a:off x="160919" y="6315074"/>
            <a:ext cx="6227684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dirty="0">
                <a:solidFill>
                  <a:srgbClr val="222222"/>
                </a:solidFill>
                <a:effectLst/>
                <a:latin typeface="+mj-lt"/>
                <a:ea typeface="Calibri" panose="020F0502020204030204" pitchFamily="34" charset="0"/>
              </a:rPr>
              <a:t>Kline, S., Almanza, B. and Neal, J., 2014. </a:t>
            </a:r>
            <a:endParaRPr lang="en-GB" sz="1600" dirty="0">
              <a:latin typeface="+mj-lt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6948BA2-B9C3-18F0-5DCC-29EB4F263903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08201" y="5225827"/>
            <a:ext cx="1198657" cy="8802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94768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A582F7-0F7A-C5B5-85B4-47352B5E67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4940" y="1653540"/>
            <a:ext cx="3246119" cy="2608006"/>
          </a:xfrm>
        </p:spPr>
        <p:txBody>
          <a:bodyPr anchor="ctr">
            <a:normAutofit fontScale="90000"/>
          </a:bodyPr>
          <a:lstStyle/>
          <a:p>
            <a:pPr algn="ctr"/>
            <a:r>
              <a:rPr lang="en-GB" dirty="0"/>
              <a:t>Room Cleaning Essential Equipment Needed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39F3EFF4-C098-1D5C-5F0B-4AE6899B0F4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56507" y="1917460"/>
            <a:ext cx="2019377" cy="201937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723D9D9-8E6A-B559-7671-0C447155997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69054" y="1766657"/>
            <a:ext cx="2210182" cy="215951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CC08677-4EE9-884A-1499-221FC4C4C29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38950" y="4137629"/>
            <a:ext cx="2189991" cy="218999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DD0358D-BC2C-D004-7C62-1CE2A95D64E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310775">
            <a:off x="7865611" y="4049176"/>
            <a:ext cx="2110163" cy="2110163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ED687E8B-D9C5-F3BD-4743-21EA2A8176B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928369" y="3958233"/>
            <a:ext cx="2217515" cy="2021852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1951FCA3-4B1F-8F47-1E33-F346F06ADF60}"/>
              </a:ext>
            </a:extLst>
          </p:cNvPr>
          <p:cNvSpPr txBox="1"/>
          <p:nvPr/>
        </p:nvSpPr>
        <p:spPr>
          <a:xfrm>
            <a:off x="6096000" y="248807"/>
            <a:ext cx="535323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ADLaM Display" panose="020F0502020204030204" pitchFamily="2" charset="0"/>
                <a:ea typeface="ADLaM Display" panose="020F0502020204030204" pitchFamily="2" charset="0"/>
                <a:cs typeface="ADLaM Display" panose="020F0502020204030204" pitchFamily="2" charset="0"/>
              </a:rPr>
              <a:t>It’s very important to be prepared and use the right product for the right job such as……</a:t>
            </a:r>
            <a:endParaRPr lang="en-GB" dirty="0">
              <a:latin typeface="ADLaM Display" panose="020F0502020204030204" pitchFamily="2" charset="0"/>
              <a:ea typeface="ADLaM Display" panose="020F0502020204030204" pitchFamily="2" charset="0"/>
              <a:cs typeface="ADLaM Display" panose="020F0502020204030204" pitchFamily="2" charset="0"/>
            </a:endParaRPr>
          </a:p>
        </p:txBody>
      </p:sp>
      <p:sp>
        <p:nvSpPr>
          <p:cNvPr id="12" name="Arrow: Down 11">
            <a:extLst>
              <a:ext uri="{FF2B5EF4-FFF2-40B4-BE49-F238E27FC236}">
                <a16:creationId xmlns:a16="http://schemas.microsoft.com/office/drawing/2014/main" id="{7E9CD658-CDC7-D465-0C49-8B0C2B52E33A}"/>
              </a:ext>
            </a:extLst>
          </p:cNvPr>
          <p:cNvSpPr/>
          <p:nvPr/>
        </p:nvSpPr>
        <p:spPr>
          <a:xfrm>
            <a:off x="8566689" y="970077"/>
            <a:ext cx="1002365" cy="983010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" name="Picture 2" descr="A green and white logo&#10;&#10;Description automatically generated">
            <a:extLst>
              <a:ext uri="{FF2B5EF4-FFF2-40B4-BE49-F238E27FC236}">
                <a16:creationId xmlns:a16="http://schemas.microsoft.com/office/drawing/2014/main" id="{1754DD30-C56C-D7EF-6CA4-535903B5440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3099" y="4991577"/>
            <a:ext cx="2042167" cy="15030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499136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78CC97-A914-1A90-EAD8-FCB2B46FF2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solidFill>
                  <a:srgbClr val="00B050"/>
                </a:solidFill>
              </a:rPr>
              <a:t>Control Measures in Mitigating Hazard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A35F9F-2406-D911-9C8E-50527A6B4B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6027" y="2161903"/>
            <a:ext cx="11212497" cy="3969342"/>
          </a:xfrm>
        </p:spPr>
        <p:txBody>
          <a:bodyPr>
            <a:normAutofit fontScale="92500"/>
          </a:bodyPr>
          <a:lstStyle/>
          <a:p>
            <a:r>
              <a:rPr lang="en-US" sz="1500" dirty="0">
                <a:solidFill>
                  <a:srgbClr val="FF0000"/>
                </a:solidFill>
              </a:rPr>
              <a:t>      </a:t>
            </a:r>
            <a:r>
              <a:rPr lang="en-US" sz="1900" dirty="0">
                <a:solidFill>
                  <a:srgbClr val="00B0F0"/>
                </a:solidFill>
              </a:rPr>
              <a:t>Avoidance </a:t>
            </a:r>
            <a:r>
              <a:rPr lang="en-US" sz="1500" dirty="0">
                <a:solidFill>
                  <a:srgbClr val="00B0F0"/>
                </a:solidFill>
              </a:rPr>
              <a:t>                                </a:t>
            </a:r>
            <a:r>
              <a:rPr lang="en-US" sz="1900" dirty="0">
                <a:solidFill>
                  <a:srgbClr val="00B0F0"/>
                </a:solidFill>
              </a:rPr>
              <a:t>Reduction  </a:t>
            </a:r>
            <a:r>
              <a:rPr lang="en-US" sz="1500" dirty="0">
                <a:solidFill>
                  <a:srgbClr val="00B0F0"/>
                </a:solidFill>
              </a:rPr>
              <a:t>                                 </a:t>
            </a:r>
            <a:r>
              <a:rPr lang="en-US" dirty="0">
                <a:solidFill>
                  <a:srgbClr val="00B0F0"/>
                </a:solidFill>
              </a:rPr>
              <a:t>Equip</a:t>
            </a:r>
            <a:r>
              <a:rPr lang="en-US" sz="1800" dirty="0">
                <a:solidFill>
                  <a:srgbClr val="00B0F0"/>
                </a:solidFill>
              </a:rPr>
              <a:t>   </a:t>
            </a:r>
            <a:r>
              <a:rPr lang="en-US" sz="1500" dirty="0">
                <a:solidFill>
                  <a:srgbClr val="00B0F0"/>
                </a:solidFill>
              </a:rPr>
              <a:t>                              </a:t>
            </a:r>
            <a:r>
              <a:rPr lang="en-US" dirty="0">
                <a:solidFill>
                  <a:srgbClr val="00B0F0"/>
                </a:solidFill>
              </a:rPr>
              <a:t>Acceptance</a:t>
            </a:r>
          </a:p>
          <a:p>
            <a:r>
              <a:rPr lang="en-US" sz="1500" dirty="0"/>
              <a:t>               </a:t>
            </a:r>
          </a:p>
          <a:p>
            <a:r>
              <a:rPr lang="en-US" dirty="0"/>
              <a:t>Some practical tips on mitigating slips/trips/falls include: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dirty="0"/>
              <a:t> </a:t>
            </a:r>
            <a:r>
              <a:rPr lang="en-US" b="1" u="sng" dirty="0"/>
              <a:t>Ensure that walkways are clear and well-lit</a:t>
            </a:r>
            <a:r>
              <a:rPr lang="en-US" dirty="0"/>
              <a:t>, and promptly clean up spills.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b="1" u="sng" dirty="0"/>
              <a:t>Create a system </a:t>
            </a:r>
            <a:r>
              <a:rPr lang="en-US" dirty="0"/>
              <a:t>for safely storing and handling cleaning chemicals e.g. proper labeling and storage away from food and drink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b="1" u="sng" dirty="0"/>
              <a:t>Provide training </a:t>
            </a:r>
            <a:r>
              <a:rPr lang="en-US" dirty="0"/>
              <a:t>on proper lifting techniques and encourage the use of ergonomic tools such as lightweight vacuum cleaners and adjustable-height carts.</a:t>
            </a:r>
          </a:p>
          <a:p>
            <a:endParaRPr lang="en-US" dirty="0"/>
          </a:p>
          <a:p>
            <a:endParaRPr lang="en-GB" dirty="0"/>
          </a:p>
        </p:txBody>
      </p:sp>
      <p:sp>
        <p:nvSpPr>
          <p:cNvPr id="4" name="Arrow: Right 3">
            <a:extLst>
              <a:ext uri="{FF2B5EF4-FFF2-40B4-BE49-F238E27FC236}">
                <a16:creationId xmlns:a16="http://schemas.microsoft.com/office/drawing/2014/main" id="{863B318B-E1BB-FCA5-98A2-F6023362F5B2}"/>
              </a:ext>
            </a:extLst>
          </p:cNvPr>
          <p:cNvSpPr/>
          <p:nvPr/>
        </p:nvSpPr>
        <p:spPr>
          <a:xfrm>
            <a:off x="2182426" y="2325944"/>
            <a:ext cx="701336" cy="150921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Arrow: Right 4">
            <a:extLst>
              <a:ext uri="{FF2B5EF4-FFF2-40B4-BE49-F238E27FC236}">
                <a16:creationId xmlns:a16="http://schemas.microsoft.com/office/drawing/2014/main" id="{B9FA6290-AA33-0062-C64B-B78388F12561}"/>
              </a:ext>
            </a:extLst>
          </p:cNvPr>
          <p:cNvSpPr/>
          <p:nvPr/>
        </p:nvSpPr>
        <p:spPr>
          <a:xfrm>
            <a:off x="5092823" y="2357009"/>
            <a:ext cx="1003177" cy="119850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Arrow: Right 5">
            <a:extLst>
              <a:ext uri="{FF2B5EF4-FFF2-40B4-BE49-F238E27FC236}">
                <a16:creationId xmlns:a16="http://schemas.microsoft.com/office/drawing/2014/main" id="{E7D221B3-BEA1-8C23-CCC2-74B056E249A3}"/>
              </a:ext>
            </a:extLst>
          </p:cNvPr>
          <p:cNvSpPr/>
          <p:nvPr/>
        </p:nvSpPr>
        <p:spPr>
          <a:xfrm>
            <a:off x="7435050" y="2341473"/>
            <a:ext cx="878889" cy="150921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147B111-484D-654B-BD18-73B90127940D}"/>
              </a:ext>
            </a:extLst>
          </p:cNvPr>
          <p:cNvSpPr txBox="1"/>
          <p:nvPr/>
        </p:nvSpPr>
        <p:spPr>
          <a:xfrm>
            <a:off x="118369" y="6326351"/>
            <a:ext cx="6094520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dirty="0" err="1">
                <a:solidFill>
                  <a:srgbClr val="222222"/>
                </a:solidFill>
                <a:effectLst/>
                <a:latin typeface="+mj-lt"/>
                <a:ea typeface="Calibri" panose="020F0502020204030204" pitchFamily="34" charset="0"/>
              </a:rPr>
              <a:t>Bednarska</a:t>
            </a:r>
            <a:r>
              <a:rPr lang="en-GB" sz="1600" dirty="0">
                <a:solidFill>
                  <a:srgbClr val="222222"/>
                </a:solidFill>
                <a:effectLst/>
                <a:latin typeface="+mj-lt"/>
                <a:ea typeface="Calibri" panose="020F0502020204030204" pitchFamily="34" charset="0"/>
              </a:rPr>
              <a:t>, M., 2004.</a:t>
            </a:r>
            <a:endParaRPr lang="en-GB" sz="1600" dirty="0">
              <a:latin typeface="+mj-lt"/>
            </a:endParaRPr>
          </a:p>
        </p:txBody>
      </p:sp>
      <p:pic>
        <p:nvPicPr>
          <p:cNvPr id="7" name="Picture 6" descr="A green and white logo&#10;&#10;Description automatically generated">
            <a:extLst>
              <a:ext uri="{FF2B5EF4-FFF2-40B4-BE49-F238E27FC236}">
                <a16:creationId xmlns:a16="http://schemas.microsoft.com/office/drawing/2014/main" id="{34208D03-530E-4282-BBE0-6693966D067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21706" y="5250636"/>
            <a:ext cx="1628854" cy="11988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463795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poster of a hotel room cleaning instructions&#10;&#10;Description automatically generated">
            <a:extLst>
              <a:ext uri="{FF2B5EF4-FFF2-40B4-BE49-F238E27FC236}">
                <a16:creationId xmlns:a16="http://schemas.microsoft.com/office/drawing/2014/main" id="{F55CC428-EA23-FF9D-B774-2218CBFBB20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8455" y="461962"/>
            <a:ext cx="4464319" cy="5779054"/>
          </a:xfrm>
        </p:spPr>
      </p:pic>
      <p:pic>
        <p:nvPicPr>
          <p:cNvPr id="7" name="Picture 6" descr="A poster with a couple of people cleaning a bed&#10;&#10;Description automatically generated">
            <a:extLst>
              <a:ext uri="{FF2B5EF4-FFF2-40B4-BE49-F238E27FC236}">
                <a16:creationId xmlns:a16="http://schemas.microsoft.com/office/drawing/2014/main" id="{DC38B37D-DC50-3E74-5C53-BA44B4AB327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88727" y="461962"/>
            <a:ext cx="4584073" cy="5934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275150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D949D-2E8F-5F52-F7AE-B7F4AD07C2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251751"/>
            <a:ext cx="10134600" cy="760638"/>
          </a:xfrm>
        </p:spPr>
        <p:txBody>
          <a:bodyPr/>
          <a:lstStyle/>
          <a:p>
            <a:pPr algn="ctr"/>
            <a:r>
              <a:rPr lang="en-US" dirty="0">
                <a:solidFill>
                  <a:srgbClr val="C00000"/>
                </a:solidFill>
              </a:rPr>
              <a:t>Conclusion </a:t>
            </a:r>
            <a:endParaRPr lang="en-GB" dirty="0">
              <a:solidFill>
                <a:srgbClr val="C000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4C6CD2-649B-36B8-E5A6-50254E5949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42900" indent="-342900">
              <a:buFont typeface="Wingdings" panose="05000000000000000000" pitchFamily="2" charset="2"/>
              <a:buChar char="v"/>
            </a:pPr>
            <a:r>
              <a:rPr lang="en-US" sz="2400" dirty="0">
                <a:solidFill>
                  <a:srgbClr val="00B0F0"/>
                </a:solidFill>
              </a:rPr>
              <a:t>Risk assessment are crucial to preventing accidents in the workplace – will reduce risk and accidents and injuries 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US" sz="2400" dirty="0">
                <a:solidFill>
                  <a:srgbClr val="7030A0"/>
                </a:solidFill>
              </a:rPr>
              <a:t>Employees must follow our guidelines on Health and Safety policy at Holiday Inn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US" sz="2400" dirty="0">
                <a:solidFill>
                  <a:srgbClr val="7030A0"/>
                </a:solidFill>
              </a:rPr>
              <a:t>Mitigating hazards is critical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US" sz="2400" dirty="0"/>
              <a:t> </a:t>
            </a:r>
            <a:r>
              <a:rPr lang="en-US" sz="2400" dirty="0">
                <a:solidFill>
                  <a:srgbClr val="12BE4B"/>
                </a:solidFill>
              </a:rPr>
              <a:t>Ongoing training to ensure employees and all aware of all housekeeping guidelines 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US" sz="2400" dirty="0">
                <a:solidFill>
                  <a:srgbClr val="FFC000"/>
                </a:solidFill>
              </a:rPr>
              <a:t>Health and Safety is everyone’s business – we must all do what we can ensure employers, employees and customers are happy and safe when at the Holiday Inn.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endParaRPr lang="en-GB" dirty="0"/>
          </a:p>
        </p:txBody>
      </p:sp>
      <p:pic>
        <p:nvPicPr>
          <p:cNvPr id="4" name="Picture 3" descr="A green and white logo&#10;&#10;Description automatically generated">
            <a:extLst>
              <a:ext uri="{FF2B5EF4-FFF2-40B4-BE49-F238E27FC236}">
                <a16:creationId xmlns:a16="http://schemas.microsoft.com/office/drawing/2014/main" id="{DFC84127-E5AA-14E0-3B30-356038B9302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7207" y="425477"/>
            <a:ext cx="2042167" cy="15030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441771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465</Words>
  <Application>Microsoft Office PowerPoint</Application>
  <PresentationFormat>Widescreen</PresentationFormat>
  <Paragraphs>44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7" baseType="lpstr">
      <vt:lpstr>ADLaM Display</vt:lpstr>
      <vt:lpstr>Arial</vt:lpstr>
      <vt:lpstr>Calibri</vt:lpstr>
      <vt:lpstr>Calibri Light</vt:lpstr>
      <vt:lpstr>Helvetica</vt:lpstr>
      <vt:lpstr>Wingdings</vt:lpstr>
      <vt:lpstr>Office Theme</vt:lpstr>
      <vt:lpstr>Health and safety guide for the housekeeping team at holiday Inn- an IHG hotel</vt:lpstr>
      <vt:lpstr>Identifying Potential Risks   </vt:lpstr>
      <vt:lpstr>Identifying Potential Risks Chemical Exposure</vt:lpstr>
      <vt:lpstr>Ergonomic Strain</vt:lpstr>
      <vt:lpstr>Precautions </vt:lpstr>
      <vt:lpstr>Procedures </vt:lpstr>
      <vt:lpstr>Room Cleaning Essential Equipment Needed</vt:lpstr>
      <vt:lpstr>Control Measures in Mitigating Hazard  </vt:lpstr>
      <vt:lpstr>PowerPoint Presentation</vt:lpstr>
      <vt:lpstr>Conclusion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Health and safety guide for the housekeeping team at holiday Inn- an IHG hotel</dc:title>
  <dc:creator>Shila Laskar</dc:creator>
  <cp:lastModifiedBy>Shila Laskar</cp:lastModifiedBy>
  <cp:revision>1</cp:revision>
  <dcterms:created xsi:type="dcterms:W3CDTF">2024-02-21T22:45:17Z</dcterms:created>
  <dcterms:modified xsi:type="dcterms:W3CDTF">2024-02-21T22:45:41Z</dcterms:modified>
</cp:coreProperties>
</file>