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  <p:sldMasterId id="2147483676" r:id="rId2"/>
  </p:sldMasterIdLst>
  <p:notesMasterIdLst>
    <p:notesMasterId r:id="rId55"/>
  </p:notesMasterIdLst>
  <p:sldIdLst>
    <p:sldId id="407" r:id="rId3"/>
    <p:sldId id="420" r:id="rId4"/>
    <p:sldId id="421" r:id="rId5"/>
    <p:sldId id="422" r:id="rId6"/>
    <p:sldId id="423" r:id="rId7"/>
    <p:sldId id="424" r:id="rId8"/>
    <p:sldId id="425" r:id="rId9"/>
    <p:sldId id="426" r:id="rId10"/>
    <p:sldId id="427" r:id="rId11"/>
    <p:sldId id="428" r:id="rId12"/>
    <p:sldId id="429" r:id="rId13"/>
    <p:sldId id="430" r:id="rId14"/>
    <p:sldId id="431" r:id="rId15"/>
    <p:sldId id="432" r:id="rId16"/>
    <p:sldId id="433" r:id="rId17"/>
    <p:sldId id="434" r:id="rId18"/>
    <p:sldId id="435" r:id="rId19"/>
    <p:sldId id="436" r:id="rId20"/>
    <p:sldId id="437" r:id="rId21"/>
    <p:sldId id="438" r:id="rId22"/>
    <p:sldId id="474" r:id="rId23"/>
    <p:sldId id="475" r:id="rId24"/>
    <p:sldId id="476" r:id="rId25"/>
    <p:sldId id="477" r:id="rId26"/>
    <p:sldId id="478" r:id="rId27"/>
    <p:sldId id="479" r:id="rId28"/>
    <p:sldId id="480" r:id="rId29"/>
    <p:sldId id="481" r:id="rId30"/>
    <p:sldId id="439" r:id="rId31"/>
    <p:sldId id="440" r:id="rId32"/>
    <p:sldId id="441" r:id="rId33"/>
    <p:sldId id="442" r:id="rId34"/>
    <p:sldId id="443" r:id="rId35"/>
    <p:sldId id="444" r:id="rId36"/>
    <p:sldId id="445" r:id="rId37"/>
    <p:sldId id="446" r:id="rId38"/>
    <p:sldId id="447" r:id="rId39"/>
    <p:sldId id="448" r:id="rId40"/>
    <p:sldId id="449" r:id="rId41"/>
    <p:sldId id="450" r:id="rId42"/>
    <p:sldId id="451" r:id="rId43"/>
    <p:sldId id="452" r:id="rId44"/>
    <p:sldId id="453" r:id="rId45"/>
    <p:sldId id="454" r:id="rId46"/>
    <p:sldId id="455" r:id="rId47"/>
    <p:sldId id="456" r:id="rId48"/>
    <p:sldId id="457" r:id="rId49"/>
    <p:sldId id="458" r:id="rId50"/>
    <p:sldId id="459" r:id="rId51"/>
    <p:sldId id="460" r:id="rId52"/>
    <p:sldId id="462" r:id="rId53"/>
    <p:sldId id="463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son Rees-Edwards" initials="ARE" lastIdx="1" clrIdx="0">
    <p:extLst>
      <p:ext uri="{19B8F6BF-5375-455C-9EA6-DF929625EA0E}">
        <p15:presenceInfo xmlns:p15="http://schemas.microsoft.com/office/powerpoint/2012/main" userId="S::A.Rees-Edwards@uwtsd.ac.uk::6ddc9a34-5fd4-438d-87b4-9c8b83b9751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A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71445" autoAdjust="0"/>
  </p:normalViewPr>
  <p:slideViewPr>
    <p:cSldViewPr snapToGrid="0" snapToObjects="1">
      <p:cViewPr varScale="1">
        <p:scale>
          <a:sx n="80" d="100"/>
          <a:sy n="80" d="100"/>
        </p:scale>
        <p:origin x="21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microsoft.com/office/2016/11/relationships/changesInfo" Target="changesInfos/changesInfo1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commentAuthors" Target="commentAuthor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presProps" Target="pres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modSld">
      <pc:chgData name="Alison Rees-Edwards" userId="6ddc9a34-5fd4-438d-87b4-9c8b83b97512" providerId="ADAL" clId="{7949757A-AD69-4126-B2D1-7959911563A1}" dt="2025-11-20T16:42:27.490" v="211" actId="207"/>
      <pc:docMkLst>
        <pc:docMk/>
      </pc:docMkLst>
      <pc:sldChg chg="modSp mod">
        <pc:chgData name="Alison Rees-Edwards" userId="6ddc9a34-5fd4-438d-87b4-9c8b83b97512" providerId="ADAL" clId="{7949757A-AD69-4126-B2D1-7959911563A1}" dt="2025-11-20T16:38:35.192" v="10" actId="20577"/>
        <pc:sldMkLst>
          <pc:docMk/>
          <pc:sldMk cId="1898349741" sldId="420"/>
        </pc:sldMkLst>
        <pc:spChg chg="mod">
          <ac:chgData name="Alison Rees-Edwards" userId="6ddc9a34-5fd4-438d-87b4-9c8b83b97512" providerId="ADAL" clId="{7949757A-AD69-4126-B2D1-7959911563A1}" dt="2025-11-20T16:38:35.192" v="10" actId="20577"/>
          <ac:spMkLst>
            <pc:docMk/>
            <pc:sldMk cId="1898349741" sldId="420"/>
            <ac:spMk id="3" creationId="{00000000-0000-0000-0000-000000000000}"/>
          </ac:spMkLst>
        </pc:spChg>
      </pc:sldChg>
      <pc:sldChg chg="modSp mod">
        <pc:chgData name="Alison Rees-Edwards" userId="6ddc9a34-5fd4-438d-87b4-9c8b83b97512" providerId="ADAL" clId="{7949757A-AD69-4126-B2D1-7959911563A1}" dt="2025-11-20T16:39:10.652" v="30" actId="20577"/>
        <pc:sldMkLst>
          <pc:docMk/>
          <pc:sldMk cId="4154805602" sldId="422"/>
        </pc:sldMkLst>
        <pc:spChg chg="mod">
          <ac:chgData name="Alison Rees-Edwards" userId="6ddc9a34-5fd4-438d-87b4-9c8b83b97512" providerId="ADAL" clId="{7949757A-AD69-4126-B2D1-7959911563A1}" dt="2025-11-20T16:39:10.652" v="30" actId="20577"/>
          <ac:spMkLst>
            <pc:docMk/>
            <pc:sldMk cId="4154805602" sldId="422"/>
            <ac:spMk id="3" creationId="{00000000-0000-0000-0000-000000000000}"/>
          </ac:spMkLst>
        </pc:spChg>
      </pc:sldChg>
      <pc:sldChg chg="modSp mod">
        <pc:chgData name="Alison Rees-Edwards" userId="6ddc9a34-5fd4-438d-87b4-9c8b83b97512" providerId="ADAL" clId="{7949757A-AD69-4126-B2D1-7959911563A1}" dt="2025-11-20T16:38:54.372" v="19" actId="20577"/>
        <pc:sldMkLst>
          <pc:docMk/>
          <pc:sldMk cId="3646113346" sldId="424"/>
        </pc:sldMkLst>
        <pc:spChg chg="mod">
          <ac:chgData name="Alison Rees-Edwards" userId="6ddc9a34-5fd4-438d-87b4-9c8b83b97512" providerId="ADAL" clId="{7949757A-AD69-4126-B2D1-7959911563A1}" dt="2025-11-20T16:38:54.372" v="19" actId="20577"/>
          <ac:spMkLst>
            <pc:docMk/>
            <pc:sldMk cId="3646113346" sldId="424"/>
            <ac:spMk id="3" creationId="{00000000-0000-0000-0000-000000000000}"/>
          </ac:spMkLst>
        </pc:spChg>
      </pc:sldChg>
      <pc:sldChg chg="modSp mod">
        <pc:chgData name="Alison Rees-Edwards" userId="6ddc9a34-5fd4-438d-87b4-9c8b83b97512" providerId="ADAL" clId="{7949757A-AD69-4126-B2D1-7959911563A1}" dt="2025-11-20T16:39:28.503" v="45" actId="20577"/>
        <pc:sldMkLst>
          <pc:docMk/>
          <pc:sldMk cId="3423012833" sldId="426"/>
        </pc:sldMkLst>
        <pc:spChg chg="mod">
          <ac:chgData name="Alison Rees-Edwards" userId="6ddc9a34-5fd4-438d-87b4-9c8b83b97512" providerId="ADAL" clId="{7949757A-AD69-4126-B2D1-7959911563A1}" dt="2025-11-20T16:39:28.503" v="45" actId="20577"/>
          <ac:spMkLst>
            <pc:docMk/>
            <pc:sldMk cId="3423012833" sldId="426"/>
            <ac:spMk id="3" creationId="{00000000-0000-0000-0000-000000000000}"/>
          </ac:spMkLst>
        </pc:spChg>
      </pc:sldChg>
      <pc:sldChg chg="modSp mod">
        <pc:chgData name="Alison Rees-Edwards" userId="6ddc9a34-5fd4-438d-87b4-9c8b83b97512" providerId="ADAL" clId="{7949757A-AD69-4126-B2D1-7959911563A1}" dt="2025-11-20T16:39:54.141" v="73" actId="20577"/>
        <pc:sldMkLst>
          <pc:docMk/>
          <pc:sldMk cId="2486156484" sldId="432"/>
        </pc:sldMkLst>
        <pc:spChg chg="mod">
          <ac:chgData name="Alison Rees-Edwards" userId="6ddc9a34-5fd4-438d-87b4-9c8b83b97512" providerId="ADAL" clId="{7949757A-AD69-4126-B2D1-7959911563A1}" dt="2025-11-20T16:39:54.141" v="73" actId="20577"/>
          <ac:spMkLst>
            <pc:docMk/>
            <pc:sldMk cId="2486156484" sldId="432"/>
            <ac:spMk id="2" creationId="{00000000-0000-0000-0000-000000000000}"/>
          </ac:spMkLst>
        </pc:spChg>
      </pc:sldChg>
      <pc:sldChg chg="modSp mod">
        <pc:chgData name="Alison Rees-Edwards" userId="6ddc9a34-5fd4-438d-87b4-9c8b83b97512" providerId="ADAL" clId="{7949757A-AD69-4126-B2D1-7959911563A1}" dt="2025-11-20T16:40:47.670" v="95" actId="20577"/>
        <pc:sldMkLst>
          <pc:docMk/>
          <pc:sldMk cId="467414611" sldId="447"/>
        </pc:sldMkLst>
        <pc:spChg chg="mod">
          <ac:chgData name="Alison Rees-Edwards" userId="6ddc9a34-5fd4-438d-87b4-9c8b83b97512" providerId="ADAL" clId="{7949757A-AD69-4126-B2D1-7959911563A1}" dt="2025-11-20T16:40:47.670" v="95" actId="20577"/>
          <ac:spMkLst>
            <pc:docMk/>
            <pc:sldMk cId="467414611" sldId="447"/>
            <ac:spMk id="3" creationId="{00000000-0000-0000-0000-000000000000}"/>
          </ac:spMkLst>
        </pc:spChg>
        <pc:spChg chg="mod">
          <ac:chgData name="Alison Rees-Edwards" userId="6ddc9a34-5fd4-438d-87b4-9c8b83b97512" providerId="ADAL" clId="{7949757A-AD69-4126-B2D1-7959911563A1}" dt="2025-11-20T16:40:44.078" v="85" actId="20577"/>
          <ac:spMkLst>
            <pc:docMk/>
            <pc:sldMk cId="467414611" sldId="447"/>
            <ac:spMk id="4" creationId="{00000000-0000-0000-0000-000000000000}"/>
          </ac:spMkLst>
        </pc:spChg>
      </pc:sldChg>
      <pc:sldChg chg="modSp mod">
        <pc:chgData name="Alison Rees-Edwards" userId="6ddc9a34-5fd4-438d-87b4-9c8b83b97512" providerId="ADAL" clId="{7949757A-AD69-4126-B2D1-7959911563A1}" dt="2025-11-20T16:41:19.871" v="146" actId="20577"/>
        <pc:sldMkLst>
          <pc:docMk/>
          <pc:sldMk cId="3044146722" sldId="448"/>
        </pc:sldMkLst>
        <pc:spChg chg="mod">
          <ac:chgData name="Alison Rees-Edwards" userId="6ddc9a34-5fd4-438d-87b4-9c8b83b97512" providerId="ADAL" clId="{7949757A-AD69-4126-B2D1-7959911563A1}" dt="2025-11-20T16:41:19.871" v="146" actId="20577"/>
          <ac:spMkLst>
            <pc:docMk/>
            <pc:sldMk cId="3044146722" sldId="448"/>
            <ac:spMk id="3" creationId="{00000000-0000-0000-0000-000000000000}"/>
          </ac:spMkLst>
        </pc:spChg>
        <pc:spChg chg="mod">
          <ac:chgData name="Alison Rees-Edwards" userId="6ddc9a34-5fd4-438d-87b4-9c8b83b97512" providerId="ADAL" clId="{7949757A-AD69-4126-B2D1-7959911563A1}" dt="2025-11-20T16:41:16.079" v="135" actId="20577"/>
          <ac:spMkLst>
            <pc:docMk/>
            <pc:sldMk cId="3044146722" sldId="448"/>
            <ac:spMk id="4" creationId="{00000000-0000-0000-0000-000000000000}"/>
          </ac:spMkLst>
        </pc:spChg>
      </pc:sldChg>
      <pc:sldChg chg="modSp mod">
        <pc:chgData name="Alison Rees-Edwards" userId="6ddc9a34-5fd4-438d-87b4-9c8b83b97512" providerId="ADAL" clId="{7949757A-AD69-4126-B2D1-7959911563A1}" dt="2025-11-20T16:41:01.973" v="125" actId="20577"/>
        <pc:sldMkLst>
          <pc:docMk/>
          <pc:sldMk cId="3718925070" sldId="449"/>
        </pc:sldMkLst>
        <pc:spChg chg="mod">
          <ac:chgData name="Alison Rees-Edwards" userId="6ddc9a34-5fd4-438d-87b4-9c8b83b97512" providerId="ADAL" clId="{7949757A-AD69-4126-B2D1-7959911563A1}" dt="2025-11-20T16:41:01.973" v="125" actId="20577"/>
          <ac:spMkLst>
            <pc:docMk/>
            <pc:sldMk cId="3718925070" sldId="449"/>
            <ac:spMk id="3" creationId="{00000000-0000-0000-0000-000000000000}"/>
          </ac:spMkLst>
        </pc:spChg>
        <pc:spChg chg="mod">
          <ac:chgData name="Alison Rees-Edwards" userId="6ddc9a34-5fd4-438d-87b4-9c8b83b97512" providerId="ADAL" clId="{7949757A-AD69-4126-B2D1-7959911563A1}" dt="2025-11-20T16:40:56.127" v="105" actId="20577"/>
          <ac:spMkLst>
            <pc:docMk/>
            <pc:sldMk cId="3718925070" sldId="449"/>
            <ac:spMk id="4" creationId="{00000000-0000-0000-0000-000000000000}"/>
          </ac:spMkLst>
        </pc:spChg>
      </pc:sldChg>
      <pc:sldChg chg="modSp mod">
        <pc:chgData name="Alison Rees-Edwards" userId="6ddc9a34-5fd4-438d-87b4-9c8b83b97512" providerId="ADAL" clId="{7949757A-AD69-4126-B2D1-7959911563A1}" dt="2025-11-20T16:42:27.490" v="211" actId="207"/>
        <pc:sldMkLst>
          <pc:docMk/>
          <pc:sldMk cId="3355574729" sldId="453"/>
        </pc:sldMkLst>
        <pc:spChg chg="mod">
          <ac:chgData name="Alison Rees-Edwards" userId="6ddc9a34-5fd4-438d-87b4-9c8b83b97512" providerId="ADAL" clId="{7949757A-AD69-4126-B2D1-7959911563A1}" dt="2025-11-20T16:42:10.313" v="180" actId="20577"/>
          <ac:spMkLst>
            <pc:docMk/>
            <pc:sldMk cId="3355574729" sldId="453"/>
            <ac:spMk id="3" creationId="{00000000-0000-0000-0000-000000000000}"/>
          </ac:spMkLst>
        </pc:spChg>
        <pc:spChg chg="mod">
          <ac:chgData name="Alison Rees-Edwards" userId="6ddc9a34-5fd4-438d-87b4-9c8b83b97512" providerId="ADAL" clId="{7949757A-AD69-4126-B2D1-7959911563A1}" dt="2025-11-20T16:42:27.490" v="211" actId="207"/>
          <ac:spMkLst>
            <pc:docMk/>
            <pc:sldMk cId="3355574729" sldId="453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altLang="cy-GB" dirty="0" err="1"/>
              <a:t>Notes</a:t>
            </a:r>
            <a:r>
              <a:rPr lang="cy-GB" altLang="cy-GB" baseline="0" dirty="0"/>
              <a:t> for </a:t>
            </a:r>
            <a:r>
              <a:rPr lang="cy-GB" altLang="cy-GB" baseline="0" dirty="0" err="1"/>
              <a:t>Module</a:t>
            </a:r>
            <a:r>
              <a:rPr lang="cy-GB" altLang="cy-GB" baseline="0" dirty="0"/>
              <a:t>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You can </a:t>
            </a:r>
            <a:r>
              <a:rPr lang="cy-GB" altLang="cy-GB" baseline="0" dirty="0" err="1"/>
              <a:t>open</a:t>
            </a:r>
            <a:r>
              <a:rPr lang="cy-GB" altLang="cy-GB" baseline="0" dirty="0"/>
              <a:t> the </a:t>
            </a:r>
            <a:r>
              <a:rPr lang="cy-GB" altLang="cy-GB" baseline="0" dirty="0" err="1"/>
              <a:t>module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handbook</a:t>
            </a:r>
            <a:r>
              <a:rPr lang="cy-GB" altLang="cy-GB" baseline="0" dirty="0"/>
              <a:t> on the </a:t>
            </a:r>
            <a:r>
              <a:rPr lang="cy-GB" altLang="cy-GB" baseline="0" dirty="0" err="1"/>
              <a:t>whiteboard</a:t>
            </a:r>
            <a:r>
              <a:rPr lang="cy-GB" altLang="cy-GB" baseline="0" dirty="0"/>
              <a:t> and go </a:t>
            </a:r>
            <a:r>
              <a:rPr lang="cy-GB" altLang="cy-GB" baseline="0" dirty="0" err="1"/>
              <a:t>over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details</a:t>
            </a:r>
            <a:r>
              <a:rPr lang="cy-GB" altLang="cy-GB" baseline="0" dirty="0"/>
              <a:t>, </a:t>
            </a:r>
            <a:r>
              <a:rPr lang="cy-GB" altLang="cy-GB" baseline="0" dirty="0" err="1"/>
              <a:t>such</a:t>
            </a:r>
            <a:r>
              <a:rPr lang="cy-GB" altLang="cy-GB" baseline="0" dirty="0"/>
              <a:t>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</a:t>
            </a:r>
            <a:r>
              <a:rPr lang="cy-GB" altLang="cy-GB" baseline="0" dirty="0" err="1"/>
              <a:t>details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explain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that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they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have</a:t>
            </a:r>
            <a:r>
              <a:rPr lang="cy-GB" altLang="cy-GB" baseline="0" dirty="0"/>
              <a:t> to e-</a:t>
            </a:r>
            <a:r>
              <a:rPr lang="cy-GB" altLang="cy-GB" baseline="0" dirty="0" err="1"/>
              <a:t>mail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their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lecturer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if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Assessment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Panopto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guidance</a:t>
            </a:r>
            <a:r>
              <a:rPr lang="cy-GB" altLang="cy-GB" baseline="0" dirty="0"/>
              <a:t> can </a:t>
            </a:r>
            <a:r>
              <a:rPr lang="cy-GB" altLang="cy-GB" baseline="0" dirty="0" err="1"/>
              <a:t>either</a:t>
            </a:r>
            <a:r>
              <a:rPr lang="cy-GB" altLang="cy-GB" baseline="0" dirty="0"/>
              <a:t> be </a:t>
            </a:r>
            <a:r>
              <a:rPr lang="cy-GB" altLang="cy-GB" baseline="0" dirty="0" err="1"/>
              <a:t>watched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their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own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time</a:t>
            </a:r>
            <a:r>
              <a:rPr lang="cy-GB" altLang="cy-GB" baseline="0" dirty="0"/>
              <a:t> or </a:t>
            </a:r>
            <a:r>
              <a:rPr lang="cy-GB" altLang="cy-GB" baseline="0" dirty="0" err="1"/>
              <a:t>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lectures</a:t>
            </a:r>
            <a:r>
              <a:rPr lang="cy-GB" altLang="cy-GB" baseline="0" dirty="0"/>
              <a:t> (</a:t>
            </a:r>
            <a:r>
              <a:rPr lang="cy-GB" altLang="cy-GB" baseline="0" dirty="0" err="1"/>
              <a:t>sometimes</a:t>
            </a:r>
            <a:r>
              <a:rPr lang="cy-GB" altLang="cy-GB" baseline="0" dirty="0"/>
              <a:t> it </a:t>
            </a:r>
            <a:r>
              <a:rPr lang="cy-GB" altLang="cy-GB" baseline="0" dirty="0" err="1"/>
              <a:t>helps</a:t>
            </a:r>
            <a:r>
              <a:rPr lang="cy-GB" altLang="cy-GB" baseline="0" dirty="0"/>
              <a:t> to </a:t>
            </a:r>
            <a:r>
              <a:rPr lang="cy-GB" altLang="cy-GB" baseline="0" dirty="0" err="1"/>
              <a:t>listen</a:t>
            </a:r>
            <a:r>
              <a:rPr lang="cy-GB" altLang="cy-GB" baseline="0" dirty="0"/>
              <a:t> to the </a:t>
            </a:r>
            <a:r>
              <a:rPr lang="cy-GB" altLang="cy-GB" baseline="0" dirty="0" err="1"/>
              <a:t>guidance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together</a:t>
            </a:r>
            <a:r>
              <a:rPr lang="cy-GB" altLang="cy-GB" baseline="0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Leganto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show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where</a:t>
            </a:r>
            <a:r>
              <a:rPr lang="cy-GB" altLang="cy-GB" baseline="0" dirty="0"/>
              <a:t> the </a:t>
            </a:r>
            <a:r>
              <a:rPr lang="cy-GB" altLang="cy-GB" baseline="0" dirty="0" err="1"/>
              <a:t>online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reading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list</a:t>
            </a:r>
            <a:r>
              <a:rPr lang="cy-GB" altLang="cy-GB" baseline="0" dirty="0"/>
              <a:t> 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Additional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reading</a:t>
            </a:r>
            <a:endParaRPr lang="cy-GB" altLang="cy-GB" baseline="0" dirty="0"/>
          </a:p>
          <a:p>
            <a:endParaRPr lang="en-GB" dirty="0"/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Cymerwch mor hir ag sydd angen  – ffocws Darlith 1 yw'r aseiniad</a:t>
            </a:r>
            <a:endParaRPr lang="en-GB" sz="1200" dirty="0">
              <a:solidFill>
                <a:srgbClr val="00206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solidFill>
                <a:srgbClr val="00206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Sleidiau o recordiad </a:t>
            </a:r>
            <a:r>
              <a:rPr lang="cy-GB" sz="1200" dirty="0" err="1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Panopto</a:t>
            </a:r>
            <a:r>
              <a:rPr lang="cy-GB" sz="1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yma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y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Take as long as you need – focus of Lecture 1 is the assignment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Slides from the Panopto recording included here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70784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70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0661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94061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83055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74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96545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04440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ADCG</a:t>
            </a:r>
          </a:p>
          <a:p>
            <a:r>
              <a:rPr lang="en-GB" baseline="0" dirty="0" err="1"/>
              <a:t>A</a:t>
            </a:r>
            <a:r>
              <a:rPr lang="en-GB" dirty="0" err="1"/>
              <a:t>nhwylder</a:t>
            </a:r>
            <a:r>
              <a:rPr lang="en-GB" dirty="0"/>
              <a:t> </a:t>
            </a:r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a </a:t>
            </a:r>
            <a:r>
              <a:rPr lang="en-GB" dirty="0" err="1"/>
              <a:t>Gorfywiogrwydd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MYFYRWYR YN CAEL DEWIS ADY SYDD DDIM AR Y RHESTR, OND MAE ANGEN BOD YN OFALUS GYDA CHYFLYRAU ‘NEWYDD’ OBLEGID RISG DIFFYG GWYBODAETH/YMCHWIL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ADHD</a:t>
            </a:r>
          </a:p>
          <a:p>
            <a:r>
              <a:rPr lang="en-GB" i="1" baseline="0" dirty="0"/>
              <a:t>Attention Deficit Hyperactivity Disorder</a:t>
            </a:r>
          </a:p>
          <a:p>
            <a:endParaRPr lang="en-GB" i="1" dirty="0"/>
          </a:p>
          <a:p>
            <a:r>
              <a:rPr lang="en-GB" i="1" dirty="0"/>
              <a:t>STUDENTS CAN CHOOSE AN ALN NOT ON THE LIST, BUT CARE NEEDED WITH RELATIVELY</a:t>
            </a:r>
            <a:r>
              <a:rPr lang="en-GB" i="1" baseline="0" dirty="0"/>
              <a:t> NEW CONDITIONS AS THERE MAY BE LACK OF INFORMATION/RESEARCH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48776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Moodle/Teams</a:t>
            </a:r>
          </a:p>
          <a:p>
            <a:endParaRPr lang="en-GB" dirty="0"/>
          </a:p>
          <a:p>
            <a:r>
              <a:rPr lang="en-GB" i="1" dirty="0"/>
              <a:t>Additional</a:t>
            </a:r>
            <a:r>
              <a:rPr lang="en-GB" i="1" baseline="0" dirty="0"/>
              <a:t> resources will be added to Moodle/Teams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14690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54175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98867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agreed, no actual posters previously submitted will be shared.</a:t>
            </a:r>
            <a:endParaRPr lang="en-GB" b="1" i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77032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61663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182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93213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32672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94559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66440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30323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23862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699045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21493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65765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968339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321051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244387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924074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C569E7-322E-4507-9BEE-D94CE7B73F25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766986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68142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08923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92928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997432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126151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009673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2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899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97899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46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003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900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237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4322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20120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406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050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334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ZBX54MA7O0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c7crgJhNWJk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PVTLroz2Ck" TargetMode="External"/><Relationship Id="rId2" Type="http://schemas.openxmlformats.org/officeDocument/2006/relationships/hyperlink" Target="https://www.youtube.com/watch?v=6iwP1hMjxjs" TargetMode="Externa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200" b="1" dirty="0"/>
              <a:t>ECEY6006C </a:t>
            </a:r>
            <a:br>
              <a:rPr lang="en-GB" sz="3200" dirty="0"/>
            </a:br>
            <a:r>
              <a:rPr lang="en-GB" sz="3200" dirty="0" err="1"/>
              <a:t>Cynorthwyo</a:t>
            </a:r>
            <a:r>
              <a:rPr lang="en-GB" sz="3200" dirty="0"/>
              <a:t> Plant ag </a:t>
            </a:r>
            <a:r>
              <a:rPr lang="en-GB" sz="3200" dirty="0" err="1"/>
              <a:t>Anghenion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Ychwanegol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 err="1"/>
              <a:t>Cyflwyniad</a:t>
            </a:r>
            <a:r>
              <a:rPr lang="en-GB" sz="3200" dirty="0"/>
              <a:t> </a:t>
            </a:r>
            <a:r>
              <a:rPr lang="en-GB" sz="3200" dirty="0" err="1"/>
              <a:t>i’r</a:t>
            </a:r>
            <a:r>
              <a:rPr lang="en-GB" sz="3200" dirty="0"/>
              <a:t> </a:t>
            </a:r>
            <a:r>
              <a:rPr lang="en-GB" sz="3200" dirty="0" err="1"/>
              <a:t>aseiniad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ECEY6006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Supporting Children with Additional Learning Needs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Introduction to the assignment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5668"/>
            <a:ext cx="8229600" cy="3961565"/>
          </a:xfrm>
        </p:spPr>
        <p:txBody>
          <a:bodyPr>
            <a:normAutofit lnSpcReduction="10000"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Mewn grwpiau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bydd angen i chi greu a chyflwyno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o bosteri sydd yn ffocysu ar blant ag anghenion ychwanegol.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Dylai grwpiau fod ag o leiaf 3 aelod; dim mwy na 5 aelod i bob grŵp.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Amseriadau: 15 munud i bob aelod o'r grŵp.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 enghraifft - 3 aelod = 45 munud;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4 aelod = 1 awr;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5 aelod = 1 awr 15 munud;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349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5673"/>
            <a:ext cx="8229600" cy="3771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Bydd angen i chi ddewis Cadeirydd a chreu dolen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gyfer y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angen rhannu'r ddolen gyda phob aelod o'r grŵp A'R marciwr;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Fe'ch hysbysir o'ch marciwr unwaith bydd yr holl amseroedd cyflwyno wedi'u dewis gan fyfyrwyr;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Cyfrifoldeb y grŵp fydd creu agenda a rhannu eich sgrin gyda'r marciwr;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Bydd angen e-bostio'r agenda at y marciwr 24 awr cyn y cyflwyniad.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527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294410"/>
            <a:ext cx="9013371" cy="42228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unigol,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angen i chi greu a chyflwyno poster sy'n cynnwys: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a) gwerthusiad beirniadol o sut mae UN enghraifft o angen dysgu ychwanegol yn cael ei  adnabod a'i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ddiagnosio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b) dadansoddiad o effaith rhwystrau ar yr UN enghraifft o angen dysgu ychwanegol;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c) archwiliad manwl i strategaeth gymorth briodol, eto ar gyfer yr UN angen dysgu ychwanegol.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805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270" y="1805049"/>
            <a:ext cx="7077694" cy="3712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Nifer o eiriau ar y poster – tua 1,000 o eiriau;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Poster a’r rhestr cyfeiriadau i’w cyflwyno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y dyddiad cyflwyno;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Rhaid hefyd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eich sgript ar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(gwiriwch eich tebygrwydd).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807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985653"/>
            <a:ext cx="8870867" cy="48926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you are required to create and present a webinar of posters that focus on children with additional needs.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Groups should have a minimum of 3 members; no more than 5 members per group.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Timings: 15 minutes per group member.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 – 3 members = 45 minutes;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4 members = 1 hour;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5 members = 1 hour 15 minutes;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113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508165"/>
            <a:ext cx="8870867" cy="437012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You will need to choose a Chairperson and create a Teams link for the webinar;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link needs to be shared with each member of the group AND the marker;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will be informed of your marker once all presentation times have been booked by students;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will be the group’s responsibility to create an agenda and to share your screen with the marker;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agenda will need to be e-mailed to the marker 24 hours before the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903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436913"/>
            <a:ext cx="8870867" cy="44413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Individually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you will need to create and present a    poster that includes: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a critical evaluation of how ONE example of an additional learning need is identified and diagnosed;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an analysis of the impact of barriers on the SAME example of additional learning need;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an in-depth exploration into an appropriate support strategy, again for the SAME additional learning need.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012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79417"/>
            <a:ext cx="7886700" cy="42988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Word count of poster –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approx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1,000 words;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Poster and reference list to be submitted on Turnitin by submission date;</a:t>
            </a:r>
          </a:p>
          <a:p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script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onto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similarity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241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5135" y="1318161"/>
            <a:ext cx="4379716" cy="42988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Dewiswch ADY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chi.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Er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ADCG;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Awtistiaeth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Dyslecsia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Mudandod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8" y="1318161"/>
            <a:ext cx="4379717" cy="387954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an ALN of interest to you.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Dyslexia;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Mutism.</a:t>
            </a:r>
          </a:p>
        </p:txBody>
      </p:sp>
    </p:spTree>
    <p:extLst>
      <p:ext uri="{BB962C8B-B14F-4D97-AF65-F5344CB8AC3E}">
        <p14:creationId xmlns:p14="http://schemas.microsoft.com/office/powerpoint/2010/main" val="1856906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567543"/>
            <a:ext cx="4154495" cy="4049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Ymgymrwch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Papurau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Rhaglenni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567543"/>
            <a:ext cx="4379717" cy="38557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Undertake independent research: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papers;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Organisations’ websites;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Documentaries;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Books/E-books/Reports.</a:t>
            </a:r>
          </a:p>
        </p:txBody>
      </p:sp>
    </p:spTree>
    <p:extLst>
      <p:ext uri="{BB962C8B-B14F-4D97-AF65-F5344CB8AC3E}">
        <p14:creationId xmlns:p14="http://schemas.microsoft.com/office/powerpoint/2010/main" val="3715983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A7CC7-6315-4A6B-9745-AB7BDBD8F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41160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Ffocyswch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D569B-AB80-4933-A6E9-3709F0FC60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3138" y="1591293"/>
            <a:ext cx="4051712" cy="4750129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mae'r ADY a ddewiswyd yn cael ei nodi a'i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ddiagnosio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Materion/heriau/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buddion.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Rhwystrau posib sy'n gysylltiedig â'r ADY dewiswyd: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 Effaith bosibl ar blant.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6518B-AAE3-4068-8147-27070F2EF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591293"/>
            <a:ext cx="4217967" cy="40663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your chosen ALN is identified and diagnosed: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Issues/challenges/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benefits.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barriers linked to your chosen ALN: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impact on children.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513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A7CC7-6315-4A6B-9745-AB7BDBD8F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41160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Ffocyswch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D569B-AB80-4933-A6E9-3709F0FC60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3138" y="1698171"/>
            <a:ext cx="4051712" cy="464325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Un enghraifft o strategaeth a ddefnyddir i gefnogi'r ADY dewiswyd: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Materion/ heriau/    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buddion.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6518B-AAE3-4068-8147-27070F2EF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698171"/>
            <a:ext cx="4217967" cy="395945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example of a strategy used to support your chosen ALN: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Issues/challenges/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benefits.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597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9731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Poster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9307208C-E487-46A7-B32B-0A463C32862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04800" y="1531916"/>
            <a:ext cx="4210050" cy="3765797"/>
          </a:xfrm>
        </p:spPr>
      </p:pic>
      <p:pic>
        <p:nvPicPr>
          <p:cNvPr id="10" name="Content Placeholder 9" descr="A picture containing text&#10;&#10;Description automatically generated">
            <a:extLst>
              <a:ext uri="{FF2B5EF4-FFF2-40B4-BE49-F238E27FC236}">
                <a16:creationId xmlns:a16="http://schemas.microsoft.com/office/drawing/2014/main" id="{2FF36026-6DFD-4FF2-870C-C312717FB3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629149" y="1389413"/>
            <a:ext cx="4340679" cy="3995387"/>
          </a:xfrm>
        </p:spPr>
      </p:pic>
    </p:spTree>
    <p:extLst>
      <p:ext uri="{BB962C8B-B14F-4D97-AF65-F5344CB8AC3E}">
        <p14:creationId xmlns:p14="http://schemas.microsoft.com/office/powerpoint/2010/main" val="2486156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132" y="1223158"/>
            <a:ext cx="4356018" cy="4941929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ôl i chi ddewis amser (amserlen ar </a:t>
            </a:r>
            <a:r>
              <a:rPr 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eich marciwr yn cysylltu gyda chi trwy e-bost i gadarnhau'r dyddiad a'r amser.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Cyfrifoldeb y grŵp yw creu cyswllt </a:t>
            </a:r>
            <a:r>
              <a:rPr lang="cy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ar gyfer pob aelod o'r grŵp A’R marciwr.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223159"/>
            <a:ext cx="4336720" cy="45957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Once you have booked a slot (timetable on Teams), your marker will contact you via email to confirm date and time.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the group’s responsibility to create a Teams link for each group member AND the marker.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578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223158"/>
            <a:ext cx="4629150" cy="4941929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Dylid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pob poster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amser a neilltuwyd, sicrhewch fod pob aelod o'r grŵp yn bresennol ac yn gallu rhannu eu sgriniau (i rannu eu posteri) - efallai yr hoffech ymarfer hyn cyn eich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go iawn!!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223159"/>
            <a:ext cx="4336720" cy="45957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poster should be uploaded onto Turnitin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webinar.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your allocated time, ensure each group member is present and can share their screens (to share their posters) – you may want to practice this before your actual webinar!!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505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7779" y="1223159"/>
            <a:ext cx="4384221" cy="4524498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y marciwr yn ymuno gyda'ch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cyn gynted ag y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gallant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– OS GWELWCH YN DDA, peidiwch â galw'r marciwr mewn gan y gallent fod yn asesu grŵp arall.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Dylai eich Cadeirydd dynodedig gychwyn y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trwy groesawu’r ‘gynulleidfa’ a naill ai cyflwyno eu hunain a holl aelodau’r grŵp, neu ganiatáu i aelodau’r grŵp gyflwyno eu hunain.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223159"/>
            <a:ext cx="4384221" cy="452449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marker will join your webinar as soon as they can –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call the marker in as they might still be assessing another group.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designated Chairperson should start the webinar by welcoming the ‘audience’ and either introduce themselves and all group members, or allow group members to introduce themselves.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9890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7779" y="1223159"/>
            <a:ext cx="4384221" cy="452449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gyfer pob ‘unigolyn’, bydd angen i’r Cadeirydd gyflwyno pob aelod o’r grŵp, gan nodi’r pwnc a ddewiswyd ganddynt.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gofyn i un aelod o’r grŵp fonitro'r amser.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223159"/>
            <a:ext cx="4384221" cy="45244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each ‘individual’, the Chairperson will need to introduce each group member, noting their chosen topic.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member of the group will be required to monitor the time.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463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132" y="1223158"/>
            <a:ext cx="3886200" cy="4941929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ôl pob cyflwyniad poster, dylai’r Cadeirydd wahodd cwestiynau o’r ‘gynulleidfa’. Gall aelodau'r grŵp ofyn cwestiynau, gan gynnwys y Cadeirydd.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ôl i bob aelod o'r grŵp gyflwyno, gall y Cadeirydd ddweud crynodeb o bob poster a gwahodd cwestiynau am y tro olaf.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223159"/>
            <a:ext cx="4384221" cy="452449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each poster presentation, the Chairperson should invite questions from the ‘audience’. Questions can be asked by group members, including the Chairperson.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each group member has presented, the Chairperson can provide a summary of each poster and invite questions for a final time.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386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132" y="1223158"/>
            <a:ext cx="3886200" cy="494192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dirty="0"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Dylai’r Cadeirydd ddiolch i bob aelod o’r grŵp a’r ‘gynulleidfa’ am wrando.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686295"/>
            <a:ext cx="4384221" cy="406136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Chairperson should thank each group member and the ‘audience’ for listening.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8727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 fontScale="85000" lnSpcReduction="10000"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YMCHWIL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2015 a 2025;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grynhoi'r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trosglwyddo'r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llên-ladrad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STRWYTHUR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benawdau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Cynhyrfchiol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strwythuro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paragraffau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57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PRAWF DDARLLEN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helpu i brawf ddarllen eich gwaith.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Peidiwch â defnyddio unrhyw eiriad â awgrymir gan AI Cynhyrchiol (llên-ladrad yw hwn).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CREADIGOL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i ddod o hyd i dempled ar gyfer eich poster.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4175"/>
          </a:xfrm>
        </p:spPr>
        <p:txBody>
          <a:bodyPr>
            <a:normAutofit fontScale="700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current sources (e-books, journal articles, websites), dated between 2015 and 2025;</a:t>
            </a:r>
          </a:p>
          <a:p>
            <a:r>
              <a:rPr lang="en-GB" sz="4000" dirty="0">
                <a:solidFill>
                  <a:srgbClr val="0070C0"/>
                </a:solidFill>
              </a:rPr>
              <a:t>You can ask Generative AI to summarize the information from the sources you have found.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This is to check that the source is suitable for your assignment.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The summary should not be transferred into your own work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STRUCTURE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suitable headings to help organise the content of your work.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You should not ask Generative AI to help structure paragraph order.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PROOFREADING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ask Generative AI to help proofread your work.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Do not use any wording suggested by Generative AI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CREATIVE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a template for your poster.</a:t>
            </a:r>
          </a:p>
        </p:txBody>
      </p:sp>
    </p:spTree>
    <p:extLst>
      <p:ext uri="{BB962C8B-B14F-4D97-AF65-F5344CB8AC3E}">
        <p14:creationId xmlns:p14="http://schemas.microsoft.com/office/powerpoint/2010/main" val="9551519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92B93-4116-41EF-86D7-5638FB1B9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Dyraniad marciau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35437-500E-4696-A6FC-6674AAE229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Marc unigol /80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Marc grwp /20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= 100%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22D99-3D30-440B-9B97-9C34A65488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mark /80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mark /20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100%</a:t>
            </a:r>
          </a:p>
        </p:txBody>
      </p:sp>
    </p:spTree>
    <p:extLst>
      <p:ext uri="{BB962C8B-B14F-4D97-AF65-F5344CB8AC3E}">
        <p14:creationId xmlns:p14="http://schemas.microsoft.com/office/powerpoint/2010/main" val="10366529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1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1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555667"/>
            <a:ext cx="4154495" cy="40613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Tystiolaeth ymchwil, cyfeirnodi a rhestr o gyfeiriadau: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Cyfeirnodi cywir a chyson ar y poster;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Cyfeirnodi glir ar lafar;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Rhestr o gyfeiriadau wedi’i fformatio’n gywir;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72540"/>
            <a:ext cx="4127470" cy="39507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research, referencing and reference list: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Correct and consistent referencing on the poster;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verbal referencing;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Correctly formatted reference list;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825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1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1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615043"/>
            <a:ext cx="4154495" cy="40019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Tystiolaeth ymchwil, cyfeirnodi a rhestr o gyfeiriadau: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Tua 30 ffynhonnell;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 eang o erthyglau academaidd.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15043"/>
            <a:ext cx="4127470" cy="38082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research, referencing and reference list: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Approximately 30 sources;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use of journal articles.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87139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2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2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389413"/>
            <a:ext cx="4154495" cy="422761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gallu i archwilio’n fanwl strategaeth cymorth priodol i blant gyda’ch ADY dewisol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Esboniad manwl o’r strategaeth o’ch dewis;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 mha ffordd mae’r strategaeth yn cefnogi’r ADY o’ch dewis?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Buddion?   Materion?   Heriau?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Cymharu a chyferbynnu canfyddiadau arfer/ymchwil</a:t>
            </a:r>
            <a:r>
              <a:rPr lang="cy-GB" dirty="0"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89413"/>
            <a:ext cx="4127470" cy="44036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demonstrate in-depth knowledge of an appropriate support strategy for your chosen ALN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In-depth explanation of your chosen strategy;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what way does the strategy support your chosen ALN?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Benefits?   Issues?    Challenges?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and contrast practice/research findings;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2588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2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2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199213"/>
            <a:ext cx="4154495" cy="44178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gallu i archwilio’n fanwl strategaeth cymorth priodol i blant gyda’ch ADY dewisol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 cyson o ‘Fodd bynnag…’;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Trafod pam mae safbwyntiau/canfyddiadau yn wahanol;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Cefnogi’r gwaith gyda chyfeirnodi.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3"/>
            <a:ext cx="4348595" cy="45938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demonstrate in-depth knowledge of an appropriate support strategy for your chosen ALN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use of ‘However…’;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why perspectives/findings are different;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083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3 – 40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y-GB" sz="5600" b="1" dirty="0">
                <a:latin typeface="Arial" panose="020B0604020202020204" pitchFamily="34" charset="0"/>
                <a:cs typeface="Arial" panose="020B0604020202020204" pitchFamily="34" charset="0"/>
              </a:rPr>
              <a:t>Yn berthnasol gyda’ch ADY dewisol:</a:t>
            </a:r>
          </a:p>
          <a:p>
            <a:pPr marL="514350" indent="-514350">
              <a:buAutoNum type="alphaLcParenR"/>
            </a:pPr>
            <a:r>
              <a:rPr lang="cy-GB" sz="5600" b="1" dirty="0">
                <a:latin typeface="Arial" panose="020B0604020202020204" pitchFamily="34" charset="0"/>
                <a:cs typeface="Arial" panose="020B0604020202020204" pitchFamily="34" charset="0"/>
              </a:rPr>
              <a:t>Y gallu i werthuso’n feirniadol y broses o adnabod a </a:t>
            </a:r>
            <a:r>
              <a:rPr lang="cy-GB" sz="5600" b="1" dirty="0" err="1">
                <a:latin typeface="Arial" panose="020B0604020202020204" pitchFamily="34" charset="0"/>
                <a:cs typeface="Arial" panose="020B0604020202020204" pitchFamily="34" charset="0"/>
              </a:rPr>
              <a:t>diagnosio</a:t>
            </a:r>
            <a:r>
              <a:rPr lang="cy-GB" sz="5600" b="1" dirty="0">
                <a:latin typeface="Arial" panose="020B0604020202020204" pitchFamily="34" charset="0"/>
                <a:cs typeface="Arial" panose="020B0604020202020204" pitchFamily="34" charset="0"/>
              </a:rPr>
              <a:t> /20</a:t>
            </a:r>
          </a:p>
          <a:p>
            <a:r>
              <a:rPr lang="cy-GB" sz="5600" dirty="0">
                <a:latin typeface="Arial" panose="020B0604020202020204" pitchFamily="34" charset="0"/>
                <a:cs typeface="Arial" panose="020B0604020202020204" pitchFamily="34" charset="0"/>
              </a:rPr>
              <a:t>Ymwybyddiaeth ymarferwyr/rhieni am eich ADY dewisol;</a:t>
            </a:r>
          </a:p>
          <a:p>
            <a:r>
              <a:rPr lang="cy-GB" sz="5600" dirty="0">
                <a:latin typeface="Arial" panose="020B0604020202020204" pitchFamily="34" charset="0"/>
                <a:cs typeface="Arial" panose="020B0604020202020204" pitchFamily="34" charset="0"/>
              </a:rPr>
              <a:t>Ystyriwch y broses o gael diagnosis;</a:t>
            </a:r>
          </a:p>
          <a:p>
            <a:r>
              <a:rPr lang="cy-GB" sz="5600" dirty="0">
                <a:latin typeface="Arial" panose="020B0604020202020204" pitchFamily="34" charset="0"/>
                <a:cs typeface="Arial" panose="020B0604020202020204" pitchFamily="34" charset="0"/>
              </a:rPr>
              <a:t>Buddion?   Materion?   Heriau?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3"/>
            <a:ext cx="4370707" cy="44178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relation to your chosen ALN:</a:t>
            </a:r>
          </a:p>
          <a:p>
            <a:pPr marL="514350" indent="-514350">
              <a:buAutoNum type="alphaLcParenR"/>
            </a:pPr>
            <a:r>
              <a:rPr lang="en-GB" sz="5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critically evaluate the process of identification and diagnosis /20</a:t>
            </a:r>
          </a:p>
          <a:p>
            <a:r>
              <a:rPr lang="en-GB" sz="5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Practitioners/Parents’ awareness of your chosen ALN;</a:t>
            </a:r>
          </a:p>
          <a:p>
            <a:r>
              <a:rPr lang="en-GB" sz="5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process of getting a diagnosis;</a:t>
            </a:r>
          </a:p>
          <a:p>
            <a:r>
              <a:rPr lang="en-GB" sz="5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Benefits?   Issues?   Challenges?</a:t>
            </a:r>
            <a:endParaRPr lang="en-GB" sz="5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2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3 – 40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89413"/>
            <a:ext cx="4370708" cy="422761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y-GB" sz="8000" b="1" dirty="0">
                <a:latin typeface="Arial" panose="020B0604020202020204" pitchFamily="34" charset="0"/>
                <a:cs typeface="Arial" panose="020B0604020202020204" pitchFamily="34" charset="0"/>
              </a:rPr>
              <a:t>Yn berthnasol gyda’ch ADY dewisol:</a:t>
            </a:r>
          </a:p>
          <a:p>
            <a:pPr marL="0" indent="0">
              <a:buNone/>
            </a:pPr>
            <a:r>
              <a:rPr lang="cy-GB" sz="8000" b="1" dirty="0">
                <a:latin typeface="Arial" panose="020B0604020202020204" pitchFamily="34" charset="0"/>
                <a:cs typeface="Arial" panose="020B0604020202020204" pitchFamily="34" charset="0"/>
              </a:rPr>
              <a:t>b) Y gallu i ddadansoddi effaith rhwystrau /20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Dewiswch UN neu DDAU </a:t>
            </a:r>
            <a:r>
              <a:rPr lang="cy-GB" sz="8000" dirty="0" err="1">
                <a:latin typeface="Arial" panose="020B0604020202020204" pitchFamily="34" charset="0"/>
                <a:cs typeface="Arial" panose="020B0604020202020204" pitchFamily="34" charset="0"/>
              </a:rPr>
              <a:t>rhwsytr</a:t>
            </a:r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Effaith bosib ar blant?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Cymharu a chyferbynnu arfer/canfyddiadau ymchwil;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89413"/>
            <a:ext cx="4370707" cy="422761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relation to your chosen ALN: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Ability to analyse the impact of barriers /20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ONE or TWO barriers;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impact on children?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and contrast practice/research findings;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1005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3 – 40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89413"/>
            <a:ext cx="4370708" cy="422761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y-GB" sz="8000" b="1" dirty="0">
                <a:latin typeface="Arial" panose="020B0604020202020204" pitchFamily="34" charset="0"/>
                <a:cs typeface="Arial" panose="020B0604020202020204" pitchFamily="34" charset="0"/>
              </a:rPr>
              <a:t>Yn berthnasol gyda’ch ADY dewisol:</a:t>
            </a:r>
          </a:p>
          <a:p>
            <a:pPr marL="0" indent="0">
              <a:buNone/>
            </a:pPr>
            <a:r>
              <a:rPr lang="cy-GB" sz="8000" b="1" dirty="0">
                <a:latin typeface="Arial" panose="020B0604020202020204" pitchFamily="34" charset="0"/>
                <a:cs typeface="Arial" panose="020B0604020202020204" pitchFamily="34" charset="0"/>
              </a:rPr>
              <a:t>b) Y gallu i ddadansoddi effaith rhwystrau /20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Defnydd cyson o ‘Fodd bynnag....’;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Trafod pam fod safbwyntiau/canfyddiadau yn wahanol am sawl brawddeg;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Cefnogi’r gwaith gyda chyfeirnodi.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89413"/>
            <a:ext cx="4370707" cy="422761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relation to your chosen ALN: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Ability to analyse the impact of barriers /20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use of ‘However…’;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why perspectives/findings are different for several sentences;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3964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4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485006" cy="4308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Y gallu i greu a chyflwyno poster  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Cydbwysedd priodol rhwng paragraffau a phwyntiau bwled;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Dewis priodol o ddelweddau (dim cartwnau);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Defnydd effeithiol o liw a ffont;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Teitl clir;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2"/>
            <a:ext cx="4323209" cy="4381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create and present a poster 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 balance between paragraphs and bullet points;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 choice of images (no cartoons);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use of colour and font;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title;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4146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4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460665"/>
            <a:ext cx="4485006" cy="404750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gallu i greu a chyflwyno poster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Manylion myfyrwyr - cod modiwl a rhif myfyriwr;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Adrannau clir;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 a chasgliad clir;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460665"/>
            <a:ext cx="4323209" cy="41200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create and present a poster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details – module code and student number;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sections;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introduction and conclusion;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41467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4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485006" cy="4308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gallu i greu a chyflwyno poster 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Cymharu a chyferbynnu canfyddiadau arfer/ymchwil;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 cyson o ‘Fodd bynnag…’;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Cyfeiriadau cywir a chyson</a:t>
            </a:r>
            <a:r>
              <a:rPr lang="cy-GB" dirty="0"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2"/>
            <a:ext cx="4323209" cy="4381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create and present a poster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and contrast practice/research findings;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use of ‘However…’;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Correct and consistent referencing.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89250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5 – 30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5 – 30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456267"/>
            <a:ext cx="4674600" cy="40881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600" b="1" dirty="0">
                <a:latin typeface="Arial" panose="020B0604020202020204" pitchFamily="34" charset="0"/>
                <a:cs typeface="Arial" panose="020B0604020202020204" pitchFamily="34" charset="0"/>
              </a:rPr>
              <a:t>a) Gwaith grŵp - gwaith tîm effeithiol, tystiolaeth o baratoi, amseru, sgiliau digidol /20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Defnydd effeithiol o </a:t>
            </a:r>
            <a:r>
              <a:rPr lang="cy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sz="2600" i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Tystiolaeth o </a:t>
            </a:r>
            <a:r>
              <a:rPr lang="cy-GB" sz="2600" dirty="0" err="1">
                <a:latin typeface="Arial" panose="020B0604020202020204" pitchFamily="34" charset="0"/>
                <a:cs typeface="Arial" panose="020B0604020202020204" pitchFamily="34" charset="0"/>
              </a:rPr>
              <a:t>weminar</a:t>
            </a: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 wedi'i ymarfer yn dda;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Tystiolaeth o ymgysylltiad rhwng aelodau'r grŵp;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Dewis perthnasol o gwestiynau.</a:t>
            </a:r>
          </a:p>
          <a:p>
            <a:pPr marL="0" indent="0">
              <a:buNone/>
            </a:pPr>
            <a:endParaRPr lang="cy-GB" sz="1600" dirty="0"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8570" y="1456267"/>
            <a:ext cx="3972298" cy="39670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Group work – effective teamwork, evidence of preparation, timing, digital skills /20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use of Teams;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a well-rehearsed webinar;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engagement between group members;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choice of questions.</a:t>
            </a:r>
            <a:endParaRPr lang="en-GB" sz="29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6877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5 – 30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5 – 30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53787"/>
            <a:ext cx="4674600" cy="419067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600" b="1" dirty="0">
                <a:latin typeface="Arial" panose="020B0604020202020204" pitchFamily="34" charset="0"/>
                <a:cs typeface="Arial" panose="020B0604020202020204" pitchFamily="34" charset="0"/>
              </a:rPr>
              <a:t>b) Strwythur y cyflwyniad /10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Strwythur y cyflwyniad (cyflwyniad, prif gorff, casgliad);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Goslef, cyflymder, llais;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Cyflwyniad proffesiynol;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Cywirdeb iaith ar lafar.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8570" y="1353787"/>
            <a:ext cx="4101287" cy="40695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Structure of presentation /10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of presentation (introduction, main body, conclusion);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Intonation, pace, volume;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presentation;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Accuracy of spoken language.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48365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AEE6002 HANDBOOK FTF 2021 [Compatibility Mode] - Wor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70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04742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Service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Now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(trwy Hwb)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495800" y="1600200"/>
            <a:ext cx="43966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Now</a:t>
            </a: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(via Hwb)</a:t>
            </a:r>
          </a:p>
        </p:txBody>
      </p:sp>
    </p:spTree>
    <p:extLst>
      <p:ext uri="{BB962C8B-B14F-4D97-AF65-F5344CB8AC3E}">
        <p14:creationId xmlns:p14="http://schemas.microsoft.com/office/powerpoint/2010/main" val="33555747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88011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Cymorth o’r tîm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from the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7023" y="1374753"/>
            <a:ext cx="4287827" cy="482112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Ailddarllenwch y canllawiau Sgiliau Academaidd (Moodle);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Paratowch ar gyfer tiwtorialau;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Ymatebion i e-byst o fewn 48 awr (fel arfer oriau gweithio, Dydd Llun – Dydd Gwener).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74753"/>
            <a:ext cx="4331970" cy="417470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Reread the Academic Skills guidance(Moodle);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 for tutorials;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Responses to emails within 48 hours (usually office hours, Monday – Friday).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056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Cymorth ychwanegol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support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2051DB-EB12-428A-A13D-640064B8A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53" y="1600201"/>
            <a:ext cx="8930244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 webinar?</a:t>
            </a: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Clickmeeting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4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a Webinar? The Simplest Explanation You Will Get. 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https://www.youtube.com/watch?v=dZBX54MA7O0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[Accessed: October 18 2021].</a:t>
            </a:r>
          </a:p>
          <a:p>
            <a:pPr marL="0" indent="0">
              <a:buNone/>
            </a:pPr>
            <a:endParaRPr lang="en-GB" sz="4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Stratvert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K. (2021) </a:t>
            </a:r>
            <a:r>
              <a:rPr lang="en-GB" sz="4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use Webinars in Microsoft Teams. 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https://www.youtube.com/watch?v=c7crgJhNWJk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[Accessed: October 18 2021].</a:t>
            </a: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8835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Cymorth ychwanegol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support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2051DB-EB12-428A-A13D-640064B8A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cadeirio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chair a meeting?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Cardiff University (2015) 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CHAIR an academic session.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https://www.youtube.com/watch?v=6iwP1hMjxjs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[Accessed: October 18 2021].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Girdler, A. (2020) 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Run a Virtual Meeting [BEST PRACTICES].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https://www.youtube.com/watch?v=NPVTLroz2Ck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[Accessed: October 18 2021].</a:t>
            </a: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09939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Ystyriaethau olaf...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considerations…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2"/>
            <a:ext cx="4370708" cy="486291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Manylion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/Panopto/Teams;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Anelwch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y 10%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14851" y="1199213"/>
            <a:ext cx="4629149" cy="48629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details – module handbook/Panopto/Teams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from academic sources (less/no websites);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for the 10% over the word count/timing;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891994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Ystyriaethau olaf...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considerations…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tebygrwydd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Turnitin (poster/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sgript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dadansoddi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beirniadol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chysylltiadau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Amodau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esgusodol</a:t>
            </a:r>
            <a:r>
              <a:rPr lang="en-GB" dirty="0"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your similarity on Turnitin (poster/script);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you critically analysed/evaluated and made links with theory?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Extenuating circumstances.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8757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40%;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8054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168807525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Problem/Cwestiwn?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 Problem/Question?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574061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Alison Rees Edwards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hlinkClick r:id="rId3"/>
              </a:rPr>
              <a:t>a.rees-edwards@uwtsd.ac.uk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54134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124A-2272-48D8-931E-6BD092BB5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6136" y="932961"/>
            <a:ext cx="3665764" cy="1777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dirty="0" err="1">
                <a:latin typeface="Arial" panose="020B0604020202020204" pitchFamily="34" charset="0"/>
              </a:rPr>
              <a:t>Pob</a:t>
            </a:r>
            <a:r>
              <a:rPr lang="en-US" sz="3500" dirty="0">
                <a:latin typeface="Arial" panose="020B0604020202020204" pitchFamily="34" charset="0"/>
              </a:rPr>
              <a:t> </a:t>
            </a:r>
            <a:r>
              <a:rPr lang="en-US" sz="3500" dirty="0" err="1">
                <a:latin typeface="Arial" panose="020B0604020202020204" pitchFamily="34" charset="0"/>
              </a:rPr>
              <a:t>lwc</a:t>
            </a:r>
            <a:r>
              <a:rPr lang="en-US" sz="3500" dirty="0">
                <a:latin typeface="Arial" panose="020B0604020202020204" pitchFamily="34" charset="0"/>
              </a:rPr>
              <a:t>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2CC9FC-7B57-46BD-B428-00C6E16624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3966" r="31434" b="1"/>
          <a:stretch/>
        </p:blipFill>
        <p:spPr>
          <a:xfrm>
            <a:off x="293927" y="573679"/>
            <a:ext cx="3827404" cy="491272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0224-97BD-4746-B163-376010698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6136" y="2894529"/>
            <a:ext cx="3665764" cy="32101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500" dirty="0">
                <a:latin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03342553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3414</Words>
  <Application>Microsoft Office PowerPoint</Application>
  <PresentationFormat>On-screen Show (4:3)</PresentationFormat>
  <Paragraphs>436</Paragraphs>
  <Slides>52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ＭＳ Ｐゴシック</vt:lpstr>
      <vt:lpstr>Arial</vt:lpstr>
      <vt:lpstr>Calibri</vt:lpstr>
      <vt:lpstr>Calibri Light</vt:lpstr>
      <vt:lpstr>Sub Title 1</vt:lpstr>
      <vt:lpstr>Accessible 2</vt:lpstr>
      <vt:lpstr>ECEY6006C  Cynorthwyo Plant ag Anghenion Dysgu Ychwanegol    Cyflwyniad i’r aseiniad   </vt:lpstr>
      <vt:lpstr> Cyfarwyddyd yr aseiniad </vt:lpstr>
      <vt:lpstr> Cyfarwyddyd yr aseiniad </vt:lpstr>
      <vt:lpstr>Cyfarwyddyd yr aseiniad </vt:lpstr>
      <vt:lpstr> Cyfarwyddyd yr aseiniad </vt:lpstr>
      <vt:lpstr>Assignment brief </vt:lpstr>
      <vt:lpstr>Assignment brief </vt:lpstr>
      <vt:lpstr>Assignment brief </vt:lpstr>
      <vt:lpstr>Assignment brief </vt:lpstr>
      <vt:lpstr>Ymchwil Research</vt:lpstr>
      <vt:lpstr>Ymchwil Research</vt:lpstr>
      <vt:lpstr>Ffocyswch ar… Focus on…</vt:lpstr>
      <vt:lpstr>Ffocyswch ar… Focus on…</vt:lpstr>
      <vt:lpstr>Poster</vt:lpstr>
      <vt:lpstr>Gweminar Webinar</vt:lpstr>
      <vt:lpstr>Gweminar Webinar</vt:lpstr>
      <vt:lpstr>Gweminar Webinar</vt:lpstr>
      <vt:lpstr>Gweminar Webinar</vt:lpstr>
      <vt:lpstr>Gweminar Webinar</vt:lpstr>
      <vt:lpstr>Gweminar Webinar</vt:lpstr>
      <vt:lpstr>AI – defnydd o Ddeallusrwydd Artiffisial</vt:lpstr>
      <vt:lpstr>AI – defnydd o Ddeallusrwydd Artiffisial</vt:lpstr>
      <vt:lpstr>AI – defnydd o Ddeallusrwydd Artiffisial</vt:lpstr>
      <vt:lpstr>AI – defnydd o Ddeallusrwydd Artiffisial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Dyraniad marciau Mark allocation</vt:lpstr>
      <vt:lpstr>Maen prawf 1 – 10 marc Marking criterion 1 – 10 marks</vt:lpstr>
      <vt:lpstr>Maen prawf 1 – 10 marc Marking criterion 1 – 10 marks</vt:lpstr>
      <vt:lpstr>Maen prawf 2 – 10 marc Marking criterion 2 – 10 marks</vt:lpstr>
      <vt:lpstr>Maen prawf 2 – 10 marc Marking criterion 2 – 10 marks</vt:lpstr>
      <vt:lpstr>Maen prawf 3 – 40 marc Marking criterion 3 – 40 marks</vt:lpstr>
      <vt:lpstr>Maen prawf 3 – 40 marc Marking criterion 3 – 40 marks</vt:lpstr>
      <vt:lpstr>Maen prawf 3 – 40 marc Marking criterion 3 – 40 marks</vt:lpstr>
      <vt:lpstr>Maen prawf 4 – 10 marc Marking criterion 4 – 10 marks</vt:lpstr>
      <vt:lpstr>Maen prawf 4 – 10 marc Marking criterion 4 – 10 marks</vt:lpstr>
      <vt:lpstr>Maen prawf 4 – 10 marc Marking criterion 4 – 10 marks</vt:lpstr>
      <vt:lpstr>Maen prawf 5 – 30 marc Marking criterion 5 – 30 marks</vt:lpstr>
      <vt:lpstr>Maen prawf 5 – 30 marc Marking criterion 5 – 30 marks</vt:lpstr>
      <vt:lpstr>PowerPoint Presentation</vt:lpstr>
      <vt:lpstr>Materion TGCh? ICT issues?</vt:lpstr>
      <vt:lpstr>Cymorth o’r tîm Support from the team</vt:lpstr>
      <vt:lpstr>Cymorth ychwanegol Additional support</vt:lpstr>
      <vt:lpstr>Cymorth ychwanegol Additional support</vt:lpstr>
      <vt:lpstr>Ystyriaethau olaf... Final considerations…</vt:lpstr>
      <vt:lpstr>Ystyriaethau olaf... Final considerations…</vt:lpstr>
      <vt:lpstr>Cyflwyniadau Hwyr  Late Submissions</vt:lpstr>
      <vt:lpstr> Cwestiynau am yr aseiniad? Questions about the assignment?</vt:lpstr>
      <vt:lpstr>Problem/Cwestiwn?  Problem/Question?</vt:lpstr>
      <vt:lpstr>Pob lwc!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Alison Rees-Edwards</cp:lastModifiedBy>
  <cp:revision>44</cp:revision>
  <dcterms:created xsi:type="dcterms:W3CDTF">2017-02-08T11:33:06Z</dcterms:created>
  <dcterms:modified xsi:type="dcterms:W3CDTF">2025-11-20T16:42:30Z</dcterms:modified>
</cp:coreProperties>
</file>