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Default Extension="gif" ContentType="image/gif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handoutMasterIdLst>
    <p:handoutMasterId r:id="rId29"/>
  </p:handoutMasterIdLst>
  <p:sldIdLst>
    <p:sldId id="284" r:id="rId2"/>
    <p:sldId id="298" r:id="rId3"/>
    <p:sldId id="299" r:id="rId4"/>
    <p:sldId id="296" r:id="rId5"/>
    <p:sldId id="277" r:id="rId6"/>
    <p:sldId id="285" r:id="rId7"/>
    <p:sldId id="286" r:id="rId8"/>
    <p:sldId id="300" r:id="rId9"/>
    <p:sldId id="288" r:id="rId10"/>
    <p:sldId id="302" r:id="rId11"/>
    <p:sldId id="282" r:id="rId12"/>
    <p:sldId id="301" r:id="rId13"/>
    <p:sldId id="303" r:id="rId14"/>
    <p:sldId id="318" r:id="rId15"/>
    <p:sldId id="257" r:id="rId16"/>
    <p:sldId id="278" r:id="rId17"/>
    <p:sldId id="261" r:id="rId18"/>
    <p:sldId id="306" r:id="rId19"/>
    <p:sldId id="276" r:id="rId20"/>
    <p:sldId id="258" r:id="rId21"/>
    <p:sldId id="309" r:id="rId22"/>
    <p:sldId id="314" r:id="rId23"/>
    <p:sldId id="313" r:id="rId24"/>
    <p:sldId id="315" r:id="rId25"/>
    <p:sldId id="281" r:id="rId26"/>
    <p:sldId id="316" r:id="rId27"/>
  </p:sldIdLst>
  <p:sldSz cx="9144000" cy="6858000" type="screen4x3"/>
  <p:notesSz cx="6797675" cy="9926638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989" y="-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C55CC47-DC8D-46C9-A4DD-32555753EC84}" type="doc">
      <dgm:prSet loTypeId="urn:microsoft.com/office/officeart/2005/8/layout/vList3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n-GB"/>
        </a:p>
      </dgm:t>
    </dgm:pt>
    <dgm:pt modelId="{49087D00-704A-491C-A3D1-07C7072D05DE}">
      <dgm:prSet custT="1"/>
      <dgm:spPr/>
      <dgm:t>
        <a:bodyPr/>
        <a:lstStyle/>
        <a:p>
          <a:pPr rtl="0"/>
          <a:r>
            <a:rPr lang="en-GB" sz="4000" b="1" dirty="0" smtClean="0">
              <a:latin typeface="Impact" pitchFamily="34" charset="0"/>
            </a:rPr>
            <a:t>War, plague, famine and death</a:t>
          </a:r>
          <a:endParaRPr lang="en-GB" sz="4000" b="1" dirty="0">
            <a:latin typeface="Impact" pitchFamily="34" charset="0"/>
          </a:endParaRPr>
        </a:p>
      </dgm:t>
    </dgm:pt>
    <dgm:pt modelId="{4C3151B4-BD63-4CE6-A9BE-80364F001E8A}" type="parTrans" cxnId="{9DA42AA0-125E-4642-B934-C6FF348C28C6}">
      <dgm:prSet/>
      <dgm:spPr/>
      <dgm:t>
        <a:bodyPr/>
        <a:lstStyle/>
        <a:p>
          <a:endParaRPr lang="en-GB"/>
        </a:p>
      </dgm:t>
    </dgm:pt>
    <dgm:pt modelId="{B754C41C-7D42-4115-9FCE-F869A5884FC7}" type="sibTrans" cxnId="{9DA42AA0-125E-4642-B934-C6FF348C28C6}">
      <dgm:prSet/>
      <dgm:spPr/>
      <dgm:t>
        <a:bodyPr/>
        <a:lstStyle/>
        <a:p>
          <a:endParaRPr lang="en-GB"/>
        </a:p>
      </dgm:t>
    </dgm:pt>
    <dgm:pt modelId="{53EABB0E-E0A2-41BC-98BF-7BF9AE63EE02}" type="pres">
      <dgm:prSet presAssocID="{1C55CC47-DC8D-46C9-A4DD-32555753EC84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0BAD532B-72E1-4B82-993A-2552189779CC}" type="pres">
      <dgm:prSet presAssocID="{49087D00-704A-491C-A3D1-07C7072D05DE}" presName="composite" presStyleCnt="0"/>
      <dgm:spPr/>
    </dgm:pt>
    <dgm:pt modelId="{3396FA69-E88B-44C7-9FB6-8CEDC8896DA9}" type="pres">
      <dgm:prSet presAssocID="{49087D00-704A-491C-A3D1-07C7072D05DE}" presName="imgShp" presStyleLbl="fgImgPlace1" presStyleIdx="0" presStyleCnt="1" custScaleX="159643" custScaleY="156236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660F6B1C-A4E7-4CAE-AFBB-DA2349DD4763}" type="pres">
      <dgm:prSet presAssocID="{49087D00-704A-491C-A3D1-07C7072D05DE}" presName="txShp" presStyleLbl="node1" presStyleIdx="0" presStyleCnt="1" custScaleX="90786" custScaleY="12043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9DA42AA0-125E-4642-B934-C6FF348C28C6}" srcId="{1C55CC47-DC8D-46C9-A4DD-32555753EC84}" destId="{49087D00-704A-491C-A3D1-07C7072D05DE}" srcOrd="0" destOrd="0" parTransId="{4C3151B4-BD63-4CE6-A9BE-80364F001E8A}" sibTransId="{B754C41C-7D42-4115-9FCE-F869A5884FC7}"/>
    <dgm:cxn modelId="{861029BF-7B07-4D4B-83FB-9D689D1B5BC7}" type="presOf" srcId="{49087D00-704A-491C-A3D1-07C7072D05DE}" destId="{660F6B1C-A4E7-4CAE-AFBB-DA2349DD4763}" srcOrd="0" destOrd="0" presId="urn:microsoft.com/office/officeart/2005/8/layout/vList3"/>
    <dgm:cxn modelId="{EBE89863-9198-4E0B-BCB1-D135F55FAF56}" type="presOf" srcId="{1C55CC47-DC8D-46C9-A4DD-32555753EC84}" destId="{53EABB0E-E0A2-41BC-98BF-7BF9AE63EE02}" srcOrd="0" destOrd="0" presId="urn:microsoft.com/office/officeart/2005/8/layout/vList3"/>
    <dgm:cxn modelId="{69251395-0328-4C43-A936-F326D32E343D}" type="presParOf" srcId="{53EABB0E-E0A2-41BC-98BF-7BF9AE63EE02}" destId="{0BAD532B-72E1-4B82-993A-2552189779CC}" srcOrd="0" destOrd="0" presId="urn:microsoft.com/office/officeart/2005/8/layout/vList3"/>
    <dgm:cxn modelId="{F4140E39-F372-40DA-B93D-9EF6D4B71ACB}" type="presParOf" srcId="{0BAD532B-72E1-4B82-993A-2552189779CC}" destId="{3396FA69-E88B-44C7-9FB6-8CEDC8896DA9}" srcOrd="0" destOrd="0" presId="urn:microsoft.com/office/officeart/2005/8/layout/vList3"/>
    <dgm:cxn modelId="{B74F28CC-4C7A-4F58-A9B2-D910D8B37724}" type="presParOf" srcId="{0BAD532B-72E1-4B82-993A-2552189779CC}" destId="{660F6B1C-A4E7-4CAE-AFBB-DA2349DD4763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60F6B1C-A4E7-4CAE-AFBB-DA2349DD4763}">
      <dsp:nvSpPr>
        <dsp:cNvPr id="0" name=""/>
        <dsp:cNvSpPr/>
      </dsp:nvSpPr>
      <dsp:spPr>
        <a:xfrm rot="10800000">
          <a:off x="2697219" y="467602"/>
          <a:ext cx="4692406" cy="3132794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7062" tIns="152400" rIns="284480" bIns="152400" numCol="1" spcCol="1270" anchor="ctr" anchorCtr="0">
          <a:noAutofit/>
        </a:bodyPr>
        <a:lstStyle/>
        <a:p>
          <a:pPr lvl="0" algn="ctr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4000" b="1" kern="1200" dirty="0" smtClean="0">
              <a:latin typeface="Impact" pitchFamily="34" charset="0"/>
            </a:rPr>
            <a:t>War, plague, famine and death</a:t>
          </a:r>
          <a:endParaRPr lang="en-GB" sz="4000" b="1" kern="1200" dirty="0">
            <a:latin typeface="Impact" pitchFamily="34" charset="0"/>
          </a:endParaRPr>
        </a:p>
      </dsp:txBody>
      <dsp:txXfrm rot="10800000">
        <a:off x="2697219" y="467602"/>
        <a:ext cx="4692406" cy="3132794"/>
      </dsp:txXfrm>
    </dsp:sp>
    <dsp:sp modelId="{3396FA69-E88B-44C7-9FB6-8CEDC8896DA9}">
      <dsp:nvSpPr>
        <dsp:cNvPr id="0" name=""/>
        <dsp:cNvSpPr/>
      </dsp:nvSpPr>
      <dsp:spPr>
        <a:xfrm>
          <a:off x="382773" y="1985"/>
          <a:ext cx="4152651" cy="4064028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0443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583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0443" y="9428583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F1EBAAC9-BABD-456C-ADFC-4A4278B2DAF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3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84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768" y="4715153"/>
            <a:ext cx="5438140" cy="446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583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58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3" y="9428583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2D757478-207A-42B9-A81F-44D22FCF36A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D757478-207A-42B9-A81F-44D22FCF36AE}" type="slidenum">
              <a:rPr lang="en-GB" smtClean="0"/>
              <a:pPr>
                <a:defRPr/>
              </a:pPr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D757478-207A-42B9-A81F-44D22FCF36AE}" type="slidenum">
              <a:rPr lang="en-GB" smtClean="0"/>
              <a:pPr>
                <a:defRPr/>
              </a:pPr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BFF1AF4-686B-4E38-9AB9-6AA92EF06E76}" type="slidenum">
              <a:rPr lang="en-GB" smtClean="0"/>
              <a:pPr/>
              <a:t>5</a:t>
            </a:fld>
            <a:endParaRPr lang="en-GB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D757478-207A-42B9-A81F-44D22FCF36AE}" type="slidenum">
              <a:rPr lang="en-GB" smtClean="0"/>
              <a:pPr>
                <a:defRPr/>
              </a:pPr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D757478-207A-42B9-A81F-44D22FCF36AE}" type="slidenum">
              <a:rPr lang="en-GB" smtClean="0"/>
              <a:pPr>
                <a:defRPr/>
              </a:pPr>
              <a:t>7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139B488-D3F3-4BAF-AD25-AC3E17E3541B}" type="slidenum">
              <a:rPr lang="en-GB" smtClean="0"/>
              <a:pPr/>
              <a:t>9</a:t>
            </a:fld>
            <a:endParaRPr lang="en-GB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26318B-CA87-4E16-BC0F-8CF19C7EDE9D}" type="slidenum">
              <a:rPr lang="en-GB" smtClean="0"/>
              <a:pPr/>
              <a:t>10</a:t>
            </a:fld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53F0E5E-B04D-45EF-ABE0-E420A6965345}" type="slidenum">
              <a:rPr lang="en-GB" smtClean="0"/>
              <a:pPr/>
              <a:t>11</a:t>
            </a:fld>
            <a:endParaRPr lang="en-GB" smtClean="0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D757478-207A-42B9-A81F-44D22FCF36AE}" type="slidenum">
              <a:rPr lang="en-GB" smtClean="0"/>
              <a:pPr>
                <a:defRPr/>
              </a:pPr>
              <a:t>15</a:t>
            </a:fld>
            <a:endParaRPr lang="en-GB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3B427E9-FFCC-4FDE-BBC2-E26E3524906C}" type="slidenum">
              <a:rPr lang="en-GB" smtClean="0"/>
              <a:pPr/>
              <a:t>17</a:t>
            </a:fld>
            <a:endParaRPr lang="en-GB" smtClean="0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658E282-3B8E-4D89-944E-2B578A37B545}" type="slidenum">
              <a:rPr lang="en-GB" smtClean="0"/>
              <a:pPr/>
              <a:t>22</a:t>
            </a:fld>
            <a:endParaRPr lang="en-GB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E901EBD-9321-4EFC-A724-EE4F83430879}" type="slidenum">
              <a:rPr lang="en-GB" smtClean="0"/>
              <a:pPr/>
              <a:t>24</a:t>
            </a:fld>
            <a:endParaRPr lang="en-GB" smtClean="0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3C39FE6-8C3F-4024-BF46-D84DF8711B16}" type="slidenum">
              <a:rPr lang="en-GB" smtClean="0"/>
              <a:pPr/>
              <a:t>25</a:t>
            </a:fld>
            <a:endParaRPr lang="en-GB" smtClean="0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D757478-207A-42B9-A81F-44D22FCF36AE}" type="slidenum">
              <a:rPr lang="en-GB" smtClean="0"/>
              <a:pPr>
                <a:defRPr/>
              </a:pPr>
              <a:t>26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7AF1B4-FEAC-4B9C-90A5-A23BE07BA5F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946778-AD7C-4DCA-8E50-E21D3F5833B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6E304B-D140-4B8E-9079-43704E25367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C4AF22-A1EC-4044-8A15-F5AACC4E4CE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6F62AD-72D3-4D4B-A376-90A2BCCDB07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B7002A-4D70-4055-8534-F5AF26E1777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92E3F2-9867-4B2B-BA10-84B9F9B11E6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1DDFBC-8A32-41E2-8D85-CADD84D69D0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5F126E-62F8-4A0A-9081-FAF97182143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43FA4B-3AE5-4F87-809F-8DAEC8C0DE8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F70CC0-E95A-40C4-BE28-FCAFDCEFFE3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60A7AA-9261-4B10-987C-5E9C7C0EFB5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148144DA-A751-4D0F-BF91-7EA3B98AD08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hyperlink" Target="http://www.archaeology.co.uk/wp-content/uploads/2012/08/13099004.jpg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6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070829-venice-plague_bi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0" y="0"/>
            <a:ext cx="9152188" cy="6858000"/>
          </a:xfrm>
          <a:prstGeom prst="rect">
            <a:avLst/>
          </a:prstGeom>
          <a:noFill/>
        </p:spPr>
      </p:pic>
      <p:graphicFrame>
        <p:nvGraphicFramePr>
          <p:cNvPr id="5" name="Diagram 4"/>
          <p:cNvGraphicFramePr/>
          <p:nvPr/>
        </p:nvGraphicFramePr>
        <p:xfrm>
          <a:off x="685800" y="404664"/>
          <a:ext cx="7772400" cy="406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3528" y="4725144"/>
            <a:ext cx="8820472" cy="1752600"/>
          </a:xfrm>
        </p:spPr>
        <p:txBody>
          <a:bodyPr/>
          <a:lstStyle/>
          <a:p>
            <a:r>
              <a:rPr lang="en-GB" sz="6000" b="1" dirty="0" smtClean="0">
                <a:latin typeface="Chiller" pitchFamily="82" charset="0"/>
              </a:rPr>
              <a:t>The Crisis of the Later Middle Ages</a:t>
            </a:r>
            <a:endParaRPr lang="en-GB" sz="6000" b="1" dirty="0">
              <a:latin typeface="Chiller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41784"/>
            <a:ext cx="8229600" cy="1143000"/>
          </a:xfrm>
        </p:spPr>
        <p:txBody>
          <a:bodyPr/>
          <a:lstStyle/>
          <a:p>
            <a:r>
              <a:rPr lang="en-GB" sz="3600" b="1" dirty="0" smtClean="0">
                <a:latin typeface="Calibri" pitchFamily="34" charset="0"/>
              </a:rPr>
              <a:t>Fourteenth-century themes</a:t>
            </a:r>
            <a:r>
              <a:rPr lang="en-GB" sz="3600" dirty="0" smtClean="0">
                <a:latin typeface="Calibri" pitchFamily="34" charset="0"/>
              </a:rPr>
              <a:t/>
            </a:r>
            <a:br>
              <a:rPr lang="en-GB" sz="3600" dirty="0" smtClean="0">
                <a:latin typeface="Calibri" pitchFamily="34" charset="0"/>
              </a:rPr>
            </a:br>
            <a:endParaRPr lang="en-GB" sz="3600" dirty="0">
              <a:latin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056" y="1063277"/>
            <a:ext cx="8964488" cy="4309939"/>
          </a:xfrm>
        </p:spPr>
        <p:txBody>
          <a:bodyPr/>
          <a:lstStyle/>
          <a:p>
            <a:r>
              <a:rPr lang="en-GB" sz="2400" dirty="0" smtClean="0">
                <a:latin typeface="Calibri" pitchFamily="34" charset="0"/>
              </a:rPr>
              <a:t>Crisis, what crisis?</a:t>
            </a:r>
          </a:p>
          <a:p>
            <a:pPr lvl="1"/>
            <a:r>
              <a:rPr lang="en-GB" sz="2400" dirty="0" smtClean="0">
                <a:latin typeface="Calibri" pitchFamily="34" charset="0"/>
              </a:rPr>
              <a:t>Debates and sources</a:t>
            </a:r>
          </a:p>
          <a:p>
            <a:pPr lvl="0"/>
            <a:r>
              <a:rPr lang="en-GB" sz="2400" dirty="0" smtClean="0">
                <a:latin typeface="Calibri" pitchFamily="34" charset="0"/>
              </a:rPr>
              <a:t>Famine</a:t>
            </a:r>
          </a:p>
          <a:p>
            <a:pPr lvl="1"/>
            <a:r>
              <a:rPr lang="en-GB" sz="2400" dirty="0" smtClean="0">
                <a:latin typeface="Calibri" pitchFamily="34" charset="0"/>
              </a:rPr>
              <a:t>Climate change</a:t>
            </a:r>
          </a:p>
          <a:p>
            <a:pPr lvl="1"/>
            <a:r>
              <a:rPr lang="en-GB" sz="2400" dirty="0" smtClean="0">
                <a:latin typeface="Calibri" pitchFamily="34" charset="0"/>
              </a:rPr>
              <a:t>Food shortages and animal mortality</a:t>
            </a:r>
          </a:p>
          <a:p>
            <a:pPr lvl="1"/>
            <a:r>
              <a:rPr lang="en-GB" sz="2400" dirty="0" smtClean="0">
                <a:latin typeface="Calibri" pitchFamily="34" charset="0"/>
              </a:rPr>
              <a:t>Questions to think about and theories</a:t>
            </a:r>
          </a:p>
          <a:p>
            <a:pPr lvl="0"/>
            <a:r>
              <a:rPr lang="en-GB" sz="2400" dirty="0" smtClean="0">
                <a:latin typeface="Calibri" pitchFamily="34" charset="0"/>
              </a:rPr>
              <a:t>Plague</a:t>
            </a:r>
          </a:p>
          <a:p>
            <a:pPr lvl="1"/>
            <a:r>
              <a:rPr lang="en-GB" sz="2400" dirty="0" smtClean="0">
                <a:latin typeface="Calibri" pitchFamily="34" charset="0"/>
              </a:rPr>
              <a:t>Historical and scientific debates</a:t>
            </a:r>
          </a:p>
          <a:p>
            <a:pPr lvl="1"/>
            <a:r>
              <a:rPr lang="en-GB" sz="2400" dirty="0" smtClean="0">
                <a:latin typeface="Calibri" pitchFamily="34" charset="0"/>
              </a:rPr>
              <a:t>Immediate and long-term consequences</a:t>
            </a:r>
          </a:p>
          <a:p>
            <a:pPr lvl="0"/>
            <a:r>
              <a:rPr lang="en-GB" sz="2400" dirty="0" smtClean="0">
                <a:latin typeface="Calibri" pitchFamily="34" charset="0"/>
              </a:rPr>
              <a:t>Political unrest </a:t>
            </a:r>
          </a:p>
          <a:p>
            <a:pPr lvl="1"/>
            <a:r>
              <a:rPr lang="en-GB" sz="2400" dirty="0" smtClean="0">
                <a:latin typeface="Calibri" pitchFamily="34" charset="0"/>
              </a:rPr>
              <a:t>Rebellions and social change</a:t>
            </a:r>
          </a:p>
          <a:p>
            <a:pPr lvl="1"/>
            <a:r>
              <a:rPr lang="en-GB" sz="2400" dirty="0" smtClean="0">
                <a:latin typeface="Calibri" pitchFamily="34" charset="0"/>
              </a:rPr>
              <a:t>War and religious schism</a:t>
            </a:r>
          </a:p>
          <a:p>
            <a:endParaRPr lang="en-GB" sz="24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en-GB" sz="3600" b="1" dirty="0" smtClean="0">
                <a:latin typeface="Calibri" pitchFamily="34" charset="0"/>
              </a:rPr>
              <a:t>Crisis, what crisis?</a:t>
            </a:r>
            <a:r>
              <a:rPr lang="en-GB" sz="3600" dirty="0" smtClean="0">
                <a:latin typeface="Calibri" pitchFamily="34" charset="0"/>
              </a:rPr>
              <a:t/>
            </a:r>
            <a:br>
              <a:rPr lang="en-GB" sz="3600" dirty="0" smtClean="0">
                <a:latin typeface="Calibri" pitchFamily="34" charset="0"/>
              </a:rPr>
            </a:br>
            <a:endParaRPr lang="en-GB" sz="3600" dirty="0">
              <a:latin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9261"/>
            <a:ext cx="8229600" cy="4525963"/>
          </a:xfrm>
        </p:spPr>
        <p:txBody>
          <a:bodyPr/>
          <a:lstStyle/>
          <a:p>
            <a:r>
              <a:rPr lang="en-GB" sz="2400" dirty="0" smtClean="0">
                <a:latin typeface="Calibri" pitchFamily="34" charset="0"/>
              </a:rPr>
              <a:t>General agreement that there are serious problems in 14</a:t>
            </a:r>
            <a:r>
              <a:rPr lang="en-GB" sz="2400" baseline="30000" dirty="0" smtClean="0">
                <a:latin typeface="Calibri" pitchFamily="34" charset="0"/>
              </a:rPr>
              <a:t>th</a:t>
            </a:r>
            <a:r>
              <a:rPr lang="en-GB" sz="2400" dirty="0" smtClean="0">
                <a:latin typeface="Calibri" pitchFamily="34" charset="0"/>
              </a:rPr>
              <a:t> century, at least in northern Europe but historians cannot agree on the causes and consequences </a:t>
            </a:r>
          </a:p>
          <a:p>
            <a:pPr lvl="1"/>
            <a:r>
              <a:rPr lang="en-GB" sz="2400" dirty="0" smtClean="0">
                <a:latin typeface="Calibri" pitchFamily="34" charset="0"/>
              </a:rPr>
              <a:t>What do historians mean by ‘crisis’?</a:t>
            </a:r>
          </a:p>
          <a:p>
            <a:pPr lvl="1"/>
            <a:r>
              <a:rPr lang="en-GB" sz="2400" dirty="0" smtClean="0">
                <a:latin typeface="Calibri" pitchFamily="34" charset="0"/>
              </a:rPr>
              <a:t>Scholars divided into those who prefer economic, biological or ecological causes</a:t>
            </a:r>
          </a:p>
          <a:p>
            <a:pPr lvl="0"/>
            <a:r>
              <a:rPr lang="en-GB" sz="2400" dirty="0" smtClean="0">
                <a:latin typeface="Calibri" pitchFamily="34" charset="0"/>
              </a:rPr>
              <a:t>Major topics of debate</a:t>
            </a:r>
          </a:p>
          <a:p>
            <a:pPr lvl="1"/>
            <a:r>
              <a:rPr lang="en-GB" sz="2400" dirty="0" smtClean="0">
                <a:latin typeface="Calibri" pitchFamily="34" charset="0"/>
              </a:rPr>
              <a:t>famine, war, religious schism (1378), plague, social unrest, increasing intolerance, increased religiosity </a:t>
            </a:r>
            <a:r>
              <a:rPr lang="en-GB" sz="2400" u="sng" dirty="0" smtClean="0">
                <a:latin typeface="Calibri" pitchFamily="34" charset="0"/>
              </a:rPr>
              <a:t>and</a:t>
            </a:r>
            <a:r>
              <a:rPr lang="en-GB" sz="2400" dirty="0" smtClean="0">
                <a:latin typeface="Calibri" pitchFamily="34" charset="0"/>
              </a:rPr>
              <a:t> impiety, economic change, political expansionism</a:t>
            </a:r>
          </a:p>
          <a:p>
            <a:pPr lvl="1"/>
            <a:r>
              <a:rPr lang="en-GB" sz="2400" dirty="0" smtClean="0">
                <a:latin typeface="Calibri" pitchFamily="34" charset="0"/>
              </a:rPr>
              <a:t>Was life worse than before or just better recorded?</a:t>
            </a:r>
          </a:p>
          <a:p>
            <a:pPr lvl="0"/>
            <a:r>
              <a:rPr lang="en-GB" sz="2400" dirty="0" smtClean="0">
                <a:latin typeface="Calibri" pitchFamily="34" charset="0"/>
              </a:rPr>
              <a:t>Sources: do we accept medieval accounts of crisis, including their high mortality rates and religious fervour? (e.g. Jean de </a:t>
            </a:r>
            <a:r>
              <a:rPr lang="en-GB" sz="2400" dirty="0" err="1" smtClean="0">
                <a:latin typeface="Calibri" pitchFamily="34" charset="0"/>
              </a:rPr>
              <a:t>Venette</a:t>
            </a:r>
            <a:r>
              <a:rPr lang="en-GB" sz="2400" dirty="0" smtClean="0">
                <a:latin typeface="Calibri" pitchFamily="34" charset="0"/>
              </a:rPr>
              <a:t>)</a:t>
            </a:r>
          </a:p>
          <a:p>
            <a:endParaRPr lang="en-GB" sz="24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tao221.files.wordpress.com/2010/09/transi-tomb-of-john-fitzala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92432" y="764704"/>
            <a:ext cx="4944064" cy="3708048"/>
          </a:xfrm>
          <a:prstGeom prst="rect">
            <a:avLst/>
          </a:prstGeom>
          <a:noFill/>
        </p:spPr>
      </p:pic>
      <p:pic>
        <p:nvPicPr>
          <p:cNvPr id="1028" name="Picture 4" descr="http://djtravel.homestead.com/files/canterbury_-_black_princ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764704"/>
            <a:ext cx="3816424" cy="5185233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-144016" y="6021288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2400" dirty="0" smtClean="0">
                <a:latin typeface="Calibri" pitchFamily="34" charset="0"/>
              </a:rPr>
              <a:t>Tomb of the Black Prince, </a:t>
            </a:r>
          </a:p>
          <a:p>
            <a:pPr algn="ctr"/>
            <a:r>
              <a:rPr lang="en-GB" sz="2400" dirty="0" smtClean="0">
                <a:latin typeface="Calibri" pitchFamily="34" charset="0"/>
              </a:rPr>
              <a:t>d.1376, Canterbury Cathedral</a:t>
            </a:r>
            <a:endParaRPr lang="en-GB" sz="2400" dirty="0">
              <a:latin typeface="Calibri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392488" y="4470211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dirty="0" smtClean="0">
                <a:latin typeface="Calibri" pitchFamily="34" charset="0"/>
              </a:rPr>
              <a:t>Tomb of John </a:t>
            </a:r>
            <a:r>
              <a:rPr lang="en-GB" sz="2400" dirty="0" err="1" smtClean="0">
                <a:latin typeface="Calibri" pitchFamily="34" charset="0"/>
              </a:rPr>
              <a:t>Fitzalan</a:t>
            </a:r>
            <a:r>
              <a:rPr lang="en-GB" sz="2400" dirty="0" smtClean="0">
                <a:latin typeface="Calibri" pitchFamily="34" charset="0"/>
              </a:rPr>
              <a:t>, Earl of Arundel, d.1435, Arundel Castle</a:t>
            </a:r>
            <a:endParaRPr lang="en-GB" sz="2400" dirty="0">
              <a:latin typeface="Calibri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292080" y="6021288"/>
            <a:ext cx="35029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 smtClean="0">
                <a:latin typeface="Calibri" pitchFamily="34" charset="0"/>
              </a:rPr>
              <a:t>Artistic changes: why?</a:t>
            </a:r>
            <a:endParaRPr lang="en-GB" sz="28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 descr="harcign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4575" y="188913"/>
            <a:ext cx="7127875" cy="204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Rectangle 4"/>
          <p:cNvSpPr>
            <a:spLocks noChangeArrowheads="1"/>
          </p:cNvSpPr>
          <p:nvPr/>
        </p:nvSpPr>
        <p:spPr bwMode="auto">
          <a:xfrm>
            <a:off x="2483768" y="2214563"/>
            <a:ext cx="6625183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latin typeface="Calibri" pitchFamily="34" charset="0"/>
                <a:cs typeface="Arial" charset="0"/>
              </a:rPr>
              <a:t>tomb of Guillaume de </a:t>
            </a:r>
            <a:r>
              <a:rPr lang="en-GB" sz="2400" dirty="0" err="1">
                <a:latin typeface="Calibri" pitchFamily="34" charset="0"/>
                <a:cs typeface="Arial" charset="0"/>
              </a:rPr>
              <a:t>Harcigny</a:t>
            </a:r>
            <a:r>
              <a:rPr lang="en-GB" sz="2400" dirty="0">
                <a:latin typeface="Calibri" pitchFamily="34" charset="0"/>
                <a:cs typeface="Arial" charset="0"/>
              </a:rPr>
              <a:t> (d. 1393), physician of Charles VI of France, </a:t>
            </a:r>
            <a:r>
              <a:rPr lang="en-GB" sz="2400" dirty="0" err="1">
                <a:latin typeface="Calibri" pitchFamily="34" charset="0"/>
                <a:cs typeface="Arial" charset="0"/>
              </a:rPr>
              <a:t>Laon</a:t>
            </a:r>
            <a:r>
              <a:rPr lang="en-GB" sz="2400" dirty="0">
                <a:latin typeface="Calibri" pitchFamily="34" charset="0"/>
                <a:cs typeface="Arial" charset="0"/>
              </a:rPr>
              <a:t> Museum</a:t>
            </a:r>
            <a:endParaRPr lang="en-US" sz="2400" dirty="0">
              <a:latin typeface="Calibri" pitchFamily="34" charset="0"/>
              <a:cs typeface="Arial" charset="0"/>
            </a:endParaRPr>
          </a:p>
        </p:txBody>
      </p:sp>
      <p:sp>
        <p:nvSpPr>
          <p:cNvPr id="11268" name="Rectangle 5"/>
          <p:cNvSpPr>
            <a:spLocks noChangeArrowheads="1"/>
          </p:cNvSpPr>
          <p:nvPr/>
        </p:nvSpPr>
        <p:spPr bwMode="auto">
          <a:xfrm>
            <a:off x="6327184" y="4868863"/>
            <a:ext cx="247292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alibri" pitchFamily="34" charset="0"/>
                <a:cs typeface="Arial" charset="0"/>
              </a:rPr>
              <a:t>tomb of Cardinal </a:t>
            </a:r>
          </a:p>
          <a:p>
            <a:pPr algn="ctr"/>
            <a:r>
              <a:rPr lang="en-GB" sz="2400" dirty="0">
                <a:latin typeface="Calibri" pitchFamily="34" charset="0"/>
                <a:cs typeface="Arial" charset="0"/>
              </a:rPr>
              <a:t>Jean de Lagrange, </a:t>
            </a:r>
          </a:p>
          <a:p>
            <a:pPr algn="ctr"/>
            <a:r>
              <a:rPr lang="en-GB" sz="2400" dirty="0">
                <a:latin typeface="Calibri" pitchFamily="34" charset="0"/>
                <a:cs typeface="Arial" charset="0"/>
              </a:rPr>
              <a:t>Avignon (d. 1402) </a:t>
            </a:r>
          </a:p>
        </p:txBody>
      </p:sp>
      <p:pic>
        <p:nvPicPr>
          <p:cNvPr id="11269" name="Picture 6" descr="lagran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75" y="3360738"/>
            <a:ext cx="6048375" cy="330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firsttwohorsesofapocalypse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rcRect l="38895" t="20058" r="36856" b="55902"/>
          <a:stretch>
            <a:fillRect/>
          </a:stretch>
        </p:blipFill>
        <p:spPr>
          <a:xfrm>
            <a:off x="3123016" y="3213368"/>
            <a:ext cx="2601112" cy="3528000"/>
          </a:xfrm>
        </p:spPr>
      </p:pic>
      <p:pic>
        <p:nvPicPr>
          <p:cNvPr id="7" name="Content Placeholder 6" descr="nexttwohorses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rcRect l="23457" t="52767" r="40713" b="17467"/>
          <a:stretch>
            <a:fillRect/>
          </a:stretch>
        </p:blipFill>
        <p:spPr>
          <a:xfrm>
            <a:off x="3275856" y="85159"/>
            <a:ext cx="2700000" cy="2983801"/>
          </a:xfrm>
        </p:spPr>
      </p:pic>
      <p:pic>
        <p:nvPicPr>
          <p:cNvPr id="8" name="Content Placeholder 4" descr="firsttwohorsesofapocalypse.jpg"/>
          <p:cNvPicPr>
            <a:picLocks noChangeAspect="1"/>
          </p:cNvPicPr>
          <p:nvPr/>
        </p:nvPicPr>
        <p:blipFill>
          <a:blip r:embed="rId3" cstate="print"/>
          <a:srcRect l="52383" t="57247" r="15204" b="16892"/>
          <a:stretch>
            <a:fillRect/>
          </a:stretch>
        </p:blipFill>
        <p:spPr bwMode="auto">
          <a:xfrm>
            <a:off x="251520" y="985815"/>
            <a:ext cx="2700000" cy="2947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Content Placeholder 5" descr="nexttwohorses.jpg"/>
          <p:cNvPicPr>
            <a:picLocks noChangeAspect="1"/>
          </p:cNvPicPr>
          <p:nvPr/>
        </p:nvPicPr>
        <p:blipFill>
          <a:blip r:embed="rId4" cstate="print"/>
          <a:srcRect l="43813" t="19435" r="26732" b="55067"/>
          <a:stretch>
            <a:fillRect/>
          </a:stretch>
        </p:blipFill>
        <p:spPr bwMode="auto">
          <a:xfrm>
            <a:off x="6084448" y="3632198"/>
            <a:ext cx="2700000" cy="3109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/>
          <p:cNvSpPr/>
          <p:nvPr/>
        </p:nvSpPr>
        <p:spPr>
          <a:xfrm>
            <a:off x="971600" y="3924345"/>
            <a:ext cx="9452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latin typeface="Impact" pitchFamily="34" charset="0"/>
              </a:rPr>
              <a:t>WAR</a:t>
            </a:r>
            <a:endParaRPr lang="en-GB" sz="3200" dirty="0">
              <a:latin typeface="Impact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745948" y="5301208"/>
            <a:ext cx="13858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latin typeface="Impact" pitchFamily="34" charset="0"/>
              </a:rPr>
              <a:t>PLAGUE</a:t>
            </a:r>
            <a:endParaRPr lang="en-GB" sz="3200" dirty="0">
              <a:latin typeface="Impact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452320" y="2996952"/>
            <a:ext cx="135466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latin typeface="Impact" pitchFamily="34" charset="0"/>
              </a:rPr>
              <a:t>FAMINE</a:t>
            </a:r>
            <a:endParaRPr lang="en-GB" sz="3200" dirty="0">
              <a:latin typeface="Impact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123728" y="332656"/>
            <a:ext cx="118474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latin typeface="Impact" pitchFamily="34" charset="0"/>
              </a:rPr>
              <a:t>DEATH</a:t>
            </a:r>
            <a:endParaRPr lang="en-GB" sz="3200" dirty="0">
              <a:latin typeface="Impact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98200" y="5657671"/>
            <a:ext cx="175156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 smtClean="0">
                <a:latin typeface="Calibri" pitchFamily="34" charset="0"/>
              </a:rPr>
              <a:t> </a:t>
            </a:r>
            <a:r>
              <a:rPr lang="en-GB" sz="2400" dirty="0" err="1" smtClean="0">
                <a:latin typeface="Calibri" pitchFamily="34" charset="0"/>
              </a:rPr>
              <a:t>Wellcome</a:t>
            </a:r>
            <a:r>
              <a:rPr lang="en-GB" sz="2400" dirty="0" smtClean="0">
                <a:latin typeface="Calibri" pitchFamily="34" charset="0"/>
              </a:rPr>
              <a:t> </a:t>
            </a:r>
          </a:p>
          <a:p>
            <a:pPr algn="ctr"/>
            <a:r>
              <a:rPr lang="en-GB" sz="2400" dirty="0" smtClean="0">
                <a:latin typeface="Calibri" pitchFamily="34" charset="0"/>
              </a:rPr>
              <a:t>Apocalypse, </a:t>
            </a:r>
          </a:p>
          <a:p>
            <a:pPr algn="ctr"/>
            <a:r>
              <a:rPr lang="en-GB" sz="2400" dirty="0" smtClean="0">
                <a:latin typeface="Calibri" pitchFamily="34" charset="0"/>
              </a:rPr>
              <a:t>c.1420</a:t>
            </a:r>
          </a:p>
        </p:txBody>
      </p:sp>
      <p:sp>
        <p:nvSpPr>
          <p:cNvPr id="15" name="Rectangle 14"/>
          <p:cNvSpPr/>
          <p:nvPr/>
        </p:nvSpPr>
        <p:spPr>
          <a:xfrm>
            <a:off x="6228184" y="620688"/>
            <a:ext cx="291581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>
                <a:latin typeface="Calibri" pitchFamily="34" charset="0"/>
              </a:rPr>
              <a:t>Images of the four horses of the Apocalypse from the biblical book of </a:t>
            </a:r>
            <a:r>
              <a:rPr lang="en-GB" sz="2400" i="1" dirty="0" smtClean="0">
                <a:latin typeface="Calibri" pitchFamily="34" charset="0"/>
              </a:rPr>
              <a:t>Revelations</a:t>
            </a:r>
            <a:endParaRPr lang="en-GB" sz="24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 descr="Durer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51520" y="188640"/>
            <a:ext cx="4790100" cy="6514537"/>
          </a:xfrm>
        </p:spPr>
      </p:pic>
      <p:sp>
        <p:nvSpPr>
          <p:cNvPr id="11" name="Rectangle 10"/>
          <p:cNvSpPr/>
          <p:nvPr/>
        </p:nvSpPr>
        <p:spPr>
          <a:xfrm>
            <a:off x="5559262" y="5661248"/>
            <a:ext cx="30198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 smtClean="0">
                <a:latin typeface="Calibri" pitchFamily="34" charset="0"/>
              </a:rPr>
              <a:t>Albrecht </a:t>
            </a:r>
            <a:r>
              <a:rPr lang="en-GB" sz="2400" dirty="0" err="1" smtClean="0">
                <a:latin typeface="Calibri" pitchFamily="34" charset="0"/>
              </a:rPr>
              <a:t>Dürer</a:t>
            </a:r>
            <a:r>
              <a:rPr lang="en-GB" sz="2400" dirty="0" smtClean="0">
                <a:latin typeface="Calibri" pitchFamily="34" charset="0"/>
              </a:rPr>
              <a:t>, 1497-8</a:t>
            </a:r>
            <a:endParaRPr lang="en-GB" sz="24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en-GB" sz="3600" b="1" dirty="0" smtClean="0">
                <a:latin typeface="Calibri" pitchFamily="34" charset="0"/>
              </a:rPr>
              <a:t>Famine</a:t>
            </a:r>
            <a:endParaRPr lang="en-GB" sz="3600" b="1" dirty="0">
              <a:latin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507288" cy="5877272"/>
          </a:xfrm>
        </p:spPr>
        <p:txBody>
          <a:bodyPr/>
          <a:lstStyle/>
          <a:p>
            <a:pPr lvl="0"/>
            <a:r>
              <a:rPr lang="en-GB" sz="2400" dirty="0" smtClean="0">
                <a:latin typeface="Calibri" pitchFamily="34" charset="0"/>
              </a:rPr>
              <a:t>Climate change from late 13</a:t>
            </a:r>
            <a:r>
              <a:rPr lang="en-GB" sz="2400" baseline="30000" dirty="0" smtClean="0">
                <a:latin typeface="Calibri" pitchFamily="34" charset="0"/>
              </a:rPr>
              <a:t>th</a:t>
            </a:r>
            <a:r>
              <a:rPr lang="en-GB" sz="2400" dirty="0" smtClean="0">
                <a:latin typeface="Calibri" pitchFamily="34" charset="0"/>
              </a:rPr>
              <a:t> c. → Europe cools down </a:t>
            </a:r>
          </a:p>
          <a:p>
            <a:pPr lvl="1"/>
            <a:r>
              <a:rPr lang="en-GB" sz="2400" dirty="0" smtClean="0">
                <a:latin typeface="Calibri" pitchFamily="34" charset="0"/>
              </a:rPr>
              <a:t>But how much effect did this have?</a:t>
            </a:r>
          </a:p>
          <a:p>
            <a:pPr lvl="0"/>
            <a:r>
              <a:rPr lang="en-GB" sz="2400" dirty="0" smtClean="0">
                <a:latin typeface="Calibri" pitchFamily="34" charset="0"/>
              </a:rPr>
              <a:t>1315-1322: Great Famine of Northern Europe (mortality: 7-10% mainly from disease)</a:t>
            </a:r>
          </a:p>
          <a:p>
            <a:pPr lvl="0"/>
            <a:r>
              <a:rPr lang="en-GB" sz="2400" dirty="0" smtClean="0">
                <a:latin typeface="Calibri" pitchFamily="34" charset="0"/>
              </a:rPr>
              <a:t>1333 and 1375 food shortages in Southern Europe </a:t>
            </a:r>
          </a:p>
          <a:p>
            <a:pPr lvl="0"/>
            <a:r>
              <a:rPr lang="en-GB" sz="2400" dirty="0" smtClean="0">
                <a:latin typeface="Calibri" pitchFamily="34" charset="0"/>
              </a:rPr>
              <a:t>Animal mortality (sheep and cattle murrains </a:t>
            </a:r>
            <a:r>
              <a:rPr lang="en-GB" sz="2400" smtClean="0">
                <a:latin typeface="Calibri" pitchFamily="34" charset="0"/>
              </a:rPr>
              <a:t>[infections] </a:t>
            </a:r>
            <a:r>
              <a:rPr lang="en-GB" sz="2400" dirty="0" smtClean="0">
                <a:latin typeface="Calibri" pitchFamily="34" charset="0"/>
              </a:rPr>
              <a:t>esp. in 1319)</a:t>
            </a:r>
          </a:p>
          <a:p>
            <a:pPr lvl="0"/>
            <a:r>
              <a:rPr lang="en-GB" sz="2400" dirty="0" smtClean="0">
                <a:latin typeface="Calibri" pitchFamily="34" charset="0"/>
              </a:rPr>
              <a:t>Questions</a:t>
            </a:r>
          </a:p>
          <a:p>
            <a:pPr lvl="1"/>
            <a:r>
              <a:rPr lang="en-GB" sz="2400" dirty="0" smtClean="0">
                <a:latin typeface="Calibri" pitchFamily="34" charset="0"/>
              </a:rPr>
              <a:t>was the famine exacerbated by political problems and the break-down in entitlements (as today)?</a:t>
            </a:r>
          </a:p>
          <a:p>
            <a:pPr lvl="1"/>
            <a:r>
              <a:rPr lang="en-GB" sz="2400" dirty="0" smtClean="0">
                <a:latin typeface="Calibri" pitchFamily="34" charset="0"/>
              </a:rPr>
              <a:t>did the famine increase vulnerability to plague?</a:t>
            </a:r>
          </a:p>
          <a:p>
            <a:pPr lvl="1"/>
            <a:r>
              <a:rPr lang="en-GB" sz="2400" dirty="0" smtClean="0">
                <a:latin typeface="Calibri" pitchFamily="34" charset="0"/>
              </a:rPr>
              <a:t>was Europe over-populated and over-stretched?</a:t>
            </a:r>
          </a:p>
          <a:p>
            <a:r>
              <a:rPr lang="en-GB" sz="2400" dirty="0" smtClean="0">
                <a:latin typeface="Calibri" pitchFamily="34" charset="0"/>
              </a:rPr>
              <a:t>The problems with Malthusian theories of population</a:t>
            </a:r>
            <a:endParaRPr lang="en-GB" sz="24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100_250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625" y="1223094"/>
            <a:ext cx="3295650" cy="439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Rectangle 5"/>
          <p:cNvSpPr>
            <a:spLocks noChangeArrowheads="1"/>
          </p:cNvSpPr>
          <p:nvPr/>
        </p:nvSpPr>
        <p:spPr bwMode="auto">
          <a:xfrm>
            <a:off x="5572305" y="5695082"/>
            <a:ext cx="319369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GB" sz="2400" dirty="0">
                <a:latin typeface="Calibri" pitchFamily="34" charset="0"/>
              </a:rPr>
              <a:t>Ideal view of peasants: </a:t>
            </a:r>
            <a:endParaRPr lang="en-GB" sz="2400" dirty="0" smtClean="0">
              <a:latin typeface="Calibri" pitchFamily="34" charset="0"/>
            </a:endParaRPr>
          </a:p>
          <a:p>
            <a:pPr algn="ctr">
              <a:spcBef>
                <a:spcPts val="0"/>
              </a:spcBef>
            </a:pPr>
            <a:r>
              <a:rPr lang="en-GB" sz="2400" dirty="0" smtClean="0">
                <a:latin typeface="Calibri" pitchFamily="34" charset="0"/>
              </a:rPr>
              <a:t>Royal Library of Belgium</a:t>
            </a:r>
            <a:endParaRPr lang="en-GB" sz="2400" dirty="0">
              <a:latin typeface="Calibri" pitchFamily="34" charset="0"/>
            </a:endParaRPr>
          </a:p>
        </p:txBody>
      </p:sp>
      <p:pic>
        <p:nvPicPr>
          <p:cNvPr id="5124" name="Picture 6" descr="harrowing of a fiel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825" y="1296119"/>
            <a:ext cx="4752975" cy="415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5" name="Rectangle 7"/>
          <p:cNvSpPr>
            <a:spLocks noChangeArrowheads="1"/>
          </p:cNvSpPr>
          <p:nvPr/>
        </p:nvSpPr>
        <p:spPr bwMode="auto">
          <a:xfrm>
            <a:off x="1002559" y="5622339"/>
            <a:ext cx="342542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spcBef>
                <a:spcPct val="30000"/>
              </a:spcBef>
            </a:pPr>
            <a:r>
              <a:rPr lang="pt-PT" sz="2400" dirty="0" smtClean="0">
                <a:latin typeface="Calibri" pitchFamily="34" charset="0"/>
              </a:rPr>
              <a:t>Luttrell </a:t>
            </a:r>
            <a:r>
              <a:rPr lang="pt-PT" sz="2400" dirty="0">
                <a:latin typeface="Calibri" pitchFamily="34" charset="0"/>
              </a:rPr>
              <a:t>Psalter (1320-40</a:t>
            </a:r>
            <a:r>
              <a:rPr lang="pt-PT" sz="2400" dirty="0" smtClean="0">
                <a:latin typeface="Calibri" pitchFamily="34" charset="0"/>
              </a:rPr>
              <a:t>), </a:t>
            </a:r>
          </a:p>
          <a:p>
            <a:pPr algn="ctr">
              <a:spcBef>
                <a:spcPts val="0"/>
              </a:spcBef>
            </a:pPr>
            <a:r>
              <a:rPr lang="pt-PT" sz="2400" dirty="0" smtClean="0">
                <a:latin typeface="Calibri" pitchFamily="34" charset="0"/>
              </a:rPr>
              <a:t>British Library</a:t>
            </a:r>
            <a:endParaRPr lang="en-GB" sz="2400" dirty="0">
              <a:latin typeface="Calibri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67744" y="188640"/>
            <a:ext cx="42929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/>
            <a:r>
              <a:rPr lang="en-US" sz="3600" dirty="0" smtClean="0">
                <a:latin typeface="Calibri" pitchFamily="34" charset="0"/>
              </a:rPr>
              <a:t>Getting enough to eat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http://www.archaeology.co.uk/wp-content/uploads/2012/08/215990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772816"/>
            <a:ext cx="5004000" cy="3561180"/>
          </a:xfrm>
          <a:prstGeom prst="rect">
            <a:avLst/>
          </a:prstGeom>
          <a:noFill/>
        </p:spPr>
      </p:pic>
      <p:pic>
        <p:nvPicPr>
          <p:cNvPr id="19458" name="Picture 2" descr="http://www.archaeology.co.uk/wp-content/uploads/2012/08/13099004-300x207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68834" y="188640"/>
            <a:ext cx="4695654" cy="3240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683568" y="5469031"/>
            <a:ext cx="79208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 smtClean="0">
                <a:latin typeface="Calibri" pitchFamily="34" charset="0"/>
              </a:rPr>
              <a:t>Excavating mass graves, </a:t>
            </a:r>
            <a:r>
              <a:rPr lang="en-GB" sz="2400" dirty="0" err="1" smtClean="0">
                <a:latin typeface="Calibri" pitchFamily="34" charset="0"/>
              </a:rPr>
              <a:t>Spitalfields</a:t>
            </a:r>
            <a:r>
              <a:rPr lang="en-GB" sz="2400" dirty="0" smtClean="0">
                <a:latin typeface="Calibri" pitchFamily="34" charset="0"/>
              </a:rPr>
              <a:t>, London – possible result of volcanic eruption somewhere in the world in 1250s © Museum of London Archaeology MOLA</a:t>
            </a:r>
            <a:endParaRPr lang="en-GB" sz="2400" dirty="0">
              <a:latin typeface="Calibri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5496" y="33265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dirty="0" smtClean="0">
                <a:latin typeface="Calibri" pitchFamily="34" charset="0"/>
              </a:rPr>
              <a:t>Famine always a threat even </a:t>
            </a:r>
          </a:p>
          <a:p>
            <a:r>
              <a:rPr lang="en-GB" sz="2400" dirty="0" smtClean="0">
                <a:latin typeface="Calibri" pitchFamily="34" charset="0"/>
              </a:rPr>
              <a:t>in times of prosperity due to dependency on cereals</a:t>
            </a:r>
            <a:endParaRPr lang="en-GB" sz="24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6" descr="412px-Great_famine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14313" y="143977"/>
            <a:ext cx="4429695" cy="6440664"/>
          </a:xfrm>
          <a:noFill/>
        </p:spPr>
      </p:pic>
      <p:sp>
        <p:nvSpPr>
          <p:cNvPr id="4099" name="Rectangle 7"/>
          <p:cNvSpPr>
            <a:spLocks noChangeArrowheads="1"/>
          </p:cNvSpPr>
          <p:nvPr/>
        </p:nvSpPr>
        <p:spPr bwMode="auto">
          <a:xfrm>
            <a:off x="4977982" y="5229200"/>
            <a:ext cx="3967881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alibri" pitchFamily="34" charset="0"/>
              </a:rPr>
              <a:t>Image of Death, hell and </a:t>
            </a:r>
            <a:endParaRPr lang="en-GB" sz="2400" dirty="0" smtClean="0">
              <a:latin typeface="Calibri" pitchFamily="34" charset="0"/>
            </a:endParaRPr>
          </a:p>
          <a:p>
            <a:pPr algn="ctr"/>
            <a:r>
              <a:rPr lang="en-GB" sz="2400" dirty="0" smtClean="0">
                <a:latin typeface="Calibri" pitchFamily="34" charset="0"/>
              </a:rPr>
              <a:t>famine </a:t>
            </a:r>
            <a:r>
              <a:rPr lang="en-GB" sz="2400" dirty="0">
                <a:latin typeface="Calibri" pitchFamily="34" charset="0"/>
              </a:rPr>
              <a:t>from </a:t>
            </a:r>
            <a:r>
              <a:rPr lang="en-GB" sz="2400" dirty="0" smtClean="0">
                <a:latin typeface="Calibri" pitchFamily="34" charset="0"/>
              </a:rPr>
              <a:t>a </a:t>
            </a:r>
            <a:r>
              <a:rPr lang="en-GB" sz="2400" dirty="0">
                <a:latin typeface="Calibri" pitchFamily="34" charset="0"/>
              </a:rPr>
              <a:t>Bible produced </a:t>
            </a:r>
            <a:endParaRPr lang="en-GB" sz="2400" dirty="0" smtClean="0">
              <a:latin typeface="Calibri" pitchFamily="34" charset="0"/>
            </a:endParaRPr>
          </a:p>
          <a:p>
            <a:pPr algn="ctr"/>
            <a:r>
              <a:rPr lang="en-GB" sz="2400" dirty="0" smtClean="0">
                <a:latin typeface="Calibri" pitchFamily="34" charset="0"/>
              </a:rPr>
              <a:t>in </a:t>
            </a:r>
            <a:r>
              <a:rPr lang="en-GB" sz="2400" dirty="0">
                <a:latin typeface="Calibri" pitchFamily="34" charset="0"/>
              </a:rPr>
              <a:t>Erfurt in c. 1315</a:t>
            </a:r>
          </a:p>
        </p:txBody>
      </p:sp>
      <p:pic>
        <p:nvPicPr>
          <p:cNvPr id="4" name="Picture 6" descr="412px-Great_famine"/>
          <p:cNvPicPr>
            <a:picLocks noChangeAspect="1" noChangeArrowheads="1"/>
          </p:cNvPicPr>
          <p:nvPr/>
        </p:nvPicPr>
        <p:blipFill>
          <a:blip r:embed="rId3" cstate="print"/>
          <a:srcRect l="50174" t="55365" r="23592" b="26592"/>
          <a:stretch>
            <a:fillRect/>
          </a:stretch>
        </p:blipFill>
        <p:spPr bwMode="auto">
          <a:xfrm>
            <a:off x="5580112" y="908720"/>
            <a:ext cx="2808312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-36512" y="116632"/>
            <a:ext cx="6840760" cy="4464496"/>
          </a:xfrm>
        </p:spPr>
        <p:txBody>
          <a:bodyPr/>
          <a:lstStyle/>
          <a:p>
            <a:pPr algn="ctr">
              <a:buNone/>
            </a:pPr>
            <a:endParaRPr lang="en-GB" sz="2200" b="1" dirty="0" smtClean="0">
              <a:latin typeface="Calibri" pitchFamily="34" charset="0"/>
            </a:endParaRPr>
          </a:p>
          <a:p>
            <a:endParaRPr lang="en-GB" sz="2200" dirty="0" smtClean="0">
              <a:latin typeface="Calibri" pitchFamily="34" charset="0"/>
            </a:endParaRPr>
          </a:p>
          <a:p>
            <a:r>
              <a:rPr lang="en-GB" sz="2000" dirty="0" smtClean="0">
                <a:latin typeface="Calibri" pitchFamily="34" charset="0"/>
              </a:rPr>
              <a:t>Was Europe over-populated?</a:t>
            </a:r>
          </a:p>
          <a:p>
            <a:pPr lvl="1"/>
            <a:r>
              <a:rPr lang="en-GB" dirty="0" smtClean="0">
                <a:latin typeface="Calibri" pitchFamily="34" charset="0"/>
              </a:rPr>
              <a:t>Population already struggling to feed itself by 1300? How can we know?</a:t>
            </a:r>
          </a:p>
          <a:p>
            <a:pPr lvl="1"/>
            <a:r>
              <a:rPr lang="en-GB" dirty="0" smtClean="0">
                <a:latin typeface="Calibri" pitchFamily="34" charset="0"/>
              </a:rPr>
              <a:t>Idea of a Malthusian deadlock?</a:t>
            </a:r>
          </a:p>
          <a:p>
            <a:pPr lvl="1"/>
            <a:r>
              <a:rPr lang="en-GB" dirty="0" smtClean="0">
                <a:latin typeface="Calibri" pitchFamily="34" charset="0"/>
              </a:rPr>
              <a:t>Neo-Malthusian idea of Michael </a:t>
            </a:r>
            <a:r>
              <a:rPr lang="en-GB" dirty="0" err="1" smtClean="0">
                <a:latin typeface="Calibri" pitchFamily="34" charset="0"/>
              </a:rPr>
              <a:t>Postan</a:t>
            </a:r>
            <a:r>
              <a:rPr lang="en-GB" dirty="0" smtClean="0">
                <a:latin typeface="Calibri" pitchFamily="34" charset="0"/>
              </a:rPr>
              <a:t>  (see Dyer, </a:t>
            </a:r>
            <a:r>
              <a:rPr lang="en-GB" i="1" dirty="0" smtClean="0">
                <a:latin typeface="Calibri" pitchFamily="34" charset="0"/>
              </a:rPr>
              <a:t>Making a Living</a:t>
            </a:r>
            <a:r>
              <a:rPr lang="en-GB" dirty="0" smtClean="0">
                <a:latin typeface="Calibri" pitchFamily="34" charset="0"/>
              </a:rPr>
              <a:t>, p. 246ff)</a:t>
            </a:r>
            <a:endParaRPr lang="en-GB" i="1" dirty="0" smtClean="0">
              <a:latin typeface="Calibri" pitchFamily="34" charset="0"/>
            </a:endParaRPr>
          </a:p>
          <a:p>
            <a:pPr lvl="1">
              <a:buNone/>
            </a:pPr>
            <a:r>
              <a:rPr lang="en-GB" dirty="0" smtClean="0">
                <a:latin typeface="Calibri" pitchFamily="34" charset="0"/>
              </a:rPr>
              <a:t>	from 1930s v. Robert Brenner’s </a:t>
            </a:r>
          </a:p>
          <a:p>
            <a:pPr lvl="1">
              <a:buNone/>
            </a:pPr>
            <a:r>
              <a:rPr lang="en-GB" dirty="0" smtClean="0">
                <a:latin typeface="Calibri" pitchFamily="34" charset="0"/>
              </a:rPr>
              <a:t>	neo-Marxist approach</a:t>
            </a:r>
          </a:p>
          <a:p>
            <a:r>
              <a:rPr lang="en-GB" sz="2000" dirty="0" smtClean="0">
                <a:latin typeface="Calibri" pitchFamily="34" charset="0"/>
              </a:rPr>
              <a:t>Criticisms of these idea</a:t>
            </a:r>
          </a:p>
          <a:p>
            <a:pPr lvl="1"/>
            <a:r>
              <a:rPr lang="en-GB" dirty="0" smtClean="0">
                <a:latin typeface="Calibri" pitchFamily="34" charset="0"/>
              </a:rPr>
              <a:t>Trade in grain?</a:t>
            </a:r>
          </a:p>
          <a:p>
            <a:pPr lvl="1"/>
            <a:r>
              <a:rPr lang="en-GB" dirty="0" smtClean="0">
                <a:latin typeface="Calibri" pitchFamily="34" charset="0"/>
              </a:rPr>
              <a:t>Populations fairly stable</a:t>
            </a:r>
          </a:p>
          <a:p>
            <a:pPr lvl="1"/>
            <a:r>
              <a:rPr lang="en-GB" dirty="0" smtClean="0">
                <a:latin typeface="Calibri" pitchFamily="34" charset="0"/>
              </a:rPr>
              <a:t>Population did </a:t>
            </a:r>
            <a:r>
              <a:rPr lang="en-GB" u="sng" dirty="0" smtClean="0">
                <a:latin typeface="Calibri" pitchFamily="34" charset="0"/>
              </a:rPr>
              <a:t>not</a:t>
            </a:r>
            <a:r>
              <a:rPr lang="en-GB" dirty="0" smtClean="0">
                <a:latin typeface="Calibri" pitchFamily="34" charset="0"/>
              </a:rPr>
              <a:t> boom after the 14</a:t>
            </a:r>
            <a:r>
              <a:rPr lang="en-GB" baseline="30000" dirty="0" smtClean="0">
                <a:latin typeface="Calibri" pitchFamily="34" charset="0"/>
              </a:rPr>
              <a:t>th</a:t>
            </a:r>
            <a:r>
              <a:rPr lang="en-GB" dirty="0" smtClean="0">
                <a:latin typeface="Calibri" pitchFamily="34" charset="0"/>
              </a:rPr>
              <a:t> century despite all the ‘positive checks’</a:t>
            </a:r>
          </a:p>
          <a:p>
            <a:pPr lvl="1"/>
            <a:r>
              <a:rPr lang="en-GB" dirty="0" smtClean="0">
                <a:latin typeface="Calibri" pitchFamily="34" charset="0"/>
              </a:rPr>
              <a:t>Problem of role of weather and disease </a:t>
            </a:r>
          </a:p>
          <a:p>
            <a:pPr lvl="1"/>
            <a:r>
              <a:rPr lang="en-GB" dirty="0" smtClean="0">
                <a:latin typeface="Calibri" pitchFamily="34" charset="0"/>
              </a:rPr>
              <a:t>Malthus did not respect human ability to practise charity and develop forms of social welfare and other strategies</a:t>
            </a:r>
          </a:p>
        </p:txBody>
      </p:sp>
      <p:pic>
        <p:nvPicPr>
          <p:cNvPr id="7" name="Picture 8" descr="200px-Thomas_Malthu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26088" y="1158354"/>
            <a:ext cx="2438400" cy="320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6626480" y="4653136"/>
            <a:ext cx="2382383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GB" sz="2200" dirty="0">
                <a:latin typeface="Calibri" pitchFamily="34" charset="0"/>
              </a:rPr>
              <a:t>Thomas Malthus </a:t>
            </a:r>
            <a:endParaRPr lang="en-GB" sz="2200" dirty="0" smtClean="0">
              <a:latin typeface="Calibri" pitchFamily="34" charset="0"/>
            </a:endParaRPr>
          </a:p>
          <a:p>
            <a:pPr algn="ctr"/>
            <a:r>
              <a:rPr lang="en-GB" sz="2200" dirty="0" smtClean="0">
                <a:latin typeface="Calibri" pitchFamily="34" charset="0"/>
              </a:rPr>
              <a:t>(</a:t>
            </a:r>
            <a:r>
              <a:rPr lang="en-GB" sz="2200" dirty="0">
                <a:latin typeface="Calibri" pitchFamily="34" charset="0"/>
              </a:rPr>
              <a:t>1766-1834), </a:t>
            </a:r>
          </a:p>
          <a:p>
            <a:pPr algn="ctr"/>
            <a:r>
              <a:rPr lang="en-GB" sz="2200" dirty="0">
                <a:latin typeface="Calibri" pitchFamily="34" charset="0"/>
              </a:rPr>
              <a:t>author of </a:t>
            </a:r>
            <a:r>
              <a:rPr lang="en-GB" sz="2200" i="1" dirty="0">
                <a:latin typeface="Calibri" pitchFamily="34" charset="0"/>
              </a:rPr>
              <a:t>An Essay </a:t>
            </a:r>
            <a:endParaRPr lang="en-GB" sz="2200" i="1" dirty="0" smtClean="0">
              <a:latin typeface="Calibri" pitchFamily="34" charset="0"/>
            </a:endParaRPr>
          </a:p>
          <a:p>
            <a:pPr algn="ctr"/>
            <a:r>
              <a:rPr lang="en-GB" sz="2200" i="1" dirty="0" smtClean="0">
                <a:latin typeface="Calibri" pitchFamily="34" charset="0"/>
              </a:rPr>
              <a:t>on </a:t>
            </a:r>
            <a:r>
              <a:rPr lang="en-GB" sz="2200" i="1" dirty="0">
                <a:latin typeface="Calibri" pitchFamily="34" charset="0"/>
              </a:rPr>
              <a:t>the </a:t>
            </a:r>
            <a:r>
              <a:rPr lang="en-GB" sz="2200" i="1" dirty="0" smtClean="0">
                <a:latin typeface="Calibri" pitchFamily="34" charset="0"/>
              </a:rPr>
              <a:t>Principle </a:t>
            </a:r>
            <a:r>
              <a:rPr lang="en-GB" sz="2200" i="1" dirty="0">
                <a:latin typeface="Calibri" pitchFamily="34" charset="0"/>
              </a:rPr>
              <a:t>of </a:t>
            </a:r>
            <a:endParaRPr lang="en-GB" sz="2200" i="1" dirty="0" smtClean="0">
              <a:latin typeface="Calibri" pitchFamily="34" charset="0"/>
            </a:endParaRPr>
          </a:p>
          <a:p>
            <a:pPr algn="ctr"/>
            <a:r>
              <a:rPr lang="en-GB" sz="2200" i="1" dirty="0" smtClean="0">
                <a:latin typeface="Calibri" pitchFamily="34" charset="0"/>
              </a:rPr>
              <a:t>Population </a:t>
            </a:r>
            <a:r>
              <a:rPr lang="en-GB" sz="2200" dirty="0">
                <a:latin typeface="Calibri" pitchFamily="34" charset="0"/>
              </a:rPr>
              <a:t>(1798)</a:t>
            </a:r>
            <a:endParaRPr lang="en-GB" sz="2200" i="1" dirty="0">
              <a:latin typeface="Calibri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-27384"/>
            <a:ext cx="91440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latin typeface="Calibri" pitchFamily="34" charset="0"/>
              </a:rPr>
              <a:t>The Malthusian Question</a:t>
            </a:r>
          </a:p>
          <a:p>
            <a:pPr algn="ctr"/>
            <a:r>
              <a:rPr lang="en-GB" sz="2200" b="1" dirty="0" smtClean="0"/>
              <a:t>http://www.bbc.co.uk/programmes/b011zzh6</a:t>
            </a:r>
            <a:endParaRPr lang="en-GB" sz="2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</p:spPr>
        <p:txBody>
          <a:bodyPr/>
          <a:lstStyle/>
          <a:p>
            <a:r>
              <a:rPr lang="en-GB" sz="3600" b="1" dirty="0" smtClean="0">
                <a:latin typeface="Calibri" pitchFamily="34" charset="0"/>
              </a:rPr>
              <a:t>Plague</a:t>
            </a:r>
            <a:endParaRPr lang="en-GB" sz="3600" b="1" dirty="0">
              <a:latin typeface="Calibri" pitchFamily="34" charset="0"/>
            </a:endParaRPr>
          </a:p>
        </p:txBody>
      </p:sp>
      <p:pic>
        <p:nvPicPr>
          <p:cNvPr id="4" name="Picture 2" descr="https://funnytimes.com/wp-content/uploads/2013/07/blackdeath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620688"/>
            <a:ext cx="7506648" cy="3672408"/>
          </a:xfrm>
          <a:prstGeom prst="rect">
            <a:avLst/>
          </a:prstGeom>
          <a:noFill/>
        </p:spPr>
      </p:pic>
      <p:pic>
        <p:nvPicPr>
          <p:cNvPr id="6" name="Picture 7" descr="PLAGUE_FLE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336" y="5085184"/>
            <a:ext cx="1410246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 descr="ship-rat,-black-rat-3791"/>
          <p:cNvPicPr>
            <a:picLocks noGrp="1" noChangeAspect="1" noChangeArrowheads="1"/>
          </p:cNvPicPr>
          <p:nvPr>
            <p:ph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216024" y="4329046"/>
            <a:ext cx="3131840" cy="2290705"/>
          </a:xfrm>
          <a:noFill/>
        </p:spPr>
      </p:pic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3347864" y="4509120"/>
            <a:ext cx="459363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30000"/>
              </a:spcBef>
            </a:pPr>
            <a:r>
              <a:rPr lang="en-GB" sz="2400" dirty="0" err="1">
                <a:latin typeface="Calibri" pitchFamily="34" charset="0"/>
                <a:cs typeface="Calibri" pitchFamily="34" charset="0"/>
              </a:rPr>
              <a:t>Rattus</a:t>
            </a:r>
            <a:r>
              <a:rPr lang="en-GB" sz="2400" dirty="0">
                <a:latin typeface="Calibri" pitchFamily="34" charset="0"/>
                <a:cs typeface="Calibri" pitchFamily="34" charset="0"/>
              </a:rPr>
              <a:t> </a:t>
            </a:r>
            <a:r>
              <a:rPr lang="en-GB" sz="2400" dirty="0" err="1">
                <a:latin typeface="Calibri" pitchFamily="34" charset="0"/>
                <a:cs typeface="Calibri" pitchFamily="34" charset="0"/>
              </a:rPr>
              <a:t>rattus</a:t>
            </a:r>
            <a:r>
              <a:rPr lang="en-GB" sz="2400" dirty="0">
                <a:latin typeface="Calibri" pitchFamily="34" charset="0"/>
                <a:cs typeface="Calibri" pitchFamily="34" charset="0"/>
              </a:rPr>
              <a:t> (Black Rat or Ship Rat)</a:t>
            </a: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3995936" y="6279703"/>
            <a:ext cx="368761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30000"/>
              </a:spcBef>
            </a:pPr>
            <a:r>
              <a:rPr lang="en-GB" sz="2400" dirty="0" err="1">
                <a:latin typeface="Calibri" pitchFamily="34" charset="0"/>
                <a:cs typeface="Calibri" pitchFamily="34" charset="0"/>
              </a:rPr>
              <a:t>Xenopsylla</a:t>
            </a:r>
            <a:r>
              <a:rPr lang="en-GB" sz="2400" dirty="0">
                <a:latin typeface="Calibri" pitchFamily="34" charset="0"/>
                <a:cs typeface="Calibri" pitchFamily="34" charset="0"/>
              </a:rPr>
              <a:t> </a:t>
            </a:r>
            <a:r>
              <a:rPr lang="en-GB" sz="2400" dirty="0" err="1">
                <a:latin typeface="Calibri" pitchFamily="34" charset="0"/>
                <a:cs typeface="Calibri" pitchFamily="34" charset="0"/>
              </a:rPr>
              <a:t>cheopis</a:t>
            </a:r>
            <a:r>
              <a:rPr lang="en-GB" sz="2400" dirty="0">
                <a:latin typeface="Calibri" pitchFamily="34" charset="0"/>
                <a:cs typeface="Calibri" pitchFamily="34" charset="0"/>
              </a:rPr>
              <a:t> (rat flea)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en-GB" sz="3600" b="1" dirty="0" smtClean="0">
                <a:latin typeface="Calibri" pitchFamily="34" charset="0"/>
              </a:rPr>
              <a:t>Plague</a:t>
            </a:r>
            <a:endParaRPr lang="en-GB" sz="3600" b="1" dirty="0">
              <a:latin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684584" y="991269"/>
            <a:ext cx="9828584" cy="4525963"/>
          </a:xfrm>
        </p:spPr>
        <p:txBody>
          <a:bodyPr/>
          <a:lstStyle/>
          <a:p>
            <a:pPr lvl="2"/>
            <a:r>
              <a:rPr lang="en-GB" dirty="0" smtClean="0">
                <a:latin typeface="Calibri" pitchFamily="34" charset="0"/>
              </a:rPr>
              <a:t>Disease pattern (epidemiology)</a:t>
            </a:r>
          </a:p>
          <a:p>
            <a:pPr lvl="3"/>
            <a:r>
              <a:rPr lang="en-GB" sz="2400" dirty="0" smtClean="0">
                <a:latin typeface="Calibri" pitchFamily="34" charset="0"/>
              </a:rPr>
              <a:t>Arrives in Italy in October 1347 (from Crimea); arrives in France in January 1348 and southern England before the end of that year and Yorkshire/Scotland in 1349</a:t>
            </a:r>
          </a:p>
          <a:p>
            <a:pPr lvl="3"/>
            <a:r>
              <a:rPr lang="en-GB" sz="2400" dirty="0" smtClean="0">
                <a:latin typeface="Calibri" pitchFamily="34" charset="0"/>
              </a:rPr>
              <a:t>Also affects Middle East and North Africa  </a:t>
            </a:r>
          </a:p>
          <a:p>
            <a:pPr lvl="3"/>
            <a:r>
              <a:rPr lang="en-GB" sz="2400" dirty="0" smtClean="0">
                <a:latin typeface="Calibri" pitchFamily="34" charset="0"/>
              </a:rPr>
              <a:t>Boils in groin and armpits (buboes); fever; spots; spitting blood; death within 3-5 days</a:t>
            </a:r>
          </a:p>
          <a:p>
            <a:pPr lvl="3"/>
            <a:r>
              <a:rPr lang="en-GB" sz="2400" dirty="0" smtClean="0">
                <a:latin typeface="Calibri" pitchFamily="34" charset="0"/>
              </a:rPr>
              <a:t>Returns most decades until well into the fifteenth century and does not disappear from Western Europe completely until 1720 (Marseilles); continues later in Ottoman Empire and Russia</a:t>
            </a:r>
          </a:p>
          <a:p>
            <a:pPr lvl="3"/>
            <a:r>
              <a:rPr lang="en-GB" sz="2400" dirty="0" smtClean="0">
                <a:latin typeface="Calibri" pitchFamily="34" charset="0"/>
              </a:rPr>
              <a:t>Mystery over why it disappeared and why it seemed to behave differently in northern and southern Europe</a:t>
            </a:r>
          </a:p>
          <a:p>
            <a:pPr lvl="3"/>
            <a:r>
              <a:rPr lang="en-GB" sz="2400" dirty="0" smtClean="0">
                <a:latin typeface="Calibri" pitchFamily="34" charset="0"/>
              </a:rPr>
              <a:t>Not fussy about location or temperature</a:t>
            </a:r>
          </a:p>
          <a:p>
            <a:pPr lvl="3"/>
            <a:r>
              <a:rPr lang="en-GB" sz="2400" dirty="0" smtClean="0">
                <a:latin typeface="Calibri" pitchFamily="34" charset="0"/>
              </a:rPr>
              <a:t>Death rate: 30-60% but depends on the historian!</a:t>
            </a:r>
          </a:p>
          <a:p>
            <a:endParaRPr lang="en-GB" sz="24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title"/>
          </p:nvPr>
        </p:nvSpPr>
        <p:spPr>
          <a:xfrm>
            <a:off x="-2865512" y="1484784"/>
            <a:ext cx="8229600" cy="1143001"/>
          </a:xfrm>
        </p:spPr>
        <p:txBody>
          <a:bodyPr/>
          <a:lstStyle/>
          <a:p>
            <a:pPr eaLnBrk="1" hangingPunct="1"/>
            <a:r>
              <a:rPr lang="en-GB" sz="3600" dirty="0" smtClean="0">
                <a:latin typeface="Calibri" pitchFamily="34" charset="0"/>
              </a:rPr>
              <a:t>Spread </a:t>
            </a:r>
            <a:br>
              <a:rPr lang="en-GB" sz="3600" dirty="0" smtClean="0">
                <a:latin typeface="Calibri" pitchFamily="34" charset="0"/>
              </a:rPr>
            </a:br>
            <a:r>
              <a:rPr lang="en-GB" sz="3600" dirty="0" smtClean="0">
                <a:latin typeface="Calibri" pitchFamily="34" charset="0"/>
              </a:rPr>
              <a:t>of the </a:t>
            </a:r>
            <a:br>
              <a:rPr lang="en-GB" sz="3600" dirty="0" smtClean="0">
                <a:latin typeface="Calibri" pitchFamily="34" charset="0"/>
              </a:rPr>
            </a:br>
            <a:r>
              <a:rPr lang="en-GB" sz="3600" dirty="0" smtClean="0">
                <a:latin typeface="Calibri" pitchFamily="34" charset="0"/>
              </a:rPr>
              <a:t>Black Death </a:t>
            </a:r>
          </a:p>
        </p:txBody>
      </p:sp>
      <p:pic>
        <p:nvPicPr>
          <p:cNvPr id="5123" name="Picture 6" descr="Map Spread_of_the_Black_Death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539857" y="332656"/>
            <a:ext cx="6424631" cy="6242769"/>
          </a:xfrm>
          <a:noFill/>
        </p:spPr>
      </p:pic>
      <p:sp>
        <p:nvSpPr>
          <p:cNvPr id="4" name="Rectangle 3"/>
          <p:cNvSpPr/>
          <p:nvPr/>
        </p:nvSpPr>
        <p:spPr>
          <a:xfrm>
            <a:off x="0" y="3212976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dirty="0" smtClean="0">
                <a:latin typeface="Calibri" pitchFamily="34" charset="0"/>
              </a:rPr>
              <a:t>For more on this </a:t>
            </a:r>
          </a:p>
          <a:p>
            <a:r>
              <a:rPr lang="en-GB" sz="2400" dirty="0" smtClean="0">
                <a:latin typeface="Calibri" pitchFamily="34" charset="0"/>
              </a:rPr>
              <a:t>map see </a:t>
            </a:r>
            <a:r>
              <a:rPr lang="en-US" sz="2400" dirty="0" smtClean="0">
                <a:latin typeface="Calibri" pitchFamily="34" charset="0"/>
              </a:rPr>
              <a:t>David C. </a:t>
            </a:r>
          </a:p>
          <a:p>
            <a:r>
              <a:rPr lang="en-US" sz="2400" dirty="0" err="1" smtClean="0">
                <a:latin typeface="Calibri" pitchFamily="34" charset="0"/>
              </a:rPr>
              <a:t>Mengel</a:t>
            </a:r>
            <a:r>
              <a:rPr lang="en-US" sz="2400" dirty="0" smtClean="0">
                <a:latin typeface="Calibri" pitchFamily="34" charset="0"/>
              </a:rPr>
              <a:t>, ‘A Plague </a:t>
            </a:r>
          </a:p>
          <a:p>
            <a:r>
              <a:rPr lang="en-US" sz="2400" dirty="0" smtClean="0">
                <a:latin typeface="Calibri" pitchFamily="34" charset="0"/>
              </a:rPr>
              <a:t>on Bohemia? </a:t>
            </a:r>
          </a:p>
          <a:p>
            <a:r>
              <a:rPr lang="en-US" sz="2400" dirty="0" smtClean="0">
                <a:latin typeface="Calibri" pitchFamily="34" charset="0"/>
              </a:rPr>
              <a:t>Mapping the Black </a:t>
            </a:r>
          </a:p>
          <a:p>
            <a:r>
              <a:rPr lang="en-US" sz="2400" dirty="0" smtClean="0">
                <a:latin typeface="Calibri" pitchFamily="34" charset="0"/>
              </a:rPr>
              <a:t>Death’, </a:t>
            </a:r>
            <a:r>
              <a:rPr lang="en-US" sz="2400" i="1" dirty="0" smtClean="0">
                <a:latin typeface="Calibri" pitchFamily="34" charset="0"/>
              </a:rPr>
              <a:t>Past &amp; </a:t>
            </a:r>
          </a:p>
          <a:p>
            <a:r>
              <a:rPr lang="en-US" sz="2400" i="1" dirty="0" smtClean="0">
                <a:latin typeface="Calibri" pitchFamily="34" charset="0"/>
              </a:rPr>
              <a:t>Present</a:t>
            </a:r>
            <a:r>
              <a:rPr lang="en-US" sz="2400" dirty="0" smtClean="0">
                <a:latin typeface="Calibri" pitchFamily="34" charset="0"/>
              </a:rPr>
              <a:t> 211 (2011), </a:t>
            </a:r>
          </a:p>
          <a:p>
            <a:r>
              <a:rPr lang="en-US" sz="2400" dirty="0" smtClean="0">
                <a:latin typeface="Calibri" pitchFamily="34" charset="0"/>
              </a:rPr>
              <a:t>3-34 </a:t>
            </a:r>
            <a:endParaRPr lang="en-GB" sz="24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Picture1 0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04638"/>
            <a:ext cx="7560391" cy="5672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1619672" y="5910371"/>
            <a:ext cx="630019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Burial of plague </a:t>
            </a:r>
            <a:r>
              <a:rPr lang="en-GB" sz="2400" dirty="0" smtClean="0"/>
              <a:t>victims</a:t>
            </a:r>
            <a:r>
              <a:rPr lang="en-GB" sz="2400" dirty="0"/>
              <a:t>, </a:t>
            </a:r>
            <a:r>
              <a:rPr lang="en-GB" sz="2400" dirty="0" err="1"/>
              <a:t>Tournai</a:t>
            </a:r>
            <a:r>
              <a:rPr lang="en-GB" sz="2400" dirty="0"/>
              <a:t> </a:t>
            </a:r>
            <a:r>
              <a:rPr lang="en-GB" sz="2400" dirty="0" smtClean="0"/>
              <a:t>(</a:t>
            </a:r>
            <a:r>
              <a:rPr lang="en-GB" sz="2400" dirty="0"/>
              <a:t>1349</a:t>
            </a:r>
            <a:r>
              <a:rPr lang="en-GB" sz="2400" dirty="0" smtClean="0"/>
              <a:t>),</a:t>
            </a:r>
            <a:endParaRPr lang="en-GB" sz="2400" dirty="0"/>
          </a:p>
          <a:p>
            <a:pPr algn="ctr"/>
            <a:r>
              <a:rPr lang="en-GB" sz="2400" dirty="0"/>
              <a:t>Chronicle of </a:t>
            </a:r>
            <a:r>
              <a:rPr lang="en-GB" sz="2400" dirty="0" smtClean="0"/>
              <a:t>Gilles </a:t>
            </a:r>
            <a:r>
              <a:rPr lang="en-GB" sz="2400" dirty="0" err="1"/>
              <a:t>li</a:t>
            </a:r>
            <a:r>
              <a:rPr lang="en-GB" sz="2400" dirty="0"/>
              <a:t> </a:t>
            </a:r>
            <a:r>
              <a:rPr lang="en-GB" sz="2400" dirty="0" err="1"/>
              <a:t>Muisis</a:t>
            </a:r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-2300288" y="5373688"/>
            <a:ext cx="8229601" cy="1143000"/>
          </a:xfrm>
        </p:spPr>
        <p:txBody>
          <a:bodyPr/>
          <a:lstStyle/>
          <a:p>
            <a:pPr eaLnBrk="1" hangingPunct="1"/>
            <a:r>
              <a:rPr lang="en-GB" sz="2400" dirty="0" smtClean="0"/>
              <a:t>mass graves,</a:t>
            </a:r>
            <a:br>
              <a:rPr lang="en-GB" sz="2400" dirty="0" smtClean="0"/>
            </a:br>
            <a:r>
              <a:rPr lang="en-GB" sz="2400" dirty="0" smtClean="0"/>
              <a:t> East Smithfield, London</a:t>
            </a:r>
            <a:endParaRPr lang="en-GB" sz="2400" i="1" dirty="0" smtClean="0"/>
          </a:p>
        </p:txBody>
      </p:sp>
      <p:pic>
        <p:nvPicPr>
          <p:cNvPr id="7171" name="Picture 7" descr="070829-venice-plague_bi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554413" y="1196975"/>
            <a:ext cx="5338762" cy="3554413"/>
          </a:xfrm>
          <a:noFill/>
        </p:spPr>
      </p:pic>
      <p:sp>
        <p:nvSpPr>
          <p:cNvPr id="7172" name="Rectangle 8"/>
          <p:cNvSpPr>
            <a:spLocks noChangeArrowheads="1"/>
          </p:cNvSpPr>
          <p:nvPr/>
        </p:nvSpPr>
        <p:spPr bwMode="auto">
          <a:xfrm>
            <a:off x="4787900" y="5373688"/>
            <a:ext cx="28035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GB" sz="2400"/>
              <a:t>mass graves, </a:t>
            </a:r>
          </a:p>
          <a:p>
            <a:pPr algn="ctr"/>
            <a:r>
              <a:rPr lang="en-GB" sz="2400"/>
              <a:t>Lazaretto Vecchio, </a:t>
            </a:r>
          </a:p>
          <a:p>
            <a:pPr algn="ctr"/>
            <a:r>
              <a:rPr lang="en-GB" sz="2400"/>
              <a:t>Venice</a:t>
            </a:r>
          </a:p>
        </p:txBody>
      </p:sp>
      <p:pic>
        <p:nvPicPr>
          <p:cNvPr id="7173" name="Picture 10" descr="skeletons_black_death_gallery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250825" y="620713"/>
            <a:ext cx="2978150" cy="4525962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828600" y="116632"/>
            <a:ext cx="9972600" cy="4525963"/>
          </a:xfrm>
        </p:spPr>
        <p:txBody>
          <a:bodyPr/>
          <a:lstStyle/>
          <a:p>
            <a:pPr lvl="2"/>
            <a:r>
              <a:rPr lang="en-GB" dirty="0" smtClean="0">
                <a:latin typeface="Calibri" pitchFamily="34" charset="0"/>
              </a:rPr>
              <a:t>Medieval theories about causation</a:t>
            </a:r>
          </a:p>
          <a:p>
            <a:pPr lvl="3"/>
            <a:r>
              <a:rPr lang="en-GB" sz="2400" dirty="0" smtClean="0">
                <a:latin typeface="Calibri" pitchFamily="34" charset="0"/>
              </a:rPr>
              <a:t>divine will (punishment for sin), astrology, miasma (bad air), earthquakes, </a:t>
            </a:r>
            <a:r>
              <a:rPr lang="en-GB" sz="2400" dirty="0" err="1" smtClean="0">
                <a:latin typeface="Calibri" pitchFamily="34" charset="0"/>
              </a:rPr>
              <a:t>humoural</a:t>
            </a:r>
            <a:r>
              <a:rPr lang="en-GB" sz="2400" dirty="0" smtClean="0">
                <a:latin typeface="Calibri" pitchFamily="34" charset="0"/>
              </a:rPr>
              <a:t> imbalance, human agency</a:t>
            </a:r>
          </a:p>
          <a:p>
            <a:pPr lvl="4">
              <a:buFont typeface="Courier New" pitchFamily="49" charset="0"/>
              <a:buChar char="o"/>
            </a:pPr>
            <a:r>
              <a:rPr lang="en-GB" sz="2400" dirty="0" smtClean="0">
                <a:latin typeface="Calibri" pitchFamily="34" charset="0"/>
              </a:rPr>
              <a:t>We need to take these seriously!</a:t>
            </a:r>
          </a:p>
          <a:p>
            <a:pPr lvl="4">
              <a:buFont typeface="Courier New" pitchFamily="49" charset="0"/>
              <a:buChar char="o"/>
            </a:pPr>
            <a:r>
              <a:rPr lang="en-GB" sz="2400" dirty="0" smtClean="0">
                <a:latin typeface="Calibri" pitchFamily="34" charset="0"/>
              </a:rPr>
              <a:t>Medical treatments were attempted as were religious methods such as processions and masses</a:t>
            </a:r>
          </a:p>
          <a:p>
            <a:pPr lvl="2"/>
            <a:r>
              <a:rPr lang="en-GB" dirty="0" smtClean="0">
                <a:latin typeface="Calibri" pitchFamily="34" charset="0"/>
              </a:rPr>
              <a:t>Immediate consequences</a:t>
            </a:r>
          </a:p>
          <a:p>
            <a:pPr lvl="3"/>
            <a:r>
              <a:rPr lang="en-GB" sz="2400" dirty="0" smtClean="0">
                <a:latin typeface="Calibri" pitchFamily="34" charset="0"/>
              </a:rPr>
              <a:t>mass burials, flight and abandonment, chaos?? </a:t>
            </a:r>
          </a:p>
          <a:p>
            <a:pPr lvl="3"/>
            <a:r>
              <a:rPr lang="en-GB" sz="2400" dirty="0" smtClean="0">
                <a:latin typeface="Calibri" pitchFamily="34" charset="0"/>
              </a:rPr>
              <a:t>flagellants, attacks on Jews, impiety, increased piety?</a:t>
            </a:r>
          </a:p>
          <a:p>
            <a:pPr lvl="2"/>
            <a:r>
              <a:rPr lang="en-GB" dirty="0" smtClean="0">
                <a:latin typeface="Calibri" pitchFamily="34" charset="0"/>
              </a:rPr>
              <a:t>Longer-term consequences</a:t>
            </a:r>
          </a:p>
          <a:p>
            <a:pPr lvl="3"/>
            <a:r>
              <a:rPr lang="en-GB" sz="2400" dirty="0" smtClean="0">
                <a:latin typeface="Calibri" pitchFamily="34" charset="0"/>
              </a:rPr>
              <a:t>mid-term effects: high prices/wages, labour laws, public health regulations such as cleaning streets and segregation of the sick</a:t>
            </a:r>
          </a:p>
          <a:p>
            <a:pPr lvl="3"/>
            <a:r>
              <a:rPr lang="en-GB" sz="2400" dirty="0" smtClean="0">
                <a:latin typeface="Calibri" pitchFamily="34" charset="0"/>
              </a:rPr>
              <a:t>long-term effects: quarantine measures, greater prosperity and freedom for peasants, reduced tax base, lack of pastoral care</a:t>
            </a:r>
          </a:p>
          <a:p>
            <a:pPr lvl="3"/>
            <a:r>
              <a:rPr lang="en-GB" sz="2400" dirty="0" smtClean="0">
                <a:latin typeface="Calibri" pitchFamily="34" charset="0"/>
              </a:rPr>
              <a:t>Possible effects: macabre art, changes in fashion, technological change, improved status for women?</a:t>
            </a:r>
          </a:p>
          <a:p>
            <a:pPr lvl="3">
              <a:buNone/>
            </a:pPr>
            <a:endParaRPr lang="en-GB" sz="2400" dirty="0" smtClean="0">
              <a:latin typeface="Calibri" pitchFamily="34" charset="0"/>
            </a:endParaRPr>
          </a:p>
          <a:p>
            <a:endParaRPr lang="en-GB" sz="24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2051720" y="5949950"/>
            <a:ext cx="5242781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spcBef>
                <a:spcPct val="30000"/>
              </a:spcBef>
            </a:pPr>
            <a:r>
              <a:rPr lang="en-GB" sz="2400" dirty="0">
                <a:latin typeface="Calibri" pitchFamily="34" charset="0"/>
              </a:rPr>
              <a:t>scythes of death in chronicle of Giovanni</a:t>
            </a:r>
          </a:p>
          <a:p>
            <a:pPr algn="ctr"/>
            <a:r>
              <a:rPr lang="en-GB" sz="2400" dirty="0">
                <a:latin typeface="Calibri" pitchFamily="34" charset="0"/>
              </a:rPr>
              <a:t> </a:t>
            </a:r>
            <a:r>
              <a:rPr lang="en-GB" sz="2400" dirty="0" err="1">
                <a:latin typeface="Calibri" pitchFamily="34" charset="0"/>
              </a:rPr>
              <a:t>Sercambi</a:t>
            </a:r>
            <a:r>
              <a:rPr lang="en-GB" sz="2400" dirty="0">
                <a:latin typeface="Calibri" pitchFamily="34" charset="0"/>
              </a:rPr>
              <a:t> of Lucca (d. 1424)</a:t>
            </a:r>
            <a:endParaRPr lang="en-US" sz="2400" dirty="0">
              <a:latin typeface="Calibri" pitchFamily="34" charset="0"/>
            </a:endParaRPr>
          </a:p>
        </p:txBody>
      </p:sp>
      <p:pic>
        <p:nvPicPr>
          <p:cNvPr id="6147" name="Picture 3" descr="Picture1 003"/>
          <p:cNvPicPr>
            <a:picLocks noChangeAspect="1" noChangeArrowheads="1"/>
          </p:cNvPicPr>
          <p:nvPr/>
        </p:nvPicPr>
        <p:blipFill>
          <a:blip r:embed="rId2" cstate="print"/>
          <a:srcRect r="1572"/>
          <a:stretch>
            <a:fillRect/>
          </a:stretch>
        </p:blipFill>
        <p:spPr bwMode="auto">
          <a:xfrm>
            <a:off x="899592" y="123856"/>
            <a:ext cx="7454974" cy="5681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>
          <a:xfrm>
            <a:off x="611188" y="5598368"/>
            <a:ext cx="8229600" cy="1143000"/>
          </a:xfrm>
        </p:spPr>
        <p:txBody>
          <a:bodyPr/>
          <a:lstStyle/>
          <a:p>
            <a:pPr eaLnBrk="1" hangingPunct="1"/>
            <a:r>
              <a:rPr lang="en-GB" sz="2400" dirty="0" smtClean="0">
                <a:latin typeface="Calibri" pitchFamily="34" charset="0"/>
              </a:rPr>
              <a:t>The Flagellants of </a:t>
            </a:r>
            <a:r>
              <a:rPr lang="en-GB" sz="2400" dirty="0" err="1" smtClean="0">
                <a:latin typeface="Calibri" pitchFamily="34" charset="0"/>
              </a:rPr>
              <a:t>Doornik</a:t>
            </a:r>
            <a:r>
              <a:rPr lang="en-GB" sz="2400" dirty="0" smtClean="0">
                <a:latin typeface="Calibri" pitchFamily="34" charset="0"/>
              </a:rPr>
              <a:t> (Netherlands), 1349: </a:t>
            </a:r>
            <a:br>
              <a:rPr lang="en-GB" sz="2400" dirty="0" smtClean="0">
                <a:latin typeface="Calibri" pitchFamily="34" charset="0"/>
              </a:rPr>
            </a:br>
            <a:r>
              <a:rPr lang="en-GB" sz="2400" dirty="0" smtClean="0">
                <a:latin typeface="Calibri" pitchFamily="34" charset="0"/>
              </a:rPr>
              <a:t>a short-lived and not widespread phenomenon </a:t>
            </a:r>
          </a:p>
        </p:txBody>
      </p:sp>
      <p:pic>
        <p:nvPicPr>
          <p:cNvPr id="8195" name="Picture 6" descr="flagellant procession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258888" y="404813"/>
            <a:ext cx="6911975" cy="528955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en-GB" sz="3600" dirty="0" smtClean="0">
                <a:latin typeface="Calibri" pitchFamily="34" charset="0"/>
              </a:rPr>
              <a:t>Political unrest</a:t>
            </a:r>
            <a:endParaRPr lang="en-GB" sz="3600" dirty="0">
              <a:latin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540568" y="1207293"/>
            <a:ext cx="9361040" cy="4525963"/>
          </a:xfrm>
        </p:spPr>
        <p:txBody>
          <a:bodyPr/>
          <a:lstStyle/>
          <a:p>
            <a:pPr lvl="2"/>
            <a:r>
              <a:rPr lang="en-GB" dirty="0" smtClean="0">
                <a:latin typeface="Calibri" pitchFamily="34" charset="0"/>
              </a:rPr>
              <a:t>The debate</a:t>
            </a:r>
          </a:p>
          <a:p>
            <a:pPr lvl="3"/>
            <a:r>
              <a:rPr lang="en-GB" sz="2400" dirty="0" smtClean="0">
                <a:latin typeface="Calibri" pitchFamily="34" charset="0"/>
              </a:rPr>
              <a:t>Were there links between plague and the many rebellions that affected several regions of Europe after 1350?</a:t>
            </a:r>
          </a:p>
          <a:p>
            <a:pPr lvl="2"/>
            <a:r>
              <a:rPr lang="en-GB" dirty="0" err="1" smtClean="0">
                <a:latin typeface="Calibri" pitchFamily="34" charset="0"/>
              </a:rPr>
              <a:t>Jacqueries</a:t>
            </a:r>
            <a:r>
              <a:rPr lang="en-GB" dirty="0" smtClean="0">
                <a:latin typeface="Calibri" pitchFamily="34" charset="0"/>
              </a:rPr>
              <a:t> in France (1350s), </a:t>
            </a:r>
            <a:r>
              <a:rPr lang="en-GB" dirty="0" err="1" smtClean="0">
                <a:latin typeface="Calibri" pitchFamily="34" charset="0"/>
              </a:rPr>
              <a:t>Ciompi</a:t>
            </a:r>
            <a:r>
              <a:rPr lang="en-GB" dirty="0" smtClean="0">
                <a:latin typeface="Calibri" pitchFamily="34" charset="0"/>
              </a:rPr>
              <a:t> in Florence (1378), Peasants’ Revolt in England (1381), civil war in Portugal (1383-4), attacks on Jews in Castile and Aragon (1391)</a:t>
            </a:r>
          </a:p>
          <a:p>
            <a:pPr lvl="3"/>
            <a:r>
              <a:rPr lang="en-GB" sz="2400" dirty="0" smtClean="0">
                <a:latin typeface="Calibri" pitchFamily="34" charset="0"/>
              </a:rPr>
              <a:t>Some rebellions pre-dated the plague e.g. urban revolts in the Low Countries (1320s), 13</a:t>
            </a:r>
            <a:r>
              <a:rPr lang="en-GB" sz="2400" baseline="30000" dirty="0" smtClean="0">
                <a:latin typeface="Calibri" pitchFamily="34" charset="0"/>
              </a:rPr>
              <a:t>th</a:t>
            </a:r>
            <a:r>
              <a:rPr lang="en-GB" sz="2400" dirty="0" smtClean="0">
                <a:latin typeface="Calibri" pitchFamily="34" charset="0"/>
              </a:rPr>
              <a:t> century attempts by people of St Albans to secure freedom from abbey</a:t>
            </a:r>
          </a:p>
          <a:p>
            <a:pPr lvl="2"/>
            <a:r>
              <a:rPr lang="en-GB" dirty="0" smtClean="0">
                <a:latin typeface="Calibri" pitchFamily="34" charset="0"/>
              </a:rPr>
              <a:t>Revolts must also be linked to warfare, weak leadership, high taxation and food shortages</a:t>
            </a:r>
          </a:p>
          <a:p>
            <a:pPr lvl="3"/>
            <a:r>
              <a:rPr lang="en-GB" sz="2400" dirty="0" smtClean="0">
                <a:latin typeface="Calibri" pitchFamily="34" charset="0"/>
              </a:rPr>
              <a:t>Wars to some extent linked to conflicts over finite resources </a:t>
            </a:r>
          </a:p>
          <a:p>
            <a:pPr lvl="3"/>
            <a:r>
              <a:rPr lang="en-GB" sz="2400" dirty="0" smtClean="0">
                <a:latin typeface="Calibri" pitchFamily="34" charset="0"/>
              </a:rPr>
              <a:t>Other political problems e.g. depositions, succession crises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7" descr="i2_0054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71500" y="357188"/>
            <a:ext cx="3633788" cy="5357812"/>
          </a:xfrm>
          <a:noFill/>
        </p:spPr>
      </p:pic>
      <p:pic>
        <p:nvPicPr>
          <p:cNvPr id="15363" name="Picture 8" descr="i2_0055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4481513" y="285750"/>
            <a:ext cx="4264025" cy="5429250"/>
          </a:xfrm>
          <a:noFill/>
        </p:spPr>
      </p:pic>
      <p:sp>
        <p:nvSpPr>
          <p:cNvPr id="15364" name="Rectangle 9"/>
          <p:cNvSpPr>
            <a:spLocks noChangeArrowheads="1"/>
          </p:cNvSpPr>
          <p:nvPr/>
        </p:nvSpPr>
        <p:spPr bwMode="auto">
          <a:xfrm>
            <a:off x="576263" y="5884863"/>
            <a:ext cx="7853362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GB" sz="2400"/>
              <a:t>The </a:t>
            </a:r>
            <a:r>
              <a:rPr lang="en-GB" sz="2400" i="1"/>
              <a:t>Jacques</a:t>
            </a:r>
            <a:r>
              <a:rPr lang="en-GB" sz="2400"/>
              <a:t> take prisoners and are later themselves </a:t>
            </a:r>
          </a:p>
          <a:p>
            <a:pPr algn="ctr"/>
            <a:r>
              <a:rPr lang="en-GB" sz="2400"/>
              <a:t>killed at Meaux: </a:t>
            </a:r>
            <a:r>
              <a:rPr lang="en-GB" sz="2400" i="1"/>
              <a:t>Grandes Chroniques de France</a:t>
            </a:r>
            <a:r>
              <a:rPr lang="en-GB" sz="2400"/>
              <a:t> (14</a:t>
            </a:r>
            <a:r>
              <a:rPr lang="en-GB" sz="2400" baseline="30000"/>
              <a:t>th</a:t>
            </a:r>
            <a:r>
              <a:rPr lang="en-GB" sz="2400"/>
              <a:t> c.)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1143000"/>
          </a:xfrm>
        </p:spPr>
        <p:txBody>
          <a:bodyPr/>
          <a:lstStyle/>
          <a:p>
            <a:r>
              <a:rPr lang="en-GB" sz="3600" dirty="0" smtClean="0">
                <a:latin typeface="Calibri" pitchFamily="34" charset="0"/>
              </a:rPr>
              <a:t>Case studies</a:t>
            </a:r>
            <a:endParaRPr lang="en-GB" sz="3600" dirty="0">
              <a:latin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828600" y="620688"/>
            <a:ext cx="9972600" cy="4525963"/>
          </a:xfrm>
        </p:spPr>
        <p:txBody>
          <a:bodyPr/>
          <a:lstStyle/>
          <a:p>
            <a:pPr lvl="2"/>
            <a:r>
              <a:rPr lang="en-GB" dirty="0" smtClean="0">
                <a:latin typeface="Calibri" pitchFamily="34" charset="0"/>
              </a:rPr>
              <a:t>Iberian Peninsula</a:t>
            </a:r>
          </a:p>
          <a:p>
            <a:pPr lvl="3"/>
            <a:r>
              <a:rPr lang="en-GB" sz="2400" dirty="0" smtClean="0">
                <a:latin typeface="Calibri" pitchFamily="34" charset="0"/>
              </a:rPr>
              <a:t>decline of Barcelona and Catalan trade and industry</a:t>
            </a:r>
          </a:p>
          <a:p>
            <a:pPr lvl="3"/>
            <a:r>
              <a:rPr lang="en-GB" sz="2400" dirty="0" smtClean="0">
                <a:latin typeface="Calibri" pitchFamily="34" charset="0"/>
              </a:rPr>
              <a:t>civil war in Castile and Portugal; involvement of France and England due to Hundred Years War; popular revolt in Portugal in support of usurper </a:t>
            </a:r>
            <a:r>
              <a:rPr lang="en-GB" sz="2400" dirty="0" err="1" smtClean="0">
                <a:latin typeface="Calibri" pitchFamily="34" charset="0"/>
              </a:rPr>
              <a:t>João</a:t>
            </a:r>
            <a:r>
              <a:rPr lang="en-GB" sz="2400" dirty="0" smtClean="0">
                <a:latin typeface="Calibri" pitchFamily="34" charset="0"/>
              </a:rPr>
              <a:t> I (1383-5)</a:t>
            </a:r>
          </a:p>
          <a:p>
            <a:pPr lvl="3"/>
            <a:r>
              <a:rPr lang="en-GB" sz="2400" dirty="0" smtClean="0">
                <a:latin typeface="Calibri" pitchFamily="34" charset="0"/>
              </a:rPr>
              <a:t>attacks on Jews (1391): as much socio-economic as religious? Increasing intolerance? (did not happen in Portugal)</a:t>
            </a:r>
          </a:p>
          <a:p>
            <a:pPr lvl="3"/>
            <a:r>
              <a:rPr lang="en-GB" sz="2400" dirty="0" smtClean="0">
                <a:latin typeface="Calibri" pitchFamily="34" charset="0"/>
              </a:rPr>
              <a:t>Portugal and Castile both recover very quickly from crisis during 15</a:t>
            </a:r>
            <a:r>
              <a:rPr lang="en-GB" sz="2400" baseline="30000" dirty="0" smtClean="0">
                <a:latin typeface="Calibri" pitchFamily="34" charset="0"/>
              </a:rPr>
              <a:t>th</a:t>
            </a:r>
            <a:r>
              <a:rPr lang="en-GB" sz="2400" dirty="0" smtClean="0">
                <a:latin typeface="Calibri" pitchFamily="34" charset="0"/>
              </a:rPr>
              <a:t> c. and begin to expand into North Africa and the Atlantic</a:t>
            </a:r>
          </a:p>
          <a:p>
            <a:pPr lvl="2"/>
            <a:r>
              <a:rPr lang="en-GB" dirty="0" smtClean="0">
                <a:latin typeface="Calibri" pitchFamily="34" charset="0"/>
              </a:rPr>
              <a:t>England</a:t>
            </a:r>
          </a:p>
          <a:p>
            <a:pPr lvl="3"/>
            <a:r>
              <a:rPr lang="en-GB" sz="2400" dirty="0" smtClean="0">
                <a:latin typeface="Calibri" pitchFamily="34" charset="0"/>
              </a:rPr>
              <a:t>Statute of Labourers (1351)</a:t>
            </a:r>
          </a:p>
          <a:p>
            <a:pPr lvl="3"/>
            <a:r>
              <a:rPr lang="en-GB" sz="2400" dirty="0" smtClean="0">
                <a:latin typeface="Calibri" pitchFamily="34" charset="0"/>
              </a:rPr>
              <a:t>War with France going badly </a:t>
            </a:r>
            <a:r>
              <a:rPr lang="en-GB" sz="2400" dirty="0" smtClean="0">
                <a:latin typeface="Calibri" pitchFamily="34" charset="0"/>
                <a:sym typeface="Wingdings"/>
              </a:rPr>
              <a:t> poll taxes (1377-81)</a:t>
            </a:r>
            <a:endParaRPr lang="en-GB" sz="2400" dirty="0" smtClean="0">
              <a:latin typeface="Calibri" pitchFamily="34" charset="0"/>
            </a:endParaRPr>
          </a:p>
          <a:p>
            <a:pPr lvl="3"/>
            <a:r>
              <a:rPr lang="en-GB" sz="2400" dirty="0" smtClean="0">
                <a:latin typeface="Calibri" pitchFamily="34" charset="0"/>
              </a:rPr>
              <a:t>Senile king followed by a child on the throne (Edward III: 1326-77; Richard II: 1377-99)</a:t>
            </a:r>
          </a:p>
          <a:p>
            <a:pPr lvl="3"/>
            <a:r>
              <a:rPr lang="en-GB" sz="2400" dirty="0" smtClean="0">
                <a:latin typeface="Calibri" pitchFamily="34" charset="0"/>
              </a:rPr>
              <a:t>Peasants’ Revolt (1381)</a:t>
            </a:r>
          </a:p>
          <a:p>
            <a:endParaRPr lang="en-GB" sz="2400" dirty="0" smtClean="0">
              <a:latin typeface="Calibri" pitchFamily="34" charset="0"/>
            </a:endParaRPr>
          </a:p>
          <a:p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6" descr="300px-Pedro_Castile_beheadi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79512" y="476250"/>
            <a:ext cx="4306887" cy="4524375"/>
          </a:xfrm>
          <a:noFill/>
        </p:spPr>
      </p:pic>
      <p:pic>
        <p:nvPicPr>
          <p:cNvPr id="17411" name="Picture 9" descr="i3_0049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4786311" y="528637"/>
            <a:ext cx="4211186" cy="4500000"/>
          </a:xfrm>
          <a:noFill/>
        </p:spPr>
      </p:pic>
      <p:sp>
        <p:nvSpPr>
          <p:cNvPr id="17412" name="Rectangle 10"/>
          <p:cNvSpPr>
            <a:spLocks noChangeArrowheads="1"/>
          </p:cNvSpPr>
          <p:nvPr/>
        </p:nvSpPr>
        <p:spPr bwMode="auto">
          <a:xfrm>
            <a:off x="4992241" y="5517232"/>
            <a:ext cx="387439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alibri" pitchFamily="34" charset="0"/>
              </a:rPr>
              <a:t>Siege of Lisbon (1384), </a:t>
            </a:r>
          </a:p>
          <a:p>
            <a:pPr algn="ctr"/>
            <a:r>
              <a:rPr lang="en-GB" sz="2400" dirty="0">
                <a:latin typeface="Calibri" pitchFamily="34" charset="0"/>
              </a:rPr>
              <a:t>Froissart’s chronicles, (15</a:t>
            </a:r>
            <a:r>
              <a:rPr lang="en-GB" sz="2400" baseline="30000" dirty="0">
                <a:latin typeface="Calibri" pitchFamily="34" charset="0"/>
              </a:rPr>
              <a:t>th</a:t>
            </a:r>
            <a:r>
              <a:rPr lang="en-GB" sz="2400" dirty="0">
                <a:latin typeface="Calibri" pitchFamily="34" charset="0"/>
              </a:rPr>
              <a:t> c.)</a:t>
            </a:r>
          </a:p>
        </p:txBody>
      </p:sp>
      <p:sp>
        <p:nvSpPr>
          <p:cNvPr id="17413" name="Rectangle 11"/>
          <p:cNvSpPr>
            <a:spLocks noChangeArrowheads="1"/>
          </p:cNvSpPr>
          <p:nvPr/>
        </p:nvSpPr>
        <p:spPr bwMode="auto">
          <a:xfrm>
            <a:off x="480370" y="5143500"/>
            <a:ext cx="3901773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alibri" pitchFamily="34" charset="0"/>
              </a:rPr>
              <a:t>Execution of Pedro I of </a:t>
            </a:r>
          </a:p>
          <a:p>
            <a:pPr algn="ctr"/>
            <a:r>
              <a:rPr lang="en-GB" sz="2400" dirty="0">
                <a:latin typeface="Calibri" pitchFamily="34" charset="0"/>
              </a:rPr>
              <a:t>Castile at his brother’s orders </a:t>
            </a:r>
          </a:p>
          <a:p>
            <a:pPr algn="ctr"/>
            <a:r>
              <a:rPr lang="en-GB" sz="2400" dirty="0">
                <a:latin typeface="Calibri" pitchFamily="34" charset="0"/>
              </a:rPr>
              <a:t>(1369), </a:t>
            </a:r>
            <a:r>
              <a:rPr lang="en-GB" sz="2400" i="1" dirty="0" err="1">
                <a:latin typeface="Calibri" pitchFamily="34" charset="0"/>
              </a:rPr>
              <a:t>Grandes</a:t>
            </a:r>
            <a:r>
              <a:rPr lang="en-GB" sz="2400" i="1" dirty="0">
                <a:latin typeface="Calibri" pitchFamily="34" charset="0"/>
              </a:rPr>
              <a:t> </a:t>
            </a:r>
            <a:r>
              <a:rPr lang="en-GB" sz="2400" i="1" dirty="0" err="1">
                <a:latin typeface="Calibri" pitchFamily="34" charset="0"/>
              </a:rPr>
              <a:t>Chroniques</a:t>
            </a:r>
            <a:r>
              <a:rPr lang="en-GB" sz="2400" i="1" dirty="0">
                <a:latin typeface="Calibri" pitchFamily="34" charset="0"/>
              </a:rPr>
              <a:t> </a:t>
            </a:r>
          </a:p>
          <a:p>
            <a:pPr algn="ctr"/>
            <a:r>
              <a:rPr lang="en-GB" sz="2400" i="1" dirty="0">
                <a:latin typeface="Calibri" pitchFamily="34" charset="0"/>
              </a:rPr>
              <a:t>de France </a:t>
            </a:r>
            <a:r>
              <a:rPr lang="en-GB" sz="2400" dirty="0">
                <a:latin typeface="Calibri" pitchFamily="34" charset="0"/>
              </a:rPr>
              <a:t>(14</a:t>
            </a:r>
            <a:r>
              <a:rPr lang="en-GB" sz="2400" baseline="30000" dirty="0">
                <a:latin typeface="Calibri" pitchFamily="34" charset="0"/>
              </a:rPr>
              <a:t>th</a:t>
            </a:r>
            <a:r>
              <a:rPr lang="en-GB" sz="2400" dirty="0">
                <a:latin typeface="Calibri" pitchFamily="34" charset="0"/>
              </a:rPr>
              <a:t> c.)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7" descr="i4_0011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14313" y="1673324"/>
            <a:ext cx="4070350" cy="3771900"/>
          </a:xfrm>
          <a:noFill/>
        </p:spPr>
      </p:pic>
      <p:pic>
        <p:nvPicPr>
          <p:cNvPr id="16387" name="Picture 8" descr="tyler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4356100" y="1732061"/>
            <a:ext cx="4608513" cy="3713163"/>
          </a:xfrm>
          <a:noFill/>
        </p:spPr>
      </p:pic>
      <p:sp>
        <p:nvSpPr>
          <p:cNvPr id="16388" name="Rectangle 9"/>
          <p:cNvSpPr>
            <a:spLocks noChangeArrowheads="1"/>
          </p:cNvSpPr>
          <p:nvPr/>
        </p:nvSpPr>
        <p:spPr bwMode="auto">
          <a:xfrm>
            <a:off x="1388420" y="188640"/>
            <a:ext cx="62799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30000"/>
              </a:spcBef>
            </a:pPr>
            <a:r>
              <a:rPr lang="en-GB" sz="3600" dirty="0" smtClean="0">
                <a:latin typeface="Calibri" pitchFamily="34" charset="0"/>
              </a:rPr>
              <a:t>England: Peasants</a:t>
            </a:r>
            <a:r>
              <a:rPr lang="en-GB" sz="3600" dirty="0">
                <a:latin typeface="Calibri" pitchFamily="34" charset="0"/>
              </a:rPr>
              <a:t>’ Revolt (1381)</a:t>
            </a:r>
          </a:p>
        </p:txBody>
      </p:sp>
      <p:sp>
        <p:nvSpPr>
          <p:cNvPr id="16389" name="Rectangle 10"/>
          <p:cNvSpPr>
            <a:spLocks noChangeArrowheads="1"/>
          </p:cNvSpPr>
          <p:nvPr/>
        </p:nvSpPr>
        <p:spPr bwMode="auto">
          <a:xfrm>
            <a:off x="4589221" y="5838363"/>
            <a:ext cx="417999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GB" sz="2400" dirty="0">
                <a:latin typeface="Calibri" pitchFamily="34" charset="0"/>
              </a:rPr>
              <a:t>Death of the rebel leader, </a:t>
            </a:r>
            <a:endParaRPr lang="en-GB" sz="2400" dirty="0" smtClean="0">
              <a:latin typeface="Calibri" pitchFamily="34" charset="0"/>
            </a:endParaRPr>
          </a:p>
          <a:p>
            <a:pPr algn="ctr">
              <a:spcBef>
                <a:spcPts val="0"/>
              </a:spcBef>
            </a:pPr>
            <a:r>
              <a:rPr lang="en-GB" sz="2400" dirty="0" err="1" smtClean="0">
                <a:latin typeface="Calibri" pitchFamily="34" charset="0"/>
              </a:rPr>
              <a:t>Wat</a:t>
            </a:r>
            <a:r>
              <a:rPr lang="en-GB" sz="2400" dirty="0" smtClean="0">
                <a:latin typeface="Calibri" pitchFamily="34" charset="0"/>
              </a:rPr>
              <a:t> Tyler, at Smithfield, 15 June</a:t>
            </a:r>
            <a:endParaRPr lang="en-GB" sz="2400" dirty="0">
              <a:latin typeface="Calibri" pitchFamily="34" charset="0"/>
            </a:endParaRPr>
          </a:p>
        </p:txBody>
      </p:sp>
      <p:sp>
        <p:nvSpPr>
          <p:cNvPr id="16390" name="Rectangle 11"/>
          <p:cNvSpPr>
            <a:spLocks noChangeArrowheads="1"/>
          </p:cNvSpPr>
          <p:nvPr/>
        </p:nvSpPr>
        <p:spPr bwMode="auto">
          <a:xfrm>
            <a:off x="819893" y="5541039"/>
            <a:ext cx="265758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spcBef>
                <a:spcPct val="30000"/>
              </a:spcBef>
            </a:pPr>
            <a:r>
              <a:rPr lang="en-GB" sz="2400" dirty="0">
                <a:latin typeface="Calibri" pitchFamily="34" charset="0"/>
              </a:rPr>
              <a:t>Richard II speaks to </a:t>
            </a:r>
          </a:p>
          <a:p>
            <a:pPr algn="ctr"/>
            <a:r>
              <a:rPr lang="en-GB" sz="2400" dirty="0">
                <a:latin typeface="Calibri" pitchFamily="34" charset="0"/>
              </a:rPr>
              <a:t>the Kentish </a:t>
            </a:r>
            <a:r>
              <a:rPr lang="en-GB" sz="2400" dirty="0" smtClean="0">
                <a:latin typeface="Calibri" pitchFamily="34" charset="0"/>
              </a:rPr>
              <a:t>rebels, </a:t>
            </a:r>
          </a:p>
          <a:p>
            <a:pPr algn="ctr"/>
            <a:r>
              <a:rPr lang="en-GB" sz="2400" dirty="0" smtClean="0">
                <a:latin typeface="Calibri" pitchFamily="34" charset="0"/>
              </a:rPr>
              <a:t>Greenwich,13 June</a:t>
            </a:r>
            <a:endParaRPr lang="en-GB" sz="2400" dirty="0">
              <a:latin typeface="Calibri" pitchFamily="34" charset="0"/>
            </a:endParaRPr>
          </a:p>
        </p:txBody>
      </p:sp>
      <p:sp>
        <p:nvSpPr>
          <p:cNvPr id="16391" name="Rectangle 12"/>
          <p:cNvSpPr>
            <a:spLocks noChangeArrowheads="1"/>
          </p:cNvSpPr>
          <p:nvPr/>
        </p:nvSpPr>
        <p:spPr bwMode="auto">
          <a:xfrm>
            <a:off x="1115616" y="1196752"/>
            <a:ext cx="72362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30000"/>
              </a:spcBef>
            </a:pPr>
            <a:r>
              <a:rPr lang="en-GB" sz="2400" dirty="0" smtClean="0"/>
              <a:t>Chronicle of Jean Froissart, 15</a:t>
            </a:r>
            <a:r>
              <a:rPr lang="en-GB" sz="2400" baseline="30000" dirty="0" smtClean="0"/>
              <a:t>th</a:t>
            </a:r>
            <a:r>
              <a:rPr lang="en-GB" sz="2400" dirty="0" smtClean="0"/>
              <a:t> century manuscript</a:t>
            </a:r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death shooting with bow and arrow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60347" t="65563" r="4957" b="13733"/>
          <a:stretch>
            <a:fillRect/>
          </a:stretch>
        </p:blipFill>
        <p:spPr>
          <a:xfrm>
            <a:off x="5334472" y="2097184"/>
            <a:ext cx="3486000" cy="2988000"/>
          </a:xfrm>
        </p:spPr>
      </p:pic>
      <p:sp>
        <p:nvSpPr>
          <p:cNvPr id="5" name="Rectangle 4"/>
          <p:cNvSpPr/>
          <p:nvPr/>
        </p:nvSpPr>
        <p:spPr>
          <a:xfrm>
            <a:off x="4464496" y="5229200"/>
            <a:ext cx="52920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 smtClean="0">
                <a:latin typeface="Calibri" pitchFamily="34" charset="0"/>
              </a:rPr>
              <a:t>Death shooting at a </a:t>
            </a:r>
          </a:p>
          <a:p>
            <a:pPr algn="ctr"/>
            <a:r>
              <a:rPr lang="en-GB" sz="2400" dirty="0" smtClean="0">
                <a:latin typeface="Calibri" pitchFamily="34" charset="0"/>
              </a:rPr>
              <a:t>labourer with his bow, </a:t>
            </a:r>
          </a:p>
          <a:p>
            <a:pPr algn="ctr"/>
            <a:r>
              <a:rPr lang="en-GB" sz="2400" dirty="0" err="1" smtClean="0">
                <a:latin typeface="Calibri" pitchFamily="34" charset="0"/>
              </a:rPr>
              <a:t>Wellcome</a:t>
            </a:r>
            <a:r>
              <a:rPr lang="en-GB" sz="2400" dirty="0" smtClean="0">
                <a:latin typeface="Calibri" pitchFamily="34" charset="0"/>
              </a:rPr>
              <a:t> Apocalypse, c. 1420</a:t>
            </a:r>
            <a:endParaRPr lang="en-GB" sz="2400" dirty="0">
              <a:latin typeface="Calibri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 bwMode="auto">
          <a:xfrm>
            <a:off x="-828600" y="332656"/>
            <a:ext cx="6120680" cy="55786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1143000" marR="0" lvl="2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</a:rPr>
              <a:t>Massive mortality has a huge effect on Europe but long-term social and political change probably a result of a combination of factors</a:t>
            </a:r>
          </a:p>
          <a:p>
            <a:pPr marL="1143000" marR="0" lvl="2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</a:rPr>
              <a:t>Europe could have recovered from plague of 1347-52 but its return over next two centuries roughly every decade had most impact on society </a:t>
            </a:r>
          </a:p>
          <a:p>
            <a:pPr marL="1143000" marR="0" lvl="2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</a:rPr>
              <a:t>Afterwards, Europeans were perhaps more prosperous but also more politicised,</a:t>
            </a:r>
            <a:r>
              <a:rPr kumimoji="0" lang="en-GB" sz="24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</a:rPr>
              <a:t> </a:t>
            </a:r>
            <a:r>
              <a:rPr kumimoji="0" lang="en-GB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</a:rPr>
              <a:t>competitive, nationalistic and intolerant</a:t>
            </a:r>
          </a:p>
          <a:p>
            <a:pPr marL="1600200" marR="0" lvl="3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</a:rPr>
              <a:t>could global expansion have occurred without this crisis?</a:t>
            </a:r>
          </a:p>
          <a:p>
            <a:pPr marL="1600200" marR="0" lvl="3" indent="-2286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lang="en-GB" sz="2400" kern="0" dirty="0" smtClean="0">
                <a:latin typeface="Calibri" pitchFamily="34" charset="0"/>
              </a:rPr>
              <a:t>What about the Renaissance and Reformation?</a:t>
            </a:r>
            <a:endParaRPr kumimoji="0" lang="en-GB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GB" sz="24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796136" y="982469"/>
            <a:ext cx="271260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 smtClean="0">
                <a:latin typeface="Calibri" pitchFamily="34" charset="0"/>
              </a:rPr>
              <a:t>Conclusions</a:t>
            </a:r>
            <a:endParaRPr lang="en-GB" sz="40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2311</TotalTime>
  <Words>1304</Words>
  <Application>Microsoft Office PowerPoint</Application>
  <PresentationFormat>On-screen Show (4:3)</PresentationFormat>
  <Paragraphs>181</Paragraphs>
  <Slides>26</Slides>
  <Notes>14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Default Design</vt:lpstr>
      <vt:lpstr>Slide 1</vt:lpstr>
      <vt:lpstr>Fourteenth-century themes </vt:lpstr>
      <vt:lpstr>Crisis, what crisis? </vt:lpstr>
      <vt:lpstr>Slide 4</vt:lpstr>
      <vt:lpstr>Slide 5</vt:lpstr>
      <vt:lpstr>Slide 6</vt:lpstr>
      <vt:lpstr>Slide 7</vt:lpstr>
      <vt:lpstr>Famine</vt:lpstr>
      <vt:lpstr>Slide 9</vt:lpstr>
      <vt:lpstr>Slide 10</vt:lpstr>
      <vt:lpstr>Slide 11</vt:lpstr>
      <vt:lpstr>Slide 12</vt:lpstr>
      <vt:lpstr>Plague</vt:lpstr>
      <vt:lpstr>Plague</vt:lpstr>
      <vt:lpstr>Spread  of the  Black Death </vt:lpstr>
      <vt:lpstr>Slide 16</vt:lpstr>
      <vt:lpstr>mass graves,  East Smithfield, London</vt:lpstr>
      <vt:lpstr>Slide 18</vt:lpstr>
      <vt:lpstr>Slide 19</vt:lpstr>
      <vt:lpstr>The Flagellants of Doornik (Netherlands), 1349:  a short-lived and not widespread phenomenon </vt:lpstr>
      <vt:lpstr>Political unrest</vt:lpstr>
      <vt:lpstr>Slide 22</vt:lpstr>
      <vt:lpstr>Case studies</vt:lpstr>
      <vt:lpstr>Slide 24</vt:lpstr>
      <vt:lpstr>Slide 25</vt:lpstr>
      <vt:lpstr>Slide 26</vt:lpstr>
    </vt:vector>
  </TitlesOfParts>
  <Company>University of Leeds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HIST 1090  Lecture 17</dc:title>
  <dc:creator>hisemja</dc:creator>
  <cp:lastModifiedBy>Emma Cavell</cp:lastModifiedBy>
  <cp:revision>84</cp:revision>
  <dcterms:created xsi:type="dcterms:W3CDTF">2006-10-31T14:35:01Z</dcterms:created>
  <dcterms:modified xsi:type="dcterms:W3CDTF">2014-12-10T18:24:35Z</dcterms:modified>
</cp:coreProperties>
</file>