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45"/>
  </p:notesMasterIdLst>
  <p:handoutMasterIdLst>
    <p:handoutMasterId r:id="rId46"/>
  </p:handoutMasterIdLst>
  <p:sldIdLst>
    <p:sldId id="256" r:id="rId5"/>
    <p:sldId id="257" r:id="rId6"/>
    <p:sldId id="306" r:id="rId7"/>
    <p:sldId id="308" r:id="rId8"/>
    <p:sldId id="309" r:id="rId9"/>
    <p:sldId id="316" r:id="rId10"/>
    <p:sldId id="358" r:id="rId11"/>
    <p:sldId id="310" r:id="rId12"/>
    <p:sldId id="311" r:id="rId13"/>
    <p:sldId id="312" r:id="rId14"/>
    <p:sldId id="359" r:id="rId15"/>
    <p:sldId id="313" r:id="rId16"/>
    <p:sldId id="361" r:id="rId17"/>
    <p:sldId id="319" r:id="rId18"/>
    <p:sldId id="299" r:id="rId19"/>
    <p:sldId id="301" r:id="rId20"/>
    <p:sldId id="323" r:id="rId21"/>
    <p:sldId id="258" r:id="rId22"/>
    <p:sldId id="302" r:id="rId23"/>
    <p:sldId id="259" r:id="rId24"/>
    <p:sldId id="260" r:id="rId25"/>
    <p:sldId id="360" r:id="rId26"/>
    <p:sldId id="281" r:id="rId27"/>
    <p:sldId id="283" r:id="rId28"/>
    <p:sldId id="284" r:id="rId29"/>
    <p:sldId id="262" r:id="rId30"/>
    <p:sldId id="263" r:id="rId31"/>
    <p:sldId id="285" r:id="rId32"/>
    <p:sldId id="265" r:id="rId33"/>
    <p:sldId id="266" r:id="rId34"/>
    <p:sldId id="267" r:id="rId35"/>
    <p:sldId id="268" r:id="rId36"/>
    <p:sldId id="269" r:id="rId37"/>
    <p:sldId id="362" r:id="rId38"/>
    <p:sldId id="286" r:id="rId39"/>
    <p:sldId id="273" r:id="rId40"/>
    <p:sldId id="274" r:id="rId41"/>
    <p:sldId id="277" r:id="rId42"/>
    <p:sldId id="282" r:id="rId43"/>
    <p:sldId id="287"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767" autoAdjust="0"/>
  </p:normalViewPr>
  <p:slideViewPr>
    <p:cSldViewPr>
      <p:cViewPr varScale="1">
        <p:scale>
          <a:sx n="82" d="100"/>
          <a:sy n="82" d="100"/>
        </p:scale>
        <p:origin x="245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71FE20-DBAE-4A90-9E16-6B45BF79D7E5}"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GB"/>
        </a:p>
      </dgm:t>
    </dgm:pt>
    <dgm:pt modelId="{4D36A03B-220F-4329-9D7C-6C827F645FD4}">
      <dgm:prSet/>
      <dgm:spPr/>
      <dgm:t>
        <a:bodyPr/>
        <a:lstStyle/>
        <a:p>
          <a:r>
            <a:rPr lang="en-GB" b="1" dirty="0"/>
            <a:t>Habit 4 </a:t>
          </a:r>
          <a:r>
            <a:rPr lang="en-GB" dirty="0"/>
            <a:t>– Think </a:t>
          </a:r>
          <a:r>
            <a:rPr lang="en-GB" b="1" dirty="0"/>
            <a:t>win </a:t>
          </a:r>
          <a:r>
            <a:rPr lang="en-GB" b="1" dirty="0" err="1"/>
            <a:t>win</a:t>
          </a:r>
          <a:r>
            <a:rPr lang="en-GB" b="1" dirty="0"/>
            <a:t>  </a:t>
          </a:r>
          <a:r>
            <a:rPr lang="en-GB" dirty="0"/>
            <a:t>You cant win an argument, show respect, show sympathy and get a yes </a:t>
          </a:r>
        </a:p>
      </dgm:t>
    </dgm:pt>
    <dgm:pt modelId="{E1F02492-4188-49DF-9994-6A20FAB2F9FD}" type="parTrans" cxnId="{66C6082C-9C1D-4057-A1A6-1B241380A693}">
      <dgm:prSet/>
      <dgm:spPr/>
      <dgm:t>
        <a:bodyPr/>
        <a:lstStyle/>
        <a:p>
          <a:endParaRPr lang="en-GB"/>
        </a:p>
      </dgm:t>
    </dgm:pt>
    <dgm:pt modelId="{844476B7-838F-42FA-AD5A-EF1FAF7ABD04}" type="sibTrans" cxnId="{66C6082C-9C1D-4057-A1A6-1B241380A693}">
      <dgm:prSet/>
      <dgm:spPr/>
      <dgm:t>
        <a:bodyPr/>
        <a:lstStyle/>
        <a:p>
          <a:endParaRPr lang="en-GB"/>
        </a:p>
      </dgm:t>
    </dgm:pt>
    <dgm:pt modelId="{2625F4A0-A762-4D3D-9E42-C6984A480DE3}">
      <dgm:prSet/>
      <dgm:spPr/>
      <dgm:t>
        <a:bodyPr/>
        <a:lstStyle/>
        <a:p>
          <a:r>
            <a:rPr lang="en-GB" b="1" dirty="0"/>
            <a:t>Habit 5 </a:t>
          </a:r>
          <a:r>
            <a:rPr lang="en-GB" dirty="0"/>
            <a:t>– </a:t>
          </a:r>
          <a:r>
            <a:rPr lang="en-GB" b="1" dirty="0"/>
            <a:t>Seek to first understand then be understood </a:t>
          </a:r>
          <a:r>
            <a:rPr lang="en-GB" dirty="0"/>
            <a:t>– Listen and see it form their angle</a:t>
          </a:r>
        </a:p>
      </dgm:t>
    </dgm:pt>
    <dgm:pt modelId="{3C111721-AFBC-454F-8F48-4608A4F739D1}" type="parTrans" cxnId="{7986FEA6-3B4F-4808-94F4-3312986D0FC8}">
      <dgm:prSet/>
      <dgm:spPr/>
      <dgm:t>
        <a:bodyPr/>
        <a:lstStyle/>
        <a:p>
          <a:endParaRPr lang="en-GB"/>
        </a:p>
      </dgm:t>
    </dgm:pt>
    <dgm:pt modelId="{AB8F80FF-37C6-4D4C-98CD-C6D2902B2655}" type="sibTrans" cxnId="{7986FEA6-3B4F-4808-94F4-3312986D0FC8}">
      <dgm:prSet/>
      <dgm:spPr/>
      <dgm:t>
        <a:bodyPr/>
        <a:lstStyle/>
        <a:p>
          <a:endParaRPr lang="en-GB"/>
        </a:p>
      </dgm:t>
    </dgm:pt>
    <dgm:pt modelId="{29D59C77-B480-4029-89A9-D1B350F6F801}">
      <dgm:prSet/>
      <dgm:spPr/>
      <dgm:t>
        <a:bodyPr/>
        <a:lstStyle/>
        <a:p>
          <a:r>
            <a:rPr lang="en-GB" b="1" dirty="0"/>
            <a:t>Habit 6 </a:t>
          </a:r>
          <a:r>
            <a:rPr lang="en-GB" dirty="0"/>
            <a:t>– Create </a:t>
          </a:r>
          <a:r>
            <a:rPr lang="en-GB" b="1" dirty="0"/>
            <a:t>Synergy</a:t>
          </a:r>
          <a:r>
            <a:rPr lang="en-GB" dirty="0"/>
            <a:t> by asking for solutions and bringing back to shared goals</a:t>
          </a:r>
        </a:p>
      </dgm:t>
    </dgm:pt>
    <dgm:pt modelId="{9FEA434E-395A-40F9-8AA9-E6D57AA8309C}" type="parTrans" cxnId="{6A94D282-B895-4DCA-B6E6-3105B54642C1}">
      <dgm:prSet/>
      <dgm:spPr/>
      <dgm:t>
        <a:bodyPr/>
        <a:lstStyle/>
        <a:p>
          <a:endParaRPr lang="en-GB"/>
        </a:p>
      </dgm:t>
    </dgm:pt>
    <dgm:pt modelId="{35815885-451D-4FB3-AB61-026695E11C80}" type="sibTrans" cxnId="{6A94D282-B895-4DCA-B6E6-3105B54642C1}">
      <dgm:prSet/>
      <dgm:spPr/>
      <dgm:t>
        <a:bodyPr/>
        <a:lstStyle/>
        <a:p>
          <a:endParaRPr lang="en-GB"/>
        </a:p>
      </dgm:t>
    </dgm:pt>
    <dgm:pt modelId="{C041A797-AB84-415C-AFEA-CA7240DDF0B0}" type="pres">
      <dgm:prSet presAssocID="{A971FE20-DBAE-4A90-9E16-6B45BF79D7E5}" presName="Name0" presStyleCnt="0">
        <dgm:presLayoutVars>
          <dgm:chMax val="11"/>
          <dgm:chPref val="11"/>
          <dgm:dir/>
          <dgm:resizeHandles/>
        </dgm:presLayoutVars>
      </dgm:prSet>
      <dgm:spPr/>
    </dgm:pt>
    <dgm:pt modelId="{3C5F2419-9C93-4C42-B334-26D86A8BBA69}" type="pres">
      <dgm:prSet presAssocID="{29D59C77-B480-4029-89A9-D1B350F6F801}" presName="Accent3" presStyleCnt="0"/>
      <dgm:spPr/>
    </dgm:pt>
    <dgm:pt modelId="{F5B1809B-8FB3-4F05-BAC5-75065769AAAB}" type="pres">
      <dgm:prSet presAssocID="{29D59C77-B480-4029-89A9-D1B350F6F801}" presName="Accent" presStyleLbl="node1" presStyleIdx="0" presStyleCnt="3"/>
      <dgm:spPr/>
    </dgm:pt>
    <dgm:pt modelId="{11830C79-2E0C-47F2-BC13-44AD90499811}" type="pres">
      <dgm:prSet presAssocID="{29D59C77-B480-4029-89A9-D1B350F6F801}" presName="ParentBackground3" presStyleCnt="0"/>
      <dgm:spPr/>
    </dgm:pt>
    <dgm:pt modelId="{1C4B2C5B-1E79-4095-8659-D3F6A346DA90}" type="pres">
      <dgm:prSet presAssocID="{29D59C77-B480-4029-89A9-D1B350F6F801}" presName="ParentBackground" presStyleLbl="fgAcc1" presStyleIdx="0" presStyleCnt="3"/>
      <dgm:spPr/>
    </dgm:pt>
    <dgm:pt modelId="{A2A71A4F-09B2-4293-A29E-FBF61AD520F5}" type="pres">
      <dgm:prSet presAssocID="{29D59C77-B480-4029-89A9-D1B350F6F801}" presName="Parent3" presStyleLbl="revTx" presStyleIdx="0" presStyleCnt="0">
        <dgm:presLayoutVars>
          <dgm:chMax val="1"/>
          <dgm:chPref val="1"/>
          <dgm:bulletEnabled val="1"/>
        </dgm:presLayoutVars>
      </dgm:prSet>
      <dgm:spPr/>
    </dgm:pt>
    <dgm:pt modelId="{77C45188-9E97-425E-A5F7-8B55DDE1409B}" type="pres">
      <dgm:prSet presAssocID="{2625F4A0-A762-4D3D-9E42-C6984A480DE3}" presName="Accent2" presStyleCnt="0"/>
      <dgm:spPr/>
    </dgm:pt>
    <dgm:pt modelId="{8C6383AB-8DD5-4EFD-A136-28DA0263FF18}" type="pres">
      <dgm:prSet presAssocID="{2625F4A0-A762-4D3D-9E42-C6984A480DE3}" presName="Accent" presStyleLbl="node1" presStyleIdx="1" presStyleCnt="3"/>
      <dgm:spPr/>
    </dgm:pt>
    <dgm:pt modelId="{F8559B16-266D-405E-AD26-302E0800CD50}" type="pres">
      <dgm:prSet presAssocID="{2625F4A0-A762-4D3D-9E42-C6984A480DE3}" presName="ParentBackground2" presStyleCnt="0"/>
      <dgm:spPr/>
    </dgm:pt>
    <dgm:pt modelId="{69ECD432-CE02-4B92-8C93-CC4C00A5AA72}" type="pres">
      <dgm:prSet presAssocID="{2625F4A0-A762-4D3D-9E42-C6984A480DE3}" presName="ParentBackground" presStyleLbl="fgAcc1" presStyleIdx="1" presStyleCnt="3"/>
      <dgm:spPr/>
    </dgm:pt>
    <dgm:pt modelId="{52144C75-87E8-4DFB-868D-CD69F1C1CEFF}" type="pres">
      <dgm:prSet presAssocID="{2625F4A0-A762-4D3D-9E42-C6984A480DE3}" presName="Parent2" presStyleLbl="revTx" presStyleIdx="0" presStyleCnt="0">
        <dgm:presLayoutVars>
          <dgm:chMax val="1"/>
          <dgm:chPref val="1"/>
          <dgm:bulletEnabled val="1"/>
        </dgm:presLayoutVars>
      </dgm:prSet>
      <dgm:spPr/>
    </dgm:pt>
    <dgm:pt modelId="{53DDC3C6-8B70-477F-949D-AAEAAB4CD1A5}" type="pres">
      <dgm:prSet presAssocID="{4D36A03B-220F-4329-9D7C-6C827F645FD4}" presName="Accent1" presStyleCnt="0"/>
      <dgm:spPr/>
    </dgm:pt>
    <dgm:pt modelId="{C459A7EA-458C-4A1F-B121-B3EEF09744BC}" type="pres">
      <dgm:prSet presAssocID="{4D36A03B-220F-4329-9D7C-6C827F645FD4}" presName="Accent" presStyleLbl="node1" presStyleIdx="2" presStyleCnt="3"/>
      <dgm:spPr/>
    </dgm:pt>
    <dgm:pt modelId="{F4C9CAB7-BBC6-4836-9A41-B17F83496955}" type="pres">
      <dgm:prSet presAssocID="{4D36A03B-220F-4329-9D7C-6C827F645FD4}" presName="ParentBackground1" presStyleCnt="0"/>
      <dgm:spPr/>
    </dgm:pt>
    <dgm:pt modelId="{39D55295-BB46-45C9-84E7-B81266B01C41}" type="pres">
      <dgm:prSet presAssocID="{4D36A03B-220F-4329-9D7C-6C827F645FD4}" presName="ParentBackground" presStyleLbl="fgAcc1" presStyleIdx="2" presStyleCnt="3"/>
      <dgm:spPr/>
    </dgm:pt>
    <dgm:pt modelId="{16E02E7B-5ED0-47C9-9E8D-67E578953DCF}" type="pres">
      <dgm:prSet presAssocID="{4D36A03B-220F-4329-9D7C-6C827F645FD4}" presName="Parent1" presStyleLbl="revTx" presStyleIdx="0" presStyleCnt="0">
        <dgm:presLayoutVars>
          <dgm:chMax val="1"/>
          <dgm:chPref val="1"/>
          <dgm:bulletEnabled val="1"/>
        </dgm:presLayoutVars>
      </dgm:prSet>
      <dgm:spPr/>
    </dgm:pt>
  </dgm:ptLst>
  <dgm:cxnLst>
    <dgm:cxn modelId="{66C6082C-9C1D-4057-A1A6-1B241380A693}" srcId="{A971FE20-DBAE-4A90-9E16-6B45BF79D7E5}" destId="{4D36A03B-220F-4329-9D7C-6C827F645FD4}" srcOrd="0" destOrd="0" parTransId="{E1F02492-4188-49DF-9994-6A20FAB2F9FD}" sibTransId="{844476B7-838F-42FA-AD5A-EF1FAF7ABD04}"/>
    <dgm:cxn modelId="{FC76B143-96BA-4EF6-A19E-A039DF9B3879}" type="presOf" srcId="{2625F4A0-A762-4D3D-9E42-C6984A480DE3}" destId="{69ECD432-CE02-4B92-8C93-CC4C00A5AA72}" srcOrd="0" destOrd="0" presId="urn:microsoft.com/office/officeart/2011/layout/CircleProcess"/>
    <dgm:cxn modelId="{9F67FE7D-EACA-4D30-8604-051B89FAA46D}" type="presOf" srcId="{29D59C77-B480-4029-89A9-D1B350F6F801}" destId="{A2A71A4F-09B2-4293-A29E-FBF61AD520F5}" srcOrd="1" destOrd="0" presId="urn:microsoft.com/office/officeart/2011/layout/CircleProcess"/>
    <dgm:cxn modelId="{6A94D282-B895-4DCA-B6E6-3105B54642C1}" srcId="{A971FE20-DBAE-4A90-9E16-6B45BF79D7E5}" destId="{29D59C77-B480-4029-89A9-D1B350F6F801}" srcOrd="2" destOrd="0" parTransId="{9FEA434E-395A-40F9-8AA9-E6D57AA8309C}" sibTransId="{35815885-451D-4FB3-AB61-026695E11C80}"/>
    <dgm:cxn modelId="{DFED9DA5-EB77-482E-99B8-C9086BD84559}" type="presOf" srcId="{4D36A03B-220F-4329-9D7C-6C827F645FD4}" destId="{39D55295-BB46-45C9-84E7-B81266B01C41}" srcOrd="0" destOrd="0" presId="urn:microsoft.com/office/officeart/2011/layout/CircleProcess"/>
    <dgm:cxn modelId="{7986FEA6-3B4F-4808-94F4-3312986D0FC8}" srcId="{A971FE20-DBAE-4A90-9E16-6B45BF79D7E5}" destId="{2625F4A0-A762-4D3D-9E42-C6984A480DE3}" srcOrd="1" destOrd="0" parTransId="{3C111721-AFBC-454F-8F48-4608A4F739D1}" sibTransId="{AB8F80FF-37C6-4D4C-98CD-C6D2902B2655}"/>
    <dgm:cxn modelId="{A3D480C9-EC9D-4AEE-8153-1BF60DC7C928}" type="presOf" srcId="{29D59C77-B480-4029-89A9-D1B350F6F801}" destId="{1C4B2C5B-1E79-4095-8659-D3F6A346DA90}" srcOrd="0" destOrd="0" presId="urn:microsoft.com/office/officeart/2011/layout/CircleProcess"/>
    <dgm:cxn modelId="{E8916BD6-5B30-465A-A4EC-E6C86596192A}" type="presOf" srcId="{4D36A03B-220F-4329-9D7C-6C827F645FD4}" destId="{16E02E7B-5ED0-47C9-9E8D-67E578953DCF}" srcOrd="1" destOrd="0" presId="urn:microsoft.com/office/officeart/2011/layout/CircleProcess"/>
    <dgm:cxn modelId="{D1FBAED7-F209-4F70-9270-37341188DD84}" type="presOf" srcId="{A971FE20-DBAE-4A90-9E16-6B45BF79D7E5}" destId="{C041A797-AB84-415C-AFEA-CA7240DDF0B0}" srcOrd="0" destOrd="0" presId="urn:microsoft.com/office/officeart/2011/layout/CircleProcess"/>
    <dgm:cxn modelId="{AFEC03DC-DC13-4A11-A9B6-7570A9CD66A9}" type="presOf" srcId="{2625F4A0-A762-4D3D-9E42-C6984A480DE3}" destId="{52144C75-87E8-4DFB-868D-CD69F1C1CEFF}" srcOrd="1" destOrd="0" presId="urn:microsoft.com/office/officeart/2011/layout/CircleProcess"/>
    <dgm:cxn modelId="{922701C2-A0C5-47FB-9C7C-875716A56B26}" type="presParOf" srcId="{C041A797-AB84-415C-AFEA-CA7240DDF0B0}" destId="{3C5F2419-9C93-4C42-B334-26D86A8BBA69}" srcOrd="0" destOrd="0" presId="urn:microsoft.com/office/officeart/2011/layout/CircleProcess"/>
    <dgm:cxn modelId="{27E2F67D-08C9-4676-863D-6DD237CD83C2}" type="presParOf" srcId="{3C5F2419-9C93-4C42-B334-26D86A8BBA69}" destId="{F5B1809B-8FB3-4F05-BAC5-75065769AAAB}" srcOrd="0" destOrd="0" presId="urn:microsoft.com/office/officeart/2011/layout/CircleProcess"/>
    <dgm:cxn modelId="{29CFD4F3-3F7A-4B5B-8ECC-176E8255BB1C}" type="presParOf" srcId="{C041A797-AB84-415C-AFEA-CA7240DDF0B0}" destId="{11830C79-2E0C-47F2-BC13-44AD90499811}" srcOrd="1" destOrd="0" presId="urn:microsoft.com/office/officeart/2011/layout/CircleProcess"/>
    <dgm:cxn modelId="{B9C9BC30-E41D-4824-949F-7BDD6C850507}" type="presParOf" srcId="{11830C79-2E0C-47F2-BC13-44AD90499811}" destId="{1C4B2C5B-1E79-4095-8659-D3F6A346DA90}" srcOrd="0" destOrd="0" presId="urn:microsoft.com/office/officeart/2011/layout/CircleProcess"/>
    <dgm:cxn modelId="{CBB88756-3586-42DC-ABF5-A97117CFC960}" type="presParOf" srcId="{C041A797-AB84-415C-AFEA-CA7240DDF0B0}" destId="{A2A71A4F-09B2-4293-A29E-FBF61AD520F5}" srcOrd="2" destOrd="0" presId="urn:microsoft.com/office/officeart/2011/layout/CircleProcess"/>
    <dgm:cxn modelId="{B1821253-D01E-40BD-B210-35E7FC06B78F}" type="presParOf" srcId="{C041A797-AB84-415C-AFEA-CA7240DDF0B0}" destId="{77C45188-9E97-425E-A5F7-8B55DDE1409B}" srcOrd="3" destOrd="0" presId="urn:microsoft.com/office/officeart/2011/layout/CircleProcess"/>
    <dgm:cxn modelId="{285933EC-6004-4DFA-88FB-DF5D4E5AFC72}" type="presParOf" srcId="{77C45188-9E97-425E-A5F7-8B55DDE1409B}" destId="{8C6383AB-8DD5-4EFD-A136-28DA0263FF18}" srcOrd="0" destOrd="0" presId="urn:microsoft.com/office/officeart/2011/layout/CircleProcess"/>
    <dgm:cxn modelId="{5A7B944A-0F72-465F-8CF2-70A6D68DD9B0}" type="presParOf" srcId="{C041A797-AB84-415C-AFEA-CA7240DDF0B0}" destId="{F8559B16-266D-405E-AD26-302E0800CD50}" srcOrd="4" destOrd="0" presId="urn:microsoft.com/office/officeart/2011/layout/CircleProcess"/>
    <dgm:cxn modelId="{D613BCBB-E18C-4D55-BEFC-4406349DB8CD}" type="presParOf" srcId="{F8559B16-266D-405E-AD26-302E0800CD50}" destId="{69ECD432-CE02-4B92-8C93-CC4C00A5AA72}" srcOrd="0" destOrd="0" presId="urn:microsoft.com/office/officeart/2011/layout/CircleProcess"/>
    <dgm:cxn modelId="{82DB06DB-4EEA-42F6-AF62-83821A5AA678}" type="presParOf" srcId="{C041A797-AB84-415C-AFEA-CA7240DDF0B0}" destId="{52144C75-87E8-4DFB-868D-CD69F1C1CEFF}" srcOrd="5" destOrd="0" presId="urn:microsoft.com/office/officeart/2011/layout/CircleProcess"/>
    <dgm:cxn modelId="{980DCF0C-565C-4531-A32A-28AE45012C24}" type="presParOf" srcId="{C041A797-AB84-415C-AFEA-CA7240DDF0B0}" destId="{53DDC3C6-8B70-477F-949D-AAEAAB4CD1A5}" srcOrd="6" destOrd="0" presId="urn:microsoft.com/office/officeart/2011/layout/CircleProcess"/>
    <dgm:cxn modelId="{A76FD37D-C431-4D52-994D-1494F44EF7C1}" type="presParOf" srcId="{53DDC3C6-8B70-477F-949D-AAEAAB4CD1A5}" destId="{C459A7EA-458C-4A1F-B121-B3EEF09744BC}" srcOrd="0" destOrd="0" presId="urn:microsoft.com/office/officeart/2011/layout/CircleProcess"/>
    <dgm:cxn modelId="{A2983E0C-01B4-468C-883B-721A5C7D4E05}" type="presParOf" srcId="{C041A797-AB84-415C-AFEA-CA7240DDF0B0}" destId="{F4C9CAB7-BBC6-4836-9A41-B17F83496955}" srcOrd="7" destOrd="0" presId="urn:microsoft.com/office/officeart/2011/layout/CircleProcess"/>
    <dgm:cxn modelId="{00856017-1C89-42CD-9C5B-745C689D5F37}" type="presParOf" srcId="{F4C9CAB7-BBC6-4836-9A41-B17F83496955}" destId="{39D55295-BB46-45C9-84E7-B81266B01C41}" srcOrd="0" destOrd="0" presId="urn:microsoft.com/office/officeart/2011/layout/CircleProcess"/>
    <dgm:cxn modelId="{BE2F7100-C709-428E-BE50-E5BD9885B1BE}" type="presParOf" srcId="{C041A797-AB84-415C-AFEA-CA7240DDF0B0}" destId="{16E02E7B-5ED0-47C9-9E8D-67E578953DCF}"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1809B-8FB3-4F05-BAC5-75065769AAAB}">
      <dsp:nvSpPr>
        <dsp:cNvPr id="0" name=""/>
        <dsp:cNvSpPr/>
      </dsp:nvSpPr>
      <dsp:spPr>
        <a:xfrm>
          <a:off x="5083163" y="923125"/>
          <a:ext cx="2217365" cy="2217775"/>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4B2C5B-1E79-4095-8659-D3F6A346DA90}">
      <dsp:nvSpPr>
        <dsp:cNvPr id="0" name=""/>
        <dsp:cNvSpPr/>
      </dsp:nvSpPr>
      <dsp:spPr>
        <a:xfrm>
          <a:off x="5156786" y="997064"/>
          <a:ext cx="2070118" cy="2069898"/>
        </a:xfrm>
        <a:prstGeom prst="ellipse">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Habit 6 </a:t>
          </a:r>
          <a:r>
            <a:rPr lang="en-GB" sz="1500" kern="1200" dirty="0"/>
            <a:t>– Create </a:t>
          </a:r>
          <a:r>
            <a:rPr lang="en-GB" sz="1500" b="1" kern="1200" dirty="0"/>
            <a:t>Synergy</a:t>
          </a:r>
          <a:r>
            <a:rPr lang="en-GB" sz="1500" kern="1200" dirty="0"/>
            <a:t> by asking for solutions and bringing back to shared goals</a:t>
          </a:r>
        </a:p>
      </dsp:txBody>
      <dsp:txXfrm>
        <a:off x="5452724" y="1292819"/>
        <a:ext cx="1478243" cy="1478387"/>
      </dsp:txXfrm>
    </dsp:sp>
    <dsp:sp modelId="{8C6383AB-8DD5-4EFD-A136-28DA0263FF18}">
      <dsp:nvSpPr>
        <dsp:cNvPr id="0" name=""/>
        <dsp:cNvSpPr/>
      </dsp:nvSpPr>
      <dsp:spPr>
        <a:xfrm rot="2700000">
          <a:off x="2794123" y="925806"/>
          <a:ext cx="2212024" cy="2212024"/>
        </a:xfrm>
        <a:prstGeom prst="teardrop">
          <a:avLst>
            <a:gd name="adj" fmla="val 10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ECD432-CE02-4B92-8C93-CC4C00A5AA72}">
      <dsp:nvSpPr>
        <dsp:cNvPr id="0" name=""/>
        <dsp:cNvSpPr/>
      </dsp:nvSpPr>
      <dsp:spPr>
        <a:xfrm>
          <a:off x="2865076" y="997064"/>
          <a:ext cx="2070118" cy="2069898"/>
        </a:xfrm>
        <a:prstGeom prst="ellipse">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Habit 5 </a:t>
          </a:r>
          <a:r>
            <a:rPr lang="en-GB" sz="1500" kern="1200" dirty="0"/>
            <a:t>– </a:t>
          </a:r>
          <a:r>
            <a:rPr lang="en-GB" sz="1500" b="1" kern="1200" dirty="0"/>
            <a:t>Seek to first understand then be understood </a:t>
          </a:r>
          <a:r>
            <a:rPr lang="en-GB" sz="1500" kern="1200" dirty="0"/>
            <a:t>– Listen and see it form their angle</a:t>
          </a:r>
        </a:p>
      </dsp:txBody>
      <dsp:txXfrm>
        <a:off x="3161013" y="1292819"/>
        <a:ext cx="1478243" cy="1478387"/>
      </dsp:txXfrm>
    </dsp:sp>
    <dsp:sp modelId="{C459A7EA-458C-4A1F-B121-B3EEF09744BC}">
      <dsp:nvSpPr>
        <dsp:cNvPr id="0" name=""/>
        <dsp:cNvSpPr/>
      </dsp:nvSpPr>
      <dsp:spPr>
        <a:xfrm rot="2700000">
          <a:off x="502412" y="925806"/>
          <a:ext cx="2212024" cy="2212024"/>
        </a:xfrm>
        <a:prstGeom prst="teardrop">
          <a:avLst>
            <a:gd name="adj" fmla="val 10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D55295-BB46-45C9-84E7-B81266B01C41}">
      <dsp:nvSpPr>
        <dsp:cNvPr id="0" name=""/>
        <dsp:cNvSpPr/>
      </dsp:nvSpPr>
      <dsp:spPr>
        <a:xfrm>
          <a:off x="573365" y="997064"/>
          <a:ext cx="2070118" cy="2069898"/>
        </a:xfrm>
        <a:prstGeom prst="ellipse">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Habit 4 </a:t>
          </a:r>
          <a:r>
            <a:rPr lang="en-GB" sz="1500" kern="1200" dirty="0"/>
            <a:t>– Think </a:t>
          </a:r>
          <a:r>
            <a:rPr lang="en-GB" sz="1500" b="1" kern="1200" dirty="0"/>
            <a:t>win </a:t>
          </a:r>
          <a:r>
            <a:rPr lang="en-GB" sz="1500" b="1" kern="1200" dirty="0" err="1"/>
            <a:t>win</a:t>
          </a:r>
          <a:r>
            <a:rPr lang="en-GB" sz="1500" b="1" kern="1200" dirty="0"/>
            <a:t>  </a:t>
          </a:r>
          <a:r>
            <a:rPr lang="en-GB" sz="1500" kern="1200" dirty="0"/>
            <a:t>You cant win an argument, show respect, show sympathy and get a yes </a:t>
          </a:r>
        </a:p>
      </dsp:txBody>
      <dsp:txXfrm>
        <a:off x="869302" y="1292819"/>
        <a:ext cx="1478243" cy="1478387"/>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02/02/2022</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4FFA4-F19C-4939-B9A9-9C60295EBF09}" type="datetimeFigureOut">
              <a:rPr lang="en-GB" smtClean="0"/>
              <a:t>02/02/2022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8</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9</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12</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14</a:t>
            </a:fld>
            <a:endParaRPr lang="en-GB"/>
          </a:p>
        </p:txBody>
      </p:sp>
    </p:spTree>
    <p:extLst>
      <p:ext uri="{BB962C8B-B14F-4D97-AF65-F5344CB8AC3E}">
        <p14:creationId xmlns:p14="http://schemas.microsoft.com/office/powerpoint/2010/main" val="39961285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r>
              <a:rPr lang="en-GB" dirty="0"/>
              <a:t>The key to overcoming conflict is recognising that there is conflict, communicating openly and constructively to discuss the impact and the issues, and working together to resolve it – leadership is vital to making these things happen.  If </a:t>
            </a:r>
            <a:r>
              <a:rPr lang="en-GB" dirty="0" err="1"/>
              <a:t>youdo</a:t>
            </a:r>
            <a:r>
              <a:rPr lang="en-GB" dirty="0"/>
              <a:t> this, then you can get to the facts and understand what the issues are, and then work to resolve them for the benefit of the team and the individuals.</a:t>
            </a:r>
          </a:p>
        </p:txBody>
      </p:sp>
      <p:sp>
        <p:nvSpPr>
          <p:cNvPr id="4" name="Slide Number Placeholder 3"/>
          <p:cNvSpPr>
            <a:spLocks noGrp="1"/>
          </p:cNvSpPr>
          <p:nvPr>
            <p:ph type="sldNum" sz="quarter" idx="10"/>
          </p:nvPr>
        </p:nvSpPr>
        <p:spPr/>
        <p:txBody>
          <a:bodyPr/>
          <a:lstStyle/>
          <a:p>
            <a:fld id="{371B1ABB-E222-4BE5-99F1-9FD156E85ACA}" type="slidenum">
              <a:rPr lang="en-GB" smtClean="0"/>
              <a:t>15</a:t>
            </a:fld>
            <a:endParaRPr lang="en-GB"/>
          </a:p>
        </p:txBody>
      </p:sp>
    </p:spTree>
    <p:extLst>
      <p:ext uri="{BB962C8B-B14F-4D97-AF65-F5344CB8AC3E}">
        <p14:creationId xmlns:p14="http://schemas.microsoft.com/office/powerpoint/2010/main" val="3880965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bring out here is how conflict can be about different ideas, views, ambitions, concerns, and much more.  Conflict, therefore, affords the team and the team leader with the opportunity to build and develop ideas, through discussion and joint problem solving.  Conflict generates energy, which can be harnessed for the good of the team and the individuals within it.  Bring out the role of ‘negotiation’ in working towards a ‘win-win’ outcome.  The key is to avoid ‘losers’, because this only stores up resentment and anger for 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16</a:t>
            </a:fld>
            <a:endParaRPr lang="en-GB"/>
          </a:p>
        </p:txBody>
      </p:sp>
    </p:spTree>
    <p:extLst>
      <p:ext uri="{BB962C8B-B14F-4D97-AF65-F5344CB8AC3E}">
        <p14:creationId xmlns:p14="http://schemas.microsoft.com/office/powerpoint/2010/main" val="2953211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2139082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800"/>
          </a:p>
        </p:txBody>
      </p:sp>
      <p:sp>
        <p:nvSpPr>
          <p:cNvPr id="78851"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4806323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3775585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21</a:t>
            </a:fld>
            <a:endParaRPr lang="en-GB"/>
          </a:p>
        </p:txBody>
      </p:sp>
    </p:spTree>
    <p:extLst>
      <p:ext uri="{BB962C8B-B14F-4D97-AF65-F5344CB8AC3E}">
        <p14:creationId xmlns:p14="http://schemas.microsoft.com/office/powerpoint/2010/main" val="6520747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Michael Jordan, the basketball legend, said “</a:t>
            </a:r>
            <a:r>
              <a:rPr lang="en-GB" sz="1200" b="1" i="1" dirty="0">
                <a:solidFill>
                  <a:srgbClr val="0070C0"/>
                </a:solidFill>
              </a:rPr>
              <a:t>Talent wins games, but teamwork and intelligence win championships.”</a:t>
            </a:r>
          </a:p>
          <a:p>
            <a:r>
              <a:rPr lang="en-GB" dirty="0"/>
              <a:t>Discuss the various components of high performing teams with the group – can they think of anything else?  Discuss the implications of each of these elements – how easy or hard are they to develop?  What is the role of leadership in building such a team?  Performance management? Clarity and agreement on the shared vision?  Opportunities for individual development? </a:t>
            </a:r>
            <a:r>
              <a:rPr lang="en-GB" b="1" i="1" dirty="0"/>
              <a:t> Demands </a:t>
            </a:r>
            <a:r>
              <a:rPr lang="en-GB" dirty="0"/>
              <a:t>for individual development?!</a:t>
            </a:r>
          </a:p>
          <a:p>
            <a:r>
              <a:rPr lang="en-GB" dirty="0"/>
              <a:t>Finally stress the importance of open AND effective communication – and we will be looking at this next.</a:t>
            </a:r>
          </a:p>
        </p:txBody>
      </p:sp>
      <p:sp>
        <p:nvSpPr>
          <p:cNvPr id="4" name="Slide Number Placeholder 3"/>
          <p:cNvSpPr>
            <a:spLocks noGrp="1"/>
          </p:cNvSpPr>
          <p:nvPr>
            <p:ph type="sldNum" sz="quarter" idx="10"/>
          </p:nvPr>
        </p:nvSpPr>
        <p:spPr/>
        <p:txBody>
          <a:bodyPr/>
          <a:lstStyle/>
          <a:p>
            <a:fld id="{371B1ABB-E222-4BE5-99F1-9FD156E85ACA}" type="slidenum">
              <a:rPr lang="en-GB" smtClean="0"/>
              <a:t>22</a:t>
            </a:fld>
            <a:endParaRPr lang="en-GB"/>
          </a:p>
        </p:txBody>
      </p:sp>
    </p:spTree>
    <p:extLst>
      <p:ext uri="{BB962C8B-B14F-4D97-AF65-F5344CB8AC3E}">
        <p14:creationId xmlns:p14="http://schemas.microsoft.com/office/powerpoint/2010/main" val="14656010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psychologist originators, </a:t>
            </a:r>
            <a:r>
              <a:rPr lang="en-GB" dirty="0" err="1"/>
              <a:t>Dr.</a:t>
            </a:r>
            <a:r>
              <a:rPr lang="en-GB" dirty="0"/>
              <a:t> Kenneth Thomas and </a:t>
            </a:r>
            <a:r>
              <a:rPr lang="en-GB" dirty="0" err="1"/>
              <a:t>Dr.</a:t>
            </a:r>
            <a:r>
              <a:rPr lang="en-GB" dirty="0"/>
              <a:t> Ralph Kilmann, the Thomas-Kilmann model lays out 5 different modes of how people handle conflict, on axes of assertiveness and cooperativeness. What’s particularly helpful about this model is that it names ways that we react to conflict, knowingly or unknowingly.</a:t>
            </a:r>
          </a:p>
        </p:txBody>
      </p:sp>
      <p:sp>
        <p:nvSpPr>
          <p:cNvPr id="4" name="Slide Number Placeholder 3"/>
          <p:cNvSpPr>
            <a:spLocks noGrp="1"/>
          </p:cNvSpPr>
          <p:nvPr>
            <p:ph type="sldNum" sz="quarter" idx="5"/>
          </p:nvPr>
        </p:nvSpPr>
        <p:spPr/>
        <p:txBody>
          <a:bodyPr/>
          <a:lstStyle/>
          <a:p>
            <a:fld id="{371B1ABB-E222-4BE5-99F1-9FD156E85ACA}" type="slidenum">
              <a:rPr lang="en-GB" smtClean="0"/>
              <a:t>24</a:t>
            </a:fld>
            <a:endParaRPr lang="en-GB"/>
          </a:p>
        </p:txBody>
      </p:sp>
    </p:spTree>
    <p:extLst>
      <p:ext uri="{BB962C8B-B14F-4D97-AF65-F5344CB8AC3E}">
        <p14:creationId xmlns:p14="http://schemas.microsoft.com/office/powerpoint/2010/main" val="41361793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26</a:t>
            </a:fld>
            <a:endParaRPr lang="en-GB"/>
          </a:p>
        </p:txBody>
      </p:sp>
    </p:spTree>
    <p:extLst>
      <p:ext uri="{BB962C8B-B14F-4D97-AF65-F5344CB8AC3E}">
        <p14:creationId xmlns:p14="http://schemas.microsoft.com/office/powerpoint/2010/main" val="2744008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27</a:t>
            </a:fld>
            <a:endParaRPr lang="en-GB"/>
          </a:p>
        </p:txBody>
      </p:sp>
    </p:spTree>
    <p:extLst>
      <p:ext uri="{BB962C8B-B14F-4D97-AF65-F5344CB8AC3E}">
        <p14:creationId xmlns:p14="http://schemas.microsoft.com/office/powerpoint/2010/main" val="1754661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29</a:t>
            </a:fld>
            <a:endParaRPr lang="en-GB"/>
          </a:p>
        </p:txBody>
      </p:sp>
    </p:spTree>
    <p:extLst>
      <p:ext uri="{BB962C8B-B14F-4D97-AF65-F5344CB8AC3E}">
        <p14:creationId xmlns:p14="http://schemas.microsoft.com/office/powerpoint/2010/main" val="19289710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30</a:t>
            </a:fld>
            <a:endParaRPr lang="en-GB"/>
          </a:p>
        </p:txBody>
      </p:sp>
    </p:spTree>
    <p:extLst>
      <p:ext uri="{BB962C8B-B14F-4D97-AF65-F5344CB8AC3E}">
        <p14:creationId xmlns:p14="http://schemas.microsoft.com/office/powerpoint/2010/main" val="8267426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31</a:t>
            </a:fld>
            <a:endParaRPr lang="en-GB"/>
          </a:p>
        </p:txBody>
      </p:sp>
    </p:spTree>
    <p:extLst>
      <p:ext uri="{BB962C8B-B14F-4D97-AF65-F5344CB8AC3E}">
        <p14:creationId xmlns:p14="http://schemas.microsoft.com/office/powerpoint/2010/main" val="12070986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32</a:t>
            </a:fld>
            <a:endParaRPr lang="en-GB"/>
          </a:p>
        </p:txBody>
      </p:sp>
    </p:spTree>
    <p:extLst>
      <p:ext uri="{BB962C8B-B14F-4D97-AF65-F5344CB8AC3E}">
        <p14:creationId xmlns:p14="http://schemas.microsoft.com/office/powerpoint/2010/main" val="275555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33</a:t>
            </a:fld>
            <a:endParaRPr lang="en-GB"/>
          </a:p>
        </p:txBody>
      </p:sp>
    </p:spTree>
    <p:extLst>
      <p:ext uri="{BB962C8B-B14F-4D97-AF65-F5344CB8AC3E}">
        <p14:creationId xmlns:p14="http://schemas.microsoft.com/office/powerpoint/2010/main" val="20148407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bwMode="auto">
          <a:xfrm>
            <a:off x="864718" y="3417373"/>
            <a:ext cx="4755946" cy="590815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700"/>
          </a:p>
        </p:txBody>
      </p:sp>
      <p:sp>
        <p:nvSpPr>
          <p:cNvPr id="79875" name="Rectangle 3"/>
          <p:cNvSpPr>
            <a:spLocks noGrp="1" noRot="1" noChangeAspect="1" noChangeArrowheads="1" noTextEdit="1"/>
          </p:cNvSpPr>
          <p:nvPr>
            <p:ph type="sldImg"/>
          </p:nvPr>
        </p:nvSpPr>
        <p:spPr bwMode="auto">
          <a:xfrm>
            <a:off x="1090613" y="100013"/>
            <a:ext cx="4305300" cy="322897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5947750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37</a:t>
            </a:fld>
            <a:endParaRPr lang="en-GB"/>
          </a:p>
        </p:txBody>
      </p:sp>
    </p:spTree>
    <p:extLst>
      <p:ext uri="{BB962C8B-B14F-4D97-AF65-F5344CB8AC3E}">
        <p14:creationId xmlns:p14="http://schemas.microsoft.com/office/powerpoint/2010/main" val="30933286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38</a:t>
            </a:fld>
            <a:endParaRPr lang="en-GB"/>
          </a:p>
        </p:txBody>
      </p:sp>
    </p:spTree>
    <p:extLst>
      <p:ext uri="{BB962C8B-B14F-4D97-AF65-F5344CB8AC3E}">
        <p14:creationId xmlns:p14="http://schemas.microsoft.com/office/powerpoint/2010/main" val="522509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02/02/2022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87441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02/02/2022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4526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02/02/2022</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4277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02/02/2022</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31592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02/02/2022</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820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02/02/2022</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24177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02/02/2022</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63563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t>02/02/2022</a:t>
            </a:fld>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42827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02/02/2022</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63271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02/02/2022</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02606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02/02/2022</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33786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02/02/2022</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95178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leadershipfreak.wordpress.com/category/delegati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hortformblog.com/post/27344520602/author-stephen-covey-die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_Nngs50X_JY?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20.png"/><Relationship Id="rId5" Type="http://schemas.openxmlformats.org/officeDocument/2006/relationships/image" Target="../media/image19.wmf"/><Relationship Id="rId4" Type="http://schemas.openxmlformats.org/officeDocument/2006/relationships/oleObject" Target="../embeddings/oleObject1.bin"/></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mindtools.com/pages/videos/conflict-resolution-transcript.htm"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BMSW4002</a:t>
            </a:r>
            <a:endParaRPr lang="en-GB" dirty="0"/>
          </a:p>
        </p:txBody>
      </p:sp>
      <p:sp>
        <p:nvSpPr>
          <p:cNvPr id="3" name="Subtitle 2"/>
          <p:cNvSpPr>
            <a:spLocks noGrp="1"/>
          </p:cNvSpPr>
          <p:nvPr>
            <p:ph type="subTitle" idx="1"/>
          </p:nvPr>
        </p:nvSpPr>
        <p:spPr/>
        <p:txBody>
          <a:bodyPr>
            <a:normAutofit lnSpcReduction="10000"/>
          </a:bodyPr>
          <a:lstStyle/>
          <a:p>
            <a:r>
              <a:rPr lang="en-GB" b="1" dirty="0"/>
              <a:t>Effective Team Working and Communication</a:t>
            </a:r>
            <a:br>
              <a:rPr lang="en-GB" b="1" dirty="0"/>
            </a:br>
            <a:br>
              <a:rPr lang="en-GB" altLang="en-US" sz="1600" dirty="0"/>
            </a:br>
            <a:r>
              <a:rPr lang="en-GB" altLang="en-US" sz="2000" b="1" dirty="0"/>
              <a:t>Week 4</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endParaRPr lang="en-GB" dirty="0"/>
          </a:p>
          <a:p>
            <a:r>
              <a:rPr lang="en-GB" dirty="0"/>
              <a:t>Reward/ Motivation</a:t>
            </a:r>
          </a:p>
          <a:p>
            <a:r>
              <a:rPr lang="en-GB" dirty="0"/>
              <a:t>Delegation/ Leadership</a:t>
            </a:r>
          </a:p>
          <a:p>
            <a:r>
              <a:rPr lang="en-GB" dirty="0"/>
              <a:t>Group dynamics</a:t>
            </a:r>
          </a:p>
          <a:p>
            <a:r>
              <a:rPr lang="en-GB" dirty="0"/>
              <a:t>Why teams fail</a:t>
            </a:r>
          </a:p>
          <a:p>
            <a:r>
              <a:rPr lang="en-GB" dirty="0"/>
              <a:t>Conflict</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4716015" y="2058487"/>
            <a:ext cx="3240361" cy="2265780"/>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2">
            <a:extLst>
              <a:ext uri="{BEBA8EAE-BF5A-486C-A8C5-ECC9F3942E4B}">
                <a14:imgProps xmlns:a14="http://schemas.microsoft.com/office/drawing/2010/main">
                  <a14:imgLayer r:embed="rId3">
                    <a14:imgEffect>
                      <a14:artisticGlowDiffused/>
                    </a14:imgEffect>
                    <a14:imgEffect>
                      <a14:brightnessContrast bright="2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36470" y="116632"/>
            <a:ext cx="2871059" cy="1554360"/>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a:xfrm>
            <a:off x="1259632" y="1559639"/>
            <a:ext cx="7543800" cy="1450757"/>
          </a:xfrm>
        </p:spPr>
        <p:txBody>
          <a:bodyPr/>
          <a:lstStyle/>
          <a:p>
            <a:pPr algn="ctr"/>
            <a:r>
              <a:rPr lang="en-GB" dirty="0"/>
              <a:t>Delegation</a:t>
            </a:r>
          </a:p>
        </p:txBody>
      </p:sp>
      <p:pic>
        <p:nvPicPr>
          <p:cNvPr id="4" name="Content Placeholder 3"/>
          <p:cNvPicPr>
            <a:picLocks noGrp="1" noChangeAspect="1"/>
          </p:cNvPicPr>
          <p:nvPr>
            <p:ph idx="1"/>
          </p:nvPr>
        </p:nvPicPr>
        <p:blipFill>
          <a:blip r:embed="rId5"/>
          <a:stretch>
            <a:fillRect/>
          </a:stretch>
        </p:blipFill>
        <p:spPr>
          <a:xfrm>
            <a:off x="539552" y="3113999"/>
            <a:ext cx="7699915" cy="4090771"/>
          </a:xfrm>
          <a:prstGeom prst="rect">
            <a:avLst/>
          </a:prstGeom>
        </p:spPr>
      </p:pic>
    </p:spTree>
    <p:extLst>
      <p:ext uri="{BB962C8B-B14F-4D97-AF65-F5344CB8AC3E}">
        <p14:creationId xmlns:p14="http://schemas.microsoft.com/office/powerpoint/2010/main" val="399581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467544" y="724184"/>
            <a:ext cx="6269868"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extLst>
              <p:ext uri="{D42A27DB-BD31-4B8C-83A1-F6EECF244321}">
                <p14:modId xmlns:p14="http://schemas.microsoft.com/office/powerpoint/2010/main" val="877061463"/>
              </p:ext>
            </p:extLst>
          </p:nvPr>
        </p:nvGraphicFramePr>
        <p:xfrm>
          <a:off x="352636" y="1916831"/>
          <a:ext cx="7571184" cy="3870960"/>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44096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718372">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44096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718372">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718372">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1976" y="432137"/>
            <a:ext cx="1763688" cy="1205187"/>
          </a:xfrm>
          <a:prstGeom prst="rect">
            <a:avLst/>
          </a:prstGeom>
        </p:spPr>
      </p:pic>
      <p:sp>
        <p:nvSpPr>
          <p:cNvPr id="8" name="Rectangle 7">
            <a:extLst>
              <a:ext uri="{FF2B5EF4-FFF2-40B4-BE49-F238E27FC236}">
                <a16:creationId xmlns:a16="http://schemas.microsoft.com/office/drawing/2014/main" id="{9C017701-083E-4D0B-B605-765BB8EF171E}"/>
              </a:ext>
            </a:extLst>
          </p:cNvPr>
          <p:cNvSpPr/>
          <p:nvPr/>
        </p:nvSpPr>
        <p:spPr>
          <a:xfrm>
            <a:off x="439743" y="5882632"/>
            <a:ext cx="6731124" cy="369332"/>
          </a:xfrm>
          <a:prstGeom prst="rect">
            <a:avLst/>
          </a:prstGeom>
        </p:spPr>
        <p:txBody>
          <a:bodyPr wrap="square">
            <a:spAutoFit/>
          </a:bodyPr>
          <a:lstStyle/>
          <a:p>
            <a:r>
              <a:rPr lang="en-GB" dirty="0"/>
              <a:t>Adapted from Covey, S. The 7</a:t>
            </a:r>
            <a:r>
              <a:rPr lang="en-GB" i="1" dirty="0"/>
              <a:t> Habits of Highly Effective People</a:t>
            </a:r>
          </a:p>
        </p:txBody>
      </p:sp>
    </p:spTree>
    <p:extLst>
      <p:ext uri="{BB962C8B-B14F-4D97-AF65-F5344CB8AC3E}">
        <p14:creationId xmlns:p14="http://schemas.microsoft.com/office/powerpoint/2010/main" val="2253537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p:txBody>
          <a:bodyPr/>
          <a:lstStyle/>
          <a:p>
            <a:r>
              <a:rPr lang="en-GB" dirty="0"/>
              <a:t>Alternative Delegation Style</a:t>
            </a:r>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idx="1"/>
          </p:nvPr>
        </p:nvSpPr>
        <p:spPr>
          <a:xfrm>
            <a:off x="457200" y="2868395"/>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3154700" y="2010490"/>
            <a:ext cx="2880320" cy="584775"/>
          </a:xfrm>
          <a:prstGeom prst="rect">
            <a:avLst/>
          </a:prstGeom>
        </p:spPr>
        <p:txBody>
          <a:bodyPr wrap="square">
            <a:spAutoFit/>
          </a:bodyPr>
          <a:lstStyle/>
          <a:p>
            <a:r>
              <a:rPr lang="en-GB" sz="3200" b="1" dirty="0">
                <a:latin typeface="+mj-lt"/>
                <a:cs typeface="Arial" pitchFamily="34" charset="0"/>
              </a:rPr>
              <a:t>ABDICATION</a:t>
            </a:r>
          </a:p>
        </p:txBody>
      </p:sp>
      <p:pic>
        <p:nvPicPr>
          <p:cNvPr id="4" name="Picture 3"/>
          <p:cNvPicPr>
            <a:picLocks noChangeAspect="1"/>
          </p:cNvPicPr>
          <p:nvPr/>
        </p:nvPicPr>
        <p:blipFill>
          <a:blip r:embed="rId3"/>
          <a:stretch>
            <a:fillRect/>
          </a:stretch>
        </p:blipFill>
        <p:spPr>
          <a:xfrm>
            <a:off x="5296105" y="3068960"/>
            <a:ext cx="3390695" cy="1639369"/>
          </a:xfrm>
          <a:prstGeom prst="rect">
            <a:avLst/>
          </a:prstGeom>
        </p:spPr>
      </p:pic>
    </p:spTree>
    <p:extLst>
      <p:ext uri="{BB962C8B-B14F-4D97-AF65-F5344CB8AC3E}">
        <p14:creationId xmlns:p14="http://schemas.microsoft.com/office/powerpoint/2010/main" val="3578424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70690"/>
            <a:ext cx="8229600" cy="1143000"/>
          </a:xfrm>
        </p:spPr>
        <p:txBody>
          <a:bodyPr>
            <a:normAutofit fontScale="90000"/>
          </a:bodyPr>
          <a:lstStyle/>
          <a:p>
            <a:pPr algn="ctr"/>
            <a:r>
              <a:rPr lang="en-US" dirty="0"/>
              <a:t>Difference between delegation and abdication</a:t>
            </a:r>
            <a:br>
              <a:rPr lang="en-US" dirty="0"/>
            </a:br>
            <a:endParaRPr lang="en-US" dirty="0"/>
          </a:p>
        </p:txBody>
      </p:sp>
      <p:pic>
        <p:nvPicPr>
          <p:cNvPr id="5" name="Online Media 4" title="The Difference Between Delegation &amp; Abdication in our Businesses">
            <a:hlinkClick r:id="" action="ppaction://media"/>
            <a:extLst>
              <a:ext uri="{FF2B5EF4-FFF2-40B4-BE49-F238E27FC236}">
                <a16:creationId xmlns:a16="http://schemas.microsoft.com/office/drawing/2014/main" id="{EBAA63AF-3027-4A00-BDD2-DD8064767746}"/>
              </a:ext>
            </a:extLst>
          </p:cNvPr>
          <p:cNvPicPr>
            <a:picLocks noRot="1" noChangeAspect="1"/>
          </p:cNvPicPr>
          <p:nvPr>
            <a:videoFile r:link="rId1"/>
          </p:nvPr>
        </p:nvPicPr>
        <p:blipFill>
          <a:blip r:embed="rId3"/>
          <a:stretch>
            <a:fillRect/>
          </a:stretch>
        </p:blipFill>
        <p:spPr>
          <a:xfrm>
            <a:off x="1259632" y="1801619"/>
            <a:ext cx="7263249" cy="4103736"/>
          </a:xfrm>
          <a:prstGeom prst="rect">
            <a:avLst/>
          </a:prstGeom>
        </p:spPr>
      </p:pic>
    </p:spTree>
    <p:extLst>
      <p:ext uri="{BB962C8B-B14F-4D97-AF65-F5344CB8AC3E}">
        <p14:creationId xmlns:p14="http://schemas.microsoft.com/office/powerpoint/2010/main" val="3107150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Situational Leadership</a:t>
            </a:r>
          </a:p>
        </p:txBody>
      </p:sp>
      <p:pic>
        <p:nvPicPr>
          <p:cNvPr id="4" name="Content Placeholder 3"/>
          <p:cNvPicPr>
            <a:picLocks noGrp="1" noChangeAspect="1"/>
          </p:cNvPicPr>
          <p:nvPr>
            <p:ph idx="1"/>
          </p:nvPr>
        </p:nvPicPr>
        <p:blipFill>
          <a:blip r:embed="rId2"/>
          <a:stretch>
            <a:fillRect/>
          </a:stretch>
        </p:blipFill>
        <p:spPr>
          <a:xfrm>
            <a:off x="2411760" y="1791251"/>
            <a:ext cx="4680520" cy="4431556"/>
          </a:xfrm>
          <a:prstGeom prst="rect">
            <a:avLst/>
          </a:prstGeom>
        </p:spPr>
      </p:pic>
    </p:spTree>
    <p:extLst>
      <p:ext uri="{BB962C8B-B14F-4D97-AF65-F5344CB8AC3E}">
        <p14:creationId xmlns:p14="http://schemas.microsoft.com/office/powerpoint/2010/main" val="615971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836447" y="2060848"/>
            <a:ext cx="5760640" cy="2304257"/>
          </a:xfrm>
        </p:spPr>
        <p:txBody>
          <a:bodyPr>
            <a:noAutofit/>
          </a:bodyPr>
          <a:lstStyle/>
          <a:p>
            <a:pPr marL="0" indent="0">
              <a:lnSpc>
                <a:spcPct val="90000"/>
              </a:lnSpc>
              <a:spcBef>
                <a:spcPct val="50000"/>
              </a:spcBef>
              <a:buClr>
                <a:srgbClr val="395A79"/>
              </a:buClr>
              <a:buNone/>
            </a:pPr>
            <a:r>
              <a:rPr lang="en-GB" b="1" dirty="0">
                <a:latin typeface="+mj-lt"/>
              </a:rPr>
              <a:t>The Team Leader: -</a:t>
            </a:r>
          </a:p>
          <a:p>
            <a:pPr>
              <a:lnSpc>
                <a:spcPct val="90000"/>
              </a:lnSpc>
              <a:spcBef>
                <a:spcPct val="50000"/>
              </a:spcBef>
              <a:buClr>
                <a:srgbClr val="395A79"/>
              </a:buClr>
            </a:pPr>
            <a:r>
              <a:rPr lang="en-GB" b="1" i="1" dirty="0">
                <a:latin typeface="+mj-lt"/>
              </a:rPr>
              <a:t>Sets boundaries but allows freedom over approach.</a:t>
            </a:r>
          </a:p>
          <a:p>
            <a:pPr>
              <a:lnSpc>
                <a:spcPct val="90000"/>
              </a:lnSpc>
              <a:spcBef>
                <a:spcPct val="50000"/>
              </a:spcBef>
              <a:buClr>
                <a:srgbClr val="395A79"/>
              </a:buClr>
            </a:pPr>
            <a:r>
              <a:rPr lang="en-GB" b="1" i="1" dirty="0">
                <a:latin typeface="+mj-lt"/>
              </a:rPr>
              <a:t>Uses clear communication.</a:t>
            </a:r>
          </a:p>
          <a:p>
            <a:pPr>
              <a:lnSpc>
                <a:spcPct val="90000"/>
              </a:lnSpc>
              <a:spcBef>
                <a:spcPct val="50000"/>
              </a:spcBef>
              <a:buClr>
                <a:srgbClr val="395A79"/>
              </a:buClr>
            </a:pPr>
            <a:r>
              <a:rPr lang="en-GB" b="1" i="1" dirty="0">
                <a:latin typeface="+mj-lt"/>
              </a:rPr>
              <a:t>Makes time for questions.</a:t>
            </a:r>
          </a:p>
          <a:p>
            <a:pPr>
              <a:lnSpc>
                <a:spcPct val="90000"/>
              </a:lnSpc>
              <a:spcBef>
                <a:spcPct val="50000"/>
              </a:spcBef>
              <a:buClr>
                <a:srgbClr val="395A79"/>
              </a:buClr>
            </a:pPr>
            <a:r>
              <a:rPr lang="en-GB" b="1" i="1" dirty="0">
                <a:latin typeface="+mj-lt"/>
              </a:rPr>
              <a:t>Allows alternate solutions.</a:t>
            </a:r>
          </a:p>
          <a:p>
            <a:pPr>
              <a:lnSpc>
                <a:spcPct val="90000"/>
              </a:lnSpc>
              <a:spcBef>
                <a:spcPct val="50000"/>
              </a:spcBef>
              <a:buClr>
                <a:srgbClr val="395A79"/>
              </a:buClr>
            </a:pPr>
            <a:r>
              <a:rPr lang="en-GB" b="1" i="1" dirty="0">
                <a:latin typeface="+mj-lt"/>
              </a:rPr>
              <a:t>Builds trust and confidence, motivates and develops.</a:t>
            </a:r>
          </a:p>
          <a:p>
            <a:pPr>
              <a:lnSpc>
                <a:spcPct val="90000"/>
              </a:lnSpc>
              <a:spcBef>
                <a:spcPct val="50000"/>
              </a:spcBef>
              <a:buClr>
                <a:srgbClr val="395A79"/>
              </a:buClr>
            </a:pPr>
            <a:r>
              <a:rPr lang="en-GB" b="1" i="1" dirty="0">
                <a:latin typeface="+mj-lt"/>
              </a:rPr>
              <a:t>Requires regular progress reports.</a:t>
            </a:r>
          </a:p>
          <a:p>
            <a:pPr>
              <a:lnSpc>
                <a:spcPct val="90000"/>
              </a:lnSpc>
              <a:spcBef>
                <a:spcPct val="50000"/>
              </a:spcBef>
              <a:buClr>
                <a:srgbClr val="395A79"/>
              </a:buClr>
            </a:pPr>
            <a:r>
              <a:rPr lang="en-GB" b="1" i="1" dirty="0">
                <a:latin typeface="+mj-lt"/>
              </a:rPr>
              <a:t>Accepts that final accountability resides with manager.</a:t>
            </a:r>
          </a:p>
          <a:p>
            <a:endParaRPr lang="en-GB" b="1" dirty="0">
              <a:latin typeface="+mj-lt"/>
            </a:endParaRPr>
          </a:p>
        </p:txBody>
      </p:sp>
      <p:pic>
        <p:nvPicPr>
          <p:cNvPr id="4" name="Picture 3"/>
          <p:cNvPicPr>
            <a:picLocks noChangeAspect="1"/>
          </p:cNvPicPr>
          <p:nvPr/>
        </p:nvPicPr>
        <p:blipFill>
          <a:blip r:embed="rId3"/>
          <a:stretch>
            <a:fillRect/>
          </a:stretch>
        </p:blipFill>
        <p:spPr>
          <a:xfrm>
            <a:off x="6629926" y="2708920"/>
            <a:ext cx="2174922" cy="2449944"/>
          </a:xfrm>
          <a:prstGeom prst="rect">
            <a:avLst/>
          </a:prstGeom>
        </p:spPr>
      </p:pic>
    </p:spTree>
    <p:extLst>
      <p:ext uri="{BB962C8B-B14F-4D97-AF65-F5344CB8AC3E}">
        <p14:creationId xmlns:p14="http://schemas.microsoft.com/office/powerpoint/2010/main" val="594510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p:txBody>
          <a:bodyPr/>
          <a:lstStyle/>
          <a:p>
            <a:r>
              <a:rPr lang="en-GB" dirty="0"/>
              <a:t>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467544" y="2060848"/>
            <a:ext cx="4104456" cy="3456385"/>
          </a:xfrm>
        </p:spPr>
        <p:txBody>
          <a:bodyPr>
            <a:normAutofit fontScale="925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pic>
        <p:nvPicPr>
          <p:cNvPr id="4" name="Picture 3"/>
          <p:cNvPicPr>
            <a:picLocks noChangeAspect="1"/>
          </p:cNvPicPr>
          <p:nvPr/>
        </p:nvPicPr>
        <p:blipFill>
          <a:blip r:embed="rId3"/>
          <a:stretch>
            <a:fillRect/>
          </a:stretch>
        </p:blipFill>
        <p:spPr>
          <a:xfrm>
            <a:off x="5724128" y="2420888"/>
            <a:ext cx="2783541" cy="3024336"/>
          </a:xfrm>
          <a:prstGeom prst="rect">
            <a:avLst/>
          </a:prstGeom>
        </p:spPr>
      </p:pic>
    </p:spTree>
    <p:extLst>
      <p:ext uri="{BB962C8B-B14F-4D97-AF65-F5344CB8AC3E}">
        <p14:creationId xmlns:p14="http://schemas.microsoft.com/office/powerpoint/2010/main" val="4170673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pic>
        <p:nvPicPr>
          <p:cNvPr id="4" name="Picture 3"/>
          <p:cNvPicPr>
            <a:picLocks noChangeAspect="1"/>
          </p:cNvPicPr>
          <p:nvPr/>
        </p:nvPicPr>
        <p:blipFill>
          <a:blip r:embed="rId3"/>
          <a:stretch>
            <a:fillRect/>
          </a:stretch>
        </p:blipFill>
        <p:spPr>
          <a:xfrm>
            <a:off x="5508104" y="2637367"/>
            <a:ext cx="3166532" cy="1583266"/>
          </a:xfrm>
          <a:prstGeom prst="rect">
            <a:avLst/>
          </a:prstGeom>
        </p:spPr>
      </p:pic>
    </p:spTree>
    <p:extLst>
      <p:ext uri="{BB962C8B-B14F-4D97-AF65-F5344CB8AC3E}">
        <p14:creationId xmlns:p14="http://schemas.microsoft.com/office/powerpoint/2010/main" val="160833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why team fail</a:t>
            </a:r>
          </a:p>
        </p:txBody>
      </p:sp>
      <p:pic>
        <p:nvPicPr>
          <p:cNvPr id="4" name="Content Placeholder 3"/>
          <p:cNvPicPr>
            <a:picLocks noGrp="1" noChangeAspect="1"/>
          </p:cNvPicPr>
          <p:nvPr>
            <p:ph idx="1"/>
          </p:nvPr>
        </p:nvPicPr>
        <p:blipFill>
          <a:blip r:embed="rId2"/>
          <a:stretch>
            <a:fillRect/>
          </a:stretch>
        </p:blipFill>
        <p:spPr>
          <a:xfrm>
            <a:off x="853271" y="1846263"/>
            <a:ext cx="7481907" cy="4022725"/>
          </a:xfrm>
          <a:prstGeom prst="rect">
            <a:avLst/>
          </a:prstGeom>
        </p:spPr>
      </p:pic>
      <p:pic>
        <p:nvPicPr>
          <p:cNvPr id="5" name="Picture 4"/>
          <p:cNvPicPr>
            <a:picLocks noChangeAspect="1"/>
          </p:cNvPicPr>
          <p:nvPr/>
        </p:nvPicPr>
        <p:blipFill>
          <a:blip r:embed="rId3"/>
          <a:stretch>
            <a:fillRect/>
          </a:stretch>
        </p:blipFill>
        <p:spPr>
          <a:xfrm>
            <a:off x="5220072" y="2852936"/>
            <a:ext cx="3314700" cy="1381125"/>
          </a:xfrm>
          <a:prstGeom prst="rect">
            <a:avLst/>
          </a:prstGeom>
        </p:spPr>
      </p:pic>
    </p:spTree>
    <p:extLst>
      <p:ext uri="{BB962C8B-B14F-4D97-AF65-F5344CB8AC3E}">
        <p14:creationId xmlns:p14="http://schemas.microsoft.com/office/powerpoint/2010/main" val="1831135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Do Teams Really Work? (Cont.)</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457200" y="2204864"/>
            <a:ext cx="4330824" cy="3917032"/>
          </a:xfrm>
        </p:spPr>
        <p:txBody>
          <a:bodyPr>
            <a:normAutofit/>
          </a:bodyPr>
          <a:lstStyle/>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179512" y="5630556"/>
            <a:ext cx="259959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0" hangingPunct="0"/>
            <a:r>
              <a:rPr lang="en-US" altLang="en-US" sz="1100" dirty="0">
                <a:latin typeface="Arial" charset="0"/>
              </a:rPr>
              <a:t>(Robbins &amp; Finley, 1998)</a:t>
            </a:r>
          </a:p>
        </p:txBody>
      </p:sp>
      <p:pic>
        <p:nvPicPr>
          <p:cNvPr id="5" name="Picture 4"/>
          <p:cNvPicPr>
            <a:picLocks noChangeAspect="1"/>
          </p:cNvPicPr>
          <p:nvPr/>
        </p:nvPicPr>
        <p:blipFill>
          <a:blip r:embed="rId3"/>
          <a:stretch>
            <a:fillRect/>
          </a:stretch>
        </p:blipFill>
        <p:spPr>
          <a:xfrm>
            <a:off x="4067944" y="1916832"/>
            <a:ext cx="4248472" cy="2719759"/>
          </a:xfrm>
          <a:prstGeom prst="rect">
            <a:avLst/>
          </a:prstGeom>
        </p:spPr>
      </p:pic>
    </p:spTree>
    <p:extLst>
      <p:ext uri="{BB962C8B-B14F-4D97-AF65-F5344CB8AC3E}">
        <p14:creationId xmlns:p14="http://schemas.microsoft.com/office/powerpoint/2010/main" val="2641619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F3F4B-EA9A-464F-96ED-4908DCFB6ECA}"/>
              </a:ext>
            </a:extLst>
          </p:cNvPr>
          <p:cNvSpPr>
            <a:spLocks noGrp="1"/>
          </p:cNvSpPr>
          <p:nvPr>
            <p:ph type="title"/>
          </p:nvPr>
        </p:nvSpPr>
        <p:spPr>
          <a:xfrm>
            <a:off x="971600" y="4005064"/>
            <a:ext cx="7543800" cy="1450757"/>
          </a:xfrm>
        </p:spPr>
        <p:txBody>
          <a:bodyPr>
            <a:noAutofit/>
          </a:bodyPr>
          <a:lstStyle/>
          <a:p>
            <a:pPr algn="ctr"/>
            <a:r>
              <a:rPr lang="en-GB" sz="3600" dirty="0"/>
              <a:t>How would you use the different leadership styles to help teams overcome failures and perform effectively – think of John Adair’s action </a:t>
            </a:r>
            <a:r>
              <a:rPr lang="en-GB" sz="3600" dirty="0" err="1"/>
              <a:t>Centrered</a:t>
            </a:r>
            <a:r>
              <a:rPr lang="en-GB" sz="3600" dirty="0"/>
              <a:t> leadership and Situational Leadership model</a:t>
            </a:r>
          </a:p>
        </p:txBody>
      </p:sp>
      <p:pic>
        <p:nvPicPr>
          <p:cNvPr id="4" name="Picture 3">
            <a:extLst>
              <a:ext uri="{FF2B5EF4-FFF2-40B4-BE49-F238E27FC236}">
                <a16:creationId xmlns:a16="http://schemas.microsoft.com/office/drawing/2014/main" id="{DFFDF79E-92C7-4301-9B36-BAD1C198114E}"/>
              </a:ext>
            </a:extLst>
          </p:cNvPr>
          <p:cNvPicPr>
            <a:picLocks noChangeAspect="1"/>
          </p:cNvPicPr>
          <p:nvPr/>
        </p:nvPicPr>
        <p:blipFill>
          <a:blip r:embed="rId2"/>
          <a:stretch>
            <a:fillRect/>
          </a:stretch>
        </p:blipFill>
        <p:spPr>
          <a:xfrm>
            <a:off x="539552" y="260648"/>
            <a:ext cx="3312368" cy="2376264"/>
          </a:xfrm>
          <a:prstGeom prst="rect">
            <a:avLst/>
          </a:prstGeom>
        </p:spPr>
      </p:pic>
      <p:pic>
        <p:nvPicPr>
          <p:cNvPr id="5" name="Picture 4">
            <a:extLst>
              <a:ext uri="{FF2B5EF4-FFF2-40B4-BE49-F238E27FC236}">
                <a16:creationId xmlns:a16="http://schemas.microsoft.com/office/drawing/2014/main" id="{205D451B-BC60-4D9C-B1E2-CBAFDAA57AF4}"/>
              </a:ext>
            </a:extLst>
          </p:cNvPr>
          <p:cNvPicPr>
            <a:picLocks noChangeAspect="1"/>
          </p:cNvPicPr>
          <p:nvPr/>
        </p:nvPicPr>
        <p:blipFill>
          <a:blip r:embed="rId3"/>
          <a:stretch>
            <a:fillRect/>
          </a:stretch>
        </p:blipFill>
        <p:spPr>
          <a:xfrm>
            <a:off x="5436096" y="20004"/>
            <a:ext cx="2873142" cy="2832931"/>
          </a:xfrm>
          <a:prstGeom prst="rect">
            <a:avLst/>
          </a:prstGeom>
        </p:spPr>
      </p:pic>
    </p:spTree>
    <p:extLst>
      <p:ext uri="{BB962C8B-B14F-4D97-AF65-F5344CB8AC3E}">
        <p14:creationId xmlns:p14="http://schemas.microsoft.com/office/powerpoint/2010/main" val="577298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conflict?</a:t>
            </a:r>
          </a:p>
        </p:txBody>
      </p:sp>
      <p:sp>
        <p:nvSpPr>
          <p:cNvPr id="3" name="Content Placeholder 2"/>
          <p:cNvSpPr>
            <a:spLocks noGrp="1"/>
          </p:cNvSpPr>
          <p:nvPr>
            <p:ph idx="1"/>
          </p:nvPr>
        </p:nvSpPr>
        <p:spPr/>
        <p:txBody>
          <a:bodyPr/>
          <a:lstStyle/>
          <a:p>
            <a:pPr marL="0" indent="0">
              <a:buNone/>
            </a:pPr>
            <a:r>
              <a:rPr lang="en-GB" i="1" dirty="0"/>
              <a:t>“A process that begins when one party perceives that another party has negatively affected, or is about to negatively affect, something that the first party cares about.” </a:t>
            </a:r>
          </a:p>
          <a:p>
            <a:pPr marL="0" indent="0">
              <a:buNone/>
            </a:pPr>
            <a:endParaRPr lang="en-GB" dirty="0"/>
          </a:p>
          <a:p>
            <a:pPr marL="0" indent="0">
              <a:buNone/>
            </a:pPr>
            <a:r>
              <a:rPr lang="en-GB" dirty="0"/>
              <a:t>(S. P. Robbins &amp; T. A. Judge, </a:t>
            </a:r>
            <a:r>
              <a:rPr lang="en-GB" i="1" dirty="0"/>
              <a:t>Essentials of Organizational </a:t>
            </a:r>
            <a:r>
              <a:rPr lang="en-GB" i="1" dirty="0" err="1"/>
              <a:t>Behavior</a:t>
            </a:r>
            <a:r>
              <a:rPr lang="en-GB" dirty="0"/>
              <a:t>, 2008)</a:t>
            </a:r>
          </a:p>
        </p:txBody>
      </p:sp>
    </p:spTree>
    <p:extLst>
      <p:ext uri="{BB962C8B-B14F-4D97-AF65-F5344CB8AC3E}">
        <p14:creationId xmlns:p14="http://schemas.microsoft.com/office/powerpoint/2010/main" val="1095061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pPr algn="ctr"/>
            <a:r>
              <a:rPr lang="en-GB"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Conflict is natural phenomenon within teams</a:t>
            </a:r>
          </a:p>
          <a:p>
            <a:r>
              <a:rPr lang="en-GB" dirty="0"/>
              <a:t>It is expected within the ‘Storming’ phase of team development</a:t>
            </a:r>
          </a:p>
          <a:p>
            <a:r>
              <a:rPr lang="en-GB" dirty="0"/>
              <a:t>However, it can, and will, occur at any time</a:t>
            </a:r>
          </a:p>
          <a:p>
            <a:r>
              <a:rPr lang="en-GB" dirty="0"/>
              <a:t>It is an important element in group development and team performance</a:t>
            </a:r>
          </a:p>
        </p:txBody>
      </p:sp>
      <p:pic>
        <p:nvPicPr>
          <p:cNvPr id="4" name="Picture 3"/>
          <p:cNvPicPr>
            <a:picLocks noChangeAspect="1"/>
          </p:cNvPicPr>
          <p:nvPr/>
        </p:nvPicPr>
        <p:blipFill>
          <a:blip r:embed="rId3"/>
          <a:stretch>
            <a:fillRect/>
          </a:stretch>
        </p:blipFill>
        <p:spPr>
          <a:xfrm>
            <a:off x="3332796" y="3857414"/>
            <a:ext cx="3399444" cy="2116635"/>
          </a:xfrm>
          <a:prstGeom prst="rect">
            <a:avLst/>
          </a:prstGeom>
        </p:spPr>
      </p:pic>
    </p:spTree>
    <p:extLst>
      <p:ext uri="{BB962C8B-B14F-4D97-AF65-F5344CB8AC3E}">
        <p14:creationId xmlns:p14="http://schemas.microsoft.com/office/powerpoint/2010/main" val="3718832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5139-6960-4493-B606-63B41C83ED9B}"/>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37348D3F-01B1-4230-983A-F5A6B6916546}"/>
              </a:ext>
            </a:extLst>
          </p:cNvPr>
          <p:cNvSpPr>
            <a:spLocks noGrp="1"/>
          </p:cNvSpPr>
          <p:nvPr>
            <p:ph idx="1"/>
          </p:nvPr>
        </p:nvSpPr>
        <p:spPr/>
        <p:txBody>
          <a:bodyPr>
            <a:normAutofit/>
          </a:bodyPr>
          <a:lstStyle/>
          <a:p>
            <a:r>
              <a:rPr lang="en-GB" dirty="0"/>
              <a:t>In your groups, identify how conflict can be a positive part of team performance</a:t>
            </a:r>
          </a:p>
          <a:p>
            <a:r>
              <a:rPr lang="en-GB" dirty="0"/>
              <a:t>Also, identify the Team Leader’s role in managing conflict</a:t>
            </a:r>
          </a:p>
          <a:p>
            <a:pPr marL="0" indent="0">
              <a:buNone/>
            </a:pPr>
            <a:endParaRPr lang="en-GB" dirty="0"/>
          </a:p>
        </p:txBody>
      </p:sp>
      <p:pic>
        <p:nvPicPr>
          <p:cNvPr id="4" name="Picture 3"/>
          <p:cNvPicPr>
            <a:picLocks noChangeAspect="1"/>
          </p:cNvPicPr>
          <p:nvPr/>
        </p:nvPicPr>
        <p:blipFill>
          <a:blip r:embed="rId3"/>
          <a:stretch>
            <a:fillRect/>
          </a:stretch>
        </p:blipFill>
        <p:spPr>
          <a:xfrm>
            <a:off x="1907704" y="3419908"/>
            <a:ext cx="4523335" cy="2626047"/>
          </a:xfrm>
          <a:prstGeom prst="rect">
            <a:avLst/>
          </a:prstGeom>
        </p:spPr>
      </p:pic>
    </p:spTree>
    <p:extLst>
      <p:ext uri="{BB962C8B-B14F-4D97-AF65-F5344CB8AC3E}">
        <p14:creationId xmlns:p14="http://schemas.microsoft.com/office/powerpoint/2010/main" val="1287126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82560"/>
            <a:ext cx="8427614" cy="59827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475656" y="5157192"/>
            <a:ext cx="2016224" cy="369332"/>
          </a:xfrm>
          <a:prstGeom prst="rect">
            <a:avLst/>
          </a:prstGeom>
          <a:noFill/>
        </p:spPr>
        <p:txBody>
          <a:bodyPr wrap="square" rtlCol="0">
            <a:spAutoFit/>
          </a:bodyPr>
          <a:lstStyle/>
          <a:p>
            <a:r>
              <a:rPr lang="en-GB" b="1" dirty="0"/>
              <a:t>POWER</a:t>
            </a:r>
          </a:p>
        </p:txBody>
      </p:sp>
    </p:spTree>
    <p:extLst>
      <p:ext uri="{BB962C8B-B14F-4D97-AF65-F5344CB8AC3E}">
        <p14:creationId xmlns:p14="http://schemas.microsoft.com/office/powerpoint/2010/main" val="529441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bwMode="auto">
          <a:xfrm>
            <a:off x="1331640" y="1106743"/>
            <a:ext cx="5829300" cy="2738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rtlCol="0" anchor="t" anchorCtr="0" compatLnSpc="1">
            <a:prstTxWarp prst="textNoShape">
              <a:avLst/>
            </a:prstTxWarp>
            <a:noAutofit/>
          </a:bodyPr>
          <a:lstStyle/>
          <a:p>
            <a:pPr algn="l"/>
            <a:r>
              <a:rPr lang="en-GB" altLang="en-US" sz="2700" dirty="0"/>
              <a:t>Layers in Organisational Conflict</a:t>
            </a:r>
          </a:p>
        </p:txBody>
      </p:sp>
      <p:sp>
        <p:nvSpPr>
          <p:cNvPr id="39938" name="Rectangle 3"/>
          <p:cNvSpPr>
            <a:spLocks noGrp="1" noChangeArrowheads="1"/>
          </p:cNvSpPr>
          <p:nvPr>
            <p:ph idx="1"/>
          </p:nvPr>
        </p:nvSpPr>
        <p:spPr>
          <a:xfrm>
            <a:off x="2735442" y="1798476"/>
            <a:ext cx="4914900" cy="4114800"/>
          </a:xfrm>
          <a:noFill/>
        </p:spPr>
        <p:txBody>
          <a:bodyPr/>
          <a:lstStyle/>
          <a:p>
            <a:pPr>
              <a:buFont typeface="Wingdings" pitchFamily="2" charset="2"/>
              <a:buNone/>
            </a:pPr>
            <a:r>
              <a:rPr lang="en-GB" altLang="en-US" sz="1500" b="1" dirty="0">
                <a:solidFill>
                  <a:srgbClr val="F8007C"/>
                </a:solidFill>
              </a:rPr>
              <a:t>Misunderstandings</a:t>
            </a:r>
            <a:endParaRPr lang="en-GB" altLang="en-US" sz="1500" b="1" dirty="0">
              <a:solidFill>
                <a:srgbClr val="FF99CC"/>
              </a:solidFill>
            </a:endParaRPr>
          </a:p>
          <a:p>
            <a:pPr lvl="1">
              <a:buFontTx/>
              <a:buNone/>
            </a:pPr>
            <a:endParaRPr lang="en-GB" altLang="en-US" sz="1500" b="1" dirty="0"/>
          </a:p>
          <a:p>
            <a:pPr lvl="1">
              <a:buFontTx/>
              <a:buNone/>
            </a:pPr>
            <a:r>
              <a:rPr lang="en-GB" altLang="en-US" sz="1500" b="1" dirty="0">
                <a:solidFill>
                  <a:srgbClr val="E400E4"/>
                </a:solidFill>
              </a:rPr>
              <a:t>Interpersonal differences (personality clashes)</a:t>
            </a:r>
            <a:endParaRPr lang="en-GB" altLang="en-US" sz="1500" b="1" dirty="0"/>
          </a:p>
          <a:p>
            <a:pPr lvl="1">
              <a:buFontTx/>
              <a:buNone/>
            </a:pPr>
            <a:endParaRPr lang="en-GB" altLang="en-US" sz="1500" b="1" dirty="0"/>
          </a:p>
          <a:p>
            <a:pPr lvl="2">
              <a:buFontTx/>
              <a:buNone/>
            </a:pPr>
            <a:r>
              <a:rPr lang="en-GB" altLang="en-US" b="1" dirty="0">
                <a:solidFill>
                  <a:srgbClr val="C600C6"/>
                </a:solidFill>
              </a:rPr>
              <a:t>Differing interests (e.g. resource battles) - these are typically </a:t>
            </a:r>
            <a:r>
              <a:rPr lang="en-GB" altLang="en-US" b="1" dirty="0">
                <a:solidFill>
                  <a:schemeClr val="folHlink"/>
                </a:solidFill>
              </a:rPr>
              <a:t>hidden</a:t>
            </a:r>
            <a:endParaRPr lang="en-GB" altLang="en-US" sz="2100" b="1" dirty="0">
              <a:solidFill>
                <a:srgbClr val="FF66FF"/>
              </a:solidFill>
            </a:endParaRPr>
          </a:p>
          <a:p>
            <a:pPr lvl="2">
              <a:buFontTx/>
              <a:buNone/>
            </a:pPr>
            <a:endParaRPr lang="en-GB" altLang="en-US" b="1" dirty="0"/>
          </a:p>
          <a:p>
            <a:pPr lvl="3">
              <a:buFont typeface="Wingdings" pitchFamily="2" charset="2"/>
              <a:buNone/>
            </a:pPr>
            <a:r>
              <a:rPr lang="en-GB" altLang="en-US" sz="1800" b="1" dirty="0">
                <a:solidFill>
                  <a:srgbClr val="98004C"/>
                </a:solidFill>
              </a:rPr>
              <a:t>Differing beliefs (e.g. about how to increase profits)</a:t>
            </a:r>
            <a:endParaRPr lang="en-GB" altLang="en-US" sz="1800" b="1" dirty="0"/>
          </a:p>
          <a:p>
            <a:pPr lvl="3">
              <a:buFont typeface="Wingdings" pitchFamily="2" charset="2"/>
              <a:buNone/>
            </a:pPr>
            <a:endParaRPr lang="en-GB" altLang="en-US" b="1" dirty="0"/>
          </a:p>
          <a:p>
            <a:pPr lvl="4">
              <a:buFontTx/>
              <a:buNone/>
            </a:pPr>
            <a:r>
              <a:rPr lang="en-GB" altLang="en-US" sz="2100" b="1" dirty="0">
                <a:solidFill>
                  <a:srgbClr val="6E006E"/>
                </a:solidFill>
              </a:rPr>
              <a:t>Differing values (e.g. about what is right or wrong)</a:t>
            </a:r>
            <a:endParaRPr lang="en-GB" altLang="en-US" sz="2100" b="1" dirty="0"/>
          </a:p>
        </p:txBody>
      </p:sp>
      <p:graphicFrame>
        <p:nvGraphicFramePr>
          <p:cNvPr id="39948" name="Object 12"/>
          <p:cNvGraphicFramePr>
            <a:graphicFrameLocks noChangeAspect="1"/>
          </p:cNvGraphicFramePr>
          <p:nvPr/>
        </p:nvGraphicFramePr>
        <p:xfrm>
          <a:off x="618511" y="3223241"/>
          <a:ext cx="1885950" cy="1210866"/>
        </p:xfrm>
        <a:graphic>
          <a:graphicData uri="http://schemas.openxmlformats.org/presentationml/2006/ole">
            <mc:AlternateContent xmlns:mc="http://schemas.openxmlformats.org/markup-compatibility/2006">
              <mc:Choice xmlns:v="urn:schemas-microsoft-com:vml" Requires="v">
                <p:oleObj spid="_x0000_s1027" name="Clip" r:id="rId4" imgW="4010025" imgH="2571750" progId="MS_ClipArt_Gallery.2">
                  <p:embed/>
                </p:oleObj>
              </mc:Choice>
              <mc:Fallback>
                <p:oleObj name="Clip" r:id="rId4" imgW="4010025" imgH="2571750" progId="MS_ClipArt_Gallery.2">
                  <p:embed/>
                  <p:pic>
                    <p:nvPicPr>
                      <p:cNvPr id="39948" name="Object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8511" y="3223241"/>
                        <a:ext cx="1885950" cy="12108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cxnSp>
        <p:nvCxnSpPr>
          <p:cNvPr id="3" name="Connector: Elbow 2">
            <a:extLst>
              <a:ext uri="{FF2B5EF4-FFF2-40B4-BE49-F238E27FC236}">
                <a16:creationId xmlns:a16="http://schemas.microsoft.com/office/drawing/2014/main" id="{0A290E04-0F51-4DFA-9848-5697FED09A37}"/>
              </a:ext>
            </a:extLst>
          </p:cNvPr>
          <p:cNvCxnSpPr>
            <a:cxnSpLocks/>
          </p:cNvCxnSpPr>
          <p:nvPr/>
        </p:nvCxnSpPr>
        <p:spPr>
          <a:xfrm rot="16200000" flipH="1">
            <a:off x="4481813" y="1888663"/>
            <a:ext cx="576064" cy="395690"/>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pic>
        <p:nvPicPr>
          <p:cNvPr id="6" name="Picture 5">
            <a:extLst>
              <a:ext uri="{FF2B5EF4-FFF2-40B4-BE49-F238E27FC236}">
                <a16:creationId xmlns:a16="http://schemas.microsoft.com/office/drawing/2014/main" id="{6E6B3EF0-5185-4611-8BBC-01E98828FEF3}"/>
              </a:ext>
            </a:extLst>
          </p:cNvPr>
          <p:cNvPicPr>
            <a:picLocks noChangeAspect="1"/>
          </p:cNvPicPr>
          <p:nvPr/>
        </p:nvPicPr>
        <p:blipFill>
          <a:blip r:embed="rId6"/>
          <a:stretch>
            <a:fillRect/>
          </a:stretch>
        </p:blipFill>
        <p:spPr>
          <a:xfrm>
            <a:off x="6733910" y="2359233"/>
            <a:ext cx="481626" cy="576064"/>
          </a:xfrm>
          <a:prstGeom prst="rect">
            <a:avLst/>
          </a:prstGeom>
        </p:spPr>
      </p:pic>
      <p:pic>
        <p:nvPicPr>
          <p:cNvPr id="7" name="Picture 6">
            <a:extLst>
              <a:ext uri="{FF2B5EF4-FFF2-40B4-BE49-F238E27FC236}">
                <a16:creationId xmlns:a16="http://schemas.microsoft.com/office/drawing/2014/main" id="{4021101F-5438-4BE1-BB94-C390DA97A397}"/>
              </a:ext>
            </a:extLst>
          </p:cNvPr>
          <p:cNvPicPr>
            <a:picLocks noChangeAspect="1"/>
          </p:cNvPicPr>
          <p:nvPr/>
        </p:nvPicPr>
        <p:blipFill>
          <a:blip r:embed="rId6"/>
          <a:stretch>
            <a:fillRect/>
          </a:stretch>
        </p:blipFill>
        <p:spPr>
          <a:xfrm>
            <a:off x="7738282" y="3002124"/>
            <a:ext cx="383854" cy="591598"/>
          </a:xfrm>
          <a:prstGeom prst="rect">
            <a:avLst/>
          </a:prstGeom>
        </p:spPr>
      </p:pic>
      <p:pic>
        <p:nvPicPr>
          <p:cNvPr id="8" name="Picture 7">
            <a:extLst>
              <a:ext uri="{FF2B5EF4-FFF2-40B4-BE49-F238E27FC236}">
                <a16:creationId xmlns:a16="http://schemas.microsoft.com/office/drawing/2014/main" id="{55A66C6C-6B40-4ADC-8491-4150B8AD15A7}"/>
              </a:ext>
            </a:extLst>
          </p:cNvPr>
          <p:cNvPicPr>
            <a:picLocks noChangeAspect="1"/>
          </p:cNvPicPr>
          <p:nvPr/>
        </p:nvPicPr>
        <p:blipFill>
          <a:blip r:embed="rId6"/>
          <a:stretch>
            <a:fillRect/>
          </a:stretch>
        </p:blipFill>
        <p:spPr>
          <a:xfrm>
            <a:off x="7650342" y="3826558"/>
            <a:ext cx="432743" cy="591598"/>
          </a:xfrm>
          <a:prstGeom prst="rect">
            <a:avLst/>
          </a:prstGeom>
        </p:spPr>
      </p:pic>
    </p:spTree>
    <p:extLst>
      <p:ext uri="{BB962C8B-B14F-4D97-AF65-F5344CB8AC3E}">
        <p14:creationId xmlns:p14="http://schemas.microsoft.com/office/powerpoint/2010/main" val="2792413411"/>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B4D6-01C0-463B-B9CB-C8B43A358FB8}"/>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06B9AC10-18F4-4E6D-B03C-762150A05B73}"/>
              </a:ext>
            </a:extLst>
          </p:cNvPr>
          <p:cNvSpPr>
            <a:spLocks noGrp="1"/>
          </p:cNvSpPr>
          <p:nvPr>
            <p:ph idx="1"/>
          </p:nvPr>
        </p:nvSpPr>
        <p:spPr/>
        <p:txBody>
          <a:bodyPr>
            <a:normAutofit/>
          </a:bodyPr>
          <a:lstStyle/>
          <a:p>
            <a:r>
              <a:rPr lang="en-GB" dirty="0"/>
              <a:t>Conflict is needed for team success</a:t>
            </a:r>
          </a:p>
          <a:p>
            <a:r>
              <a:rPr lang="en-GB" dirty="0"/>
              <a:t>Conflict surfaces differences of opinion, beliefs, points of view and, importantly, </a:t>
            </a:r>
            <a:r>
              <a:rPr lang="en-GB" b="1" i="1" dirty="0"/>
              <a:t>ideas</a:t>
            </a:r>
          </a:p>
          <a:p>
            <a:r>
              <a:rPr lang="en-GB" dirty="0"/>
              <a:t>Discussion and </a:t>
            </a:r>
            <a:r>
              <a:rPr lang="en-GB" b="1" i="1" dirty="0"/>
              <a:t>negotiation</a:t>
            </a:r>
            <a:r>
              <a:rPr lang="en-GB" dirty="0"/>
              <a:t> are key processes</a:t>
            </a:r>
          </a:p>
          <a:p>
            <a:r>
              <a:rPr lang="en-GB" dirty="0"/>
              <a:t>We are always looking for ‘win-win’ conflict resolution…..this helps build </a:t>
            </a:r>
            <a:r>
              <a:rPr lang="en-GB" b="1" i="1" dirty="0"/>
              <a:t>synergy</a:t>
            </a:r>
          </a:p>
          <a:p>
            <a:r>
              <a:rPr lang="en-GB" dirty="0"/>
              <a:t>Conflict is like a growing pain…a little uncomfortable but it leads to development</a:t>
            </a:r>
          </a:p>
        </p:txBody>
      </p:sp>
      <p:pic>
        <p:nvPicPr>
          <p:cNvPr id="4" name="Picture 3"/>
          <p:cNvPicPr>
            <a:picLocks noChangeAspect="1"/>
          </p:cNvPicPr>
          <p:nvPr/>
        </p:nvPicPr>
        <p:blipFill>
          <a:blip r:embed="rId2"/>
          <a:stretch>
            <a:fillRect/>
          </a:stretch>
        </p:blipFill>
        <p:spPr>
          <a:xfrm>
            <a:off x="6660232" y="130556"/>
            <a:ext cx="1493009" cy="1577185"/>
          </a:xfrm>
          <a:prstGeom prst="rect">
            <a:avLst/>
          </a:prstGeom>
        </p:spPr>
      </p:pic>
    </p:spTree>
    <p:extLst>
      <p:ext uri="{BB962C8B-B14F-4D97-AF65-F5344CB8AC3E}">
        <p14:creationId xmlns:p14="http://schemas.microsoft.com/office/powerpoint/2010/main" val="667062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the signs that there is conflict?</a:t>
            </a:r>
          </a:p>
        </p:txBody>
      </p:sp>
      <p:sp>
        <p:nvSpPr>
          <p:cNvPr id="3" name="Content Placeholder 2"/>
          <p:cNvSpPr>
            <a:spLocks noGrp="1"/>
          </p:cNvSpPr>
          <p:nvPr>
            <p:ph idx="1"/>
          </p:nvPr>
        </p:nvSpPr>
        <p:spPr/>
        <p:txBody>
          <a:bodyPr>
            <a:normAutofit/>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r>
              <a:rPr lang="en-GB" dirty="0"/>
              <a:t>Harassment, discrimination and bullying</a:t>
            </a:r>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6495" y="2704682"/>
            <a:ext cx="2139701"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543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634" y="964351"/>
            <a:ext cx="6172200" cy="857250"/>
          </a:xfrm>
        </p:spPr>
        <p:txBody>
          <a:bodyPr>
            <a:normAutofit fontScale="90000"/>
          </a:bodyPr>
          <a:lstStyle/>
          <a:p>
            <a:r>
              <a:rPr lang="en-GB" dirty="0"/>
              <a:t>Positive aspects of conflict?</a:t>
            </a:r>
          </a:p>
        </p:txBody>
      </p:sp>
      <p:sp>
        <p:nvSpPr>
          <p:cNvPr id="3" name="Content Placeholder 2"/>
          <p:cNvSpPr>
            <a:spLocks noGrp="1"/>
          </p:cNvSpPr>
          <p:nvPr>
            <p:ph idx="1"/>
          </p:nvPr>
        </p:nvSpPr>
        <p:spPr/>
        <p:txBody>
          <a:bodyPr>
            <a:normAutofit/>
          </a:bodyPr>
          <a:lstStyle/>
          <a:p>
            <a:r>
              <a:rPr lang="en-GB" dirty="0"/>
              <a:t>Can lay problems on the table</a:t>
            </a:r>
          </a:p>
          <a:p>
            <a:pPr marL="0" indent="0">
              <a:buNone/>
            </a:pPr>
            <a:r>
              <a:rPr lang="en-GB" dirty="0"/>
              <a:t> and opens up discussion</a:t>
            </a:r>
          </a:p>
          <a:p>
            <a:r>
              <a:rPr lang="en-GB" dirty="0"/>
              <a:t>Lead to solutions and happier outcomes for all</a:t>
            </a:r>
          </a:p>
          <a:p>
            <a:r>
              <a:rPr lang="en-GB" dirty="0"/>
              <a:t>Increases communication between people and leads to a greater mutual understanding</a:t>
            </a:r>
          </a:p>
          <a:p>
            <a:r>
              <a:rPr lang="en-GB" dirty="0"/>
              <a:t>It gives opportunity to explore problems and find creative solutions</a:t>
            </a:r>
          </a:p>
          <a:p>
            <a:r>
              <a:rPr lang="en-GB" dirty="0"/>
              <a:t>It releases emotions that have been hidden away</a:t>
            </a:r>
          </a:p>
        </p:txBody>
      </p:sp>
      <p:pic>
        <p:nvPicPr>
          <p:cNvPr id="14338" name="Picture 2" descr="http://cdn.tinybuddha.com/wp-content/uploads/2015/03/Friends-High-Fivin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234" y="1910629"/>
            <a:ext cx="1681268" cy="1134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0748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1F01-6FA4-4687-B5E5-C6DBA90C6C50}"/>
              </a:ext>
            </a:extLst>
          </p:cNvPr>
          <p:cNvSpPr>
            <a:spLocks noGrp="1"/>
          </p:cNvSpPr>
          <p:nvPr>
            <p:ph type="title"/>
          </p:nvPr>
        </p:nvSpPr>
        <p:spPr/>
        <p:txBody>
          <a:bodyPr>
            <a:normAutofit fontScale="90000"/>
          </a:bodyPr>
          <a:lstStyle/>
          <a:p>
            <a:r>
              <a:rPr lang="en-GB" dirty="0"/>
              <a:t>So how is conflict good for teams and how should leaders resolve conflict</a:t>
            </a:r>
          </a:p>
        </p:txBody>
      </p:sp>
      <p:graphicFrame>
        <p:nvGraphicFramePr>
          <p:cNvPr id="4" name="Table 3">
            <a:extLst>
              <a:ext uri="{FF2B5EF4-FFF2-40B4-BE49-F238E27FC236}">
                <a16:creationId xmlns:a16="http://schemas.microsoft.com/office/drawing/2014/main" id="{CFE35152-8972-4FA9-A929-B01919B6120A}"/>
              </a:ext>
            </a:extLst>
          </p:cNvPr>
          <p:cNvGraphicFramePr>
            <a:graphicFrameLocks noGrp="1"/>
          </p:cNvGraphicFramePr>
          <p:nvPr/>
        </p:nvGraphicFramePr>
        <p:xfrm>
          <a:off x="508000" y="2383469"/>
          <a:ext cx="6899314" cy="3625791"/>
        </p:xfrm>
        <a:graphic>
          <a:graphicData uri="http://schemas.openxmlformats.org/drawingml/2006/table">
            <a:tbl>
              <a:tblPr firstRow="1" bandRow="1">
                <a:tableStyleId>{5C22544A-7EE6-4342-B048-85BDC9FD1C3A}</a:tableStyleId>
              </a:tblPr>
              <a:tblGrid>
                <a:gridCol w="3449657">
                  <a:extLst>
                    <a:ext uri="{9D8B030D-6E8A-4147-A177-3AD203B41FA5}">
                      <a16:colId xmlns:a16="http://schemas.microsoft.com/office/drawing/2014/main" val="4217564537"/>
                    </a:ext>
                  </a:extLst>
                </a:gridCol>
                <a:gridCol w="3449657">
                  <a:extLst>
                    <a:ext uri="{9D8B030D-6E8A-4147-A177-3AD203B41FA5}">
                      <a16:colId xmlns:a16="http://schemas.microsoft.com/office/drawing/2014/main" val="1657769384"/>
                    </a:ext>
                  </a:extLst>
                </a:gridCol>
              </a:tblGrid>
              <a:tr h="617220">
                <a:tc>
                  <a:txBody>
                    <a:bodyPr/>
                    <a:lstStyle/>
                    <a:p>
                      <a:pPr marL="0" indent="0">
                        <a:buFont typeface="Arial" panose="020B0604020202020204" pitchFamily="34" charset="0"/>
                        <a:buNone/>
                      </a:pPr>
                      <a:r>
                        <a:rPr lang="en-GB" sz="1800" b="1" dirty="0">
                          <a:solidFill>
                            <a:srgbClr val="7030A0"/>
                          </a:solidFill>
                        </a:rPr>
                        <a:t>By creating –</a:t>
                      </a:r>
                    </a:p>
                    <a:p>
                      <a:pPr marL="342900" indent="-342900">
                        <a:buFont typeface="Arial" panose="020B0604020202020204" pitchFamily="34" charset="0"/>
                        <a:buChar char="•"/>
                      </a:pPr>
                      <a:r>
                        <a:rPr lang="en-GB" sz="1800" b="1" dirty="0">
                          <a:solidFill>
                            <a:srgbClr val="7030A0"/>
                          </a:solidFill>
                        </a:rPr>
                        <a:t>Shared Vision</a:t>
                      </a:r>
                    </a:p>
                  </a:txBody>
                  <a:tcPr marL="68580" marR="68580" marT="34290" marB="34290">
                    <a:noFill/>
                  </a:tcPr>
                </a:tc>
                <a:tc>
                  <a:txBody>
                    <a:bodyPr/>
                    <a:lstStyle/>
                    <a:p>
                      <a:pPr marL="0" indent="0">
                        <a:buFont typeface="Arial" panose="020B0604020202020204" pitchFamily="34" charset="0"/>
                        <a:buNone/>
                      </a:pPr>
                      <a:endParaRPr lang="en-GB" sz="1800" b="1" dirty="0">
                        <a:solidFill>
                          <a:srgbClr val="7030A0"/>
                        </a:solidFill>
                      </a:endParaRPr>
                    </a:p>
                  </a:txBody>
                  <a:tcPr marL="68580" marR="68580" marT="34290" marB="34290">
                    <a:noFill/>
                  </a:tcPr>
                </a:tc>
                <a:extLst>
                  <a:ext uri="{0D108BD9-81ED-4DB2-BD59-A6C34878D82A}">
                    <a16:rowId xmlns:a16="http://schemas.microsoft.com/office/drawing/2014/main" val="832957558"/>
                  </a:ext>
                </a:extLst>
              </a:tr>
              <a:tr h="357877">
                <a:tc>
                  <a:txBody>
                    <a:bodyPr/>
                    <a:lstStyle/>
                    <a:p>
                      <a:pPr marL="342900" indent="-342900">
                        <a:buFont typeface="Arial" panose="020B0604020202020204" pitchFamily="34" charset="0"/>
                        <a:buChar char="•"/>
                      </a:pPr>
                      <a:r>
                        <a:rPr lang="en-GB" sz="1800" b="1" dirty="0">
                          <a:solidFill>
                            <a:srgbClr val="7030A0"/>
                          </a:solidFill>
                        </a:rPr>
                        <a:t>Trust</a:t>
                      </a:r>
                    </a:p>
                  </a:txBody>
                  <a:tcPr marL="68580" marR="68580" marT="34290" marB="34290">
                    <a:noFill/>
                  </a:tcPr>
                </a:tc>
                <a:tc>
                  <a:txBody>
                    <a:bodyPr/>
                    <a:lstStyle/>
                    <a:p>
                      <a:pPr marL="0" indent="0">
                        <a:buFont typeface="Arial" panose="020B0604020202020204" pitchFamily="34" charset="0"/>
                        <a:buNone/>
                      </a:pPr>
                      <a:endParaRPr lang="en-GB" sz="1800" b="1" dirty="0">
                        <a:solidFill>
                          <a:srgbClr val="7030A0"/>
                        </a:solidFill>
                      </a:endParaRPr>
                    </a:p>
                  </a:txBody>
                  <a:tcPr marL="68580" marR="68580" marT="34290" marB="34290">
                    <a:noFill/>
                  </a:tcPr>
                </a:tc>
                <a:extLst>
                  <a:ext uri="{0D108BD9-81ED-4DB2-BD59-A6C34878D82A}">
                    <a16:rowId xmlns:a16="http://schemas.microsoft.com/office/drawing/2014/main" val="246064541"/>
                  </a:ext>
                </a:extLst>
              </a:tr>
              <a:tr h="613503">
                <a:tc>
                  <a:txBody>
                    <a:bodyPr/>
                    <a:lstStyle/>
                    <a:p>
                      <a:pPr marL="342900" indent="-342900">
                        <a:buFont typeface="Arial" panose="020B0604020202020204" pitchFamily="34" charset="0"/>
                        <a:buChar char="•"/>
                      </a:pPr>
                      <a:r>
                        <a:rPr lang="en-GB" sz="1800" b="1" dirty="0">
                          <a:solidFill>
                            <a:srgbClr val="7030A0"/>
                          </a:solidFill>
                        </a:rPr>
                        <a:t>Continuous Development</a:t>
                      </a:r>
                    </a:p>
                  </a:txBody>
                  <a:tcPr marL="68580" marR="68580" marT="34290" marB="34290">
                    <a:noFill/>
                  </a:tcPr>
                </a:tc>
                <a:tc>
                  <a:txBody>
                    <a:bodyPr/>
                    <a:lstStyle/>
                    <a:p>
                      <a:endParaRPr lang="en-GB" sz="1400"/>
                    </a:p>
                  </a:txBody>
                  <a:tcPr marL="68580" marR="68580" marT="34290" marB="34290">
                    <a:noFill/>
                  </a:tcPr>
                </a:tc>
                <a:extLst>
                  <a:ext uri="{0D108BD9-81ED-4DB2-BD59-A6C34878D82A}">
                    <a16:rowId xmlns:a16="http://schemas.microsoft.com/office/drawing/2014/main" val="1182372942"/>
                  </a:ext>
                </a:extLst>
              </a:tr>
              <a:tr h="351691">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dirty="0">
                          <a:solidFill>
                            <a:srgbClr val="7030A0"/>
                          </a:solidFill>
                        </a:rPr>
                        <a:t>Collaboration</a:t>
                      </a:r>
                    </a:p>
                  </a:txBody>
                  <a:tcPr marL="68580" marR="68580" marT="34290" marB="34290">
                    <a:noFill/>
                  </a:tcPr>
                </a:tc>
                <a:tc>
                  <a:txBody>
                    <a:bodyPr/>
                    <a:lstStyle/>
                    <a:p>
                      <a:endParaRPr lang="en-GB" sz="1400"/>
                    </a:p>
                  </a:txBody>
                  <a:tcPr marL="68580" marR="68580" marT="34290" marB="34290">
                    <a:noFill/>
                  </a:tcPr>
                </a:tc>
                <a:extLst>
                  <a:ext uri="{0D108BD9-81ED-4DB2-BD59-A6C34878D82A}">
                    <a16:rowId xmlns:a16="http://schemas.microsoft.com/office/drawing/2014/main" val="2413725466"/>
                  </a:ext>
                </a:extLst>
              </a:tr>
              <a:tr h="421375">
                <a:tc>
                  <a:txBody>
                    <a:bodyPr/>
                    <a:lstStyle/>
                    <a:p>
                      <a:pPr marL="342900" indent="-342900">
                        <a:buFont typeface="Arial" panose="020B0604020202020204" pitchFamily="34" charset="0"/>
                        <a:buChar char="•"/>
                      </a:pPr>
                      <a:r>
                        <a:rPr lang="en-GB" sz="1800" b="1" dirty="0">
                          <a:solidFill>
                            <a:srgbClr val="7030A0"/>
                          </a:solidFill>
                        </a:rPr>
                        <a:t>Continuous Improvement</a:t>
                      </a:r>
                    </a:p>
                  </a:txBody>
                  <a:tcPr marL="68580" marR="68580" marT="34290" marB="34290">
                    <a:noFill/>
                  </a:tcPr>
                </a:tc>
                <a:tc>
                  <a:txBody>
                    <a:bodyPr/>
                    <a:lstStyle/>
                    <a:p>
                      <a:endParaRPr lang="en-GB" sz="1400"/>
                    </a:p>
                  </a:txBody>
                  <a:tcPr marL="68580" marR="68580" marT="34290" marB="34290">
                    <a:noFill/>
                  </a:tcPr>
                </a:tc>
                <a:extLst>
                  <a:ext uri="{0D108BD9-81ED-4DB2-BD59-A6C34878D82A}">
                    <a16:rowId xmlns:a16="http://schemas.microsoft.com/office/drawing/2014/main" val="985271924"/>
                  </a:ext>
                </a:extLst>
              </a:tr>
              <a:tr h="421375">
                <a:tc>
                  <a:txBody>
                    <a:bodyPr/>
                    <a:lstStyle/>
                    <a:p>
                      <a:pPr marL="342900" indent="-342900">
                        <a:buFont typeface="Arial" panose="020B0604020202020204" pitchFamily="34" charset="0"/>
                        <a:buChar char="•"/>
                      </a:pPr>
                      <a:r>
                        <a:rPr lang="en-GB" sz="1800" b="1" dirty="0">
                          <a:solidFill>
                            <a:srgbClr val="7030A0"/>
                          </a:solidFill>
                        </a:rPr>
                        <a:t>Focus on Objectives</a:t>
                      </a:r>
                    </a:p>
                  </a:txBody>
                  <a:tcPr marL="68580" marR="68580" marT="34290" marB="34290">
                    <a:noFill/>
                  </a:tcPr>
                </a:tc>
                <a:tc>
                  <a:txBody>
                    <a:bodyPr/>
                    <a:lstStyle/>
                    <a:p>
                      <a:endParaRPr lang="en-GB" sz="1400"/>
                    </a:p>
                  </a:txBody>
                  <a:tcPr marL="68580" marR="68580" marT="34290" marB="34290">
                    <a:noFill/>
                  </a:tcPr>
                </a:tc>
                <a:extLst>
                  <a:ext uri="{0D108BD9-81ED-4DB2-BD59-A6C34878D82A}">
                    <a16:rowId xmlns:a16="http://schemas.microsoft.com/office/drawing/2014/main" val="3544447583"/>
                  </a:ext>
                </a:extLst>
              </a:tr>
              <a:tr h="421375">
                <a:tc>
                  <a:txBody>
                    <a:bodyPr/>
                    <a:lstStyle/>
                    <a:p>
                      <a:pPr marL="342900" indent="-342900">
                        <a:buFont typeface="Arial" panose="020B0604020202020204" pitchFamily="34" charset="0"/>
                        <a:buChar char="•"/>
                      </a:pPr>
                      <a:r>
                        <a:rPr lang="en-GB" sz="1800" b="1" dirty="0">
                          <a:solidFill>
                            <a:srgbClr val="7030A0"/>
                          </a:solidFill>
                        </a:rPr>
                        <a:t>Respect</a:t>
                      </a:r>
                    </a:p>
                  </a:txBody>
                  <a:tcPr marL="68580" marR="68580" marT="34290" marB="34290">
                    <a:noFill/>
                  </a:tcPr>
                </a:tc>
                <a:tc>
                  <a:txBody>
                    <a:bodyPr/>
                    <a:lstStyle/>
                    <a:p>
                      <a:endParaRPr lang="en-GB" sz="1400"/>
                    </a:p>
                  </a:txBody>
                  <a:tcPr marL="68580" marR="68580" marT="34290" marB="34290">
                    <a:noFill/>
                  </a:tcPr>
                </a:tc>
                <a:extLst>
                  <a:ext uri="{0D108BD9-81ED-4DB2-BD59-A6C34878D82A}">
                    <a16:rowId xmlns:a16="http://schemas.microsoft.com/office/drawing/2014/main" val="178942745"/>
                  </a:ext>
                </a:extLst>
              </a:tr>
              <a:tr h="421375">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dirty="0">
                          <a:solidFill>
                            <a:srgbClr val="7030A0"/>
                          </a:solidFill>
                        </a:rPr>
                        <a:t>Open Communication</a:t>
                      </a:r>
                    </a:p>
                  </a:txBody>
                  <a:tcPr marL="68580" marR="68580" marT="34290" marB="34290">
                    <a:noFill/>
                  </a:tcPr>
                </a:tc>
                <a:tc>
                  <a:txBody>
                    <a:bodyPr/>
                    <a:lstStyle/>
                    <a:p>
                      <a:endParaRPr lang="en-GB" sz="1400" dirty="0"/>
                    </a:p>
                  </a:txBody>
                  <a:tcPr marL="68580" marR="68580" marT="34290" marB="34290">
                    <a:noFill/>
                  </a:tcPr>
                </a:tc>
                <a:extLst>
                  <a:ext uri="{0D108BD9-81ED-4DB2-BD59-A6C34878D82A}">
                    <a16:rowId xmlns:a16="http://schemas.microsoft.com/office/drawing/2014/main" val="4268575243"/>
                  </a:ext>
                </a:extLst>
              </a:tr>
            </a:tbl>
          </a:graphicData>
        </a:graphic>
      </p:graphicFrame>
    </p:spTree>
    <p:extLst>
      <p:ext uri="{BB962C8B-B14F-4D97-AF65-F5344CB8AC3E}">
        <p14:creationId xmlns:p14="http://schemas.microsoft.com/office/powerpoint/2010/main" val="3130818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53291" y="957004"/>
            <a:ext cx="6251171" cy="4688378"/>
          </a:xfrm>
          <a:prstGeom prst="rect">
            <a:avLst/>
          </a:prstGeom>
        </p:spPr>
      </p:pic>
    </p:spTree>
    <p:extLst>
      <p:ext uri="{BB962C8B-B14F-4D97-AF65-F5344CB8AC3E}">
        <p14:creationId xmlns:p14="http://schemas.microsoft.com/office/powerpoint/2010/main" val="16243939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Thomas </a:t>
            </a:r>
            <a:r>
              <a:rPr lang="en-GB" dirty="0" err="1"/>
              <a:t>Kilamann’s</a:t>
            </a:r>
            <a:r>
              <a:rPr lang="en-GB" dirty="0"/>
              <a:t> Conflict model</a:t>
            </a:r>
          </a:p>
        </p:txBody>
      </p:sp>
      <p:pic>
        <p:nvPicPr>
          <p:cNvPr id="4" name="Picture 3"/>
          <p:cNvPicPr>
            <a:picLocks noChangeAspect="1"/>
          </p:cNvPicPr>
          <p:nvPr/>
        </p:nvPicPr>
        <p:blipFill>
          <a:blip r:embed="rId3"/>
          <a:stretch>
            <a:fillRect/>
          </a:stretch>
        </p:blipFill>
        <p:spPr>
          <a:xfrm>
            <a:off x="508001" y="1809750"/>
            <a:ext cx="5244569" cy="2996897"/>
          </a:xfrm>
          <a:prstGeom prst="rect">
            <a:avLst/>
          </a:prstGeom>
        </p:spPr>
      </p:pic>
      <p:sp>
        <p:nvSpPr>
          <p:cNvPr id="5" name="Rectangle 4"/>
          <p:cNvSpPr/>
          <p:nvPr/>
        </p:nvSpPr>
        <p:spPr>
          <a:xfrm>
            <a:off x="979610" y="4978165"/>
            <a:ext cx="3595536" cy="300082"/>
          </a:xfrm>
          <a:prstGeom prst="rect">
            <a:avLst/>
          </a:prstGeom>
        </p:spPr>
        <p:txBody>
          <a:bodyPr wrap="none">
            <a:spAutoFit/>
          </a:bodyPr>
          <a:lstStyle/>
          <a:p>
            <a:r>
              <a:rPr lang="en-GB" sz="1350" dirty="0" err="1"/>
              <a:t>Dr.</a:t>
            </a:r>
            <a:r>
              <a:rPr lang="en-GB" sz="1350" dirty="0"/>
              <a:t> Kenneth W. Thomas and </a:t>
            </a:r>
            <a:r>
              <a:rPr lang="en-GB" sz="1350" dirty="0" err="1"/>
              <a:t>Dr.</a:t>
            </a:r>
            <a:r>
              <a:rPr lang="en-GB" sz="1350" dirty="0"/>
              <a:t> Ralph H. </a:t>
            </a:r>
            <a:r>
              <a:rPr lang="en-GB" sz="1350" dirty="0" err="1"/>
              <a:t>Kilmann</a:t>
            </a:r>
            <a:endParaRPr lang="en-GB" sz="1350" dirty="0"/>
          </a:p>
        </p:txBody>
      </p:sp>
    </p:spTree>
    <p:extLst>
      <p:ext uri="{BB962C8B-B14F-4D97-AF65-F5344CB8AC3E}">
        <p14:creationId xmlns:p14="http://schemas.microsoft.com/office/powerpoint/2010/main" val="632329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Kilmann’s</a:t>
            </a:r>
            <a:r>
              <a:rPr lang="en-GB" dirty="0"/>
              <a:t> Conflict resolution Model</a:t>
            </a:r>
          </a:p>
        </p:txBody>
      </p:sp>
      <p:pic>
        <p:nvPicPr>
          <p:cNvPr id="4" name="Content Placeholder 3"/>
          <p:cNvPicPr>
            <a:picLocks noGrp="1" noChangeAspect="1"/>
          </p:cNvPicPr>
          <p:nvPr>
            <p:ph idx="1"/>
          </p:nvPr>
        </p:nvPicPr>
        <p:blipFill>
          <a:blip r:embed="rId2"/>
          <a:stretch>
            <a:fillRect/>
          </a:stretch>
        </p:blipFill>
        <p:spPr>
          <a:xfrm>
            <a:off x="1717482" y="2431184"/>
            <a:ext cx="3405146" cy="3157058"/>
          </a:xfrm>
          <a:prstGeom prst="rect">
            <a:avLst/>
          </a:prstGeom>
        </p:spPr>
      </p:pic>
      <p:sp>
        <p:nvSpPr>
          <p:cNvPr id="5" name="Rectangle 4"/>
          <p:cNvSpPr/>
          <p:nvPr/>
        </p:nvSpPr>
        <p:spPr>
          <a:xfrm>
            <a:off x="429370" y="1744152"/>
            <a:ext cx="6404776" cy="461665"/>
          </a:xfrm>
          <a:prstGeom prst="rect">
            <a:avLst/>
          </a:prstGeom>
        </p:spPr>
        <p:txBody>
          <a:bodyPr wrap="square">
            <a:spAutoFit/>
          </a:bodyPr>
          <a:lstStyle/>
          <a:p>
            <a:pPr algn="ctr"/>
            <a:r>
              <a:rPr lang="en-GB" sz="1200" dirty="0"/>
              <a:t>These two underlying dimensions of human </a:t>
            </a:r>
            <a:r>
              <a:rPr lang="en-GB" sz="1200" dirty="0" err="1"/>
              <a:t>behavior</a:t>
            </a:r>
            <a:r>
              <a:rPr lang="en-GB" sz="1200" dirty="0"/>
              <a:t> (assertiveness and cooperativeness) can then be used to define five different modes for responding to conflict situations:</a:t>
            </a:r>
          </a:p>
        </p:txBody>
      </p:sp>
    </p:spTree>
    <p:extLst>
      <p:ext uri="{BB962C8B-B14F-4D97-AF65-F5344CB8AC3E}">
        <p14:creationId xmlns:p14="http://schemas.microsoft.com/office/powerpoint/2010/main" val="3152559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84894" y="2143962"/>
            <a:ext cx="5130570" cy="1200329"/>
          </a:xfrm>
          <a:prstGeom prst="rect">
            <a:avLst/>
          </a:prstGeom>
        </p:spPr>
        <p:txBody>
          <a:bodyPr wrap="square">
            <a:spAutoFit/>
          </a:bodyPr>
          <a:lstStyle/>
          <a:p>
            <a:r>
              <a:rPr lang="en-GB" b="1" dirty="0">
                <a:latin typeface="Calibri" panose="020F0502020204030204" pitchFamily="34" charset="0"/>
              </a:rPr>
              <a:t>Assertiveness</a:t>
            </a:r>
            <a:r>
              <a:rPr lang="en-GB" dirty="0">
                <a:latin typeface="Calibri" panose="020F0502020204030204" pitchFamily="34" charset="0"/>
              </a:rPr>
              <a:t> is a communication style. It is being able to express your feelings, thoughts, beliefs, and opinions in an open manner that doesn't violate the rights of others.</a:t>
            </a:r>
          </a:p>
        </p:txBody>
      </p:sp>
      <p:sp>
        <p:nvSpPr>
          <p:cNvPr id="3" name="TextBox 2"/>
          <p:cNvSpPr txBox="1"/>
          <p:nvPr/>
        </p:nvSpPr>
        <p:spPr>
          <a:xfrm>
            <a:off x="1763688" y="1210617"/>
            <a:ext cx="3456384" cy="369332"/>
          </a:xfrm>
          <a:prstGeom prst="rect">
            <a:avLst/>
          </a:prstGeom>
          <a:noFill/>
        </p:spPr>
        <p:txBody>
          <a:bodyPr wrap="square" rtlCol="0">
            <a:spAutoFit/>
          </a:bodyPr>
          <a:lstStyle/>
          <a:p>
            <a:r>
              <a:rPr lang="en-GB" b="1" dirty="0">
                <a:latin typeface="Calibri" panose="020F0502020204030204" pitchFamily="34" charset="0"/>
              </a:rPr>
              <a:t>2 key terms</a:t>
            </a:r>
          </a:p>
        </p:txBody>
      </p:sp>
      <p:sp>
        <p:nvSpPr>
          <p:cNvPr id="4" name="TextBox 3"/>
          <p:cNvSpPr txBox="1"/>
          <p:nvPr/>
        </p:nvSpPr>
        <p:spPr>
          <a:xfrm>
            <a:off x="1684894" y="1743708"/>
            <a:ext cx="2668166" cy="369332"/>
          </a:xfrm>
          <a:prstGeom prst="rect">
            <a:avLst/>
          </a:prstGeom>
          <a:noFill/>
        </p:spPr>
        <p:txBody>
          <a:bodyPr wrap="none" rtlCol="0">
            <a:spAutoFit/>
          </a:bodyPr>
          <a:lstStyle/>
          <a:p>
            <a:r>
              <a:rPr lang="en-GB" dirty="0">
                <a:latin typeface="Calibri" panose="020F0502020204030204" pitchFamily="34" charset="0"/>
              </a:rPr>
              <a:t>Assertiveness?  What is it?</a:t>
            </a:r>
          </a:p>
        </p:txBody>
      </p:sp>
      <p:sp>
        <p:nvSpPr>
          <p:cNvPr id="5" name="TextBox 4"/>
          <p:cNvSpPr txBox="1"/>
          <p:nvPr/>
        </p:nvSpPr>
        <p:spPr>
          <a:xfrm>
            <a:off x="1684895" y="3309882"/>
            <a:ext cx="2948243" cy="369332"/>
          </a:xfrm>
          <a:prstGeom prst="rect">
            <a:avLst/>
          </a:prstGeom>
          <a:noFill/>
        </p:spPr>
        <p:txBody>
          <a:bodyPr wrap="none" rtlCol="0">
            <a:spAutoFit/>
          </a:bodyPr>
          <a:lstStyle/>
          <a:p>
            <a:r>
              <a:rPr lang="en-GB" dirty="0">
                <a:solidFill>
                  <a:srgbClr val="7030A0"/>
                </a:solidFill>
                <a:latin typeface="Calibri" panose="020F0502020204030204" pitchFamily="34" charset="0"/>
              </a:rPr>
              <a:t>Cooperativeness?  What is it?</a:t>
            </a:r>
          </a:p>
        </p:txBody>
      </p:sp>
      <p:sp>
        <p:nvSpPr>
          <p:cNvPr id="6" name="Rectangle 5"/>
          <p:cNvSpPr/>
          <p:nvPr/>
        </p:nvSpPr>
        <p:spPr>
          <a:xfrm>
            <a:off x="1684895" y="3741929"/>
            <a:ext cx="5489119" cy="1200329"/>
          </a:xfrm>
          <a:prstGeom prst="rect">
            <a:avLst/>
          </a:prstGeom>
        </p:spPr>
        <p:txBody>
          <a:bodyPr wrap="square">
            <a:spAutoFit/>
          </a:bodyPr>
          <a:lstStyle/>
          <a:p>
            <a:r>
              <a:rPr lang="en-GB" b="1" dirty="0">
                <a:solidFill>
                  <a:srgbClr val="7030A0"/>
                </a:solidFill>
                <a:latin typeface="Calibri" panose="020F0502020204030204" pitchFamily="34" charset="0"/>
              </a:rPr>
              <a:t>Cooperativeness</a:t>
            </a:r>
            <a:r>
              <a:rPr lang="en-GB" dirty="0">
                <a:solidFill>
                  <a:srgbClr val="7030A0"/>
                </a:solidFill>
                <a:latin typeface="Calibri" panose="020F0502020204030204" pitchFamily="34" charset="0"/>
              </a:rPr>
              <a:t> is a personality trait concerning the degree to which a person is generally agreeable in their relations with other people as opposed to aggressively self-centred and hostile.</a:t>
            </a:r>
          </a:p>
        </p:txBody>
      </p:sp>
    </p:spTree>
    <p:extLst>
      <p:ext uri="{BB962C8B-B14F-4D97-AF65-F5344CB8AC3E}">
        <p14:creationId xmlns:p14="http://schemas.microsoft.com/office/powerpoint/2010/main" val="3857929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2"/>
          <p:cNvGrpSpPr>
            <a:grpSpLocks/>
          </p:cNvGrpSpPr>
          <p:nvPr/>
        </p:nvGrpSpPr>
        <p:grpSpPr bwMode="auto">
          <a:xfrm>
            <a:off x="601607" y="1744266"/>
            <a:ext cx="5889812" cy="3665977"/>
            <a:chOff x="381" y="1004"/>
            <a:chExt cx="3881" cy="3065"/>
          </a:xfrm>
        </p:grpSpPr>
        <p:sp>
          <p:nvSpPr>
            <p:cNvPr id="57349" name="Rectangle 3"/>
            <p:cNvSpPr>
              <a:spLocks noChangeArrowheads="1"/>
            </p:cNvSpPr>
            <p:nvPr/>
          </p:nvSpPr>
          <p:spPr bwMode="auto">
            <a:xfrm rot="16200000">
              <a:off x="-195" y="2371"/>
              <a:ext cx="1380" cy="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Assertiveness</a:t>
              </a:r>
            </a:p>
          </p:txBody>
        </p:sp>
        <p:sp>
          <p:nvSpPr>
            <p:cNvPr id="57350" name="Rectangle 4"/>
            <p:cNvSpPr>
              <a:spLocks noChangeArrowheads="1"/>
            </p:cNvSpPr>
            <p:nvPr/>
          </p:nvSpPr>
          <p:spPr bwMode="auto">
            <a:xfrm>
              <a:off x="1967" y="3781"/>
              <a:ext cx="130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Co-operativeness</a:t>
              </a:r>
            </a:p>
          </p:txBody>
        </p:sp>
        <p:grpSp>
          <p:nvGrpSpPr>
            <p:cNvPr id="57351" name="Group 5"/>
            <p:cNvGrpSpPr>
              <a:grpSpLocks/>
            </p:cNvGrpSpPr>
            <p:nvPr/>
          </p:nvGrpSpPr>
          <p:grpSpPr bwMode="auto">
            <a:xfrm>
              <a:off x="3408" y="1440"/>
              <a:ext cx="854" cy="621"/>
              <a:chOff x="3115" y="2552"/>
              <a:chExt cx="854" cy="621"/>
            </a:xfrm>
          </p:grpSpPr>
          <p:sp>
            <p:nvSpPr>
              <p:cNvPr id="57434" name="Freeform 6"/>
              <p:cNvSpPr>
                <a:spLocks/>
              </p:cNvSpPr>
              <p:nvPr/>
            </p:nvSpPr>
            <p:spPr bwMode="auto">
              <a:xfrm>
                <a:off x="3171" y="2563"/>
                <a:ext cx="798" cy="610"/>
              </a:xfrm>
              <a:custGeom>
                <a:avLst/>
                <a:gdLst>
                  <a:gd name="T0" fmla="*/ 102 w 798"/>
                  <a:gd name="T1" fmla="*/ 609 h 610"/>
                  <a:gd name="T2" fmla="*/ 147 w 798"/>
                  <a:gd name="T3" fmla="*/ 550 h 610"/>
                  <a:gd name="T4" fmla="*/ 198 w 798"/>
                  <a:gd name="T5" fmla="*/ 483 h 610"/>
                  <a:gd name="T6" fmla="*/ 247 w 798"/>
                  <a:gd name="T7" fmla="*/ 418 h 610"/>
                  <a:gd name="T8" fmla="*/ 286 w 798"/>
                  <a:gd name="T9" fmla="*/ 362 h 610"/>
                  <a:gd name="T10" fmla="*/ 325 w 798"/>
                  <a:gd name="T11" fmla="*/ 303 h 610"/>
                  <a:gd name="T12" fmla="*/ 360 w 798"/>
                  <a:gd name="T13" fmla="*/ 238 h 610"/>
                  <a:gd name="T14" fmla="*/ 389 w 798"/>
                  <a:gd name="T15" fmla="*/ 174 h 610"/>
                  <a:gd name="T16" fmla="*/ 413 w 798"/>
                  <a:gd name="T17" fmla="*/ 239 h 610"/>
                  <a:gd name="T18" fmla="*/ 445 w 798"/>
                  <a:gd name="T19" fmla="*/ 315 h 610"/>
                  <a:gd name="T20" fmla="*/ 482 w 798"/>
                  <a:gd name="T21" fmla="*/ 388 h 610"/>
                  <a:gd name="T22" fmla="*/ 543 w 798"/>
                  <a:gd name="T23" fmla="*/ 474 h 610"/>
                  <a:gd name="T24" fmla="*/ 600 w 798"/>
                  <a:gd name="T25" fmla="*/ 540 h 610"/>
                  <a:gd name="T26" fmla="*/ 685 w 798"/>
                  <a:gd name="T27" fmla="*/ 609 h 610"/>
                  <a:gd name="T28" fmla="*/ 757 w 798"/>
                  <a:gd name="T29" fmla="*/ 576 h 610"/>
                  <a:gd name="T30" fmla="*/ 683 w 798"/>
                  <a:gd name="T31" fmla="*/ 502 h 610"/>
                  <a:gd name="T32" fmla="*/ 614 w 798"/>
                  <a:gd name="T33" fmla="*/ 423 h 610"/>
                  <a:gd name="T34" fmla="*/ 561 w 798"/>
                  <a:gd name="T35" fmla="*/ 349 h 610"/>
                  <a:gd name="T36" fmla="*/ 519 w 798"/>
                  <a:gd name="T37" fmla="*/ 273 h 610"/>
                  <a:gd name="T38" fmla="*/ 487 w 798"/>
                  <a:gd name="T39" fmla="*/ 204 h 610"/>
                  <a:gd name="T40" fmla="*/ 467 w 798"/>
                  <a:gd name="T41" fmla="*/ 154 h 610"/>
                  <a:gd name="T42" fmla="*/ 452 w 798"/>
                  <a:gd name="T43" fmla="*/ 103 h 610"/>
                  <a:gd name="T44" fmla="*/ 404 w 798"/>
                  <a:gd name="T45" fmla="*/ 0 h 610"/>
                  <a:gd name="T46" fmla="*/ 348 w 798"/>
                  <a:gd name="T47" fmla="*/ 103 h 610"/>
                  <a:gd name="T48" fmla="*/ 335 w 798"/>
                  <a:gd name="T49" fmla="*/ 142 h 610"/>
                  <a:gd name="T50" fmla="*/ 308 w 798"/>
                  <a:gd name="T51" fmla="*/ 192 h 610"/>
                  <a:gd name="T52" fmla="*/ 276 w 798"/>
                  <a:gd name="T53" fmla="*/ 244 h 610"/>
                  <a:gd name="T54" fmla="*/ 243 w 798"/>
                  <a:gd name="T55" fmla="*/ 295 h 610"/>
                  <a:gd name="T56" fmla="*/ 210 w 798"/>
                  <a:gd name="T57" fmla="*/ 343 h 610"/>
                  <a:gd name="T58" fmla="*/ 150 w 798"/>
                  <a:gd name="T59" fmla="*/ 424 h 610"/>
                  <a:gd name="T60" fmla="*/ 110 w 798"/>
                  <a:gd name="T61" fmla="*/ 476 h 610"/>
                  <a:gd name="T62" fmla="*/ 55 w 798"/>
                  <a:gd name="T63" fmla="*/ 543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5" y="578"/>
                    </a:lnTo>
                    <a:lnTo>
                      <a:pt x="147" y="550"/>
                    </a:lnTo>
                    <a:lnTo>
                      <a:pt x="170" y="518"/>
                    </a:lnTo>
                    <a:lnTo>
                      <a:pt x="198" y="483"/>
                    </a:lnTo>
                    <a:lnTo>
                      <a:pt x="224" y="448"/>
                    </a:lnTo>
                    <a:lnTo>
                      <a:pt x="247" y="418"/>
                    </a:lnTo>
                    <a:lnTo>
                      <a:pt x="267" y="389"/>
                    </a:lnTo>
                    <a:lnTo>
                      <a:pt x="286" y="362"/>
                    </a:lnTo>
                    <a:lnTo>
                      <a:pt x="307" y="331"/>
                    </a:lnTo>
                    <a:lnTo>
                      <a:pt x="325" y="303"/>
                    </a:lnTo>
                    <a:lnTo>
                      <a:pt x="343" y="272"/>
                    </a:lnTo>
                    <a:lnTo>
                      <a:pt x="360" y="238"/>
                    </a:lnTo>
                    <a:lnTo>
                      <a:pt x="375" y="207"/>
                    </a:lnTo>
                    <a:lnTo>
                      <a:pt x="389" y="174"/>
                    </a:lnTo>
                    <a:lnTo>
                      <a:pt x="400" y="204"/>
                    </a:lnTo>
                    <a:lnTo>
                      <a:pt x="413" y="239"/>
                    </a:lnTo>
                    <a:lnTo>
                      <a:pt x="428" y="277"/>
                    </a:lnTo>
                    <a:lnTo>
                      <a:pt x="445" y="315"/>
                    </a:lnTo>
                    <a:lnTo>
                      <a:pt x="462" y="351"/>
                    </a:lnTo>
                    <a:lnTo>
                      <a:pt x="482" y="388"/>
                    </a:lnTo>
                    <a:lnTo>
                      <a:pt x="507" y="427"/>
                    </a:lnTo>
                    <a:lnTo>
                      <a:pt x="543" y="474"/>
                    </a:lnTo>
                    <a:lnTo>
                      <a:pt x="570" y="508"/>
                    </a:lnTo>
                    <a:lnTo>
                      <a:pt x="600" y="540"/>
                    </a:lnTo>
                    <a:lnTo>
                      <a:pt x="632" y="568"/>
                    </a:lnTo>
                    <a:lnTo>
                      <a:pt x="685" y="609"/>
                    </a:lnTo>
                    <a:lnTo>
                      <a:pt x="797" y="609"/>
                    </a:lnTo>
                    <a:lnTo>
                      <a:pt x="757" y="576"/>
                    </a:lnTo>
                    <a:lnTo>
                      <a:pt x="718" y="538"/>
                    </a:lnTo>
                    <a:lnTo>
                      <a:pt x="683" y="502"/>
                    </a:lnTo>
                    <a:lnTo>
                      <a:pt x="649" y="466"/>
                    </a:lnTo>
                    <a:lnTo>
                      <a:pt x="614" y="423"/>
                    </a:lnTo>
                    <a:lnTo>
                      <a:pt x="583" y="381"/>
                    </a:lnTo>
                    <a:lnTo>
                      <a:pt x="561" y="349"/>
                    </a:lnTo>
                    <a:lnTo>
                      <a:pt x="539" y="309"/>
                    </a:lnTo>
                    <a:lnTo>
                      <a:pt x="519" y="273"/>
                    </a:lnTo>
                    <a:lnTo>
                      <a:pt x="504" y="243"/>
                    </a:lnTo>
                    <a:lnTo>
                      <a:pt x="487" y="204"/>
                    </a:lnTo>
                    <a:lnTo>
                      <a:pt x="475" y="175"/>
                    </a:lnTo>
                    <a:lnTo>
                      <a:pt x="467" y="154"/>
                    </a:lnTo>
                    <a:lnTo>
                      <a:pt x="458" y="126"/>
                    </a:lnTo>
                    <a:lnTo>
                      <a:pt x="452" y="103"/>
                    </a:lnTo>
                    <a:lnTo>
                      <a:pt x="509" y="103"/>
                    </a:lnTo>
                    <a:lnTo>
                      <a:pt x="404" y="0"/>
                    </a:lnTo>
                    <a:lnTo>
                      <a:pt x="291" y="103"/>
                    </a:lnTo>
                    <a:lnTo>
                      <a:pt x="348" y="103"/>
                    </a:lnTo>
                    <a:lnTo>
                      <a:pt x="344" y="121"/>
                    </a:lnTo>
                    <a:lnTo>
                      <a:pt x="335" y="142"/>
                    </a:lnTo>
                    <a:lnTo>
                      <a:pt x="324" y="165"/>
                    </a:lnTo>
                    <a:lnTo>
                      <a:pt x="308" y="192"/>
                    </a:lnTo>
                    <a:lnTo>
                      <a:pt x="291" y="220"/>
                    </a:lnTo>
                    <a:lnTo>
                      <a:pt x="276" y="244"/>
                    </a:lnTo>
                    <a:lnTo>
                      <a:pt x="260" y="268"/>
                    </a:lnTo>
                    <a:lnTo>
                      <a:pt x="243" y="295"/>
                    </a:lnTo>
                    <a:lnTo>
                      <a:pt x="227" y="317"/>
                    </a:lnTo>
                    <a:lnTo>
                      <a:pt x="210" y="343"/>
                    </a:lnTo>
                    <a:lnTo>
                      <a:pt x="176" y="390"/>
                    </a:lnTo>
                    <a:lnTo>
                      <a:pt x="150" y="424"/>
                    </a:lnTo>
                    <a:lnTo>
                      <a:pt x="129" y="452"/>
                    </a:lnTo>
                    <a:lnTo>
                      <a:pt x="110" y="476"/>
                    </a:lnTo>
                    <a:lnTo>
                      <a:pt x="81" y="511"/>
                    </a:lnTo>
                    <a:lnTo>
                      <a:pt x="55" y="543"/>
                    </a:lnTo>
                    <a:lnTo>
                      <a:pt x="29" y="575"/>
                    </a:lnTo>
                    <a:lnTo>
                      <a:pt x="0" y="609"/>
                    </a:lnTo>
                  </a:path>
                </a:pathLst>
              </a:custGeom>
              <a:gradFill rotWithShape="0">
                <a:gsLst>
                  <a:gs pos="0">
                    <a:srgbClr val="008000"/>
                  </a:gs>
                  <a:gs pos="100000">
                    <a:srgbClr val="7FBF7F"/>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5" name="Freeform 7"/>
              <p:cNvSpPr>
                <a:spLocks/>
              </p:cNvSpPr>
              <p:nvPr/>
            </p:nvSpPr>
            <p:spPr bwMode="auto">
              <a:xfrm>
                <a:off x="3573" y="2657"/>
                <a:ext cx="88" cy="3"/>
              </a:xfrm>
              <a:custGeom>
                <a:avLst/>
                <a:gdLst>
                  <a:gd name="T0" fmla="*/ 0 w 88"/>
                  <a:gd name="T1" fmla="*/ 0 h 3"/>
                  <a:gd name="T2" fmla="*/ 34 w 88"/>
                  <a:gd name="T3" fmla="*/ 2 h 3"/>
                  <a:gd name="T4" fmla="*/ 87 w 88"/>
                  <a:gd name="T5" fmla="*/ 2 h 3"/>
                  <a:gd name="T6" fmla="*/ 50 w 88"/>
                  <a:gd name="T7" fmla="*/ 0 h 3"/>
                  <a:gd name="T8" fmla="*/ 0 w 88"/>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 h="3">
                    <a:moveTo>
                      <a:pt x="0" y="0"/>
                    </a:moveTo>
                    <a:lnTo>
                      <a:pt x="34" y="2"/>
                    </a:lnTo>
                    <a:lnTo>
                      <a:pt x="87" y="2"/>
                    </a:lnTo>
                    <a:lnTo>
                      <a:pt x="50"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6" name="Freeform 8"/>
              <p:cNvSpPr>
                <a:spLocks/>
              </p:cNvSpPr>
              <p:nvPr/>
            </p:nvSpPr>
            <p:spPr bwMode="auto">
              <a:xfrm>
                <a:off x="3524" y="2552"/>
                <a:ext cx="136" cy="108"/>
              </a:xfrm>
              <a:custGeom>
                <a:avLst/>
                <a:gdLst>
                  <a:gd name="T0" fmla="*/ 0 w 136"/>
                  <a:gd name="T1" fmla="*/ 0 h 108"/>
                  <a:gd name="T2" fmla="*/ 36 w 136"/>
                  <a:gd name="T3" fmla="*/ 10 h 108"/>
                  <a:gd name="T4" fmla="*/ 135 w 136"/>
                  <a:gd name="T5" fmla="*/ 107 h 108"/>
                  <a:gd name="T6" fmla="*/ 99 w 136"/>
                  <a:gd name="T7" fmla="*/ 98 h 108"/>
                  <a:gd name="T8" fmla="*/ 0 w 136"/>
                  <a:gd name="T9" fmla="*/ 0 h 10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08">
                    <a:moveTo>
                      <a:pt x="0" y="0"/>
                    </a:moveTo>
                    <a:lnTo>
                      <a:pt x="36" y="10"/>
                    </a:lnTo>
                    <a:lnTo>
                      <a:pt x="135" y="107"/>
                    </a:lnTo>
                    <a:lnTo>
                      <a:pt x="99" y="98"/>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7" name="Freeform 9"/>
              <p:cNvSpPr>
                <a:spLocks/>
              </p:cNvSpPr>
              <p:nvPr/>
            </p:nvSpPr>
            <p:spPr bwMode="auto">
              <a:xfrm>
                <a:off x="3410" y="2657"/>
                <a:ext cx="64" cy="3"/>
              </a:xfrm>
              <a:custGeom>
                <a:avLst/>
                <a:gdLst>
                  <a:gd name="T0" fmla="*/ 0 w 64"/>
                  <a:gd name="T1" fmla="*/ 0 h 3"/>
                  <a:gd name="T2" fmla="*/ 52 w 64"/>
                  <a:gd name="T3" fmla="*/ 0 h 3"/>
                  <a:gd name="T4" fmla="*/ 63 w 64"/>
                  <a:gd name="T5" fmla="*/ 2 h 3"/>
                  <a:gd name="T6" fmla="*/ 32 w 64"/>
                  <a:gd name="T7" fmla="*/ 2 h 3"/>
                  <a:gd name="T8" fmla="*/ 0 w 64"/>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 h="3">
                    <a:moveTo>
                      <a:pt x="0" y="0"/>
                    </a:moveTo>
                    <a:lnTo>
                      <a:pt x="52" y="0"/>
                    </a:lnTo>
                    <a:lnTo>
                      <a:pt x="63" y="2"/>
                    </a:lnTo>
                    <a:lnTo>
                      <a:pt x="32" y="2"/>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8" name="Freeform 10"/>
              <p:cNvSpPr>
                <a:spLocks/>
              </p:cNvSpPr>
              <p:nvPr/>
            </p:nvSpPr>
            <p:spPr bwMode="auto">
              <a:xfrm>
                <a:off x="3809" y="3170"/>
                <a:ext cx="141" cy="3"/>
              </a:xfrm>
              <a:custGeom>
                <a:avLst/>
                <a:gdLst>
                  <a:gd name="T0" fmla="*/ 0 w 141"/>
                  <a:gd name="T1" fmla="*/ 0 h 3"/>
                  <a:gd name="T2" fmla="*/ 35 w 141"/>
                  <a:gd name="T3" fmla="*/ 2 h 3"/>
                  <a:gd name="T4" fmla="*/ 140 w 141"/>
                  <a:gd name="T5" fmla="*/ 2 h 3"/>
                  <a:gd name="T6" fmla="*/ 105 w 141"/>
                  <a:gd name="T7" fmla="*/ 0 h 3"/>
                  <a:gd name="T8" fmla="*/ 0 w 141"/>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 h="3">
                    <a:moveTo>
                      <a:pt x="0" y="0"/>
                    </a:moveTo>
                    <a:lnTo>
                      <a:pt x="35" y="2"/>
                    </a:lnTo>
                    <a:lnTo>
                      <a:pt x="140" y="2"/>
                    </a:lnTo>
                    <a:lnTo>
                      <a:pt x="105"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9" name="Freeform 11"/>
              <p:cNvSpPr>
                <a:spLocks/>
              </p:cNvSpPr>
              <p:nvPr/>
            </p:nvSpPr>
            <p:spPr bwMode="auto">
              <a:xfrm>
                <a:off x="3115" y="3169"/>
                <a:ext cx="133" cy="4"/>
              </a:xfrm>
              <a:custGeom>
                <a:avLst/>
                <a:gdLst>
                  <a:gd name="T0" fmla="*/ 0 w 133"/>
                  <a:gd name="T1" fmla="*/ 0 h 4"/>
                  <a:gd name="T2" fmla="*/ 37 w 133"/>
                  <a:gd name="T3" fmla="*/ 3 h 4"/>
                  <a:gd name="T4" fmla="*/ 132 w 133"/>
                  <a:gd name="T5" fmla="*/ 3 h 4"/>
                  <a:gd name="T6" fmla="*/ 96 w 133"/>
                  <a:gd name="T7" fmla="*/ 0 h 4"/>
                  <a:gd name="T8" fmla="*/ 0 w 133"/>
                  <a:gd name="T9" fmla="*/ 0 h 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 h="4">
                    <a:moveTo>
                      <a:pt x="0" y="0"/>
                    </a:moveTo>
                    <a:lnTo>
                      <a:pt x="37" y="3"/>
                    </a:lnTo>
                    <a:lnTo>
                      <a:pt x="132" y="3"/>
                    </a:lnTo>
                    <a:lnTo>
                      <a:pt x="96"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40" name="Freeform 12"/>
              <p:cNvSpPr>
                <a:spLocks/>
              </p:cNvSpPr>
              <p:nvPr/>
            </p:nvSpPr>
            <p:spPr bwMode="auto">
              <a:xfrm>
                <a:off x="3122" y="2562"/>
                <a:ext cx="798" cy="610"/>
              </a:xfrm>
              <a:custGeom>
                <a:avLst/>
                <a:gdLst>
                  <a:gd name="T0" fmla="*/ 102 w 798"/>
                  <a:gd name="T1" fmla="*/ 609 h 610"/>
                  <a:gd name="T2" fmla="*/ 146 w 798"/>
                  <a:gd name="T3" fmla="*/ 550 h 610"/>
                  <a:gd name="T4" fmla="*/ 197 w 798"/>
                  <a:gd name="T5" fmla="*/ 483 h 610"/>
                  <a:gd name="T6" fmla="*/ 247 w 798"/>
                  <a:gd name="T7" fmla="*/ 418 h 610"/>
                  <a:gd name="T8" fmla="*/ 285 w 798"/>
                  <a:gd name="T9" fmla="*/ 362 h 610"/>
                  <a:gd name="T10" fmla="*/ 324 w 798"/>
                  <a:gd name="T11" fmla="*/ 303 h 610"/>
                  <a:gd name="T12" fmla="*/ 360 w 798"/>
                  <a:gd name="T13" fmla="*/ 239 h 610"/>
                  <a:gd name="T14" fmla="*/ 389 w 798"/>
                  <a:gd name="T15" fmla="*/ 175 h 610"/>
                  <a:gd name="T16" fmla="*/ 413 w 798"/>
                  <a:gd name="T17" fmla="*/ 240 h 610"/>
                  <a:gd name="T18" fmla="*/ 445 w 798"/>
                  <a:gd name="T19" fmla="*/ 315 h 610"/>
                  <a:gd name="T20" fmla="*/ 482 w 798"/>
                  <a:gd name="T21" fmla="*/ 388 h 610"/>
                  <a:gd name="T22" fmla="*/ 543 w 798"/>
                  <a:gd name="T23" fmla="*/ 474 h 610"/>
                  <a:gd name="T24" fmla="*/ 600 w 798"/>
                  <a:gd name="T25" fmla="*/ 541 h 610"/>
                  <a:gd name="T26" fmla="*/ 685 w 798"/>
                  <a:gd name="T27" fmla="*/ 609 h 610"/>
                  <a:gd name="T28" fmla="*/ 757 w 798"/>
                  <a:gd name="T29" fmla="*/ 577 h 610"/>
                  <a:gd name="T30" fmla="*/ 682 w 798"/>
                  <a:gd name="T31" fmla="*/ 502 h 610"/>
                  <a:gd name="T32" fmla="*/ 614 w 798"/>
                  <a:gd name="T33" fmla="*/ 423 h 610"/>
                  <a:gd name="T34" fmla="*/ 561 w 798"/>
                  <a:gd name="T35" fmla="*/ 350 h 610"/>
                  <a:gd name="T36" fmla="*/ 518 w 798"/>
                  <a:gd name="T37" fmla="*/ 273 h 610"/>
                  <a:gd name="T38" fmla="*/ 487 w 798"/>
                  <a:gd name="T39" fmla="*/ 205 h 610"/>
                  <a:gd name="T40" fmla="*/ 467 w 798"/>
                  <a:gd name="T41" fmla="*/ 154 h 610"/>
                  <a:gd name="T42" fmla="*/ 451 w 798"/>
                  <a:gd name="T43" fmla="*/ 104 h 610"/>
                  <a:gd name="T44" fmla="*/ 404 w 798"/>
                  <a:gd name="T45" fmla="*/ 0 h 610"/>
                  <a:gd name="T46" fmla="*/ 348 w 798"/>
                  <a:gd name="T47" fmla="*/ 104 h 610"/>
                  <a:gd name="T48" fmla="*/ 335 w 798"/>
                  <a:gd name="T49" fmla="*/ 142 h 610"/>
                  <a:gd name="T50" fmla="*/ 308 w 798"/>
                  <a:gd name="T51" fmla="*/ 192 h 610"/>
                  <a:gd name="T52" fmla="*/ 276 w 798"/>
                  <a:gd name="T53" fmla="*/ 244 h 610"/>
                  <a:gd name="T54" fmla="*/ 242 w 798"/>
                  <a:gd name="T55" fmla="*/ 295 h 610"/>
                  <a:gd name="T56" fmla="*/ 210 w 798"/>
                  <a:gd name="T57" fmla="*/ 343 h 610"/>
                  <a:gd name="T58" fmla="*/ 149 w 798"/>
                  <a:gd name="T59" fmla="*/ 424 h 610"/>
                  <a:gd name="T60" fmla="*/ 110 w 798"/>
                  <a:gd name="T61" fmla="*/ 476 h 610"/>
                  <a:gd name="T62" fmla="*/ 55 w 798"/>
                  <a:gd name="T63" fmla="*/ 544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4" y="578"/>
                    </a:lnTo>
                    <a:lnTo>
                      <a:pt x="146" y="550"/>
                    </a:lnTo>
                    <a:lnTo>
                      <a:pt x="169" y="518"/>
                    </a:lnTo>
                    <a:lnTo>
                      <a:pt x="197" y="483"/>
                    </a:lnTo>
                    <a:lnTo>
                      <a:pt x="223" y="448"/>
                    </a:lnTo>
                    <a:lnTo>
                      <a:pt x="247" y="418"/>
                    </a:lnTo>
                    <a:lnTo>
                      <a:pt x="266" y="390"/>
                    </a:lnTo>
                    <a:lnTo>
                      <a:pt x="285" y="362"/>
                    </a:lnTo>
                    <a:lnTo>
                      <a:pt x="307" y="331"/>
                    </a:lnTo>
                    <a:lnTo>
                      <a:pt x="324" y="303"/>
                    </a:lnTo>
                    <a:lnTo>
                      <a:pt x="342" y="272"/>
                    </a:lnTo>
                    <a:lnTo>
                      <a:pt x="360" y="239"/>
                    </a:lnTo>
                    <a:lnTo>
                      <a:pt x="375" y="207"/>
                    </a:lnTo>
                    <a:lnTo>
                      <a:pt x="389" y="175"/>
                    </a:lnTo>
                    <a:lnTo>
                      <a:pt x="400" y="204"/>
                    </a:lnTo>
                    <a:lnTo>
                      <a:pt x="413" y="240"/>
                    </a:lnTo>
                    <a:lnTo>
                      <a:pt x="428" y="277"/>
                    </a:lnTo>
                    <a:lnTo>
                      <a:pt x="445" y="315"/>
                    </a:lnTo>
                    <a:lnTo>
                      <a:pt x="462" y="352"/>
                    </a:lnTo>
                    <a:lnTo>
                      <a:pt x="482" y="388"/>
                    </a:lnTo>
                    <a:lnTo>
                      <a:pt x="507" y="427"/>
                    </a:lnTo>
                    <a:lnTo>
                      <a:pt x="543" y="474"/>
                    </a:lnTo>
                    <a:lnTo>
                      <a:pt x="570" y="508"/>
                    </a:lnTo>
                    <a:lnTo>
                      <a:pt x="600" y="541"/>
                    </a:lnTo>
                    <a:lnTo>
                      <a:pt x="632" y="568"/>
                    </a:lnTo>
                    <a:lnTo>
                      <a:pt x="685" y="609"/>
                    </a:lnTo>
                    <a:lnTo>
                      <a:pt x="797" y="609"/>
                    </a:lnTo>
                    <a:lnTo>
                      <a:pt x="757" y="577"/>
                    </a:lnTo>
                    <a:lnTo>
                      <a:pt x="717" y="538"/>
                    </a:lnTo>
                    <a:lnTo>
                      <a:pt x="682" y="502"/>
                    </a:lnTo>
                    <a:lnTo>
                      <a:pt x="649" y="467"/>
                    </a:lnTo>
                    <a:lnTo>
                      <a:pt x="614" y="423"/>
                    </a:lnTo>
                    <a:lnTo>
                      <a:pt x="582" y="381"/>
                    </a:lnTo>
                    <a:lnTo>
                      <a:pt x="561" y="350"/>
                    </a:lnTo>
                    <a:lnTo>
                      <a:pt x="538" y="309"/>
                    </a:lnTo>
                    <a:lnTo>
                      <a:pt x="518" y="273"/>
                    </a:lnTo>
                    <a:lnTo>
                      <a:pt x="504" y="243"/>
                    </a:lnTo>
                    <a:lnTo>
                      <a:pt x="487" y="205"/>
                    </a:lnTo>
                    <a:lnTo>
                      <a:pt x="475" y="175"/>
                    </a:lnTo>
                    <a:lnTo>
                      <a:pt x="467" y="154"/>
                    </a:lnTo>
                    <a:lnTo>
                      <a:pt x="458" y="126"/>
                    </a:lnTo>
                    <a:lnTo>
                      <a:pt x="451" y="104"/>
                    </a:lnTo>
                    <a:lnTo>
                      <a:pt x="508" y="104"/>
                    </a:lnTo>
                    <a:lnTo>
                      <a:pt x="404" y="0"/>
                    </a:lnTo>
                    <a:lnTo>
                      <a:pt x="291" y="104"/>
                    </a:lnTo>
                    <a:lnTo>
                      <a:pt x="348" y="104"/>
                    </a:lnTo>
                    <a:lnTo>
                      <a:pt x="343" y="121"/>
                    </a:lnTo>
                    <a:lnTo>
                      <a:pt x="335" y="142"/>
                    </a:lnTo>
                    <a:lnTo>
                      <a:pt x="323" y="165"/>
                    </a:lnTo>
                    <a:lnTo>
                      <a:pt x="308" y="192"/>
                    </a:lnTo>
                    <a:lnTo>
                      <a:pt x="291" y="220"/>
                    </a:lnTo>
                    <a:lnTo>
                      <a:pt x="276" y="244"/>
                    </a:lnTo>
                    <a:lnTo>
                      <a:pt x="260" y="268"/>
                    </a:lnTo>
                    <a:lnTo>
                      <a:pt x="242" y="295"/>
                    </a:lnTo>
                    <a:lnTo>
                      <a:pt x="227" y="317"/>
                    </a:lnTo>
                    <a:lnTo>
                      <a:pt x="210" y="343"/>
                    </a:lnTo>
                    <a:lnTo>
                      <a:pt x="176" y="390"/>
                    </a:lnTo>
                    <a:lnTo>
                      <a:pt x="149" y="424"/>
                    </a:lnTo>
                    <a:lnTo>
                      <a:pt x="129" y="453"/>
                    </a:lnTo>
                    <a:lnTo>
                      <a:pt x="110" y="476"/>
                    </a:lnTo>
                    <a:lnTo>
                      <a:pt x="81" y="511"/>
                    </a:lnTo>
                    <a:lnTo>
                      <a:pt x="55" y="544"/>
                    </a:lnTo>
                    <a:lnTo>
                      <a:pt x="29" y="575"/>
                    </a:lnTo>
                    <a:lnTo>
                      <a:pt x="0" y="609"/>
                    </a:lnTo>
                  </a:path>
                </a:pathLst>
              </a:custGeom>
              <a:gradFill rotWithShape="0">
                <a:gsLst>
                  <a:gs pos="0">
                    <a:srgbClr val="3365FB"/>
                  </a:gs>
                  <a:gs pos="100000">
                    <a:srgbClr val="99B2FD"/>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52" name="Group 13"/>
            <p:cNvGrpSpPr>
              <a:grpSpLocks/>
            </p:cNvGrpSpPr>
            <p:nvPr/>
          </p:nvGrpSpPr>
          <p:grpSpPr bwMode="auto">
            <a:xfrm>
              <a:off x="1258" y="2821"/>
              <a:ext cx="852" cy="277"/>
              <a:chOff x="974" y="3933"/>
              <a:chExt cx="852" cy="277"/>
            </a:xfrm>
          </p:grpSpPr>
          <p:grpSp>
            <p:nvGrpSpPr>
              <p:cNvPr id="57422" name="Group 14"/>
              <p:cNvGrpSpPr>
                <a:grpSpLocks/>
              </p:cNvGrpSpPr>
              <p:nvPr/>
            </p:nvGrpSpPr>
            <p:grpSpPr bwMode="auto">
              <a:xfrm>
                <a:off x="1462" y="3933"/>
                <a:ext cx="364" cy="277"/>
                <a:chOff x="1462" y="3933"/>
                <a:chExt cx="364" cy="277"/>
              </a:xfrm>
            </p:grpSpPr>
            <p:sp>
              <p:nvSpPr>
                <p:cNvPr id="57429" name="Freeform 15"/>
                <p:cNvSpPr>
                  <a:spLocks/>
                </p:cNvSpPr>
                <p:nvPr/>
              </p:nvSpPr>
              <p:spPr bwMode="auto">
                <a:xfrm>
                  <a:off x="1478" y="3933"/>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0" name="Freeform 16"/>
                <p:cNvSpPr>
                  <a:spLocks/>
                </p:cNvSpPr>
                <p:nvPr/>
              </p:nvSpPr>
              <p:spPr bwMode="auto">
                <a:xfrm>
                  <a:off x="1462" y="4137"/>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1" name="Freeform 17"/>
                <p:cNvSpPr>
                  <a:spLocks/>
                </p:cNvSpPr>
                <p:nvPr/>
              </p:nvSpPr>
              <p:spPr bwMode="auto">
                <a:xfrm>
                  <a:off x="1679" y="4137"/>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2" name="Freeform 18"/>
                <p:cNvSpPr>
                  <a:spLocks/>
                </p:cNvSpPr>
                <p:nvPr/>
              </p:nvSpPr>
              <p:spPr bwMode="auto">
                <a:xfrm>
                  <a:off x="1462" y="3991"/>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3" name="Freeform 19"/>
                <p:cNvSpPr>
                  <a:spLocks/>
                </p:cNvSpPr>
                <p:nvPr/>
              </p:nvSpPr>
              <p:spPr bwMode="auto">
                <a:xfrm>
                  <a:off x="1679" y="3933"/>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423" name="Group 20"/>
              <p:cNvGrpSpPr>
                <a:grpSpLocks/>
              </p:cNvGrpSpPr>
              <p:nvPr/>
            </p:nvGrpSpPr>
            <p:grpSpPr bwMode="auto">
              <a:xfrm>
                <a:off x="974" y="3933"/>
                <a:ext cx="364" cy="277"/>
                <a:chOff x="974" y="3933"/>
                <a:chExt cx="364" cy="277"/>
              </a:xfrm>
            </p:grpSpPr>
            <p:sp>
              <p:nvSpPr>
                <p:cNvPr id="57424" name="Freeform 21"/>
                <p:cNvSpPr>
                  <a:spLocks/>
                </p:cNvSpPr>
                <p:nvPr/>
              </p:nvSpPr>
              <p:spPr bwMode="auto">
                <a:xfrm>
                  <a:off x="974" y="3933"/>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5" name="Freeform 22"/>
                <p:cNvSpPr>
                  <a:spLocks/>
                </p:cNvSpPr>
                <p:nvPr/>
              </p:nvSpPr>
              <p:spPr bwMode="auto">
                <a:xfrm>
                  <a:off x="1105" y="4137"/>
                  <a:ext cx="233" cy="17"/>
                </a:xfrm>
                <a:custGeom>
                  <a:avLst/>
                  <a:gdLst>
                    <a:gd name="T0" fmla="*/ 16 w 233"/>
                    <a:gd name="T1" fmla="*/ 16 h 17"/>
                    <a:gd name="T2" fmla="*/ 0 w 233"/>
                    <a:gd name="T3" fmla="*/ 0 h 17"/>
                    <a:gd name="T4" fmla="*/ 217 w 233"/>
                    <a:gd name="T5" fmla="*/ 0 h 17"/>
                    <a:gd name="T6" fmla="*/ 232 w 233"/>
                    <a:gd name="T7" fmla="*/ 16 h 17"/>
                    <a:gd name="T8" fmla="*/ 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16" y="16"/>
                      </a:moveTo>
                      <a:lnTo>
                        <a:pt x="0" y="0"/>
                      </a:lnTo>
                      <a:lnTo>
                        <a:pt x="217" y="0"/>
                      </a:lnTo>
                      <a:lnTo>
                        <a:pt x="232" y="16"/>
                      </a:lnTo>
                      <a:lnTo>
                        <a:pt x="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6" name="Freeform 23"/>
                <p:cNvSpPr>
                  <a:spLocks/>
                </p:cNvSpPr>
                <p:nvPr/>
              </p:nvSpPr>
              <p:spPr bwMode="auto">
                <a:xfrm>
                  <a:off x="1105" y="4137"/>
                  <a:ext cx="17" cy="73"/>
                </a:xfrm>
                <a:custGeom>
                  <a:avLst/>
                  <a:gdLst>
                    <a:gd name="T0" fmla="*/ 16 w 17"/>
                    <a:gd name="T1" fmla="*/ 16 h 73"/>
                    <a:gd name="T2" fmla="*/ 0 w 17"/>
                    <a:gd name="T3" fmla="*/ 0 h 73"/>
                    <a:gd name="T4" fmla="*/ 0 w 17"/>
                    <a:gd name="T5" fmla="*/ 57 h 73"/>
                    <a:gd name="T6" fmla="*/ 16 w 17"/>
                    <a:gd name="T7" fmla="*/ 72 h 73"/>
                    <a:gd name="T8" fmla="*/ 16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16" y="16"/>
                      </a:moveTo>
                      <a:lnTo>
                        <a:pt x="0" y="0"/>
                      </a:lnTo>
                      <a:lnTo>
                        <a:pt x="0" y="57"/>
                      </a:lnTo>
                      <a:lnTo>
                        <a:pt x="16" y="72"/>
                      </a:lnTo>
                      <a:lnTo>
                        <a:pt x="16"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7" name="Freeform 24"/>
                <p:cNvSpPr>
                  <a:spLocks/>
                </p:cNvSpPr>
                <p:nvPr/>
              </p:nvSpPr>
              <p:spPr bwMode="auto">
                <a:xfrm>
                  <a:off x="1321" y="3991"/>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8" name="Freeform 25"/>
                <p:cNvSpPr>
                  <a:spLocks/>
                </p:cNvSpPr>
                <p:nvPr/>
              </p:nvSpPr>
              <p:spPr bwMode="auto">
                <a:xfrm>
                  <a:off x="1105" y="3933"/>
                  <a:ext cx="17" cy="59"/>
                </a:xfrm>
                <a:custGeom>
                  <a:avLst/>
                  <a:gdLst>
                    <a:gd name="T0" fmla="*/ 16 w 17"/>
                    <a:gd name="T1" fmla="*/ 58 h 59"/>
                    <a:gd name="T2" fmla="*/ 0 w 17"/>
                    <a:gd name="T3" fmla="*/ 58 h 59"/>
                    <a:gd name="T4" fmla="*/ 0 w 17"/>
                    <a:gd name="T5" fmla="*/ 0 h 59"/>
                    <a:gd name="T6" fmla="*/ 16 w 17"/>
                    <a:gd name="T7" fmla="*/ 16 h 59"/>
                    <a:gd name="T8" fmla="*/ 16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16" y="58"/>
                      </a:moveTo>
                      <a:lnTo>
                        <a:pt x="0" y="58"/>
                      </a:lnTo>
                      <a:lnTo>
                        <a:pt x="0" y="0"/>
                      </a:lnTo>
                      <a:lnTo>
                        <a:pt x="16" y="16"/>
                      </a:lnTo>
                      <a:lnTo>
                        <a:pt x="16"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grpSp>
          <p:nvGrpSpPr>
            <p:cNvPr id="57353" name="Group 26"/>
            <p:cNvGrpSpPr>
              <a:grpSpLocks/>
            </p:cNvGrpSpPr>
            <p:nvPr/>
          </p:nvGrpSpPr>
          <p:grpSpPr bwMode="auto">
            <a:xfrm>
              <a:off x="2948" y="3067"/>
              <a:ext cx="1148" cy="232"/>
              <a:chOff x="2664" y="4179"/>
              <a:chExt cx="1148" cy="232"/>
            </a:xfrm>
          </p:grpSpPr>
          <p:sp>
            <p:nvSpPr>
              <p:cNvPr id="57417" name="Freeform 27"/>
              <p:cNvSpPr>
                <a:spLocks/>
              </p:cNvSpPr>
              <p:nvPr/>
            </p:nvSpPr>
            <p:spPr bwMode="auto">
              <a:xfrm>
                <a:off x="2715" y="4179"/>
                <a:ext cx="1097" cy="219"/>
              </a:xfrm>
              <a:custGeom>
                <a:avLst/>
                <a:gdLst>
                  <a:gd name="T0" fmla="*/ 0 w 1097"/>
                  <a:gd name="T1" fmla="*/ 48 h 219"/>
                  <a:gd name="T2" fmla="*/ 0 w 1097"/>
                  <a:gd name="T3" fmla="*/ 170 h 219"/>
                  <a:gd name="T4" fmla="*/ 682 w 1097"/>
                  <a:gd name="T5" fmla="*/ 170 h 219"/>
                  <a:gd name="T6" fmla="*/ 682 w 1097"/>
                  <a:gd name="T7" fmla="*/ 218 h 219"/>
                  <a:gd name="T8" fmla="*/ 1096 w 1097"/>
                  <a:gd name="T9" fmla="*/ 109 h 219"/>
                  <a:gd name="T10" fmla="*/ 682 w 1097"/>
                  <a:gd name="T11" fmla="*/ 0 h 219"/>
                  <a:gd name="T12" fmla="*/ 682 w 1097"/>
                  <a:gd name="T13" fmla="*/ 48 h 219"/>
                  <a:gd name="T14" fmla="*/ 0 w 1097"/>
                  <a:gd name="T15" fmla="*/ 48 h 2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97" h="219">
                    <a:moveTo>
                      <a:pt x="0" y="48"/>
                    </a:moveTo>
                    <a:lnTo>
                      <a:pt x="0" y="170"/>
                    </a:lnTo>
                    <a:lnTo>
                      <a:pt x="682" y="170"/>
                    </a:lnTo>
                    <a:lnTo>
                      <a:pt x="682" y="218"/>
                    </a:lnTo>
                    <a:lnTo>
                      <a:pt x="1096" y="109"/>
                    </a:lnTo>
                    <a:lnTo>
                      <a:pt x="682" y="0"/>
                    </a:lnTo>
                    <a:lnTo>
                      <a:pt x="682" y="48"/>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8" name="Freeform 28"/>
              <p:cNvSpPr>
                <a:spLocks/>
              </p:cNvSpPr>
              <p:nvPr/>
            </p:nvSpPr>
            <p:spPr bwMode="auto">
              <a:xfrm>
                <a:off x="2664" y="4349"/>
                <a:ext cx="738" cy="15"/>
              </a:xfrm>
              <a:custGeom>
                <a:avLst/>
                <a:gdLst>
                  <a:gd name="T0" fmla="*/ 686 w 738"/>
                  <a:gd name="T1" fmla="*/ 14 h 15"/>
                  <a:gd name="T2" fmla="*/ 737 w 738"/>
                  <a:gd name="T3" fmla="*/ 0 h 15"/>
                  <a:gd name="T4" fmla="*/ 51 w 738"/>
                  <a:gd name="T5" fmla="*/ 0 h 15"/>
                  <a:gd name="T6" fmla="*/ 0 w 738"/>
                  <a:gd name="T7" fmla="*/ 14 h 15"/>
                  <a:gd name="T8" fmla="*/ 686 w 738"/>
                  <a:gd name="T9" fmla="*/ 14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8" h="15">
                    <a:moveTo>
                      <a:pt x="686" y="14"/>
                    </a:moveTo>
                    <a:lnTo>
                      <a:pt x="737" y="0"/>
                    </a:lnTo>
                    <a:lnTo>
                      <a:pt x="51" y="0"/>
                    </a:lnTo>
                    <a:lnTo>
                      <a:pt x="0" y="14"/>
                    </a:lnTo>
                    <a:lnTo>
                      <a:pt x="686"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9" name="Freeform 29"/>
              <p:cNvSpPr>
                <a:spLocks/>
              </p:cNvSpPr>
              <p:nvPr/>
            </p:nvSpPr>
            <p:spPr bwMode="auto">
              <a:xfrm>
                <a:off x="3350" y="4349"/>
                <a:ext cx="47" cy="62"/>
              </a:xfrm>
              <a:custGeom>
                <a:avLst/>
                <a:gdLst>
                  <a:gd name="T0" fmla="*/ 0 w 47"/>
                  <a:gd name="T1" fmla="*/ 14 h 62"/>
                  <a:gd name="T2" fmla="*/ 46 w 47"/>
                  <a:gd name="T3" fmla="*/ 0 h 62"/>
                  <a:gd name="T4" fmla="*/ 46 w 47"/>
                  <a:gd name="T5" fmla="*/ 48 h 62"/>
                  <a:gd name="T6" fmla="*/ 0 w 47"/>
                  <a:gd name="T7" fmla="*/ 61 h 62"/>
                  <a:gd name="T8" fmla="*/ 0 w 47"/>
                  <a:gd name="T9" fmla="*/ 14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62">
                    <a:moveTo>
                      <a:pt x="0" y="14"/>
                    </a:moveTo>
                    <a:lnTo>
                      <a:pt x="46" y="0"/>
                    </a:lnTo>
                    <a:lnTo>
                      <a:pt x="46" y="48"/>
                    </a:lnTo>
                    <a:lnTo>
                      <a:pt x="0" y="61"/>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0" name="Freeform 30"/>
              <p:cNvSpPr>
                <a:spLocks/>
              </p:cNvSpPr>
              <p:nvPr/>
            </p:nvSpPr>
            <p:spPr bwMode="auto">
              <a:xfrm>
                <a:off x="2664" y="4227"/>
                <a:ext cx="52" cy="137"/>
              </a:xfrm>
              <a:custGeom>
                <a:avLst/>
                <a:gdLst>
                  <a:gd name="T0" fmla="*/ 0 w 52"/>
                  <a:gd name="T1" fmla="*/ 14 h 137"/>
                  <a:gd name="T2" fmla="*/ 51 w 52"/>
                  <a:gd name="T3" fmla="*/ 0 h 137"/>
                  <a:gd name="T4" fmla="*/ 51 w 52"/>
                  <a:gd name="T5" fmla="*/ 123 h 137"/>
                  <a:gd name="T6" fmla="*/ 0 w 52"/>
                  <a:gd name="T7" fmla="*/ 136 h 137"/>
                  <a:gd name="T8" fmla="*/ 0 w 52"/>
                  <a:gd name="T9" fmla="*/ 14 h 1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2" h="137">
                    <a:moveTo>
                      <a:pt x="0" y="14"/>
                    </a:moveTo>
                    <a:lnTo>
                      <a:pt x="51" y="0"/>
                    </a:lnTo>
                    <a:lnTo>
                      <a:pt x="51" y="123"/>
                    </a:lnTo>
                    <a:lnTo>
                      <a:pt x="0" y="136"/>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1" name="Freeform 31"/>
              <p:cNvSpPr>
                <a:spLocks/>
              </p:cNvSpPr>
              <p:nvPr/>
            </p:nvSpPr>
            <p:spPr bwMode="auto">
              <a:xfrm>
                <a:off x="3350" y="4179"/>
                <a:ext cx="47" cy="49"/>
              </a:xfrm>
              <a:custGeom>
                <a:avLst/>
                <a:gdLst>
                  <a:gd name="T0" fmla="*/ 0 w 47"/>
                  <a:gd name="T1" fmla="*/ 48 h 49"/>
                  <a:gd name="T2" fmla="*/ 46 w 47"/>
                  <a:gd name="T3" fmla="*/ 48 h 49"/>
                  <a:gd name="T4" fmla="*/ 46 w 47"/>
                  <a:gd name="T5" fmla="*/ 0 h 49"/>
                  <a:gd name="T6" fmla="*/ 0 w 47"/>
                  <a:gd name="T7" fmla="*/ 13 h 49"/>
                  <a:gd name="T8" fmla="*/ 0 w 47"/>
                  <a:gd name="T9" fmla="*/ 48 h 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49">
                    <a:moveTo>
                      <a:pt x="0" y="48"/>
                    </a:moveTo>
                    <a:lnTo>
                      <a:pt x="46" y="48"/>
                    </a:lnTo>
                    <a:lnTo>
                      <a:pt x="46" y="0"/>
                    </a:lnTo>
                    <a:lnTo>
                      <a:pt x="0" y="13"/>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54" name="Group 32"/>
            <p:cNvGrpSpPr>
              <a:grpSpLocks/>
            </p:cNvGrpSpPr>
            <p:nvPr/>
          </p:nvGrpSpPr>
          <p:grpSpPr bwMode="auto">
            <a:xfrm>
              <a:off x="3128" y="2803"/>
              <a:ext cx="660" cy="262"/>
              <a:chOff x="2844" y="3915"/>
              <a:chExt cx="660" cy="262"/>
            </a:xfrm>
          </p:grpSpPr>
          <p:sp>
            <p:nvSpPr>
              <p:cNvPr id="57412" name="Freeform 33"/>
              <p:cNvSpPr>
                <a:spLocks/>
              </p:cNvSpPr>
              <p:nvPr/>
            </p:nvSpPr>
            <p:spPr bwMode="auto">
              <a:xfrm>
                <a:off x="2873" y="3915"/>
                <a:ext cx="631" cy="248"/>
              </a:xfrm>
              <a:custGeom>
                <a:avLst/>
                <a:gdLst>
                  <a:gd name="T0" fmla="*/ 0 w 631"/>
                  <a:gd name="T1" fmla="*/ 55 h 248"/>
                  <a:gd name="T2" fmla="*/ 0 w 631"/>
                  <a:gd name="T3" fmla="*/ 193 h 248"/>
                  <a:gd name="T4" fmla="*/ 392 w 631"/>
                  <a:gd name="T5" fmla="*/ 193 h 248"/>
                  <a:gd name="T6" fmla="*/ 392 w 631"/>
                  <a:gd name="T7" fmla="*/ 247 h 248"/>
                  <a:gd name="T8" fmla="*/ 630 w 631"/>
                  <a:gd name="T9" fmla="*/ 124 h 248"/>
                  <a:gd name="T10" fmla="*/ 392 w 631"/>
                  <a:gd name="T11" fmla="*/ 0 h 248"/>
                  <a:gd name="T12" fmla="*/ 392 w 631"/>
                  <a:gd name="T13" fmla="*/ 55 h 248"/>
                  <a:gd name="T14" fmla="*/ 0 w 631"/>
                  <a:gd name="T15" fmla="*/ 55 h 24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1" h="248">
                    <a:moveTo>
                      <a:pt x="0" y="55"/>
                    </a:moveTo>
                    <a:lnTo>
                      <a:pt x="0" y="193"/>
                    </a:lnTo>
                    <a:lnTo>
                      <a:pt x="392" y="193"/>
                    </a:lnTo>
                    <a:lnTo>
                      <a:pt x="392" y="247"/>
                    </a:lnTo>
                    <a:lnTo>
                      <a:pt x="630" y="124"/>
                    </a:lnTo>
                    <a:lnTo>
                      <a:pt x="392" y="0"/>
                    </a:lnTo>
                    <a:lnTo>
                      <a:pt x="392" y="55"/>
                    </a:lnTo>
                    <a:lnTo>
                      <a:pt x="0" y="55"/>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3" name="Freeform 34"/>
              <p:cNvSpPr>
                <a:spLocks/>
              </p:cNvSpPr>
              <p:nvPr/>
            </p:nvSpPr>
            <p:spPr bwMode="auto">
              <a:xfrm>
                <a:off x="2844" y="4108"/>
                <a:ext cx="422" cy="16"/>
              </a:xfrm>
              <a:custGeom>
                <a:avLst/>
                <a:gdLst>
                  <a:gd name="T0" fmla="*/ 392 w 422"/>
                  <a:gd name="T1" fmla="*/ 15 h 16"/>
                  <a:gd name="T2" fmla="*/ 421 w 422"/>
                  <a:gd name="T3" fmla="*/ 0 h 16"/>
                  <a:gd name="T4" fmla="*/ 27 w 422"/>
                  <a:gd name="T5" fmla="*/ 0 h 16"/>
                  <a:gd name="T6" fmla="*/ 0 w 422"/>
                  <a:gd name="T7" fmla="*/ 15 h 16"/>
                  <a:gd name="T8" fmla="*/ 392 w 422"/>
                  <a:gd name="T9" fmla="*/ 15 h 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2" h="16">
                    <a:moveTo>
                      <a:pt x="392" y="15"/>
                    </a:moveTo>
                    <a:lnTo>
                      <a:pt x="421" y="0"/>
                    </a:lnTo>
                    <a:lnTo>
                      <a:pt x="27" y="0"/>
                    </a:lnTo>
                    <a:lnTo>
                      <a:pt x="0" y="15"/>
                    </a:lnTo>
                    <a:lnTo>
                      <a:pt x="392" y="15"/>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4" name="Freeform 35"/>
              <p:cNvSpPr>
                <a:spLocks/>
              </p:cNvSpPr>
              <p:nvPr/>
            </p:nvSpPr>
            <p:spPr bwMode="auto">
              <a:xfrm>
                <a:off x="3236" y="4108"/>
                <a:ext cx="30" cy="69"/>
              </a:xfrm>
              <a:custGeom>
                <a:avLst/>
                <a:gdLst>
                  <a:gd name="T0" fmla="*/ 0 w 30"/>
                  <a:gd name="T1" fmla="*/ 15 h 69"/>
                  <a:gd name="T2" fmla="*/ 29 w 30"/>
                  <a:gd name="T3" fmla="*/ 0 h 69"/>
                  <a:gd name="T4" fmla="*/ 29 w 30"/>
                  <a:gd name="T5" fmla="*/ 54 h 69"/>
                  <a:gd name="T6" fmla="*/ 0 w 30"/>
                  <a:gd name="T7" fmla="*/ 68 h 69"/>
                  <a:gd name="T8" fmla="*/ 0 w 30"/>
                  <a:gd name="T9" fmla="*/ 15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69">
                    <a:moveTo>
                      <a:pt x="0" y="15"/>
                    </a:moveTo>
                    <a:lnTo>
                      <a:pt x="29" y="0"/>
                    </a:lnTo>
                    <a:lnTo>
                      <a:pt x="29" y="54"/>
                    </a:lnTo>
                    <a:lnTo>
                      <a:pt x="0" y="68"/>
                    </a:lnTo>
                    <a:lnTo>
                      <a:pt x="0" y="1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5" name="Freeform 36"/>
              <p:cNvSpPr>
                <a:spLocks/>
              </p:cNvSpPr>
              <p:nvPr/>
            </p:nvSpPr>
            <p:spPr bwMode="auto">
              <a:xfrm>
                <a:off x="2844" y="3970"/>
                <a:ext cx="30" cy="154"/>
              </a:xfrm>
              <a:custGeom>
                <a:avLst/>
                <a:gdLst>
                  <a:gd name="T0" fmla="*/ 0 w 30"/>
                  <a:gd name="T1" fmla="*/ 16 h 154"/>
                  <a:gd name="T2" fmla="*/ 29 w 30"/>
                  <a:gd name="T3" fmla="*/ 0 h 154"/>
                  <a:gd name="T4" fmla="*/ 29 w 30"/>
                  <a:gd name="T5" fmla="*/ 138 h 154"/>
                  <a:gd name="T6" fmla="*/ 0 w 30"/>
                  <a:gd name="T7" fmla="*/ 153 h 154"/>
                  <a:gd name="T8" fmla="*/ 0 w 30"/>
                  <a:gd name="T9" fmla="*/ 16 h 1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154">
                    <a:moveTo>
                      <a:pt x="0" y="16"/>
                    </a:moveTo>
                    <a:lnTo>
                      <a:pt x="29" y="0"/>
                    </a:lnTo>
                    <a:lnTo>
                      <a:pt x="29" y="138"/>
                    </a:lnTo>
                    <a:lnTo>
                      <a:pt x="0" y="153"/>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6" name="Freeform 37"/>
              <p:cNvSpPr>
                <a:spLocks/>
              </p:cNvSpPr>
              <p:nvPr/>
            </p:nvSpPr>
            <p:spPr bwMode="auto">
              <a:xfrm>
                <a:off x="3236" y="3915"/>
                <a:ext cx="30" cy="56"/>
              </a:xfrm>
              <a:custGeom>
                <a:avLst/>
                <a:gdLst>
                  <a:gd name="T0" fmla="*/ 0 w 30"/>
                  <a:gd name="T1" fmla="*/ 55 h 56"/>
                  <a:gd name="T2" fmla="*/ 29 w 30"/>
                  <a:gd name="T3" fmla="*/ 55 h 56"/>
                  <a:gd name="T4" fmla="*/ 29 w 30"/>
                  <a:gd name="T5" fmla="*/ 0 h 56"/>
                  <a:gd name="T6" fmla="*/ 0 w 30"/>
                  <a:gd name="T7" fmla="*/ 15 h 56"/>
                  <a:gd name="T8" fmla="*/ 0 w 30"/>
                  <a:gd name="T9" fmla="*/ 55 h 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56">
                    <a:moveTo>
                      <a:pt x="0" y="55"/>
                    </a:moveTo>
                    <a:lnTo>
                      <a:pt x="29" y="55"/>
                    </a:lnTo>
                    <a:lnTo>
                      <a:pt x="29" y="0"/>
                    </a:lnTo>
                    <a:lnTo>
                      <a:pt x="0" y="15"/>
                    </a:lnTo>
                    <a:lnTo>
                      <a:pt x="0" y="5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55" name="Group 38"/>
            <p:cNvGrpSpPr>
              <a:grpSpLocks/>
            </p:cNvGrpSpPr>
            <p:nvPr/>
          </p:nvGrpSpPr>
          <p:grpSpPr bwMode="auto">
            <a:xfrm>
              <a:off x="1258" y="1447"/>
              <a:ext cx="852" cy="286"/>
              <a:chOff x="974" y="2559"/>
              <a:chExt cx="852" cy="286"/>
            </a:xfrm>
          </p:grpSpPr>
          <p:grpSp>
            <p:nvGrpSpPr>
              <p:cNvPr id="57394" name="Group 39"/>
              <p:cNvGrpSpPr>
                <a:grpSpLocks/>
              </p:cNvGrpSpPr>
              <p:nvPr/>
            </p:nvGrpSpPr>
            <p:grpSpPr bwMode="auto">
              <a:xfrm>
                <a:off x="1462" y="2568"/>
                <a:ext cx="364" cy="277"/>
                <a:chOff x="1462" y="2568"/>
                <a:chExt cx="364" cy="277"/>
              </a:xfrm>
            </p:grpSpPr>
            <p:sp>
              <p:nvSpPr>
                <p:cNvPr id="57407" name="Freeform 40"/>
                <p:cNvSpPr>
                  <a:spLocks/>
                </p:cNvSpPr>
                <p:nvPr/>
              </p:nvSpPr>
              <p:spPr bwMode="auto">
                <a:xfrm>
                  <a:off x="1462" y="2568"/>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8" name="Freeform 41"/>
                <p:cNvSpPr>
                  <a:spLocks/>
                </p:cNvSpPr>
                <p:nvPr/>
              </p:nvSpPr>
              <p:spPr bwMode="auto">
                <a:xfrm>
                  <a:off x="1592" y="2772"/>
                  <a:ext cx="234" cy="17"/>
                </a:xfrm>
                <a:custGeom>
                  <a:avLst/>
                  <a:gdLst>
                    <a:gd name="T0" fmla="*/ 16 w 234"/>
                    <a:gd name="T1" fmla="*/ 16 h 17"/>
                    <a:gd name="T2" fmla="*/ 0 w 234"/>
                    <a:gd name="T3" fmla="*/ 0 h 17"/>
                    <a:gd name="T4" fmla="*/ 217 w 234"/>
                    <a:gd name="T5" fmla="*/ 0 h 17"/>
                    <a:gd name="T6" fmla="*/ 233 w 234"/>
                    <a:gd name="T7" fmla="*/ 16 h 17"/>
                    <a:gd name="T8" fmla="*/ 16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16" y="16"/>
                      </a:moveTo>
                      <a:lnTo>
                        <a:pt x="0" y="0"/>
                      </a:lnTo>
                      <a:lnTo>
                        <a:pt x="217" y="0"/>
                      </a:lnTo>
                      <a:lnTo>
                        <a:pt x="233" y="16"/>
                      </a:lnTo>
                      <a:lnTo>
                        <a:pt x="16"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9" name="Freeform 42"/>
                <p:cNvSpPr>
                  <a:spLocks/>
                </p:cNvSpPr>
                <p:nvPr/>
              </p:nvSpPr>
              <p:spPr bwMode="auto">
                <a:xfrm>
                  <a:off x="1593" y="2772"/>
                  <a:ext cx="16" cy="73"/>
                </a:xfrm>
                <a:custGeom>
                  <a:avLst/>
                  <a:gdLst>
                    <a:gd name="T0" fmla="*/ 15 w 16"/>
                    <a:gd name="T1" fmla="*/ 16 h 73"/>
                    <a:gd name="T2" fmla="*/ 0 w 16"/>
                    <a:gd name="T3" fmla="*/ 0 h 73"/>
                    <a:gd name="T4" fmla="*/ 0 w 16"/>
                    <a:gd name="T5" fmla="*/ 57 h 73"/>
                    <a:gd name="T6" fmla="*/ 15 w 16"/>
                    <a:gd name="T7" fmla="*/ 72 h 73"/>
                    <a:gd name="T8" fmla="*/ 15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15" y="16"/>
                      </a:moveTo>
                      <a:lnTo>
                        <a:pt x="0" y="0"/>
                      </a:lnTo>
                      <a:lnTo>
                        <a:pt x="0" y="57"/>
                      </a:lnTo>
                      <a:lnTo>
                        <a:pt x="15" y="72"/>
                      </a:lnTo>
                      <a:lnTo>
                        <a:pt x="15"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0" name="Freeform 43"/>
                <p:cNvSpPr>
                  <a:spLocks/>
                </p:cNvSpPr>
                <p:nvPr/>
              </p:nvSpPr>
              <p:spPr bwMode="auto">
                <a:xfrm>
                  <a:off x="1809" y="2626"/>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1" name="Freeform 44"/>
                <p:cNvSpPr>
                  <a:spLocks/>
                </p:cNvSpPr>
                <p:nvPr/>
              </p:nvSpPr>
              <p:spPr bwMode="auto">
                <a:xfrm>
                  <a:off x="1593" y="2568"/>
                  <a:ext cx="16" cy="59"/>
                </a:xfrm>
                <a:custGeom>
                  <a:avLst/>
                  <a:gdLst>
                    <a:gd name="T0" fmla="*/ 15 w 16"/>
                    <a:gd name="T1" fmla="*/ 58 h 59"/>
                    <a:gd name="T2" fmla="*/ 0 w 16"/>
                    <a:gd name="T3" fmla="*/ 58 h 59"/>
                    <a:gd name="T4" fmla="*/ 0 w 16"/>
                    <a:gd name="T5" fmla="*/ 0 h 59"/>
                    <a:gd name="T6" fmla="*/ 15 w 16"/>
                    <a:gd name="T7" fmla="*/ 16 h 59"/>
                    <a:gd name="T8" fmla="*/ 15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15" y="58"/>
                      </a:moveTo>
                      <a:lnTo>
                        <a:pt x="0" y="58"/>
                      </a:lnTo>
                      <a:lnTo>
                        <a:pt x="0" y="0"/>
                      </a:lnTo>
                      <a:lnTo>
                        <a:pt x="15" y="16"/>
                      </a:lnTo>
                      <a:lnTo>
                        <a:pt x="15"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95" name="Group 45"/>
              <p:cNvGrpSpPr>
                <a:grpSpLocks/>
              </p:cNvGrpSpPr>
              <p:nvPr/>
            </p:nvGrpSpPr>
            <p:grpSpPr bwMode="auto">
              <a:xfrm>
                <a:off x="974" y="2568"/>
                <a:ext cx="364" cy="277"/>
                <a:chOff x="974" y="2568"/>
                <a:chExt cx="364" cy="277"/>
              </a:xfrm>
            </p:grpSpPr>
            <p:sp>
              <p:nvSpPr>
                <p:cNvPr id="57402" name="Freeform 46"/>
                <p:cNvSpPr>
                  <a:spLocks/>
                </p:cNvSpPr>
                <p:nvPr/>
              </p:nvSpPr>
              <p:spPr bwMode="auto">
                <a:xfrm>
                  <a:off x="990" y="2568"/>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3" name="Freeform 47"/>
                <p:cNvSpPr>
                  <a:spLocks/>
                </p:cNvSpPr>
                <p:nvPr/>
              </p:nvSpPr>
              <p:spPr bwMode="auto">
                <a:xfrm>
                  <a:off x="974" y="2772"/>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4" name="Freeform 48"/>
                <p:cNvSpPr>
                  <a:spLocks/>
                </p:cNvSpPr>
                <p:nvPr/>
              </p:nvSpPr>
              <p:spPr bwMode="auto">
                <a:xfrm>
                  <a:off x="1190" y="2772"/>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5" name="Freeform 49"/>
                <p:cNvSpPr>
                  <a:spLocks/>
                </p:cNvSpPr>
                <p:nvPr/>
              </p:nvSpPr>
              <p:spPr bwMode="auto">
                <a:xfrm>
                  <a:off x="974" y="2626"/>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6" name="Freeform 50"/>
                <p:cNvSpPr>
                  <a:spLocks/>
                </p:cNvSpPr>
                <p:nvPr/>
              </p:nvSpPr>
              <p:spPr bwMode="auto">
                <a:xfrm>
                  <a:off x="1190" y="2568"/>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96" name="Group 51"/>
              <p:cNvGrpSpPr>
                <a:grpSpLocks/>
              </p:cNvGrpSpPr>
              <p:nvPr/>
            </p:nvGrpSpPr>
            <p:grpSpPr bwMode="auto">
              <a:xfrm>
                <a:off x="974" y="2559"/>
                <a:ext cx="364" cy="277"/>
                <a:chOff x="974" y="2559"/>
                <a:chExt cx="364" cy="277"/>
              </a:xfrm>
            </p:grpSpPr>
            <p:sp>
              <p:nvSpPr>
                <p:cNvPr id="57397" name="Freeform 52"/>
                <p:cNvSpPr>
                  <a:spLocks/>
                </p:cNvSpPr>
                <p:nvPr/>
              </p:nvSpPr>
              <p:spPr bwMode="auto">
                <a:xfrm>
                  <a:off x="990" y="255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8" name="Freeform 53"/>
                <p:cNvSpPr>
                  <a:spLocks/>
                </p:cNvSpPr>
                <p:nvPr/>
              </p:nvSpPr>
              <p:spPr bwMode="auto">
                <a:xfrm>
                  <a:off x="974" y="276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9" name="Freeform 54"/>
                <p:cNvSpPr>
                  <a:spLocks/>
                </p:cNvSpPr>
                <p:nvPr/>
              </p:nvSpPr>
              <p:spPr bwMode="auto">
                <a:xfrm>
                  <a:off x="1190" y="276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0" name="Freeform 55"/>
                <p:cNvSpPr>
                  <a:spLocks/>
                </p:cNvSpPr>
                <p:nvPr/>
              </p:nvSpPr>
              <p:spPr bwMode="auto">
                <a:xfrm>
                  <a:off x="974" y="261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1" name="Freeform 56"/>
                <p:cNvSpPr>
                  <a:spLocks/>
                </p:cNvSpPr>
                <p:nvPr/>
              </p:nvSpPr>
              <p:spPr bwMode="auto">
                <a:xfrm>
                  <a:off x="1190" y="255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grpSp>
          <p:nvGrpSpPr>
            <p:cNvPr id="57356" name="Group 57"/>
            <p:cNvGrpSpPr>
              <a:grpSpLocks/>
            </p:cNvGrpSpPr>
            <p:nvPr/>
          </p:nvGrpSpPr>
          <p:grpSpPr bwMode="auto">
            <a:xfrm>
              <a:off x="2646" y="1459"/>
              <a:ext cx="364" cy="277"/>
              <a:chOff x="2362" y="2571"/>
              <a:chExt cx="364" cy="277"/>
            </a:xfrm>
          </p:grpSpPr>
          <p:sp>
            <p:nvSpPr>
              <p:cNvPr id="57389" name="Freeform 58"/>
              <p:cNvSpPr>
                <a:spLocks/>
              </p:cNvSpPr>
              <p:nvPr/>
            </p:nvSpPr>
            <p:spPr bwMode="auto">
              <a:xfrm>
                <a:off x="2378" y="2571"/>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0" name="Freeform 59"/>
              <p:cNvSpPr>
                <a:spLocks/>
              </p:cNvSpPr>
              <p:nvPr/>
            </p:nvSpPr>
            <p:spPr bwMode="auto">
              <a:xfrm>
                <a:off x="2362" y="2775"/>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1" name="Freeform 60"/>
              <p:cNvSpPr>
                <a:spLocks/>
              </p:cNvSpPr>
              <p:nvPr/>
            </p:nvSpPr>
            <p:spPr bwMode="auto">
              <a:xfrm>
                <a:off x="2579" y="2775"/>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2" name="Freeform 61"/>
              <p:cNvSpPr>
                <a:spLocks/>
              </p:cNvSpPr>
              <p:nvPr/>
            </p:nvSpPr>
            <p:spPr bwMode="auto">
              <a:xfrm>
                <a:off x="2362" y="2629"/>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3" name="Freeform 62"/>
              <p:cNvSpPr>
                <a:spLocks/>
              </p:cNvSpPr>
              <p:nvPr/>
            </p:nvSpPr>
            <p:spPr bwMode="auto">
              <a:xfrm>
                <a:off x="2579" y="2571"/>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57" name="Group 63"/>
            <p:cNvGrpSpPr>
              <a:grpSpLocks/>
            </p:cNvGrpSpPr>
            <p:nvPr/>
          </p:nvGrpSpPr>
          <p:grpSpPr bwMode="auto">
            <a:xfrm>
              <a:off x="2644" y="1807"/>
              <a:ext cx="364" cy="277"/>
              <a:chOff x="2360" y="2919"/>
              <a:chExt cx="364" cy="277"/>
            </a:xfrm>
          </p:grpSpPr>
          <p:sp>
            <p:nvSpPr>
              <p:cNvPr id="57384" name="Freeform 64"/>
              <p:cNvSpPr>
                <a:spLocks/>
              </p:cNvSpPr>
              <p:nvPr/>
            </p:nvSpPr>
            <p:spPr bwMode="auto">
              <a:xfrm>
                <a:off x="2376" y="291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7FFF7F"/>
                  </a:gs>
                  <a:gs pos="100000">
                    <a:srgbClr val="00FF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85" name="Freeform 65"/>
              <p:cNvSpPr>
                <a:spLocks/>
              </p:cNvSpPr>
              <p:nvPr/>
            </p:nvSpPr>
            <p:spPr bwMode="auto">
              <a:xfrm>
                <a:off x="2360" y="312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7F9F7F"/>
                  </a:gs>
                  <a:gs pos="100000">
                    <a:srgbClr val="004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86" name="Freeform 66"/>
              <p:cNvSpPr>
                <a:spLocks/>
              </p:cNvSpPr>
              <p:nvPr/>
            </p:nvSpPr>
            <p:spPr bwMode="auto">
              <a:xfrm>
                <a:off x="2576" y="312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87" name="Freeform 67"/>
              <p:cNvSpPr>
                <a:spLocks/>
              </p:cNvSpPr>
              <p:nvPr/>
            </p:nvSpPr>
            <p:spPr bwMode="auto">
              <a:xfrm>
                <a:off x="2360" y="297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88" name="Freeform 68"/>
              <p:cNvSpPr>
                <a:spLocks/>
              </p:cNvSpPr>
              <p:nvPr/>
            </p:nvSpPr>
            <p:spPr bwMode="auto">
              <a:xfrm>
                <a:off x="2576" y="291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58" name="Group 69"/>
            <p:cNvGrpSpPr>
              <a:grpSpLocks/>
            </p:cNvGrpSpPr>
            <p:nvPr/>
          </p:nvGrpSpPr>
          <p:grpSpPr bwMode="auto">
            <a:xfrm>
              <a:off x="2460" y="1523"/>
              <a:ext cx="154" cy="148"/>
              <a:chOff x="2176" y="2635"/>
              <a:chExt cx="154" cy="148"/>
            </a:xfrm>
          </p:grpSpPr>
          <p:sp>
            <p:nvSpPr>
              <p:cNvPr id="57382" name="Rectangle 70"/>
              <p:cNvSpPr>
                <a:spLocks noChangeArrowheads="1"/>
              </p:cNvSpPr>
              <p:nvPr/>
            </p:nvSpPr>
            <p:spPr bwMode="auto">
              <a:xfrm>
                <a:off x="2176" y="2647"/>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83" name="Rectangle 71"/>
              <p:cNvSpPr>
                <a:spLocks noChangeArrowheads="1"/>
              </p:cNvSpPr>
              <p:nvPr/>
            </p:nvSpPr>
            <p:spPr bwMode="auto">
              <a:xfrm>
                <a:off x="2194" y="2635"/>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grpSp>
        <p:grpSp>
          <p:nvGrpSpPr>
            <p:cNvPr id="57359" name="Group 72"/>
            <p:cNvGrpSpPr>
              <a:grpSpLocks/>
            </p:cNvGrpSpPr>
            <p:nvPr/>
          </p:nvGrpSpPr>
          <p:grpSpPr bwMode="auto">
            <a:xfrm>
              <a:off x="2460" y="1871"/>
              <a:ext cx="154" cy="148"/>
              <a:chOff x="2176" y="2983"/>
              <a:chExt cx="154" cy="148"/>
            </a:xfrm>
          </p:grpSpPr>
          <p:sp>
            <p:nvSpPr>
              <p:cNvPr id="57380" name="Rectangle 73"/>
              <p:cNvSpPr>
                <a:spLocks noChangeArrowheads="1"/>
              </p:cNvSpPr>
              <p:nvPr/>
            </p:nvSpPr>
            <p:spPr bwMode="auto">
              <a:xfrm>
                <a:off x="2176" y="2995"/>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81" name="Rectangle 74"/>
              <p:cNvSpPr>
                <a:spLocks noChangeArrowheads="1"/>
              </p:cNvSpPr>
              <p:nvPr/>
            </p:nvSpPr>
            <p:spPr bwMode="auto">
              <a:xfrm>
                <a:off x="2194" y="2983"/>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grpSp>
        <p:sp>
          <p:nvSpPr>
            <p:cNvPr id="57360" name="Rectangle 75"/>
            <p:cNvSpPr>
              <a:spLocks noChangeArrowheads="1"/>
            </p:cNvSpPr>
            <p:nvPr/>
          </p:nvSpPr>
          <p:spPr bwMode="auto">
            <a:xfrm rot="16200000">
              <a:off x="395" y="3017"/>
              <a:ext cx="921" cy="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350">
                  <a:latin typeface="Comic Sans MS" pitchFamily="66" charset="0"/>
                </a:rPr>
                <a:t>Unassertive</a:t>
              </a:r>
              <a:endParaRPr lang="en-US" altLang="zh-TW" sz="1350">
                <a:latin typeface="Times New Roman" pitchFamily="18" charset="0"/>
              </a:endParaRPr>
            </a:p>
          </p:txBody>
        </p:sp>
        <p:sp>
          <p:nvSpPr>
            <p:cNvPr id="57361" name="Rectangle 76"/>
            <p:cNvSpPr>
              <a:spLocks noChangeArrowheads="1"/>
            </p:cNvSpPr>
            <p:nvPr/>
          </p:nvSpPr>
          <p:spPr bwMode="auto">
            <a:xfrm rot="16200000">
              <a:off x="443" y="1327"/>
              <a:ext cx="842"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500">
                  <a:latin typeface="Comic Sans MS" pitchFamily="66" charset="0"/>
                </a:rPr>
                <a:t>Assertive</a:t>
              </a:r>
            </a:p>
          </p:txBody>
        </p:sp>
        <p:sp>
          <p:nvSpPr>
            <p:cNvPr id="57362" name="Rectangle 77"/>
            <p:cNvSpPr>
              <a:spLocks noChangeArrowheads="1"/>
            </p:cNvSpPr>
            <p:nvPr/>
          </p:nvSpPr>
          <p:spPr bwMode="auto">
            <a:xfrm>
              <a:off x="1019" y="3584"/>
              <a:ext cx="902"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Unco-operative</a:t>
              </a:r>
            </a:p>
          </p:txBody>
        </p:sp>
        <p:sp>
          <p:nvSpPr>
            <p:cNvPr id="57363" name="Rectangle 78"/>
            <p:cNvSpPr>
              <a:spLocks noChangeArrowheads="1"/>
            </p:cNvSpPr>
            <p:nvPr/>
          </p:nvSpPr>
          <p:spPr bwMode="auto">
            <a:xfrm>
              <a:off x="3284" y="3584"/>
              <a:ext cx="767"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Co-operative</a:t>
              </a:r>
            </a:p>
          </p:txBody>
        </p:sp>
        <p:grpSp>
          <p:nvGrpSpPr>
            <p:cNvPr id="57364" name="Group 79"/>
            <p:cNvGrpSpPr>
              <a:grpSpLocks/>
            </p:cNvGrpSpPr>
            <p:nvPr/>
          </p:nvGrpSpPr>
          <p:grpSpPr bwMode="auto">
            <a:xfrm>
              <a:off x="1100" y="1231"/>
              <a:ext cx="36" cy="2287"/>
              <a:chOff x="816" y="2343"/>
              <a:chExt cx="36" cy="2287"/>
            </a:xfrm>
          </p:grpSpPr>
          <p:sp>
            <p:nvSpPr>
              <p:cNvPr id="57378" name="Line 80"/>
              <p:cNvSpPr>
                <a:spLocks noChangeShapeType="1"/>
              </p:cNvSpPr>
              <p:nvPr/>
            </p:nvSpPr>
            <p:spPr bwMode="auto">
              <a:xfrm>
                <a:off x="852" y="2343"/>
                <a:ext cx="0" cy="2287"/>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57379" name="Line 81"/>
              <p:cNvSpPr>
                <a:spLocks noChangeShapeType="1"/>
              </p:cNvSpPr>
              <p:nvPr/>
            </p:nvSpPr>
            <p:spPr bwMode="auto">
              <a:xfrm>
                <a:off x="816" y="2343"/>
                <a:ext cx="0" cy="2287"/>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grpSp>
        <p:grpSp>
          <p:nvGrpSpPr>
            <p:cNvPr id="57365" name="Group 82"/>
            <p:cNvGrpSpPr>
              <a:grpSpLocks/>
            </p:cNvGrpSpPr>
            <p:nvPr/>
          </p:nvGrpSpPr>
          <p:grpSpPr bwMode="auto">
            <a:xfrm>
              <a:off x="1127" y="3496"/>
              <a:ext cx="2989" cy="42"/>
              <a:chOff x="843" y="4608"/>
              <a:chExt cx="2989" cy="42"/>
            </a:xfrm>
          </p:grpSpPr>
          <p:sp>
            <p:nvSpPr>
              <p:cNvPr id="57376" name="Line 83"/>
              <p:cNvSpPr>
                <a:spLocks noChangeShapeType="1"/>
              </p:cNvSpPr>
              <p:nvPr/>
            </p:nvSpPr>
            <p:spPr bwMode="auto">
              <a:xfrm>
                <a:off x="843" y="4608"/>
                <a:ext cx="2989" cy="0"/>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57377" name="Line 84"/>
              <p:cNvSpPr>
                <a:spLocks noChangeShapeType="1"/>
              </p:cNvSpPr>
              <p:nvPr/>
            </p:nvSpPr>
            <p:spPr bwMode="auto">
              <a:xfrm>
                <a:off x="843" y="4650"/>
                <a:ext cx="2989" cy="0"/>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grpSp>
        <p:sp>
          <p:nvSpPr>
            <p:cNvPr id="57366" name="Oval 85"/>
            <p:cNvSpPr>
              <a:spLocks noChangeArrowheads="1"/>
            </p:cNvSpPr>
            <p:nvPr/>
          </p:nvSpPr>
          <p:spPr bwMode="auto">
            <a:xfrm>
              <a:off x="1068" y="1152"/>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67" name="Oval 86"/>
            <p:cNvSpPr>
              <a:spLocks noChangeArrowheads="1"/>
            </p:cNvSpPr>
            <p:nvPr/>
          </p:nvSpPr>
          <p:spPr bwMode="auto">
            <a:xfrm>
              <a:off x="1056"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68" name="Oval 87"/>
            <p:cNvSpPr>
              <a:spLocks noChangeArrowheads="1"/>
            </p:cNvSpPr>
            <p:nvPr/>
          </p:nvSpPr>
          <p:spPr bwMode="auto">
            <a:xfrm>
              <a:off x="4080"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69" name="Oval 88"/>
            <p:cNvSpPr>
              <a:spLocks noChangeArrowheads="1"/>
            </p:cNvSpPr>
            <p:nvPr/>
          </p:nvSpPr>
          <p:spPr bwMode="auto">
            <a:xfrm>
              <a:off x="2640" y="2126"/>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70" name="Oval 89"/>
            <p:cNvSpPr>
              <a:spLocks noChangeArrowheads="1"/>
            </p:cNvSpPr>
            <p:nvPr/>
          </p:nvSpPr>
          <p:spPr bwMode="auto">
            <a:xfrm>
              <a:off x="4068" y="1250"/>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71" name="Rectangle 90"/>
            <p:cNvSpPr>
              <a:spLocks noChangeArrowheads="1"/>
            </p:cNvSpPr>
            <p:nvPr/>
          </p:nvSpPr>
          <p:spPr bwMode="auto">
            <a:xfrm>
              <a:off x="1358" y="1232"/>
              <a:ext cx="637"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Competing</a:t>
              </a:r>
            </a:p>
          </p:txBody>
        </p:sp>
        <p:sp>
          <p:nvSpPr>
            <p:cNvPr id="57372" name="Rectangle 91"/>
            <p:cNvSpPr>
              <a:spLocks noChangeArrowheads="1"/>
            </p:cNvSpPr>
            <p:nvPr/>
          </p:nvSpPr>
          <p:spPr bwMode="auto">
            <a:xfrm>
              <a:off x="3215" y="1184"/>
              <a:ext cx="787"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Collaborating</a:t>
              </a:r>
              <a:endParaRPr lang="en-US" altLang="zh-TW" sz="1350">
                <a:latin typeface="Times New Roman" pitchFamily="18" charset="0"/>
              </a:endParaRPr>
            </a:p>
          </p:txBody>
        </p:sp>
        <p:sp>
          <p:nvSpPr>
            <p:cNvPr id="57373" name="Rectangle 92"/>
            <p:cNvSpPr>
              <a:spLocks noChangeArrowheads="1"/>
            </p:cNvSpPr>
            <p:nvPr/>
          </p:nvSpPr>
          <p:spPr bwMode="auto">
            <a:xfrm>
              <a:off x="2302" y="2288"/>
              <a:ext cx="813"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Compromising</a:t>
              </a:r>
            </a:p>
          </p:txBody>
        </p:sp>
        <p:sp>
          <p:nvSpPr>
            <p:cNvPr id="57374" name="Rectangle 93"/>
            <p:cNvSpPr>
              <a:spLocks noChangeArrowheads="1"/>
            </p:cNvSpPr>
            <p:nvPr/>
          </p:nvSpPr>
          <p:spPr bwMode="auto">
            <a:xfrm>
              <a:off x="1429" y="3140"/>
              <a:ext cx="540"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Avoiding</a:t>
              </a:r>
            </a:p>
          </p:txBody>
        </p:sp>
        <p:sp>
          <p:nvSpPr>
            <p:cNvPr id="57375" name="Rectangle 94"/>
            <p:cNvSpPr>
              <a:spLocks noChangeArrowheads="1"/>
            </p:cNvSpPr>
            <p:nvPr/>
          </p:nvSpPr>
          <p:spPr bwMode="auto">
            <a:xfrm>
              <a:off x="2908" y="3284"/>
              <a:ext cx="918"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Accommodating</a:t>
              </a:r>
            </a:p>
          </p:txBody>
        </p:sp>
      </p:grpSp>
      <p:sp>
        <p:nvSpPr>
          <p:cNvPr id="57347" name="Text Box 95"/>
          <p:cNvSpPr txBox="1">
            <a:spLocks noChangeArrowheads="1"/>
          </p:cNvSpPr>
          <p:nvPr/>
        </p:nvSpPr>
        <p:spPr bwMode="auto">
          <a:xfrm>
            <a:off x="2072879" y="1258491"/>
            <a:ext cx="48577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endParaRPr lang="en-US" altLang="en-US" sz="1800">
              <a:latin typeface="Times New Roman" pitchFamily="18" charset="0"/>
            </a:endParaRPr>
          </a:p>
        </p:txBody>
      </p:sp>
      <p:sp>
        <p:nvSpPr>
          <p:cNvPr id="98400" name="Text Box 96"/>
          <p:cNvSpPr txBox="1">
            <a:spLocks noChangeArrowheads="1"/>
          </p:cNvSpPr>
          <p:nvPr/>
        </p:nvSpPr>
        <p:spPr bwMode="auto">
          <a:xfrm>
            <a:off x="1157288" y="944167"/>
            <a:ext cx="6115050"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TW" sz="2700" dirty="0">
                <a:latin typeface="+mj-lt"/>
                <a:cs typeface="Arial" charset="0"/>
              </a:rPr>
              <a:t>Conflict Handling Styles</a:t>
            </a:r>
          </a:p>
        </p:txBody>
      </p:sp>
      <p:sp>
        <p:nvSpPr>
          <p:cNvPr id="2" name="TextBox 1"/>
          <p:cNvSpPr txBox="1"/>
          <p:nvPr/>
        </p:nvSpPr>
        <p:spPr>
          <a:xfrm>
            <a:off x="5738633" y="1048554"/>
            <a:ext cx="1964301" cy="300082"/>
          </a:xfrm>
          <a:prstGeom prst="rect">
            <a:avLst/>
          </a:prstGeom>
          <a:noFill/>
        </p:spPr>
        <p:txBody>
          <a:bodyPr wrap="square" rtlCol="0">
            <a:spAutoFit/>
          </a:bodyPr>
          <a:lstStyle/>
          <a:p>
            <a:r>
              <a:rPr lang="en-GB" sz="1350" dirty="0"/>
              <a:t>Thomas/</a:t>
            </a:r>
            <a:r>
              <a:rPr lang="en-GB" sz="1350" dirty="0" err="1"/>
              <a:t>Kilman</a:t>
            </a:r>
            <a:endParaRPr lang="en-GB" sz="1350" dirty="0"/>
          </a:p>
        </p:txBody>
      </p:sp>
    </p:spTree>
    <p:extLst>
      <p:ext uri="{BB962C8B-B14F-4D97-AF65-F5344CB8AC3E}">
        <p14:creationId xmlns:p14="http://schemas.microsoft.com/office/powerpoint/2010/main" val="164820303"/>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075071" y="2753637"/>
            <a:ext cx="3012170" cy="2386353"/>
          </a:xfrm>
          <a:prstGeom prst="rect">
            <a:avLst/>
          </a:prstGeom>
        </p:spPr>
      </p:pic>
      <p:sp>
        <p:nvSpPr>
          <p:cNvPr id="5" name="Rectangle 4"/>
          <p:cNvSpPr/>
          <p:nvPr/>
        </p:nvSpPr>
        <p:spPr>
          <a:xfrm>
            <a:off x="325191" y="258351"/>
            <a:ext cx="2192573" cy="2031325"/>
          </a:xfrm>
          <a:prstGeom prst="rect">
            <a:avLst/>
          </a:prstGeom>
        </p:spPr>
        <p:txBody>
          <a:bodyPr wrap="square">
            <a:spAutoFit/>
          </a:bodyPr>
          <a:lstStyle/>
          <a:p>
            <a:r>
              <a:rPr lang="en-GB" sz="1400" b="1" dirty="0">
                <a:solidFill>
                  <a:srgbClr val="92D050"/>
                </a:solidFill>
              </a:rPr>
              <a:t>Competing is assertive and uncooperative—an individual pursues his own concerns at the other person’s expense. This is a power-oriented mode in which you use whatever power seems appropriate to win your own position</a:t>
            </a:r>
          </a:p>
        </p:txBody>
      </p:sp>
      <p:sp>
        <p:nvSpPr>
          <p:cNvPr id="6" name="Rectangle 5"/>
          <p:cNvSpPr/>
          <p:nvPr/>
        </p:nvSpPr>
        <p:spPr>
          <a:xfrm>
            <a:off x="6372200" y="4077072"/>
            <a:ext cx="2115047" cy="1569660"/>
          </a:xfrm>
          <a:prstGeom prst="rect">
            <a:avLst/>
          </a:prstGeom>
        </p:spPr>
        <p:txBody>
          <a:bodyPr wrap="square">
            <a:spAutoFit/>
          </a:bodyPr>
          <a:lstStyle/>
          <a:p>
            <a:r>
              <a:rPr lang="en-GB" sz="1200" dirty="0">
                <a:solidFill>
                  <a:srgbClr val="0070C0"/>
                </a:solidFill>
              </a:rPr>
              <a:t>Accommodating is unassertive and cooperative—When accommodating, the individual neglects his own concerns to satisfy the concerns of the other person; there is an element of self-sacrifice in this mode. </a:t>
            </a:r>
          </a:p>
        </p:txBody>
      </p:sp>
      <p:sp>
        <p:nvSpPr>
          <p:cNvPr id="7" name="Rectangle 6"/>
          <p:cNvSpPr/>
          <p:nvPr/>
        </p:nvSpPr>
        <p:spPr>
          <a:xfrm>
            <a:off x="300465" y="3126432"/>
            <a:ext cx="1560443" cy="2677656"/>
          </a:xfrm>
          <a:prstGeom prst="rect">
            <a:avLst/>
          </a:prstGeom>
        </p:spPr>
        <p:txBody>
          <a:bodyPr wrap="square">
            <a:spAutoFit/>
          </a:bodyPr>
          <a:lstStyle/>
          <a:p>
            <a:r>
              <a:rPr lang="en-GB" sz="1200" b="1" dirty="0">
                <a:solidFill>
                  <a:srgbClr val="00B050"/>
                </a:solidFill>
              </a:rPr>
              <a:t>Avoiding is unassertive and uncooperative—the person neither pursues his own concerns nor those of the other individual. Thus he does not deal with the conflict. Avoiding might take the form of diplomatically sidestepping an issue.</a:t>
            </a:r>
          </a:p>
        </p:txBody>
      </p:sp>
      <p:sp>
        <p:nvSpPr>
          <p:cNvPr id="8" name="Rectangle 7"/>
          <p:cNvSpPr/>
          <p:nvPr/>
        </p:nvSpPr>
        <p:spPr>
          <a:xfrm>
            <a:off x="6588224" y="258351"/>
            <a:ext cx="2192573" cy="3046988"/>
          </a:xfrm>
          <a:prstGeom prst="rect">
            <a:avLst/>
          </a:prstGeom>
        </p:spPr>
        <p:txBody>
          <a:bodyPr wrap="square">
            <a:spAutoFit/>
          </a:bodyPr>
          <a:lstStyle/>
          <a:p>
            <a:r>
              <a:rPr lang="en-GB" sz="1200" dirty="0">
                <a:solidFill>
                  <a:schemeClr val="accent6">
                    <a:lumMod val="75000"/>
                  </a:schemeClr>
                </a:solidFill>
              </a:rPr>
              <a:t>Collaborating is both assertive and cooperative—Collaborating involves an attempt to work with others to find some solution that fully satisfies their concerns. It means digging into an issue to pinpoint the underlying needs and wants of the two individuals. Collaborating between two persons might take the form of exploring a disagreement to learn from each other’s insights or trying to find a creative solution to an interpersonal problem.</a:t>
            </a:r>
          </a:p>
        </p:txBody>
      </p:sp>
      <p:sp>
        <p:nvSpPr>
          <p:cNvPr id="9" name="Rectangle 8"/>
          <p:cNvSpPr/>
          <p:nvPr/>
        </p:nvSpPr>
        <p:spPr>
          <a:xfrm>
            <a:off x="2771800" y="267733"/>
            <a:ext cx="3240360" cy="1938992"/>
          </a:xfrm>
          <a:prstGeom prst="rect">
            <a:avLst/>
          </a:prstGeom>
        </p:spPr>
        <p:txBody>
          <a:bodyPr wrap="square">
            <a:spAutoFit/>
          </a:bodyPr>
          <a:lstStyle/>
          <a:p>
            <a:r>
              <a:rPr lang="en-GB" sz="1200" dirty="0">
                <a:solidFill>
                  <a:srgbClr val="FF0000"/>
                </a:solidFill>
              </a:rPr>
              <a:t>Compromising is moderate in both assertiveness and cooperativeness. The objective is to find some expedient, mutually acceptable solution that partially satisfies both parties. Likewise, it addresses an issue more directly than avoiding, but does not explore it in as much depth as collaborating. In some situations, compromising might mean splitting the difference between the two positions, exchanging concessions, or seeking a quick middle-ground solution.</a:t>
            </a:r>
          </a:p>
        </p:txBody>
      </p:sp>
    </p:spTree>
    <p:extLst>
      <p:ext uri="{BB962C8B-B14F-4D97-AF65-F5344CB8AC3E}">
        <p14:creationId xmlns:p14="http://schemas.microsoft.com/office/powerpoint/2010/main" val="13483937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itle 2"/>
          <p:cNvSpPr>
            <a:spLocks noGrp="1"/>
          </p:cNvSpPr>
          <p:nvPr>
            <p:ph type="title"/>
          </p:nvPr>
        </p:nvSpPr>
        <p:spPr/>
        <p:txBody>
          <a:bodyPr>
            <a:normAutofit/>
          </a:bodyPr>
          <a:lstStyle/>
          <a:p>
            <a:r>
              <a:rPr lang="en-US" altLang="en-US"/>
              <a:t>Ways we handle conflict (cont…)</a:t>
            </a:r>
          </a:p>
        </p:txBody>
      </p:sp>
      <p:sp>
        <p:nvSpPr>
          <p:cNvPr id="27650" name="Content Placeholder 1"/>
          <p:cNvSpPr>
            <a:spLocks noGrp="1"/>
          </p:cNvSpPr>
          <p:nvPr>
            <p:ph idx="1"/>
          </p:nvPr>
        </p:nvSpPr>
        <p:spPr/>
        <p:txBody>
          <a:bodyPr/>
          <a:lstStyle/>
          <a:p>
            <a:r>
              <a:rPr lang="en-US" altLang="en-US" dirty="0"/>
              <a:t>Avoiding </a:t>
            </a:r>
          </a:p>
          <a:p>
            <a:pPr lvl="1"/>
            <a:r>
              <a:rPr lang="en-US" altLang="en-US" dirty="0"/>
              <a:t>Ignoring the conflict</a:t>
            </a:r>
          </a:p>
          <a:p>
            <a:pPr lvl="1"/>
            <a:r>
              <a:rPr lang="en-US" altLang="en-US" dirty="0"/>
              <a:t>Lose-lose situation</a:t>
            </a:r>
          </a:p>
          <a:p>
            <a:pPr lvl="1"/>
            <a:r>
              <a:rPr lang="en-US" altLang="en-US" dirty="0"/>
              <a:t>Physical</a:t>
            </a:r>
          </a:p>
          <a:p>
            <a:pPr lvl="1"/>
            <a:r>
              <a:rPr lang="en-US" altLang="en-US" dirty="0"/>
              <a:t>Controversial</a:t>
            </a:r>
          </a:p>
        </p:txBody>
      </p:sp>
      <p:pic>
        <p:nvPicPr>
          <p:cNvPr id="2" name="Picture 1"/>
          <p:cNvPicPr>
            <a:picLocks noChangeAspect="1"/>
          </p:cNvPicPr>
          <p:nvPr/>
        </p:nvPicPr>
        <p:blipFill>
          <a:blip r:embed="rId3"/>
          <a:stretch>
            <a:fillRect/>
          </a:stretch>
        </p:blipFill>
        <p:spPr>
          <a:xfrm>
            <a:off x="4139952" y="1960959"/>
            <a:ext cx="3986585" cy="2936081"/>
          </a:xfrm>
          <a:prstGeom prst="rect">
            <a:avLst/>
          </a:prstGeom>
        </p:spPr>
      </p:pic>
    </p:spTree>
    <p:extLst>
      <p:ext uri="{BB962C8B-B14F-4D97-AF65-F5344CB8AC3E}">
        <p14:creationId xmlns:p14="http://schemas.microsoft.com/office/powerpoint/2010/main" val="41199336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Title 2"/>
          <p:cNvSpPr>
            <a:spLocks noGrp="1"/>
          </p:cNvSpPr>
          <p:nvPr>
            <p:ph type="title"/>
          </p:nvPr>
        </p:nvSpPr>
        <p:spPr/>
        <p:txBody>
          <a:bodyPr>
            <a:normAutofit/>
          </a:bodyPr>
          <a:lstStyle/>
          <a:p>
            <a:r>
              <a:rPr lang="en-US" altLang="en-US"/>
              <a:t>Ways we handle conflict (cont…)</a:t>
            </a:r>
          </a:p>
        </p:txBody>
      </p:sp>
      <p:sp>
        <p:nvSpPr>
          <p:cNvPr id="28674" name="Content Placeholder 1"/>
          <p:cNvSpPr>
            <a:spLocks noGrp="1"/>
          </p:cNvSpPr>
          <p:nvPr>
            <p:ph idx="1"/>
          </p:nvPr>
        </p:nvSpPr>
        <p:spPr/>
        <p:txBody>
          <a:bodyPr/>
          <a:lstStyle/>
          <a:p>
            <a:r>
              <a:rPr lang="en-US" altLang="en-US"/>
              <a:t>Accommodating</a:t>
            </a:r>
          </a:p>
          <a:p>
            <a:pPr lvl="1"/>
            <a:r>
              <a:rPr lang="en-US" altLang="en-US"/>
              <a:t>The act of giving in to one's needs while ignoring your own</a:t>
            </a:r>
          </a:p>
          <a:p>
            <a:pPr lvl="1"/>
            <a:r>
              <a:rPr lang="en-US" altLang="en-US"/>
              <a:t>Lose-win situation</a:t>
            </a:r>
          </a:p>
          <a:p>
            <a:pPr lvl="2"/>
            <a:r>
              <a:rPr lang="en-US" altLang="en-US"/>
              <a:t>Low concern for self</a:t>
            </a:r>
          </a:p>
          <a:p>
            <a:pPr lvl="2"/>
            <a:r>
              <a:rPr lang="en-US" altLang="en-US"/>
              <a:t>High concern for other party</a:t>
            </a:r>
          </a:p>
          <a:p>
            <a:pPr lvl="1"/>
            <a:endParaRPr lang="en-US" altLang="en-US"/>
          </a:p>
        </p:txBody>
      </p:sp>
      <p:pic>
        <p:nvPicPr>
          <p:cNvPr id="2" name="Picture 1"/>
          <p:cNvPicPr>
            <a:picLocks noChangeAspect="1"/>
          </p:cNvPicPr>
          <p:nvPr/>
        </p:nvPicPr>
        <p:blipFill>
          <a:blip r:embed="rId3"/>
          <a:stretch>
            <a:fillRect/>
          </a:stretch>
        </p:blipFill>
        <p:spPr>
          <a:xfrm>
            <a:off x="3544394" y="3290350"/>
            <a:ext cx="2934030" cy="2200523"/>
          </a:xfrm>
          <a:prstGeom prst="rect">
            <a:avLst/>
          </a:prstGeom>
        </p:spPr>
      </p:pic>
    </p:spTree>
    <p:extLst>
      <p:ext uri="{BB962C8B-B14F-4D97-AF65-F5344CB8AC3E}">
        <p14:creationId xmlns:p14="http://schemas.microsoft.com/office/powerpoint/2010/main" val="3070107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Title 2"/>
          <p:cNvSpPr>
            <a:spLocks noGrp="1"/>
          </p:cNvSpPr>
          <p:nvPr>
            <p:ph type="title"/>
          </p:nvPr>
        </p:nvSpPr>
        <p:spPr/>
        <p:txBody>
          <a:bodyPr>
            <a:normAutofit/>
          </a:bodyPr>
          <a:lstStyle/>
          <a:p>
            <a:r>
              <a:rPr lang="en-US" altLang="en-US"/>
              <a:t>Ways we handle conflict (cont…)</a:t>
            </a:r>
          </a:p>
        </p:txBody>
      </p:sp>
      <p:sp>
        <p:nvSpPr>
          <p:cNvPr id="29698" name="Content Placeholder 1"/>
          <p:cNvSpPr>
            <a:spLocks noGrp="1"/>
          </p:cNvSpPr>
          <p:nvPr>
            <p:ph idx="1"/>
          </p:nvPr>
        </p:nvSpPr>
        <p:spPr/>
        <p:txBody>
          <a:bodyPr/>
          <a:lstStyle/>
          <a:p>
            <a:r>
              <a:rPr lang="en-US" altLang="en-US" dirty="0"/>
              <a:t>Competing</a:t>
            </a:r>
          </a:p>
          <a:p>
            <a:pPr lvl="1"/>
            <a:r>
              <a:rPr lang="en-US" altLang="en-US" dirty="0"/>
              <a:t>Win-lose</a:t>
            </a:r>
          </a:p>
          <a:p>
            <a:pPr lvl="2"/>
            <a:r>
              <a:rPr lang="en-US" altLang="en-US" dirty="0"/>
              <a:t>High concern for personal needs</a:t>
            </a:r>
          </a:p>
          <a:p>
            <a:pPr lvl="2"/>
            <a:r>
              <a:rPr lang="en-US" altLang="en-US" dirty="0"/>
              <a:t>Low concern for other party</a:t>
            </a:r>
          </a:p>
          <a:p>
            <a:pPr lvl="1"/>
            <a:r>
              <a:rPr lang="en-US" altLang="en-US" dirty="0"/>
              <a:t>hostile competition</a:t>
            </a:r>
          </a:p>
        </p:txBody>
      </p:sp>
      <p:pic>
        <p:nvPicPr>
          <p:cNvPr id="2" name="Picture 1"/>
          <p:cNvPicPr>
            <a:picLocks noChangeAspect="1"/>
          </p:cNvPicPr>
          <p:nvPr/>
        </p:nvPicPr>
        <p:blipFill rotWithShape="1">
          <a:blip r:embed="rId3"/>
          <a:srcRect b="17291"/>
          <a:stretch/>
        </p:blipFill>
        <p:spPr>
          <a:xfrm>
            <a:off x="4174292" y="2682075"/>
            <a:ext cx="2464922" cy="1329856"/>
          </a:xfrm>
          <a:prstGeom prst="rect">
            <a:avLst/>
          </a:prstGeom>
        </p:spPr>
      </p:pic>
    </p:spTree>
    <p:extLst>
      <p:ext uri="{BB962C8B-B14F-4D97-AF65-F5344CB8AC3E}">
        <p14:creationId xmlns:p14="http://schemas.microsoft.com/office/powerpoint/2010/main" val="25462968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Title 2"/>
          <p:cNvSpPr>
            <a:spLocks noGrp="1"/>
          </p:cNvSpPr>
          <p:nvPr>
            <p:ph type="title"/>
          </p:nvPr>
        </p:nvSpPr>
        <p:spPr/>
        <p:txBody>
          <a:bodyPr>
            <a:normAutofit/>
          </a:bodyPr>
          <a:lstStyle/>
          <a:p>
            <a:r>
              <a:rPr lang="en-US" altLang="en-US"/>
              <a:t>Ways we handle conflict (cont…)</a:t>
            </a:r>
          </a:p>
        </p:txBody>
      </p:sp>
      <p:sp>
        <p:nvSpPr>
          <p:cNvPr id="30722" name="Content Placeholder 1"/>
          <p:cNvSpPr>
            <a:spLocks noGrp="1"/>
          </p:cNvSpPr>
          <p:nvPr>
            <p:ph idx="1"/>
          </p:nvPr>
        </p:nvSpPr>
        <p:spPr/>
        <p:txBody>
          <a:bodyPr/>
          <a:lstStyle/>
          <a:p>
            <a:r>
              <a:rPr lang="en-US" altLang="en-US"/>
              <a:t>Compromise</a:t>
            </a:r>
          </a:p>
          <a:p>
            <a:pPr lvl="1"/>
            <a:r>
              <a:rPr lang="en-US" altLang="en-US"/>
              <a:t>Both parties give up something to receive something</a:t>
            </a:r>
          </a:p>
          <a:p>
            <a:pPr lvl="1"/>
            <a:r>
              <a:rPr lang="en-US" altLang="en-US"/>
              <a:t>Partial lose-lose</a:t>
            </a:r>
          </a:p>
          <a:p>
            <a:pPr lvl="1"/>
            <a:r>
              <a:rPr lang="en-US" altLang="en-US"/>
              <a:t>Goals are not worth disruption</a:t>
            </a:r>
          </a:p>
        </p:txBody>
      </p:sp>
      <p:pic>
        <p:nvPicPr>
          <p:cNvPr id="2" name="Picture 1"/>
          <p:cNvPicPr>
            <a:picLocks noChangeAspect="1"/>
          </p:cNvPicPr>
          <p:nvPr/>
        </p:nvPicPr>
        <p:blipFill>
          <a:blip r:embed="rId3"/>
          <a:stretch>
            <a:fillRect/>
          </a:stretch>
        </p:blipFill>
        <p:spPr>
          <a:xfrm>
            <a:off x="4230447" y="3218787"/>
            <a:ext cx="2534001" cy="1898552"/>
          </a:xfrm>
          <a:prstGeom prst="rect">
            <a:avLst/>
          </a:prstGeom>
        </p:spPr>
      </p:pic>
    </p:spTree>
    <p:extLst>
      <p:ext uri="{BB962C8B-B14F-4D97-AF65-F5344CB8AC3E}">
        <p14:creationId xmlns:p14="http://schemas.microsoft.com/office/powerpoint/2010/main" val="27236300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itle 2"/>
          <p:cNvSpPr>
            <a:spLocks noGrp="1"/>
          </p:cNvSpPr>
          <p:nvPr>
            <p:ph type="title"/>
          </p:nvPr>
        </p:nvSpPr>
        <p:spPr/>
        <p:txBody>
          <a:bodyPr>
            <a:normAutofit/>
          </a:bodyPr>
          <a:lstStyle/>
          <a:p>
            <a:r>
              <a:rPr lang="en-US" altLang="en-US"/>
              <a:t>Ways we handle conflict (cont…)</a:t>
            </a:r>
          </a:p>
        </p:txBody>
      </p:sp>
      <p:sp>
        <p:nvSpPr>
          <p:cNvPr id="31746" name="Content Placeholder 1"/>
          <p:cNvSpPr>
            <a:spLocks noGrp="1"/>
          </p:cNvSpPr>
          <p:nvPr>
            <p:ph idx="1"/>
          </p:nvPr>
        </p:nvSpPr>
        <p:spPr/>
        <p:txBody>
          <a:bodyPr/>
          <a:lstStyle/>
          <a:p>
            <a:r>
              <a:rPr lang="en-US" altLang="en-US"/>
              <a:t>Collaborating</a:t>
            </a:r>
          </a:p>
          <a:p>
            <a:pPr lvl="1"/>
            <a:r>
              <a:rPr lang="en-US" altLang="en-US"/>
              <a:t>Working towards a solution that will satisfy both parties</a:t>
            </a:r>
          </a:p>
          <a:p>
            <a:pPr lvl="2"/>
            <a:r>
              <a:rPr lang="en-US" altLang="en-US"/>
              <a:t>High concern for self</a:t>
            </a:r>
          </a:p>
          <a:p>
            <a:pPr lvl="2"/>
            <a:r>
              <a:rPr lang="en-US" altLang="en-US"/>
              <a:t>High concern for other party</a:t>
            </a:r>
          </a:p>
          <a:p>
            <a:pPr lvl="1"/>
            <a:r>
              <a:rPr lang="en-US" altLang="en-US"/>
              <a:t>Win-win</a:t>
            </a:r>
          </a:p>
        </p:txBody>
      </p:sp>
      <p:pic>
        <p:nvPicPr>
          <p:cNvPr id="2" name="Picture 1"/>
          <p:cNvPicPr>
            <a:picLocks noChangeAspect="1"/>
          </p:cNvPicPr>
          <p:nvPr/>
        </p:nvPicPr>
        <p:blipFill>
          <a:blip r:embed="rId3"/>
          <a:stretch>
            <a:fillRect/>
          </a:stretch>
        </p:blipFill>
        <p:spPr>
          <a:xfrm>
            <a:off x="3308832" y="3456385"/>
            <a:ext cx="3701734" cy="1739815"/>
          </a:xfrm>
          <a:prstGeom prst="rect">
            <a:avLst/>
          </a:prstGeom>
        </p:spPr>
      </p:pic>
    </p:spTree>
    <p:extLst>
      <p:ext uri="{BB962C8B-B14F-4D97-AF65-F5344CB8AC3E}">
        <p14:creationId xmlns:p14="http://schemas.microsoft.com/office/powerpoint/2010/main" val="37264236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0D4DB-3ECC-48FD-A4C0-FECC502B13A1}"/>
              </a:ext>
            </a:extLst>
          </p:cNvPr>
          <p:cNvSpPr>
            <a:spLocks noGrp="1"/>
          </p:cNvSpPr>
          <p:nvPr>
            <p:ph type="title"/>
          </p:nvPr>
        </p:nvSpPr>
        <p:spPr/>
        <p:txBody>
          <a:bodyPr/>
          <a:lstStyle/>
          <a:p>
            <a:pPr algn="ctr"/>
            <a:r>
              <a:rPr lang="en-GB" dirty="0"/>
              <a:t>Conflict handling questionnaire </a:t>
            </a:r>
          </a:p>
        </p:txBody>
      </p:sp>
      <p:sp>
        <p:nvSpPr>
          <p:cNvPr id="3" name="Content Placeholder 2">
            <a:extLst>
              <a:ext uri="{FF2B5EF4-FFF2-40B4-BE49-F238E27FC236}">
                <a16:creationId xmlns:a16="http://schemas.microsoft.com/office/drawing/2014/main" id="{1C6C473A-AD7A-4930-8FBB-71D933CD543E}"/>
              </a:ext>
            </a:extLst>
          </p:cNvPr>
          <p:cNvSpPr>
            <a:spLocks noGrp="1"/>
          </p:cNvSpPr>
          <p:nvPr>
            <p:ph idx="1"/>
          </p:nvPr>
        </p:nvSpPr>
        <p:spPr/>
        <p:txBody>
          <a:bodyPr/>
          <a:lstStyle/>
          <a:p>
            <a:pPr algn="ctr"/>
            <a:r>
              <a:rPr lang="en-GB" dirty="0"/>
              <a:t>What’s your style</a:t>
            </a:r>
          </a:p>
        </p:txBody>
      </p:sp>
      <p:pic>
        <p:nvPicPr>
          <p:cNvPr id="4" name="Picture 3">
            <a:extLst>
              <a:ext uri="{FF2B5EF4-FFF2-40B4-BE49-F238E27FC236}">
                <a16:creationId xmlns:a16="http://schemas.microsoft.com/office/drawing/2014/main" id="{F0D3CEF7-5827-4AFC-AAA3-9264D4D9BFDB}"/>
              </a:ext>
            </a:extLst>
          </p:cNvPr>
          <p:cNvPicPr>
            <a:picLocks noChangeAspect="1"/>
          </p:cNvPicPr>
          <p:nvPr/>
        </p:nvPicPr>
        <p:blipFill>
          <a:blip r:embed="rId2"/>
          <a:stretch>
            <a:fillRect/>
          </a:stretch>
        </p:blipFill>
        <p:spPr>
          <a:xfrm>
            <a:off x="2051720" y="2719883"/>
            <a:ext cx="5544616" cy="3124912"/>
          </a:xfrm>
          <a:prstGeom prst="rect">
            <a:avLst/>
          </a:prstGeom>
        </p:spPr>
      </p:pic>
    </p:spTree>
    <p:extLst>
      <p:ext uri="{BB962C8B-B14F-4D97-AF65-F5344CB8AC3E}">
        <p14:creationId xmlns:p14="http://schemas.microsoft.com/office/powerpoint/2010/main" val="30754441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Using Covey’s Habits to resolve conflict</a:t>
            </a:r>
          </a:p>
        </p:txBody>
      </p:sp>
      <p:graphicFrame>
        <p:nvGraphicFramePr>
          <p:cNvPr id="3" name="Diagram 2">
            <a:extLst>
              <a:ext uri="{FF2B5EF4-FFF2-40B4-BE49-F238E27FC236}">
                <a16:creationId xmlns:a16="http://schemas.microsoft.com/office/drawing/2014/main" id="{DE0FF737-B781-4710-8AFB-F48157596F37}"/>
              </a:ext>
            </a:extLst>
          </p:cNvPr>
          <p:cNvGraphicFramePr/>
          <p:nvPr>
            <p:extLst>
              <p:ext uri="{D42A27DB-BD31-4B8C-83A1-F6EECF244321}">
                <p14:modId xmlns:p14="http://schemas.microsoft.com/office/powerpoint/2010/main" val="1332102902"/>
              </p:ext>
            </p:extLst>
          </p:nvPr>
        </p:nvGraphicFramePr>
        <p:xfrm>
          <a:off x="1115616" y="1741626"/>
          <a:ext cx="7344816" cy="4063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58610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1277541" y="890718"/>
            <a:ext cx="4857750" cy="342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rtlCol="0" anchor="t" anchorCtr="0" compatLnSpc="1">
            <a:prstTxWarp prst="textNoShape">
              <a:avLst/>
            </a:prstTxWarp>
            <a:normAutofit fontScale="90000"/>
          </a:bodyPr>
          <a:lstStyle/>
          <a:p>
            <a:pPr algn="l"/>
            <a:r>
              <a:rPr lang="en-GB" altLang="en-US" sz="2700" dirty="0"/>
              <a:t>Dealing With Conflict</a:t>
            </a:r>
          </a:p>
        </p:txBody>
      </p:sp>
      <p:sp>
        <p:nvSpPr>
          <p:cNvPr id="61443" name="Rectangle 3"/>
          <p:cNvSpPr>
            <a:spLocks noGrp="1" noChangeArrowheads="1"/>
          </p:cNvSpPr>
          <p:nvPr>
            <p:ph idx="1"/>
          </p:nvPr>
        </p:nvSpPr>
        <p:spPr>
          <a:xfrm>
            <a:off x="899592" y="1916832"/>
            <a:ext cx="7272808" cy="3810520"/>
          </a:xfrm>
          <a:noFill/>
        </p:spPr>
        <p:txBody>
          <a:bodyPr>
            <a:normAutofit fontScale="77500" lnSpcReduction="20000"/>
          </a:bodyPr>
          <a:lstStyle/>
          <a:p>
            <a:pPr>
              <a:lnSpc>
                <a:spcPct val="130000"/>
              </a:lnSpc>
            </a:pPr>
            <a:r>
              <a:rPr lang="en-GB" altLang="en-US" sz="1500" b="1" dirty="0"/>
              <a:t>Encourage openness</a:t>
            </a:r>
          </a:p>
          <a:p>
            <a:pPr>
              <a:lnSpc>
                <a:spcPct val="130000"/>
              </a:lnSpc>
            </a:pPr>
            <a:r>
              <a:rPr lang="en-GB" altLang="en-US" sz="1500" b="1" dirty="0"/>
              <a:t>Model appropriate responses</a:t>
            </a:r>
          </a:p>
          <a:p>
            <a:pPr>
              <a:lnSpc>
                <a:spcPct val="130000"/>
              </a:lnSpc>
            </a:pPr>
            <a:r>
              <a:rPr lang="en-GB" altLang="en-US" sz="1500" b="1" dirty="0"/>
              <a:t>Provide summaries and restatements of the position</a:t>
            </a:r>
          </a:p>
          <a:p>
            <a:pPr>
              <a:lnSpc>
                <a:spcPct val="130000"/>
              </a:lnSpc>
            </a:pPr>
            <a:r>
              <a:rPr lang="en-GB" altLang="en-US" sz="1500" b="1" dirty="0"/>
              <a:t>Bring in people who are not directly involved</a:t>
            </a:r>
          </a:p>
          <a:p>
            <a:pPr>
              <a:lnSpc>
                <a:spcPct val="130000"/>
              </a:lnSpc>
            </a:pPr>
            <a:r>
              <a:rPr lang="en-GB" altLang="en-US" sz="1500" b="1" dirty="0"/>
              <a:t>Encourage people to take time to think and reassess</a:t>
            </a:r>
          </a:p>
          <a:p>
            <a:pPr>
              <a:lnSpc>
                <a:spcPct val="130000"/>
              </a:lnSpc>
            </a:pPr>
            <a:r>
              <a:rPr lang="en-GB" altLang="en-US" sz="1500" b="1" dirty="0"/>
              <a:t>Use the strengths of the group</a:t>
            </a:r>
          </a:p>
          <a:p>
            <a:pPr>
              <a:lnSpc>
                <a:spcPct val="130000"/>
              </a:lnSpc>
            </a:pPr>
            <a:r>
              <a:rPr lang="en-GB" altLang="en-US" sz="1500" b="1" dirty="0"/>
              <a:t>Focus on shared goals</a:t>
            </a:r>
          </a:p>
          <a:p>
            <a:pPr>
              <a:lnSpc>
                <a:spcPct val="130000"/>
              </a:lnSpc>
            </a:pPr>
            <a:r>
              <a:rPr lang="en-GB" altLang="en-US" sz="1500" b="1" dirty="0"/>
              <a:t>Use directions and interests to develop areas of new gain</a:t>
            </a:r>
          </a:p>
          <a:p>
            <a:pPr>
              <a:lnSpc>
                <a:spcPct val="130000"/>
              </a:lnSpc>
            </a:pPr>
            <a:r>
              <a:rPr lang="en-GB" altLang="en-US" sz="1500" b="1" dirty="0"/>
              <a:t>Try to build objectivity into the process</a:t>
            </a:r>
          </a:p>
          <a:p>
            <a:pPr>
              <a:lnSpc>
                <a:spcPct val="130000"/>
              </a:lnSpc>
            </a:pPr>
            <a:r>
              <a:rPr lang="en-GB" altLang="en-US" sz="1500" b="1" dirty="0"/>
              <a:t>Adopt an enquiring approach to managing</a:t>
            </a:r>
          </a:p>
        </p:txBody>
      </p:sp>
      <p:sp>
        <p:nvSpPr>
          <p:cNvPr id="61444" name="Rectangle 4"/>
          <p:cNvSpPr>
            <a:spLocks noChangeArrowheads="1"/>
          </p:cNvSpPr>
          <p:nvPr/>
        </p:nvSpPr>
        <p:spPr bwMode="auto">
          <a:xfrm>
            <a:off x="1187624" y="5877272"/>
            <a:ext cx="5715000" cy="43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r>
              <a:rPr lang="en-GB" altLang="en-US" sz="1200" dirty="0">
                <a:latin typeface="Arial" pitchFamily="34" charset="0"/>
              </a:rPr>
              <a:t>Based on Furze, D. &amp; Gale, C. (1996) </a:t>
            </a:r>
            <a:r>
              <a:rPr lang="en-GB" altLang="en-US" sz="1200" i="1" dirty="0">
                <a:latin typeface="Arial" pitchFamily="34" charset="0"/>
              </a:rPr>
              <a:t>Interpreting Management, Exploring Change and Complexity</a:t>
            </a:r>
            <a:r>
              <a:rPr lang="en-GB" altLang="en-US" sz="1200" dirty="0">
                <a:latin typeface="Arial" pitchFamily="34" charset="0"/>
              </a:rPr>
              <a:t>, Thompson International Press, pp. 312-317.</a:t>
            </a:r>
          </a:p>
        </p:txBody>
      </p:sp>
    </p:spTree>
    <p:extLst>
      <p:ext uri="{BB962C8B-B14F-4D97-AF65-F5344CB8AC3E}">
        <p14:creationId xmlns:p14="http://schemas.microsoft.com/office/powerpoint/2010/main" val="2753794899"/>
      </p:ext>
    </p:extLst>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One Approach - Mindtools Video</a:t>
            </a:r>
          </a:p>
        </p:txBody>
      </p:sp>
      <p:sp>
        <p:nvSpPr>
          <p:cNvPr id="3" name="Content Placeholder 2"/>
          <p:cNvSpPr>
            <a:spLocks noGrp="1"/>
          </p:cNvSpPr>
          <p:nvPr>
            <p:ph idx="1"/>
          </p:nvPr>
        </p:nvSpPr>
        <p:spPr/>
        <p:txBody>
          <a:bodyPr>
            <a:normAutofit/>
          </a:bodyPr>
          <a:lstStyle/>
          <a:p>
            <a:r>
              <a:rPr lang="en-GB" dirty="0">
                <a:hlinkClick r:id="rId3"/>
              </a:rPr>
              <a:t>https://www.mindtools.com/pages/videos/conflict-resolution-transcript.htm</a:t>
            </a:r>
            <a:endParaRPr lang="en-GB" dirty="0"/>
          </a:p>
          <a:p>
            <a:pPr marL="0" indent="0">
              <a:buNone/>
            </a:pPr>
            <a:endParaRPr lang="en-GB" dirty="0"/>
          </a:p>
          <a:p>
            <a:pPr marL="0" indent="0">
              <a:buNone/>
            </a:pPr>
            <a:r>
              <a:rPr lang="en-GB" dirty="0"/>
              <a:t>Five stages to Conflict Resolution</a:t>
            </a:r>
          </a:p>
          <a:p>
            <a:pPr marL="385763" indent="-385763">
              <a:buFont typeface="+mj-lt"/>
              <a:buAutoNum type="arabicPeriod"/>
            </a:pPr>
            <a:r>
              <a:rPr lang="en-GB" dirty="0"/>
              <a:t>Set the scene</a:t>
            </a:r>
          </a:p>
          <a:p>
            <a:pPr marL="385763" indent="-385763">
              <a:buFont typeface="+mj-lt"/>
              <a:buAutoNum type="arabicPeriod"/>
            </a:pPr>
            <a:r>
              <a:rPr lang="en-GB" dirty="0"/>
              <a:t>Gather information</a:t>
            </a:r>
          </a:p>
          <a:p>
            <a:pPr marL="385763" indent="-385763">
              <a:buFont typeface="+mj-lt"/>
              <a:buAutoNum type="arabicPeriod"/>
            </a:pPr>
            <a:r>
              <a:rPr lang="en-GB" dirty="0"/>
              <a:t>Agree on the problem</a:t>
            </a:r>
          </a:p>
          <a:p>
            <a:pPr marL="385763" indent="-385763">
              <a:buFont typeface="+mj-lt"/>
              <a:buAutoNum type="arabicPeriod"/>
            </a:pPr>
            <a:r>
              <a:rPr lang="en-GB" dirty="0"/>
              <a:t>Brainstorm solutions</a:t>
            </a:r>
          </a:p>
          <a:p>
            <a:pPr marL="385763" indent="-385763">
              <a:buFont typeface="+mj-lt"/>
              <a:buAutoNum type="arabicPeriod"/>
            </a:pPr>
            <a:r>
              <a:rPr lang="en-GB" dirty="0"/>
              <a:t>Negotiate a solution (win-win)</a:t>
            </a:r>
          </a:p>
        </p:txBody>
      </p:sp>
    </p:spTree>
    <p:extLst>
      <p:ext uri="{BB962C8B-B14F-4D97-AF65-F5344CB8AC3E}">
        <p14:creationId xmlns:p14="http://schemas.microsoft.com/office/powerpoint/2010/main" val="38104867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Conflict</a:t>
            </a:r>
          </a:p>
        </p:txBody>
      </p:sp>
      <p:sp>
        <p:nvSpPr>
          <p:cNvPr id="5" name="Content Placeholder 4"/>
          <p:cNvSpPr>
            <a:spLocks noGrp="1"/>
          </p:cNvSpPr>
          <p:nvPr>
            <p:ph idx="1"/>
          </p:nvPr>
        </p:nvSpPr>
        <p:spPr/>
        <p:txBody>
          <a:bodyPr>
            <a:normAutofit/>
          </a:bodyPr>
          <a:lstStyle/>
          <a:p>
            <a:r>
              <a:rPr lang="en-GB" dirty="0"/>
              <a:t>Conflict is inevitable in organisations because they are places of compromises and adjustment and change. People feel threatened and may resist.</a:t>
            </a:r>
          </a:p>
          <a:p>
            <a:r>
              <a:rPr lang="en-GB" dirty="0"/>
              <a:t>Conflict is not always negative – it may result from or lead to progress if handled constructively</a:t>
            </a:r>
          </a:p>
          <a:p>
            <a:r>
              <a:rPr lang="en-GB" dirty="0"/>
              <a:t>Creative conflict can improve ideas but personality clashes may lead to less productive outcomes</a:t>
            </a:r>
          </a:p>
        </p:txBody>
      </p:sp>
    </p:spTree>
    <p:extLst>
      <p:ext uri="{BB962C8B-B14F-4D97-AF65-F5344CB8AC3E}">
        <p14:creationId xmlns:p14="http://schemas.microsoft.com/office/powerpoint/2010/main" val="16759167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Group Dynamics</a:t>
            </a:r>
            <a:br>
              <a:rPr lang="en-GB" dirty="0"/>
            </a:br>
            <a:endParaRPr lang="en-GB" dirty="0"/>
          </a:p>
        </p:txBody>
      </p:sp>
      <p:pic>
        <p:nvPicPr>
          <p:cNvPr id="4" name="Content Placeholder 3"/>
          <p:cNvPicPr>
            <a:picLocks noGrp="1" noChangeAspect="1"/>
          </p:cNvPicPr>
          <p:nvPr>
            <p:ph idx="1"/>
          </p:nvPr>
        </p:nvPicPr>
        <p:blipFill>
          <a:blip r:embed="rId2"/>
          <a:stretch>
            <a:fillRect/>
          </a:stretch>
        </p:blipFill>
        <p:spPr>
          <a:xfrm>
            <a:off x="1369036" y="2132856"/>
            <a:ext cx="6405927" cy="2802879"/>
          </a:xfrm>
          <a:prstGeom prst="rect">
            <a:avLst/>
          </a:prstGeom>
        </p:spPr>
      </p:pic>
    </p:spTree>
    <p:extLst>
      <p:ext uri="{BB962C8B-B14F-4D97-AF65-F5344CB8AC3E}">
        <p14:creationId xmlns:p14="http://schemas.microsoft.com/office/powerpoint/2010/main" val="9153441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Dynamics</a:t>
            </a:r>
          </a:p>
        </p:txBody>
      </p:sp>
      <p:sp>
        <p:nvSpPr>
          <p:cNvPr id="3" name="Content Placeholder 2"/>
          <p:cNvSpPr>
            <a:spLocks noGrp="1"/>
          </p:cNvSpPr>
          <p:nvPr>
            <p:ph idx="1"/>
          </p:nvPr>
        </p:nvSpPr>
        <p:spPr/>
        <p:txBody>
          <a:bodyPr/>
          <a:lstStyle/>
          <a:p>
            <a:r>
              <a:rPr lang="en-GB" dirty="0"/>
              <a:t>Groups develop based on activities, interactions, and sentiments. Basically, when individuals share common activities, they will have more interaction and will develop attitudes (positive or negative) toward each other. The major element in this theory is the interaction of the individuals involved.</a:t>
            </a:r>
          </a:p>
          <a:p>
            <a:pPr marL="0" indent="0">
              <a:buNone/>
            </a:pPr>
            <a:endParaRPr lang="en-GB" dirty="0"/>
          </a:p>
        </p:txBody>
      </p:sp>
      <p:pic>
        <p:nvPicPr>
          <p:cNvPr id="4" name="Picture 3"/>
          <p:cNvPicPr>
            <a:picLocks noChangeAspect="1"/>
          </p:cNvPicPr>
          <p:nvPr/>
        </p:nvPicPr>
        <p:blipFill>
          <a:blip r:embed="rId2"/>
          <a:stretch>
            <a:fillRect/>
          </a:stretch>
        </p:blipFill>
        <p:spPr>
          <a:xfrm>
            <a:off x="2617843" y="3783082"/>
            <a:ext cx="2695616" cy="1509545"/>
          </a:xfrm>
          <a:prstGeom prst="rect">
            <a:avLst/>
          </a:prstGeom>
        </p:spPr>
      </p:pic>
    </p:spTree>
    <p:extLst>
      <p:ext uri="{BB962C8B-B14F-4D97-AF65-F5344CB8AC3E}">
        <p14:creationId xmlns:p14="http://schemas.microsoft.com/office/powerpoint/2010/main" val="105709544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schemas.microsoft.com/office/2006/documentManagement/types"/>
    <ds:schemaRef ds:uri="http://purl.org/dc/elements/1.1/"/>
    <ds:schemaRef ds:uri="http://schemas.microsoft.com/office/2006/metadata/properties"/>
    <ds:schemaRef ds:uri="a908d394-d138-480e-87a3-ff44c37f991a"/>
    <ds:schemaRef ds:uri="http://purl.org/dc/terms/"/>
    <ds:schemaRef ds:uri="http://schemas.openxmlformats.org/package/2006/metadata/core-properties"/>
    <ds:schemaRef ds:uri="f66716c4-314f-46c1-b01e-5a44c61897d8"/>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2168</TotalTime>
  <Words>2197</Words>
  <Application>Microsoft Office PowerPoint</Application>
  <PresentationFormat>On-screen Show (4:3)</PresentationFormat>
  <Paragraphs>252</Paragraphs>
  <Slides>40</Slides>
  <Notes>25</Notes>
  <HiddenSlides>0</HiddenSlides>
  <MMClips>1</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40</vt:i4>
      </vt:variant>
    </vt:vector>
  </HeadingPairs>
  <TitlesOfParts>
    <vt:vector size="49" baseType="lpstr">
      <vt:lpstr>Arial</vt:lpstr>
      <vt:lpstr>Calibri</vt:lpstr>
      <vt:lpstr>Calibri Light</vt:lpstr>
      <vt:lpstr>Comic Sans MS</vt:lpstr>
      <vt:lpstr>Tahoma</vt:lpstr>
      <vt:lpstr>Times New Roman</vt:lpstr>
      <vt:lpstr>Wingdings</vt:lpstr>
      <vt:lpstr>Retrospect</vt:lpstr>
      <vt:lpstr>Clip</vt:lpstr>
      <vt:lpstr>CertHE Skills for the Workplace Module: BMSW4002</vt:lpstr>
      <vt:lpstr>Overview of Workshop</vt:lpstr>
      <vt:lpstr>Delegation</vt:lpstr>
      <vt:lpstr>Stephen Covey – Styles of Delegation</vt:lpstr>
      <vt:lpstr>Alternative Delegation Style</vt:lpstr>
      <vt:lpstr>Difference between delegation and abdication </vt:lpstr>
      <vt:lpstr>Situational Leadership</vt:lpstr>
      <vt:lpstr>Effective Delegation</vt:lpstr>
      <vt:lpstr>The Act of Delegation</vt:lpstr>
      <vt:lpstr>Delegation Process</vt:lpstr>
      <vt:lpstr>Identifying why team fail</vt:lpstr>
      <vt:lpstr>Do Teams Really Work? (Cont.)</vt:lpstr>
      <vt:lpstr>How would you use the different leadership styles to help teams overcome failures and perform effectively – think of John Adair’s action Centrered leadership and Situational Leadership model</vt:lpstr>
      <vt:lpstr>What is conflict?</vt:lpstr>
      <vt:lpstr>Conflict</vt:lpstr>
      <vt:lpstr>Conflict</vt:lpstr>
      <vt:lpstr>PowerPoint Presentation</vt:lpstr>
      <vt:lpstr>Layers in Organisational Conflict</vt:lpstr>
      <vt:lpstr>Conflict</vt:lpstr>
      <vt:lpstr>What are the signs that there is conflict?</vt:lpstr>
      <vt:lpstr>Positive aspects of conflict?</vt:lpstr>
      <vt:lpstr>So how is conflict good for teams and how should leaders resolve conflict</vt:lpstr>
      <vt:lpstr>PowerPoint Presentation</vt:lpstr>
      <vt:lpstr>Thomas Kilamann’s Conflict model</vt:lpstr>
      <vt:lpstr>Kilmann’s Conflict resolution Model</vt:lpstr>
      <vt:lpstr>PowerPoint Presentation</vt:lpstr>
      <vt:lpstr>PowerPoint Presentation</vt:lpstr>
      <vt:lpstr>PowerPoint Presentation</vt:lpstr>
      <vt:lpstr>Ways we handle conflict (cont…)</vt:lpstr>
      <vt:lpstr>Ways we handle conflict (cont…)</vt:lpstr>
      <vt:lpstr>Ways we handle conflict (cont…)</vt:lpstr>
      <vt:lpstr>Ways we handle conflict (cont…)</vt:lpstr>
      <vt:lpstr>Ways we handle conflict (cont…)</vt:lpstr>
      <vt:lpstr>Conflict handling questionnaire </vt:lpstr>
      <vt:lpstr>Using Covey’s Habits to resolve conflict</vt:lpstr>
      <vt:lpstr>Dealing With Conflict</vt:lpstr>
      <vt:lpstr>One Approach - Mindtools Video</vt:lpstr>
      <vt:lpstr>Conflict</vt:lpstr>
      <vt:lpstr>Creating Group Dynamics </vt:lpstr>
      <vt:lpstr>Group Dynamics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49</cp:revision>
  <dcterms:created xsi:type="dcterms:W3CDTF">2015-04-14T15:21:28Z</dcterms:created>
  <dcterms:modified xsi:type="dcterms:W3CDTF">2022-02-02T09:49:01Z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