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Override PartName="/ppt/media/image13.jpeg" ContentType="image/jpeg"/>
  <Override PartName="/ppt/media/image14.jpeg" ContentType="image/jpeg"/>
  <Override PartName="/ppt/media/image15.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Lst>
  <p:sldSz cx="18288000" cy="10287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FD7E7"/>
          </a:solidFill>
        </a:fill>
      </a:tcStyle>
    </a:wholeTbl>
    <a:band2H>
      <a:tcTxStyle b="def" i="def"/>
      <a:tcStyle>
        <a:tcBdr/>
        <a:fill>
          <a:solidFill>
            <a:srgbClr val="E8ECF4"/>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b="def" i="def"/>
      <a:tcStyle>
        <a:tcBdr/>
        <a:fill>
          <a:solidFill>
            <a:srgbClr val="EFF3E9"/>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b="def" i="def"/>
      <a:tcStyle>
        <a:tcBdr/>
        <a:fill>
          <a:solidFill>
            <a:srgbClr val="FDEE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685800" y="2130425"/>
            <a:ext cx="7772400" cy="1470025"/>
          </a:xfrm>
          <a:prstGeom prst="rect">
            <a:avLst/>
          </a:prstGeom>
        </p:spPr>
        <p:txBody>
          <a:bodyPr/>
          <a:lstStyle/>
          <a:p>
            <a:pPr/>
            <a:r>
              <a:t>Title Text</a:t>
            </a:r>
          </a:p>
        </p:txBody>
      </p:sp>
      <p:sp>
        <p:nvSpPr>
          <p:cNvPr id="12" name="Body Level One…"/>
          <p:cNvSpPr txBox="1"/>
          <p:nvPr>
            <p:ph type="body" sz="quarter" idx="1"/>
          </p:nvPr>
        </p:nvSpPr>
        <p:spPr>
          <a:xfrm>
            <a:off x="1371600" y="3886200"/>
            <a:ext cx="6400800" cy="1752600"/>
          </a:xfrm>
          <a:prstGeom prst="rect">
            <a:avLst/>
          </a:prstGeom>
        </p:spPr>
        <p:txBody>
          <a:bodyPr/>
          <a:lstStyle>
            <a:lvl1pPr marL="0" indent="0" algn="ctr">
              <a:buSzTx/>
              <a:buFontTx/>
              <a:buNone/>
              <a:defRPr>
                <a:solidFill>
                  <a:srgbClr val="888888"/>
                </a:solidFill>
              </a:defRPr>
            </a:lvl1pPr>
            <a:lvl2pPr marL="0" indent="0" algn="ctr">
              <a:buSzTx/>
              <a:buFontTx/>
              <a:buNone/>
              <a:defRPr>
                <a:solidFill>
                  <a:srgbClr val="888888"/>
                </a:solidFill>
              </a:defRPr>
            </a:lvl2pPr>
            <a:lvl3pPr marL="0" indent="0" algn="ctr">
              <a:buSzTx/>
              <a:buFontTx/>
              <a:buNone/>
              <a:defRPr>
                <a:solidFill>
                  <a:srgbClr val="888888"/>
                </a:solidFill>
              </a:defRPr>
            </a:lvl3pPr>
            <a:lvl4pPr marL="0" indent="0" algn="ctr">
              <a:buSzTx/>
              <a:buFontTx/>
              <a:buNone/>
              <a:defRPr>
                <a:solidFill>
                  <a:srgbClr val="888888"/>
                </a:solidFill>
              </a:defRPr>
            </a:lvl4pPr>
            <a:lvl5pPr marL="0" indent="0" algn="ctr">
              <a:buSzTx/>
              <a:buFontTx/>
              <a:buNone/>
              <a:defRPr>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sz="quarter" idx="1"/>
          </p:nvPr>
        </p:nvSpPr>
        <p:spPr>
          <a:xfrm>
            <a:off x="457200" y="1600200"/>
            <a:ext cx="8229600" cy="452596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722312" y="4406900"/>
            <a:ext cx="7772401" cy="1362075"/>
          </a:xfrm>
          <a:prstGeom prst="rect">
            <a:avLst/>
          </a:prstGeom>
        </p:spPr>
        <p:txBody>
          <a:bodyPr anchor="t"/>
          <a:lstStyle>
            <a:lvl1pPr algn="l">
              <a:defRPr b="1" cap="all" sz="4000"/>
            </a:lvl1pPr>
          </a:lstStyle>
          <a:p>
            <a:pPr/>
            <a:r>
              <a:t>Title Text</a:t>
            </a:r>
          </a:p>
        </p:txBody>
      </p:sp>
      <p:sp>
        <p:nvSpPr>
          <p:cNvPr id="30" name="Body Level One…"/>
          <p:cNvSpPr txBox="1"/>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888888"/>
                </a:solidFill>
              </a:defRPr>
            </a:lvl1pPr>
            <a:lvl2pPr marL="0" indent="0">
              <a:spcBef>
                <a:spcPts val="400"/>
              </a:spcBef>
              <a:buSzTx/>
              <a:buFontTx/>
              <a:buNone/>
              <a:defRPr sz="2000">
                <a:solidFill>
                  <a:srgbClr val="888888"/>
                </a:solidFill>
              </a:defRPr>
            </a:lvl2pPr>
            <a:lvl3pPr marL="0" indent="0">
              <a:spcBef>
                <a:spcPts val="400"/>
              </a:spcBef>
              <a:buSzTx/>
              <a:buFontTx/>
              <a:buNone/>
              <a:defRPr sz="2000">
                <a:solidFill>
                  <a:srgbClr val="888888"/>
                </a:solidFill>
              </a:defRPr>
            </a:lvl3pPr>
            <a:lvl4pPr marL="0" indent="0">
              <a:spcBef>
                <a:spcPts val="400"/>
              </a:spcBef>
              <a:buSzTx/>
              <a:buFontTx/>
              <a:buNone/>
              <a:defRPr sz="2000">
                <a:solidFill>
                  <a:srgbClr val="888888"/>
                </a:solidFill>
              </a:defRPr>
            </a:lvl4pPr>
            <a:lvl5pPr marL="0" indent="0">
              <a:spcBef>
                <a:spcPts val="400"/>
              </a:spcBef>
              <a:buSzTx/>
              <a:buFontTx/>
              <a:buNone/>
              <a:defRPr sz="20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quarter"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prstGeom prst="rect">
            <a:avLst/>
          </a:prstGeom>
        </p:spPr>
        <p:txBody>
          <a:bodyPr/>
          <a:lstStyle/>
          <a:p>
            <a:pPr/>
            <a:r>
              <a:t>Title Text</a:t>
            </a:r>
          </a:p>
        </p:txBody>
      </p:sp>
      <p:sp>
        <p:nvSpPr>
          <p:cNvPr id="48" name="Body Level One…"/>
          <p:cNvSpPr txBox="1"/>
          <p:nvPr>
            <p:ph type="body" sz="quarter" idx="1"/>
          </p:nvPr>
        </p:nvSpPr>
        <p:spPr>
          <a:xfrm>
            <a:off x="457200" y="1535112"/>
            <a:ext cx="4040188" cy="639763"/>
          </a:xfrm>
          <a:prstGeom prst="rect">
            <a:avLst/>
          </a:prstGeom>
        </p:spPr>
        <p:txBody>
          <a:bodyPr anchor="b"/>
          <a:lstStyle>
            <a:lvl1pPr marL="0" indent="0">
              <a:spcBef>
                <a:spcPts val="500"/>
              </a:spcBef>
              <a:buSzTx/>
              <a:buFontTx/>
              <a:buNone/>
              <a:defRPr b="1" sz="2400"/>
            </a:lvl1pPr>
            <a:lvl2pPr marL="0" indent="0">
              <a:spcBef>
                <a:spcPts val="500"/>
              </a:spcBef>
              <a:buSzTx/>
              <a:buFontTx/>
              <a:buNone/>
              <a:defRPr b="1" sz="2400"/>
            </a:lvl2pPr>
            <a:lvl3pPr marL="0" indent="0">
              <a:spcBef>
                <a:spcPts val="500"/>
              </a:spcBef>
              <a:buSzTx/>
              <a:buFontTx/>
              <a:buNone/>
              <a:defRPr b="1" sz="2400"/>
            </a:lvl3pPr>
            <a:lvl4pPr marL="0" indent="0">
              <a:spcBef>
                <a:spcPts val="500"/>
              </a:spcBef>
              <a:buSzTx/>
              <a:buFontTx/>
              <a:buNone/>
              <a:defRPr b="1" sz="2400"/>
            </a:lvl4pPr>
            <a:lvl5pPr marL="0" indent="0">
              <a:spcBef>
                <a:spcPts val="500"/>
              </a:spcBef>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4645025" y="1535111"/>
            <a:ext cx="4041775" cy="639765"/>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457200" y="273050"/>
            <a:ext cx="3008315" cy="1162050"/>
          </a:xfrm>
          <a:prstGeom prst="rect">
            <a:avLst/>
          </a:prstGeom>
        </p:spPr>
        <p:txBody>
          <a:bodyPr anchor="b"/>
          <a:lstStyle>
            <a:lvl1pPr algn="l">
              <a:defRPr b="1" sz="2000"/>
            </a:lvl1pPr>
          </a:lstStyle>
          <a:p>
            <a:pPr/>
            <a:r>
              <a:t>Title Text</a:t>
            </a:r>
          </a:p>
        </p:txBody>
      </p:sp>
      <p:sp>
        <p:nvSpPr>
          <p:cNvPr id="73" name="Body Level One…"/>
          <p:cNvSpPr txBox="1"/>
          <p:nvPr>
            <p:ph type="body" sz="quarter" idx="1"/>
          </p:nvPr>
        </p:nvSpPr>
        <p:spPr>
          <a:xfrm>
            <a:off x="3575050" y="273050"/>
            <a:ext cx="5111750" cy="585311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457198" y="1435100"/>
            <a:ext cx="3008316" cy="4691063"/>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1792288" y="4800600"/>
            <a:ext cx="5486402" cy="566738"/>
          </a:xfrm>
          <a:prstGeom prst="rect">
            <a:avLst/>
          </a:prstGeom>
        </p:spPr>
        <p:txBody>
          <a:bodyPr anchor="b"/>
          <a:lstStyle>
            <a:lvl1pPr algn="l">
              <a:defRPr b="1" sz="2000"/>
            </a:lvl1pPr>
          </a:lstStyle>
          <a:p>
            <a:pPr/>
            <a:r>
              <a:t>Title Text</a:t>
            </a:r>
          </a:p>
        </p:txBody>
      </p:sp>
      <p:sp>
        <p:nvSpPr>
          <p:cNvPr id="83" name="Picture Placeholder 2"/>
          <p:cNvSpPr/>
          <p:nvPr>
            <p:ph type="pic" sz="quarter" idx="21"/>
          </p:nvPr>
        </p:nvSpPr>
        <p:spPr>
          <a:xfrm>
            <a:off x="1792288" y="612775"/>
            <a:ext cx="5486402" cy="4114800"/>
          </a:xfrm>
          <a:prstGeom prst="rect">
            <a:avLst/>
          </a:prstGeom>
        </p:spPr>
        <p:txBody>
          <a:bodyPr lIns="91439" tIns="45719" rIns="91439" bIns="45719">
            <a:noAutofit/>
          </a:bodyPr>
          <a:lstStyle/>
          <a:p>
            <a:pPr/>
          </a:p>
        </p:txBody>
      </p:sp>
      <p:sp>
        <p:nvSpPr>
          <p:cNvPr id="84" name="Body Level One…"/>
          <p:cNvSpPr txBox="1"/>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10207625" y="3657600"/>
            <a:ext cx="7162800" cy="66294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8428178" y="6414761"/>
            <a:ext cx="258623" cy="248303"/>
          </a:xfrm>
          <a:prstGeom prst="rect">
            <a:avLst/>
          </a:prstGeom>
          <a:ln w="12700">
            <a:miter lim="400000"/>
          </a:ln>
        </p:spPr>
        <p:txBody>
          <a:bodyPr wrap="none" lIns="45718" tIns="45718" rIns="45718" bIns="45718" anchor="ctr">
            <a:spAutoFit/>
          </a:bodyPr>
          <a:lstStyle>
            <a:lvl1pPr algn="r">
              <a:defRPr sz="1200">
                <a:solidFill>
                  <a:srgbClr val="888888"/>
                </a:solidFill>
                <a:latin typeface="+mn-lt"/>
                <a:ea typeface="+mn-ea"/>
                <a:cs typeface="+mn-cs"/>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1pPr>
      <a:lvl2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2pPr>
      <a:lvl3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3pPr>
      <a:lvl4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4pPr>
      <a:lvl5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5pPr>
      <a:lvl6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6pPr>
      <a:lvl7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7pPr>
      <a:lvl8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8pPr>
      <a:lvl9pPr marL="0" marR="0" indent="0" algn="ctr" defTabSz="914400" rtl="0" latinLnBrk="0">
        <a:lnSpc>
          <a:spcPct val="100000"/>
        </a:lnSpc>
        <a:spcBef>
          <a:spcPts val="0"/>
        </a:spcBef>
        <a:spcAft>
          <a:spcPts val="0"/>
        </a:spcAft>
        <a:buClrTx/>
        <a:buSzTx/>
        <a:buFontTx/>
        <a:buNone/>
        <a:tabLst/>
        <a:defRPr b="0" baseline="0" cap="none" i="0" spc="0" strike="noStrike" sz="4400" u="none">
          <a:solidFill>
            <a:srgbClr val="000000"/>
          </a:solidFill>
          <a:uFillTx/>
          <a:latin typeface="+mn-lt"/>
          <a:ea typeface="+mn-ea"/>
          <a:cs typeface="+mn-cs"/>
          <a:sym typeface="Calibri"/>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1pPr>
      <a:lvl2pPr marL="783771" marR="0" indent="-326571"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2pPr>
      <a:lvl3pPr marL="1219200" marR="0" indent="-30480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3pPr>
      <a:lvl4pPr marL="17373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4pPr>
      <a:lvl5pPr marL="21945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5pPr>
      <a:lvl6pPr marL="26517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6pPr>
      <a:lvl7pPr marL="3108960" marR="0" indent="-365760"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7pPr>
      <a:lvl8pPr marL="35661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8pPr>
      <a:lvl9pPr marL="4023359" marR="0" indent="-365759" algn="l" defTabSz="914400" rtl="0" latinLnBrk="0">
        <a:lnSpc>
          <a:spcPct val="100000"/>
        </a:lnSpc>
        <a:spcBef>
          <a:spcPts val="700"/>
        </a:spcBef>
        <a:spcAft>
          <a:spcPts val="0"/>
        </a:spcAft>
        <a:buClrTx/>
        <a:buSzPct val="100000"/>
        <a:buFont typeface="Arial"/>
        <a:buChar char="•"/>
        <a:tabLst/>
        <a:defRPr b="0" baseline="0" cap="none" i="0" spc="0" strike="noStrike" sz="32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3.jpeg"/></Relationships>

</file>

<file path=ppt/slides/_rels/slide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image" Target="../media/image5.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2.png"/><Relationship Id="rId4" Type="http://schemas.openxmlformats.org/officeDocument/2006/relationships/image" Target="../media/image3.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2.png"/><Relationship Id="rId4" Type="http://schemas.openxmlformats.org/officeDocument/2006/relationships/image" Target="../media/image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7.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8.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jpeg"/><Relationship Id="rId3" Type="http://schemas.openxmlformats.org/officeDocument/2006/relationships/image" Target="../media/image10.jpeg"/></Relationships>

</file>

<file path=ppt/slides/_rels/slide1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png"/><Relationship Id="rId3" Type="http://schemas.openxmlformats.org/officeDocument/2006/relationships/image" Target="../media/image5.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2.png"/><Relationship Id="rId4" Type="http://schemas.openxmlformats.org/officeDocument/2006/relationships/image" Target="../media/image3.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11.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jpeg"/></Relationships>

</file>

<file path=ppt/slides/_rels/slide2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 Id="rId4" Type="http://schemas.openxmlformats.org/officeDocument/2006/relationships/image" Target="../media/image13.jpeg"/></Relationships>

</file>

<file path=ppt/slides/_rels/slide2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jpeg"/></Relationships>

</file>

<file path=ppt/slides/_rels/slide2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s>

</file>

<file path=ppt/slides/_rels/slide26.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 Id="rId3" Type="http://schemas.openxmlformats.org/officeDocument/2006/relationships/image" Target="../media/image3.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jpeg"/><Relationship Id="rId3" Type="http://schemas.openxmlformats.org/officeDocument/2006/relationships/image" Target="../media/image15.jpeg"/></Relationships>

</file>

<file path=ppt/slides/_rels/slide2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diversity.social/age-diversity/" TargetMode="External"/></Relationships>

</file>

<file path=ppt/slides/_rels/slide2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94" name="Freeform 2"/>
          <p:cNvSpPr/>
          <p:nvPr/>
        </p:nvSpPr>
        <p:spPr>
          <a:xfrm>
            <a:off x="-741710" y="-103352"/>
            <a:ext cx="21446468" cy="1136427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95" name="Freeform 3"/>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96" name="Freeform 4"/>
          <p:cNvSpPr/>
          <p:nvPr/>
        </p:nvSpPr>
        <p:spPr>
          <a:xfrm>
            <a:off x="11768729" y="3627297"/>
            <a:ext cx="6779440" cy="7370358"/>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97" name="TextBox 5"/>
          <p:cNvSpPr txBox="1"/>
          <p:nvPr/>
        </p:nvSpPr>
        <p:spPr>
          <a:xfrm>
            <a:off x="867561" y="1341589"/>
            <a:ext cx="14783222" cy="151763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6000"/>
              </a:lnSpc>
              <a:defRPr b="1" i="1" sz="5000">
                <a:solidFill>
                  <a:srgbClr val="E4E2DD"/>
                </a:solidFill>
                <a:latin typeface="TT Norms Bold Italics"/>
                <a:ea typeface="TT Norms Bold Italics"/>
                <a:cs typeface="TT Norms Bold Italics"/>
                <a:sym typeface="TT Norms Bold Italics"/>
              </a:defRPr>
            </a:lvl1pPr>
          </a:lstStyle>
          <a:p>
            <a:pPr/>
            <a:r>
              <a:t>LCLM4003 EFFECTIVE TEAMWORK AND COMMUNICATION</a:t>
            </a:r>
          </a:p>
        </p:txBody>
      </p:sp>
      <p:sp>
        <p:nvSpPr>
          <p:cNvPr id="98" name="TextBox 6"/>
          <p:cNvSpPr txBox="1"/>
          <p:nvPr/>
        </p:nvSpPr>
        <p:spPr>
          <a:xfrm>
            <a:off x="70907" y="3397930"/>
            <a:ext cx="12864352" cy="5284471"/>
          </a:xfrm>
          <a:prstGeom prst="rect">
            <a:avLst/>
          </a:prstGeom>
          <a:ln w="12700">
            <a:miter lim="400000"/>
          </a:ln>
          <a:effectLst>
            <a:reflection blurRad="0" stA="100000" stPos="0" endA="0" endPos="40000" dist="0" dir="5400000" fadeDir="5400000" sx="100000" sy="-100000" kx="0" ky="0" algn="bl" rotWithShape="0"/>
          </a:effectLst>
          <a:extLst>
            <a:ext uri="{C572A759-6A51-4108-AA02-DFA0A04FC94B}">
              <ma14:wrappingTextBoxFlag xmlns:ma14="http://schemas.microsoft.com/office/mac/drawingml/2011/main" val="1"/>
            </a:ext>
          </a:extLst>
        </p:spPr>
        <p:txBody>
          <a:bodyPr lIns="0" tIns="0" rIns="0" bIns="0">
            <a:spAutoFit/>
          </a:bodyPr>
          <a:lstStyle/>
          <a:p>
            <a:pPr lvl="1" marL="757516" indent="-378758">
              <a:lnSpc>
                <a:spcPts val="4200"/>
              </a:lnSpc>
              <a:buSzPct val="100000"/>
              <a:buFont typeface="Arial"/>
              <a:buChar char="•"/>
              <a:defRPr b="1" sz="3500">
                <a:solidFill>
                  <a:srgbClr val="E4E2DD"/>
                </a:solidFill>
                <a:latin typeface="TT Norms Bold"/>
                <a:ea typeface="TT Norms Bold"/>
                <a:cs typeface="TT Norms Bold"/>
                <a:sym typeface="TT Norms Bold"/>
              </a:defRPr>
            </a:pPr>
            <a:r>
              <a:t>ASSIGNMENT 2: GROUP PRESENTATION​</a:t>
            </a:r>
          </a:p>
          <a:p>
            <a:pPr lvl="1" marL="757516" indent="-378758">
              <a:lnSpc>
                <a:spcPts val="4200"/>
              </a:lnSpc>
              <a:buSzPct val="100000"/>
              <a:buFont typeface="Arial"/>
              <a:buChar char="•"/>
              <a:defRPr b="1" sz="3500">
                <a:solidFill>
                  <a:srgbClr val="E4E2DD"/>
                </a:solidFill>
                <a:latin typeface="TT Norms Bold"/>
                <a:ea typeface="TT Norms Bold"/>
                <a:cs typeface="TT Norms Bold"/>
                <a:sym typeface="TT Norms Bold"/>
              </a:defRPr>
            </a:pPr>
            <a:r>
              <a:t>STUDENT : ANDREEA MICU - ID NO. 2510634​</a:t>
            </a:r>
          </a:p>
          <a:p>
            <a:pPr lvl="1" marL="757516" indent="-378758">
              <a:lnSpc>
                <a:spcPts val="4200"/>
              </a:lnSpc>
              <a:buSzPct val="100000"/>
              <a:buFont typeface="Arial"/>
              <a:buChar char="•"/>
              <a:defRPr b="1" sz="3500">
                <a:solidFill>
                  <a:srgbClr val="E4E2DD"/>
                </a:solidFill>
                <a:latin typeface="TT Norms Bold"/>
                <a:ea typeface="TT Norms Bold"/>
                <a:cs typeface="TT Norms Bold"/>
                <a:sym typeface="TT Norms Bold"/>
              </a:defRPr>
            </a:pPr>
            <a:r>
              <a:t>STUDENT: ELENA VICTORIA CUCEO – ID NO. 2442779​</a:t>
            </a:r>
          </a:p>
          <a:p>
            <a:pPr lvl="1" marL="757516" indent="-378758">
              <a:lnSpc>
                <a:spcPts val="4200"/>
              </a:lnSpc>
              <a:buSzPct val="100000"/>
              <a:buFont typeface="Arial"/>
              <a:buChar char="•"/>
              <a:defRPr b="1" sz="3500">
                <a:solidFill>
                  <a:srgbClr val="E4E2DD"/>
                </a:solidFill>
                <a:latin typeface="TT Norms Bold"/>
                <a:ea typeface="TT Norms Bold"/>
                <a:cs typeface="TT Norms Bold"/>
                <a:sym typeface="TT Norms Bold"/>
              </a:defRPr>
            </a:pPr>
            <a:r>
              <a:t> STUDENT: MARIA AGUILERA - ID NO.1707871​</a:t>
            </a:r>
          </a:p>
          <a:p>
            <a:pPr lvl="1" marL="757516" indent="-378758">
              <a:lnSpc>
                <a:spcPts val="4200"/>
              </a:lnSpc>
              <a:buSzPct val="100000"/>
              <a:buFont typeface="Arial"/>
              <a:buChar char="•"/>
              <a:defRPr b="1" sz="3500">
                <a:solidFill>
                  <a:srgbClr val="E4E2DD"/>
                </a:solidFill>
                <a:latin typeface="TT Norms Bold"/>
                <a:ea typeface="TT Norms Bold"/>
                <a:cs typeface="TT Norms Bold"/>
                <a:sym typeface="TT Norms Bold"/>
              </a:defRPr>
            </a:pPr>
            <a:r>
              <a:t>STUDENT: LEON HUGHES - ID NO.2507978​</a:t>
            </a:r>
          </a:p>
          <a:p>
            <a:pPr lvl="1" marL="757516" indent="-378758">
              <a:lnSpc>
                <a:spcPts val="4200"/>
              </a:lnSpc>
              <a:buSzPct val="100000"/>
              <a:buFont typeface="Arial"/>
              <a:buChar char="•"/>
              <a:defRPr b="1" sz="3500">
                <a:solidFill>
                  <a:srgbClr val="E4E2DD"/>
                </a:solidFill>
                <a:latin typeface="TT Norms Bold"/>
                <a:ea typeface="TT Norms Bold"/>
                <a:cs typeface="TT Norms Bold"/>
                <a:sym typeface="TT Norms Bold"/>
              </a:defRPr>
            </a:pPr>
            <a:r>
              <a:t>STUDENT: YOUSRA HAMEED- ID NO.2513575​</a:t>
            </a:r>
          </a:p>
          <a:p>
            <a:pPr algn="ctr">
              <a:lnSpc>
                <a:spcPts val="4200"/>
              </a:lnSpc>
              <a:defRPr b="1" sz="3500">
                <a:solidFill>
                  <a:srgbClr val="E4E2DD"/>
                </a:solidFill>
                <a:latin typeface="TT Norms Bold"/>
                <a:ea typeface="TT Norms Bold"/>
                <a:cs typeface="TT Norms Bold"/>
                <a:sym typeface="TT Norms Bold"/>
              </a:defRPr>
            </a:pPr>
            <a:r>
              <a:t>​</a:t>
            </a:r>
          </a:p>
          <a:p>
            <a:pPr>
              <a:lnSpc>
                <a:spcPts val="4200"/>
              </a:lnSpc>
              <a:defRPr b="1" sz="3500">
                <a:solidFill>
                  <a:srgbClr val="E4E2DD"/>
                </a:solidFill>
                <a:latin typeface="TT Norms Bold"/>
                <a:ea typeface="TT Norms Bold"/>
                <a:cs typeface="TT Norms Bold"/>
                <a:sym typeface="TT Norms Bold"/>
              </a:defRPr>
            </a:pPr>
            <a:r>
              <a:t>      </a:t>
            </a:r>
            <a:r>
              <a:t>TUTOR’S NAME: LLOYD BEHARRY </a:t>
            </a:r>
          </a:p>
          <a:p>
            <a:pPr algn="ctr">
              <a:lnSpc>
                <a:spcPts val="4200"/>
              </a:lnSpc>
              <a:defRPr>
                <a:latin typeface="+mn-lt"/>
                <a:ea typeface="+mn-ea"/>
                <a:cs typeface="+mn-cs"/>
                <a:sym typeface="Calibri"/>
              </a:defRPr>
            </a:pPr>
          </a:p>
        </p:txBody>
      </p:sp>
      <p:sp>
        <p:nvSpPr>
          <p:cNvPr id="99" name="TextBox 7"/>
          <p:cNvSpPr txBox="1"/>
          <p:nvPr/>
        </p:nvSpPr>
        <p:spPr>
          <a:xfrm>
            <a:off x="14481776" y="889461"/>
            <a:ext cx="3111665" cy="7330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sp>
        <p:nvSpPr>
          <p:cNvPr id="101" name="TextBox 2"/>
          <p:cNvSpPr txBox="1"/>
          <p:nvPr/>
        </p:nvSpPr>
        <p:spPr>
          <a:xfrm>
            <a:off x="1640008" y="914259"/>
            <a:ext cx="5190130" cy="52170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OVERIEW </a:t>
            </a:r>
          </a:p>
        </p:txBody>
      </p:sp>
      <p:pic>
        <p:nvPicPr>
          <p:cNvPr id="102" name="Picture 4" descr="Picture 4"/>
          <p:cNvPicPr>
            <a:picLocks noChangeAspect="1"/>
          </p:cNvPicPr>
          <p:nvPr/>
        </p:nvPicPr>
        <p:blipFill>
          <a:blip r:embed="rId2">
            <a:extLst/>
          </a:blip>
          <a:srcRect l="0" t="30759" r="0" b="30759"/>
          <a:stretch>
            <a:fillRect/>
          </a:stretch>
        </p:blipFill>
        <p:spPr>
          <a:xfrm>
            <a:off x="1028700" y="5097090"/>
            <a:ext cx="16230600" cy="4161210"/>
          </a:xfrm>
          <a:prstGeom prst="rect">
            <a:avLst/>
          </a:prstGeom>
          <a:ln w="12700">
            <a:miter lim="400000"/>
          </a:ln>
        </p:spPr>
      </p:pic>
      <p:sp>
        <p:nvSpPr>
          <p:cNvPr id="103" name="TextBox 5"/>
          <p:cNvSpPr txBox="1"/>
          <p:nvPr/>
        </p:nvSpPr>
        <p:spPr>
          <a:xfrm>
            <a:off x="1315819" y="1941975"/>
            <a:ext cx="11689188" cy="235647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559347" indent="-279672">
              <a:lnSpc>
                <a:spcPts val="3100"/>
              </a:lnSpc>
              <a:buSzPct val="100000"/>
              <a:buFont typeface="Arial"/>
              <a:buChar char="•"/>
              <a:defRPr sz="2500">
                <a:solidFill>
                  <a:srgbClr val="E4E2DD"/>
                </a:solidFill>
                <a:latin typeface="TT Norms"/>
                <a:ea typeface="TT Norms"/>
                <a:cs typeface="TT Norms"/>
                <a:sym typeface="TT Norms"/>
              </a:defRPr>
            </a:pPr>
            <a:r>
              <a:t>INTRODUCTION ​</a:t>
            </a:r>
          </a:p>
          <a:p>
            <a:pPr lvl="1" marL="559347" indent="-279672">
              <a:lnSpc>
                <a:spcPts val="3100"/>
              </a:lnSpc>
              <a:buSzPct val="100000"/>
              <a:buFont typeface="Arial"/>
              <a:buChar char="•"/>
              <a:defRPr sz="2500">
                <a:solidFill>
                  <a:srgbClr val="E4E2DD"/>
                </a:solidFill>
                <a:latin typeface="TT Norms"/>
                <a:ea typeface="TT Norms"/>
                <a:cs typeface="TT Norms"/>
                <a:sym typeface="TT Norms"/>
              </a:defRPr>
            </a:pPr>
            <a:r>
              <a:t>ENVIRONMENTAL NOISE BARRIER S1 - ANDREEA MICU ​</a:t>
            </a:r>
          </a:p>
          <a:p>
            <a:pPr lvl="1" marL="559347" indent="-279672">
              <a:lnSpc>
                <a:spcPts val="3100"/>
              </a:lnSpc>
              <a:buSzPct val="100000"/>
              <a:buFont typeface="Arial"/>
              <a:buChar char="•"/>
              <a:defRPr sz="2500">
                <a:solidFill>
                  <a:srgbClr val="E4E2DD"/>
                </a:solidFill>
                <a:latin typeface="TT Norms"/>
                <a:ea typeface="TT Norms"/>
                <a:cs typeface="TT Norms"/>
                <a:sym typeface="TT Norms"/>
              </a:defRPr>
            </a:pPr>
            <a:r>
              <a:t>AGE/ GENERATIONAL S2 – ELENA VICTORIA ​</a:t>
            </a:r>
          </a:p>
          <a:p>
            <a:pPr lvl="1" marL="559347" indent="-279672">
              <a:lnSpc>
                <a:spcPts val="3100"/>
              </a:lnSpc>
              <a:buSzPct val="100000"/>
              <a:buFont typeface="Arial"/>
              <a:buChar char="•"/>
              <a:defRPr sz="2500">
                <a:solidFill>
                  <a:srgbClr val="E4E2DD"/>
                </a:solidFill>
                <a:latin typeface="TT Norms"/>
                <a:ea typeface="TT Norms"/>
                <a:cs typeface="TT Norms"/>
                <a:sym typeface="TT Norms"/>
              </a:defRPr>
            </a:pPr>
            <a:r>
              <a:t>CULTURAL (STANDARD AND PRACTICES S3 - MARIA AGUILERA​</a:t>
            </a:r>
          </a:p>
          <a:p>
            <a:pPr lvl="1" marL="559347" indent="-279672" algn="ctr">
              <a:lnSpc>
                <a:spcPts val="3100"/>
              </a:lnSpc>
              <a:buSzPct val="100000"/>
              <a:buFont typeface="Arial"/>
              <a:buChar char="•"/>
              <a:defRPr sz="2500">
                <a:solidFill>
                  <a:srgbClr val="E4E2DD"/>
                </a:solidFill>
                <a:latin typeface="TT Norms"/>
                <a:ea typeface="TT Norms"/>
                <a:cs typeface="TT Norms"/>
                <a:sym typeface="TT Norms"/>
              </a:defRPr>
            </a:pPr>
            <a:r>
              <a:t>LANGUAGE/ COMMUNICATION/ BODY LANGUAGE S4- LEON HUGHES​</a:t>
            </a:r>
          </a:p>
          <a:p>
            <a:pPr lvl="1" marL="559347" indent="-279672">
              <a:lnSpc>
                <a:spcPts val="3100"/>
              </a:lnSpc>
              <a:buSzPct val="100000"/>
              <a:buFont typeface="Arial"/>
              <a:buChar char="•"/>
              <a:defRPr sz="2500">
                <a:solidFill>
                  <a:srgbClr val="E4E2DD"/>
                </a:solidFill>
                <a:latin typeface="TT Norms"/>
                <a:ea typeface="TT Norms"/>
                <a:cs typeface="TT Norms"/>
                <a:sym typeface="TT Norms"/>
              </a:defRPr>
            </a:pPr>
            <a:r>
              <a:t>EMOTIONAL S5– YOUSRA HAMEED</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05"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08" name="Group 3"/>
          <p:cNvGrpSpPr/>
          <p:nvPr/>
        </p:nvGrpSpPr>
        <p:grpSpPr>
          <a:xfrm>
            <a:off x="1073985" y="8655666"/>
            <a:ext cx="2679099" cy="602636"/>
            <a:chOff x="0" y="0"/>
            <a:chExt cx="2679097" cy="602634"/>
          </a:xfrm>
        </p:grpSpPr>
        <p:sp>
          <p:nvSpPr>
            <p:cNvPr id="106" name="Freeform 4"/>
            <p:cNvSpPr/>
            <p:nvPr/>
          </p:nvSpPr>
          <p:spPr>
            <a:xfrm>
              <a:off x="-1" y="32848"/>
              <a:ext cx="2679097" cy="5697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97" y="0"/>
                  </a:moveTo>
                  <a:lnTo>
                    <a:pt x="19303" y="0"/>
                  </a:lnTo>
                  <a:cubicBezTo>
                    <a:pt x="20572" y="0"/>
                    <a:pt x="21600" y="4835"/>
                    <a:pt x="21600" y="10800"/>
                  </a:cubicBezTo>
                  <a:cubicBezTo>
                    <a:pt x="21600" y="16765"/>
                    <a:pt x="20572" y="21600"/>
                    <a:pt x="19303" y="21600"/>
                  </a:cubicBezTo>
                  <a:lnTo>
                    <a:pt x="2297" y="21600"/>
                  </a:lnTo>
                  <a:cubicBezTo>
                    <a:pt x="1028" y="21600"/>
                    <a:pt x="0" y="16765"/>
                    <a:pt x="0" y="10800"/>
                  </a:cubicBezTo>
                  <a:cubicBezTo>
                    <a:pt x="0" y="4835"/>
                    <a:pt x="1028" y="0"/>
                    <a:pt x="2297"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07" name="TextBox 5"/>
            <p:cNvSpPr txBox="1"/>
            <p:nvPr/>
          </p:nvSpPr>
          <p:spPr>
            <a:xfrm>
              <a:off x="-1" y="-1"/>
              <a:ext cx="2679099" cy="45465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900"/>
                </a:lnSpc>
                <a:defRPr b="1" sz="2000">
                  <a:solidFill>
                    <a:srgbClr val="E4E2DD"/>
                  </a:solidFill>
                  <a:latin typeface="TT Norms Bold"/>
                  <a:ea typeface="TT Norms Bold"/>
                  <a:cs typeface="TT Norms Bold"/>
                  <a:sym typeface="TT Norms Bold"/>
                </a:defRPr>
              </a:lvl1pPr>
            </a:lstStyle>
            <a:p>
              <a:pPr/>
              <a:r>
                <a:t>APRIL 2026</a:t>
              </a:r>
            </a:p>
          </p:txBody>
        </p:sp>
      </p:grpSp>
      <p:sp>
        <p:nvSpPr>
          <p:cNvPr id="109" name="Freeform 6"/>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10" name="Freeform 7"/>
          <p:cNvSpPr/>
          <p:nvPr/>
        </p:nvSpPr>
        <p:spPr>
          <a:xfrm>
            <a:off x="8566793" y="2770400"/>
            <a:ext cx="9458349" cy="959795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11" name="TextBox 8"/>
          <p:cNvSpPr txBox="1"/>
          <p:nvPr/>
        </p:nvSpPr>
        <p:spPr>
          <a:xfrm>
            <a:off x="739913" y="1578498"/>
            <a:ext cx="13164293" cy="308009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11800"/>
              </a:lnSpc>
              <a:defRPr spc="-920" sz="13100">
                <a:solidFill>
                  <a:srgbClr val="E4E2DD"/>
                </a:solidFill>
                <a:latin typeface="TT Firs Neue"/>
                <a:ea typeface="TT Firs Neue"/>
                <a:cs typeface="TT Firs Neue"/>
                <a:sym typeface="TT Firs Neue"/>
              </a:defRPr>
            </a:lvl1pPr>
          </a:lstStyle>
          <a:p>
            <a:pPr/>
            <a:r>
              <a:t>ENVIROMENTAL NOISE BARRIER</a:t>
            </a:r>
          </a:p>
        </p:txBody>
      </p:sp>
      <p:sp>
        <p:nvSpPr>
          <p:cNvPr id="112" name="TextBox 9"/>
          <p:cNvSpPr txBox="1"/>
          <p:nvPr/>
        </p:nvSpPr>
        <p:spPr>
          <a:xfrm>
            <a:off x="11172372" y="8698038"/>
            <a:ext cx="6432380" cy="3647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latin typeface="TT Norms Bold"/>
                <a:ea typeface="TT Norms Bold"/>
                <a:cs typeface="TT Norms Bold"/>
                <a:sym typeface="TT Norms Bold"/>
              </a:defRPr>
            </a:lvl1pPr>
          </a:lstStyle>
          <a:p>
            <a:pPr/>
            <a:r>
              <a:t>PREPARED BY ANDREAA MARIA MICU</a:t>
            </a:r>
          </a:p>
        </p:txBody>
      </p:sp>
      <p:sp>
        <p:nvSpPr>
          <p:cNvPr id="113" name="TextBox 10"/>
          <p:cNvSpPr txBox="1"/>
          <p:nvPr/>
        </p:nvSpPr>
        <p:spPr>
          <a:xfrm>
            <a:off x="14388560" y="845073"/>
            <a:ext cx="3111665" cy="7330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3302A"/>
        </a:solidFill>
      </p:bgPr>
    </p:bg>
    <p:spTree>
      <p:nvGrpSpPr>
        <p:cNvPr id="1" name=""/>
        <p:cNvGrpSpPr/>
        <p:nvPr/>
      </p:nvGrpSpPr>
      <p:grpSpPr>
        <a:xfrm>
          <a:off x="0" y="0"/>
          <a:ext cx="0" cy="0"/>
          <a:chOff x="0" y="0"/>
          <a:chExt cx="0" cy="0"/>
        </a:xfrm>
      </p:grpSpPr>
      <p:grpSp>
        <p:nvGrpSpPr>
          <p:cNvPr id="117" name="Group 2"/>
          <p:cNvGrpSpPr/>
          <p:nvPr/>
        </p:nvGrpSpPr>
        <p:grpSpPr>
          <a:xfrm>
            <a:off x="5146516" y="1028698"/>
            <a:ext cx="12001744" cy="814075"/>
            <a:chOff x="0" y="-1"/>
            <a:chExt cx="12001743" cy="814074"/>
          </a:xfrm>
        </p:grpSpPr>
        <p:sp>
          <p:nvSpPr>
            <p:cNvPr id="115" name="Freeform 3"/>
            <p:cNvSpPr/>
            <p:nvPr/>
          </p:nvSpPr>
          <p:spPr>
            <a:xfrm>
              <a:off x="0" y="-1"/>
              <a:ext cx="12001742" cy="81407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41" y="0"/>
                  </a:moveTo>
                  <a:lnTo>
                    <a:pt x="21159" y="0"/>
                  </a:lnTo>
                  <a:cubicBezTo>
                    <a:pt x="21276" y="0"/>
                    <a:pt x="21388" y="685"/>
                    <a:pt x="21471" y="1903"/>
                  </a:cubicBezTo>
                  <a:cubicBezTo>
                    <a:pt x="21554" y="3122"/>
                    <a:pt x="21600" y="4775"/>
                    <a:pt x="21600" y="6499"/>
                  </a:cubicBezTo>
                  <a:lnTo>
                    <a:pt x="21600" y="15101"/>
                  </a:lnTo>
                  <a:cubicBezTo>
                    <a:pt x="21600" y="18691"/>
                    <a:pt x="21403" y="21600"/>
                    <a:pt x="21159" y="21600"/>
                  </a:cubicBezTo>
                  <a:lnTo>
                    <a:pt x="441" y="21600"/>
                  </a:lnTo>
                  <a:cubicBezTo>
                    <a:pt x="324" y="21600"/>
                    <a:pt x="212" y="20915"/>
                    <a:pt x="129" y="19697"/>
                  </a:cubicBezTo>
                  <a:cubicBezTo>
                    <a:pt x="46" y="18478"/>
                    <a:pt x="0" y="16825"/>
                    <a:pt x="0" y="15101"/>
                  </a:cubicBezTo>
                  <a:lnTo>
                    <a:pt x="0" y="6499"/>
                  </a:lnTo>
                  <a:cubicBezTo>
                    <a:pt x="0" y="2910"/>
                    <a:pt x="197" y="0"/>
                    <a:pt x="441"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16" name="TextBox 4"/>
            <p:cNvSpPr txBox="1"/>
            <p:nvPr/>
          </p:nvSpPr>
          <p:spPr>
            <a:xfrm>
              <a:off x="-1" y="185486"/>
              <a:ext cx="12001745"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ENIVIROMENTAL NOISE AS A COMMUNICATION BARRIER </a:t>
              </a:r>
            </a:p>
          </p:txBody>
        </p:sp>
      </p:grpSp>
      <p:sp>
        <p:nvSpPr>
          <p:cNvPr id="118" name="Freeform 5"/>
          <p:cNvSpPr/>
          <p:nvPr/>
        </p:nvSpPr>
        <p:spPr>
          <a:xfrm>
            <a:off x="5842346" y="2319396"/>
            <a:ext cx="1053618" cy="1053618"/>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19" name="Freeform 6"/>
          <p:cNvSpPr/>
          <p:nvPr/>
        </p:nvSpPr>
        <p:spPr>
          <a:xfrm rot="5400000">
            <a:off x="6245385" y="2349155"/>
            <a:ext cx="247538" cy="81524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20" name="Freeform 7"/>
          <p:cNvSpPr/>
          <p:nvPr/>
        </p:nvSpPr>
        <p:spPr>
          <a:xfrm>
            <a:off x="380323" y="3069315"/>
            <a:ext cx="5214117" cy="4878802"/>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21" name="TextBox 8"/>
          <p:cNvSpPr txBox="1"/>
          <p:nvPr/>
        </p:nvSpPr>
        <p:spPr>
          <a:xfrm>
            <a:off x="1028700" y="958634"/>
            <a:ext cx="2779011" cy="5217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CHANNEL</a:t>
            </a:r>
          </a:p>
        </p:txBody>
      </p:sp>
      <p:sp>
        <p:nvSpPr>
          <p:cNvPr id="122" name="TextBox 9"/>
          <p:cNvSpPr txBox="1"/>
          <p:nvPr/>
        </p:nvSpPr>
        <p:spPr>
          <a:xfrm>
            <a:off x="7267437" y="2372810"/>
            <a:ext cx="7223957" cy="5217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ENVIROMENTAL NOISE BARRIERS</a:t>
            </a:r>
          </a:p>
        </p:txBody>
      </p:sp>
      <p:sp>
        <p:nvSpPr>
          <p:cNvPr id="123" name="TextBox 10"/>
          <p:cNvSpPr txBox="1"/>
          <p:nvPr/>
        </p:nvSpPr>
        <p:spPr>
          <a:xfrm>
            <a:off x="7267437" y="3201489"/>
            <a:ext cx="8952263" cy="2076573"/>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just">
              <a:lnSpc>
                <a:spcPts val="4200"/>
              </a:lnSpc>
              <a:defRPr b="1" sz="1700">
                <a:solidFill>
                  <a:srgbClr val="E4E2DD"/>
                </a:solidFill>
                <a:latin typeface="TT Norms Bold"/>
                <a:ea typeface="TT Norms Bold"/>
                <a:cs typeface="TT Norms Bold"/>
                <a:sym typeface="TT Norms Bold"/>
              </a:defRPr>
            </a:pPr>
            <a:r>
              <a:t>01 - LOUD, OUTDATED MACHINERY CREATES CONTSTANT NOISE</a:t>
            </a:r>
          </a:p>
          <a:p>
            <a:pPr algn="just">
              <a:lnSpc>
                <a:spcPts val="4200"/>
              </a:lnSpc>
              <a:defRPr b="1" sz="1700">
                <a:solidFill>
                  <a:srgbClr val="E4E2DD"/>
                </a:solidFill>
                <a:latin typeface="TT Norms Bold"/>
                <a:ea typeface="TT Norms Bold"/>
                <a:cs typeface="TT Norms Bold"/>
                <a:sym typeface="TT Norms Bold"/>
              </a:defRPr>
            </a:pPr>
            <a:r>
              <a:t>02 -  WORKERS STRUGGLE TO HEAR INSTRUCTIONS CLEARLY</a:t>
            </a:r>
          </a:p>
          <a:p>
            <a:pPr algn="just">
              <a:lnSpc>
                <a:spcPts val="4200"/>
              </a:lnSpc>
              <a:defRPr b="1" sz="1700">
                <a:solidFill>
                  <a:srgbClr val="E4E2DD"/>
                </a:solidFill>
                <a:latin typeface="TT Norms Bold"/>
                <a:ea typeface="TT Norms Bold"/>
                <a:cs typeface="TT Norms Bold"/>
                <a:sym typeface="TT Norms Bold"/>
              </a:defRPr>
            </a:pPr>
            <a:r>
              <a:t>03 -  VERBAL COMMUNICATION BECOMES UNREALIABLE </a:t>
            </a:r>
          </a:p>
          <a:p>
            <a:pPr algn="just">
              <a:lnSpc>
                <a:spcPts val="4200"/>
              </a:lnSpc>
              <a:defRPr b="1" sz="1700">
                <a:solidFill>
                  <a:srgbClr val="E4E2DD"/>
                </a:solidFill>
                <a:latin typeface="TT Norms Bold"/>
                <a:ea typeface="TT Norms Bold"/>
                <a:cs typeface="TT Norms Bold"/>
                <a:sym typeface="TT Norms Bold"/>
              </a:defRPr>
            </a:pPr>
            <a:r>
              <a:t>04 - IMPORTANT MESSAGES ARE MISUNDERSTOOD OR IGNORED</a:t>
            </a:r>
          </a:p>
        </p:txBody>
      </p:sp>
      <p:sp>
        <p:nvSpPr>
          <p:cNvPr id="124" name="TextBox 11"/>
          <p:cNvSpPr txBox="1"/>
          <p:nvPr/>
        </p:nvSpPr>
        <p:spPr>
          <a:xfrm>
            <a:off x="6895962" y="6587090"/>
            <a:ext cx="7223957" cy="52170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EXAMPLE FROM CASE:</a:t>
            </a:r>
          </a:p>
        </p:txBody>
      </p:sp>
      <p:sp>
        <p:nvSpPr>
          <p:cNvPr id="125" name="TextBox 12"/>
          <p:cNvSpPr txBox="1"/>
          <p:nvPr/>
        </p:nvSpPr>
        <p:spPr>
          <a:xfrm>
            <a:off x="3263343" y="7612088"/>
            <a:ext cx="16230602" cy="63283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lnSpc>
                <a:spcPts val="2500"/>
              </a:lnSpc>
              <a:defRPr b="1" sz="2100">
                <a:solidFill>
                  <a:srgbClr val="E4E2DD"/>
                </a:solidFill>
                <a:latin typeface="TT Norms Bold"/>
                <a:ea typeface="TT Norms Bold"/>
                <a:cs typeface="TT Norms Bold"/>
                <a:sym typeface="TT Norms Bold"/>
              </a:defRPr>
            </a:pPr>
            <a:r>
              <a:t>01 - MANAGER MUST ‘’RUN AROUND’’ REPEATING INSTRUCTIONS</a:t>
            </a:r>
          </a:p>
          <a:p>
            <a:pPr algn="ctr">
              <a:lnSpc>
                <a:spcPts val="2500"/>
              </a:lnSpc>
              <a:defRPr b="1" sz="2100">
                <a:solidFill>
                  <a:srgbClr val="E4E2DD"/>
                </a:solidFill>
                <a:latin typeface="TT Norms Bold"/>
                <a:ea typeface="TT Norms Bold"/>
                <a:cs typeface="TT Norms Bold"/>
                <a:sym typeface="TT Norms Bold"/>
              </a:defRPr>
            </a:pPr>
            <a:r>
              <a:t>                                                                   02- WORKERS STILL FAILS TO FOLLOW PROCEDURE CORRECTLY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sp>
        <p:nvSpPr>
          <p:cNvPr id="127"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9"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32" name="Group 3"/>
          <p:cNvGrpSpPr/>
          <p:nvPr/>
        </p:nvGrpSpPr>
        <p:grpSpPr>
          <a:xfrm>
            <a:off x="1073986" y="8655666"/>
            <a:ext cx="2678110" cy="602636"/>
            <a:chOff x="0" y="0"/>
            <a:chExt cx="2678109" cy="602634"/>
          </a:xfrm>
        </p:grpSpPr>
        <p:sp>
          <p:nvSpPr>
            <p:cNvPr id="130" name="Freeform 4"/>
            <p:cNvSpPr/>
            <p:nvPr/>
          </p:nvSpPr>
          <p:spPr>
            <a:xfrm>
              <a:off x="0" y="32848"/>
              <a:ext cx="2678111" cy="5697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98" y="0"/>
                  </a:moveTo>
                  <a:lnTo>
                    <a:pt x="19302" y="0"/>
                  </a:lnTo>
                  <a:cubicBezTo>
                    <a:pt x="20571" y="0"/>
                    <a:pt x="21600" y="4835"/>
                    <a:pt x="21600" y="10800"/>
                  </a:cubicBezTo>
                  <a:cubicBezTo>
                    <a:pt x="21600" y="16765"/>
                    <a:pt x="20571" y="21600"/>
                    <a:pt x="19302" y="21600"/>
                  </a:cubicBezTo>
                  <a:lnTo>
                    <a:pt x="2298" y="21600"/>
                  </a:lnTo>
                  <a:cubicBezTo>
                    <a:pt x="1029" y="21600"/>
                    <a:pt x="0" y="16765"/>
                    <a:pt x="0" y="10800"/>
                  </a:cubicBezTo>
                  <a:cubicBezTo>
                    <a:pt x="0" y="4835"/>
                    <a:pt x="1029" y="0"/>
                    <a:pt x="2298"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31" name="TextBox 5"/>
            <p:cNvSpPr txBox="1"/>
            <p:nvPr/>
          </p:nvSpPr>
          <p:spPr>
            <a:xfrm>
              <a:off x="0" y="-1"/>
              <a:ext cx="2678111" cy="45465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900"/>
                </a:lnSpc>
                <a:defRPr b="1" sz="2000">
                  <a:solidFill>
                    <a:srgbClr val="E4E2DD"/>
                  </a:solidFill>
                  <a:latin typeface="TT Norms Bold"/>
                  <a:ea typeface="TT Norms Bold"/>
                  <a:cs typeface="TT Norms Bold"/>
                  <a:sym typeface="TT Norms Bold"/>
                </a:defRPr>
              </a:lvl1pPr>
            </a:lstStyle>
            <a:p>
              <a:pPr/>
              <a:r>
                <a:t>APRIL 2026</a:t>
              </a:r>
            </a:p>
          </p:txBody>
        </p:sp>
      </p:grpSp>
      <p:sp>
        <p:nvSpPr>
          <p:cNvPr id="133" name="Freeform 6"/>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34" name="Freeform 7"/>
          <p:cNvSpPr/>
          <p:nvPr/>
        </p:nvSpPr>
        <p:spPr>
          <a:xfrm>
            <a:off x="8566793" y="2770400"/>
            <a:ext cx="9458349" cy="959795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35" name="Freeform 8"/>
          <p:cNvSpPr/>
          <p:nvPr/>
        </p:nvSpPr>
        <p:spPr>
          <a:xfrm>
            <a:off x="10739507" y="5728260"/>
            <a:ext cx="7616168" cy="4222741"/>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36" name="TextBox 9"/>
          <p:cNvSpPr txBox="1"/>
          <p:nvPr/>
        </p:nvSpPr>
        <p:spPr>
          <a:xfrm>
            <a:off x="830309" y="935431"/>
            <a:ext cx="9987924" cy="617866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8500"/>
              </a:lnSpc>
              <a:defRPr spc="-662" sz="9400">
                <a:solidFill>
                  <a:srgbClr val="E4E2DD"/>
                </a:solidFill>
                <a:latin typeface="TT Firs Neue"/>
                <a:ea typeface="TT Firs Neue"/>
                <a:cs typeface="TT Firs Neue"/>
                <a:sym typeface="TT Firs Neue"/>
              </a:defRPr>
            </a:pPr>
            <a:r>
              <a:t>AGE/ GENERATIONAL DIFFERENCES</a:t>
            </a:r>
          </a:p>
          <a:p>
            <a:pPr>
              <a:lnSpc>
                <a:spcPts val="9300"/>
              </a:lnSpc>
              <a:defRPr>
                <a:latin typeface="+mn-lt"/>
                <a:ea typeface="+mn-ea"/>
                <a:cs typeface="+mn-cs"/>
                <a:sym typeface="Calibri"/>
              </a:defRPr>
            </a:pPr>
          </a:p>
          <a:p>
            <a:pPr>
              <a:lnSpc>
                <a:spcPts val="5100"/>
              </a:lnSpc>
              <a:defRPr spc="-402" sz="5700">
                <a:solidFill>
                  <a:srgbClr val="E4E2DD"/>
                </a:solidFill>
                <a:latin typeface="TT Firs Neue"/>
                <a:ea typeface="TT Firs Neue"/>
                <a:cs typeface="TT Firs Neue"/>
                <a:sym typeface="TT Firs Neue"/>
              </a:defRPr>
            </a:pPr>
            <a:r>
              <a:t>IN FLIGHT FOODS LTD </a:t>
            </a:r>
          </a:p>
        </p:txBody>
      </p:sp>
      <p:sp>
        <p:nvSpPr>
          <p:cNvPr id="137" name="TextBox 10"/>
          <p:cNvSpPr txBox="1"/>
          <p:nvPr/>
        </p:nvSpPr>
        <p:spPr>
          <a:xfrm>
            <a:off x="805145" y="9406725"/>
            <a:ext cx="5611026" cy="3647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latin typeface="TT Norms Bold"/>
                <a:ea typeface="TT Norms Bold"/>
                <a:cs typeface="TT Norms Bold"/>
                <a:sym typeface="TT Norms Bold"/>
              </a:defRPr>
            </a:lvl1pPr>
          </a:lstStyle>
          <a:p>
            <a:pPr/>
            <a:r>
              <a:t>PREPARED BY VICTORIA ELENA </a:t>
            </a:r>
          </a:p>
        </p:txBody>
      </p:sp>
      <p:sp>
        <p:nvSpPr>
          <p:cNvPr id="138" name="TextBox 11"/>
          <p:cNvSpPr txBox="1"/>
          <p:nvPr/>
        </p:nvSpPr>
        <p:spPr>
          <a:xfrm>
            <a:off x="14388560" y="845073"/>
            <a:ext cx="3111665" cy="7330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13302A"/>
        </a:solidFill>
      </p:bgPr>
    </p:bg>
    <p:spTree>
      <p:nvGrpSpPr>
        <p:cNvPr id="1" name=""/>
        <p:cNvGrpSpPr/>
        <p:nvPr/>
      </p:nvGrpSpPr>
      <p:grpSpPr>
        <a:xfrm>
          <a:off x="0" y="0"/>
          <a:ext cx="0" cy="0"/>
          <a:chOff x="0" y="0"/>
          <a:chExt cx="0" cy="0"/>
        </a:xfrm>
      </p:grpSpPr>
      <p:sp>
        <p:nvSpPr>
          <p:cNvPr id="140" name="TextBox 2"/>
          <p:cNvSpPr txBox="1"/>
          <p:nvPr/>
        </p:nvSpPr>
        <p:spPr>
          <a:xfrm>
            <a:off x="1028699" y="958634"/>
            <a:ext cx="13107866" cy="26045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4100"/>
              </a:lnSpc>
              <a:defRPr spc="-254" sz="3600">
                <a:solidFill>
                  <a:srgbClr val="E4E2DD"/>
                </a:solidFill>
                <a:latin typeface="TT Firs Neue"/>
                <a:ea typeface="TT Firs Neue"/>
                <a:cs typeface="TT Firs Neue"/>
                <a:sym typeface="TT Firs Neue"/>
              </a:defRPr>
            </a:pPr>
            <a:r>
              <a:t>AGE DIVERSITY:</a:t>
            </a:r>
          </a:p>
          <a:p>
            <a:pPr>
              <a:lnSpc>
                <a:spcPts val="4100"/>
              </a:lnSpc>
              <a:defRPr>
                <a:latin typeface="+mn-lt"/>
                <a:ea typeface="+mn-ea"/>
                <a:cs typeface="+mn-cs"/>
                <a:sym typeface="Calibri"/>
              </a:defRPr>
            </a:pPr>
          </a:p>
          <a:p>
            <a:pPr>
              <a:lnSpc>
                <a:spcPts val="4100"/>
              </a:lnSpc>
              <a:defRPr spc="-254" sz="3600">
                <a:solidFill>
                  <a:srgbClr val="E4E2DD"/>
                </a:solidFill>
                <a:latin typeface="TT Firs Neue"/>
                <a:ea typeface="TT Firs Neue"/>
                <a:cs typeface="TT Firs Neue"/>
                <a:sym typeface="TT Firs Neue"/>
              </a:defRPr>
            </a:pPr>
            <a:r>
              <a:t>A term USED TO DESCRIBE THE DIFFERENCES IN AGE AMONG PEOPLE IN A GROUP OR ORGANIZATION</a:t>
            </a:r>
          </a:p>
          <a:p>
            <a:pPr>
              <a:lnSpc>
                <a:spcPts val="4100"/>
              </a:lnSpc>
              <a:defRPr spc="-254" sz="3600">
                <a:solidFill>
                  <a:srgbClr val="E4E2DD"/>
                </a:solidFill>
                <a:latin typeface="TT Firs Neue"/>
                <a:ea typeface="TT Firs Neue"/>
                <a:cs typeface="TT Firs Neue"/>
                <a:sym typeface="TT Firs Neue"/>
              </a:defRPr>
            </a:pPr>
            <a:r>
              <a:t>(DIVERSITY FOR SOCIAL IMPACT, 2023)</a:t>
            </a:r>
          </a:p>
        </p:txBody>
      </p:sp>
      <p:grpSp>
        <p:nvGrpSpPr>
          <p:cNvPr id="143" name="Group 3"/>
          <p:cNvGrpSpPr/>
          <p:nvPr/>
        </p:nvGrpSpPr>
        <p:grpSpPr>
          <a:xfrm>
            <a:off x="3563807" y="4035726"/>
            <a:ext cx="11160388" cy="937813"/>
            <a:chOff x="0" y="0"/>
            <a:chExt cx="11160387" cy="937811"/>
          </a:xfrm>
        </p:grpSpPr>
        <p:sp>
          <p:nvSpPr>
            <p:cNvPr id="141" name="Freeform 4"/>
            <p:cNvSpPr/>
            <p:nvPr/>
          </p:nvSpPr>
          <p:spPr>
            <a:xfrm>
              <a:off x="0" y="-1"/>
              <a:ext cx="11160388"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10" y="0"/>
                  </a:moveTo>
                  <a:lnTo>
                    <a:pt x="21090" y="0"/>
                  </a:lnTo>
                  <a:cubicBezTo>
                    <a:pt x="21225" y="0"/>
                    <a:pt x="21355" y="639"/>
                    <a:pt x="21451" y="1777"/>
                  </a:cubicBezTo>
                  <a:cubicBezTo>
                    <a:pt x="21546" y="2914"/>
                    <a:pt x="21600" y="4458"/>
                    <a:pt x="21600" y="6066"/>
                  </a:cubicBezTo>
                  <a:lnTo>
                    <a:pt x="21600" y="15534"/>
                  </a:lnTo>
                  <a:cubicBezTo>
                    <a:pt x="21600" y="17143"/>
                    <a:pt x="21546" y="18686"/>
                    <a:pt x="21451" y="19823"/>
                  </a:cubicBezTo>
                  <a:cubicBezTo>
                    <a:pt x="21355" y="20961"/>
                    <a:pt x="21225" y="21600"/>
                    <a:pt x="21090" y="21600"/>
                  </a:cubicBezTo>
                  <a:lnTo>
                    <a:pt x="510" y="21600"/>
                  </a:lnTo>
                  <a:cubicBezTo>
                    <a:pt x="375" y="21600"/>
                    <a:pt x="245" y="20961"/>
                    <a:pt x="149" y="19823"/>
                  </a:cubicBezTo>
                  <a:cubicBezTo>
                    <a:pt x="54" y="18686"/>
                    <a:pt x="0" y="17143"/>
                    <a:pt x="0" y="15534"/>
                  </a:cubicBezTo>
                  <a:lnTo>
                    <a:pt x="0" y="6066"/>
                  </a:lnTo>
                  <a:cubicBezTo>
                    <a:pt x="0" y="4458"/>
                    <a:pt x="54" y="2914"/>
                    <a:pt x="149" y="1777"/>
                  </a:cubicBezTo>
                  <a:cubicBezTo>
                    <a:pt x="245" y="639"/>
                    <a:pt x="375" y="0"/>
                    <a:pt x="510"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42" name="TextBox 5"/>
            <p:cNvSpPr txBox="1"/>
            <p:nvPr/>
          </p:nvSpPr>
          <p:spPr>
            <a:xfrm>
              <a:off x="0" y="247355"/>
              <a:ext cx="11160388" cy="44309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AGE AS A COMMUNICATION BARRIER:</a:t>
              </a:r>
            </a:p>
          </p:txBody>
        </p:sp>
      </p:grpSp>
      <p:sp>
        <p:nvSpPr>
          <p:cNvPr id="144" name="TextBox 6"/>
          <p:cNvSpPr txBox="1"/>
          <p:nvPr/>
        </p:nvSpPr>
        <p:spPr>
          <a:xfrm>
            <a:off x="1909221" y="5143499"/>
            <a:ext cx="14661520" cy="476973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lnSpc>
                <a:spcPts val="4700"/>
              </a:lnSpc>
              <a:defRPr b="1" i="1" sz="3900">
                <a:solidFill>
                  <a:srgbClr val="3EA896"/>
                </a:solidFill>
                <a:latin typeface="TT Norms Bold Italics"/>
                <a:ea typeface="TT Norms Bold Italics"/>
                <a:cs typeface="TT Norms Bold Italics"/>
                <a:sym typeface="TT Norms Bold Italics"/>
              </a:defRPr>
            </a:pPr>
            <a:r>
              <a:t>Differences in </a:t>
            </a:r>
          </a:p>
          <a:p>
            <a:pPr algn="ctr">
              <a:lnSpc>
                <a:spcPts val="4700"/>
              </a:lnSpc>
              <a:defRPr>
                <a:latin typeface="+mn-lt"/>
                <a:ea typeface="+mn-ea"/>
                <a:cs typeface="+mn-cs"/>
                <a:sym typeface="Calibri"/>
              </a:defRPr>
            </a:pPr>
          </a:p>
          <a:p>
            <a:pPr lvl="1" marL="863599" indent="-431800" algn="ctr">
              <a:lnSpc>
                <a:spcPts val="4700"/>
              </a:lnSpc>
              <a:buSzPct val="100000"/>
              <a:buFont typeface="Arial"/>
              <a:buChar char="•"/>
              <a:defRPr sz="3900">
                <a:solidFill>
                  <a:srgbClr val="3EA896"/>
                </a:solidFill>
                <a:latin typeface="TT Norms"/>
                <a:ea typeface="TT Norms"/>
                <a:cs typeface="TT Norms"/>
                <a:sym typeface="TT Norms"/>
              </a:defRPr>
            </a:pPr>
            <a:r>
              <a:t>Attitudes to authority</a:t>
            </a:r>
          </a:p>
          <a:p>
            <a:pPr lvl="1" marL="863599" indent="-431800" algn="ctr">
              <a:lnSpc>
                <a:spcPts val="4700"/>
              </a:lnSpc>
              <a:buSzPct val="100000"/>
              <a:buFont typeface="Arial"/>
              <a:buChar char="•"/>
              <a:defRPr sz="3900">
                <a:solidFill>
                  <a:srgbClr val="3EA896"/>
                </a:solidFill>
                <a:latin typeface="TT Norms"/>
                <a:ea typeface="TT Norms"/>
                <a:cs typeface="TT Norms"/>
                <a:sym typeface="TT Norms"/>
              </a:defRPr>
            </a:pPr>
            <a:r>
              <a:t>Communication styles</a:t>
            </a:r>
          </a:p>
          <a:p>
            <a:pPr lvl="1" marL="863599" indent="-431800" algn="ctr">
              <a:lnSpc>
                <a:spcPts val="4700"/>
              </a:lnSpc>
              <a:buSzPct val="100000"/>
              <a:buFont typeface="Arial"/>
              <a:buChar char="•"/>
              <a:defRPr sz="3900">
                <a:solidFill>
                  <a:srgbClr val="3EA896"/>
                </a:solidFill>
                <a:latin typeface="TT Norms"/>
                <a:ea typeface="TT Norms"/>
                <a:cs typeface="TT Norms"/>
                <a:sym typeface="TT Norms"/>
              </a:defRPr>
            </a:pPr>
            <a:r>
              <a:t>Learning styles </a:t>
            </a:r>
          </a:p>
          <a:p>
            <a:pPr lvl="1" marL="863599" indent="-431800" algn="ctr">
              <a:lnSpc>
                <a:spcPts val="4700"/>
              </a:lnSpc>
              <a:buSzPct val="100000"/>
              <a:buFont typeface="Arial"/>
              <a:buChar char="•"/>
              <a:defRPr>
                <a:latin typeface="+mn-lt"/>
                <a:ea typeface="+mn-ea"/>
                <a:cs typeface="+mn-cs"/>
                <a:sym typeface="Calibri"/>
              </a:defRPr>
            </a:pPr>
          </a:p>
          <a:p>
            <a:pPr algn="ctr">
              <a:lnSpc>
                <a:spcPts val="4700"/>
              </a:lnSpc>
              <a:defRPr sz="3900">
                <a:solidFill>
                  <a:srgbClr val="3EA896"/>
                </a:solidFill>
                <a:latin typeface="TT Norms"/>
                <a:ea typeface="TT Norms"/>
                <a:cs typeface="TT Norms"/>
                <a:sym typeface="TT Norms"/>
              </a:defRPr>
            </a:pPr>
            <a:r>
              <a:t>All can lead to:  </a:t>
            </a:r>
          </a:p>
          <a:p>
            <a:pPr algn="ctr">
              <a:lnSpc>
                <a:spcPts val="4700"/>
              </a:lnSpc>
              <a:defRPr sz="3900">
                <a:solidFill>
                  <a:srgbClr val="3EA896"/>
                </a:solidFill>
                <a:latin typeface="TT Norms"/>
                <a:ea typeface="TT Norms"/>
                <a:cs typeface="TT Norms"/>
                <a:sym typeface="TT Norms"/>
              </a:defRPr>
            </a:pPr>
            <a:r>
              <a:t>- Errors &amp; Misunderstandings in the team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6"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47" name="Freeform 4"/>
          <p:cNvSpPr/>
          <p:nvPr/>
        </p:nvSpPr>
        <p:spPr>
          <a:xfrm>
            <a:off x="11272119" y="3638217"/>
            <a:ext cx="7630421" cy="6728195"/>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48" name="TextBox 5"/>
          <p:cNvSpPr txBox="1"/>
          <p:nvPr/>
        </p:nvSpPr>
        <p:spPr>
          <a:xfrm>
            <a:off x="761999" y="1948054"/>
            <a:ext cx="11914979" cy="570876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ctr">
              <a:lnSpc>
                <a:spcPts val="4500"/>
              </a:lnSpc>
              <a:defRPr b="1" sz="3700">
                <a:solidFill>
                  <a:srgbClr val="E4E2DD"/>
                </a:solidFill>
                <a:latin typeface="TT Norms Bold"/>
                <a:ea typeface="TT Norms Bold"/>
                <a:cs typeface="TT Norms Bold"/>
                <a:sym typeface="TT Norms Bold"/>
              </a:defRPr>
            </a:pPr>
            <a:r>
              <a:t>IN FLIGHT FOODS WORK TEAM:</a:t>
            </a:r>
          </a:p>
          <a:p>
            <a:pPr algn="ctr">
              <a:lnSpc>
                <a:spcPts val="4500"/>
              </a:lnSpc>
              <a:defRPr b="1" sz="3700">
                <a:solidFill>
                  <a:srgbClr val="E4E2DD"/>
                </a:solidFill>
                <a:latin typeface="TT Norms Bold"/>
                <a:ea typeface="TT Norms Bold"/>
                <a:cs typeface="TT Norms Bold"/>
                <a:sym typeface="TT Norms Bold"/>
              </a:defRPr>
            </a:pPr>
            <a:r>
              <a:t> STAFF AGED 16-60 YEARS OLD</a:t>
            </a:r>
          </a:p>
          <a:p>
            <a:pPr algn="ctr">
              <a:lnSpc>
                <a:spcPts val="4500"/>
              </a:lnSpc>
              <a:defRPr>
                <a:latin typeface="+mn-lt"/>
                <a:ea typeface="+mn-ea"/>
                <a:cs typeface="+mn-cs"/>
                <a:sym typeface="Calibri"/>
              </a:defRPr>
            </a:pPr>
          </a:p>
          <a:p>
            <a:pPr algn="ctr">
              <a:lnSpc>
                <a:spcPts val="4500"/>
              </a:lnSpc>
              <a:defRPr b="1" sz="3700">
                <a:solidFill>
                  <a:srgbClr val="E4E2DD"/>
                </a:solidFill>
                <a:latin typeface="TT Norms Bold"/>
                <a:ea typeface="TT Norms Bold"/>
                <a:cs typeface="TT Norms Bold"/>
                <a:sym typeface="TT Norms Bold"/>
              </a:defRPr>
            </a:pPr>
            <a:r>
              <a:t>-GARRY:</a:t>
            </a:r>
          </a:p>
          <a:p>
            <a:pPr algn="ctr">
              <a:lnSpc>
                <a:spcPts val="4500"/>
              </a:lnSpc>
              <a:defRPr b="1" sz="3700">
                <a:solidFill>
                  <a:srgbClr val="E4E2DD"/>
                </a:solidFill>
                <a:latin typeface="TT Norms Bold"/>
                <a:ea typeface="TT Norms Bold"/>
                <a:cs typeface="TT Norms Bold"/>
                <a:sym typeface="TT Norms Bold"/>
              </a:defRPr>
            </a:pPr>
            <a:r>
              <a:t>“OLDER ONES SEEM TO UNDERSTAND…. </a:t>
            </a:r>
          </a:p>
          <a:p>
            <a:pPr algn="ctr">
              <a:lnSpc>
                <a:spcPts val="4500"/>
              </a:lnSpc>
              <a:defRPr b="1" sz="3700">
                <a:solidFill>
                  <a:srgbClr val="E4E2DD"/>
                </a:solidFill>
                <a:latin typeface="TT Norms Bold"/>
                <a:ea typeface="TT Norms Bold"/>
                <a:cs typeface="TT Norms Bold"/>
                <a:sym typeface="TT Norms Bold"/>
              </a:defRPr>
            </a:pPr>
            <a:r>
              <a:t> YOUNGER ONES DO.. SOMETHING ELSE’</a:t>
            </a:r>
          </a:p>
          <a:p>
            <a:pPr algn="ctr">
              <a:lnSpc>
                <a:spcPts val="4500"/>
              </a:lnSpc>
              <a:defRPr>
                <a:latin typeface="+mn-lt"/>
                <a:ea typeface="+mn-ea"/>
                <a:cs typeface="+mn-cs"/>
                <a:sym typeface="Calibri"/>
              </a:defRPr>
            </a:pPr>
          </a:p>
          <a:p>
            <a:pPr algn="ctr">
              <a:lnSpc>
                <a:spcPts val="4500"/>
              </a:lnSpc>
              <a:defRPr b="1" sz="3700">
                <a:solidFill>
                  <a:srgbClr val="E4E2DD"/>
                </a:solidFill>
                <a:latin typeface="TT Norms Bold"/>
                <a:ea typeface="TT Norms Bold"/>
                <a:cs typeface="TT Norms Bold"/>
                <a:sym typeface="TT Norms Bold"/>
              </a:defRPr>
            </a:pPr>
            <a:r>
              <a:t>ENFORCED THROUGH </a:t>
            </a:r>
          </a:p>
          <a:p>
            <a:pPr algn="ctr">
              <a:lnSpc>
                <a:spcPts val="4500"/>
              </a:lnSpc>
              <a:defRPr b="1" sz="3700">
                <a:solidFill>
                  <a:srgbClr val="E4E2DD"/>
                </a:solidFill>
                <a:latin typeface="TT Norms Bold"/>
                <a:ea typeface="TT Norms Bold"/>
                <a:cs typeface="TT Norms Bold"/>
                <a:sym typeface="TT Norms Bold"/>
              </a:defRPr>
            </a:pPr>
            <a:r>
              <a:t>SIGNAGE INSTEAD OF DIRECT COMMUNICATION</a:t>
            </a:r>
          </a:p>
          <a:p>
            <a:pPr algn="ctr">
              <a:lnSpc>
                <a:spcPts val="4500"/>
              </a:lnSpc>
              <a:defRPr b="1" sz="3700">
                <a:solidFill>
                  <a:srgbClr val="E4E2DD"/>
                </a:solidFill>
                <a:latin typeface="TT Norms Bold"/>
                <a:ea typeface="TT Norms Bold"/>
                <a:cs typeface="TT Norms Bold"/>
                <a:sym typeface="TT Norms Bold"/>
              </a:defRPr>
            </a:pPr>
            <a:r>
              <a:t>LAC OF FORMAL TRAINING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0"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53" name="Group 3"/>
          <p:cNvGrpSpPr/>
          <p:nvPr/>
        </p:nvGrpSpPr>
        <p:grpSpPr>
          <a:xfrm>
            <a:off x="698814" y="1949792"/>
            <a:ext cx="6251411" cy="666684"/>
            <a:chOff x="-1" y="0"/>
            <a:chExt cx="6251409" cy="666682"/>
          </a:xfrm>
        </p:grpSpPr>
        <p:sp>
          <p:nvSpPr>
            <p:cNvPr id="151" name="Freeform 4"/>
            <p:cNvSpPr/>
            <p:nvPr/>
          </p:nvSpPr>
          <p:spPr>
            <a:xfrm>
              <a:off x="-2" y="-1"/>
              <a:ext cx="6251411" cy="6666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52" y="0"/>
                  </a:moveTo>
                  <a:lnTo>
                    <a:pt x="20448" y="0"/>
                  </a:lnTo>
                  <a:cubicBezTo>
                    <a:pt x="20754" y="0"/>
                    <a:pt x="21047" y="1138"/>
                    <a:pt x="21263" y="3163"/>
                  </a:cubicBezTo>
                  <a:cubicBezTo>
                    <a:pt x="21479" y="5189"/>
                    <a:pt x="21600" y="7936"/>
                    <a:pt x="21600" y="10800"/>
                  </a:cubicBezTo>
                  <a:cubicBezTo>
                    <a:pt x="21600" y="16765"/>
                    <a:pt x="21084" y="21600"/>
                    <a:pt x="20448" y="21600"/>
                  </a:cubicBezTo>
                  <a:lnTo>
                    <a:pt x="1152" y="21600"/>
                  </a:lnTo>
                  <a:cubicBezTo>
                    <a:pt x="516" y="21600"/>
                    <a:pt x="0" y="16765"/>
                    <a:pt x="0" y="10800"/>
                  </a:cubicBezTo>
                  <a:cubicBezTo>
                    <a:pt x="0" y="4835"/>
                    <a:pt x="516" y="0"/>
                    <a:pt x="1152"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52" name="TextBox 5"/>
            <p:cNvSpPr txBox="1"/>
            <p:nvPr/>
          </p:nvSpPr>
          <p:spPr>
            <a:xfrm>
              <a:off x="-2" y="111791"/>
              <a:ext cx="6251410"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RECOMMENDATIONS </a:t>
              </a:r>
            </a:p>
          </p:txBody>
        </p:sp>
      </p:grpSp>
      <p:sp>
        <p:nvSpPr>
          <p:cNvPr id="154" name="Freeform 6"/>
          <p:cNvSpPr/>
          <p:nvPr/>
        </p:nvSpPr>
        <p:spPr>
          <a:xfrm>
            <a:off x="1107759" y="3241331"/>
            <a:ext cx="857014" cy="85701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55" name="TextBox 7"/>
          <p:cNvSpPr txBox="1"/>
          <p:nvPr/>
        </p:nvSpPr>
        <p:spPr>
          <a:xfrm>
            <a:off x="739963" y="747457"/>
            <a:ext cx="8404037" cy="64959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5100"/>
              </a:lnSpc>
              <a:defRPr spc="-317" sz="4500">
                <a:solidFill>
                  <a:srgbClr val="E4E2DD"/>
                </a:solidFill>
                <a:latin typeface="TT Firs Neue"/>
                <a:ea typeface="TT Firs Neue"/>
                <a:cs typeface="TT Firs Neue"/>
                <a:sym typeface="TT Firs Neue"/>
              </a:defRPr>
            </a:lvl1pPr>
          </a:lstStyle>
          <a:p>
            <a:pPr/>
            <a:r>
              <a:t>IMPACT &amp; RECOMMENDATIONS</a:t>
            </a:r>
          </a:p>
        </p:txBody>
      </p:sp>
      <p:sp>
        <p:nvSpPr>
          <p:cNvPr id="156" name="TextBox 8"/>
          <p:cNvSpPr txBox="1"/>
          <p:nvPr/>
        </p:nvSpPr>
        <p:spPr>
          <a:xfrm>
            <a:off x="2310268" y="3178282"/>
            <a:ext cx="14294593" cy="506271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1047721" indent="-523859">
              <a:lnSpc>
                <a:spcPts val="5700"/>
              </a:lnSpc>
              <a:buSzPct val="100000"/>
              <a:buFont typeface="Arial"/>
              <a:buChar char="•"/>
              <a:defRPr sz="4800">
                <a:solidFill>
                  <a:srgbClr val="E4E2DD"/>
                </a:solidFill>
                <a:latin typeface="TT Norms"/>
                <a:ea typeface="TT Norms"/>
                <a:cs typeface="TT Norms"/>
                <a:sym typeface="TT Norms"/>
              </a:defRPr>
            </a:pPr>
            <a:r>
              <a:t>Adapt communication methods</a:t>
            </a:r>
          </a:p>
          <a:p>
            <a:pPr>
              <a:lnSpc>
                <a:spcPts val="5700"/>
              </a:lnSpc>
              <a:defRPr sz="4800">
                <a:solidFill>
                  <a:srgbClr val="E4E2DD"/>
                </a:solidFill>
                <a:latin typeface="TT Norms"/>
                <a:ea typeface="TT Norms"/>
                <a:cs typeface="TT Norms"/>
                <a:sym typeface="TT Norms"/>
              </a:defRPr>
            </a:pPr>
            <a:r>
              <a:t> – Use demonstrations of expected standards + monitor compliance</a:t>
            </a:r>
          </a:p>
          <a:p>
            <a:pPr lvl="1" marL="1047721" indent="-523859">
              <a:lnSpc>
                <a:spcPts val="5700"/>
              </a:lnSpc>
              <a:buSzPct val="100000"/>
              <a:buFont typeface="Arial"/>
              <a:buChar char="•"/>
              <a:defRPr sz="4800">
                <a:solidFill>
                  <a:srgbClr val="E4E2DD"/>
                </a:solidFill>
                <a:latin typeface="TT Norms"/>
                <a:ea typeface="TT Norms"/>
                <a:cs typeface="TT Norms"/>
                <a:sym typeface="TT Norms"/>
              </a:defRPr>
            </a:pPr>
            <a:r>
              <a:t>Introduce formal training programmes </a:t>
            </a:r>
          </a:p>
          <a:p>
            <a:pPr lvl="1" marL="1047721" indent="-523859">
              <a:lnSpc>
                <a:spcPts val="5700"/>
              </a:lnSpc>
              <a:buSzPct val="100000"/>
              <a:buFont typeface="Arial"/>
              <a:buChar char="•"/>
              <a:defRPr sz="4800">
                <a:solidFill>
                  <a:srgbClr val="E4E2DD"/>
                </a:solidFill>
                <a:latin typeface="TT Norms"/>
                <a:ea typeface="TT Norms"/>
                <a:cs typeface="TT Norms"/>
                <a:sym typeface="TT Norms"/>
              </a:defRPr>
            </a:pPr>
            <a:r>
              <a:t>Reduce reliance on informal training </a:t>
            </a:r>
          </a:p>
          <a:p>
            <a:pPr lvl="1" marL="1047721" indent="-523859">
              <a:lnSpc>
                <a:spcPts val="5700"/>
              </a:lnSpc>
              <a:buSzPct val="100000"/>
              <a:buFont typeface="Arial"/>
              <a:buChar char="•"/>
              <a:defRPr sz="4800">
                <a:solidFill>
                  <a:srgbClr val="E4E2DD"/>
                </a:solidFill>
                <a:latin typeface="TT Norms"/>
                <a:ea typeface="TT Norms"/>
                <a:cs typeface="TT Norms"/>
                <a:sym typeface="TT Norms"/>
              </a:defRPr>
            </a:pPr>
            <a:r>
              <a:t>Encourage two way communication and feedback </a:t>
            </a:r>
          </a:p>
        </p:txBody>
      </p:sp>
      <p:sp>
        <p:nvSpPr>
          <p:cNvPr id="157" name="Freeform 9"/>
          <p:cNvSpPr/>
          <p:nvPr/>
        </p:nvSpPr>
        <p:spPr>
          <a:xfrm rot="5400000">
            <a:off x="1376458" y="3321744"/>
            <a:ext cx="319615" cy="54077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9"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62" name="Group 3"/>
          <p:cNvGrpSpPr/>
          <p:nvPr/>
        </p:nvGrpSpPr>
        <p:grpSpPr>
          <a:xfrm>
            <a:off x="1073985" y="8655666"/>
            <a:ext cx="2679099" cy="602636"/>
            <a:chOff x="0" y="0"/>
            <a:chExt cx="2679097" cy="602634"/>
          </a:xfrm>
        </p:grpSpPr>
        <p:sp>
          <p:nvSpPr>
            <p:cNvPr id="160" name="Freeform 4"/>
            <p:cNvSpPr/>
            <p:nvPr/>
          </p:nvSpPr>
          <p:spPr>
            <a:xfrm>
              <a:off x="-1" y="32848"/>
              <a:ext cx="2679097" cy="5697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97" y="0"/>
                  </a:moveTo>
                  <a:lnTo>
                    <a:pt x="19303" y="0"/>
                  </a:lnTo>
                  <a:cubicBezTo>
                    <a:pt x="20572" y="0"/>
                    <a:pt x="21600" y="4835"/>
                    <a:pt x="21600" y="10800"/>
                  </a:cubicBezTo>
                  <a:cubicBezTo>
                    <a:pt x="21600" y="16765"/>
                    <a:pt x="20572" y="21600"/>
                    <a:pt x="19303" y="21600"/>
                  </a:cubicBezTo>
                  <a:lnTo>
                    <a:pt x="2297" y="21600"/>
                  </a:lnTo>
                  <a:cubicBezTo>
                    <a:pt x="1028" y="21600"/>
                    <a:pt x="0" y="16765"/>
                    <a:pt x="0" y="10800"/>
                  </a:cubicBezTo>
                  <a:cubicBezTo>
                    <a:pt x="0" y="4835"/>
                    <a:pt x="1028" y="0"/>
                    <a:pt x="2297"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61" name="TextBox 5"/>
            <p:cNvSpPr txBox="1"/>
            <p:nvPr/>
          </p:nvSpPr>
          <p:spPr>
            <a:xfrm>
              <a:off x="-1" y="-1"/>
              <a:ext cx="2679099" cy="45465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900"/>
                </a:lnSpc>
                <a:defRPr b="1" sz="2000">
                  <a:solidFill>
                    <a:srgbClr val="E4E2DD"/>
                  </a:solidFill>
                  <a:latin typeface="TT Norms Bold"/>
                  <a:ea typeface="TT Norms Bold"/>
                  <a:cs typeface="TT Norms Bold"/>
                  <a:sym typeface="TT Norms Bold"/>
                </a:defRPr>
              </a:lvl1pPr>
            </a:lstStyle>
            <a:p>
              <a:pPr/>
              <a:r>
                <a:t>APRIL 2026</a:t>
              </a:r>
            </a:p>
          </p:txBody>
        </p:sp>
      </p:grpSp>
      <p:sp>
        <p:nvSpPr>
          <p:cNvPr id="163" name="Freeform 6"/>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64" name="Freeform 7"/>
          <p:cNvSpPr/>
          <p:nvPr/>
        </p:nvSpPr>
        <p:spPr>
          <a:xfrm>
            <a:off x="8566793" y="2770400"/>
            <a:ext cx="9458349" cy="959795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65" name="TextBox 8"/>
          <p:cNvSpPr txBox="1"/>
          <p:nvPr/>
        </p:nvSpPr>
        <p:spPr>
          <a:xfrm>
            <a:off x="1028698" y="1046687"/>
            <a:ext cx="12769400" cy="403412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10400"/>
              </a:lnSpc>
              <a:defRPr spc="-809" sz="11500">
                <a:solidFill>
                  <a:srgbClr val="E4E2DD"/>
                </a:solidFill>
                <a:latin typeface="TT Firs Neue"/>
                <a:ea typeface="TT Firs Neue"/>
                <a:cs typeface="TT Firs Neue"/>
                <a:sym typeface="TT Firs Neue"/>
              </a:defRPr>
            </a:lvl1pPr>
          </a:lstStyle>
          <a:p>
            <a:pPr/>
            <a:r>
              <a:t>CULTURAL BARRIERS IN COMMUNICATION</a:t>
            </a:r>
          </a:p>
        </p:txBody>
      </p:sp>
      <p:sp>
        <p:nvSpPr>
          <p:cNvPr id="166" name="TextBox 9"/>
          <p:cNvSpPr txBox="1"/>
          <p:nvPr/>
        </p:nvSpPr>
        <p:spPr>
          <a:xfrm>
            <a:off x="11785302" y="8896342"/>
            <a:ext cx="5473999" cy="3647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latin typeface="TT Norms Bold"/>
                <a:ea typeface="TT Norms Bold"/>
                <a:cs typeface="TT Norms Bold"/>
                <a:sym typeface="TT Norms Bold"/>
              </a:defRPr>
            </a:lvl1pPr>
          </a:lstStyle>
          <a:p>
            <a:pPr/>
            <a:r>
              <a:t>PREPARED BY MARIA AGUILERA </a:t>
            </a:r>
          </a:p>
        </p:txBody>
      </p:sp>
      <p:sp>
        <p:nvSpPr>
          <p:cNvPr id="167" name="TextBox 10"/>
          <p:cNvSpPr txBox="1"/>
          <p:nvPr/>
        </p:nvSpPr>
        <p:spPr>
          <a:xfrm>
            <a:off x="14388560" y="845073"/>
            <a:ext cx="3111665" cy="7330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72" name="Group 3"/>
          <p:cNvGrpSpPr/>
          <p:nvPr/>
        </p:nvGrpSpPr>
        <p:grpSpPr>
          <a:xfrm>
            <a:off x="4821758" y="1028698"/>
            <a:ext cx="11393984" cy="1239739"/>
            <a:chOff x="0" y="-1"/>
            <a:chExt cx="11393983" cy="1239738"/>
          </a:xfrm>
        </p:grpSpPr>
        <p:sp>
          <p:nvSpPr>
            <p:cNvPr id="170" name="Freeform 4"/>
            <p:cNvSpPr/>
            <p:nvPr/>
          </p:nvSpPr>
          <p:spPr>
            <a:xfrm>
              <a:off x="0" y="-2"/>
              <a:ext cx="11393984" cy="12397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89" y="0"/>
                  </a:moveTo>
                  <a:lnTo>
                    <a:pt x="21111" y="0"/>
                  </a:lnTo>
                  <a:cubicBezTo>
                    <a:pt x="21241" y="0"/>
                    <a:pt x="21365" y="474"/>
                    <a:pt x="21457" y="1317"/>
                  </a:cubicBezTo>
                  <a:cubicBezTo>
                    <a:pt x="21548" y="2160"/>
                    <a:pt x="21600" y="3303"/>
                    <a:pt x="21600" y="4495"/>
                  </a:cubicBezTo>
                  <a:lnTo>
                    <a:pt x="21600" y="17105"/>
                  </a:lnTo>
                  <a:cubicBezTo>
                    <a:pt x="21600" y="18297"/>
                    <a:pt x="21548" y="19440"/>
                    <a:pt x="21457" y="20283"/>
                  </a:cubicBezTo>
                  <a:cubicBezTo>
                    <a:pt x="21365" y="21126"/>
                    <a:pt x="21241" y="21600"/>
                    <a:pt x="21111" y="21600"/>
                  </a:cubicBezTo>
                  <a:lnTo>
                    <a:pt x="489" y="21600"/>
                  </a:lnTo>
                  <a:cubicBezTo>
                    <a:pt x="359" y="21600"/>
                    <a:pt x="235" y="21126"/>
                    <a:pt x="143" y="20283"/>
                  </a:cubicBezTo>
                  <a:cubicBezTo>
                    <a:pt x="52" y="19440"/>
                    <a:pt x="0" y="18297"/>
                    <a:pt x="0" y="17105"/>
                  </a:cubicBezTo>
                  <a:lnTo>
                    <a:pt x="0" y="4495"/>
                  </a:lnTo>
                  <a:cubicBezTo>
                    <a:pt x="0" y="3303"/>
                    <a:pt x="52" y="2160"/>
                    <a:pt x="143" y="1317"/>
                  </a:cubicBezTo>
                  <a:cubicBezTo>
                    <a:pt x="235" y="474"/>
                    <a:pt x="359" y="0"/>
                    <a:pt x="489"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71" name="TextBox 5"/>
            <p:cNvSpPr txBox="1"/>
            <p:nvPr/>
          </p:nvSpPr>
          <p:spPr>
            <a:xfrm>
              <a:off x="0" y="398318"/>
              <a:ext cx="11393983"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WHAT IS CULTURAL BARRIER?</a:t>
              </a:r>
            </a:p>
          </p:txBody>
        </p:sp>
      </p:grpSp>
      <p:sp>
        <p:nvSpPr>
          <p:cNvPr id="173" name="Freeform 6"/>
          <p:cNvSpPr/>
          <p:nvPr/>
        </p:nvSpPr>
        <p:spPr>
          <a:xfrm>
            <a:off x="4452916" y="3028100"/>
            <a:ext cx="1259612" cy="1259611"/>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74" name="TextBox 7"/>
          <p:cNvSpPr txBox="1"/>
          <p:nvPr/>
        </p:nvSpPr>
        <p:spPr>
          <a:xfrm>
            <a:off x="6467548" y="3585328"/>
            <a:ext cx="11096554" cy="406170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734061" indent="-367029">
              <a:lnSpc>
                <a:spcPts val="4000"/>
              </a:lnSpc>
              <a:buSzPct val="100000"/>
              <a:buFont typeface="Arial"/>
              <a:buChar char="•"/>
              <a:defRPr spc="-136" sz="3400">
                <a:solidFill>
                  <a:srgbClr val="E4E2DD"/>
                </a:solidFill>
                <a:latin typeface="TT Norms"/>
                <a:ea typeface="TT Norms"/>
                <a:cs typeface="TT Norms"/>
                <a:sym typeface="TT Norms"/>
              </a:defRPr>
            </a:pPr>
            <a:r>
              <a:t>BELIEFS</a:t>
            </a:r>
          </a:p>
          <a:p>
            <a:pPr lvl="1" marL="734061" indent="-367029">
              <a:lnSpc>
                <a:spcPts val="4000"/>
              </a:lnSpc>
              <a:buSzPct val="100000"/>
              <a:buFont typeface="Arial"/>
              <a:buChar char="•"/>
              <a:defRPr spc="-136" sz="3400">
                <a:solidFill>
                  <a:srgbClr val="E4E2DD"/>
                </a:solidFill>
                <a:latin typeface="TT Norms"/>
                <a:ea typeface="TT Norms"/>
                <a:cs typeface="TT Norms"/>
                <a:sym typeface="TT Norms"/>
              </a:defRPr>
            </a:pPr>
            <a:r>
              <a:t>VALUES </a:t>
            </a:r>
          </a:p>
          <a:p>
            <a:pPr lvl="1" marL="734061" indent="-367029">
              <a:lnSpc>
                <a:spcPts val="4000"/>
              </a:lnSpc>
              <a:buSzPct val="100000"/>
              <a:buFont typeface="Arial"/>
              <a:buChar char="•"/>
              <a:defRPr spc="-136" sz="3400">
                <a:solidFill>
                  <a:srgbClr val="E4E2DD"/>
                </a:solidFill>
                <a:latin typeface="TT Norms"/>
                <a:ea typeface="TT Norms"/>
                <a:cs typeface="TT Norms"/>
                <a:sym typeface="TT Norms"/>
              </a:defRPr>
            </a:pPr>
            <a:r>
              <a:t>WORK COMMUNICATIONS STYLES</a:t>
            </a:r>
          </a:p>
          <a:p>
            <a:pPr lvl="1" marL="734061" indent="-367029">
              <a:lnSpc>
                <a:spcPts val="4000"/>
              </a:lnSpc>
              <a:buSzPct val="100000"/>
              <a:buFont typeface="Arial"/>
              <a:buChar char="•"/>
              <a:defRPr spc="-136" sz="3400">
                <a:solidFill>
                  <a:srgbClr val="E4E2DD"/>
                </a:solidFill>
                <a:latin typeface="TT Norms"/>
                <a:ea typeface="TT Norms"/>
                <a:cs typeface="TT Norms"/>
                <a:sym typeface="TT Norms"/>
              </a:defRPr>
            </a:pPr>
            <a:r>
              <a:t>WORK HABBITS</a:t>
            </a:r>
          </a:p>
          <a:p>
            <a:pPr lvl="1" marL="734061" indent="-367029">
              <a:lnSpc>
                <a:spcPts val="4000"/>
              </a:lnSpc>
              <a:buSzPct val="100000"/>
              <a:buFont typeface="Arial"/>
              <a:buChar char="•"/>
              <a:defRPr spc="-136" sz="3400">
                <a:solidFill>
                  <a:srgbClr val="E4E2DD"/>
                </a:solidFill>
                <a:latin typeface="TT Norms"/>
                <a:ea typeface="TT Norms"/>
                <a:cs typeface="TT Norms"/>
                <a:sym typeface="TT Norms"/>
              </a:defRPr>
            </a:pPr>
            <a:r>
              <a:t>BEHAVIOUR </a:t>
            </a:r>
          </a:p>
          <a:p>
            <a:pPr lvl="1" marL="734061" indent="-367029">
              <a:lnSpc>
                <a:spcPts val="4000"/>
              </a:lnSpc>
              <a:buSzPct val="100000"/>
              <a:buFont typeface="Arial"/>
              <a:buChar char="•"/>
              <a:defRPr spc="-136" sz="3400">
                <a:solidFill>
                  <a:srgbClr val="E4E2DD"/>
                </a:solidFill>
                <a:latin typeface="TT Norms"/>
                <a:ea typeface="TT Norms"/>
                <a:cs typeface="TT Norms"/>
                <a:sym typeface="TT Norms"/>
              </a:defRPr>
            </a:pPr>
            <a:r>
              <a:t>EXPECTATIONS </a:t>
            </a:r>
          </a:p>
          <a:p>
            <a:pPr>
              <a:lnSpc>
                <a:spcPts val="4000"/>
              </a:lnSpc>
              <a:defRPr>
                <a:latin typeface="+mn-lt"/>
                <a:ea typeface="+mn-ea"/>
                <a:cs typeface="+mn-cs"/>
                <a:sym typeface="Calibri"/>
              </a:defRPr>
            </a:pPr>
          </a:p>
          <a:p>
            <a:pPr>
              <a:lnSpc>
                <a:spcPts val="4000"/>
              </a:lnSpc>
              <a:defRPr spc="-136" sz="3400">
                <a:solidFill>
                  <a:srgbClr val="E4E2DD"/>
                </a:solidFill>
                <a:latin typeface="TT Norms"/>
                <a:ea typeface="TT Norms"/>
                <a:cs typeface="TT Norms"/>
                <a:sym typeface="TT Norms"/>
              </a:defRPr>
            </a:pPr>
            <a:r>
              <a:t>THIS CAN CAUSE MISUNDERSTANDING AT WORK. </a:t>
            </a:r>
          </a:p>
        </p:txBody>
      </p:sp>
      <p:sp>
        <p:nvSpPr>
          <p:cNvPr id="175" name="Freeform 8"/>
          <p:cNvSpPr/>
          <p:nvPr/>
        </p:nvSpPr>
        <p:spPr>
          <a:xfrm rot="5400000">
            <a:off x="5010044" y="3387518"/>
            <a:ext cx="164200" cy="54077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78" name="Group 9"/>
          <p:cNvGrpSpPr/>
          <p:nvPr/>
        </p:nvGrpSpPr>
        <p:grpSpPr>
          <a:xfrm>
            <a:off x="640180" y="4631918"/>
            <a:ext cx="5217653" cy="3671113"/>
            <a:chOff x="-1" y="0"/>
            <a:chExt cx="5217652" cy="3671111"/>
          </a:xfrm>
        </p:grpSpPr>
        <p:sp>
          <p:nvSpPr>
            <p:cNvPr id="176" name="Freeform 10"/>
            <p:cNvSpPr/>
            <p:nvPr/>
          </p:nvSpPr>
          <p:spPr>
            <a:xfrm>
              <a:off x="-1" y="-1"/>
              <a:ext cx="5217653" cy="36711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332" y="0"/>
                  </a:moveTo>
                  <a:lnTo>
                    <a:pt x="19268" y="0"/>
                  </a:lnTo>
                  <a:cubicBezTo>
                    <a:pt x="20556" y="0"/>
                    <a:pt x="21600" y="1484"/>
                    <a:pt x="21600" y="3315"/>
                  </a:cubicBezTo>
                  <a:lnTo>
                    <a:pt x="21600" y="18285"/>
                  </a:lnTo>
                  <a:cubicBezTo>
                    <a:pt x="21600" y="20116"/>
                    <a:pt x="20556" y="21600"/>
                    <a:pt x="19268" y="21600"/>
                  </a:cubicBezTo>
                  <a:lnTo>
                    <a:pt x="2332" y="21600"/>
                  </a:lnTo>
                  <a:cubicBezTo>
                    <a:pt x="1714" y="21600"/>
                    <a:pt x="1120" y="21251"/>
                    <a:pt x="683" y="20629"/>
                  </a:cubicBezTo>
                  <a:cubicBezTo>
                    <a:pt x="246" y="20007"/>
                    <a:pt x="0" y="19164"/>
                    <a:pt x="0" y="18285"/>
                  </a:cubicBezTo>
                  <a:lnTo>
                    <a:pt x="0" y="3315"/>
                  </a:lnTo>
                  <a:cubicBezTo>
                    <a:pt x="0" y="1484"/>
                    <a:pt x="1044" y="0"/>
                    <a:pt x="2332"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77" name="TextBox 11"/>
            <p:cNvSpPr txBox="1"/>
            <p:nvPr/>
          </p:nvSpPr>
          <p:spPr>
            <a:xfrm>
              <a:off x="-2" y="1424473"/>
              <a:ext cx="5217654" cy="7859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spc="-91" sz="2300">
                  <a:solidFill>
                    <a:srgbClr val="F6F6F6"/>
                  </a:solidFill>
                  <a:latin typeface="Poppins"/>
                  <a:ea typeface="Poppins"/>
                  <a:cs typeface="Poppins"/>
                  <a:sym typeface="Poppins"/>
                </a:defRPr>
              </a:lvl1pPr>
            </a:lstStyle>
            <a:p>
              <a:pPr/>
              <a:r>
                <a:t>when people are from different cultures have different </a:t>
              </a:r>
            </a:p>
          </p:txBody>
        </p:sp>
      </p:gr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183" name="Group 3"/>
          <p:cNvGrpSpPr/>
          <p:nvPr/>
        </p:nvGrpSpPr>
        <p:grpSpPr>
          <a:xfrm>
            <a:off x="3036479" y="940145"/>
            <a:ext cx="11393984" cy="937812"/>
            <a:chOff x="0" y="0"/>
            <a:chExt cx="11393983" cy="937811"/>
          </a:xfrm>
        </p:grpSpPr>
        <p:sp>
          <p:nvSpPr>
            <p:cNvPr id="181" name="Freeform 4"/>
            <p:cNvSpPr/>
            <p:nvPr/>
          </p:nvSpPr>
          <p:spPr>
            <a:xfrm>
              <a:off x="0" y="-1"/>
              <a:ext cx="11393984"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89" y="0"/>
                  </a:moveTo>
                  <a:lnTo>
                    <a:pt x="21111" y="0"/>
                  </a:lnTo>
                  <a:cubicBezTo>
                    <a:pt x="21241" y="0"/>
                    <a:pt x="21365" y="626"/>
                    <a:pt x="21457" y="1740"/>
                  </a:cubicBezTo>
                  <a:cubicBezTo>
                    <a:pt x="21548" y="2855"/>
                    <a:pt x="21600" y="4366"/>
                    <a:pt x="21600" y="5942"/>
                  </a:cubicBezTo>
                  <a:lnTo>
                    <a:pt x="21600" y="15658"/>
                  </a:lnTo>
                  <a:cubicBezTo>
                    <a:pt x="21600" y="17234"/>
                    <a:pt x="21548" y="18745"/>
                    <a:pt x="21457" y="19860"/>
                  </a:cubicBezTo>
                  <a:cubicBezTo>
                    <a:pt x="21365" y="20974"/>
                    <a:pt x="21241" y="21600"/>
                    <a:pt x="21111" y="21600"/>
                  </a:cubicBezTo>
                  <a:lnTo>
                    <a:pt x="489" y="21600"/>
                  </a:lnTo>
                  <a:cubicBezTo>
                    <a:pt x="359" y="21600"/>
                    <a:pt x="235" y="20974"/>
                    <a:pt x="143" y="19860"/>
                  </a:cubicBezTo>
                  <a:cubicBezTo>
                    <a:pt x="52" y="18745"/>
                    <a:pt x="0" y="17234"/>
                    <a:pt x="0" y="15658"/>
                  </a:cubicBezTo>
                  <a:lnTo>
                    <a:pt x="0" y="5942"/>
                  </a:lnTo>
                  <a:cubicBezTo>
                    <a:pt x="0" y="4366"/>
                    <a:pt x="52" y="2855"/>
                    <a:pt x="143" y="1740"/>
                  </a:cubicBezTo>
                  <a:cubicBezTo>
                    <a:pt x="235" y="626"/>
                    <a:pt x="359" y="0"/>
                    <a:pt x="489"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182" name="TextBox 5"/>
            <p:cNvSpPr txBox="1"/>
            <p:nvPr/>
          </p:nvSpPr>
          <p:spPr>
            <a:xfrm>
              <a:off x="0" y="247356"/>
              <a:ext cx="11393983"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EVIDENCE FROM CASE STUDY</a:t>
              </a:r>
            </a:p>
          </p:txBody>
        </p:sp>
      </p:grpSp>
      <p:sp>
        <p:nvSpPr>
          <p:cNvPr id="184" name="Freeform 6"/>
          <p:cNvSpPr/>
          <p:nvPr/>
        </p:nvSpPr>
        <p:spPr>
          <a:xfrm>
            <a:off x="1050746" y="3305816"/>
            <a:ext cx="698894" cy="698893"/>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85" name="Freeform 7"/>
          <p:cNvSpPr/>
          <p:nvPr/>
        </p:nvSpPr>
        <p:spPr>
          <a:xfrm>
            <a:off x="1050746" y="5062737"/>
            <a:ext cx="698894" cy="69889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86" name="Freeform 8"/>
          <p:cNvSpPr/>
          <p:nvPr/>
        </p:nvSpPr>
        <p:spPr>
          <a:xfrm>
            <a:off x="1050746" y="7089171"/>
            <a:ext cx="698894" cy="698893"/>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87" name="Freeform 9"/>
          <p:cNvSpPr/>
          <p:nvPr/>
        </p:nvSpPr>
        <p:spPr>
          <a:xfrm rot="5400000">
            <a:off x="1318095" y="5141797"/>
            <a:ext cx="164199" cy="540772"/>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88" name="Freeform 10"/>
          <p:cNvSpPr/>
          <p:nvPr/>
        </p:nvSpPr>
        <p:spPr>
          <a:xfrm rot="5400000">
            <a:off x="1318095" y="7168229"/>
            <a:ext cx="164199" cy="54077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89" name="Freeform 11"/>
          <p:cNvSpPr/>
          <p:nvPr/>
        </p:nvSpPr>
        <p:spPr>
          <a:xfrm rot="5400000">
            <a:off x="1296045" y="3384875"/>
            <a:ext cx="164200" cy="54077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90" name="Freeform 12"/>
          <p:cNvSpPr/>
          <p:nvPr/>
        </p:nvSpPr>
        <p:spPr>
          <a:xfrm>
            <a:off x="1050746" y="4182871"/>
            <a:ext cx="698894" cy="698893"/>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91" name="Freeform 13"/>
          <p:cNvSpPr/>
          <p:nvPr/>
        </p:nvSpPr>
        <p:spPr>
          <a:xfrm rot="5400000">
            <a:off x="1296045" y="4261930"/>
            <a:ext cx="164200" cy="54077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92" name="Freeform 14"/>
          <p:cNvSpPr/>
          <p:nvPr/>
        </p:nvSpPr>
        <p:spPr>
          <a:xfrm>
            <a:off x="1050746" y="5942603"/>
            <a:ext cx="698894" cy="69889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93" name="Freeform 15"/>
          <p:cNvSpPr/>
          <p:nvPr/>
        </p:nvSpPr>
        <p:spPr>
          <a:xfrm rot="5400000">
            <a:off x="1318095" y="6021663"/>
            <a:ext cx="164199" cy="54077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94" name="Freeform 16"/>
          <p:cNvSpPr/>
          <p:nvPr/>
        </p:nvSpPr>
        <p:spPr>
          <a:xfrm>
            <a:off x="10595137" y="2848615"/>
            <a:ext cx="5877346" cy="5877350"/>
          </a:xfrm>
          <a:prstGeom prst="rect">
            <a:avLst/>
          </a:prstGeom>
          <a:blipFill>
            <a:blip r:embed="rId5"/>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195" name="TextBox 17"/>
          <p:cNvSpPr txBox="1"/>
          <p:nvPr/>
        </p:nvSpPr>
        <p:spPr>
          <a:xfrm>
            <a:off x="796693" y="2335153"/>
            <a:ext cx="4479572" cy="50570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000"/>
              </a:lnSpc>
              <a:defRPr b="1" i="1" sz="3400">
                <a:solidFill>
                  <a:srgbClr val="E4E2DD"/>
                </a:solidFill>
                <a:latin typeface="Glacial Indifference Bold Italics"/>
                <a:ea typeface="Glacial Indifference Bold Italics"/>
                <a:cs typeface="Glacial Indifference Bold Italics"/>
                <a:sym typeface="Glacial Indifference Bold Italics"/>
              </a:defRPr>
            </a:lvl1pPr>
          </a:lstStyle>
          <a:p>
            <a:pPr/>
            <a:r>
              <a:t>At Fight Food Ltd:</a:t>
            </a:r>
          </a:p>
        </p:txBody>
      </p:sp>
      <p:sp>
        <p:nvSpPr>
          <p:cNvPr id="196" name="TextBox 18"/>
          <p:cNvSpPr txBox="1"/>
          <p:nvPr/>
        </p:nvSpPr>
        <p:spPr>
          <a:xfrm>
            <a:off x="2030665" y="3324866"/>
            <a:ext cx="7205775" cy="76466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000"/>
              </a:lnSpc>
              <a:defRPr b="1" spc="-189" sz="2700">
                <a:solidFill>
                  <a:srgbClr val="E4E2DD"/>
                </a:solidFill>
                <a:latin typeface="TT Firs Neue Bold"/>
                <a:ea typeface="TT Firs Neue Bold"/>
                <a:cs typeface="TT Firs Neue Bold"/>
                <a:sym typeface="TT Firs Neue Bold"/>
              </a:defRPr>
            </a:lvl1pPr>
          </a:lstStyle>
          <a:p>
            <a:pPr/>
            <a:r>
              <a:t>WORKERS COME FROM 5 DIFFERENT CULTURAL GROUPS </a:t>
            </a:r>
          </a:p>
        </p:txBody>
      </p:sp>
      <p:sp>
        <p:nvSpPr>
          <p:cNvPr id="197" name="TextBox 19"/>
          <p:cNvSpPr txBox="1"/>
          <p:nvPr/>
        </p:nvSpPr>
        <p:spPr>
          <a:xfrm>
            <a:off x="2030665" y="4430964"/>
            <a:ext cx="6491200" cy="38366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000"/>
              </a:lnSpc>
              <a:defRPr b="1" spc="-189" sz="2700">
                <a:solidFill>
                  <a:srgbClr val="E4E2DD"/>
                </a:solidFill>
                <a:latin typeface="TT Firs Neue Bold"/>
                <a:ea typeface="TT Firs Neue Bold"/>
                <a:cs typeface="TT Firs Neue Bold"/>
                <a:sym typeface="TT Firs Neue Bold"/>
              </a:defRPr>
            </a:lvl1pPr>
          </a:lstStyle>
          <a:p>
            <a:pPr/>
            <a:r>
              <a:t>MANY SPEAK THEIR OWN LANGUAGE  </a:t>
            </a:r>
          </a:p>
        </p:txBody>
      </p:sp>
      <p:sp>
        <p:nvSpPr>
          <p:cNvPr id="198" name="TextBox 20"/>
          <p:cNvSpPr txBox="1"/>
          <p:nvPr/>
        </p:nvSpPr>
        <p:spPr>
          <a:xfrm>
            <a:off x="2030665" y="6090935"/>
            <a:ext cx="8202522" cy="76466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000"/>
              </a:lnSpc>
              <a:defRPr b="1" spc="-189" sz="2700">
                <a:solidFill>
                  <a:srgbClr val="E4E2DD"/>
                </a:solidFill>
                <a:latin typeface="TT Firs Neue Bold"/>
                <a:ea typeface="TT Firs Neue Bold"/>
                <a:cs typeface="TT Firs Neue Bold"/>
                <a:sym typeface="TT Firs Neue Bold"/>
              </a:defRPr>
            </a:lvl1pPr>
          </a:lstStyle>
          <a:p>
            <a:pPr/>
            <a:r>
              <a:t>FOOD HYGIENE RULES MAY BE UNDERSTOOD DIFFERENTLY </a:t>
            </a:r>
          </a:p>
        </p:txBody>
      </p:sp>
      <p:sp>
        <p:nvSpPr>
          <p:cNvPr id="199" name="TextBox 21"/>
          <p:cNvSpPr txBox="1"/>
          <p:nvPr/>
        </p:nvSpPr>
        <p:spPr>
          <a:xfrm>
            <a:off x="2030665" y="5228732"/>
            <a:ext cx="7113335" cy="38366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000"/>
              </a:lnSpc>
              <a:defRPr b="1" spc="-189" sz="2700">
                <a:solidFill>
                  <a:srgbClr val="E4E2DD"/>
                </a:solidFill>
                <a:latin typeface="TT Firs Neue Bold"/>
                <a:ea typeface="TT Firs Neue Bold"/>
                <a:cs typeface="TT Firs Neue Bold"/>
                <a:sym typeface="TT Firs Neue Bold"/>
              </a:defRPr>
            </a:lvl1pPr>
          </a:lstStyle>
          <a:p>
            <a:pPr/>
            <a:r>
              <a:t>GARY CANNOT COMMUNICATE CLEARLY</a:t>
            </a:r>
          </a:p>
        </p:txBody>
      </p:sp>
      <p:sp>
        <p:nvSpPr>
          <p:cNvPr id="200" name="TextBox 22"/>
          <p:cNvSpPr txBox="1"/>
          <p:nvPr/>
        </p:nvSpPr>
        <p:spPr>
          <a:xfrm>
            <a:off x="2030665" y="7326851"/>
            <a:ext cx="8202522" cy="38366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000"/>
              </a:lnSpc>
              <a:defRPr b="1" spc="-189" sz="2700">
                <a:solidFill>
                  <a:srgbClr val="E4E2DD"/>
                </a:solidFill>
                <a:latin typeface="TT Firs Neue Bold"/>
                <a:ea typeface="TT Firs Neue Bold"/>
                <a:cs typeface="TT Firs Neue Bold"/>
                <a:sym typeface="TT Firs Neue Bold"/>
              </a:defRPr>
            </a:lvl1pPr>
          </a:lstStyle>
          <a:p>
            <a:pPr/>
            <a:r>
              <a:t>MISTAKE HAPPEN IN PRODUCTION</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grpSp>
        <p:nvGrpSpPr>
          <p:cNvPr id="204" name="Group 2"/>
          <p:cNvGrpSpPr/>
          <p:nvPr/>
        </p:nvGrpSpPr>
        <p:grpSpPr>
          <a:xfrm>
            <a:off x="5146516" y="1028698"/>
            <a:ext cx="12001744" cy="814075"/>
            <a:chOff x="0" y="-1"/>
            <a:chExt cx="12001743" cy="814074"/>
          </a:xfrm>
        </p:grpSpPr>
        <p:sp>
          <p:nvSpPr>
            <p:cNvPr id="202" name="Freeform 3"/>
            <p:cNvSpPr/>
            <p:nvPr/>
          </p:nvSpPr>
          <p:spPr>
            <a:xfrm>
              <a:off x="0" y="-1"/>
              <a:ext cx="12001742" cy="81407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41" y="0"/>
                  </a:moveTo>
                  <a:lnTo>
                    <a:pt x="21159" y="0"/>
                  </a:lnTo>
                  <a:cubicBezTo>
                    <a:pt x="21276" y="0"/>
                    <a:pt x="21388" y="685"/>
                    <a:pt x="21471" y="1903"/>
                  </a:cubicBezTo>
                  <a:cubicBezTo>
                    <a:pt x="21554" y="3122"/>
                    <a:pt x="21600" y="4775"/>
                    <a:pt x="21600" y="6499"/>
                  </a:cubicBezTo>
                  <a:lnTo>
                    <a:pt x="21600" y="15101"/>
                  </a:lnTo>
                  <a:cubicBezTo>
                    <a:pt x="21600" y="18691"/>
                    <a:pt x="21403" y="21600"/>
                    <a:pt x="21159" y="21600"/>
                  </a:cubicBezTo>
                  <a:lnTo>
                    <a:pt x="441" y="21600"/>
                  </a:lnTo>
                  <a:cubicBezTo>
                    <a:pt x="324" y="21600"/>
                    <a:pt x="212" y="20915"/>
                    <a:pt x="129" y="19697"/>
                  </a:cubicBezTo>
                  <a:cubicBezTo>
                    <a:pt x="46" y="18478"/>
                    <a:pt x="0" y="16825"/>
                    <a:pt x="0" y="15101"/>
                  </a:cubicBezTo>
                  <a:lnTo>
                    <a:pt x="0" y="6499"/>
                  </a:lnTo>
                  <a:cubicBezTo>
                    <a:pt x="0" y="2910"/>
                    <a:pt x="197" y="0"/>
                    <a:pt x="441"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03" name="TextBox 4"/>
            <p:cNvSpPr txBox="1"/>
            <p:nvPr/>
          </p:nvSpPr>
          <p:spPr>
            <a:xfrm>
              <a:off x="-1" y="185486"/>
              <a:ext cx="12001745"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THEORY (BERLO COMMUNICATION MODEL)</a:t>
              </a:r>
            </a:p>
          </p:txBody>
        </p:sp>
      </p:grpSp>
      <p:sp>
        <p:nvSpPr>
          <p:cNvPr id="205" name="Freeform 5"/>
          <p:cNvSpPr/>
          <p:nvPr/>
        </p:nvSpPr>
        <p:spPr>
          <a:xfrm>
            <a:off x="909512" y="3356002"/>
            <a:ext cx="1053619" cy="1053619"/>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06" name="Freeform 6"/>
          <p:cNvSpPr/>
          <p:nvPr/>
        </p:nvSpPr>
        <p:spPr>
          <a:xfrm rot="5400000">
            <a:off x="1312551" y="3453571"/>
            <a:ext cx="247538" cy="815243"/>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07" name="Freeform 7"/>
          <p:cNvSpPr/>
          <p:nvPr/>
        </p:nvSpPr>
        <p:spPr>
          <a:xfrm>
            <a:off x="10352368" y="3470683"/>
            <a:ext cx="6604401" cy="3714978"/>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08" name="TextBox 8"/>
          <p:cNvSpPr txBox="1"/>
          <p:nvPr/>
        </p:nvSpPr>
        <p:spPr>
          <a:xfrm>
            <a:off x="1028700" y="958634"/>
            <a:ext cx="2779011" cy="5217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CHANNEL</a:t>
            </a:r>
          </a:p>
        </p:txBody>
      </p:sp>
      <p:sp>
        <p:nvSpPr>
          <p:cNvPr id="209" name="TextBox 9"/>
          <p:cNvSpPr txBox="1"/>
          <p:nvPr/>
        </p:nvSpPr>
        <p:spPr>
          <a:xfrm>
            <a:off x="2676395" y="3470723"/>
            <a:ext cx="8952264" cy="323125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just">
              <a:lnSpc>
                <a:spcPts val="5200"/>
              </a:lnSpc>
              <a:defRPr b="1" sz="2100">
                <a:solidFill>
                  <a:srgbClr val="E4E2DD"/>
                </a:solidFill>
                <a:latin typeface="TT Norms Bold"/>
                <a:ea typeface="TT Norms Bold"/>
                <a:cs typeface="TT Norms Bold"/>
                <a:sym typeface="TT Norms Bold"/>
              </a:defRPr>
            </a:pPr>
            <a:r>
              <a:t>01 - CULTURE</a:t>
            </a:r>
          </a:p>
          <a:p>
            <a:pPr algn="just">
              <a:lnSpc>
                <a:spcPts val="5200"/>
              </a:lnSpc>
              <a:defRPr b="1" sz="2100">
                <a:solidFill>
                  <a:srgbClr val="E4E2DD"/>
                </a:solidFill>
                <a:latin typeface="TT Norms Bold"/>
                <a:ea typeface="TT Norms Bold"/>
                <a:cs typeface="TT Norms Bold"/>
                <a:sym typeface="TT Norms Bold"/>
              </a:defRPr>
            </a:pPr>
            <a:r>
              <a:t>02 - KNOWLEDGE</a:t>
            </a:r>
          </a:p>
          <a:p>
            <a:pPr algn="just">
              <a:lnSpc>
                <a:spcPts val="5200"/>
              </a:lnSpc>
              <a:defRPr b="1" sz="2100">
                <a:solidFill>
                  <a:srgbClr val="E4E2DD"/>
                </a:solidFill>
                <a:latin typeface="TT Norms Bold"/>
                <a:ea typeface="TT Norms Bold"/>
                <a:cs typeface="TT Norms Bold"/>
                <a:sym typeface="TT Norms Bold"/>
              </a:defRPr>
            </a:pPr>
            <a:r>
              <a:t>03 - LANGUAGE</a:t>
            </a:r>
          </a:p>
          <a:p>
            <a:pPr algn="just">
              <a:lnSpc>
                <a:spcPts val="5200"/>
              </a:lnSpc>
              <a:defRPr b="1" sz="2100">
                <a:solidFill>
                  <a:srgbClr val="E4E2DD"/>
                </a:solidFill>
                <a:latin typeface="TT Norms Bold"/>
                <a:ea typeface="TT Norms Bold"/>
                <a:cs typeface="TT Norms Bold"/>
                <a:sym typeface="TT Norms Bold"/>
              </a:defRPr>
            </a:pPr>
            <a:r>
              <a:t>04 - ATTITUDE</a:t>
            </a:r>
          </a:p>
          <a:p>
            <a:pPr algn="just">
              <a:lnSpc>
                <a:spcPts val="5200"/>
              </a:lnSpc>
              <a:defRPr b="1" sz="2100">
                <a:solidFill>
                  <a:srgbClr val="E4E2DD"/>
                </a:solidFill>
                <a:latin typeface="TT Norms Bold"/>
                <a:ea typeface="TT Norms Bold"/>
                <a:cs typeface="TT Norms Bold"/>
                <a:sym typeface="TT Norms Bold"/>
              </a:defRPr>
            </a:pPr>
            <a:r>
              <a:t>05 - SOCIAL SYSTEM</a:t>
            </a:r>
          </a:p>
        </p:txBody>
      </p:sp>
      <p:sp>
        <p:nvSpPr>
          <p:cNvPr id="210" name="TextBox 10"/>
          <p:cNvSpPr txBox="1"/>
          <p:nvPr/>
        </p:nvSpPr>
        <p:spPr>
          <a:xfrm>
            <a:off x="1963128" y="2355624"/>
            <a:ext cx="12180459" cy="59143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700"/>
              </a:lnSpc>
              <a:defRPr sz="3900">
                <a:solidFill>
                  <a:srgbClr val="3EA896"/>
                </a:solidFill>
                <a:latin typeface="TT Norms"/>
                <a:ea typeface="TT Norms"/>
                <a:cs typeface="TT Norms"/>
                <a:sym typeface="TT Norms"/>
              </a:defRPr>
            </a:lvl1pPr>
          </a:lstStyle>
          <a:p>
            <a:pPr/>
            <a:r>
              <a:t>David Berlo said communication depends on:</a:t>
            </a:r>
          </a:p>
        </p:txBody>
      </p:sp>
      <p:sp>
        <p:nvSpPr>
          <p:cNvPr id="211" name="TextBox 11"/>
          <p:cNvSpPr txBox="1"/>
          <p:nvPr/>
        </p:nvSpPr>
        <p:spPr>
          <a:xfrm>
            <a:off x="1291488" y="7666618"/>
            <a:ext cx="11722079" cy="152666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3000"/>
              </a:lnSpc>
              <a:defRPr b="1" spc="-189" sz="2700">
                <a:solidFill>
                  <a:srgbClr val="FFFFFF"/>
                </a:solidFill>
                <a:latin typeface="TT Firs Neue Bold"/>
                <a:ea typeface="TT Firs Neue Bold"/>
                <a:cs typeface="TT Firs Neue Bold"/>
                <a:sym typeface="TT Firs Neue Bold"/>
              </a:defRPr>
            </a:pPr>
            <a:r>
              <a:t>IF SENDER AND RECEIVER HAVE DIFFERENT CULTURES MESSAGE MAY FAIL.</a:t>
            </a:r>
          </a:p>
          <a:p>
            <a:pPr>
              <a:lnSpc>
                <a:spcPts val="3000"/>
              </a:lnSpc>
              <a:defRPr>
                <a:latin typeface="+mn-lt"/>
                <a:ea typeface="+mn-ea"/>
                <a:cs typeface="+mn-cs"/>
                <a:sym typeface="Calibri"/>
              </a:defRPr>
            </a:pPr>
          </a:p>
          <a:p>
            <a:pPr>
              <a:lnSpc>
                <a:spcPts val="3000"/>
              </a:lnSpc>
              <a:defRPr spc="-189" sz="2700">
                <a:solidFill>
                  <a:srgbClr val="FFFFFF"/>
                </a:solidFill>
                <a:latin typeface="TT Firs Neue"/>
                <a:ea typeface="TT Firs Neue"/>
                <a:cs typeface="TT Firs Neue"/>
                <a:sym typeface="TT Firs Neue"/>
              </a:defRPr>
            </a:pPr>
            <a:r>
              <a:t>AT FLIGHT FOODS:</a:t>
            </a:r>
          </a:p>
          <a:p>
            <a:pPr>
              <a:lnSpc>
                <a:spcPts val="3000"/>
              </a:lnSpc>
              <a:defRPr spc="-189" sz="2700">
                <a:solidFill>
                  <a:srgbClr val="FFFFFF"/>
                </a:solidFill>
                <a:latin typeface="TT Firs Neue"/>
                <a:ea typeface="TT Firs Neue"/>
                <a:cs typeface="TT Firs Neue"/>
                <a:sym typeface="TT Firs Neue"/>
              </a:defRPr>
            </a:pPr>
            <a:r>
              <a:t>GARY GIVES INSTRUCTIONS, BUT WORKERS MAY UNDERSTAND DIFFERENTLY.</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grpSp>
        <p:nvGrpSpPr>
          <p:cNvPr id="215" name="Group 2"/>
          <p:cNvGrpSpPr/>
          <p:nvPr/>
        </p:nvGrpSpPr>
        <p:grpSpPr>
          <a:xfrm>
            <a:off x="1260513" y="2793599"/>
            <a:ext cx="8891076" cy="899673"/>
            <a:chOff x="-1" y="0"/>
            <a:chExt cx="8891075" cy="899672"/>
          </a:xfrm>
        </p:grpSpPr>
        <p:sp>
          <p:nvSpPr>
            <p:cNvPr id="213" name="Freeform 3"/>
            <p:cNvSpPr/>
            <p:nvPr/>
          </p:nvSpPr>
          <p:spPr>
            <a:xfrm>
              <a:off x="-2" y="-2"/>
              <a:ext cx="8891076" cy="89967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803" y="0"/>
                  </a:moveTo>
                  <a:lnTo>
                    <a:pt x="20797" y="0"/>
                  </a:lnTo>
                  <a:cubicBezTo>
                    <a:pt x="21010" y="0"/>
                    <a:pt x="21214" y="836"/>
                    <a:pt x="21365" y="2325"/>
                  </a:cubicBezTo>
                  <a:cubicBezTo>
                    <a:pt x="21515" y="3814"/>
                    <a:pt x="21600" y="5832"/>
                    <a:pt x="21600" y="7938"/>
                  </a:cubicBezTo>
                  <a:lnTo>
                    <a:pt x="21600" y="13662"/>
                  </a:lnTo>
                  <a:cubicBezTo>
                    <a:pt x="21600" y="15768"/>
                    <a:pt x="21515" y="17787"/>
                    <a:pt x="21365" y="19275"/>
                  </a:cubicBezTo>
                  <a:cubicBezTo>
                    <a:pt x="21214" y="20764"/>
                    <a:pt x="21010" y="21600"/>
                    <a:pt x="20797" y="21600"/>
                  </a:cubicBezTo>
                  <a:lnTo>
                    <a:pt x="803" y="21600"/>
                  </a:lnTo>
                  <a:cubicBezTo>
                    <a:pt x="590" y="21600"/>
                    <a:pt x="386" y="20764"/>
                    <a:pt x="235" y="19275"/>
                  </a:cubicBezTo>
                  <a:cubicBezTo>
                    <a:pt x="85" y="17787"/>
                    <a:pt x="0" y="15768"/>
                    <a:pt x="0" y="13662"/>
                  </a:cubicBezTo>
                  <a:lnTo>
                    <a:pt x="0" y="7938"/>
                  </a:lnTo>
                  <a:cubicBezTo>
                    <a:pt x="0" y="5832"/>
                    <a:pt x="85" y="3814"/>
                    <a:pt x="235" y="2325"/>
                  </a:cubicBezTo>
                  <a:cubicBezTo>
                    <a:pt x="386" y="836"/>
                    <a:pt x="590" y="0"/>
                    <a:pt x="803"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14" name="TextBox 4"/>
            <p:cNvSpPr txBox="1"/>
            <p:nvPr/>
          </p:nvSpPr>
          <p:spPr>
            <a:xfrm>
              <a:off x="-2" y="228286"/>
              <a:ext cx="8891076"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CULTURAL BARRIERS CAN CAUSE:</a:t>
              </a:r>
            </a:p>
          </p:txBody>
        </p:sp>
      </p:grpSp>
      <p:sp>
        <p:nvSpPr>
          <p:cNvPr id="216" name="Freeform 5"/>
          <p:cNvSpPr/>
          <p:nvPr/>
        </p:nvSpPr>
        <p:spPr>
          <a:xfrm>
            <a:off x="11312862" y="6074695"/>
            <a:ext cx="5104659" cy="3644728"/>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17" name="Freeform 6"/>
          <p:cNvSpPr/>
          <p:nvPr/>
        </p:nvSpPr>
        <p:spPr>
          <a:xfrm>
            <a:off x="11312862" y="1633145"/>
            <a:ext cx="5707859" cy="380523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18" name="TextBox 7"/>
          <p:cNvSpPr txBox="1"/>
          <p:nvPr/>
        </p:nvSpPr>
        <p:spPr>
          <a:xfrm>
            <a:off x="1413073" y="1191766"/>
            <a:ext cx="5094783" cy="63651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5000"/>
              </a:lnSpc>
              <a:defRPr spc="-310" sz="4400">
                <a:solidFill>
                  <a:srgbClr val="E4E2DD"/>
                </a:solidFill>
                <a:latin typeface="TT Firs Neue"/>
                <a:ea typeface="TT Firs Neue"/>
                <a:cs typeface="TT Firs Neue"/>
                <a:sym typeface="TT Firs Neue"/>
              </a:defRPr>
            </a:lvl1pPr>
          </a:lstStyle>
          <a:p>
            <a:pPr/>
            <a:r>
              <a:t>PROBLEMS CAUSED</a:t>
            </a:r>
          </a:p>
        </p:txBody>
      </p:sp>
      <p:sp>
        <p:nvSpPr>
          <p:cNvPr id="219" name="TextBox 8"/>
          <p:cNvSpPr txBox="1"/>
          <p:nvPr/>
        </p:nvSpPr>
        <p:spPr>
          <a:xfrm>
            <a:off x="1067144" y="4286386"/>
            <a:ext cx="10881422" cy="319594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771495" indent="-385748">
              <a:lnSpc>
                <a:spcPts val="4200"/>
              </a:lnSpc>
              <a:buSzPct val="100000"/>
              <a:buFont typeface="Arial"/>
              <a:buChar char="•"/>
              <a:defRPr sz="3500">
                <a:solidFill>
                  <a:srgbClr val="3EA896"/>
                </a:solidFill>
                <a:latin typeface="TT Norms"/>
                <a:ea typeface="TT Norms"/>
                <a:cs typeface="TT Norms"/>
                <a:sym typeface="TT Norms"/>
              </a:defRPr>
            </a:pPr>
            <a:r>
              <a:t>MISUNDERSTANDING INSTRUCTIONS</a:t>
            </a:r>
          </a:p>
          <a:p>
            <a:pPr lvl="1" marL="771495" indent="-385748">
              <a:lnSpc>
                <a:spcPts val="4200"/>
              </a:lnSpc>
              <a:buSzPct val="100000"/>
              <a:buFont typeface="Arial"/>
              <a:buChar char="•"/>
              <a:defRPr sz="3500">
                <a:solidFill>
                  <a:srgbClr val="3EA896"/>
                </a:solidFill>
                <a:latin typeface="TT Norms"/>
                <a:ea typeface="TT Norms"/>
                <a:cs typeface="TT Norms"/>
                <a:sym typeface="TT Norms"/>
              </a:defRPr>
            </a:pPr>
            <a:r>
              <a:t>CONFLICT BETWEEN WORKERS</a:t>
            </a:r>
          </a:p>
          <a:p>
            <a:pPr lvl="1" marL="771495" indent="-385748">
              <a:lnSpc>
                <a:spcPts val="4200"/>
              </a:lnSpc>
              <a:buSzPct val="100000"/>
              <a:buFont typeface="Arial"/>
              <a:buChar char="•"/>
              <a:defRPr sz="3500">
                <a:solidFill>
                  <a:srgbClr val="3EA896"/>
                </a:solidFill>
                <a:latin typeface="TT Norms"/>
                <a:ea typeface="TT Norms"/>
                <a:cs typeface="TT Norms"/>
                <a:sym typeface="TT Norms"/>
              </a:defRPr>
            </a:pPr>
            <a:r>
              <a:t>LOW TEAMWORK</a:t>
            </a:r>
          </a:p>
          <a:p>
            <a:pPr lvl="1" marL="771495" indent="-385748">
              <a:lnSpc>
                <a:spcPts val="4200"/>
              </a:lnSpc>
              <a:buSzPct val="100000"/>
              <a:buFont typeface="Arial"/>
              <a:buChar char="•"/>
              <a:defRPr sz="3500">
                <a:solidFill>
                  <a:srgbClr val="3EA896"/>
                </a:solidFill>
                <a:latin typeface="TT Norms"/>
                <a:ea typeface="TT Norms"/>
                <a:cs typeface="TT Norms"/>
                <a:sym typeface="TT Norms"/>
              </a:defRPr>
            </a:pPr>
            <a:r>
              <a:t>POOR FOOD QUALITY</a:t>
            </a:r>
          </a:p>
          <a:p>
            <a:pPr lvl="1" marL="771495" indent="-385748">
              <a:lnSpc>
                <a:spcPts val="4200"/>
              </a:lnSpc>
              <a:buSzPct val="100000"/>
              <a:buFont typeface="Arial"/>
              <a:buChar char="•"/>
              <a:defRPr sz="3500">
                <a:solidFill>
                  <a:srgbClr val="3EA896"/>
                </a:solidFill>
                <a:latin typeface="TT Norms"/>
                <a:ea typeface="TT Norms"/>
                <a:cs typeface="TT Norms"/>
                <a:sym typeface="TT Norms"/>
              </a:defRPr>
            </a:pPr>
            <a:r>
              <a:t>CUSTOMER COMPLAINTS </a:t>
            </a:r>
          </a:p>
          <a:p>
            <a:pPr lvl="1" marL="771495" indent="-385748">
              <a:lnSpc>
                <a:spcPts val="4200"/>
              </a:lnSpc>
              <a:buSzPct val="100000"/>
              <a:buFont typeface="Arial"/>
              <a:buChar char="•"/>
              <a:defRPr sz="3500">
                <a:solidFill>
                  <a:srgbClr val="3EA896"/>
                </a:solidFill>
                <a:latin typeface="TT Norms"/>
                <a:ea typeface="TT Norms"/>
                <a:cs typeface="TT Norms"/>
                <a:sym typeface="TT Norms"/>
              </a:defRPr>
            </a:pPr>
            <a:r>
              <a:t>LOSS OF BUSINESS </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grpSp>
        <p:nvGrpSpPr>
          <p:cNvPr id="223" name="Group 2"/>
          <p:cNvGrpSpPr/>
          <p:nvPr/>
        </p:nvGrpSpPr>
        <p:grpSpPr>
          <a:xfrm>
            <a:off x="5276264" y="939584"/>
            <a:ext cx="7901660" cy="937812"/>
            <a:chOff x="0" y="0"/>
            <a:chExt cx="7901659" cy="937811"/>
          </a:xfrm>
        </p:grpSpPr>
        <p:sp>
          <p:nvSpPr>
            <p:cNvPr id="221" name="Freeform 3"/>
            <p:cNvSpPr/>
            <p:nvPr/>
          </p:nvSpPr>
          <p:spPr>
            <a:xfrm>
              <a:off x="-1" y="-1"/>
              <a:ext cx="7901660"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17" y="0"/>
                  </a:moveTo>
                  <a:lnTo>
                    <a:pt x="20583" y="0"/>
                  </a:lnTo>
                  <a:cubicBezTo>
                    <a:pt x="20853" y="0"/>
                    <a:pt x="21111" y="903"/>
                    <a:pt x="21302" y="2510"/>
                  </a:cubicBezTo>
                  <a:cubicBezTo>
                    <a:pt x="21493" y="4117"/>
                    <a:pt x="21600" y="6296"/>
                    <a:pt x="21600" y="8568"/>
                  </a:cubicBezTo>
                  <a:lnTo>
                    <a:pt x="21600" y="13032"/>
                  </a:lnTo>
                  <a:cubicBezTo>
                    <a:pt x="21600" y="17764"/>
                    <a:pt x="21145" y="21600"/>
                    <a:pt x="20583" y="21600"/>
                  </a:cubicBezTo>
                  <a:lnTo>
                    <a:pt x="1017" y="21600"/>
                  </a:lnTo>
                  <a:cubicBezTo>
                    <a:pt x="455" y="21600"/>
                    <a:pt x="0" y="17764"/>
                    <a:pt x="0" y="13032"/>
                  </a:cubicBezTo>
                  <a:lnTo>
                    <a:pt x="0" y="8568"/>
                  </a:lnTo>
                  <a:cubicBezTo>
                    <a:pt x="0" y="3836"/>
                    <a:pt x="455" y="0"/>
                    <a:pt x="1017"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22" name="TextBox 4"/>
            <p:cNvSpPr txBox="1"/>
            <p:nvPr/>
          </p:nvSpPr>
          <p:spPr>
            <a:xfrm>
              <a:off x="-1" y="158633"/>
              <a:ext cx="7901660" cy="65670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4400"/>
                </a:lnSpc>
                <a:defRPr b="1" sz="3700">
                  <a:solidFill>
                    <a:srgbClr val="E4E2DD"/>
                  </a:solidFill>
                  <a:latin typeface="TT Norms Bold"/>
                  <a:ea typeface="TT Norms Bold"/>
                  <a:cs typeface="TT Norms Bold"/>
                  <a:sym typeface="TT Norms Bold"/>
                </a:defRPr>
              </a:lvl1pPr>
            </a:lstStyle>
            <a:p>
              <a:pPr/>
              <a:r>
                <a:t>SOLUTIONS</a:t>
              </a:r>
            </a:p>
          </p:txBody>
        </p:sp>
      </p:grpSp>
      <p:sp>
        <p:nvSpPr>
          <p:cNvPr id="224" name="Freeform 5"/>
          <p:cNvSpPr/>
          <p:nvPr/>
        </p:nvSpPr>
        <p:spPr>
          <a:xfrm>
            <a:off x="6745243" y="2843745"/>
            <a:ext cx="606726" cy="630811"/>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25" name="Freeform 6"/>
          <p:cNvSpPr/>
          <p:nvPr/>
        </p:nvSpPr>
        <p:spPr>
          <a:xfrm>
            <a:off x="6745243" y="2212937"/>
            <a:ext cx="606726" cy="630811"/>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26" name="Freeform 7"/>
          <p:cNvSpPr/>
          <p:nvPr/>
        </p:nvSpPr>
        <p:spPr>
          <a:xfrm>
            <a:off x="6745243" y="3395579"/>
            <a:ext cx="606726" cy="630812"/>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27" name="Freeform 8"/>
          <p:cNvSpPr/>
          <p:nvPr/>
        </p:nvSpPr>
        <p:spPr>
          <a:xfrm>
            <a:off x="6745243" y="3947412"/>
            <a:ext cx="606726" cy="630811"/>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28" name="Freeform 9"/>
          <p:cNvSpPr/>
          <p:nvPr/>
        </p:nvSpPr>
        <p:spPr>
          <a:xfrm>
            <a:off x="6745243" y="4512690"/>
            <a:ext cx="606726" cy="630811"/>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29" name="Freeform 10"/>
          <p:cNvSpPr/>
          <p:nvPr/>
        </p:nvSpPr>
        <p:spPr>
          <a:xfrm>
            <a:off x="6745243" y="5054470"/>
            <a:ext cx="606726" cy="630811"/>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30" name="Freeform 11"/>
          <p:cNvSpPr/>
          <p:nvPr/>
        </p:nvSpPr>
        <p:spPr>
          <a:xfrm>
            <a:off x="6745243" y="5619750"/>
            <a:ext cx="606726" cy="630809"/>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31" name="Freeform 12"/>
          <p:cNvSpPr/>
          <p:nvPr/>
        </p:nvSpPr>
        <p:spPr>
          <a:xfrm>
            <a:off x="-798073" y="5480477"/>
            <a:ext cx="15693357" cy="507290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32" name="TextBox 13"/>
          <p:cNvSpPr txBox="1"/>
          <p:nvPr/>
        </p:nvSpPr>
        <p:spPr>
          <a:xfrm>
            <a:off x="1783352" y="2281696"/>
            <a:ext cx="3492911" cy="1197093"/>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700"/>
              </a:lnSpc>
              <a:defRPr b="1" spc="-296" sz="4200">
                <a:solidFill>
                  <a:srgbClr val="E4E2DD"/>
                </a:solidFill>
                <a:latin typeface="TT Firs Neue Bold"/>
                <a:ea typeface="TT Firs Neue Bold"/>
                <a:cs typeface="TT Firs Neue Bold"/>
                <a:sym typeface="TT Firs Neue Bold"/>
              </a:defRPr>
            </a:lvl1pPr>
          </a:lstStyle>
          <a:p>
            <a:pPr/>
            <a:r>
              <a:t>AT FLIGHT FOODS:</a:t>
            </a:r>
          </a:p>
        </p:txBody>
      </p:sp>
      <p:sp>
        <p:nvSpPr>
          <p:cNvPr id="233" name="TextBox 14"/>
          <p:cNvSpPr txBox="1"/>
          <p:nvPr/>
        </p:nvSpPr>
        <p:spPr>
          <a:xfrm>
            <a:off x="7480637" y="2258722"/>
            <a:ext cx="6410603" cy="35597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PROVIDE CULTURAL AWARENESS TRAINING</a:t>
            </a:r>
          </a:p>
        </p:txBody>
      </p:sp>
      <p:sp>
        <p:nvSpPr>
          <p:cNvPr id="234" name="TextBox 15"/>
          <p:cNvSpPr txBox="1"/>
          <p:nvPr/>
        </p:nvSpPr>
        <p:spPr>
          <a:xfrm>
            <a:off x="7480637" y="2814858"/>
            <a:ext cx="3492913" cy="35597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USE SIMPLE ENGLISH</a:t>
            </a:r>
          </a:p>
        </p:txBody>
      </p:sp>
      <p:sp>
        <p:nvSpPr>
          <p:cNvPr id="235" name="TextBox 16"/>
          <p:cNvSpPr txBox="1"/>
          <p:nvPr/>
        </p:nvSpPr>
        <p:spPr>
          <a:xfrm>
            <a:off x="7607803" y="3345350"/>
            <a:ext cx="3492911" cy="35597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USE TRANSLATED SIGNS </a:t>
            </a:r>
          </a:p>
        </p:txBody>
      </p:sp>
      <p:sp>
        <p:nvSpPr>
          <p:cNvPr id="236" name="TextBox 17"/>
          <p:cNvSpPr txBox="1"/>
          <p:nvPr/>
        </p:nvSpPr>
        <p:spPr>
          <a:xfrm>
            <a:off x="7607803" y="3978764"/>
            <a:ext cx="3492911" cy="35597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RESPECT ALL CULTURES</a:t>
            </a:r>
          </a:p>
        </p:txBody>
      </p:sp>
      <p:sp>
        <p:nvSpPr>
          <p:cNvPr id="237" name="TextBox 18"/>
          <p:cNvSpPr txBox="1"/>
          <p:nvPr/>
        </p:nvSpPr>
        <p:spPr>
          <a:xfrm>
            <a:off x="7480637" y="4558710"/>
            <a:ext cx="3950590" cy="35597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ENCOURAGE TEAMWORK</a:t>
            </a:r>
          </a:p>
        </p:txBody>
      </p:sp>
      <p:sp>
        <p:nvSpPr>
          <p:cNvPr id="238" name="TextBox 19"/>
          <p:cNvSpPr txBox="1"/>
          <p:nvPr/>
        </p:nvSpPr>
        <p:spPr>
          <a:xfrm>
            <a:off x="7480637" y="5114842"/>
            <a:ext cx="5056643" cy="35597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HIRE MULTILINGUAL SUPERVISORS</a:t>
            </a:r>
          </a:p>
        </p:txBody>
      </p:sp>
      <p:sp>
        <p:nvSpPr>
          <p:cNvPr id="239" name="TextBox 20"/>
          <p:cNvSpPr txBox="1"/>
          <p:nvPr/>
        </p:nvSpPr>
        <p:spPr>
          <a:xfrm>
            <a:off x="7351965" y="5728525"/>
            <a:ext cx="5056642" cy="35597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2900"/>
              </a:lnSpc>
              <a:defRPr b="1" sz="2100">
                <a:solidFill>
                  <a:srgbClr val="E4E2DD"/>
                </a:solidFill>
                <a:latin typeface="TT Norms Bold"/>
                <a:ea typeface="TT Norms Bold"/>
                <a:cs typeface="TT Norms Bold"/>
                <a:sym typeface="TT Norms Bold"/>
              </a:defRPr>
            </a:lvl1pPr>
          </a:lstStyle>
          <a:p>
            <a:pPr/>
            <a:r>
              <a:t>GIVE CLEAR HYGIENE TRAINING</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1"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244" name="Group 3"/>
          <p:cNvGrpSpPr/>
          <p:nvPr/>
        </p:nvGrpSpPr>
        <p:grpSpPr>
          <a:xfrm>
            <a:off x="3161587" y="882434"/>
            <a:ext cx="11393984" cy="937812"/>
            <a:chOff x="0" y="0"/>
            <a:chExt cx="11393983" cy="937811"/>
          </a:xfrm>
        </p:grpSpPr>
        <p:sp>
          <p:nvSpPr>
            <p:cNvPr id="242" name="Freeform 4"/>
            <p:cNvSpPr/>
            <p:nvPr/>
          </p:nvSpPr>
          <p:spPr>
            <a:xfrm>
              <a:off x="0" y="-1"/>
              <a:ext cx="11393984"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89" y="0"/>
                  </a:moveTo>
                  <a:lnTo>
                    <a:pt x="21111" y="0"/>
                  </a:lnTo>
                  <a:cubicBezTo>
                    <a:pt x="21241" y="0"/>
                    <a:pt x="21365" y="626"/>
                    <a:pt x="21457" y="1740"/>
                  </a:cubicBezTo>
                  <a:cubicBezTo>
                    <a:pt x="21548" y="2855"/>
                    <a:pt x="21600" y="4366"/>
                    <a:pt x="21600" y="5942"/>
                  </a:cubicBezTo>
                  <a:lnTo>
                    <a:pt x="21600" y="15658"/>
                  </a:lnTo>
                  <a:cubicBezTo>
                    <a:pt x="21600" y="17234"/>
                    <a:pt x="21548" y="18745"/>
                    <a:pt x="21457" y="19860"/>
                  </a:cubicBezTo>
                  <a:cubicBezTo>
                    <a:pt x="21365" y="20974"/>
                    <a:pt x="21241" y="21600"/>
                    <a:pt x="21111" y="21600"/>
                  </a:cubicBezTo>
                  <a:lnTo>
                    <a:pt x="489" y="21600"/>
                  </a:lnTo>
                  <a:cubicBezTo>
                    <a:pt x="359" y="21600"/>
                    <a:pt x="235" y="20974"/>
                    <a:pt x="143" y="19860"/>
                  </a:cubicBezTo>
                  <a:cubicBezTo>
                    <a:pt x="52" y="18745"/>
                    <a:pt x="0" y="17234"/>
                    <a:pt x="0" y="15658"/>
                  </a:cubicBezTo>
                  <a:lnTo>
                    <a:pt x="0" y="5942"/>
                  </a:lnTo>
                  <a:cubicBezTo>
                    <a:pt x="0" y="4366"/>
                    <a:pt x="52" y="2855"/>
                    <a:pt x="143" y="1740"/>
                  </a:cubicBezTo>
                  <a:cubicBezTo>
                    <a:pt x="235" y="626"/>
                    <a:pt x="359" y="0"/>
                    <a:pt x="489"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43" name="TextBox 5"/>
            <p:cNvSpPr txBox="1"/>
            <p:nvPr/>
          </p:nvSpPr>
          <p:spPr>
            <a:xfrm>
              <a:off x="0" y="247356"/>
              <a:ext cx="11393983"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CONCLUSION</a:t>
              </a:r>
            </a:p>
          </p:txBody>
        </p:sp>
      </p:grpSp>
      <p:sp>
        <p:nvSpPr>
          <p:cNvPr id="245" name="Freeform 6"/>
          <p:cNvSpPr/>
          <p:nvPr/>
        </p:nvSpPr>
        <p:spPr>
          <a:xfrm>
            <a:off x="3516669" y="2962511"/>
            <a:ext cx="1051686" cy="1051685"/>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46" name="TextBox 7"/>
          <p:cNvSpPr txBox="1"/>
          <p:nvPr/>
        </p:nvSpPr>
        <p:spPr>
          <a:xfrm>
            <a:off x="5137608" y="3179965"/>
            <a:ext cx="3263428" cy="49554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900"/>
              </a:lnSpc>
              <a:defRPr b="1" spc="-244" sz="3400">
                <a:solidFill>
                  <a:srgbClr val="E4E2DD"/>
                </a:solidFill>
                <a:latin typeface="TT Firs Neue Bold"/>
                <a:ea typeface="TT Firs Neue Bold"/>
                <a:cs typeface="TT Firs Neue Bold"/>
                <a:sym typeface="TT Firs Neue Bold"/>
              </a:defRPr>
            </a:lvl1pPr>
          </a:lstStyle>
          <a:p>
            <a:pPr/>
            <a:r>
              <a:t>PLATFORM</a:t>
            </a:r>
          </a:p>
        </p:txBody>
      </p:sp>
      <p:sp>
        <p:nvSpPr>
          <p:cNvPr id="247" name="TextBox 8"/>
          <p:cNvSpPr txBox="1"/>
          <p:nvPr/>
        </p:nvSpPr>
        <p:spPr>
          <a:xfrm>
            <a:off x="5137608" y="3995144"/>
            <a:ext cx="8297845" cy="456284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4500"/>
              </a:lnSpc>
              <a:defRPr spc="-246" sz="3600">
                <a:solidFill>
                  <a:srgbClr val="FFFFFF"/>
                </a:solidFill>
                <a:latin typeface="TT Norms"/>
                <a:ea typeface="TT Norms"/>
                <a:cs typeface="TT Norms"/>
                <a:sym typeface="TT Norms"/>
              </a:defRPr>
            </a:pPr>
            <a:r>
              <a:t>CULTURAL DIFFERENCE  ARE NORMAL, BUT  POOR MANAGEMENT CAUSES PROBLEMS.</a:t>
            </a:r>
          </a:p>
          <a:p>
            <a:pPr>
              <a:lnSpc>
                <a:spcPts val="4500"/>
              </a:lnSpc>
              <a:defRPr>
                <a:latin typeface="+mn-lt"/>
                <a:ea typeface="+mn-ea"/>
                <a:cs typeface="+mn-cs"/>
                <a:sym typeface="Calibri"/>
              </a:defRPr>
            </a:pPr>
          </a:p>
          <a:p>
            <a:pPr>
              <a:lnSpc>
                <a:spcPts val="4500"/>
              </a:lnSpc>
              <a:defRPr spc="-246" sz="3600">
                <a:solidFill>
                  <a:srgbClr val="FFFFFF"/>
                </a:solidFill>
                <a:latin typeface="TT Norms"/>
                <a:ea typeface="TT Norms"/>
                <a:cs typeface="TT Norms"/>
                <a:sym typeface="TT Norms"/>
              </a:defRPr>
            </a:pPr>
            <a:r>
              <a:t>IF FLIGHT FOODS LTD IMPROVES COMMUNICATION AND RESPECT DIVERSITY , TEAMWORK AND FOOD QUALITY WILL IMPROVE. </a:t>
            </a:r>
          </a:p>
        </p:txBody>
      </p:sp>
      <p:sp>
        <p:nvSpPr>
          <p:cNvPr id="248" name="Freeform 9"/>
          <p:cNvSpPr/>
          <p:nvPr/>
        </p:nvSpPr>
        <p:spPr>
          <a:xfrm rot="5400000">
            <a:off x="3882847" y="2997239"/>
            <a:ext cx="319332" cy="1051685"/>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50"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253" name="Group 3"/>
          <p:cNvGrpSpPr/>
          <p:nvPr/>
        </p:nvGrpSpPr>
        <p:grpSpPr>
          <a:xfrm>
            <a:off x="1073985" y="8661953"/>
            <a:ext cx="5304573" cy="596351"/>
            <a:chOff x="0" y="0"/>
            <a:chExt cx="5304571" cy="596350"/>
          </a:xfrm>
        </p:grpSpPr>
        <p:sp>
          <p:nvSpPr>
            <p:cNvPr id="251" name="Freeform 4"/>
            <p:cNvSpPr/>
            <p:nvPr/>
          </p:nvSpPr>
          <p:spPr>
            <a:xfrm>
              <a:off x="-1" y="39134"/>
              <a:ext cx="5304573" cy="55721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34" y="0"/>
                  </a:moveTo>
                  <a:lnTo>
                    <a:pt x="20466" y="0"/>
                  </a:lnTo>
                  <a:cubicBezTo>
                    <a:pt x="20766" y="0"/>
                    <a:pt x="21055" y="1138"/>
                    <a:pt x="21268" y="3163"/>
                  </a:cubicBezTo>
                  <a:cubicBezTo>
                    <a:pt x="21480" y="5189"/>
                    <a:pt x="21600" y="7936"/>
                    <a:pt x="21600" y="10800"/>
                  </a:cubicBezTo>
                  <a:cubicBezTo>
                    <a:pt x="21600" y="16765"/>
                    <a:pt x="21092" y="21600"/>
                    <a:pt x="20466" y="21600"/>
                  </a:cubicBezTo>
                  <a:lnTo>
                    <a:pt x="1134" y="21600"/>
                  </a:lnTo>
                  <a:cubicBezTo>
                    <a:pt x="834" y="21600"/>
                    <a:pt x="545" y="20462"/>
                    <a:pt x="332" y="18437"/>
                  </a:cubicBezTo>
                  <a:cubicBezTo>
                    <a:pt x="120" y="16411"/>
                    <a:pt x="0" y="13664"/>
                    <a:pt x="0" y="10800"/>
                  </a:cubicBezTo>
                  <a:cubicBezTo>
                    <a:pt x="0" y="7936"/>
                    <a:pt x="120" y="5189"/>
                    <a:pt x="332" y="3163"/>
                  </a:cubicBezTo>
                  <a:cubicBezTo>
                    <a:pt x="545" y="1138"/>
                    <a:pt x="834" y="0"/>
                    <a:pt x="1134"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52" name="TextBox 5"/>
            <p:cNvSpPr txBox="1"/>
            <p:nvPr/>
          </p:nvSpPr>
          <p:spPr>
            <a:xfrm>
              <a:off x="-1" y="-1"/>
              <a:ext cx="5304573" cy="45465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900"/>
                </a:lnSpc>
                <a:defRPr b="1" sz="2000">
                  <a:solidFill>
                    <a:srgbClr val="E4E2DD"/>
                  </a:solidFill>
                  <a:latin typeface="TT Norms Bold"/>
                  <a:ea typeface="TT Norms Bold"/>
                  <a:cs typeface="TT Norms Bold"/>
                  <a:sym typeface="TT Norms Bold"/>
                </a:defRPr>
              </a:lvl1pPr>
            </a:lstStyle>
            <a:p>
              <a:pPr/>
              <a:r>
                <a:t>APRIL 2026</a:t>
              </a:r>
            </a:p>
          </p:txBody>
        </p:sp>
      </p:grpSp>
      <p:sp>
        <p:nvSpPr>
          <p:cNvPr id="254" name="Freeform 6"/>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55" name="Freeform 7"/>
          <p:cNvSpPr/>
          <p:nvPr/>
        </p:nvSpPr>
        <p:spPr>
          <a:xfrm>
            <a:off x="8566794" y="4588040"/>
            <a:ext cx="9274118" cy="817709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56" name="TextBox 8"/>
          <p:cNvSpPr txBox="1"/>
          <p:nvPr/>
        </p:nvSpPr>
        <p:spPr>
          <a:xfrm>
            <a:off x="1028700" y="1065738"/>
            <a:ext cx="13164293" cy="40333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10800"/>
              </a:lnSpc>
              <a:defRPr spc="-843" sz="12000">
                <a:solidFill>
                  <a:srgbClr val="E4E2DD"/>
                </a:solidFill>
                <a:latin typeface="TT Firs Neue"/>
                <a:ea typeface="TT Firs Neue"/>
                <a:cs typeface="TT Firs Neue"/>
                <a:sym typeface="TT Firs Neue"/>
              </a:defRPr>
            </a:pPr>
            <a:r>
              <a:t>LANGUAGE</a:t>
            </a:r>
          </a:p>
          <a:p>
            <a:pPr>
              <a:lnSpc>
                <a:spcPts val="10200"/>
              </a:lnSpc>
              <a:defRPr spc="-794" sz="11300">
                <a:solidFill>
                  <a:srgbClr val="E4E2DD"/>
                </a:solidFill>
                <a:latin typeface="TT Firs Neue"/>
                <a:ea typeface="TT Firs Neue"/>
                <a:cs typeface="TT Firs Neue"/>
                <a:sym typeface="TT Firs Neue"/>
              </a:defRPr>
            </a:pPr>
            <a:r>
              <a:t>COMMUNICATION</a:t>
            </a:r>
          </a:p>
          <a:p>
            <a:pPr>
              <a:lnSpc>
                <a:spcPts val="10200"/>
              </a:lnSpc>
              <a:defRPr spc="-794" sz="11300">
                <a:solidFill>
                  <a:srgbClr val="E4E2DD"/>
                </a:solidFill>
                <a:latin typeface="TT Firs Neue"/>
                <a:ea typeface="TT Firs Neue"/>
                <a:cs typeface="TT Firs Neue"/>
                <a:sym typeface="TT Firs Neue"/>
              </a:defRPr>
            </a:pPr>
            <a:r>
              <a:t>BODY LANGUAGE</a:t>
            </a:r>
          </a:p>
        </p:txBody>
      </p:sp>
      <p:sp>
        <p:nvSpPr>
          <p:cNvPr id="257" name="TextBox 9"/>
          <p:cNvSpPr txBox="1"/>
          <p:nvPr/>
        </p:nvSpPr>
        <p:spPr>
          <a:xfrm>
            <a:off x="10810077" y="8710613"/>
            <a:ext cx="6982623" cy="3647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latin typeface="TT Norms Bold"/>
                <a:ea typeface="TT Norms Bold"/>
                <a:cs typeface="TT Norms Bold"/>
                <a:sym typeface="TT Norms Bold"/>
              </a:defRPr>
            </a:lvl1pPr>
          </a:lstStyle>
          <a:p>
            <a:pPr/>
            <a:r>
              <a:t>PREPARED BY LEON HUGHES</a:t>
            </a:r>
          </a:p>
        </p:txBody>
      </p:sp>
      <p:sp>
        <p:nvSpPr>
          <p:cNvPr id="258" name="TextBox 10"/>
          <p:cNvSpPr txBox="1"/>
          <p:nvPr/>
        </p:nvSpPr>
        <p:spPr>
          <a:xfrm>
            <a:off x="14481776" y="923497"/>
            <a:ext cx="3111665" cy="73304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0"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61" name="Freeform 3"/>
          <p:cNvSpPr/>
          <p:nvPr/>
        </p:nvSpPr>
        <p:spPr>
          <a:xfrm>
            <a:off x="8566793" y="2770400"/>
            <a:ext cx="9458349" cy="959795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62" name="Freeform 4"/>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63" name="TextBox 5"/>
          <p:cNvSpPr txBox="1"/>
          <p:nvPr/>
        </p:nvSpPr>
        <p:spPr>
          <a:xfrm>
            <a:off x="5651089" y="1854878"/>
            <a:ext cx="3492911" cy="5217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INTRODUCTIONS</a:t>
            </a:r>
          </a:p>
        </p:txBody>
      </p:sp>
      <p:grpSp>
        <p:nvGrpSpPr>
          <p:cNvPr id="266" name="Group 6"/>
          <p:cNvGrpSpPr/>
          <p:nvPr/>
        </p:nvGrpSpPr>
        <p:grpSpPr>
          <a:xfrm>
            <a:off x="1028697" y="2770401"/>
            <a:ext cx="13256592" cy="6156792"/>
            <a:chOff x="-1" y="0"/>
            <a:chExt cx="13256591" cy="6156791"/>
          </a:xfrm>
        </p:grpSpPr>
        <p:sp>
          <p:nvSpPr>
            <p:cNvPr id="264" name="Freeform 7"/>
            <p:cNvSpPr/>
            <p:nvPr/>
          </p:nvSpPr>
          <p:spPr>
            <a:xfrm>
              <a:off x="-2" y="0"/>
              <a:ext cx="13058202" cy="615679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72" y="0"/>
                  </a:moveTo>
                  <a:lnTo>
                    <a:pt x="21228" y="0"/>
                  </a:lnTo>
                  <a:cubicBezTo>
                    <a:pt x="21433" y="0"/>
                    <a:pt x="21600" y="354"/>
                    <a:pt x="21600" y="790"/>
                  </a:cubicBezTo>
                  <a:lnTo>
                    <a:pt x="21600" y="20810"/>
                  </a:lnTo>
                  <a:cubicBezTo>
                    <a:pt x="21600" y="21246"/>
                    <a:pt x="21433" y="21600"/>
                    <a:pt x="21228" y="21600"/>
                  </a:cubicBezTo>
                  <a:lnTo>
                    <a:pt x="372" y="21600"/>
                  </a:lnTo>
                  <a:cubicBezTo>
                    <a:pt x="167" y="21600"/>
                    <a:pt x="0" y="21246"/>
                    <a:pt x="0" y="20810"/>
                  </a:cubicBezTo>
                  <a:lnTo>
                    <a:pt x="0" y="790"/>
                  </a:lnTo>
                  <a:cubicBezTo>
                    <a:pt x="0" y="354"/>
                    <a:pt x="167" y="0"/>
                    <a:pt x="372"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65" name="TextBox 8"/>
            <p:cNvSpPr txBox="1"/>
            <p:nvPr/>
          </p:nvSpPr>
          <p:spPr>
            <a:xfrm>
              <a:off x="198390" y="962668"/>
              <a:ext cx="13058201" cy="18146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p>
              <a:pPr>
                <a:lnSpc>
                  <a:spcPts val="2700"/>
                </a:lnSpc>
                <a:defRPr b="1" sz="2300">
                  <a:solidFill>
                    <a:srgbClr val="FFFFFF"/>
                  </a:solidFill>
                  <a:latin typeface="TT Norms Bold"/>
                  <a:ea typeface="TT Norms Bold"/>
                  <a:cs typeface="TT Norms Bold"/>
                  <a:sym typeface="TT Norms Bold"/>
                </a:defRPr>
              </a:pPr>
              <a:r>
                <a:t>GOOD MORNING MY NAME IS LEON HUGHES STUDENT NUMBER 2507978</a:t>
              </a:r>
            </a:p>
            <a:p>
              <a:pPr>
                <a:lnSpc>
                  <a:spcPts val="2700"/>
                </a:lnSpc>
                <a:defRPr b="1" sz="2300">
                  <a:solidFill>
                    <a:srgbClr val="FFFFFF"/>
                  </a:solidFill>
                  <a:latin typeface="TT Norms Bold"/>
                  <a:ea typeface="TT Norms Bold"/>
                  <a:cs typeface="TT Norms Bold"/>
                  <a:sym typeface="TT Norms Bold"/>
                </a:defRPr>
              </a:pPr>
              <a:r>
                <a:t>​</a:t>
              </a:r>
            </a:p>
            <a:p>
              <a:pPr>
                <a:lnSpc>
                  <a:spcPts val="2700"/>
                </a:lnSpc>
                <a:defRPr b="1" sz="2300">
                  <a:solidFill>
                    <a:srgbClr val="FFFFFF"/>
                  </a:solidFill>
                  <a:latin typeface="TT Norms Bold"/>
                  <a:ea typeface="TT Norms Bold"/>
                  <a:cs typeface="TT Norms Bold"/>
                  <a:sym typeface="TT Norms Bold"/>
                </a:defRPr>
              </a:pPr>
              <a:r>
                <a:t>When it comes to communication barriers, we think of so Many things, but when it comes to communication barriers there is several types of interaction. However, what is a physical barrier? Within my slides I will be explaining to you the major physical barriers.  ​</a:t>
              </a:r>
            </a:p>
          </p:txBody>
        </p:sp>
      </p:gr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8" name="Freeform 2"/>
          <p:cNvSpPr/>
          <p:nvPr/>
        </p:nvSpPr>
        <p:spPr>
          <a:xfrm rot="10207453">
            <a:off x="-746678" y="-1492095"/>
            <a:ext cx="19781354" cy="1327118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673" y="21600"/>
                </a:moveTo>
                <a:lnTo>
                  <a:pt x="0" y="16495"/>
                </a:lnTo>
                <a:lnTo>
                  <a:pt x="1927" y="0"/>
                </a:lnTo>
                <a:lnTo>
                  <a:pt x="21600" y="5105"/>
                </a:lnTo>
                <a:lnTo>
                  <a:pt x="19673" y="21600"/>
                </a:lnTo>
                <a:close/>
              </a:path>
            </a:pathLst>
          </a:cu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69" name="TextBox 3"/>
          <p:cNvSpPr txBox="1"/>
          <p:nvPr/>
        </p:nvSpPr>
        <p:spPr>
          <a:xfrm>
            <a:off x="1028699" y="958634"/>
            <a:ext cx="3492912" cy="5217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BARRIER </a:t>
            </a:r>
          </a:p>
        </p:txBody>
      </p:sp>
      <p:grpSp>
        <p:nvGrpSpPr>
          <p:cNvPr id="272" name="Group 4"/>
          <p:cNvGrpSpPr/>
          <p:nvPr/>
        </p:nvGrpSpPr>
        <p:grpSpPr>
          <a:xfrm>
            <a:off x="1028700" y="5362575"/>
            <a:ext cx="11393984" cy="937812"/>
            <a:chOff x="0" y="0"/>
            <a:chExt cx="11393983" cy="937811"/>
          </a:xfrm>
        </p:grpSpPr>
        <p:sp>
          <p:nvSpPr>
            <p:cNvPr id="270" name="Freeform 5"/>
            <p:cNvSpPr/>
            <p:nvPr/>
          </p:nvSpPr>
          <p:spPr>
            <a:xfrm>
              <a:off x="0" y="-1"/>
              <a:ext cx="11393984"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89" y="0"/>
                  </a:moveTo>
                  <a:lnTo>
                    <a:pt x="21111" y="0"/>
                  </a:lnTo>
                  <a:cubicBezTo>
                    <a:pt x="21241" y="0"/>
                    <a:pt x="21365" y="626"/>
                    <a:pt x="21457" y="1740"/>
                  </a:cubicBezTo>
                  <a:cubicBezTo>
                    <a:pt x="21548" y="2855"/>
                    <a:pt x="21600" y="4366"/>
                    <a:pt x="21600" y="5942"/>
                  </a:cubicBezTo>
                  <a:lnTo>
                    <a:pt x="21600" y="15658"/>
                  </a:lnTo>
                  <a:cubicBezTo>
                    <a:pt x="21600" y="17234"/>
                    <a:pt x="21548" y="18745"/>
                    <a:pt x="21457" y="19860"/>
                  </a:cubicBezTo>
                  <a:cubicBezTo>
                    <a:pt x="21365" y="20974"/>
                    <a:pt x="21241" y="21600"/>
                    <a:pt x="21111" y="21600"/>
                  </a:cubicBezTo>
                  <a:lnTo>
                    <a:pt x="489" y="21600"/>
                  </a:lnTo>
                  <a:cubicBezTo>
                    <a:pt x="359" y="21600"/>
                    <a:pt x="235" y="20974"/>
                    <a:pt x="143" y="19860"/>
                  </a:cubicBezTo>
                  <a:cubicBezTo>
                    <a:pt x="52" y="18745"/>
                    <a:pt x="0" y="17234"/>
                    <a:pt x="0" y="15658"/>
                  </a:cubicBezTo>
                  <a:lnTo>
                    <a:pt x="0" y="5942"/>
                  </a:lnTo>
                  <a:cubicBezTo>
                    <a:pt x="0" y="4366"/>
                    <a:pt x="52" y="2855"/>
                    <a:pt x="143" y="1740"/>
                  </a:cubicBezTo>
                  <a:cubicBezTo>
                    <a:pt x="235" y="626"/>
                    <a:pt x="359" y="0"/>
                    <a:pt x="489"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71" name="TextBox 6"/>
            <p:cNvSpPr txBox="1"/>
            <p:nvPr/>
          </p:nvSpPr>
          <p:spPr>
            <a:xfrm>
              <a:off x="0" y="247356"/>
              <a:ext cx="11393983"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DISTANCE </a:t>
              </a:r>
            </a:p>
          </p:txBody>
        </p:sp>
      </p:grpSp>
      <p:pic>
        <p:nvPicPr>
          <p:cNvPr id="273" name="Picture 8" descr="Picture 8"/>
          <p:cNvPicPr>
            <a:picLocks noChangeAspect="1"/>
          </p:cNvPicPr>
          <p:nvPr/>
        </p:nvPicPr>
        <p:blipFill>
          <a:blip r:embed="rId3">
            <a:alphaModFix amt="52999"/>
            <a:extLst/>
          </a:blip>
          <a:srcRect l="0" t="16056" r="0" b="24132"/>
          <a:stretch>
            <a:fillRect/>
          </a:stretch>
        </p:blipFill>
        <p:spPr>
          <a:xfrm>
            <a:off x="4521610" y="64493"/>
            <a:ext cx="12737690" cy="5079008"/>
          </a:xfrm>
          <a:prstGeom prst="rect">
            <a:avLst/>
          </a:prstGeom>
          <a:ln w="12700">
            <a:miter lim="400000"/>
          </a:ln>
        </p:spPr>
      </p:pic>
      <p:sp>
        <p:nvSpPr>
          <p:cNvPr id="274" name="TextBox 9"/>
          <p:cNvSpPr txBox="1"/>
          <p:nvPr/>
        </p:nvSpPr>
        <p:spPr>
          <a:xfrm>
            <a:off x="1595475" y="6538510"/>
            <a:ext cx="15097051" cy="272934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300"/>
              </a:lnSpc>
              <a:defRPr sz="3700">
                <a:solidFill>
                  <a:srgbClr val="E4E2DD"/>
                </a:solidFill>
                <a:latin typeface="TT Norms"/>
                <a:ea typeface="TT Norms"/>
                <a:cs typeface="TT Norms"/>
                <a:sym typeface="TT Norms"/>
              </a:defRPr>
            </a:lvl1pPr>
          </a:lstStyle>
          <a:p>
            <a:pPr/>
            <a:r>
              <a:t>Geographical separation between people is a significant barrier, especially when it limits face-to-face interaction. Large distances often force a reliance on technology, which can strip away important non-verbal cues like facial expressions and body language, potentially leading to misunderstandings. </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grpSp>
        <p:nvGrpSpPr>
          <p:cNvPr id="278" name="Group 2"/>
          <p:cNvGrpSpPr/>
          <p:nvPr/>
        </p:nvGrpSpPr>
        <p:grpSpPr>
          <a:xfrm>
            <a:off x="983073" y="2824041"/>
            <a:ext cx="7243584" cy="937812"/>
            <a:chOff x="0" y="0"/>
            <a:chExt cx="7243583" cy="937811"/>
          </a:xfrm>
        </p:grpSpPr>
        <p:sp>
          <p:nvSpPr>
            <p:cNvPr id="276" name="Freeform 3"/>
            <p:cNvSpPr/>
            <p:nvPr/>
          </p:nvSpPr>
          <p:spPr>
            <a:xfrm>
              <a:off x="0" y="-1"/>
              <a:ext cx="7243583"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10" y="0"/>
                  </a:moveTo>
                  <a:lnTo>
                    <a:pt x="20390" y="0"/>
                  </a:lnTo>
                  <a:cubicBezTo>
                    <a:pt x="21058" y="0"/>
                    <a:pt x="21600" y="4185"/>
                    <a:pt x="21600" y="9347"/>
                  </a:cubicBezTo>
                  <a:lnTo>
                    <a:pt x="21600" y="12253"/>
                  </a:lnTo>
                  <a:cubicBezTo>
                    <a:pt x="21600" y="17415"/>
                    <a:pt x="21058" y="21600"/>
                    <a:pt x="20390" y="21600"/>
                  </a:cubicBezTo>
                  <a:lnTo>
                    <a:pt x="1210" y="21600"/>
                  </a:lnTo>
                  <a:cubicBezTo>
                    <a:pt x="542" y="21600"/>
                    <a:pt x="0" y="17415"/>
                    <a:pt x="0" y="12253"/>
                  </a:cubicBezTo>
                  <a:lnTo>
                    <a:pt x="0" y="9347"/>
                  </a:lnTo>
                  <a:cubicBezTo>
                    <a:pt x="0" y="4185"/>
                    <a:pt x="542" y="0"/>
                    <a:pt x="1210"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77" name="TextBox 4"/>
            <p:cNvSpPr txBox="1"/>
            <p:nvPr/>
          </p:nvSpPr>
          <p:spPr>
            <a:xfrm>
              <a:off x="-1" y="247356"/>
              <a:ext cx="7243584"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NOISE </a:t>
              </a:r>
            </a:p>
          </p:txBody>
        </p:sp>
      </p:grpSp>
      <p:pic>
        <p:nvPicPr>
          <p:cNvPr id="279" name="Picture 6" descr="Picture 6"/>
          <p:cNvPicPr>
            <a:picLocks noChangeAspect="1"/>
          </p:cNvPicPr>
          <p:nvPr/>
        </p:nvPicPr>
        <p:blipFill>
          <a:blip r:embed="rId2">
            <a:extLst/>
          </a:blip>
          <a:srcRect l="41877" t="0" r="8063" b="0"/>
          <a:stretch>
            <a:fillRect/>
          </a:stretch>
        </p:blipFill>
        <p:spPr>
          <a:xfrm>
            <a:off x="11958887" y="753847"/>
            <a:ext cx="5911486" cy="8030180"/>
          </a:xfrm>
          <a:prstGeom prst="rect">
            <a:avLst/>
          </a:prstGeom>
          <a:ln w="12700">
            <a:miter lim="400000"/>
          </a:ln>
        </p:spPr>
      </p:pic>
      <p:sp>
        <p:nvSpPr>
          <p:cNvPr id="280" name="TextBox 7"/>
          <p:cNvSpPr txBox="1"/>
          <p:nvPr/>
        </p:nvSpPr>
        <p:spPr>
          <a:xfrm>
            <a:off x="1825853" y="1230097"/>
            <a:ext cx="2779013" cy="5217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4100"/>
              </a:lnSpc>
              <a:defRPr spc="-254" sz="3600">
                <a:solidFill>
                  <a:srgbClr val="E4E2DD"/>
                </a:solidFill>
                <a:latin typeface="TT Firs Neue"/>
                <a:ea typeface="TT Firs Neue"/>
                <a:cs typeface="TT Firs Neue"/>
                <a:sym typeface="TT Firs Neue"/>
              </a:defRPr>
            </a:lvl1pPr>
          </a:lstStyle>
          <a:p>
            <a:pPr/>
            <a:r>
              <a:t>BARRIER </a:t>
            </a:r>
          </a:p>
        </p:txBody>
      </p:sp>
      <p:sp>
        <p:nvSpPr>
          <p:cNvPr id="281" name="TextBox 8"/>
          <p:cNvSpPr txBox="1"/>
          <p:nvPr/>
        </p:nvSpPr>
        <p:spPr>
          <a:xfrm>
            <a:off x="983073" y="4228577"/>
            <a:ext cx="10441755" cy="4684387"/>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4100"/>
              </a:lnSpc>
              <a:defRPr>
                <a:latin typeface="+mn-lt"/>
                <a:ea typeface="+mn-ea"/>
                <a:cs typeface="+mn-cs"/>
                <a:sym typeface="Calibri"/>
              </a:defRPr>
            </a:pPr>
          </a:p>
          <a:p>
            <a:pPr>
              <a:lnSpc>
                <a:spcPts val="4100"/>
              </a:lnSpc>
              <a:defRPr sz="3500">
                <a:solidFill>
                  <a:srgbClr val="3EA896"/>
                </a:solidFill>
                <a:latin typeface="TT Norms"/>
                <a:ea typeface="TT Norms"/>
                <a:cs typeface="TT Norms"/>
                <a:sym typeface="TT Norms"/>
              </a:defRPr>
            </a:pPr>
            <a:r>
              <a:t>​</a:t>
            </a:r>
          </a:p>
          <a:p>
            <a:pPr>
              <a:lnSpc>
                <a:spcPts val="4100"/>
              </a:lnSpc>
              <a:defRPr sz="3500">
                <a:solidFill>
                  <a:srgbClr val="3EA896"/>
                </a:solidFill>
                <a:latin typeface="TT Norms"/>
                <a:ea typeface="TT Norms"/>
                <a:cs typeface="TT Norms"/>
                <a:sym typeface="TT Norms"/>
              </a:defRPr>
            </a:pPr>
            <a:r>
              <a:t>This includes any unwanted background sound that disrupts a conversation, such as loud traffic, construction, or even a humming air conditioner. It can also refer to technical "noise" like a crackling phone line or static during a video call, which makes it difficult for the listener to hear or understand the original message.</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3" name="Freeform 2"/>
          <p:cNvSpPr/>
          <p:nvPr/>
        </p:nvSpPr>
        <p:spPr>
          <a:xfrm>
            <a:off x="-1" y="-1"/>
            <a:ext cx="18288002" cy="10287001"/>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84" name="Freeform 3"/>
          <p:cNvSpPr/>
          <p:nvPr/>
        </p:nvSpPr>
        <p:spPr>
          <a:xfrm>
            <a:off x="9952374" y="7042418"/>
            <a:ext cx="8962299" cy="673270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85" name="TextBox 4"/>
          <p:cNvSpPr txBox="1"/>
          <p:nvPr/>
        </p:nvSpPr>
        <p:spPr>
          <a:xfrm>
            <a:off x="1028699" y="2187966"/>
            <a:ext cx="9744148" cy="1293723"/>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9600"/>
              </a:lnSpc>
              <a:defRPr spc="-763" sz="10900">
                <a:solidFill>
                  <a:srgbClr val="E4E2DD"/>
                </a:solidFill>
                <a:latin typeface="TT Firs Neue"/>
                <a:ea typeface="TT Firs Neue"/>
                <a:cs typeface="TT Firs Neue"/>
                <a:sym typeface="TT Firs Neue"/>
              </a:defRPr>
            </a:lvl1pPr>
          </a:lstStyle>
          <a:p>
            <a:pPr/>
            <a:r>
              <a:t> CONCLUSION</a:t>
            </a:r>
          </a:p>
        </p:txBody>
      </p:sp>
      <p:sp>
        <p:nvSpPr>
          <p:cNvPr id="286" name="Freeform 5"/>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87" name="TextBox 6"/>
          <p:cNvSpPr txBox="1"/>
          <p:nvPr/>
        </p:nvSpPr>
        <p:spPr>
          <a:xfrm>
            <a:off x="13184601" y="1030802"/>
            <a:ext cx="4315625" cy="3647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STUDIO SHODWE</a:t>
            </a:r>
          </a:p>
        </p:txBody>
      </p:sp>
      <p:sp>
        <p:nvSpPr>
          <p:cNvPr id="288" name="TextBox 7"/>
          <p:cNvSpPr txBox="1"/>
          <p:nvPr/>
        </p:nvSpPr>
        <p:spPr>
          <a:xfrm>
            <a:off x="360326" y="3879643"/>
            <a:ext cx="15580606" cy="2603848"/>
          </a:xfrm>
          <a:prstGeom prst="rect">
            <a:avLst/>
          </a:prstGeom>
          <a:solidFill>
            <a:srgbClr val="FFFFFF"/>
          </a:solidFill>
          <a:ln w="25400">
            <a:solidFill>
              <a:schemeClr val="accent1"/>
            </a:solidFill>
          </a:ln>
          <a:effectLst>
            <a:outerShdw sx="100000" sy="100000" kx="0" ky="0" algn="b" rotWithShape="0" blurRad="38100" dist="23000" dir="5400000">
              <a:srgbClr val="000000">
                <a:alpha val="35000"/>
              </a:srgbClr>
            </a:outerShdw>
          </a:effectLst>
          <a:extLst>
            <a:ext uri="{C572A759-6A51-4108-AA02-DFA0A04FC94B}">
              <ma14:wrappingTextBoxFlag xmlns:ma14="http://schemas.microsoft.com/office/mac/drawingml/2011/main" val="1"/>
            </a:ext>
          </a:extLst>
        </p:spPr>
        <p:txBody>
          <a:bodyPr lIns="0" tIns="0" rIns="0" bIns="0">
            <a:spAutoFit/>
          </a:bodyPr>
          <a:lstStyle/>
          <a:p>
            <a:pPr>
              <a:defRPr>
                <a:latin typeface="+mn-lt"/>
                <a:ea typeface="+mn-ea"/>
                <a:cs typeface="+mn-cs"/>
                <a:sym typeface="Calibri"/>
              </a:defRPr>
            </a:pPr>
          </a:p>
          <a:p>
            <a:pPr lvl="1" indent="457200">
              <a:defRPr>
                <a:latin typeface="+mn-lt"/>
                <a:ea typeface="+mn-ea"/>
                <a:cs typeface="+mn-cs"/>
                <a:sym typeface="Calibri"/>
              </a:defRPr>
            </a:pPr>
            <a:r>
              <a:t>TO OVERCOME A PHYSICAL BARRIER LIKE NOISE, SUCH AS A LOUD ENVIRONMENT DURING A MEETING, CONSIDER THE FOLLOWING STRATEGIES:   </a:t>
            </a:r>
          </a:p>
          <a:p>
            <a:pPr>
              <a:defRPr>
                <a:latin typeface="+mn-lt"/>
                <a:ea typeface="+mn-ea"/>
                <a:cs typeface="+mn-cs"/>
                <a:sym typeface="Calibri"/>
              </a:defRPr>
            </a:pPr>
          </a:p>
          <a:p>
            <a:pPr>
              <a:defRPr>
                <a:latin typeface="+mn-lt"/>
                <a:ea typeface="+mn-ea"/>
                <a:cs typeface="+mn-cs"/>
                <a:sym typeface="Calibri"/>
              </a:defRPr>
            </a:pPr>
            <a:r>
              <a:t>         CHOOSE THE RIGHT ENVIRONMENT: USE TECHNOLOGY IE  NOISE-CANCELLING HEADPHONES OR MICROPHONES DURING VIRTUAL MEETINGS</a:t>
            </a:r>
          </a:p>
          <a:p>
            <a:pPr>
              <a:defRPr>
                <a:latin typeface="+mn-lt"/>
                <a:ea typeface="+mn-ea"/>
                <a:cs typeface="+mn-cs"/>
                <a:sym typeface="Calibri"/>
              </a:defRPr>
            </a:pPr>
          </a:p>
          <a:p>
            <a:pPr lvl="1" indent="457200">
              <a:defRPr>
                <a:latin typeface="+mn-lt"/>
                <a:ea typeface="+mn-ea"/>
                <a:cs typeface="+mn-cs"/>
                <a:sym typeface="Calibri"/>
              </a:defRPr>
            </a:pPr>
            <a:r>
              <a:t>SOUNDPROOFING: USE SOUND-ABSORBING MATERIALS ​</a:t>
            </a:r>
          </a:p>
          <a:p>
            <a:pPr>
              <a:defRPr>
                <a:latin typeface="+mn-lt"/>
                <a:ea typeface="+mn-ea"/>
                <a:cs typeface="+mn-cs"/>
                <a:sym typeface="Calibri"/>
              </a:defRPr>
            </a:pPr>
          </a:p>
          <a:p>
            <a:pPr lvl="1" indent="457200">
              <a:defRPr>
                <a:latin typeface="+mn-lt"/>
                <a:ea typeface="+mn-ea"/>
                <a:cs typeface="+mn-cs"/>
                <a:sym typeface="Calibri"/>
              </a:defRPr>
            </a:pPr>
            <a:r>
              <a:t>WHEN IT COMES TO DISTANCE IN COMMUNICATION THIS IS THE REASON WHY TECHNOLOGY WAS INVENTED SO PEOPLE CAN STAY IN TOUCH ALL AROUND THE WORLD IE PHONE EMAILS AND EVEN THE GOOD OLD LETTER PEN TO PAPER</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90"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293" name="Group 3"/>
          <p:cNvGrpSpPr/>
          <p:nvPr/>
        </p:nvGrpSpPr>
        <p:grpSpPr>
          <a:xfrm>
            <a:off x="1073985" y="8655666"/>
            <a:ext cx="2679099" cy="602636"/>
            <a:chOff x="0" y="0"/>
            <a:chExt cx="2679097" cy="602634"/>
          </a:xfrm>
        </p:grpSpPr>
        <p:sp>
          <p:nvSpPr>
            <p:cNvPr id="291" name="Freeform 4"/>
            <p:cNvSpPr/>
            <p:nvPr/>
          </p:nvSpPr>
          <p:spPr>
            <a:xfrm>
              <a:off x="-1" y="32848"/>
              <a:ext cx="2679097" cy="5697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297" y="0"/>
                  </a:moveTo>
                  <a:lnTo>
                    <a:pt x="19303" y="0"/>
                  </a:lnTo>
                  <a:cubicBezTo>
                    <a:pt x="20572" y="0"/>
                    <a:pt x="21600" y="4835"/>
                    <a:pt x="21600" y="10800"/>
                  </a:cubicBezTo>
                  <a:cubicBezTo>
                    <a:pt x="21600" y="16765"/>
                    <a:pt x="20572" y="21600"/>
                    <a:pt x="19303" y="21600"/>
                  </a:cubicBezTo>
                  <a:lnTo>
                    <a:pt x="2297" y="21600"/>
                  </a:lnTo>
                  <a:cubicBezTo>
                    <a:pt x="1028" y="21600"/>
                    <a:pt x="0" y="16765"/>
                    <a:pt x="0" y="10800"/>
                  </a:cubicBezTo>
                  <a:cubicBezTo>
                    <a:pt x="0" y="4835"/>
                    <a:pt x="1028" y="0"/>
                    <a:pt x="2297"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292" name="TextBox 5"/>
            <p:cNvSpPr txBox="1"/>
            <p:nvPr/>
          </p:nvSpPr>
          <p:spPr>
            <a:xfrm>
              <a:off x="-1" y="-1"/>
              <a:ext cx="2679099" cy="45465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900"/>
                </a:lnSpc>
                <a:defRPr b="1" sz="2000">
                  <a:solidFill>
                    <a:srgbClr val="E4E2DD"/>
                  </a:solidFill>
                  <a:latin typeface="TT Norms Bold"/>
                  <a:ea typeface="TT Norms Bold"/>
                  <a:cs typeface="TT Norms Bold"/>
                  <a:sym typeface="TT Norms Bold"/>
                </a:defRPr>
              </a:lvl1pPr>
            </a:lstStyle>
            <a:p>
              <a:pPr/>
              <a:r>
                <a:t>APRIL 2026</a:t>
              </a:r>
            </a:p>
          </p:txBody>
        </p:sp>
      </p:grpSp>
      <p:sp>
        <p:nvSpPr>
          <p:cNvPr id="294" name="Freeform 6"/>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95" name="Freeform 7"/>
          <p:cNvSpPr/>
          <p:nvPr/>
        </p:nvSpPr>
        <p:spPr>
          <a:xfrm>
            <a:off x="8566793" y="2770400"/>
            <a:ext cx="9458349" cy="9597954"/>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296" name="TextBox 8"/>
          <p:cNvSpPr txBox="1"/>
          <p:nvPr/>
        </p:nvSpPr>
        <p:spPr>
          <a:xfrm>
            <a:off x="1028700" y="970488"/>
            <a:ext cx="9282546" cy="314322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8100"/>
              </a:lnSpc>
              <a:defRPr spc="-630" sz="9000">
                <a:solidFill>
                  <a:srgbClr val="E4E2DD"/>
                </a:solidFill>
                <a:latin typeface="TT Firs Neue"/>
                <a:ea typeface="TT Firs Neue"/>
                <a:cs typeface="TT Firs Neue"/>
                <a:sym typeface="TT Firs Neue"/>
              </a:defRPr>
            </a:lvl1pPr>
          </a:lstStyle>
          <a:p>
            <a:pPr/>
            <a:r>
              <a:t>EMOTIONAL BARRIERS IN COMMUNICATION</a:t>
            </a:r>
          </a:p>
        </p:txBody>
      </p:sp>
      <p:sp>
        <p:nvSpPr>
          <p:cNvPr id="297" name="TextBox 9"/>
          <p:cNvSpPr txBox="1"/>
          <p:nvPr/>
        </p:nvSpPr>
        <p:spPr>
          <a:xfrm>
            <a:off x="12943677" y="8710603"/>
            <a:ext cx="4315625" cy="7330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r">
              <a:lnSpc>
                <a:spcPts val="2900"/>
              </a:lnSpc>
              <a:defRPr b="1" sz="2400">
                <a:solidFill>
                  <a:srgbClr val="E4E2DD"/>
                </a:solidFill>
                <a:latin typeface="TT Norms Bold"/>
                <a:ea typeface="TT Norms Bold"/>
                <a:cs typeface="TT Norms Bold"/>
                <a:sym typeface="TT Norms Bold"/>
              </a:defRPr>
            </a:pPr>
            <a:r>
              <a:t>PREPARED BY  YOUSRA</a:t>
            </a:r>
          </a:p>
          <a:p>
            <a:pPr algn="r">
              <a:lnSpc>
                <a:spcPts val="2900"/>
              </a:lnSpc>
              <a:defRPr b="1" sz="2400">
                <a:solidFill>
                  <a:srgbClr val="E4E2DD"/>
                </a:solidFill>
                <a:latin typeface="TT Norms Bold"/>
                <a:ea typeface="TT Norms Bold"/>
                <a:cs typeface="TT Norms Bold"/>
                <a:sym typeface="TT Norms Bold"/>
              </a:defRPr>
            </a:pPr>
            <a:r>
              <a:t> </a:t>
            </a:r>
          </a:p>
        </p:txBody>
      </p:sp>
      <p:sp>
        <p:nvSpPr>
          <p:cNvPr id="298" name="TextBox 10"/>
          <p:cNvSpPr txBox="1"/>
          <p:nvPr/>
        </p:nvSpPr>
        <p:spPr>
          <a:xfrm>
            <a:off x="14388560" y="845073"/>
            <a:ext cx="3111665" cy="7330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00"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01" name="Freeform 3"/>
          <p:cNvSpPr/>
          <p:nvPr/>
        </p:nvSpPr>
        <p:spPr>
          <a:xfrm>
            <a:off x="12689034" y="5143500"/>
            <a:ext cx="6697148" cy="6795997"/>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02" name="Freeform 4"/>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03" name="Freeform 5"/>
          <p:cNvSpPr/>
          <p:nvPr/>
        </p:nvSpPr>
        <p:spPr>
          <a:xfrm>
            <a:off x="9863852" y="5143500"/>
            <a:ext cx="7729589" cy="4703663"/>
          </a:xfrm>
          <a:prstGeom prst="rect">
            <a:avLst/>
          </a:prstGeom>
          <a:blipFill>
            <a:blip r:embed="rId4"/>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04" name="TextBox 6"/>
          <p:cNvSpPr txBox="1"/>
          <p:nvPr/>
        </p:nvSpPr>
        <p:spPr>
          <a:xfrm>
            <a:off x="14481776" y="923497"/>
            <a:ext cx="3111665" cy="73304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r">
              <a:lnSpc>
                <a:spcPts val="2900"/>
              </a:lnSpc>
              <a:defRPr b="1" sz="2400">
                <a:solidFill>
                  <a:srgbClr val="E4E2DD"/>
                </a:solidFill>
                <a:latin typeface="TT Norms Bold"/>
                <a:ea typeface="TT Norms Bold"/>
                <a:cs typeface="TT Norms Bold"/>
                <a:sym typeface="TT Norms Bold"/>
              </a:defRPr>
            </a:lvl1pPr>
          </a:lstStyle>
          <a:p>
            <a:pPr/>
            <a:r>
              <a:t>FLIGHT FOODS CASE STUDY</a:t>
            </a:r>
          </a:p>
        </p:txBody>
      </p:sp>
      <p:sp>
        <p:nvSpPr>
          <p:cNvPr id="305" name="TextBox 7"/>
          <p:cNvSpPr txBox="1"/>
          <p:nvPr/>
        </p:nvSpPr>
        <p:spPr>
          <a:xfrm>
            <a:off x="563751" y="3952626"/>
            <a:ext cx="14382975" cy="220623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539748" indent="-269875" algn="ctr">
              <a:lnSpc>
                <a:spcPts val="2900"/>
              </a:lnSpc>
              <a:buSzPct val="100000"/>
              <a:buFont typeface="Arial"/>
              <a:buChar char="•"/>
              <a:defRPr b="1" sz="2400">
                <a:solidFill>
                  <a:srgbClr val="E4E2DD"/>
                </a:solidFill>
                <a:latin typeface="TT Norms Bold"/>
                <a:ea typeface="TT Norms Bold"/>
                <a:cs typeface="TT Norms Bold"/>
                <a:sym typeface="TT Norms Bold"/>
              </a:defRPr>
            </a:pPr>
            <a:r>
              <a:t>EMOTIONAL STATES THAT DISTORT UNDERSTANDING AND MESSAGE INTERPRETATION.​</a:t>
            </a:r>
          </a:p>
          <a:p>
            <a:pPr lvl="1" marL="539748" indent="-269875">
              <a:lnSpc>
                <a:spcPts val="2900"/>
              </a:lnSpc>
              <a:buSzPct val="100000"/>
              <a:buFont typeface="Arial"/>
              <a:buChar char="•"/>
              <a:defRPr b="1" sz="2400">
                <a:solidFill>
                  <a:srgbClr val="E4E2DD"/>
                </a:solidFill>
                <a:latin typeface="TT Norms Bold"/>
                <a:ea typeface="TT Norms Bold"/>
                <a:cs typeface="TT Norms Bold"/>
                <a:sym typeface="TT Norms Bold"/>
              </a:defRPr>
            </a:pPr>
            <a:r>
              <a:t>EXAMPLES:​</a:t>
            </a:r>
          </a:p>
          <a:p>
            <a:pPr lvl="1" marL="539748" indent="-269875">
              <a:lnSpc>
                <a:spcPts val="2900"/>
              </a:lnSpc>
              <a:buSzPct val="100000"/>
              <a:buFont typeface="Arial"/>
              <a:buChar char="•"/>
              <a:defRPr b="1" sz="2400">
                <a:solidFill>
                  <a:srgbClr val="E4E2DD"/>
                </a:solidFill>
                <a:latin typeface="TT Norms Bold"/>
                <a:ea typeface="TT Norms Bold"/>
                <a:cs typeface="TT Norms Bold"/>
                <a:sym typeface="TT Norms Bold"/>
              </a:defRPr>
            </a:pPr>
            <a:r>
              <a:t> STRESS​</a:t>
            </a:r>
          </a:p>
          <a:p>
            <a:pPr lvl="1" marL="539748" indent="-269875">
              <a:lnSpc>
                <a:spcPts val="2900"/>
              </a:lnSpc>
              <a:buSzPct val="100000"/>
              <a:buFont typeface="Arial"/>
              <a:buChar char="•"/>
              <a:defRPr b="1" sz="2400">
                <a:solidFill>
                  <a:srgbClr val="E4E2DD"/>
                </a:solidFill>
                <a:latin typeface="TT Norms Bold"/>
                <a:ea typeface="TT Norms Bold"/>
                <a:cs typeface="TT Norms Bold"/>
                <a:sym typeface="TT Norms Bold"/>
              </a:defRPr>
            </a:pPr>
            <a:r>
              <a:t>ANGER​</a:t>
            </a:r>
          </a:p>
          <a:p>
            <a:pPr lvl="1" marL="539748" indent="-269875">
              <a:lnSpc>
                <a:spcPts val="2900"/>
              </a:lnSpc>
              <a:buSzPct val="100000"/>
              <a:buFont typeface="Arial"/>
              <a:buChar char="•"/>
              <a:defRPr b="1" sz="2400">
                <a:solidFill>
                  <a:srgbClr val="E4E2DD"/>
                </a:solidFill>
                <a:latin typeface="TT Norms Bold"/>
                <a:ea typeface="TT Norms Bold"/>
                <a:cs typeface="TT Norms Bold"/>
                <a:sym typeface="TT Norms Bold"/>
              </a:defRPr>
            </a:pPr>
            <a:r>
              <a:t>FRUSTRATION​</a:t>
            </a:r>
          </a:p>
          <a:p>
            <a:pPr lvl="1" marL="539748" indent="-269875">
              <a:lnSpc>
                <a:spcPts val="2900"/>
              </a:lnSpc>
              <a:buSzPct val="100000"/>
              <a:buFont typeface="Arial"/>
              <a:buChar char="•"/>
              <a:defRPr b="1" sz="2400">
                <a:solidFill>
                  <a:srgbClr val="E4E2DD"/>
                </a:solidFill>
                <a:latin typeface="TT Norms Bold"/>
                <a:ea typeface="TT Norms Bold"/>
                <a:cs typeface="TT Norms Bold"/>
                <a:sym typeface="TT Norms Bold"/>
              </a:defRPr>
            </a:pPr>
            <a:r>
              <a:t>LOW MOTIVATION</a:t>
            </a:r>
          </a:p>
        </p:txBody>
      </p:sp>
      <p:sp>
        <p:nvSpPr>
          <p:cNvPr id="306" name="TextBox 8"/>
          <p:cNvSpPr txBox="1"/>
          <p:nvPr/>
        </p:nvSpPr>
        <p:spPr>
          <a:xfrm>
            <a:off x="1028700" y="2384105"/>
            <a:ext cx="13453077" cy="87653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6500"/>
              </a:lnSpc>
              <a:defRPr spc="-519" sz="7400">
                <a:solidFill>
                  <a:srgbClr val="E4E2DD"/>
                </a:solidFill>
                <a:latin typeface="TT Firs Neue"/>
                <a:ea typeface="TT Firs Neue"/>
                <a:cs typeface="TT Firs Neue"/>
                <a:sym typeface="TT Firs Neue"/>
              </a:defRPr>
            </a:lvl1pPr>
          </a:lstStyle>
          <a:p>
            <a:pPr/>
            <a:r>
              <a:t>WHAT IS EMOTIONAL BARRIER?</a:t>
            </a:r>
          </a:p>
        </p:txBody>
      </p:sp>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grpSp>
        <p:nvGrpSpPr>
          <p:cNvPr id="310" name="Group 2"/>
          <p:cNvGrpSpPr/>
          <p:nvPr/>
        </p:nvGrpSpPr>
        <p:grpSpPr>
          <a:xfrm>
            <a:off x="1050748" y="2948588"/>
            <a:ext cx="11160388" cy="937812"/>
            <a:chOff x="0" y="0"/>
            <a:chExt cx="11160387" cy="937811"/>
          </a:xfrm>
        </p:grpSpPr>
        <p:sp>
          <p:nvSpPr>
            <p:cNvPr id="308" name="Freeform 3"/>
            <p:cNvSpPr/>
            <p:nvPr/>
          </p:nvSpPr>
          <p:spPr>
            <a:xfrm>
              <a:off x="0" y="-1"/>
              <a:ext cx="11160388"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510" y="0"/>
                  </a:moveTo>
                  <a:lnTo>
                    <a:pt x="21090" y="0"/>
                  </a:lnTo>
                  <a:cubicBezTo>
                    <a:pt x="21225" y="0"/>
                    <a:pt x="21355" y="639"/>
                    <a:pt x="21451" y="1777"/>
                  </a:cubicBezTo>
                  <a:cubicBezTo>
                    <a:pt x="21546" y="2914"/>
                    <a:pt x="21600" y="4458"/>
                    <a:pt x="21600" y="6066"/>
                  </a:cubicBezTo>
                  <a:lnTo>
                    <a:pt x="21600" y="15534"/>
                  </a:lnTo>
                  <a:cubicBezTo>
                    <a:pt x="21600" y="17143"/>
                    <a:pt x="21546" y="18686"/>
                    <a:pt x="21451" y="19823"/>
                  </a:cubicBezTo>
                  <a:cubicBezTo>
                    <a:pt x="21355" y="20961"/>
                    <a:pt x="21225" y="21600"/>
                    <a:pt x="21090" y="21600"/>
                  </a:cubicBezTo>
                  <a:lnTo>
                    <a:pt x="510" y="21600"/>
                  </a:lnTo>
                  <a:cubicBezTo>
                    <a:pt x="375" y="21600"/>
                    <a:pt x="245" y="20961"/>
                    <a:pt x="149" y="19823"/>
                  </a:cubicBezTo>
                  <a:cubicBezTo>
                    <a:pt x="54" y="18686"/>
                    <a:pt x="0" y="17143"/>
                    <a:pt x="0" y="15534"/>
                  </a:cubicBezTo>
                  <a:lnTo>
                    <a:pt x="0" y="6066"/>
                  </a:lnTo>
                  <a:cubicBezTo>
                    <a:pt x="0" y="4458"/>
                    <a:pt x="54" y="2914"/>
                    <a:pt x="149" y="1777"/>
                  </a:cubicBezTo>
                  <a:cubicBezTo>
                    <a:pt x="245" y="639"/>
                    <a:pt x="375" y="0"/>
                    <a:pt x="510"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309" name="TextBox 4"/>
            <p:cNvSpPr txBox="1"/>
            <p:nvPr/>
          </p:nvSpPr>
          <p:spPr>
            <a:xfrm>
              <a:off x="0" y="247356"/>
              <a:ext cx="11160388"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EVIDENCE FROM THE CASE STUDY​</a:t>
              </a:r>
            </a:p>
          </p:txBody>
        </p:sp>
      </p:grpSp>
      <p:sp>
        <p:nvSpPr>
          <p:cNvPr id="311" name="Freeform 5"/>
          <p:cNvSpPr/>
          <p:nvPr/>
        </p:nvSpPr>
        <p:spPr>
          <a:xfrm>
            <a:off x="10980139" y="6557567"/>
            <a:ext cx="6279162" cy="2864869"/>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12" name="TextBox 6"/>
          <p:cNvSpPr txBox="1"/>
          <p:nvPr/>
        </p:nvSpPr>
        <p:spPr>
          <a:xfrm>
            <a:off x="1028699" y="958634"/>
            <a:ext cx="3492912" cy="44614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500"/>
              </a:lnSpc>
              <a:defRPr spc="-219" sz="3100">
                <a:solidFill>
                  <a:srgbClr val="E4E2DD"/>
                </a:solidFill>
                <a:latin typeface="TT Firs Neue"/>
                <a:ea typeface="TT Firs Neue"/>
                <a:cs typeface="TT Firs Neue"/>
                <a:sym typeface="TT Firs Neue"/>
              </a:defRPr>
            </a:lvl1pPr>
          </a:lstStyle>
          <a:p>
            <a:pPr/>
            <a:r>
              <a:t>FLIGHT FOODS LTD </a:t>
            </a:r>
          </a:p>
        </p:txBody>
      </p:sp>
      <p:sp>
        <p:nvSpPr>
          <p:cNvPr id="313" name="TextBox 7"/>
          <p:cNvSpPr txBox="1"/>
          <p:nvPr/>
        </p:nvSpPr>
        <p:spPr>
          <a:xfrm>
            <a:off x="1028700" y="4489901"/>
            <a:ext cx="13054419" cy="2535672"/>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925564" indent="-462782">
              <a:lnSpc>
                <a:spcPts val="5000"/>
              </a:lnSpc>
              <a:buSzPct val="100000"/>
              <a:buFont typeface="Arial"/>
              <a:buChar char="•"/>
              <a:defRPr sz="4200">
                <a:solidFill>
                  <a:srgbClr val="3EA896"/>
                </a:solidFill>
                <a:latin typeface="TT Norms"/>
                <a:ea typeface="TT Norms"/>
                <a:cs typeface="TT Norms"/>
                <a:sym typeface="TT Norms"/>
              </a:defRPr>
            </a:pPr>
            <a:r>
              <a:t>Gary appears stressed and under pressure​</a:t>
            </a:r>
          </a:p>
          <a:p>
            <a:pPr lvl="1" marL="925564" indent="-462782">
              <a:lnSpc>
                <a:spcPts val="5000"/>
              </a:lnSpc>
              <a:buSzPct val="100000"/>
              <a:buFont typeface="Arial"/>
              <a:buChar char="•"/>
              <a:defRPr sz="4200">
                <a:solidFill>
                  <a:srgbClr val="3EA896"/>
                </a:solidFill>
                <a:latin typeface="TT Norms"/>
                <a:ea typeface="TT Norms"/>
                <a:cs typeface="TT Norms"/>
                <a:sym typeface="TT Norms"/>
              </a:defRPr>
            </a:pPr>
            <a:r>
              <a:t>Employees are confused about instructions​</a:t>
            </a:r>
          </a:p>
          <a:p>
            <a:pPr lvl="1" marL="925564" indent="-462782">
              <a:lnSpc>
                <a:spcPts val="5000"/>
              </a:lnSpc>
              <a:buSzPct val="100000"/>
              <a:buFont typeface="Arial"/>
              <a:buChar char="•"/>
              <a:defRPr sz="4200">
                <a:solidFill>
                  <a:srgbClr val="3EA896"/>
                </a:solidFill>
                <a:latin typeface="TT Norms"/>
                <a:ea typeface="TT Norms"/>
                <a:cs typeface="TT Norms"/>
                <a:sym typeface="TT Norms"/>
              </a:defRPr>
            </a:pPr>
            <a:r>
              <a:t> Poor behaviour and conflict observed​</a:t>
            </a:r>
          </a:p>
          <a:p>
            <a:pPr lvl="1" marL="925564" indent="-462782">
              <a:lnSpc>
                <a:spcPts val="5000"/>
              </a:lnSpc>
              <a:buSzPct val="100000"/>
              <a:buFont typeface="Arial"/>
              <a:buChar char="•"/>
              <a:defRPr sz="4200">
                <a:solidFill>
                  <a:srgbClr val="3EA896"/>
                </a:solidFill>
                <a:latin typeface="TT Norms"/>
                <a:ea typeface="TT Norms"/>
                <a:cs typeface="TT Norms"/>
                <a:sym typeface="TT Norms"/>
              </a:defRPr>
            </a:pPr>
            <a:r>
              <a:t>Unsafe working practices occu</a:t>
            </a:r>
          </a:p>
        </p:txBody>
      </p:sp>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5"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318" name="Group 3"/>
          <p:cNvGrpSpPr/>
          <p:nvPr/>
        </p:nvGrpSpPr>
        <p:grpSpPr>
          <a:xfrm>
            <a:off x="4521611" y="1941640"/>
            <a:ext cx="11393984" cy="937812"/>
            <a:chOff x="0" y="0"/>
            <a:chExt cx="11393983" cy="937811"/>
          </a:xfrm>
        </p:grpSpPr>
        <p:sp>
          <p:nvSpPr>
            <p:cNvPr id="316" name="Freeform 4"/>
            <p:cNvSpPr/>
            <p:nvPr/>
          </p:nvSpPr>
          <p:spPr>
            <a:xfrm>
              <a:off x="0" y="-1"/>
              <a:ext cx="11393984"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89" y="0"/>
                  </a:moveTo>
                  <a:lnTo>
                    <a:pt x="21111" y="0"/>
                  </a:lnTo>
                  <a:cubicBezTo>
                    <a:pt x="21241" y="0"/>
                    <a:pt x="21365" y="626"/>
                    <a:pt x="21457" y="1740"/>
                  </a:cubicBezTo>
                  <a:cubicBezTo>
                    <a:pt x="21548" y="2855"/>
                    <a:pt x="21600" y="4366"/>
                    <a:pt x="21600" y="5942"/>
                  </a:cubicBezTo>
                  <a:lnTo>
                    <a:pt x="21600" y="15658"/>
                  </a:lnTo>
                  <a:cubicBezTo>
                    <a:pt x="21600" y="17234"/>
                    <a:pt x="21548" y="18745"/>
                    <a:pt x="21457" y="19860"/>
                  </a:cubicBezTo>
                  <a:cubicBezTo>
                    <a:pt x="21365" y="20974"/>
                    <a:pt x="21241" y="21600"/>
                    <a:pt x="21111" y="21600"/>
                  </a:cubicBezTo>
                  <a:lnTo>
                    <a:pt x="489" y="21600"/>
                  </a:lnTo>
                  <a:cubicBezTo>
                    <a:pt x="359" y="21600"/>
                    <a:pt x="235" y="20974"/>
                    <a:pt x="143" y="19860"/>
                  </a:cubicBezTo>
                  <a:cubicBezTo>
                    <a:pt x="52" y="18745"/>
                    <a:pt x="0" y="17234"/>
                    <a:pt x="0" y="15658"/>
                  </a:cubicBezTo>
                  <a:lnTo>
                    <a:pt x="0" y="5942"/>
                  </a:lnTo>
                  <a:cubicBezTo>
                    <a:pt x="0" y="4366"/>
                    <a:pt x="52" y="2855"/>
                    <a:pt x="143" y="1740"/>
                  </a:cubicBezTo>
                  <a:cubicBezTo>
                    <a:pt x="235" y="626"/>
                    <a:pt x="359" y="0"/>
                    <a:pt x="489"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317" name="TextBox 5"/>
            <p:cNvSpPr txBox="1"/>
            <p:nvPr/>
          </p:nvSpPr>
          <p:spPr>
            <a:xfrm>
              <a:off x="0" y="173330"/>
              <a:ext cx="11393983" cy="554983"/>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3600"/>
                </a:lnSpc>
                <a:defRPr b="1" sz="3000">
                  <a:solidFill>
                    <a:srgbClr val="E4E2DD"/>
                  </a:solidFill>
                  <a:latin typeface="TT Norms Bold"/>
                  <a:ea typeface="TT Norms Bold"/>
                  <a:cs typeface="TT Norms Bold"/>
                  <a:sym typeface="TT Norms Bold"/>
                </a:defRPr>
              </a:lvl1pPr>
            </a:lstStyle>
            <a:p>
              <a:pPr/>
              <a:r>
                <a:t>COMMUNICATION THEORY</a:t>
              </a:r>
            </a:p>
          </p:txBody>
        </p:sp>
      </p:grpSp>
      <p:sp>
        <p:nvSpPr>
          <p:cNvPr id="319" name="TextBox 6"/>
          <p:cNvSpPr txBox="1"/>
          <p:nvPr/>
        </p:nvSpPr>
        <p:spPr>
          <a:xfrm>
            <a:off x="1028699" y="958634"/>
            <a:ext cx="3492912" cy="96798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3800"/>
              </a:lnSpc>
              <a:defRPr spc="-240" sz="3400">
                <a:solidFill>
                  <a:srgbClr val="E4E2DD"/>
                </a:solidFill>
                <a:latin typeface="TT Firs Neue"/>
                <a:ea typeface="TT Firs Neue"/>
                <a:cs typeface="TT Firs Neue"/>
                <a:sym typeface="TT Firs Neue"/>
              </a:defRPr>
            </a:pPr>
            <a:r>
              <a:t>FLIGHT FOODS </a:t>
            </a:r>
          </a:p>
          <a:p>
            <a:pPr>
              <a:lnSpc>
                <a:spcPts val="3800"/>
              </a:lnSpc>
              <a:defRPr spc="-240" sz="3400">
                <a:solidFill>
                  <a:srgbClr val="E4E2DD"/>
                </a:solidFill>
                <a:latin typeface="TT Firs Neue"/>
                <a:ea typeface="TT Firs Neue"/>
                <a:cs typeface="TT Firs Neue"/>
                <a:sym typeface="TT Firs Neue"/>
              </a:defRPr>
            </a:pPr>
            <a:r>
              <a:t>LTD</a:t>
            </a:r>
          </a:p>
        </p:txBody>
      </p:sp>
      <p:sp>
        <p:nvSpPr>
          <p:cNvPr id="320" name="TextBox 7"/>
          <p:cNvSpPr txBox="1"/>
          <p:nvPr/>
        </p:nvSpPr>
        <p:spPr>
          <a:xfrm>
            <a:off x="1706177" y="4027094"/>
            <a:ext cx="16581824" cy="1557266"/>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755643" indent="-377821">
              <a:lnSpc>
                <a:spcPts val="4100"/>
              </a:lnSpc>
              <a:buSzPct val="100000"/>
              <a:buFont typeface="Arial"/>
              <a:buChar char="•"/>
              <a:defRPr b="1" sz="3400">
                <a:solidFill>
                  <a:srgbClr val="E4E2DD"/>
                </a:solidFill>
                <a:latin typeface="TT Norms Bold"/>
                <a:ea typeface="TT Norms Bold"/>
                <a:cs typeface="TT Norms Bold"/>
                <a:sym typeface="TT Norms Bold"/>
              </a:defRPr>
            </a:pPr>
            <a:r>
              <a:t>SHANNON &amp; WEAVER COMMUNICATION MODEL (1949)​</a:t>
            </a:r>
          </a:p>
          <a:p>
            <a:pPr lvl="1" marL="755643" indent="-377821">
              <a:lnSpc>
                <a:spcPts val="4100"/>
              </a:lnSpc>
              <a:buSzPct val="100000"/>
              <a:buFont typeface="Arial"/>
              <a:buChar char="•"/>
              <a:defRPr b="1" sz="3400">
                <a:solidFill>
                  <a:srgbClr val="E4E2DD"/>
                </a:solidFill>
                <a:latin typeface="TT Norms Bold"/>
                <a:ea typeface="TT Norms Bold"/>
                <a:cs typeface="TT Norms Bold"/>
                <a:sym typeface="TT Norms Bold"/>
              </a:defRPr>
            </a:pPr>
            <a:r>
              <a:t>EMOTIONS ACT AS *PSYCHOLOGICAL NOISE*, INTERFERING WITH MESSAGE TRANSMISSION.</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sp>
        <p:nvSpPr>
          <p:cNvPr id="322" name="TextBox 2"/>
          <p:cNvSpPr txBox="1"/>
          <p:nvPr/>
        </p:nvSpPr>
        <p:spPr>
          <a:xfrm>
            <a:off x="1028700" y="958634"/>
            <a:ext cx="2779011" cy="15631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4100"/>
              </a:lnSpc>
              <a:defRPr spc="-254" sz="3600">
                <a:solidFill>
                  <a:srgbClr val="E4E2DD"/>
                </a:solidFill>
                <a:latin typeface="TT Firs Neue"/>
                <a:ea typeface="TT Firs Neue"/>
                <a:cs typeface="TT Firs Neue"/>
                <a:sym typeface="TT Firs Neue"/>
              </a:defRPr>
            </a:pPr>
            <a:r>
              <a:t>FLIGHT FOODS</a:t>
            </a:r>
          </a:p>
          <a:p>
            <a:pPr>
              <a:lnSpc>
                <a:spcPts val="4100"/>
              </a:lnSpc>
              <a:defRPr spc="-254" sz="3600">
                <a:solidFill>
                  <a:srgbClr val="E4E2DD"/>
                </a:solidFill>
                <a:latin typeface="TT Firs Neue"/>
                <a:ea typeface="TT Firs Neue"/>
                <a:cs typeface="TT Firs Neue"/>
                <a:sym typeface="TT Firs Neue"/>
              </a:defRPr>
            </a:pPr>
            <a:r>
              <a:t>LTD</a:t>
            </a:r>
          </a:p>
        </p:txBody>
      </p:sp>
      <p:sp>
        <p:nvSpPr>
          <p:cNvPr id="323" name="TextBox 3"/>
          <p:cNvSpPr txBox="1"/>
          <p:nvPr/>
        </p:nvSpPr>
        <p:spPr>
          <a:xfrm>
            <a:off x="12890416" y="1067189"/>
            <a:ext cx="753386" cy="34149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01</a:t>
            </a:r>
          </a:p>
        </p:txBody>
      </p:sp>
      <p:sp>
        <p:nvSpPr>
          <p:cNvPr id="324" name="TextBox 4"/>
          <p:cNvSpPr txBox="1"/>
          <p:nvPr/>
        </p:nvSpPr>
        <p:spPr>
          <a:xfrm>
            <a:off x="12890416" y="3287252"/>
            <a:ext cx="753386" cy="34149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02</a:t>
            </a:r>
          </a:p>
        </p:txBody>
      </p:sp>
      <p:sp>
        <p:nvSpPr>
          <p:cNvPr id="325" name="TextBox 5"/>
          <p:cNvSpPr txBox="1"/>
          <p:nvPr/>
        </p:nvSpPr>
        <p:spPr>
          <a:xfrm>
            <a:off x="12890416" y="5218750"/>
            <a:ext cx="753386" cy="34149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03</a:t>
            </a:r>
          </a:p>
        </p:txBody>
      </p:sp>
      <p:sp>
        <p:nvSpPr>
          <p:cNvPr id="326" name="TextBox 6"/>
          <p:cNvSpPr txBox="1"/>
          <p:nvPr/>
        </p:nvSpPr>
        <p:spPr>
          <a:xfrm>
            <a:off x="12890416" y="1483230"/>
            <a:ext cx="3790048" cy="34149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REDUCES PRODUCTIVITY</a:t>
            </a:r>
          </a:p>
        </p:txBody>
      </p:sp>
      <p:sp>
        <p:nvSpPr>
          <p:cNvPr id="327" name="TextBox 7"/>
          <p:cNvSpPr txBox="1"/>
          <p:nvPr/>
        </p:nvSpPr>
        <p:spPr>
          <a:xfrm>
            <a:off x="12890416" y="3666525"/>
            <a:ext cx="3790048" cy="68439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INCREASED ERRORS AND ACCIDENTS</a:t>
            </a:r>
          </a:p>
        </p:txBody>
      </p:sp>
      <p:sp>
        <p:nvSpPr>
          <p:cNvPr id="328" name="TextBox 8"/>
          <p:cNvSpPr txBox="1"/>
          <p:nvPr/>
        </p:nvSpPr>
        <p:spPr>
          <a:xfrm>
            <a:off x="12890416" y="5681333"/>
            <a:ext cx="3790048" cy="34149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LOW MORALE</a:t>
            </a:r>
          </a:p>
        </p:txBody>
      </p:sp>
      <p:grpSp>
        <p:nvGrpSpPr>
          <p:cNvPr id="331" name="Group 9"/>
          <p:cNvGrpSpPr/>
          <p:nvPr/>
        </p:nvGrpSpPr>
        <p:grpSpPr>
          <a:xfrm>
            <a:off x="3807708" y="3869490"/>
            <a:ext cx="5217653" cy="1633634"/>
            <a:chOff x="-1" y="0"/>
            <a:chExt cx="5217652" cy="1633633"/>
          </a:xfrm>
        </p:grpSpPr>
        <p:sp>
          <p:nvSpPr>
            <p:cNvPr id="329" name="Freeform 10"/>
            <p:cNvSpPr/>
            <p:nvPr/>
          </p:nvSpPr>
          <p:spPr>
            <a:xfrm>
              <a:off x="-1" y="-1"/>
              <a:ext cx="5217653" cy="163363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332" y="0"/>
                  </a:moveTo>
                  <a:lnTo>
                    <a:pt x="19268" y="0"/>
                  </a:lnTo>
                  <a:cubicBezTo>
                    <a:pt x="20556" y="0"/>
                    <a:pt x="21600" y="3335"/>
                    <a:pt x="21600" y="7449"/>
                  </a:cubicBezTo>
                  <a:lnTo>
                    <a:pt x="21600" y="14151"/>
                  </a:lnTo>
                  <a:cubicBezTo>
                    <a:pt x="21600" y="18265"/>
                    <a:pt x="20556" y="21600"/>
                    <a:pt x="19268" y="21600"/>
                  </a:cubicBezTo>
                  <a:lnTo>
                    <a:pt x="2332" y="21600"/>
                  </a:lnTo>
                  <a:cubicBezTo>
                    <a:pt x="1044" y="21600"/>
                    <a:pt x="0" y="18265"/>
                    <a:pt x="0" y="14151"/>
                  </a:cubicBezTo>
                  <a:lnTo>
                    <a:pt x="0" y="7449"/>
                  </a:lnTo>
                  <a:cubicBezTo>
                    <a:pt x="0" y="3335"/>
                    <a:pt x="1044" y="0"/>
                    <a:pt x="2332"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330" name="TextBox 11"/>
            <p:cNvSpPr txBox="1"/>
            <p:nvPr/>
          </p:nvSpPr>
          <p:spPr>
            <a:xfrm>
              <a:off x="-2" y="115097"/>
              <a:ext cx="5217654" cy="1367272"/>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5000"/>
                </a:lnSpc>
                <a:defRPr b="1" sz="4200">
                  <a:solidFill>
                    <a:srgbClr val="E4E2DD"/>
                  </a:solidFill>
                  <a:latin typeface="TT Norms Bold"/>
                  <a:ea typeface="TT Norms Bold"/>
                  <a:cs typeface="TT Norms Bold"/>
                  <a:sym typeface="TT Norms Bold"/>
                </a:defRPr>
              </a:lvl1pPr>
            </a:lstStyle>
            <a:p>
              <a:pPr/>
              <a:r>
                <a:t>IMPACT ON THE ORGANISATION</a:t>
              </a:r>
            </a:p>
          </p:txBody>
        </p:sp>
      </p:grpSp>
      <p:sp>
        <p:nvSpPr>
          <p:cNvPr id="332" name="Freeform 12"/>
          <p:cNvSpPr/>
          <p:nvPr/>
        </p:nvSpPr>
        <p:spPr>
          <a:xfrm>
            <a:off x="11738237" y="1176159"/>
            <a:ext cx="758543" cy="758544"/>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3" name="Freeform 13"/>
          <p:cNvSpPr/>
          <p:nvPr/>
        </p:nvSpPr>
        <p:spPr>
          <a:xfrm rot="5400000">
            <a:off x="12028403" y="1339122"/>
            <a:ext cx="178214" cy="586928"/>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4" name="Freeform 14"/>
          <p:cNvSpPr/>
          <p:nvPr/>
        </p:nvSpPr>
        <p:spPr>
          <a:xfrm>
            <a:off x="11738237" y="3490219"/>
            <a:ext cx="758543" cy="758544"/>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5" name="Freeform 15"/>
          <p:cNvSpPr/>
          <p:nvPr/>
        </p:nvSpPr>
        <p:spPr>
          <a:xfrm rot="5400000">
            <a:off x="12028403" y="3576027"/>
            <a:ext cx="178214" cy="586928"/>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6" name="Freeform 16"/>
          <p:cNvSpPr/>
          <p:nvPr/>
        </p:nvSpPr>
        <p:spPr>
          <a:xfrm>
            <a:off x="11738237" y="5181989"/>
            <a:ext cx="758543" cy="758544"/>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7" name="Freeform 17"/>
          <p:cNvSpPr/>
          <p:nvPr/>
        </p:nvSpPr>
        <p:spPr>
          <a:xfrm rot="5400000">
            <a:off x="12028403" y="5267797"/>
            <a:ext cx="178214" cy="586928"/>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8" name="Freeform 18"/>
          <p:cNvSpPr/>
          <p:nvPr/>
        </p:nvSpPr>
        <p:spPr>
          <a:xfrm>
            <a:off x="11738237" y="6691034"/>
            <a:ext cx="758543" cy="758544"/>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39" name="Freeform 19"/>
          <p:cNvSpPr/>
          <p:nvPr/>
        </p:nvSpPr>
        <p:spPr>
          <a:xfrm rot="5400000">
            <a:off x="12028403" y="6776842"/>
            <a:ext cx="178214" cy="586928"/>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40" name="TextBox 20"/>
          <p:cNvSpPr txBox="1"/>
          <p:nvPr/>
        </p:nvSpPr>
        <p:spPr>
          <a:xfrm>
            <a:off x="12890416" y="6691034"/>
            <a:ext cx="753386" cy="34149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just">
              <a:lnSpc>
                <a:spcPts val="2700"/>
              </a:lnSpc>
              <a:defRPr b="1" sz="2300">
                <a:solidFill>
                  <a:srgbClr val="E4E2DD"/>
                </a:solidFill>
                <a:latin typeface="TT Norms Bold"/>
                <a:ea typeface="TT Norms Bold"/>
                <a:cs typeface="TT Norms Bold"/>
                <a:sym typeface="TT Norms Bold"/>
              </a:defRPr>
            </a:lvl1pPr>
          </a:lstStyle>
          <a:p>
            <a:pPr/>
            <a:r>
              <a:t>04</a:t>
            </a:r>
          </a:p>
        </p:txBody>
      </p:sp>
      <p:sp>
        <p:nvSpPr>
          <p:cNvPr id="341" name="TextBox 21"/>
          <p:cNvSpPr txBox="1"/>
          <p:nvPr/>
        </p:nvSpPr>
        <p:spPr>
          <a:xfrm>
            <a:off x="12890416" y="7071628"/>
            <a:ext cx="4185652" cy="1139819"/>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just">
              <a:lnSpc>
                <a:spcPts val="3000"/>
              </a:lnSpc>
              <a:defRPr b="1" sz="2500">
                <a:solidFill>
                  <a:srgbClr val="E4E2DD"/>
                </a:solidFill>
                <a:latin typeface="TT Norms Bold"/>
                <a:ea typeface="TT Norms Bold"/>
                <a:cs typeface="TT Norms Bold"/>
                <a:sym typeface="TT Norms Bold"/>
              </a:defRPr>
            </a:pPr>
            <a:r>
              <a:t>STRAINED    </a:t>
            </a:r>
          </a:p>
          <a:p>
            <a:pPr algn="just">
              <a:lnSpc>
                <a:spcPts val="3000"/>
              </a:lnSpc>
              <a:defRPr b="1" sz="2500">
                <a:solidFill>
                  <a:srgbClr val="E4E2DD"/>
                </a:solidFill>
                <a:latin typeface="TT Norms Bold"/>
                <a:ea typeface="TT Norms Bold"/>
                <a:cs typeface="TT Norms Bold"/>
                <a:sym typeface="TT Norms Bold"/>
              </a:defRPr>
            </a:pPr>
            <a:r>
              <a:t>WORKING RELATIONSHIPS</a:t>
            </a:r>
          </a:p>
        </p:txBody>
      </p:sp>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43"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grpSp>
        <p:nvGrpSpPr>
          <p:cNvPr id="346" name="Group 3"/>
          <p:cNvGrpSpPr/>
          <p:nvPr/>
        </p:nvGrpSpPr>
        <p:grpSpPr>
          <a:xfrm>
            <a:off x="5276265" y="939584"/>
            <a:ext cx="11393984" cy="937812"/>
            <a:chOff x="0" y="0"/>
            <a:chExt cx="11393983" cy="937811"/>
          </a:xfrm>
        </p:grpSpPr>
        <p:sp>
          <p:nvSpPr>
            <p:cNvPr id="344" name="Freeform 4"/>
            <p:cNvSpPr/>
            <p:nvPr/>
          </p:nvSpPr>
          <p:spPr>
            <a:xfrm>
              <a:off x="0" y="-1"/>
              <a:ext cx="11393984" cy="93781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489" y="0"/>
                  </a:moveTo>
                  <a:lnTo>
                    <a:pt x="21111" y="0"/>
                  </a:lnTo>
                  <a:cubicBezTo>
                    <a:pt x="21241" y="0"/>
                    <a:pt x="21365" y="626"/>
                    <a:pt x="21457" y="1740"/>
                  </a:cubicBezTo>
                  <a:cubicBezTo>
                    <a:pt x="21548" y="2855"/>
                    <a:pt x="21600" y="4366"/>
                    <a:pt x="21600" y="5942"/>
                  </a:cubicBezTo>
                  <a:lnTo>
                    <a:pt x="21600" y="15658"/>
                  </a:lnTo>
                  <a:cubicBezTo>
                    <a:pt x="21600" y="17234"/>
                    <a:pt x="21548" y="18745"/>
                    <a:pt x="21457" y="19860"/>
                  </a:cubicBezTo>
                  <a:cubicBezTo>
                    <a:pt x="21365" y="20974"/>
                    <a:pt x="21241" y="21600"/>
                    <a:pt x="21111" y="21600"/>
                  </a:cubicBezTo>
                  <a:lnTo>
                    <a:pt x="489" y="21600"/>
                  </a:lnTo>
                  <a:cubicBezTo>
                    <a:pt x="359" y="21600"/>
                    <a:pt x="235" y="20974"/>
                    <a:pt x="143" y="19860"/>
                  </a:cubicBezTo>
                  <a:cubicBezTo>
                    <a:pt x="52" y="18745"/>
                    <a:pt x="0" y="17234"/>
                    <a:pt x="0" y="15658"/>
                  </a:cubicBezTo>
                  <a:lnTo>
                    <a:pt x="0" y="5942"/>
                  </a:lnTo>
                  <a:cubicBezTo>
                    <a:pt x="0" y="4366"/>
                    <a:pt x="52" y="2855"/>
                    <a:pt x="143" y="1740"/>
                  </a:cubicBezTo>
                  <a:cubicBezTo>
                    <a:pt x="235" y="626"/>
                    <a:pt x="359" y="0"/>
                    <a:pt x="489" y="0"/>
                  </a:cubicBezTo>
                  <a:close/>
                </a:path>
              </a:pathLst>
            </a:custGeom>
            <a:noFill/>
            <a:ln w="19050" cap="rnd">
              <a:solidFill>
                <a:srgbClr val="E4E2DD"/>
              </a:solidFill>
              <a:prstDash val="solid"/>
              <a:round/>
            </a:ln>
            <a:effectLst/>
          </p:spPr>
          <p:txBody>
            <a:bodyPr wrap="square" lIns="45718" tIns="45718" rIns="45718" bIns="45718" numCol="1" anchor="t">
              <a:noAutofit/>
            </a:bodyPr>
            <a:lstStyle/>
            <a:p>
              <a:pPr>
                <a:defRPr>
                  <a:latin typeface="+mn-lt"/>
                  <a:ea typeface="+mn-ea"/>
                  <a:cs typeface="+mn-cs"/>
                  <a:sym typeface="Calibri"/>
                </a:defRPr>
              </a:pPr>
            </a:p>
          </p:txBody>
        </p:sp>
        <p:sp>
          <p:nvSpPr>
            <p:cNvPr id="345" name="TextBox 5"/>
            <p:cNvSpPr txBox="1"/>
            <p:nvPr/>
          </p:nvSpPr>
          <p:spPr>
            <a:xfrm>
              <a:off x="0" y="247356"/>
              <a:ext cx="11393983" cy="44309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50800" tIns="50800" rIns="50800" bIns="50800" numCol="1" anchor="ctr">
              <a:spAutoFit/>
            </a:bodyPr>
            <a:lstStyle>
              <a:lvl1pPr algn="ctr">
                <a:lnSpc>
                  <a:spcPts val="2700"/>
                </a:lnSpc>
                <a:defRPr b="1" sz="2300">
                  <a:solidFill>
                    <a:srgbClr val="E4E2DD"/>
                  </a:solidFill>
                  <a:latin typeface="TT Norms Bold"/>
                  <a:ea typeface="TT Norms Bold"/>
                  <a:cs typeface="TT Norms Bold"/>
                  <a:sym typeface="TT Norms Bold"/>
                </a:defRPr>
              </a:lvl1pPr>
            </a:lstStyle>
            <a:p>
              <a:pPr/>
              <a:r>
                <a:t>SOLUTIONS TO OVERCOME EMOTIONAL BARRIERS​</a:t>
              </a:r>
            </a:p>
          </p:txBody>
        </p:sp>
      </p:grpSp>
      <p:sp>
        <p:nvSpPr>
          <p:cNvPr id="347" name="Freeform 6"/>
          <p:cNvSpPr/>
          <p:nvPr/>
        </p:nvSpPr>
        <p:spPr>
          <a:xfrm>
            <a:off x="11350289" y="5143500"/>
            <a:ext cx="5624109" cy="459770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48" name="TextBox 7"/>
          <p:cNvSpPr txBox="1"/>
          <p:nvPr/>
        </p:nvSpPr>
        <p:spPr>
          <a:xfrm>
            <a:off x="1028699" y="958634"/>
            <a:ext cx="3492912" cy="1042408"/>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4100"/>
              </a:lnSpc>
              <a:defRPr spc="-254" sz="3600">
                <a:solidFill>
                  <a:srgbClr val="E4E2DD"/>
                </a:solidFill>
                <a:latin typeface="TT Firs Neue"/>
                <a:ea typeface="TT Firs Neue"/>
                <a:cs typeface="TT Firs Neue"/>
                <a:sym typeface="TT Firs Neue"/>
              </a:defRPr>
            </a:pPr>
            <a:r>
              <a:t>FLIGHT FOODS</a:t>
            </a:r>
          </a:p>
          <a:p>
            <a:pPr>
              <a:lnSpc>
                <a:spcPts val="4100"/>
              </a:lnSpc>
              <a:defRPr spc="-254" sz="3600">
                <a:solidFill>
                  <a:srgbClr val="E4E2DD"/>
                </a:solidFill>
                <a:latin typeface="TT Firs Neue"/>
                <a:ea typeface="TT Firs Neue"/>
                <a:cs typeface="TT Firs Neue"/>
                <a:sym typeface="TT Firs Neue"/>
              </a:defRPr>
            </a:pPr>
            <a:r>
              <a:t>LTD</a:t>
            </a:r>
          </a:p>
        </p:txBody>
      </p:sp>
      <p:sp>
        <p:nvSpPr>
          <p:cNvPr id="349" name="TextBox 8"/>
          <p:cNvSpPr txBox="1"/>
          <p:nvPr/>
        </p:nvSpPr>
        <p:spPr>
          <a:xfrm>
            <a:off x="1716523" y="3243969"/>
            <a:ext cx="11096554" cy="238213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lvl="1" marL="863599" indent="-431800">
              <a:lnSpc>
                <a:spcPts val="4700"/>
              </a:lnSpc>
              <a:buSzPct val="100000"/>
              <a:buFont typeface="Arial"/>
              <a:buChar char="•"/>
              <a:defRPr sz="3900">
                <a:solidFill>
                  <a:srgbClr val="E4E2DD"/>
                </a:solidFill>
                <a:latin typeface="TT Norms"/>
                <a:ea typeface="TT Norms"/>
                <a:cs typeface="TT Norms"/>
                <a:sym typeface="TT Norms"/>
              </a:defRPr>
            </a:pPr>
            <a:r>
              <a:t>Emotional self-control​</a:t>
            </a:r>
          </a:p>
          <a:p>
            <a:pPr lvl="1" marL="863599" indent="-431800">
              <a:lnSpc>
                <a:spcPts val="4700"/>
              </a:lnSpc>
              <a:buSzPct val="100000"/>
              <a:buFont typeface="Arial"/>
              <a:buChar char="•"/>
              <a:defRPr sz="3900">
                <a:solidFill>
                  <a:srgbClr val="E4E2DD"/>
                </a:solidFill>
                <a:latin typeface="TT Norms"/>
                <a:ea typeface="TT Norms"/>
                <a:cs typeface="TT Norms"/>
                <a:sym typeface="TT Norms"/>
              </a:defRPr>
            </a:pPr>
            <a:r>
              <a:t>Staff training and support​</a:t>
            </a:r>
          </a:p>
          <a:p>
            <a:pPr lvl="1" marL="863599" indent="-431800">
              <a:lnSpc>
                <a:spcPts val="4700"/>
              </a:lnSpc>
              <a:buSzPct val="100000"/>
              <a:buFont typeface="Arial"/>
              <a:buChar char="•"/>
              <a:defRPr sz="3900">
                <a:solidFill>
                  <a:srgbClr val="E4E2DD"/>
                </a:solidFill>
                <a:latin typeface="TT Norms"/>
                <a:ea typeface="TT Norms"/>
                <a:cs typeface="TT Norms"/>
                <a:sym typeface="TT Norms"/>
              </a:defRPr>
            </a:pPr>
            <a:r>
              <a:t>Supportive and empathetic leadership​</a:t>
            </a:r>
          </a:p>
          <a:p>
            <a:pPr lvl="1" marL="863599" indent="-431800">
              <a:lnSpc>
                <a:spcPts val="4700"/>
              </a:lnSpc>
              <a:buSzPct val="100000"/>
              <a:buFont typeface="Arial"/>
              <a:buChar char="•"/>
              <a:defRPr sz="3900">
                <a:solidFill>
                  <a:srgbClr val="E4E2DD"/>
                </a:solidFill>
                <a:latin typeface="TT Norms"/>
                <a:ea typeface="TT Norms"/>
                <a:cs typeface="TT Norms"/>
                <a:sym typeface="TT Norms"/>
              </a:defRPr>
            </a:pPr>
            <a:r>
              <a:t>Clear, consistent communication</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222121"/>
        </a:solidFill>
      </p:bgPr>
    </p:bg>
    <p:spTree>
      <p:nvGrpSpPr>
        <p:cNvPr id="1" name=""/>
        <p:cNvGrpSpPr/>
        <p:nvPr/>
      </p:nvGrpSpPr>
      <p:grpSpPr>
        <a:xfrm>
          <a:off x="0" y="0"/>
          <a:ext cx="0" cy="0"/>
          <a:chOff x="0" y="0"/>
          <a:chExt cx="0" cy="0"/>
        </a:xfrm>
      </p:grpSpPr>
      <p:sp>
        <p:nvSpPr>
          <p:cNvPr id="351" name="TextBox 2"/>
          <p:cNvSpPr txBox="1"/>
          <p:nvPr/>
        </p:nvSpPr>
        <p:spPr>
          <a:xfrm>
            <a:off x="6508101" y="403019"/>
            <a:ext cx="5642865" cy="112749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gn="ctr">
              <a:lnSpc>
                <a:spcPts val="9200"/>
              </a:lnSpc>
              <a:defRPr b="1" sz="6600">
                <a:solidFill>
                  <a:srgbClr val="FFFFFF"/>
                </a:solidFill>
                <a:latin typeface="Canva Sans Bold"/>
                <a:ea typeface="Canva Sans Bold"/>
                <a:cs typeface="Canva Sans Bold"/>
                <a:sym typeface="Canva Sans Bold"/>
              </a:defRPr>
            </a:lvl1pPr>
          </a:lstStyle>
          <a:p>
            <a:pPr/>
            <a:r>
              <a:t>REFRENCING </a:t>
            </a:r>
          </a:p>
        </p:txBody>
      </p:sp>
      <p:sp>
        <p:nvSpPr>
          <p:cNvPr id="352" name="TextBox 3"/>
          <p:cNvSpPr txBox="1"/>
          <p:nvPr/>
        </p:nvSpPr>
        <p:spPr>
          <a:xfrm>
            <a:off x="688478" y="1415452"/>
            <a:ext cx="15104951" cy="9658351"/>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b="1" sz="1600">
                <a:solidFill>
                  <a:srgbClr val="FFFFFF"/>
                </a:solidFill>
                <a:latin typeface="TT Norms Bold"/>
                <a:ea typeface="TT Norms Bold"/>
                <a:cs typeface="TT Norms Bold"/>
                <a:sym typeface="TT Norms Bold"/>
              </a:defRPr>
            </a:pPr>
            <a:r>
              <a:t>ELENA’S REFRENCE - </a:t>
            </a:r>
          </a:p>
          <a:p>
            <a:pPr>
              <a:lnSpc>
                <a:spcPts val="2000"/>
              </a:lnSpc>
              <a:defRPr b="1" sz="1600">
                <a:solidFill>
                  <a:srgbClr val="FFFFFF"/>
                </a:solidFill>
                <a:latin typeface="TT Norms Bold"/>
                <a:ea typeface="TT Norms Bold"/>
                <a:cs typeface="TT Norms Bold"/>
                <a:sym typeface="TT Norms Bold"/>
              </a:defRPr>
            </a:pPr>
            <a:r>
              <a:t>DIVERSITY FOR SOCIAL IMPACT (2023) THE AGE DIVERSITY DEBATE :WHAT IS THE AGE RANGE OF A DIVERSE WORKPLACE. AVAILABLE AT </a:t>
            </a:r>
            <a:r>
              <a:rPr u="sng">
                <a:solidFill>
                  <a:srgbClr val="0000FF"/>
                </a:solidFill>
                <a:uFill>
                  <a:solidFill>
                    <a:srgbClr val="0000FF"/>
                  </a:solidFill>
                </a:uFill>
                <a:hlinkClick r:id="rId2" invalidUrl="" action="" tgtFrame="" tooltip="" history="1" highlightClick="0" endSnd="0"/>
              </a:rPr>
              <a:t>THE AGE DIVERSITY DEBATE: WHAT IS THE AGE RANGE OF A DIVERSE WORKPLACE [2026 DEI RESOURCES] | DIVERSITY FOR SOCIAL IMPACT</a:t>
            </a:r>
            <a:r>
              <a:t>. ACCESSED: 17/04/2026</a:t>
            </a: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gn="just">
              <a:lnSpc>
                <a:spcPts val="2000"/>
              </a:lnSpc>
              <a:defRPr b="1" sz="1600">
                <a:solidFill>
                  <a:srgbClr val="FFFFFF"/>
                </a:solidFill>
                <a:latin typeface="TT Norms Bold"/>
                <a:ea typeface="TT Norms Bold"/>
                <a:cs typeface="TT Norms Bold"/>
                <a:sym typeface="TT Norms Bold"/>
              </a:defRPr>
            </a:pPr>
            <a:r>
              <a:t>LEON’S REFRENCE:</a:t>
            </a:r>
          </a:p>
          <a:p>
            <a:pPr algn="just">
              <a:lnSpc>
                <a:spcPts val="2000"/>
              </a:lnSpc>
              <a:defRPr>
                <a:latin typeface="+mn-lt"/>
                <a:ea typeface="+mn-ea"/>
                <a:cs typeface="+mn-cs"/>
                <a:sym typeface="Calibri"/>
              </a:defRPr>
            </a:pPr>
          </a:p>
          <a:p>
            <a:pPr algn="just">
              <a:lnSpc>
                <a:spcPts val="2000"/>
              </a:lnSpc>
              <a:defRPr b="1" sz="1600">
                <a:solidFill>
                  <a:srgbClr val="FFFFFF"/>
                </a:solidFill>
                <a:latin typeface="TT Norms Bold"/>
                <a:ea typeface="TT Norms Bold"/>
                <a:cs typeface="TT Norms Bold"/>
                <a:sym typeface="TT Norms Bold"/>
              </a:defRPr>
            </a:pPr>
            <a:r>
              <a:t>THIS REFERENCE IDENTIFIES NOISE AS A PRIMARY ENVIRONMENTAL FACTOR THAT DISTORTS MESSAGES AT THE TRANSMISSION STAGE.</a:t>
            </a:r>
          </a:p>
          <a:p>
            <a:pPr algn="just">
              <a:lnSpc>
                <a:spcPts val="2000"/>
              </a:lnSpc>
              <a:defRPr>
                <a:latin typeface="+mn-lt"/>
                <a:ea typeface="+mn-ea"/>
                <a:cs typeface="+mn-cs"/>
                <a:sym typeface="Calibri"/>
              </a:defRPr>
            </a:pPr>
          </a:p>
          <a:p>
            <a:pPr lvl="1" marL="362144" indent="-181072">
              <a:lnSpc>
                <a:spcPts val="2000"/>
              </a:lnSpc>
              <a:buSzPct val="100000"/>
              <a:buFont typeface="Arial"/>
              <a:buChar char="•"/>
              <a:defRPr b="1" sz="1600">
                <a:solidFill>
                  <a:srgbClr val="FFFFFF"/>
                </a:solidFill>
                <a:latin typeface="TT Norms Bold"/>
                <a:ea typeface="TT Norms Bold"/>
                <a:cs typeface="TT Norms Bold"/>
                <a:sym typeface="TT Norms Bold"/>
              </a:defRPr>
            </a:pPr>
            <a:r>
              <a:t>POTENTIAL UNEARTHED (2017) OVERCOMING COMMUNICATION BARRIERS, NOISE &amp; PHYSICAL BARRIERS. AVAILABLE AT: HTTPS://WWW.POTENTIALUNEARTHED.CO.UK/WP-CONTENT/UPLOADS/2017/0ND-PHYSICAL-BARRIERS.PDF (ACCESSED: 13 APRIL 2026).</a:t>
            </a:r>
          </a:p>
          <a:p>
            <a:pPr lvl="1" marL="362144" indent="-181072">
              <a:lnSpc>
                <a:spcPts val="2000"/>
              </a:lnSpc>
              <a:buSzPct val="100000"/>
              <a:buFont typeface="Arial"/>
              <a:buChar char="•"/>
              <a:defRPr b="1" sz="1600">
                <a:solidFill>
                  <a:srgbClr val="FFFFFF"/>
                </a:solidFill>
                <a:latin typeface="TT Norms Bold"/>
                <a:ea typeface="TT Norms Bold"/>
                <a:cs typeface="TT Norms Bold"/>
                <a:sym typeface="TT Norms Bold"/>
              </a:defRPr>
            </a:pPr>
            <a:r>
              <a:t>IN-TEXT CITATION: (POTENTIAL UNEARTHED, 2017</a:t>
            </a:r>
          </a:p>
          <a:p>
            <a:pPr>
              <a:lnSpc>
                <a:spcPts val="2000"/>
              </a:lnSpc>
              <a:defRPr>
                <a:latin typeface="+mn-lt"/>
                <a:ea typeface="+mn-ea"/>
                <a:cs typeface="+mn-cs"/>
                <a:sym typeface="Calibri"/>
              </a:defRPr>
            </a:pPr>
          </a:p>
          <a:p>
            <a:pPr>
              <a:lnSpc>
                <a:spcPts val="2000"/>
              </a:lnSpc>
              <a:defRPr b="1" sz="1600">
                <a:solidFill>
                  <a:srgbClr val="FFFFFF"/>
                </a:solidFill>
                <a:latin typeface="TT Norms Bold"/>
                <a:ea typeface="TT Norms Bold"/>
                <a:cs typeface="TT Norms Bold"/>
                <a:sym typeface="TT Norms Bold"/>
              </a:defRPr>
            </a:pPr>
            <a:r>
              <a:t>MARIA’S REFENCE :</a:t>
            </a:r>
          </a:p>
          <a:p>
            <a:pPr>
              <a:lnSpc>
                <a:spcPts val="2000"/>
              </a:lnSpc>
              <a:defRPr>
                <a:latin typeface="+mn-lt"/>
                <a:ea typeface="+mn-ea"/>
                <a:cs typeface="+mn-cs"/>
                <a:sym typeface="Calibri"/>
              </a:defRPr>
            </a:pPr>
          </a:p>
          <a:p>
            <a:pPr lvl="1" marL="362144" indent="-181072">
              <a:lnSpc>
                <a:spcPts val="2000"/>
              </a:lnSpc>
              <a:buSzPct val="100000"/>
              <a:buFont typeface="Arial"/>
              <a:buChar char="•"/>
              <a:defRPr b="1" sz="1600">
                <a:solidFill>
                  <a:srgbClr val="FFFFFF"/>
                </a:solidFill>
                <a:latin typeface="TT Norms Bold"/>
                <a:ea typeface="TT Norms Bold"/>
                <a:cs typeface="TT Norms Bold"/>
                <a:sym typeface="TT Norms Bold"/>
              </a:defRPr>
            </a:pPr>
            <a:r>
              <a:t>ALDER, R.B.,ELMHORST, J.M. AND LUCAS, K. (2020)</a:t>
            </a:r>
          </a:p>
          <a:p>
            <a:pPr>
              <a:lnSpc>
                <a:spcPts val="2000"/>
              </a:lnSpc>
              <a:defRPr b="1" i="1" sz="1600">
                <a:solidFill>
                  <a:srgbClr val="FFFFFF"/>
                </a:solidFill>
                <a:latin typeface="TT Norms Bold Italics"/>
                <a:ea typeface="TT Norms Bold Italics"/>
                <a:cs typeface="TT Norms Bold Italics"/>
                <a:sym typeface="TT Norms Bold Italics"/>
              </a:defRPr>
            </a:pPr>
            <a:r>
              <a:t>COMMUNICATIN AT WORK: PRINCIPLES AND PRACTICES FOR BUSINESS AND THE PROFESSIONS.12TH EDN, NEW YORK: MCGRAW-HILL</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CULTURE EFFETCS MESSAGES UNDERTSANDING (BERLO,1960).</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DIVERSITY IMPORVES TEAMWORK WHEN MANAGED WELL (CIPD,2024).</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POOR COMMUNICATION REDUCES PRODUCTIVITY (BOVEE AND THILL , 2022).</a:t>
            </a:r>
          </a:p>
          <a:p>
            <a:pPr>
              <a:lnSpc>
                <a:spcPts val="2000"/>
              </a:lnSpc>
              <a:defRPr>
                <a:latin typeface="+mn-lt"/>
                <a:ea typeface="+mn-ea"/>
                <a:cs typeface="+mn-cs"/>
                <a:sym typeface="Calibri"/>
              </a:defRPr>
            </a:pPr>
          </a:p>
          <a:p>
            <a:pPr>
              <a:lnSpc>
                <a:spcPts val="2000"/>
              </a:lnSpc>
              <a:defRPr b="1" i="1" sz="1600">
                <a:solidFill>
                  <a:srgbClr val="FFFFFF"/>
                </a:solidFill>
                <a:latin typeface="TT Norms Bold Italics"/>
                <a:ea typeface="TT Norms Bold Italics"/>
                <a:cs typeface="TT Norms Bold Italics"/>
                <a:sym typeface="TT Norms Bold Italics"/>
              </a:defRPr>
            </a:pPr>
            <a:r>
              <a:t>YOUSRA’S REFRENCE:</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SHANNON, C. &amp; WEAVER, W. (1949)​</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MULLINS, L. (2016)​</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ROBBINS, S. &amp; JUDGE, T. (2017)​</a:t>
            </a:r>
          </a:p>
          <a:p>
            <a:pPr lvl="1" marL="362144" indent="-181072">
              <a:lnSpc>
                <a:spcPts val="2000"/>
              </a:lnSpc>
              <a:buSzPct val="100000"/>
              <a:buFont typeface="Arial"/>
              <a:buChar char="•"/>
              <a:defRPr b="1" i="1" sz="1600">
                <a:solidFill>
                  <a:srgbClr val="FFFFFF"/>
                </a:solidFill>
                <a:latin typeface="TT Norms Bold Italics"/>
                <a:ea typeface="TT Norms Bold Italics"/>
                <a:cs typeface="TT Norms Bold Italics"/>
                <a:sym typeface="TT Norms Bold Italics"/>
              </a:defRPr>
            </a:pPr>
            <a:r>
              <a:t>HUCZYNSKI, A. &amp; BUCHANAN, D. (2013)</a:t>
            </a: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a:latin typeface="+mn-lt"/>
                <a:ea typeface="+mn-ea"/>
                <a:cs typeface="+mn-cs"/>
                <a:sym typeface="Calibri"/>
              </a:defRPr>
            </a:pPr>
          </a:p>
          <a:p>
            <a:pPr>
              <a:lnSpc>
                <a:spcPts val="2000"/>
              </a:lnSpc>
              <a:defRPr>
                <a:latin typeface="+mn-lt"/>
                <a:ea typeface="+mn-ea"/>
                <a:cs typeface="+mn-cs"/>
                <a:sym typeface="Calibri"/>
              </a:defRPr>
            </a:pPr>
          </a:p>
        </p:txBody>
      </p:sp>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4" name="Freeform 2"/>
          <p:cNvSpPr/>
          <p:nvPr/>
        </p:nvSpPr>
        <p:spPr>
          <a:xfrm>
            <a:off x="0" y="0"/>
            <a:ext cx="18288000" cy="10287000"/>
          </a:xfrm>
          <a:prstGeom prst="rect">
            <a:avLst/>
          </a:prstGeom>
          <a:blipFill>
            <a:blip r:embed="rId2"/>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55" name="Freeform 3"/>
          <p:cNvSpPr/>
          <p:nvPr/>
        </p:nvSpPr>
        <p:spPr>
          <a:xfrm>
            <a:off x="11920229" y="3321046"/>
            <a:ext cx="6086876" cy="675693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56" name="TextBox 4"/>
          <p:cNvSpPr txBox="1"/>
          <p:nvPr/>
        </p:nvSpPr>
        <p:spPr>
          <a:xfrm>
            <a:off x="1028699" y="2069043"/>
            <a:ext cx="9744148" cy="5028765"/>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19200"/>
              </a:lnSpc>
              <a:defRPr spc="-1534" sz="21900">
                <a:solidFill>
                  <a:srgbClr val="E4E2DD"/>
                </a:solidFill>
                <a:latin typeface="TT Firs Neue"/>
                <a:ea typeface="TT Firs Neue"/>
                <a:cs typeface="TT Firs Neue"/>
                <a:sym typeface="TT Firs Neue"/>
              </a:defRPr>
            </a:lvl1pPr>
          </a:lstStyle>
          <a:p>
            <a:pPr/>
            <a:r>
              <a:t>THANK YOU</a:t>
            </a:r>
          </a:p>
        </p:txBody>
      </p:sp>
      <p:sp>
        <p:nvSpPr>
          <p:cNvPr id="357" name="TextBox 5"/>
          <p:cNvSpPr txBox="1"/>
          <p:nvPr/>
        </p:nvSpPr>
        <p:spPr>
          <a:xfrm>
            <a:off x="1028698" y="8401032"/>
            <a:ext cx="5855601" cy="959224"/>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lvl1pPr>
              <a:lnSpc>
                <a:spcPts val="3800"/>
              </a:lnSpc>
              <a:defRPr b="1" sz="3100">
                <a:solidFill>
                  <a:srgbClr val="E4E2DD"/>
                </a:solidFill>
                <a:latin typeface="TT Norms Bold"/>
                <a:ea typeface="TT Norms Bold"/>
                <a:cs typeface="TT Norms Bold"/>
                <a:sym typeface="TT Norms Bold"/>
              </a:defRPr>
            </a:lvl1pPr>
          </a:lstStyle>
          <a:p>
            <a:pPr/>
            <a:r>
              <a:t>LOOKING FORWARD TO YOUR FEEDBACK</a:t>
            </a:r>
          </a:p>
        </p:txBody>
      </p:sp>
      <p:sp>
        <p:nvSpPr>
          <p:cNvPr id="358" name="Freeform 6"/>
          <p:cNvSpPr/>
          <p:nvPr/>
        </p:nvSpPr>
        <p:spPr>
          <a:xfrm>
            <a:off x="13904205" y="913972"/>
            <a:ext cx="577574" cy="586099"/>
          </a:xfrm>
          <a:prstGeom prst="rect">
            <a:avLst/>
          </a:prstGeom>
          <a:blipFill>
            <a:blip r:embed="rId3"/>
            <a:stretch>
              <a:fillRect/>
            </a:stretch>
          </a:blipFill>
          <a:ln w="12700">
            <a:miter lim="400000"/>
          </a:ln>
        </p:spPr>
        <p:txBody>
          <a:bodyPr lIns="45718" tIns="45718" rIns="45718" bIns="45718"/>
          <a:lstStyle/>
          <a:p>
            <a:pPr>
              <a:defRPr>
                <a:latin typeface="+mn-lt"/>
                <a:ea typeface="+mn-ea"/>
                <a:cs typeface="+mn-cs"/>
                <a:sym typeface="Calibri"/>
              </a:defRPr>
            </a:pPr>
          </a:p>
        </p:txBody>
      </p:sp>
      <p:sp>
        <p:nvSpPr>
          <p:cNvPr id="359" name="TextBox 7"/>
          <p:cNvSpPr txBox="1"/>
          <p:nvPr/>
        </p:nvSpPr>
        <p:spPr>
          <a:xfrm>
            <a:off x="13184601" y="1030801"/>
            <a:ext cx="4315625" cy="733040"/>
          </a:xfrm>
          <a:prstGeom prst="rect">
            <a:avLst/>
          </a:prstGeom>
          <a:ln w="12700">
            <a:miter lim="400000"/>
          </a:ln>
          <a:extLst>
            <a:ext uri="{C572A759-6A51-4108-AA02-DFA0A04FC94B}">
              <ma14:wrappingTextBoxFlag xmlns:ma14="http://schemas.microsoft.com/office/mac/drawingml/2011/main" val="1"/>
            </a:ext>
          </a:extLst>
        </p:spPr>
        <p:txBody>
          <a:bodyPr lIns="0" tIns="0" rIns="0" bIns="0">
            <a:spAutoFit/>
          </a:bodyPr>
          <a:lstStyle/>
          <a:p>
            <a:pPr algn="r">
              <a:lnSpc>
                <a:spcPts val="2900"/>
              </a:lnSpc>
              <a:defRPr b="1" sz="2400">
                <a:solidFill>
                  <a:srgbClr val="E4E2DD"/>
                </a:solidFill>
                <a:latin typeface="TT Norms Bold"/>
                <a:ea typeface="TT Norms Bold"/>
                <a:cs typeface="TT Norms Bold"/>
                <a:sym typeface="TT Norms Bold"/>
              </a:defRPr>
            </a:pPr>
            <a:r>
              <a:t>Flight Foods Ltd </a:t>
            </a:r>
          </a:p>
          <a:p>
            <a:pPr algn="r">
              <a:lnSpc>
                <a:spcPts val="2900"/>
              </a:lnSpc>
              <a:defRPr b="1" sz="2400">
                <a:solidFill>
                  <a:srgbClr val="E4E2DD"/>
                </a:solidFill>
                <a:latin typeface="TT Norms Bold"/>
                <a:ea typeface="TT Norms Bold"/>
                <a:cs typeface="TT Norms Bold"/>
                <a:sym typeface="TT Norms Bold"/>
              </a:defRPr>
            </a:pPr>
            <a:r>
              <a:t>CASE STUDY</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
          <a:effectLst>
            <a:outerShdw sx="100000" sy="100000" kx="0" ky="0" algn="b" rotWithShape="0" blurRad="38100" dist="230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30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