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1"/>
  </p:sldMasterIdLst>
  <p:notesMasterIdLst>
    <p:notesMasterId r:id="rId18"/>
  </p:notesMasterIdLst>
  <p:handoutMasterIdLst>
    <p:handoutMasterId r:id="rId19"/>
  </p:handoutMasterIdLst>
  <p:sldIdLst>
    <p:sldId id="256" r:id="rId2"/>
    <p:sldId id="274" r:id="rId3"/>
    <p:sldId id="266" r:id="rId4"/>
    <p:sldId id="258" r:id="rId5"/>
    <p:sldId id="260" r:id="rId6"/>
    <p:sldId id="261" r:id="rId7"/>
    <p:sldId id="262" r:id="rId8"/>
    <p:sldId id="263" r:id="rId9"/>
    <p:sldId id="267" r:id="rId10"/>
    <p:sldId id="268" r:id="rId11"/>
    <p:sldId id="270" r:id="rId12"/>
    <p:sldId id="269" r:id="rId13"/>
    <p:sldId id="272" r:id="rId14"/>
    <p:sldId id="271" r:id="rId15"/>
    <p:sldId id="273" r:id="rId16"/>
    <p:sldId id="275" r:id="rId17"/>
  </p:sldIdLst>
  <p:sldSz cx="14630400" cy="8229600"/>
  <p:notesSz cx="8229600" cy="14630400"/>
  <p:embeddedFontLst>
    <p:embeddedFont>
      <p:font typeface="Bell MT" panose="02020503060305020303" pitchFamily="18" charset="0"/>
      <p:regular r:id="rId20"/>
      <p:bold r:id="rId21"/>
      <p:italic r:id="rId2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A356312-9734-A5C9-BD4E-164F39C18029}" name="M J" initials="MJ" userId="7addb432213e9c3f"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781AA-2579-4322-B369-51B25F6FE506}" v="2" dt="2025-10-29T19:46:46.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79" autoAdjust="0"/>
    <p:restoredTop sz="52422" autoAdjust="0"/>
  </p:normalViewPr>
  <p:slideViewPr>
    <p:cSldViewPr snapToGrid="0" snapToObjects="1">
      <p:cViewPr varScale="1">
        <p:scale>
          <a:sx n="48" d="100"/>
          <a:sy n="48" d="100"/>
        </p:scale>
        <p:origin x="1623" y="45"/>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356"/>
    </p:cViewPr>
  </p:sorterViewPr>
  <p:notesViewPr>
    <p:cSldViewPr snapToGrid="0" snapToObjects="1">
      <p:cViewPr varScale="1">
        <p:scale>
          <a:sx n="32" d="100"/>
          <a:sy n="32" d="100"/>
        </p:scale>
        <p:origin x="2960" y="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Paul Poltz" userId="cfccb6ad5ab840d7" providerId="LiveId" clId="{1E90230E-0E92-4E48-8851-653CEA7E4254}"/>
    <pc:docChg chg="custSel addSld modSld sldOrd">
      <pc:chgData name="Ionut Paul Poltz" userId="cfccb6ad5ab840d7" providerId="LiveId" clId="{1E90230E-0E92-4E48-8851-653CEA7E4254}" dt="2025-10-29T20:03:23.347" v="182" actId="14100"/>
      <pc:docMkLst>
        <pc:docMk/>
      </pc:docMkLst>
      <pc:sldChg chg="modSp mod">
        <pc:chgData name="Ionut Paul Poltz" userId="cfccb6ad5ab840d7" providerId="LiveId" clId="{1E90230E-0E92-4E48-8851-653CEA7E4254}" dt="2025-10-29T19:52:31.195" v="133" actId="113"/>
        <pc:sldMkLst>
          <pc:docMk/>
          <pc:sldMk cId="0" sldId="256"/>
        </pc:sldMkLst>
        <pc:spChg chg="mod">
          <ac:chgData name="Ionut Paul Poltz" userId="cfccb6ad5ab840d7" providerId="LiveId" clId="{1E90230E-0E92-4E48-8851-653CEA7E4254}" dt="2025-10-29T19:40:20.676" v="17" actId="255"/>
          <ac:spMkLst>
            <pc:docMk/>
            <pc:sldMk cId="0" sldId="256"/>
            <ac:spMk id="3" creationId="{00000000-0000-0000-0000-000000000000}"/>
          </ac:spMkLst>
        </pc:spChg>
        <pc:spChg chg="mod">
          <ac:chgData name="Ionut Paul Poltz" userId="cfccb6ad5ab840d7" providerId="LiveId" clId="{1E90230E-0E92-4E48-8851-653CEA7E4254}" dt="2025-10-29T19:52:31.195" v="133" actId="113"/>
          <ac:spMkLst>
            <pc:docMk/>
            <pc:sldMk cId="0" sldId="256"/>
            <ac:spMk id="4" creationId="{00000000-0000-0000-0000-000000000000}"/>
          </ac:spMkLst>
        </pc:spChg>
      </pc:sldChg>
      <pc:sldChg chg="modNotesTx">
        <pc:chgData name="Ionut Paul Poltz" userId="cfccb6ad5ab840d7" providerId="LiveId" clId="{1E90230E-0E92-4E48-8851-653CEA7E4254}" dt="2025-10-29T19:54:21.800" v="137" actId="20577"/>
        <pc:sldMkLst>
          <pc:docMk/>
          <pc:sldMk cId="0" sldId="258"/>
        </pc:sldMkLst>
      </pc:sldChg>
      <pc:sldChg chg="modNotesTx">
        <pc:chgData name="Ionut Paul Poltz" userId="cfccb6ad5ab840d7" providerId="LiveId" clId="{1E90230E-0E92-4E48-8851-653CEA7E4254}" dt="2025-10-29T19:54:25.793" v="138" actId="20577"/>
        <pc:sldMkLst>
          <pc:docMk/>
          <pc:sldMk cId="0" sldId="260"/>
        </pc:sldMkLst>
      </pc:sldChg>
      <pc:sldChg chg="modNotesTx">
        <pc:chgData name="Ionut Paul Poltz" userId="cfccb6ad5ab840d7" providerId="LiveId" clId="{1E90230E-0E92-4E48-8851-653CEA7E4254}" dt="2025-10-29T19:54:29.838" v="139" actId="20577"/>
        <pc:sldMkLst>
          <pc:docMk/>
          <pc:sldMk cId="0" sldId="261"/>
        </pc:sldMkLst>
      </pc:sldChg>
      <pc:sldChg chg="modNotesTx">
        <pc:chgData name="Ionut Paul Poltz" userId="cfccb6ad5ab840d7" providerId="LiveId" clId="{1E90230E-0E92-4E48-8851-653CEA7E4254}" dt="2025-10-29T19:54:35.825" v="140" actId="20577"/>
        <pc:sldMkLst>
          <pc:docMk/>
          <pc:sldMk cId="0" sldId="262"/>
        </pc:sldMkLst>
      </pc:sldChg>
      <pc:sldChg chg="modNotesTx">
        <pc:chgData name="Ionut Paul Poltz" userId="cfccb6ad5ab840d7" providerId="LiveId" clId="{1E90230E-0E92-4E48-8851-653CEA7E4254}" dt="2025-10-29T19:54:40.687" v="141" actId="20577"/>
        <pc:sldMkLst>
          <pc:docMk/>
          <pc:sldMk cId="0" sldId="263"/>
        </pc:sldMkLst>
      </pc:sldChg>
      <pc:sldChg chg="modNotesTx">
        <pc:chgData name="Ionut Paul Poltz" userId="cfccb6ad5ab840d7" providerId="LiveId" clId="{1E90230E-0E92-4E48-8851-653CEA7E4254}" dt="2025-10-29T19:54:17.418" v="136" actId="20577"/>
        <pc:sldMkLst>
          <pc:docMk/>
          <pc:sldMk cId="2967862197" sldId="266"/>
        </pc:sldMkLst>
      </pc:sldChg>
      <pc:sldChg chg="modNotesTx">
        <pc:chgData name="Ionut Paul Poltz" userId="cfccb6ad5ab840d7" providerId="LiveId" clId="{1E90230E-0E92-4E48-8851-653CEA7E4254}" dt="2025-10-29T19:54:46.009" v="142" actId="20577"/>
        <pc:sldMkLst>
          <pc:docMk/>
          <pc:sldMk cId="1359844681" sldId="267"/>
        </pc:sldMkLst>
      </pc:sldChg>
      <pc:sldChg chg="modNotesTx">
        <pc:chgData name="Ionut Paul Poltz" userId="cfccb6ad5ab840d7" providerId="LiveId" clId="{1E90230E-0E92-4E48-8851-653CEA7E4254}" dt="2025-10-29T19:54:54.361" v="143" actId="20577"/>
        <pc:sldMkLst>
          <pc:docMk/>
          <pc:sldMk cId="4041743391" sldId="268"/>
        </pc:sldMkLst>
      </pc:sldChg>
      <pc:sldChg chg="modNotesTx">
        <pc:chgData name="Ionut Paul Poltz" userId="cfccb6ad5ab840d7" providerId="LiveId" clId="{1E90230E-0E92-4E48-8851-653CEA7E4254}" dt="2025-10-29T19:55:03.591" v="145" actId="20577"/>
        <pc:sldMkLst>
          <pc:docMk/>
          <pc:sldMk cId="414501994" sldId="269"/>
        </pc:sldMkLst>
      </pc:sldChg>
      <pc:sldChg chg="modNotesTx">
        <pc:chgData name="Ionut Paul Poltz" userId="cfccb6ad5ab840d7" providerId="LiveId" clId="{1E90230E-0E92-4E48-8851-653CEA7E4254}" dt="2025-10-29T19:55:00.519" v="144" actId="20577"/>
        <pc:sldMkLst>
          <pc:docMk/>
          <pc:sldMk cId="1435423153" sldId="270"/>
        </pc:sldMkLst>
      </pc:sldChg>
      <pc:sldChg chg="modNotesTx">
        <pc:chgData name="Ionut Paul Poltz" userId="cfccb6ad5ab840d7" providerId="LiveId" clId="{1E90230E-0E92-4E48-8851-653CEA7E4254}" dt="2025-10-29T20:01:17.592" v="175" actId="20577"/>
        <pc:sldMkLst>
          <pc:docMk/>
          <pc:sldMk cId="2045463628" sldId="271"/>
        </pc:sldMkLst>
      </pc:sldChg>
      <pc:sldChg chg="modNotesTx">
        <pc:chgData name="Ionut Paul Poltz" userId="cfccb6ad5ab840d7" providerId="LiveId" clId="{1E90230E-0E92-4E48-8851-653CEA7E4254}" dt="2025-10-29T19:55:09.592" v="147" actId="20577"/>
        <pc:sldMkLst>
          <pc:docMk/>
          <pc:sldMk cId="843371515" sldId="272"/>
        </pc:sldMkLst>
      </pc:sldChg>
      <pc:sldChg chg="modNotesTx">
        <pc:chgData name="Ionut Paul Poltz" userId="cfccb6ad5ab840d7" providerId="LiveId" clId="{1E90230E-0E92-4E48-8851-653CEA7E4254}" dt="2025-10-29T20:01:08.855" v="174" actId="20577"/>
        <pc:sldMkLst>
          <pc:docMk/>
          <pc:sldMk cId="1485160608" sldId="273"/>
        </pc:sldMkLst>
      </pc:sldChg>
      <pc:sldChg chg="modSp mod">
        <pc:chgData name="Ionut Paul Poltz" userId="cfccb6ad5ab840d7" providerId="LiveId" clId="{1E90230E-0E92-4E48-8851-653CEA7E4254}" dt="2025-10-29T19:59:54.422" v="173" actId="14100"/>
        <pc:sldMkLst>
          <pc:docMk/>
          <pc:sldMk cId="211716808" sldId="274"/>
        </pc:sldMkLst>
        <pc:graphicFrameChg chg="mod modGraphic">
          <ac:chgData name="Ionut Paul Poltz" userId="cfccb6ad5ab840d7" providerId="LiveId" clId="{1E90230E-0E92-4E48-8851-653CEA7E4254}" dt="2025-10-29T19:59:54.422" v="173" actId="14100"/>
          <ac:graphicFrameMkLst>
            <pc:docMk/>
            <pc:sldMk cId="211716808" sldId="274"/>
            <ac:graphicFrameMk id="4" creationId="{531AECFD-A438-0A17-7C9A-6BBA5D367136}"/>
          </ac:graphicFrameMkLst>
        </pc:graphicFrameChg>
      </pc:sldChg>
      <pc:sldChg chg="addSp modSp new mod ord">
        <pc:chgData name="Ionut Paul Poltz" userId="cfccb6ad5ab840d7" providerId="LiveId" clId="{1E90230E-0E92-4E48-8851-653CEA7E4254}" dt="2025-10-29T20:03:23.347" v="182" actId="14100"/>
        <pc:sldMkLst>
          <pc:docMk/>
          <pc:sldMk cId="2607727116" sldId="275"/>
        </pc:sldMkLst>
        <pc:spChg chg="add mod">
          <ac:chgData name="Ionut Paul Poltz" userId="cfccb6ad5ab840d7" providerId="LiveId" clId="{1E90230E-0E92-4E48-8851-653CEA7E4254}" dt="2025-10-29T20:03:23.347" v="182" actId="14100"/>
          <ac:spMkLst>
            <pc:docMk/>
            <pc:sldMk cId="2607727116" sldId="275"/>
            <ac:spMk id="3" creationId="{5C7839A9-62D8-8160-D921-8A9BBAEAD113}"/>
          </ac:spMkLst>
        </pc:spChg>
      </pc:sldChg>
    </pc:docChg>
  </pc:docChgLst>
  <pc:docChgLst>
    <pc:chgData name="M J" userId="7addb432213e9c3f" providerId="Windows Live" clId="Web-{AC20022D-D1AC-60CA-A1CD-FB690ABAC174}"/>
    <pc:docChg chg="mod">
      <pc:chgData name="M J" userId="7addb432213e9c3f" providerId="Windows Live" clId="Web-{AC20022D-D1AC-60CA-A1CD-FB690ABAC174}" dt="2025-07-22T08:50:44.778" v="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854494-F773-494E-9E2B-C74B57C52C6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DEB955BF-CFFD-4C06-8873-BFCAA3FB1D87}">
      <dgm:prSet custT="1"/>
      <dgm:spPr/>
      <dgm:t>
        <a:bodyPr/>
        <a:lstStyle/>
        <a:p>
          <a:r>
            <a:rPr lang="en-US" sz="3600" b="0" i="0" baseline="0">
              <a:latin typeface="Times New Roman" panose="02020603050405020304" pitchFamily="18" charset="0"/>
              <a:cs typeface="Times New Roman" panose="02020603050405020304" pitchFamily="18" charset="0"/>
            </a:rPr>
            <a:t>Title Slide</a:t>
          </a:r>
          <a:endParaRPr lang="en-GB" sz="3600">
            <a:latin typeface="Times New Roman" panose="02020603050405020304" pitchFamily="18" charset="0"/>
            <a:cs typeface="Times New Roman" panose="02020603050405020304" pitchFamily="18" charset="0"/>
          </a:endParaRPr>
        </a:p>
      </dgm:t>
    </dgm:pt>
    <dgm:pt modelId="{15767842-3D3C-4081-A112-D15D4F9F824D}" type="parTrans" cxnId="{0B144B2F-AA7B-4C84-B112-F2973C53D6FE}">
      <dgm:prSet/>
      <dgm:spPr/>
      <dgm:t>
        <a:bodyPr/>
        <a:lstStyle/>
        <a:p>
          <a:endParaRPr lang="en-GB"/>
        </a:p>
      </dgm:t>
    </dgm:pt>
    <dgm:pt modelId="{83E64F09-7049-48A4-BC2F-8474356F2A7F}" type="sibTrans" cxnId="{0B144B2F-AA7B-4C84-B112-F2973C53D6FE}">
      <dgm:prSet/>
      <dgm:spPr/>
      <dgm:t>
        <a:bodyPr/>
        <a:lstStyle/>
        <a:p>
          <a:endParaRPr lang="en-GB"/>
        </a:p>
      </dgm:t>
    </dgm:pt>
    <dgm:pt modelId="{D96BC7EE-48D5-466F-B58C-A90A4B4C8015}">
      <dgm:prSet custT="1"/>
      <dgm:spPr/>
      <dgm:t>
        <a:bodyPr/>
        <a:lstStyle/>
        <a:p>
          <a:r>
            <a:rPr lang="en-US" sz="3600" b="0" i="0" baseline="0">
              <a:latin typeface="Times New Roman" panose="02020603050405020304" pitchFamily="18" charset="0"/>
              <a:cs typeface="Times New Roman" panose="02020603050405020304" pitchFamily="18" charset="0"/>
            </a:rPr>
            <a:t>Introduction</a:t>
          </a:r>
          <a:endParaRPr lang="en-GB" sz="3600">
            <a:latin typeface="Times New Roman" panose="02020603050405020304" pitchFamily="18" charset="0"/>
            <a:cs typeface="Times New Roman" panose="02020603050405020304" pitchFamily="18" charset="0"/>
          </a:endParaRPr>
        </a:p>
      </dgm:t>
    </dgm:pt>
    <dgm:pt modelId="{023F5CD7-AF31-4BFC-8F49-A829313D3797}" type="parTrans" cxnId="{A4FE3E7F-989F-435A-8AF2-DF1534ECEFE3}">
      <dgm:prSet/>
      <dgm:spPr/>
      <dgm:t>
        <a:bodyPr/>
        <a:lstStyle/>
        <a:p>
          <a:endParaRPr lang="en-GB"/>
        </a:p>
      </dgm:t>
    </dgm:pt>
    <dgm:pt modelId="{B664C255-2BC1-426C-ACE5-D1ACB8B8EA40}" type="sibTrans" cxnId="{A4FE3E7F-989F-435A-8AF2-DF1534ECEFE3}">
      <dgm:prSet/>
      <dgm:spPr/>
      <dgm:t>
        <a:bodyPr/>
        <a:lstStyle/>
        <a:p>
          <a:endParaRPr lang="en-GB"/>
        </a:p>
      </dgm:t>
    </dgm:pt>
    <dgm:pt modelId="{D116D034-B4CA-4788-B4B9-9EE25938822A}">
      <dgm:prSet custT="1"/>
      <dgm:spPr/>
      <dgm:t>
        <a:bodyPr/>
        <a:lstStyle/>
        <a:p>
          <a:r>
            <a:rPr lang="en-US" sz="3600" b="0" i="0" baseline="0" dirty="0">
              <a:latin typeface="Times New Roman" panose="02020603050405020304" pitchFamily="18" charset="0"/>
              <a:cs typeface="Times New Roman" panose="02020603050405020304" pitchFamily="18" charset="0"/>
            </a:rPr>
            <a:t>Literature Review</a:t>
          </a:r>
          <a:endParaRPr lang="en-GB" sz="3600" dirty="0">
            <a:latin typeface="Times New Roman" panose="02020603050405020304" pitchFamily="18" charset="0"/>
            <a:cs typeface="Times New Roman" panose="02020603050405020304" pitchFamily="18" charset="0"/>
          </a:endParaRPr>
        </a:p>
      </dgm:t>
    </dgm:pt>
    <dgm:pt modelId="{641355EA-40A0-4EA0-8690-30A5C07DBAF0}" type="parTrans" cxnId="{87068F01-EEF2-4CAF-A8AC-8A2BA29962EB}">
      <dgm:prSet/>
      <dgm:spPr/>
      <dgm:t>
        <a:bodyPr/>
        <a:lstStyle/>
        <a:p>
          <a:endParaRPr lang="en-GB"/>
        </a:p>
      </dgm:t>
    </dgm:pt>
    <dgm:pt modelId="{5148E22A-B3ED-478B-8C97-74D1E9C2DACA}" type="sibTrans" cxnId="{87068F01-EEF2-4CAF-A8AC-8A2BA29962EB}">
      <dgm:prSet/>
      <dgm:spPr/>
      <dgm:t>
        <a:bodyPr/>
        <a:lstStyle/>
        <a:p>
          <a:endParaRPr lang="en-GB"/>
        </a:p>
      </dgm:t>
    </dgm:pt>
    <dgm:pt modelId="{A01F0EC8-1AC8-4C1E-A41E-1129B41DCAD0}">
      <dgm:prSet custT="1"/>
      <dgm:spPr/>
      <dgm:t>
        <a:bodyPr/>
        <a:lstStyle/>
        <a:p>
          <a:r>
            <a:rPr lang="en-US" sz="3600" b="0" i="0" baseline="0">
              <a:latin typeface="Times New Roman" panose="02020603050405020304" pitchFamily="18" charset="0"/>
              <a:cs typeface="Times New Roman" panose="02020603050405020304" pitchFamily="18" charset="0"/>
            </a:rPr>
            <a:t>Advantages of AI Automation in Guest Services</a:t>
          </a:r>
          <a:endParaRPr lang="en-GB" sz="3600">
            <a:latin typeface="Times New Roman" panose="02020603050405020304" pitchFamily="18" charset="0"/>
            <a:cs typeface="Times New Roman" panose="02020603050405020304" pitchFamily="18" charset="0"/>
          </a:endParaRPr>
        </a:p>
      </dgm:t>
    </dgm:pt>
    <dgm:pt modelId="{9C3A1EF0-C9D2-4875-8715-0403C20FBE3B}" type="parTrans" cxnId="{68373CFD-CF46-47DD-AB74-6A5898C45B1F}">
      <dgm:prSet/>
      <dgm:spPr/>
      <dgm:t>
        <a:bodyPr/>
        <a:lstStyle/>
        <a:p>
          <a:endParaRPr lang="en-GB"/>
        </a:p>
      </dgm:t>
    </dgm:pt>
    <dgm:pt modelId="{85DB0AEB-0885-4934-A9C2-47BAA8CC264E}" type="sibTrans" cxnId="{68373CFD-CF46-47DD-AB74-6A5898C45B1F}">
      <dgm:prSet/>
      <dgm:spPr/>
      <dgm:t>
        <a:bodyPr/>
        <a:lstStyle/>
        <a:p>
          <a:endParaRPr lang="en-GB"/>
        </a:p>
      </dgm:t>
    </dgm:pt>
    <dgm:pt modelId="{90A92A47-D8CE-4391-B81C-2E749F19A33C}">
      <dgm:prSet custT="1"/>
      <dgm:spPr/>
      <dgm:t>
        <a:bodyPr/>
        <a:lstStyle/>
        <a:p>
          <a:r>
            <a:rPr lang="en-US" sz="3600" b="0" i="0" baseline="0">
              <a:latin typeface="Times New Roman" panose="02020603050405020304" pitchFamily="18" charset="0"/>
              <a:cs typeface="Times New Roman" panose="02020603050405020304" pitchFamily="18" charset="0"/>
            </a:rPr>
            <a:t>AI Deployment Risks and Challenges</a:t>
          </a:r>
          <a:endParaRPr lang="en-GB" sz="3600">
            <a:latin typeface="Times New Roman" panose="02020603050405020304" pitchFamily="18" charset="0"/>
            <a:cs typeface="Times New Roman" panose="02020603050405020304" pitchFamily="18" charset="0"/>
          </a:endParaRPr>
        </a:p>
      </dgm:t>
    </dgm:pt>
    <dgm:pt modelId="{C986175A-7122-4FB2-9279-6FA8376B85E4}" type="parTrans" cxnId="{1575FB5C-6E32-4E8B-897F-97443AA659B3}">
      <dgm:prSet/>
      <dgm:spPr/>
      <dgm:t>
        <a:bodyPr/>
        <a:lstStyle/>
        <a:p>
          <a:endParaRPr lang="en-GB"/>
        </a:p>
      </dgm:t>
    </dgm:pt>
    <dgm:pt modelId="{18317782-25A1-4381-AEA0-5C09F6F48F1A}" type="sibTrans" cxnId="{1575FB5C-6E32-4E8B-897F-97443AA659B3}">
      <dgm:prSet/>
      <dgm:spPr/>
      <dgm:t>
        <a:bodyPr/>
        <a:lstStyle/>
        <a:p>
          <a:endParaRPr lang="en-GB"/>
        </a:p>
      </dgm:t>
    </dgm:pt>
    <dgm:pt modelId="{55415A0C-F530-4AFC-8349-E73B136F4E5F}">
      <dgm:prSet custT="1"/>
      <dgm:spPr/>
      <dgm:t>
        <a:bodyPr/>
        <a:lstStyle/>
        <a:p>
          <a:r>
            <a:rPr lang="en-US" sz="3600" b="0" i="0" baseline="0">
              <a:latin typeface="Times New Roman" panose="02020603050405020304" pitchFamily="18" charset="0"/>
              <a:cs typeface="Times New Roman" panose="02020603050405020304" pitchFamily="18" charset="0"/>
            </a:rPr>
            <a:t>Theoretical Lenses: Acceptance and Change</a:t>
          </a:r>
          <a:endParaRPr lang="en-GB" sz="3600">
            <a:latin typeface="Times New Roman" panose="02020603050405020304" pitchFamily="18" charset="0"/>
            <a:cs typeface="Times New Roman" panose="02020603050405020304" pitchFamily="18" charset="0"/>
          </a:endParaRPr>
        </a:p>
      </dgm:t>
    </dgm:pt>
    <dgm:pt modelId="{C226FBFB-DC04-42AF-B901-2A52167ACFF5}" type="parTrans" cxnId="{B8B77A91-5CC7-4BBE-B06C-1300BC144118}">
      <dgm:prSet/>
      <dgm:spPr/>
      <dgm:t>
        <a:bodyPr/>
        <a:lstStyle/>
        <a:p>
          <a:endParaRPr lang="en-GB"/>
        </a:p>
      </dgm:t>
    </dgm:pt>
    <dgm:pt modelId="{8E9709C2-45FB-4EB9-B12C-D963C7AAD612}" type="sibTrans" cxnId="{B8B77A91-5CC7-4BBE-B06C-1300BC144118}">
      <dgm:prSet/>
      <dgm:spPr/>
      <dgm:t>
        <a:bodyPr/>
        <a:lstStyle/>
        <a:p>
          <a:endParaRPr lang="en-GB"/>
        </a:p>
      </dgm:t>
    </dgm:pt>
    <dgm:pt modelId="{0919C1D0-0DDA-4E0B-B9C7-D90A0785D101}">
      <dgm:prSet custT="1"/>
      <dgm:spPr/>
      <dgm:t>
        <a:bodyPr/>
        <a:lstStyle/>
        <a:p>
          <a:r>
            <a:rPr lang="en-US" sz="3600" b="0" i="0" baseline="0">
              <a:latin typeface="Times New Roman" panose="02020603050405020304" pitchFamily="18" charset="0"/>
              <a:cs typeface="Times New Roman" panose="02020603050405020304" pitchFamily="18" charset="0"/>
            </a:rPr>
            <a:t>Global Trends and Research Gaps in AI Adoption</a:t>
          </a:r>
          <a:endParaRPr lang="en-GB" sz="3600">
            <a:latin typeface="Times New Roman" panose="02020603050405020304" pitchFamily="18" charset="0"/>
            <a:cs typeface="Times New Roman" panose="02020603050405020304" pitchFamily="18" charset="0"/>
          </a:endParaRPr>
        </a:p>
      </dgm:t>
    </dgm:pt>
    <dgm:pt modelId="{F88BE7B4-0668-4650-B5D6-43B4478C9CB4}" type="parTrans" cxnId="{695FCFAA-7C9C-40D0-B21A-F8B0A9E451E7}">
      <dgm:prSet/>
      <dgm:spPr/>
      <dgm:t>
        <a:bodyPr/>
        <a:lstStyle/>
        <a:p>
          <a:endParaRPr lang="en-GB"/>
        </a:p>
      </dgm:t>
    </dgm:pt>
    <dgm:pt modelId="{987846D0-FB82-4F4A-AC77-E8495E783076}" type="sibTrans" cxnId="{695FCFAA-7C9C-40D0-B21A-F8B0A9E451E7}">
      <dgm:prSet/>
      <dgm:spPr/>
      <dgm:t>
        <a:bodyPr/>
        <a:lstStyle/>
        <a:p>
          <a:endParaRPr lang="en-GB"/>
        </a:p>
      </dgm:t>
    </dgm:pt>
    <dgm:pt modelId="{B5476104-AE00-4959-8862-7BE70B76A312}">
      <dgm:prSet custT="1"/>
      <dgm:spPr/>
      <dgm:t>
        <a:bodyPr/>
        <a:lstStyle/>
        <a:p>
          <a:r>
            <a:rPr lang="en-US" sz="3600" b="0" i="0" baseline="0" dirty="0">
              <a:latin typeface="Times New Roman" panose="02020603050405020304" pitchFamily="18" charset="0"/>
              <a:cs typeface="Times New Roman" panose="02020603050405020304" pitchFamily="18" charset="0"/>
            </a:rPr>
            <a:t>Methodology – A Secondary Research Approach</a:t>
          </a:r>
          <a:endParaRPr lang="en-GB" sz="3600" dirty="0">
            <a:latin typeface="Times New Roman" panose="02020603050405020304" pitchFamily="18" charset="0"/>
            <a:cs typeface="Times New Roman" panose="02020603050405020304" pitchFamily="18" charset="0"/>
          </a:endParaRPr>
        </a:p>
      </dgm:t>
    </dgm:pt>
    <dgm:pt modelId="{97BF4821-29D8-482D-A643-F66A96699F0D}" type="parTrans" cxnId="{D8802B00-B912-4BCF-830D-DC2628AA2CC2}">
      <dgm:prSet/>
      <dgm:spPr/>
      <dgm:t>
        <a:bodyPr/>
        <a:lstStyle/>
        <a:p>
          <a:endParaRPr lang="en-GB"/>
        </a:p>
      </dgm:t>
    </dgm:pt>
    <dgm:pt modelId="{04EDE710-9503-49BC-831E-71272B4A073F}" type="sibTrans" cxnId="{D8802B00-B912-4BCF-830D-DC2628AA2CC2}">
      <dgm:prSet/>
      <dgm:spPr/>
      <dgm:t>
        <a:bodyPr/>
        <a:lstStyle/>
        <a:p>
          <a:endParaRPr lang="en-GB"/>
        </a:p>
      </dgm:t>
    </dgm:pt>
    <dgm:pt modelId="{EB4F01D2-C5F2-43F0-8D27-17B6ACB5938F}">
      <dgm:prSet custT="1"/>
      <dgm:spPr/>
      <dgm:t>
        <a:bodyPr/>
        <a:lstStyle/>
        <a:p>
          <a:r>
            <a:rPr lang="en-US" sz="3600" b="0" i="0" baseline="0" dirty="0">
              <a:latin typeface="Times New Roman" panose="02020603050405020304" pitchFamily="18" charset="0"/>
              <a:cs typeface="Times New Roman" panose="02020603050405020304" pitchFamily="18" charset="0"/>
            </a:rPr>
            <a:t>PEST Analysis: AI–Human Collaboration in Hospitality</a:t>
          </a:r>
          <a:endParaRPr lang="en-GB" sz="3600" dirty="0">
            <a:latin typeface="Times New Roman" panose="02020603050405020304" pitchFamily="18" charset="0"/>
            <a:cs typeface="Times New Roman" panose="02020603050405020304" pitchFamily="18" charset="0"/>
          </a:endParaRPr>
        </a:p>
      </dgm:t>
    </dgm:pt>
    <dgm:pt modelId="{737D357D-C81A-40F3-8549-0669DBFA457D}" type="parTrans" cxnId="{A2924B4F-E507-49D3-BB32-7CE459B24F94}">
      <dgm:prSet/>
      <dgm:spPr/>
      <dgm:t>
        <a:bodyPr/>
        <a:lstStyle/>
        <a:p>
          <a:endParaRPr lang="en-GB"/>
        </a:p>
      </dgm:t>
    </dgm:pt>
    <dgm:pt modelId="{24870FA4-FCEA-4836-B03C-C1335254903F}" type="sibTrans" cxnId="{A2924B4F-E507-49D3-BB32-7CE459B24F94}">
      <dgm:prSet/>
      <dgm:spPr/>
      <dgm:t>
        <a:bodyPr/>
        <a:lstStyle/>
        <a:p>
          <a:endParaRPr lang="en-GB"/>
        </a:p>
      </dgm:t>
    </dgm:pt>
    <dgm:pt modelId="{DB7D500E-194C-4677-87E8-CE0050763148}">
      <dgm:prSet custT="1"/>
      <dgm:spPr/>
      <dgm:t>
        <a:bodyPr/>
        <a:lstStyle/>
        <a:p>
          <a:r>
            <a:rPr lang="en-US" sz="3600" b="0" i="0" baseline="0" dirty="0">
              <a:latin typeface="Times New Roman" panose="02020603050405020304" pitchFamily="18" charset="0"/>
              <a:cs typeface="Times New Roman" panose="02020603050405020304" pitchFamily="18" charset="0"/>
            </a:rPr>
            <a:t>Social and Technological Drivers of AI in Hospitality</a:t>
          </a:r>
          <a:endParaRPr lang="en-GB" sz="3600" dirty="0">
            <a:latin typeface="Times New Roman" panose="02020603050405020304" pitchFamily="18" charset="0"/>
            <a:cs typeface="Times New Roman" panose="02020603050405020304" pitchFamily="18" charset="0"/>
          </a:endParaRPr>
        </a:p>
      </dgm:t>
    </dgm:pt>
    <dgm:pt modelId="{78B0D0AB-0E9C-4E56-8DF0-1F44FB506191}" type="parTrans" cxnId="{F658A27D-FB18-4F9C-B9FE-02CA82A64639}">
      <dgm:prSet/>
      <dgm:spPr/>
      <dgm:t>
        <a:bodyPr/>
        <a:lstStyle/>
        <a:p>
          <a:endParaRPr lang="en-GB"/>
        </a:p>
      </dgm:t>
    </dgm:pt>
    <dgm:pt modelId="{4CAF2754-F710-447B-AC35-77A85A9F49F7}" type="sibTrans" cxnId="{F658A27D-FB18-4F9C-B9FE-02CA82A64639}">
      <dgm:prSet/>
      <dgm:spPr/>
      <dgm:t>
        <a:bodyPr/>
        <a:lstStyle/>
        <a:p>
          <a:endParaRPr lang="en-GB"/>
        </a:p>
      </dgm:t>
    </dgm:pt>
    <dgm:pt modelId="{CE150B7F-ED27-40E2-A539-846117694E48}">
      <dgm:prSet custT="1"/>
      <dgm:spPr/>
      <dgm:t>
        <a:bodyPr/>
        <a:lstStyle/>
        <a:p>
          <a:r>
            <a:rPr lang="en-US" sz="3600" b="0" i="0" baseline="0">
              <a:latin typeface="Times New Roman" panose="02020603050405020304" pitchFamily="18" charset="0"/>
              <a:cs typeface="Times New Roman" panose="02020603050405020304" pitchFamily="18" charset="0"/>
            </a:rPr>
            <a:t>Conclusion</a:t>
          </a:r>
          <a:endParaRPr lang="en-GB" sz="3600">
            <a:latin typeface="Times New Roman" panose="02020603050405020304" pitchFamily="18" charset="0"/>
            <a:cs typeface="Times New Roman" panose="02020603050405020304" pitchFamily="18" charset="0"/>
          </a:endParaRPr>
        </a:p>
      </dgm:t>
    </dgm:pt>
    <dgm:pt modelId="{221D59B4-661F-46E8-B6DE-0E236B9CB97A}" type="parTrans" cxnId="{BD6EB6E4-C445-477D-B9A4-810584E186ED}">
      <dgm:prSet/>
      <dgm:spPr/>
      <dgm:t>
        <a:bodyPr/>
        <a:lstStyle/>
        <a:p>
          <a:endParaRPr lang="en-GB"/>
        </a:p>
      </dgm:t>
    </dgm:pt>
    <dgm:pt modelId="{B807D77C-A2AF-41ED-81F9-47D9420EE2B4}" type="sibTrans" cxnId="{BD6EB6E4-C445-477D-B9A4-810584E186ED}">
      <dgm:prSet/>
      <dgm:spPr/>
      <dgm:t>
        <a:bodyPr/>
        <a:lstStyle/>
        <a:p>
          <a:endParaRPr lang="en-GB"/>
        </a:p>
      </dgm:t>
    </dgm:pt>
    <dgm:pt modelId="{CE04C360-71BE-48A4-853B-796D055F4ACB}">
      <dgm:prSet custT="1"/>
      <dgm:spPr/>
      <dgm:t>
        <a:bodyPr/>
        <a:lstStyle/>
        <a:p>
          <a:r>
            <a:rPr lang="en-US" sz="3600" b="0" i="0" baseline="0">
              <a:latin typeface="Times New Roman" panose="02020603050405020304" pitchFamily="18" charset="0"/>
              <a:cs typeface="Times New Roman" panose="02020603050405020304" pitchFamily="18" charset="0"/>
            </a:rPr>
            <a:t>Recommendations</a:t>
          </a:r>
          <a:endParaRPr lang="en-GB" sz="3600">
            <a:latin typeface="Times New Roman" panose="02020603050405020304" pitchFamily="18" charset="0"/>
            <a:cs typeface="Times New Roman" panose="02020603050405020304" pitchFamily="18" charset="0"/>
          </a:endParaRPr>
        </a:p>
      </dgm:t>
    </dgm:pt>
    <dgm:pt modelId="{3B888570-A360-4CA8-878B-EE23EC6AA520}" type="parTrans" cxnId="{66608DB3-1633-4523-B153-847D7740C815}">
      <dgm:prSet/>
      <dgm:spPr/>
      <dgm:t>
        <a:bodyPr/>
        <a:lstStyle/>
        <a:p>
          <a:endParaRPr lang="en-GB"/>
        </a:p>
      </dgm:t>
    </dgm:pt>
    <dgm:pt modelId="{51314408-004A-4539-BD86-9CC9EAF9C580}" type="sibTrans" cxnId="{66608DB3-1633-4523-B153-847D7740C815}">
      <dgm:prSet/>
      <dgm:spPr/>
      <dgm:t>
        <a:bodyPr/>
        <a:lstStyle/>
        <a:p>
          <a:endParaRPr lang="en-GB"/>
        </a:p>
      </dgm:t>
    </dgm:pt>
    <dgm:pt modelId="{807A5F81-FB49-4A9B-AD3D-6154F19AE724}">
      <dgm:prSet custT="1"/>
      <dgm:spPr/>
      <dgm:t>
        <a:bodyPr/>
        <a:lstStyle/>
        <a:p>
          <a:r>
            <a:rPr lang="en-US" sz="3600" b="0" i="0" baseline="0" dirty="0">
              <a:latin typeface="Times New Roman" panose="02020603050405020304" pitchFamily="18" charset="0"/>
              <a:cs typeface="Times New Roman" panose="02020603050405020304" pitchFamily="18" charset="0"/>
            </a:rPr>
            <a:t>References</a:t>
          </a:r>
          <a:endParaRPr lang="en-GB" sz="3600" dirty="0">
            <a:latin typeface="Times New Roman" panose="02020603050405020304" pitchFamily="18" charset="0"/>
            <a:cs typeface="Times New Roman" panose="02020603050405020304" pitchFamily="18" charset="0"/>
          </a:endParaRPr>
        </a:p>
      </dgm:t>
    </dgm:pt>
    <dgm:pt modelId="{B13600C5-7D18-4154-9F4D-E59948CB5021}" type="parTrans" cxnId="{CD68DA09-1B6A-4EB1-89CA-2E5E6114655B}">
      <dgm:prSet/>
      <dgm:spPr/>
      <dgm:t>
        <a:bodyPr/>
        <a:lstStyle/>
        <a:p>
          <a:endParaRPr lang="en-GB"/>
        </a:p>
      </dgm:t>
    </dgm:pt>
    <dgm:pt modelId="{0838DD54-7C58-4741-A97A-EB1B8217D557}" type="sibTrans" cxnId="{CD68DA09-1B6A-4EB1-89CA-2E5E6114655B}">
      <dgm:prSet/>
      <dgm:spPr/>
      <dgm:t>
        <a:bodyPr/>
        <a:lstStyle/>
        <a:p>
          <a:endParaRPr lang="en-GB"/>
        </a:p>
      </dgm:t>
    </dgm:pt>
    <dgm:pt modelId="{483E29B2-4C9F-4E85-B9A0-5373854DB241}">
      <dgm:prSet custT="1"/>
      <dgm:spPr/>
      <dgm:t>
        <a:bodyPr/>
        <a:lstStyle/>
        <a:p>
          <a:r>
            <a:rPr lang="en-US" sz="3600" dirty="0">
              <a:latin typeface="Times New Roman" panose="02020603050405020304" pitchFamily="18" charset="0"/>
              <a:cs typeface="Times New Roman" panose="02020603050405020304" pitchFamily="18" charset="0"/>
            </a:rPr>
            <a:t>AI Declaration </a:t>
          </a:r>
          <a:endParaRPr lang="en-GB" sz="3600" dirty="0">
            <a:latin typeface="Times New Roman" panose="02020603050405020304" pitchFamily="18" charset="0"/>
            <a:cs typeface="Times New Roman" panose="02020603050405020304" pitchFamily="18" charset="0"/>
          </a:endParaRPr>
        </a:p>
      </dgm:t>
    </dgm:pt>
    <dgm:pt modelId="{CB4E00E6-CB82-4E4A-BE18-D7D7DB88FBA4}" type="parTrans" cxnId="{63D23B09-D133-4C04-AEAA-D8C7F03B7538}">
      <dgm:prSet/>
      <dgm:spPr/>
      <dgm:t>
        <a:bodyPr/>
        <a:lstStyle/>
        <a:p>
          <a:endParaRPr lang="en-GB"/>
        </a:p>
      </dgm:t>
    </dgm:pt>
    <dgm:pt modelId="{1529E2CD-F2C1-49EF-816E-C8C56BC6F2A5}" type="sibTrans" cxnId="{63D23B09-D133-4C04-AEAA-D8C7F03B7538}">
      <dgm:prSet/>
      <dgm:spPr/>
      <dgm:t>
        <a:bodyPr/>
        <a:lstStyle/>
        <a:p>
          <a:endParaRPr lang="en-GB"/>
        </a:p>
      </dgm:t>
    </dgm:pt>
    <dgm:pt modelId="{F01FE29F-1BF1-43B8-B8A0-06F584808385}" type="pres">
      <dgm:prSet presAssocID="{FA854494-F773-494E-9E2B-C74B57C52C61}" presName="vert0" presStyleCnt="0">
        <dgm:presLayoutVars>
          <dgm:dir/>
          <dgm:animOne val="branch"/>
          <dgm:animLvl val="lvl"/>
        </dgm:presLayoutVars>
      </dgm:prSet>
      <dgm:spPr/>
    </dgm:pt>
    <dgm:pt modelId="{06E69638-D37F-46C8-858F-011BB8D1A967}" type="pres">
      <dgm:prSet presAssocID="{DEB955BF-CFFD-4C06-8873-BFCAA3FB1D87}" presName="thickLine" presStyleLbl="alignNode1" presStyleIdx="0" presStyleCnt="14"/>
      <dgm:spPr/>
    </dgm:pt>
    <dgm:pt modelId="{C62D0CB2-24DC-4B1D-AEA4-703FB4335AD6}" type="pres">
      <dgm:prSet presAssocID="{DEB955BF-CFFD-4C06-8873-BFCAA3FB1D87}" presName="horz1" presStyleCnt="0"/>
      <dgm:spPr/>
    </dgm:pt>
    <dgm:pt modelId="{9D56F97A-32D1-4205-9082-40932509CD7A}" type="pres">
      <dgm:prSet presAssocID="{DEB955BF-CFFD-4C06-8873-BFCAA3FB1D87}" presName="tx1" presStyleLbl="revTx" presStyleIdx="0" presStyleCnt="14" custScaleY="1300317"/>
      <dgm:spPr/>
    </dgm:pt>
    <dgm:pt modelId="{BAA033EF-9D56-4047-900C-53A3910FE6DD}" type="pres">
      <dgm:prSet presAssocID="{DEB955BF-CFFD-4C06-8873-BFCAA3FB1D87}" presName="vert1" presStyleCnt="0"/>
      <dgm:spPr/>
    </dgm:pt>
    <dgm:pt modelId="{9F55C5A8-7D7C-4DDF-BC20-D7C96E35E602}" type="pres">
      <dgm:prSet presAssocID="{D96BC7EE-48D5-466F-B58C-A90A4B4C8015}" presName="thickLine" presStyleLbl="alignNode1" presStyleIdx="1" presStyleCnt="14"/>
      <dgm:spPr/>
    </dgm:pt>
    <dgm:pt modelId="{A0101C78-3E0B-4CEC-9F4A-5E456DC1D42B}" type="pres">
      <dgm:prSet presAssocID="{D96BC7EE-48D5-466F-B58C-A90A4B4C8015}" presName="horz1" presStyleCnt="0"/>
      <dgm:spPr/>
    </dgm:pt>
    <dgm:pt modelId="{9AD0F86B-4AEB-4288-AD92-FBA643261CE1}" type="pres">
      <dgm:prSet presAssocID="{D96BC7EE-48D5-466F-B58C-A90A4B4C8015}" presName="tx1" presStyleLbl="revTx" presStyleIdx="1" presStyleCnt="14" custScaleY="1300317"/>
      <dgm:spPr/>
    </dgm:pt>
    <dgm:pt modelId="{9C05F086-0E8E-42EA-8CA6-EFB52F645CFD}" type="pres">
      <dgm:prSet presAssocID="{D96BC7EE-48D5-466F-B58C-A90A4B4C8015}" presName="vert1" presStyleCnt="0"/>
      <dgm:spPr/>
    </dgm:pt>
    <dgm:pt modelId="{05F032DB-C699-4652-9CF3-64BEEABCB407}" type="pres">
      <dgm:prSet presAssocID="{D116D034-B4CA-4788-B4B9-9EE25938822A}" presName="thickLine" presStyleLbl="alignNode1" presStyleIdx="2" presStyleCnt="14"/>
      <dgm:spPr/>
    </dgm:pt>
    <dgm:pt modelId="{BC732105-5328-4995-9A0D-CBBD8D840D92}" type="pres">
      <dgm:prSet presAssocID="{D116D034-B4CA-4788-B4B9-9EE25938822A}" presName="horz1" presStyleCnt="0"/>
      <dgm:spPr/>
    </dgm:pt>
    <dgm:pt modelId="{60A0FDEC-BCB8-479E-BA58-FFB7B34510F0}" type="pres">
      <dgm:prSet presAssocID="{D116D034-B4CA-4788-B4B9-9EE25938822A}" presName="tx1" presStyleLbl="revTx" presStyleIdx="2" presStyleCnt="14" custScaleY="1300317"/>
      <dgm:spPr/>
    </dgm:pt>
    <dgm:pt modelId="{AD991311-12CD-4149-A1CD-FDA0BB61C3AD}" type="pres">
      <dgm:prSet presAssocID="{D116D034-B4CA-4788-B4B9-9EE25938822A}" presName="vert1" presStyleCnt="0"/>
      <dgm:spPr/>
    </dgm:pt>
    <dgm:pt modelId="{C6216360-7CDB-4C0A-A874-0B4BFE2E9589}" type="pres">
      <dgm:prSet presAssocID="{A01F0EC8-1AC8-4C1E-A41E-1129B41DCAD0}" presName="thickLine" presStyleLbl="alignNode1" presStyleIdx="3" presStyleCnt="14"/>
      <dgm:spPr/>
    </dgm:pt>
    <dgm:pt modelId="{FB07F50A-23BE-493F-9C4A-77EA4DE8C501}" type="pres">
      <dgm:prSet presAssocID="{A01F0EC8-1AC8-4C1E-A41E-1129B41DCAD0}" presName="horz1" presStyleCnt="0"/>
      <dgm:spPr/>
    </dgm:pt>
    <dgm:pt modelId="{0384D7B0-2891-4731-B60A-01396F9DE514}" type="pres">
      <dgm:prSet presAssocID="{A01F0EC8-1AC8-4C1E-A41E-1129B41DCAD0}" presName="tx1" presStyleLbl="revTx" presStyleIdx="3" presStyleCnt="14" custScaleY="1300317"/>
      <dgm:spPr/>
    </dgm:pt>
    <dgm:pt modelId="{052DC8AC-63E5-49EF-A3A3-75398BD29986}" type="pres">
      <dgm:prSet presAssocID="{A01F0EC8-1AC8-4C1E-A41E-1129B41DCAD0}" presName="vert1" presStyleCnt="0"/>
      <dgm:spPr/>
    </dgm:pt>
    <dgm:pt modelId="{C91EEE6E-0B80-4D36-80BB-DD7A7E7E2F0D}" type="pres">
      <dgm:prSet presAssocID="{90A92A47-D8CE-4391-B81C-2E749F19A33C}" presName="thickLine" presStyleLbl="alignNode1" presStyleIdx="4" presStyleCnt="14"/>
      <dgm:spPr/>
    </dgm:pt>
    <dgm:pt modelId="{07823F55-6202-43AD-BE1E-BB79C7003B61}" type="pres">
      <dgm:prSet presAssocID="{90A92A47-D8CE-4391-B81C-2E749F19A33C}" presName="horz1" presStyleCnt="0"/>
      <dgm:spPr/>
    </dgm:pt>
    <dgm:pt modelId="{6CD52FFD-AF88-4421-8F2C-6A432491204F}" type="pres">
      <dgm:prSet presAssocID="{90A92A47-D8CE-4391-B81C-2E749F19A33C}" presName="tx1" presStyleLbl="revTx" presStyleIdx="4" presStyleCnt="14" custScaleY="1300317"/>
      <dgm:spPr/>
    </dgm:pt>
    <dgm:pt modelId="{5B384EE7-A990-4CA5-AC9F-07BE9D6A602B}" type="pres">
      <dgm:prSet presAssocID="{90A92A47-D8CE-4391-B81C-2E749F19A33C}" presName="vert1" presStyleCnt="0"/>
      <dgm:spPr/>
    </dgm:pt>
    <dgm:pt modelId="{7756BF8B-7C4E-437A-B1E9-0408966B04FE}" type="pres">
      <dgm:prSet presAssocID="{55415A0C-F530-4AFC-8349-E73B136F4E5F}" presName="thickLine" presStyleLbl="alignNode1" presStyleIdx="5" presStyleCnt="14"/>
      <dgm:spPr/>
    </dgm:pt>
    <dgm:pt modelId="{FA7F117B-3A1C-4D8F-BAAF-2DCB61D9FEBA}" type="pres">
      <dgm:prSet presAssocID="{55415A0C-F530-4AFC-8349-E73B136F4E5F}" presName="horz1" presStyleCnt="0"/>
      <dgm:spPr/>
    </dgm:pt>
    <dgm:pt modelId="{10BC56DA-DF7D-404D-BE17-3FE58E3EB99C}" type="pres">
      <dgm:prSet presAssocID="{55415A0C-F530-4AFC-8349-E73B136F4E5F}" presName="tx1" presStyleLbl="revTx" presStyleIdx="5" presStyleCnt="14" custScaleY="1300317"/>
      <dgm:spPr/>
    </dgm:pt>
    <dgm:pt modelId="{80F38C57-7799-4B20-B6C2-F06C994EFDCD}" type="pres">
      <dgm:prSet presAssocID="{55415A0C-F530-4AFC-8349-E73B136F4E5F}" presName="vert1" presStyleCnt="0"/>
      <dgm:spPr/>
    </dgm:pt>
    <dgm:pt modelId="{00526D1F-22E1-435E-B08F-E4036CDC472A}" type="pres">
      <dgm:prSet presAssocID="{0919C1D0-0DDA-4E0B-B9C7-D90A0785D101}" presName="thickLine" presStyleLbl="alignNode1" presStyleIdx="6" presStyleCnt="14"/>
      <dgm:spPr/>
    </dgm:pt>
    <dgm:pt modelId="{728178AA-10E7-41A4-9864-C14FBC786B02}" type="pres">
      <dgm:prSet presAssocID="{0919C1D0-0DDA-4E0B-B9C7-D90A0785D101}" presName="horz1" presStyleCnt="0"/>
      <dgm:spPr/>
    </dgm:pt>
    <dgm:pt modelId="{AC97C413-3A06-429B-B6E5-1789CB4390BF}" type="pres">
      <dgm:prSet presAssocID="{0919C1D0-0DDA-4E0B-B9C7-D90A0785D101}" presName="tx1" presStyleLbl="revTx" presStyleIdx="6" presStyleCnt="14" custScaleY="1300317"/>
      <dgm:spPr/>
    </dgm:pt>
    <dgm:pt modelId="{6DBAEC1A-FA42-4ADF-B6B4-0D6E6B63269D}" type="pres">
      <dgm:prSet presAssocID="{0919C1D0-0DDA-4E0B-B9C7-D90A0785D101}" presName="vert1" presStyleCnt="0"/>
      <dgm:spPr/>
    </dgm:pt>
    <dgm:pt modelId="{785B5673-FAF6-452B-B9CA-437EFE5CBE7F}" type="pres">
      <dgm:prSet presAssocID="{B5476104-AE00-4959-8862-7BE70B76A312}" presName="thickLine" presStyleLbl="alignNode1" presStyleIdx="7" presStyleCnt="14"/>
      <dgm:spPr/>
    </dgm:pt>
    <dgm:pt modelId="{46957F46-F7C4-4568-97C3-AD531CE7E68C}" type="pres">
      <dgm:prSet presAssocID="{B5476104-AE00-4959-8862-7BE70B76A312}" presName="horz1" presStyleCnt="0"/>
      <dgm:spPr/>
    </dgm:pt>
    <dgm:pt modelId="{9270B13C-16C5-42DE-AE07-B090AB3E4B5B}" type="pres">
      <dgm:prSet presAssocID="{B5476104-AE00-4959-8862-7BE70B76A312}" presName="tx1" presStyleLbl="revTx" presStyleIdx="7" presStyleCnt="14" custScaleY="1300317"/>
      <dgm:spPr/>
    </dgm:pt>
    <dgm:pt modelId="{3C19F939-305C-425B-99E0-53702533B9CA}" type="pres">
      <dgm:prSet presAssocID="{B5476104-AE00-4959-8862-7BE70B76A312}" presName="vert1" presStyleCnt="0"/>
      <dgm:spPr/>
    </dgm:pt>
    <dgm:pt modelId="{C02C3BF6-37E0-4251-8D13-F94B81CE119B}" type="pres">
      <dgm:prSet presAssocID="{EB4F01D2-C5F2-43F0-8D27-17B6ACB5938F}" presName="thickLine" presStyleLbl="alignNode1" presStyleIdx="8" presStyleCnt="14"/>
      <dgm:spPr/>
    </dgm:pt>
    <dgm:pt modelId="{F3E11314-16EF-496F-AF49-A5913BA69380}" type="pres">
      <dgm:prSet presAssocID="{EB4F01D2-C5F2-43F0-8D27-17B6ACB5938F}" presName="horz1" presStyleCnt="0"/>
      <dgm:spPr/>
    </dgm:pt>
    <dgm:pt modelId="{4A8DDDCA-E441-4F89-8B13-DB31FCDBDD7E}" type="pres">
      <dgm:prSet presAssocID="{EB4F01D2-C5F2-43F0-8D27-17B6ACB5938F}" presName="tx1" presStyleLbl="revTx" presStyleIdx="8" presStyleCnt="14" custScaleY="1300317"/>
      <dgm:spPr/>
    </dgm:pt>
    <dgm:pt modelId="{EDACA5F9-57AE-4F6C-A4CA-7C0B08F172E5}" type="pres">
      <dgm:prSet presAssocID="{EB4F01D2-C5F2-43F0-8D27-17B6ACB5938F}" presName="vert1" presStyleCnt="0"/>
      <dgm:spPr/>
    </dgm:pt>
    <dgm:pt modelId="{87B0DFBC-1B21-4C64-9015-AAC806E0929E}" type="pres">
      <dgm:prSet presAssocID="{DB7D500E-194C-4677-87E8-CE0050763148}" presName="thickLine" presStyleLbl="alignNode1" presStyleIdx="9" presStyleCnt="14"/>
      <dgm:spPr/>
    </dgm:pt>
    <dgm:pt modelId="{C05C36C9-101A-4262-8BF7-7E90F2F46F3B}" type="pres">
      <dgm:prSet presAssocID="{DB7D500E-194C-4677-87E8-CE0050763148}" presName="horz1" presStyleCnt="0"/>
      <dgm:spPr/>
    </dgm:pt>
    <dgm:pt modelId="{4162536A-0E7C-4D56-9F5B-C93E0E966B54}" type="pres">
      <dgm:prSet presAssocID="{DB7D500E-194C-4677-87E8-CE0050763148}" presName="tx1" presStyleLbl="revTx" presStyleIdx="9" presStyleCnt="14" custScaleY="1300317"/>
      <dgm:spPr/>
    </dgm:pt>
    <dgm:pt modelId="{CF548B79-37DE-4AC3-A13A-6BBFD99A7F09}" type="pres">
      <dgm:prSet presAssocID="{DB7D500E-194C-4677-87E8-CE0050763148}" presName="vert1" presStyleCnt="0"/>
      <dgm:spPr/>
    </dgm:pt>
    <dgm:pt modelId="{2E3016C7-DB31-4AD7-925C-184A053665F9}" type="pres">
      <dgm:prSet presAssocID="{CE150B7F-ED27-40E2-A539-846117694E48}" presName="thickLine" presStyleLbl="alignNode1" presStyleIdx="10" presStyleCnt="14"/>
      <dgm:spPr/>
    </dgm:pt>
    <dgm:pt modelId="{4B639ABC-62A0-4118-B66A-9EC468E7DEC4}" type="pres">
      <dgm:prSet presAssocID="{CE150B7F-ED27-40E2-A539-846117694E48}" presName="horz1" presStyleCnt="0"/>
      <dgm:spPr/>
    </dgm:pt>
    <dgm:pt modelId="{20B6C7DB-5061-4D37-A495-B3D1414E2592}" type="pres">
      <dgm:prSet presAssocID="{CE150B7F-ED27-40E2-A539-846117694E48}" presName="tx1" presStyleLbl="revTx" presStyleIdx="10" presStyleCnt="14" custScaleY="1300317"/>
      <dgm:spPr/>
    </dgm:pt>
    <dgm:pt modelId="{BF7210A7-55AD-4BF6-A0F8-F2FDB5318C57}" type="pres">
      <dgm:prSet presAssocID="{CE150B7F-ED27-40E2-A539-846117694E48}" presName="vert1" presStyleCnt="0"/>
      <dgm:spPr/>
    </dgm:pt>
    <dgm:pt modelId="{2B96A13A-7352-4881-85B9-ADDD410AE868}" type="pres">
      <dgm:prSet presAssocID="{CE04C360-71BE-48A4-853B-796D055F4ACB}" presName="thickLine" presStyleLbl="alignNode1" presStyleIdx="11" presStyleCnt="14"/>
      <dgm:spPr/>
    </dgm:pt>
    <dgm:pt modelId="{F210C260-F10D-44B9-851F-FB98086DE9D6}" type="pres">
      <dgm:prSet presAssocID="{CE04C360-71BE-48A4-853B-796D055F4ACB}" presName="horz1" presStyleCnt="0"/>
      <dgm:spPr/>
    </dgm:pt>
    <dgm:pt modelId="{52C3BF37-A676-4C80-8E0E-378890B1D11B}" type="pres">
      <dgm:prSet presAssocID="{CE04C360-71BE-48A4-853B-796D055F4ACB}" presName="tx1" presStyleLbl="revTx" presStyleIdx="11" presStyleCnt="14" custScaleY="1300317"/>
      <dgm:spPr/>
    </dgm:pt>
    <dgm:pt modelId="{B082A46A-76C6-456F-86F9-112A095DE473}" type="pres">
      <dgm:prSet presAssocID="{CE04C360-71BE-48A4-853B-796D055F4ACB}" presName="vert1" presStyleCnt="0"/>
      <dgm:spPr/>
    </dgm:pt>
    <dgm:pt modelId="{00EB6381-AA50-42A6-8C15-AD9D1E4D84FA}" type="pres">
      <dgm:prSet presAssocID="{807A5F81-FB49-4A9B-AD3D-6154F19AE724}" presName="thickLine" presStyleLbl="alignNode1" presStyleIdx="12" presStyleCnt="14"/>
      <dgm:spPr/>
    </dgm:pt>
    <dgm:pt modelId="{6DDA229A-3405-428E-888F-58E08725AD90}" type="pres">
      <dgm:prSet presAssocID="{807A5F81-FB49-4A9B-AD3D-6154F19AE724}" presName="horz1" presStyleCnt="0"/>
      <dgm:spPr/>
    </dgm:pt>
    <dgm:pt modelId="{95B759B4-A942-4412-ABED-B625A6AFFEE5}" type="pres">
      <dgm:prSet presAssocID="{807A5F81-FB49-4A9B-AD3D-6154F19AE724}" presName="tx1" presStyleLbl="revTx" presStyleIdx="12" presStyleCnt="14" custScaleY="1300317"/>
      <dgm:spPr/>
    </dgm:pt>
    <dgm:pt modelId="{46C1F2C1-A93C-4ED8-83FF-25052F26797A}" type="pres">
      <dgm:prSet presAssocID="{807A5F81-FB49-4A9B-AD3D-6154F19AE724}" presName="vert1" presStyleCnt="0"/>
      <dgm:spPr/>
    </dgm:pt>
    <dgm:pt modelId="{C0928E9A-D719-4800-9028-7C93993DF5BF}" type="pres">
      <dgm:prSet presAssocID="{483E29B2-4C9F-4E85-B9A0-5373854DB241}" presName="thickLine" presStyleLbl="alignNode1" presStyleIdx="13" presStyleCnt="14"/>
      <dgm:spPr/>
    </dgm:pt>
    <dgm:pt modelId="{3F111616-03AB-4935-ADF2-168EFCF00C26}" type="pres">
      <dgm:prSet presAssocID="{483E29B2-4C9F-4E85-B9A0-5373854DB241}" presName="horz1" presStyleCnt="0"/>
      <dgm:spPr/>
    </dgm:pt>
    <dgm:pt modelId="{5682A8E0-7052-4060-B0F5-648099020E8B}" type="pres">
      <dgm:prSet presAssocID="{483E29B2-4C9F-4E85-B9A0-5373854DB241}" presName="tx1" presStyleLbl="revTx" presStyleIdx="13" presStyleCnt="14"/>
      <dgm:spPr/>
    </dgm:pt>
    <dgm:pt modelId="{5ABADB7A-2DCC-408B-92E1-ED7021F25CAA}" type="pres">
      <dgm:prSet presAssocID="{483E29B2-4C9F-4E85-B9A0-5373854DB241}" presName="vert1" presStyleCnt="0"/>
      <dgm:spPr/>
    </dgm:pt>
  </dgm:ptLst>
  <dgm:cxnLst>
    <dgm:cxn modelId="{D8802B00-B912-4BCF-830D-DC2628AA2CC2}" srcId="{FA854494-F773-494E-9E2B-C74B57C52C61}" destId="{B5476104-AE00-4959-8862-7BE70B76A312}" srcOrd="7" destOrd="0" parTransId="{97BF4821-29D8-482D-A643-F66A96699F0D}" sibTransId="{04EDE710-9503-49BC-831E-71272B4A073F}"/>
    <dgm:cxn modelId="{87068F01-EEF2-4CAF-A8AC-8A2BA29962EB}" srcId="{FA854494-F773-494E-9E2B-C74B57C52C61}" destId="{D116D034-B4CA-4788-B4B9-9EE25938822A}" srcOrd="2" destOrd="0" parTransId="{641355EA-40A0-4EA0-8690-30A5C07DBAF0}" sibTransId="{5148E22A-B3ED-478B-8C97-74D1E9C2DACA}"/>
    <dgm:cxn modelId="{13D97906-B8DE-4620-A2A3-D88DECDBA9D8}" type="presOf" srcId="{807A5F81-FB49-4A9B-AD3D-6154F19AE724}" destId="{95B759B4-A942-4412-ABED-B625A6AFFEE5}" srcOrd="0" destOrd="0" presId="urn:microsoft.com/office/officeart/2008/layout/LinedList"/>
    <dgm:cxn modelId="{63D23B09-D133-4C04-AEAA-D8C7F03B7538}" srcId="{FA854494-F773-494E-9E2B-C74B57C52C61}" destId="{483E29B2-4C9F-4E85-B9A0-5373854DB241}" srcOrd="13" destOrd="0" parTransId="{CB4E00E6-CB82-4E4A-BE18-D7D7DB88FBA4}" sibTransId="{1529E2CD-F2C1-49EF-816E-C8C56BC6F2A5}"/>
    <dgm:cxn modelId="{CD68DA09-1B6A-4EB1-89CA-2E5E6114655B}" srcId="{FA854494-F773-494E-9E2B-C74B57C52C61}" destId="{807A5F81-FB49-4A9B-AD3D-6154F19AE724}" srcOrd="12" destOrd="0" parTransId="{B13600C5-7D18-4154-9F4D-E59948CB5021}" sibTransId="{0838DD54-7C58-4741-A97A-EB1B8217D557}"/>
    <dgm:cxn modelId="{7E630F15-FCA6-4998-A688-208D69288AF6}" type="presOf" srcId="{D96BC7EE-48D5-466F-B58C-A90A4B4C8015}" destId="{9AD0F86B-4AEB-4288-AD92-FBA643261CE1}" srcOrd="0" destOrd="0" presId="urn:microsoft.com/office/officeart/2008/layout/LinedList"/>
    <dgm:cxn modelId="{6FAA3E1A-3C9B-4E9B-8E6F-185379A52CB4}" type="presOf" srcId="{D116D034-B4CA-4788-B4B9-9EE25938822A}" destId="{60A0FDEC-BCB8-479E-BA58-FFB7B34510F0}" srcOrd="0" destOrd="0" presId="urn:microsoft.com/office/officeart/2008/layout/LinedList"/>
    <dgm:cxn modelId="{58F39A25-F7FC-4AD6-8164-FF530FDE6143}" type="presOf" srcId="{55415A0C-F530-4AFC-8349-E73B136F4E5F}" destId="{10BC56DA-DF7D-404D-BE17-3FE58E3EB99C}" srcOrd="0" destOrd="0" presId="urn:microsoft.com/office/officeart/2008/layout/LinedList"/>
    <dgm:cxn modelId="{0B144B2F-AA7B-4C84-B112-F2973C53D6FE}" srcId="{FA854494-F773-494E-9E2B-C74B57C52C61}" destId="{DEB955BF-CFFD-4C06-8873-BFCAA3FB1D87}" srcOrd="0" destOrd="0" parTransId="{15767842-3D3C-4081-A112-D15D4F9F824D}" sibTransId="{83E64F09-7049-48A4-BC2F-8474356F2A7F}"/>
    <dgm:cxn modelId="{31EF243D-8E0E-430C-A4B7-7A581E0493C1}" type="presOf" srcId="{FA854494-F773-494E-9E2B-C74B57C52C61}" destId="{F01FE29F-1BF1-43B8-B8A0-06F584808385}" srcOrd="0" destOrd="0" presId="urn:microsoft.com/office/officeart/2008/layout/LinedList"/>
    <dgm:cxn modelId="{1575FB5C-6E32-4E8B-897F-97443AA659B3}" srcId="{FA854494-F773-494E-9E2B-C74B57C52C61}" destId="{90A92A47-D8CE-4391-B81C-2E749F19A33C}" srcOrd="4" destOrd="0" parTransId="{C986175A-7122-4FB2-9279-6FA8376B85E4}" sibTransId="{18317782-25A1-4381-AEA0-5C09F6F48F1A}"/>
    <dgm:cxn modelId="{0ED6B945-FED1-417A-AEE3-061A3AF968F9}" type="presOf" srcId="{CE04C360-71BE-48A4-853B-796D055F4ACB}" destId="{52C3BF37-A676-4C80-8E0E-378890B1D11B}" srcOrd="0" destOrd="0" presId="urn:microsoft.com/office/officeart/2008/layout/LinedList"/>
    <dgm:cxn modelId="{3D9E274C-FE26-4CF3-B658-B4A723A39093}" type="presOf" srcId="{B5476104-AE00-4959-8862-7BE70B76A312}" destId="{9270B13C-16C5-42DE-AE07-B090AB3E4B5B}" srcOrd="0" destOrd="0" presId="urn:microsoft.com/office/officeart/2008/layout/LinedList"/>
    <dgm:cxn modelId="{A2924B4F-E507-49D3-BB32-7CE459B24F94}" srcId="{FA854494-F773-494E-9E2B-C74B57C52C61}" destId="{EB4F01D2-C5F2-43F0-8D27-17B6ACB5938F}" srcOrd="8" destOrd="0" parTransId="{737D357D-C81A-40F3-8549-0669DBFA457D}" sibTransId="{24870FA4-FCEA-4836-B03C-C1335254903F}"/>
    <dgm:cxn modelId="{88A59074-9D3B-49AF-A843-D7450B3111C0}" type="presOf" srcId="{A01F0EC8-1AC8-4C1E-A41E-1129B41DCAD0}" destId="{0384D7B0-2891-4731-B60A-01396F9DE514}" srcOrd="0" destOrd="0" presId="urn:microsoft.com/office/officeart/2008/layout/LinedList"/>
    <dgm:cxn modelId="{F658A27D-FB18-4F9C-B9FE-02CA82A64639}" srcId="{FA854494-F773-494E-9E2B-C74B57C52C61}" destId="{DB7D500E-194C-4677-87E8-CE0050763148}" srcOrd="9" destOrd="0" parTransId="{78B0D0AB-0E9C-4E56-8DF0-1F44FB506191}" sibTransId="{4CAF2754-F710-447B-AC35-77A85A9F49F7}"/>
    <dgm:cxn modelId="{A4FE3E7F-989F-435A-8AF2-DF1534ECEFE3}" srcId="{FA854494-F773-494E-9E2B-C74B57C52C61}" destId="{D96BC7EE-48D5-466F-B58C-A90A4B4C8015}" srcOrd="1" destOrd="0" parTransId="{023F5CD7-AF31-4BFC-8F49-A829313D3797}" sibTransId="{B664C255-2BC1-426C-ACE5-D1ACB8B8EA40}"/>
    <dgm:cxn modelId="{A080FD85-87EE-41AB-9754-03DE2B14FECC}" type="presOf" srcId="{DB7D500E-194C-4677-87E8-CE0050763148}" destId="{4162536A-0E7C-4D56-9F5B-C93E0E966B54}" srcOrd="0" destOrd="0" presId="urn:microsoft.com/office/officeart/2008/layout/LinedList"/>
    <dgm:cxn modelId="{9401AB8D-DE88-4585-BCE7-A733A9E2E6BD}" type="presOf" srcId="{CE150B7F-ED27-40E2-A539-846117694E48}" destId="{20B6C7DB-5061-4D37-A495-B3D1414E2592}" srcOrd="0" destOrd="0" presId="urn:microsoft.com/office/officeart/2008/layout/LinedList"/>
    <dgm:cxn modelId="{B8B77A91-5CC7-4BBE-B06C-1300BC144118}" srcId="{FA854494-F773-494E-9E2B-C74B57C52C61}" destId="{55415A0C-F530-4AFC-8349-E73B136F4E5F}" srcOrd="5" destOrd="0" parTransId="{C226FBFB-DC04-42AF-B901-2A52167ACFF5}" sibTransId="{8E9709C2-45FB-4EB9-B12C-D963C7AAD612}"/>
    <dgm:cxn modelId="{76168D9D-1109-4AF8-9618-E547513B7731}" type="presOf" srcId="{DEB955BF-CFFD-4C06-8873-BFCAA3FB1D87}" destId="{9D56F97A-32D1-4205-9082-40932509CD7A}" srcOrd="0" destOrd="0" presId="urn:microsoft.com/office/officeart/2008/layout/LinedList"/>
    <dgm:cxn modelId="{695FCFAA-7C9C-40D0-B21A-F8B0A9E451E7}" srcId="{FA854494-F773-494E-9E2B-C74B57C52C61}" destId="{0919C1D0-0DDA-4E0B-B9C7-D90A0785D101}" srcOrd="6" destOrd="0" parTransId="{F88BE7B4-0668-4650-B5D6-43B4478C9CB4}" sibTransId="{987846D0-FB82-4F4A-AC77-E8495E783076}"/>
    <dgm:cxn modelId="{66608DB3-1633-4523-B153-847D7740C815}" srcId="{FA854494-F773-494E-9E2B-C74B57C52C61}" destId="{CE04C360-71BE-48A4-853B-796D055F4ACB}" srcOrd="11" destOrd="0" parTransId="{3B888570-A360-4CA8-878B-EE23EC6AA520}" sibTransId="{51314408-004A-4539-BD86-9CC9EAF9C580}"/>
    <dgm:cxn modelId="{A1C439B8-D3D1-42E2-9E69-78329CEF9B38}" type="presOf" srcId="{0919C1D0-0DDA-4E0B-B9C7-D90A0785D101}" destId="{AC97C413-3A06-429B-B6E5-1789CB4390BF}" srcOrd="0" destOrd="0" presId="urn:microsoft.com/office/officeart/2008/layout/LinedList"/>
    <dgm:cxn modelId="{8F87DDB8-2F12-469A-BA81-B21F46C21B03}" type="presOf" srcId="{EB4F01D2-C5F2-43F0-8D27-17B6ACB5938F}" destId="{4A8DDDCA-E441-4F89-8B13-DB31FCDBDD7E}" srcOrd="0" destOrd="0" presId="urn:microsoft.com/office/officeart/2008/layout/LinedList"/>
    <dgm:cxn modelId="{6C1F97BF-8A5E-4088-9D0C-B45AFA8C00D1}" type="presOf" srcId="{90A92A47-D8CE-4391-B81C-2E749F19A33C}" destId="{6CD52FFD-AF88-4421-8F2C-6A432491204F}" srcOrd="0" destOrd="0" presId="urn:microsoft.com/office/officeart/2008/layout/LinedList"/>
    <dgm:cxn modelId="{64A8DAE3-0D8B-41FE-B5B6-EF0A9FB0BF6C}" type="presOf" srcId="{483E29B2-4C9F-4E85-B9A0-5373854DB241}" destId="{5682A8E0-7052-4060-B0F5-648099020E8B}" srcOrd="0" destOrd="0" presId="urn:microsoft.com/office/officeart/2008/layout/LinedList"/>
    <dgm:cxn modelId="{BD6EB6E4-C445-477D-B9A4-810584E186ED}" srcId="{FA854494-F773-494E-9E2B-C74B57C52C61}" destId="{CE150B7F-ED27-40E2-A539-846117694E48}" srcOrd="10" destOrd="0" parTransId="{221D59B4-661F-46E8-B6DE-0E236B9CB97A}" sibTransId="{B807D77C-A2AF-41ED-81F9-47D9420EE2B4}"/>
    <dgm:cxn modelId="{68373CFD-CF46-47DD-AB74-6A5898C45B1F}" srcId="{FA854494-F773-494E-9E2B-C74B57C52C61}" destId="{A01F0EC8-1AC8-4C1E-A41E-1129B41DCAD0}" srcOrd="3" destOrd="0" parTransId="{9C3A1EF0-C9D2-4875-8715-0403C20FBE3B}" sibTransId="{85DB0AEB-0885-4934-A9C2-47BAA8CC264E}"/>
    <dgm:cxn modelId="{D7FB50F6-447D-4776-B2E4-6D13BDC5DEB3}" type="presParOf" srcId="{F01FE29F-1BF1-43B8-B8A0-06F584808385}" destId="{06E69638-D37F-46C8-858F-011BB8D1A967}" srcOrd="0" destOrd="0" presId="urn:microsoft.com/office/officeart/2008/layout/LinedList"/>
    <dgm:cxn modelId="{DA71791A-410D-423A-8A87-B967DFF190B5}" type="presParOf" srcId="{F01FE29F-1BF1-43B8-B8A0-06F584808385}" destId="{C62D0CB2-24DC-4B1D-AEA4-703FB4335AD6}" srcOrd="1" destOrd="0" presId="urn:microsoft.com/office/officeart/2008/layout/LinedList"/>
    <dgm:cxn modelId="{765B2522-F582-4F38-AFE1-8F0E7978B45F}" type="presParOf" srcId="{C62D0CB2-24DC-4B1D-AEA4-703FB4335AD6}" destId="{9D56F97A-32D1-4205-9082-40932509CD7A}" srcOrd="0" destOrd="0" presId="urn:microsoft.com/office/officeart/2008/layout/LinedList"/>
    <dgm:cxn modelId="{1E28F27D-F60A-4FF4-9365-28785DF15D75}" type="presParOf" srcId="{C62D0CB2-24DC-4B1D-AEA4-703FB4335AD6}" destId="{BAA033EF-9D56-4047-900C-53A3910FE6DD}" srcOrd="1" destOrd="0" presId="urn:microsoft.com/office/officeart/2008/layout/LinedList"/>
    <dgm:cxn modelId="{5F26D816-4404-4173-BE77-4CDD8273A2B9}" type="presParOf" srcId="{F01FE29F-1BF1-43B8-B8A0-06F584808385}" destId="{9F55C5A8-7D7C-4DDF-BC20-D7C96E35E602}" srcOrd="2" destOrd="0" presId="urn:microsoft.com/office/officeart/2008/layout/LinedList"/>
    <dgm:cxn modelId="{C6856D75-8207-415D-A58F-57C9D6B693F2}" type="presParOf" srcId="{F01FE29F-1BF1-43B8-B8A0-06F584808385}" destId="{A0101C78-3E0B-4CEC-9F4A-5E456DC1D42B}" srcOrd="3" destOrd="0" presId="urn:microsoft.com/office/officeart/2008/layout/LinedList"/>
    <dgm:cxn modelId="{3EE0A242-B163-48D9-9E7F-504D7D8AAE77}" type="presParOf" srcId="{A0101C78-3E0B-4CEC-9F4A-5E456DC1D42B}" destId="{9AD0F86B-4AEB-4288-AD92-FBA643261CE1}" srcOrd="0" destOrd="0" presId="urn:microsoft.com/office/officeart/2008/layout/LinedList"/>
    <dgm:cxn modelId="{AC6CA996-1F55-44AA-B661-CCBDE06C5D63}" type="presParOf" srcId="{A0101C78-3E0B-4CEC-9F4A-5E456DC1D42B}" destId="{9C05F086-0E8E-42EA-8CA6-EFB52F645CFD}" srcOrd="1" destOrd="0" presId="urn:microsoft.com/office/officeart/2008/layout/LinedList"/>
    <dgm:cxn modelId="{5203A595-9913-42E9-B9FB-49311299E3C8}" type="presParOf" srcId="{F01FE29F-1BF1-43B8-B8A0-06F584808385}" destId="{05F032DB-C699-4652-9CF3-64BEEABCB407}" srcOrd="4" destOrd="0" presId="urn:microsoft.com/office/officeart/2008/layout/LinedList"/>
    <dgm:cxn modelId="{F0FE2072-CB82-4565-9D13-C4CF50C0813B}" type="presParOf" srcId="{F01FE29F-1BF1-43B8-B8A0-06F584808385}" destId="{BC732105-5328-4995-9A0D-CBBD8D840D92}" srcOrd="5" destOrd="0" presId="urn:microsoft.com/office/officeart/2008/layout/LinedList"/>
    <dgm:cxn modelId="{E257AB65-037E-4132-AA09-4F4F947FC19C}" type="presParOf" srcId="{BC732105-5328-4995-9A0D-CBBD8D840D92}" destId="{60A0FDEC-BCB8-479E-BA58-FFB7B34510F0}" srcOrd="0" destOrd="0" presId="urn:microsoft.com/office/officeart/2008/layout/LinedList"/>
    <dgm:cxn modelId="{B648F549-78DC-40E5-82CA-429BE927086F}" type="presParOf" srcId="{BC732105-5328-4995-9A0D-CBBD8D840D92}" destId="{AD991311-12CD-4149-A1CD-FDA0BB61C3AD}" srcOrd="1" destOrd="0" presId="urn:microsoft.com/office/officeart/2008/layout/LinedList"/>
    <dgm:cxn modelId="{F184E88D-9DC2-4517-8EB8-0E9597FC0529}" type="presParOf" srcId="{F01FE29F-1BF1-43B8-B8A0-06F584808385}" destId="{C6216360-7CDB-4C0A-A874-0B4BFE2E9589}" srcOrd="6" destOrd="0" presId="urn:microsoft.com/office/officeart/2008/layout/LinedList"/>
    <dgm:cxn modelId="{6A1FEE57-C05F-41D8-9AE7-BA60F4E3F754}" type="presParOf" srcId="{F01FE29F-1BF1-43B8-B8A0-06F584808385}" destId="{FB07F50A-23BE-493F-9C4A-77EA4DE8C501}" srcOrd="7" destOrd="0" presId="urn:microsoft.com/office/officeart/2008/layout/LinedList"/>
    <dgm:cxn modelId="{E35D9F06-DB76-4240-BE03-7C9F3E8E6693}" type="presParOf" srcId="{FB07F50A-23BE-493F-9C4A-77EA4DE8C501}" destId="{0384D7B0-2891-4731-B60A-01396F9DE514}" srcOrd="0" destOrd="0" presId="urn:microsoft.com/office/officeart/2008/layout/LinedList"/>
    <dgm:cxn modelId="{87015840-3B2D-4124-A35F-EA17AB9DB554}" type="presParOf" srcId="{FB07F50A-23BE-493F-9C4A-77EA4DE8C501}" destId="{052DC8AC-63E5-49EF-A3A3-75398BD29986}" srcOrd="1" destOrd="0" presId="urn:microsoft.com/office/officeart/2008/layout/LinedList"/>
    <dgm:cxn modelId="{789E3CF7-7066-46E3-80BA-B180510FEE27}" type="presParOf" srcId="{F01FE29F-1BF1-43B8-B8A0-06F584808385}" destId="{C91EEE6E-0B80-4D36-80BB-DD7A7E7E2F0D}" srcOrd="8" destOrd="0" presId="urn:microsoft.com/office/officeart/2008/layout/LinedList"/>
    <dgm:cxn modelId="{EA4956F0-5650-400E-B2C4-474F47BB0E5A}" type="presParOf" srcId="{F01FE29F-1BF1-43B8-B8A0-06F584808385}" destId="{07823F55-6202-43AD-BE1E-BB79C7003B61}" srcOrd="9" destOrd="0" presId="urn:microsoft.com/office/officeart/2008/layout/LinedList"/>
    <dgm:cxn modelId="{E4E7DAF6-AEF0-4681-A4FB-381F380D3A66}" type="presParOf" srcId="{07823F55-6202-43AD-BE1E-BB79C7003B61}" destId="{6CD52FFD-AF88-4421-8F2C-6A432491204F}" srcOrd="0" destOrd="0" presId="urn:microsoft.com/office/officeart/2008/layout/LinedList"/>
    <dgm:cxn modelId="{72E5BE79-250C-4309-B1A7-C5FC808D9A7E}" type="presParOf" srcId="{07823F55-6202-43AD-BE1E-BB79C7003B61}" destId="{5B384EE7-A990-4CA5-AC9F-07BE9D6A602B}" srcOrd="1" destOrd="0" presId="urn:microsoft.com/office/officeart/2008/layout/LinedList"/>
    <dgm:cxn modelId="{FB9DEA7B-B07C-42DC-A559-980470D04BA6}" type="presParOf" srcId="{F01FE29F-1BF1-43B8-B8A0-06F584808385}" destId="{7756BF8B-7C4E-437A-B1E9-0408966B04FE}" srcOrd="10" destOrd="0" presId="urn:microsoft.com/office/officeart/2008/layout/LinedList"/>
    <dgm:cxn modelId="{25CD9427-9464-4EC8-B4C4-B1B64FA406A9}" type="presParOf" srcId="{F01FE29F-1BF1-43B8-B8A0-06F584808385}" destId="{FA7F117B-3A1C-4D8F-BAAF-2DCB61D9FEBA}" srcOrd="11" destOrd="0" presId="urn:microsoft.com/office/officeart/2008/layout/LinedList"/>
    <dgm:cxn modelId="{ED648C3C-8F33-41D8-867A-49DB4144E959}" type="presParOf" srcId="{FA7F117B-3A1C-4D8F-BAAF-2DCB61D9FEBA}" destId="{10BC56DA-DF7D-404D-BE17-3FE58E3EB99C}" srcOrd="0" destOrd="0" presId="urn:microsoft.com/office/officeart/2008/layout/LinedList"/>
    <dgm:cxn modelId="{C40CAFEF-CE56-483A-830C-ED06A63FD473}" type="presParOf" srcId="{FA7F117B-3A1C-4D8F-BAAF-2DCB61D9FEBA}" destId="{80F38C57-7799-4B20-B6C2-F06C994EFDCD}" srcOrd="1" destOrd="0" presId="urn:microsoft.com/office/officeart/2008/layout/LinedList"/>
    <dgm:cxn modelId="{5CA0FC4E-678A-4DEA-A5B5-96A3D7A72AB6}" type="presParOf" srcId="{F01FE29F-1BF1-43B8-B8A0-06F584808385}" destId="{00526D1F-22E1-435E-B08F-E4036CDC472A}" srcOrd="12" destOrd="0" presId="urn:microsoft.com/office/officeart/2008/layout/LinedList"/>
    <dgm:cxn modelId="{3CE728D7-CF34-4919-ADA8-C607AA8781FB}" type="presParOf" srcId="{F01FE29F-1BF1-43B8-B8A0-06F584808385}" destId="{728178AA-10E7-41A4-9864-C14FBC786B02}" srcOrd="13" destOrd="0" presId="urn:microsoft.com/office/officeart/2008/layout/LinedList"/>
    <dgm:cxn modelId="{21688B57-16D0-4066-BA44-DB0FFC0E07C8}" type="presParOf" srcId="{728178AA-10E7-41A4-9864-C14FBC786B02}" destId="{AC97C413-3A06-429B-B6E5-1789CB4390BF}" srcOrd="0" destOrd="0" presId="urn:microsoft.com/office/officeart/2008/layout/LinedList"/>
    <dgm:cxn modelId="{A6DD3235-F187-4B9B-B4F1-C7B01EA13708}" type="presParOf" srcId="{728178AA-10E7-41A4-9864-C14FBC786B02}" destId="{6DBAEC1A-FA42-4ADF-B6B4-0D6E6B63269D}" srcOrd="1" destOrd="0" presId="urn:microsoft.com/office/officeart/2008/layout/LinedList"/>
    <dgm:cxn modelId="{57031174-F67E-4672-86BE-AE27749A9E5E}" type="presParOf" srcId="{F01FE29F-1BF1-43B8-B8A0-06F584808385}" destId="{785B5673-FAF6-452B-B9CA-437EFE5CBE7F}" srcOrd="14" destOrd="0" presId="urn:microsoft.com/office/officeart/2008/layout/LinedList"/>
    <dgm:cxn modelId="{E55D5248-4155-42F5-B243-4CD107026E49}" type="presParOf" srcId="{F01FE29F-1BF1-43B8-B8A0-06F584808385}" destId="{46957F46-F7C4-4568-97C3-AD531CE7E68C}" srcOrd="15" destOrd="0" presId="urn:microsoft.com/office/officeart/2008/layout/LinedList"/>
    <dgm:cxn modelId="{EA1EE987-05C9-468C-AD77-659BA97C46D4}" type="presParOf" srcId="{46957F46-F7C4-4568-97C3-AD531CE7E68C}" destId="{9270B13C-16C5-42DE-AE07-B090AB3E4B5B}" srcOrd="0" destOrd="0" presId="urn:microsoft.com/office/officeart/2008/layout/LinedList"/>
    <dgm:cxn modelId="{FE7D986B-476B-40EE-A54C-4A1C438D8551}" type="presParOf" srcId="{46957F46-F7C4-4568-97C3-AD531CE7E68C}" destId="{3C19F939-305C-425B-99E0-53702533B9CA}" srcOrd="1" destOrd="0" presId="urn:microsoft.com/office/officeart/2008/layout/LinedList"/>
    <dgm:cxn modelId="{5A6CCBD3-1EEA-4332-87CA-C33CB85387CE}" type="presParOf" srcId="{F01FE29F-1BF1-43B8-B8A0-06F584808385}" destId="{C02C3BF6-37E0-4251-8D13-F94B81CE119B}" srcOrd="16" destOrd="0" presId="urn:microsoft.com/office/officeart/2008/layout/LinedList"/>
    <dgm:cxn modelId="{56CFA9E3-CCEE-43B2-A639-6C7CC1E726C2}" type="presParOf" srcId="{F01FE29F-1BF1-43B8-B8A0-06F584808385}" destId="{F3E11314-16EF-496F-AF49-A5913BA69380}" srcOrd="17" destOrd="0" presId="urn:microsoft.com/office/officeart/2008/layout/LinedList"/>
    <dgm:cxn modelId="{8013008A-26E1-4312-8757-C5C73137B243}" type="presParOf" srcId="{F3E11314-16EF-496F-AF49-A5913BA69380}" destId="{4A8DDDCA-E441-4F89-8B13-DB31FCDBDD7E}" srcOrd="0" destOrd="0" presId="urn:microsoft.com/office/officeart/2008/layout/LinedList"/>
    <dgm:cxn modelId="{2C85FBEB-3EF4-47F3-A514-1F45E63DAE6B}" type="presParOf" srcId="{F3E11314-16EF-496F-AF49-A5913BA69380}" destId="{EDACA5F9-57AE-4F6C-A4CA-7C0B08F172E5}" srcOrd="1" destOrd="0" presId="urn:microsoft.com/office/officeart/2008/layout/LinedList"/>
    <dgm:cxn modelId="{7D87D7CC-E30B-4685-9F17-92EFE4184633}" type="presParOf" srcId="{F01FE29F-1BF1-43B8-B8A0-06F584808385}" destId="{87B0DFBC-1B21-4C64-9015-AAC806E0929E}" srcOrd="18" destOrd="0" presId="urn:microsoft.com/office/officeart/2008/layout/LinedList"/>
    <dgm:cxn modelId="{73B4B876-3368-4135-B968-CA056BEA0F9D}" type="presParOf" srcId="{F01FE29F-1BF1-43B8-B8A0-06F584808385}" destId="{C05C36C9-101A-4262-8BF7-7E90F2F46F3B}" srcOrd="19" destOrd="0" presId="urn:microsoft.com/office/officeart/2008/layout/LinedList"/>
    <dgm:cxn modelId="{391E25EF-4ED7-49FF-A26E-22AE0AD941FB}" type="presParOf" srcId="{C05C36C9-101A-4262-8BF7-7E90F2F46F3B}" destId="{4162536A-0E7C-4D56-9F5B-C93E0E966B54}" srcOrd="0" destOrd="0" presId="urn:microsoft.com/office/officeart/2008/layout/LinedList"/>
    <dgm:cxn modelId="{7DE2C110-D1FD-460D-9C24-E651CC6DEB7E}" type="presParOf" srcId="{C05C36C9-101A-4262-8BF7-7E90F2F46F3B}" destId="{CF548B79-37DE-4AC3-A13A-6BBFD99A7F09}" srcOrd="1" destOrd="0" presId="urn:microsoft.com/office/officeart/2008/layout/LinedList"/>
    <dgm:cxn modelId="{E4E058BA-6605-4084-A2F2-CD0C5DADC170}" type="presParOf" srcId="{F01FE29F-1BF1-43B8-B8A0-06F584808385}" destId="{2E3016C7-DB31-4AD7-925C-184A053665F9}" srcOrd="20" destOrd="0" presId="urn:microsoft.com/office/officeart/2008/layout/LinedList"/>
    <dgm:cxn modelId="{4CF9C6A4-B46C-4661-A475-387723640DBD}" type="presParOf" srcId="{F01FE29F-1BF1-43B8-B8A0-06F584808385}" destId="{4B639ABC-62A0-4118-B66A-9EC468E7DEC4}" srcOrd="21" destOrd="0" presId="urn:microsoft.com/office/officeart/2008/layout/LinedList"/>
    <dgm:cxn modelId="{90782342-2FE7-4A42-B62D-415B6A40E24E}" type="presParOf" srcId="{4B639ABC-62A0-4118-B66A-9EC468E7DEC4}" destId="{20B6C7DB-5061-4D37-A495-B3D1414E2592}" srcOrd="0" destOrd="0" presId="urn:microsoft.com/office/officeart/2008/layout/LinedList"/>
    <dgm:cxn modelId="{4AAA8589-DF25-468E-818B-77A2C9A88A02}" type="presParOf" srcId="{4B639ABC-62A0-4118-B66A-9EC468E7DEC4}" destId="{BF7210A7-55AD-4BF6-A0F8-F2FDB5318C57}" srcOrd="1" destOrd="0" presId="urn:microsoft.com/office/officeart/2008/layout/LinedList"/>
    <dgm:cxn modelId="{838248F0-F7AE-4714-8FE0-3919635751F0}" type="presParOf" srcId="{F01FE29F-1BF1-43B8-B8A0-06F584808385}" destId="{2B96A13A-7352-4881-85B9-ADDD410AE868}" srcOrd="22" destOrd="0" presId="urn:microsoft.com/office/officeart/2008/layout/LinedList"/>
    <dgm:cxn modelId="{B337479F-990C-428B-A8B1-55B4C04FBFB1}" type="presParOf" srcId="{F01FE29F-1BF1-43B8-B8A0-06F584808385}" destId="{F210C260-F10D-44B9-851F-FB98086DE9D6}" srcOrd="23" destOrd="0" presId="urn:microsoft.com/office/officeart/2008/layout/LinedList"/>
    <dgm:cxn modelId="{46F42EB5-5040-4EAC-82B4-92431956F051}" type="presParOf" srcId="{F210C260-F10D-44B9-851F-FB98086DE9D6}" destId="{52C3BF37-A676-4C80-8E0E-378890B1D11B}" srcOrd="0" destOrd="0" presId="urn:microsoft.com/office/officeart/2008/layout/LinedList"/>
    <dgm:cxn modelId="{C1B10A69-6CF4-4E08-B790-DB87746E0775}" type="presParOf" srcId="{F210C260-F10D-44B9-851F-FB98086DE9D6}" destId="{B082A46A-76C6-456F-86F9-112A095DE473}" srcOrd="1" destOrd="0" presId="urn:microsoft.com/office/officeart/2008/layout/LinedList"/>
    <dgm:cxn modelId="{AA96B5CD-AD85-4956-9B42-5450E07B6274}" type="presParOf" srcId="{F01FE29F-1BF1-43B8-B8A0-06F584808385}" destId="{00EB6381-AA50-42A6-8C15-AD9D1E4D84FA}" srcOrd="24" destOrd="0" presId="urn:microsoft.com/office/officeart/2008/layout/LinedList"/>
    <dgm:cxn modelId="{C99C5542-EAB2-4E19-91A9-A9EED7780DF8}" type="presParOf" srcId="{F01FE29F-1BF1-43B8-B8A0-06F584808385}" destId="{6DDA229A-3405-428E-888F-58E08725AD90}" srcOrd="25" destOrd="0" presId="urn:microsoft.com/office/officeart/2008/layout/LinedList"/>
    <dgm:cxn modelId="{DA6BDE44-7CFF-459D-85B0-A494CE2D0006}" type="presParOf" srcId="{6DDA229A-3405-428E-888F-58E08725AD90}" destId="{95B759B4-A942-4412-ABED-B625A6AFFEE5}" srcOrd="0" destOrd="0" presId="urn:microsoft.com/office/officeart/2008/layout/LinedList"/>
    <dgm:cxn modelId="{DC070A29-FE9A-449E-8F7D-40BD618827D5}" type="presParOf" srcId="{6DDA229A-3405-428E-888F-58E08725AD90}" destId="{46C1F2C1-A93C-4ED8-83FF-25052F26797A}" srcOrd="1" destOrd="0" presId="urn:microsoft.com/office/officeart/2008/layout/LinedList"/>
    <dgm:cxn modelId="{3EC8CE47-DF3D-4749-B65B-CDEA62BA0C35}" type="presParOf" srcId="{F01FE29F-1BF1-43B8-B8A0-06F584808385}" destId="{C0928E9A-D719-4800-9028-7C93993DF5BF}" srcOrd="26" destOrd="0" presId="urn:microsoft.com/office/officeart/2008/layout/LinedList"/>
    <dgm:cxn modelId="{52E3F95C-A4F4-4921-8FAB-59FC3BFA8536}" type="presParOf" srcId="{F01FE29F-1BF1-43B8-B8A0-06F584808385}" destId="{3F111616-03AB-4935-ADF2-168EFCF00C26}" srcOrd="27" destOrd="0" presId="urn:microsoft.com/office/officeart/2008/layout/LinedList"/>
    <dgm:cxn modelId="{8C35957B-59DA-47DE-B709-7F3B76BF4C3E}" type="presParOf" srcId="{3F111616-03AB-4935-ADF2-168EFCF00C26}" destId="{5682A8E0-7052-4060-B0F5-648099020E8B}" srcOrd="0" destOrd="0" presId="urn:microsoft.com/office/officeart/2008/layout/LinedList"/>
    <dgm:cxn modelId="{4FD22615-19DB-4DEC-8C54-FBF85F2B77F1}" type="presParOf" srcId="{3F111616-03AB-4935-ADF2-168EFCF00C26}" destId="{5ABADB7A-2DCC-408B-92E1-ED7021F25C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B14CB8-5AEB-4192-874B-83501DA81983}"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GB"/>
        </a:p>
      </dgm:t>
    </dgm:pt>
    <dgm:pt modelId="{FB37C70F-8AE7-454A-AA0A-7262F97F3F5D}">
      <dgm:prSet custT="1"/>
      <dgm:spPr/>
      <dgm:t>
        <a:bodyPr/>
        <a:lstStyle/>
        <a:p>
          <a:pPr algn="just"/>
          <a:r>
            <a:rPr lang="en-US" sz="2400" b="0" i="0" dirty="0">
              <a:latin typeface="Times New Roman" panose="02020603050405020304" pitchFamily="18" charset="0"/>
              <a:cs typeface="Times New Roman" panose="02020603050405020304" pitchFamily="18" charset="0"/>
            </a:rPr>
            <a:t>AI is becoming a strategic tool in redefining hotel service delivery as guest expectations evolve</a:t>
          </a:r>
          <a:endParaRPr lang="en-GB" sz="2400" b="0" i="0" dirty="0">
            <a:latin typeface="Times New Roman" panose="02020603050405020304" pitchFamily="18" charset="0"/>
            <a:cs typeface="Times New Roman" panose="02020603050405020304" pitchFamily="18" charset="0"/>
          </a:endParaRPr>
        </a:p>
      </dgm:t>
    </dgm:pt>
    <dgm:pt modelId="{32D82E35-D5A9-4633-A518-11CB6D6C7609}" type="parTrans" cxnId="{B84C2C76-5D8E-48AE-BEE7-0CD2FFCE1154}">
      <dgm:prSet/>
      <dgm:spPr/>
      <dgm:t>
        <a:bodyPr/>
        <a:lstStyle/>
        <a:p>
          <a:endParaRPr lang="en-GB"/>
        </a:p>
      </dgm:t>
    </dgm:pt>
    <dgm:pt modelId="{0BBC86AC-33A2-4390-B4FE-38AA8589135E}" type="sibTrans" cxnId="{B84C2C76-5D8E-48AE-BEE7-0CD2FFCE1154}">
      <dgm:prSet/>
      <dgm:spPr/>
      <dgm:t>
        <a:bodyPr/>
        <a:lstStyle/>
        <a:p>
          <a:endParaRPr lang="en-GB"/>
        </a:p>
      </dgm:t>
    </dgm:pt>
    <dgm:pt modelId="{041BBE01-5062-4393-8E8C-10EE00BD9D79}">
      <dgm:prSet custT="1"/>
      <dgm:spPr/>
      <dgm:t>
        <a:bodyPr/>
        <a:lstStyle/>
        <a:p>
          <a:pPr algn="just"/>
          <a:r>
            <a:rPr lang="en-US" sz="2400" b="0" i="0" dirty="0">
              <a:latin typeface="Times New Roman" panose="02020603050405020304" pitchFamily="18" charset="0"/>
              <a:cs typeface="Times New Roman" panose="02020603050405020304" pitchFamily="18" charset="0"/>
            </a:rPr>
            <a:t>The industry is shifting from traditional models to tech-driven operational efficiency and </a:t>
          </a:r>
          <a:r>
            <a:rPr lang="en-US" sz="2400" b="0" i="0" dirty="0" err="1">
              <a:latin typeface="Times New Roman" panose="02020603050405020304" pitchFamily="18" charset="0"/>
              <a:cs typeface="Times New Roman" panose="02020603050405020304" pitchFamily="18" charset="0"/>
            </a:rPr>
            <a:t>personalised</a:t>
          </a:r>
          <a:r>
            <a:rPr lang="en-US" sz="2400" b="0" i="0" dirty="0">
              <a:latin typeface="Times New Roman" panose="02020603050405020304" pitchFamily="18" charset="0"/>
              <a:cs typeface="Times New Roman" panose="02020603050405020304" pitchFamily="18" charset="0"/>
            </a:rPr>
            <a:t> guest experiences (</a:t>
          </a:r>
          <a:r>
            <a:rPr lang="en-US" sz="2400" b="0" i="0" dirty="0" err="1">
              <a:latin typeface="Times New Roman" panose="02020603050405020304" pitchFamily="18" charset="0"/>
              <a:cs typeface="Times New Roman" panose="02020603050405020304" pitchFamily="18" charset="0"/>
            </a:rPr>
            <a:t>Sirivadhanawaravachara</a:t>
          </a:r>
          <a:r>
            <a:rPr lang="en-US" sz="2400" b="0" i="0" dirty="0">
              <a:latin typeface="Times New Roman" panose="02020603050405020304" pitchFamily="18" charset="0"/>
              <a:cs typeface="Times New Roman" panose="02020603050405020304" pitchFamily="18" charset="0"/>
            </a:rPr>
            <a:t>, 2025)</a:t>
          </a:r>
          <a:endParaRPr lang="en-GB" sz="2400" b="0" i="0" dirty="0">
            <a:latin typeface="Times New Roman" panose="02020603050405020304" pitchFamily="18" charset="0"/>
            <a:cs typeface="Times New Roman" panose="02020603050405020304" pitchFamily="18" charset="0"/>
          </a:endParaRPr>
        </a:p>
      </dgm:t>
    </dgm:pt>
    <dgm:pt modelId="{731DAC35-3575-4C67-BBDB-324E1EB534FC}" type="parTrans" cxnId="{E9B07C2D-5525-491C-947D-269ED9218AE0}">
      <dgm:prSet/>
      <dgm:spPr/>
      <dgm:t>
        <a:bodyPr/>
        <a:lstStyle/>
        <a:p>
          <a:endParaRPr lang="en-GB"/>
        </a:p>
      </dgm:t>
    </dgm:pt>
    <dgm:pt modelId="{C2FEBD1D-CE83-41EE-9D24-54F71BDDEFED}" type="sibTrans" cxnId="{E9B07C2D-5525-491C-947D-269ED9218AE0}">
      <dgm:prSet/>
      <dgm:spPr/>
      <dgm:t>
        <a:bodyPr/>
        <a:lstStyle/>
        <a:p>
          <a:endParaRPr lang="en-GB"/>
        </a:p>
      </dgm:t>
    </dgm:pt>
    <dgm:pt modelId="{FEAAB6E1-0FAC-4D91-9BA2-E5567512D429}">
      <dgm:prSet custT="1"/>
      <dgm:spPr/>
      <dgm:t>
        <a:bodyPr/>
        <a:lstStyle/>
        <a:p>
          <a:pPr algn="just"/>
          <a:r>
            <a:rPr lang="en-US" sz="2400" b="1" i="0" dirty="0">
              <a:latin typeface="Times New Roman" panose="02020603050405020304" pitchFamily="18" charset="0"/>
              <a:cs typeface="Times New Roman" panose="02020603050405020304" pitchFamily="18" charset="0"/>
            </a:rPr>
            <a:t>A key trend: </a:t>
          </a:r>
          <a:r>
            <a:rPr lang="en-US" sz="2400" b="0" i="0" dirty="0">
              <a:latin typeface="Times New Roman" panose="02020603050405020304" pitchFamily="18" charset="0"/>
              <a:cs typeface="Times New Roman" panose="02020603050405020304" pitchFamily="18" charset="0"/>
            </a:rPr>
            <a:t>collaboration between AI systems and human personnel, merging precision with emotional intelligence (Zahidi et al., 2024)</a:t>
          </a:r>
          <a:endParaRPr lang="en-GB" sz="2400" b="0" i="0" dirty="0">
            <a:latin typeface="Times New Roman" panose="02020603050405020304" pitchFamily="18" charset="0"/>
            <a:cs typeface="Times New Roman" panose="02020603050405020304" pitchFamily="18" charset="0"/>
          </a:endParaRPr>
        </a:p>
      </dgm:t>
    </dgm:pt>
    <dgm:pt modelId="{C3A9C194-B7D6-4B62-8C16-70C9A765DFBB}" type="parTrans" cxnId="{B78332D0-8D47-4430-AFD4-79F71E1AC162}">
      <dgm:prSet/>
      <dgm:spPr/>
      <dgm:t>
        <a:bodyPr/>
        <a:lstStyle/>
        <a:p>
          <a:endParaRPr lang="en-GB"/>
        </a:p>
      </dgm:t>
    </dgm:pt>
    <dgm:pt modelId="{E4AA762D-09EB-419A-AF5D-05FD75A4A9FE}" type="sibTrans" cxnId="{B78332D0-8D47-4430-AFD4-79F71E1AC162}">
      <dgm:prSet/>
      <dgm:spPr/>
      <dgm:t>
        <a:bodyPr/>
        <a:lstStyle/>
        <a:p>
          <a:endParaRPr lang="en-GB"/>
        </a:p>
      </dgm:t>
    </dgm:pt>
    <dgm:pt modelId="{89DB63CA-6EF1-404E-A0CA-2F7C7E93A3AE}">
      <dgm:prSet custT="1"/>
      <dgm:spPr/>
      <dgm:t>
        <a:bodyPr/>
        <a:lstStyle/>
        <a:p>
          <a:pPr algn="just"/>
          <a:r>
            <a:rPr lang="en-US" sz="2400" b="0" i="0">
              <a:latin typeface="Times New Roman" panose="02020603050405020304" pitchFamily="18" charset="0"/>
              <a:cs typeface="Times New Roman" panose="02020603050405020304" pitchFamily="18" charset="0"/>
            </a:rPr>
            <a:t>Post-pandemic realities have heightened the need for automation, innovation, and resilience in service models</a:t>
          </a:r>
          <a:endParaRPr lang="en-GB" sz="2400" b="0" i="0">
            <a:latin typeface="Times New Roman" panose="02020603050405020304" pitchFamily="18" charset="0"/>
            <a:cs typeface="Times New Roman" panose="02020603050405020304" pitchFamily="18" charset="0"/>
          </a:endParaRPr>
        </a:p>
      </dgm:t>
    </dgm:pt>
    <dgm:pt modelId="{A2311B57-F694-4D53-94C1-0053711C296F}" type="parTrans" cxnId="{A52D817E-7CFA-47AE-8862-89B9FAE5CA92}">
      <dgm:prSet/>
      <dgm:spPr/>
      <dgm:t>
        <a:bodyPr/>
        <a:lstStyle/>
        <a:p>
          <a:endParaRPr lang="en-GB"/>
        </a:p>
      </dgm:t>
    </dgm:pt>
    <dgm:pt modelId="{CD9F10EF-5532-43A5-B3CC-83E12CF39B9E}" type="sibTrans" cxnId="{A52D817E-7CFA-47AE-8862-89B9FAE5CA92}">
      <dgm:prSet/>
      <dgm:spPr/>
      <dgm:t>
        <a:bodyPr/>
        <a:lstStyle/>
        <a:p>
          <a:endParaRPr lang="en-GB"/>
        </a:p>
      </dgm:t>
    </dgm:pt>
    <dgm:pt modelId="{9C09E396-970A-4185-A068-A436FA0A00AD}">
      <dgm:prSet custT="1"/>
      <dgm:spPr/>
      <dgm:t>
        <a:bodyPr/>
        <a:lstStyle/>
        <a:p>
          <a:pPr algn="just"/>
          <a:r>
            <a:rPr lang="en-US" sz="2400" b="0" i="0" dirty="0">
              <a:latin typeface="Times New Roman" panose="02020603050405020304" pitchFamily="18" charset="0"/>
              <a:cs typeface="Times New Roman" panose="02020603050405020304" pitchFamily="18" charset="0"/>
            </a:rPr>
            <a:t>This research paper addresses the modern situation in the hospitality industry concerning combining AI and human interaction and the effect on the quality of service, guest satisfaction, and workplace relationships. </a:t>
          </a:r>
          <a:endParaRPr lang="en-GB" sz="2400" b="0" i="0" dirty="0">
            <a:latin typeface="Times New Roman" panose="02020603050405020304" pitchFamily="18" charset="0"/>
            <a:cs typeface="Times New Roman" panose="02020603050405020304" pitchFamily="18" charset="0"/>
          </a:endParaRPr>
        </a:p>
      </dgm:t>
    </dgm:pt>
    <dgm:pt modelId="{63115440-B7D9-4CEB-9B9F-8AF70205BBA7}" type="parTrans" cxnId="{51FC94C9-4D76-4764-9A90-E6AB901D7C55}">
      <dgm:prSet/>
      <dgm:spPr/>
      <dgm:t>
        <a:bodyPr/>
        <a:lstStyle/>
        <a:p>
          <a:endParaRPr lang="en-GB"/>
        </a:p>
      </dgm:t>
    </dgm:pt>
    <dgm:pt modelId="{94FCD7FA-AE54-4A4F-B930-CA3F531CA202}" type="sibTrans" cxnId="{51FC94C9-4D76-4764-9A90-E6AB901D7C55}">
      <dgm:prSet/>
      <dgm:spPr/>
      <dgm:t>
        <a:bodyPr/>
        <a:lstStyle/>
        <a:p>
          <a:endParaRPr lang="en-GB"/>
        </a:p>
      </dgm:t>
    </dgm:pt>
    <dgm:pt modelId="{AF28BA53-8CC4-4C02-97CA-2493F873D4F1}">
      <dgm:prSet custT="1"/>
      <dgm:spPr/>
      <dgm:t>
        <a:bodyPr/>
        <a:lstStyle/>
        <a:p>
          <a:pPr algn="just"/>
          <a:r>
            <a:rPr lang="en-US" sz="2400" b="1" i="0" dirty="0">
              <a:latin typeface="Times New Roman" panose="02020603050405020304" pitchFamily="18" charset="0"/>
              <a:cs typeface="Times New Roman" panose="02020603050405020304" pitchFamily="18" charset="0"/>
            </a:rPr>
            <a:t>Aim: </a:t>
          </a:r>
          <a:r>
            <a:rPr lang="en-US" sz="2400" b="0" i="0" dirty="0">
              <a:latin typeface="Times New Roman" panose="02020603050405020304" pitchFamily="18" charset="0"/>
              <a:cs typeface="Times New Roman" panose="02020603050405020304" pitchFamily="18" charset="0"/>
            </a:rPr>
            <a:t>To assess AI’s effect on operations and strategy, offering evidence-based recommendations for sustainable integration</a:t>
          </a:r>
          <a:endParaRPr lang="en-GB" sz="2400" b="0" i="0" dirty="0">
            <a:latin typeface="Times New Roman" panose="02020603050405020304" pitchFamily="18" charset="0"/>
            <a:cs typeface="Times New Roman" panose="02020603050405020304" pitchFamily="18" charset="0"/>
          </a:endParaRPr>
        </a:p>
      </dgm:t>
    </dgm:pt>
    <dgm:pt modelId="{AD78C61C-CA17-4193-B77B-723D4DCC26D4}" type="parTrans" cxnId="{70FB5AD8-EE79-4EE6-BB4D-6B726B4509BE}">
      <dgm:prSet/>
      <dgm:spPr/>
      <dgm:t>
        <a:bodyPr/>
        <a:lstStyle/>
        <a:p>
          <a:endParaRPr lang="en-GB"/>
        </a:p>
      </dgm:t>
    </dgm:pt>
    <dgm:pt modelId="{868FC7FC-AF51-459E-B28C-0BA5F43A446F}" type="sibTrans" cxnId="{70FB5AD8-EE79-4EE6-BB4D-6B726B4509BE}">
      <dgm:prSet/>
      <dgm:spPr/>
      <dgm:t>
        <a:bodyPr/>
        <a:lstStyle/>
        <a:p>
          <a:endParaRPr lang="en-GB"/>
        </a:p>
      </dgm:t>
    </dgm:pt>
    <dgm:pt modelId="{0AF1D555-DEDE-4BD0-81D6-A4EFA1493315}" type="pres">
      <dgm:prSet presAssocID="{0AB14CB8-5AEB-4192-874B-83501DA81983}" presName="vert0" presStyleCnt="0">
        <dgm:presLayoutVars>
          <dgm:dir/>
          <dgm:animOne val="branch"/>
          <dgm:animLvl val="lvl"/>
        </dgm:presLayoutVars>
      </dgm:prSet>
      <dgm:spPr/>
    </dgm:pt>
    <dgm:pt modelId="{71CE8D19-D08E-4065-B198-A93DD1C08991}" type="pres">
      <dgm:prSet presAssocID="{FB37C70F-8AE7-454A-AA0A-7262F97F3F5D}" presName="thickLine" presStyleLbl="alignNode1" presStyleIdx="0" presStyleCnt="6"/>
      <dgm:spPr/>
    </dgm:pt>
    <dgm:pt modelId="{DE70480D-3C7F-4A1B-A0BB-7CEA6E1469A4}" type="pres">
      <dgm:prSet presAssocID="{FB37C70F-8AE7-454A-AA0A-7262F97F3F5D}" presName="horz1" presStyleCnt="0"/>
      <dgm:spPr/>
    </dgm:pt>
    <dgm:pt modelId="{6962C594-0B16-4A7D-8942-509B3348BFB6}" type="pres">
      <dgm:prSet presAssocID="{FB37C70F-8AE7-454A-AA0A-7262F97F3F5D}" presName="tx1" presStyleLbl="revTx" presStyleIdx="0" presStyleCnt="6"/>
      <dgm:spPr/>
    </dgm:pt>
    <dgm:pt modelId="{2C838349-BA3F-45B5-A1F3-4A2FD1739A31}" type="pres">
      <dgm:prSet presAssocID="{FB37C70F-8AE7-454A-AA0A-7262F97F3F5D}" presName="vert1" presStyleCnt="0"/>
      <dgm:spPr/>
    </dgm:pt>
    <dgm:pt modelId="{1D841349-CD09-433A-8CAC-3E9FCEF6ED64}" type="pres">
      <dgm:prSet presAssocID="{041BBE01-5062-4393-8E8C-10EE00BD9D79}" presName="thickLine" presStyleLbl="alignNode1" presStyleIdx="1" presStyleCnt="6"/>
      <dgm:spPr/>
    </dgm:pt>
    <dgm:pt modelId="{44F999D7-D461-47C3-8198-2AFBA524A39B}" type="pres">
      <dgm:prSet presAssocID="{041BBE01-5062-4393-8E8C-10EE00BD9D79}" presName="horz1" presStyleCnt="0"/>
      <dgm:spPr/>
    </dgm:pt>
    <dgm:pt modelId="{7F9BB7B2-5A39-4FF1-A231-0502680C6328}" type="pres">
      <dgm:prSet presAssocID="{041BBE01-5062-4393-8E8C-10EE00BD9D79}" presName="tx1" presStyleLbl="revTx" presStyleIdx="1" presStyleCnt="6"/>
      <dgm:spPr/>
    </dgm:pt>
    <dgm:pt modelId="{AA88A7AC-D61A-445F-A380-407E241DD543}" type="pres">
      <dgm:prSet presAssocID="{041BBE01-5062-4393-8E8C-10EE00BD9D79}" presName="vert1" presStyleCnt="0"/>
      <dgm:spPr/>
    </dgm:pt>
    <dgm:pt modelId="{7FFC15BA-F129-41B2-A4CE-660EFB247BF2}" type="pres">
      <dgm:prSet presAssocID="{FEAAB6E1-0FAC-4D91-9BA2-E5567512D429}" presName="thickLine" presStyleLbl="alignNode1" presStyleIdx="2" presStyleCnt="6"/>
      <dgm:spPr/>
    </dgm:pt>
    <dgm:pt modelId="{B5094FC3-8071-415D-BB4D-F7A5983A0619}" type="pres">
      <dgm:prSet presAssocID="{FEAAB6E1-0FAC-4D91-9BA2-E5567512D429}" presName="horz1" presStyleCnt="0"/>
      <dgm:spPr/>
    </dgm:pt>
    <dgm:pt modelId="{34B8861B-30FD-4EDE-9CBB-7F22CAA8BD30}" type="pres">
      <dgm:prSet presAssocID="{FEAAB6E1-0FAC-4D91-9BA2-E5567512D429}" presName="tx1" presStyleLbl="revTx" presStyleIdx="2" presStyleCnt="6"/>
      <dgm:spPr/>
    </dgm:pt>
    <dgm:pt modelId="{A2FB8D87-69DC-40ED-8588-3C6124668C8C}" type="pres">
      <dgm:prSet presAssocID="{FEAAB6E1-0FAC-4D91-9BA2-E5567512D429}" presName="vert1" presStyleCnt="0"/>
      <dgm:spPr/>
    </dgm:pt>
    <dgm:pt modelId="{4B498175-B1C9-446D-9D64-6C8ECF419BA5}" type="pres">
      <dgm:prSet presAssocID="{89DB63CA-6EF1-404E-A0CA-2F7C7E93A3AE}" presName="thickLine" presStyleLbl="alignNode1" presStyleIdx="3" presStyleCnt="6"/>
      <dgm:spPr/>
    </dgm:pt>
    <dgm:pt modelId="{9AF4CB1E-0A9C-4A56-A53A-11F48481550F}" type="pres">
      <dgm:prSet presAssocID="{89DB63CA-6EF1-404E-A0CA-2F7C7E93A3AE}" presName="horz1" presStyleCnt="0"/>
      <dgm:spPr/>
    </dgm:pt>
    <dgm:pt modelId="{CAEFF5B1-0BD3-4842-B6B7-9A25A210A073}" type="pres">
      <dgm:prSet presAssocID="{89DB63CA-6EF1-404E-A0CA-2F7C7E93A3AE}" presName="tx1" presStyleLbl="revTx" presStyleIdx="3" presStyleCnt="6"/>
      <dgm:spPr/>
    </dgm:pt>
    <dgm:pt modelId="{6DC66ACA-7267-48D1-ADEB-168CC0513E12}" type="pres">
      <dgm:prSet presAssocID="{89DB63CA-6EF1-404E-A0CA-2F7C7E93A3AE}" presName="vert1" presStyleCnt="0"/>
      <dgm:spPr/>
    </dgm:pt>
    <dgm:pt modelId="{313650A6-1BBE-4480-AF72-CBE760636181}" type="pres">
      <dgm:prSet presAssocID="{9C09E396-970A-4185-A068-A436FA0A00AD}" presName="thickLine" presStyleLbl="alignNode1" presStyleIdx="4" presStyleCnt="6"/>
      <dgm:spPr/>
    </dgm:pt>
    <dgm:pt modelId="{24366968-56B8-4068-ABA7-AD50F16B1E66}" type="pres">
      <dgm:prSet presAssocID="{9C09E396-970A-4185-A068-A436FA0A00AD}" presName="horz1" presStyleCnt="0"/>
      <dgm:spPr/>
    </dgm:pt>
    <dgm:pt modelId="{1175D9B1-55DD-40D5-B396-1F611B435707}" type="pres">
      <dgm:prSet presAssocID="{9C09E396-970A-4185-A068-A436FA0A00AD}" presName="tx1" presStyleLbl="revTx" presStyleIdx="4" presStyleCnt="6" custScaleY="129226"/>
      <dgm:spPr/>
    </dgm:pt>
    <dgm:pt modelId="{6BA5164F-44F8-4406-A2CA-69F8F82161D1}" type="pres">
      <dgm:prSet presAssocID="{9C09E396-970A-4185-A068-A436FA0A00AD}" presName="vert1" presStyleCnt="0"/>
      <dgm:spPr/>
    </dgm:pt>
    <dgm:pt modelId="{3FD0F2FF-E24C-4508-A35A-BDD5A6423017}" type="pres">
      <dgm:prSet presAssocID="{AF28BA53-8CC4-4C02-97CA-2493F873D4F1}" presName="thickLine" presStyleLbl="alignNode1" presStyleIdx="5" presStyleCnt="6"/>
      <dgm:spPr/>
    </dgm:pt>
    <dgm:pt modelId="{1CFB68EC-2566-49BF-8E4F-4508B230DEAB}" type="pres">
      <dgm:prSet presAssocID="{AF28BA53-8CC4-4C02-97CA-2493F873D4F1}" presName="horz1" presStyleCnt="0"/>
      <dgm:spPr/>
    </dgm:pt>
    <dgm:pt modelId="{C3982AC7-8844-4969-A1D0-85BA9A18DF0B}" type="pres">
      <dgm:prSet presAssocID="{AF28BA53-8CC4-4C02-97CA-2493F873D4F1}" presName="tx1" presStyleLbl="revTx" presStyleIdx="5" presStyleCnt="6"/>
      <dgm:spPr/>
    </dgm:pt>
    <dgm:pt modelId="{EF1913E5-8C73-4C16-BEE7-C3BA133C5406}" type="pres">
      <dgm:prSet presAssocID="{AF28BA53-8CC4-4C02-97CA-2493F873D4F1}" presName="vert1" presStyleCnt="0"/>
      <dgm:spPr/>
    </dgm:pt>
  </dgm:ptLst>
  <dgm:cxnLst>
    <dgm:cxn modelId="{23455E17-766D-48F0-B211-75D7C5450D2B}" type="presOf" srcId="{0AB14CB8-5AEB-4192-874B-83501DA81983}" destId="{0AF1D555-DEDE-4BD0-81D6-A4EFA1493315}" srcOrd="0" destOrd="0" presId="urn:microsoft.com/office/officeart/2008/layout/LinedList"/>
    <dgm:cxn modelId="{E9B07C2D-5525-491C-947D-269ED9218AE0}" srcId="{0AB14CB8-5AEB-4192-874B-83501DA81983}" destId="{041BBE01-5062-4393-8E8C-10EE00BD9D79}" srcOrd="1" destOrd="0" parTransId="{731DAC35-3575-4C67-BBDB-324E1EB534FC}" sibTransId="{C2FEBD1D-CE83-41EE-9D24-54F71BDDEFED}"/>
    <dgm:cxn modelId="{22B38A33-9DD3-4DB4-9979-1C9346C5348E}" type="presOf" srcId="{AF28BA53-8CC4-4C02-97CA-2493F873D4F1}" destId="{C3982AC7-8844-4969-A1D0-85BA9A18DF0B}" srcOrd="0" destOrd="0" presId="urn:microsoft.com/office/officeart/2008/layout/LinedList"/>
    <dgm:cxn modelId="{26C59069-B8D1-4D80-A7D6-C223831680F6}" type="presOf" srcId="{041BBE01-5062-4393-8E8C-10EE00BD9D79}" destId="{7F9BB7B2-5A39-4FF1-A231-0502680C6328}" srcOrd="0" destOrd="0" presId="urn:microsoft.com/office/officeart/2008/layout/LinedList"/>
    <dgm:cxn modelId="{3FA3C049-595A-48AD-A4D2-D3477C183412}" type="presOf" srcId="{FB37C70F-8AE7-454A-AA0A-7262F97F3F5D}" destId="{6962C594-0B16-4A7D-8942-509B3348BFB6}" srcOrd="0" destOrd="0" presId="urn:microsoft.com/office/officeart/2008/layout/LinedList"/>
    <dgm:cxn modelId="{134C2D73-52E2-4DF6-AB1B-A45BE32A34C5}" type="presOf" srcId="{FEAAB6E1-0FAC-4D91-9BA2-E5567512D429}" destId="{34B8861B-30FD-4EDE-9CBB-7F22CAA8BD30}" srcOrd="0" destOrd="0" presId="urn:microsoft.com/office/officeart/2008/layout/LinedList"/>
    <dgm:cxn modelId="{B84C2C76-5D8E-48AE-BEE7-0CD2FFCE1154}" srcId="{0AB14CB8-5AEB-4192-874B-83501DA81983}" destId="{FB37C70F-8AE7-454A-AA0A-7262F97F3F5D}" srcOrd="0" destOrd="0" parTransId="{32D82E35-D5A9-4633-A518-11CB6D6C7609}" sibTransId="{0BBC86AC-33A2-4390-B4FE-38AA8589135E}"/>
    <dgm:cxn modelId="{91C7BA78-EA7C-4179-93C8-824BC75E46E7}" type="presOf" srcId="{9C09E396-970A-4185-A068-A436FA0A00AD}" destId="{1175D9B1-55DD-40D5-B396-1F611B435707}" srcOrd="0" destOrd="0" presId="urn:microsoft.com/office/officeart/2008/layout/LinedList"/>
    <dgm:cxn modelId="{A52D817E-7CFA-47AE-8862-89B9FAE5CA92}" srcId="{0AB14CB8-5AEB-4192-874B-83501DA81983}" destId="{89DB63CA-6EF1-404E-A0CA-2F7C7E93A3AE}" srcOrd="3" destOrd="0" parTransId="{A2311B57-F694-4D53-94C1-0053711C296F}" sibTransId="{CD9F10EF-5532-43A5-B3CC-83E12CF39B9E}"/>
    <dgm:cxn modelId="{C1A8C0BC-9350-4E62-AF62-8E081E77B5C5}" type="presOf" srcId="{89DB63CA-6EF1-404E-A0CA-2F7C7E93A3AE}" destId="{CAEFF5B1-0BD3-4842-B6B7-9A25A210A073}" srcOrd="0" destOrd="0" presId="urn:microsoft.com/office/officeart/2008/layout/LinedList"/>
    <dgm:cxn modelId="{51FC94C9-4D76-4764-9A90-E6AB901D7C55}" srcId="{0AB14CB8-5AEB-4192-874B-83501DA81983}" destId="{9C09E396-970A-4185-A068-A436FA0A00AD}" srcOrd="4" destOrd="0" parTransId="{63115440-B7D9-4CEB-9B9F-8AF70205BBA7}" sibTransId="{94FCD7FA-AE54-4A4F-B930-CA3F531CA202}"/>
    <dgm:cxn modelId="{B78332D0-8D47-4430-AFD4-79F71E1AC162}" srcId="{0AB14CB8-5AEB-4192-874B-83501DA81983}" destId="{FEAAB6E1-0FAC-4D91-9BA2-E5567512D429}" srcOrd="2" destOrd="0" parTransId="{C3A9C194-B7D6-4B62-8C16-70C9A765DFBB}" sibTransId="{E4AA762D-09EB-419A-AF5D-05FD75A4A9FE}"/>
    <dgm:cxn modelId="{70FB5AD8-EE79-4EE6-BB4D-6B726B4509BE}" srcId="{0AB14CB8-5AEB-4192-874B-83501DA81983}" destId="{AF28BA53-8CC4-4C02-97CA-2493F873D4F1}" srcOrd="5" destOrd="0" parTransId="{AD78C61C-CA17-4193-B77B-723D4DCC26D4}" sibTransId="{868FC7FC-AF51-459E-B28C-0BA5F43A446F}"/>
    <dgm:cxn modelId="{6106612B-4618-488E-948C-3ED17AC3C0E7}" type="presParOf" srcId="{0AF1D555-DEDE-4BD0-81D6-A4EFA1493315}" destId="{71CE8D19-D08E-4065-B198-A93DD1C08991}" srcOrd="0" destOrd="0" presId="urn:microsoft.com/office/officeart/2008/layout/LinedList"/>
    <dgm:cxn modelId="{DB510E6A-A27F-493C-96C7-146053EC6699}" type="presParOf" srcId="{0AF1D555-DEDE-4BD0-81D6-A4EFA1493315}" destId="{DE70480D-3C7F-4A1B-A0BB-7CEA6E1469A4}" srcOrd="1" destOrd="0" presId="urn:microsoft.com/office/officeart/2008/layout/LinedList"/>
    <dgm:cxn modelId="{6CC32DB2-5C2B-40F1-8805-0AFD09F1FE0C}" type="presParOf" srcId="{DE70480D-3C7F-4A1B-A0BB-7CEA6E1469A4}" destId="{6962C594-0B16-4A7D-8942-509B3348BFB6}" srcOrd="0" destOrd="0" presId="urn:microsoft.com/office/officeart/2008/layout/LinedList"/>
    <dgm:cxn modelId="{6402CCE8-E579-4644-B094-CE735BCBE526}" type="presParOf" srcId="{DE70480D-3C7F-4A1B-A0BB-7CEA6E1469A4}" destId="{2C838349-BA3F-45B5-A1F3-4A2FD1739A31}" srcOrd="1" destOrd="0" presId="urn:microsoft.com/office/officeart/2008/layout/LinedList"/>
    <dgm:cxn modelId="{9591B02A-F2A5-41D9-9E5D-06825481FC4E}" type="presParOf" srcId="{0AF1D555-DEDE-4BD0-81D6-A4EFA1493315}" destId="{1D841349-CD09-433A-8CAC-3E9FCEF6ED64}" srcOrd="2" destOrd="0" presId="urn:microsoft.com/office/officeart/2008/layout/LinedList"/>
    <dgm:cxn modelId="{49091ACD-E9EF-4477-B3FB-56CD706B8781}" type="presParOf" srcId="{0AF1D555-DEDE-4BD0-81D6-A4EFA1493315}" destId="{44F999D7-D461-47C3-8198-2AFBA524A39B}" srcOrd="3" destOrd="0" presId="urn:microsoft.com/office/officeart/2008/layout/LinedList"/>
    <dgm:cxn modelId="{E421D6D5-66B2-4350-B297-2429686DCF81}" type="presParOf" srcId="{44F999D7-D461-47C3-8198-2AFBA524A39B}" destId="{7F9BB7B2-5A39-4FF1-A231-0502680C6328}" srcOrd="0" destOrd="0" presId="urn:microsoft.com/office/officeart/2008/layout/LinedList"/>
    <dgm:cxn modelId="{406E7360-EA4C-42C4-B064-34F09B79565F}" type="presParOf" srcId="{44F999D7-D461-47C3-8198-2AFBA524A39B}" destId="{AA88A7AC-D61A-445F-A380-407E241DD543}" srcOrd="1" destOrd="0" presId="urn:microsoft.com/office/officeart/2008/layout/LinedList"/>
    <dgm:cxn modelId="{46C14994-386C-47EA-A72E-AC46024AEBB5}" type="presParOf" srcId="{0AF1D555-DEDE-4BD0-81D6-A4EFA1493315}" destId="{7FFC15BA-F129-41B2-A4CE-660EFB247BF2}" srcOrd="4" destOrd="0" presId="urn:microsoft.com/office/officeart/2008/layout/LinedList"/>
    <dgm:cxn modelId="{8675671D-F379-42A5-828B-C30CCCF92C01}" type="presParOf" srcId="{0AF1D555-DEDE-4BD0-81D6-A4EFA1493315}" destId="{B5094FC3-8071-415D-BB4D-F7A5983A0619}" srcOrd="5" destOrd="0" presId="urn:microsoft.com/office/officeart/2008/layout/LinedList"/>
    <dgm:cxn modelId="{F08C7A1D-DDF3-46C2-A605-182AE8B76E4D}" type="presParOf" srcId="{B5094FC3-8071-415D-BB4D-F7A5983A0619}" destId="{34B8861B-30FD-4EDE-9CBB-7F22CAA8BD30}" srcOrd="0" destOrd="0" presId="urn:microsoft.com/office/officeart/2008/layout/LinedList"/>
    <dgm:cxn modelId="{4C72D56B-92E6-4DEE-AB26-26777091250C}" type="presParOf" srcId="{B5094FC3-8071-415D-BB4D-F7A5983A0619}" destId="{A2FB8D87-69DC-40ED-8588-3C6124668C8C}" srcOrd="1" destOrd="0" presId="urn:microsoft.com/office/officeart/2008/layout/LinedList"/>
    <dgm:cxn modelId="{AD8DC2E7-A36E-4D65-83D0-BB5AFD00B51E}" type="presParOf" srcId="{0AF1D555-DEDE-4BD0-81D6-A4EFA1493315}" destId="{4B498175-B1C9-446D-9D64-6C8ECF419BA5}" srcOrd="6" destOrd="0" presId="urn:microsoft.com/office/officeart/2008/layout/LinedList"/>
    <dgm:cxn modelId="{52010633-05B8-4912-8DCF-10E88FC26D22}" type="presParOf" srcId="{0AF1D555-DEDE-4BD0-81D6-A4EFA1493315}" destId="{9AF4CB1E-0A9C-4A56-A53A-11F48481550F}" srcOrd="7" destOrd="0" presId="urn:microsoft.com/office/officeart/2008/layout/LinedList"/>
    <dgm:cxn modelId="{6AA1F267-584F-452B-B268-AEF20E09F457}" type="presParOf" srcId="{9AF4CB1E-0A9C-4A56-A53A-11F48481550F}" destId="{CAEFF5B1-0BD3-4842-B6B7-9A25A210A073}" srcOrd="0" destOrd="0" presId="urn:microsoft.com/office/officeart/2008/layout/LinedList"/>
    <dgm:cxn modelId="{9F3D8F41-E00D-4F0B-BE18-CAB6E6521DEA}" type="presParOf" srcId="{9AF4CB1E-0A9C-4A56-A53A-11F48481550F}" destId="{6DC66ACA-7267-48D1-ADEB-168CC0513E12}" srcOrd="1" destOrd="0" presId="urn:microsoft.com/office/officeart/2008/layout/LinedList"/>
    <dgm:cxn modelId="{CEA1D722-8232-40FD-B496-D9B862F2ED39}" type="presParOf" srcId="{0AF1D555-DEDE-4BD0-81D6-A4EFA1493315}" destId="{313650A6-1BBE-4480-AF72-CBE760636181}" srcOrd="8" destOrd="0" presId="urn:microsoft.com/office/officeart/2008/layout/LinedList"/>
    <dgm:cxn modelId="{2FEDC060-FC89-4B91-BCFF-08A0BCB241F6}" type="presParOf" srcId="{0AF1D555-DEDE-4BD0-81D6-A4EFA1493315}" destId="{24366968-56B8-4068-ABA7-AD50F16B1E66}" srcOrd="9" destOrd="0" presId="urn:microsoft.com/office/officeart/2008/layout/LinedList"/>
    <dgm:cxn modelId="{406437E6-8145-4061-A42F-4E65F2E3D9BE}" type="presParOf" srcId="{24366968-56B8-4068-ABA7-AD50F16B1E66}" destId="{1175D9B1-55DD-40D5-B396-1F611B435707}" srcOrd="0" destOrd="0" presId="urn:microsoft.com/office/officeart/2008/layout/LinedList"/>
    <dgm:cxn modelId="{982858E5-F3B5-4C28-8B01-E8E368D39430}" type="presParOf" srcId="{24366968-56B8-4068-ABA7-AD50F16B1E66}" destId="{6BA5164F-44F8-4406-A2CA-69F8F82161D1}" srcOrd="1" destOrd="0" presId="urn:microsoft.com/office/officeart/2008/layout/LinedList"/>
    <dgm:cxn modelId="{997D936A-58AD-4CD4-BEF1-672F96263388}" type="presParOf" srcId="{0AF1D555-DEDE-4BD0-81D6-A4EFA1493315}" destId="{3FD0F2FF-E24C-4508-A35A-BDD5A6423017}" srcOrd="10" destOrd="0" presId="urn:microsoft.com/office/officeart/2008/layout/LinedList"/>
    <dgm:cxn modelId="{6C2E8E1F-7DF8-4EF4-8EBD-0DB2D872FFBA}" type="presParOf" srcId="{0AF1D555-DEDE-4BD0-81D6-A4EFA1493315}" destId="{1CFB68EC-2566-49BF-8E4F-4508B230DEAB}" srcOrd="11" destOrd="0" presId="urn:microsoft.com/office/officeart/2008/layout/LinedList"/>
    <dgm:cxn modelId="{BFAD73B6-7500-4DAA-A5FA-71657DF91552}" type="presParOf" srcId="{1CFB68EC-2566-49BF-8E4F-4508B230DEAB}" destId="{C3982AC7-8844-4969-A1D0-85BA9A18DF0B}" srcOrd="0" destOrd="0" presId="urn:microsoft.com/office/officeart/2008/layout/LinedList"/>
    <dgm:cxn modelId="{DE66DB38-AC0D-4D03-AE78-13178926C2A0}" type="presParOf" srcId="{1CFB68EC-2566-49BF-8E4F-4508B230DEAB}" destId="{EF1913E5-8C73-4C16-BEE7-C3BA133C54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41C017-2893-47D2-B87B-C3A6D1DE48BE}"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CAE59918-C3F7-4841-86AB-F4F08E478FE5}">
      <dgm:prSet custT="1"/>
      <dgm:spPr/>
      <dgm:t>
        <a:bodyPr/>
        <a:lstStyle/>
        <a:p>
          <a:pPr algn="just"/>
          <a:r>
            <a:rPr lang="en-US" sz="2000" dirty="0">
              <a:latin typeface="Times New Roman" panose="02020603050405020304" pitchFamily="18" charset="0"/>
              <a:cs typeface="Times New Roman" panose="02020603050405020304" pitchFamily="18" charset="0"/>
            </a:rPr>
            <a:t>Artificial Intelligence (AI) refers to systems that can perform tasks such as decision-making, language processing, and pattern recognition—functions traditionally requiring human intelligence (</a:t>
          </a:r>
          <a:r>
            <a:rPr lang="en-US" sz="2000" dirty="0" err="1">
              <a:latin typeface="Times New Roman" panose="02020603050405020304" pitchFamily="18" charset="0"/>
              <a:cs typeface="Times New Roman" panose="02020603050405020304" pitchFamily="18" charset="0"/>
            </a:rPr>
            <a:t>Fusté-Forné</a:t>
          </a:r>
          <a:r>
            <a:rPr lang="en-US" sz="2000" dirty="0">
              <a:latin typeface="Times New Roman" panose="02020603050405020304" pitchFamily="18" charset="0"/>
              <a:cs typeface="Times New Roman" panose="02020603050405020304" pitchFamily="18" charset="0"/>
            </a:rPr>
            <a:t> and Jamal, 2021).</a:t>
          </a:r>
          <a:endParaRPr lang="en-GB" sz="2000" dirty="0">
            <a:latin typeface="Times New Roman" panose="02020603050405020304" pitchFamily="18" charset="0"/>
            <a:cs typeface="Times New Roman" panose="02020603050405020304" pitchFamily="18" charset="0"/>
          </a:endParaRPr>
        </a:p>
      </dgm:t>
    </dgm:pt>
    <dgm:pt modelId="{EDE29556-F4F7-419A-99D1-1D4D742D46A1}" type="parTrans" cxnId="{C811E61A-CFBE-4837-BAB7-2237CFB2E795}">
      <dgm:prSet/>
      <dgm:spPr/>
      <dgm:t>
        <a:bodyPr/>
        <a:lstStyle/>
        <a:p>
          <a:endParaRPr lang="en-GB"/>
        </a:p>
      </dgm:t>
    </dgm:pt>
    <dgm:pt modelId="{D7059BA4-EF75-4B0E-86EC-8434D133240F}" type="sibTrans" cxnId="{C811E61A-CFBE-4837-BAB7-2237CFB2E795}">
      <dgm:prSet/>
      <dgm:spPr/>
      <dgm:t>
        <a:bodyPr/>
        <a:lstStyle/>
        <a:p>
          <a:endParaRPr lang="en-GB"/>
        </a:p>
      </dgm:t>
    </dgm:pt>
    <dgm:pt modelId="{A5E4618D-C4A5-4BD7-B3A6-759C898DDCF3}">
      <dgm:prSet custT="1"/>
      <dgm:spPr/>
      <dgm:t>
        <a:bodyPr/>
        <a:lstStyle/>
        <a:p>
          <a:pPr algn="just"/>
          <a:r>
            <a:rPr lang="en-US" sz="2000" dirty="0">
              <a:latin typeface="Times New Roman" panose="02020603050405020304" pitchFamily="18" charset="0"/>
              <a:cs typeface="Times New Roman" panose="02020603050405020304" pitchFamily="18" charset="0"/>
            </a:rPr>
            <a:t>In the hospitality sector, AI technologies are integrated into both front-of-house and back-of-house operations, ranging from chatbot-based check-ins and facial recognition at reception to staff scheduling, inventory management, and predictive analytics. </a:t>
          </a:r>
          <a:endParaRPr lang="en-GB" sz="2000" dirty="0">
            <a:latin typeface="Times New Roman" panose="02020603050405020304" pitchFamily="18" charset="0"/>
            <a:cs typeface="Times New Roman" panose="02020603050405020304" pitchFamily="18" charset="0"/>
          </a:endParaRPr>
        </a:p>
      </dgm:t>
    </dgm:pt>
    <dgm:pt modelId="{856EEEAD-EE1E-432C-B7DD-EA4B36235B8E}" type="parTrans" cxnId="{4B091C3B-1617-4BE6-BC67-21C16197476A}">
      <dgm:prSet/>
      <dgm:spPr/>
      <dgm:t>
        <a:bodyPr/>
        <a:lstStyle/>
        <a:p>
          <a:endParaRPr lang="en-GB"/>
        </a:p>
      </dgm:t>
    </dgm:pt>
    <dgm:pt modelId="{87CDA8A6-FCCE-448E-85A6-054559810C8D}" type="sibTrans" cxnId="{4B091C3B-1617-4BE6-BC67-21C16197476A}">
      <dgm:prSet/>
      <dgm:spPr/>
      <dgm:t>
        <a:bodyPr/>
        <a:lstStyle/>
        <a:p>
          <a:endParaRPr lang="en-GB"/>
        </a:p>
      </dgm:t>
    </dgm:pt>
    <dgm:pt modelId="{041723AB-9B26-4C94-8E5B-1EC5F30E1D58}">
      <dgm:prSet custT="1"/>
      <dgm:spPr/>
      <dgm:t>
        <a:bodyPr/>
        <a:lstStyle/>
        <a:p>
          <a:pPr algn="just"/>
          <a:r>
            <a:rPr lang="en-US" sz="2000" dirty="0">
              <a:latin typeface="Times New Roman" panose="02020603050405020304" pitchFamily="18" charset="0"/>
              <a:cs typeface="Times New Roman" panose="02020603050405020304" pitchFamily="18" charset="0"/>
            </a:rPr>
            <a:t>For instance, Marriott International’s AI-driven system can perform up to 1.2 million real-time room allocations, drastically improving operational efficiency (Skift, 2025). As AI becomes more embedded, it is shifting from a supportive tool to a central driver of strategic innovation in hospitality.</a:t>
          </a:r>
          <a:endParaRPr lang="en-GB" sz="2000" dirty="0">
            <a:latin typeface="Times New Roman" panose="02020603050405020304" pitchFamily="18" charset="0"/>
            <a:cs typeface="Times New Roman" panose="02020603050405020304" pitchFamily="18" charset="0"/>
          </a:endParaRPr>
        </a:p>
      </dgm:t>
    </dgm:pt>
    <dgm:pt modelId="{01446B29-2602-4913-9D91-573017EFBA95}" type="parTrans" cxnId="{5E0CB2F8-CE09-452B-B730-EAEE668B4FEB}">
      <dgm:prSet/>
      <dgm:spPr/>
      <dgm:t>
        <a:bodyPr/>
        <a:lstStyle/>
        <a:p>
          <a:endParaRPr lang="en-GB"/>
        </a:p>
      </dgm:t>
    </dgm:pt>
    <dgm:pt modelId="{22C501A7-F783-45AD-970B-28A402EE4FF5}" type="sibTrans" cxnId="{5E0CB2F8-CE09-452B-B730-EAEE668B4FEB}">
      <dgm:prSet/>
      <dgm:spPr/>
      <dgm:t>
        <a:bodyPr/>
        <a:lstStyle/>
        <a:p>
          <a:endParaRPr lang="en-GB"/>
        </a:p>
      </dgm:t>
    </dgm:pt>
    <dgm:pt modelId="{D1D33032-7DA5-4065-81BF-5F2943CA984C}" type="pres">
      <dgm:prSet presAssocID="{F241C017-2893-47D2-B87B-C3A6D1DE48BE}" presName="linear" presStyleCnt="0">
        <dgm:presLayoutVars>
          <dgm:animLvl val="lvl"/>
          <dgm:resizeHandles val="exact"/>
        </dgm:presLayoutVars>
      </dgm:prSet>
      <dgm:spPr/>
    </dgm:pt>
    <dgm:pt modelId="{9A2004FC-B3D7-4E84-B033-7BD4A73C46ED}" type="pres">
      <dgm:prSet presAssocID="{CAE59918-C3F7-4841-86AB-F4F08E478FE5}" presName="parentText" presStyleLbl="node1" presStyleIdx="0" presStyleCnt="3">
        <dgm:presLayoutVars>
          <dgm:chMax val="0"/>
          <dgm:bulletEnabled val="1"/>
        </dgm:presLayoutVars>
      </dgm:prSet>
      <dgm:spPr/>
    </dgm:pt>
    <dgm:pt modelId="{89401790-D152-43BD-9D0D-3C351B83CA94}" type="pres">
      <dgm:prSet presAssocID="{D7059BA4-EF75-4B0E-86EC-8434D133240F}" presName="spacer" presStyleCnt="0"/>
      <dgm:spPr/>
    </dgm:pt>
    <dgm:pt modelId="{B4B6B296-3989-495D-A8B0-19EBF4636622}" type="pres">
      <dgm:prSet presAssocID="{A5E4618D-C4A5-4BD7-B3A6-759C898DDCF3}" presName="parentText" presStyleLbl="node1" presStyleIdx="1" presStyleCnt="3">
        <dgm:presLayoutVars>
          <dgm:chMax val="0"/>
          <dgm:bulletEnabled val="1"/>
        </dgm:presLayoutVars>
      </dgm:prSet>
      <dgm:spPr/>
    </dgm:pt>
    <dgm:pt modelId="{A4300E12-7739-4403-9056-3B53AD85EF23}" type="pres">
      <dgm:prSet presAssocID="{87CDA8A6-FCCE-448E-85A6-054559810C8D}" presName="spacer" presStyleCnt="0"/>
      <dgm:spPr/>
    </dgm:pt>
    <dgm:pt modelId="{8019F48F-7EB5-4B44-ADA7-94162B019F00}" type="pres">
      <dgm:prSet presAssocID="{041723AB-9B26-4C94-8E5B-1EC5F30E1D58}" presName="parentText" presStyleLbl="node1" presStyleIdx="2" presStyleCnt="3">
        <dgm:presLayoutVars>
          <dgm:chMax val="0"/>
          <dgm:bulletEnabled val="1"/>
        </dgm:presLayoutVars>
      </dgm:prSet>
      <dgm:spPr/>
    </dgm:pt>
  </dgm:ptLst>
  <dgm:cxnLst>
    <dgm:cxn modelId="{94288B17-A265-4855-B146-3F2EF16E5864}" type="presOf" srcId="{A5E4618D-C4A5-4BD7-B3A6-759C898DDCF3}" destId="{B4B6B296-3989-495D-A8B0-19EBF4636622}" srcOrd="0" destOrd="0" presId="urn:microsoft.com/office/officeart/2005/8/layout/vList2"/>
    <dgm:cxn modelId="{C811E61A-CFBE-4837-BAB7-2237CFB2E795}" srcId="{F241C017-2893-47D2-B87B-C3A6D1DE48BE}" destId="{CAE59918-C3F7-4841-86AB-F4F08E478FE5}" srcOrd="0" destOrd="0" parTransId="{EDE29556-F4F7-419A-99D1-1D4D742D46A1}" sibTransId="{D7059BA4-EF75-4B0E-86EC-8434D133240F}"/>
    <dgm:cxn modelId="{A830B426-E913-4833-AB60-22C9F9DDF26B}" type="presOf" srcId="{CAE59918-C3F7-4841-86AB-F4F08E478FE5}" destId="{9A2004FC-B3D7-4E84-B033-7BD4A73C46ED}" srcOrd="0" destOrd="0" presId="urn:microsoft.com/office/officeart/2005/8/layout/vList2"/>
    <dgm:cxn modelId="{3CE6FF3A-D18A-405F-8678-E3CAA483B7CB}" type="presOf" srcId="{041723AB-9B26-4C94-8E5B-1EC5F30E1D58}" destId="{8019F48F-7EB5-4B44-ADA7-94162B019F00}" srcOrd="0" destOrd="0" presId="urn:microsoft.com/office/officeart/2005/8/layout/vList2"/>
    <dgm:cxn modelId="{4B091C3B-1617-4BE6-BC67-21C16197476A}" srcId="{F241C017-2893-47D2-B87B-C3A6D1DE48BE}" destId="{A5E4618D-C4A5-4BD7-B3A6-759C898DDCF3}" srcOrd="1" destOrd="0" parTransId="{856EEEAD-EE1E-432C-B7DD-EA4B36235B8E}" sibTransId="{87CDA8A6-FCCE-448E-85A6-054559810C8D}"/>
    <dgm:cxn modelId="{0C05FD8A-6752-41D6-BA18-091CCF74B2F2}" type="presOf" srcId="{F241C017-2893-47D2-B87B-C3A6D1DE48BE}" destId="{D1D33032-7DA5-4065-81BF-5F2943CA984C}" srcOrd="0" destOrd="0" presId="urn:microsoft.com/office/officeart/2005/8/layout/vList2"/>
    <dgm:cxn modelId="{5E0CB2F8-CE09-452B-B730-EAEE668B4FEB}" srcId="{F241C017-2893-47D2-B87B-C3A6D1DE48BE}" destId="{041723AB-9B26-4C94-8E5B-1EC5F30E1D58}" srcOrd="2" destOrd="0" parTransId="{01446B29-2602-4913-9D91-573017EFBA95}" sibTransId="{22C501A7-F783-45AD-970B-28A402EE4FF5}"/>
    <dgm:cxn modelId="{B395DB04-AE21-4C5F-890C-7EA7D424F2CE}" type="presParOf" srcId="{D1D33032-7DA5-4065-81BF-5F2943CA984C}" destId="{9A2004FC-B3D7-4E84-B033-7BD4A73C46ED}" srcOrd="0" destOrd="0" presId="urn:microsoft.com/office/officeart/2005/8/layout/vList2"/>
    <dgm:cxn modelId="{53FBEBAE-5112-47DA-8592-3B10596F3E81}" type="presParOf" srcId="{D1D33032-7DA5-4065-81BF-5F2943CA984C}" destId="{89401790-D152-43BD-9D0D-3C351B83CA94}" srcOrd="1" destOrd="0" presId="urn:microsoft.com/office/officeart/2005/8/layout/vList2"/>
    <dgm:cxn modelId="{B9040B40-45BC-413B-B44A-66C361AAFA4E}" type="presParOf" srcId="{D1D33032-7DA5-4065-81BF-5F2943CA984C}" destId="{B4B6B296-3989-495D-A8B0-19EBF4636622}" srcOrd="2" destOrd="0" presId="urn:microsoft.com/office/officeart/2005/8/layout/vList2"/>
    <dgm:cxn modelId="{3B2B5C7E-0E01-4568-A4A0-CC219500FF3A}" type="presParOf" srcId="{D1D33032-7DA5-4065-81BF-5F2943CA984C}" destId="{A4300E12-7739-4403-9056-3B53AD85EF23}" srcOrd="3" destOrd="0" presId="urn:microsoft.com/office/officeart/2005/8/layout/vList2"/>
    <dgm:cxn modelId="{2C0A5D50-64C8-4597-9334-AE5F1EFF314A}" type="presParOf" srcId="{D1D33032-7DA5-4065-81BF-5F2943CA984C}" destId="{8019F48F-7EB5-4B44-ADA7-94162B019F0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603953-DD6C-49F9-A560-4C593B737C8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CF24AF9F-7558-467A-9A88-E8D45E56FE3D}">
      <dgm:prSet custT="1"/>
      <dgm:spPr/>
      <dgm:t>
        <a:bodyPr/>
        <a:lstStyle/>
        <a:p>
          <a:pPr algn="just"/>
          <a:r>
            <a:rPr lang="en-US" sz="2000" dirty="0">
              <a:latin typeface="Times New Roman" panose="02020603050405020304" pitchFamily="18" charset="0"/>
              <a:ea typeface="Tahoma" panose="020B0604030504040204" pitchFamily="34" charset="0"/>
              <a:cs typeface="Times New Roman" panose="02020603050405020304" pitchFamily="18" charset="0"/>
            </a:rPr>
            <a:t>Rather than replacing human employees, the industry is embracing a model where AI complements human roles. Repetitive, routine tasks—such as handling basic enquiries or processing payments—are managed by AI systems, allowing staff to focus on more complex, emotionally sensitive guest interactions (Pillai and Sivathanu, 2020). </a:t>
          </a:r>
          <a:endParaRPr lang="en-GB" sz="2000" dirty="0">
            <a:latin typeface="Times New Roman" panose="02020603050405020304" pitchFamily="18" charset="0"/>
            <a:ea typeface="Tahoma" panose="020B0604030504040204" pitchFamily="34" charset="0"/>
            <a:cs typeface="Times New Roman" panose="02020603050405020304" pitchFamily="18" charset="0"/>
          </a:endParaRPr>
        </a:p>
      </dgm:t>
    </dgm:pt>
    <dgm:pt modelId="{AF8DD178-679C-40C2-A2CC-A50DA2A7F763}" type="parTrans" cxnId="{79724595-F838-40BF-8D7E-6AE2FDC78D13}">
      <dgm:prSet/>
      <dgm:spPr/>
      <dgm:t>
        <a:bodyPr/>
        <a:lstStyle/>
        <a:p>
          <a:endParaRPr lang="en-GB"/>
        </a:p>
      </dgm:t>
    </dgm:pt>
    <dgm:pt modelId="{9BC309A8-092F-4648-A41A-A6EB186F6C37}" type="sibTrans" cxnId="{79724595-F838-40BF-8D7E-6AE2FDC78D13}">
      <dgm:prSet/>
      <dgm:spPr/>
      <dgm:t>
        <a:bodyPr/>
        <a:lstStyle/>
        <a:p>
          <a:endParaRPr lang="en-GB"/>
        </a:p>
      </dgm:t>
    </dgm:pt>
    <dgm:pt modelId="{5E950043-4C19-4DCA-A469-F677CCCC86E7}">
      <dgm:prSet custT="1"/>
      <dgm:spPr/>
      <dgm:t>
        <a:bodyPr/>
        <a:lstStyle/>
        <a:p>
          <a:pPr algn="just"/>
          <a:r>
            <a:rPr lang="en-US" sz="2000">
              <a:latin typeface="Times New Roman" panose="02020603050405020304" pitchFamily="18" charset="0"/>
              <a:ea typeface="Tahoma" panose="020B0604030504040204" pitchFamily="34" charset="0"/>
              <a:cs typeface="Times New Roman" panose="02020603050405020304" pitchFamily="18" charset="0"/>
            </a:rPr>
            <a:t>For example, Marriott’s systems allow human override in situations requiring empathy or discretion (Hospitality.today, 2025). </a:t>
          </a:r>
          <a:endParaRPr lang="en-GB" sz="2000">
            <a:latin typeface="Times New Roman" panose="02020603050405020304" pitchFamily="18" charset="0"/>
            <a:ea typeface="Tahoma" panose="020B0604030504040204" pitchFamily="34" charset="0"/>
            <a:cs typeface="Times New Roman" panose="02020603050405020304" pitchFamily="18" charset="0"/>
          </a:endParaRPr>
        </a:p>
      </dgm:t>
    </dgm:pt>
    <dgm:pt modelId="{12F477B9-7594-44F7-859A-33745515D035}" type="parTrans" cxnId="{11CB64A5-AEA5-48F1-B6CF-0FFCC11EE483}">
      <dgm:prSet/>
      <dgm:spPr/>
      <dgm:t>
        <a:bodyPr/>
        <a:lstStyle/>
        <a:p>
          <a:endParaRPr lang="en-GB"/>
        </a:p>
      </dgm:t>
    </dgm:pt>
    <dgm:pt modelId="{88A7EC50-95A6-4F6A-A8C9-2DE8BEC9F127}" type="sibTrans" cxnId="{11CB64A5-AEA5-48F1-B6CF-0FFCC11EE483}">
      <dgm:prSet/>
      <dgm:spPr/>
      <dgm:t>
        <a:bodyPr/>
        <a:lstStyle/>
        <a:p>
          <a:endParaRPr lang="en-GB"/>
        </a:p>
      </dgm:t>
    </dgm:pt>
    <dgm:pt modelId="{7B0515C4-88DF-4820-A2F3-8C94BC1780C3}">
      <dgm:prSet custT="1"/>
      <dgm:spPr/>
      <dgm:t>
        <a:bodyPr/>
        <a:lstStyle/>
        <a:p>
          <a:pPr algn="just"/>
          <a:r>
            <a:rPr lang="en-US" sz="2000">
              <a:latin typeface="Times New Roman" panose="02020603050405020304" pitchFamily="18" charset="0"/>
              <a:ea typeface="Tahoma" panose="020B0604030504040204" pitchFamily="34" charset="0"/>
              <a:cs typeface="Times New Roman" panose="02020603050405020304" pitchFamily="18" charset="0"/>
            </a:rPr>
            <a:t>Hilton’s AI concierge ‘Connie’ provides local information, while human staff deliver customised, high-touch services (Hollander, 2025). </a:t>
          </a:r>
          <a:endParaRPr lang="en-GB" sz="2000">
            <a:latin typeface="Times New Roman" panose="02020603050405020304" pitchFamily="18" charset="0"/>
            <a:ea typeface="Tahoma" panose="020B0604030504040204" pitchFamily="34" charset="0"/>
            <a:cs typeface="Times New Roman" panose="02020603050405020304" pitchFamily="18" charset="0"/>
          </a:endParaRPr>
        </a:p>
      </dgm:t>
    </dgm:pt>
    <dgm:pt modelId="{0E22FD3C-4580-4DA6-9C21-678552392BE3}" type="parTrans" cxnId="{B1E57F74-0C5E-4DC6-82F4-E12720493661}">
      <dgm:prSet/>
      <dgm:spPr/>
      <dgm:t>
        <a:bodyPr/>
        <a:lstStyle/>
        <a:p>
          <a:endParaRPr lang="en-GB"/>
        </a:p>
      </dgm:t>
    </dgm:pt>
    <dgm:pt modelId="{6E874436-F4FB-49B9-BA49-EBFAF8D9BF00}" type="sibTrans" cxnId="{B1E57F74-0C5E-4DC6-82F4-E12720493661}">
      <dgm:prSet/>
      <dgm:spPr/>
      <dgm:t>
        <a:bodyPr/>
        <a:lstStyle/>
        <a:p>
          <a:endParaRPr lang="en-GB"/>
        </a:p>
      </dgm:t>
    </dgm:pt>
    <dgm:pt modelId="{98857072-0287-45DB-A202-CED4430105CA}">
      <dgm:prSet custT="1"/>
      <dgm:spPr/>
      <dgm:t>
        <a:bodyPr/>
        <a:lstStyle/>
        <a:p>
          <a:pPr algn="just"/>
          <a:r>
            <a:rPr lang="en-US" sz="2000" dirty="0">
              <a:latin typeface="Times New Roman" panose="02020603050405020304" pitchFamily="18" charset="0"/>
              <a:ea typeface="Tahoma" panose="020B0604030504040204" pitchFamily="34" charset="0"/>
              <a:cs typeface="Times New Roman" panose="02020603050405020304" pitchFamily="18" charset="0"/>
            </a:rPr>
            <a:t>This hybrid approach reduces operational strain while improving guest satisfaction through the combination of speed, accuracy, and human warmth (</a:t>
          </a:r>
          <a:r>
            <a:rPr lang="en-US" sz="2000" dirty="0" err="1">
              <a:latin typeface="Times New Roman" panose="02020603050405020304" pitchFamily="18" charset="0"/>
              <a:ea typeface="Tahoma" panose="020B0604030504040204" pitchFamily="34" charset="0"/>
              <a:cs typeface="Times New Roman" panose="02020603050405020304" pitchFamily="18" charset="0"/>
            </a:rPr>
            <a:t>Batabyal</a:t>
          </a:r>
          <a:r>
            <a:rPr lang="en-US" sz="2000" dirty="0">
              <a:latin typeface="Times New Roman" panose="02020603050405020304" pitchFamily="18" charset="0"/>
              <a:ea typeface="Tahoma" panose="020B0604030504040204" pitchFamily="34" charset="0"/>
              <a:cs typeface="Times New Roman" panose="02020603050405020304" pitchFamily="18" charset="0"/>
            </a:rPr>
            <a:t> and Das, 2019).</a:t>
          </a:r>
          <a:endParaRPr lang="en-GB" sz="2000" dirty="0">
            <a:latin typeface="Times New Roman" panose="02020603050405020304" pitchFamily="18" charset="0"/>
            <a:ea typeface="Tahoma" panose="020B0604030504040204" pitchFamily="34" charset="0"/>
            <a:cs typeface="Times New Roman" panose="02020603050405020304" pitchFamily="18" charset="0"/>
          </a:endParaRPr>
        </a:p>
      </dgm:t>
    </dgm:pt>
    <dgm:pt modelId="{B934FD99-7FB7-4BC8-851C-56E0CD4146EA}" type="parTrans" cxnId="{EAB90C03-8750-4166-97CC-488BAA75DB1F}">
      <dgm:prSet/>
      <dgm:spPr/>
      <dgm:t>
        <a:bodyPr/>
        <a:lstStyle/>
        <a:p>
          <a:endParaRPr lang="en-GB"/>
        </a:p>
      </dgm:t>
    </dgm:pt>
    <dgm:pt modelId="{FBCC9080-A2C7-457A-ADEC-690C289585F2}" type="sibTrans" cxnId="{EAB90C03-8750-4166-97CC-488BAA75DB1F}">
      <dgm:prSet/>
      <dgm:spPr/>
      <dgm:t>
        <a:bodyPr/>
        <a:lstStyle/>
        <a:p>
          <a:endParaRPr lang="en-GB"/>
        </a:p>
      </dgm:t>
    </dgm:pt>
    <dgm:pt modelId="{55C22345-8DBA-468C-9088-9828496C9AB3}">
      <dgm:prSet custT="1"/>
      <dgm:spPr/>
      <dgm:t>
        <a:bodyPr/>
        <a:lstStyle/>
        <a:p>
          <a:pPr algn="just"/>
          <a:r>
            <a:rPr lang="en-GB" sz="200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rPr>
            <a:t>However, over-reliance on AI for guest-facing functions may lead to a perceived lack of warmth, authenticity, or nuanced service, particularly in luxury or emotionally sensitive interactions (Roy et al., 2024). </a:t>
          </a:r>
          <a:endParaRPr lang="en-GB" sz="2000" dirty="0">
            <a:latin typeface="Times New Roman" panose="02020603050405020304" pitchFamily="18" charset="0"/>
            <a:ea typeface="Tahoma" panose="020B0604030504040204" pitchFamily="34" charset="0"/>
            <a:cs typeface="Times New Roman" panose="02020603050405020304" pitchFamily="18" charset="0"/>
          </a:endParaRPr>
        </a:p>
      </dgm:t>
    </dgm:pt>
    <dgm:pt modelId="{E29246BE-654B-4CF8-8040-2361C3FEDC41}" type="parTrans" cxnId="{CDBD6166-BF5C-45BF-9BDE-EF6AED2F2FE5}">
      <dgm:prSet/>
      <dgm:spPr/>
      <dgm:t>
        <a:bodyPr/>
        <a:lstStyle/>
        <a:p>
          <a:endParaRPr lang="en-GB"/>
        </a:p>
      </dgm:t>
    </dgm:pt>
    <dgm:pt modelId="{0A1E591C-509C-4C91-A494-AF81BE0F0082}" type="sibTrans" cxnId="{CDBD6166-BF5C-45BF-9BDE-EF6AED2F2FE5}">
      <dgm:prSet/>
      <dgm:spPr/>
      <dgm:t>
        <a:bodyPr/>
        <a:lstStyle/>
        <a:p>
          <a:endParaRPr lang="en-GB"/>
        </a:p>
      </dgm:t>
    </dgm:pt>
    <dgm:pt modelId="{6ECF60EF-CA95-4D73-8720-76C021FEF84E}" type="pres">
      <dgm:prSet presAssocID="{AE603953-DD6C-49F9-A560-4C593B737C88}" presName="linear" presStyleCnt="0">
        <dgm:presLayoutVars>
          <dgm:animLvl val="lvl"/>
          <dgm:resizeHandles val="exact"/>
        </dgm:presLayoutVars>
      </dgm:prSet>
      <dgm:spPr/>
    </dgm:pt>
    <dgm:pt modelId="{835C03E5-2CA7-4436-97FE-E04DE4FF56BF}" type="pres">
      <dgm:prSet presAssocID="{CF24AF9F-7558-467A-9A88-E8D45E56FE3D}" presName="parentText" presStyleLbl="node1" presStyleIdx="0" presStyleCnt="5" custScaleY="139515">
        <dgm:presLayoutVars>
          <dgm:chMax val="0"/>
          <dgm:bulletEnabled val="1"/>
        </dgm:presLayoutVars>
      </dgm:prSet>
      <dgm:spPr/>
    </dgm:pt>
    <dgm:pt modelId="{E2D54581-E22F-4471-8370-B9D8BCED1EF8}" type="pres">
      <dgm:prSet presAssocID="{9BC309A8-092F-4648-A41A-A6EB186F6C37}" presName="spacer" presStyleCnt="0"/>
      <dgm:spPr/>
    </dgm:pt>
    <dgm:pt modelId="{7D8BEB2F-82CE-44DC-B3E8-9C77986BA905}" type="pres">
      <dgm:prSet presAssocID="{5E950043-4C19-4DCA-A469-F677CCCC86E7}" presName="parentText" presStyleLbl="node1" presStyleIdx="1" presStyleCnt="5">
        <dgm:presLayoutVars>
          <dgm:chMax val="0"/>
          <dgm:bulletEnabled val="1"/>
        </dgm:presLayoutVars>
      </dgm:prSet>
      <dgm:spPr/>
    </dgm:pt>
    <dgm:pt modelId="{E9C2BD77-D95B-4A45-8264-D2BB18B9375C}" type="pres">
      <dgm:prSet presAssocID="{88A7EC50-95A6-4F6A-A8C9-2DE8BEC9F127}" presName="spacer" presStyleCnt="0"/>
      <dgm:spPr/>
    </dgm:pt>
    <dgm:pt modelId="{261DFEC9-E7DB-4977-A97B-BDB0906976F2}" type="pres">
      <dgm:prSet presAssocID="{7B0515C4-88DF-4820-A2F3-8C94BC1780C3}" presName="parentText" presStyleLbl="node1" presStyleIdx="2" presStyleCnt="5">
        <dgm:presLayoutVars>
          <dgm:chMax val="0"/>
          <dgm:bulletEnabled val="1"/>
        </dgm:presLayoutVars>
      </dgm:prSet>
      <dgm:spPr/>
    </dgm:pt>
    <dgm:pt modelId="{6EAFFF22-E5ED-49C6-9177-9555306C5F30}" type="pres">
      <dgm:prSet presAssocID="{6E874436-F4FB-49B9-BA49-EBFAF8D9BF00}" presName="spacer" presStyleCnt="0"/>
      <dgm:spPr/>
    </dgm:pt>
    <dgm:pt modelId="{36F9BB57-EE5E-45E9-B46C-25A36F98E9E0}" type="pres">
      <dgm:prSet presAssocID="{98857072-0287-45DB-A202-CED4430105CA}" presName="parentText" presStyleLbl="node1" presStyleIdx="3" presStyleCnt="5">
        <dgm:presLayoutVars>
          <dgm:chMax val="0"/>
          <dgm:bulletEnabled val="1"/>
        </dgm:presLayoutVars>
      </dgm:prSet>
      <dgm:spPr/>
    </dgm:pt>
    <dgm:pt modelId="{BF2309C2-D37E-44DC-8D7A-28B0626B00C0}" type="pres">
      <dgm:prSet presAssocID="{FBCC9080-A2C7-457A-ADEC-690C289585F2}" presName="spacer" presStyleCnt="0"/>
      <dgm:spPr/>
    </dgm:pt>
    <dgm:pt modelId="{969D97D7-1D33-45E2-A06D-974BE0145D49}" type="pres">
      <dgm:prSet presAssocID="{55C22345-8DBA-468C-9088-9828496C9AB3}" presName="parentText" presStyleLbl="node1" presStyleIdx="4" presStyleCnt="5">
        <dgm:presLayoutVars>
          <dgm:chMax val="0"/>
          <dgm:bulletEnabled val="1"/>
        </dgm:presLayoutVars>
      </dgm:prSet>
      <dgm:spPr/>
    </dgm:pt>
  </dgm:ptLst>
  <dgm:cxnLst>
    <dgm:cxn modelId="{EAB90C03-8750-4166-97CC-488BAA75DB1F}" srcId="{AE603953-DD6C-49F9-A560-4C593B737C88}" destId="{98857072-0287-45DB-A202-CED4430105CA}" srcOrd="3" destOrd="0" parTransId="{B934FD99-7FB7-4BC8-851C-56E0CD4146EA}" sibTransId="{FBCC9080-A2C7-457A-ADEC-690C289585F2}"/>
    <dgm:cxn modelId="{5A42261C-5C28-411A-AF62-A7380A68826E}" type="presOf" srcId="{AE603953-DD6C-49F9-A560-4C593B737C88}" destId="{6ECF60EF-CA95-4D73-8720-76C021FEF84E}" srcOrd="0" destOrd="0" presId="urn:microsoft.com/office/officeart/2005/8/layout/vList2"/>
    <dgm:cxn modelId="{99786A22-3F55-41BF-AA23-6CCA840F5320}" type="presOf" srcId="{98857072-0287-45DB-A202-CED4430105CA}" destId="{36F9BB57-EE5E-45E9-B46C-25A36F98E9E0}" srcOrd="0" destOrd="0" presId="urn:microsoft.com/office/officeart/2005/8/layout/vList2"/>
    <dgm:cxn modelId="{A778695E-AB0C-4660-8069-7259901452CD}" type="presOf" srcId="{5E950043-4C19-4DCA-A469-F677CCCC86E7}" destId="{7D8BEB2F-82CE-44DC-B3E8-9C77986BA905}" srcOrd="0" destOrd="0" presId="urn:microsoft.com/office/officeart/2005/8/layout/vList2"/>
    <dgm:cxn modelId="{CDBD6166-BF5C-45BF-9BDE-EF6AED2F2FE5}" srcId="{AE603953-DD6C-49F9-A560-4C593B737C88}" destId="{55C22345-8DBA-468C-9088-9828496C9AB3}" srcOrd="4" destOrd="0" parTransId="{E29246BE-654B-4CF8-8040-2361C3FEDC41}" sibTransId="{0A1E591C-509C-4C91-A494-AF81BE0F0082}"/>
    <dgm:cxn modelId="{B1E57F74-0C5E-4DC6-82F4-E12720493661}" srcId="{AE603953-DD6C-49F9-A560-4C593B737C88}" destId="{7B0515C4-88DF-4820-A2F3-8C94BC1780C3}" srcOrd="2" destOrd="0" parTransId="{0E22FD3C-4580-4DA6-9C21-678552392BE3}" sibTransId="{6E874436-F4FB-49B9-BA49-EBFAF8D9BF00}"/>
    <dgm:cxn modelId="{479D255A-13AA-41E6-9998-4CACD9B8BA37}" type="presOf" srcId="{55C22345-8DBA-468C-9088-9828496C9AB3}" destId="{969D97D7-1D33-45E2-A06D-974BE0145D49}" srcOrd="0" destOrd="0" presId="urn:microsoft.com/office/officeart/2005/8/layout/vList2"/>
    <dgm:cxn modelId="{79724595-F838-40BF-8D7E-6AE2FDC78D13}" srcId="{AE603953-DD6C-49F9-A560-4C593B737C88}" destId="{CF24AF9F-7558-467A-9A88-E8D45E56FE3D}" srcOrd="0" destOrd="0" parTransId="{AF8DD178-679C-40C2-A2CC-A50DA2A7F763}" sibTransId="{9BC309A8-092F-4648-A41A-A6EB186F6C37}"/>
    <dgm:cxn modelId="{11CB64A5-AEA5-48F1-B6CF-0FFCC11EE483}" srcId="{AE603953-DD6C-49F9-A560-4C593B737C88}" destId="{5E950043-4C19-4DCA-A469-F677CCCC86E7}" srcOrd="1" destOrd="0" parTransId="{12F477B9-7594-44F7-859A-33745515D035}" sibTransId="{88A7EC50-95A6-4F6A-A8C9-2DE8BEC9F127}"/>
    <dgm:cxn modelId="{CC8518A7-C9E4-485D-B65C-42C469D9F4A5}" type="presOf" srcId="{CF24AF9F-7558-467A-9A88-E8D45E56FE3D}" destId="{835C03E5-2CA7-4436-97FE-E04DE4FF56BF}" srcOrd="0" destOrd="0" presId="urn:microsoft.com/office/officeart/2005/8/layout/vList2"/>
    <dgm:cxn modelId="{89BEA7FD-AA24-446E-8AE6-F53B53EE6CBD}" type="presOf" srcId="{7B0515C4-88DF-4820-A2F3-8C94BC1780C3}" destId="{261DFEC9-E7DB-4977-A97B-BDB0906976F2}" srcOrd="0" destOrd="0" presId="urn:microsoft.com/office/officeart/2005/8/layout/vList2"/>
    <dgm:cxn modelId="{236A5DD1-C186-49C3-9C4E-95DF1DA8104D}" type="presParOf" srcId="{6ECF60EF-CA95-4D73-8720-76C021FEF84E}" destId="{835C03E5-2CA7-4436-97FE-E04DE4FF56BF}" srcOrd="0" destOrd="0" presId="urn:microsoft.com/office/officeart/2005/8/layout/vList2"/>
    <dgm:cxn modelId="{E13898BB-BCE8-47E3-ADE7-FB4DF40E1B5C}" type="presParOf" srcId="{6ECF60EF-CA95-4D73-8720-76C021FEF84E}" destId="{E2D54581-E22F-4471-8370-B9D8BCED1EF8}" srcOrd="1" destOrd="0" presId="urn:microsoft.com/office/officeart/2005/8/layout/vList2"/>
    <dgm:cxn modelId="{A1F6738D-2721-4245-BA99-12572E4B4A25}" type="presParOf" srcId="{6ECF60EF-CA95-4D73-8720-76C021FEF84E}" destId="{7D8BEB2F-82CE-44DC-B3E8-9C77986BA905}" srcOrd="2" destOrd="0" presId="urn:microsoft.com/office/officeart/2005/8/layout/vList2"/>
    <dgm:cxn modelId="{0674659B-24A8-4412-B78C-09788927C678}" type="presParOf" srcId="{6ECF60EF-CA95-4D73-8720-76C021FEF84E}" destId="{E9C2BD77-D95B-4A45-8264-D2BB18B9375C}" srcOrd="3" destOrd="0" presId="urn:microsoft.com/office/officeart/2005/8/layout/vList2"/>
    <dgm:cxn modelId="{E638FC7C-FAD5-4F9B-9C82-E8B62DC10356}" type="presParOf" srcId="{6ECF60EF-CA95-4D73-8720-76C021FEF84E}" destId="{261DFEC9-E7DB-4977-A97B-BDB0906976F2}" srcOrd="4" destOrd="0" presId="urn:microsoft.com/office/officeart/2005/8/layout/vList2"/>
    <dgm:cxn modelId="{87812A25-D198-47ED-AC5E-C93B86016BFB}" type="presParOf" srcId="{6ECF60EF-CA95-4D73-8720-76C021FEF84E}" destId="{6EAFFF22-E5ED-49C6-9177-9555306C5F30}" srcOrd="5" destOrd="0" presId="urn:microsoft.com/office/officeart/2005/8/layout/vList2"/>
    <dgm:cxn modelId="{CFAC5DAB-2F39-4C7A-B9A2-91C33C872D83}" type="presParOf" srcId="{6ECF60EF-CA95-4D73-8720-76C021FEF84E}" destId="{36F9BB57-EE5E-45E9-B46C-25A36F98E9E0}" srcOrd="6" destOrd="0" presId="urn:microsoft.com/office/officeart/2005/8/layout/vList2"/>
    <dgm:cxn modelId="{A8A9A7C3-0C0B-4936-B166-3463B91B9BD1}" type="presParOf" srcId="{6ECF60EF-CA95-4D73-8720-76C021FEF84E}" destId="{BF2309C2-D37E-44DC-8D7A-28B0626B00C0}" srcOrd="7" destOrd="0" presId="urn:microsoft.com/office/officeart/2005/8/layout/vList2"/>
    <dgm:cxn modelId="{99D792F9-5C7A-4A69-AA70-F786B05CA41C}" type="presParOf" srcId="{6ECF60EF-CA95-4D73-8720-76C021FEF84E}" destId="{969D97D7-1D33-45E2-A06D-974BE0145D49}"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1A3EF8-3B46-42C3-83A5-13207387F76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D72BDA03-48FD-4FDE-B8DE-EFBB7ACEE2D1}">
      <dgm:prSet custT="1"/>
      <dgm:spPr/>
      <dgm:t>
        <a:bodyPr/>
        <a:lstStyle/>
        <a:p>
          <a:pPr algn="just"/>
          <a:r>
            <a:rPr lang="en-US" sz="2200" b="1" dirty="0">
              <a:latin typeface="Times New Roman" panose="02020603050405020304" pitchFamily="18" charset="0"/>
              <a:cs typeface="Times New Roman" panose="02020603050405020304" pitchFamily="18" charset="0"/>
            </a:rPr>
            <a:t>Technology Acceptance in Hospitality</a:t>
          </a:r>
          <a:endParaRPr lang="en-GB" sz="2200" dirty="0">
            <a:latin typeface="Times New Roman" panose="02020603050405020304" pitchFamily="18" charset="0"/>
            <a:cs typeface="Times New Roman" panose="02020603050405020304" pitchFamily="18" charset="0"/>
          </a:endParaRPr>
        </a:p>
      </dgm:t>
    </dgm:pt>
    <dgm:pt modelId="{AF5035D6-41B1-4CAC-91DC-FDABAEEB44F8}" type="parTrans" cxnId="{49ECD939-C1D3-4ABC-8D32-3483C3AB7AA3}">
      <dgm:prSet/>
      <dgm:spPr/>
      <dgm:t>
        <a:bodyPr/>
        <a:lstStyle/>
        <a:p>
          <a:endParaRPr lang="en-GB"/>
        </a:p>
      </dgm:t>
    </dgm:pt>
    <dgm:pt modelId="{45D060FF-2D95-4C0D-BF52-792E58BFCC8E}" type="sibTrans" cxnId="{49ECD939-C1D3-4ABC-8D32-3483C3AB7AA3}">
      <dgm:prSet/>
      <dgm:spPr/>
      <dgm:t>
        <a:bodyPr/>
        <a:lstStyle/>
        <a:p>
          <a:endParaRPr lang="en-GB"/>
        </a:p>
      </dgm:t>
    </dgm:pt>
    <dgm:pt modelId="{77264840-AA3C-441C-A9C2-0BF396A91C17}">
      <dgm:prSet custT="1"/>
      <dgm:spPr/>
      <dgm:t>
        <a:bodyPr/>
        <a:lstStyle/>
        <a:p>
          <a:pPr algn="just"/>
          <a:r>
            <a:rPr lang="en-US" sz="2200" dirty="0">
              <a:latin typeface="Times New Roman" panose="02020603050405020304" pitchFamily="18" charset="0"/>
              <a:cs typeface="Times New Roman" panose="02020603050405020304" pitchFamily="18" charset="0"/>
            </a:rPr>
            <a:t>The Technology Acceptance Model (TAM) provides a useful lens for understanding how AI is adopted in the hospitality sector. It suggests that perceived ease of use and perceived usefulness are the primary drivers of technology acceptance (Jayawardena et al., 2023). </a:t>
          </a:r>
          <a:endParaRPr lang="en-GB" sz="2200" dirty="0">
            <a:latin typeface="Times New Roman" panose="02020603050405020304" pitchFamily="18" charset="0"/>
            <a:cs typeface="Times New Roman" panose="02020603050405020304" pitchFamily="18" charset="0"/>
          </a:endParaRPr>
        </a:p>
      </dgm:t>
    </dgm:pt>
    <dgm:pt modelId="{A543EFE6-5515-4908-BC46-CC849F42C187}" type="parTrans" cxnId="{F33E5A7A-1773-49B6-8A42-F57015814E92}">
      <dgm:prSet/>
      <dgm:spPr/>
      <dgm:t>
        <a:bodyPr/>
        <a:lstStyle/>
        <a:p>
          <a:endParaRPr lang="en-GB"/>
        </a:p>
      </dgm:t>
    </dgm:pt>
    <dgm:pt modelId="{66596BA7-20CF-4FB8-9055-E73E33A56C5D}" type="sibTrans" cxnId="{F33E5A7A-1773-49B6-8A42-F57015814E92}">
      <dgm:prSet/>
      <dgm:spPr/>
      <dgm:t>
        <a:bodyPr/>
        <a:lstStyle/>
        <a:p>
          <a:endParaRPr lang="en-GB"/>
        </a:p>
      </dgm:t>
    </dgm:pt>
    <dgm:pt modelId="{DB2D97AC-79F7-4F52-B73B-F45368FB97FE}">
      <dgm:prSet custT="1"/>
      <dgm:spPr/>
      <dgm:t>
        <a:bodyPr/>
        <a:lstStyle/>
        <a:p>
          <a:pPr algn="just"/>
          <a:r>
            <a:rPr lang="en-US" sz="2200" dirty="0">
              <a:latin typeface="Times New Roman" panose="02020603050405020304" pitchFamily="18" charset="0"/>
              <a:cs typeface="Times New Roman" panose="02020603050405020304" pitchFamily="18" charset="0"/>
            </a:rPr>
            <a:t>As an illustration, Hilton has implemented the “Digital Key” app, which was successful due to the ease-of-use and efficiency by staff members, addressing both dimensions of TAM (Ford and Sturman, 2020). On the contrary, other small hotels gave up AI tools over complexity and perceived low value (Costa and Costa, 2022).</a:t>
          </a:r>
          <a:endParaRPr lang="en-GB" sz="2200" dirty="0">
            <a:latin typeface="Times New Roman" panose="02020603050405020304" pitchFamily="18" charset="0"/>
            <a:cs typeface="Times New Roman" panose="02020603050405020304" pitchFamily="18" charset="0"/>
          </a:endParaRPr>
        </a:p>
      </dgm:t>
    </dgm:pt>
    <dgm:pt modelId="{5186D9D0-C433-4000-B411-70B8CE896F15}" type="parTrans" cxnId="{A75C708B-F375-4A84-BBCF-AB60C220C2F2}">
      <dgm:prSet/>
      <dgm:spPr/>
      <dgm:t>
        <a:bodyPr/>
        <a:lstStyle/>
        <a:p>
          <a:endParaRPr lang="en-GB"/>
        </a:p>
      </dgm:t>
    </dgm:pt>
    <dgm:pt modelId="{322F75B3-B27F-4A2B-A108-23404034AA28}" type="sibTrans" cxnId="{A75C708B-F375-4A84-BBCF-AB60C220C2F2}">
      <dgm:prSet/>
      <dgm:spPr/>
      <dgm:t>
        <a:bodyPr/>
        <a:lstStyle/>
        <a:p>
          <a:endParaRPr lang="en-GB"/>
        </a:p>
      </dgm:t>
    </dgm:pt>
    <dgm:pt modelId="{F393687F-AB3D-409B-9461-5DEBA59FD398}">
      <dgm:prSet custT="1"/>
      <dgm:spPr/>
      <dgm:t>
        <a:bodyPr/>
        <a:lstStyle/>
        <a:p>
          <a:pPr algn="just"/>
          <a:r>
            <a:rPr lang="en-US" sz="2200" b="1" dirty="0">
              <a:latin typeface="Times New Roman" panose="02020603050405020304" pitchFamily="18" charset="0"/>
              <a:cs typeface="Times New Roman" panose="02020603050405020304" pitchFamily="18" charset="0"/>
            </a:rPr>
            <a:t>Diffusion of Innovation and </a:t>
          </a:r>
          <a:r>
            <a:rPr lang="en-US" sz="2200" b="1" dirty="0" err="1">
              <a:latin typeface="Times New Roman" panose="02020603050405020304" pitchFamily="18" charset="0"/>
              <a:cs typeface="Times New Roman" panose="02020603050405020304" pitchFamily="18" charset="0"/>
            </a:rPr>
            <a:t>Organisational</a:t>
          </a:r>
          <a:r>
            <a:rPr lang="en-US" sz="2200" b="1" dirty="0">
              <a:latin typeface="Times New Roman" panose="02020603050405020304" pitchFamily="18" charset="0"/>
              <a:cs typeface="Times New Roman" panose="02020603050405020304" pitchFamily="18" charset="0"/>
            </a:rPr>
            <a:t> Readiness</a:t>
          </a:r>
          <a:endParaRPr lang="en-GB" sz="2200" dirty="0">
            <a:latin typeface="Times New Roman" panose="02020603050405020304" pitchFamily="18" charset="0"/>
            <a:cs typeface="Times New Roman" panose="02020603050405020304" pitchFamily="18" charset="0"/>
          </a:endParaRPr>
        </a:p>
      </dgm:t>
    </dgm:pt>
    <dgm:pt modelId="{588DC5C2-F548-4C8E-A9C0-A6C059CDE185}" type="parTrans" cxnId="{96500212-3946-4E0C-8ED1-500F3318BEE8}">
      <dgm:prSet/>
      <dgm:spPr/>
      <dgm:t>
        <a:bodyPr/>
        <a:lstStyle/>
        <a:p>
          <a:endParaRPr lang="en-GB"/>
        </a:p>
      </dgm:t>
    </dgm:pt>
    <dgm:pt modelId="{A1F69068-0C8E-4B2D-BD96-5892E096214A}" type="sibTrans" cxnId="{96500212-3946-4E0C-8ED1-500F3318BEE8}">
      <dgm:prSet/>
      <dgm:spPr/>
      <dgm:t>
        <a:bodyPr/>
        <a:lstStyle/>
        <a:p>
          <a:endParaRPr lang="en-GB"/>
        </a:p>
      </dgm:t>
    </dgm:pt>
    <dgm:pt modelId="{9AFE2673-DE52-4B59-A590-E5794FE70450}">
      <dgm:prSet custT="1"/>
      <dgm:spPr/>
      <dgm:t>
        <a:bodyPr/>
        <a:lstStyle/>
        <a:p>
          <a:pPr algn="just"/>
          <a:r>
            <a:rPr lang="en-US" sz="2200">
              <a:latin typeface="Times New Roman" panose="02020603050405020304" pitchFamily="18" charset="0"/>
              <a:cs typeface="Times New Roman" panose="02020603050405020304" pitchFamily="18" charset="0"/>
            </a:rPr>
            <a:t>The Diffusion of Innovation Theory by Everett Rogers explains how technological innovations spread through industries at different rates. </a:t>
          </a:r>
          <a:endParaRPr lang="en-GB" sz="2200">
            <a:latin typeface="Times New Roman" panose="02020603050405020304" pitchFamily="18" charset="0"/>
            <a:cs typeface="Times New Roman" panose="02020603050405020304" pitchFamily="18" charset="0"/>
          </a:endParaRPr>
        </a:p>
      </dgm:t>
    </dgm:pt>
    <dgm:pt modelId="{B462E3C0-3BB1-44AB-9D51-56F80DACE58B}" type="parTrans" cxnId="{DD2C7F9A-A62A-4EF7-B010-D6F9C8447FE4}">
      <dgm:prSet/>
      <dgm:spPr/>
      <dgm:t>
        <a:bodyPr/>
        <a:lstStyle/>
        <a:p>
          <a:endParaRPr lang="en-GB"/>
        </a:p>
      </dgm:t>
    </dgm:pt>
    <dgm:pt modelId="{CD98F6B1-FD9F-4C03-A0BA-CA55E29D7D82}" type="sibTrans" cxnId="{DD2C7F9A-A62A-4EF7-B010-D6F9C8447FE4}">
      <dgm:prSet/>
      <dgm:spPr/>
      <dgm:t>
        <a:bodyPr/>
        <a:lstStyle/>
        <a:p>
          <a:endParaRPr lang="en-GB"/>
        </a:p>
      </dgm:t>
    </dgm:pt>
    <dgm:pt modelId="{9F4467BA-3331-4783-A10D-E4245FCEB0FE}">
      <dgm:prSet custT="1"/>
      <dgm:spPr/>
      <dgm:t>
        <a:bodyPr/>
        <a:lstStyle/>
        <a:p>
          <a:pPr algn="just"/>
          <a:r>
            <a:rPr lang="en-US" sz="2200">
              <a:latin typeface="Times New Roman" panose="02020603050405020304" pitchFamily="18" charset="0"/>
              <a:cs typeface="Times New Roman" panose="02020603050405020304" pitchFamily="18" charset="0"/>
            </a:rPr>
            <a:t>In hospitality, larger hotel chains often lead in AI adoption due to better infrastructure and resource availability, while smaller hotels hesitate due to financial constraints or cultural resistance (Somera and Petrova, 2024). </a:t>
          </a:r>
          <a:endParaRPr lang="en-GB" sz="2200">
            <a:latin typeface="Times New Roman" panose="02020603050405020304" pitchFamily="18" charset="0"/>
            <a:cs typeface="Times New Roman" panose="02020603050405020304" pitchFamily="18" charset="0"/>
          </a:endParaRPr>
        </a:p>
      </dgm:t>
    </dgm:pt>
    <dgm:pt modelId="{9E23D598-1497-41A6-A5FE-20A255185D2B}" type="parTrans" cxnId="{1D287AA4-22F7-4631-9EAA-FB034D5EE62F}">
      <dgm:prSet/>
      <dgm:spPr/>
      <dgm:t>
        <a:bodyPr/>
        <a:lstStyle/>
        <a:p>
          <a:endParaRPr lang="en-GB"/>
        </a:p>
      </dgm:t>
    </dgm:pt>
    <dgm:pt modelId="{A4714841-C992-4794-B245-D12ABD582F9C}" type="sibTrans" cxnId="{1D287AA4-22F7-4631-9EAA-FB034D5EE62F}">
      <dgm:prSet/>
      <dgm:spPr/>
      <dgm:t>
        <a:bodyPr/>
        <a:lstStyle/>
        <a:p>
          <a:endParaRPr lang="en-GB"/>
        </a:p>
      </dgm:t>
    </dgm:pt>
    <dgm:pt modelId="{CDCBD6DC-BD58-4E78-A84F-F71E92E6DCEE}">
      <dgm:prSet custT="1"/>
      <dgm:spPr/>
      <dgm:t>
        <a:bodyPr/>
        <a:lstStyle/>
        <a:p>
          <a:pPr algn="just"/>
          <a:r>
            <a:rPr lang="en-US" sz="2200" dirty="0">
              <a:latin typeface="Times New Roman" panose="02020603050405020304" pitchFamily="18" charset="0"/>
              <a:cs typeface="Times New Roman" panose="02020603050405020304" pitchFamily="18" charset="0"/>
            </a:rPr>
            <a:t>Marriott and Accor introduced AI concierges and analytics relatively early, whereas smaller chains like Village Hotels have opposed transitioning to it due to cost constraints (Sharma, Singh and Tyagi, 2024). Nevertheless, the boutique hotels such as Zoku Amsterdam prove that innovation is about scale as well as action-oriented leadership (Roy et al., 2024).</a:t>
          </a:r>
          <a:endParaRPr lang="en-GB" sz="2200" dirty="0">
            <a:latin typeface="Times New Roman" panose="02020603050405020304" pitchFamily="18" charset="0"/>
            <a:cs typeface="Times New Roman" panose="02020603050405020304" pitchFamily="18" charset="0"/>
          </a:endParaRPr>
        </a:p>
      </dgm:t>
    </dgm:pt>
    <dgm:pt modelId="{19C49E2B-64D3-409F-83C5-43C2A065FE39}" type="parTrans" cxnId="{3EA521E3-32A0-43B9-A0A5-2D8FE74E5AE7}">
      <dgm:prSet/>
      <dgm:spPr/>
      <dgm:t>
        <a:bodyPr/>
        <a:lstStyle/>
        <a:p>
          <a:endParaRPr lang="en-GB"/>
        </a:p>
      </dgm:t>
    </dgm:pt>
    <dgm:pt modelId="{A62CB607-EDD4-4C3B-940D-B3F0AD9AA34F}" type="sibTrans" cxnId="{3EA521E3-32A0-43B9-A0A5-2D8FE74E5AE7}">
      <dgm:prSet/>
      <dgm:spPr/>
      <dgm:t>
        <a:bodyPr/>
        <a:lstStyle/>
        <a:p>
          <a:endParaRPr lang="en-GB"/>
        </a:p>
      </dgm:t>
    </dgm:pt>
    <dgm:pt modelId="{B18FBCE0-F1E5-41AC-8BE1-AE0D2CBECE9C}">
      <dgm:prSet custT="1"/>
      <dgm:spPr/>
      <dgm:t>
        <a:bodyPr/>
        <a:lstStyle/>
        <a:p>
          <a:pPr algn="just"/>
          <a:endParaRPr lang="en-GB" sz="2200" dirty="0">
            <a:latin typeface="Times New Roman" panose="02020603050405020304" pitchFamily="18" charset="0"/>
            <a:cs typeface="Times New Roman" panose="02020603050405020304" pitchFamily="18" charset="0"/>
          </a:endParaRPr>
        </a:p>
      </dgm:t>
    </dgm:pt>
    <dgm:pt modelId="{785D07D3-7B60-4109-98F9-6AD28DBDCCC3}" type="parTrans" cxnId="{01649F0B-E704-4A64-8B37-B008A0722B42}">
      <dgm:prSet/>
      <dgm:spPr/>
      <dgm:t>
        <a:bodyPr/>
        <a:lstStyle/>
        <a:p>
          <a:endParaRPr lang="en-GB"/>
        </a:p>
      </dgm:t>
    </dgm:pt>
    <dgm:pt modelId="{81F64126-E2CD-4015-9D01-14A7D0A7564B}" type="sibTrans" cxnId="{01649F0B-E704-4A64-8B37-B008A0722B42}">
      <dgm:prSet/>
      <dgm:spPr/>
      <dgm:t>
        <a:bodyPr/>
        <a:lstStyle/>
        <a:p>
          <a:endParaRPr lang="en-GB"/>
        </a:p>
      </dgm:t>
    </dgm:pt>
    <dgm:pt modelId="{6BB12DA5-F4E2-4D4A-A62E-13C7D1A68FF7}" type="pres">
      <dgm:prSet presAssocID="{0C1A3EF8-3B46-42C3-83A5-13207387F765}" presName="vert0" presStyleCnt="0">
        <dgm:presLayoutVars>
          <dgm:dir/>
          <dgm:animOne val="branch"/>
          <dgm:animLvl val="lvl"/>
        </dgm:presLayoutVars>
      </dgm:prSet>
      <dgm:spPr/>
    </dgm:pt>
    <dgm:pt modelId="{575181CB-B780-4336-A065-FA3DABF1E557}" type="pres">
      <dgm:prSet presAssocID="{D72BDA03-48FD-4FDE-B8DE-EFBB7ACEE2D1}" presName="thickLine" presStyleLbl="alignNode1" presStyleIdx="0" presStyleCnt="8"/>
      <dgm:spPr/>
    </dgm:pt>
    <dgm:pt modelId="{D491F614-8350-4994-BC7F-BCCF022CBAF3}" type="pres">
      <dgm:prSet presAssocID="{D72BDA03-48FD-4FDE-B8DE-EFBB7ACEE2D1}" presName="horz1" presStyleCnt="0"/>
      <dgm:spPr/>
    </dgm:pt>
    <dgm:pt modelId="{37DCBC1A-C3D0-42A7-86C8-A0BA832B0981}" type="pres">
      <dgm:prSet presAssocID="{D72BDA03-48FD-4FDE-B8DE-EFBB7ACEE2D1}" presName="tx1" presStyleLbl="revTx" presStyleIdx="0" presStyleCnt="8" custScaleY="700171"/>
      <dgm:spPr/>
    </dgm:pt>
    <dgm:pt modelId="{CA602591-1FD2-4E12-A683-C7C0476CCE4A}" type="pres">
      <dgm:prSet presAssocID="{D72BDA03-48FD-4FDE-B8DE-EFBB7ACEE2D1}" presName="vert1" presStyleCnt="0"/>
      <dgm:spPr/>
    </dgm:pt>
    <dgm:pt modelId="{50356509-0AEB-42EB-BF64-17095C98787C}" type="pres">
      <dgm:prSet presAssocID="{77264840-AA3C-441C-A9C2-0BF396A91C17}" presName="thickLine" presStyleLbl="alignNode1" presStyleIdx="1" presStyleCnt="8"/>
      <dgm:spPr/>
    </dgm:pt>
    <dgm:pt modelId="{DC19C4DA-1DE0-41F9-AAEE-ECF015D9D42D}" type="pres">
      <dgm:prSet presAssocID="{77264840-AA3C-441C-A9C2-0BF396A91C17}" presName="horz1" presStyleCnt="0"/>
      <dgm:spPr/>
    </dgm:pt>
    <dgm:pt modelId="{B5330C65-9ADF-4D42-B0A2-0F026293D7C2}" type="pres">
      <dgm:prSet presAssocID="{77264840-AA3C-441C-A9C2-0BF396A91C17}" presName="tx1" presStyleLbl="revTx" presStyleIdx="1" presStyleCnt="8" custScaleY="1093743"/>
      <dgm:spPr/>
    </dgm:pt>
    <dgm:pt modelId="{5AC28B12-C7E3-408B-8161-C35C513FA18A}" type="pres">
      <dgm:prSet presAssocID="{77264840-AA3C-441C-A9C2-0BF396A91C17}" presName="vert1" presStyleCnt="0"/>
      <dgm:spPr/>
    </dgm:pt>
    <dgm:pt modelId="{2DE4EE02-C78D-410B-8E9C-E206FDAEA841}" type="pres">
      <dgm:prSet presAssocID="{DB2D97AC-79F7-4F52-B73B-F45368FB97FE}" presName="thickLine" presStyleLbl="alignNode1" presStyleIdx="2" presStyleCnt="8"/>
      <dgm:spPr/>
    </dgm:pt>
    <dgm:pt modelId="{4E737C3B-24B5-431F-B757-039B7830F66D}" type="pres">
      <dgm:prSet presAssocID="{DB2D97AC-79F7-4F52-B73B-F45368FB97FE}" presName="horz1" presStyleCnt="0"/>
      <dgm:spPr/>
    </dgm:pt>
    <dgm:pt modelId="{EEA77624-71CE-4C08-BEE5-32D247A835BE}" type="pres">
      <dgm:prSet presAssocID="{DB2D97AC-79F7-4F52-B73B-F45368FB97FE}" presName="tx1" presStyleLbl="revTx" presStyleIdx="2" presStyleCnt="8" custScaleY="1071952"/>
      <dgm:spPr/>
    </dgm:pt>
    <dgm:pt modelId="{CB168EA3-48EB-4BBF-AB4D-B5B53E233247}" type="pres">
      <dgm:prSet presAssocID="{DB2D97AC-79F7-4F52-B73B-F45368FB97FE}" presName="vert1" presStyleCnt="0"/>
      <dgm:spPr/>
    </dgm:pt>
    <dgm:pt modelId="{476F2373-A4BF-49A4-83A7-47EC120E8C6B}" type="pres">
      <dgm:prSet presAssocID="{B18FBCE0-F1E5-41AC-8BE1-AE0D2CBECE9C}" presName="thickLine" presStyleLbl="alignNode1" presStyleIdx="3" presStyleCnt="8"/>
      <dgm:spPr/>
    </dgm:pt>
    <dgm:pt modelId="{319296BB-C77F-46CA-BD0A-3DA61985C1C1}" type="pres">
      <dgm:prSet presAssocID="{B18FBCE0-F1E5-41AC-8BE1-AE0D2CBECE9C}" presName="horz1" presStyleCnt="0"/>
      <dgm:spPr/>
    </dgm:pt>
    <dgm:pt modelId="{04B6FF4A-6047-4DB1-B93A-CBDDCE756AAC}" type="pres">
      <dgm:prSet presAssocID="{B18FBCE0-F1E5-41AC-8BE1-AE0D2CBECE9C}" presName="tx1" presStyleLbl="revTx" presStyleIdx="3" presStyleCnt="8"/>
      <dgm:spPr/>
    </dgm:pt>
    <dgm:pt modelId="{182AA059-B438-490E-8A28-F051E3431D82}" type="pres">
      <dgm:prSet presAssocID="{B18FBCE0-F1E5-41AC-8BE1-AE0D2CBECE9C}" presName="vert1" presStyleCnt="0"/>
      <dgm:spPr/>
    </dgm:pt>
    <dgm:pt modelId="{D87A3488-BA4F-47A5-A18C-29AC4440DFAB}" type="pres">
      <dgm:prSet presAssocID="{F393687F-AB3D-409B-9461-5DEBA59FD398}" presName="thickLine" presStyleLbl="alignNode1" presStyleIdx="4" presStyleCnt="8"/>
      <dgm:spPr/>
    </dgm:pt>
    <dgm:pt modelId="{73A6C479-1FDD-45CE-94DA-5F4BD2B53DC5}" type="pres">
      <dgm:prSet presAssocID="{F393687F-AB3D-409B-9461-5DEBA59FD398}" presName="horz1" presStyleCnt="0"/>
      <dgm:spPr/>
    </dgm:pt>
    <dgm:pt modelId="{99890BCB-9328-4767-AD22-87D6A956890C}" type="pres">
      <dgm:prSet presAssocID="{F393687F-AB3D-409B-9461-5DEBA59FD398}" presName="tx1" presStyleLbl="revTx" presStyleIdx="4" presStyleCnt="8" custScaleY="700171" custLinFactY="918" custLinFactNeighborY="100000"/>
      <dgm:spPr/>
    </dgm:pt>
    <dgm:pt modelId="{41767B33-B836-418F-93B4-FBCEBD032AC0}" type="pres">
      <dgm:prSet presAssocID="{F393687F-AB3D-409B-9461-5DEBA59FD398}" presName="vert1" presStyleCnt="0"/>
      <dgm:spPr/>
    </dgm:pt>
    <dgm:pt modelId="{E06EFDF8-5266-4F7F-9D66-064FB405E243}" type="pres">
      <dgm:prSet presAssocID="{9AFE2673-DE52-4B59-A590-E5794FE70450}" presName="thickLine" presStyleLbl="alignNode1" presStyleIdx="5" presStyleCnt="8"/>
      <dgm:spPr/>
    </dgm:pt>
    <dgm:pt modelId="{8F8D4E24-070B-4E4C-8C2F-02FCD822E077}" type="pres">
      <dgm:prSet presAssocID="{9AFE2673-DE52-4B59-A590-E5794FE70450}" presName="horz1" presStyleCnt="0"/>
      <dgm:spPr/>
    </dgm:pt>
    <dgm:pt modelId="{D1D6A70A-7978-4611-A172-C545FFDF8ACF}" type="pres">
      <dgm:prSet presAssocID="{9AFE2673-DE52-4B59-A590-E5794FE70450}" presName="tx1" presStyleLbl="revTx" presStyleIdx="5" presStyleCnt="8" custScaleY="700171"/>
      <dgm:spPr/>
    </dgm:pt>
    <dgm:pt modelId="{8FC35E4D-F138-45E3-BAEF-309D36BA20A5}" type="pres">
      <dgm:prSet presAssocID="{9AFE2673-DE52-4B59-A590-E5794FE70450}" presName="vert1" presStyleCnt="0"/>
      <dgm:spPr/>
    </dgm:pt>
    <dgm:pt modelId="{5FE47B6B-7E13-4B94-A9BD-5023D07805C3}" type="pres">
      <dgm:prSet presAssocID="{9F4467BA-3331-4783-A10D-E4245FCEB0FE}" presName="thickLine" presStyleLbl="alignNode1" presStyleIdx="6" presStyleCnt="8"/>
      <dgm:spPr/>
    </dgm:pt>
    <dgm:pt modelId="{30E62DBE-C50A-48CF-9BD5-5545537A01F0}" type="pres">
      <dgm:prSet presAssocID="{9F4467BA-3331-4783-A10D-E4245FCEB0FE}" presName="horz1" presStyleCnt="0"/>
      <dgm:spPr/>
    </dgm:pt>
    <dgm:pt modelId="{FF578136-3B13-46AC-91B8-190E0AB93F49}" type="pres">
      <dgm:prSet presAssocID="{9F4467BA-3331-4783-A10D-E4245FCEB0FE}" presName="tx1" presStyleLbl="revTx" presStyleIdx="6" presStyleCnt="8" custScaleY="700171"/>
      <dgm:spPr/>
    </dgm:pt>
    <dgm:pt modelId="{FCFCAED4-F412-4A57-93F9-2C63F144788E}" type="pres">
      <dgm:prSet presAssocID="{9F4467BA-3331-4783-A10D-E4245FCEB0FE}" presName="vert1" presStyleCnt="0"/>
      <dgm:spPr/>
    </dgm:pt>
    <dgm:pt modelId="{E87AB48B-9B54-4DA5-85B4-5F39DB14051D}" type="pres">
      <dgm:prSet presAssocID="{CDCBD6DC-BD58-4E78-A84F-F71E92E6DCEE}" presName="thickLine" presStyleLbl="alignNode1" presStyleIdx="7" presStyleCnt="8"/>
      <dgm:spPr/>
    </dgm:pt>
    <dgm:pt modelId="{417EEC5D-7D60-4B0E-B920-FE264421CD4A}" type="pres">
      <dgm:prSet presAssocID="{CDCBD6DC-BD58-4E78-A84F-F71E92E6DCEE}" presName="horz1" presStyleCnt="0"/>
      <dgm:spPr/>
    </dgm:pt>
    <dgm:pt modelId="{310E8BE6-E9FA-49CF-9010-60D3E51AD46F}" type="pres">
      <dgm:prSet presAssocID="{CDCBD6DC-BD58-4E78-A84F-F71E92E6DCEE}" presName="tx1" presStyleLbl="revTx" presStyleIdx="7" presStyleCnt="8" custScaleY="700171"/>
      <dgm:spPr/>
    </dgm:pt>
    <dgm:pt modelId="{ECB9707F-7005-428E-943E-494F27B8FB22}" type="pres">
      <dgm:prSet presAssocID="{CDCBD6DC-BD58-4E78-A84F-F71E92E6DCEE}" presName="vert1" presStyleCnt="0"/>
      <dgm:spPr/>
    </dgm:pt>
  </dgm:ptLst>
  <dgm:cxnLst>
    <dgm:cxn modelId="{E90E710A-E238-4E23-A6A1-13541DC65DB5}" type="presOf" srcId="{B18FBCE0-F1E5-41AC-8BE1-AE0D2CBECE9C}" destId="{04B6FF4A-6047-4DB1-B93A-CBDDCE756AAC}" srcOrd="0" destOrd="0" presId="urn:microsoft.com/office/officeart/2008/layout/LinedList"/>
    <dgm:cxn modelId="{01649F0B-E704-4A64-8B37-B008A0722B42}" srcId="{0C1A3EF8-3B46-42C3-83A5-13207387F765}" destId="{B18FBCE0-F1E5-41AC-8BE1-AE0D2CBECE9C}" srcOrd="3" destOrd="0" parTransId="{785D07D3-7B60-4109-98F9-6AD28DBDCCC3}" sibTransId="{81F64126-E2CD-4015-9D01-14A7D0A7564B}"/>
    <dgm:cxn modelId="{96500212-3946-4E0C-8ED1-500F3318BEE8}" srcId="{0C1A3EF8-3B46-42C3-83A5-13207387F765}" destId="{F393687F-AB3D-409B-9461-5DEBA59FD398}" srcOrd="4" destOrd="0" parTransId="{588DC5C2-F548-4C8E-A9C0-A6C059CDE185}" sibTransId="{A1F69068-0C8E-4B2D-BD96-5892E096214A}"/>
    <dgm:cxn modelId="{E06D2014-0CC5-4D2E-81D5-C335810A04F9}" type="presOf" srcId="{D72BDA03-48FD-4FDE-B8DE-EFBB7ACEE2D1}" destId="{37DCBC1A-C3D0-42A7-86C8-A0BA832B0981}" srcOrd="0" destOrd="0" presId="urn:microsoft.com/office/officeart/2008/layout/LinedList"/>
    <dgm:cxn modelId="{49ECD939-C1D3-4ABC-8D32-3483C3AB7AA3}" srcId="{0C1A3EF8-3B46-42C3-83A5-13207387F765}" destId="{D72BDA03-48FD-4FDE-B8DE-EFBB7ACEE2D1}" srcOrd="0" destOrd="0" parTransId="{AF5035D6-41B1-4CAC-91DC-FDABAEEB44F8}" sibTransId="{45D060FF-2D95-4C0D-BF52-792E58BFCC8E}"/>
    <dgm:cxn modelId="{9028703A-717D-4E34-B9D4-B87B24D31542}" type="presOf" srcId="{F393687F-AB3D-409B-9461-5DEBA59FD398}" destId="{99890BCB-9328-4767-AD22-87D6A956890C}" srcOrd="0" destOrd="0" presId="urn:microsoft.com/office/officeart/2008/layout/LinedList"/>
    <dgm:cxn modelId="{F33E5A7A-1773-49B6-8A42-F57015814E92}" srcId="{0C1A3EF8-3B46-42C3-83A5-13207387F765}" destId="{77264840-AA3C-441C-A9C2-0BF396A91C17}" srcOrd="1" destOrd="0" parTransId="{A543EFE6-5515-4908-BC46-CC849F42C187}" sibTransId="{66596BA7-20CF-4FB8-9055-E73E33A56C5D}"/>
    <dgm:cxn modelId="{A75C708B-F375-4A84-BBCF-AB60C220C2F2}" srcId="{0C1A3EF8-3B46-42C3-83A5-13207387F765}" destId="{DB2D97AC-79F7-4F52-B73B-F45368FB97FE}" srcOrd="2" destOrd="0" parTransId="{5186D9D0-C433-4000-B411-70B8CE896F15}" sibTransId="{322F75B3-B27F-4A2B-A108-23404034AA28}"/>
    <dgm:cxn modelId="{DD2C7F9A-A62A-4EF7-B010-D6F9C8447FE4}" srcId="{0C1A3EF8-3B46-42C3-83A5-13207387F765}" destId="{9AFE2673-DE52-4B59-A590-E5794FE70450}" srcOrd="5" destOrd="0" parTransId="{B462E3C0-3BB1-44AB-9D51-56F80DACE58B}" sibTransId="{CD98F6B1-FD9F-4C03-A0BA-CA55E29D7D82}"/>
    <dgm:cxn modelId="{1D287AA4-22F7-4631-9EAA-FB034D5EE62F}" srcId="{0C1A3EF8-3B46-42C3-83A5-13207387F765}" destId="{9F4467BA-3331-4783-A10D-E4245FCEB0FE}" srcOrd="6" destOrd="0" parTransId="{9E23D598-1497-41A6-A5FE-20A255185D2B}" sibTransId="{A4714841-C992-4794-B245-D12ABD582F9C}"/>
    <dgm:cxn modelId="{956306A6-7F29-49BA-B838-E3B7DC80D46C}" type="presOf" srcId="{77264840-AA3C-441C-A9C2-0BF396A91C17}" destId="{B5330C65-9ADF-4D42-B0A2-0F026293D7C2}" srcOrd="0" destOrd="0" presId="urn:microsoft.com/office/officeart/2008/layout/LinedList"/>
    <dgm:cxn modelId="{841DC1B0-A200-4710-92C8-F220C156D5E4}" type="presOf" srcId="{DB2D97AC-79F7-4F52-B73B-F45368FB97FE}" destId="{EEA77624-71CE-4C08-BEE5-32D247A835BE}" srcOrd="0" destOrd="0" presId="urn:microsoft.com/office/officeart/2008/layout/LinedList"/>
    <dgm:cxn modelId="{096FBAB8-AA61-45DE-BEE2-C3D07925A56F}" type="presOf" srcId="{9AFE2673-DE52-4B59-A590-E5794FE70450}" destId="{D1D6A70A-7978-4611-A172-C545FFDF8ACF}" srcOrd="0" destOrd="0" presId="urn:microsoft.com/office/officeart/2008/layout/LinedList"/>
    <dgm:cxn modelId="{8928B6DD-7196-445B-A126-A0F9D4F758AA}" type="presOf" srcId="{9F4467BA-3331-4783-A10D-E4245FCEB0FE}" destId="{FF578136-3B13-46AC-91B8-190E0AB93F49}" srcOrd="0" destOrd="0" presId="urn:microsoft.com/office/officeart/2008/layout/LinedList"/>
    <dgm:cxn modelId="{5F0032DF-DED2-44A1-BBD6-57CDF131B10C}" type="presOf" srcId="{0C1A3EF8-3B46-42C3-83A5-13207387F765}" destId="{6BB12DA5-F4E2-4D4A-A62E-13C7D1A68FF7}" srcOrd="0" destOrd="0" presId="urn:microsoft.com/office/officeart/2008/layout/LinedList"/>
    <dgm:cxn modelId="{3EA521E3-32A0-43B9-A0A5-2D8FE74E5AE7}" srcId="{0C1A3EF8-3B46-42C3-83A5-13207387F765}" destId="{CDCBD6DC-BD58-4E78-A84F-F71E92E6DCEE}" srcOrd="7" destOrd="0" parTransId="{19C49E2B-64D3-409F-83C5-43C2A065FE39}" sibTransId="{A62CB607-EDD4-4C3B-940D-B3F0AD9AA34F}"/>
    <dgm:cxn modelId="{2144C9FE-F451-4526-8259-F400992261CF}" type="presOf" srcId="{CDCBD6DC-BD58-4E78-A84F-F71E92E6DCEE}" destId="{310E8BE6-E9FA-49CF-9010-60D3E51AD46F}" srcOrd="0" destOrd="0" presId="urn:microsoft.com/office/officeart/2008/layout/LinedList"/>
    <dgm:cxn modelId="{1607B106-511A-4257-A54E-1A39831A2D58}" type="presParOf" srcId="{6BB12DA5-F4E2-4D4A-A62E-13C7D1A68FF7}" destId="{575181CB-B780-4336-A065-FA3DABF1E557}" srcOrd="0" destOrd="0" presId="urn:microsoft.com/office/officeart/2008/layout/LinedList"/>
    <dgm:cxn modelId="{497089B9-F07F-4E93-87D8-A7598F264498}" type="presParOf" srcId="{6BB12DA5-F4E2-4D4A-A62E-13C7D1A68FF7}" destId="{D491F614-8350-4994-BC7F-BCCF022CBAF3}" srcOrd="1" destOrd="0" presId="urn:microsoft.com/office/officeart/2008/layout/LinedList"/>
    <dgm:cxn modelId="{5A4EBC63-1882-4091-920C-DCDA0DA66BFA}" type="presParOf" srcId="{D491F614-8350-4994-BC7F-BCCF022CBAF3}" destId="{37DCBC1A-C3D0-42A7-86C8-A0BA832B0981}" srcOrd="0" destOrd="0" presId="urn:microsoft.com/office/officeart/2008/layout/LinedList"/>
    <dgm:cxn modelId="{68297C97-4456-4A33-A6F2-9503CD7CA878}" type="presParOf" srcId="{D491F614-8350-4994-BC7F-BCCF022CBAF3}" destId="{CA602591-1FD2-4E12-A683-C7C0476CCE4A}" srcOrd="1" destOrd="0" presId="urn:microsoft.com/office/officeart/2008/layout/LinedList"/>
    <dgm:cxn modelId="{6F099775-9945-43AB-B2C9-B1B735C69B03}" type="presParOf" srcId="{6BB12DA5-F4E2-4D4A-A62E-13C7D1A68FF7}" destId="{50356509-0AEB-42EB-BF64-17095C98787C}" srcOrd="2" destOrd="0" presId="urn:microsoft.com/office/officeart/2008/layout/LinedList"/>
    <dgm:cxn modelId="{9CF307BE-8BC3-4C46-B1B7-2B087386E10B}" type="presParOf" srcId="{6BB12DA5-F4E2-4D4A-A62E-13C7D1A68FF7}" destId="{DC19C4DA-1DE0-41F9-AAEE-ECF015D9D42D}" srcOrd="3" destOrd="0" presId="urn:microsoft.com/office/officeart/2008/layout/LinedList"/>
    <dgm:cxn modelId="{F9B43AEA-AE8D-40B6-B72A-4A39E708ADCC}" type="presParOf" srcId="{DC19C4DA-1DE0-41F9-AAEE-ECF015D9D42D}" destId="{B5330C65-9ADF-4D42-B0A2-0F026293D7C2}" srcOrd="0" destOrd="0" presId="urn:microsoft.com/office/officeart/2008/layout/LinedList"/>
    <dgm:cxn modelId="{402C70EB-8703-46AC-AFE3-16B0F7CD7EFD}" type="presParOf" srcId="{DC19C4DA-1DE0-41F9-AAEE-ECF015D9D42D}" destId="{5AC28B12-C7E3-408B-8161-C35C513FA18A}" srcOrd="1" destOrd="0" presId="urn:microsoft.com/office/officeart/2008/layout/LinedList"/>
    <dgm:cxn modelId="{C1DE2F60-9046-47A1-9704-764025F9DFF5}" type="presParOf" srcId="{6BB12DA5-F4E2-4D4A-A62E-13C7D1A68FF7}" destId="{2DE4EE02-C78D-410B-8E9C-E206FDAEA841}" srcOrd="4" destOrd="0" presId="urn:microsoft.com/office/officeart/2008/layout/LinedList"/>
    <dgm:cxn modelId="{1EBD9CEB-8D03-4303-8CA2-6B76CC50CE61}" type="presParOf" srcId="{6BB12DA5-F4E2-4D4A-A62E-13C7D1A68FF7}" destId="{4E737C3B-24B5-431F-B757-039B7830F66D}" srcOrd="5" destOrd="0" presId="urn:microsoft.com/office/officeart/2008/layout/LinedList"/>
    <dgm:cxn modelId="{3B5C6858-E7E4-4BD8-9458-463FD93BE4F6}" type="presParOf" srcId="{4E737C3B-24B5-431F-B757-039B7830F66D}" destId="{EEA77624-71CE-4C08-BEE5-32D247A835BE}" srcOrd="0" destOrd="0" presId="urn:microsoft.com/office/officeart/2008/layout/LinedList"/>
    <dgm:cxn modelId="{3139EF97-845D-45C6-8F82-EED1F271BA91}" type="presParOf" srcId="{4E737C3B-24B5-431F-B757-039B7830F66D}" destId="{CB168EA3-48EB-4BBF-AB4D-B5B53E233247}" srcOrd="1" destOrd="0" presId="urn:microsoft.com/office/officeart/2008/layout/LinedList"/>
    <dgm:cxn modelId="{41F18679-C512-4693-ABD4-E45724347B7E}" type="presParOf" srcId="{6BB12DA5-F4E2-4D4A-A62E-13C7D1A68FF7}" destId="{476F2373-A4BF-49A4-83A7-47EC120E8C6B}" srcOrd="6" destOrd="0" presId="urn:microsoft.com/office/officeart/2008/layout/LinedList"/>
    <dgm:cxn modelId="{FE0E469A-5F33-4999-8F7D-BBBF6B10F113}" type="presParOf" srcId="{6BB12DA5-F4E2-4D4A-A62E-13C7D1A68FF7}" destId="{319296BB-C77F-46CA-BD0A-3DA61985C1C1}" srcOrd="7" destOrd="0" presId="urn:microsoft.com/office/officeart/2008/layout/LinedList"/>
    <dgm:cxn modelId="{DADF48C5-0080-4E91-9482-899181B248D0}" type="presParOf" srcId="{319296BB-C77F-46CA-BD0A-3DA61985C1C1}" destId="{04B6FF4A-6047-4DB1-B93A-CBDDCE756AAC}" srcOrd="0" destOrd="0" presId="urn:microsoft.com/office/officeart/2008/layout/LinedList"/>
    <dgm:cxn modelId="{085D7FDB-6E94-4BC1-9E62-417E7F2BCB29}" type="presParOf" srcId="{319296BB-C77F-46CA-BD0A-3DA61985C1C1}" destId="{182AA059-B438-490E-8A28-F051E3431D82}" srcOrd="1" destOrd="0" presId="urn:microsoft.com/office/officeart/2008/layout/LinedList"/>
    <dgm:cxn modelId="{DD4E86AC-A4E3-412A-9B91-3973C2714ABE}" type="presParOf" srcId="{6BB12DA5-F4E2-4D4A-A62E-13C7D1A68FF7}" destId="{D87A3488-BA4F-47A5-A18C-29AC4440DFAB}" srcOrd="8" destOrd="0" presId="urn:microsoft.com/office/officeart/2008/layout/LinedList"/>
    <dgm:cxn modelId="{75319DCD-A6D4-4E48-8C4F-8B54B2C09E38}" type="presParOf" srcId="{6BB12DA5-F4E2-4D4A-A62E-13C7D1A68FF7}" destId="{73A6C479-1FDD-45CE-94DA-5F4BD2B53DC5}" srcOrd="9" destOrd="0" presId="urn:microsoft.com/office/officeart/2008/layout/LinedList"/>
    <dgm:cxn modelId="{FC87BA65-60F8-4D45-A1E4-E10F6AF6C699}" type="presParOf" srcId="{73A6C479-1FDD-45CE-94DA-5F4BD2B53DC5}" destId="{99890BCB-9328-4767-AD22-87D6A956890C}" srcOrd="0" destOrd="0" presId="urn:microsoft.com/office/officeart/2008/layout/LinedList"/>
    <dgm:cxn modelId="{DEC4F03B-1DE7-4903-B658-8B65286B1CAA}" type="presParOf" srcId="{73A6C479-1FDD-45CE-94DA-5F4BD2B53DC5}" destId="{41767B33-B836-418F-93B4-FBCEBD032AC0}" srcOrd="1" destOrd="0" presId="urn:microsoft.com/office/officeart/2008/layout/LinedList"/>
    <dgm:cxn modelId="{EEDD1717-B881-4EBC-B488-43295E03B40B}" type="presParOf" srcId="{6BB12DA5-F4E2-4D4A-A62E-13C7D1A68FF7}" destId="{E06EFDF8-5266-4F7F-9D66-064FB405E243}" srcOrd="10" destOrd="0" presId="urn:microsoft.com/office/officeart/2008/layout/LinedList"/>
    <dgm:cxn modelId="{A44F835C-0897-44D1-BC35-54AC3A5F875E}" type="presParOf" srcId="{6BB12DA5-F4E2-4D4A-A62E-13C7D1A68FF7}" destId="{8F8D4E24-070B-4E4C-8C2F-02FCD822E077}" srcOrd="11" destOrd="0" presId="urn:microsoft.com/office/officeart/2008/layout/LinedList"/>
    <dgm:cxn modelId="{3FCA3530-0F3E-4E2D-A03F-69C4978D4E55}" type="presParOf" srcId="{8F8D4E24-070B-4E4C-8C2F-02FCD822E077}" destId="{D1D6A70A-7978-4611-A172-C545FFDF8ACF}" srcOrd="0" destOrd="0" presId="urn:microsoft.com/office/officeart/2008/layout/LinedList"/>
    <dgm:cxn modelId="{11214739-2EF2-40FE-BDDF-021EB7E9B7BB}" type="presParOf" srcId="{8F8D4E24-070B-4E4C-8C2F-02FCD822E077}" destId="{8FC35E4D-F138-45E3-BAEF-309D36BA20A5}" srcOrd="1" destOrd="0" presId="urn:microsoft.com/office/officeart/2008/layout/LinedList"/>
    <dgm:cxn modelId="{1B8B082B-B309-44EC-96E1-723ECED02F3A}" type="presParOf" srcId="{6BB12DA5-F4E2-4D4A-A62E-13C7D1A68FF7}" destId="{5FE47B6B-7E13-4B94-A9BD-5023D07805C3}" srcOrd="12" destOrd="0" presId="urn:microsoft.com/office/officeart/2008/layout/LinedList"/>
    <dgm:cxn modelId="{7DDAD372-F899-48F7-A392-B8E827A867CA}" type="presParOf" srcId="{6BB12DA5-F4E2-4D4A-A62E-13C7D1A68FF7}" destId="{30E62DBE-C50A-48CF-9BD5-5545537A01F0}" srcOrd="13" destOrd="0" presId="urn:microsoft.com/office/officeart/2008/layout/LinedList"/>
    <dgm:cxn modelId="{493A404B-E135-4BDB-A5D4-D5B14B81C377}" type="presParOf" srcId="{30E62DBE-C50A-48CF-9BD5-5545537A01F0}" destId="{FF578136-3B13-46AC-91B8-190E0AB93F49}" srcOrd="0" destOrd="0" presId="urn:microsoft.com/office/officeart/2008/layout/LinedList"/>
    <dgm:cxn modelId="{031CC866-147B-4B3A-8581-9ECAC441ECEE}" type="presParOf" srcId="{30E62DBE-C50A-48CF-9BD5-5545537A01F0}" destId="{FCFCAED4-F412-4A57-93F9-2C63F144788E}" srcOrd="1" destOrd="0" presId="urn:microsoft.com/office/officeart/2008/layout/LinedList"/>
    <dgm:cxn modelId="{C36B06C4-9104-4996-9F33-AA652B1629DC}" type="presParOf" srcId="{6BB12DA5-F4E2-4D4A-A62E-13C7D1A68FF7}" destId="{E87AB48B-9B54-4DA5-85B4-5F39DB14051D}" srcOrd="14" destOrd="0" presId="urn:microsoft.com/office/officeart/2008/layout/LinedList"/>
    <dgm:cxn modelId="{47A5B7BE-3CA7-4C85-8F3C-A4EF0A01D6EE}" type="presParOf" srcId="{6BB12DA5-F4E2-4D4A-A62E-13C7D1A68FF7}" destId="{417EEC5D-7D60-4B0E-B920-FE264421CD4A}" srcOrd="15" destOrd="0" presId="urn:microsoft.com/office/officeart/2008/layout/LinedList"/>
    <dgm:cxn modelId="{BDC950D9-E271-4980-BCAD-854EC7120A89}" type="presParOf" srcId="{417EEC5D-7D60-4B0E-B920-FE264421CD4A}" destId="{310E8BE6-E9FA-49CF-9010-60D3E51AD46F}" srcOrd="0" destOrd="0" presId="urn:microsoft.com/office/officeart/2008/layout/LinedList"/>
    <dgm:cxn modelId="{92A9BB2F-D829-49B4-BB03-FE1F432A7A10}" type="presParOf" srcId="{417EEC5D-7D60-4B0E-B920-FE264421CD4A}" destId="{ECB9707F-7005-428E-943E-494F27B8FB2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CE8487-2430-4238-9831-C6E2A5B0160A}"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93FB3DB-36B1-4BF5-8ABD-3F5FF9D59161}">
      <dgm:prSet custT="1"/>
      <dgm:spPr/>
      <dgm:t>
        <a:bodyPr/>
        <a:lstStyle/>
        <a:p>
          <a:pPr algn="just"/>
          <a:r>
            <a:rPr lang="en-US" sz="2000" b="1">
              <a:latin typeface="Times New Roman" panose="02020603050405020304" pitchFamily="18" charset="0"/>
              <a:cs typeface="Times New Roman" panose="02020603050405020304" pitchFamily="18" charset="0"/>
            </a:rPr>
            <a:t>Examples of Global and Sectoral AI Trends</a:t>
          </a:r>
          <a:endParaRPr lang="en-GB" sz="2000">
            <a:latin typeface="Times New Roman" panose="02020603050405020304" pitchFamily="18" charset="0"/>
            <a:cs typeface="Times New Roman" panose="02020603050405020304" pitchFamily="18" charset="0"/>
          </a:endParaRPr>
        </a:p>
      </dgm:t>
    </dgm:pt>
    <dgm:pt modelId="{053BBC6A-1AD8-4DE0-9BC0-29C5AEA410AF}" type="parTrans" cxnId="{9BAB6013-5267-4C81-8DBD-24F48087F6D8}">
      <dgm:prSet/>
      <dgm:spPr/>
      <dgm:t>
        <a:bodyPr/>
        <a:lstStyle/>
        <a:p>
          <a:endParaRPr lang="en-GB"/>
        </a:p>
      </dgm:t>
    </dgm:pt>
    <dgm:pt modelId="{08A22201-8C4E-4563-81EF-B7BA17A49273}" type="sibTrans" cxnId="{9BAB6013-5267-4C81-8DBD-24F48087F6D8}">
      <dgm:prSet/>
      <dgm:spPr/>
      <dgm:t>
        <a:bodyPr/>
        <a:lstStyle/>
        <a:p>
          <a:endParaRPr lang="en-GB"/>
        </a:p>
      </dgm:t>
    </dgm:pt>
    <dgm:pt modelId="{B41954A2-E823-4216-832F-1C08B4EE307B}">
      <dgm:prSet custT="1"/>
      <dgm:spPr/>
      <dgm:t>
        <a:bodyPr/>
        <a:lstStyle/>
        <a:p>
          <a:pPr algn="just"/>
          <a:r>
            <a:rPr lang="en-US" sz="2000" dirty="0">
              <a:latin typeface="Times New Roman" panose="02020603050405020304" pitchFamily="18" charset="0"/>
              <a:cs typeface="Times New Roman" panose="02020603050405020304" pitchFamily="18" charset="0"/>
            </a:rPr>
            <a:t>The adoption of AI in hospitality varies significantly across regions and service contexts. Japan’s Henn-</a:t>
          </a:r>
          <a:r>
            <a:rPr lang="en-US" sz="2000" dirty="0" err="1">
              <a:latin typeface="Times New Roman" panose="02020603050405020304" pitchFamily="18" charset="0"/>
              <a:cs typeface="Times New Roman" panose="02020603050405020304" pitchFamily="18" charset="0"/>
            </a:rPr>
            <a:t>na</a:t>
          </a:r>
          <a:r>
            <a:rPr lang="en-US" sz="2000" dirty="0">
              <a:latin typeface="Times New Roman" panose="02020603050405020304" pitchFamily="18" charset="0"/>
              <a:cs typeface="Times New Roman" panose="02020603050405020304" pitchFamily="18" charset="0"/>
            </a:rPr>
            <a:t> Hotel became the world’s first robot-staffed hotel, but eventually reintroduced human staff to resolve communication breakdowns and limited adaptability (</a:t>
          </a:r>
          <a:r>
            <a:rPr lang="en-US" sz="2000" dirty="0" err="1">
              <a:latin typeface="Times New Roman" panose="02020603050405020304" pitchFamily="18" charset="0"/>
              <a:cs typeface="Times New Roman" panose="02020603050405020304" pitchFamily="18" charset="0"/>
            </a:rPr>
            <a:t>Patov</a:t>
          </a:r>
          <a:r>
            <a:rPr lang="en-US" sz="2000" dirty="0">
              <a:latin typeface="Times New Roman" panose="02020603050405020304" pitchFamily="18" charset="0"/>
              <a:cs typeface="Times New Roman" panose="02020603050405020304" pitchFamily="18" charset="0"/>
            </a:rPr>
            <a:t>, 2024). </a:t>
          </a:r>
          <a:endParaRPr lang="en-GB" sz="2000" dirty="0">
            <a:latin typeface="Times New Roman" panose="02020603050405020304" pitchFamily="18" charset="0"/>
            <a:cs typeface="Times New Roman" panose="02020603050405020304" pitchFamily="18" charset="0"/>
          </a:endParaRPr>
        </a:p>
      </dgm:t>
    </dgm:pt>
    <dgm:pt modelId="{B6846868-5E5F-4593-949A-6B21C71E95E5}" type="parTrans" cxnId="{478961FC-2F43-457D-81A9-C7FBE63102AC}">
      <dgm:prSet/>
      <dgm:spPr/>
      <dgm:t>
        <a:bodyPr/>
        <a:lstStyle/>
        <a:p>
          <a:endParaRPr lang="en-GB"/>
        </a:p>
      </dgm:t>
    </dgm:pt>
    <dgm:pt modelId="{34352609-0835-42A0-97B9-A3CBA21E3AC7}" type="sibTrans" cxnId="{478961FC-2F43-457D-81A9-C7FBE63102AC}">
      <dgm:prSet/>
      <dgm:spPr/>
      <dgm:t>
        <a:bodyPr/>
        <a:lstStyle/>
        <a:p>
          <a:endParaRPr lang="en-GB"/>
        </a:p>
      </dgm:t>
    </dgm:pt>
    <dgm:pt modelId="{85BB677D-7788-4523-9A91-EC4146486772}">
      <dgm:prSet custT="1"/>
      <dgm:spPr/>
      <dgm:t>
        <a:bodyPr/>
        <a:lstStyle/>
        <a:p>
          <a:pPr algn="just"/>
          <a:r>
            <a:rPr lang="en-US" sz="2000">
              <a:latin typeface="Times New Roman" panose="02020603050405020304" pitchFamily="18" charset="0"/>
              <a:cs typeface="Times New Roman" panose="02020603050405020304" pitchFamily="18" charset="0"/>
            </a:rPr>
            <a:t>In contrast, Singapore’s Changi Airport has effectively integrated AI and biometric systems to enhance efficiency without sacrificing passenger comfort (Ackerman, 2024). </a:t>
          </a:r>
          <a:endParaRPr lang="en-GB" sz="2000">
            <a:latin typeface="Times New Roman" panose="02020603050405020304" pitchFamily="18" charset="0"/>
            <a:cs typeface="Times New Roman" panose="02020603050405020304" pitchFamily="18" charset="0"/>
          </a:endParaRPr>
        </a:p>
      </dgm:t>
    </dgm:pt>
    <dgm:pt modelId="{B9888EA4-286B-4B06-8482-D836B9FD037C}" type="parTrans" cxnId="{1111CCAC-933C-44BD-92A3-18BBE89C7683}">
      <dgm:prSet/>
      <dgm:spPr/>
      <dgm:t>
        <a:bodyPr/>
        <a:lstStyle/>
        <a:p>
          <a:endParaRPr lang="en-GB"/>
        </a:p>
      </dgm:t>
    </dgm:pt>
    <dgm:pt modelId="{C5196444-2423-4C95-9E67-ED75372A9B3B}" type="sibTrans" cxnId="{1111CCAC-933C-44BD-92A3-18BBE89C7683}">
      <dgm:prSet/>
      <dgm:spPr/>
      <dgm:t>
        <a:bodyPr/>
        <a:lstStyle/>
        <a:p>
          <a:endParaRPr lang="en-GB"/>
        </a:p>
      </dgm:t>
    </dgm:pt>
    <dgm:pt modelId="{E15EA1A4-2A88-4861-8568-A8932231ACAE}">
      <dgm:prSet custT="1"/>
      <dgm:spPr/>
      <dgm:t>
        <a:bodyPr/>
        <a:lstStyle/>
        <a:p>
          <a:pPr algn="just"/>
          <a:r>
            <a:rPr lang="en-US" sz="2000" dirty="0">
              <a:latin typeface="Times New Roman" panose="02020603050405020304" pitchFamily="18" charset="0"/>
              <a:cs typeface="Times New Roman" panose="02020603050405020304" pitchFamily="18" charset="0"/>
            </a:rPr>
            <a:t>In the UK, Premier Inn has piloted AI-</a:t>
          </a:r>
          <a:r>
            <a:rPr lang="en-US" sz="2000" dirty="0" err="1">
              <a:latin typeface="Times New Roman" panose="02020603050405020304" pitchFamily="18" charset="0"/>
              <a:cs typeface="Times New Roman" panose="02020603050405020304" pitchFamily="18" charset="0"/>
            </a:rPr>
            <a:t>optimised</a:t>
          </a:r>
          <a:r>
            <a:rPr lang="en-US" sz="2000" dirty="0">
              <a:latin typeface="Times New Roman" panose="02020603050405020304" pitchFamily="18" charset="0"/>
              <a:cs typeface="Times New Roman" panose="02020603050405020304" pitchFamily="18" charset="0"/>
            </a:rPr>
            <a:t> housekeeping schedules tailored to real-time guest data (Craig, 2024).  Similarly, Iberostar Hotels’ use of AI in food management resulted in a reduction of 1,000 </a:t>
          </a:r>
          <a:r>
            <a:rPr lang="en-US" sz="2000" dirty="0" err="1">
              <a:latin typeface="Times New Roman" panose="02020603050405020304" pitchFamily="18" charset="0"/>
              <a:cs typeface="Times New Roman" panose="02020603050405020304" pitchFamily="18" charset="0"/>
            </a:rPr>
            <a:t>tonnes</a:t>
          </a:r>
          <a:r>
            <a:rPr lang="en-US" sz="2000" dirty="0">
              <a:latin typeface="Times New Roman" panose="02020603050405020304" pitchFamily="18" charset="0"/>
              <a:cs typeface="Times New Roman" panose="02020603050405020304" pitchFamily="18" charset="0"/>
            </a:rPr>
            <a:t> of food waste in 2023, illustrating AI’s potential contribution to sustainability goals when applied thoughtfully (Hillsdon, 2025).</a:t>
          </a:r>
          <a:endParaRPr lang="en-GB" sz="2000" dirty="0">
            <a:latin typeface="Times New Roman" panose="02020603050405020304" pitchFamily="18" charset="0"/>
            <a:cs typeface="Times New Roman" panose="02020603050405020304" pitchFamily="18" charset="0"/>
          </a:endParaRPr>
        </a:p>
      </dgm:t>
    </dgm:pt>
    <dgm:pt modelId="{37358FB0-85D1-40DF-87EC-BE40DADA7E40}" type="parTrans" cxnId="{EFE51374-A477-4E2B-81F4-27DE7A9CF3D6}">
      <dgm:prSet/>
      <dgm:spPr/>
      <dgm:t>
        <a:bodyPr/>
        <a:lstStyle/>
        <a:p>
          <a:endParaRPr lang="en-GB"/>
        </a:p>
      </dgm:t>
    </dgm:pt>
    <dgm:pt modelId="{57C4FE5E-E872-447A-BDAD-562966AE45EB}" type="sibTrans" cxnId="{EFE51374-A477-4E2B-81F4-27DE7A9CF3D6}">
      <dgm:prSet/>
      <dgm:spPr/>
      <dgm:t>
        <a:bodyPr/>
        <a:lstStyle/>
        <a:p>
          <a:endParaRPr lang="en-GB"/>
        </a:p>
      </dgm:t>
    </dgm:pt>
    <dgm:pt modelId="{CFAFFCBC-4997-4BD9-A030-186053B7DE0F}">
      <dgm:prSet custT="1"/>
      <dgm:spPr/>
      <dgm:t>
        <a:bodyPr/>
        <a:lstStyle/>
        <a:p>
          <a:pPr algn="just"/>
          <a:r>
            <a:rPr lang="en-US" sz="2000" b="1">
              <a:latin typeface="Times New Roman" panose="02020603050405020304" pitchFamily="18" charset="0"/>
              <a:cs typeface="Times New Roman" panose="02020603050405020304" pitchFamily="18" charset="0"/>
            </a:rPr>
            <a:t>Gaps in Current Knowledge</a:t>
          </a:r>
          <a:endParaRPr lang="en-GB" sz="2000">
            <a:latin typeface="Times New Roman" panose="02020603050405020304" pitchFamily="18" charset="0"/>
            <a:cs typeface="Times New Roman" panose="02020603050405020304" pitchFamily="18" charset="0"/>
          </a:endParaRPr>
        </a:p>
      </dgm:t>
    </dgm:pt>
    <dgm:pt modelId="{4396C1A2-AF3F-4D1B-B66B-5EC54587D4C2}" type="parTrans" cxnId="{9C1E9986-63DE-4569-9457-5C251E085CF7}">
      <dgm:prSet/>
      <dgm:spPr/>
      <dgm:t>
        <a:bodyPr/>
        <a:lstStyle/>
        <a:p>
          <a:endParaRPr lang="en-GB"/>
        </a:p>
      </dgm:t>
    </dgm:pt>
    <dgm:pt modelId="{567F07F7-7F42-45D7-89D1-25350B70331E}" type="sibTrans" cxnId="{9C1E9986-63DE-4569-9457-5C251E085CF7}">
      <dgm:prSet/>
      <dgm:spPr/>
      <dgm:t>
        <a:bodyPr/>
        <a:lstStyle/>
        <a:p>
          <a:endParaRPr lang="en-GB"/>
        </a:p>
      </dgm:t>
    </dgm:pt>
    <dgm:pt modelId="{B6EDB852-5F57-4F35-AD61-C628D620419B}">
      <dgm:prSet custT="1"/>
      <dgm:spPr/>
      <dgm:t>
        <a:bodyPr/>
        <a:lstStyle/>
        <a:p>
          <a:pPr algn="just"/>
          <a:r>
            <a:rPr lang="en-US" sz="2000">
              <a:latin typeface="Times New Roman" panose="02020603050405020304" pitchFamily="18" charset="0"/>
              <a:cs typeface="Times New Roman" panose="02020603050405020304" pitchFamily="18" charset="0"/>
            </a:rPr>
            <a:t>While research has extensively documented the operational benefits of AI, its emotional, cultural, and ethical implications remain underexplored. Little is known about how AI–human collaboration affects guest perceptions, employee morale, or the authenticity of the service experience. </a:t>
          </a:r>
          <a:endParaRPr lang="en-GB" sz="2000">
            <a:latin typeface="Times New Roman" panose="02020603050405020304" pitchFamily="18" charset="0"/>
            <a:cs typeface="Times New Roman" panose="02020603050405020304" pitchFamily="18" charset="0"/>
          </a:endParaRPr>
        </a:p>
      </dgm:t>
    </dgm:pt>
    <dgm:pt modelId="{9F48DB58-8895-47BF-B5B8-855B738D68FB}" type="parTrans" cxnId="{96908F99-DD80-47F2-A1DD-961EE730E295}">
      <dgm:prSet/>
      <dgm:spPr/>
      <dgm:t>
        <a:bodyPr/>
        <a:lstStyle/>
        <a:p>
          <a:endParaRPr lang="en-GB"/>
        </a:p>
      </dgm:t>
    </dgm:pt>
    <dgm:pt modelId="{45DDC86F-60E6-4609-A1E2-3DCF63494953}" type="sibTrans" cxnId="{96908F99-DD80-47F2-A1DD-961EE730E295}">
      <dgm:prSet/>
      <dgm:spPr/>
      <dgm:t>
        <a:bodyPr/>
        <a:lstStyle/>
        <a:p>
          <a:endParaRPr lang="en-GB"/>
        </a:p>
      </dgm:t>
    </dgm:pt>
    <dgm:pt modelId="{1F849A23-F7A4-43BD-B0CE-AB1A47E6455C}">
      <dgm:prSet custT="1"/>
      <dgm:spPr/>
      <dgm:t>
        <a:bodyPr/>
        <a:lstStyle/>
        <a:p>
          <a:pPr algn="just"/>
          <a:r>
            <a:rPr lang="en-US" sz="2000" dirty="0">
              <a:latin typeface="Times New Roman" panose="02020603050405020304" pitchFamily="18" charset="0"/>
              <a:cs typeface="Times New Roman" panose="02020603050405020304" pitchFamily="18" charset="0"/>
            </a:rPr>
            <a:t>Many studies treat AI merely as a technical upgrade rather than as a transformational force within </a:t>
          </a:r>
          <a:r>
            <a:rPr lang="en-US" sz="2000" dirty="0" err="1">
              <a:latin typeface="Times New Roman" panose="02020603050405020304" pitchFamily="18" charset="0"/>
              <a:cs typeface="Times New Roman" panose="02020603050405020304" pitchFamily="18" charset="0"/>
            </a:rPr>
            <a:t>organisational</a:t>
          </a:r>
          <a:r>
            <a:rPr lang="en-US" sz="2000" dirty="0">
              <a:latin typeface="Times New Roman" panose="02020603050405020304" pitchFamily="18" charset="0"/>
              <a:cs typeface="Times New Roman" panose="02020603050405020304" pitchFamily="18" charset="0"/>
            </a:rPr>
            <a:t> design. This paper aims to bridge these gaps by </a:t>
          </a:r>
          <a:r>
            <a:rPr lang="en-US" sz="2000" dirty="0" err="1">
              <a:latin typeface="Times New Roman" panose="02020603050405020304" pitchFamily="18" charset="0"/>
              <a:cs typeface="Times New Roman" panose="02020603050405020304" pitchFamily="18" charset="0"/>
            </a:rPr>
            <a:t>analysing</a:t>
          </a:r>
          <a:r>
            <a:rPr lang="en-US" sz="2000" dirty="0">
              <a:latin typeface="Times New Roman" panose="02020603050405020304" pitchFamily="18" charset="0"/>
              <a:cs typeface="Times New Roman" panose="02020603050405020304" pitchFamily="18" charset="0"/>
            </a:rPr>
            <a:t> how AI integration influences not only systems and processes but also the lived human experience in hospitality environments.</a:t>
          </a:r>
          <a:endParaRPr lang="en-GB" sz="2000" dirty="0">
            <a:latin typeface="Times New Roman" panose="02020603050405020304" pitchFamily="18" charset="0"/>
            <a:cs typeface="Times New Roman" panose="02020603050405020304" pitchFamily="18" charset="0"/>
          </a:endParaRPr>
        </a:p>
      </dgm:t>
    </dgm:pt>
    <dgm:pt modelId="{743CE490-5FEE-4ABA-A25F-49EB8B12EAD0}" type="parTrans" cxnId="{2433E689-1B0B-44BC-9EDF-1390C71C933F}">
      <dgm:prSet/>
      <dgm:spPr/>
      <dgm:t>
        <a:bodyPr/>
        <a:lstStyle/>
        <a:p>
          <a:endParaRPr lang="en-GB"/>
        </a:p>
      </dgm:t>
    </dgm:pt>
    <dgm:pt modelId="{7AEC9DC3-BD4F-4BCB-8A2D-669A12CF2D82}" type="sibTrans" cxnId="{2433E689-1B0B-44BC-9EDF-1390C71C933F}">
      <dgm:prSet/>
      <dgm:spPr/>
      <dgm:t>
        <a:bodyPr/>
        <a:lstStyle/>
        <a:p>
          <a:endParaRPr lang="en-GB"/>
        </a:p>
      </dgm:t>
    </dgm:pt>
    <dgm:pt modelId="{F2633BB6-8D7B-4D14-8482-9B6DA349BDE1}">
      <dgm:prSet custT="1"/>
      <dgm:spPr/>
      <dgm:t>
        <a:bodyPr/>
        <a:lstStyle/>
        <a:p>
          <a:pPr algn="just"/>
          <a:r>
            <a:rPr lang="en-US" sz="2000" dirty="0">
              <a:solidFill>
                <a:schemeClr val="tx1"/>
              </a:solidFill>
              <a:effectLst/>
              <a:latin typeface="Times New Roman" panose="02020603050405020304" pitchFamily="18" charset="0"/>
              <a:ea typeface="+mn-ea"/>
              <a:cs typeface="Times New Roman" panose="02020603050405020304" pitchFamily="18" charset="0"/>
            </a:rPr>
            <a:t>Future studies need to </a:t>
          </a:r>
          <a:r>
            <a:rPr lang="en-US" sz="2000" dirty="0" err="1">
              <a:solidFill>
                <a:schemeClr val="tx1"/>
              </a:solidFill>
              <a:effectLst/>
              <a:latin typeface="Times New Roman" panose="02020603050405020304" pitchFamily="18" charset="0"/>
              <a:ea typeface="+mn-ea"/>
              <a:cs typeface="Times New Roman" panose="02020603050405020304" pitchFamily="18" charset="0"/>
            </a:rPr>
            <a:t>analyse</a:t>
          </a:r>
          <a:r>
            <a:rPr lang="en-US" sz="2000" dirty="0">
              <a:solidFill>
                <a:schemeClr val="tx1"/>
              </a:solidFill>
              <a:effectLst/>
              <a:latin typeface="Times New Roman" panose="02020603050405020304" pitchFamily="18" charset="0"/>
              <a:ea typeface="+mn-ea"/>
              <a:cs typeface="Times New Roman" panose="02020603050405020304" pitchFamily="18" charset="0"/>
            </a:rPr>
            <a:t> (1) the impacts of AI on emotional satisfaction across hotel segments and (2) the change in employee morale and identity when working in an AI-incorporated service </a:t>
          </a:r>
          <a:endParaRPr lang="en-GB" sz="2000" dirty="0">
            <a:latin typeface="Times New Roman" panose="02020603050405020304" pitchFamily="18" charset="0"/>
            <a:cs typeface="Times New Roman" panose="02020603050405020304" pitchFamily="18" charset="0"/>
          </a:endParaRPr>
        </a:p>
      </dgm:t>
    </dgm:pt>
    <dgm:pt modelId="{B4C209B1-54C4-4489-8E20-A1C637546397}" type="parTrans" cxnId="{683031A0-8193-4EF2-A6C4-1A4B491C7BC9}">
      <dgm:prSet/>
      <dgm:spPr/>
      <dgm:t>
        <a:bodyPr/>
        <a:lstStyle/>
        <a:p>
          <a:endParaRPr lang="en-GB"/>
        </a:p>
      </dgm:t>
    </dgm:pt>
    <dgm:pt modelId="{813883C2-360A-4F1B-B166-BD2C16E68A38}" type="sibTrans" cxnId="{683031A0-8193-4EF2-A6C4-1A4B491C7BC9}">
      <dgm:prSet/>
      <dgm:spPr/>
      <dgm:t>
        <a:bodyPr/>
        <a:lstStyle/>
        <a:p>
          <a:endParaRPr lang="en-GB"/>
        </a:p>
      </dgm:t>
    </dgm:pt>
    <dgm:pt modelId="{63B3399D-63A4-4808-B156-FC83C072AD84}">
      <dgm:prSet custT="1"/>
      <dgm:spPr/>
      <dgm:t>
        <a:bodyPr/>
        <a:lstStyle/>
        <a:p>
          <a:pPr algn="just"/>
          <a:r>
            <a:rPr lang="en-GB" sz="2000" dirty="0">
              <a:solidFill>
                <a:schemeClr val="tx1"/>
              </a:solidFill>
              <a:effectLst/>
              <a:latin typeface="Times New Roman" panose="02020603050405020304" pitchFamily="18" charset="0"/>
              <a:ea typeface="+mn-ea"/>
              <a:cs typeface="Times New Roman" panose="02020603050405020304" pitchFamily="18" charset="0"/>
            </a:rPr>
            <a:t>Nevertheless, the use of chatbots by Radisson was met with guest resistance because these systems returned localisation errors consistently, and robotic concierges installed in an unnamed luxury hotel in Dubai were ditched after guests complained about the lack of warmth and responsiveness (Costa and Costa, 2022). </a:t>
          </a:r>
          <a:endParaRPr lang="en-GB" sz="2000" dirty="0">
            <a:latin typeface="Times New Roman" panose="02020603050405020304" pitchFamily="18" charset="0"/>
            <a:cs typeface="Times New Roman" panose="02020603050405020304" pitchFamily="18" charset="0"/>
          </a:endParaRPr>
        </a:p>
      </dgm:t>
    </dgm:pt>
    <dgm:pt modelId="{F34B9612-63F6-4DA3-85BB-D16D8E359A2E}" type="parTrans" cxnId="{15F95DB0-8439-4B72-ABBB-269474B4D4FC}">
      <dgm:prSet/>
      <dgm:spPr/>
      <dgm:t>
        <a:bodyPr/>
        <a:lstStyle/>
        <a:p>
          <a:endParaRPr lang="en-GB"/>
        </a:p>
      </dgm:t>
    </dgm:pt>
    <dgm:pt modelId="{F4B1DB33-03DD-4E18-A380-648C33FF1D89}" type="sibTrans" cxnId="{15F95DB0-8439-4B72-ABBB-269474B4D4FC}">
      <dgm:prSet/>
      <dgm:spPr/>
      <dgm:t>
        <a:bodyPr/>
        <a:lstStyle/>
        <a:p>
          <a:endParaRPr lang="en-GB"/>
        </a:p>
      </dgm:t>
    </dgm:pt>
    <dgm:pt modelId="{797E2148-1EAB-46C8-A5B9-6011842CBBE4}" type="pres">
      <dgm:prSet presAssocID="{35CE8487-2430-4238-9831-C6E2A5B0160A}" presName="linear" presStyleCnt="0">
        <dgm:presLayoutVars>
          <dgm:animLvl val="lvl"/>
          <dgm:resizeHandles val="exact"/>
        </dgm:presLayoutVars>
      </dgm:prSet>
      <dgm:spPr/>
    </dgm:pt>
    <dgm:pt modelId="{D7DAF274-38D5-4EEF-A3B3-E4D0E965BDE5}" type="pres">
      <dgm:prSet presAssocID="{893FB3DB-36B1-4BF5-8ABD-3F5FF9D59161}" presName="parentText" presStyleLbl="node1" presStyleIdx="0" presStyleCnt="9">
        <dgm:presLayoutVars>
          <dgm:chMax val="0"/>
          <dgm:bulletEnabled val="1"/>
        </dgm:presLayoutVars>
      </dgm:prSet>
      <dgm:spPr/>
    </dgm:pt>
    <dgm:pt modelId="{AE739786-9472-4098-B659-F8A52F6D03E0}" type="pres">
      <dgm:prSet presAssocID="{08A22201-8C4E-4563-81EF-B7BA17A49273}" presName="spacer" presStyleCnt="0"/>
      <dgm:spPr/>
    </dgm:pt>
    <dgm:pt modelId="{6E6CB347-1B0B-42CB-A3E3-BBDB0FAB0C43}" type="pres">
      <dgm:prSet presAssocID="{B41954A2-E823-4216-832F-1C08B4EE307B}" presName="parentText" presStyleLbl="node1" presStyleIdx="1" presStyleCnt="9">
        <dgm:presLayoutVars>
          <dgm:chMax val="0"/>
          <dgm:bulletEnabled val="1"/>
        </dgm:presLayoutVars>
      </dgm:prSet>
      <dgm:spPr/>
    </dgm:pt>
    <dgm:pt modelId="{24CA2317-2F9F-4038-908B-E6DAA3123744}" type="pres">
      <dgm:prSet presAssocID="{34352609-0835-42A0-97B9-A3CBA21E3AC7}" presName="spacer" presStyleCnt="0"/>
      <dgm:spPr/>
    </dgm:pt>
    <dgm:pt modelId="{43B64011-7140-4B18-BFA5-1E298D26B795}" type="pres">
      <dgm:prSet presAssocID="{85BB677D-7788-4523-9A91-EC4146486772}" presName="parentText" presStyleLbl="node1" presStyleIdx="2" presStyleCnt="9">
        <dgm:presLayoutVars>
          <dgm:chMax val="0"/>
          <dgm:bulletEnabled val="1"/>
        </dgm:presLayoutVars>
      </dgm:prSet>
      <dgm:spPr/>
    </dgm:pt>
    <dgm:pt modelId="{2EA1372F-6F6F-4197-BE87-4DEB3C16E6F4}" type="pres">
      <dgm:prSet presAssocID="{C5196444-2423-4C95-9E67-ED75372A9B3B}" presName="spacer" presStyleCnt="0"/>
      <dgm:spPr/>
    </dgm:pt>
    <dgm:pt modelId="{2065E820-CB6F-43CD-A52B-94C46AF941C6}" type="pres">
      <dgm:prSet presAssocID="{E15EA1A4-2A88-4861-8568-A8932231ACAE}" presName="parentText" presStyleLbl="node1" presStyleIdx="3" presStyleCnt="9" custScaleY="131853">
        <dgm:presLayoutVars>
          <dgm:chMax val="0"/>
          <dgm:bulletEnabled val="1"/>
        </dgm:presLayoutVars>
      </dgm:prSet>
      <dgm:spPr/>
    </dgm:pt>
    <dgm:pt modelId="{AC5533B0-AF54-42E2-86FC-42ABE0A63DC2}" type="pres">
      <dgm:prSet presAssocID="{57C4FE5E-E872-447A-BDAD-562966AE45EB}" presName="spacer" presStyleCnt="0"/>
      <dgm:spPr/>
    </dgm:pt>
    <dgm:pt modelId="{A2A3DC66-59E1-4B87-A19F-7794B655EF9D}" type="pres">
      <dgm:prSet presAssocID="{63B3399D-63A4-4808-B156-FC83C072AD84}" presName="parentText" presStyleLbl="node1" presStyleIdx="4" presStyleCnt="9">
        <dgm:presLayoutVars>
          <dgm:chMax val="0"/>
          <dgm:bulletEnabled val="1"/>
        </dgm:presLayoutVars>
      </dgm:prSet>
      <dgm:spPr/>
    </dgm:pt>
    <dgm:pt modelId="{4006B6AD-67F7-4DB0-9238-5C0BDF0923EC}" type="pres">
      <dgm:prSet presAssocID="{F4B1DB33-03DD-4E18-A380-648C33FF1D89}" presName="spacer" presStyleCnt="0"/>
      <dgm:spPr/>
    </dgm:pt>
    <dgm:pt modelId="{431E865A-F4E9-4887-AE11-6015BFA7EBDC}" type="pres">
      <dgm:prSet presAssocID="{CFAFFCBC-4997-4BD9-A030-186053B7DE0F}" presName="parentText" presStyleLbl="node1" presStyleIdx="5" presStyleCnt="9" custScaleY="68681">
        <dgm:presLayoutVars>
          <dgm:chMax val="0"/>
          <dgm:bulletEnabled val="1"/>
        </dgm:presLayoutVars>
      </dgm:prSet>
      <dgm:spPr/>
    </dgm:pt>
    <dgm:pt modelId="{ADC017FB-A082-49ED-8C16-A3E6A13B4727}" type="pres">
      <dgm:prSet presAssocID="{567F07F7-7F42-45D7-89D1-25350B70331E}" presName="spacer" presStyleCnt="0"/>
      <dgm:spPr/>
    </dgm:pt>
    <dgm:pt modelId="{69EE9931-06C3-4120-891E-A0536E56BE32}" type="pres">
      <dgm:prSet presAssocID="{B6EDB852-5F57-4F35-AD61-C628D620419B}" presName="parentText" presStyleLbl="node1" presStyleIdx="6" presStyleCnt="9">
        <dgm:presLayoutVars>
          <dgm:chMax val="0"/>
          <dgm:bulletEnabled val="1"/>
        </dgm:presLayoutVars>
      </dgm:prSet>
      <dgm:spPr/>
    </dgm:pt>
    <dgm:pt modelId="{A31B96C3-875A-4E77-AA71-C8487D67CD4E}" type="pres">
      <dgm:prSet presAssocID="{45DDC86F-60E6-4609-A1E2-3DCF63494953}" presName="spacer" presStyleCnt="0"/>
      <dgm:spPr/>
    </dgm:pt>
    <dgm:pt modelId="{21AEBB36-621B-497D-8F30-19CF35FDE5FE}" type="pres">
      <dgm:prSet presAssocID="{1F849A23-F7A4-43BD-B0CE-AB1A47E6455C}" presName="parentText" presStyleLbl="node1" presStyleIdx="7" presStyleCnt="9">
        <dgm:presLayoutVars>
          <dgm:chMax val="0"/>
          <dgm:bulletEnabled val="1"/>
        </dgm:presLayoutVars>
      </dgm:prSet>
      <dgm:spPr/>
    </dgm:pt>
    <dgm:pt modelId="{CE4067E3-2639-4949-9114-5151E457C830}" type="pres">
      <dgm:prSet presAssocID="{7AEC9DC3-BD4F-4BCB-8A2D-669A12CF2D82}" presName="spacer" presStyleCnt="0"/>
      <dgm:spPr/>
    </dgm:pt>
    <dgm:pt modelId="{77829E31-6EAD-4618-A384-A0C410BC8D33}" type="pres">
      <dgm:prSet presAssocID="{F2633BB6-8D7B-4D14-8482-9B6DA349BDE1}" presName="parentText" presStyleLbl="node1" presStyleIdx="8" presStyleCnt="9">
        <dgm:presLayoutVars>
          <dgm:chMax val="0"/>
          <dgm:bulletEnabled val="1"/>
        </dgm:presLayoutVars>
      </dgm:prSet>
      <dgm:spPr/>
    </dgm:pt>
  </dgm:ptLst>
  <dgm:cxnLst>
    <dgm:cxn modelId="{6F48B304-C646-4BF8-9DF2-0FB3559B1BFF}" type="presOf" srcId="{E15EA1A4-2A88-4861-8568-A8932231ACAE}" destId="{2065E820-CB6F-43CD-A52B-94C46AF941C6}" srcOrd="0" destOrd="0" presId="urn:microsoft.com/office/officeart/2005/8/layout/vList2"/>
    <dgm:cxn modelId="{9BAB6013-5267-4C81-8DBD-24F48087F6D8}" srcId="{35CE8487-2430-4238-9831-C6E2A5B0160A}" destId="{893FB3DB-36B1-4BF5-8ABD-3F5FF9D59161}" srcOrd="0" destOrd="0" parTransId="{053BBC6A-1AD8-4DE0-9BC0-29C5AEA410AF}" sibTransId="{08A22201-8C4E-4563-81EF-B7BA17A49273}"/>
    <dgm:cxn modelId="{9C1A3715-AA1F-45F8-AD2B-2623C8D9DDA5}" type="presOf" srcId="{1F849A23-F7A4-43BD-B0CE-AB1A47E6455C}" destId="{21AEBB36-621B-497D-8F30-19CF35FDE5FE}" srcOrd="0" destOrd="0" presId="urn:microsoft.com/office/officeart/2005/8/layout/vList2"/>
    <dgm:cxn modelId="{18898221-C9D3-4067-AB7A-E7912E4F7906}" type="presOf" srcId="{35CE8487-2430-4238-9831-C6E2A5B0160A}" destId="{797E2148-1EAB-46C8-A5B9-6011842CBBE4}" srcOrd="0" destOrd="0" presId="urn:microsoft.com/office/officeart/2005/8/layout/vList2"/>
    <dgm:cxn modelId="{4CB52422-3EE8-42F5-A702-B271F3FA83A0}" type="presOf" srcId="{F2633BB6-8D7B-4D14-8482-9B6DA349BDE1}" destId="{77829E31-6EAD-4618-A384-A0C410BC8D33}" srcOrd="0" destOrd="0" presId="urn:microsoft.com/office/officeart/2005/8/layout/vList2"/>
    <dgm:cxn modelId="{F8BB8D38-7B82-4AC1-83FB-D8F8F0EE892A}" type="presOf" srcId="{B6EDB852-5F57-4F35-AD61-C628D620419B}" destId="{69EE9931-06C3-4120-891E-A0536E56BE32}" srcOrd="0" destOrd="0" presId="urn:microsoft.com/office/officeart/2005/8/layout/vList2"/>
    <dgm:cxn modelId="{EFE51374-A477-4E2B-81F4-27DE7A9CF3D6}" srcId="{35CE8487-2430-4238-9831-C6E2A5B0160A}" destId="{E15EA1A4-2A88-4861-8568-A8932231ACAE}" srcOrd="3" destOrd="0" parTransId="{37358FB0-85D1-40DF-87EC-BE40DADA7E40}" sibTransId="{57C4FE5E-E872-447A-BDAD-562966AE45EB}"/>
    <dgm:cxn modelId="{FD320D58-B80B-4E96-B963-1BA0FE1D40CE}" type="presOf" srcId="{893FB3DB-36B1-4BF5-8ABD-3F5FF9D59161}" destId="{D7DAF274-38D5-4EEF-A3B3-E4D0E965BDE5}" srcOrd="0" destOrd="0" presId="urn:microsoft.com/office/officeart/2005/8/layout/vList2"/>
    <dgm:cxn modelId="{9C1E9986-63DE-4569-9457-5C251E085CF7}" srcId="{35CE8487-2430-4238-9831-C6E2A5B0160A}" destId="{CFAFFCBC-4997-4BD9-A030-186053B7DE0F}" srcOrd="5" destOrd="0" parTransId="{4396C1A2-AF3F-4D1B-B66B-5EC54587D4C2}" sibTransId="{567F07F7-7F42-45D7-89D1-25350B70331E}"/>
    <dgm:cxn modelId="{2433E689-1B0B-44BC-9EDF-1390C71C933F}" srcId="{35CE8487-2430-4238-9831-C6E2A5B0160A}" destId="{1F849A23-F7A4-43BD-B0CE-AB1A47E6455C}" srcOrd="7" destOrd="0" parTransId="{743CE490-5FEE-4ABA-A25F-49EB8B12EAD0}" sibTransId="{7AEC9DC3-BD4F-4BCB-8A2D-669A12CF2D82}"/>
    <dgm:cxn modelId="{96908F99-DD80-47F2-A1DD-961EE730E295}" srcId="{35CE8487-2430-4238-9831-C6E2A5B0160A}" destId="{B6EDB852-5F57-4F35-AD61-C628D620419B}" srcOrd="6" destOrd="0" parTransId="{9F48DB58-8895-47BF-B5B8-855B738D68FB}" sibTransId="{45DDC86F-60E6-4609-A1E2-3DCF63494953}"/>
    <dgm:cxn modelId="{810B4D9F-A83E-4558-B415-8645506F2356}" type="presOf" srcId="{63B3399D-63A4-4808-B156-FC83C072AD84}" destId="{A2A3DC66-59E1-4B87-A19F-7794B655EF9D}" srcOrd="0" destOrd="0" presId="urn:microsoft.com/office/officeart/2005/8/layout/vList2"/>
    <dgm:cxn modelId="{683031A0-8193-4EF2-A6C4-1A4B491C7BC9}" srcId="{35CE8487-2430-4238-9831-C6E2A5B0160A}" destId="{F2633BB6-8D7B-4D14-8482-9B6DA349BDE1}" srcOrd="8" destOrd="0" parTransId="{B4C209B1-54C4-4489-8E20-A1C637546397}" sibTransId="{813883C2-360A-4F1B-B166-BD2C16E68A38}"/>
    <dgm:cxn modelId="{1111CCAC-933C-44BD-92A3-18BBE89C7683}" srcId="{35CE8487-2430-4238-9831-C6E2A5B0160A}" destId="{85BB677D-7788-4523-9A91-EC4146486772}" srcOrd="2" destOrd="0" parTransId="{B9888EA4-286B-4B06-8482-D836B9FD037C}" sibTransId="{C5196444-2423-4C95-9E67-ED75372A9B3B}"/>
    <dgm:cxn modelId="{C67D24B0-FA12-4952-A2BE-FD1A58030758}" type="presOf" srcId="{85BB677D-7788-4523-9A91-EC4146486772}" destId="{43B64011-7140-4B18-BFA5-1E298D26B795}" srcOrd="0" destOrd="0" presId="urn:microsoft.com/office/officeart/2005/8/layout/vList2"/>
    <dgm:cxn modelId="{15F95DB0-8439-4B72-ABBB-269474B4D4FC}" srcId="{35CE8487-2430-4238-9831-C6E2A5B0160A}" destId="{63B3399D-63A4-4808-B156-FC83C072AD84}" srcOrd="4" destOrd="0" parTransId="{F34B9612-63F6-4DA3-85BB-D16D8E359A2E}" sibTransId="{F4B1DB33-03DD-4E18-A380-648C33FF1D89}"/>
    <dgm:cxn modelId="{DDCF6BDF-B455-4CA1-BA96-F3B5906B4F8D}" type="presOf" srcId="{CFAFFCBC-4997-4BD9-A030-186053B7DE0F}" destId="{431E865A-F4E9-4887-AE11-6015BFA7EBDC}" srcOrd="0" destOrd="0" presId="urn:microsoft.com/office/officeart/2005/8/layout/vList2"/>
    <dgm:cxn modelId="{8E0B31F5-5CE3-48F1-8EB1-9BFEDE8AB670}" type="presOf" srcId="{B41954A2-E823-4216-832F-1C08B4EE307B}" destId="{6E6CB347-1B0B-42CB-A3E3-BBDB0FAB0C43}" srcOrd="0" destOrd="0" presId="urn:microsoft.com/office/officeart/2005/8/layout/vList2"/>
    <dgm:cxn modelId="{478961FC-2F43-457D-81A9-C7FBE63102AC}" srcId="{35CE8487-2430-4238-9831-C6E2A5B0160A}" destId="{B41954A2-E823-4216-832F-1C08B4EE307B}" srcOrd="1" destOrd="0" parTransId="{B6846868-5E5F-4593-949A-6B21C71E95E5}" sibTransId="{34352609-0835-42A0-97B9-A3CBA21E3AC7}"/>
    <dgm:cxn modelId="{9B27CB0F-F7B8-4604-9345-2936E27FCC91}" type="presParOf" srcId="{797E2148-1EAB-46C8-A5B9-6011842CBBE4}" destId="{D7DAF274-38D5-4EEF-A3B3-E4D0E965BDE5}" srcOrd="0" destOrd="0" presId="urn:microsoft.com/office/officeart/2005/8/layout/vList2"/>
    <dgm:cxn modelId="{55872EB8-B724-4E7B-95BC-C505224DE5C7}" type="presParOf" srcId="{797E2148-1EAB-46C8-A5B9-6011842CBBE4}" destId="{AE739786-9472-4098-B659-F8A52F6D03E0}" srcOrd="1" destOrd="0" presId="urn:microsoft.com/office/officeart/2005/8/layout/vList2"/>
    <dgm:cxn modelId="{5413A2A8-5616-4934-90DB-BBC7B4596A3E}" type="presParOf" srcId="{797E2148-1EAB-46C8-A5B9-6011842CBBE4}" destId="{6E6CB347-1B0B-42CB-A3E3-BBDB0FAB0C43}" srcOrd="2" destOrd="0" presId="urn:microsoft.com/office/officeart/2005/8/layout/vList2"/>
    <dgm:cxn modelId="{6DA6E7FF-DA38-4CBC-A89C-2447324D681E}" type="presParOf" srcId="{797E2148-1EAB-46C8-A5B9-6011842CBBE4}" destId="{24CA2317-2F9F-4038-908B-E6DAA3123744}" srcOrd="3" destOrd="0" presId="urn:microsoft.com/office/officeart/2005/8/layout/vList2"/>
    <dgm:cxn modelId="{3FEA8D0E-9391-458B-81CA-AE658CF8A422}" type="presParOf" srcId="{797E2148-1EAB-46C8-A5B9-6011842CBBE4}" destId="{43B64011-7140-4B18-BFA5-1E298D26B795}" srcOrd="4" destOrd="0" presId="urn:microsoft.com/office/officeart/2005/8/layout/vList2"/>
    <dgm:cxn modelId="{EEC70C04-F361-460E-B0AB-102F96D92DD2}" type="presParOf" srcId="{797E2148-1EAB-46C8-A5B9-6011842CBBE4}" destId="{2EA1372F-6F6F-4197-BE87-4DEB3C16E6F4}" srcOrd="5" destOrd="0" presId="urn:microsoft.com/office/officeart/2005/8/layout/vList2"/>
    <dgm:cxn modelId="{44BC78F3-EEE5-45D9-AFC9-D6E9DD65D3DF}" type="presParOf" srcId="{797E2148-1EAB-46C8-A5B9-6011842CBBE4}" destId="{2065E820-CB6F-43CD-A52B-94C46AF941C6}" srcOrd="6" destOrd="0" presId="urn:microsoft.com/office/officeart/2005/8/layout/vList2"/>
    <dgm:cxn modelId="{00A05D47-8CBC-4EA8-8876-967320FF434F}" type="presParOf" srcId="{797E2148-1EAB-46C8-A5B9-6011842CBBE4}" destId="{AC5533B0-AF54-42E2-86FC-42ABE0A63DC2}" srcOrd="7" destOrd="0" presId="urn:microsoft.com/office/officeart/2005/8/layout/vList2"/>
    <dgm:cxn modelId="{42B03364-5B0B-4445-B346-A252175B4784}" type="presParOf" srcId="{797E2148-1EAB-46C8-A5B9-6011842CBBE4}" destId="{A2A3DC66-59E1-4B87-A19F-7794B655EF9D}" srcOrd="8" destOrd="0" presId="urn:microsoft.com/office/officeart/2005/8/layout/vList2"/>
    <dgm:cxn modelId="{2C9A107C-0AD4-4C42-B195-C353D4B0C396}" type="presParOf" srcId="{797E2148-1EAB-46C8-A5B9-6011842CBBE4}" destId="{4006B6AD-67F7-4DB0-9238-5C0BDF0923EC}" srcOrd="9" destOrd="0" presId="urn:microsoft.com/office/officeart/2005/8/layout/vList2"/>
    <dgm:cxn modelId="{5E77BA8A-E776-4C64-9325-E7C7AC62682B}" type="presParOf" srcId="{797E2148-1EAB-46C8-A5B9-6011842CBBE4}" destId="{431E865A-F4E9-4887-AE11-6015BFA7EBDC}" srcOrd="10" destOrd="0" presId="urn:microsoft.com/office/officeart/2005/8/layout/vList2"/>
    <dgm:cxn modelId="{76F8C4C5-C815-453E-9ED3-441A41250A67}" type="presParOf" srcId="{797E2148-1EAB-46C8-A5B9-6011842CBBE4}" destId="{ADC017FB-A082-49ED-8C16-A3E6A13B4727}" srcOrd="11" destOrd="0" presId="urn:microsoft.com/office/officeart/2005/8/layout/vList2"/>
    <dgm:cxn modelId="{6798C286-815E-47D4-B93E-F2B84521B178}" type="presParOf" srcId="{797E2148-1EAB-46C8-A5B9-6011842CBBE4}" destId="{69EE9931-06C3-4120-891E-A0536E56BE32}" srcOrd="12" destOrd="0" presId="urn:microsoft.com/office/officeart/2005/8/layout/vList2"/>
    <dgm:cxn modelId="{DB506F8F-A346-45FA-ABA2-A72FD5FDD833}" type="presParOf" srcId="{797E2148-1EAB-46C8-A5B9-6011842CBBE4}" destId="{A31B96C3-875A-4E77-AA71-C8487D67CD4E}" srcOrd="13" destOrd="0" presId="urn:microsoft.com/office/officeart/2005/8/layout/vList2"/>
    <dgm:cxn modelId="{74AF8FF7-B992-4FA1-93E6-751122702FF8}" type="presParOf" srcId="{797E2148-1EAB-46C8-A5B9-6011842CBBE4}" destId="{21AEBB36-621B-497D-8F30-19CF35FDE5FE}" srcOrd="14" destOrd="0" presId="urn:microsoft.com/office/officeart/2005/8/layout/vList2"/>
    <dgm:cxn modelId="{573B7275-9044-4148-BFFA-26609A37EE2A}" type="presParOf" srcId="{797E2148-1EAB-46C8-A5B9-6011842CBBE4}" destId="{CE4067E3-2639-4949-9114-5151E457C830}" srcOrd="15" destOrd="0" presId="urn:microsoft.com/office/officeart/2005/8/layout/vList2"/>
    <dgm:cxn modelId="{80D89667-808A-445A-B3F5-AB825AA7036F}" type="presParOf" srcId="{797E2148-1EAB-46C8-A5B9-6011842CBBE4}" destId="{77829E31-6EAD-4618-A384-A0C410BC8D33}"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A17F39F-60E0-429E-A873-17653FE6B72D}" type="doc">
      <dgm:prSet loTypeId="urn:microsoft.com/office/officeart/2005/8/layout/hProcess9" loCatId="process" qsTypeId="urn:microsoft.com/office/officeart/2005/8/quickstyle/simple1" qsCatId="simple" csTypeId="urn:microsoft.com/office/officeart/2005/8/colors/accent0_1" csCatId="mainScheme" phldr="1"/>
      <dgm:spPr/>
      <dgm:t>
        <a:bodyPr/>
        <a:lstStyle/>
        <a:p>
          <a:endParaRPr lang="en-GB"/>
        </a:p>
      </dgm:t>
    </dgm:pt>
    <dgm:pt modelId="{E1B39E90-85A2-4D8D-839A-00C0DB1F03A3}">
      <dgm:prSet custT="1"/>
      <dgm:spPr/>
      <dgm:t>
        <a:bodyPr/>
        <a:lstStyle/>
        <a:p>
          <a:pPr algn="just"/>
          <a:r>
            <a:rPr lang="en-US" sz="2000" dirty="0">
              <a:latin typeface="Bell MT" panose="02020503060305020303" pitchFamily="18" charset="0"/>
            </a:rPr>
            <a:t>This study adopts a </a:t>
          </a:r>
          <a:r>
            <a:rPr lang="en-US" sz="2000" b="1" dirty="0">
              <a:latin typeface="Bell MT" panose="02020503060305020303" pitchFamily="18" charset="0"/>
            </a:rPr>
            <a:t>desk-based secondary research methodology</a:t>
          </a:r>
          <a:r>
            <a:rPr lang="en-US" sz="2000" dirty="0">
              <a:latin typeface="Bell MT" panose="02020503060305020303" pitchFamily="18" charset="0"/>
            </a:rPr>
            <a:t> to explore the collaborative integration of Artificial Intelligence and human personnel in the hospitality industry. The focus is to critically assess the effects of AI on service delivery, guest experience, and employee roles by drawing upon a wide range of published sources, including academic literature, industry reports, and operational case studies (Verma et al., 2024).</a:t>
          </a:r>
          <a:endParaRPr lang="en-GB" sz="2000" dirty="0">
            <a:latin typeface="Bell MT" panose="02020503060305020303" pitchFamily="18" charset="0"/>
          </a:endParaRPr>
        </a:p>
      </dgm:t>
    </dgm:pt>
    <dgm:pt modelId="{B4DF5269-479B-4444-AA97-80C95BE0794C}" type="parTrans" cxnId="{C205BCFD-5E6E-4EEA-9FB3-82C48EB46ECA}">
      <dgm:prSet/>
      <dgm:spPr/>
      <dgm:t>
        <a:bodyPr/>
        <a:lstStyle/>
        <a:p>
          <a:endParaRPr lang="en-GB"/>
        </a:p>
      </dgm:t>
    </dgm:pt>
    <dgm:pt modelId="{AE66FF6C-4940-4151-B7F0-99C1C9E992EF}" type="sibTrans" cxnId="{C205BCFD-5E6E-4EEA-9FB3-82C48EB46ECA}">
      <dgm:prSet/>
      <dgm:spPr/>
      <dgm:t>
        <a:bodyPr/>
        <a:lstStyle/>
        <a:p>
          <a:endParaRPr lang="en-GB"/>
        </a:p>
      </dgm:t>
    </dgm:pt>
    <dgm:pt modelId="{AC3163AF-5869-4029-8C89-CE3BD4567A0A}">
      <dgm:prSet custT="1"/>
      <dgm:spPr/>
      <dgm:t>
        <a:bodyPr/>
        <a:lstStyle/>
        <a:p>
          <a:pPr algn="just"/>
          <a:r>
            <a:rPr lang="en-US" sz="2000">
              <a:latin typeface="Bell MT" panose="02020503060305020303" pitchFamily="18" charset="0"/>
            </a:rPr>
            <a:t>A </a:t>
          </a:r>
          <a:r>
            <a:rPr lang="en-US" sz="2000" b="1">
              <a:latin typeface="Bell MT" panose="02020503060305020303" pitchFamily="18" charset="0"/>
            </a:rPr>
            <a:t>qualitative interpretivist framework</a:t>
          </a:r>
          <a:r>
            <a:rPr lang="en-US" sz="2000">
              <a:latin typeface="Bell MT" panose="02020503060305020303" pitchFamily="18" charset="0"/>
            </a:rPr>
            <a:t> was selected to better explore the nuanced attitudes, cultural dynamics, and strategic responses within the sector. Sources were gathered from peer-reviewed journals, hospitality trade publications, and trusted online platforms such as Skift, Hospitality Net, and HotelTechReport. Materials were selected based on their academic rigour, relevance to the hospitality context, and publication date—prioritising work published within the last five years (Brotherton, 2015).</a:t>
          </a:r>
          <a:endParaRPr lang="en-GB" sz="2000">
            <a:latin typeface="Bell MT" panose="02020503060305020303" pitchFamily="18" charset="0"/>
          </a:endParaRPr>
        </a:p>
      </dgm:t>
    </dgm:pt>
    <dgm:pt modelId="{5CC8F6F6-72A7-4ECE-8786-BBE57661835E}" type="parTrans" cxnId="{03D0F1AE-586A-4705-96BC-D53077725D4A}">
      <dgm:prSet/>
      <dgm:spPr/>
      <dgm:t>
        <a:bodyPr/>
        <a:lstStyle/>
        <a:p>
          <a:endParaRPr lang="en-GB"/>
        </a:p>
      </dgm:t>
    </dgm:pt>
    <dgm:pt modelId="{EFC25E9C-EC99-4FA8-B316-C64C26C61B6F}" type="sibTrans" cxnId="{03D0F1AE-586A-4705-96BC-D53077725D4A}">
      <dgm:prSet/>
      <dgm:spPr/>
      <dgm:t>
        <a:bodyPr/>
        <a:lstStyle/>
        <a:p>
          <a:endParaRPr lang="en-GB"/>
        </a:p>
      </dgm:t>
    </dgm:pt>
    <dgm:pt modelId="{B60746B2-72A9-4864-A698-161BA01F4988}">
      <dgm:prSet custT="1"/>
      <dgm:spPr/>
      <dgm:t>
        <a:bodyPr/>
        <a:lstStyle/>
        <a:p>
          <a:pPr algn="just"/>
          <a:r>
            <a:rPr lang="en-US" sz="2000" dirty="0">
              <a:latin typeface="Bell MT" panose="02020503060305020303" pitchFamily="18" charset="0"/>
            </a:rPr>
            <a:t>While this approach allows for a rich synthesis of best practices, emerging risks, and global innovations, it also comes with limitations. These include the lack of first-hand empirical data and the risk of selective source bias. However, the use of </a:t>
          </a:r>
          <a:r>
            <a:rPr lang="en-US" sz="2000" b="1" dirty="0">
              <a:latin typeface="Bell MT" panose="02020503060305020303" pitchFamily="18" charset="0"/>
            </a:rPr>
            <a:t>multi-source triangulation</a:t>
          </a:r>
          <a:r>
            <a:rPr lang="en-US" sz="2000" dirty="0">
              <a:latin typeface="Bell MT" panose="02020503060305020303" pitchFamily="18" charset="0"/>
            </a:rPr>
            <a:t> strengthens analytical validity and ensures a balanced and critical perspective (Dubey and Kothari, 2022).</a:t>
          </a:r>
          <a:endParaRPr lang="en-GB" sz="2000" dirty="0">
            <a:latin typeface="Bell MT" panose="02020503060305020303" pitchFamily="18" charset="0"/>
          </a:endParaRPr>
        </a:p>
      </dgm:t>
    </dgm:pt>
    <dgm:pt modelId="{CFC23401-BF25-4839-8AD4-F2893356847B}" type="parTrans" cxnId="{D0CFF3A2-9D82-4254-9255-63605E7495B0}">
      <dgm:prSet/>
      <dgm:spPr/>
      <dgm:t>
        <a:bodyPr/>
        <a:lstStyle/>
        <a:p>
          <a:endParaRPr lang="en-GB"/>
        </a:p>
      </dgm:t>
    </dgm:pt>
    <dgm:pt modelId="{0D03C55E-4869-4D62-8055-10CFBB58267F}" type="sibTrans" cxnId="{D0CFF3A2-9D82-4254-9255-63605E7495B0}">
      <dgm:prSet/>
      <dgm:spPr/>
      <dgm:t>
        <a:bodyPr/>
        <a:lstStyle/>
        <a:p>
          <a:endParaRPr lang="en-GB"/>
        </a:p>
      </dgm:t>
    </dgm:pt>
    <dgm:pt modelId="{7F47D35D-8D63-4110-A3E9-76B1DDDDAE50}" type="pres">
      <dgm:prSet presAssocID="{BA17F39F-60E0-429E-A873-17653FE6B72D}" presName="CompostProcess" presStyleCnt="0">
        <dgm:presLayoutVars>
          <dgm:dir/>
          <dgm:resizeHandles val="exact"/>
        </dgm:presLayoutVars>
      </dgm:prSet>
      <dgm:spPr/>
    </dgm:pt>
    <dgm:pt modelId="{C87E64E3-C14C-4954-9C53-6E4A02A60B77}" type="pres">
      <dgm:prSet presAssocID="{BA17F39F-60E0-429E-A873-17653FE6B72D}" presName="arrow" presStyleLbl="bgShp" presStyleIdx="0" presStyleCnt="1"/>
      <dgm:spPr/>
    </dgm:pt>
    <dgm:pt modelId="{9FD2E201-F999-4FDC-8D1B-3C793EB1F8FC}" type="pres">
      <dgm:prSet presAssocID="{BA17F39F-60E0-429E-A873-17653FE6B72D}" presName="linearProcess" presStyleCnt="0"/>
      <dgm:spPr/>
    </dgm:pt>
    <dgm:pt modelId="{235E5836-7CE3-4961-AB4B-7A026101409A}" type="pres">
      <dgm:prSet presAssocID="{E1B39E90-85A2-4D8D-839A-00C0DB1F03A3}" presName="textNode" presStyleLbl="node1" presStyleIdx="0" presStyleCnt="3" custScaleY="185688">
        <dgm:presLayoutVars>
          <dgm:bulletEnabled val="1"/>
        </dgm:presLayoutVars>
      </dgm:prSet>
      <dgm:spPr/>
    </dgm:pt>
    <dgm:pt modelId="{05132802-648A-4910-84A8-7D6BFB425150}" type="pres">
      <dgm:prSet presAssocID="{AE66FF6C-4940-4151-B7F0-99C1C9E992EF}" presName="sibTrans" presStyleCnt="0"/>
      <dgm:spPr/>
    </dgm:pt>
    <dgm:pt modelId="{B9E122A8-D0A4-4E64-A5E1-C4D1C1009A1A}" type="pres">
      <dgm:prSet presAssocID="{AC3163AF-5869-4029-8C89-CE3BD4567A0A}" presName="textNode" presStyleLbl="node1" presStyleIdx="1" presStyleCnt="3" custScaleY="185688">
        <dgm:presLayoutVars>
          <dgm:bulletEnabled val="1"/>
        </dgm:presLayoutVars>
      </dgm:prSet>
      <dgm:spPr/>
    </dgm:pt>
    <dgm:pt modelId="{4B771A80-5962-4B2E-81A0-DD566544FC25}" type="pres">
      <dgm:prSet presAssocID="{EFC25E9C-EC99-4FA8-B316-C64C26C61B6F}" presName="sibTrans" presStyleCnt="0"/>
      <dgm:spPr/>
    </dgm:pt>
    <dgm:pt modelId="{0562C096-F2D1-4BA5-834E-61E06F75F6C9}" type="pres">
      <dgm:prSet presAssocID="{B60746B2-72A9-4864-A698-161BA01F4988}" presName="textNode" presStyleLbl="node1" presStyleIdx="2" presStyleCnt="3" custScaleY="185688">
        <dgm:presLayoutVars>
          <dgm:bulletEnabled val="1"/>
        </dgm:presLayoutVars>
      </dgm:prSet>
      <dgm:spPr/>
    </dgm:pt>
  </dgm:ptLst>
  <dgm:cxnLst>
    <dgm:cxn modelId="{07729F53-03C4-4398-A597-0A2EA10E1645}" type="presOf" srcId="{B60746B2-72A9-4864-A698-161BA01F4988}" destId="{0562C096-F2D1-4BA5-834E-61E06F75F6C9}" srcOrd="0" destOrd="0" presId="urn:microsoft.com/office/officeart/2005/8/layout/hProcess9"/>
    <dgm:cxn modelId="{F7676499-AE54-4BE9-8867-7DADBB3E6E40}" type="presOf" srcId="{BA17F39F-60E0-429E-A873-17653FE6B72D}" destId="{7F47D35D-8D63-4110-A3E9-76B1DDDDAE50}" srcOrd="0" destOrd="0" presId="urn:microsoft.com/office/officeart/2005/8/layout/hProcess9"/>
    <dgm:cxn modelId="{D0CFF3A2-9D82-4254-9255-63605E7495B0}" srcId="{BA17F39F-60E0-429E-A873-17653FE6B72D}" destId="{B60746B2-72A9-4864-A698-161BA01F4988}" srcOrd="2" destOrd="0" parTransId="{CFC23401-BF25-4839-8AD4-F2893356847B}" sibTransId="{0D03C55E-4869-4D62-8055-10CFBB58267F}"/>
    <dgm:cxn modelId="{03D0F1AE-586A-4705-96BC-D53077725D4A}" srcId="{BA17F39F-60E0-429E-A873-17653FE6B72D}" destId="{AC3163AF-5869-4029-8C89-CE3BD4567A0A}" srcOrd="1" destOrd="0" parTransId="{5CC8F6F6-72A7-4ECE-8786-BBE57661835E}" sibTransId="{EFC25E9C-EC99-4FA8-B316-C64C26C61B6F}"/>
    <dgm:cxn modelId="{135A0DE1-F455-417C-AB00-8E53FB1E8D8B}" type="presOf" srcId="{E1B39E90-85A2-4D8D-839A-00C0DB1F03A3}" destId="{235E5836-7CE3-4961-AB4B-7A026101409A}" srcOrd="0" destOrd="0" presId="urn:microsoft.com/office/officeart/2005/8/layout/hProcess9"/>
    <dgm:cxn modelId="{36A927F7-C1A1-4399-8F59-2B01D2C3C1B4}" type="presOf" srcId="{AC3163AF-5869-4029-8C89-CE3BD4567A0A}" destId="{B9E122A8-D0A4-4E64-A5E1-C4D1C1009A1A}" srcOrd="0" destOrd="0" presId="urn:microsoft.com/office/officeart/2005/8/layout/hProcess9"/>
    <dgm:cxn modelId="{C205BCFD-5E6E-4EEA-9FB3-82C48EB46ECA}" srcId="{BA17F39F-60E0-429E-A873-17653FE6B72D}" destId="{E1B39E90-85A2-4D8D-839A-00C0DB1F03A3}" srcOrd="0" destOrd="0" parTransId="{B4DF5269-479B-4444-AA97-80C95BE0794C}" sibTransId="{AE66FF6C-4940-4151-B7F0-99C1C9E992EF}"/>
    <dgm:cxn modelId="{AC5D2BEC-3012-480D-A924-F3232B03783B}" type="presParOf" srcId="{7F47D35D-8D63-4110-A3E9-76B1DDDDAE50}" destId="{C87E64E3-C14C-4954-9C53-6E4A02A60B77}" srcOrd="0" destOrd="0" presId="urn:microsoft.com/office/officeart/2005/8/layout/hProcess9"/>
    <dgm:cxn modelId="{8BE83669-1F6A-40AB-AEF6-763F61E01DC4}" type="presParOf" srcId="{7F47D35D-8D63-4110-A3E9-76B1DDDDAE50}" destId="{9FD2E201-F999-4FDC-8D1B-3C793EB1F8FC}" srcOrd="1" destOrd="0" presId="urn:microsoft.com/office/officeart/2005/8/layout/hProcess9"/>
    <dgm:cxn modelId="{63BB748B-BB6C-4E21-BC02-9CC0DBA98804}" type="presParOf" srcId="{9FD2E201-F999-4FDC-8D1B-3C793EB1F8FC}" destId="{235E5836-7CE3-4961-AB4B-7A026101409A}" srcOrd="0" destOrd="0" presId="urn:microsoft.com/office/officeart/2005/8/layout/hProcess9"/>
    <dgm:cxn modelId="{8708C72E-8AB0-4768-B252-6904843B51CB}" type="presParOf" srcId="{9FD2E201-F999-4FDC-8D1B-3C793EB1F8FC}" destId="{05132802-648A-4910-84A8-7D6BFB425150}" srcOrd="1" destOrd="0" presId="urn:microsoft.com/office/officeart/2005/8/layout/hProcess9"/>
    <dgm:cxn modelId="{46E43CD1-21C2-41B1-BC39-DB6E6E587A68}" type="presParOf" srcId="{9FD2E201-F999-4FDC-8D1B-3C793EB1F8FC}" destId="{B9E122A8-D0A4-4E64-A5E1-C4D1C1009A1A}" srcOrd="2" destOrd="0" presId="urn:microsoft.com/office/officeart/2005/8/layout/hProcess9"/>
    <dgm:cxn modelId="{2A4B5913-27D5-4791-8620-C1B55DA06B64}" type="presParOf" srcId="{9FD2E201-F999-4FDC-8D1B-3C793EB1F8FC}" destId="{4B771A80-5962-4B2E-81A0-DD566544FC25}" srcOrd="3" destOrd="0" presId="urn:microsoft.com/office/officeart/2005/8/layout/hProcess9"/>
    <dgm:cxn modelId="{21ED04F5-E1AB-4188-A462-D5F286E252A9}" type="presParOf" srcId="{9FD2E201-F999-4FDC-8D1B-3C793EB1F8FC}" destId="{0562C096-F2D1-4BA5-834E-61E06F75F6C9}"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240229-8237-4EC8-BF85-CBCEC37FC96A}"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GB"/>
        </a:p>
      </dgm:t>
    </dgm:pt>
    <dgm:pt modelId="{30302D73-3A05-4027-BC25-C0D1C5709BA9}">
      <dgm:prSet custT="1"/>
      <dgm:spPr/>
      <dgm:t>
        <a:bodyPr/>
        <a:lstStyle/>
        <a:p>
          <a:pPr algn="just">
            <a:lnSpc>
              <a:spcPct val="150000"/>
            </a:lnSpc>
          </a:pPr>
          <a:r>
            <a:rPr lang="en-US" sz="2000" b="1" dirty="0">
              <a:latin typeface="Times New Roman" panose="02020603050405020304" pitchFamily="18" charset="0"/>
              <a:cs typeface="Times New Roman" panose="02020603050405020304" pitchFamily="18" charset="0"/>
            </a:rPr>
            <a:t>Political Factors</a:t>
          </a:r>
          <a:endParaRPr lang="en-GB" sz="2000" dirty="0">
            <a:latin typeface="Times New Roman" panose="02020603050405020304" pitchFamily="18" charset="0"/>
            <a:cs typeface="Times New Roman" panose="02020603050405020304" pitchFamily="18" charset="0"/>
          </a:endParaRPr>
        </a:p>
      </dgm:t>
    </dgm:pt>
    <dgm:pt modelId="{55C9D136-BABC-4A52-A534-E4A5297A9B85}" type="parTrans" cxnId="{1E08EFF8-7329-4AE1-9C7D-45A94A04FE3F}">
      <dgm:prSet/>
      <dgm:spPr/>
      <dgm:t>
        <a:bodyPr/>
        <a:lstStyle/>
        <a:p>
          <a:endParaRPr lang="en-GB"/>
        </a:p>
      </dgm:t>
    </dgm:pt>
    <dgm:pt modelId="{3FAC270D-4350-43E3-AF02-4ADD85E0869E}" type="sibTrans" cxnId="{1E08EFF8-7329-4AE1-9C7D-45A94A04FE3F}">
      <dgm:prSet/>
      <dgm:spPr/>
      <dgm:t>
        <a:bodyPr/>
        <a:lstStyle/>
        <a:p>
          <a:endParaRPr lang="en-GB"/>
        </a:p>
      </dgm:t>
    </dgm:pt>
    <dgm:pt modelId="{32A1074B-A50B-4125-88CA-FABBEE2AFD96}">
      <dgm:prSet custT="1"/>
      <dgm:spPr/>
      <dgm:t>
        <a:bodyPr/>
        <a:lstStyle/>
        <a:p>
          <a:pPr algn="just">
            <a:lnSpc>
              <a:spcPct val="150000"/>
            </a:lnSpc>
          </a:pPr>
          <a:r>
            <a:rPr lang="en-US" sz="2000" dirty="0">
              <a:latin typeface="Times New Roman" panose="02020603050405020304" pitchFamily="18" charset="0"/>
              <a:cs typeface="Times New Roman" panose="02020603050405020304" pitchFamily="18" charset="0"/>
            </a:rPr>
            <a:t>The UK and EU regulatory environment both restrict and encourage AI adoption. GDPR and the forthcoming EU AI Act introduce rigorous compliance measures that foster responsible technology use and guest trust (</a:t>
          </a:r>
          <a:r>
            <a:rPr lang="en-US" sz="2000" dirty="0" err="1">
              <a:latin typeface="Times New Roman" panose="02020603050405020304" pitchFamily="18" charset="0"/>
              <a:cs typeface="Times New Roman" panose="02020603050405020304" pitchFamily="18" charset="0"/>
            </a:rPr>
            <a:t>Jiwnani</a:t>
          </a:r>
          <a:r>
            <a:rPr lang="en-US" sz="2000" dirty="0">
              <a:latin typeface="Times New Roman" panose="02020603050405020304" pitchFamily="18" charset="0"/>
              <a:cs typeface="Times New Roman" panose="02020603050405020304" pitchFamily="18" charset="0"/>
            </a:rPr>
            <a:t>, 2024; </a:t>
          </a:r>
          <a:r>
            <a:rPr lang="en-US" sz="2000" dirty="0" err="1">
              <a:latin typeface="Times New Roman" panose="02020603050405020304" pitchFamily="18" charset="0"/>
              <a:cs typeface="Times New Roman" panose="02020603050405020304" pitchFamily="18" charset="0"/>
            </a:rPr>
            <a:t>IndustryARC</a:t>
          </a:r>
          <a:r>
            <a:rPr lang="en-US" sz="2000" dirty="0">
              <a:latin typeface="Times New Roman" panose="02020603050405020304" pitchFamily="18" charset="0"/>
              <a:cs typeface="Times New Roman" panose="02020603050405020304" pitchFamily="18" charset="0"/>
            </a:rPr>
            <a:t>, 2024). Brexit-related </a:t>
          </a:r>
          <a:r>
            <a:rPr lang="en-US" sz="2000" dirty="0" err="1">
              <a:latin typeface="Times New Roman" panose="02020603050405020304" pitchFamily="18" charset="0"/>
              <a:cs typeface="Times New Roman" panose="02020603050405020304" pitchFamily="18" charset="0"/>
            </a:rPr>
            <a:t>labour</a:t>
          </a:r>
          <a:r>
            <a:rPr lang="en-US" sz="2000" dirty="0">
              <a:latin typeface="Times New Roman" panose="02020603050405020304" pitchFamily="18" charset="0"/>
              <a:cs typeface="Times New Roman" panose="02020603050405020304" pitchFamily="18" charset="0"/>
            </a:rPr>
            <a:t> shortages and rising employer costs, including the 2025 NIC adjustments, have led 51% of UK leaders to </a:t>
          </a:r>
          <a:r>
            <a:rPr lang="en-US" sz="2000" dirty="0" err="1">
              <a:latin typeface="Times New Roman" panose="02020603050405020304" pitchFamily="18" charset="0"/>
              <a:cs typeface="Times New Roman" panose="02020603050405020304" pitchFamily="18" charset="0"/>
            </a:rPr>
            <a:t>prioritise</a:t>
          </a:r>
          <a:r>
            <a:rPr lang="en-US" sz="2000" dirty="0">
              <a:latin typeface="Times New Roman" panose="02020603050405020304" pitchFamily="18" charset="0"/>
              <a:cs typeface="Times New Roman" panose="02020603050405020304" pitchFamily="18" charset="0"/>
            </a:rPr>
            <a:t> AI investment over recruitment (The Guardian, 2025; Facit Data Systems, 2025). </a:t>
          </a:r>
          <a:r>
            <a:rPr lang="en-GB" sz="2000" dirty="0">
              <a:solidFill>
                <a:schemeClr val="tx1"/>
              </a:solidFill>
              <a:effectLst/>
              <a:latin typeface="Times New Roman" panose="02020603050405020304" pitchFamily="18" charset="0"/>
              <a:ea typeface="+mn-ea"/>
              <a:cs typeface="Times New Roman" panose="02020603050405020304" pitchFamily="18" charset="0"/>
            </a:rPr>
            <a:t>At the same time, guest dynamics are changing because of geopolitical volatility, and operators must use flexible AI solutions to satisfy the shifting needs of locals.</a:t>
          </a:r>
          <a:endParaRPr lang="en-GB" sz="2000" dirty="0">
            <a:latin typeface="Times New Roman" panose="02020603050405020304" pitchFamily="18" charset="0"/>
            <a:cs typeface="Times New Roman" panose="02020603050405020304" pitchFamily="18" charset="0"/>
          </a:endParaRPr>
        </a:p>
      </dgm:t>
    </dgm:pt>
    <dgm:pt modelId="{C5F7041E-78EC-4376-B900-570D9503F16E}" type="parTrans" cxnId="{0164EE47-8129-44A0-AAD9-25BEF4C01922}">
      <dgm:prSet/>
      <dgm:spPr/>
      <dgm:t>
        <a:bodyPr/>
        <a:lstStyle/>
        <a:p>
          <a:endParaRPr lang="en-GB"/>
        </a:p>
      </dgm:t>
    </dgm:pt>
    <dgm:pt modelId="{D3E5E527-A3CA-44E1-BE4B-C17EF34B0135}" type="sibTrans" cxnId="{0164EE47-8129-44A0-AAD9-25BEF4C01922}">
      <dgm:prSet/>
      <dgm:spPr/>
      <dgm:t>
        <a:bodyPr/>
        <a:lstStyle/>
        <a:p>
          <a:endParaRPr lang="en-GB"/>
        </a:p>
      </dgm:t>
    </dgm:pt>
    <dgm:pt modelId="{05679BBB-EDC5-45C2-9378-1382103D6872}">
      <dgm:prSet custT="1"/>
      <dgm:spPr/>
      <dgm:t>
        <a:bodyPr/>
        <a:lstStyle/>
        <a:p>
          <a:pPr algn="just">
            <a:lnSpc>
              <a:spcPct val="150000"/>
            </a:lnSpc>
          </a:pPr>
          <a:r>
            <a:rPr lang="en-US" sz="2000" b="1">
              <a:latin typeface="Times New Roman" panose="02020603050405020304" pitchFamily="18" charset="0"/>
              <a:cs typeface="Times New Roman" panose="02020603050405020304" pitchFamily="18" charset="0"/>
            </a:rPr>
            <a:t>Economic Factors</a:t>
          </a:r>
          <a:endParaRPr lang="en-GB" sz="2000">
            <a:latin typeface="Times New Roman" panose="02020603050405020304" pitchFamily="18" charset="0"/>
            <a:cs typeface="Times New Roman" panose="02020603050405020304" pitchFamily="18" charset="0"/>
          </a:endParaRPr>
        </a:p>
      </dgm:t>
    </dgm:pt>
    <dgm:pt modelId="{E55A827D-C120-4C3B-B9E3-0E4E96A020DC}" type="parTrans" cxnId="{D4D8322C-2268-434F-B7C9-FE661F062B5C}">
      <dgm:prSet/>
      <dgm:spPr/>
      <dgm:t>
        <a:bodyPr/>
        <a:lstStyle/>
        <a:p>
          <a:endParaRPr lang="en-GB"/>
        </a:p>
      </dgm:t>
    </dgm:pt>
    <dgm:pt modelId="{2E279F06-1AB2-4CD0-A600-A84EF9F09DF2}" type="sibTrans" cxnId="{D4D8322C-2268-434F-B7C9-FE661F062B5C}">
      <dgm:prSet/>
      <dgm:spPr/>
      <dgm:t>
        <a:bodyPr/>
        <a:lstStyle/>
        <a:p>
          <a:endParaRPr lang="en-GB"/>
        </a:p>
      </dgm:t>
    </dgm:pt>
    <dgm:pt modelId="{43FA7821-7386-48F2-A0FE-9BEEC594BCD0}">
      <dgm:prSet custT="1"/>
      <dgm:spPr/>
      <dgm:t>
        <a:bodyPr/>
        <a:lstStyle/>
        <a:p>
          <a:pPr algn="just">
            <a:lnSpc>
              <a:spcPct val="150000"/>
            </a:lnSpc>
          </a:pPr>
          <a:r>
            <a:rPr lang="en-US" sz="2000" dirty="0">
              <a:latin typeface="Times New Roman" panose="02020603050405020304" pitchFamily="18" charset="0"/>
              <a:cs typeface="Times New Roman" panose="02020603050405020304" pitchFamily="18" charset="0"/>
            </a:rPr>
            <a:t>Inflation, rising wage costs, and a 4.7% UK unemployment rate are driving hospitality firms toward automation (Financial Times, 2025). The sector has absorbed 45% of post-NIC job losses (Cookson, 2025), and 50% of firms plan to increase AI investment (</a:t>
          </a:r>
          <a:r>
            <a:rPr lang="en-US" sz="2000" dirty="0" err="1">
              <a:latin typeface="Times New Roman" panose="02020603050405020304" pitchFamily="18" charset="0"/>
              <a:cs typeface="Times New Roman" panose="02020603050405020304" pitchFamily="18" charset="0"/>
            </a:rPr>
            <a:t>Hospitality.today</a:t>
          </a:r>
          <a:r>
            <a:rPr lang="en-US" sz="2000" dirty="0">
              <a:latin typeface="Times New Roman" panose="02020603050405020304" pitchFamily="18" charset="0"/>
              <a:cs typeface="Times New Roman" panose="02020603050405020304" pitchFamily="18" charset="0"/>
            </a:rPr>
            <a:t>, 2025). While tools like chatbots and kiosks offer savings, overuse risks service dilution. High infrastructure costs and energy prices also constrain SMEs. Still, examples like </a:t>
          </a:r>
          <a:r>
            <a:rPr lang="en-US" sz="2000" dirty="0" err="1">
              <a:latin typeface="Times New Roman" panose="02020603050405020304" pitchFamily="18" charset="0"/>
              <a:cs typeface="Times New Roman" panose="02020603050405020304" pitchFamily="18" charset="0"/>
            </a:rPr>
            <a:t>Zedwell</a:t>
          </a:r>
          <a:r>
            <a:rPr lang="en-US" sz="2000" dirty="0">
              <a:latin typeface="Times New Roman" panose="02020603050405020304" pitchFamily="18" charset="0"/>
              <a:cs typeface="Times New Roman" panose="02020603050405020304" pitchFamily="18" charset="0"/>
            </a:rPr>
            <a:t> show that smart AI implementation can deliver rapid ROI and improve operational forecasting (Ackerman, 2024).</a:t>
          </a:r>
          <a:endParaRPr lang="en-GB" sz="2000" dirty="0">
            <a:latin typeface="Times New Roman" panose="02020603050405020304" pitchFamily="18" charset="0"/>
            <a:cs typeface="Times New Roman" panose="02020603050405020304" pitchFamily="18" charset="0"/>
          </a:endParaRPr>
        </a:p>
      </dgm:t>
    </dgm:pt>
    <dgm:pt modelId="{698D9378-8A59-440E-8D4E-F0E4A663D726}" type="parTrans" cxnId="{845CDFF0-A106-4740-8C50-AF38063F3B4C}">
      <dgm:prSet/>
      <dgm:spPr/>
      <dgm:t>
        <a:bodyPr/>
        <a:lstStyle/>
        <a:p>
          <a:endParaRPr lang="en-GB"/>
        </a:p>
      </dgm:t>
    </dgm:pt>
    <dgm:pt modelId="{E9A7040A-B1D2-4E2B-9EBB-CF23218DA39C}" type="sibTrans" cxnId="{845CDFF0-A106-4740-8C50-AF38063F3B4C}">
      <dgm:prSet/>
      <dgm:spPr/>
      <dgm:t>
        <a:bodyPr/>
        <a:lstStyle/>
        <a:p>
          <a:endParaRPr lang="en-GB"/>
        </a:p>
      </dgm:t>
    </dgm:pt>
    <dgm:pt modelId="{27FAE6B2-186B-4A5D-ABC1-A46D282E3457}" type="pres">
      <dgm:prSet presAssocID="{88240229-8237-4EC8-BF85-CBCEC37FC96A}" presName="Name0" presStyleCnt="0">
        <dgm:presLayoutVars>
          <dgm:chMax val="7"/>
          <dgm:chPref val="7"/>
          <dgm:dir/>
        </dgm:presLayoutVars>
      </dgm:prSet>
      <dgm:spPr/>
    </dgm:pt>
    <dgm:pt modelId="{92C6D8BA-E231-4A1F-9460-D3582A4A1744}" type="pres">
      <dgm:prSet presAssocID="{88240229-8237-4EC8-BF85-CBCEC37FC96A}" presName="Name1" presStyleCnt="0"/>
      <dgm:spPr/>
    </dgm:pt>
    <dgm:pt modelId="{7000A029-E35B-43BB-A481-C2A65DA48150}" type="pres">
      <dgm:prSet presAssocID="{88240229-8237-4EC8-BF85-CBCEC37FC96A}" presName="cycle" presStyleCnt="0"/>
      <dgm:spPr/>
    </dgm:pt>
    <dgm:pt modelId="{5BB351DD-7169-4021-9E90-175154DE6AC8}" type="pres">
      <dgm:prSet presAssocID="{88240229-8237-4EC8-BF85-CBCEC37FC96A}" presName="srcNode" presStyleLbl="node1" presStyleIdx="0" presStyleCnt="4"/>
      <dgm:spPr/>
    </dgm:pt>
    <dgm:pt modelId="{CCEBB7F8-2D50-4E99-B87D-C7F9A30B68D9}" type="pres">
      <dgm:prSet presAssocID="{88240229-8237-4EC8-BF85-CBCEC37FC96A}" presName="conn" presStyleLbl="parChTrans1D2" presStyleIdx="0" presStyleCnt="1"/>
      <dgm:spPr/>
    </dgm:pt>
    <dgm:pt modelId="{7D089D98-417F-4D92-83B0-BB7ADB780090}" type="pres">
      <dgm:prSet presAssocID="{88240229-8237-4EC8-BF85-CBCEC37FC96A}" presName="extraNode" presStyleLbl="node1" presStyleIdx="0" presStyleCnt="4"/>
      <dgm:spPr/>
    </dgm:pt>
    <dgm:pt modelId="{F2E9421F-B920-495B-A9D3-CCA5B0E8BE6B}" type="pres">
      <dgm:prSet presAssocID="{88240229-8237-4EC8-BF85-CBCEC37FC96A}" presName="dstNode" presStyleLbl="node1" presStyleIdx="0" presStyleCnt="4"/>
      <dgm:spPr/>
    </dgm:pt>
    <dgm:pt modelId="{CC28FE10-6CDF-42E3-8E76-E99F5B93E9C6}" type="pres">
      <dgm:prSet presAssocID="{30302D73-3A05-4027-BC25-C0D1C5709BA9}" presName="text_1" presStyleLbl="node1" presStyleIdx="0" presStyleCnt="4" custScaleY="73319" custLinFactNeighborY="-45095">
        <dgm:presLayoutVars>
          <dgm:bulletEnabled val="1"/>
        </dgm:presLayoutVars>
      </dgm:prSet>
      <dgm:spPr/>
    </dgm:pt>
    <dgm:pt modelId="{B342F475-DBED-4229-90DC-29504A14F96C}" type="pres">
      <dgm:prSet presAssocID="{30302D73-3A05-4027-BC25-C0D1C5709BA9}" presName="accent_1" presStyleCnt="0"/>
      <dgm:spPr/>
    </dgm:pt>
    <dgm:pt modelId="{1A609CDD-1401-4770-A1DF-4BE8798761CB}" type="pres">
      <dgm:prSet presAssocID="{30302D73-3A05-4027-BC25-C0D1C5709BA9}" presName="accentRepeatNode" presStyleLbl="solidFgAcc1" presStyleIdx="0" presStyleCnt="4"/>
      <dgm:spPr/>
    </dgm:pt>
    <dgm:pt modelId="{DD54A878-EA2D-4C10-B007-AC023F7E6DB9}" type="pres">
      <dgm:prSet presAssocID="{32A1074B-A50B-4125-88CA-FABBEE2AFD96}" presName="text_2" presStyleLbl="node1" presStyleIdx="1" presStyleCnt="4" custScaleY="267877" custLinFactNeighborY="-21574">
        <dgm:presLayoutVars>
          <dgm:bulletEnabled val="1"/>
        </dgm:presLayoutVars>
      </dgm:prSet>
      <dgm:spPr/>
    </dgm:pt>
    <dgm:pt modelId="{36947012-A624-46E6-947C-CBEC859AF09D}" type="pres">
      <dgm:prSet presAssocID="{32A1074B-A50B-4125-88CA-FABBEE2AFD96}" presName="accent_2" presStyleCnt="0"/>
      <dgm:spPr/>
    </dgm:pt>
    <dgm:pt modelId="{C0FF8821-A7AD-4B8F-9428-18DDF177A367}" type="pres">
      <dgm:prSet presAssocID="{32A1074B-A50B-4125-88CA-FABBEE2AFD96}" presName="accentRepeatNode" presStyleLbl="solidFgAcc1" presStyleIdx="1" presStyleCnt="4"/>
      <dgm:spPr/>
    </dgm:pt>
    <dgm:pt modelId="{30B3358B-95C6-4511-AA55-A4E4CF478DE6}" type="pres">
      <dgm:prSet presAssocID="{05679BBB-EDC5-45C2-9378-1382103D6872}" presName="text_3" presStyleLbl="node1" presStyleIdx="2" presStyleCnt="4" custScaleY="84367" custLinFactNeighborX="-202" custLinFactNeighborY="5077">
        <dgm:presLayoutVars>
          <dgm:bulletEnabled val="1"/>
        </dgm:presLayoutVars>
      </dgm:prSet>
      <dgm:spPr/>
    </dgm:pt>
    <dgm:pt modelId="{763FAA23-AB31-4D94-9C9B-049329FB4959}" type="pres">
      <dgm:prSet presAssocID="{05679BBB-EDC5-45C2-9378-1382103D6872}" presName="accent_3" presStyleCnt="0"/>
      <dgm:spPr/>
    </dgm:pt>
    <dgm:pt modelId="{FD5A584F-861D-441D-BF27-BB5E860C1E73}" type="pres">
      <dgm:prSet presAssocID="{05679BBB-EDC5-45C2-9378-1382103D6872}" presName="accentRepeatNode" presStyleLbl="solidFgAcc1" presStyleIdx="2" presStyleCnt="4"/>
      <dgm:spPr/>
    </dgm:pt>
    <dgm:pt modelId="{A222E466-88A7-4492-A3D9-43604317E002}" type="pres">
      <dgm:prSet presAssocID="{43FA7821-7386-48F2-A0FE-9BEEC594BCD0}" presName="text_4" presStyleLbl="node1" presStyleIdx="3" presStyleCnt="4" custScaleY="243629" custLinFactNeighborY="20349">
        <dgm:presLayoutVars>
          <dgm:bulletEnabled val="1"/>
        </dgm:presLayoutVars>
      </dgm:prSet>
      <dgm:spPr/>
    </dgm:pt>
    <dgm:pt modelId="{4E4C8407-2AF7-41B9-AB2B-C18C4BFE6CEE}" type="pres">
      <dgm:prSet presAssocID="{43FA7821-7386-48F2-A0FE-9BEEC594BCD0}" presName="accent_4" presStyleCnt="0"/>
      <dgm:spPr/>
    </dgm:pt>
    <dgm:pt modelId="{9C6FCA35-76C7-4B2A-9C0F-6412DFDEF927}" type="pres">
      <dgm:prSet presAssocID="{43FA7821-7386-48F2-A0FE-9BEEC594BCD0}" presName="accentRepeatNode" presStyleLbl="solidFgAcc1" presStyleIdx="3" presStyleCnt="4"/>
      <dgm:spPr/>
    </dgm:pt>
  </dgm:ptLst>
  <dgm:cxnLst>
    <dgm:cxn modelId="{A9BC7209-E332-43AE-8E16-FC83DE7B8F51}" type="presOf" srcId="{43FA7821-7386-48F2-A0FE-9BEEC594BCD0}" destId="{A222E466-88A7-4492-A3D9-43604317E002}" srcOrd="0" destOrd="0" presId="urn:microsoft.com/office/officeart/2008/layout/VerticalCurvedList"/>
    <dgm:cxn modelId="{D4D8322C-2268-434F-B7C9-FE661F062B5C}" srcId="{88240229-8237-4EC8-BF85-CBCEC37FC96A}" destId="{05679BBB-EDC5-45C2-9378-1382103D6872}" srcOrd="2" destOrd="0" parTransId="{E55A827D-C120-4C3B-B9E3-0E4E96A020DC}" sibTransId="{2E279F06-1AB2-4CD0-A600-A84EF9F09DF2}"/>
    <dgm:cxn modelId="{0164EE47-8129-44A0-AAD9-25BEF4C01922}" srcId="{88240229-8237-4EC8-BF85-CBCEC37FC96A}" destId="{32A1074B-A50B-4125-88CA-FABBEE2AFD96}" srcOrd="1" destOrd="0" parTransId="{C5F7041E-78EC-4376-B900-570D9503F16E}" sibTransId="{D3E5E527-A3CA-44E1-BE4B-C17EF34B0135}"/>
    <dgm:cxn modelId="{B9407174-D208-4B7D-AE79-D3396838A85A}" type="presOf" srcId="{88240229-8237-4EC8-BF85-CBCEC37FC96A}" destId="{27FAE6B2-186B-4A5D-ABC1-A46D282E3457}" srcOrd="0" destOrd="0" presId="urn:microsoft.com/office/officeart/2008/layout/VerticalCurvedList"/>
    <dgm:cxn modelId="{ECDA4458-50D4-42D4-B6B0-13C4965F83D6}" type="presOf" srcId="{05679BBB-EDC5-45C2-9378-1382103D6872}" destId="{30B3358B-95C6-4511-AA55-A4E4CF478DE6}" srcOrd="0" destOrd="0" presId="urn:microsoft.com/office/officeart/2008/layout/VerticalCurvedList"/>
    <dgm:cxn modelId="{DB0D88A5-060E-4166-A053-6A3F8D123474}" type="presOf" srcId="{3FAC270D-4350-43E3-AF02-4ADD85E0869E}" destId="{CCEBB7F8-2D50-4E99-B87D-C7F9A30B68D9}" srcOrd="0" destOrd="0" presId="urn:microsoft.com/office/officeart/2008/layout/VerticalCurvedList"/>
    <dgm:cxn modelId="{B8E1B9DE-E78E-431B-B162-CC07F32D049A}" type="presOf" srcId="{30302D73-3A05-4027-BC25-C0D1C5709BA9}" destId="{CC28FE10-6CDF-42E3-8E76-E99F5B93E9C6}" srcOrd="0" destOrd="0" presId="urn:microsoft.com/office/officeart/2008/layout/VerticalCurvedList"/>
    <dgm:cxn modelId="{845CDFF0-A106-4740-8C50-AF38063F3B4C}" srcId="{88240229-8237-4EC8-BF85-CBCEC37FC96A}" destId="{43FA7821-7386-48F2-A0FE-9BEEC594BCD0}" srcOrd="3" destOrd="0" parTransId="{698D9378-8A59-440E-8D4E-F0E4A663D726}" sibTransId="{E9A7040A-B1D2-4E2B-9EBB-CF23218DA39C}"/>
    <dgm:cxn modelId="{1E08EFF8-7329-4AE1-9C7D-45A94A04FE3F}" srcId="{88240229-8237-4EC8-BF85-CBCEC37FC96A}" destId="{30302D73-3A05-4027-BC25-C0D1C5709BA9}" srcOrd="0" destOrd="0" parTransId="{55C9D136-BABC-4A52-A534-E4A5297A9B85}" sibTransId="{3FAC270D-4350-43E3-AF02-4ADD85E0869E}"/>
    <dgm:cxn modelId="{59CFB7F9-3272-4073-A30D-55B979C55188}" type="presOf" srcId="{32A1074B-A50B-4125-88CA-FABBEE2AFD96}" destId="{DD54A878-EA2D-4C10-B007-AC023F7E6DB9}" srcOrd="0" destOrd="0" presId="urn:microsoft.com/office/officeart/2008/layout/VerticalCurvedList"/>
    <dgm:cxn modelId="{A14FC8EE-6A60-46D1-8E3C-65BCC8CF77B8}" type="presParOf" srcId="{27FAE6B2-186B-4A5D-ABC1-A46D282E3457}" destId="{92C6D8BA-E231-4A1F-9460-D3582A4A1744}" srcOrd="0" destOrd="0" presId="urn:microsoft.com/office/officeart/2008/layout/VerticalCurvedList"/>
    <dgm:cxn modelId="{10B11566-902B-40A3-870D-53D849AB7903}" type="presParOf" srcId="{92C6D8BA-E231-4A1F-9460-D3582A4A1744}" destId="{7000A029-E35B-43BB-A481-C2A65DA48150}" srcOrd="0" destOrd="0" presId="urn:microsoft.com/office/officeart/2008/layout/VerticalCurvedList"/>
    <dgm:cxn modelId="{AEDAE8A4-DB4F-4A38-ADEF-F02E528372CC}" type="presParOf" srcId="{7000A029-E35B-43BB-A481-C2A65DA48150}" destId="{5BB351DD-7169-4021-9E90-175154DE6AC8}" srcOrd="0" destOrd="0" presId="urn:microsoft.com/office/officeart/2008/layout/VerticalCurvedList"/>
    <dgm:cxn modelId="{6F156CFE-2559-46DE-8271-6AB739629DDB}" type="presParOf" srcId="{7000A029-E35B-43BB-A481-C2A65DA48150}" destId="{CCEBB7F8-2D50-4E99-B87D-C7F9A30B68D9}" srcOrd="1" destOrd="0" presId="urn:microsoft.com/office/officeart/2008/layout/VerticalCurvedList"/>
    <dgm:cxn modelId="{DE660751-0A19-47BC-B8AE-78C48E0788D7}" type="presParOf" srcId="{7000A029-E35B-43BB-A481-C2A65DA48150}" destId="{7D089D98-417F-4D92-83B0-BB7ADB780090}" srcOrd="2" destOrd="0" presId="urn:microsoft.com/office/officeart/2008/layout/VerticalCurvedList"/>
    <dgm:cxn modelId="{CE64AA8E-CEFB-4637-89A3-AA313331FA66}" type="presParOf" srcId="{7000A029-E35B-43BB-A481-C2A65DA48150}" destId="{F2E9421F-B920-495B-A9D3-CCA5B0E8BE6B}" srcOrd="3" destOrd="0" presId="urn:microsoft.com/office/officeart/2008/layout/VerticalCurvedList"/>
    <dgm:cxn modelId="{21E4A8BA-AA01-432A-A49A-73515B3EB3C3}" type="presParOf" srcId="{92C6D8BA-E231-4A1F-9460-D3582A4A1744}" destId="{CC28FE10-6CDF-42E3-8E76-E99F5B93E9C6}" srcOrd="1" destOrd="0" presId="urn:microsoft.com/office/officeart/2008/layout/VerticalCurvedList"/>
    <dgm:cxn modelId="{100593D1-8E05-4FBD-82D6-C92416201C9F}" type="presParOf" srcId="{92C6D8BA-E231-4A1F-9460-D3582A4A1744}" destId="{B342F475-DBED-4229-90DC-29504A14F96C}" srcOrd="2" destOrd="0" presId="urn:microsoft.com/office/officeart/2008/layout/VerticalCurvedList"/>
    <dgm:cxn modelId="{1A7E3622-9954-458C-89DB-F443BDBA69DE}" type="presParOf" srcId="{B342F475-DBED-4229-90DC-29504A14F96C}" destId="{1A609CDD-1401-4770-A1DF-4BE8798761CB}" srcOrd="0" destOrd="0" presId="urn:microsoft.com/office/officeart/2008/layout/VerticalCurvedList"/>
    <dgm:cxn modelId="{20941B9A-E7C3-4033-AD07-2696A97C74CE}" type="presParOf" srcId="{92C6D8BA-E231-4A1F-9460-D3582A4A1744}" destId="{DD54A878-EA2D-4C10-B007-AC023F7E6DB9}" srcOrd="3" destOrd="0" presId="urn:microsoft.com/office/officeart/2008/layout/VerticalCurvedList"/>
    <dgm:cxn modelId="{F48EC2EA-7656-492E-834E-A8951812C8F8}" type="presParOf" srcId="{92C6D8BA-E231-4A1F-9460-D3582A4A1744}" destId="{36947012-A624-46E6-947C-CBEC859AF09D}" srcOrd="4" destOrd="0" presId="urn:microsoft.com/office/officeart/2008/layout/VerticalCurvedList"/>
    <dgm:cxn modelId="{4321E66E-31D3-46A0-AE64-2066C2AB3D57}" type="presParOf" srcId="{36947012-A624-46E6-947C-CBEC859AF09D}" destId="{C0FF8821-A7AD-4B8F-9428-18DDF177A367}" srcOrd="0" destOrd="0" presId="urn:microsoft.com/office/officeart/2008/layout/VerticalCurvedList"/>
    <dgm:cxn modelId="{4B2F7054-627A-45A9-876A-F53DBCCDAC45}" type="presParOf" srcId="{92C6D8BA-E231-4A1F-9460-D3582A4A1744}" destId="{30B3358B-95C6-4511-AA55-A4E4CF478DE6}" srcOrd="5" destOrd="0" presId="urn:microsoft.com/office/officeart/2008/layout/VerticalCurvedList"/>
    <dgm:cxn modelId="{D56C5B87-EAF9-48FB-AABC-CB75F89A72C8}" type="presParOf" srcId="{92C6D8BA-E231-4A1F-9460-D3582A4A1744}" destId="{763FAA23-AB31-4D94-9C9B-049329FB4959}" srcOrd="6" destOrd="0" presId="urn:microsoft.com/office/officeart/2008/layout/VerticalCurvedList"/>
    <dgm:cxn modelId="{2C656508-A0E0-4D9B-BAF6-BED83869BA38}" type="presParOf" srcId="{763FAA23-AB31-4D94-9C9B-049329FB4959}" destId="{FD5A584F-861D-441D-BF27-BB5E860C1E73}" srcOrd="0" destOrd="0" presId="urn:microsoft.com/office/officeart/2008/layout/VerticalCurvedList"/>
    <dgm:cxn modelId="{869584EF-7B30-4A0C-853D-3C88A0BF4CFD}" type="presParOf" srcId="{92C6D8BA-E231-4A1F-9460-D3582A4A1744}" destId="{A222E466-88A7-4492-A3D9-43604317E002}" srcOrd="7" destOrd="0" presId="urn:microsoft.com/office/officeart/2008/layout/VerticalCurvedList"/>
    <dgm:cxn modelId="{2554DDB2-D82A-43BB-8790-12D08DEB6B3A}" type="presParOf" srcId="{92C6D8BA-E231-4A1F-9460-D3582A4A1744}" destId="{4E4C8407-2AF7-41B9-AB2B-C18C4BFE6CEE}" srcOrd="8" destOrd="0" presId="urn:microsoft.com/office/officeart/2008/layout/VerticalCurvedList"/>
    <dgm:cxn modelId="{17C30147-D805-4FC4-8413-555CDD00C04A}" type="presParOf" srcId="{4E4C8407-2AF7-41B9-AB2B-C18C4BFE6CEE}" destId="{9C6FCA35-76C7-4B2A-9C0F-6412DFDEF92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F84A1F-AC48-42F9-A450-349D2864BA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7A421BF7-8C22-40BF-A143-66E3E232E002}">
      <dgm:prSet custT="1"/>
      <dgm:spPr/>
      <dgm:t>
        <a:bodyPr/>
        <a:lstStyle/>
        <a:p>
          <a:pPr algn="just">
            <a:lnSpc>
              <a:spcPct val="100000"/>
            </a:lnSpc>
          </a:pPr>
          <a:r>
            <a:rPr lang="en-US" sz="2000" b="1" dirty="0">
              <a:latin typeface="Times New Roman" panose="02020603050405020304" pitchFamily="18" charset="0"/>
              <a:cs typeface="Times New Roman" panose="02020603050405020304" pitchFamily="18" charset="0"/>
            </a:rPr>
            <a:t>Social Factors</a:t>
          </a:r>
          <a:endParaRPr lang="en-GB" sz="2000" dirty="0">
            <a:latin typeface="Times New Roman" panose="02020603050405020304" pitchFamily="18" charset="0"/>
            <a:cs typeface="Times New Roman" panose="02020603050405020304" pitchFamily="18" charset="0"/>
          </a:endParaRPr>
        </a:p>
      </dgm:t>
    </dgm:pt>
    <dgm:pt modelId="{6A928F64-CB1E-4F24-9310-AAE4785293F1}" type="parTrans" cxnId="{D6A49782-FC4F-4923-B36D-F25097BA2B26}">
      <dgm:prSet/>
      <dgm:spPr/>
      <dgm:t>
        <a:bodyPr/>
        <a:lstStyle/>
        <a:p>
          <a:endParaRPr lang="en-GB"/>
        </a:p>
      </dgm:t>
    </dgm:pt>
    <dgm:pt modelId="{FCB89F3A-4C18-4E6E-9673-265E9F5A889C}" type="sibTrans" cxnId="{D6A49782-FC4F-4923-B36D-F25097BA2B26}">
      <dgm:prSet/>
      <dgm:spPr/>
      <dgm:t>
        <a:bodyPr/>
        <a:lstStyle/>
        <a:p>
          <a:endParaRPr lang="en-GB"/>
        </a:p>
      </dgm:t>
    </dgm:pt>
    <dgm:pt modelId="{20D2C844-FDA2-4210-BC9A-D1768B3A482B}">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For staff, automation reduces routine work but also displaces some roles. When implemented thoughtfully, AI boosts job satisfaction by enabling staff to focus on guest engagement (McKinsey UK, 2025). Cultural and geographical attitudes toward AI vary, demanding a tailored approach (</a:t>
          </a:r>
          <a:r>
            <a:rPr lang="en-US" sz="2000" dirty="0" err="1">
              <a:latin typeface="Times New Roman" panose="02020603050405020304" pitchFamily="18" charset="0"/>
              <a:cs typeface="Times New Roman" panose="02020603050405020304" pitchFamily="18" charset="0"/>
            </a:rPr>
            <a:t>Jiwnani</a:t>
          </a:r>
          <a:r>
            <a:rPr lang="en-US" sz="2000" dirty="0">
              <a:latin typeface="Times New Roman" panose="02020603050405020304" pitchFamily="18" charset="0"/>
              <a:cs typeface="Times New Roman" panose="02020603050405020304" pitchFamily="18" charset="0"/>
            </a:rPr>
            <a:t>, 2024).</a:t>
          </a:r>
          <a:endParaRPr lang="en-GB" sz="2000" dirty="0">
            <a:latin typeface="Times New Roman" panose="02020603050405020304" pitchFamily="18" charset="0"/>
            <a:cs typeface="Times New Roman" panose="02020603050405020304" pitchFamily="18" charset="0"/>
          </a:endParaRPr>
        </a:p>
      </dgm:t>
    </dgm:pt>
    <dgm:pt modelId="{997D0223-942C-4775-8D10-E1994C47ADFE}" type="parTrans" cxnId="{77407E4E-F5BB-4206-9754-A6BFCEF457E7}">
      <dgm:prSet/>
      <dgm:spPr/>
      <dgm:t>
        <a:bodyPr/>
        <a:lstStyle/>
        <a:p>
          <a:endParaRPr lang="en-GB"/>
        </a:p>
      </dgm:t>
    </dgm:pt>
    <dgm:pt modelId="{1C550D19-3289-407D-84E0-369F969F081B}" type="sibTrans" cxnId="{77407E4E-F5BB-4206-9754-A6BFCEF457E7}">
      <dgm:prSet/>
      <dgm:spPr/>
      <dgm:t>
        <a:bodyPr/>
        <a:lstStyle/>
        <a:p>
          <a:endParaRPr lang="en-GB"/>
        </a:p>
      </dgm:t>
    </dgm:pt>
    <dgm:pt modelId="{2E092D3D-7258-4E4A-8E51-ABE1033A77A7}">
      <dgm:prSet custT="1"/>
      <dgm:spPr/>
      <dgm:t>
        <a:bodyPr/>
        <a:lstStyle/>
        <a:p>
          <a:pPr algn="just">
            <a:lnSpc>
              <a:spcPct val="100000"/>
            </a:lnSpc>
          </a:pPr>
          <a:r>
            <a:rPr lang="en-US" sz="2000" b="1" dirty="0">
              <a:latin typeface="Times New Roman" panose="02020603050405020304" pitchFamily="18" charset="0"/>
              <a:cs typeface="Times New Roman" panose="02020603050405020304" pitchFamily="18" charset="0"/>
            </a:rPr>
            <a:t>Technological Factors</a:t>
          </a:r>
          <a:endParaRPr lang="en-GB" sz="2000" dirty="0">
            <a:latin typeface="Times New Roman" panose="02020603050405020304" pitchFamily="18" charset="0"/>
            <a:cs typeface="Times New Roman" panose="02020603050405020304" pitchFamily="18" charset="0"/>
          </a:endParaRPr>
        </a:p>
      </dgm:t>
    </dgm:pt>
    <dgm:pt modelId="{D9170035-EDD9-40B3-9028-5C3143CAA53D}" type="parTrans" cxnId="{A68339DB-D82D-4A87-B3DC-8DA0B4A429E9}">
      <dgm:prSet/>
      <dgm:spPr/>
      <dgm:t>
        <a:bodyPr/>
        <a:lstStyle/>
        <a:p>
          <a:endParaRPr lang="en-GB"/>
        </a:p>
      </dgm:t>
    </dgm:pt>
    <dgm:pt modelId="{0A043AFC-2061-42BC-A5E0-B1C4E298561B}" type="sibTrans" cxnId="{A68339DB-D82D-4A87-B3DC-8DA0B4A429E9}">
      <dgm:prSet/>
      <dgm:spPr/>
      <dgm:t>
        <a:bodyPr/>
        <a:lstStyle/>
        <a:p>
          <a:endParaRPr lang="en-GB"/>
        </a:p>
      </dgm:t>
    </dgm:pt>
    <dgm:pt modelId="{DCF66D47-E345-440C-B97F-196F8BD9459F}">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Still, SMEs struggle with outdated systems, while large chains face costly upgrades (Costa and Costa, 2022). Ethical concerns—such as data privacy and bias—demand transparent governance. Privacy-by-design and human oversight remain essential for building trust (Hospitality Investor, 2024).</a:t>
          </a:r>
          <a:endParaRPr lang="en-GB" sz="2000" dirty="0">
            <a:latin typeface="Times New Roman" panose="02020603050405020304" pitchFamily="18" charset="0"/>
            <a:cs typeface="Times New Roman" panose="02020603050405020304" pitchFamily="18" charset="0"/>
          </a:endParaRPr>
        </a:p>
      </dgm:t>
    </dgm:pt>
    <dgm:pt modelId="{9A641D78-8803-4A17-A0CF-C822DBEF3802}" type="parTrans" cxnId="{43A17B9B-3D83-43CC-9239-FE8AD408434D}">
      <dgm:prSet/>
      <dgm:spPr/>
      <dgm:t>
        <a:bodyPr/>
        <a:lstStyle/>
        <a:p>
          <a:endParaRPr lang="en-GB"/>
        </a:p>
      </dgm:t>
    </dgm:pt>
    <dgm:pt modelId="{A4D61F7A-5364-424A-816D-9A057D3E8A1C}" type="sibTrans" cxnId="{43A17B9B-3D83-43CC-9239-FE8AD408434D}">
      <dgm:prSet/>
      <dgm:spPr/>
      <dgm:t>
        <a:bodyPr/>
        <a:lstStyle/>
        <a:p>
          <a:endParaRPr lang="en-GB"/>
        </a:p>
      </dgm:t>
    </dgm:pt>
    <dgm:pt modelId="{A89273D9-E498-493B-AF41-67D4A5B5541C}">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Societal expectations are reshaping hospitality. Gen Z and Millennial guests increasingly prefer digital-first services, with over 50% of European </a:t>
          </a:r>
          <a:r>
            <a:rPr lang="en-US" sz="2000" dirty="0" err="1">
              <a:latin typeface="Times New Roman" panose="02020603050405020304" pitchFamily="18" charset="0"/>
              <a:cs typeface="Times New Roman" panose="02020603050405020304" pitchFamily="18" charset="0"/>
            </a:rPr>
            <a:t>travellers</a:t>
          </a:r>
          <a:r>
            <a:rPr lang="en-US" sz="2000" dirty="0">
              <a:latin typeface="Times New Roman" panose="02020603050405020304" pitchFamily="18" charset="0"/>
              <a:cs typeface="Times New Roman" panose="02020603050405020304" pitchFamily="18" charset="0"/>
            </a:rPr>
            <a:t> interested in generative AI experiences (Cookson, 2025). While many accept chatbots for simple queries, human support remains preferred in emotionally sensitive contexts (</a:t>
          </a:r>
          <a:r>
            <a:rPr lang="en-US" sz="2000" dirty="0" err="1">
              <a:latin typeface="Times New Roman" panose="02020603050405020304" pitchFamily="18" charset="0"/>
              <a:cs typeface="Times New Roman" panose="02020603050405020304" pitchFamily="18" charset="0"/>
            </a:rPr>
            <a:t>Sirivadhanawaravachara</a:t>
          </a:r>
          <a:r>
            <a:rPr lang="en-US" sz="2000" dirty="0">
              <a:latin typeface="Times New Roman" panose="02020603050405020304" pitchFamily="18" charset="0"/>
              <a:cs typeface="Times New Roman" panose="02020603050405020304" pitchFamily="18" charset="0"/>
            </a:rPr>
            <a:t>, 2025). AI–human synergy is crucial—multilingual bots bridge language gaps but often miss tone and nuance (Zahidi et al., 2024).</a:t>
          </a:r>
          <a:endParaRPr lang="en-GB" sz="2000" dirty="0">
            <a:latin typeface="Times New Roman" panose="02020603050405020304" pitchFamily="18" charset="0"/>
            <a:cs typeface="Times New Roman" panose="02020603050405020304" pitchFamily="18" charset="0"/>
          </a:endParaRPr>
        </a:p>
      </dgm:t>
    </dgm:pt>
    <dgm:pt modelId="{DF00EA45-2731-4DB2-86DC-A4DEA47903E5}" type="parTrans" cxnId="{C319E2A8-9332-4757-ACF9-CA609FF17F0C}">
      <dgm:prSet/>
      <dgm:spPr/>
      <dgm:t>
        <a:bodyPr/>
        <a:lstStyle/>
        <a:p>
          <a:endParaRPr lang="en-GB"/>
        </a:p>
      </dgm:t>
    </dgm:pt>
    <dgm:pt modelId="{4B1E53D1-C328-4927-9B23-62933C449C6A}" type="sibTrans" cxnId="{C319E2A8-9332-4757-ACF9-CA609FF17F0C}">
      <dgm:prSet/>
      <dgm:spPr/>
      <dgm:t>
        <a:bodyPr/>
        <a:lstStyle/>
        <a:p>
          <a:endParaRPr lang="en-GB"/>
        </a:p>
      </dgm:t>
    </dgm:pt>
    <dgm:pt modelId="{EACC642D-6C20-43B3-9A93-068D4F127065}">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The UK’s AI landscape is robust, with 3,000 firms generating £10 billion annually (Hospitality Investor, 2024). Major investments like Blackstone’s £10bn Northumberland data </a:t>
          </a:r>
          <a:r>
            <a:rPr lang="en-US" sz="2000" dirty="0" err="1">
              <a:latin typeface="Times New Roman" panose="02020603050405020304" pitchFamily="18" charset="0"/>
              <a:cs typeface="Times New Roman" panose="02020603050405020304" pitchFamily="18" charset="0"/>
            </a:rPr>
            <a:t>centre</a:t>
          </a:r>
          <a:r>
            <a:rPr lang="en-US" sz="2000" dirty="0">
              <a:latin typeface="Times New Roman" panose="02020603050405020304" pitchFamily="18" charset="0"/>
              <a:cs typeface="Times New Roman" panose="02020603050405020304" pitchFamily="18" charset="0"/>
            </a:rPr>
            <a:t> reflect long-term national commitment (Reuters, 2024). Hotels now use AI tools like IoT room controls and predictive analytics to </a:t>
          </a:r>
          <a:r>
            <a:rPr lang="en-US" sz="2000" dirty="0" err="1">
              <a:latin typeface="Times New Roman" panose="02020603050405020304" pitchFamily="18" charset="0"/>
              <a:cs typeface="Times New Roman" panose="02020603050405020304" pitchFamily="18" charset="0"/>
            </a:rPr>
            <a:t>personalise</a:t>
          </a:r>
          <a:r>
            <a:rPr lang="en-US" sz="2000" dirty="0">
              <a:latin typeface="Times New Roman" panose="02020603050405020304" pitchFamily="18" charset="0"/>
              <a:cs typeface="Times New Roman" panose="02020603050405020304" pitchFamily="18" charset="0"/>
            </a:rPr>
            <a:t> guest experiences (Somera and Petrova, 2024).</a:t>
          </a:r>
          <a:endParaRPr lang="en-GB" sz="2000" dirty="0">
            <a:latin typeface="Times New Roman" panose="02020603050405020304" pitchFamily="18" charset="0"/>
            <a:cs typeface="Times New Roman" panose="02020603050405020304" pitchFamily="18" charset="0"/>
          </a:endParaRPr>
        </a:p>
      </dgm:t>
    </dgm:pt>
    <dgm:pt modelId="{D7898717-1889-46E4-95C1-C040DB330E27}" type="parTrans" cxnId="{16022FE5-AF6B-4304-BC31-4ABE672CF63F}">
      <dgm:prSet/>
      <dgm:spPr/>
      <dgm:t>
        <a:bodyPr/>
        <a:lstStyle/>
        <a:p>
          <a:endParaRPr lang="en-GB"/>
        </a:p>
      </dgm:t>
    </dgm:pt>
    <dgm:pt modelId="{067654C3-BC33-4531-A41D-070F133762C6}" type="sibTrans" cxnId="{16022FE5-AF6B-4304-BC31-4ABE672CF63F}">
      <dgm:prSet/>
      <dgm:spPr/>
      <dgm:t>
        <a:bodyPr/>
        <a:lstStyle/>
        <a:p>
          <a:endParaRPr lang="en-GB"/>
        </a:p>
      </dgm:t>
    </dgm:pt>
    <dgm:pt modelId="{45F8AA76-FDB2-464F-8AE1-96E3F8268548}" type="pres">
      <dgm:prSet presAssocID="{03F84A1F-AC48-42F9-A450-349D2864BAA9}" presName="vert0" presStyleCnt="0">
        <dgm:presLayoutVars>
          <dgm:dir/>
          <dgm:animOne val="branch"/>
          <dgm:animLvl val="lvl"/>
        </dgm:presLayoutVars>
      </dgm:prSet>
      <dgm:spPr/>
    </dgm:pt>
    <dgm:pt modelId="{D1046240-A66D-4E50-858A-5AC71CA1C9E3}" type="pres">
      <dgm:prSet presAssocID="{7A421BF7-8C22-40BF-A143-66E3E232E002}" presName="thickLine" presStyleLbl="alignNode1" presStyleIdx="0" presStyleCnt="6"/>
      <dgm:spPr/>
    </dgm:pt>
    <dgm:pt modelId="{3946AD80-9733-4AD8-94C1-EE9D0A638782}" type="pres">
      <dgm:prSet presAssocID="{7A421BF7-8C22-40BF-A143-66E3E232E002}" presName="horz1" presStyleCnt="0"/>
      <dgm:spPr/>
    </dgm:pt>
    <dgm:pt modelId="{CD9B4030-FBD6-4190-9A50-933ABF0C2A3B}" type="pres">
      <dgm:prSet presAssocID="{7A421BF7-8C22-40BF-A143-66E3E232E002}" presName="tx1" presStyleLbl="revTx" presStyleIdx="0" presStyleCnt="6"/>
      <dgm:spPr/>
    </dgm:pt>
    <dgm:pt modelId="{3C362563-8109-4649-ACE0-2169D79C8866}" type="pres">
      <dgm:prSet presAssocID="{7A421BF7-8C22-40BF-A143-66E3E232E002}" presName="vert1" presStyleCnt="0"/>
      <dgm:spPr/>
    </dgm:pt>
    <dgm:pt modelId="{B9E6D49B-7FB6-4F82-890B-ECB59513C98C}" type="pres">
      <dgm:prSet presAssocID="{A89273D9-E498-493B-AF41-67D4A5B5541C}" presName="thickLine" presStyleLbl="alignNode1" presStyleIdx="1" presStyleCnt="6"/>
      <dgm:spPr/>
    </dgm:pt>
    <dgm:pt modelId="{A9FA8AFB-8DA5-4553-B853-0AFE1327A1FF}" type="pres">
      <dgm:prSet presAssocID="{A89273D9-E498-493B-AF41-67D4A5B5541C}" presName="horz1" presStyleCnt="0"/>
      <dgm:spPr/>
    </dgm:pt>
    <dgm:pt modelId="{1B016E98-0C3A-4233-950D-BD7FDE39D0A6}" type="pres">
      <dgm:prSet presAssocID="{A89273D9-E498-493B-AF41-67D4A5B5541C}" presName="tx1" presStyleLbl="revTx" presStyleIdx="1" presStyleCnt="6" custScaleY="171253"/>
      <dgm:spPr/>
    </dgm:pt>
    <dgm:pt modelId="{94AABDB4-B2A5-4E8F-A250-73F1B61193B5}" type="pres">
      <dgm:prSet presAssocID="{A89273D9-E498-493B-AF41-67D4A5B5541C}" presName="vert1" presStyleCnt="0"/>
      <dgm:spPr/>
    </dgm:pt>
    <dgm:pt modelId="{5080B67E-6E19-4E3F-8697-807B80D86534}" type="pres">
      <dgm:prSet presAssocID="{20D2C844-FDA2-4210-BC9A-D1768B3A482B}" presName="thickLine" presStyleLbl="alignNode1" presStyleIdx="2" presStyleCnt="6"/>
      <dgm:spPr/>
    </dgm:pt>
    <dgm:pt modelId="{375F8A37-151B-446B-A146-973B40C3C685}" type="pres">
      <dgm:prSet presAssocID="{20D2C844-FDA2-4210-BC9A-D1768B3A482B}" presName="horz1" presStyleCnt="0"/>
      <dgm:spPr/>
    </dgm:pt>
    <dgm:pt modelId="{663C3229-0AEA-455C-A4AD-6BB0497E26E6}" type="pres">
      <dgm:prSet presAssocID="{20D2C844-FDA2-4210-BC9A-D1768B3A482B}" presName="tx1" presStyleLbl="revTx" presStyleIdx="2" presStyleCnt="6"/>
      <dgm:spPr/>
    </dgm:pt>
    <dgm:pt modelId="{154F081C-55BF-491D-814B-EE2D11AD8774}" type="pres">
      <dgm:prSet presAssocID="{20D2C844-FDA2-4210-BC9A-D1768B3A482B}" presName="vert1" presStyleCnt="0"/>
      <dgm:spPr/>
    </dgm:pt>
    <dgm:pt modelId="{46DF2540-DF68-46D5-AF8B-597D4D806803}" type="pres">
      <dgm:prSet presAssocID="{2E092D3D-7258-4E4A-8E51-ABE1033A77A7}" presName="thickLine" presStyleLbl="alignNode1" presStyleIdx="3" presStyleCnt="6"/>
      <dgm:spPr/>
    </dgm:pt>
    <dgm:pt modelId="{6E19BFD8-130E-4F55-A15A-94130A119778}" type="pres">
      <dgm:prSet presAssocID="{2E092D3D-7258-4E4A-8E51-ABE1033A77A7}" presName="horz1" presStyleCnt="0"/>
      <dgm:spPr/>
    </dgm:pt>
    <dgm:pt modelId="{69C84D20-64DE-4B2D-A8A9-5F7231B662DB}" type="pres">
      <dgm:prSet presAssocID="{2E092D3D-7258-4E4A-8E51-ABE1033A77A7}" presName="tx1" presStyleLbl="revTx" presStyleIdx="3" presStyleCnt="6"/>
      <dgm:spPr/>
    </dgm:pt>
    <dgm:pt modelId="{05DE45EB-59B6-4C75-ACAC-BFCCE00D09C1}" type="pres">
      <dgm:prSet presAssocID="{2E092D3D-7258-4E4A-8E51-ABE1033A77A7}" presName="vert1" presStyleCnt="0"/>
      <dgm:spPr/>
    </dgm:pt>
    <dgm:pt modelId="{195B6D83-C4DE-4339-9C83-868B5BC49C30}" type="pres">
      <dgm:prSet presAssocID="{EACC642D-6C20-43B3-9A93-068D4F127065}" presName="thickLine" presStyleLbl="alignNode1" presStyleIdx="4" presStyleCnt="6"/>
      <dgm:spPr/>
    </dgm:pt>
    <dgm:pt modelId="{47E8E0A9-F789-4DCA-B7A9-66DB87A6A658}" type="pres">
      <dgm:prSet presAssocID="{EACC642D-6C20-43B3-9A93-068D4F127065}" presName="horz1" presStyleCnt="0"/>
      <dgm:spPr/>
    </dgm:pt>
    <dgm:pt modelId="{0DE76845-35E2-4B64-8E62-C5BD34A5350C}" type="pres">
      <dgm:prSet presAssocID="{EACC642D-6C20-43B3-9A93-068D4F127065}" presName="tx1" presStyleLbl="revTx" presStyleIdx="4" presStyleCnt="6" custScaleY="156292"/>
      <dgm:spPr/>
    </dgm:pt>
    <dgm:pt modelId="{40AD732D-FFB9-4D25-B1FC-C59CA777D39F}" type="pres">
      <dgm:prSet presAssocID="{EACC642D-6C20-43B3-9A93-068D4F127065}" presName="vert1" presStyleCnt="0"/>
      <dgm:spPr/>
    </dgm:pt>
    <dgm:pt modelId="{FA67B765-6EAA-420B-8029-ACF693086484}" type="pres">
      <dgm:prSet presAssocID="{DCF66D47-E345-440C-B97F-196F8BD9459F}" presName="thickLine" presStyleLbl="alignNode1" presStyleIdx="5" presStyleCnt="6"/>
      <dgm:spPr/>
    </dgm:pt>
    <dgm:pt modelId="{AFF2E8F8-5639-42A3-A7CF-D3D33A968846}" type="pres">
      <dgm:prSet presAssocID="{DCF66D47-E345-440C-B97F-196F8BD9459F}" presName="horz1" presStyleCnt="0"/>
      <dgm:spPr/>
    </dgm:pt>
    <dgm:pt modelId="{1DAA5A58-7F87-4250-B6BA-53A164EE81DD}" type="pres">
      <dgm:prSet presAssocID="{DCF66D47-E345-440C-B97F-196F8BD9459F}" presName="tx1" presStyleLbl="revTx" presStyleIdx="5" presStyleCnt="6"/>
      <dgm:spPr/>
    </dgm:pt>
    <dgm:pt modelId="{3C114215-CD83-49F5-9C65-3DD80AE3A5E2}" type="pres">
      <dgm:prSet presAssocID="{DCF66D47-E345-440C-B97F-196F8BD9459F}" presName="vert1" presStyleCnt="0"/>
      <dgm:spPr/>
    </dgm:pt>
  </dgm:ptLst>
  <dgm:cxnLst>
    <dgm:cxn modelId="{EB751F14-9AB9-4628-A346-2E18A7C361DC}" type="presOf" srcId="{A89273D9-E498-493B-AF41-67D4A5B5541C}" destId="{1B016E98-0C3A-4233-950D-BD7FDE39D0A6}" srcOrd="0" destOrd="0" presId="urn:microsoft.com/office/officeart/2008/layout/LinedList"/>
    <dgm:cxn modelId="{3B83941C-499D-4E61-B897-EA50FB545C67}" type="presOf" srcId="{03F84A1F-AC48-42F9-A450-349D2864BAA9}" destId="{45F8AA76-FDB2-464F-8AE1-96E3F8268548}" srcOrd="0" destOrd="0" presId="urn:microsoft.com/office/officeart/2008/layout/LinedList"/>
    <dgm:cxn modelId="{5B730E23-9489-4957-8B78-A091E73A2217}" type="presOf" srcId="{EACC642D-6C20-43B3-9A93-068D4F127065}" destId="{0DE76845-35E2-4B64-8E62-C5BD34A5350C}" srcOrd="0" destOrd="0" presId="urn:microsoft.com/office/officeart/2008/layout/LinedList"/>
    <dgm:cxn modelId="{5B7B0B26-5385-42C0-8943-87BE4BA4E3B3}" type="presOf" srcId="{DCF66D47-E345-440C-B97F-196F8BD9459F}" destId="{1DAA5A58-7F87-4250-B6BA-53A164EE81DD}" srcOrd="0" destOrd="0" presId="urn:microsoft.com/office/officeart/2008/layout/LinedList"/>
    <dgm:cxn modelId="{0E402349-8CC9-49AF-81EE-7D0F3FBD52DC}" type="presOf" srcId="{7A421BF7-8C22-40BF-A143-66E3E232E002}" destId="{CD9B4030-FBD6-4190-9A50-933ABF0C2A3B}" srcOrd="0" destOrd="0" presId="urn:microsoft.com/office/officeart/2008/layout/LinedList"/>
    <dgm:cxn modelId="{77407E4E-F5BB-4206-9754-A6BFCEF457E7}" srcId="{03F84A1F-AC48-42F9-A450-349D2864BAA9}" destId="{20D2C844-FDA2-4210-BC9A-D1768B3A482B}" srcOrd="2" destOrd="0" parTransId="{997D0223-942C-4775-8D10-E1994C47ADFE}" sibTransId="{1C550D19-3289-407D-84E0-369F969F081B}"/>
    <dgm:cxn modelId="{27A74579-ABD7-4F72-ACD7-4EA78C280297}" type="presOf" srcId="{20D2C844-FDA2-4210-BC9A-D1768B3A482B}" destId="{663C3229-0AEA-455C-A4AD-6BB0497E26E6}" srcOrd="0" destOrd="0" presId="urn:microsoft.com/office/officeart/2008/layout/LinedList"/>
    <dgm:cxn modelId="{D6A49782-FC4F-4923-B36D-F25097BA2B26}" srcId="{03F84A1F-AC48-42F9-A450-349D2864BAA9}" destId="{7A421BF7-8C22-40BF-A143-66E3E232E002}" srcOrd="0" destOrd="0" parTransId="{6A928F64-CB1E-4F24-9310-AAE4785293F1}" sibTransId="{FCB89F3A-4C18-4E6E-9673-265E9F5A889C}"/>
    <dgm:cxn modelId="{CBB33995-0F0A-4C59-AE05-BA2756DE3D3B}" type="presOf" srcId="{2E092D3D-7258-4E4A-8E51-ABE1033A77A7}" destId="{69C84D20-64DE-4B2D-A8A9-5F7231B662DB}" srcOrd="0" destOrd="0" presId="urn:microsoft.com/office/officeart/2008/layout/LinedList"/>
    <dgm:cxn modelId="{43A17B9B-3D83-43CC-9239-FE8AD408434D}" srcId="{03F84A1F-AC48-42F9-A450-349D2864BAA9}" destId="{DCF66D47-E345-440C-B97F-196F8BD9459F}" srcOrd="5" destOrd="0" parTransId="{9A641D78-8803-4A17-A0CF-C822DBEF3802}" sibTransId="{A4D61F7A-5364-424A-816D-9A057D3E8A1C}"/>
    <dgm:cxn modelId="{C319E2A8-9332-4757-ACF9-CA609FF17F0C}" srcId="{03F84A1F-AC48-42F9-A450-349D2864BAA9}" destId="{A89273D9-E498-493B-AF41-67D4A5B5541C}" srcOrd="1" destOrd="0" parTransId="{DF00EA45-2731-4DB2-86DC-A4DEA47903E5}" sibTransId="{4B1E53D1-C328-4927-9B23-62933C449C6A}"/>
    <dgm:cxn modelId="{A68339DB-D82D-4A87-B3DC-8DA0B4A429E9}" srcId="{03F84A1F-AC48-42F9-A450-349D2864BAA9}" destId="{2E092D3D-7258-4E4A-8E51-ABE1033A77A7}" srcOrd="3" destOrd="0" parTransId="{D9170035-EDD9-40B3-9028-5C3143CAA53D}" sibTransId="{0A043AFC-2061-42BC-A5E0-B1C4E298561B}"/>
    <dgm:cxn modelId="{16022FE5-AF6B-4304-BC31-4ABE672CF63F}" srcId="{03F84A1F-AC48-42F9-A450-349D2864BAA9}" destId="{EACC642D-6C20-43B3-9A93-068D4F127065}" srcOrd="4" destOrd="0" parTransId="{D7898717-1889-46E4-95C1-C040DB330E27}" sibTransId="{067654C3-BC33-4531-A41D-070F133762C6}"/>
    <dgm:cxn modelId="{E701AD93-330A-45C5-B1AD-0E7D502DF0AF}" type="presParOf" srcId="{45F8AA76-FDB2-464F-8AE1-96E3F8268548}" destId="{D1046240-A66D-4E50-858A-5AC71CA1C9E3}" srcOrd="0" destOrd="0" presId="urn:microsoft.com/office/officeart/2008/layout/LinedList"/>
    <dgm:cxn modelId="{FEA31B35-3255-4649-B85A-C06DC0A014CB}" type="presParOf" srcId="{45F8AA76-FDB2-464F-8AE1-96E3F8268548}" destId="{3946AD80-9733-4AD8-94C1-EE9D0A638782}" srcOrd="1" destOrd="0" presId="urn:microsoft.com/office/officeart/2008/layout/LinedList"/>
    <dgm:cxn modelId="{6812CC38-D1E3-4254-B8D7-9AD92A8DF0E2}" type="presParOf" srcId="{3946AD80-9733-4AD8-94C1-EE9D0A638782}" destId="{CD9B4030-FBD6-4190-9A50-933ABF0C2A3B}" srcOrd="0" destOrd="0" presId="urn:microsoft.com/office/officeart/2008/layout/LinedList"/>
    <dgm:cxn modelId="{3DF99A62-8EE5-4696-A5AA-0899A6D2E14D}" type="presParOf" srcId="{3946AD80-9733-4AD8-94C1-EE9D0A638782}" destId="{3C362563-8109-4649-ACE0-2169D79C8866}" srcOrd="1" destOrd="0" presId="urn:microsoft.com/office/officeart/2008/layout/LinedList"/>
    <dgm:cxn modelId="{4FBB5BEC-0A7D-48A1-B0DA-8AEA3D83ABD6}" type="presParOf" srcId="{45F8AA76-FDB2-464F-8AE1-96E3F8268548}" destId="{B9E6D49B-7FB6-4F82-890B-ECB59513C98C}" srcOrd="2" destOrd="0" presId="urn:microsoft.com/office/officeart/2008/layout/LinedList"/>
    <dgm:cxn modelId="{1564AFB2-4837-4DA5-9494-A380767A826C}" type="presParOf" srcId="{45F8AA76-FDB2-464F-8AE1-96E3F8268548}" destId="{A9FA8AFB-8DA5-4553-B853-0AFE1327A1FF}" srcOrd="3" destOrd="0" presId="urn:microsoft.com/office/officeart/2008/layout/LinedList"/>
    <dgm:cxn modelId="{84EE68D1-169F-4284-B854-1D47DB8BA7C2}" type="presParOf" srcId="{A9FA8AFB-8DA5-4553-B853-0AFE1327A1FF}" destId="{1B016E98-0C3A-4233-950D-BD7FDE39D0A6}" srcOrd="0" destOrd="0" presId="urn:microsoft.com/office/officeart/2008/layout/LinedList"/>
    <dgm:cxn modelId="{64B986B4-6562-4CE1-B9EE-37F376071D97}" type="presParOf" srcId="{A9FA8AFB-8DA5-4553-B853-0AFE1327A1FF}" destId="{94AABDB4-B2A5-4E8F-A250-73F1B61193B5}" srcOrd="1" destOrd="0" presId="urn:microsoft.com/office/officeart/2008/layout/LinedList"/>
    <dgm:cxn modelId="{A8C4734C-6E78-4A3C-A661-F907CD13D104}" type="presParOf" srcId="{45F8AA76-FDB2-464F-8AE1-96E3F8268548}" destId="{5080B67E-6E19-4E3F-8697-807B80D86534}" srcOrd="4" destOrd="0" presId="urn:microsoft.com/office/officeart/2008/layout/LinedList"/>
    <dgm:cxn modelId="{811BEC06-F18D-43C7-9D05-2A435CE36A1D}" type="presParOf" srcId="{45F8AA76-FDB2-464F-8AE1-96E3F8268548}" destId="{375F8A37-151B-446B-A146-973B40C3C685}" srcOrd="5" destOrd="0" presId="urn:microsoft.com/office/officeart/2008/layout/LinedList"/>
    <dgm:cxn modelId="{362D126A-7387-4827-8C09-33A2A8CD4441}" type="presParOf" srcId="{375F8A37-151B-446B-A146-973B40C3C685}" destId="{663C3229-0AEA-455C-A4AD-6BB0497E26E6}" srcOrd="0" destOrd="0" presId="urn:microsoft.com/office/officeart/2008/layout/LinedList"/>
    <dgm:cxn modelId="{01241AE9-F119-40D0-96D5-C69D01007CB9}" type="presParOf" srcId="{375F8A37-151B-446B-A146-973B40C3C685}" destId="{154F081C-55BF-491D-814B-EE2D11AD8774}" srcOrd="1" destOrd="0" presId="urn:microsoft.com/office/officeart/2008/layout/LinedList"/>
    <dgm:cxn modelId="{0AD375ED-4C57-4BBA-ADC9-463D516512F5}" type="presParOf" srcId="{45F8AA76-FDB2-464F-8AE1-96E3F8268548}" destId="{46DF2540-DF68-46D5-AF8B-597D4D806803}" srcOrd="6" destOrd="0" presId="urn:microsoft.com/office/officeart/2008/layout/LinedList"/>
    <dgm:cxn modelId="{6309F950-36C8-4DBB-BE1A-DA0140D0A3B5}" type="presParOf" srcId="{45F8AA76-FDB2-464F-8AE1-96E3F8268548}" destId="{6E19BFD8-130E-4F55-A15A-94130A119778}" srcOrd="7" destOrd="0" presId="urn:microsoft.com/office/officeart/2008/layout/LinedList"/>
    <dgm:cxn modelId="{AC3649D4-960D-4722-B68B-B8A64554FE08}" type="presParOf" srcId="{6E19BFD8-130E-4F55-A15A-94130A119778}" destId="{69C84D20-64DE-4B2D-A8A9-5F7231B662DB}" srcOrd="0" destOrd="0" presId="urn:microsoft.com/office/officeart/2008/layout/LinedList"/>
    <dgm:cxn modelId="{5236A045-2563-4C26-B6F0-F426E28BF780}" type="presParOf" srcId="{6E19BFD8-130E-4F55-A15A-94130A119778}" destId="{05DE45EB-59B6-4C75-ACAC-BFCCE00D09C1}" srcOrd="1" destOrd="0" presId="urn:microsoft.com/office/officeart/2008/layout/LinedList"/>
    <dgm:cxn modelId="{0B364EE5-B39E-463B-A016-AD8947054C7A}" type="presParOf" srcId="{45F8AA76-FDB2-464F-8AE1-96E3F8268548}" destId="{195B6D83-C4DE-4339-9C83-868B5BC49C30}" srcOrd="8" destOrd="0" presId="urn:microsoft.com/office/officeart/2008/layout/LinedList"/>
    <dgm:cxn modelId="{EA20A7A4-6FEC-4ECD-8DD4-E1231F402C6A}" type="presParOf" srcId="{45F8AA76-FDB2-464F-8AE1-96E3F8268548}" destId="{47E8E0A9-F789-4DCA-B7A9-66DB87A6A658}" srcOrd="9" destOrd="0" presId="urn:microsoft.com/office/officeart/2008/layout/LinedList"/>
    <dgm:cxn modelId="{CEE39F10-79E4-4597-BEA6-9D819BD4E905}" type="presParOf" srcId="{47E8E0A9-F789-4DCA-B7A9-66DB87A6A658}" destId="{0DE76845-35E2-4B64-8E62-C5BD34A5350C}" srcOrd="0" destOrd="0" presId="urn:microsoft.com/office/officeart/2008/layout/LinedList"/>
    <dgm:cxn modelId="{045DC8F8-065E-495B-9106-35494A1FF404}" type="presParOf" srcId="{47E8E0A9-F789-4DCA-B7A9-66DB87A6A658}" destId="{40AD732D-FFB9-4D25-B1FC-C59CA777D39F}" srcOrd="1" destOrd="0" presId="urn:microsoft.com/office/officeart/2008/layout/LinedList"/>
    <dgm:cxn modelId="{4273EFFD-2645-4CF5-BF5F-D9E93E954211}" type="presParOf" srcId="{45F8AA76-FDB2-464F-8AE1-96E3F8268548}" destId="{FA67B765-6EAA-420B-8029-ACF693086484}" srcOrd="10" destOrd="0" presId="urn:microsoft.com/office/officeart/2008/layout/LinedList"/>
    <dgm:cxn modelId="{F13619D9-DE1E-496C-AE02-DC70A72E5078}" type="presParOf" srcId="{45F8AA76-FDB2-464F-8AE1-96E3F8268548}" destId="{AFF2E8F8-5639-42A3-A7CF-D3D33A968846}" srcOrd="11" destOrd="0" presId="urn:microsoft.com/office/officeart/2008/layout/LinedList"/>
    <dgm:cxn modelId="{DCC01058-AD69-4A32-86D0-C04F5FD8D503}" type="presParOf" srcId="{AFF2E8F8-5639-42A3-A7CF-D3D33A968846}" destId="{1DAA5A58-7F87-4250-B6BA-53A164EE81DD}" srcOrd="0" destOrd="0" presId="urn:microsoft.com/office/officeart/2008/layout/LinedList"/>
    <dgm:cxn modelId="{150C4AAC-B234-4A0A-8D02-005EFDCB14E8}" type="presParOf" srcId="{AFF2E8F8-5639-42A3-A7CF-D3D33A968846}" destId="{3C114215-CD83-49F5-9C65-3DD80AE3A5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79B185C-71D3-4A69-ACDE-56BD844FCD31}" type="doc">
      <dgm:prSet loTypeId="urn:microsoft.com/office/officeart/2005/8/layout/hList6" loCatId="list" qsTypeId="urn:microsoft.com/office/officeart/2005/8/quickstyle/simple1" qsCatId="simple" csTypeId="urn:microsoft.com/office/officeart/2005/8/colors/accent0_1" csCatId="mainScheme" phldr="1"/>
      <dgm:spPr/>
      <dgm:t>
        <a:bodyPr/>
        <a:lstStyle/>
        <a:p>
          <a:endParaRPr lang="en-GB"/>
        </a:p>
      </dgm:t>
    </dgm:pt>
    <dgm:pt modelId="{DF970A99-7AB2-4E6B-BEF0-CE0BB9A9A138}">
      <dgm:prSet custT="1"/>
      <dgm:spPr/>
      <dgm:t>
        <a:bodyPr/>
        <a:lstStyle/>
        <a:p>
          <a:pPr algn="just"/>
          <a:r>
            <a:rPr lang="en-US" sz="1800" b="1" dirty="0">
              <a:latin typeface="Times New Roman" panose="02020603050405020304" pitchFamily="18" charset="0"/>
              <a:cs typeface="Times New Roman" panose="02020603050405020304" pitchFamily="18" charset="0"/>
            </a:rPr>
            <a:t>AI is not a replacement — it is a complement.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Artificial Intelligence enhances efficiency, </a:t>
          </a:r>
          <a:r>
            <a:rPr lang="en-US" sz="1800" dirty="0" err="1">
              <a:latin typeface="Times New Roman" panose="02020603050405020304" pitchFamily="18" charset="0"/>
              <a:cs typeface="Times New Roman" panose="02020603050405020304" pitchFamily="18" charset="0"/>
            </a:rPr>
            <a:t>personalisation</a:t>
          </a:r>
          <a:r>
            <a:rPr lang="en-US" sz="1800" dirty="0">
              <a:latin typeface="Times New Roman" panose="02020603050405020304" pitchFamily="18" charset="0"/>
              <a:cs typeface="Times New Roman" panose="02020603050405020304" pitchFamily="18" charset="0"/>
            </a:rPr>
            <a:t>, and cost control. However, its true value lies in working alongside human service, not replacing it.</a:t>
          </a:r>
          <a:endParaRPr lang="en-GB" sz="1800" dirty="0">
            <a:latin typeface="Times New Roman" panose="02020603050405020304" pitchFamily="18" charset="0"/>
            <a:cs typeface="Times New Roman" panose="02020603050405020304" pitchFamily="18" charset="0"/>
          </a:endParaRPr>
        </a:p>
      </dgm:t>
    </dgm:pt>
    <dgm:pt modelId="{7D891A31-4272-4ECF-9012-022DDE9A0DC3}" type="parTrans" cxnId="{17984443-0CCB-4DBC-B91A-EB8D2D814F88}">
      <dgm:prSet/>
      <dgm:spPr/>
      <dgm:t>
        <a:bodyPr/>
        <a:lstStyle/>
        <a:p>
          <a:endParaRPr lang="en-GB"/>
        </a:p>
      </dgm:t>
    </dgm:pt>
    <dgm:pt modelId="{58A214EE-342B-4AD3-800D-102DE39403E3}" type="sibTrans" cxnId="{17984443-0CCB-4DBC-B91A-EB8D2D814F88}">
      <dgm:prSet/>
      <dgm:spPr/>
      <dgm:t>
        <a:bodyPr/>
        <a:lstStyle/>
        <a:p>
          <a:endParaRPr lang="en-GB"/>
        </a:p>
      </dgm:t>
    </dgm:pt>
    <dgm:pt modelId="{DB7EA97F-5F49-43F6-80D9-024700FA2620}">
      <dgm:prSet custT="1"/>
      <dgm:spPr/>
      <dgm:t>
        <a:bodyPr/>
        <a:lstStyle/>
        <a:p>
          <a:pPr algn="just"/>
          <a:r>
            <a:rPr lang="en-US" sz="2000" b="1" dirty="0">
              <a:latin typeface="Times New Roman" panose="02020603050405020304" pitchFamily="18" charset="0"/>
              <a:cs typeface="Times New Roman" panose="02020603050405020304" pitchFamily="18" charset="0"/>
            </a:rPr>
            <a:t>Adoption is shaped by macro-environmental forces:</a:t>
          </a:r>
          <a:endParaRPr lang="en-GB" sz="2000" dirty="0">
            <a:latin typeface="Times New Roman" panose="02020603050405020304" pitchFamily="18" charset="0"/>
            <a:cs typeface="Times New Roman" panose="02020603050405020304" pitchFamily="18" charset="0"/>
          </a:endParaRPr>
        </a:p>
      </dgm:t>
    </dgm:pt>
    <dgm:pt modelId="{C0FABC3C-0967-4AF0-8D66-A56ADCF96182}" type="parTrans" cxnId="{F969A305-7ECD-408C-962A-31AA43DC6582}">
      <dgm:prSet/>
      <dgm:spPr/>
      <dgm:t>
        <a:bodyPr/>
        <a:lstStyle/>
        <a:p>
          <a:endParaRPr lang="en-GB"/>
        </a:p>
      </dgm:t>
    </dgm:pt>
    <dgm:pt modelId="{46F68DA8-2A92-45B2-B1A3-765B2F8F667C}" type="sibTrans" cxnId="{F969A305-7ECD-408C-962A-31AA43DC6582}">
      <dgm:prSet/>
      <dgm:spPr/>
      <dgm:t>
        <a:bodyPr/>
        <a:lstStyle/>
        <a:p>
          <a:endParaRPr lang="en-GB"/>
        </a:p>
      </dgm:t>
    </dgm:pt>
    <dgm:pt modelId="{01186A51-B3D3-4ED2-83EB-76AB0BC5AD6D}">
      <dgm:prSet custT="1"/>
      <dgm:spPr/>
      <dgm:t>
        <a:bodyPr/>
        <a:lstStyle/>
        <a:p>
          <a:pPr algn="just"/>
          <a:r>
            <a:rPr lang="en-US" sz="2000" b="1">
              <a:latin typeface="Times New Roman" panose="02020603050405020304" pitchFamily="18" charset="0"/>
              <a:cs typeface="Times New Roman" panose="02020603050405020304" pitchFamily="18" charset="0"/>
            </a:rPr>
            <a:t>Political</a:t>
          </a:r>
          <a:r>
            <a:rPr lang="en-US" sz="2000">
              <a:latin typeface="Times New Roman" panose="02020603050405020304" pitchFamily="18" charset="0"/>
              <a:cs typeface="Times New Roman" panose="02020603050405020304" pitchFamily="18" charset="0"/>
            </a:rPr>
            <a:t>: Regulatory frameworks like GDPR and the EU AI Act</a:t>
          </a:r>
          <a:endParaRPr lang="en-GB" sz="2000">
            <a:latin typeface="Times New Roman" panose="02020603050405020304" pitchFamily="18" charset="0"/>
            <a:cs typeface="Times New Roman" panose="02020603050405020304" pitchFamily="18" charset="0"/>
          </a:endParaRPr>
        </a:p>
      </dgm:t>
    </dgm:pt>
    <dgm:pt modelId="{E77CFB18-FB7F-4C3B-8D53-B3D15C7B19B2}" type="parTrans" cxnId="{A0F4F000-F2C3-4C3E-8528-273D51A19453}">
      <dgm:prSet/>
      <dgm:spPr/>
      <dgm:t>
        <a:bodyPr/>
        <a:lstStyle/>
        <a:p>
          <a:endParaRPr lang="en-GB"/>
        </a:p>
      </dgm:t>
    </dgm:pt>
    <dgm:pt modelId="{4F09A48D-4FA6-4AB2-A2A5-F7560D08EB39}" type="sibTrans" cxnId="{A0F4F000-F2C3-4C3E-8528-273D51A19453}">
      <dgm:prSet/>
      <dgm:spPr/>
      <dgm:t>
        <a:bodyPr/>
        <a:lstStyle/>
        <a:p>
          <a:endParaRPr lang="en-GB"/>
        </a:p>
      </dgm:t>
    </dgm:pt>
    <dgm:pt modelId="{B9C66B28-4273-469E-BC65-028D72A95EB7}">
      <dgm:prSet custT="1"/>
      <dgm:spPr/>
      <dgm:t>
        <a:bodyPr/>
        <a:lstStyle/>
        <a:p>
          <a:pPr algn="just"/>
          <a:r>
            <a:rPr lang="en-US" sz="2000" b="1">
              <a:latin typeface="Times New Roman" panose="02020603050405020304" pitchFamily="18" charset="0"/>
              <a:cs typeface="Times New Roman" panose="02020603050405020304" pitchFamily="18" charset="0"/>
            </a:rPr>
            <a:t>Economic</a:t>
          </a:r>
          <a:r>
            <a:rPr lang="en-US" sz="2000">
              <a:latin typeface="Times New Roman" panose="02020603050405020304" pitchFamily="18" charset="0"/>
              <a:cs typeface="Times New Roman" panose="02020603050405020304" pitchFamily="18" charset="0"/>
            </a:rPr>
            <a:t>: Labour shortages, rising operational costs</a:t>
          </a:r>
          <a:endParaRPr lang="en-GB" sz="2000">
            <a:latin typeface="Times New Roman" panose="02020603050405020304" pitchFamily="18" charset="0"/>
            <a:cs typeface="Times New Roman" panose="02020603050405020304" pitchFamily="18" charset="0"/>
          </a:endParaRPr>
        </a:p>
      </dgm:t>
    </dgm:pt>
    <dgm:pt modelId="{DCF38EF4-E400-4DE1-B4CF-A664F73FC43E}" type="parTrans" cxnId="{769BF7DB-0DC1-4230-8A6E-C91E2353FE50}">
      <dgm:prSet/>
      <dgm:spPr/>
      <dgm:t>
        <a:bodyPr/>
        <a:lstStyle/>
        <a:p>
          <a:endParaRPr lang="en-GB"/>
        </a:p>
      </dgm:t>
    </dgm:pt>
    <dgm:pt modelId="{2D3F1487-14C4-49C1-A36E-845AB4CF94AA}" type="sibTrans" cxnId="{769BF7DB-0DC1-4230-8A6E-C91E2353FE50}">
      <dgm:prSet/>
      <dgm:spPr/>
      <dgm:t>
        <a:bodyPr/>
        <a:lstStyle/>
        <a:p>
          <a:endParaRPr lang="en-GB"/>
        </a:p>
      </dgm:t>
    </dgm:pt>
    <dgm:pt modelId="{7C35FAD9-66F7-481F-BDFC-53FB3095B445}">
      <dgm:prSet custT="1"/>
      <dgm:spPr/>
      <dgm:t>
        <a:bodyPr/>
        <a:lstStyle/>
        <a:p>
          <a:pPr algn="just"/>
          <a:r>
            <a:rPr lang="en-US" sz="2000" b="1">
              <a:latin typeface="Times New Roman" panose="02020603050405020304" pitchFamily="18" charset="0"/>
              <a:cs typeface="Times New Roman" panose="02020603050405020304" pitchFamily="18" charset="0"/>
            </a:rPr>
            <a:t>Social</a:t>
          </a:r>
          <a:r>
            <a:rPr lang="en-US" sz="2000">
              <a:latin typeface="Times New Roman" panose="02020603050405020304" pitchFamily="18" charset="0"/>
              <a:cs typeface="Times New Roman" panose="02020603050405020304" pitchFamily="18" charset="0"/>
            </a:rPr>
            <a:t>: Changing guest expectations and workforce sentiments</a:t>
          </a:r>
          <a:endParaRPr lang="en-GB" sz="2000">
            <a:latin typeface="Times New Roman" panose="02020603050405020304" pitchFamily="18" charset="0"/>
            <a:cs typeface="Times New Roman" panose="02020603050405020304" pitchFamily="18" charset="0"/>
          </a:endParaRPr>
        </a:p>
      </dgm:t>
    </dgm:pt>
    <dgm:pt modelId="{2685045D-9B18-4714-8ABB-CC03F0FE5687}" type="parTrans" cxnId="{962DCAB1-B9D3-456E-B541-358A8EEE955F}">
      <dgm:prSet/>
      <dgm:spPr/>
      <dgm:t>
        <a:bodyPr/>
        <a:lstStyle/>
        <a:p>
          <a:endParaRPr lang="en-GB"/>
        </a:p>
      </dgm:t>
    </dgm:pt>
    <dgm:pt modelId="{BCBD89D5-DE1D-4554-BC9F-868F46993C06}" type="sibTrans" cxnId="{962DCAB1-B9D3-456E-B541-358A8EEE955F}">
      <dgm:prSet/>
      <dgm:spPr/>
      <dgm:t>
        <a:bodyPr/>
        <a:lstStyle/>
        <a:p>
          <a:endParaRPr lang="en-GB"/>
        </a:p>
      </dgm:t>
    </dgm:pt>
    <dgm:pt modelId="{81E5E950-F34F-4059-AEF2-62FA8203B4BA}">
      <dgm:prSet custT="1"/>
      <dgm:spPr/>
      <dgm:t>
        <a:bodyPr/>
        <a:lstStyle/>
        <a:p>
          <a:pPr algn="just"/>
          <a:r>
            <a:rPr lang="en-US" sz="2000" b="1" dirty="0">
              <a:latin typeface="Times New Roman" panose="02020603050405020304" pitchFamily="18" charset="0"/>
              <a:cs typeface="Times New Roman" panose="02020603050405020304" pitchFamily="18" charset="0"/>
            </a:rPr>
            <a:t>Technological</a:t>
          </a:r>
          <a:r>
            <a:rPr lang="en-US" sz="2000" dirty="0">
              <a:latin typeface="Times New Roman" panose="02020603050405020304" pitchFamily="18" charset="0"/>
              <a:cs typeface="Times New Roman" panose="02020603050405020304" pitchFamily="18" charset="0"/>
            </a:rPr>
            <a:t>: Infrastructure readiness and legacy system constraints</a:t>
          </a:r>
          <a:endParaRPr lang="en-GB" sz="2000" dirty="0">
            <a:latin typeface="Times New Roman" panose="02020603050405020304" pitchFamily="18" charset="0"/>
            <a:cs typeface="Times New Roman" panose="02020603050405020304" pitchFamily="18" charset="0"/>
          </a:endParaRPr>
        </a:p>
      </dgm:t>
    </dgm:pt>
    <dgm:pt modelId="{AD2C0229-B641-4965-815A-3762BA312ADE}" type="parTrans" cxnId="{6BAF26A6-5701-4C2C-A8D5-161CBF987478}">
      <dgm:prSet/>
      <dgm:spPr/>
      <dgm:t>
        <a:bodyPr/>
        <a:lstStyle/>
        <a:p>
          <a:endParaRPr lang="en-GB"/>
        </a:p>
      </dgm:t>
    </dgm:pt>
    <dgm:pt modelId="{E2811751-3AD5-4AE4-9888-C8C7F867D599}" type="sibTrans" cxnId="{6BAF26A6-5701-4C2C-A8D5-161CBF987478}">
      <dgm:prSet/>
      <dgm:spPr/>
      <dgm:t>
        <a:bodyPr/>
        <a:lstStyle/>
        <a:p>
          <a:endParaRPr lang="en-GB"/>
        </a:p>
      </dgm:t>
    </dgm:pt>
    <dgm:pt modelId="{B1C99492-8DC5-49D2-89FD-CF53A8C0CA9D}">
      <dgm:prSet custT="1"/>
      <dgm:spPr/>
      <dgm:t>
        <a:bodyPr/>
        <a:lstStyle/>
        <a:p>
          <a:pPr algn="just"/>
          <a:r>
            <a:rPr lang="en-US" sz="1800" b="1" dirty="0">
              <a:latin typeface="Times New Roman" panose="02020603050405020304" pitchFamily="18" charset="0"/>
              <a:cs typeface="Times New Roman" panose="02020603050405020304" pitchFamily="18" charset="0"/>
            </a:rPr>
            <a:t>Strategic Insight: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Long-term success depends on a hybrid model—merging intelligent systems with human empathy, ethical compliance, and staff empowerment.</a:t>
          </a:r>
          <a:endParaRPr lang="en-GB" sz="1800" dirty="0">
            <a:latin typeface="Times New Roman" panose="02020603050405020304" pitchFamily="18" charset="0"/>
            <a:cs typeface="Times New Roman" panose="02020603050405020304" pitchFamily="18" charset="0"/>
          </a:endParaRPr>
        </a:p>
      </dgm:t>
    </dgm:pt>
    <dgm:pt modelId="{5BC5B07A-8D39-4268-BCF2-AB668444B60A}" type="parTrans" cxnId="{9757AD12-BF12-4A50-854D-58CD9D23535B}">
      <dgm:prSet/>
      <dgm:spPr/>
      <dgm:t>
        <a:bodyPr/>
        <a:lstStyle/>
        <a:p>
          <a:endParaRPr lang="en-GB"/>
        </a:p>
      </dgm:t>
    </dgm:pt>
    <dgm:pt modelId="{ABF53187-4F6C-492C-829C-DD1CD04D389D}" type="sibTrans" cxnId="{9757AD12-BF12-4A50-854D-58CD9D23535B}">
      <dgm:prSet/>
      <dgm:spPr/>
      <dgm:t>
        <a:bodyPr/>
        <a:lstStyle/>
        <a:p>
          <a:endParaRPr lang="en-GB"/>
        </a:p>
      </dgm:t>
    </dgm:pt>
    <dgm:pt modelId="{A0FFC0D1-FC73-47F0-AB61-EA94A1FCDE73}">
      <dgm:prSet custT="1"/>
      <dgm:spPr/>
      <dgm:t>
        <a:bodyPr/>
        <a:lstStyle/>
        <a:p>
          <a:pPr algn="just"/>
          <a:r>
            <a:rPr lang="en-US" sz="1800" b="1" dirty="0">
              <a:latin typeface="Times New Roman" panose="02020603050405020304" pitchFamily="18" charset="0"/>
              <a:cs typeface="Times New Roman" panose="02020603050405020304" pitchFamily="18" charset="0"/>
            </a:rPr>
            <a:t>Final Thought: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The most resilient hospitality </a:t>
          </a:r>
          <a:r>
            <a:rPr lang="en-US" sz="1800" dirty="0" err="1">
              <a:latin typeface="Times New Roman" panose="02020603050405020304" pitchFamily="18" charset="0"/>
              <a:cs typeface="Times New Roman" panose="02020603050405020304" pitchFamily="18" charset="0"/>
            </a:rPr>
            <a:t>organisations</a:t>
          </a:r>
          <a:r>
            <a:rPr lang="en-US" sz="1800" dirty="0">
              <a:latin typeface="Times New Roman" panose="02020603050405020304" pitchFamily="18" charset="0"/>
              <a:cs typeface="Times New Roman" panose="02020603050405020304" pitchFamily="18" charset="0"/>
            </a:rPr>
            <a:t> will be those that build not only operational efficiency, but also maintain guest trust and emotional connection through responsible AI integration.</a:t>
          </a:r>
          <a:endParaRPr lang="en-GB" sz="1800" dirty="0">
            <a:latin typeface="Times New Roman" panose="02020603050405020304" pitchFamily="18" charset="0"/>
            <a:cs typeface="Times New Roman" panose="02020603050405020304" pitchFamily="18" charset="0"/>
          </a:endParaRPr>
        </a:p>
      </dgm:t>
    </dgm:pt>
    <dgm:pt modelId="{3E990D11-A299-46EF-A2A1-54E3DB0E0D09}" type="parTrans" cxnId="{2CC469DE-F50B-4100-A975-895877F6777E}">
      <dgm:prSet/>
      <dgm:spPr/>
      <dgm:t>
        <a:bodyPr/>
        <a:lstStyle/>
        <a:p>
          <a:endParaRPr lang="en-GB"/>
        </a:p>
      </dgm:t>
    </dgm:pt>
    <dgm:pt modelId="{ABCED016-A38B-4EB7-9E6B-EA5FE9C4D8B8}" type="sibTrans" cxnId="{2CC469DE-F50B-4100-A975-895877F6777E}">
      <dgm:prSet/>
      <dgm:spPr/>
      <dgm:t>
        <a:bodyPr/>
        <a:lstStyle/>
        <a:p>
          <a:endParaRPr lang="en-GB"/>
        </a:p>
      </dgm:t>
    </dgm:pt>
    <dgm:pt modelId="{94FF9519-4952-4829-B097-E4D36C90B09E}" type="pres">
      <dgm:prSet presAssocID="{B79B185C-71D3-4A69-ACDE-56BD844FCD31}" presName="Name0" presStyleCnt="0">
        <dgm:presLayoutVars>
          <dgm:dir/>
          <dgm:resizeHandles val="exact"/>
        </dgm:presLayoutVars>
      </dgm:prSet>
      <dgm:spPr/>
    </dgm:pt>
    <dgm:pt modelId="{E82374FF-EC49-41EA-94D4-B2302C78FB09}" type="pres">
      <dgm:prSet presAssocID="{DF970A99-7AB2-4E6B-BEF0-CE0BB9A9A138}" presName="node" presStyleLbl="node1" presStyleIdx="0" presStyleCnt="8">
        <dgm:presLayoutVars>
          <dgm:bulletEnabled val="1"/>
        </dgm:presLayoutVars>
      </dgm:prSet>
      <dgm:spPr/>
    </dgm:pt>
    <dgm:pt modelId="{14EA8500-E57B-4D91-AE0F-17D2D60DFDA7}" type="pres">
      <dgm:prSet presAssocID="{58A214EE-342B-4AD3-800D-102DE39403E3}" presName="sibTrans" presStyleCnt="0"/>
      <dgm:spPr/>
    </dgm:pt>
    <dgm:pt modelId="{FECD3442-DC13-47CA-A951-86275B5CC642}" type="pres">
      <dgm:prSet presAssocID="{DB7EA97F-5F49-43F6-80D9-024700FA2620}" presName="node" presStyleLbl="node1" presStyleIdx="1" presStyleCnt="8" custScaleX="128771">
        <dgm:presLayoutVars>
          <dgm:bulletEnabled val="1"/>
        </dgm:presLayoutVars>
      </dgm:prSet>
      <dgm:spPr/>
    </dgm:pt>
    <dgm:pt modelId="{13512009-1A32-48D5-8542-15B3F0751145}" type="pres">
      <dgm:prSet presAssocID="{46F68DA8-2A92-45B2-B1A3-765B2F8F667C}" presName="sibTrans" presStyleCnt="0"/>
      <dgm:spPr/>
    </dgm:pt>
    <dgm:pt modelId="{3B786F6A-C2EF-4E40-92EF-FFD2A8641F01}" type="pres">
      <dgm:prSet presAssocID="{01186A51-B3D3-4ED2-83EB-76AB0BC5AD6D}" presName="node" presStyleLbl="node1" presStyleIdx="2" presStyleCnt="8">
        <dgm:presLayoutVars>
          <dgm:bulletEnabled val="1"/>
        </dgm:presLayoutVars>
      </dgm:prSet>
      <dgm:spPr/>
    </dgm:pt>
    <dgm:pt modelId="{77D42B10-5AB0-4F5F-8FC6-D0CCB3E67552}" type="pres">
      <dgm:prSet presAssocID="{4F09A48D-4FA6-4AB2-A2A5-F7560D08EB39}" presName="sibTrans" presStyleCnt="0"/>
      <dgm:spPr/>
    </dgm:pt>
    <dgm:pt modelId="{3BC17F2F-F1BA-4635-A275-CF8D6364FEEA}" type="pres">
      <dgm:prSet presAssocID="{B9C66B28-4273-469E-BC65-028D72A95EB7}" presName="node" presStyleLbl="node1" presStyleIdx="3" presStyleCnt="8">
        <dgm:presLayoutVars>
          <dgm:bulletEnabled val="1"/>
        </dgm:presLayoutVars>
      </dgm:prSet>
      <dgm:spPr/>
    </dgm:pt>
    <dgm:pt modelId="{DF4567EA-F69D-4554-AF5D-31771789ABFB}" type="pres">
      <dgm:prSet presAssocID="{2D3F1487-14C4-49C1-A36E-845AB4CF94AA}" presName="sibTrans" presStyleCnt="0"/>
      <dgm:spPr/>
    </dgm:pt>
    <dgm:pt modelId="{ECADCA21-30E1-4907-ACE0-CB28CC5F2E4A}" type="pres">
      <dgm:prSet presAssocID="{7C35FAD9-66F7-481F-BDFC-53FB3095B445}" presName="node" presStyleLbl="node1" presStyleIdx="4" presStyleCnt="8">
        <dgm:presLayoutVars>
          <dgm:bulletEnabled val="1"/>
        </dgm:presLayoutVars>
      </dgm:prSet>
      <dgm:spPr/>
    </dgm:pt>
    <dgm:pt modelId="{4617D8FF-CA3F-416A-BD08-A2B0E2C1C96B}" type="pres">
      <dgm:prSet presAssocID="{BCBD89D5-DE1D-4554-BC9F-868F46993C06}" presName="sibTrans" presStyleCnt="0"/>
      <dgm:spPr/>
    </dgm:pt>
    <dgm:pt modelId="{ED565DEE-F2AC-4AB6-9971-FEB63CDF2DFB}" type="pres">
      <dgm:prSet presAssocID="{81E5E950-F34F-4059-AEF2-62FA8203B4BA}" presName="node" presStyleLbl="node1" presStyleIdx="5" presStyleCnt="8" custScaleX="127685">
        <dgm:presLayoutVars>
          <dgm:bulletEnabled val="1"/>
        </dgm:presLayoutVars>
      </dgm:prSet>
      <dgm:spPr/>
    </dgm:pt>
    <dgm:pt modelId="{195E21C3-6F7D-4758-AAC0-6977EE629732}" type="pres">
      <dgm:prSet presAssocID="{E2811751-3AD5-4AE4-9888-C8C7F867D599}" presName="sibTrans" presStyleCnt="0"/>
      <dgm:spPr/>
    </dgm:pt>
    <dgm:pt modelId="{CB1460DF-4B11-4EC0-89EC-81AD00371465}" type="pres">
      <dgm:prSet presAssocID="{B1C99492-8DC5-49D2-89FD-CF53A8C0CA9D}" presName="node" presStyleLbl="node1" presStyleIdx="6" presStyleCnt="8">
        <dgm:presLayoutVars>
          <dgm:bulletEnabled val="1"/>
        </dgm:presLayoutVars>
      </dgm:prSet>
      <dgm:spPr/>
    </dgm:pt>
    <dgm:pt modelId="{C04AFA5B-8BB2-4B1C-99AC-F9F22DBF6D4F}" type="pres">
      <dgm:prSet presAssocID="{ABF53187-4F6C-492C-829C-DD1CD04D389D}" presName="sibTrans" presStyleCnt="0"/>
      <dgm:spPr/>
    </dgm:pt>
    <dgm:pt modelId="{3FCCA877-8C16-4AB7-B4E2-26E1450F53F4}" type="pres">
      <dgm:prSet presAssocID="{A0FFC0D1-FC73-47F0-AB61-EA94A1FCDE73}" presName="node" presStyleLbl="node1" presStyleIdx="7" presStyleCnt="8">
        <dgm:presLayoutVars>
          <dgm:bulletEnabled val="1"/>
        </dgm:presLayoutVars>
      </dgm:prSet>
      <dgm:spPr/>
    </dgm:pt>
  </dgm:ptLst>
  <dgm:cxnLst>
    <dgm:cxn modelId="{A0F4F000-F2C3-4C3E-8528-273D51A19453}" srcId="{B79B185C-71D3-4A69-ACDE-56BD844FCD31}" destId="{01186A51-B3D3-4ED2-83EB-76AB0BC5AD6D}" srcOrd="2" destOrd="0" parTransId="{E77CFB18-FB7F-4C3B-8D53-B3D15C7B19B2}" sibTransId="{4F09A48D-4FA6-4AB2-A2A5-F7560D08EB39}"/>
    <dgm:cxn modelId="{F969A305-7ECD-408C-962A-31AA43DC6582}" srcId="{B79B185C-71D3-4A69-ACDE-56BD844FCD31}" destId="{DB7EA97F-5F49-43F6-80D9-024700FA2620}" srcOrd="1" destOrd="0" parTransId="{C0FABC3C-0967-4AF0-8D66-A56ADCF96182}" sibTransId="{46F68DA8-2A92-45B2-B1A3-765B2F8F667C}"/>
    <dgm:cxn modelId="{49373311-C2EB-48B1-8E4A-D71EC2C46835}" type="presOf" srcId="{DF970A99-7AB2-4E6B-BEF0-CE0BB9A9A138}" destId="{E82374FF-EC49-41EA-94D4-B2302C78FB09}" srcOrd="0" destOrd="0" presId="urn:microsoft.com/office/officeart/2005/8/layout/hList6"/>
    <dgm:cxn modelId="{9757AD12-BF12-4A50-854D-58CD9D23535B}" srcId="{B79B185C-71D3-4A69-ACDE-56BD844FCD31}" destId="{B1C99492-8DC5-49D2-89FD-CF53A8C0CA9D}" srcOrd="6" destOrd="0" parTransId="{5BC5B07A-8D39-4268-BCF2-AB668444B60A}" sibTransId="{ABF53187-4F6C-492C-829C-DD1CD04D389D}"/>
    <dgm:cxn modelId="{08309133-4BEB-4D4E-B66D-AE52165457F1}" type="presOf" srcId="{B9C66B28-4273-469E-BC65-028D72A95EB7}" destId="{3BC17F2F-F1BA-4635-A275-CF8D6364FEEA}" srcOrd="0" destOrd="0" presId="urn:microsoft.com/office/officeart/2005/8/layout/hList6"/>
    <dgm:cxn modelId="{17984443-0CCB-4DBC-B91A-EB8D2D814F88}" srcId="{B79B185C-71D3-4A69-ACDE-56BD844FCD31}" destId="{DF970A99-7AB2-4E6B-BEF0-CE0BB9A9A138}" srcOrd="0" destOrd="0" parTransId="{7D891A31-4272-4ECF-9012-022DDE9A0DC3}" sibTransId="{58A214EE-342B-4AD3-800D-102DE39403E3}"/>
    <dgm:cxn modelId="{CC97287F-4383-44A8-A9E2-7B530A7C95CD}" type="presOf" srcId="{B79B185C-71D3-4A69-ACDE-56BD844FCD31}" destId="{94FF9519-4952-4829-B097-E4D36C90B09E}" srcOrd="0" destOrd="0" presId="urn:microsoft.com/office/officeart/2005/8/layout/hList6"/>
    <dgm:cxn modelId="{43D1EC93-5D9D-425A-9B18-9C384E8A7648}" type="presOf" srcId="{DB7EA97F-5F49-43F6-80D9-024700FA2620}" destId="{FECD3442-DC13-47CA-A951-86275B5CC642}" srcOrd="0" destOrd="0" presId="urn:microsoft.com/office/officeart/2005/8/layout/hList6"/>
    <dgm:cxn modelId="{502ADC97-7C02-44D5-B676-AD6EE41AF0F1}" type="presOf" srcId="{7C35FAD9-66F7-481F-BDFC-53FB3095B445}" destId="{ECADCA21-30E1-4907-ACE0-CB28CC5F2E4A}" srcOrd="0" destOrd="0" presId="urn:microsoft.com/office/officeart/2005/8/layout/hList6"/>
    <dgm:cxn modelId="{6BAF26A6-5701-4C2C-A8D5-161CBF987478}" srcId="{B79B185C-71D3-4A69-ACDE-56BD844FCD31}" destId="{81E5E950-F34F-4059-AEF2-62FA8203B4BA}" srcOrd="5" destOrd="0" parTransId="{AD2C0229-B641-4965-815A-3762BA312ADE}" sibTransId="{E2811751-3AD5-4AE4-9888-C8C7F867D599}"/>
    <dgm:cxn modelId="{962DCAB1-B9D3-456E-B541-358A8EEE955F}" srcId="{B79B185C-71D3-4A69-ACDE-56BD844FCD31}" destId="{7C35FAD9-66F7-481F-BDFC-53FB3095B445}" srcOrd="4" destOrd="0" parTransId="{2685045D-9B18-4714-8ABB-CC03F0FE5687}" sibTransId="{BCBD89D5-DE1D-4554-BC9F-868F46993C06}"/>
    <dgm:cxn modelId="{E3A700CC-4339-4C4B-A518-4C71E08AA35E}" type="presOf" srcId="{B1C99492-8DC5-49D2-89FD-CF53A8C0CA9D}" destId="{CB1460DF-4B11-4EC0-89EC-81AD00371465}" srcOrd="0" destOrd="0" presId="urn:microsoft.com/office/officeart/2005/8/layout/hList6"/>
    <dgm:cxn modelId="{3A6C8FD2-2763-41CA-BC45-C5B06A9AC966}" type="presOf" srcId="{01186A51-B3D3-4ED2-83EB-76AB0BC5AD6D}" destId="{3B786F6A-C2EF-4E40-92EF-FFD2A8641F01}" srcOrd="0" destOrd="0" presId="urn:microsoft.com/office/officeart/2005/8/layout/hList6"/>
    <dgm:cxn modelId="{6311CFD7-AC31-412C-A895-AD3B56BE9B6E}" type="presOf" srcId="{A0FFC0D1-FC73-47F0-AB61-EA94A1FCDE73}" destId="{3FCCA877-8C16-4AB7-B4E2-26E1450F53F4}" srcOrd="0" destOrd="0" presId="urn:microsoft.com/office/officeart/2005/8/layout/hList6"/>
    <dgm:cxn modelId="{769BF7DB-0DC1-4230-8A6E-C91E2353FE50}" srcId="{B79B185C-71D3-4A69-ACDE-56BD844FCD31}" destId="{B9C66B28-4273-469E-BC65-028D72A95EB7}" srcOrd="3" destOrd="0" parTransId="{DCF38EF4-E400-4DE1-B4CF-A664F73FC43E}" sibTransId="{2D3F1487-14C4-49C1-A36E-845AB4CF94AA}"/>
    <dgm:cxn modelId="{2CC469DE-F50B-4100-A975-895877F6777E}" srcId="{B79B185C-71D3-4A69-ACDE-56BD844FCD31}" destId="{A0FFC0D1-FC73-47F0-AB61-EA94A1FCDE73}" srcOrd="7" destOrd="0" parTransId="{3E990D11-A299-46EF-A2A1-54E3DB0E0D09}" sibTransId="{ABCED016-A38B-4EB7-9E6B-EA5FE9C4D8B8}"/>
    <dgm:cxn modelId="{322152FC-17FF-4385-A434-2AE5A132F6CB}" type="presOf" srcId="{81E5E950-F34F-4059-AEF2-62FA8203B4BA}" destId="{ED565DEE-F2AC-4AB6-9971-FEB63CDF2DFB}" srcOrd="0" destOrd="0" presId="urn:microsoft.com/office/officeart/2005/8/layout/hList6"/>
    <dgm:cxn modelId="{5EBF2C65-E1FC-4DC6-8EE2-9B502E123458}" type="presParOf" srcId="{94FF9519-4952-4829-B097-E4D36C90B09E}" destId="{E82374FF-EC49-41EA-94D4-B2302C78FB09}" srcOrd="0" destOrd="0" presId="urn:microsoft.com/office/officeart/2005/8/layout/hList6"/>
    <dgm:cxn modelId="{0DA57E29-2AB9-4BFF-9689-3FBC69EEC685}" type="presParOf" srcId="{94FF9519-4952-4829-B097-E4D36C90B09E}" destId="{14EA8500-E57B-4D91-AE0F-17D2D60DFDA7}" srcOrd="1" destOrd="0" presId="urn:microsoft.com/office/officeart/2005/8/layout/hList6"/>
    <dgm:cxn modelId="{D9A6024B-D342-4542-8CC9-A2A3D8470C52}" type="presParOf" srcId="{94FF9519-4952-4829-B097-E4D36C90B09E}" destId="{FECD3442-DC13-47CA-A951-86275B5CC642}" srcOrd="2" destOrd="0" presId="urn:microsoft.com/office/officeart/2005/8/layout/hList6"/>
    <dgm:cxn modelId="{38C8342C-416F-43BE-A9E5-DB9BBA07EBA2}" type="presParOf" srcId="{94FF9519-4952-4829-B097-E4D36C90B09E}" destId="{13512009-1A32-48D5-8542-15B3F0751145}" srcOrd="3" destOrd="0" presId="urn:microsoft.com/office/officeart/2005/8/layout/hList6"/>
    <dgm:cxn modelId="{A7DB8E52-5492-41F1-B11D-D7B3F08F7795}" type="presParOf" srcId="{94FF9519-4952-4829-B097-E4D36C90B09E}" destId="{3B786F6A-C2EF-4E40-92EF-FFD2A8641F01}" srcOrd="4" destOrd="0" presId="urn:microsoft.com/office/officeart/2005/8/layout/hList6"/>
    <dgm:cxn modelId="{862248A0-AD5A-43D6-8F91-19CC839382C4}" type="presParOf" srcId="{94FF9519-4952-4829-B097-E4D36C90B09E}" destId="{77D42B10-5AB0-4F5F-8FC6-D0CCB3E67552}" srcOrd="5" destOrd="0" presId="urn:microsoft.com/office/officeart/2005/8/layout/hList6"/>
    <dgm:cxn modelId="{505C3452-07F3-4A5F-B649-C901542EB2FA}" type="presParOf" srcId="{94FF9519-4952-4829-B097-E4D36C90B09E}" destId="{3BC17F2F-F1BA-4635-A275-CF8D6364FEEA}" srcOrd="6" destOrd="0" presId="urn:microsoft.com/office/officeart/2005/8/layout/hList6"/>
    <dgm:cxn modelId="{93D962BD-049C-4420-B38B-1B4267EAA00B}" type="presParOf" srcId="{94FF9519-4952-4829-B097-E4D36C90B09E}" destId="{DF4567EA-F69D-4554-AF5D-31771789ABFB}" srcOrd="7" destOrd="0" presId="urn:microsoft.com/office/officeart/2005/8/layout/hList6"/>
    <dgm:cxn modelId="{9B328EF8-3FC7-46E8-ADD8-6829D717262B}" type="presParOf" srcId="{94FF9519-4952-4829-B097-E4D36C90B09E}" destId="{ECADCA21-30E1-4907-ACE0-CB28CC5F2E4A}" srcOrd="8" destOrd="0" presId="urn:microsoft.com/office/officeart/2005/8/layout/hList6"/>
    <dgm:cxn modelId="{44364765-2C66-4D1B-88FD-0F83BB2DA81B}" type="presParOf" srcId="{94FF9519-4952-4829-B097-E4D36C90B09E}" destId="{4617D8FF-CA3F-416A-BD08-A2B0E2C1C96B}" srcOrd="9" destOrd="0" presId="urn:microsoft.com/office/officeart/2005/8/layout/hList6"/>
    <dgm:cxn modelId="{4E27EE37-46D3-41B8-BD0A-655C356A427D}" type="presParOf" srcId="{94FF9519-4952-4829-B097-E4D36C90B09E}" destId="{ED565DEE-F2AC-4AB6-9971-FEB63CDF2DFB}" srcOrd="10" destOrd="0" presId="urn:microsoft.com/office/officeart/2005/8/layout/hList6"/>
    <dgm:cxn modelId="{1B43B611-F740-4E4E-9068-0713E1F9F1F8}" type="presParOf" srcId="{94FF9519-4952-4829-B097-E4D36C90B09E}" destId="{195E21C3-6F7D-4758-AAC0-6977EE629732}" srcOrd="11" destOrd="0" presId="urn:microsoft.com/office/officeart/2005/8/layout/hList6"/>
    <dgm:cxn modelId="{41DEDB68-12B6-4DD0-BCDD-373AC640986E}" type="presParOf" srcId="{94FF9519-4952-4829-B097-E4D36C90B09E}" destId="{CB1460DF-4B11-4EC0-89EC-81AD00371465}" srcOrd="12" destOrd="0" presId="urn:microsoft.com/office/officeart/2005/8/layout/hList6"/>
    <dgm:cxn modelId="{3C73FBD7-93BF-4FB3-AE5D-1A57FCE2F348}" type="presParOf" srcId="{94FF9519-4952-4829-B097-E4D36C90B09E}" destId="{C04AFA5B-8BB2-4B1C-99AC-F9F22DBF6D4F}" srcOrd="13" destOrd="0" presId="urn:microsoft.com/office/officeart/2005/8/layout/hList6"/>
    <dgm:cxn modelId="{77944608-22D0-42A5-85CC-E9D80925CC0D}" type="presParOf" srcId="{94FF9519-4952-4829-B097-E4D36C90B09E}" destId="{3FCCA877-8C16-4AB7-B4E2-26E1450F53F4}" srcOrd="1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39A89B-8FFC-4709-B824-1C30BB2EEB3B}" type="doc">
      <dgm:prSet loTypeId="urn:microsoft.com/office/officeart/2005/8/layout/rings+Icon" loCatId="relationship" qsTypeId="urn:microsoft.com/office/officeart/2005/8/quickstyle/simple1" qsCatId="simple" csTypeId="urn:microsoft.com/office/officeart/2005/8/colors/accent1_2" csCatId="accent1" phldr="1"/>
      <dgm:spPr/>
      <dgm:t>
        <a:bodyPr/>
        <a:lstStyle/>
        <a:p>
          <a:endParaRPr lang="en-GB"/>
        </a:p>
      </dgm:t>
    </dgm:pt>
    <dgm:pt modelId="{7D6CD4D4-D91F-4A37-9F30-2421E5BE6F5B}">
      <dgm:prSet custT="1"/>
      <dgm:spPr/>
      <dgm:t>
        <a:bodyPr/>
        <a:lstStyle/>
        <a:p>
          <a:pPr algn="just">
            <a:buNone/>
          </a:pPr>
          <a:r>
            <a:rPr lang="en-US" sz="2000">
              <a:latin typeface="Times New Roman" panose="02020603050405020304" pitchFamily="18" charset="0"/>
              <a:cs typeface="Times New Roman" panose="02020603050405020304" pitchFamily="18" charset="0"/>
            </a:rPr>
            <a:t>AI integration should follow long-term strategies grounded in change management, supported by training in both digital literacy and emotional intelligence, as seen in Hilton’s adoption of digital key systems—aligned with the Technology Acceptance Model (Jayawardena et al., 2023).</a:t>
          </a:r>
        </a:p>
      </dgm:t>
    </dgm:pt>
    <dgm:pt modelId="{55E69A50-EF4F-4F94-BB5B-E58C8341BFC1}" type="parTrans" cxnId="{152E16D8-EF32-4214-8416-6C7DBF03A6AF}">
      <dgm:prSet/>
      <dgm:spPr/>
      <dgm:t>
        <a:bodyPr/>
        <a:lstStyle/>
        <a:p>
          <a:endParaRPr lang="en-GB"/>
        </a:p>
      </dgm:t>
    </dgm:pt>
    <dgm:pt modelId="{66AC20DC-DBC0-4E42-8C82-8E5DDA8E1E06}" type="sibTrans" cxnId="{152E16D8-EF32-4214-8416-6C7DBF03A6AF}">
      <dgm:prSet/>
      <dgm:spPr/>
      <dgm:t>
        <a:bodyPr/>
        <a:lstStyle/>
        <a:p>
          <a:endParaRPr lang="en-GB"/>
        </a:p>
      </dgm:t>
    </dgm:pt>
    <dgm:pt modelId="{2D46B734-9855-4EDC-8461-35819B719244}">
      <dgm:prSet custT="1"/>
      <dgm:spPr/>
      <dgm:t>
        <a:bodyPr/>
        <a:lstStyle/>
        <a:p>
          <a:pPr algn="just">
            <a:buNone/>
          </a:pPr>
          <a:r>
            <a:rPr lang="en-US" sz="2000">
              <a:latin typeface="Times New Roman" panose="02020603050405020304" pitchFamily="18" charset="0"/>
              <a:cs typeface="Times New Roman" panose="02020603050405020304" pitchFamily="18" charset="0"/>
            </a:rPr>
            <a:t>Phased AI rollouts help minimise disruption; tools like virtual concierges or predictive housekeeping follow Rogers’ Diffusion of Innovation Theory, with early adopters like Zedwell Hotels testing impactful features first (Somera and Petrova, 2024).</a:t>
          </a:r>
        </a:p>
      </dgm:t>
    </dgm:pt>
    <dgm:pt modelId="{0CE496EC-B29D-4AF8-B5DF-11386FBD59B5}" type="parTrans" cxnId="{38654F2E-D720-4D68-A1A2-2C3BF47CBD15}">
      <dgm:prSet/>
      <dgm:spPr/>
      <dgm:t>
        <a:bodyPr/>
        <a:lstStyle/>
        <a:p>
          <a:endParaRPr lang="en-GB"/>
        </a:p>
      </dgm:t>
    </dgm:pt>
    <dgm:pt modelId="{157A156A-6F80-463A-A43A-24C971C8FAD8}" type="sibTrans" cxnId="{38654F2E-D720-4D68-A1A2-2C3BF47CBD15}">
      <dgm:prSet/>
      <dgm:spPr/>
      <dgm:t>
        <a:bodyPr/>
        <a:lstStyle/>
        <a:p>
          <a:endParaRPr lang="en-GB"/>
        </a:p>
      </dgm:t>
    </dgm:pt>
    <dgm:pt modelId="{D47572EC-5658-4336-A1A8-91F9CC068590}">
      <dgm:prSet custT="1"/>
      <dgm:spPr/>
      <dgm:t>
        <a:bodyPr/>
        <a:lstStyle/>
        <a:p>
          <a:pPr algn="just">
            <a:buNone/>
          </a:pPr>
          <a:r>
            <a:rPr lang="en-US" sz="2000">
              <a:latin typeface="Times New Roman" panose="02020603050405020304" pitchFamily="18" charset="0"/>
              <a:cs typeface="Times New Roman" panose="02020603050405020304" pitchFamily="18" charset="0"/>
            </a:rPr>
            <a:t>Maintaining regulatory and ethical standards—such as Marriott’s GDPR-compliant data systems—reinforces guest trust and protects brand integrity through privacy-by-design practices (Facit Data Systems, 2025).</a:t>
          </a:r>
        </a:p>
      </dgm:t>
    </dgm:pt>
    <dgm:pt modelId="{5A956868-16FA-4469-8682-C9718C57F5DA}" type="parTrans" cxnId="{7AD7D716-FED7-4A72-A5C9-C142E5E0B567}">
      <dgm:prSet/>
      <dgm:spPr/>
      <dgm:t>
        <a:bodyPr/>
        <a:lstStyle/>
        <a:p>
          <a:endParaRPr lang="en-GB"/>
        </a:p>
      </dgm:t>
    </dgm:pt>
    <dgm:pt modelId="{D47D3069-2E1B-41B0-9094-87605FA6AE7B}" type="sibTrans" cxnId="{7AD7D716-FED7-4A72-A5C9-C142E5E0B567}">
      <dgm:prSet/>
      <dgm:spPr/>
      <dgm:t>
        <a:bodyPr/>
        <a:lstStyle/>
        <a:p>
          <a:endParaRPr lang="en-GB"/>
        </a:p>
      </dgm:t>
    </dgm:pt>
    <dgm:pt modelId="{A9A3B9B2-DD8C-4DE6-9CAF-9F06D0AAC059}">
      <dgm:prSet custT="1"/>
      <dgm:spPr/>
      <dgm:t>
        <a:bodyPr/>
        <a:lstStyle/>
        <a:p>
          <a:pPr algn="just">
            <a:buNone/>
          </a:pPr>
          <a:r>
            <a:rPr lang="en-US" sz="2000" dirty="0">
              <a:latin typeface="Times New Roman" panose="02020603050405020304" pitchFamily="18" charset="0"/>
              <a:cs typeface="Times New Roman" panose="02020603050405020304" pitchFamily="18" charset="0"/>
            </a:rPr>
            <a:t>Inclusive stakeholder engagement, such as Accor’s union-led consultations, strengthens implementation transparency and supports cultural acceptance across diverse teams (Costa and Costa, 2022).</a:t>
          </a:r>
        </a:p>
      </dgm:t>
    </dgm:pt>
    <dgm:pt modelId="{862FE683-1CCD-4E18-9D42-D15E433FE0F3}" type="parTrans" cxnId="{D423D383-5582-4FE3-9C50-18F5170BAAAA}">
      <dgm:prSet/>
      <dgm:spPr/>
      <dgm:t>
        <a:bodyPr/>
        <a:lstStyle/>
        <a:p>
          <a:endParaRPr lang="en-GB"/>
        </a:p>
      </dgm:t>
    </dgm:pt>
    <dgm:pt modelId="{37B53795-9D21-4FBF-A825-2F32DE58F040}" type="sibTrans" cxnId="{D423D383-5582-4FE3-9C50-18F5170BAAAA}">
      <dgm:prSet/>
      <dgm:spPr/>
      <dgm:t>
        <a:bodyPr/>
        <a:lstStyle/>
        <a:p>
          <a:endParaRPr lang="en-GB"/>
        </a:p>
      </dgm:t>
    </dgm:pt>
    <dgm:pt modelId="{EC17E428-D98C-4E5B-AFD2-96ECFE372CAC}">
      <dgm:prSet custT="1"/>
      <dgm:spPr/>
      <dgm:t>
        <a:bodyPr/>
        <a:lstStyle/>
        <a:p>
          <a:pPr algn="just">
            <a:buNone/>
          </a:pPr>
          <a:r>
            <a:rPr lang="en-GB" sz="2000" dirty="0">
              <a:latin typeface="Times New Roman" panose="02020603050405020304" pitchFamily="18" charset="0"/>
              <a:cs typeface="Times New Roman" panose="02020603050405020304" pitchFamily="18" charset="0"/>
            </a:rPr>
            <a:t>Ongoing governance via steering committees, like Iberostar’s AI-driven sustainability oversight, ensures adaptive policies, ROI tracking, and continued alignment with industry shifts (Hillsdon, 2025).</a:t>
          </a:r>
        </a:p>
      </dgm:t>
    </dgm:pt>
    <dgm:pt modelId="{02689AD8-BC11-4EA2-9157-60D126C812C9}" type="parTrans" cxnId="{943D82C4-BAB4-44E0-A3C6-CFBDC9010541}">
      <dgm:prSet/>
      <dgm:spPr/>
      <dgm:t>
        <a:bodyPr/>
        <a:lstStyle/>
        <a:p>
          <a:endParaRPr lang="en-GB"/>
        </a:p>
      </dgm:t>
    </dgm:pt>
    <dgm:pt modelId="{9406A793-E422-4802-ABDA-AD4DB744BE3B}" type="sibTrans" cxnId="{943D82C4-BAB4-44E0-A3C6-CFBDC9010541}">
      <dgm:prSet/>
      <dgm:spPr/>
      <dgm:t>
        <a:bodyPr/>
        <a:lstStyle/>
        <a:p>
          <a:endParaRPr lang="en-GB"/>
        </a:p>
      </dgm:t>
    </dgm:pt>
    <dgm:pt modelId="{446F8B08-F09B-42F3-8AA6-775C6025892E}" type="pres">
      <dgm:prSet presAssocID="{1839A89B-8FFC-4709-B824-1C30BB2EEB3B}" presName="Name0" presStyleCnt="0">
        <dgm:presLayoutVars>
          <dgm:chMax val="7"/>
          <dgm:dir/>
          <dgm:resizeHandles val="exact"/>
        </dgm:presLayoutVars>
      </dgm:prSet>
      <dgm:spPr/>
    </dgm:pt>
    <dgm:pt modelId="{24FB0F46-1C2A-4992-9044-FF9000D5413B}" type="pres">
      <dgm:prSet presAssocID="{1839A89B-8FFC-4709-B824-1C30BB2EEB3B}" presName="ellipse1" presStyleLbl="vennNode1" presStyleIdx="0" presStyleCnt="5">
        <dgm:presLayoutVars>
          <dgm:bulletEnabled val="1"/>
        </dgm:presLayoutVars>
      </dgm:prSet>
      <dgm:spPr/>
    </dgm:pt>
    <dgm:pt modelId="{FF262B9B-1814-41FF-853F-B088D1A01183}" type="pres">
      <dgm:prSet presAssocID="{1839A89B-8FFC-4709-B824-1C30BB2EEB3B}" presName="ellipse2" presStyleLbl="vennNode1" presStyleIdx="1" presStyleCnt="5">
        <dgm:presLayoutVars>
          <dgm:bulletEnabled val="1"/>
        </dgm:presLayoutVars>
      </dgm:prSet>
      <dgm:spPr/>
    </dgm:pt>
    <dgm:pt modelId="{7941DE30-5C2D-4D31-AE38-3C8910BD502C}" type="pres">
      <dgm:prSet presAssocID="{1839A89B-8FFC-4709-B824-1C30BB2EEB3B}" presName="ellipse3" presStyleLbl="vennNode1" presStyleIdx="2" presStyleCnt="5">
        <dgm:presLayoutVars>
          <dgm:bulletEnabled val="1"/>
        </dgm:presLayoutVars>
      </dgm:prSet>
      <dgm:spPr/>
    </dgm:pt>
    <dgm:pt modelId="{BEE04AA3-F2F8-4DD8-B35C-5205A55D2FBA}" type="pres">
      <dgm:prSet presAssocID="{1839A89B-8FFC-4709-B824-1C30BB2EEB3B}" presName="ellipse4" presStyleLbl="vennNode1" presStyleIdx="3" presStyleCnt="5">
        <dgm:presLayoutVars>
          <dgm:bulletEnabled val="1"/>
        </dgm:presLayoutVars>
      </dgm:prSet>
      <dgm:spPr/>
    </dgm:pt>
    <dgm:pt modelId="{D39EC6BE-9311-4AD0-B750-B4FB75358257}" type="pres">
      <dgm:prSet presAssocID="{1839A89B-8FFC-4709-B824-1C30BB2EEB3B}" presName="ellipse5" presStyleLbl="vennNode1" presStyleIdx="4" presStyleCnt="5">
        <dgm:presLayoutVars>
          <dgm:bulletEnabled val="1"/>
        </dgm:presLayoutVars>
      </dgm:prSet>
      <dgm:spPr/>
    </dgm:pt>
  </dgm:ptLst>
  <dgm:cxnLst>
    <dgm:cxn modelId="{7AD7D716-FED7-4A72-A5C9-C142E5E0B567}" srcId="{1839A89B-8FFC-4709-B824-1C30BB2EEB3B}" destId="{D47572EC-5658-4336-A1A8-91F9CC068590}" srcOrd="2" destOrd="0" parTransId="{5A956868-16FA-4469-8682-C9718C57F5DA}" sibTransId="{D47D3069-2E1B-41B0-9094-87605FA6AE7B}"/>
    <dgm:cxn modelId="{38654F2E-D720-4D68-A1A2-2C3BF47CBD15}" srcId="{1839A89B-8FFC-4709-B824-1C30BB2EEB3B}" destId="{2D46B734-9855-4EDC-8461-35819B719244}" srcOrd="1" destOrd="0" parTransId="{0CE496EC-B29D-4AF8-B5DF-11386FBD59B5}" sibTransId="{157A156A-6F80-463A-A43A-24C971C8FAD8}"/>
    <dgm:cxn modelId="{B5B2365C-6E8F-47C8-B96B-F511E754A9F0}" type="presOf" srcId="{1839A89B-8FFC-4709-B824-1C30BB2EEB3B}" destId="{446F8B08-F09B-42F3-8AA6-775C6025892E}" srcOrd="0" destOrd="0" presId="urn:microsoft.com/office/officeart/2005/8/layout/rings+Icon"/>
    <dgm:cxn modelId="{81C3566B-8F8B-4748-BDDD-C911274C0BFE}" type="presOf" srcId="{2D46B734-9855-4EDC-8461-35819B719244}" destId="{FF262B9B-1814-41FF-853F-B088D1A01183}" srcOrd="0" destOrd="0" presId="urn:microsoft.com/office/officeart/2005/8/layout/rings+Icon"/>
    <dgm:cxn modelId="{2A602B7C-25BB-40F7-BE66-570488572A04}" type="presOf" srcId="{EC17E428-D98C-4E5B-AFD2-96ECFE372CAC}" destId="{D39EC6BE-9311-4AD0-B750-B4FB75358257}" srcOrd="0" destOrd="0" presId="urn:microsoft.com/office/officeart/2005/8/layout/rings+Icon"/>
    <dgm:cxn modelId="{890F2B7E-BF7F-45E7-9A1E-0DC994521EE7}" type="presOf" srcId="{A9A3B9B2-DD8C-4DE6-9CAF-9F06D0AAC059}" destId="{BEE04AA3-F2F8-4DD8-B35C-5205A55D2FBA}" srcOrd="0" destOrd="0" presId="urn:microsoft.com/office/officeart/2005/8/layout/rings+Icon"/>
    <dgm:cxn modelId="{D423D383-5582-4FE3-9C50-18F5170BAAAA}" srcId="{1839A89B-8FFC-4709-B824-1C30BB2EEB3B}" destId="{A9A3B9B2-DD8C-4DE6-9CAF-9F06D0AAC059}" srcOrd="3" destOrd="0" parTransId="{862FE683-1CCD-4E18-9D42-D15E433FE0F3}" sibTransId="{37B53795-9D21-4FBF-A825-2F32DE58F040}"/>
    <dgm:cxn modelId="{6F3BEEB4-7095-4557-A889-827F0F34EBA2}" type="presOf" srcId="{7D6CD4D4-D91F-4A37-9F30-2421E5BE6F5B}" destId="{24FB0F46-1C2A-4992-9044-FF9000D5413B}" srcOrd="0" destOrd="0" presId="urn:microsoft.com/office/officeart/2005/8/layout/rings+Icon"/>
    <dgm:cxn modelId="{943D82C4-BAB4-44E0-A3C6-CFBDC9010541}" srcId="{1839A89B-8FFC-4709-B824-1C30BB2EEB3B}" destId="{EC17E428-D98C-4E5B-AFD2-96ECFE372CAC}" srcOrd="4" destOrd="0" parTransId="{02689AD8-BC11-4EA2-9157-60D126C812C9}" sibTransId="{9406A793-E422-4802-ABDA-AD4DB744BE3B}"/>
    <dgm:cxn modelId="{2EF541C9-DC0D-46EE-95FB-CC8C53E1509F}" type="presOf" srcId="{D47572EC-5658-4336-A1A8-91F9CC068590}" destId="{7941DE30-5C2D-4D31-AE38-3C8910BD502C}" srcOrd="0" destOrd="0" presId="urn:microsoft.com/office/officeart/2005/8/layout/rings+Icon"/>
    <dgm:cxn modelId="{152E16D8-EF32-4214-8416-6C7DBF03A6AF}" srcId="{1839A89B-8FFC-4709-B824-1C30BB2EEB3B}" destId="{7D6CD4D4-D91F-4A37-9F30-2421E5BE6F5B}" srcOrd="0" destOrd="0" parTransId="{55E69A50-EF4F-4F94-BB5B-E58C8341BFC1}" sibTransId="{66AC20DC-DBC0-4E42-8C82-8E5DDA8E1E06}"/>
    <dgm:cxn modelId="{EE4C0A50-8576-4945-9982-B3DC9376DE00}" type="presParOf" srcId="{446F8B08-F09B-42F3-8AA6-775C6025892E}" destId="{24FB0F46-1C2A-4992-9044-FF9000D5413B}" srcOrd="0" destOrd="0" presId="urn:microsoft.com/office/officeart/2005/8/layout/rings+Icon"/>
    <dgm:cxn modelId="{96CE3097-7A10-4DE3-9DE7-A46F509E5E29}" type="presParOf" srcId="{446F8B08-F09B-42F3-8AA6-775C6025892E}" destId="{FF262B9B-1814-41FF-853F-B088D1A01183}" srcOrd="1" destOrd="0" presId="urn:microsoft.com/office/officeart/2005/8/layout/rings+Icon"/>
    <dgm:cxn modelId="{CD7586B4-134D-4731-A064-F4B872BCAF35}" type="presParOf" srcId="{446F8B08-F09B-42F3-8AA6-775C6025892E}" destId="{7941DE30-5C2D-4D31-AE38-3C8910BD502C}" srcOrd="2" destOrd="0" presId="urn:microsoft.com/office/officeart/2005/8/layout/rings+Icon"/>
    <dgm:cxn modelId="{87DA4A1B-CC60-4725-8650-B2EE3F30C5CD}" type="presParOf" srcId="{446F8B08-F09B-42F3-8AA6-775C6025892E}" destId="{BEE04AA3-F2F8-4DD8-B35C-5205A55D2FBA}" srcOrd="3" destOrd="0" presId="urn:microsoft.com/office/officeart/2005/8/layout/rings+Icon"/>
    <dgm:cxn modelId="{0ADEA73C-FF6A-4111-9F18-611F7437AC81}" type="presParOf" srcId="{446F8B08-F09B-42F3-8AA6-775C6025892E}" destId="{D39EC6BE-9311-4AD0-B750-B4FB75358257}"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69638-D37F-46C8-858F-011BB8D1A967}">
      <dsp:nvSpPr>
        <dsp:cNvPr id="0" name=""/>
        <dsp:cNvSpPr/>
      </dsp:nvSpPr>
      <dsp:spPr>
        <a:xfrm>
          <a:off x="0" y="6301"/>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6F97A-32D1-4205-9082-40932509CD7A}">
      <dsp:nvSpPr>
        <dsp:cNvPr id="0" name=""/>
        <dsp:cNvSpPr/>
      </dsp:nvSpPr>
      <dsp:spPr>
        <a:xfrm>
          <a:off x="0" y="6301"/>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Title Slide</a:t>
          </a:r>
          <a:endParaRPr lang="en-GB" sz="3600" kern="1200">
            <a:latin typeface="Times New Roman" panose="02020603050405020304" pitchFamily="18" charset="0"/>
            <a:cs typeface="Times New Roman" panose="02020603050405020304" pitchFamily="18" charset="0"/>
          </a:endParaRPr>
        </a:p>
      </dsp:txBody>
      <dsp:txXfrm>
        <a:off x="0" y="6301"/>
        <a:ext cx="13498089" cy="899664"/>
      </dsp:txXfrm>
    </dsp:sp>
    <dsp:sp modelId="{9F55C5A8-7D7C-4DDF-BC20-D7C96E35E602}">
      <dsp:nvSpPr>
        <dsp:cNvPr id="0" name=""/>
        <dsp:cNvSpPr/>
      </dsp:nvSpPr>
      <dsp:spPr>
        <a:xfrm>
          <a:off x="0" y="905965"/>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D0F86B-4AEB-4288-AD92-FBA643261CE1}">
      <dsp:nvSpPr>
        <dsp:cNvPr id="0" name=""/>
        <dsp:cNvSpPr/>
      </dsp:nvSpPr>
      <dsp:spPr>
        <a:xfrm>
          <a:off x="0" y="905965"/>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Introduction</a:t>
          </a:r>
          <a:endParaRPr lang="en-GB" sz="3600" kern="1200">
            <a:latin typeface="Times New Roman" panose="02020603050405020304" pitchFamily="18" charset="0"/>
            <a:cs typeface="Times New Roman" panose="02020603050405020304" pitchFamily="18" charset="0"/>
          </a:endParaRPr>
        </a:p>
      </dsp:txBody>
      <dsp:txXfrm>
        <a:off x="0" y="905965"/>
        <a:ext cx="13498089" cy="899664"/>
      </dsp:txXfrm>
    </dsp:sp>
    <dsp:sp modelId="{05F032DB-C699-4652-9CF3-64BEEABCB407}">
      <dsp:nvSpPr>
        <dsp:cNvPr id="0" name=""/>
        <dsp:cNvSpPr/>
      </dsp:nvSpPr>
      <dsp:spPr>
        <a:xfrm>
          <a:off x="0" y="1805630"/>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0FDEC-BCB8-479E-BA58-FFB7B34510F0}">
      <dsp:nvSpPr>
        <dsp:cNvPr id="0" name=""/>
        <dsp:cNvSpPr/>
      </dsp:nvSpPr>
      <dsp:spPr>
        <a:xfrm>
          <a:off x="0" y="1805630"/>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Literature Review</a:t>
          </a:r>
          <a:endParaRPr lang="en-GB" sz="3600" kern="1200" dirty="0">
            <a:latin typeface="Times New Roman" panose="02020603050405020304" pitchFamily="18" charset="0"/>
            <a:cs typeface="Times New Roman" panose="02020603050405020304" pitchFamily="18" charset="0"/>
          </a:endParaRPr>
        </a:p>
      </dsp:txBody>
      <dsp:txXfrm>
        <a:off x="0" y="1805630"/>
        <a:ext cx="13498089" cy="899664"/>
      </dsp:txXfrm>
    </dsp:sp>
    <dsp:sp modelId="{C6216360-7CDB-4C0A-A874-0B4BFE2E9589}">
      <dsp:nvSpPr>
        <dsp:cNvPr id="0" name=""/>
        <dsp:cNvSpPr/>
      </dsp:nvSpPr>
      <dsp:spPr>
        <a:xfrm>
          <a:off x="0" y="2705294"/>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84D7B0-2891-4731-B60A-01396F9DE514}">
      <dsp:nvSpPr>
        <dsp:cNvPr id="0" name=""/>
        <dsp:cNvSpPr/>
      </dsp:nvSpPr>
      <dsp:spPr>
        <a:xfrm>
          <a:off x="0" y="2705294"/>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Advantages of AI Automation in Guest Services</a:t>
          </a:r>
          <a:endParaRPr lang="en-GB" sz="3600" kern="1200">
            <a:latin typeface="Times New Roman" panose="02020603050405020304" pitchFamily="18" charset="0"/>
            <a:cs typeface="Times New Roman" panose="02020603050405020304" pitchFamily="18" charset="0"/>
          </a:endParaRPr>
        </a:p>
      </dsp:txBody>
      <dsp:txXfrm>
        <a:off x="0" y="2705294"/>
        <a:ext cx="13498089" cy="899664"/>
      </dsp:txXfrm>
    </dsp:sp>
    <dsp:sp modelId="{C91EEE6E-0B80-4D36-80BB-DD7A7E7E2F0D}">
      <dsp:nvSpPr>
        <dsp:cNvPr id="0" name=""/>
        <dsp:cNvSpPr/>
      </dsp:nvSpPr>
      <dsp:spPr>
        <a:xfrm>
          <a:off x="0" y="3604958"/>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52FFD-AF88-4421-8F2C-6A432491204F}">
      <dsp:nvSpPr>
        <dsp:cNvPr id="0" name=""/>
        <dsp:cNvSpPr/>
      </dsp:nvSpPr>
      <dsp:spPr>
        <a:xfrm>
          <a:off x="0" y="3604958"/>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AI Deployment Risks and Challenges</a:t>
          </a:r>
          <a:endParaRPr lang="en-GB" sz="3600" kern="1200">
            <a:latin typeface="Times New Roman" panose="02020603050405020304" pitchFamily="18" charset="0"/>
            <a:cs typeface="Times New Roman" panose="02020603050405020304" pitchFamily="18" charset="0"/>
          </a:endParaRPr>
        </a:p>
      </dsp:txBody>
      <dsp:txXfrm>
        <a:off x="0" y="3604958"/>
        <a:ext cx="13498089" cy="899664"/>
      </dsp:txXfrm>
    </dsp:sp>
    <dsp:sp modelId="{7756BF8B-7C4E-437A-B1E9-0408966B04FE}">
      <dsp:nvSpPr>
        <dsp:cNvPr id="0" name=""/>
        <dsp:cNvSpPr/>
      </dsp:nvSpPr>
      <dsp:spPr>
        <a:xfrm>
          <a:off x="0" y="4504622"/>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C56DA-DF7D-404D-BE17-3FE58E3EB99C}">
      <dsp:nvSpPr>
        <dsp:cNvPr id="0" name=""/>
        <dsp:cNvSpPr/>
      </dsp:nvSpPr>
      <dsp:spPr>
        <a:xfrm>
          <a:off x="0" y="4504622"/>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Theoretical Lenses: Acceptance and Change</a:t>
          </a:r>
          <a:endParaRPr lang="en-GB" sz="3600" kern="1200">
            <a:latin typeface="Times New Roman" panose="02020603050405020304" pitchFamily="18" charset="0"/>
            <a:cs typeface="Times New Roman" panose="02020603050405020304" pitchFamily="18" charset="0"/>
          </a:endParaRPr>
        </a:p>
      </dsp:txBody>
      <dsp:txXfrm>
        <a:off x="0" y="4504622"/>
        <a:ext cx="13498089" cy="899664"/>
      </dsp:txXfrm>
    </dsp:sp>
    <dsp:sp modelId="{00526D1F-22E1-435E-B08F-E4036CDC472A}">
      <dsp:nvSpPr>
        <dsp:cNvPr id="0" name=""/>
        <dsp:cNvSpPr/>
      </dsp:nvSpPr>
      <dsp:spPr>
        <a:xfrm>
          <a:off x="0" y="5404286"/>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97C413-3A06-429B-B6E5-1789CB4390BF}">
      <dsp:nvSpPr>
        <dsp:cNvPr id="0" name=""/>
        <dsp:cNvSpPr/>
      </dsp:nvSpPr>
      <dsp:spPr>
        <a:xfrm>
          <a:off x="0" y="5404286"/>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Global Trends and Research Gaps in AI Adoption</a:t>
          </a:r>
          <a:endParaRPr lang="en-GB" sz="3600" kern="1200">
            <a:latin typeface="Times New Roman" panose="02020603050405020304" pitchFamily="18" charset="0"/>
            <a:cs typeface="Times New Roman" panose="02020603050405020304" pitchFamily="18" charset="0"/>
          </a:endParaRPr>
        </a:p>
      </dsp:txBody>
      <dsp:txXfrm>
        <a:off x="0" y="5404286"/>
        <a:ext cx="13498089" cy="899664"/>
      </dsp:txXfrm>
    </dsp:sp>
    <dsp:sp modelId="{785B5673-FAF6-452B-B9CA-437EFE5CBE7F}">
      <dsp:nvSpPr>
        <dsp:cNvPr id="0" name=""/>
        <dsp:cNvSpPr/>
      </dsp:nvSpPr>
      <dsp:spPr>
        <a:xfrm>
          <a:off x="0" y="6303950"/>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70B13C-16C5-42DE-AE07-B090AB3E4B5B}">
      <dsp:nvSpPr>
        <dsp:cNvPr id="0" name=""/>
        <dsp:cNvSpPr/>
      </dsp:nvSpPr>
      <dsp:spPr>
        <a:xfrm>
          <a:off x="0" y="6303950"/>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Methodology – A Secondary Research Approach</a:t>
          </a:r>
          <a:endParaRPr lang="en-GB" sz="3600" kern="1200" dirty="0">
            <a:latin typeface="Times New Roman" panose="02020603050405020304" pitchFamily="18" charset="0"/>
            <a:cs typeface="Times New Roman" panose="02020603050405020304" pitchFamily="18" charset="0"/>
          </a:endParaRPr>
        </a:p>
      </dsp:txBody>
      <dsp:txXfrm>
        <a:off x="0" y="6303950"/>
        <a:ext cx="13498089" cy="899664"/>
      </dsp:txXfrm>
    </dsp:sp>
    <dsp:sp modelId="{C02C3BF6-37E0-4251-8D13-F94B81CE119B}">
      <dsp:nvSpPr>
        <dsp:cNvPr id="0" name=""/>
        <dsp:cNvSpPr/>
      </dsp:nvSpPr>
      <dsp:spPr>
        <a:xfrm>
          <a:off x="0" y="7203614"/>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8DDDCA-E441-4F89-8B13-DB31FCDBDD7E}">
      <dsp:nvSpPr>
        <dsp:cNvPr id="0" name=""/>
        <dsp:cNvSpPr/>
      </dsp:nvSpPr>
      <dsp:spPr>
        <a:xfrm>
          <a:off x="0" y="7203614"/>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PEST Analysis: AI–Human Collaboration in Hospitality</a:t>
          </a:r>
          <a:endParaRPr lang="en-GB" sz="3600" kern="1200" dirty="0">
            <a:latin typeface="Times New Roman" panose="02020603050405020304" pitchFamily="18" charset="0"/>
            <a:cs typeface="Times New Roman" panose="02020603050405020304" pitchFamily="18" charset="0"/>
          </a:endParaRPr>
        </a:p>
      </dsp:txBody>
      <dsp:txXfrm>
        <a:off x="0" y="7203614"/>
        <a:ext cx="13498089" cy="899664"/>
      </dsp:txXfrm>
    </dsp:sp>
    <dsp:sp modelId="{87B0DFBC-1B21-4C64-9015-AAC806E0929E}">
      <dsp:nvSpPr>
        <dsp:cNvPr id="0" name=""/>
        <dsp:cNvSpPr/>
      </dsp:nvSpPr>
      <dsp:spPr>
        <a:xfrm>
          <a:off x="0" y="8103278"/>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62536A-0E7C-4D56-9F5B-C93E0E966B54}">
      <dsp:nvSpPr>
        <dsp:cNvPr id="0" name=""/>
        <dsp:cNvSpPr/>
      </dsp:nvSpPr>
      <dsp:spPr>
        <a:xfrm>
          <a:off x="0" y="8103278"/>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Social and Technological Drivers of AI in Hospitality</a:t>
          </a:r>
          <a:endParaRPr lang="en-GB" sz="3600" kern="1200" dirty="0">
            <a:latin typeface="Times New Roman" panose="02020603050405020304" pitchFamily="18" charset="0"/>
            <a:cs typeface="Times New Roman" panose="02020603050405020304" pitchFamily="18" charset="0"/>
          </a:endParaRPr>
        </a:p>
      </dsp:txBody>
      <dsp:txXfrm>
        <a:off x="0" y="8103278"/>
        <a:ext cx="13498089" cy="899664"/>
      </dsp:txXfrm>
    </dsp:sp>
    <dsp:sp modelId="{2E3016C7-DB31-4AD7-925C-184A053665F9}">
      <dsp:nvSpPr>
        <dsp:cNvPr id="0" name=""/>
        <dsp:cNvSpPr/>
      </dsp:nvSpPr>
      <dsp:spPr>
        <a:xfrm>
          <a:off x="0" y="9002942"/>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6C7DB-5061-4D37-A495-B3D1414E2592}">
      <dsp:nvSpPr>
        <dsp:cNvPr id="0" name=""/>
        <dsp:cNvSpPr/>
      </dsp:nvSpPr>
      <dsp:spPr>
        <a:xfrm>
          <a:off x="0" y="9002942"/>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Conclusion</a:t>
          </a:r>
          <a:endParaRPr lang="en-GB" sz="3600" kern="1200">
            <a:latin typeface="Times New Roman" panose="02020603050405020304" pitchFamily="18" charset="0"/>
            <a:cs typeface="Times New Roman" panose="02020603050405020304" pitchFamily="18" charset="0"/>
          </a:endParaRPr>
        </a:p>
      </dsp:txBody>
      <dsp:txXfrm>
        <a:off x="0" y="9002942"/>
        <a:ext cx="13498089" cy="899664"/>
      </dsp:txXfrm>
    </dsp:sp>
    <dsp:sp modelId="{2B96A13A-7352-4881-85B9-ADDD410AE868}">
      <dsp:nvSpPr>
        <dsp:cNvPr id="0" name=""/>
        <dsp:cNvSpPr/>
      </dsp:nvSpPr>
      <dsp:spPr>
        <a:xfrm>
          <a:off x="0" y="9902606"/>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3BF37-A676-4C80-8E0E-378890B1D11B}">
      <dsp:nvSpPr>
        <dsp:cNvPr id="0" name=""/>
        <dsp:cNvSpPr/>
      </dsp:nvSpPr>
      <dsp:spPr>
        <a:xfrm>
          <a:off x="0" y="9902606"/>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Recommendations</a:t>
          </a:r>
          <a:endParaRPr lang="en-GB" sz="3600" kern="1200">
            <a:latin typeface="Times New Roman" panose="02020603050405020304" pitchFamily="18" charset="0"/>
            <a:cs typeface="Times New Roman" panose="02020603050405020304" pitchFamily="18" charset="0"/>
          </a:endParaRPr>
        </a:p>
      </dsp:txBody>
      <dsp:txXfrm>
        <a:off x="0" y="9902606"/>
        <a:ext cx="13498089" cy="899664"/>
      </dsp:txXfrm>
    </dsp:sp>
    <dsp:sp modelId="{00EB6381-AA50-42A6-8C15-AD9D1E4D84FA}">
      <dsp:nvSpPr>
        <dsp:cNvPr id="0" name=""/>
        <dsp:cNvSpPr/>
      </dsp:nvSpPr>
      <dsp:spPr>
        <a:xfrm>
          <a:off x="0" y="10802270"/>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B759B4-A942-4412-ABED-B625A6AFFEE5}">
      <dsp:nvSpPr>
        <dsp:cNvPr id="0" name=""/>
        <dsp:cNvSpPr/>
      </dsp:nvSpPr>
      <dsp:spPr>
        <a:xfrm>
          <a:off x="0" y="10802270"/>
          <a:ext cx="13498089" cy="89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References</a:t>
          </a:r>
          <a:endParaRPr lang="en-GB" sz="3600" kern="1200" dirty="0">
            <a:latin typeface="Times New Roman" panose="02020603050405020304" pitchFamily="18" charset="0"/>
            <a:cs typeface="Times New Roman" panose="02020603050405020304" pitchFamily="18" charset="0"/>
          </a:endParaRPr>
        </a:p>
      </dsp:txBody>
      <dsp:txXfrm>
        <a:off x="0" y="10802270"/>
        <a:ext cx="13498089" cy="899664"/>
      </dsp:txXfrm>
    </dsp:sp>
    <dsp:sp modelId="{C0928E9A-D719-4800-9028-7C93993DF5BF}">
      <dsp:nvSpPr>
        <dsp:cNvPr id="0" name=""/>
        <dsp:cNvSpPr/>
      </dsp:nvSpPr>
      <dsp:spPr>
        <a:xfrm>
          <a:off x="0" y="11701935"/>
          <a:ext cx="135112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82A8E0-7052-4060-B0F5-648099020E8B}">
      <dsp:nvSpPr>
        <dsp:cNvPr id="0" name=""/>
        <dsp:cNvSpPr/>
      </dsp:nvSpPr>
      <dsp:spPr>
        <a:xfrm>
          <a:off x="0" y="11701935"/>
          <a:ext cx="13511284" cy="69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AI Declaration </a:t>
          </a:r>
          <a:endParaRPr lang="en-GB" sz="3600" kern="1200" dirty="0">
            <a:latin typeface="Times New Roman" panose="02020603050405020304" pitchFamily="18" charset="0"/>
            <a:cs typeface="Times New Roman" panose="02020603050405020304" pitchFamily="18" charset="0"/>
          </a:endParaRPr>
        </a:p>
      </dsp:txBody>
      <dsp:txXfrm>
        <a:off x="0" y="11701935"/>
        <a:ext cx="13511284" cy="69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E8D19-D08E-4065-B198-A93DD1C08991}">
      <dsp:nvSpPr>
        <dsp:cNvPr id="0" name=""/>
        <dsp:cNvSpPr/>
      </dsp:nvSpPr>
      <dsp:spPr>
        <a:xfrm>
          <a:off x="0" y="4296"/>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2C594-0B16-4A7D-8942-509B3348BFB6}">
      <dsp:nvSpPr>
        <dsp:cNvPr id="0" name=""/>
        <dsp:cNvSpPr/>
      </dsp:nvSpPr>
      <dsp:spPr>
        <a:xfrm>
          <a:off x="0" y="4296"/>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AI is becoming a strategic tool in redefining hotel service delivery as guest expectations evolve</a:t>
          </a:r>
          <a:endParaRPr lang="en-GB" sz="2400" b="0" i="0" kern="1200" dirty="0">
            <a:latin typeface="Times New Roman" panose="02020603050405020304" pitchFamily="18" charset="0"/>
            <a:cs typeface="Times New Roman" panose="02020603050405020304" pitchFamily="18" charset="0"/>
          </a:endParaRPr>
        </a:p>
      </dsp:txBody>
      <dsp:txXfrm>
        <a:off x="0" y="4296"/>
        <a:ext cx="12975397" cy="926154"/>
      </dsp:txXfrm>
    </dsp:sp>
    <dsp:sp modelId="{1D841349-CD09-433A-8CAC-3E9FCEF6ED64}">
      <dsp:nvSpPr>
        <dsp:cNvPr id="0" name=""/>
        <dsp:cNvSpPr/>
      </dsp:nvSpPr>
      <dsp:spPr>
        <a:xfrm>
          <a:off x="0" y="930451"/>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BB7B2-5A39-4FF1-A231-0502680C6328}">
      <dsp:nvSpPr>
        <dsp:cNvPr id="0" name=""/>
        <dsp:cNvSpPr/>
      </dsp:nvSpPr>
      <dsp:spPr>
        <a:xfrm>
          <a:off x="0" y="930451"/>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industry is shifting from traditional models to tech-driven operational efficiency and </a:t>
          </a:r>
          <a:r>
            <a:rPr lang="en-US" sz="2400" b="0" i="0" kern="1200" dirty="0" err="1">
              <a:latin typeface="Times New Roman" panose="02020603050405020304" pitchFamily="18" charset="0"/>
              <a:cs typeface="Times New Roman" panose="02020603050405020304" pitchFamily="18" charset="0"/>
            </a:rPr>
            <a:t>personalised</a:t>
          </a:r>
          <a:r>
            <a:rPr lang="en-US" sz="2400" b="0" i="0" kern="1200" dirty="0">
              <a:latin typeface="Times New Roman" panose="02020603050405020304" pitchFamily="18" charset="0"/>
              <a:cs typeface="Times New Roman" panose="02020603050405020304" pitchFamily="18" charset="0"/>
            </a:rPr>
            <a:t> guest experiences (</a:t>
          </a:r>
          <a:r>
            <a:rPr lang="en-US" sz="2400" b="0" i="0" kern="1200" dirty="0" err="1">
              <a:latin typeface="Times New Roman" panose="02020603050405020304" pitchFamily="18" charset="0"/>
              <a:cs typeface="Times New Roman" panose="02020603050405020304" pitchFamily="18" charset="0"/>
            </a:rPr>
            <a:t>Sirivadhanawaravachara</a:t>
          </a:r>
          <a:r>
            <a:rPr lang="en-US" sz="2400" b="0" i="0" kern="1200" dirty="0">
              <a:latin typeface="Times New Roman" panose="02020603050405020304" pitchFamily="18" charset="0"/>
              <a:cs typeface="Times New Roman" panose="02020603050405020304" pitchFamily="18" charset="0"/>
            </a:rPr>
            <a:t>, 2025)</a:t>
          </a:r>
          <a:endParaRPr lang="en-GB" sz="2400" b="0" i="0" kern="1200" dirty="0">
            <a:latin typeface="Times New Roman" panose="02020603050405020304" pitchFamily="18" charset="0"/>
            <a:cs typeface="Times New Roman" panose="02020603050405020304" pitchFamily="18" charset="0"/>
          </a:endParaRPr>
        </a:p>
      </dsp:txBody>
      <dsp:txXfrm>
        <a:off x="0" y="930451"/>
        <a:ext cx="12975397" cy="926154"/>
      </dsp:txXfrm>
    </dsp:sp>
    <dsp:sp modelId="{7FFC15BA-F129-41B2-A4CE-660EFB247BF2}">
      <dsp:nvSpPr>
        <dsp:cNvPr id="0" name=""/>
        <dsp:cNvSpPr/>
      </dsp:nvSpPr>
      <dsp:spPr>
        <a:xfrm>
          <a:off x="0" y="1856605"/>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B8861B-30FD-4EDE-9CBB-7F22CAA8BD30}">
      <dsp:nvSpPr>
        <dsp:cNvPr id="0" name=""/>
        <dsp:cNvSpPr/>
      </dsp:nvSpPr>
      <dsp:spPr>
        <a:xfrm>
          <a:off x="0" y="1856605"/>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1" i="0" kern="1200" dirty="0">
              <a:latin typeface="Times New Roman" panose="02020603050405020304" pitchFamily="18" charset="0"/>
              <a:cs typeface="Times New Roman" panose="02020603050405020304" pitchFamily="18" charset="0"/>
            </a:rPr>
            <a:t>A key trend: </a:t>
          </a:r>
          <a:r>
            <a:rPr lang="en-US" sz="2400" b="0" i="0" kern="1200" dirty="0">
              <a:latin typeface="Times New Roman" panose="02020603050405020304" pitchFamily="18" charset="0"/>
              <a:cs typeface="Times New Roman" panose="02020603050405020304" pitchFamily="18" charset="0"/>
            </a:rPr>
            <a:t>collaboration between AI systems and human personnel, merging precision with emotional intelligence (Zahidi et al., 2024)</a:t>
          </a:r>
          <a:endParaRPr lang="en-GB" sz="2400" b="0" i="0" kern="1200" dirty="0">
            <a:latin typeface="Times New Roman" panose="02020603050405020304" pitchFamily="18" charset="0"/>
            <a:cs typeface="Times New Roman" panose="02020603050405020304" pitchFamily="18" charset="0"/>
          </a:endParaRPr>
        </a:p>
      </dsp:txBody>
      <dsp:txXfrm>
        <a:off x="0" y="1856605"/>
        <a:ext cx="12975397" cy="926154"/>
      </dsp:txXfrm>
    </dsp:sp>
    <dsp:sp modelId="{4B498175-B1C9-446D-9D64-6C8ECF419BA5}">
      <dsp:nvSpPr>
        <dsp:cNvPr id="0" name=""/>
        <dsp:cNvSpPr/>
      </dsp:nvSpPr>
      <dsp:spPr>
        <a:xfrm>
          <a:off x="0" y="2782760"/>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EFF5B1-0BD3-4842-B6B7-9A25A210A073}">
      <dsp:nvSpPr>
        <dsp:cNvPr id="0" name=""/>
        <dsp:cNvSpPr/>
      </dsp:nvSpPr>
      <dsp:spPr>
        <a:xfrm>
          <a:off x="0" y="2782760"/>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a:latin typeface="Times New Roman" panose="02020603050405020304" pitchFamily="18" charset="0"/>
              <a:cs typeface="Times New Roman" panose="02020603050405020304" pitchFamily="18" charset="0"/>
            </a:rPr>
            <a:t>Post-pandemic realities have heightened the need for automation, innovation, and resilience in service models</a:t>
          </a:r>
          <a:endParaRPr lang="en-GB" sz="2400" b="0" i="0" kern="1200">
            <a:latin typeface="Times New Roman" panose="02020603050405020304" pitchFamily="18" charset="0"/>
            <a:cs typeface="Times New Roman" panose="02020603050405020304" pitchFamily="18" charset="0"/>
          </a:endParaRPr>
        </a:p>
      </dsp:txBody>
      <dsp:txXfrm>
        <a:off x="0" y="2782760"/>
        <a:ext cx="12975397" cy="926154"/>
      </dsp:txXfrm>
    </dsp:sp>
    <dsp:sp modelId="{313650A6-1BBE-4480-AF72-CBE760636181}">
      <dsp:nvSpPr>
        <dsp:cNvPr id="0" name=""/>
        <dsp:cNvSpPr/>
      </dsp:nvSpPr>
      <dsp:spPr>
        <a:xfrm>
          <a:off x="0" y="3708915"/>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5D9B1-55DD-40D5-B396-1F611B435707}">
      <dsp:nvSpPr>
        <dsp:cNvPr id="0" name=""/>
        <dsp:cNvSpPr/>
      </dsp:nvSpPr>
      <dsp:spPr>
        <a:xfrm>
          <a:off x="0" y="3708915"/>
          <a:ext cx="12962725" cy="1196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This research paper addresses the modern situation in the hospitality industry concerning combining AI and human interaction and the effect on the quality of service, guest satisfaction, and workplace relationships. </a:t>
          </a:r>
          <a:endParaRPr lang="en-GB" sz="2400" b="0" i="0" kern="1200" dirty="0">
            <a:latin typeface="Times New Roman" panose="02020603050405020304" pitchFamily="18" charset="0"/>
            <a:cs typeface="Times New Roman" panose="02020603050405020304" pitchFamily="18" charset="0"/>
          </a:endParaRPr>
        </a:p>
      </dsp:txBody>
      <dsp:txXfrm>
        <a:off x="0" y="3708915"/>
        <a:ext cx="12962725" cy="1196832"/>
      </dsp:txXfrm>
    </dsp:sp>
    <dsp:sp modelId="{3FD0F2FF-E24C-4508-A35A-BDD5A6423017}">
      <dsp:nvSpPr>
        <dsp:cNvPr id="0" name=""/>
        <dsp:cNvSpPr/>
      </dsp:nvSpPr>
      <dsp:spPr>
        <a:xfrm>
          <a:off x="0" y="4905747"/>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82AC7-8844-4969-A1D0-85BA9A18DF0B}">
      <dsp:nvSpPr>
        <dsp:cNvPr id="0" name=""/>
        <dsp:cNvSpPr/>
      </dsp:nvSpPr>
      <dsp:spPr>
        <a:xfrm>
          <a:off x="0" y="4905747"/>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1" i="0" kern="1200" dirty="0">
              <a:latin typeface="Times New Roman" panose="02020603050405020304" pitchFamily="18" charset="0"/>
              <a:cs typeface="Times New Roman" panose="02020603050405020304" pitchFamily="18" charset="0"/>
            </a:rPr>
            <a:t>Aim: </a:t>
          </a:r>
          <a:r>
            <a:rPr lang="en-US" sz="2400" b="0" i="0" kern="1200" dirty="0">
              <a:latin typeface="Times New Roman" panose="02020603050405020304" pitchFamily="18" charset="0"/>
              <a:cs typeface="Times New Roman" panose="02020603050405020304" pitchFamily="18" charset="0"/>
            </a:rPr>
            <a:t>To assess AI’s effect on operations and strategy, offering evidence-based recommendations for sustainable integration</a:t>
          </a:r>
          <a:endParaRPr lang="en-GB" sz="2400" b="0" i="0" kern="1200" dirty="0">
            <a:latin typeface="Times New Roman" panose="02020603050405020304" pitchFamily="18" charset="0"/>
            <a:cs typeface="Times New Roman" panose="02020603050405020304" pitchFamily="18" charset="0"/>
          </a:endParaRPr>
        </a:p>
      </dsp:txBody>
      <dsp:txXfrm>
        <a:off x="0" y="4905747"/>
        <a:ext cx="12975397" cy="926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004FC-B3D7-4E84-B033-7BD4A73C46ED}">
      <dsp:nvSpPr>
        <dsp:cNvPr id="0" name=""/>
        <dsp:cNvSpPr/>
      </dsp:nvSpPr>
      <dsp:spPr>
        <a:xfrm>
          <a:off x="0" y="1297"/>
          <a:ext cx="13690949" cy="76833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Artificial Intelligence (AI) refers to systems that can perform tasks such as decision-making, language processing, and pattern recognition—functions traditionally requiring human intelligence (</a:t>
          </a:r>
          <a:r>
            <a:rPr lang="en-US" sz="2000" kern="1200" dirty="0" err="1">
              <a:latin typeface="Times New Roman" panose="02020603050405020304" pitchFamily="18" charset="0"/>
              <a:cs typeface="Times New Roman" panose="02020603050405020304" pitchFamily="18" charset="0"/>
            </a:rPr>
            <a:t>Fusté-Forné</a:t>
          </a:r>
          <a:r>
            <a:rPr lang="en-US" sz="2000" kern="1200" dirty="0">
              <a:latin typeface="Times New Roman" panose="02020603050405020304" pitchFamily="18" charset="0"/>
              <a:cs typeface="Times New Roman" panose="02020603050405020304" pitchFamily="18" charset="0"/>
            </a:rPr>
            <a:t> and Jamal, 2021).</a:t>
          </a:r>
          <a:endParaRPr lang="en-GB" sz="2000" kern="1200" dirty="0">
            <a:latin typeface="Times New Roman" panose="02020603050405020304" pitchFamily="18" charset="0"/>
            <a:cs typeface="Times New Roman" panose="02020603050405020304" pitchFamily="18" charset="0"/>
          </a:endParaRPr>
        </a:p>
      </dsp:txBody>
      <dsp:txXfrm>
        <a:off x="37507" y="38804"/>
        <a:ext cx="13615935" cy="693321"/>
      </dsp:txXfrm>
    </dsp:sp>
    <dsp:sp modelId="{B4B6B296-3989-495D-A8B0-19EBF4636622}">
      <dsp:nvSpPr>
        <dsp:cNvPr id="0" name=""/>
        <dsp:cNvSpPr/>
      </dsp:nvSpPr>
      <dsp:spPr>
        <a:xfrm>
          <a:off x="0" y="780052"/>
          <a:ext cx="13690949" cy="76833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 the hospitality sector, AI technologies are integrated into both front-of-house and back-of-house operations, ranging from chatbot-based check-ins and facial recognition at reception to staff scheduling, inventory management, and predictive analytics. </a:t>
          </a:r>
          <a:endParaRPr lang="en-GB" sz="2000" kern="1200" dirty="0">
            <a:latin typeface="Times New Roman" panose="02020603050405020304" pitchFamily="18" charset="0"/>
            <a:cs typeface="Times New Roman" panose="02020603050405020304" pitchFamily="18" charset="0"/>
          </a:endParaRPr>
        </a:p>
      </dsp:txBody>
      <dsp:txXfrm>
        <a:off x="37507" y="817559"/>
        <a:ext cx="13615935" cy="693321"/>
      </dsp:txXfrm>
    </dsp:sp>
    <dsp:sp modelId="{8019F48F-7EB5-4B44-ADA7-94162B019F00}">
      <dsp:nvSpPr>
        <dsp:cNvPr id="0" name=""/>
        <dsp:cNvSpPr/>
      </dsp:nvSpPr>
      <dsp:spPr>
        <a:xfrm>
          <a:off x="0" y="1558808"/>
          <a:ext cx="13690949" cy="76833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instance, Marriott International’s AI-driven system can perform up to 1.2 million real-time room allocations, drastically improving operational efficiency (Skift, 2025). As AI becomes more embedded, it is shifting from a supportive tool to a central driver of strategic innovation in hospitality.</a:t>
          </a:r>
          <a:endParaRPr lang="en-GB" sz="2000" kern="1200" dirty="0">
            <a:latin typeface="Times New Roman" panose="02020603050405020304" pitchFamily="18" charset="0"/>
            <a:cs typeface="Times New Roman" panose="02020603050405020304" pitchFamily="18" charset="0"/>
          </a:endParaRPr>
        </a:p>
      </dsp:txBody>
      <dsp:txXfrm>
        <a:off x="37507" y="1596315"/>
        <a:ext cx="13615935" cy="6933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C03E5-2CA7-4436-97FE-E04DE4FF56BF}">
      <dsp:nvSpPr>
        <dsp:cNvPr id="0" name=""/>
        <dsp:cNvSpPr/>
      </dsp:nvSpPr>
      <dsp:spPr>
        <a:xfrm>
          <a:off x="0" y="315"/>
          <a:ext cx="13966523" cy="80914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ea typeface="Tahoma" panose="020B0604030504040204" pitchFamily="34" charset="0"/>
              <a:cs typeface="Times New Roman" panose="02020603050405020304" pitchFamily="18" charset="0"/>
            </a:rPr>
            <a:t>Rather than replacing human employees, the industry is embracing a model where AI complements human roles. Repetitive, routine tasks—such as handling basic enquiries or processing payments—are managed by AI systems, allowing staff to focus on more complex, emotionally sensitive guest interactions (Pillai and Sivathanu, 2020). </a:t>
          </a:r>
          <a:endParaRPr lang="en-GB" sz="2000" kern="1200" dirty="0">
            <a:latin typeface="Times New Roman" panose="02020603050405020304" pitchFamily="18" charset="0"/>
            <a:ea typeface="Tahoma" panose="020B0604030504040204" pitchFamily="34" charset="0"/>
            <a:cs typeface="Times New Roman" panose="02020603050405020304" pitchFamily="18" charset="0"/>
          </a:endParaRPr>
        </a:p>
      </dsp:txBody>
      <dsp:txXfrm>
        <a:off x="39499" y="39814"/>
        <a:ext cx="13887525" cy="730150"/>
      </dsp:txXfrm>
    </dsp:sp>
    <dsp:sp modelId="{7D8BEB2F-82CE-44DC-B3E8-9C77986BA905}">
      <dsp:nvSpPr>
        <dsp:cNvPr id="0" name=""/>
        <dsp:cNvSpPr/>
      </dsp:nvSpPr>
      <dsp:spPr>
        <a:xfrm>
          <a:off x="0" y="817395"/>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ea typeface="Tahoma" panose="020B0604030504040204" pitchFamily="34" charset="0"/>
              <a:cs typeface="Times New Roman" panose="02020603050405020304" pitchFamily="18" charset="0"/>
            </a:rPr>
            <a:t>For example, Marriott’s systems allow human override in situations requiring empathy or discretion (Hospitality.today, 2025). </a:t>
          </a:r>
          <a:endParaRPr lang="en-GB" sz="2000" kern="1200">
            <a:latin typeface="Times New Roman" panose="02020603050405020304" pitchFamily="18" charset="0"/>
            <a:ea typeface="Tahoma" panose="020B0604030504040204" pitchFamily="34" charset="0"/>
            <a:cs typeface="Times New Roman" panose="02020603050405020304" pitchFamily="18" charset="0"/>
          </a:endParaRPr>
        </a:p>
      </dsp:txBody>
      <dsp:txXfrm>
        <a:off x="28312" y="845707"/>
        <a:ext cx="13909899" cy="523348"/>
      </dsp:txXfrm>
    </dsp:sp>
    <dsp:sp modelId="{261DFEC9-E7DB-4977-A97B-BDB0906976F2}">
      <dsp:nvSpPr>
        <dsp:cNvPr id="0" name=""/>
        <dsp:cNvSpPr/>
      </dsp:nvSpPr>
      <dsp:spPr>
        <a:xfrm>
          <a:off x="0" y="1405299"/>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ea typeface="Tahoma" panose="020B0604030504040204" pitchFamily="34" charset="0"/>
              <a:cs typeface="Times New Roman" panose="02020603050405020304" pitchFamily="18" charset="0"/>
            </a:rPr>
            <a:t>Hilton’s AI concierge ‘Connie’ provides local information, while human staff deliver customised, high-touch services (Hollander, 2025). </a:t>
          </a:r>
          <a:endParaRPr lang="en-GB" sz="2000" kern="1200">
            <a:latin typeface="Times New Roman" panose="02020603050405020304" pitchFamily="18" charset="0"/>
            <a:ea typeface="Tahoma" panose="020B0604030504040204" pitchFamily="34" charset="0"/>
            <a:cs typeface="Times New Roman" panose="02020603050405020304" pitchFamily="18" charset="0"/>
          </a:endParaRPr>
        </a:p>
      </dsp:txBody>
      <dsp:txXfrm>
        <a:off x="28312" y="1433611"/>
        <a:ext cx="13909899" cy="523348"/>
      </dsp:txXfrm>
    </dsp:sp>
    <dsp:sp modelId="{36F9BB57-EE5E-45E9-B46C-25A36F98E9E0}">
      <dsp:nvSpPr>
        <dsp:cNvPr id="0" name=""/>
        <dsp:cNvSpPr/>
      </dsp:nvSpPr>
      <dsp:spPr>
        <a:xfrm>
          <a:off x="0" y="1993203"/>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ea typeface="Tahoma" panose="020B0604030504040204" pitchFamily="34" charset="0"/>
              <a:cs typeface="Times New Roman" panose="02020603050405020304" pitchFamily="18" charset="0"/>
            </a:rPr>
            <a:t>This hybrid approach reduces operational strain while improving guest satisfaction through the combination of speed, accuracy, and human warmth (</a:t>
          </a:r>
          <a:r>
            <a:rPr lang="en-US" sz="2000" kern="1200" dirty="0" err="1">
              <a:latin typeface="Times New Roman" panose="02020603050405020304" pitchFamily="18" charset="0"/>
              <a:ea typeface="Tahoma" panose="020B0604030504040204" pitchFamily="34" charset="0"/>
              <a:cs typeface="Times New Roman" panose="02020603050405020304" pitchFamily="18" charset="0"/>
            </a:rPr>
            <a:t>Batabyal</a:t>
          </a:r>
          <a:r>
            <a:rPr lang="en-US" sz="2000" kern="1200" dirty="0">
              <a:latin typeface="Times New Roman" panose="02020603050405020304" pitchFamily="18" charset="0"/>
              <a:ea typeface="Tahoma" panose="020B0604030504040204" pitchFamily="34" charset="0"/>
              <a:cs typeface="Times New Roman" panose="02020603050405020304" pitchFamily="18" charset="0"/>
            </a:rPr>
            <a:t> and Das, 2019).</a:t>
          </a:r>
          <a:endParaRPr lang="en-GB" sz="2000" kern="1200" dirty="0">
            <a:latin typeface="Times New Roman" panose="02020603050405020304" pitchFamily="18" charset="0"/>
            <a:ea typeface="Tahoma" panose="020B0604030504040204" pitchFamily="34" charset="0"/>
            <a:cs typeface="Times New Roman" panose="02020603050405020304" pitchFamily="18" charset="0"/>
          </a:endParaRPr>
        </a:p>
      </dsp:txBody>
      <dsp:txXfrm>
        <a:off x="28312" y="2021515"/>
        <a:ext cx="13909899" cy="523348"/>
      </dsp:txXfrm>
    </dsp:sp>
    <dsp:sp modelId="{969D97D7-1D33-45E2-A06D-974BE0145D49}">
      <dsp:nvSpPr>
        <dsp:cNvPr id="0" name=""/>
        <dsp:cNvSpPr/>
      </dsp:nvSpPr>
      <dsp:spPr>
        <a:xfrm>
          <a:off x="0" y="2581107"/>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rPr>
            <a:t>However, over-reliance on AI for guest-facing functions may lead to a perceived lack of warmth, authenticity, or nuanced service, particularly in luxury or emotionally sensitive interactions (Roy et al., 2024). </a:t>
          </a:r>
          <a:endParaRPr lang="en-GB" sz="2000" kern="1200" dirty="0">
            <a:latin typeface="Times New Roman" panose="02020603050405020304" pitchFamily="18" charset="0"/>
            <a:ea typeface="Tahoma" panose="020B0604030504040204" pitchFamily="34" charset="0"/>
            <a:cs typeface="Times New Roman" panose="02020603050405020304" pitchFamily="18" charset="0"/>
          </a:endParaRPr>
        </a:p>
      </dsp:txBody>
      <dsp:txXfrm>
        <a:off x="28312" y="2609419"/>
        <a:ext cx="13909899" cy="5233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181CB-B780-4336-A065-FA3DABF1E557}">
      <dsp:nvSpPr>
        <dsp:cNvPr id="0" name=""/>
        <dsp:cNvSpPr/>
      </dsp:nvSpPr>
      <dsp:spPr>
        <a:xfrm>
          <a:off x="0" y="1398"/>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CBC1A-C3D0-42A7-86C8-A0BA832B0981}">
      <dsp:nvSpPr>
        <dsp:cNvPr id="0" name=""/>
        <dsp:cNvSpPr/>
      </dsp:nvSpPr>
      <dsp:spPr>
        <a:xfrm>
          <a:off x="0" y="1398"/>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b="1" kern="1200" dirty="0">
              <a:latin typeface="Times New Roman" panose="02020603050405020304" pitchFamily="18" charset="0"/>
              <a:cs typeface="Times New Roman" panose="02020603050405020304" pitchFamily="18" charset="0"/>
            </a:rPr>
            <a:t>Technology Acceptance in Hospitality</a:t>
          </a:r>
          <a:endParaRPr lang="en-GB" sz="2200" kern="1200" dirty="0">
            <a:latin typeface="Times New Roman" panose="02020603050405020304" pitchFamily="18" charset="0"/>
            <a:cs typeface="Times New Roman" panose="02020603050405020304" pitchFamily="18" charset="0"/>
          </a:endParaRPr>
        </a:p>
      </dsp:txBody>
      <dsp:txXfrm>
        <a:off x="0" y="1398"/>
        <a:ext cx="13790201" cy="794910"/>
      </dsp:txXfrm>
    </dsp:sp>
    <dsp:sp modelId="{50356509-0AEB-42EB-BF64-17095C98787C}">
      <dsp:nvSpPr>
        <dsp:cNvPr id="0" name=""/>
        <dsp:cNvSpPr/>
      </dsp:nvSpPr>
      <dsp:spPr>
        <a:xfrm>
          <a:off x="0" y="796309"/>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30C65-9ADF-4D42-B0A2-0F026293D7C2}">
      <dsp:nvSpPr>
        <dsp:cNvPr id="0" name=""/>
        <dsp:cNvSpPr/>
      </dsp:nvSpPr>
      <dsp:spPr>
        <a:xfrm>
          <a:off x="0" y="796309"/>
          <a:ext cx="13790201" cy="1241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The Technology Acceptance Model (TAM) provides a useful lens for understanding how AI is adopted in the hospitality sector. It suggests that perceived ease of use and perceived usefulness are the primary drivers of technology acceptance (Jayawardena et al., 2023). </a:t>
          </a:r>
          <a:endParaRPr lang="en-GB" sz="2200" kern="1200" dirty="0">
            <a:latin typeface="Times New Roman" panose="02020603050405020304" pitchFamily="18" charset="0"/>
            <a:cs typeface="Times New Roman" panose="02020603050405020304" pitchFamily="18" charset="0"/>
          </a:endParaRPr>
        </a:p>
      </dsp:txBody>
      <dsp:txXfrm>
        <a:off x="0" y="796309"/>
        <a:ext cx="13790201" cy="1241736"/>
      </dsp:txXfrm>
    </dsp:sp>
    <dsp:sp modelId="{2DE4EE02-C78D-410B-8E9C-E206FDAEA841}">
      <dsp:nvSpPr>
        <dsp:cNvPr id="0" name=""/>
        <dsp:cNvSpPr/>
      </dsp:nvSpPr>
      <dsp:spPr>
        <a:xfrm>
          <a:off x="0" y="2038046"/>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A77624-71CE-4C08-BEE5-32D247A835BE}">
      <dsp:nvSpPr>
        <dsp:cNvPr id="0" name=""/>
        <dsp:cNvSpPr/>
      </dsp:nvSpPr>
      <dsp:spPr>
        <a:xfrm>
          <a:off x="0" y="2038046"/>
          <a:ext cx="13790201" cy="1216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As an illustration, Hilton has implemented the “Digital Key” app, which was successful due to the ease-of-use and efficiency by staff members, addressing both dimensions of TAM (Ford and Sturman, 2020). On the contrary, other small hotels gave up AI tools over complexity and perceived low value (Costa and Costa, 2022).</a:t>
          </a:r>
          <a:endParaRPr lang="en-GB" sz="2200" kern="1200" dirty="0">
            <a:latin typeface="Times New Roman" panose="02020603050405020304" pitchFamily="18" charset="0"/>
            <a:cs typeface="Times New Roman" panose="02020603050405020304" pitchFamily="18" charset="0"/>
          </a:endParaRPr>
        </a:p>
      </dsp:txBody>
      <dsp:txXfrm>
        <a:off x="0" y="2038046"/>
        <a:ext cx="13790201" cy="1216997"/>
      </dsp:txXfrm>
    </dsp:sp>
    <dsp:sp modelId="{476F2373-A4BF-49A4-83A7-47EC120E8C6B}">
      <dsp:nvSpPr>
        <dsp:cNvPr id="0" name=""/>
        <dsp:cNvSpPr/>
      </dsp:nvSpPr>
      <dsp:spPr>
        <a:xfrm>
          <a:off x="0" y="3255043"/>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6FF4A-6047-4DB1-B93A-CBDDCE756AAC}">
      <dsp:nvSpPr>
        <dsp:cNvPr id="0" name=""/>
        <dsp:cNvSpPr/>
      </dsp:nvSpPr>
      <dsp:spPr>
        <a:xfrm>
          <a:off x="0" y="3255043"/>
          <a:ext cx="13803682" cy="113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endParaRPr lang="en-GB" sz="2200" kern="1200" dirty="0">
            <a:latin typeface="Times New Roman" panose="02020603050405020304" pitchFamily="18" charset="0"/>
            <a:cs typeface="Times New Roman" panose="02020603050405020304" pitchFamily="18" charset="0"/>
          </a:endParaRPr>
        </a:p>
      </dsp:txBody>
      <dsp:txXfrm>
        <a:off x="0" y="3255043"/>
        <a:ext cx="13803682" cy="113530"/>
      </dsp:txXfrm>
    </dsp:sp>
    <dsp:sp modelId="{D87A3488-BA4F-47A5-A18C-29AC4440DFAB}">
      <dsp:nvSpPr>
        <dsp:cNvPr id="0" name=""/>
        <dsp:cNvSpPr/>
      </dsp:nvSpPr>
      <dsp:spPr>
        <a:xfrm>
          <a:off x="0" y="3368574"/>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890BCB-9328-4767-AD22-87D6A956890C}">
      <dsp:nvSpPr>
        <dsp:cNvPr id="0" name=""/>
        <dsp:cNvSpPr/>
      </dsp:nvSpPr>
      <dsp:spPr>
        <a:xfrm>
          <a:off x="0" y="3483148"/>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b="1" kern="1200" dirty="0">
              <a:latin typeface="Times New Roman" panose="02020603050405020304" pitchFamily="18" charset="0"/>
              <a:cs typeface="Times New Roman" panose="02020603050405020304" pitchFamily="18" charset="0"/>
            </a:rPr>
            <a:t>Diffusion of Innovation and </a:t>
          </a:r>
          <a:r>
            <a:rPr lang="en-US" sz="2200" b="1" kern="1200" dirty="0" err="1">
              <a:latin typeface="Times New Roman" panose="02020603050405020304" pitchFamily="18" charset="0"/>
              <a:cs typeface="Times New Roman" panose="02020603050405020304" pitchFamily="18" charset="0"/>
            </a:rPr>
            <a:t>Organisational</a:t>
          </a:r>
          <a:r>
            <a:rPr lang="en-US" sz="2200" b="1" kern="1200" dirty="0">
              <a:latin typeface="Times New Roman" panose="02020603050405020304" pitchFamily="18" charset="0"/>
              <a:cs typeface="Times New Roman" panose="02020603050405020304" pitchFamily="18" charset="0"/>
            </a:rPr>
            <a:t> Readiness</a:t>
          </a:r>
          <a:endParaRPr lang="en-GB" sz="2200" kern="1200" dirty="0">
            <a:latin typeface="Times New Roman" panose="02020603050405020304" pitchFamily="18" charset="0"/>
            <a:cs typeface="Times New Roman" panose="02020603050405020304" pitchFamily="18" charset="0"/>
          </a:endParaRPr>
        </a:p>
      </dsp:txBody>
      <dsp:txXfrm>
        <a:off x="0" y="3483148"/>
        <a:ext cx="13790201" cy="794910"/>
      </dsp:txXfrm>
    </dsp:sp>
    <dsp:sp modelId="{E06EFDF8-5266-4F7F-9D66-064FB405E243}">
      <dsp:nvSpPr>
        <dsp:cNvPr id="0" name=""/>
        <dsp:cNvSpPr/>
      </dsp:nvSpPr>
      <dsp:spPr>
        <a:xfrm>
          <a:off x="0" y="4163485"/>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D6A70A-7978-4611-A172-C545FFDF8ACF}">
      <dsp:nvSpPr>
        <dsp:cNvPr id="0" name=""/>
        <dsp:cNvSpPr/>
      </dsp:nvSpPr>
      <dsp:spPr>
        <a:xfrm>
          <a:off x="0" y="4163485"/>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The Diffusion of Innovation Theory by Everett Rogers explains how technological innovations spread through industries at different rates. </a:t>
          </a:r>
          <a:endParaRPr lang="en-GB" sz="2200" kern="1200">
            <a:latin typeface="Times New Roman" panose="02020603050405020304" pitchFamily="18" charset="0"/>
            <a:cs typeface="Times New Roman" panose="02020603050405020304" pitchFamily="18" charset="0"/>
          </a:endParaRPr>
        </a:p>
      </dsp:txBody>
      <dsp:txXfrm>
        <a:off x="0" y="4163485"/>
        <a:ext cx="13790201" cy="794910"/>
      </dsp:txXfrm>
    </dsp:sp>
    <dsp:sp modelId="{5FE47B6B-7E13-4B94-A9BD-5023D07805C3}">
      <dsp:nvSpPr>
        <dsp:cNvPr id="0" name=""/>
        <dsp:cNvSpPr/>
      </dsp:nvSpPr>
      <dsp:spPr>
        <a:xfrm>
          <a:off x="0" y="4958396"/>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578136-3B13-46AC-91B8-190E0AB93F49}">
      <dsp:nvSpPr>
        <dsp:cNvPr id="0" name=""/>
        <dsp:cNvSpPr/>
      </dsp:nvSpPr>
      <dsp:spPr>
        <a:xfrm>
          <a:off x="0" y="4958396"/>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In hospitality, larger hotel chains often lead in AI adoption due to better infrastructure and resource availability, while smaller hotels hesitate due to financial constraints or cultural resistance (Somera and Petrova, 2024). </a:t>
          </a:r>
          <a:endParaRPr lang="en-GB" sz="2200" kern="1200">
            <a:latin typeface="Times New Roman" panose="02020603050405020304" pitchFamily="18" charset="0"/>
            <a:cs typeface="Times New Roman" panose="02020603050405020304" pitchFamily="18" charset="0"/>
          </a:endParaRPr>
        </a:p>
      </dsp:txBody>
      <dsp:txXfrm>
        <a:off x="0" y="4958396"/>
        <a:ext cx="13790201" cy="794910"/>
      </dsp:txXfrm>
    </dsp:sp>
    <dsp:sp modelId="{E87AB48B-9B54-4DA5-85B4-5F39DB14051D}">
      <dsp:nvSpPr>
        <dsp:cNvPr id="0" name=""/>
        <dsp:cNvSpPr/>
      </dsp:nvSpPr>
      <dsp:spPr>
        <a:xfrm>
          <a:off x="0" y="5753307"/>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E8BE6-E9FA-49CF-9010-60D3E51AD46F}">
      <dsp:nvSpPr>
        <dsp:cNvPr id="0" name=""/>
        <dsp:cNvSpPr/>
      </dsp:nvSpPr>
      <dsp:spPr>
        <a:xfrm>
          <a:off x="0" y="5753307"/>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Marriott and Accor introduced AI concierges and analytics relatively early, whereas smaller chains like Village Hotels have opposed transitioning to it due to cost constraints (Sharma, Singh and Tyagi, 2024). Nevertheless, the boutique hotels such as Zoku Amsterdam prove that innovation is about scale as well as action-oriented leadership (Roy et al., 2024).</a:t>
          </a:r>
          <a:endParaRPr lang="en-GB" sz="2200" kern="1200" dirty="0">
            <a:latin typeface="Times New Roman" panose="02020603050405020304" pitchFamily="18" charset="0"/>
            <a:cs typeface="Times New Roman" panose="02020603050405020304" pitchFamily="18" charset="0"/>
          </a:endParaRPr>
        </a:p>
      </dsp:txBody>
      <dsp:txXfrm>
        <a:off x="0" y="5753307"/>
        <a:ext cx="13790201" cy="7949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AF274-38D5-4EEF-A3B3-E4D0E965BDE5}">
      <dsp:nvSpPr>
        <dsp:cNvPr id="0" name=""/>
        <dsp:cNvSpPr/>
      </dsp:nvSpPr>
      <dsp:spPr>
        <a:xfrm>
          <a:off x="0" y="3461"/>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Examples of Global and Sectoral AI Trends</a:t>
          </a:r>
          <a:endParaRPr lang="en-GB" sz="2000" kern="1200">
            <a:latin typeface="Times New Roman" panose="02020603050405020304" pitchFamily="18" charset="0"/>
            <a:cs typeface="Times New Roman" panose="02020603050405020304" pitchFamily="18" charset="0"/>
          </a:endParaRPr>
        </a:p>
      </dsp:txBody>
      <dsp:txXfrm>
        <a:off x="38681" y="42142"/>
        <a:ext cx="13951788" cy="715030"/>
      </dsp:txXfrm>
    </dsp:sp>
    <dsp:sp modelId="{6E6CB347-1B0B-42CB-A3E3-BBDB0FAB0C43}">
      <dsp:nvSpPr>
        <dsp:cNvPr id="0" name=""/>
        <dsp:cNvSpPr/>
      </dsp:nvSpPr>
      <dsp:spPr>
        <a:xfrm>
          <a:off x="0" y="805667"/>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adoption of AI in hospitality varies significantly across regions and service contexts. Japan’s Henn-</a:t>
          </a:r>
          <a:r>
            <a:rPr lang="en-US" sz="2000" kern="1200" dirty="0" err="1">
              <a:latin typeface="Times New Roman" panose="02020603050405020304" pitchFamily="18" charset="0"/>
              <a:cs typeface="Times New Roman" panose="02020603050405020304" pitchFamily="18" charset="0"/>
            </a:rPr>
            <a:t>na</a:t>
          </a:r>
          <a:r>
            <a:rPr lang="en-US" sz="2000" kern="1200" dirty="0">
              <a:latin typeface="Times New Roman" panose="02020603050405020304" pitchFamily="18" charset="0"/>
              <a:cs typeface="Times New Roman" panose="02020603050405020304" pitchFamily="18" charset="0"/>
            </a:rPr>
            <a:t> Hotel became the world’s first robot-staffed hotel, but eventually reintroduced human staff to resolve communication breakdowns and limited adaptability (</a:t>
          </a:r>
          <a:r>
            <a:rPr lang="en-US" sz="2000" kern="1200" dirty="0" err="1">
              <a:latin typeface="Times New Roman" panose="02020603050405020304" pitchFamily="18" charset="0"/>
              <a:cs typeface="Times New Roman" panose="02020603050405020304" pitchFamily="18" charset="0"/>
            </a:rPr>
            <a:t>Patov</a:t>
          </a:r>
          <a:r>
            <a:rPr lang="en-US" sz="2000" kern="1200" dirty="0">
              <a:latin typeface="Times New Roman" panose="02020603050405020304" pitchFamily="18" charset="0"/>
              <a:cs typeface="Times New Roman" panose="02020603050405020304" pitchFamily="18" charset="0"/>
            </a:rPr>
            <a:t>, 2024). </a:t>
          </a:r>
          <a:endParaRPr lang="en-GB" sz="2000" kern="1200" dirty="0">
            <a:latin typeface="Times New Roman" panose="02020603050405020304" pitchFamily="18" charset="0"/>
            <a:cs typeface="Times New Roman" panose="02020603050405020304" pitchFamily="18" charset="0"/>
          </a:endParaRPr>
        </a:p>
      </dsp:txBody>
      <dsp:txXfrm>
        <a:off x="38681" y="844348"/>
        <a:ext cx="13951788" cy="715030"/>
      </dsp:txXfrm>
    </dsp:sp>
    <dsp:sp modelId="{43B64011-7140-4B18-BFA5-1E298D26B795}">
      <dsp:nvSpPr>
        <dsp:cNvPr id="0" name=""/>
        <dsp:cNvSpPr/>
      </dsp:nvSpPr>
      <dsp:spPr>
        <a:xfrm>
          <a:off x="0" y="1607873"/>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In contrast, Singapore’s Changi Airport has effectively integrated AI and biometric systems to enhance efficiency without sacrificing passenger comfort (Ackerman, 2024). </a:t>
          </a:r>
          <a:endParaRPr lang="en-GB" sz="2000" kern="1200">
            <a:latin typeface="Times New Roman" panose="02020603050405020304" pitchFamily="18" charset="0"/>
            <a:cs typeface="Times New Roman" panose="02020603050405020304" pitchFamily="18" charset="0"/>
          </a:endParaRPr>
        </a:p>
      </dsp:txBody>
      <dsp:txXfrm>
        <a:off x="38681" y="1646554"/>
        <a:ext cx="13951788" cy="715030"/>
      </dsp:txXfrm>
    </dsp:sp>
    <dsp:sp modelId="{2065E820-CB6F-43CD-A52B-94C46AF941C6}">
      <dsp:nvSpPr>
        <dsp:cNvPr id="0" name=""/>
        <dsp:cNvSpPr/>
      </dsp:nvSpPr>
      <dsp:spPr>
        <a:xfrm>
          <a:off x="0" y="2410079"/>
          <a:ext cx="14029150" cy="104479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 the UK, Premier Inn has piloted AI-</a:t>
          </a:r>
          <a:r>
            <a:rPr lang="en-US" sz="2000" kern="1200" dirty="0" err="1">
              <a:latin typeface="Times New Roman" panose="02020603050405020304" pitchFamily="18" charset="0"/>
              <a:cs typeface="Times New Roman" panose="02020603050405020304" pitchFamily="18" charset="0"/>
            </a:rPr>
            <a:t>optimised</a:t>
          </a:r>
          <a:r>
            <a:rPr lang="en-US" sz="2000" kern="1200" dirty="0">
              <a:latin typeface="Times New Roman" panose="02020603050405020304" pitchFamily="18" charset="0"/>
              <a:cs typeface="Times New Roman" panose="02020603050405020304" pitchFamily="18" charset="0"/>
            </a:rPr>
            <a:t> housekeeping schedules tailored to real-time guest data (Craig, 2024).  Similarly, Iberostar Hotels’ use of AI in food management resulted in a reduction of 1,000 </a:t>
          </a:r>
          <a:r>
            <a:rPr lang="en-US" sz="2000" kern="1200" dirty="0" err="1">
              <a:latin typeface="Times New Roman" panose="02020603050405020304" pitchFamily="18" charset="0"/>
              <a:cs typeface="Times New Roman" panose="02020603050405020304" pitchFamily="18" charset="0"/>
            </a:rPr>
            <a:t>tonnes</a:t>
          </a:r>
          <a:r>
            <a:rPr lang="en-US" sz="2000" kern="1200" dirty="0">
              <a:latin typeface="Times New Roman" panose="02020603050405020304" pitchFamily="18" charset="0"/>
              <a:cs typeface="Times New Roman" panose="02020603050405020304" pitchFamily="18" charset="0"/>
            </a:rPr>
            <a:t> of food waste in 2023, illustrating AI’s potential contribution to sustainability goals when applied thoughtfully (Hillsdon, 2025).</a:t>
          </a:r>
          <a:endParaRPr lang="en-GB" sz="2000" kern="1200" dirty="0">
            <a:latin typeface="Times New Roman" panose="02020603050405020304" pitchFamily="18" charset="0"/>
            <a:cs typeface="Times New Roman" panose="02020603050405020304" pitchFamily="18" charset="0"/>
          </a:endParaRPr>
        </a:p>
      </dsp:txBody>
      <dsp:txXfrm>
        <a:off x="51003" y="2461082"/>
        <a:ext cx="13927144" cy="942787"/>
      </dsp:txXfrm>
    </dsp:sp>
    <dsp:sp modelId="{A2A3DC66-59E1-4B87-A19F-7794B655EF9D}">
      <dsp:nvSpPr>
        <dsp:cNvPr id="0" name=""/>
        <dsp:cNvSpPr/>
      </dsp:nvSpPr>
      <dsp:spPr>
        <a:xfrm>
          <a:off x="0" y="3464685"/>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effectLst/>
              <a:latin typeface="Times New Roman" panose="02020603050405020304" pitchFamily="18" charset="0"/>
              <a:ea typeface="+mn-ea"/>
              <a:cs typeface="Times New Roman" panose="02020603050405020304" pitchFamily="18" charset="0"/>
            </a:rPr>
            <a:t>Nevertheless, the use of chatbots by Radisson was met with guest resistance because these systems returned localisation errors consistently, and robotic concierges installed in an unnamed luxury hotel in Dubai were ditched after guests complained about the lack of warmth and responsiveness (Costa and Costa, 2022). </a:t>
          </a:r>
          <a:endParaRPr lang="en-GB" sz="2000" kern="1200" dirty="0">
            <a:latin typeface="Times New Roman" panose="02020603050405020304" pitchFamily="18" charset="0"/>
            <a:cs typeface="Times New Roman" panose="02020603050405020304" pitchFamily="18" charset="0"/>
          </a:endParaRPr>
        </a:p>
      </dsp:txBody>
      <dsp:txXfrm>
        <a:off x="38681" y="3503366"/>
        <a:ext cx="13951788" cy="715030"/>
      </dsp:txXfrm>
    </dsp:sp>
    <dsp:sp modelId="{431E865A-F4E9-4887-AE11-6015BFA7EBDC}">
      <dsp:nvSpPr>
        <dsp:cNvPr id="0" name=""/>
        <dsp:cNvSpPr/>
      </dsp:nvSpPr>
      <dsp:spPr>
        <a:xfrm>
          <a:off x="0" y="4266891"/>
          <a:ext cx="14029150" cy="54422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Gaps in Current Knowledge</a:t>
          </a:r>
          <a:endParaRPr lang="en-GB" sz="2000" kern="1200">
            <a:latin typeface="Times New Roman" panose="02020603050405020304" pitchFamily="18" charset="0"/>
            <a:cs typeface="Times New Roman" panose="02020603050405020304" pitchFamily="18" charset="0"/>
          </a:endParaRPr>
        </a:p>
      </dsp:txBody>
      <dsp:txXfrm>
        <a:off x="26567" y="4293458"/>
        <a:ext cx="13976016" cy="491089"/>
      </dsp:txXfrm>
    </dsp:sp>
    <dsp:sp modelId="{69EE9931-06C3-4120-891E-A0536E56BE32}">
      <dsp:nvSpPr>
        <dsp:cNvPr id="0" name=""/>
        <dsp:cNvSpPr/>
      </dsp:nvSpPr>
      <dsp:spPr>
        <a:xfrm>
          <a:off x="0" y="4820927"/>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While research has extensively documented the operational benefits of AI, its emotional, cultural, and ethical implications remain underexplored. Little is known about how AI–human collaboration affects guest perceptions, employee morale, or the authenticity of the service experience. </a:t>
          </a:r>
          <a:endParaRPr lang="en-GB" sz="2000" kern="1200">
            <a:latin typeface="Times New Roman" panose="02020603050405020304" pitchFamily="18" charset="0"/>
            <a:cs typeface="Times New Roman" panose="02020603050405020304" pitchFamily="18" charset="0"/>
          </a:endParaRPr>
        </a:p>
      </dsp:txBody>
      <dsp:txXfrm>
        <a:off x="38681" y="4859608"/>
        <a:ext cx="13951788" cy="715030"/>
      </dsp:txXfrm>
    </dsp:sp>
    <dsp:sp modelId="{21AEBB36-621B-497D-8F30-19CF35FDE5FE}">
      <dsp:nvSpPr>
        <dsp:cNvPr id="0" name=""/>
        <dsp:cNvSpPr/>
      </dsp:nvSpPr>
      <dsp:spPr>
        <a:xfrm>
          <a:off x="0" y="5623133"/>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Many studies treat AI merely as a technical upgrade rather than as a transformational force within </a:t>
          </a:r>
          <a:r>
            <a:rPr lang="en-US" sz="2000" kern="1200" dirty="0" err="1">
              <a:latin typeface="Times New Roman" panose="02020603050405020304" pitchFamily="18" charset="0"/>
              <a:cs typeface="Times New Roman" panose="02020603050405020304" pitchFamily="18" charset="0"/>
            </a:rPr>
            <a:t>organisational</a:t>
          </a:r>
          <a:r>
            <a:rPr lang="en-US" sz="2000" kern="1200" dirty="0">
              <a:latin typeface="Times New Roman" panose="02020603050405020304" pitchFamily="18" charset="0"/>
              <a:cs typeface="Times New Roman" panose="02020603050405020304" pitchFamily="18" charset="0"/>
            </a:rPr>
            <a:t> design. This paper aims to bridge these gaps by </a:t>
          </a:r>
          <a:r>
            <a:rPr lang="en-US" sz="2000" kern="1200" dirty="0" err="1">
              <a:latin typeface="Times New Roman" panose="02020603050405020304" pitchFamily="18" charset="0"/>
              <a:cs typeface="Times New Roman" panose="02020603050405020304" pitchFamily="18" charset="0"/>
            </a:rPr>
            <a:t>analysing</a:t>
          </a:r>
          <a:r>
            <a:rPr lang="en-US" sz="2000" kern="1200" dirty="0">
              <a:latin typeface="Times New Roman" panose="02020603050405020304" pitchFamily="18" charset="0"/>
              <a:cs typeface="Times New Roman" panose="02020603050405020304" pitchFamily="18" charset="0"/>
            </a:rPr>
            <a:t> how AI integration influences not only systems and processes but also the lived human experience in hospitality environments.</a:t>
          </a:r>
          <a:endParaRPr lang="en-GB" sz="2000" kern="1200" dirty="0">
            <a:latin typeface="Times New Roman" panose="02020603050405020304" pitchFamily="18" charset="0"/>
            <a:cs typeface="Times New Roman" panose="02020603050405020304" pitchFamily="18" charset="0"/>
          </a:endParaRPr>
        </a:p>
      </dsp:txBody>
      <dsp:txXfrm>
        <a:off x="38681" y="5661814"/>
        <a:ext cx="13951788" cy="715030"/>
      </dsp:txXfrm>
    </dsp:sp>
    <dsp:sp modelId="{77829E31-6EAD-4618-A384-A0C410BC8D33}">
      <dsp:nvSpPr>
        <dsp:cNvPr id="0" name=""/>
        <dsp:cNvSpPr/>
      </dsp:nvSpPr>
      <dsp:spPr>
        <a:xfrm>
          <a:off x="0" y="6425339"/>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tx1"/>
              </a:solidFill>
              <a:effectLst/>
              <a:latin typeface="Times New Roman" panose="02020603050405020304" pitchFamily="18" charset="0"/>
              <a:ea typeface="+mn-ea"/>
              <a:cs typeface="Times New Roman" panose="02020603050405020304" pitchFamily="18" charset="0"/>
            </a:rPr>
            <a:t>Future studies need to </a:t>
          </a:r>
          <a:r>
            <a:rPr lang="en-US" sz="2000" kern="1200" dirty="0" err="1">
              <a:solidFill>
                <a:schemeClr val="tx1"/>
              </a:solidFill>
              <a:effectLst/>
              <a:latin typeface="Times New Roman" panose="02020603050405020304" pitchFamily="18" charset="0"/>
              <a:ea typeface="+mn-ea"/>
              <a:cs typeface="Times New Roman" panose="02020603050405020304" pitchFamily="18" charset="0"/>
            </a:rPr>
            <a:t>analyse</a:t>
          </a:r>
          <a:r>
            <a:rPr lang="en-US" sz="2000" kern="1200" dirty="0">
              <a:solidFill>
                <a:schemeClr val="tx1"/>
              </a:solidFill>
              <a:effectLst/>
              <a:latin typeface="Times New Roman" panose="02020603050405020304" pitchFamily="18" charset="0"/>
              <a:ea typeface="+mn-ea"/>
              <a:cs typeface="Times New Roman" panose="02020603050405020304" pitchFamily="18" charset="0"/>
            </a:rPr>
            <a:t> (1) the impacts of AI on emotional satisfaction across hotel segments and (2) the change in employee morale and identity when working in an AI-incorporated service </a:t>
          </a:r>
          <a:endParaRPr lang="en-GB" sz="2000" kern="1200" dirty="0">
            <a:latin typeface="Times New Roman" panose="02020603050405020304" pitchFamily="18" charset="0"/>
            <a:cs typeface="Times New Roman" panose="02020603050405020304" pitchFamily="18" charset="0"/>
          </a:endParaRPr>
        </a:p>
      </dsp:txBody>
      <dsp:txXfrm>
        <a:off x="38681" y="6464020"/>
        <a:ext cx="13951788" cy="7150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E64E3-C14C-4954-9C53-6E4A02A60B77}">
      <dsp:nvSpPr>
        <dsp:cNvPr id="0" name=""/>
        <dsp:cNvSpPr/>
      </dsp:nvSpPr>
      <dsp:spPr>
        <a:xfrm>
          <a:off x="1004274" y="0"/>
          <a:ext cx="11381774" cy="6645896"/>
        </a:xfrm>
        <a:prstGeom prst="rightArrow">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E5836-7CE3-4961-AB4B-7A026101409A}">
      <dsp:nvSpPr>
        <dsp:cNvPr id="0" name=""/>
        <dsp:cNvSpPr/>
      </dsp:nvSpPr>
      <dsp:spPr>
        <a:xfrm>
          <a:off x="293553" y="854821"/>
          <a:ext cx="3926442" cy="493625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Bell MT" panose="02020503060305020303" pitchFamily="18" charset="0"/>
            </a:rPr>
            <a:t>This study adopts a </a:t>
          </a:r>
          <a:r>
            <a:rPr lang="en-US" sz="2000" b="1" kern="1200" dirty="0">
              <a:latin typeface="Bell MT" panose="02020503060305020303" pitchFamily="18" charset="0"/>
            </a:rPr>
            <a:t>desk-based secondary research methodology</a:t>
          </a:r>
          <a:r>
            <a:rPr lang="en-US" sz="2000" kern="1200" dirty="0">
              <a:latin typeface="Bell MT" panose="02020503060305020303" pitchFamily="18" charset="0"/>
            </a:rPr>
            <a:t> to explore the collaborative integration of Artificial Intelligence and human personnel in the hospitality industry. The focus is to critically assess the effects of AI on service delivery, guest experience, and employee roles by drawing upon a wide range of published sources, including academic literature, industry reports, and operational case studies (Verma et al., 2024).</a:t>
          </a:r>
          <a:endParaRPr lang="en-GB" sz="2000" kern="1200" dirty="0">
            <a:latin typeface="Bell MT" panose="02020503060305020303" pitchFamily="18" charset="0"/>
          </a:endParaRPr>
        </a:p>
      </dsp:txBody>
      <dsp:txXfrm>
        <a:off x="485226" y="1046494"/>
        <a:ext cx="3543096" cy="4552906"/>
      </dsp:txXfrm>
    </dsp:sp>
    <dsp:sp modelId="{B9E122A8-D0A4-4E64-A5E1-C4D1C1009A1A}">
      <dsp:nvSpPr>
        <dsp:cNvPr id="0" name=""/>
        <dsp:cNvSpPr/>
      </dsp:nvSpPr>
      <dsp:spPr>
        <a:xfrm>
          <a:off x="4731940" y="854821"/>
          <a:ext cx="3926442" cy="493625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Bell MT" panose="02020503060305020303" pitchFamily="18" charset="0"/>
            </a:rPr>
            <a:t>A </a:t>
          </a:r>
          <a:r>
            <a:rPr lang="en-US" sz="2000" b="1" kern="1200">
              <a:latin typeface="Bell MT" panose="02020503060305020303" pitchFamily="18" charset="0"/>
            </a:rPr>
            <a:t>qualitative interpretivist framework</a:t>
          </a:r>
          <a:r>
            <a:rPr lang="en-US" sz="2000" kern="1200">
              <a:latin typeface="Bell MT" panose="02020503060305020303" pitchFamily="18" charset="0"/>
            </a:rPr>
            <a:t> was selected to better explore the nuanced attitudes, cultural dynamics, and strategic responses within the sector. Sources were gathered from peer-reviewed journals, hospitality trade publications, and trusted online platforms such as Skift, Hospitality Net, and HotelTechReport. Materials were selected based on their academic rigour, relevance to the hospitality context, and publication date—prioritising work published within the last five years (Brotherton, 2015).</a:t>
          </a:r>
          <a:endParaRPr lang="en-GB" sz="2000" kern="1200">
            <a:latin typeface="Bell MT" panose="02020503060305020303" pitchFamily="18" charset="0"/>
          </a:endParaRPr>
        </a:p>
      </dsp:txBody>
      <dsp:txXfrm>
        <a:off x="4923613" y="1046494"/>
        <a:ext cx="3543096" cy="4552906"/>
      </dsp:txXfrm>
    </dsp:sp>
    <dsp:sp modelId="{0562C096-F2D1-4BA5-834E-61E06F75F6C9}">
      <dsp:nvSpPr>
        <dsp:cNvPr id="0" name=""/>
        <dsp:cNvSpPr/>
      </dsp:nvSpPr>
      <dsp:spPr>
        <a:xfrm>
          <a:off x="9170327" y="854821"/>
          <a:ext cx="3926442" cy="493625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Bell MT" panose="02020503060305020303" pitchFamily="18" charset="0"/>
            </a:rPr>
            <a:t>While this approach allows for a rich synthesis of best practices, emerging risks, and global innovations, it also comes with limitations. These include the lack of first-hand empirical data and the risk of selective source bias. However, the use of </a:t>
          </a:r>
          <a:r>
            <a:rPr lang="en-US" sz="2000" b="1" kern="1200" dirty="0">
              <a:latin typeface="Bell MT" panose="02020503060305020303" pitchFamily="18" charset="0"/>
            </a:rPr>
            <a:t>multi-source triangulation</a:t>
          </a:r>
          <a:r>
            <a:rPr lang="en-US" sz="2000" kern="1200" dirty="0">
              <a:latin typeface="Bell MT" panose="02020503060305020303" pitchFamily="18" charset="0"/>
            </a:rPr>
            <a:t> strengthens analytical validity and ensures a balanced and critical perspective (Dubey and Kothari, 2022).</a:t>
          </a:r>
          <a:endParaRPr lang="en-GB" sz="2000" kern="1200" dirty="0">
            <a:latin typeface="Bell MT" panose="02020503060305020303" pitchFamily="18" charset="0"/>
          </a:endParaRPr>
        </a:p>
      </dsp:txBody>
      <dsp:txXfrm>
        <a:off x="9362000" y="1046494"/>
        <a:ext cx="3543096" cy="45529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BB7F8-2D50-4E99-B87D-C7F9A30B68D9}">
      <dsp:nvSpPr>
        <dsp:cNvPr id="0" name=""/>
        <dsp:cNvSpPr/>
      </dsp:nvSpPr>
      <dsp:spPr>
        <a:xfrm>
          <a:off x="-7255301" y="-1287367"/>
          <a:ext cx="8633851" cy="8633851"/>
        </a:xfrm>
        <a:prstGeom prst="blockArc">
          <a:avLst>
            <a:gd name="adj1" fmla="val 18900000"/>
            <a:gd name="adj2" fmla="val 2700000"/>
            <a:gd name="adj3" fmla="val 250"/>
          </a:avLst>
        </a:pr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C28FE10-6CDF-42E3-8E76-E99F5B93E9C6}">
      <dsp:nvSpPr>
        <dsp:cNvPr id="0" name=""/>
        <dsp:cNvSpPr/>
      </dsp:nvSpPr>
      <dsp:spPr>
        <a:xfrm>
          <a:off x="721210" y="1410"/>
          <a:ext cx="12990139" cy="7236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Political Factors</a:t>
          </a:r>
          <a:endParaRPr lang="en-GB" sz="2000" kern="1200" dirty="0">
            <a:latin typeface="Times New Roman" panose="02020603050405020304" pitchFamily="18" charset="0"/>
            <a:cs typeface="Times New Roman" panose="02020603050405020304" pitchFamily="18" charset="0"/>
          </a:endParaRPr>
        </a:p>
      </dsp:txBody>
      <dsp:txXfrm>
        <a:off x="721210" y="1410"/>
        <a:ext cx="12990139" cy="723681"/>
      </dsp:txXfrm>
    </dsp:sp>
    <dsp:sp modelId="{1A609CDD-1401-4770-A1DF-4BE8798761CB}">
      <dsp:nvSpPr>
        <dsp:cNvPr id="0" name=""/>
        <dsp:cNvSpPr/>
      </dsp:nvSpPr>
      <dsp:spPr>
        <a:xfrm>
          <a:off x="104315" y="191458"/>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54A878-EA2D-4C10-B007-AC023F7E6DB9}">
      <dsp:nvSpPr>
        <dsp:cNvPr id="0" name=""/>
        <dsp:cNvSpPr/>
      </dsp:nvSpPr>
      <dsp:spPr>
        <a:xfrm>
          <a:off x="1287098" y="754199"/>
          <a:ext cx="12424251" cy="264403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UK and EU regulatory environment both restrict and encourage AI adoption. GDPR and the forthcoming EU AI Act introduce rigorous compliance measures that foster responsible technology use and guest trust (</a:t>
          </a:r>
          <a:r>
            <a:rPr lang="en-US" sz="2000" kern="1200" dirty="0" err="1">
              <a:latin typeface="Times New Roman" panose="02020603050405020304" pitchFamily="18" charset="0"/>
              <a:cs typeface="Times New Roman" panose="02020603050405020304" pitchFamily="18" charset="0"/>
            </a:rPr>
            <a:t>Jiwnani</a:t>
          </a:r>
          <a:r>
            <a:rPr lang="en-US" sz="2000" kern="1200" dirty="0">
              <a:latin typeface="Times New Roman" panose="02020603050405020304" pitchFamily="18" charset="0"/>
              <a:cs typeface="Times New Roman" panose="02020603050405020304" pitchFamily="18" charset="0"/>
            </a:rPr>
            <a:t>, 2024; </a:t>
          </a:r>
          <a:r>
            <a:rPr lang="en-US" sz="2000" kern="1200" dirty="0" err="1">
              <a:latin typeface="Times New Roman" panose="02020603050405020304" pitchFamily="18" charset="0"/>
              <a:cs typeface="Times New Roman" panose="02020603050405020304" pitchFamily="18" charset="0"/>
            </a:rPr>
            <a:t>IndustryARC</a:t>
          </a:r>
          <a:r>
            <a:rPr lang="en-US" sz="2000" kern="1200" dirty="0">
              <a:latin typeface="Times New Roman" panose="02020603050405020304" pitchFamily="18" charset="0"/>
              <a:cs typeface="Times New Roman" panose="02020603050405020304" pitchFamily="18" charset="0"/>
            </a:rPr>
            <a:t>, 2024). Brexit-related </a:t>
          </a:r>
          <a:r>
            <a:rPr lang="en-US" sz="2000" kern="1200" dirty="0" err="1">
              <a:latin typeface="Times New Roman" panose="02020603050405020304" pitchFamily="18" charset="0"/>
              <a:cs typeface="Times New Roman" panose="02020603050405020304" pitchFamily="18" charset="0"/>
            </a:rPr>
            <a:t>labour</a:t>
          </a:r>
          <a:r>
            <a:rPr lang="en-US" sz="2000" kern="1200" dirty="0">
              <a:latin typeface="Times New Roman" panose="02020603050405020304" pitchFamily="18" charset="0"/>
              <a:cs typeface="Times New Roman" panose="02020603050405020304" pitchFamily="18" charset="0"/>
            </a:rPr>
            <a:t> shortages and rising employer costs, including the 2025 NIC adjustments, have led 51% of UK leaders to </a:t>
          </a:r>
          <a:r>
            <a:rPr lang="en-US" sz="2000" kern="1200" dirty="0" err="1">
              <a:latin typeface="Times New Roman" panose="02020603050405020304" pitchFamily="18" charset="0"/>
              <a:cs typeface="Times New Roman" panose="02020603050405020304" pitchFamily="18" charset="0"/>
            </a:rPr>
            <a:t>prioritise</a:t>
          </a:r>
          <a:r>
            <a:rPr lang="en-US" sz="2000" kern="1200" dirty="0">
              <a:latin typeface="Times New Roman" panose="02020603050405020304" pitchFamily="18" charset="0"/>
              <a:cs typeface="Times New Roman" panose="02020603050405020304" pitchFamily="18" charset="0"/>
            </a:rPr>
            <a:t> AI investment over recruitment (The Guardian, 2025; Facit Data Systems, 2025). </a:t>
          </a:r>
          <a:r>
            <a:rPr lang="en-GB" sz="2000" kern="1200" dirty="0">
              <a:solidFill>
                <a:schemeClr val="tx1"/>
              </a:solidFill>
              <a:effectLst/>
              <a:latin typeface="Times New Roman" panose="02020603050405020304" pitchFamily="18" charset="0"/>
              <a:ea typeface="+mn-ea"/>
              <a:cs typeface="Times New Roman" panose="02020603050405020304" pitchFamily="18" charset="0"/>
            </a:rPr>
            <a:t>At the same time, guest dynamics are changing because of geopolitical volatility, and operators must use flexible AI solutions to satisfy the shifting needs of locals.</a:t>
          </a:r>
          <a:endParaRPr lang="en-GB" sz="2000" kern="1200" dirty="0">
            <a:latin typeface="Times New Roman" panose="02020603050405020304" pitchFamily="18" charset="0"/>
            <a:cs typeface="Times New Roman" panose="02020603050405020304" pitchFamily="18" charset="0"/>
          </a:endParaRPr>
        </a:p>
      </dsp:txBody>
      <dsp:txXfrm>
        <a:off x="1287098" y="754199"/>
        <a:ext cx="12424251" cy="2644030"/>
      </dsp:txXfrm>
    </dsp:sp>
    <dsp:sp modelId="{C0FF8821-A7AD-4B8F-9428-18DDF177A367}">
      <dsp:nvSpPr>
        <dsp:cNvPr id="0" name=""/>
        <dsp:cNvSpPr/>
      </dsp:nvSpPr>
      <dsp:spPr>
        <a:xfrm>
          <a:off x="670203" y="1672261"/>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B3358B-95C6-4511-AA55-A4E4CF478DE6}">
      <dsp:nvSpPr>
        <dsp:cNvPr id="0" name=""/>
        <dsp:cNvSpPr/>
      </dsp:nvSpPr>
      <dsp:spPr>
        <a:xfrm>
          <a:off x="1262001" y="3403707"/>
          <a:ext cx="12424251" cy="83272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Economic Factors</a:t>
          </a:r>
          <a:endParaRPr lang="en-GB" sz="2000" kern="1200">
            <a:latin typeface="Times New Roman" panose="02020603050405020304" pitchFamily="18" charset="0"/>
            <a:cs typeface="Times New Roman" panose="02020603050405020304" pitchFamily="18" charset="0"/>
          </a:endParaRPr>
        </a:p>
      </dsp:txBody>
      <dsp:txXfrm>
        <a:off x="1262001" y="3403707"/>
        <a:ext cx="12424251" cy="832728"/>
      </dsp:txXfrm>
    </dsp:sp>
    <dsp:sp modelId="{FD5A584F-861D-441D-BF27-BB5E860C1E73}">
      <dsp:nvSpPr>
        <dsp:cNvPr id="0" name=""/>
        <dsp:cNvSpPr/>
      </dsp:nvSpPr>
      <dsp:spPr>
        <a:xfrm>
          <a:off x="670203" y="3153065"/>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22E466-88A7-4492-A3D9-43604317E002}">
      <dsp:nvSpPr>
        <dsp:cNvPr id="0" name=""/>
        <dsp:cNvSpPr/>
      </dsp:nvSpPr>
      <dsp:spPr>
        <a:xfrm>
          <a:off x="721210" y="4048416"/>
          <a:ext cx="12990139" cy="2404694"/>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Inflation, rising wage costs, and a 4.7% UK unemployment rate are driving hospitality firms toward automation (Financial Times, 2025). The sector has absorbed 45% of post-NIC job losses (Cookson, 2025), and 50% of firms plan to increase AI investment (</a:t>
          </a:r>
          <a:r>
            <a:rPr lang="en-US" sz="2000" kern="1200" dirty="0" err="1">
              <a:latin typeface="Times New Roman" panose="02020603050405020304" pitchFamily="18" charset="0"/>
              <a:cs typeface="Times New Roman" panose="02020603050405020304" pitchFamily="18" charset="0"/>
            </a:rPr>
            <a:t>Hospitality.today</a:t>
          </a:r>
          <a:r>
            <a:rPr lang="en-US" sz="2000" kern="1200" dirty="0">
              <a:latin typeface="Times New Roman" panose="02020603050405020304" pitchFamily="18" charset="0"/>
              <a:cs typeface="Times New Roman" panose="02020603050405020304" pitchFamily="18" charset="0"/>
            </a:rPr>
            <a:t>, 2025). While tools like chatbots and kiosks offer savings, overuse risks service dilution. High infrastructure costs and energy prices also constrain SMEs. Still, examples like </a:t>
          </a:r>
          <a:r>
            <a:rPr lang="en-US" sz="2000" kern="1200" dirty="0" err="1">
              <a:latin typeface="Times New Roman" panose="02020603050405020304" pitchFamily="18" charset="0"/>
              <a:cs typeface="Times New Roman" panose="02020603050405020304" pitchFamily="18" charset="0"/>
            </a:rPr>
            <a:t>Zedwell</a:t>
          </a:r>
          <a:r>
            <a:rPr lang="en-US" sz="2000" kern="1200" dirty="0">
              <a:latin typeface="Times New Roman" panose="02020603050405020304" pitchFamily="18" charset="0"/>
              <a:cs typeface="Times New Roman" panose="02020603050405020304" pitchFamily="18" charset="0"/>
            </a:rPr>
            <a:t> show that smart AI implementation can deliver rapid ROI and improve operational forecasting (Ackerman, 2024).</a:t>
          </a:r>
          <a:endParaRPr lang="en-GB" sz="2000" kern="1200" dirty="0">
            <a:latin typeface="Times New Roman" panose="02020603050405020304" pitchFamily="18" charset="0"/>
            <a:cs typeface="Times New Roman" panose="02020603050405020304" pitchFamily="18" charset="0"/>
          </a:endParaRPr>
        </a:p>
      </dsp:txBody>
      <dsp:txXfrm>
        <a:off x="721210" y="4048416"/>
        <a:ext cx="12990139" cy="2404694"/>
      </dsp:txXfrm>
    </dsp:sp>
    <dsp:sp modelId="{9C6FCA35-76C7-4B2A-9C0F-6412DFDEF927}">
      <dsp:nvSpPr>
        <dsp:cNvPr id="0" name=""/>
        <dsp:cNvSpPr/>
      </dsp:nvSpPr>
      <dsp:spPr>
        <a:xfrm>
          <a:off x="104315" y="4633869"/>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046240-A66D-4E50-858A-5AC71CA1C9E3}">
      <dsp:nvSpPr>
        <dsp:cNvPr id="0" name=""/>
        <dsp:cNvSpPr/>
      </dsp:nvSpPr>
      <dsp:spPr>
        <a:xfrm>
          <a:off x="0" y="5956"/>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B4030-FBD6-4190-9A50-933ABF0C2A3B}">
      <dsp:nvSpPr>
        <dsp:cNvPr id="0" name=""/>
        <dsp:cNvSpPr/>
      </dsp:nvSpPr>
      <dsp:spPr>
        <a:xfrm>
          <a:off x="0" y="5956"/>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Social Factors</a:t>
          </a:r>
          <a:endParaRPr lang="en-GB" sz="2000" kern="1200" dirty="0">
            <a:latin typeface="Times New Roman" panose="02020603050405020304" pitchFamily="18" charset="0"/>
            <a:cs typeface="Times New Roman" panose="02020603050405020304" pitchFamily="18" charset="0"/>
          </a:endParaRPr>
        </a:p>
      </dsp:txBody>
      <dsp:txXfrm>
        <a:off x="0" y="5956"/>
        <a:ext cx="13440428" cy="930278"/>
      </dsp:txXfrm>
    </dsp:sp>
    <dsp:sp modelId="{B9E6D49B-7FB6-4F82-890B-ECB59513C98C}">
      <dsp:nvSpPr>
        <dsp:cNvPr id="0" name=""/>
        <dsp:cNvSpPr/>
      </dsp:nvSpPr>
      <dsp:spPr>
        <a:xfrm>
          <a:off x="0" y="936234"/>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16E98-0C3A-4233-950D-BD7FDE39D0A6}">
      <dsp:nvSpPr>
        <dsp:cNvPr id="0" name=""/>
        <dsp:cNvSpPr/>
      </dsp:nvSpPr>
      <dsp:spPr>
        <a:xfrm>
          <a:off x="0" y="936234"/>
          <a:ext cx="13427302" cy="1593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Societal expectations are reshaping hospitality. Gen Z and Millennial guests increasingly prefer digital-first services, with over 50% of European </a:t>
          </a:r>
          <a:r>
            <a:rPr lang="en-US" sz="2000" kern="1200" dirty="0" err="1">
              <a:latin typeface="Times New Roman" panose="02020603050405020304" pitchFamily="18" charset="0"/>
              <a:cs typeface="Times New Roman" panose="02020603050405020304" pitchFamily="18" charset="0"/>
            </a:rPr>
            <a:t>travellers</a:t>
          </a:r>
          <a:r>
            <a:rPr lang="en-US" sz="2000" kern="1200" dirty="0">
              <a:latin typeface="Times New Roman" panose="02020603050405020304" pitchFamily="18" charset="0"/>
              <a:cs typeface="Times New Roman" panose="02020603050405020304" pitchFamily="18" charset="0"/>
            </a:rPr>
            <a:t> interested in generative AI experiences (Cookson, 2025). While many accept chatbots for simple queries, human support remains preferred in emotionally sensitive contexts (</a:t>
          </a:r>
          <a:r>
            <a:rPr lang="en-US" sz="2000" kern="1200" dirty="0" err="1">
              <a:latin typeface="Times New Roman" panose="02020603050405020304" pitchFamily="18" charset="0"/>
              <a:cs typeface="Times New Roman" panose="02020603050405020304" pitchFamily="18" charset="0"/>
            </a:rPr>
            <a:t>Sirivadhanawaravachara</a:t>
          </a:r>
          <a:r>
            <a:rPr lang="en-US" sz="2000" kern="1200" dirty="0">
              <a:latin typeface="Times New Roman" panose="02020603050405020304" pitchFamily="18" charset="0"/>
              <a:cs typeface="Times New Roman" panose="02020603050405020304" pitchFamily="18" charset="0"/>
            </a:rPr>
            <a:t>, 2025). AI–human synergy is crucial—multilingual bots bridge language gaps but often miss tone and nuance (Zahidi et al., 2024).</a:t>
          </a:r>
          <a:endParaRPr lang="en-GB" sz="2000" kern="1200" dirty="0">
            <a:latin typeface="Times New Roman" panose="02020603050405020304" pitchFamily="18" charset="0"/>
            <a:cs typeface="Times New Roman" panose="02020603050405020304" pitchFamily="18" charset="0"/>
          </a:endParaRPr>
        </a:p>
      </dsp:txBody>
      <dsp:txXfrm>
        <a:off x="0" y="936234"/>
        <a:ext cx="13427302" cy="1593129"/>
      </dsp:txXfrm>
    </dsp:sp>
    <dsp:sp modelId="{5080B67E-6E19-4E3F-8697-807B80D86534}">
      <dsp:nvSpPr>
        <dsp:cNvPr id="0" name=""/>
        <dsp:cNvSpPr/>
      </dsp:nvSpPr>
      <dsp:spPr>
        <a:xfrm>
          <a:off x="0" y="2529364"/>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C3229-0AEA-455C-A4AD-6BB0497E26E6}">
      <dsp:nvSpPr>
        <dsp:cNvPr id="0" name=""/>
        <dsp:cNvSpPr/>
      </dsp:nvSpPr>
      <dsp:spPr>
        <a:xfrm>
          <a:off x="0" y="2529364"/>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staff, automation reduces routine work but also displaces some roles. When implemented thoughtfully, AI boosts job satisfaction by enabling staff to focus on guest engagement (McKinsey UK, 2025). Cultural and geographical attitudes toward AI vary, demanding a tailored approach (</a:t>
          </a:r>
          <a:r>
            <a:rPr lang="en-US" sz="2000" kern="1200" dirty="0" err="1">
              <a:latin typeface="Times New Roman" panose="02020603050405020304" pitchFamily="18" charset="0"/>
              <a:cs typeface="Times New Roman" panose="02020603050405020304" pitchFamily="18" charset="0"/>
            </a:rPr>
            <a:t>Jiwnani</a:t>
          </a:r>
          <a:r>
            <a:rPr lang="en-US" sz="2000" kern="1200" dirty="0">
              <a:latin typeface="Times New Roman" panose="02020603050405020304" pitchFamily="18" charset="0"/>
              <a:cs typeface="Times New Roman" panose="02020603050405020304" pitchFamily="18" charset="0"/>
            </a:rPr>
            <a:t>, 2024).</a:t>
          </a:r>
          <a:endParaRPr lang="en-GB" sz="2000" kern="1200" dirty="0">
            <a:latin typeface="Times New Roman" panose="02020603050405020304" pitchFamily="18" charset="0"/>
            <a:cs typeface="Times New Roman" panose="02020603050405020304" pitchFamily="18" charset="0"/>
          </a:endParaRPr>
        </a:p>
      </dsp:txBody>
      <dsp:txXfrm>
        <a:off x="0" y="2529364"/>
        <a:ext cx="13440428" cy="930278"/>
      </dsp:txXfrm>
    </dsp:sp>
    <dsp:sp modelId="{46DF2540-DF68-46D5-AF8B-597D4D806803}">
      <dsp:nvSpPr>
        <dsp:cNvPr id="0" name=""/>
        <dsp:cNvSpPr/>
      </dsp:nvSpPr>
      <dsp:spPr>
        <a:xfrm>
          <a:off x="0" y="3459642"/>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C84D20-64DE-4B2D-A8A9-5F7231B662DB}">
      <dsp:nvSpPr>
        <dsp:cNvPr id="0" name=""/>
        <dsp:cNvSpPr/>
      </dsp:nvSpPr>
      <dsp:spPr>
        <a:xfrm>
          <a:off x="0" y="3459642"/>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Technological Factors</a:t>
          </a:r>
          <a:endParaRPr lang="en-GB" sz="2000" kern="1200" dirty="0">
            <a:latin typeface="Times New Roman" panose="02020603050405020304" pitchFamily="18" charset="0"/>
            <a:cs typeface="Times New Roman" panose="02020603050405020304" pitchFamily="18" charset="0"/>
          </a:endParaRPr>
        </a:p>
      </dsp:txBody>
      <dsp:txXfrm>
        <a:off x="0" y="3459642"/>
        <a:ext cx="13440428" cy="930278"/>
      </dsp:txXfrm>
    </dsp:sp>
    <dsp:sp modelId="{195B6D83-C4DE-4339-9C83-868B5BC49C30}">
      <dsp:nvSpPr>
        <dsp:cNvPr id="0" name=""/>
        <dsp:cNvSpPr/>
      </dsp:nvSpPr>
      <dsp:spPr>
        <a:xfrm>
          <a:off x="0" y="4389920"/>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76845-35E2-4B64-8E62-C5BD34A5350C}">
      <dsp:nvSpPr>
        <dsp:cNvPr id="0" name=""/>
        <dsp:cNvSpPr/>
      </dsp:nvSpPr>
      <dsp:spPr>
        <a:xfrm>
          <a:off x="0" y="4389920"/>
          <a:ext cx="13427302" cy="1453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UK’s AI landscape is robust, with 3,000 firms generating £10 billion annually (Hospitality Investor, 2024). Major investments like Blackstone’s £10bn Northumberland data </a:t>
          </a:r>
          <a:r>
            <a:rPr lang="en-US" sz="2000" kern="1200" dirty="0" err="1">
              <a:latin typeface="Times New Roman" panose="02020603050405020304" pitchFamily="18" charset="0"/>
              <a:cs typeface="Times New Roman" panose="02020603050405020304" pitchFamily="18" charset="0"/>
            </a:rPr>
            <a:t>centre</a:t>
          </a:r>
          <a:r>
            <a:rPr lang="en-US" sz="2000" kern="1200" dirty="0">
              <a:latin typeface="Times New Roman" panose="02020603050405020304" pitchFamily="18" charset="0"/>
              <a:cs typeface="Times New Roman" panose="02020603050405020304" pitchFamily="18" charset="0"/>
            </a:rPr>
            <a:t> reflect long-term national commitment (Reuters, 2024). Hotels now use AI tools like IoT room controls and predictive analytics to </a:t>
          </a:r>
          <a:r>
            <a:rPr lang="en-US" sz="2000" kern="1200" dirty="0" err="1">
              <a:latin typeface="Times New Roman" panose="02020603050405020304" pitchFamily="18" charset="0"/>
              <a:cs typeface="Times New Roman" panose="02020603050405020304" pitchFamily="18" charset="0"/>
            </a:rPr>
            <a:t>personalise</a:t>
          </a:r>
          <a:r>
            <a:rPr lang="en-US" sz="2000" kern="1200" dirty="0">
              <a:latin typeface="Times New Roman" panose="02020603050405020304" pitchFamily="18" charset="0"/>
              <a:cs typeface="Times New Roman" panose="02020603050405020304" pitchFamily="18" charset="0"/>
            </a:rPr>
            <a:t> guest experiences (Somera and Petrova, 2024).</a:t>
          </a:r>
          <a:endParaRPr lang="en-GB" sz="2000" kern="1200" dirty="0">
            <a:latin typeface="Times New Roman" panose="02020603050405020304" pitchFamily="18" charset="0"/>
            <a:cs typeface="Times New Roman" panose="02020603050405020304" pitchFamily="18" charset="0"/>
          </a:endParaRPr>
        </a:p>
      </dsp:txBody>
      <dsp:txXfrm>
        <a:off x="0" y="4389920"/>
        <a:ext cx="13427302" cy="1453950"/>
      </dsp:txXfrm>
    </dsp:sp>
    <dsp:sp modelId="{FA67B765-6EAA-420B-8029-ACF693086484}">
      <dsp:nvSpPr>
        <dsp:cNvPr id="0" name=""/>
        <dsp:cNvSpPr/>
      </dsp:nvSpPr>
      <dsp:spPr>
        <a:xfrm>
          <a:off x="0" y="5843871"/>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A5A58-7F87-4250-B6BA-53A164EE81DD}">
      <dsp:nvSpPr>
        <dsp:cNvPr id="0" name=""/>
        <dsp:cNvSpPr/>
      </dsp:nvSpPr>
      <dsp:spPr>
        <a:xfrm>
          <a:off x="0" y="5843871"/>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Still, SMEs struggle with outdated systems, while large chains face costly upgrades (Costa and Costa, 2022). Ethical concerns—such as data privacy and bias—demand transparent governance. Privacy-by-design and human oversight remain essential for building trust (Hospitality Investor, 2024).</a:t>
          </a:r>
          <a:endParaRPr lang="en-GB" sz="2000" kern="1200" dirty="0">
            <a:latin typeface="Times New Roman" panose="02020603050405020304" pitchFamily="18" charset="0"/>
            <a:cs typeface="Times New Roman" panose="02020603050405020304" pitchFamily="18" charset="0"/>
          </a:endParaRPr>
        </a:p>
      </dsp:txBody>
      <dsp:txXfrm>
        <a:off x="0" y="5843871"/>
        <a:ext cx="13440428" cy="9302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374FF-EC49-41EA-94D4-B2302C78FB09}">
      <dsp:nvSpPr>
        <dsp:cNvPr id="0" name=""/>
        <dsp:cNvSpPr/>
      </dsp:nvSpPr>
      <dsp:spPr>
        <a:xfrm rot="16200000">
          <a:off x="-2566757"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just"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AI is not a replacement — it is a complement.</a:t>
          </a:r>
          <a:br>
            <a:rPr lang="en-US" sz="1800" kern="1200" dirty="0">
              <a:latin typeface="Times New Roman" panose="02020603050405020304" pitchFamily="18" charset="0"/>
              <a:cs typeface="Times New Roman" panose="02020603050405020304" pitchFamily="18" charset="0"/>
            </a:rPr>
          </a:br>
          <a:r>
            <a:rPr lang="en-US" sz="1800" kern="1200" dirty="0">
              <a:latin typeface="Times New Roman" panose="02020603050405020304" pitchFamily="18" charset="0"/>
              <a:cs typeface="Times New Roman" panose="02020603050405020304" pitchFamily="18" charset="0"/>
            </a:rPr>
            <a:t>Artificial Intelligence enhances efficiency, </a:t>
          </a:r>
          <a:r>
            <a:rPr lang="en-US" sz="1800" kern="1200" dirty="0" err="1">
              <a:latin typeface="Times New Roman" panose="02020603050405020304" pitchFamily="18" charset="0"/>
              <a:cs typeface="Times New Roman" panose="02020603050405020304" pitchFamily="18" charset="0"/>
            </a:rPr>
            <a:t>personalisation</a:t>
          </a:r>
          <a:r>
            <a:rPr lang="en-US" sz="1800" kern="1200" dirty="0">
              <a:latin typeface="Times New Roman" panose="02020603050405020304" pitchFamily="18" charset="0"/>
              <a:cs typeface="Times New Roman" panose="02020603050405020304" pitchFamily="18" charset="0"/>
            </a:rPr>
            <a:t>, and cost control. However, its true value lies in working alongside human service, not replacing it.</a:t>
          </a:r>
          <a:endParaRPr lang="en-GB" sz="1800" kern="1200" dirty="0">
            <a:latin typeface="Times New Roman" panose="02020603050405020304" pitchFamily="18" charset="0"/>
            <a:cs typeface="Times New Roman" panose="02020603050405020304" pitchFamily="18" charset="0"/>
          </a:endParaRPr>
        </a:p>
      </dsp:txBody>
      <dsp:txXfrm rot="5400000">
        <a:off x="1991" y="1338579"/>
        <a:ext cx="1555400" cy="4015739"/>
      </dsp:txXfrm>
    </dsp:sp>
    <dsp:sp modelId="{FECD3442-DC13-47CA-A951-86275B5CC642}">
      <dsp:nvSpPr>
        <dsp:cNvPr id="0" name=""/>
        <dsp:cNvSpPr/>
      </dsp:nvSpPr>
      <dsp:spPr>
        <a:xfrm rot="16200000">
          <a:off x="-670950" y="2344996"/>
          <a:ext cx="6692897" cy="2002904"/>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Adoption is shaped by macro-environmental forces:</a:t>
          </a:r>
          <a:endParaRPr lang="en-GB" sz="2000" kern="1200" dirty="0">
            <a:latin typeface="Times New Roman" panose="02020603050405020304" pitchFamily="18" charset="0"/>
            <a:cs typeface="Times New Roman" panose="02020603050405020304" pitchFamily="18" charset="0"/>
          </a:endParaRPr>
        </a:p>
      </dsp:txBody>
      <dsp:txXfrm rot="5400000">
        <a:off x="1674046" y="1338579"/>
        <a:ext cx="2002904" cy="4015739"/>
      </dsp:txXfrm>
    </dsp:sp>
    <dsp:sp modelId="{3B786F6A-C2EF-4E40-92EF-FFD2A8641F01}">
      <dsp:nvSpPr>
        <dsp:cNvPr id="0" name=""/>
        <dsp:cNvSpPr/>
      </dsp:nvSpPr>
      <dsp:spPr>
        <a:xfrm rot="16200000">
          <a:off x="1224857"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Political</a:t>
          </a:r>
          <a:r>
            <a:rPr lang="en-US" sz="2000" kern="1200">
              <a:latin typeface="Times New Roman" panose="02020603050405020304" pitchFamily="18" charset="0"/>
              <a:cs typeface="Times New Roman" panose="02020603050405020304" pitchFamily="18" charset="0"/>
            </a:rPr>
            <a:t>: Regulatory frameworks like GDPR and the EU AI Act</a:t>
          </a:r>
          <a:endParaRPr lang="en-GB" sz="2000" kern="1200">
            <a:latin typeface="Times New Roman" panose="02020603050405020304" pitchFamily="18" charset="0"/>
            <a:cs typeface="Times New Roman" panose="02020603050405020304" pitchFamily="18" charset="0"/>
          </a:endParaRPr>
        </a:p>
      </dsp:txBody>
      <dsp:txXfrm rot="5400000">
        <a:off x="3793605" y="1338579"/>
        <a:ext cx="1555400" cy="4015739"/>
      </dsp:txXfrm>
    </dsp:sp>
    <dsp:sp modelId="{3BC17F2F-F1BA-4635-A275-CF8D6364FEEA}">
      <dsp:nvSpPr>
        <dsp:cNvPr id="0" name=""/>
        <dsp:cNvSpPr/>
      </dsp:nvSpPr>
      <dsp:spPr>
        <a:xfrm rot="16200000">
          <a:off x="2896912"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Economic</a:t>
          </a:r>
          <a:r>
            <a:rPr lang="en-US" sz="2000" kern="1200">
              <a:latin typeface="Times New Roman" panose="02020603050405020304" pitchFamily="18" charset="0"/>
              <a:cs typeface="Times New Roman" panose="02020603050405020304" pitchFamily="18" charset="0"/>
            </a:rPr>
            <a:t>: Labour shortages, rising operational costs</a:t>
          </a:r>
          <a:endParaRPr lang="en-GB" sz="2000" kern="1200">
            <a:latin typeface="Times New Roman" panose="02020603050405020304" pitchFamily="18" charset="0"/>
            <a:cs typeface="Times New Roman" panose="02020603050405020304" pitchFamily="18" charset="0"/>
          </a:endParaRPr>
        </a:p>
      </dsp:txBody>
      <dsp:txXfrm rot="5400000">
        <a:off x="5465660" y="1338579"/>
        <a:ext cx="1555400" cy="4015739"/>
      </dsp:txXfrm>
    </dsp:sp>
    <dsp:sp modelId="{ECADCA21-30E1-4907-ACE0-CB28CC5F2E4A}">
      <dsp:nvSpPr>
        <dsp:cNvPr id="0" name=""/>
        <dsp:cNvSpPr/>
      </dsp:nvSpPr>
      <dsp:spPr>
        <a:xfrm rot="16200000">
          <a:off x="4568967"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Social</a:t>
          </a:r>
          <a:r>
            <a:rPr lang="en-US" sz="2000" kern="1200">
              <a:latin typeface="Times New Roman" panose="02020603050405020304" pitchFamily="18" charset="0"/>
              <a:cs typeface="Times New Roman" panose="02020603050405020304" pitchFamily="18" charset="0"/>
            </a:rPr>
            <a:t>: Changing guest expectations and workforce sentiments</a:t>
          </a:r>
          <a:endParaRPr lang="en-GB" sz="2000" kern="1200">
            <a:latin typeface="Times New Roman" panose="02020603050405020304" pitchFamily="18" charset="0"/>
            <a:cs typeface="Times New Roman" panose="02020603050405020304" pitchFamily="18" charset="0"/>
          </a:endParaRPr>
        </a:p>
      </dsp:txBody>
      <dsp:txXfrm rot="5400000">
        <a:off x="7137715" y="1338579"/>
        <a:ext cx="1555400" cy="4015739"/>
      </dsp:txXfrm>
    </dsp:sp>
    <dsp:sp modelId="{ED565DEE-F2AC-4AB6-9971-FEB63CDF2DFB}">
      <dsp:nvSpPr>
        <dsp:cNvPr id="0" name=""/>
        <dsp:cNvSpPr/>
      </dsp:nvSpPr>
      <dsp:spPr>
        <a:xfrm rot="16200000">
          <a:off x="6456328" y="2353442"/>
          <a:ext cx="6692897" cy="1986012"/>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Technological</a:t>
          </a:r>
          <a:r>
            <a:rPr lang="en-US" sz="2000" kern="1200" dirty="0">
              <a:latin typeface="Times New Roman" panose="02020603050405020304" pitchFamily="18" charset="0"/>
              <a:cs typeface="Times New Roman" panose="02020603050405020304" pitchFamily="18" charset="0"/>
            </a:rPr>
            <a:t>: Infrastructure readiness and legacy system constraints</a:t>
          </a:r>
          <a:endParaRPr lang="en-GB" sz="2000" kern="1200" dirty="0">
            <a:latin typeface="Times New Roman" panose="02020603050405020304" pitchFamily="18" charset="0"/>
            <a:cs typeface="Times New Roman" panose="02020603050405020304" pitchFamily="18" charset="0"/>
          </a:endParaRPr>
        </a:p>
      </dsp:txBody>
      <dsp:txXfrm rot="5400000">
        <a:off x="8809770" y="1338579"/>
        <a:ext cx="1986012" cy="4015739"/>
      </dsp:txXfrm>
    </dsp:sp>
    <dsp:sp modelId="{CB1460DF-4B11-4EC0-89EC-81AD00371465}">
      <dsp:nvSpPr>
        <dsp:cNvPr id="0" name=""/>
        <dsp:cNvSpPr/>
      </dsp:nvSpPr>
      <dsp:spPr>
        <a:xfrm rot="16200000">
          <a:off x="8343690"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just"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Strategic Insight:</a:t>
          </a:r>
          <a:br>
            <a:rPr lang="en-US" sz="1800" kern="1200" dirty="0">
              <a:latin typeface="Times New Roman" panose="02020603050405020304" pitchFamily="18" charset="0"/>
              <a:cs typeface="Times New Roman" panose="02020603050405020304" pitchFamily="18" charset="0"/>
            </a:rPr>
          </a:br>
          <a:r>
            <a:rPr lang="en-US" sz="1800" kern="1200" dirty="0">
              <a:latin typeface="Times New Roman" panose="02020603050405020304" pitchFamily="18" charset="0"/>
              <a:cs typeface="Times New Roman" panose="02020603050405020304" pitchFamily="18" charset="0"/>
            </a:rPr>
            <a:t>Long-term success depends on a hybrid model—merging intelligent systems with human empathy, ethical compliance, and staff empowerment.</a:t>
          </a:r>
          <a:endParaRPr lang="en-GB" sz="1800" kern="1200" dirty="0">
            <a:latin typeface="Times New Roman" panose="02020603050405020304" pitchFamily="18" charset="0"/>
            <a:cs typeface="Times New Roman" panose="02020603050405020304" pitchFamily="18" charset="0"/>
          </a:endParaRPr>
        </a:p>
      </dsp:txBody>
      <dsp:txXfrm rot="5400000">
        <a:off x="10912438" y="1338579"/>
        <a:ext cx="1555400" cy="4015739"/>
      </dsp:txXfrm>
    </dsp:sp>
    <dsp:sp modelId="{3FCCA877-8C16-4AB7-B4E2-26E1450F53F4}">
      <dsp:nvSpPr>
        <dsp:cNvPr id="0" name=""/>
        <dsp:cNvSpPr/>
      </dsp:nvSpPr>
      <dsp:spPr>
        <a:xfrm rot="16200000">
          <a:off x="10015745"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just"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Final Thought:</a:t>
          </a:r>
          <a:br>
            <a:rPr lang="en-US" sz="1800" kern="1200" dirty="0">
              <a:latin typeface="Times New Roman" panose="02020603050405020304" pitchFamily="18" charset="0"/>
              <a:cs typeface="Times New Roman" panose="02020603050405020304" pitchFamily="18" charset="0"/>
            </a:rPr>
          </a:br>
          <a:r>
            <a:rPr lang="en-US" sz="1800" kern="1200" dirty="0">
              <a:latin typeface="Times New Roman" panose="02020603050405020304" pitchFamily="18" charset="0"/>
              <a:cs typeface="Times New Roman" panose="02020603050405020304" pitchFamily="18" charset="0"/>
            </a:rPr>
            <a:t>The most resilient hospitality </a:t>
          </a:r>
          <a:r>
            <a:rPr lang="en-US" sz="1800" kern="1200" dirty="0" err="1">
              <a:latin typeface="Times New Roman" panose="02020603050405020304" pitchFamily="18" charset="0"/>
              <a:cs typeface="Times New Roman" panose="02020603050405020304" pitchFamily="18" charset="0"/>
            </a:rPr>
            <a:t>organisations</a:t>
          </a:r>
          <a:r>
            <a:rPr lang="en-US" sz="1800" kern="1200" dirty="0">
              <a:latin typeface="Times New Roman" panose="02020603050405020304" pitchFamily="18" charset="0"/>
              <a:cs typeface="Times New Roman" panose="02020603050405020304" pitchFamily="18" charset="0"/>
            </a:rPr>
            <a:t> will be those that build not only operational efficiency, but also maintain guest trust and emotional connection through responsible AI integration.</a:t>
          </a:r>
          <a:endParaRPr lang="en-GB" sz="1800" kern="1200" dirty="0">
            <a:latin typeface="Times New Roman" panose="02020603050405020304" pitchFamily="18" charset="0"/>
            <a:cs typeface="Times New Roman" panose="02020603050405020304" pitchFamily="18" charset="0"/>
          </a:endParaRPr>
        </a:p>
      </dsp:txBody>
      <dsp:txXfrm rot="5400000">
        <a:off x="12584493" y="1338579"/>
        <a:ext cx="1555400" cy="40157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B0F46-1C2A-4992-9044-FF9000D5413B}">
      <dsp:nvSpPr>
        <dsp:cNvPr id="0" name=""/>
        <dsp:cNvSpPr/>
      </dsp:nvSpPr>
      <dsp:spPr>
        <a:xfrm>
          <a:off x="647908" y="0"/>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AI integration should follow long-term strategies grounded in change management, supported by training in both digital literacy and emotional intelligence, as seen in Hilton’s adoption of digital key systems—aligned with the Technology Acceptance Model (Jayawardena et al., 2023).</a:t>
          </a:r>
        </a:p>
      </dsp:txBody>
      <dsp:txXfrm>
        <a:off x="1280670" y="632761"/>
        <a:ext cx="3055245" cy="3055237"/>
      </dsp:txXfrm>
    </dsp:sp>
    <dsp:sp modelId="{FF262B9B-1814-41FF-853F-B088D1A01183}">
      <dsp:nvSpPr>
        <dsp:cNvPr id="0" name=""/>
        <dsp:cNvSpPr/>
      </dsp:nvSpPr>
      <dsp:spPr>
        <a:xfrm>
          <a:off x="2869716" y="2881706"/>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Phased AI rollouts help minimise disruption; tools like virtual concierges or predictive housekeeping follow Rogers’ Diffusion of Innovation Theory, with early adopters like Zedwell Hotels testing impactful features first (Somera and Petrova, 2024).</a:t>
          </a:r>
        </a:p>
      </dsp:txBody>
      <dsp:txXfrm>
        <a:off x="3502478" y="3514467"/>
        <a:ext cx="3055245" cy="3055237"/>
      </dsp:txXfrm>
    </dsp:sp>
    <dsp:sp modelId="{7941DE30-5C2D-4D31-AE38-3C8910BD502C}">
      <dsp:nvSpPr>
        <dsp:cNvPr id="0" name=""/>
        <dsp:cNvSpPr/>
      </dsp:nvSpPr>
      <dsp:spPr>
        <a:xfrm>
          <a:off x="5092845" y="0"/>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Maintaining regulatory and ethical standards—such as Marriott’s GDPR-compliant data systems—reinforces guest trust and protects brand integrity through privacy-by-design practices (Facit Data Systems, 2025).</a:t>
          </a:r>
        </a:p>
      </dsp:txBody>
      <dsp:txXfrm>
        <a:off x="5725607" y="632761"/>
        <a:ext cx="3055245" cy="3055237"/>
      </dsp:txXfrm>
    </dsp:sp>
    <dsp:sp modelId="{BEE04AA3-F2F8-4DD8-B35C-5205A55D2FBA}">
      <dsp:nvSpPr>
        <dsp:cNvPr id="0" name=""/>
        <dsp:cNvSpPr/>
      </dsp:nvSpPr>
      <dsp:spPr>
        <a:xfrm>
          <a:off x="7314653" y="2881706"/>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Inclusive stakeholder engagement, such as Accor’s union-led consultations, strengthens implementation transparency and supports cultural acceptance across diverse teams (Costa and Costa, 2022).</a:t>
          </a:r>
        </a:p>
      </dsp:txBody>
      <dsp:txXfrm>
        <a:off x="7947415" y="3514467"/>
        <a:ext cx="3055245" cy="3055237"/>
      </dsp:txXfrm>
    </dsp:sp>
    <dsp:sp modelId="{D39EC6BE-9311-4AD0-B750-B4FB75358257}">
      <dsp:nvSpPr>
        <dsp:cNvPr id="0" name=""/>
        <dsp:cNvSpPr/>
      </dsp:nvSpPr>
      <dsp:spPr>
        <a:xfrm>
          <a:off x="9536461" y="0"/>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Ongoing governance via steering committees, like Iberostar’s AI-driven sustainability oversight, ensures adaptive policies, ROI tracking, and continued alignment with industry shifts (Hillsdon, 2025).</a:t>
          </a:r>
        </a:p>
      </dsp:txBody>
      <dsp:txXfrm>
        <a:off x="10169223" y="632761"/>
        <a:ext cx="3055245" cy="30552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8F8625-E3CE-8702-57BD-EBCC3381A51E}"/>
              </a:ext>
            </a:extLst>
          </p:cNvPr>
          <p:cNvSpPr>
            <a:spLocks noGrp="1"/>
          </p:cNvSpPr>
          <p:nvPr>
            <p:ph type="hdr" sz="quarter"/>
          </p:nvPr>
        </p:nvSpPr>
        <p:spPr>
          <a:xfrm>
            <a:off x="0" y="0"/>
            <a:ext cx="3565525" cy="733425"/>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1D0E3E1-7141-19A1-43A1-13C355692B27}"/>
              </a:ext>
            </a:extLst>
          </p:cNvPr>
          <p:cNvSpPr>
            <a:spLocks noGrp="1"/>
          </p:cNvSpPr>
          <p:nvPr>
            <p:ph type="dt" sz="quarter" idx="1"/>
          </p:nvPr>
        </p:nvSpPr>
        <p:spPr>
          <a:xfrm>
            <a:off x="4660900" y="0"/>
            <a:ext cx="3567113" cy="733425"/>
          </a:xfrm>
          <a:prstGeom prst="rect">
            <a:avLst/>
          </a:prstGeom>
        </p:spPr>
        <p:txBody>
          <a:bodyPr vert="horz" lIns="91440" tIns="45720" rIns="91440" bIns="45720" rtlCol="0"/>
          <a:lstStyle>
            <a:lvl1pPr algn="r">
              <a:defRPr sz="1200"/>
            </a:lvl1pPr>
          </a:lstStyle>
          <a:p>
            <a:fld id="{588CD8B1-67AF-4827-BCEA-85F36C3079AE}" type="datetimeFigureOut">
              <a:rPr lang="en-GB" smtClean="0"/>
              <a:t>29/10/2025</a:t>
            </a:fld>
            <a:endParaRPr lang="en-GB"/>
          </a:p>
        </p:txBody>
      </p:sp>
      <p:sp>
        <p:nvSpPr>
          <p:cNvPr id="4" name="Footer Placeholder 3">
            <a:extLst>
              <a:ext uri="{FF2B5EF4-FFF2-40B4-BE49-F238E27FC236}">
                <a16:creationId xmlns:a16="http://schemas.microsoft.com/office/drawing/2014/main" id="{B7C80324-00F3-B456-B8BA-38FF9D81D471}"/>
              </a:ext>
            </a:extLst>
          </p:cNvPr>
          <p:cNvSpPr>
            <a:spLocks noGrp="1"/>
          </p:cNvSpPr>
          <p:nvPr>
            <p:ph type="ftr" sz="quarter" idx="2"/>
          </p:nvPr>
        </p:nvSpPr>
        <p:spPr>
          <a:xfrm>
            <a:off x="0" y="13896975"/>
            <a:ext cx="3565525" cy="73342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16EFB14-FD80-8E97-ACBB-611607E43E75}"/>
              </a:ext>
            </a:extLst>
          </p:cNvPr>
          <p:cNvSpPr>
            <a:spLocks noGrp="1"/>
          </p:cNvSpPr>
          <p:nvPr>
            <p:ph type="sldNum" sz="quarter" idx="3"/>
          </p:nvPr>
        </p:nvSpPr>
        <p:spPr>
          <a:xfrm>
            <a:off x="4660900" y="13896975"/>
            <a:ext cx="3567113" cy="733425"/>
          </a:xfrm>
          <a:prstGeom prst="rect">
            <a:avLst/>
          </a:prstGeom>
        </p:spPr>
        <p:txBody>
          <a:bodyPr vert="horz" lIns="91440" tIns="45720" rIns="91440" bIns="45720" rtlCol="0" anchor="b"/>
          <a:lstStyle>
            <a:lvl1pPr algn="r">
              <a:defRPr sz="1200"/>
            </a:lvl1pPr>
          </a:lstStyle>
          <a:p>
            <a:fld id="{8F1B8512-3124-4118-8B13-A49C3CC15BD0}" type="slidenum">
              <a:rPr lang="en-GB" smtClean="0"/>
              <a:t>‹#›</a:t>
            </a:fld>
            <a:endParaRPr lang="en-GB"/>
          </a:p>
        </p:txBody>
      </p:sp>
    </p:spTree>
    <p:extLst>
      <p:ext uri="{BB962C8B-B14F-4D97-AF65-F5344CB8AC3E}">
        <p14:creationId xmlns:p14="http://schemas.microsoft.com/office/powerpoint/2010/main" val="4293495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9308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1303712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42BCB-79AB-69D6-EED2-20481A123D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36A279-ABF9-C9FC-D5F7-EBEB2BFAA2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4773A0-AB04-D5AC-BB9D-E74CD5B14F8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53AA8A-F437-A76E-6F91-54FE5ADDD4C9}"/>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437388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CD0E1-B224-844D-5D4C-4343E7BBBD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51DA-D74B-7414-9EB3-B952DDF698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49477-954B-25CB-1442-413A4CC74E9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97A9AF8-FE31-F9B4-906E-654476B97B1D}"/>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894267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6E7E0-5625-FC15-623E-050C50D763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A636A4-F0D6-B07E-8F74-FE7B0141C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CE729-88D5-F171-871D-43B55940509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432DF1D-6AF5-35BF-5955-6677559E76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676188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3D1D5-6A2A-C3B1-F2A6-F72D466057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CE7F16-ED70-2036-B3E9-0197931972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82F4CC-715B-A2B2-64B4-C783BB25680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E43C1D0-C4C2-0DF7-0155-C0E5A6E9A1EC}"/>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198889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8C527-C508-E10C-4C97-A0AA2F4EA6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16BFC0-0C88-FE2D-AD94-957CA76B2E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BB3EA7-5918-BD25-64EF-0E159B69DBA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t>
            </a:r>
          </a:p>
          <a:p>
            <a:endParaRPr lang="en-US" dirty="0"/>
          </a:p>
        </p:txBody>
      </p:sp>
      <p:sp>
        <p:nvSpPr>
          <p:cNvPr id="4" name="Slide Number Placeholder 3">
            <a:extLst>
              <a:ext uri="{FF2B5EF4-FFF2-40B4-BE49-F238E27FC236}">
                <a16:creationId xmlns:a16="http://schemas.microsoft.com/office/drawing/2014/main" id="{8C7FCCD7-20AC-0075-6718-0FB9EE88C439}"/>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344214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F7A04-5A2F-CA88-EFD4-4ABA7CE090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3BBB8-F051-8F58-5AC9-F0B324A016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FA6141-4B8C-F3EB-B9BD-FA84EEF5208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23FF760-8CFB-1129-B2CF-3D34F0C265F8}"/>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3167637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23696-B0AC-159A-9D01-43781CB0DB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C53629-86E2-4008-3258-F14209D34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7F2230-F2DC-A857-255C-1F733F3C5DA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49D5903-899D-EA5F-44C1-8F1F0D7D5916}"/>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144428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ECDA0-F477-436B-EF74-BE6C22ED8F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8E3FE-BDC5-C7B2-0C3B-E2524C6ED3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B39522-9DCE-193B-B012-EB942D581C2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1CFC8C9-B0AA-1358-5A11-D67644D18DFA}"/>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4086992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US" dirty="0"/>
          </a:p>
        </p:txBody>
      </p:sp>
      <p:sp>
        <p:nvSpPr>
          <p:cNvPr id="3"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283114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30750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US" dirty="0"/>
          </a:p>
        </p:txBody>
      </p:sp>
      <p:sp>
        <p:nvSpPr>
          <p:cNvPr id="3"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918912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3635170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38150"/>
            <a:ext cx="12618720" cy="15906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23245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739973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8005176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US" dirty="0"/>
          </a:p>
        </p:txBody>
      </p:sp>
      <p:sp>
        <p:nvSpPr>
          <p:cNvPr id="3"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660408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19826" y="1184911"/>
            <a:ext cx="7406640" cy="5848350"/>
          </a:xfrm>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34852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675976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38150"/>
            <a:ext cx="3154680" cy="69742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592903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2007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00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30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68372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4475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9802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C764DE79-268F-4C1A-8933-263129D2AF90}" type="datetimeFigureOut">
              <a:rPr lang="en-US" dirty="0"/>
              <a:t>10/29/2025</a:t>
            </a:fld>
            <a:endParaRPr lang="en-US" dirty="0"/>
          </a:p>
        </p:txBody>
      </p:sp>
      <p:sp>
        <p:nvSpPr>
          <p:cNvPr id="5"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23696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4" r:id="rId13"/>
    <p:sldLayoutId id="2147483676" r:id="rId14"/>
    <p:sldLayoutId id="2147483677" r:id="rId15"/>
    <p:sldLayoutId id="2147483678" r:id="rId16"/>
    <p:sldLayoutId id="2147483679" r:id="rId17"/>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uters.com/sustainability/land-use-biodiversity/how-travel-is-getting-smart-more-sustainable-with-ai-2025-06-04/" TargetMode="External"/><Relationship Id="rId3" Type="http://schemas.openxmlformats.org/officeDocument/2006/relationships/hyperlink" Target="https://www.thetimes.com/business-money/entrepreneurs/article/how-ai-helps-small-newcomers-compete-with-the-giants-enterprise-network-mqbgvwbqt" TargetMode="External"/><Relationship Id="rId7" Type="http://schemas.openxmlformats.org/officeDocument/2006/relationships/hyperlink" Target="https://www.ft.com/content/56da8149-d51a-43b2-8ed8-fff0ddb6005d" TargetMode="External"/><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hyperlink" Target="https://facit.ai/insights/hotel-cctv-gdpr-compliance" TargetMode="External"/><Relationship Id="rId11" Type="http://schemas.openxmlformats.org/officeDocument/2006/relationships/hyperlink" Target="https://www.hospitality.today/article/how-marriott-is-using-ai-to-rethink-room-assignments" TargetMode="External"/><Relationship Id="rId5" Type="http://schemas.openxmlformats.org/officeDocument/2006/relationships/hyperlink" Target="https://www.hftp.org/news/4122564/key-stats-on-artificial-intelligence-in-2024-and-what-they-mean-for-hotels" TargetMode="External"/><Relationship Id="rId10" Type="http://schemas.openxmlformats.org/officeDocument/2006/relationships/hyperlink" Target="https://www.hospitalityinvestor.com/technology/solving-staff-shortages-disruptive-future" TargetMode="External"/><Relationship Id="rId4" Type="http://schemas.openxmlformats.org/officeDocument/2006/relationships/hyperlink" Target="https://www.theguardian.com/business/2025/jul/17/the-rise-in-unemployment-shows-the-uk-jobs-market-is-cooling-but-it-is-not-collapsing" TargetMode="External"/><Relationship Id="rId9" Type="http://schemas.openxmlformats.org/officeDocument/2006/relationships/hyperlink" Target="https://hoteltechreport.com/news/ai-in-hospitality-statistic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skift.com/2025/06/16/1-2-million-room-assignments-in-a-second-marriott-highgate-on-hotels-and-ai/" TargetMode="External"/><Relationship Id="rId3" Type="http://schemas.openxmlformats.org/officeDocument/2006/relationships/hyperlink" Target="https://www.industryarc.com/Report/18662/travel-hospitality-ai-market.html" TargetMode="External"/><Relationship Id="rId7" Type="http://schemas.openxmlformats.org/officeDocument/2006/relationships/hyperlink" Target="https://www.reuters.com/technology/artificial-intelligence/blackstone-confirms-13-bln-investment-britain-ai-data-centre-2024-09-25/" TargetMode="External"/><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hyperlink" Target="https://www.renascence.io/journal/how-marriott-international-elevates-customer-experience-cx-with-personalised-loyalty-programs" TargetMode="External"/><Relationship Id="rId5" Type="http://schemas.openxmlformats.org/officeDocument/2006/relationships/hyperlink" Target="https://www.korcomptenz.com/blog/ai-in-hospitality-industry/" TargetMode="External"/><Relationship Id="rId4" Type="http://schemas.openxmlformats.org/officeDocument/2006/relationships/hyperlink" Target="https://www.deloitte.com/uk/en/Industries/consumer/blogs/embracing-the-future-ais-transformative-role-in-hospitality.html" TargetMode="External"/><Relationship Id="rId9" Type="http://schemas.openxmlformats.org/officeDocument/2006/relationships/hyperlink" Target="https://www.theguardian.com/business/2025/jul/17/worse-for-hospitality-than-covid-bosses-blame-reeves-budget-for-uk-downtur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5634990" y="551736"/>
            <a:ext cx="8995410" cy="3037284"/>
          </a:xfrm>
          <a:prstGeom prst="rect">
            <a:avLst/>
          </a:prstGeom>
          <a:noFill/>
          <a:ln/>
        </p:spPr>
        <p:txBody>
          <a:bodyPr wrap="square" lIns="0" tIns="0" rIns="0" bIns="0" rtlCol="0" anchor="t"/>
          <a:lstStyle/>
          <a:p>
            <a:pPr marL="0" indent="0" algn="ctr">
              <a:lnSpc>
                <a:spcPts val="4850"/>
              </a:lnSpc>
              <a:buNone/>
            </a:pPr>
            <a:r>
              <a:rPr lang="en-US" sz="2000" b="1" dirty="0">
                <a:solidFill>
                  <a:srgbClr val="1B1B27"/>
                </a:solidFill>
                <a:latin typeface="Times New Roman" panose="02020603050405020304" pitchFamily="18" charset="0"/>
                <a:ea typeface="Raleway" pitchFamily="34" charset="-122"/>
                <a:cs typeface="Times New Roman" panose="02020603050405020304" pitchFamily="18" charset="0"/>
              </a:rPr>
              <a:t>Strategic AI–Human Collaboration in Hospitality</a:t>
            </a:r>
          </a:p>
          <a:p>
            <a:pPr marL="0" indent="0" algn="ctr">
              <a:lnSpc>
                <a:spcPts val="4850"/>
              </a:lnSpc>
              <a:buNone/>
            </a:pPr>
            <a:r>
              <a:rPr lang="en-US" sz="2000" b="1" u="sng" dirty="0">
                <a:solidFill>
                  <a:srgbClr val="1B1B27"/>
                </a:solidFill>
                <a:latin typeface="Times New Roman" panose="02020603050405020304" pitchFamily="18" charset="0"/>
                <a:ea typeface="Raleway" pitchFamily="34" charset="-122"/>
                <a:cs typeface="Times New Roman" panose="02020603050405020304" pitchFamily="18" charset="0"/>
              </a:rPr>
              <a:t>A Critical Analysis of Technological Integration, Service Ethics, and Sectoral Change</a:t>
            </a:r>
          </a:p>
        </p:txBody>
      </p:sp>
      <p:sp>
        <p:nvSpPr>
          <p:cNvPr id="4" name="Text 1"/>
          <p:cNvSpPr/>
          <p:nvPr/>
        </p:nvSpPr>
        <p:spPr>
          <a:xfrm>
            <a:off x="6354484" y="2623930"/>
            <a:ext cx="7556421" cy="5182759"/>
          </a:xfrm>
          <a:prstGeom prst="rect">
            <a:avLst/>
          </a:prstGeom>
          <a:noFill/>
          <a:ln/>
        </p:spPr>
        <p:txBody>
          <a:bodyPr wrap="square" lIns="0" tIns="0" rIns="0" bIns="0" rtlCol="0" anchor="t"/>
          <a:lstStyle/>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Module Title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Contemporary Themes in the Hotel and Hospitality Sector</a:t>
            </a: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Module Code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BMIH6001</a:t>
            </a:r>
          </a:p>
          <a:p>
            <a:pPr algn="just">
              <a:lnSpc>
                <a:spcPts val="2500"/>
              </a:lnSpc>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algn="just">
              <a:lnSpc>
                <a:spcPts val="2500"/>
              </a:lnSpc>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Lecturer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Natalie Brailsford</a:t>
            </a:r>
            <a:endParaRPr lang="en-GB" dirty="0"/>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Assignment Title</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 Assignment Two</a:t>
            </a:r>
          </a:p>
          <a:p>
            <a:pPr marL="0" indent="0" algn="just">
              <a:lnSpc>
                <a:spcPts val="2500"/>
              </a:lnSpc>
              <a:buNone/>
            </a:pP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Conference Presentation</a:t>
            </a: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Student Name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Ionut Paul Poltz </a:t>
            </a: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algn="just">
              <a:lnSpc>
                <a:spcPts val="2500"/>
              </a:lnSpc>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Student ID</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2022119441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531AECFD-A438-0A17-7C9A-6BBA5D367136}"/>
              </a:ext>
            </a:extLst>
          </p:cNvPr>
          <p:cNvGraphicFramePr/>
          <p:nvPr>
            <p:extLst>
              <p:ext uri="{D42A27DB-BD31-4B8C-83A1-F6EECF244321}">
                <p14:modId xmlns:p14="http://schemas.microsoft.com/office/powerpoint/2010/main" val="965114656"/>
              </p:ext>
            </p:extLst>
          </p:nvPr>
        </p:nvGraphicFramePr>
        <p:xfrm>
          <a:off x="641444" y="586852"/>
          <a:ext cx="13511284" cy="11777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716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24E98-F2A1-63F7-659F-0FECDA45BA15}"/>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3CDD4BDC-75A3-A6C5-A940-536C91E424F3}"/>
              </a:ext>
            </a:extLst>
          </p:cNvPr>
          <p:cNvSpPr/>
          <p:nvPr/>
        </p:nvSpPr>
        <p:spPr>
          <a:xfrm>
            <a:off x="1028701" y="311707"/>
            <a:ext cx="4160520" cy="979884"/>
          </a:xfrm>
          <a:prstGeom prst="rect">
            <a:avLst/>
          </a:prstGeom>
          <a:noFill/>
          <a:ln/>
        </p:spPr>
        <p:txBody>
          <a:bodyPr wrap="square" lIns="0" tIns="0" rIns="0" bIns="0" rtlCol="0" anchor="t"/>
          <a:lstStyle/>
          <a:p>
            <a:pPr>
              <a:lnSpc>
                <a:spcPct val="150000"/>
              </a:lnSpc>
            </a:pPr>
            <a:r>
              <a:rPr lang="en-US" sz="4000" dirty="0">
                <a:solidFill>
                  <a:srgbClr val="1B1B27"/>
                </a:solidFill>
                <a:latin typeface="Times New Roman" panose="02020603050405020304" pitchFamily="18" charset="0"/>
                <a:ea typeface="Raleway" pitchFamily="34" charset="-122"/>
                <a:cs typeface="Times New Roman" panose="02020603050405020304" pitchFamily="18" charset="0"/>
              </a:rPr>
              <a:t>Introduction</a:t>
            </a:r>
            <a:endParaRPr lang="en-US" sz="40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745C141D-90E2-BF9A-9ED7-861B54DBF588}"/>
              </a:ext>
            </a:extLst>
          </p:cNvPr>
          <p:cNvGraphicFramePr/>
          <p:nvPr>
            <p:extLst>
              <p:ext uri="{D42A27DB-BD31-4B8C-83A1-F6EECF244321}">
                <p14:modId xmlns:p14="http://schemas.microsoft.com/office/powerpoint/2010/main" val="1958817186"/>
              </p:ext>
            </p:extLst>
          </p:nvPr>
        </p:nvGraphicFramePr>
        <p:xfrm>
          <a:off x="1028701" y="1466474"/>
          <a:ext cx="12975397" cy="5836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7862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496233"/>
            <a:ext cx="5554266" cy="620078"/>
          </a:xfrm>
          <a:prstGeom prst="rect">
            <a:avLst/>
          </a:prstGeom>
          <a:noFill/>
          <a:ln/>
        </p:spPr>
        <p:txBody>
          <a:bodyPr wrap="none" lIns="0" tIns="0" rIns="0" bIns="0" rtlCol="0" anchor="t"/>
          <a:lstStyle/>
          <a:p>
            <a:pPr marL="0" indent="0" algn="l">
              <a:lnSpc>
                <a:spcPct val="150000"/>
              </a:lnSpc>
              <a:buNone/>
            </a:pPr>
            <a:r>
              <a:rPr lang="en-US" sz="4000" dirty="0">
                <a:solidFill>
                  <a:srgbClr val="1B1B27"/>
                </a:solidFill>
                <a:latin typeface="Times New Roman" panose="02020603050405020304" pitchFamily="18" charset="0"/>
                <a:ea typeface="Raleway" pitchFamily="34" charset="-122"/>
                <a:cs typeface="Times New Roman" panose="02020603050405020304" pitchFamily="18" charset="0"/>
              </a:rPr>
              <a:t>Literature Review</a:t>
            </a:r>
            <a:endParaRPr lang="en-US" sz="4000" dirty="0">
              <a:latin typeface="Times New Roman" panose="02020603050405020304" pitchFamily="18" charset="0"/>
              <a:cs typeface="Times New Roman" panose="02020603050405020304" pitchFamily="18" charset="0"/>
            </a:endParaRPr>
          </a:p>
        </p:txBody>
      </p:sp>
      <p:graphicFrame>
        <p:nvGraphicFramePr>
          <p:cNvPr id="9" name="Diagram 8">
            <a:extLst>
              <a:ext uri="{FF2B5EF4-FFF2-40B4-BE49-F238E27FC236}">
                <a16:creationId xmlns:a16="http://schemas.microsoft.com/office/drawing/2014/main" id="{EA28451D-81A9-B346-A167-D8C662030725}"/>
              </a:ext>
            </a:extLst>
          </p:cNvPr>
          <p:cNvGraphicFramePr/>
          <p:nvPr>
            <p:extLst>
              <p:ext uri="{D42A27DB-BD31-4B8C-83A1-F6EECF244321}">
                <p14:modId xmlns:p14="http://schemas.microsoft.com/office/powerpoint/2010/main" val="502329571"/>
              </p:ext>
            </p:extLst>
          </p:nvPr>
        </p:nvGraphicFramePr>
        <p:xfrm>
          <a:off x="663878" y="1788002"/>
          <a:ext cx="13690949" cy="2328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6A9C3B1-F72E-F552-B31F-9E022A97DC11}"/>
              </a:ext>
            </a:extLst>
          </p:cNvPr>
          <p:cNvSpPr txBox="1"/>
          <p:nvPr/>
        </p:nvSpPr>
        <p:spPr>
          <a:xfrm>
            <a:off x="663878" y="1221324"/>
            <a:ext cx="7315200" cy="594971"/>
          </a:xfrm>
          <a:prstGeom prst="rect">
            <a:avLst/>
          </a:prstGeom>
          <a:noFill/>
        </p:spPr>
        <p:txBody>
          <a:bodyPr wrap="square">
            <a:spAutoFit/>
          </a:bodyPr>
          <a:lstStyle/>
          <a:p>
            <a:pPr algn="just">
              <a:lnSpc>
                <a:spcPct val="150000"/>
              </a:lnSpc>
              <a:buNone/>
            </a:pPr>
            <a:r>
              <a:rPr lang="en-US" sz="2400" b="1" dirty="0">
                <a:latin typeface="Times New Roman" panose="02020603050405020304" pitchFamily="18" charset="0"/>
                <a:cs typeface="Times New Roman" panose="02020603050405020304" pitchFamily="18" charset="0"/>
              </a:rPr>
              <a:t>Defining AI in the Hospitality Context</a:t>
            </a:r>
          </a:p>
        </p:txBody>
      </p:sp>
      <p:sp>
        <p:nvSpPr>
          <p:cNvPr id="11" name="TextBox 10">
            <a:extLst>
              <a:ext uri="{FF2B5EF4-FFF2-40B4-BE49-F238E27FC236}">
                <a16:creationId xmlns:a16="http://schemas.microsoft.com/office/drawing/2014/main" id="{C20190F5-4FF0-E95A-003D-99625029B897}"/>
              </a:ext>
            </a:extLst>
          </p:cNvPr>
          <p:cNvSpPr txBox="1"/>
          <p:nvPr/>
        </p:nvSpPr>
        <p:spPr>
          <a:xfrm>
            <a:off x="663878" y="4357462"/>
            <a:ext cx="7445112" cy="594971"/>
          </a:xfrm>
          <a:prstGeom prst="rect">
            <a:avLst/>
          </a:prstGeom>
          <a:noFill/>
        </p:spPr>
        <p:txBody>
          <a:bodyPr wrap="square">
            <a:spAutoFit/>
          </a:bodyPr>
          <a:lstStyle/>
          <a:p>
            <a:pPr>
              <a:lnSpc>
                <a:spcPct val="150000"/>
              </a:lnSpc>
            </a:pPr>
            <a:r>
              <a:rPr lang="en-US" sz="2400" b="1" dirty="0">
                <a:latin typeface="Times New Roman" panose="02020603050405020304" pitchFamily="18" charset="0"/>
                <a:cs typeface="Times New Roman" panose="02020603050405020304" pitchFamily="18" charset="0"/>
              </a:rPr>
              <a:t>The Rise of AI–Human Collaboration</a:t>
            </a:r>
            <a:endParaRPr lang="en-GB" sz="2400" b="1" dirty="0">
              <a:latin typeface="Times New Roman" panose="02020603050405020304" pitchFamily="18" charset="0"/>
              <a:cs typeface="Times New Roman" panose="02020603050405020304" pitchFamily="18" charset="0"/>
            </a:endParaRPr>
          </a:p>
        </p:txBody>
      </p:sp>
      <p:graphicFrame>
        <p:nvGraphicFramePr>
          <p:cNvPr id="14" name="Diagram 13">
            <a:extLst>
              <a:ext uri="{FF2B5EF4-FFF2-40B4-BE49-F238E27FC236}">
                <a16:creationId xmlns:a16="http://schemas.microsoft.com/office/drawing/2014/main" id="{EFE0DF53-3AEE-8055-8203-4791C45CFDC7}"/>
              </a:ext>
            </a:extLst>
          </p:cNvPr>
          <p:cNvGraphicFramePr/>
          <p:nvPr>
            <p:extLst>
              <p:ext uri="{D42A27DB-BD31-4B8C-83A1-F6EECF244321}">
                <p14:modId xmlns:p14="http://schemas.microsoft.com/office/powerpoint/2010/main" val="3665721510"/>
              </p:ext>
            </p:extLst>
          </p:nvPr>
        </p:nvGraphicFramePr>
        <p:xfrm>
          <a:off x="663877" y="4967996"/>
          <a:ext cx="13966523" cy="31613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569476"/>
            <a:ext cx="10705148" cy="620078"/>
          </a:xfrm>
          <a:prstGeom prst="rect">
            <a:avLst/>
          </a:prstGeom>
          <a:noFill/>
          <a:ln/>
        </p:spPr>
        <p:txBody>
          <a:bodyPr wrap="none" lIns="0" tIns="0" rIns="0" bIns="0" rtlCol="0" anchor="t"/>
          <a:lstStyle/>
          <a:p>
            <a:pPr marL="0" indent="0" algn="just">
              <a:lnSpc>
                <a:spcPts val="4850"/>
              </a:lnSpc>
              <a:buNone/>
            </a:pPr>
            <a:r>
              <a:rPr lang="en-US" sz="4800" dirty="0">
                <a:solidFill>
                  <a:srgbClr val="1B1B27"/>
                </a:solidFill>
                <a:latin typeface="Times New Roman" panose="02020603050405020304" pitchFamily="18" charset="0"/>
                <a:ea typeface="Raleway" pitchFamily="34" charset="-122"/>
                <a:cs typeface="Times New Roman" panose="02020603050405020304" pitchFamily="18" charset="0"/>
              </a:rPr>
              <a:t>Advantages of AI Automation in Guest Services</a:t>
            </a:r>
            <a:endParaRPr lang="en-US" sz="4800" dirty="0">
              <a:latin typeface="Times New Roman" panose="02020603050405020304" pitchFamily="18" charset="0"/>
              <a:cs typeface="Times New Roman" panose="02020603050405020304" pitchFamily="18" charset="0"/>
            </a:endParaRPr>
          </a:p>
        </p:txBody>
      </p:sp>
      <p:sp>
        <p:nvSpPr>
          <p:cNvPr id="3" name="Text 1"/>
          <p:cNvSpPr/>
          <p:nvPr/>
        </p:nvSpPr>
        <p:spPr>
          <a:xfrm>
            <a:off x="793790" y="1586389"/>
            <a:ext cx="13042821"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AI in guest services offers clear, quantifiable advantages. A Skift report found 76% of hotel executives believe AI is transforming the industry, with 79% seeing positive impacts from their AI investments (Skift, 2025).</a:t>
            </a:r>
            <a:endParaRPr lang="en-US" sz="2000" dirty="0">
              <a:latin typeface="Times New Roman" panose="02020603050405020304" pitchFamily="18" charset="0"/>
              <a:cs typeface="Times New Roman" panose="02020603050405020304" pitchFamily="18" charset="0"/>
            </a:endParaRPr>
          </a:p>
        </p:txBody>
      </p:sp>
      <p:sp>
        <p:nvSpPr>
          <p:cNvPr id="4" name="Shape 2"/>
          <p:cNvSpPr/>
          <p:nvPr/>
        </p:nvSpPr>
        <p:spPr>
          <a:xfrm>
            <a:off x="793790" y="2719507"/>
            <a:ext cx="6422231" cy="91440"/>
          </a:xfrm>
          <a:prstGeom prst="roundRect">
            <a:avLst>
              <a:gd name="adj" fmla="val 91163"/>
            </a:avLst>
          </a:prstGeom>
          <a:solidFill>
            <a:srgbClr val="1B1B27"/>
          </a:solidFill>
          <a:ln/>
        </p:spPr>
        <p:txBody>
          <a:bodyPr/>
          <a:lstStyle/>
          <a:p>
            <a:endParaRPr lang="en-GB"/>
          </a:p>
        </p:txBody>
      </p:sp>
      <p:sp>
        <p:nvSpPr>
          <p:cNvPr id="5" name="Shape 3"/>
          <p:cNvSpPr/>
          <p:nvPr/>
        </p:nvSpPr>
        <p:spPr>
          <a:xfrm>
            <a:off x="3707249" y="2444710"/>
            <a:ext cx="595313" cy="595313"/>
          </a:xfrm>
          <a:prstGeom prst="roundRect">
            <a:avLst>
              <a:gd name="adj" fmla="val 153600"/>
            </a:avLst>
          </a:prstGeom>
          <a:solidFill>
            <a:srgbClr val="1B1B27"/>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3885843" y="2593538"/>
            <a:ext cx="238125" cy="297656"/>
          </a:xfrm>
          <a:prstGeom prst="rect">
            <a:avLst/>
          </a:prstGeom>
        </p:spPr>
      </p:pic>
      <p:sp>
        <p:nvSpPr>
          <p:cNvPr id="7" name="Text 4"/>
          <p:cNvSpPr/>
          <p:nvPr/>
        </p:nvSpPr>
        <p:spPr>
          <a:xfrm>
            <a:off x="1015008" y="3238500"/>
            <a:ext cx="3666887"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Improved Operational Efficiency</a:t>
            </a:r>
            <a:endParaRPr lang="en-US" sz="2800" dirty="0">
              <a:latin typeface="Times New Roman" panose="02020603050405020304" pitchFamily="18" charset="0"/>
              <a:cs typeface="Times New Roman" panose="02020603050405020304" pitchFamily="18" charset="0"/>
            </a:endParaRPr>
          </a:p>
        </p:txBody>
      </p:sp>
      <p:sp>
        <p:nvSpPr>
          <p:cNvPr id="8" name="Text 5"/>
          <p:cNvSpPr/>
          <p:nvPr/>
        </p:nvSpPr>
        <p:spPr>
          <a:xfrm>
            <a:off x="1015008" y="3667720"/>
            <a:ext cx="5979795"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AI-driven chatbots can reduce call centre volumes by 20-40% (Hillsdon, 2025).</a:t>
            </a:r>
            <a:endParaRPr lang="en-US" sz="2000" dirty="0">
              <a:latin typeface="Times New Roman" panose="02020603050405020304" pitchFamily="18" charset="0"/>
              <a:cs typeface="Times New Roman" panose="02020603050405020304" pitchFamily="18" charset="0"/>
            </a:endParaRPr>
          </a:p>
        </p:txBody>
      </p:sp>
      <p:sp>
        <p:nvSpPr>
          <p:cNvPr id="9" name="Shape 6"/>
          <p:cNvSpPr/>
          <p:nvPr/>
        </p:nvSpPr>
        <p:spPr>
          <a:xfrm>
            <a:off x="7414379" y="2719507"/>
            <a:ext cx="6422231" cy="91440"/>
          </a:xfrm>
          <a:prstGeom prst="roundRect">
            <a:avLst>
              <a:gd name="adj" fmla="val 91163"/>
            </a:avLst>
          </a:prstGeom>
          <a:solidFill>
            <a:srgbClr val="1B1B27"/>
          </a:solidFill>
          <a:ln/>
        </p:spPr>
        <p:txBody>
          <a:bodyPr/>
          <a:lstStyle/>
          <a:p>
            <a:endParaRPr lang="en-GB"/>
          </a:p>
        </p:txBody>
      </p:sp>
      <p:sp>
        <p:nvSpPr>
          <p:cNvPr id="10" name="Shape 7"/>
          <p:cNvSpPr/>
          <p:nvPr/>
        </p:nvSpPr>
        <p:spPr>
          <a:xfrm>
            <a:off x="10327838" y="2444710"/>
            <a:ext cx="595313" cy="595313"/>
          </a:xfrm>
          <a:prstGeom prst="roundRect">
            <a:avLst>
              <a:gd name="adj" fmla="val 153600"/>
            </a:avLst>
          </a:prstGeom>
          <a:solidFill>
            <a:srgbClr val="1B1B27"/>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10506432" y="2593538"/>
            <a:ext cx="238125" cy="297656"/>
          </a:xfrm>
          <a:prstGeom prst="rect">
            <a:avLst/>
          </a:prstGeom>
        </p:spPr>
      </p:pic>
      <p:sp>
        <p:nvSpPr>
          <p:cNvPr id="12" name="Text 8"/>
          <p:cNvSpPr/>
          <p:nvPr/>
        </p:nvSpPr>
        <p:spPr>
          <a:xfrm>
            <a:off x="7635597" y="3238500"/>
            <a:ext cx="2985254"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Quicker Service Response</a:t>
            </a:r>
            <a:endParaRPr lang="en-US" sz="2800" dirty="0">
              <a:latin typeface="Times New Roman" panose="02020603050405020304" pitchFamily="18" charset="0"/>
              <a:cs typeface="Times New Roman" panose="02020603050405020304" pitchFamily="18" charset="0"/>
            </a:endParaRPr>
          </a:p>
        </p:txBody>
      </p:sp>
      <p:sp>
        <p:nvSpPr>
          <p:cNvPr id="13" name="Text 9"/>
          <p:cNvSpPr/>
          <p:nvPr/>
        </p:nvSpPr>
        <p:spPr>
          <a:xfrm>
            <a:off x="7635597" y="3667720"/>
            <a:ext cx="5979795" cy="317540"/>
          </a:xfrm>
          <a:prstGeom prst="rect">
            <a:avLst/>
          </a:prstGeom>
          <a:noFill/>
          <a:ln/>
        </p:spPr>
        <p:txBody>
          <a:bodyPr wrap="non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24/7 multilingual support for international visitors.</a:t>
            </a:r>
            <a:endParaRPr lang="en-US" sz="2000" dirty="0">
              <a:latin typeface="Times New Roman" panose="02020603050405020304" pitchFamily="18" charset="0"/>
              <a:cs typeface="Times New Roman" panose="02020603050405020304" pitchFamily="18" charset="0"/>
            </a:endParaRPr>
          </a:p>
        </p:txBody>
      </p:sp>
      <p:sp>
        <p:nvSpPr>
          <p:cNvPr id="14" name="Shape 10"/>
          <p:cNvSpPr/>
          <p:nvPr/>
        </p:nvSpPr>
        <p:spPr>
          <a:xfrm>
            <a:off x="793790" y="4997172"/>
            <a:ext cx="6422231" cy="91440"/>
          </a:xfrm>
          <a:prstGeom prst="roundRect">
            <a:avLst>
              <a:gd name="adj" fmla="val 91163"/>
            </a:avLst>
          </a:prstGeom>
          <a:solidFill>
            <a:srgbClr val="1B1B27"/>
          </a:solidFill>
          <a:ln/>
        </p:spPr>
        <p:txBody>
          <a:bodyPr/>
          <a:lstStyle/>
          <a:p>
            <a:endParaRPr lang="en-GB"/>
          </a:p>
        </p:txBody>
      </p:sp>
      <p:sp>
        <p:nvSpPr>
          <p:cNvPr id="15" name="Shape 11"/>
          <p:cNvSpPr/>
          <p:nvPr/>
        </p:nvSpPr>
        <p:spPr>
          <a:xfrm>
            <a:off x="3707249" y="4722376"/>
            <a:ext cx="595313" cy="595313"/>
          </a:xfrm>
          <a:prstGeom prst="roundRect">
            <a:avLst>
              <a:gd name="adj" fmla="val 153600"/>
            </a:avLst>
          </a:prstGeom>
          <a:solidFill>
            <a:srgbClr val="1B1B27"/>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3885843" y="4871204"/>
            <a:ext cx="238125" cy="297656"/>
          </a:xfrm>
          <a:prstGeom prst="rect">
            <a:avLst/>
          </a:prstGeom>
        </p:spPr>
      </p:pic>
      <p:sp>
        <p:nvSpPr>
          <p:cNvPr id="17" name="Text 12"/>
          <p:cNvSpPr/>
          <p:nvPr/>
        </p:nvSpPr>
        <p:spPr>
          <a:xfrm>
            <a:off x="1015008" y="5516166"/>
            <a:ext cx="3276957"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Enhanced Guest Satisfaction</a:t>
            </a:r>
            <a:endParaRPr lang="en-US" sz="2800" dirty="0">
              <a:latin typeface="Times New Roman" panose="02020603050405020304" pitchFamily="18" charset="0"/>
              <a:cs typeface="Times New Roman" panose="02020603050405020304" pitchFamily="18" charset="0"/>
            </a:endParaRPr>
          </a:p>
        </p:txBody>
      </p:sp>
      <p:sp>
        <p:nvSpPr>
          <p:cNvPr id="18" name="Text 13"/>
          <p:cNvSpPr/>
          <p:nvPr/>
        </p:nvSpPr>
        <p:spPr>
          <a:xfrm>
            <a:off x="1015008" y="5945386"/>
            <a:ext cx="5979795"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Hyper-personalisation improves satisfaction by 30% for Marriott loyalty members (Pillai and Sivathanu, 2020).</a:t>
            </a:r>
            <a:endParaRPr lang="en-US" sz="2000" dirty="0">
              <a:latin typeface="Times New Roman" panose="02020603050405020304" pitchFamily="18" charset="0"/>
              <a:cs typeface="Times New Roman" panose="02020603050405020304" pitchFamily="18" charset="0"/>
            </a:endParaRPr>
          </a:p>
        </p:txBody>
      </p:sp>
      <p:sp>
        <p:nvSpPr>
          <p:cNvPr id="19" name="Shape 14"/>
          <p:cNvSpPr/>
          <p:nvPr/>
        </p:nvSpPr>
        <p:spPr>
          <a:xfrm>
            <a:off x="7414379" y="4997172"/>
            <a:ext cx="6422231" cy="91440"/>
          </a:xfrm>
          <a:prstGeom prst="roundRect">
            <a:avLst>
              <a:gd name="adj" fmla="val 91163"/>
            </a:avLst>
          </a:prstGeom>
          <a:solidFill>
            <a:srgbClr val="1B1B27"/>
          </a:solidFill>
          <a:ln/>
        </p:spPr>
        <p:txBody>
          <a:bodyPr/>
          <a:lstStyle/>
          <a:p>
            <a:endParaRPr lang="en-GB"/>
          </a:p>
        </p:txBody>
      </p:sp>
      <p:sp>
        <p:nvSpPr>
          <p:cNvPr id="20" name="Shape 15"/>
          <p:cNvSpPr/>
          <p:nvPr/>
        </p:nvSpPr>
        <p:spPr>
          <a:xfrm>
            <a:off x="10327838" y="4722376"/>
            <a:ext cx="595313" cy="595313"/>
          </a:xfrm>
          <a:prstGeom prst="roundRect">
            <a:avLst>
              <a:gd name="adj" fmla="val 153600"/>
            </a:avLst>
          </a:prstGeom>
          <a:solidFill>
            <a:srgbClr val="1B1B27"/>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10506432" y="4871204"/>
            <a:ext cx="238125" cy="297656"/>
          </a:xfrm>
          <a:prstGeom prst="rect">
            <a:avLst/>
          </a:prstGeom>
        </p:spPr>
      </p:pic>
      <p:sp>
        <p:nvSpPr>
          <p:cNvPr id="22" name="Text 16"/>
          <p:cNvSpPr/>
          <p:nvPr/>
        </p:nvSpPr>
        <p:spPr>
          <a:xfrm>
            <a:off x="7635597" y="5516166"/>
            <a:ext cx="2480905"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Increased Bookings</a:t>
            </a:r>
            <a:endParaRPr lang="en-US" sz="2800" dirty="0">
              <a:latin typeface="Times New Roman" panose="02020603050405020304" pitchFamily="18" charset="0"/>
              <a:cs typeface="Times New Roman" panose="02020603050405020304" pitchFamily="18" charset="0"/>
            </a:endParaRPr>
          </a:p>
        </p:txBody>
      </p:sp>
      <p:sp>
        <p:nvSpPr>
          <p:cNvPr id="23" name="Text 17"/>
          <p:cNvSpPr/>
          <p:nvPr/>
        </p:nvSpPr>
        <p:spPr>
          <a:xfrm>
            <a:off x="7635597" y="5945386"/>
            <a:ext cx="5979795"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Direct booking conversion can increase by up to 15% (Hillsdon, 2025).</a:t>
            </a:r>
            <a:endParaRPr lang="en-US" sz="2000" dirty="0">
              <a:latin typeface="Times New Roman" panose="02020603050405020304" pitchFamily="18" charset="0"/>
              <a:cs typeface="Times New Roman" panose="02020603050405020304" pitchFamily="18" charset="0"/>
            </a:endParaRPr>
          </a:p>
        </p:txBody>
      </p:sp>
      <p:sp>
        <p:nvSpPr>
          <p:cNvPr id="24" name="Text 18"/>
          <p:cNvSpPr/>
          <p:nvPr/>
        </p:nvSpPr>
        <p:spPr>
          <a:xfrm>
            <a:off x="793790" y="6766203"/>
            <a:ext cx="13042821" cy="1218322"/>
          </a:xfrm>
          <a:prstGeom prst="rect">
            <a:avLst/>
          </a:prstGeom>
          <a:noFill/>
          <a:ln/>
        </p:spPr>
        <p:txBody>
          <a:bodyPr wrap="square" lIns="0" tIns="0" rIns="0" bIns="0" rtlCol="0" anchor="t"/>
          <a:lstStyle/>
          <a:p>
            <a:pPr algn="just">
              <a:lnSpc>
                <a:spcPts val="2500"/>
              </a:lnSpc>
            </a:pPr>
            <a:r>
              <a:rPr lang="en-GB" sz="2000" dirty="0">
                <a:latin typeface="Times New Roman" panose="02020603050405020304" pitchFamily="18" charset="0"/>
                <a:cs typeface="Times New Roman" panose="02020603050405020304" pitchFamily="18" charset="0"/>
              </a:rPr>
              <a:t>Premier Inn, in its turn, has been more cautious, testing AI-powered check-in machines in some locations and keeping traditional service elsewhere, which signals that not all budget chains do not reap instant benefits (Ford and Sturman, 2020). </a:t>
            </a:r>
            <a:endParaRPr lang="en-US" sz="20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The global AI in hospitality market, valued at £70 million (approx. $90 million) in 2023, is projected to grow at a 60% CAGR to nearly £6.2 billion by 2033 (Korcomptenz, 2025).</a:t>
            </a:r>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15064" y="354092"/>
            <a:ext cx="5473065" cy="402431"/>
          </a:xfrm>
          <a:prstGeom prst="rect">
            <a:avLst/>
          </a:prstGeom>
          <a:noFill/>
          <a:ln/>
        </p:spPr>
        <p:txBody>
          <a:bodyPr wrap="none" lIns="0" tIns="0" rIns="0" bIns="0" rtlCol="0" anchor="t"/>
          <a:lstStyle/>
          <a:p>
            <a:pPr marL="0" indent="0" algn="just">
              <a:lnSpc>
                <a:spcPts val="3150"/>
              </a:lnSpc>
              <a:buNone/>
            </a:pPr>
            <a:r>
              <a:rPr lang="en-US" sz="4000" dirty="0">
                <a:solidFill>
                  <a:srgbClr val="1B1B27"/>
                </a:solidFill>
                <a:latin typeface="Times New Roman" panose="02020603050405020304" pitchFamily="18" charset="0"/>
                <a:ea typeface="Raleway" pitchFamily="34" charset="-122"/>
                <a:cs typeface="Times New Roman" panose="02020603050405020304" pitchFamily="18" charset="0"/>
              </a:rPr>
              <a:t>AI Deployment Risks and Challenges</a:t>
            </a:r>
            <a:endParaRPr lang="en-US" sz="4000" dirty="0">
              <a:latin typeface="Times New Roman" panose="02020603050405020304" pitchFamily="18" charset="0"/>
              <a:cs typeface="Times New Roman" panose="02020603050405020304" pitchFamily="18" charset="0"/>
            </a:endParaRPr>
          </a:p>
        </p:txBody>
      </p:sp>
      <p:sp>
        <p:nvSpPr>
          <p:cNvPr id="3" name="Text 1"/>
          <p:cNvSpPr/>
          <p:nvPr/>
        </p:nvSpPr>
        <p:spPr>
          <a:xfrm>
            <a:off x="602746" y="1014055"/>
            <a:ext cx="13600271" cy="206097"/>
          </a:xfrm>
          <a:prstGeom prst="rect">
            <a:avLst/>
          </a:prstGeom>
          <a:noFill/>
          <a:ln/>
        </p:spPr>
        <p:txBody>
          <a:bodyPr wrap="none" lIns="0" tIns="0" rIns="0" bIns="0" rtlCol="0" anchor="t"/>
          <a:lstStyle/>
          <a:p>
            <a:pPr marL="0" indent="0" algn="just">
              <a:lnSpc>
                <a:spcPts val="1600"/>
              </a:lnSpc>
              <a:buNone/>
            </a:pP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Despite its benefits, AI in hospitality presents significant challenges.</a:t>
            </a:r>
            <a:endParaRPr lang="en-US" sz="2400" dirty="0">
              <a:latin typeface="Times New Roman" panose="02020603050405020304" pitchFamily="18" charset="0"/>
              <a:cs typeface="Times New Roman" panose="02020603050405020304" pitchFamily="18" charset="0"/>
            </a:endParaRPr>
          </a:p>
        </p:txBody>
      </p:sp>
      <p:sp>
        <p:nvSpPr>
          <p:cNvPr id="4" name="Text 2"/>
          <p:cNvSpPr/>
          <p:nvPr/>
        </p:nvSpPr>
        <p:spPr>
          <a:xfrm>
            <a:off x="602746" y="1528295"/>
            <a:ext cx="1609844" cy="201216"/>
          </a:xfrm>
          <a:prstGeom prst="rect">
            <a:avLst/>
          </a:prstGeom>
          <a:noFill/>
          <a:ln/>
        </p:spPr>
        <p:txBody>
          <a:bodyPr wrap="none" lIns="0" tIns="0" rIns="0" bIns="0" rtlCol="0" anchor="t"/>
          <a:lstStyle/>
          <a:p>
            <a:pPr marL="0" indent="0" algn="just">
              <a:lnSpc>
                <a:spcPts val="1550"/>
              </a:lnSpc>
              <a:buNone/>
            </a:pPr>
            <a:r>
              <a:rPr lang="en-US" sz="2400" dirty="0">
                <a:solidFill>
                  <a:srgbClr val="1B1B27"/>
                </a:solidFill>
                <a:latin typeface="Times New Roman" panose="02020603050405020304" pitchFamily="18" charset="0"/>
                <a:ea typeface="Raleway" pitchFamily="34" charset="-122"/>
                <a:cs typeface="Times New Roman" panose="02020603050405020304" pitchFamily="18" charset="0"/>
              </a:rPr>
              <a:t>Data Privacy</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507445" y="1880707"/>
            <a:ext cx="6643092" cy="412194"/>
          </a:xfrm>
          <a:prstGeom prst="rect">
            <a:avLst/>
          </a:prstGeom>
          <a:noFill/>
          <a:ln/>
        </p:spPr>
        <p:txBody>
          <a:bodyPr wrap="square" lIns="0" tIns="0" rIns="0" bIns="0" rtlCol="0" anchor="t"/>
          <a:lstStyle/>
          <a:p>
            <a:pPr marL="0" indent="0" algn="just">
              <a:lnSpc>
                <a:spcPct val="1500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AI systems rely on vast personal data, raising concerns about consent, cybersecurity, and GDPR compliance (Craig, 2024). Violations incur substantial financial penalties and reputational damage.</a:t>
            </a:r>
            <a:endParaRPr lang="en-US" sz="2000" dirty="0">
              <a:latin typeface="Times New Roman" panose="02020603050405020304" pitchFamily="18" charset="0"/>
              <a:cs typeface="Times New Roman" panose="02020603050405020304" pitchFamily="18" charset="0"/>
            </a:endParaRPr>
          </a:p>
        </p:txBody>
      </p:sp>
      <p:sp>
        <p:nvSpPr>
          <p:cNvPr id="6" name="Text 4"/>
          <p:cNvSpPr/>
          <p:nvPr/>
        </p:nvSpPr>
        <p:spPr>
          <a:xfrm>
            <a:off x="515064" y="3913584"/>
            <a:ext cx="1609844" cy="201216"/>
          </a:xfrm>
          <a:prstGeom prst="rect">
            <a:avLst/>
          </a:prstGeom>
          <a:noFill/>
          <a:ln/>
        </p:spPr>
        <p:txBody>
          <a:bodyPr wrap="none" lIns="0" tIns="0" rIns="0" bIns="0" rtlCol="0" anchor="t"/>
          <a:lstStyle/>
          <a:p>
            <a:pPr marL="0" indent="0" algn="just">
              <a:lnSpc>
                <a:spcPts val="1550"/>
              </a:lnSpc>
              <a:buNone/>
            </a:pPr>
            <a:r>
              <a:rPr lang="en-US" sz="2400" dirty="0">
                <a:solidFill>
                  <a:srgbClr val="1B1B27"/>
                </a:solidFill>
                <a:latin typeface="Times New Roman" panose="02020603050405020304" pitchFamily="18" charset="0"/>
                <a:ea typeface="Raleway" pitchFamily="34" charset="-122"/>
                <a:cs typeface="Times New Roman" panose="02020603050405020304" pitchFamily="18" charset="0"/>
              </a:rPr>
              <a:t>Depersonalisation</a:t>
            </a:r>
            <a:endParaRPr lang="en-US" sz="2400" dirty="0">
              <a:latin typeface="Times New Roman" panose="02020603050405020304" pitchFamily="18" charset="0"/>
              <a:cs typeface="Times New Roman" panose="02020603050405020304" pitchFamily="18" charset="0"/>
            </a:endParaRPr>
          </a:p>
        </p:txBody>
      </p:sp>
      <p:sp>
        <p:nvSpPr>
          <p:cNvPr id="7" name="Text 5"/>
          <p:cNvSpPr/>
          <p:nvPr/>
        </p:nvSpPr>
        <p:spPr>
          <a:xfrm>
            <a:off x="507445" y="4114800"/>
            <a:ext cx="6643092" cy="618292"/>
          </a:xfrm>
          <a:prstGeom prst="rect">
            <a:avLst/>
          </a:prstGeom>
          <a:noFill/>
          <a:ln/>
        </p:spPr>
        <p:txBody>
          <a:bodyPr wrap="square" lIns="0" tIns="0" rIns="0" bIns="0" rtlCol="0" anchor="t"/>
          <a:lstStyle/>
          <a:p>
            <a:pPr marL="0" indent="0" algn="just">
              <a:lnSpc>
                <a:spcPct val="1500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Overuse of automation can diminish the human essence of hospitality (Buhalis and Moldavska, 2022). While 70% of guests are satisfied with chatbots for simple queries, many prefer human interaction for complex or emotional scenarios.</a:t>
            </a:r>
            <a:endParaRPr lang="en-US" sz="2000" dirty="0">
              <a:latin typeface="Times New Roman" panose="02020603050405020304" pitchFamily="18" charset="0"/>
              <a:cs typeface="Times New Roman" panose="02020603050405020304" pitchFamily="18" charset="0"/>
            </a:endParaRPr>
          </a:p>
        </p:txBody>
      </p:sp>
      <p:sp>
        <p:nvSpPr>
          <p:cNvPr id="8" name="Text 6"/>
          <p:cNvSpPr/>
          <p:nvPr/>
        </p:nvSpPr>
        <p:spPr>
          <a:xfrm>
            <a:off x="7479863" y="1493639"/>
            <a:ext cx="1609844" cy="201216"/>
          </a:xfrm>
          <a:prstGeom prst="rect">
            <a:avLst/>
          </a:prstGeom>
          <a:noFill/>
          <a:ln/>
        </p:spPr>
        <p:txBody>
          <a:bodyPr wrap="none" lIns="0" tIns="0" rIns="0" bIns="0" rtlCol="0" anchor="t"/>
          <a:lstStyle/>
          <a:p>
            <a:pPr marL="0" indent="0" algn="just">
              <a:lnSpc>
                <a:spcPts val="1550"/>
              </a:lnSpc>
              <a:buNone/>
            </a:pPr>
            <a:r>
              <a:rPr lang="en-US" sz="2400" dirty="0">
                <a:solidFill>
                  <a:srgbClr val="1B1B27"/>
                </a:solidFill>
                <a:latin typeface="Times New Roman" panose="02020603050405020304" pitchFamily="18" charset="0"/>
                <a:ea typeface="Raleway" pitchFamily="34" charset="-122"/>
                <a:cs typeface="Times New Roman" panose="02020603050405020304" pitchFamily="18" charset="0"/>
              </a:rPr>
              <a:t>Labour Issues</a:t>
            </a:r>
            <a:endParaRPr lang="en-US" sz="2400" dirty="0">
              <a:latin typeface="Times New Roman" panose="02020603050405020304" pitchFamily="18" charset="0"/>
              <a:cs typeface="Times New Roman" panose="02020603050405020304" pitchFamily="18" charset="0"/>
            </a:endParaRPr>
          </a:p>
        </p:txBody>
      </p:sp>
      <p:sp>
        <p:nvSpPr>
          <p:cNvPr id="9" name="Text 7"/>
          <p:cNvSpPr/>
          <p:nvPr/>
        </p:nvSpPr>
        <p:spPr>
          <a:xfrm>
            <a:off x="7479863" y="1971474"/>
            <a:ext cx="6643092" cy="618292"/>
          </a:xfrm>
          <a:prstGeom prst="rect">
            <a:avLst/>
          </a:prstGeom>
          <a:noFill/>
          <a:ln/>
        </p:spPr>
        <p:txBody>
          <a:bodyPr wrap="square" lIns="0" tIns="0" rIns="0" bIns="0" rtlCol="0" anchor="t"/>
          <a:lstStyle/>
          <a:p>
            <a:pPr marL="0" indent="0" algn="just">
              <a:lnSpc>
                <a:spcPct val="1500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Some firms use AI to justify staff downsizing (Cooper and Hall, 2019). Zedwell Hotels, for example, reduced front-desk staff by 66% after implementing AI check-in, raising questions about displacement and morale (Korcomptenz, 2025).</a:t>
            </a:r>
            <a:endParaRPr lang="en-US" sz="2000"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AB70E138-B6F5-261E-2B16-CCB3F605333C}"/>
              </a:ext>
            </a:extLst>
          </p:cNvPr>
          <p:cNvPicPr>
            <a:picLocks noChangeAspect="1"/>
          </p:cNvPicPr>
          <p:nvPr/>
        </p:nvPicPr>
        <p:blipFill>
          <a:blip r:embed="rId3"/>
          <a:stretch>
            <a:fillRect/>
          </a:stretch>
        </p:blipFill>
        <p:spPr>
          <a:xfrm>
            <a:off x="7606058" y="4423946"/>
            <a:ext cx="5879596" cy="256197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425886"/>
            <a:ext cx="10192583" cy="620078"/>
          </a:xfrm>
          <a:prstGeom prst="rect">
            <a:avLst/>
          </a:prstGeom>
          <a:noFill/>
          <a:ln/>
        </p:spPr>
        <p:txBody>
          <a:bodyPr wrap="none" lIns="0" tIns="0" rIns="0" bIns="0" rtlCol="0" anchor="t"/>
          <a:lstStyle/>
          <a:p>
            <a:pPr marL="0" indent="0" algn="just">
              <a:lnSpc>
                <a:spcPts val="4850"/>
              </a:lnSpc>
              <a:buNone/>
            </a:pPr>
            <a:r>
              <a:rPr lang="en-US" sz="4800" dirty="0">
                <a:solidFill>
                  <a:srgbClr val="1B1B27"/>
                </a:solidFill>
                <a:latin typeface="Times New Roman" panose="02020603050405020304" pitchFamily="18" charset="0"/>
                <a:ea typeface="Raleway" pitchFamily="34" charset="-122"/>
                <a:cs typeface="Times New Roman" panose="02020603050405020304" pitchFamily="18" charset="0"/>
              </a:rPr>
              <a:t>Theoretical Lenses: Acceptance and Change</a:t>
            </a:r>
            <a:endParaRPr lang="en-US" sz="48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30B9BD7C-A633-5D6C-F32F-D717B9C28E26}"/>
              </a:ext>
            </a:extLst>
          </p:cNvPr>
          <p:cNvGraphicFramePr/>
          <p:nvPr>
            <p:extLst>
              <p:ext uri="{D42A27DB-BD31-4B8C-83A1-F6EECF244321}">
                <p14:modId xmlns:p14="http://schemas.microsoft.com/office/powerpoint/2010/main" val="3614139017"/>
              </p:ext>
            </p:extLst>
          </p:nvPr>
        </p:nvGraphicFramePr>
        <p:xfrm>
          <a:off x="463464" y="1254097"/>
          <a:ext cx="13803682" cy="6549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0F801F5E-967F-83B6-6FC4-3D6353FCE070}"/>
              </a:ext>
            </a:extLst>
          </p:cNvPr>
          <p:cNvSpPr txBox="1"/>
          <p:nvPr/>
        </p:nvSpPr>
        <p:spPr>
          <a:xfrm>
            <a:off x="1039659" y="297586"/>
            <a:ext cx="11298477" cy="707886"/>
          </a:xfrm>
          <a:prstGeom prst="rect">
            <a:avLst/>
          </a:prstGeom>
          <a:noFill/>
        </p:spPr>
        <p:txBody>
          <a:bodyPr wrap="square">
            <a:spAutoFit/>
          </a:bodyPr>
          <a:lstStyle/>
          <a:p>
            <a:pPr algn="just"/>
            <a:r>
              <a:rPr lang="en-US" sz="4000" dirty="0">
                <a:latin typeface="Bell MT" panose="02020503060305020303" pitchFamily="18" charset="0"/>
              </a:rPr>
              <a:t>Global Trends and Research Gaps in AI Adoption</a:t>
            </a:r>
            <a:endParaRPr lang="en-GB" sz="4000" dirty="0">
              <a:latin typeface="Bell MT" panose="02020503060305020303" pitchFamily="18" charset="0"/>
            </a:endParaRPr>
          </a:p>
        </p:txBody>
      </p:sp>
      <p:graphicFrame>
        <p:nvGraphicFramePr>
          <p:cNvPr id="20" name="Diagram 19">
            <a:extLst>
              <a:ext uri="{FF2B5EF4-FFF2-40B4-BE49-F238E27FC236}">
                <a16:creationId xmlns:a16="http://schemas.microsoft.com/office/drawing/2014/main" id="{0571F390-EC9F-EEB8-5359-C42E339D2848}"/>
              </a:ext>
            </a:extLst>
          </p:cNvPr>
          <p:cNvGraphicFramePr/>
          <p:nvPr>
            <p:extLst>
              <p:ext uri="{D42A27DB-BD31-4B8C-83A1-F6EECF244321}">
                <p14:modId xmlns:p14="http://schemas.microsoft.com/office/powerpoint/2010/main" val="2021792758"/>
              </p:ext>
            </p:extLst>
          </p:nvPr>
        </p:nvGraphicFramePr>
        <p:xfrm>
          <a:off x="338203" y="883146"/>
          <a:ext cx="14029150" cy="72211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AEB51-DFE8-AB9E-4435-4865D6601722}"/>
            </a:ext>
          </a:extLst>
        </p:cNvPr>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F570306E-7CC5-9227-6C26-7EB35852C0D6}"/>
              </a:ext>
            </a:extLst>
          </p:cNvPr>
          <p:cNvGraphicFramePr/>
          <p:nvPr>
            <p:extLst>
              <p:ext uri="{D42A27DB-BD31-4B8C-83A1-F6EECF244321}">
                <p14:modId xmlns:p14="http://schemas.microsoft.com/office/powerpoint/2010/main" val="1616997965"/>
              </p:ext>
            </p:extLst>
          </p:nvPr>
        </p:nvGraphicFramePr>
        <p:xfrm>
          <a:off x="651353" y="1298644"/>
          <a:ext cx="13390323" cy="6645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78CB716-888E-C9D7-8517-F2DCA69134EA}"/>
              </a:ext>
            </a:extLst>
          </p:cNvPr>
          <p:cNvSpPr txBox="1"/>
          <p:nvPr/>
        </p:nvSpPr>
        <p:spPr>
          <a:xfrm>
            <a:off x="651354" y="285060"/>
            <a:ext cx="13152328" cy="769441"/>
          </a:xfrm>
          <a:prstGeom prst="rect">
            <a:avLst/>
          </a:prstGeom>
          <a:noFill/>
        </p:spPr>
        <p:txBody>
          <a:bodyPr wrap="square">
            <a:spAutoFit/>
          </a:bodyPr>
          <a:lstStyle/>
          <a:p>
            <a:pPr algn="just">
              <a:buNone/>
            </a:pPr>
            <a:r>
              <a:rPr lang="en-US" sz="4400" b="1" dirty="0">
                <a:latin typeface="Times New Roman" panose="02020603050405020304" pitchFamily="18" charset="0"/>
                <a:cs typeface="Times New Roman" panose="02020603050405020304" pitchFamily="18" charset="0"/>
              </a:rPr>
              <a:t>Methodology – A Secondary Research Approach</a:t>
            </a:r>
          </a:p>
        </p:txBody>
      </p:sp>
    </p:spTree>
    <p:extLst>
      <p:ext uri="{BB962C8B-B14F-4D97-AF65-F5344CB8AC3E}">
        <p14:creationId xmlns:p14="http://schemas.microsoft.com/office/powerpoint/2010/main" val="1359844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CF430-3943-0F9C-BDAB-4A3F67F312D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EE05786-0F8F-B1C0-7750-BEF14FE09EF9}"/>
              </a:ext>
            </a:extLst>
          </p:cNvPr>
          <p:cNvSpPr txBox="1"/>
          <p:nvPr/>
        </p:nvSpPr>
        <p:spPr>
          <a:xfrm>
            <a:off x="688931" y="353424"/>
            <a:ext cx="12676340" cy="930063"/>
          </a:xfrm>
          <a:prstGeom prst="rect">
            <a:avLst/>
          </a:prstGeom>
          <a:noFill/>
        </p:spPr>
        <p:txBody>
          <a:bodyPr wrap="square">
            <a:spAutoFit/>
          </a:bodyPr>
          <a:lstStyle/>
          <a:p>
            <a:pPr marL="0" marR="0" algn="just">
              <a:lnSpc>
                <a:spcPct val="150000"/>
              </a:lnSpc>
              <a:buNone/>
            </a:pPr>
            <a:r>
              <a:rPr lang="en-GB" sz="4000" b="1" kern="0" dirty="0">
                <a:solidFill>
                  <a:srgbClr val="000000"/>
                </a:solidFill>
                <a:effectLst/>
                <a:latin typeface="Times New Roman" panose="02020603050405020304" pitchFamily="18" charset="0"/>
                <a:cs typeface="Times New Roman" panose="02020603050405020304" pitchFamily="18" charset="0"/>
              </a:rPr>
              <a:t>PEST Analysis: AI–Human Collaboration in Hospitality</a:t>
            </a:r>
          </a:p>
        </p:txBody>
      </p:sp>
      <p:graphicFrame>
        <p:nvGraphicFramePr>
          <p:cNvPr id="6" name="Diagram 5">
            <a:extLst>
              <a:ext uri="{FF2B5EF4-FFF2-40B4-BE49-F238E27FC236}">
                <a16:creationId xmlns:a16="http://schemas.microsoft.com/office/drawing/2014/main" id="{D3EDA48F-E924-5376-2886-3A51A0691E14}"/>
              </a:ext>
            </a:extLst>
          </p:cNvPr>
          <p:cNvGraphicFramePr/>
          <p:nvPr>
            <p:extLst>
              <p:ext uri="{D42A27DB-BD31-4B8C-83A1-F6EECF244321}">
                <p14:modId xmlns:p14="http://schemas.microsoft.com/office/powerpoint/2010/main" val="1541951813"/>
              </p:ext>
            </p:extLst>
          </p:nvPr>
        </p:nvGraphicFramePr>
        <p:xfrm>
          <a:off x="688930" y="1575643"/>
          <a:ext cx="13803683" cy="64159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1743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5FA73-E0D0-28E2-D68F-9A20721E6B9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15CAB3-F542-BDDC-A480-BC43AE84BA3A}"/>
              </a:ext>
            </a:extLst>
          </p:cNvPr>
          <p:cNvSpPr txBox="1"/>
          <p:nvPr/>
        </p:nvSpPr>
        <p:spPr>
          <a:xfrm>
            <a:off x="926925" y="523055"/>
            <a:ext cx="12200351" cy="707886"/>
          </a:xfrm>
          <a:prstGeom prst="rect">
            <a:avLst/>
          </a:prstGeom>
          <a:noFill/>
        </p:spPr>
        <p:txBody>
          <a:bodyPr wrap="square">
            <a:spAutoFit/>
          </a:bodyPr>
          <a:lstStyle/>
          <a:p>
            <a:pPr algn="just"/>
            <a:r>
              <a:rPr lang="en-US" sz="4000" dirty="0">
                <a:latin typeface="Times New Roman" panose="02020603050405020304" pitchFamily="18" charset="0"/>
                <a:cs typeface="Times New Roman" panose="02020603050405020304" pitchFamily="18" charset="0"/>
              </a:rPr>
              <a:t>Social and Technological Drivers of AI in Hospitality</a:t>
            </a:r>
            <a:endParaRPr lang="en-GB" sz="40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279284C8-3C88-FF11-84AF-25B997A3B6AB}"/>
              </a:ext>
            </a:extLst>
          </p:cNvPr>
          <p:cNvGraphicFramePr/>
          <p:nvPr>
            <p:extLst>
              <p:ext uri="{D42A27DB-BD31-4B8C-83A1-F6EECF244321}">
                <p14:modId xmlns:p14="http://schemas.microsoft.com/office/powerpoint/2010/main" val="1382557445"/>
              </p:ext>
            </p:extLst>
          </p:nvPr>
        </p:nvGraphicFramePr>
        <p:xfrm>
          <a:off x="926925" y="1236552"/>
          <a:ext cx="13440428" cy="6780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5423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A9730-164A-188A-DA20-CB70BA1553E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6536B77-68A0-681C-B6F9-4DDAFC0760CC}"/>
              </a:ext>
            </a:extLst>
          </p:cNvPr>
          <p:cNvSpPr txBox="1"/>
          <p:nvPr/>
        </p:nvSpPr>
        <p:spPr>
          <a:xfrm>
            <a:off x="876822" y="303320"/>
            <a:ext cx="7315200" cy="930063"/>
          </a:xfrm>
          <a:prstGeom prst="rect">
            <a:avLst/>
          </a:prstGeom>
          <a:noFill/>
        </p:spPr>
        <p:txBody>
          <a:bodyPr wrap="square">
            <a:spAutoFit/>
          </a:bodyPr>
          <a:lstStyle/>
          <a:p>
            <a:pPr marL="0" marR="0" algn="just">
              <a:lnSpc>
                <a:spcPct val="150000"/>
              </a:lnSpc>
              <a:buNone/>
            </a:pPr>
            <a:r>
              <a:rPr lang="en-GB" sz="4000" b="1" kern="0" dirty="0">
                <a:solidFill>
                  <a:srgbClr val="000000"/>
                </a:solidFill>
                <a:effectLst/>
                <a:latin typeface="Times New Roman" panose="02020603050405020304" pitchFamily="18" charset="0"/>
                <a:cs typeface="Times New Roman" panose="02020603050405020304" pitchFamily="18" charset="0"/>
              </a:rPr>
              <a:t>Conclusion</a:t>
            </a:r>
          </a:p>
        </p:txBody>
      </p:sp>
      <p:graphicFrame>
        <p:nvGraphicFramePr>
          <p:cNvPr id="10" name="Diagram 9">
            <a:extLst>
              <a:ext uri="{FF2B5EF4-FFF2-40B4-BE49-F238E27FC236}">
                <a16:creationId xmlns:a16="http://schemas.microsoft.com/office/drawing/2014/main" id="{57593D2C-01D3-94ED-B0A8-949B6A9F10A3}"/>
              </a:ext>
            </a:extLst>
          </p:cNvPr>
          <p:cNvGraphicFramePr/>
          <p:nvPr>
            <p:extLst>
              <p:ext uri="{D42A27DB-BD31-4B8C-83A1-F6EECF244321}">
                <p14:modId xmlns:p14="http://schemas.microsoft.com/office/powerpoint/2010/main" val="333499815"/>
              </p:ext>
            </p:extLst>
          </p:nvPr>
        </p:nvGraphicFramePr>
        <p:xfrm>
          <a:off x="325677" y="1233383"/>
          <a:ext cx="14141885" cy="6692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501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B9366-B5C5-E3FA-9659-6C1A1B82824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2AED7FF-A52B-B4F9-2871-B07DC6B6A6B6}"/>
              </a:ext>
            </a:extLst>
          </p:cNvPr>
          <p:cNvSpPr txBox="1"/>
          <p:nvPr/>
        </p:nvSpPr>
        <p:spPr>
          <a:xfrm>
            <a:off x="789139" y="247482"/>
            <a:ext cx="7315200" cy="769441"/>
          </a:xfrm>
          <a:prstGeom prst="rect">
            <a:avLst/>
          </a:prstGeom>
          <a:noFill/>
        </p:spPr>
        <p:txBody>
          <a:bodyPr wrap="square">
            <a:spAutoFit/>
          </a:bodyPr>
          <a:lstStyle/>
          <a:p>
            <a:pPr algn="just"/>
            <a:r>
              <a:rPr lang="en-GB" sz="4400" b="1" kern="1200" dirty="0">
                <a:solidFill>
                  <a:schemeClr val="tx1"/>
                </a:solidFill>
                <a:effectLst/>
                <a:latin typeface="Bell MT" panose="02020503060305020303" pitchFamily="18" charset="0"/>
              </a:rPr>
              <a:t>Recommendations</a:t>
            </a:r>
          </a:p>
        </p:txBody>
      </p:sp>
      <p:graphicFrame>
        <p:nvGraphicFramePr>
          <p:cNvPr id="6" name="Diagram 5">
            <a:extLst>
              <a:ext uri="{FF2B5EF4-FFF2-40B4-BE49-F238E27FC236}">
                <a16:creationId xmlns:a16="http://schemas.microsoft.com/office/drawing/2014/main" id="{70D5AB4C-4FDC-FBB0-0795-7410861D5962}"/>
              </a:ext>
            </a:extLst>
          </p:cNvPr>
          <p:cNvGraphicFramePr/>
          <p:nvPr>
            <p:extLst>
              <p:ext uri="{D42A27DB-BD31-4B8C-83A1-F6EECF244321}">
                <p14:modId xmlns:p14="http://schemas.microsoft.com/office/powerpoint/2010/main" val="3122442917"/>
              </p:ext>
            </p:extLst>
          </p:nvPr>
        </p:nvGraphicFramePr>
        <p:xfrm>
          <a:off x="125260" y="876823"/>
          <a:ext cx="14505139" cy="7202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3371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602FC-324A-3161-4BD2-5570B8209F2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3C5113-EFAE-7A7C-1CA2-AA53282F1254}"/>
              </a:ext>
            </a:extLst>
          </p:cNvPr>
          <p:cNvSpPr txBox="1"/>
          <p:nvPr/>
        </p:nvSpPr>
        <p:spPr>
          <a:xfrm>
            <a:off x="0" y="-225469"/>
            <a:ext cx="14630400" cy="905056"/>
          </a:xfrm>
          <a:prstGeom prst="rect">
            <a:avLst/>
          </a:prstGeom>
          <a:noFill/>
        </p:spPr>
        <p:txBody>
          <a:bodyPr wrap="square">
            <a:spAutoFit/>
          </a:bodyPr>
          <a:lstStyle/>
          <a:p>
            <a:pPr marL="0" marR="0" algn="just">
              <a:lnSpc>
                <a:spcPct val="150000"/>
              </a:lnSpc>
              <a:buNone/>
            </a:pPr>
            <a:r>
              <a:rPr lang="en-GB" sz="4000" b="1" u="sng" kern="0" dirty="0">
                <a:solidFill>
                  <a:srgbClr val="000000"/>
                </a:solidFill>
                <a:effectLst/>
                <a:latin typeface="Times New Roman" panose="02020603050405020304" pitchFamily="18" charset="0"/>
              </a:rPr>
              <a:t>References-1</a:t>
            </a:r>
          </a:p>
        </p:txBody>
      </p:sp>
      <p:sp>
        <p:nvSpPr>
          <p:cNvPr id="5" name="TextBox 4">
            <a:extLst>
              <a:ext uri="{FF2B5EF4-FFF2-40B4-BE49-F238E27FC236}">
                <a16:creationId xmlns:a16="http://schemas.microsoft.com/office/drawing/2014/main" id="{AD3FB38D-E9F9-9C2D-B0C2-50A1E11D3E02}"/>
              </a:ext>
            </a:extLst>
          </p:cNvPr>
          <p:cNvSpPr txBox="1"/>
          <p:nvPr/>
        </p:nvSpPr>
        <p:spPr>
          <a:xfrm>
            <a:off x="106470" y="756251"/>
            <a:ext cx="14411195" cy="7084375"/>
          </a:xfrm>
          <a:prstGeom prst="rect">
            <a:avLst/>
          </a:prstGeom>
          <a:noFill/>
        </p:spPr>
        <p:txBody>
          <a:bodyPr wrap="square">
            <a:spAutoFit/>
          </a:bodyPr>
          <a:lstStyle/>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Ackerman, N. (2024). How AI helps small newcomers compete with the giants.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The Times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https://www.thetimes.com/business-money/entrepreneurs/article/how-ai-helps-small-newcomers-compete-with-the-giants-enterprise-network-mqbgvwbqt</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21 July 2025)</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Batabyal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D. and Das, D.K. (eds) (2019).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Global trends, practices, and challenges in contemporary tourism and hospitality management</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Hershey, Pennsylvania: Business Science Reference.</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Brotherton, B. (2015).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Researching hospitality &amp; tourism</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2nd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Buhalis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D.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Moldavska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I. (2022). Voice assistants in hospitality: using artificial intelligence for customer service.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Journal of Hospitality and Tourism Technology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13(3), pp.386–403.</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Cookson, R. (2025). The rise in unemployment shows the UK jobs market is cooling, but it is not collapsing.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The Guardian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https://www.theguardian.com/business/2025/jul/17/the-rise-in-unemployment-shows-the-uk-jobs-market-is-cooling-but-it-is-not-collapsing</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18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Cooper, C. and Hall, M. (2019).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Contemporary tourism: An international approach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4th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Oxford: Goodfellows.</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Costa, V. and Costa, C. (eds) (2022).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Sustainability and competitiveness in the hospitality industry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Hershey, Pennsylvania: Business Science Reference.</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Craig, D. (2024). Key stats on Artificial Intelligence in 2024 – and what they mean for hotels.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HFTP News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https://www.hftp.org/news/4122564/key-stats-on-artificial-intelligence-in-2024-and-what-they-mean-for-hotels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17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Dubey, U.K.B. and Kothari, D.P. (2022).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Research methodology: Techniques and trends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Boca Raton: Chapman and Hall/CRC.</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Facit Data Systems (2025). Hotel CCTV GDPR Compliance: secure, legal and guest-friendly.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Facit Data Systems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https://facit.ai/insights/hotel-cctv-gdpr-compliance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19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Financial Times (2025). UK companies plan to invest in AI instead of hiring staff as costs rise.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Financial Times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https://www.ft.com/content/56da8149-d51a-43b2-8ed8-fff0ddb6005d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20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Ford, R.C. and Sturman, M.C. (2020).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Managing hospitality organisations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2nd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Fusté-Forné</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F. and Jamal, T. (2021). Co-creating new directions for service robots in hospitality and tourism.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Tourism and Hospitality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2(1), pp.43–61.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Hillsdon, M. (2025). How travel is getting smart, and more sustainable, with AI.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Reuters Sustainability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https://www.reuters.com/sustainability/land-use-biodiversity/how-travel-is-getting-smart-more-sustainable-with-ai-2025-06-04/</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20 July 2025)</a:t>
            </a:r>
          </a:p>
          <a:p>
            <a:pPr algn="just">
              <a:lnSpc>
                <a:spcPct val="150000"/>
              </a:lnSpc>
            </a:pPr>
            <a:r>
              <a:rPr lang="en-GB" sz="1100" dirty="0">
                <a:latin typeface="Times New Roman" panose="02020603050405020304" pitchFamily="18" charset="0"/>
                <a:cs typeface="Times New Roman" panose="02020603050405020304" pitchFamily="18" charset="0"/>
              </a:rPr>
              <a:t>Hollander, J. (2025). AI in Hospitality Statistics: 48 Statistics That Prove the Industry Is in Hypergrowth. </a:t>
            </a:r>
            <a:r>
              <a:rPr lang="en-GB" sz="1100" i="1" dirty="0">
                <a:latin typeface="Times New Roman" panose="02020603050405020304" pitchFamily="18" charset="0"/>
                <a:cs typeface="Times New Roman" panose="02020603050405020304" pitchFamily="18" charset="0"/>
              </a:rPr>
              <a:t>Hotel Tech Report</a:t>
            </a:r>
            <a:r>
              <a:rPr lang="en-GB" sz="1100" dirty="0">
                <a:latin typeface="Times New Roman" panose="02020603050405020304" pitchFamily="18" charset="0"/>
                <a:cs typeface="Times New Roman" panose="02020603050405020304" pitchFamily="18" charset="0"/>
              </a:rPr>
              <a:t>. Available at: </a:t>
            </a:r>
            <a:r>
              <a:rPr lang="en-GB" sz="1100" u="sng" dirty="0">
                <a:latin typeface="Times New Roman" panose="02020603050405020304" pitchFamily="18" charset="0"/>
                <a:cs typeface="Times New Roman" panose="02020603050405020304" pitchFamily="18" charset="0"/>
                <a:hlinkClick r:id="rId9"/>
              </a:rPr>
              <a:t>https://hoteltechreport.com/news/ai-in-hospitality-statistics</a:t>
            </a:r>
            <a:r>
              <a:rPr lang="en-GB" sz="1100" dirty="0">
                <a:latin typeface="Times New Roman" panose="02020603050405020304" pitchFamily="18" charset="0"/>
                <a:cs typeface="Times New Roman" panose="02020603050405020304" pitchFamily="18" charset="0"/>
              </a:rPr>
              <a:t> (Accessed: 21 July 2025)</a:t>
            </a:r>
          </a:p>
          <a:p>
            <a:pPr algn="just">
              <a:lnSpc>
                <a:spcPct val="150000"/>
              </a:lnSpc>
            </a:pPr>
            <a:r>
              <a:rPr lang="en-GB" sz="1100" dirty="0">
                <a:latin typeface="Times New Roman" panose="02020603050405020304" pitchFamily="18" charset="0"/>
                <a:cs typeface="Times New Roman" panose="02020603050405020304" pitchFamily="18" charset="0"/>
              </a:rPr>
              <a:t>Hospitality Investor (2024). Solving staff shortages in a disruptive future. </a:t>
            </a:r>
            <a:r>
              <a:rPr lang="en-GB" sz="1100" i="1" dirty="0">
                <a:latin typeface="Times New Roman" panose="02020603050405020304" pitchFamily="18" charset="0"/>
                <a:cs typeface="Times New Roman" panose="02020603050405020304" pitchFamily="18" charset="0"/>
              </a:rPr>
              <a:t>Hospitality Investor</a:t>
            </a:r>
            <a:r>
              <a:rPr lang="en-GB" sz="1100" dirty="0">
                <a:latin typeface="Times New Roman" panose="02020603050405020304" pitchFamily="18" charset="0"/>
                <a:cs typeface="Times New Roman" panose="02020603050405020304" pitchFamily="18" charset="0"/>
              </a:rPr>
              <a:t>. Available at: </a:t>
            </a:r>
            <a:r>
              <a:rPr lang="en-GB" sz="1100" u="sng" dirty="0">
                <a:latin typeface="Times New Roman" panose="02020603050405020304" pitchFamily="18" charset="0"/>
                <a:cs typeface="Times New Roman" panose="02020603050405020304" pitchFamily="18" charset="0"/>
                <a:hlinkClick r:id="rId10"/>
              </a:rPr>
              <a:t>https://www.hospitalityinvestor.com/technology/solving-staff-shortages-disruptive-future</a:t>
            </a:r>
            <a:r>
              <a:rPr lang="en-GB" sz="1100" dirty="0">
                <a:latin typeface="Times New Roman" panose="02020603050405020304" pitchFamily="18" charset="0"/>
                <a:cs typeface="Times New Roman" panose="02020603050405020304" pitchFamily="18" charset="0"/>
              </a:rPr>
              <a:t> (Accessed: 17 July 2025) </a:t>
            </a:r>
          </a:p>
          <a:p>
            <a:pPr algn="just">
              <a:lnSpc>
                <a:spcPct val="150000"/>
              </a:lnSpc>
            </a:pPr>
            <a:r>
              <a:rPr lang="en-GB" sz="1100" dirty="0" err="1">
                <a:latin typeface="Times New Roman" panose="02020603050405020304" pitchFamily="18" charset="0"/>
                <a:cs typeface="Times New Roman" panose="02020603050405020304" pitchFamily="18" charset="0"/>
              </a:rPr>
              <a:t>Hospitality.today</a:t>
            </a:r>
            <a:r>
              <a:rPr lang="en-GB" sz="1100" dirty="0">
                <a:latin typeface="Times New Roman" panose="02020603050405020304" pitchFamily="18" charset="0"/>
                <a:cs typeface="Times New Roman" panose="02020603050405020304" pitchFamily="18" charset="0"/>
              </a:rPr>
              <a:t> (2025). How Marriott is using AI to rethink room assignments. </a:t>
            </a:r>
            <a:r>
              <a:rPr lang="en-GB" sz="1100" i="1" dirty="0" err="1">
                <a:latin typeface="Times New Roman" panose="02020603050405020304" pitchFamily="18" charset="0"/>
                <a:cs typeface="Times New Roman" panose="02020603050405020304" pitchFamily="18" charset="0"/>
              </a:rPr>
              <a:t>Hospitality.today</a:t>
            </a:r>
            <a:r>
              <a:rPr lang="en-GB" sz="1100" dirty="0">
                <a:latin typeface="Times New Roman" panose="02020603050405020304" pitchFamily="18" charset="0"/>
                <a:cs typeface="Times New Roman" panose="02020603050405020304" pitchFamily="18" charset="0"/>
              </a:rPr>
              <a:t>. Available at: </a:t>
            </a:r>
            <a:r>
              <a:rPr lang="en-GB" sz="1100" u="sng" dirty="0">
                <a:latin typeface="Times New Roman" panose="02020603050405020304" pitchFamily="18" charset="0"/>
                <a:cs typeface="Times New Roman" panose="02020603050405020304" pitchFamily="18" charset="0"/>
                <a:hlinkClick r:id="rId11"/>
              </a:rPr>
              <a:t>https://www.hospitality.today/article/how-marriott-is-using-ai-to-rethink-room-assignments</a:t>
            </a:r>
            <a:r>
              <a:rPr lang="en-GB" sz="1100" dirty="0">
                <a:latin typeface="Times New Roman" panose="02020603050405020304" pitchFamily="18" charset="0"/>
                <a:cs typeface="Times New Roman" panose="02020603050405020304" pitchFamily="18" charset="0"/>
              </a:rPr>
              <a:t> (Accessed: 16 July 2025)</a:t>
            </a:r>
          </a:p>
          <a:p>
            <a:pPr marL="0" marR="0" algn="just">
              <a:lnSpc>
                <a:spcPct val="150000"/>
              </a:lnSpc>
              <a:spcAft>
                <a:spcPts val="800"/>
              </a:spcAft>
              <a:buNone/>
            </a:pP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5463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6E3C7-C706-EDBA-6B87-EBFA63C2CCC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B796A9B-1266-75CB-809F-4DC876AEAD4C}"/>
              </a:ext>
            </a:extLst>
          </p:cNvPr>
          <p:cNvSpPr txBox="1"/>
          <p:nvPr/>
        </p:nvSpPr>
        <p:spPr>
          <a:xfrm>
            <a:off x="0" y="-225469"/>
            <a:ext cx="14630400" cy="905056"/>
          </a:xfrm>
          <a:prstGeom prst="rect">
            <a:avLst/>
          </a:prstGeom>
          <a:noFill/>
        </p:spPr>
        <p:txBody>
          <a:bodyPr wrap="square">
            <a:spAutoFit/>
          </a:bodyPr>
          <a:lstStyle/>
          <a:p>
            <a:pPr marL="0" marR="0" algn="just">
              <a:lnSpc>
                <a:spcPct val="150000"/>
              </a:lnSpc>
              <a:buNone/>
            </a:pPr>
            <a:r>
              <a:rPr lang="en-GB" sz="4000" b="1" u="sng" kern="0" dirty="0">
                <a:solidFill>
                  <a:srgbClr val="000000"/>
                </a:solidFill>
                <a:effectLst/>
                <a:latin typeface="Times New Roman" panose="02020603050405020304" pitchFamily="18" charset="0"/>
              </a:rPr>
              <a:t>References-2</a:t>
            </a:r>
          </a:p>
        </p:txBody>
      </p:sp>
      <p:sp>
        <p:nvSpPr>
          <p:cNvPr id="4" name="TextBox 3">
            <a:extLst>
              <a:ext uri="{FF2B5EF4-FFF2-40B4-BE49-F238E27FC236}">
                <a16:creationId xmlns:a16="http://schemas.microsoft.com/office/drawing/2014/main" id="{7E785B64-9F66-162C-ECB6-A0375B95924F}"/>
              </a:ext>
            </a:extLst>
          </p:cNvPr>
          <p:cNvSpPr txBox="1"/>
          <p:nvPr/>
        </p:nvSpPr>
        <p:spPr>
          <a:xfrm>
            <a:off x="118998" y="679587"/>
            <a:ext cx="14285934" cy="6425220"/>
          </a:xfrm>
          <a:prstGeom prst="rect">
            <a:avLst/>
          </a:prstGeom>
          <a:noFill/>
        </p:spPr>
        <p:txBody>
          <a:bodyPr wrap="square">
            <a:spAutoFit/>
          </a:bodyPr>
          <a:lstStyle/>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IndustryARC</a:t>
            </a:r>
            <a:r>
              <a:rPr lang="en-GB" sz="1100" dirty="0">
                <a:effectLst/>
                <a:latin typeface="Times New Roman" panose="02020603050405020304" pitchFamily="18" charset="0"/>
                <a:ea typeface="Times New Roman" panose="02020603050405020304" pitchFamily="18" charset="0"/>
              </a:rPr>
              <a:t> (2024). </a:t>
            </a:r>
            <a:r>
              <a:rPr lang="en-GB" sz="1100" i="1" dirty="0">
                <a:effectLst/>
                <a:latin typeface="Times New Roman" panose="02020603050405020304" pitchFamily="18" charset="0"/>
                <a:ea typeface="Times New Roman" panose="02020603050405020304" pitchFamily="18" charset="0"/>
              </a:rPr>
              <a:t>Travel &amp; Hospitality AI Market Size Report, 2024–2030</a:t>
            </a:r>
            <a:r>
              <a:rPr lang="en-GB" sz="1100" dirty="0">
                <a:effectLst/>
                <a:latin typeface="Times New Roman" panose="02020603050405020304" pitchFamily="18" charset="0"/>
                <a:ea typeface="Times New Roman" panose="02020603050405020304" pitchFamily="18" charset="0"/>
              </a:rPr>
              <a:t>. </a:t>
            </a:r>
            <a:r>
              <a:rPr lang="en-GB" sz="1100" i="1" dirty="0" err="1">
                <a:effectLst/>
                <a:latin typeface="Times New Roman" panose="02020603050405020304" pitchFamily="18" charset="0"/>
                <a:ea typeface="Times New Roman" panose="02020603050405020304" pitchFamily="18" charset="0"/>
              </a:rPr>
              <a:t>IndustryARC</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3"/>
              </a:rPr>
              <a:t>https://www.industryarc.com/Report/18662/travel-hospitality-ai-market.html</a:t>
            </a:r>
            <a:r>
              <a:rPr lang="en-GB" sz="1100" dirty="0">
                <a:effectLst/>
                <a:latin typeface="Times New Roman" panose="02020603050405020304" pitchFamily="18" charset="0"/>
                <a:ea typeface="Times New Roman" panose="02020603050405020304" pitchFamily="18" charset="0"/>
              </a:rPr>
              <a:t> (Accessed: 19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Jayawardena, C., Ahmad, A., Valeri, M. and </a:t>
            </a:r>
            <a:r>
              <a:rPr lang="en-GB" sz="1100" dirty="0" err="1">
                <a:effectLst/>
                <a:latin typeface="Times New Roman" panose="02020603050405020304" pitchFamily="18" charset="0"/>
                <a:ea typeface="Times New Roman" panose="02020603050405020304" pitchFamily="18" charset="0"/>
              </a:rPr>
              <a:t>Jaharadak</a:t>
            </a:r>
            <a:r>
              <a:rPr lang="en-GB" sz="1100" dirty="0">
                <a:effectLst/>
                <a:latin typeface="Times New Roman" panose="02020603050405020304" pitchFamily="18" charset="0"/>
                <a:ea typeface="Times New Roman" panose="02020603050405020304" pitchFamily="18" charset="0"/>
              </a:rPr>
              <a:t>, A.A. (2023). Technology acceptance antecedents in digital transformation in hospitality industry. </a:t>
            </a:r>
            <a:r>
              <a:rPr lang="en-GB" sz="1100" i="1" dirty="0">
                <a:effectLst/>
                <a:latin typeface="Times New Roman" panose="02020603050405020304" pitchFamily="18" charset="0"/>
                <a:ea typeface="Times New Roman" panose="02020603050405020304" pitchFamily="18" charset="0"/>
              </a:rPr>
              <a:t>International Journal of Hospitality Management</a:t>
            </a:r>
            <a:r>
              <a:rPr lang="en-GB" sz="1100" dirty="0">
                <a:effectLst/>
                <a:latin typeface="Times New Roman" panose="02020603050405020304" pitchFamily="18" charset="0"/>
                <a:ea typeface="Times New Roman" panose="02020603050405020304" pitchFamily="18" charset="0"/>
              </a:rPr>
              <a:t>, 108, p.103350.</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Jiwnani</a:t>
            </a:r>
            <a:r>
              <a:rPr lang="en-GB" sz="1100" dirty="0">
                <a:effectLst/>
                <a:latin typeface="Times New Roman" panose="02020603050405020304" pitchFamily="18" charset="0"/>
                <a:ea typeface="Times New Roman" panose="02020603050405020304" pitchFamily="18" charset="0"/>
              </a:rPr>
              <a:t>, L. (2024). AI’s transformative role in the hospitality industry. </a:t>
            </a:r>
            <a:r>
              <a:rPr lang="en-GB" sz="1100" i="1" dirty="0">
                <a:effectLst/>
                <a:latin typeface="Times New Roman" panose="02020603050405020304" pitchFamily="18" charset="0"/>
                <a:ea typeface="Times New Roman" panose="02020603050405020304" pitchFamily="18" charset="0"/>
              </a:rPr>
              <a:t>Deloitte UK</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4"/>
              </a:rPr>
              <a:t>https://www.deloitte.com/uk/en/Industries/consumer/blogs/embracing-the-future-ais-transformative-role-in-hospitality.html</a:t>
            </a:r>
            <a:r>
              <a:rPr lang="en-GB" sz="1100" dirty="0">
                <a:effectLst/>
                <a:latin typeface="Times New Roman" panose="02020603050405020304" pitchFamily="18" charset="0"/>
                <a:ea typeface="Times New Roman" panose="02020603050405020304" pitchFamily="18" charset="0"/>
              </a:rPr>
              <a:t> (Accessed: 19 July 2025)</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Korcomptenz</a:t>
            </a:r>
            <a:r>
              <a:rPr lang="en-GB" sz="1100" dirty="0">
                <a:effectLst/>
                <a:latin typeface="Times New Roman" panose="02020603050405020304" pitchFamily="18" charset="0"/>
                <a:ea typeface="Times New Roman" panose="02020603050405020304" pitchFamily="18" charset="0"/>
              </a:rPr>
              <a:t> (2025). How AI is transforming the hospitality industry. </a:t>
            </a:r>
            <a:r>
              <a:rPr lang="en-GB" sz="1100" i="1" dirty="0" err="1">
                <a:effectLst/>
                <a:latin typeface="Times New Roman" panose="02020603050405020304" pitchFamily="18" charset="0"/>
                <a:ea typeface="Times New Roman" panose="02020603050405020304" pitchFamily="18" charset="0"/>
              </a:rPr>
              <a:t>Korcomptenz</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5"/>
              </a:rPr>
              <a:t>https://www.korcomptenz.com/blog/ai-in-hospitality-industry/</a:t>
            </a:r>
            <a:r>
              <a:rPr lang="en-GB" sz="1100" dirty="0">
                <a:effectLst/>
                <a:latin typeface="Times New Roman" panose="02020603050405020304" pitchFamily="18" charset="0"/>
                <a:ea typeface="Times New Roman" panose="02020603050405020304" pitchFamily="18" charset="0"/>
              </a:rPr>
              <a:t> (Accessed: 20 July 2025)</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Patov</a:t>
            </a:r>
            <a:r>
              <a:rPr lang="en-GB" sz="1100" dirty="0">
                <a:effectLst/>
                <a:latin typeface="Times New Roman" panose="02020603050405020304" pitchFamily="18" charset="0"/>
                <a:ea typeface="Times New Roman" panose="02020603050405020304" pitchFamily="18" charset="0"/>
              </a:rPr>
              <a:t>, A. (2024). How Marriott International elevates customer experience (CX) with personalised loyalty programs. </a:t>
            </a:r>
            <a:r>
              <a:rPr lang="en-GB" sz="1100" i="1" dirty="0">
                <a:effectLst/>
                <a:latin typeface="Times New Roman" panose="02020603050405020304" pitchFamily="18" charset="0"/>
                <a:ea typeface="Times New Roman" panose="02020603050405020304" pitchFamily="18" charset="0"/>
              </a:rPr>
              <a:t>Renascence</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6"/>
              </a:rPr>
              <a:t>https://www.renascence.io/journal/how-marriott-international-elevates-customer-experience-cx-with-personalised-loyalty-programs</a:t>
            </a:r>
            <a:r>
              <a:rPr lang="en-GB" sz="1100" dirty="0">
                <a:effectLst/>
                <a:latin typeface="Times New Roman" panose="02020603050405020304" pitchFamily="18" charset="0"/>
                <a:ea typeface="Times New Roman" panose="02020603050405020304" pitchFamily="18" charset="0"/>
              </a:rPr>
              <a:t> (Accessed: 22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Pillai, R. and Sivathanu, B. (2020). Adoption of AI-based chatbots for hospitality and tourism. </a:t>
            </a:r>
            <a:r>
              <a:rPr lang="en-GB" sz="1100" i="1" dirty="0">
                <a:effectLst/>
                <a:latin typeface="Times New Roman" panose="02020603050405020304" pitchFamily="18" charset="0"/>
                <a:ea typeface="Times New Roman" panose="02020603050405020304" pitchFamily="18" charset="0"/>
              </a:rPr>
              <a:t>International Journal of Contemporary Hospitality Management</a:t>
            </a:r>
            <a:r>
              <a:rPr lang="en-GB" sz="1100" dirty="0">
                <a:effectLst/>
                <a:latin typeface="Times New Roman" panose="02020603050405020304" pitchFamily="18" charset="0"/>
                <a:ea typeface="Times New Roman" panose="02020603050405020304" pitchFamily="18" charset="0"/>
              </a:rPr>
              <a:t>, 32(10), pp.3199–3226.</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Reuters (2024). Blackstone confirms $13 billion investment in Britain for AI data centre. </a:t>
            </a:r>
            <a:r>
              <a:rPr lang="en-GB" sz="1100" i="1" dirty="0">
                <a:effectLst/>
                <a:latin typeface="Times New Roman" panose="02020603050405020304" pitchFamily="18" charset="0"/>
                <a:ea typeface="Times New Roman" panose="02020603050405020304" pitchFamily="18" charset="0"/>
              </a:rPr>
              <a:t>Reuters Technology</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7"/>
              </a:rPr>
              <a:t>https://www.reuters.com/technology/artificial-intelligence/blackstone-confirms-13-bln-investment-britain-ai-data-centre-2024-09-25/</a:t>
            </a:r>
            <a:r>
              <a:rPr lang="en-GB" sz="1100" dirty="0">
                <a:effectLst/>
                <a:latin typeface="Times New Roman" panose="02020603050405020304" pitchFamily="18" charset="0"/>
                <a:ea typeface="Times New Roman" panose="02020603050405020304" pitchFamily="18" charset="0"/>
              </a:rPr>
              <a:t> (Accessed: 20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Roy, P., Ramaprasad, B.S., Chakraborty, M., Prabhu, N. and Rao, S. (2024). Customer acceptance of use of artificial intelligence in hospitality services: An Indian hospitality sector perspective. </a:t>
            </a:r>
            <a:r>
              <a:rPr lang="en-GB" sz="1100" i="1" dirty="0">
                <a:effectLst/>
                <a:latin typeface="Times New Roman" panose="02020603050405020304" pitchFamily="18" charset="0"/>
                <a:ea typeface="Times New Roman" panose="02020603050405020304" pitchFamily="18" charset="0"/>
              </a:rPr>
              <a:t>Global Business Review</a:t>
            </a:r>
            <a:r>
              <a:rPr lang="en-GB" sz="1100" dirty="0">
                <a:effectLst/>
                <a:latin typeface="Times New Roman" panose="02020603050405020304" pitchFamily="18" charset="0"/>
                <a:ea typeface="Times New Roman" panose="02020603050405020304" pitchFamily="18" charset="0"/>
              </a:rPr>
              <a:t>, 25(3), pp.832–851.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Sharma, M., Singh, A.K. and Tyagi, P. (2024). </a:t>
            </a:r>
            <a:r>
              <a:rPr lang="en-GB" sz="1100" i="1" dirty="0">
                <a:effectLst/>
                <a:latin typeface="Times New Roman" panose="02020603050405020304" pitchFamily="18" charset="0"/>
                <a:ea typeface="Times New Roman" panose="02020603050405020304" pitchFamily="18" charset="0"/>
              </a:rPr>
              <a:t>Proceedings of the International Conference on Innovation and Regenerative Trends in Tourism and Hospitality Industry (IRTTTHI 2024)</a:t>
            </a:r>
            <a:r>
              <a:rPr lang="en-GB" sz="1100" dirty="0">
                <a:effectLst/>
                <a:latin typeface="Times New Roman" panose="02020603050405020304" pitchFamily="18" charset="0"/>
                <a:ea typeface="Times New Roman" panose="02020603050405020304" pitchFamily="18" charset="0"/>
              </a:rPr>
              <a:t>. 1st </a:t>
            </a:r>
            <a:r>
              <a:rPr lang="en-GB" sz="1100" dirty="0" err="1">
                <a:effectLst/>
                <a:latin typeface="Times New Roman" panose="02020603050405020304" pitchFamily="18" charset="0"/>
                <a:ea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rPr>
              <a:t>. Dordrecht: Atlantis Press Zeger Karssen.</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Sirivadhanawaravachara</a:t>
            </a:r>
            <a:r>
              <a:rPr lang="en-GB" sz="1100" dirty="0">
                <a:effectLst/>
                <a:latin typeface="Times New Roman" panose="02020603050405020304" pitchFamily="18" charset="0"/>
                <a:ea typeface="Times New Roman" panose="02020603050405020304" pitchFamily="18" charset="0"/>
              </a:rPr>
              <a:t>, A. (2025). The impact of artificial intelligence in the global hospitality industry by 2030. </a:t>
            </a:r>
            <a:r>
              <a:rPr lang="en-GB" sz="1100" i="1" dirty="0">
                <a:effectLst/>
                <a:latin typeface="Times New Roman" panose="02020603050405020304" pitchFamily="18" charset="0"/>
                <a:ea typeface="Times New Roman" panose="02020603050405020304" pitchFamily="18" charset="0"/>
              </a:rPr>
              <a:t>World Journal of Advanced Research and Reviews</a:t>
            </a:r>
            <a:r>
              <a:rPr lang="en-GB" sz="1100" dirty="0">
                <a:effectLst/>
                <a:latin typeface="Times New Roman" panose="02020603050405020304" pitchFamily="18" charset="0"/>
                <a:ea typeface="Times New Roman" panose="02020603050405020304" pitchFamily="18" charset="0"/>
              </a:rPr>
              <a:t>, 25(1), pp.1691–1701.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Skift (2025). How hotels are using AI: Marriott Tech Chief. </a:t>
            </a:r>
            <a:r>
              <a:rPr lang="en-GB" sz="1100" i="1" dirty="0">
                <a:effectLst/>
                <a:latin typeface="Times New Roman" panose="02020603050405020304" pitchFamily="18" charset="0"/>
                <a:ea typeface="Times New Roman" panose="02020603050405020304" pitchFamily="18" charset="0"/>
              </a:rPr>
              <a:t>Skift</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8"/>
              </a:rPr>
              <a:t>https://skift.com/2025/06/16/1-2-million-room-assignments-in-a-second-marriott-highgate-on-hotels-and-ai/</a:t>
            </a:r>
            <a:r>
              <a:rPr lang="en-GB" sz="1100" dirty="0">
                <a:effectLst/>
                <a:latin typeface="Times New Roman" panose="02020603050405020304" pitchFamily="18" charset="0"/>
                <a:ea typeface="Times New Roman" panose="02020603050405020304" pitchFamily="18" charset="0"/>
              </a:rPr>
              <a:t> (Accessed: 18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Somera, F.A.R. and Petrova, K. (2024). A Change Management View on Technology Adoption in Hotel Organisations: A Review and a Conceptual Framework. </a:t>
            </a:r>
            <a:r>
              <a:rPr lang="en-GB" sz="1100" i="1" dirty="0">
                <a:effectLst/>
                <a:latin typeface="Times New Roman" panose="02020603050405020304" pitchFamily="18" charset="0"/>
                <a:ea typeface="Times New Roman" panose="02020603050405020304" pitchFamily="18" charset="0"/>
              </a:rPr>
              <a:t>Businesses</a:t>
            </a:r>
            <a:r>
              <a:rPr lang="en-GB" sz="1100" dirty="0">
                <a:effectLst/>
                <a:latin typeface="Times New Roman" panose="02020603050405020304" pitchFamily="18" charset="0"/>
                <a:ea typeface="Times New Roman" panose="02020603050405020304" pitchFamily="18" charset="0"/>
              </a:rPr>
              <a:t>, 4(4), p.791.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The Guardian (2025) </a:t>
            </a:r>
            <a:r>
              <a:rPr lang="en-GB" sz="1100" i="1" dirty="0">
                <a:effectLst/>
                <a:latin typeface="Times New Roman" panose="02020603050405020304" pitchFamily="18" charset="0"/>
                <a:ea typeface="Times New Roman" panose="02020603050405020304" pitchFamily="18" charset="0"/>
              </a:rPr>
              <a:t>‘Worse than Covid’: hospitality bosses blame Reeves’ budget for UK downturn</a:t>
            </a:r>
            <a:r>
              <a:rPr lang="en-GB" sz="1100" dirty="0">
                <a:effectLst/>
                <a:latin typeface="Times New Roman" panose="02020603050405020304" pitchFamily="18" charset="0"/>
                <a:ea typeface="Times New Roman" panose="02020603050405020304" pitchFamily="18" charset="0"/>
              </a:rPr>
              <a:t>, 17 July.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9"/>
              </a:rPr>
              <a:t>https://www.theguardian.com/business/2025/jul/17/worse-for-hospitality-than-covid-bosses-blame-reeves-budget-for-uk-downturn</a:t>
            </a:r>
            <a:r>
              <a:rPr lang="en-GB" sz="1100" dirty="0">
                <a:effectLst/>
                <a:latin typeface="Times New Roman" panose="02020603050405020304" pitchFamily="18" charset="0"/>
                <a:ea typeface="Times New Roman" panose="02020603050405020304" pitchFamily="18" charset="0"/>
              </a:rPr>
              <a:t> (Accessed: 19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Tribe, J. (2009). </a:t>
            </a:r>
            <a:r>
              <a:rPr lang="en-GB" sz="1100" i="1" dirty="0">
                <a:effectLst/>
                <a:latin typeface="Times New Roman" panose="02020603050405020304" pitchFamily="18" charset="0"/>
                <a:ea typeface="Times New Roman" panose="02020603050405020304" pitchFamily="18" charset="0"/>
              </a:rPr>
              <a:t>Philosophical issues in tourism</a:t>
            </a:r>
            <a:r>
              <a:rPr lang="en-GB" sz="1100" dirty="0">
                <a:effectLst/>
                <a:latin typeface="Times New Roman" panose="02020603050405020304" pitchFamily="18" charset="0"/>
                <a:ea typeface="Times New Roman" panose="02020603050405020304" pitchFamily="18" charset="0"/>
              </a:rPr>
              <a:t>. Bristol: Channel View.</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Verma, R., Verma, S. and Abhishek, K. (2024). </a:t>
            </a:r>
            <a:r>
              <a:rPr lang="en-GB" sz="1100" i="1" dirty="0">
                <a:effectLst/>
                <a:latin typeface="Times New Roman" panose="02020603050405020304" pitchFamily="18" charset="0"/>
                <a:ea typeface="Times New Roman" panose="02020603050405020304" pitchFamily="18" charset="0"/>
              </a:rPr>
              <a:t>Research methodology</a:t>
            </a:r>
            <a:r>
              <a:rPr lang="en-GB" sz="1100" dirty="0">
                <a:effectLst/>
                <a:latin typeface="Times New Roman" panose="02020603050405020304" pitchFamily="18" charset="0"/>
                <a:ea typeface="Times New Roman" panose="02020603050405020304" pitchFamily="18" charset="0"/>
              </a:rPr>
              <a:t>. Jharkhand: </a:t>
            </a:r>
            <a:r>
              <a:rPr lang="en-GB" sz="1100" dirty="0" err="1">
                <a:effectLst/>
                <a:latin typeface="Times New Roman" panose="02020603050405020304" pitchFamily="18" charset="0"/>
                <a:ea typeface="Times New Roman" panose="02020603050405020304" pitchFamily="18" charset="0"/>
              </a:rPr>
              <a:t>Booksclinic</a:t>
            </a:r>
            <a:r>
              <a:rPr lang="en-GB" sz="1100" dirty="0">
                <a:effectLst/>
                <a:latin typeface="Times New Roman" panose="02020603050405020304" pitchFamily="18" charset="0"/>
                <a:ea typeface="Times New Roman" panose="02020603050405020304" pitchFamily="18" charset="0"/>
              </a:rPr>
              <a:t> Publishing.</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Zahidi, F., </a:t>
            </a:r>
            <a:r>
              <a:rPr lang="en-GB" sz="1100" dirty="0" err="1">
                <a:effectLst/>
                <a:latin typeface="Times New Roman" panose="02020603050405020304" pitchFamily="18" charset="0"/>
                <a:ea typeface="Times New Roman" panose="02020603050405020304" pitchFamily="18" charset="0"/>
              </a:rPr>
              <a:t>Kaluvilla</a:t>
            </a:r>
            <a:r>
              <a:rPr lang="en-GB" sz="1100" dirty="0">
                <a:effectLst/>
                <a:latin typeface="Times New Roman" panose="02020603050405020304" pitchFamily="18" charset="0"/>
                <a:ea typeface="Times New Roman" panose="02020603050405020304" pitchFamily="18" charset="0"/>
              </a:rPr>
              <a:t>, B.B. and Mulla, T. (2024). Embracing the new era: Artificial intelligence and its multifaceted impact on the hospitality industry. </a:t>
            </a:r>
            <a:r>
              <a:rPr lang="en-GB" sz="1100" i="1" dirty="0">
                <a:effectLst/>
                <a:latin typeface="Times New Roman" panose="02020603050405020304" pitchFamily="18" charset="0"/>
                <a:ea typeface="Times New Roman" panose="02020603050405020304" pitchFamily="18" charset="0"/>
              </a:rPr>
              <a:t>Journal of Open Innovation: Technology, Market, and Complexity</a:t>
            </a:r>
            <a:r>
              <a:rPr lang="en-GB" sz="1100" dirty="0">
                <a:effectLst/>
                <a:latin typeface="Times New Roman" panose="02020603050405020304" pitchFamily="18" charset="0"/>
                <a:ea typeface="Times New Roman" panose="02020603050405020304" pitchFamily="18" charset="0"/>
              </a:rPr>
              <a:t>, 10(4), p.100390.</a:t>
            </a:r>
          </a:p>
        </p:txBody>
      </p:sp>
    </p:spTree>
    <p:extLst>
      <p:ext uri="{BB962C8B-B14F-4D97-AF65-F5344CB8AC3E}">
        <p14:creationId xmlns:p14="http://schemas.microsoft.com/office/powerpoint/2010/main" val="1485160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7839A9-62D8-8160-D921-8A9BBAEAD113}"/>
              </a:ext>
            </a:extLst>
          </p:cNvPr>
          <p:cNvSpPr txBox="1"/>
          <p:nvPr/>
        </p:nvSpPr>
        <p:spPr>
          <a:xfrm>
            <a:off x="2126973" y="427383"/>
            <a:ext cx="10714384" cy="3505062"/>
          </a:xfrm>
          <a:prstGeom prst="rect">
            <a:avLst/>
          </a:prstGeom>
          <a:noFill/>
        </p:spPr>
        <p:txBody>
          <a:bodyPr wrap="square">
            <a:spAutoFit/>
          </a:bodyPr>
          <a:lstStyle/>
          <a:p>
            <a:pPr algn="just">
              <a:lnSpc>
                <a:spcPct val="150000"/>
              </a:lnSpc>
              <a:buNone/>
            </a:pPr>
            <a:r>
              <a:rPr lang="en-GB" sz="2400" b="1" kern="0" dirty="0">
                <a:solidFill>
                  <a:srgbClr val="000000"/>
                </a:solidFill>
                <a:effectLst/>
                <a:latin typeface="Times New Roman" panose="02020603050405020304" pitchFamily="18" charset="0"/>
              </a:rPr>
              <a:t>AI Declaration</a:t>
            </a:r>
          </a:p>
          <a:p>
            <a:pPr algn="just">
              <a:lnSpc>
                <a:spcPct val="150000"/>
              </a:lnSpc>
              <a:spcAft>
                <a:spcPts val="800"/>
              </a:spcAft>
              <a:buNone/>
            </a:pPr>
            <a:r>
              <a:rPr lang="en-GB" sz="1800" dirty="0">
                <a:effectLst/>
                <a:latin typeface="Times New Roman" panose="02020603050405020304" pitchFamily="18" charset="0"/>
                <a:ea typeface="Times New Roman" panose="02020603050405020304" pitchFamily="18" charset="0"/>
              </a:rPr>
              <a:t>According to the University's directives on the use of AI responsibly, I acknowledge that the generative AI tools (e.g. ChatGPT and Grammarly) were utilised in order to aid in refining my ideas, language and editing throughout the writing process only. Nevertheless, AI tools did not in any way substitute my own critical thinking and interpretation, or academic decision-making. My person writings, generalisations are all my own. I accept any liability towards the accuracy, originality, and academic integrity of this submission and state that I have adhered to the ethical requirements of the module in terms of transparency in the study of AI technologies when conducting research and creating a written piece.</a:t>
            </a:r>
          </a:p>
        </p:txBody>
      </p:sp>
    </p:spTree>
    <p:extLst>
      <p:ext uri="{BB962C8B-B14F-4D97-AF65-F5344CB8AC3E}">
        <p14:creationId xmlns:p14="http://schemas.microsoft.com/office/powerpoint/2010/main" val="26077271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152</TotalTime>
  <Words>3899</Words>
  <Application>Microsoft Office PowerPoint</Application>
  <PresentationFormat>Custom</PresentationFormat>
  <Paragraphs>170</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Calibri Light</vt:lpstr>
      <vt:lpstr>Times New Roman</vt:lpstr>
      <vt:lpstr>Arial</vt:lpstr>
      <vt:lpstr>Bell 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Ionut Paul Poltz</cp:lastModifiedBy>
  <cp:revision>17</cp:revision>
  <dcterms:created xsi:type="dcterms:W3CDTF">2025-07-21T19:38:39Z</dcterms:created>
  <dcterms:modified xsi:type="dcterms:W3CDTF">2025-10-29T20:03:31Z</dcterms:modified>
</cp:coreProperties>
</file>