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bookmarkIdSeed="2">
  <p:sldMasterIdLst>
    <p:sldMasterId id="2147483649" r:id="rId1"/>
  </p:sldMasterIdLst>
  <p:notesMasterIdLst>
    <p:notesMasterId r:id="rId144"/>
  </p:notesMasterIdLst>
  <p:handoutMasterIdLst>
    <p:handoutMasterId r:id="rId145"/>
  </p:handoutMasterIdLst>
  <p:sldIdLst>
    <p:sldId id="314" r:id="rId2"/>
    <p:sldId id="483" r:id="rId3"/>
    <p:sldId id="400" r:id="rId4"/>
    <p:sldId id="399" r:id="rId5"/>
    <p:sldId id="844" r:id="rId6"/>
    <p:sldId id="426" r:id="rId7"/>
    <p:sldId id="415" r:id="rId8"/>
    <p:sldId id="343" r:id="rId9"/>
    <p:sldId id="350" r:id="rId10"/>
    <p:sldId id="347" r:id="rId11"/>
    <p:sldId id="484" r:id="rId12"/>
    <p:sldId id="395" r:id="rId13"/>
    <p:sldId id="391" r:id="rId14"/>
    <p:sldId id="393" r:id="rId15"/>
    <p:sldId id="493" r:id="rId16"/>
    <p:sldId id="547" r:id="rId17"/>
    <p:sldId id="846" r:id="rId18"/>
    <p:sldId id="579" r:id="rId19"/>
    <p:sldId id="390" r:id="rId20"/>
    <p:sldId id="539" r:id="rId21"/>
    <p:sldId id="552" r:id="rId22"/>
    <p:sldId id="586" r:id="rId23"/>
    <p:sldId id="388" r:id="rId24"/>
    <p:sldId id="580" r:id="rId25"/>
    <p:sldId id="836" r:id="rId26"/>
    <p:sldId id="475" r:id="rId27"/>
    <p:sldId id="476" r:id="rId28"/>
    <p:sldId id="581" r:id="rId29"/>
    <p:sldId id="582" r:id="rId30"/>
    <p:sldId id="553" r:id="rId31"/>
    <p:sldId id="554" r:id="rId32"/>
    <p:sldId id="485" r:id="rId33"/>
    <p:sldId id="575" r:id="rId34"/>
    <p:sldId id="538" r:id="rId35"/>
    <p:sldId id="555" r:id="rId36"/>
    <p:sldId id="595" r:id="rId37"/>
    <p:sldId id="356" r:id="rId38"/>
    <p:sldId id="606" r:id="rId39"/>
    <p:sldId id="551" r:id="rId40"/>
    <p:sldId id="604" r:id="rId41"/>
    <p:sldId id="397" r:id="rId42"/>
    <p:sldId id="403" r:id="rId43"/>
    <p:sldId id="478" r:id="rId44"/>
    <p:sldId id="402" r:id="rId45"/>
    <p:sldId id="608" r:id="rId46"/>
    <p:sldId id="576" r:id="rId47"/>
    <p:sldId id="394" r:id="rId48"/>
    <p:sldId id="577" r:id="rId49"/>
    <p:sldId id="396" r:id="rId50"/>
    <p:sldId id="398" r:id="rId51"/>
    <p:sldId id="578" r:id="rId52"/>
    <p:sldId id="603" r:id="rId53"/>
    <p:sldId id="401" r:id="rId54"/>
    <p:sldId id="473" r:id="rId55"/>
    <p:sldId id="502" r:id="rId56"/>
    <p:sldId id="358" r:id="rId57"/>
    <p:sldId id="354" r:id="rId58"/>
    <p:sldId id="585" r:id="rId59"/>
    <p:sldId id="556" r:id="rId60"/>
    <p:sldId id="505" r:id="rId61"/>
    <p:sldId id="596" r:id="rId62"/>
    <p:sldId id="557" r:id="rId63"/>
    <p:sldId id="511" r:id="rId64"/>
    <p:sldId id="512" r:id="rId65"/>
    <p:sldId id="513" r:id="rId66"/>
    <p:sldId id="514" r:id="rId67"/>
    <p:sldId id="360" r:id="rId68"/>
    <p:sldId id="588" r:id="rId69"/>
    <p:sldId id="589" r:id="rId70"/>
    <p:sldId id="590" r:id="rId71"/>
    <p:sldId id="424" r:id="rId72"/>
    <p:sldId id="373" r:id="rId73"/>
    <p:sldId id="544" r:id="rId74"/>
    <p:sldId id="587" r:id="rId75"/>
    <p:sldId id="419" r:id="rId76"/>
    <p:sldId id="515" r:id="rId77"/>
    <p:sldId id="425" r:id="rId78"/>
    <p:sldId id="516" r:id="rId79"/>
    <p:sldId id="370" r:id="rId80"/>
    <p:sldId id="491" r:id="rId81"/>
    <p:sldId id="591" r:id="rId82"/>
    <p:sldId id="835" r:id="rId83"/>
    <p:sldId id="517" r:id="rId84"/>
    <p:sldId id="416" r:id="rId85"/>
    <p:sldId id="455" r:id="rId86"/>
    <p:sldId id="417" r:id="rId87"/>
    <p:sldId id="494" r:id="rId88"/>
    <p:sldId id="592" r:id="rId89"/>
    <p:sldId id="848" r:id="rId90"/>
    <p:sldId id="486" r:id="rId91"/>
    <p:sldId id="593" r:id="rId92"/>
    <p:sldId id="849" r:id="rId93"/>
    <p:sldId id="487" r:id="rId94"/>
    <p:sldId id="518" r:id="rId95"/>
    <p:sldId id="488" r:id="rId96"/>
    <p:sldId id="497" r:id="rId97"/>
    <p:sldId id="542" r:id="rId98"/>
    <p:sldId id="594" r:id="rId99"/>
    <p:sldId id="847" r:id="rId100"/>
    <p:sldId id="498" r:id="rId101"/>
    <p:sldId id="499" r:id="rId102"/>
    <p:sldId id="543" r:id="rId103"/>
    <p:sldId id="496" r:id="rId104"/>
    <p:sldId id="546" r:id="rId105"/>
    <p:sldId id="492" r:id="rId106"/>
    <p:sldId id="558" r:id="rId107"/>
    <p:sldId id="559" r:id="rId108"/>
    <p:sldId id="560" r:id="rId109"/>
    <p:sldId id="561" r:id="rId110"/>
    <p:sldId id="562" r:id="rId111"/>
    <p:sldId id="563" r:id="rId112"/>
    <p:sldId id="564" r:id="rId113"/>
    <p:sldId id="565" r:id="rId114"/>
    <p:sldId id="566" r:id="rId115"/>
    <p:sldId id="567" r:id="rId116"/>
    <p:sldId id="568" r:id="rId117"/>
    <p:sldId id="569" r:id="rId118"/>
    <p:sldId id="570" r:id="rId119"/>
    <p:sldId id="571" r:id="rId120"/>
    <p:sldId id="572" r:id="rId121"/>
    <p:sldId id="573" r:id="rId122"/>
    <p:sldId id="850" r:id="rId123"/>
    <p:sldId id="574" r:id="rId124"/>
    <p:sldId id="851" r:id="rId125"/>
    <p:sldId id="852" r:id="rId126"/>
    <p:sldId id="609" r:id="rId127"/>
    <p:sldId id="627" r:id="rId128"/>
    <p:sldId id="628" r:id="rId129"/>
    <p:sldId id="629" r:id="rId130"/>
    <p:sldId id="626" r:id="rId131"/>
    <p:sldId id="630" r:id="rId132"/>
    <p:sldId id="632" r:id="rId133"/>
    <p:sldId id="631" r:id="rId134"/>
    <p:sldId id="610" r:id="rId135"/>
    <p:sldId id="611" r:id="rId136"/>
    <p:sldId id="613" r:id="rId137"/>
    <p:sldId id="614" r:id="rId138"/>
    <p:sldId id="615" r:id="rId139"/>
    <p:sldId id="616" r:id="rId140"/>
    <p:sldId id="619" r:id="rId141"/>
    <p:sldId id="618" r:id="rId142"/>
    <p:sldId id="612" r:id="rId143"/>
  </p:sldIdLst>
  <p:sldSz cx="9144000" cy="6858000" type="screen4x3"/>
  <p:notesSz cx="7302500" cy="9588500"/>
  <p:defaultTextStyle>
    <a:defPPr>
      <a:defRPr lang="en-US"/>
    </a:defPPr>
    <a:lvl1pPr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p:defaultTextStyle>
  <p:extLst>
    <p:ext uri="{521415D9-36F7-43E2-AB2F-B90AF26B5E84}">
      <p14:sectionLst xmlns:p14="http://schemas.microsoft.com/office/powerpoint/2010/main">
        <p14:section name="Default Section" id="{A40789CF-04C3-4F9F-B261-665585167B4D}">
          <p14:sldIdLst>
            <p14:sldId id="314"/>
            <p14:sldId id="483"/>
            <p14:sldId id="400"/>
            <p14:sldId id="399"/>
            <p14:sldId id="844"/>
            <p14:sldId id="426"/>
            <p14:sldId id="415"/>
            <p14:sldId id="343"/>
            <p14:sldId id="350"/>
            <p14:sldId id="347"/>
            <p14:sldId id="484"/>
            <p14:sldId id="395"/>
            <p14:sldId id="391"/>
            <p14:sldId id="393"/>
            <p14:sldId id="493"/>
            <p14:sldId id="547"/>
            <p14:sldId id="846"/>
            <p14:sldId id="579"/>
            <p14:sldId id="390"/>
            <p14:sldId id="539"/>
            <p14:sldId id="552"/>
            <p14:sldId id="586"/>
            <p14:sldId id="388"/>
            <p14:sldId id="580"/>
            <p14:sldId id="836"/>
            <p14:sldId id="475"/>
            <p14:sldId id="476"/>
            <p14:sldId id="581"/>
            <p14:sldId id="582"/>
            <p14:sldId id="553"/>
            <p14:sldId id="554"/>
            <p14:sldId id="485"/>
            <p14:sldId id="575"/>
            <p14:sldId id="538"/>
            <p14:sldId id="555"/>
            <p14:sldId id="595"/>
            <p14:sldId id="356"/>
            <p14:sldId id="606"/>
            <p14:sldId id="551"/>
            <p14:sldId id="604"/>
            <p14:sldId id="397"/>
            <p14:sldId id="403"/>
            <p14:sldId id="478"/>
            <p14:sldId id="402"/>
            <p14:sldId id="608"/>
            <p14:sldId id="576"/>
            <p14:sldId id="394"/>
            <p14:sldId id="577"/>
            <p14:sldId id="396"/>
            <p14:sldId id="398"/>
            <p14:sldId id="578"/>
            <p14:sldId id="603"/>
            <p14:sldId id="401"/>
            <p14:sldId id="473"/>
            <p14:sldId id="502"/>
            <p14:sldId id="358"/>
            <p14:sldId id="354"/>
            <p14:sldId id="585"/>
            <p14:sldId id="556"/>
            <p14:sldId id="505"/>
            <p14:sldId id="596"/>
            <p14:sldId id="557"/>
            <p14:sldId id="511"/>
            <p14:sldId id="512"/>
            <p14:sldId id="513"/>
            <p14:sldId id="514"/>
            <p14:sldId id="360"/>
            <p14:sldId id="588"/>
            <p14:sldId id="589"/>
            <p14:sldId id="590"/>
            <p14:sldId id="424"/>
            <p14:sldId id="373"/>
            <p14:sldId id="544"/>
            <p14:sldId id="587"/>
            <p14:sldId id="419"/>
            <p14:sldId id="515"/>
            <p14:sldId id="425"/>
            <p14:sldId id="516"/>
            <p14:sldId id="370"/>
            <p14:sldId id="491"/>
            <p14:sldId id="591"/>
            <p14:sldId id="835"/>
            <p14:sldId id="517"/>
            <p14:sldId id="416"/>
            <p14:sldId id="455"/>
            <p14:sldId id="417"/>
            <p14:sldId id="494"/>
            <p14:sldId id="592"/>
            <p14:sldId id="848"/>
            <p14:sldId id="486"/>
            <p14:sldId id="593"/>
            <p14:sldId id="849"/>
            <p14:sldId id="487"/>
            <p14:sldId id="518"/>
            <p14:sldId id="488"/>
            <p14:sldId id="497"/>
            <p14:sldId id="542"/>
            <p14:sldId id="594"/>
            <p14:sldId id="847"/>
            <p14:sldId id="498"/>
            <p14:sldId id="499"/>
            <p14:sldId id="543"/>
            <p14:sldId id="496"/>
            <p14:sldId id="546"/>
            <p14:sldId id="492"/>
            <p14:sldId id="558"/>
            <p14:sldId id="559"/>
            <p14:sldId id="560"/>
            <p14:sldId id="561"/>
            <p14:sldId id="562"/>
            <p14:sldId id="563"/>
            <p14:sldId id="564"/>
            <p14:sldId id="565"/>
            <p14:sldId id="566"/>
            <p14:sldId id="567"/>
            <p14:sldId id="568"/>
            <p14:sldId id="569"/>
            <p14:sldId id="570"/>
            <p14:sldId id="571"/>
            <p14:sldId id="572"/>
            <p14:sldId id="573"/>
            <p14:sldId id="850"/>
            <p14:sldId id="574"/>
            <p14:sldId id="851"/>
            <p14:sldId id="852"/>
            <p14:sldId id="609"/>
            <p14:sldId id="627"/>
            <p14:sldId id="628"/>
            <p14:sldId id="629"/>
            <p14:sldId id="626"/>
            <p14:sldId id="630"/>
            <p14:sldId id="632"/>
            <p14:sldId id="631"/>
            <p14:sldId id="610"/>
            <p14:sldId id="611"/>
            <p14:sldId id="613"/>
            <p14:sldId id="614"/>
            <p14:sldId id="615"/>
            <p14:sldId id="616"/>
            <p14:sldId id="619"/>
            <p14:sldId id="618"/>
            <p14:sldId id="612"/>
          </p14:sldIdLst>
        </p14:section>
        <p14:section name="Untitled Section" id="{F0775640-F074-4B4C-9F63-5684BD74D745}">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20">
          <p15:clr>
            <a:srgbClr val="A4A3A4"/>
          </p15:clr>
        </p15:guide>
        <p15:guide id="2" pos="230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FF99"/>
    <a:srgbClr val="000000"/>
    <a:srgbClr val="008080"/>
    <a:srgbClr val="0099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7300" autoAdjust="0"/>
    <p:restoredTop sz="96433" autoAdjust="0"/>
  </p:normalViewPr>
  <p:slideViewPr>
    <p:cSldViewPr snapToGrid="0">
      <p:cViewPr varScale="1">
        <p:scale>
          <a:sx n="162" d="100"/>
          <a:sy n="162" d="100"/>
        </p:scale>
        <p:origin x="2406" y="1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74" d="100"/>
          <a:sy n="74" d="100"/>
        </p:scale>
        <p:origin x="1893" y="45"/>
      </p:cViewPr>
      <p:guideLst>
        <p:guide orient="horz" pos="3020"/>
        <p:guide pos="2300"/>
      </p:guideLst>
    </p:cSldViewPr>
  </p:notes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63" Type="http://schemas.openxmlformats.org/officeDocument/2006/relationships/slide" Target="slides/slide62.xml"/><Relationship Id="rId84" Type="http://schemas.openxmlformats.org/officeDocument/2006/relationships/slide" Target="slides/slide83.xml"/><Relationship Id="rId138" Type="http://schemas.openxmlformats.org/officeDocument/2006/relationships/slide" Target="slides/slide137.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53" Type="http://schemas.openxmlformats.org/officeDocument/2006/relationships/slide" Target="slides/slide52.xml"/><Relationship Id="rId74" Type="http://schemas.openxmlformats.org/officeDocument/2006/relationships/slide" Target="slides/slide73.xml"/><Relationship Id="rId128" Type="http://schemas.openxmlformats.org/officeDocument/2006/relationships/slide" Target="slides/slide127.xml"/><Relationship Id="rId149" Type="http://schemas.openxmlformats.org/officeDocument/2006/relationships/tableStyles" Target="tableStyles.xml"/><Relationship Id="rId5" Type="http://schemas.openxmlformats.org/officeDocument/2006/relationships/slide" Target="slides/slide4.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134" Type="http://schemas.openxmlformats.org/officeDocument/2006/relationships/slide" Target="slides/slide133.xml"/><Relationship Id="rId139" Type="http://schemas.openxmlformats.org/officeDocument/2006/relationships/slide" Target="slides/slide138.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slide" Target="slides/slide128.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40" Type="http://schemas.openxmlformats.org/officeDocument/2006/relationships/slide" Target="slides/slide139.xml"/><Relationship Id="rId145"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130" Type="http://schemas.openxmlformats.org/officeDocument/2006/relationships/slide" Target="slides/slide129.xml"/><Relationship Id="rId135" Type="http://schemas.openxmlformats.org/officeDocument/2006/relationships/slide" Target="slides/slide134.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slide" Target="slides/slide140.xml"/><Relationship Id="rId146"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43" Type="http://schemas.openxmlformats.org/officeDocument/2006/relationships/slide" Target="slides/slide142.xml"/><Relationship Id="rId148"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26" Type="http://schemas.openxmlformats.org/officeDocument/2006/relationships/slide" Target="slides/slide25.xml"/><Relationship Id="rId47" Type="http://schemas.openxmlformats.org/officeDocument/2006/relationships/slide" Target="slides/slide46.xml"/><Relationship Id="rId68" Type="http://schemas.openxmlformats.org/officeDocument/2006/relationships/slide" Target="slides/slide67.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6" Type="http://schemas.openxmlformats.org/officeDocument/2006/relationships/slide" Target="slides/slide15.xml"/><Relationship Id="rId37" Type="http://schemas.openxmlformats.org/officeDocument/2006/relationships/slide" Target="slides/slide36.xml"/><Relationship Id="rId58" Type="http://schemas.openxmlformats.org/officeDocument/2006/relationships/slide" Target="slides/slide57.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44" Type="http://schemas.openxmlformats.org/officeDocument/2006/relationships/notesMaster" Target="notesMasters/notesMaster1.xml"/><Relationship Id="rId90" Type="http://schemas.openxmlformats.org/officeDocument/2006/relationships/slide" Target="slides/slide89.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2" name="Rectangle 2"/>
          <p:cNvSpPr>
            <a:spLocks noGrp="1" noChangeArrowheads="1"/>
          </p:cNvSpPr>
          <p:nvPr>
            <p:ph type="hdr" sz="quarter"/>
          </p:nvPr>
        </p:nvSpPr>
        <p:spPr bwMode="auto">
          <a:xfrm>
            <a:off x="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l">
              <a:defRPr sz="1200" smtClean="0"/>
            </a:lvl1pPr>
          </a:lstStyle>
          <a:p>
            <a:pPr>
              <a:defRPr/>
            </a:pPr>
            <a:endParaRPr lang="en-US" altLang="en-US"/>
          </a:p>
        </p:txBody>
      </p:sp>
      <p:sp>
        <p:nvSpPr>
          <p:cNvPr id="46083" name="Rectangle 3"/>
          <p:cNvSpPr>
            <a:spLocks noGrp="1" noChangeArrowheads="1"/>
          </p:cNvSpPr>
          <p:nvPr>
            <p:ph type="dt" sz="quarter" idx="1"/>
          </p:nvPr>
        </p:nvSpPr>
        <p:spPr bwMode="auto">
          <a:xfrm>
            <a:off x="411480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r">
              <a:defRPr sz="1200" smtClean="0"/>
            </a:lvl1pPr>
          </a:lstStyle>
          <a:p>
            <a:pPr>
              <a:defRPr/>
            </a:pPr>
            <a:endParaRPr lang="en-US" altLang="en-US"/>
          </a:p>
        </p:txBody>
      </p:sp>
      <p:sp>
        <p:nvSpPr>
          <p:cNvPr id="46084" name="Rectangle 4"/>
          <p:cNvSpPr>
            <a:spLocks noGrp="1" noChangeArrowheads="1"/>
          </p:cNvSpPr>
          <p:nvPr>
            <p:ph type="ftr" sz="quarter" idx="2"/>
          </p:nvPr>
        </p:nvSpPr>
        <p:spPr bwMode="auto">
          <a:xfrm>
            <a:off x="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l">
              <a:defRPr sz="1200" smtClean="0"/>
            </a:lvl1pPr>
          </a:lstStyle>
          <a:p>
            <a:pPr>
              <a:defRPr/>
            </a:pPr>
            <a:endParaRPr lang="en-US" altLang="en-US"/>
          </a:p>
        </p:txBody>
      </p:sp>
      <p:sp>
        <p:nvSpPr>
          <p:cNvPr id="46085" name="Rectangle 5"/>
          <p:cNvSpPr>
            <a:spLocks noGrp="1" noChangeArrowheads="1"/>
          </p:cNvSpPr>
          <p:nvPr>
            <p:ph type="sldNum" sz="quarter" idx="3"/>
          </p:nvPr>
        </p:nvSpPr>
        <p:spPr bwMode="auto">
          <a:xfrm>
            <a:off x="411480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r">
              <a:defRPr sz="1200" smtClean="0"/>
            </a:lvl1pPr>
          </a:lstStyle>
          <a:p>
            <a:pPr>
              <a:defRPr/>
            </a:pPr>
            <a:fld id="{085AE3E6-3B06-4DEE-8B65-79A38B662D6E}" type="slidenum">
              <a:rPr lang="en-US" altLang="en-US"/>
              <a:pPr>
                <a:defRPr/>
              </a:pPr>
              <a:t>‹#›</a:t>
            </a:fld>
            <a:endParaRPr lang="en-US" altLang="en-US"/>
          </a:p>
        </p:txBody>
      </p:sp>
    </p:spTree>
    <p:extLst>
      <p:ext uri="{BB962C8B-B14F-4D97-AF65-F5344CB8AC3E}">
        <p14:creationId xmlns:p14="http://schemas.microsoft.com/office/powerpoint/2010/main" val="40646287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47" name="Rectangle 3"/>
          <p:cNvSpPr>
            <a:spLocks noGrp="1" noChangeArrowheads="1"/>
          </p:cNvSpPr>
          <p:nvPr>
            <p:ph type="dt" idx="1"/>
          </p:nvPr>
        </p:nvSpPr>
        <p:spPr bwMode="auto">
          <a:xfrm>
            <a:off x="4138613" y="0"/>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r" defTabSz="965200">
              <a:defRPr sz="1300" smtClean="0">
                <a:latin typeface="Times New Roman" panose="02020603050405020304" pitchFamily="18" charset="0"/>
              </a:defRPr>
            </a:lvl1pPr>
          </a:lstStyle>
          <a:p>
            <a:pPr>
              <a:defRPr/>
            </a:pPr>
            <a:endParaRPr lang="en-US" altLang="en-US"/>
          </a:p>
        </p:txBody>
      </p:sp>
      <p:sp>
        <p:nvSpPr>
          <p:cNvPr id="3076" name="Rectangle 4"/>
          <p:cNvSpPr>
            <a:spLocks noGrp="1" noRot="1" noChangeAspect="1" noChangeArrowheads="1" noTextEdit="1"/>
          </p:cNvSpPr>
          <p:nvPr>
            <p:ph type="sldImg" idx="2"/>
          </p:nvPr>
        </p:nvSpPr>
        <p:spPr bwMode="auto">
          <a:xfrm>
            <a:off x="1254125" y="719138"/>
            <a:ext cx="4794250" cy="3595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149" name="Rectangle 5"/>
          <p:cNvSpPr>
            <a:spLocks noGrp="1" noChangeArrowheads="1"/>
          </p:cNvSpPr>
          <p:nvPr>
            <p:ph type="body" sz="quarter" idx="3"/>
          </p:nvPr>
        </p:nvSpPr>
        <p:spPr bwMode="auto">
          <a:xfrm>
            <a:off x="973138" y="4554538"/>
            <a:ext cx="5356225" cy="43148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6150" name="Rectangle 6"/>
          <p:cNvSpPr>
            <a:spLocks noGrp="1" noChangeArrowheads="1"/>
          </p:cNvSpPr>
          <p:nvPr>
            <p:ph type="ftr" sz="quarter" idx="4"/>
          </p:nvPr>
        </p:nvSpPr>
        <p:spPr bwMode="auto">
          <a:xfrm>
            <a:off x="0" y="9109075"/>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51" name="Rectangle 7"/>
          <p:cNvSpPr>
            <a:spLocks noGrp="1" noChangeArrowheads="1"/>
          </p:cNvSpPr>
          <p:nvPr>
            <p:ph type="sldNum" sz="quarter" idx="5"/>
          </p:nvPr>
        </p:nvSpPr>
        <p:spPr bwMode="auto">
          <a:xfrm>
            <a:off x="4138613" y="9109075"/>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r" defTabSz="965200">
              <a:defRPr sz="1300" smtClean="0">
                <a:latin typeface="Times New Roman" panose="02020603050405020304" pitchFamily="18" charset="0"/>
              </a:defRPr>
            </a:lvl1pPr>
          </a:lstStyle>
          <a:p>
            <a:pPr>
              <a:defRPr/>
            </a:pPr>
            <a:fld id="{91D68F69-EA38-4BF2-AACB-9A80CFE5F833}" type="slidenum">
              <a:rPr lang="en-US" altLang="en-US"/>
              <a:pPr>
                <a:defRPr/>
              </a:pPr>
              <a:t>‹#›</a:t>
            </a:fld>
            <a:endParaRPr lang="en-US" altLang="en-US"/>
          </a:p>
        </p:txBody>
      </p:sp>
    </p:spTree>
    <p:extLst>
      <p:ext uri="{BB962C8B-B14F-4D97-AF65-F5344CB8AC3E}">
        <p14:creationId xmlns:p14="http://schemas.microsoft.com/office/powerpoint/2010/main" val="170480367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white">
          <a:xfrm>
            <a:off x="0" y="0"/>
            <a:ext cx="9144000" cy="2540000"/>
          </a:xfrm>
          <a:prstGeom prst="rect">
            <a:avLst/>
          </a:prstGeom>
          <a:gradFill rotWithShape="0">
            <a:gsLst>
              <a:gs pos="0">
                <a:schemeClr val="hlink"/>
              </a:gs>
              <a:gs pos="100000">
                <a:schemeClr val="bg2"/>
              </a:gs>
            </a:gsLst>
            <a:lin ang="540000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5" name="Rectangle 3"/>
          <p:cNvSpPr>
            <a:spLocks noChangeArrowheads="1"/>
          </p:cNvSpPr>
          <p:nvPr/>
        </p:nvSpPr>
        <p:spPr bwMode="white">
          <a:xfrm>
            <a:off x="0" y="2540000"/>
            <a:ext cx="9144000" cy="4318000"/>
          </a:xfrm>
          <a:prstGeom prst="rect">
            <a:avLst/>
          </a:prstGeom>
          <a:gradFill rotWithShape="0">
            <a:gsLst>
              <a:gs pos="0">
                <a:schemeClr val="bg2"/>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6" name="Rectangle 4"/>
          <p:cNvSpPr>
            <a:spLocks noChangeArrowheads="1"/>
          </p:cNvSpPr>
          <p:nvPr/>
        </p:nvSpPr>
        <p:spPr bwMode="ltGray">
          <a:xfrm flipV="1">
            <a:off x="0" y="2595563"/>
            <a:ext cx="6816725" cy="254000"/>
          </a:xfrm>
          <a:prstGeom prst="rect">
            <a:avLst/>
          </a:prstGeom>
          <a:gradFill rotWithShape="0">
            <a:gsLst>
              <a:gs pos="0">
                <a:schemeClr val="hlink"/>
              </a:gs>
              <a:gs pos="100000">
                <a:schemeClr val="bg2"/>
              </a:gs>
            </a:gsLst>
            <a:lin ang="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33797" name="Rectangle 5"/>
          <p:cNvSpPr>
            <a:spLocks noGrp="1" noChangeArrowheads="1"/>
          </p:cNvSpPr>
          <p:nvPr>
            <p:ph type="ctrTitle"/>
          </p:nvPr>
        </p:nvSpPr>
        <p:spPr>
          <a:xfrm>
            <a:off x="1179513" y="182563"/>
            <a:ext cx="7772400" cy="706437"/>
          </a:xfrm>
          <a:extLst>
            <a:ext uri="{AF507438-7753-43E0-B8FC-AC1667EBCBE1}">
              <a14:hiddenEffects xmlns:a14="http://schemas.microsoft.com/office/drawing/2010/main">
                <a:effectLst>
                  <a:outerShdw dist="35921" dir="2700000" algn="ctr" rotWithShape="0">
                    <a:schemeClr val="tx1"/>
                  </a:outerShdw>
                </a:effectLst>
              </a14:hiddenEffects>
            </a:ext>
          </a:extLst>
        </p:spPr>
        <p:txBody>
          <a:bodyPr/>
          <a:lstStyle>
            <a:lvl1pPr>
              <a:defRPr sz="2000" b="0">
                <a:latin typeface="Helvetica-Narrow" pitchFamily="34" charset="0"/>
              </a:defRPr>
            </a:lvl1pPr>
          </a:lstStyle>
          <a:p>
            <a:pPr lvl="0"/>
            <a:r>
              <a:rPr lang="en-US" altLang="en-US" noProof="0"/>
              <a:t>Click to edit Master title style</a:t>
            </a:r>
          </a:p>
        </p:txBody>
      </p:sp>
      <p:sp>
        <p:nvSpPr>
          <p:cNvPr id="33798" name="Rectangle 6"/>
          <p:cNvSpPr>
            <a:spLocks noGrp="1" noChangeArrowheads="1"/>
          </p:cNvSpPr>
          <p:nvPr>
            <p:ph type="subTitle" idx="1"/>
          </p:nvPr>
        </p:nvSpPr>
        <p:spPr>
          <a:xfrm>
            <a:off x="1371600" y="3886200"/>
            <a:ext cx="6400800" cy="1752600"/>
          </a:xfrm>
        </p:spPr>
        <p:txBody>
          <a:bodyPr/>
          <a:lstStyle>
            <a:lvl1pPr marL="0" indent="0">
              <a:buFont typeface="Monotype Sorts" pitchFamily="2" charset="2"/>
              <a:buNone/>
              <a:defRPr/>
            </a:lvl1pPr>
          </a:lstStyle>
          <a:p>
            <a:pPr lvl="0"/>
            <a:r>
              <a:rPr lang="en-US" altLang="en-US" noProof="0"/>
              <a:t>Click to edit Master subtitle style</a:t>
            </a:r>
          </a:p>
        </p:txBody>
      </p:sp>
      <p:sp>
        <p:nvSpPr>
          <p:cNvPr id="7" name="Rectangle 7"/>
          <p:cNvSpPr>
            <a:spLocks noGrp="1" noChangeArrowheads="1"/>
          </p:cNvSpPr>
          <p:nvPr>
            <p:ph type="dt" sz="half" idx="10"/>
          </p:nvPr>
        </p:nvSpPr>
        <p:spPr bwMode="auto">
          <a:xfrm>
            <a:off x="6858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l">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8" name="Rectangle 8"/>
          <p:cNvSpPr>
            <a:spLocks noGrp="1" noChangeArrowheads="1"/>
          </p:cNvSpPr>
          <p:nvPr>
            <p:ph type="ftr" sz="quarter" idx="11"/>
          </p:nvPr>
        </p:nvSpPr>
        <p:spPr>
          <a:xfrm>
            <a:off x="3124200" y="6248400"/>
            <a:ext cx="2895600" cy="457200"/>
          </a:xfrm>
        </p:spPr>
        <p:txBody>
          <a:bodyPr/>
          <a:lstStyle>
            <a:lvl1pPr algn="ctr">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9" name="Rectangle 9"/>
          <p:cNvSpPr>
            <a:spLocks noGrp="1" noChangeArrowheads="1"/>
          </p:cNvSpPr>
          <p:nvPr>
            <p:ph type="sldNum" sz="quarter" idx="12"/>
          </p:nvPr>
        </p:nvSpPr>
        <p:spPr bwMode="auto">
          <a:xfrm>
            <a:off x="65532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r">
              <a:spcBef>
                <a:spcPct val="50000"/>
              </a:spcBef>
              <a:defRPr sz="1400" smtClean="0">
                <a:solidFill>
                  <a:srgbClr val="660066"/>
                </a:solidFill>
                <a:latin typeface="Impact" panose="020B0806030902050204" pitchFamily="34" charset="0"/>
              </a:defRPr>
            </a:lvl1pPr>
          </a:lstStyle>
          <a:p>
            <a:pPr>
              <a:defRPr/>
            </a:pPr>
            <a:fld id="{23E998F6-3482-401C-B7FE-C90059762FA7}" type="slidenum">
              <a:rPr lang="en-US" altLang="en-US"/>
              <a:pPr>
                <a:defRPr/>
              </a:pPr>
              <a:t>‹#›</a:t>
            </a:fld>
            <a:endParaRPr lang="en-US" altLang="en-US"/>
          </a:p>
        </p:txBody>
      </p:sp>
    </p:spTree>
    <p:extLst>
      <p:ext uri="{BB962C8B-B14F-4D97-AF65-F5344CB8AC3E}">
        <p14:creationId xmlns:p14="http://schemas.microsoft.com/office/powerpoint/2010/main" val="301544405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dirty="0"/>
              <a:t>WEB</a:t>
            </a:r>
          </a:p>
        </p:txBody>
      </p:sp>
    </p:spTree>
    <p:extLst>
      <p:ext uri="{BB962C8B-B14F-4D97-AF65-F5344CB8AC3E}">
        <p14:creationId xmlns:p14="http://schemas.microsoft.com/office/powerpoint/2010/main" val="2259016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827785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1047750" y="1724025"/>
            <a:ext cx="343852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38675" y="1724025"/>
            <a:ext cx="343852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966181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1293133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605257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4222065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814641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593714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357622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72275" y="0"/>
            <a:ext cx="2171700" cy="58388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257175" y="0"/>
            <a:ext cx="6362700" cy="58388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3115371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ChangeArrowheads="1"/>
          </p:cNvSpPr>
          <p:nvPr/>
        </p:nvSpPr>
        <p:spPr bwMode="auto">
          <a:xfrm>
            <a:off x="0" y="0"/>
            <a:ext cx="9144000" cy="6858000"/>
          </a:xfrm>
          <a:prstGeom prst="rect">
            <a:avLst/>
          </a:prstGeom>
          <a:gradFill rotWithShape="0">
            <a:gsLst>
              <a:gs pos="0">
                <a:srgbClr val="99CCFF"/>
              </a:gs>
              <a:gs pos="100000">
                <a:schemeClr val="bg2"/>
              </a:gs>
            </a:gsLst>
            <a:lin ang="540000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1027" name="Rectangle 3"/>
          <p:cNvSpPr>
            <a:spLocks noGrp="1" noChangeArrowheads="1"/>
          </p:cNvSpPr>
          <p:nvPr>
            <p:ph type="title"/>
          </p:nvPr>
        </p:nvSpPr>
        <p:spPr bwMode="auto">
          <a:xfrm>
            <a:off x="257175" y="0"/>
            <a:ext cx="8686800" cy="844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8" name="Rectangle 69"/>
          <p:cNvSpPr>
            <a:spLocks noChangeArrowheads="1"/>
          </p:cNvSpPr>
          <p:nvPr/>
        </p:nvSpPr>
        <p:spPr bwMode="auto">
          <a:xfrm>
            <a:off x="7934325" y="6537325"/>
            <a:ext cx="1209675"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r>
              <a:rPr lang="en-US" altLang="en-US" sz="1000"/>
              <a:t>Mike Dacey</a:t>
            </a:r>
            <a:endParaRPr lang="en-US" altLang="en-US" sz="1400">
              <a:latin typeface="Times New Roman" panose="02020603050405020304" pitchFamily="18" charset="0"/>
            </a:endParaRPr>
          </a:p>
        </p:txBody>
      </p:sp>
      <p:sp>
        <p:nvSpPr>
          <p:cNvPr id="1029" name="Text Box 70"/>
          <p:cNvSpPr txBox="1">
            <a:spLocks noChangeArrowheads="1"/>
          </p:cNvSpPr>
          <p:nvPr/>
        </p:nvSpPr>
        <p:spPr bwMode="auto">
          <a:xfrm>
            <a:off x="4268788" y="6546850"/>
            <a:ext cx="339725" cy="2444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spcBef>
                <a:spcPct val="50000"/>
              </a:spcBef>
            </a:pPr>
            <a:fld id="{A8AD1263-4F9C-453B-B47E-27E02C13953D}" type="slidenum">
              <a:rPr lang="en-US" altLang="en-US" sz="1000"/>
              <a:pPr>
                <a:spcBef>
                  <a:spcPct val="50000"/>
                </a:spcBef>
              </a:pPr>
              <a:t>‹#›</a:t>
            </a:fld>
            <a:endParaRPr lang="en-US" altLang="en-US" sz="1000"/>
          </a:p>
        </p:txBody>
      </p:sp>
      <p:sp>
        <p:nvSpPr>
          <p:cNvPr id="32923" name="Rectangle 155"/>
          <p:cNvSpPr>
            <a:spLocks noGrp="1" noChangeArrowheads="1"/>
          </p:cNvSpPr>
          <p:nvPr>
            <p:ph type="ftr" sz="quarter" idx="3"/>
          </p:nvPr>
        </p:nvSpPr>
        <p:spPr bwMode="auto">
          <a:xfrm>
            <a:off x="79375" y="6537325"/>
            <a:ext cx="28956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000" smtClean="0"/>
            </a:lvl1pPr>
          </a:lstStyle>
          <a:p>
            <a:pPr>
              <a:defRPr/>
            </a:pPr>
            <a:r>
              <a:rPr lang="en-US" altLang="en-US" dirty="0"/>
              <a:t>WEB</a:t>
            </a:r>
          </a:p>
        </p:txBody>
      </p:sp>
      <p:sp>
        <p:nvSpPr>
          <p:cNvPr id="1031" name="Freeform 233"/>
          <p:cNvSpPr>
            <a:spLocks/>
          </p:cNvSpPr>
          <p:nvPr/>
        </p:nvSpPr>
        <p:spPr bwMode="auto">
          <a:xfrm>
            <a:off x="930275" y="1852613"/>
            <a:ext cx="34925" cy="17462"/>
          </a:xfrm>
          <a:custGeom>
            <a:avLst/>
            <a:gdLst>
              <a:gd name="T0" fmla="*/ 9284 w 79"/>
              <a:gd name="T1" fmla="*/ 14451 h 29"/>
              <a:gd name="T2" fmla="*/ 11494 w 79"/>
              <a:gd name="T3" fmla="*/ 15053 h 29"/>
              <a:gd name="T4" fmla="*/ 15031 w 79"/>
              <a:gd name="T5" fmla="*/ 15656 h 29"/>
              <a:gd name="T6" fmla="*/ 18568 w 79"/>
              <a:gd name="T7" fmla="*/ 16258 h 29"/>
              <a:gd name="T8" fmla="*/ 22547 w 79"/>
              <a:gd name="T9" fmla="*/ 16860 h 29"/>
              <a:gd name="T10" fmla="*/ 26083 w 79"/>
              <a:gd name="T11" fmla="*/ 17462 h 29"/>
              <a:gd name="T12" fmla="*/ 30062 w 79"/>
              <a:gd name="T13" fmla="*/ 17462 h 29"/>
              <a:gd name="T14" fmla="*/ 31830 w 79"/>
              <a:gd name="T15" fmla="*/ 17462 h 29"/>
              <a:gd name="T16" fmla="*/ 33599 w 79"/>
              <a:gd name="T17" fmla="*/ 16258 h 29"/>
              <a:gd name="T18" fmla="*/ 34483 w 79"/>
              <a:gd name="T19" fmla="*/ 13849 h 29"/>
              <a:gd name="T20" fmla="*/ 34925 w 79"/>
              <a:gd name="T21" fmla="*/ 11441 h 29"/>
              <a:gd name="T22" fmla="*/ 34925 w 79"/>
              <a:gd name="T23" fmla="*/ 9634 h 29"/>
              <a:gd name="T24" fmla="*/ 34925 w 79"/>
              <a:gd name="T25" fmla="*/ 9032 h 29"/>
              <a:gd name="T26" fmla="*/ 32715 w 79"/>
              <a:gd name="T27" fmla="*/ 7828 h 29"/>
              <a:gd name="T28" fmla="*/ 28736 w 79"/>
              <a:gd name="T29" fmla="*/ 6624 h 29"/>
              <a:gd name="T30" fmla="*/ 24315 w 79"/>
              <a:gd name="T31" fmla="*/ 5419 h 29"/>
              <a:gd name="T32" fmla="*/ 20778 w 79"/>
              <a:gd name="T33" fmla="*/ 3613 h 29"/>
              <a:gd name="T34" fmla="*/ 17684 w 79"/>
              <a:gd name="T35" fmla="*/ 1806 h 29"/>
              <a:gd name="T36" fmla="*/ 13705 w 79"/>
              <a:gd name="T37" fmla="*/ 602 h 29"/>
              <a:gd name="T38" fmla="*/ 9284 w 79"/>
              <a:gd name="T39" fmla="*/ 0 h 29"/>
              <a:gd name="T40" fmla="*/ 6631 w 79"/>
              <a:gd name="T41" fmla="*/ 1204 h 29"/>
              <a:gd name="T42" fmla="*/ 3979 w 79"/>
              <a:gd name="T43" fmla="*/ 4817 h 29"/>
              <a:gd name="T44" fmla="*/ 1326 w 79"/>
              <a:gd name="T45" fmla="*/ 7828 h 29"/>
              <a:gd name="T46" fmla="*/ 0 w 79"/>
              <a:gd name="T47" fmla="*/ 10838 h 29"/>
              <a:gd name="T48" fmla="*/ 442 w 79"/>
              <a:gd name="T49" fmla="*/ 12645 h 29"/>
              <a:gd name="T50" fmla="*/ 2210 w 79"/>
              <a:gd name="T51" fmla="*/ 13849 h 29"/>
              <a:gd name="T52" fmla="*/ 4863 w 79"/>
              <a:gd name="T53" fmla="*/ 13849 h 29"/>
              <a:gd name="T54" fmla="*/ 7516 w 79"/>
              <a:gd name="T55" fmla="*/ 14451 h 29"/>
              <a:gd name="T56" fmla="*/ 9284 w 79"/>
              <a:gd name="T57" fmla="*/ 14451 h 29"/>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79" h="29">
                <a:moveTo>
                  <a:pt x="21" y="24"/>
                </a:moveTo>
                <a:lnTo>
                  <a:pt x="26" y="25"/>
                </a:lnTo>
                <a:lnTo>
                  <a:pt x="34" y="26"/>
                </a:lnTo>
                <a:lnTo>
                  <a:pt x="42" y="27"/>
                </a:lnTo>
                <a:lnTo>
                  <a:pt x="51" y="28"/>
                </a:lnTo>
                <a:lnTo>
                  <a:pt x="59" y="29"/>
                </a:lnTo>
                <a:lnTo>
                  <a:pt x="68" y="29"/>
                </a:lnTo>
                <a:lnTo>
                  <a:pt x="72" y="29"/>
                </a:lnTo>
                <a:lnTo>
                  <a:pt x="76" y="27"/>
                </a:lnTo>
                <a:lnTo>
                  <a:pt x="78" y="23"/>
                </a:lnTo>
                <a:lnTo>
                  <a:pt x="79" y="19"/>
                </a:lnTo>
                <a:lnTo>
                  <a:pt x="79" y="16"/>
                </a:lnTo>
                <a:lnTo>
                  <a:pt x="79" y="15"/>
                </a:lnTo>
                <a:lnTo>
                  <a:pt x="74" y="13"/>
                </a:lnTo>
                <a:lnTo>
                  <a:pt x="65" y="11"/>
                </a:lnTo>
                <a:lnTo>
                  <a:pt x="55" y="9"/>
                </a:lnTo>
                <a:lnTo>
                  <a:pt x="47" y="6"/>
                </a:ln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close/>
              </a:path>
            </a:pathLst>
          </a:custGeom>
          <a:solidFill>
            <a:srgbClr val="284C7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2" name="Freeform 234"/>
          <p:cNvSpPr>
            <a:spLocks/>
          </p:cNvSpPr>
          <p:nvPr/>
        </p:nvSpPr>
        <p:spPr bwMode="auto">
          <a:xfrm>
            <a:off x="930275" y="1852613"/>
            <a:ext cx="28575" cy="17462"/>
          </a:xfrm>
          <a:custGeom>
            <a:avLst/>
            <a:gdLst>
              <a:gd name="T0" fmla="*/ 20985 w 64"/>
              <a:gd name="T1" fmla="*/ 3880 h 27"/>
              <a:gd name="T2" fmla="*/ 17859 w 64"/>
              <a:gd name="T3" fmla="*/ 1940 h 27"/>
              <a:gd name="T4" fmla="*/ 13841 w 64"/>
              <a:gd name="T5" fmla="*/ 647 h 27"/>
              <a:gd name="T6" fmla="*/ 9376 w 64"/>
              <a:gd name="T7" fmla="*/ 0 h 27"/>
              <a:gd name="T8" fmla="*/ 6697 w 64"/>
              <a:gd name="T9" fmla="*/ 1293 h 27"/>
              <a:gd name="T10" fmla="*/ 4018 w 64"/>
              <a:gd name="T11" fmla="*/ 5174 h 27"/>
              <a:gd name="T12" fmla="*/ 1339 w 64"/>
              <a:gd name="T13" fmla="*/ 8408 h 27"/>
              <a:gd name="T14" fmla="*/ 0 w 64"/>
              <a:gd name="T15" fmla="*/ 11641 h 27"/>
              <a:gd name="T16" fmla="*/ 446 w 64"/>
              <a:gd name="T17" fmla="*/ 13582 h 27"/>
              <a:gd name="T18" fmla="*/ 2232 w 64"/>
              <a:gd name="T19" fmla="*/ 14875 h 27"/>
              <a:gd name="T20" fmla="*/ 4911 w 64"/>
              <a:gd name="T21" fmla="*/ 14875 h 27"/>
              <a:gd name="T22" fmla="*/ 7590 w 64"/>
              <a:gd name="T23" fmla="*/ 15522 h 27"/>
              <a:gd name="T24" fmla="*/ 9376 w 64"/>
              <a:gd name="T25" fmla="*/ 15522 h 27"/>
              <a:gd name="T26" fmla="*/ 11609 w 64"/>
              <a:gd name="T27" fmla="*/ 16169 h 27"/>
              <a:gd name="T28" fmla="*/ 14288 w 64"/>
              <a:gd name="T29" fmla="*/ 16815 h 27"/>
              <a:gd name="T30" fmla="*/ 17413 w 64"/>
              <a:gd name="T31" fmla="*/ 16815 h 27"/>
              <a:gd name="T32" fmla="*/ 20538 w 64"/>
              <a:gd name="T33" fmla="*/ 17462 h 27"/>
              <a:gd name="T34" fmla="*/ 22771 w 64"/>
              <a:gd name="T35" fmla="*/ 17462 h 27"/>
              <a:gd name="T36" fmla="*/ 25450 w 64"/>
              <a:gd name="T37" fmla="*/ 16815 h 27"/>
              <a:gd name="T38" fmla="*/ 27682 w 64"/>
              <a:gd name="T39" fmla="*/ 16815 h 27"/>
              <a:gd name="T40" fmla="*/ 28575 w 64"/>
              <a:gd name="T41" fmla="*/ 15522 h 27"/>
              <a:gd name="T42" fmla="*/ 28575 w 64"/>
              <a:gd name="T43" fmla="*/ 13582 h 27"/>
              <a:gd name="T44" fmla="*/ 28129 w 64"/>
              <a:gd name="T45" fmla="*/ 10995 h 27"/>
              <a:gd name="T46" fmla="*/ 25450 w 64"/>
              <a:gd name="T47" fmla="*/ 7114 h 27"/>
              <a:gd name="T48" fmla="*/ 20985 w 64"/>
              <a:gd name="T49" fmla="*/ 3880 h 2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64" h="27">
                <a:moveTo>
                  <a:pt x="47" y="6"/>
                </a:move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lnTo>
                  <a:pt x="26" y="25"/>
                </a:lnTo>
                <a:lnTo>
                  <a:pt x="32" y="26"/>
                </a:lnTo>
                <a:lnTo>
                  <a:pt x="39" y="26"/>
                </a:lnTo>
                <a:lnTo>
                  <a:pt x="46" y="27"/>
                </a:lnTo>
                <a:lnTo>
                  <a:pt x="51" y="27"/>
                </a:lnTo>
                <a:lnTo>
                  <a:pt x="57" y="26"/>
                </a:lnTo>
                <a:lnTo>
                  <a:pt x="62" y="26"/>
                </a:lnTo>
                <a:lnTo>
                  <a:pt x="64" y="24"/>
                </a:lnTo>
                <a:lnTo>
                  <a:pt x="64" y="21"/>
                </a:lnTo>
                <a:lnTo>
                  <a:pt x="63" y="17"/>
                </a:lnTo>
                <a:lnTo>
                  <a:pt x="57" y="11"/>
                </a:lnTo>
                <a:lnTo>
                  <a:pt x="47" y="6"/>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3" name="Freeform 235"/>
          <p:cNvSpPr>
            <a:spLocks/>
          </p:cNvSpPr>
          <p:nvPr/>
        </p:nvSpPr>
        <p:spPr bwMode="auto">
          <a:xfrm>
            <a:off x="1485900" y="1817688"/>
            <a:ext cx="44450" cy="30162"/>
          </a:xfrm>
          <a:custGeom>
            <a:avLst/>
            <a:gdLst>
              <a:gd name="T0" fmla="*/ 35387 w 103"/>
              <a:gd name="T1" fmla="*/ 29593 h 53"/>
              <a:gd name="T2" fmla="*/ 34093 w 103"/>
              <a:gd name="T3" fmla="*/ 30162 h 53"/>
              <a:gd name="T4" fmla="*/ 31503 w 103"/>
              <a:gd name="T5" fmla="*/ 29593 h 53"/>
              <a:gd name="T6" fmla="*/ 27619 w 103"/>
              <a:gd name="T7" fmla="*/ 29024 h 53"/>
              <a:gd name="T8" fmla="*/ 22872 w 103"/>
              <a:gd name="T9" fmla="*/ 28455 h 53"/>
              <a:gd name="T10" fmla="*/ 18557 w 103"/>
              <a:gd name="T11" fmla="*/ 27317 h 53"/>
              <a:gd name="T12" fmla="*/ 14673 w 103"/>
              <a:gd name="T13" fmla="*/ 25609 h 53"/>
              <a:gd name="T14" fmla="*/ 11652 w 103"/>
              <a:gd name="T15" fmla="*/ 24471 h 53"/>
              <a:gd name="T16" fmla="*/ 9494 w 103"/>
              <a:gd name="T17" fmla="*/ 23333 h 53"/>
              <a:gd name="T18" fmla="*/ 7768 w 103"/>
              <a:gd name="T19" fmla="*/ 21626 h 53"/>
              <a:gd name="T20" fmla="*/ 6042 w 103"/>
              <a:gd name="T21" fmla="*/ 20487 h 53"/>
              <a:gd name="T22" fmla="*/ 3452 w 103"/>
              <a:gd name="T23" fmla="*/ 20487 h 53"/>
              <a:gd name="T24" fmla="*/ 0 w 103"/>
              <a:gd name="T25" fmla="*/ 20487 h 53"/>
              <a:gd name="T26" fmla="*/ 2158 w 103"/>
              <a:gd name="T27" fmla="*/ 19349 h 53"/>
              <a:gd name="T28" fmla="*/ 4316 w 103"/>
              <a:gd name="T29" fmla="*/ 17642 h 53"/>
              <a:gd name="T30" fmla="*/ 5610 w 103"/>
              <a:gd name="T31" fmla="*/ 15935 h 53"/>
              <a:gd name="T32" fmla="*/ 7768 w 103"/>
              <a:gd name="T33" fmla="*/ 13089 h 53"/>
              <a:gd name="T34" fmla="*/ 9494 w 103"/>
              <a:gd name="T35" fmla="*/ 10813 h 53"/>
              <a:gd name="T36" fmla="*/ 12083 w 103"/>
              <a:gd name="T37" fmla="*/ 7967 h 53"/>
              <a:gd name="T38" fmla="*/ 14241 w 103"/>
              <a:gd name="T39" fmla="*/ 5691 h 53"/>
              <a:gd name="T40" fmla="*/ 16399 w 103"/>
              <a:gd name="T41" fmla="*/ 2845 h 53"/>
              <a:gd name="T42" fmla="*/ 18988 w 103"/>
              <a:gd name="T43" fmla="*/ 569 h 53"/>
              <a:gd name="T44" fmla="*/ 22009 w 103"/>
              <a:gd name="T45" fmla="*/ 0 h 53"/>
              <a:gd name="T46" fmla="*/ 24599 w 103"/>
              <a:gd name="T47" fmla="*/ 0 h 53"/>
              <a:gd name="T48" fmla="*/ 27619 w 103"/>
              <a:gd name="T49" fmla="*/ 1707 h 53"/>
              <a:gd name="T50" fmla="*/ 30209 w 103"/>
              <a:gd name="T51" fmla="*/ 2845 h 53"/>
              <a:gd name="T52" fmla="*/ 32367 w 103"/>
              <a:gd name="T53" fmla="*/ 3984 h 53"/>
              <a:gd name="T54" fmla="*/ 34956 w 103"/>
              <a:gd name="T55" fmla="*/ 6260 h 53"/>
              <a:gd name="T56" fmla="*/ 37114 w 103"/>
              <a:gd name="T57" fmla="*/ 7967 h 53"/>
              <a:gd name="T58" fmla="*/ 40134 w 103"/>
              <a:gd name="T59" fmla="*/ 11382 h 53"/>
              <a:gd name="T60" fmla="*/ 42724 w 103"/>
              <a:gd name="T61" fmla="*/ 14796 h 53"/>
              <a:gd name="T62" fmla="*/ 44450 w 103"/>
              <a:gd name="T63" fmla="*/ 17073 h 53"/>
              <a:gd name="T64" fmla="*/ 42292 w 103"/>
              <a:gd name="T65" fmla="*/ 17642 h 53"/>
              <a:gd name="T66" fmla="*/ 38840 w 103"/>
              <a:gd name="T67" fmla="*/ 18780 h 53"/>
              <a:gd name="T68" fmla="*/ 36682 w 103"/>
              <a:gd name="T69" fmla="*/ 19918 h 53"/>
              <a:gd name="T70" fmla="*/ 35387 w 103"/>
              <a:gd name="T71" fmla="*/ 23902 h 53"/>
              <a:gd name="T72" fmla="*/ 35387 w 103"/>
              <a:gd name="T73" fmla="*/ 29593 h 5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03" h="53">
                <a:moveTo>
                  <a:pt x="82" y="52"/>
                </a:moveTo>
                <a:lnTo>
                  <a:pt x="79" y="53"/>
                </a:lnTo>
                <a:lnTo>
                  <a:pt x="73" y="52"/>
                </a:lnTo>
                <a:lnTo>
                  <a:pt x="64" y="51"/>
                </a:lnTo>
                <a:lnTo>
                  <a:pt x="53" y="50"/>
                </a:lnTo>
                <a:lnTo>
                  <a:pt x="43" y="48"/>
                </a:lnTo>
                <a:lnTo>
                  <a:pt x="34" y="45"/>
                </a:lnTo>
                <a:lnTo>
                  <a:pt x="27" y="43"/>
                </a:lnTo>
                <a:lnTo>
                  <a:pt x="22" y="41"/>
                </a:lnTo>
                <a:lnTo>
                  <a:pt x="18" y="38"/>
                </a:lnTo>
                <a:lnTo>
                  <a:pt x="14" y="36"/>
                </a:lnTo>
                <a:lnTo>
                  <a:pt x="8" y="36"/>
                </a:lnTo>
                <a:lnTo>
                  <a:pt x="0" y="36"/>
                </a:lnTo>
                <a:lnTo>
                  <a:pt x="5" y="34"/>
                </a:lnTo>
                <a:lnTo>
                  <a:pt x="10" y="31"/>
                </a:lnTo>
                <a:lnTo>
                  <a:pt x="13" y="28"/>
                </a:lnTo>
                <a:lnTo>
                  <a:pt x="18" y="23"/>
                </a:lnTo>
                <a:lnTo>
                  <a:pt x="22" y="19"/>
                </a:lnTo>
                <a:lnTo>
                  <a:pt x="28" y="14"/>
                </a:lnTo>
                <a:lnTo>
                  <a:pt x="33" y="10"/>
                </a:lnTo>
                <a:lnTo>
                  <a:pt x="38" y="5"/>
                </a:lnTo>
                <a:lnTo>
                  <a:pt x="44" y="1"/>
                </a:lnTo>
                <a:lnTo>
                  <a:pt x="51" y="0"/>
                </a:lnTo>
                <a:lnTo>
                  <a:pt x="57" y="0"/>
                </a:lnTo>
                <a:lnTo>
                  <a:pt x="64" y="3"/>
                </a:lnTo>
                <a:lnTo>
                  <a:pt x="70" y="5"/>
                </a:lnTo>
                <a:lnTo>
                  <a:pt x="75" y="7"/>
                </a:lnTo>
                <a:lnTo>
                  <a:pt x="81" y="11"/>
                </a:lnTo>
                <a:lnTo>
                  <a:pt x="86" y="14"/>
                </a:lnTo>
                <a:lnTo>
                  <a:pt x="93" y="20"/>
                </a:lnTo>
                <a:lnTo>
                  <a:pt x="99" y="26"/>
                </a:lnTo>
                <a:lnTo>
                  <a:pt x="103" y="30"/>
                </a:lnTo>
                <a:lnTo>
                  <a:pt x="98" y="31"/>
                </a:lnTo>
                <a:lnTo>
                  <a:pt x="90" y="33"/>
                </a:lnTo>
                <a:lnTo>
                  <a:pt x="85" y="35"/>
                </a:lnTo>
                <a:lnTo>
                  <a:pt x="82" y="42"/>
                </a:lnTo>
                <a:lnTo>
                  <a:pt x="82" y="52"/>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4" name="Rectangle 312"/>
          <p:cNvSpPr>
            <a:spLocks noGrp="1" noChangeArrowheads="1"/>
          </p:cNvSpPr>
          <p:nvPr>
            <p:ph type="body" idx="1"/>
          </p:nvPr>
        </p:nvSpPr>
        <p:spPr bwMode="auto">
          <a:xfrm>
            <a:off x="1047750" y="1724025"/>
            <a:ext cx="702945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Tree>
  </p:cSld>
  <p:clrMap bg1="lt1" tx1="dk1" bg2="lt2" tx2="dk2" accent1="accent1" accent2="accent2" accent3="accent3" accent4="accent4" accent5="accent5" accent6="accent6" hlink="hlink" folHlink="folHlink"/>
  <p:sldLayoutIdLst>
    <p:sldLayoutId id="2147483672"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ctr" rtl="0" eaLnBrk="0" fontAlgn="base" hangingPunct="0">
        <a:spcBef>
          <a:spcPct val="0"/>
        </a:spcBef>
        <a:spcAft>
          <a:spcPct val="0"/>
        </a:spcAft>
        <a:defRPr kumimoji="1" sz="3200" b="1" kern="1200">
          <a:solidFill>
            <a:schemeClr val="tx2"/>
          </a:solidFill>
          <a:latin typeface="+mj-lt"/>
          <a:ea typeface="+mj-ea"/>
          <a:cs typeface="+mj-cs"/>
        </a:defRPr>
      </a:lvl1pPr>
      <a:lvl2pPr algn="ctr" rtl="0" eaLnBrk="0" fontAlgn="base" hangingPunct="0">
        <a:spcBef>
          <a:spcPct val="0"/>
        </a:spcBef>
        <a:spcAft>
          <a:spcPct val="0"/>
        </a:spcAft>
        <a:defRPr kumimoji="1" sz="3200" b="1">
          <a:solidFill>
            <a:schemeClr val="tx2"/>
          </a:solidFill>
          <a:latin typeface="Helvetica" panose="020B0604020202020204" pitchFamily="34" charset="0"/>
        </a:defRPr>
      </a:lvl2pPr>
      <a:lvl3pPr algn="ctr" rtl="0" eaLnBrk="0" fontAlgn="base" hangingPunct="0">
        <a:spcBef>
          <a:spcPct val="0"/>
        </a:spcBef>
        <a:spcAft>
          <a:spcPct val="0"/>
        </a:spcAft>
        <a:defRPr kumimoji="1" sz="3200" b="1">
          <a:solidFill>
            <a:schemeClr val="tx2"/>
          </a:solidFill>
          <a:latin typeface="Helvetica" panose="020B0604020202020204" pitchFamily="34" charset="0"/>
        </a:defRPr>
      </a:lvl3pPr>
      <a:lvl4pPr algn="ctr" rtl="0" eaLnBrk="0" fontAlgn="base" hangingPunct="0">
        <a:spcBef>
          <a:spcPct val="0"/>
        </a:spcBef>
        <a:spcAft>
          <a:spcPct val="0"/>
        </a:spcAft>
        <a:defRPr kumimoji="1" sz="3200" b="1">
          <a:solidFill>
            <a:schemeClr val="tx2"/>
          </a:solidFill>
          <a:latin typeface="Helvetica" panose="020B0604020202020204" pitchFamily="34" charset="0"/>
        </a:defRPr>
      </a:lvl4pPr>
      <a:lvl5pPr algn="ctr" rtl="0" eaLnBrk="0" fontAlgn="base" hangingPunct="0">
        <a:spcBef>
          <a:spcPct val="0"/>
        </a:spcBef>
        <a:spcAft>
          <a:spcPct val="0"/>
        </a:spcAft>
        <a:defRPr kumimoji="1" sz="3200" b="1">
          <a:solidFill>
            <a:schemeClr val="tx2"/>
          </a:solidFill>
          <a:latin typeface="Helvetica" panose="020B0604020202020204" pitchFamily="34" charset="0"/>
        </a:defRPr>
      </a:lvl5pPr>
      <a:lvl6pPr marL="457200" algn="ctr" rtl="0" eaLnBrk="0" fontAlgn="base" hangingPunct="0">
        <a:spcBef>
          <a:spcPct val="0"/>
        </a:spcBef>
        <a:spcAft>
          <a:spcPct val="0"/>
        </a:spcAft>
        <a:defRPr kumimoji="1" sz="3200" b="1">
          <a:solidFill>
            <a:schemeClr val="tx2"/>
          </a:solidFill>
          <a:latin typeface="Helvetica" panose="020B0604020202020204" pitchFamily="34" charset="0"/>
        </a:defRPr>
      </a:lvl6pPr>
      <a:lvl7pPr marL="914400" algn="ctr" rtl="0" eaLnBrk="0" fontAlgn="base" hangingPunct="0">
        <a:spcBef>
          <a:spcPct val="0"/>
        </a:spcBef>
        <a:spcAft>
          <a:spcPct val="0"/>
        </a:spcAft>
        <a:defRPr kumimoji="1" sz="3200" b="1">
          <a:solidFill>
            <a:schemeClr val="tx2"/>
          </a:solidFill>
          <a:latin typeface="Helvetica" panose="020B0604020202020204" pitchFamily="34" charset="0"/>
        </a:defRPr>
      </a:lvl7pPr>
      <a:lvl8pPr marL="1371600" algn="ctr" rtl="0" eaLnBrk="0" fontAlgn="base" hangingPunct="0">
        <a:spcBef>
          <a:spcPct val="0"/>
        </a:spcBef>
        <a:spcAft>
          <a:spcPct val="0"/>
        </a:spcAft>
        <a:defRPr kumimoji="1" sz="3200" b="1">
          <a:solidFill>
            <a:schemeClr val="tx2"/>
          </a:solidFill>
          <a:latin typeface="Helvetica" panose="020B0604020202020204" pitchFamily="34" charset="0"/>
        </a:defRPr>
      </a:lvl8pPr>
      <a:lvl9pPr marL="1828800" algn="ctr" rtl="0" eaLnBrk="0" fontAlgn="base" hangingPunct="0">
        <a:spcBef>
          <a:spcPct val="0"/>
        </a:spcBef>
        <a:spcAft>
          <a:spcPct val="0"/>
        </a:spcAft>
        <a:defRPr kumimoji="1" sz="3200" b="1">
          <a:solidFill>
            <a:schemeClr val="tx2"/>
          </a:solidFill>
          <a:latin typeface="Helvetica" panose="020B0604020202020204" pitchFamily="34" charset="0"/>
        </a:defRPr>
      </a:lvl9pPr>
    </p:titleStyle>
    <p:body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2.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1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dirty="0"/>
              <a:t>WEB</a:t>
            </a:r>
          </a:p>
        </p:txBody>
      </p:sp>
      <p:sp>
        <p:nvSpPr>
          <p:cNvPr id="5123" name="Rectangle 2"/>
          <p:cNvSpPr>
            <a:spLocks noGrp="1" noChangeArrowheads="1"/>
          </p:cNvSpPr>
          <p:nvPr>
            <p:ph type="title"/>
          </p:nvPr>
        </p:nvSpPr>
        <p:spPr>
          <a:xfrm>
            <a:off x="266700" y="688975"/>
            <a:ext cx="8686800" cy="844550"/>
          </a:xfrm>
        </p:spPr>
        <p:txBody>
          <a:bodyPr/>
          <a:lstStyle/>
          <a:p>
            <a:r>
              <a:rPr lang="en-US" altLang="en-US" sz="4000" dirty="0"/>
              <a:t>DOCKER</a:t>
            </a:r>
          </a:p>
        </p:txBody>
      </p:sp>
      <p:sp>
        <p:nvSpPr>
          <p:cNvPr id="5124" name="Rectangle 3"/>
          <p:cNvSpPr>
            <a:spLocks noGrp="1" noChangeArrowheads="1"/>
          </p:cNvSpPr>
          <p:nvPr>
            <p:ph type="body" idx="1"/>
          </p:nvPr>
        </p:nvSpPr>
        <p:spPr>
          <a:xfrm>
            <a:off x="1036638" y="2103438"/>
            <a:ext cx="7029450" cy="4114800"/>
          </a:xfrm>
        </p:spPr>
        <p:txBody>
          <a:bodyPr/>
          <a:lstStyle/>
          <a:p>
            <a:pPr>
              <a:buFont typeface="Monotype Sorts" pitchFamily="2" charset="2"/>
              <a:buNone/>
            </a:pPr>
            <a:r>
              <a:rPr lang="en-US" altLang="en-US" sz="3200" dirty="0"/>
              <a:t>Lecturer: Michael Dacey</a:t>
            </a:r>
          </a:p>
          <a:p>
            <a:pPr>
              <a:buFont typeface="Monotype Sorts" pitchFamily="2" charset="2"/>
              <a:buNone/>
            </a:pPr>
            <a:endParaRPr lang="en-US" altLang="en-US" sz="3200" dirty="0"/>
          </a:p>
          <a:p>
            <a:pPr>
              <a:buFont typeface="Monotype Sorts" pitchFamily="2" charset="2"/>
              <a:buNone/>
            </a:pPr>
            <a:r>
              <a:rPr lang="en-US" altLang="en-US" sz="3200" dirty="0"/>
              <a:t>E-mail: michael.dacey@uwtsd.ac.uk</a:t>
            </a:r>
          </a:p>
          <a:p>
            <a:pPr>
              <a:buFont typeface="Monotype Sorts" pitchFamily="2" charset="2"/>
              <a:buNone/>
            </a:pPr>
            <a:endParaRPr lang="en-US" altLang="en-US" sz="3200" dirty="0"/>
          </a:p>
        </p:txBody>
      </p:sp>
      <p:pic>
        <p:nvPicPr>
          <p:cNvPr id="2" name="Picture 1"/>
          <p:cNvPicPr>
            <a:picLocks noChangeAspect="1"/>
          </p:cNvPicPr>
          <p:nvPr/>
        </p:nvPicPr>
        <p:blipFill>
          <a:blip r:embed="rId2"/>
          <a:stretch>
            <a:fillRect/>
          </a:stretch>
        </p:blipFill>
        <p:spPr>
          <a:xfrm>
            <a:off x="7128262" y="4532894"/>
            <a:ext cx="1365129" cy="1685344"/>
          </a:xfrm>
          <a:prstGeom prst="rect">
            <a:avLst/>
          </a:prstGeom>
        </p:spPr>
      </p:pic>
      <p:sp>
        <p:nvSpPr>
          <p:cNvPr id="3" name="TextBox 2"/>
          <p:cNvSpPr txBox="1"/>
          <p:nvPr/>
        </p:nvSpPr>
        <p:spPr>
          <a:xfrm>
            <a:off x="1559965" y="5848906"/>
            <a:ext cx="5044971" cy="369332"/>
          </a:xfrm>
          <a:prstGeom prst="rect">
            <a:avLst/>
          </a:prstGeom>
          <a:noFill/>
        </p:spPr>
        <p:txBody>
          <a:bodyPr wrap="none" rtlCol="0">
            <a:spAutoFit/>
          </a:bodyPr>
          <a:lstStyle/>
          <a:p>
            <a:r>
              <a:rPr lang="en-GB"/>
              <a:t>https://github.com/wsargent/docker-cheat-sheet</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7750" y="1429353"/>
            <a:ext cx="7029450" cy="4409472"/>
          </a:xfrm>
        </p:spPr>
        <p:txBody>
          <a:bodyPr/>
          <a:lstStyle/>
          <a:p>
            <a:pPr marL="0" indent="0" algn="ctr">
              <a:buNone/>
            </a:pPr>
            <a:r>
              <a:rPr lang="en-GB" sz="9600" dirty="0"/>
              <a:t>INTRO TO DOCKER</a:t>
            </a:r>
            <a:endParaRPr lang="en-GB" sz="5400"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4175206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Virtual Machines</a:t>
            </a:r>
          </a:p>
        </p:txBody>
      </p:sp>
      <p:sp>
        <p:nvSpPr>
          <p:cNvPr id="3" name="Content Placeholder 2"/>
          <p:cNvSpPr>
            <a:spLocks noGrp="1"/>
          </p:cNvSpPr>
          <p:nvPr>
            <p:ph idx="1"/>
          </p:nvPr>
        </p:nvSpPr>
        <p:spPr>
          <a:xfrm>
            <a:off x="1047750" y="1356360"/>
            <a:ext cx="7029450" cy="4482465"/>
          </a:xfrm>
        </p:spPr>
        <p:txBody>
          <a:bodyPr/>
          <a:lstStyle/>
          <a:p>
            <a:r>
              <a:rPr lang="en-GB" dirty="0"/>
              <a:t> Virtual machines make it possible to run multiple applications on the same physical hardware while keeping conflicts among software components and competition for hardware resources to a minimum. </a:t>
            </a:r>
          </a:p>
          <a:p>
            <a:r>
              <a:rPr lang="en-GB" dirty="0"/>
              <a:t>But virtual machines are bulky—typically gigabytes in size. They don’t really solve problems like portability, software updates, or continuous integration and continuous delivery</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4344596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Docker?</a:t>
            </a:r>
          </a:p>
        </p:txBody>
      </p:sp>
      <p:sp>
        <p:nvSpPr>
          <p:cNvPr id="3" name="Content Placeholder 2"/>
          <p:cNvSpPr>
            <a:spLocks noGrp="1"/>
          </p:cNvSpPr>
          <p:nvPr>
            <p:ph idx="1"/>
          </p:nvPr>
        </p:nvSpPr>
        <p:spPr>
          <a:xfrm>
            <a:off x="1047750" y="1447800"/>
            <a:ext cx="7029450" cy="4391025"/>
          </a:xfrm>
        </p:spPr>
        <p:txBody>
          <a:bodyPr/>
          <a:lstStyle/>
          <a:p>
            <a:r>
              <a:rPr lang="en-GB" dirty="0"/>
              <a:t>Containers make it possible to isolate applications into small, lightweight execution environments that share the operating system kernel. </a:t>
            </a:r>
          </a:p>
          <a:p>
            <a:r>
              <a:rPr lang="en-GB" dirty="0"/>
              <a:t>Typically measured in megabytes, containers use far fewer resources than virtual machines and start up almost immediately. </a:t>
            </a:r>
          </a:p>
          <a:p>
            <a:r>
              <a:rPr lang="en-GB" dirty="0"/>
              <a:t>They can be packed far more densely on the same hardware and spun up and down </a:t>
            </a:r>
            <a:r>
              <a:rPr lang="en-GB" i="1" dirty="0" err="1"/>
              <a:t>en</a:t>
            </a:r>
            <a:r>
              <a:rPr lang="en-GB" i="1" dirty="0"/>
              <a:t> masse</a:t>
            </a:r>
            <a:r>
              <a:rPr lang="en-GB" dirty="0"/>
              <a:t> with far less effort and overhead.</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363980" y="4739640"/>
            <a:ext cx="6904519" cy="646331"/>
          </a:xfrm>
          <a:prstGeom prst="rect">
            <a:avLst/>
          </a:prstGeom>
          <a:noFill/>
        </p:spPr>
        <p:txBody>
          <a:bodyPr wrap="none" rtlCol="0">
            <a:spAutoFit/>
          </a:bodyPr>
          <a:lstStyle/>
          <a:p>
            <a:r>
              <a:rPr lang="en-GB" dirty="0"/>
              <a:t>https://www.infoworld.com/article/3204171/what-is-docker-docker-</a:t>
            </a:r>
            <a:br>
              <a:rPr lang="en-GB" dirty="0"/>
            </a:br>
            <a:r>
              <a:rPr lang="en-GB" dirty="0"/>
              <a:t>containers-explained.html</a:t>
            </a:r>
          </a:p>
        </p:txBody>
      </p:sp>
    </p:spTree>
    <p:extLst>
      <p:ext uri="{BB962C8B-B14F-4D97-AF65-F5344CB8AC3E}">
        <p14:creationId xmlns:p14="http://schemas.microsoft.com/office/powerpoint/2010/main" val="3021287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lstStyle/>
          <a:p>
            <a:r>
              <a:rPr lang="en-GB" altLang="en-US" dirty="0"/>
              <a:t>Docker and </a:t>
            </a:r>
            <a:r>
              <a:rPr lang="en-GB" altLang="en-US" dirty="0" err="1"/>
              <a:t>Microservices</a:t>
            </a:r>
            <a:endParaRPr lang="en-GB" altLang="en-US" dirty="0"/>
          </a:p>
        </p:txBody>
      </p:sp>
      <p:sp>
        <p:nvSpPr>
          <p:cNvPr id="10243" name="Content Placeholder 2"/>
          <p:cNvSpPr>
            <a:spLocks noGrp="1"/>
          </p:cNvSpPr>
          <p:nvPr>
            <p:ph idx="1"/>
          </p:nvPr>
        </p:nvSpPr>
        <p:spPr>
          <a:xfrm>
            <a:off x="1047750" y="684213"/>
            <a:ext cx="7029450" cy="1571625"/>
          </a:xfrm>
        </p:spPr>
        <p:txBody>
          <a:bodyPr/>
          <a:lstStyle/>
          <a:p>
            <a:r>
              <a:rPr lang="en-GB" altLang="en-US"/>
              <a:t>If a VM is running a microservice the overhead of the OS becomes more significant e.g. it can increase from 2-3% of the total CPU load for a full service to 6-10% for a microservice</a:t>
            </a:r>
          </a:p>
          <a:p>
            <a:endParaRPr lang="en-GB" altLang="en-US"/>
          </a:p>
          <a:p>
            <a:endParaRPr lang="en-GB" altLang="en-US"/>
          </a:p>
          <a:p>
            <a:endParaRPr lang="en-GB" altLang="en-US"/>
          </a:p>
          <a:p>
            <a:endParaRPr lang="en-GB" altLang="en-US"/>
          </a:p>
          <a:p>
            <a:endParaRPr lang="en-GB" altLang="en-US"/>
          </a:p>
          <a:p>
            <a:endParaRPr lang="en-GB" altLang="en-US"/>
          </a:p>
          <a:p>
            <a:r>
              <a:rPr lang="en-GB" altLang="en-US"/>
              <a:t>Using Docker the microservice shares the OS with other microservices with much less overhead and cost</a:t>
            </a:r>
          </a:p>
        </p:txBody>
      </p:sp>
      <p:sp>
        <p:nvSpPr>
          <p:cNvPr id="10244"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grpSp>
        <p:nvGrpSpPr>
          <p:cNvPr id="10245" name="Group 39"/>
          <p:cNvGrpSpPr>
            <a:grpSpLocks/>
          </p:cNvGrpSpPr>
          <p:nvPr/>
        </p:nvGrpSpPr>
        <p:grpSpPr bwMode="auto">
          <a:xfrm>
            <a:off x="1470025" y="1974850"/>
            <a:ext cx="6149975" cy="2089150"/>
            <a:chOff x="301706" y="2381377"/>
            <a:chExt cx="6151110" cy="2090180"/>
          </a:xfrm>
        </p:grpSpPr>
        <p:sp>
          <p:nvSpPr>
            <p:cNvPr id="10259" name="Rectangle 5"/>
            <p:cNvSpPr>
              <a:spLocks noChangeArrowheads="1"/>
            </p:cNvSpPr>
            <p:nvPr/>
          </p:nvSpPr>
          <p:spPr bwMode="auto">
            <a:xfrm>
              <a:off x="1341429" y="2483269"/>
              <a:ext cx="1527095" cy="1638493"/>
            </a:xfrm>
            <a:prstGeom prst="rect">
              <a:avLst/>
            </a:prstGeom>
            <a:solidFill>
              <a:schemeClr val="bg1"/>
            </a:solidFill>
            <a:ln w="28575" algn="ctr">
              <a:solidFill>
                <a:schemeClr val="tx1"/>
              </a:solidFill>
              <a:round/>
              <a:headEnd/>
              <a:tailEnd/>
            </a:ln>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pPr algn="ctr"/>
              <a:endParaRPr lang="en-GB" altLang="en-US"/>
            </a:p>
          </p:txBody>
        </p:sp>
        <p:sp>
          <p:nvSpPr>
            <p:cNvPr id="10260" name="Rectangle 6"/>
            <p:cNvSpPr>
              <a:spLocks noChangeArrowheads="1"/>
            </p:cNvSpPr>
            <p:nvPr/>
          </p:nvSpPr>
          <p:spPr bwMode="auto">
            <a:xfrm>
              <a:off x="1373919" y="3685450"/>
              <a:ext cx="1466752" cy="394537"/>
            </a:xfrm>
            <a:prstGeom prst="rect">
              <a:avLst/>
            </a:prstGeom>
            <a:blipFill dpi="0" rotWithShape="0">
              <a:blip r:embed="rId2"/>
              <a:srcRect/>
              <a:tile tx="0" ty="0" sx="100000" sy="100000" flip="none" algn="tl"/>
            </a:blipFill>
            <a:ln w="9525" algn="ctr">
              <a:solidFill>
                <a:schemeClr val="tx1"/>
              </a:solidFill>
              <a:round/>
              <a:headEnd/>
              <a:tailEnd/>
            </a:ln>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pPr algn="ctr"/>
              <a:r>
                <a:rPr lang="en-GB" altLang="en-US">
                  <a:solidFill>
                    <a:srgbClr val="000000"/>
                  </a:solidFill>
                </a:rPr>
                <a:t>OS</a:t>
              </a:r>
            </a:p>
          </p:txBody>
        </p:sp>
        <p:sp>
          <p:nvSpPr>
            <p:cNvPr id="10261" name="TextBox 7"/>
            <p:cNvSpPr txBox="1">
              <a:spLocks noChangeArrowheads="1"/>
            </p:cNvSpPr>
            <p:nvPr/>
          </p:nvSpPr>
          <p:spPr bwMode="auto">
            <a:xfrm>
              <a:off x="1882799" y="3728829"/>
              <a:ext cx="444352" cy="30777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sz="1400"/>
                <a:t>OS</a:t>
              </a:r>
            </a:p>
          </p:txBody>
        </p:sp>
        <p:sp>
          <p:nvSpPr>
            <p:cNvPr id="9" name="Rectangle 8"/>
            <p:cNvSpPr/>
            <p:nvPr/>
          </p:nvSpPr>
          <p:spPr bwMode="auto">
            <a:xfrm>
              <a:off x="1351238" y="2483027"/>
              <a:ext cx="1503639" cy="1202330"/>
            </a:xfrm>
            <a:prstGeom prst="rect">
              <a:avLst/>
            </a:prstGeom>
            <a:solidFill>
              <a:schemeClr val="bg2">
                <a:lumMod val="90000"/>
              </a:schemeClr>
            </a:solidFill>
            <a:ln w="9525" cap="flat" cmpd="sng" algn="ctr">
              <a:solidFill>
                <a:schemeClr val="tx1"/>
              </a:solidFill>
              <a:prstDash val="solid"/>
              <a:round/>
              <a:headEnd type="none" w="med" len="med"/>
              <a:tailEnd type="none" w="med" len="med"/>
            </a:ln>
            <a:effectLst/>
          </p:spPr>
          <p:txBody>
            <a:bodyPr wrap="none" anchor="ctr"/>
            <a:lstStyle/>
            <a:p>
              <a:pPr algn="ctr">
                <a:defRPr/>
              </a:pPr>
              <a:r>
                <a:rPr lang="en-GB" dirty="0"/>
                <a:t>App</a:t>
              </a:r>
            </a:p>
          </p:txBody>
        </p:sp>
        <p:sp>
          <p:nvSpPr>
            <p:cNvPr id="10263" name="Rectangle 9"/>
            <p:cNvSpPr>
              <a:spLocks noChangeArrowheads="1"/>
            </p:cNvSpPr>
            <p:nvPr/>
          </p:nvSpPr>
          <p:spPr bwMode="auto">
            <a:xfrm>
              <a:off x="2376510" y="3420877"/>
              <a:ext cx="473445" cy="264571"/>
            </a:xfrm>
            <a:prstGeom prst="rect">
              <a:avLst/>
            </a:prstGeom>
            <a:solidFill>
              <a:schemeClr val="bg1"/>
            </a:solidFill>
            <a:ln w="9525" algn="ctr">
              <a:solidFill>
                <a:schemeClr val="tx1"/>
              </a:solidFill>
              <a:round/>
              <a:headEnd/>
              <a:tailEnd/>
            </a:ln>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pPr algn="ctr"/>
              <a:endParaRPr lang="en-GB" altLang="en-US"/>
            </a:p>
          </p:txBody>
        </p:sp>
        <p:sp>
          <p:nvSpPr>
            <p:cNvPr id="10264" name="Rectangle 10"/>
            <p:cNvSpPr>
              <a:spLocks noChangeArrowheads="1"/>
            </p:cNvSpPr>
            <p:nvPr/>
          </p:nvSpPr>
          <p:spPr bwMode="auto">
            <a:xfrm>
              <a:off x="3647542" y="2483267"/>
              <a:ext cx="1527095" cy="1638493"/>
            </a:xfrm>
            <a:prstGeom prst="rect">
              <a:avLst/>
            </a:prstGeom>
            <a:solidFill>
              <a:schemeClr val="bg1"/>
            </a:solidFill>
            <a:ln w="28575" algn="ctr">
              <a:solidFill>
                <a:schemeClr val="tx1"/>
              </a:solidFill>
              <a:round/>
              <a:headEnd/>
              <a:tailEnd/>
            </a:ln>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pPr algn="ctr"/>
              <a:endParaRPr lang="en-GB" altLang="en-US"/>
            </a:p>
          </p:txBody>
        </p:sp>
        <p:sp>
          <p:nvSpPr>
            <p:cNvPr id="10265" name="Rectangle 11"/>
            <p:cNvSpPr>
              <a:spLocks noChangeArrowheads="1"/>
            </p:cNvSpPr>
            <p:nvPr/>
          </p:nvSpPr>
          <p:spPr bwMode="auto">
            <a:xfrm>
              <a:off x="3680032" y="3685448"/>
              <a:ext cx="1466752" cy="394537"/>
            </a:xfrm>
            <a:prstGeom prst="rect">
              <a:avLst/>
            </a:prstGeom>
            <a:blipFill dpi="0" rotWithShape="0">
              <a:blip r:embed="rId2"/>
              <a:srcRect/>
              <a:tile tx="0" ty="0" sx="100000" sy="100000" flip="none" algn="tl"/>
            </a:blipFill>
            <a:ln w="9525" algn="ctr">
              <a:solidFill>
                <a:schemeClr val="tx1"/>
              </a:solidFill>
              <a:round/>
              <a:headEnd/>
              <a:tailEnd/>
            </a:ln>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pPr algn="ctr"/>
              <a:r>
                <a:rPr lang="en-GB" altLang="en-US">
                  <a:solidFill>
                    <a:srgbClr val="000000"/>
                  </a:solidFill>
                </a:rPr>
                <a:t>OS</a:t>
              </a:r>
            </a:p>
          </p:txBody>
        </p:sp>
        <p:sp>
          <p:nvSpPr>
            <p:cNvPr id="10266" name="TextBox 12"/>
            <p:cNvSpPr txBox="1">
              <a:spLocks noChangeArrowheads="1"/>
            </p:cNvSpPr>
            <p:nvPr/>
          </p:nvSpPr>
          <p:spPr bwMode="auto">
            <a:xfrm>
              <a:off x="4188912" y="3728827"/>
              <a:ext cx="444352" cy="30777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sz="1400"/>
                <a:t>OS</a:t>
              </a:r>
            </a:p>
          </p:txBody>
        </p:sp>
        <p:sp>
          <p:nvSpPr>
            <p:cNvPr id="14" name="Rectangle 13"/>
            <p:cNvSpPr/>
            <p:nvPr/>
          </p:nvSpPr>
          <p:spPr bwMode="auto">
            <a:xfrm>
              <a:off x="3656713" y="2483027"/>
              <a:ext cx="571605" cy="427249"/>
            </a:xfrm>
            <a:prstGeom prst="rect">
              <a:avLst/>
            </a:prstGeom>
            <a:solidFill>
              <a:schemeClr val="bg2">
                <a:lumMod val="90000"/>
              </a:schemeClr>
            </a:solidFill>
            <a:ln w="9525" cap="flat" cmpd="sng" algn="ctr">
              <a:solidFill>
                <a:schemeClr val="tx1"/>
              </a:solidFill>
              <a:prstDash val="solid"/>
              <a:round/>
              <a:headEnd type="none" w="med" len="med"/>
              <a:tailEnd type="none" w="med" len="med"/>
            </a:ln>
            <a:effectLst/>
          </p:spPr>
          <p:txBody>
            <a:bodyPr wrap="none" anchor="ctr"/>
            <a:lstStyle/>
            <a:p>
              <a:pPr algn="ctr">
                <a:defRPr/>
              </a:pPr>
              <a:r>
                <a:rPr lang="en-GB" dirty="0"/>
                <a:t>App</a:t>
              </a:r>
            </a:p>
          </p:txBody>
        </p:sp>
        <p:sp>
          <p:nvSpPr>
            <p:cNvPr id="10268" name="TextBox 15"/>
            <p:cNvSpPr txBox="1">
              <a:spLocks noChangeArrowheads="1"/>
            </p:cNvSpPr>
            <p:nvPr/>
          </p:nvSpPr>
          <p:spPr bwMode="auto">
            <a:xfrm>
              <a:off x="2953552" y="2381377"/>
              <a:ext cx="53091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VM</a:t>
              </a:r>
            </a:p>
          </p:txBody>
        </p:sp>
        <p:cxnSp>
          <p:nvCxnSpPr>
            <p:cNvPr id="10269" name="Straight Arrow Connector 17"/>
            <p:cNvCxnSpPr>
              <a:cxnSpLocks noChangeShapeType="1"/>
              <a:stCxn id="10268" idx="2"/>
              <a:endCxn id="10259" idx="3"/>
            </p:cNvCxnSpPr>
            <p:nvPr/>
          </p:nvCxnSpPr>
          <p:spPr bwMode="auto">
            <a:xfrm flipH="1">
              <a:off x="2868524" y="2750709"/>
              <a:ext cx="350486" cy="551807"/>
            </a:xfrm>
            <a:prstGeom prst="straightConnector1">
              <a:avLst/>
            </a:prstGeom>
            <a:noFill/>
            <a:ln w="9525" algn="ctr">
              <a:solidFill>
                <a:schemeClr val="tx1"/>
              </a:solidFill>
              <a:round/>
              <a:headEnd/>
              <a:tailEnd type="triangle" w="med" len="med"/>
            </a:ln>
          </p:spPr>
        </p:cxnSp>
        <p:cxnSp>
          <p:nvCxnSpPr>
            <p:cNvPr id="10270" name="Straight Arrow Connector 19"/>
            <p:cNvCxnSpPr>
              <a:cxnSpLocks noChangeShapeType="1"/>
              <a:stCxn id="10268" idx="2"/>
              <a:endCxn id="10264" idx="1"/>
            </p:cNvCxnSpPr>
            <p:nvPr/>
          </p:nvCxnSpPr>
          <p:spPr bwMode="auto">
            <a:xfrm>
              <a:off x="3219010" y="2750709"/>
              <a:ext cx="428532" cy="551805"/>
            </a:xfrm>
            <a:prstGeom prst="straightConnector1">
              <a:avLst/>
            </a:prstGeom>
            <a:noFill/>
            <a:ln w="9525" algn="ctr">
              <a:solidFill>
                <a:schemeClr val="tx1"/>
              </a:solidFill>
              <a:round/>
              <a:headEnd/>
              <a:tailEnd type="triangle" w="med" len="med"/>
            </a:ln>
          </p:spPr>
        </p:cxnSp>
        <p:sp>
          <p:nvSpPr>
            <p:cNvPr id="10271" name="TextBox 22"/>
            <p:cNvSpPr txBox="1">
              <a:spLocks noChangeArrowheads="1"/>
            </p:cNvSpPr>
            <p:nvPr/>
          </p:nvSpPr>
          <p:spPr bwMode="auto">
            <a:xfrm>
              <a:off x="3656826" y="4105516"/>
              <a:ext cx="1517812"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sz="1600"/>
                <a:t>Microservice</a:t>
              </a:r>
            </a:p>
          </p:txBody>
        </p:sp>
        <p:sp>
          <p:nvSpPr>
            <p:cNvPr id="10272" name="TextBox 23"/>
            <p:cNvSpPr txBox="1">
              <a:spLocks noChangeArrowheads="1"/>
            </p:cNvSpPr>
            <p:nvPr/>
          </p:nvSpPr>
          <p:spPr bwMode="auto">
            <a:xfrm>
              <a:off x="1341429" y="4133003"/>
              <a:ext cx="1527095"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sz="1600"/>
                <a:t>Service</a:t>
              </a:r>
            </a:p>
          </p:txBody>
        </p:sp>
        <p:sp>
          <p:nvSpPr>
            <p:cNvPr id="10273" name="TextBox 24"/>
            <p:cNvSpPr txBox="1">
              <a:spLocks noChangeArrowheads="1"/>
            </p:cNvSpPr>
            <p:nvPr/>
          </p:nvSpPr>
          <p:spPr bwMode="auto">
            <a:xfrm>
              <a:off x="301706" y="3815415"/>
              <a:ext cx="72327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2-3%</a:t>
              </a:r>
            </a:p>
          </p:txBody>
        </p:sp>
        <p:cxnSp>
          <p:nvCxnSpPr>
            <p:cNvPr id="10274" name="Straight Arrow Connector 26"/>
            <p:cNvCxnSpPr>
              <a:cxnSpLocks noChangeShapeType="1"/>
              <a:stCxn id="10273" idx="3"/>
            </p:cNvCxnSpPr>
            <p:nvPr/>
          </p:nvCxnSpPr>
          <p:spPr bwMode="auto">
            <a:xfrm flipV="1">
              <a:off x="1024981" y="3861831"/>
              <a:ext cx="529963" cy="138250"/>
            </a:xfrm>
            <a:prstGeom prst="straightConnector1">
              <a:avLst/>
            </a:prstGeom>
            <a:noFill/>
            <a:ln w="9525" algn="ctr">
              <a:solidFill>
                <a:schemeClr val="tx1"/>
              </a:solidFill>
              <a:round/>
              <a:headEnd/>
              <a:tailEnd type="triangle" w="med" len="med"/>
            </a:ln>
          </p:spPr>
        </p:cxnSp>
        <p:sp>
          <p:nvSpPr>
            <p:cNvPr id="10275" name="TextBox 27"/>
            <p:cNvSpPr txBox="1">
              <a:spLocks noChangeArrowheads="1"/>
            </p:cNvSpPr>
            <p:nvPr/>
          </p:nvSpPr>
          <p:spPr bwMode="auto">
            <a:xfrm>
              <a:off x="5601301" y="3815415"/>
              <a:ext cx="85151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6-10%</a:t>
              </a:r>
            </a:p>
          </p:txBody>
        </p:sp>
        <p:cxnSp>
          <p:nvCxnSpPr>
            <p:cNvPr id="10276" name="Straight Arrow Connector 28"/>
            <p:cNvCxnSpPr>
              <a:cxnSpLocks noChangeShapeType="1"/>
              <a:stCxn id="10275" idx="1"/>
            </p:cNvCxnSpPr>
            <p:nvPr/>
          </p:nvCxnSpPr>
          <p:spPr bwMode="auto">
            <a:xfrm flipH="1" flipV="1">
              <a:off x="4938688" y="3861831"/>
              <a:ext cx="662613" cy="138250"/>
            </a:xfrm>
            <a:prstGeom prst="straightConnector1">
              <a:avLst/>
            </a:prstGeom>
            <a:noFill/>
            <a:ln w="9525" algn="ctr">
              <a:solidFill>
                <a:schemeClr val="tx1"/>
              </a:solidFill>
              <a:round/>
              <a:headEnd/>
              <a:tailEnd type="triangle" w="med" len="med"/>
            </a:ln>
          </p:spPr>
        </p:cxnSp>
      </p:grpSp>
      <p:sp>
        <p:nvSpPr>
          <p:cNvPr id="10246" name="Rectangle 31"/>
          <p:cNvSpPr>
            <a:spLocks noChangeArrowheads="1"/>
          </p:cNvSpPr>
          <p:nvPr/>
        </p:nvSpPr>
        <p:spPr bwMode="auto">
          <a:xfrm>
            <a:off x="2665413" y="5211763"/>
            <a:ext cx="3684587" cy="862012"/>
          </a:xfrm>
          <a:prstGeom prst="rect">
            <a:avLst/>
          </a:prstGeom>
          <a:solidFill>
            <a:schemeClr val="bg1"/>
          </a:solidFill>
          <a:ln w="28575" algn="ctr">
            <a:solidFill>
              <a:schemeClr val="tx1"/>
            </a:solidFill>
            <a:round/>
            <a:headEnd/>
            <a:tailEnd/>
          </a:ln>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pPr algn="ctr"/>
            <a:endParaRPr lang="en-GB" altLang="en-US"/>
          </a:p>
        </p:txBody>
      </p:sp>
      <p:sp>
        <p:nvSpPr>
          <p:cNvPr id="10247" name="Rectangle 32"/>
          <p:cNvSpPr>
            <a:spLocks noChangeArrowheads="1"/>
          </p:cNvSpPr>
          <p:nvPr/>
        </p:nvSpPr>
        <p:spPr bwMode="auto">
          <a:xfrm>
            <a:off x="2674938" y="5686425"/>
            <a:ext cx="3325812" cy="344488"/>
          </a:xfrm>
          <a:prstGeom prst="rect">
            <a:avLst/>
          </a:prstGeom>
          <a:blipFill dpi="0" rotWithShape="0">
            <a:blip r:embed="rId2"/>
            <a:srcRect/>
            <a:tile tx="0" ty="0" sx="100000" sy="100000" flip="none" algn="tl"/>
          </a:blipFill>
          <a:ln w="9525" algn="ctr">
            <a:solidFill>
              <a:schemeClr val="tx1"/>
            </a:solidFill>
            <a:round/>
            <a:headEnd/>
            <a:tailEnd/>
          </a:ln>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pPr algn="ctr"/>
            <a:r>
              <a:rPr lang="en-GB" altLang="en-US">
                <a:solidFill>
                  <a:srgbClr val="000000"/>
                </a:solidFill>
              </a:rPr>
              <a:t>OS</a:t>
            </a:r>
          </a:p>
        </p:txBody>
      </p:sp>
      <p:sp>
        <p:nvSpPr>
          <p:cNvPr id="10248" name="TextBox 33"/>
          <p:cNvSpPr txBox="1">
            <a:spLocks noChangeArrowheads="1"/>
          </p:cNvSpPr>
          <p:nvPr/>
        </p:nvSpPr>
        <p:spPr bwMode="auto">
          <a:xfrm>
            <a:off x="4170363" y="5715000"/>
            <a:ext cx="442912" cy="30797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sz="1400"/>
              <a:t>OS</a:t>
            </a:r>
          </a:p>
        </p:txBody>
      </p:sp>
      <p:sp>
        <p:nvSpPr>
          <p:cNvPr id="35" name="Rectangle 34"/>
          <p:cNvSpPr/>
          <p:nvPr/>
        </p:nvSpPr>
        <p:spPr bwMode="auto">
          <a:xfrm>
            <a:off x="2674938" y="5221288"/>
            <a:ext cx="674687" cy="427037"/>
          </a:xfrm>
          <a:prstGeom prst="rect">
            <a:avLst/>
          </a:prstGeom>
          <a:solidFill>
            <a:schemeClr val="bg2">
              <a:lumMod val="90000"/>
            </a:schemeClr>
          </a:solidFill>
          <a:ln w="9525" cap="flat" cmpd="sng" algn="ctr">
            <a:solidFill>
              <a:schemeClr val="tx1"/>
            </a:solidFill>
            <a:prstDash val="solid"/>
            <a:round/>
            <a:headEnd type="none" w="med" len="med"/>
            <a:tailEnd type="none" w="med" len="med"/>
          </a:ln>
          <a:effectLst/>
        </p:spPr>
        <p:txBody>
          <a:bodyPr wrap="none" anchor="ctr"/>
          <a:lstStyle/>
          <a:p>
            <a:pPr algn="ctr">
              <a:defRPr/>
            </a:pPr>
            <a:r>
              <a:rPr lang="en-GB" dirty="0"/>
              <a:t>App1</a:t>
            </a:r>
          </a:p>
        </p:txBody>
      </p:sp>
      <p:sp>
        <p:nvSpPr>
          <p:cNvPr id="10250" name="TextBox 35"/>
          <p:cNvSpPr txBox="1">
            <a:spLocks noChangeArrowheads="1"/>
          </p:cNvSpPr>
          <p:nvPr/>
        </p:nvSpPr>
        <p:spPr bwMode="auto">
          <a:xfrm>
            <a:off x="1725613" y="5457825"/>
            <a:ext cx="53181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VM</a:t>
            </a:r>
          </a:p>
        </p:txBody>
      </p:sp>
      <p:cxnSp>
        <p:nvCxnSpPr>
          <p:cNvPr id="10251" name="Straight Arrow Connector 36"/>
          <p:cNvCxnSpPr>
            <a:cxnSpLocks noChangeShapeType="1"/>
            <a:stCxn id="10250" idx="3"/>
            <a:endCxn id="10246" idx="1"/>
          </p:cNvCxnSpPr>
          <p:nvPr/>
        </p:nvCxnSpPr>
        <p:spPr bwMode="auto">
          <a:xfrm>
            <a:off x="2257425" y="5643563"/>
            <a:ext cx="407988" cy="0"/>
          </a:xfrm>
          <a:prstGeom prst="straightConnector1">
            <a:avLst/>
          </a:prstGeom>
          <a:noFill/>
          <a:ln w="9525" algn="ctr">
            <a:solidFill>
              <a:schemeClr val="tx1"/>
            </a:solidFill>
            <a:round/>
            <a:headEnd/>
            <a:tailEnd type="triangle" w="med" len="med"/>
          </a:ln>
        </p:spPr>
      </p:cxnSp>
      <p:sp>
        <p:nvSpPr>
          <p:cNvPr id="10252" name="TextBox 37"/>
          <p:cNvSpPr txBox="1">
            <a:spLocks noChangeArrowheads="1"/>
          </p:cNvSpPr>
          <p:nvPr/>
        </p:nvSpPr>
        <p:spPr bwMode="auto">
          <a:xfrm>
            <a:off x="3670300" y="6091238"/>
            <a:ext cx="183515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sz="1600"/>
              <a:t>Microservices in Docker</a:t>
            </a:r>
          </a:p>
        </p:txBody>
      </p:sp>
      <p:sp>
        <p:nvSpPr>
          <p:cNvPr id="46" name="Rectangle 45"/>
          <p:cNvSpPr/>
          <p:nvPr/>
        </p:nvSpPr>
        <p:spPr bwMode="auto">
          <a:xfrm>
            <a:off x="3333750" y="5221288"/>
            <a:ext cx="674688" cy="427037"/>
          </a:xfrm>
          <a:prstGeom prst="rect">
            <a:avLst/>
          </a:prstGeom>
          <a:solidFill>
            <a:schemeClr val="bg2">
              <a:lumMod val="90000"/>
            </a:schemeClr>
          </a:solidFill>
          <a:ln w="9525" cap="flat" cmpd="sng" algn="ctr">
            <a:solidFill>
              <a:schemeClr val="tx1"/>
            </a:solidFill>
            <a:prstDash val="solid"/>
            <a:round/>
            <a:headEnd type="none" w="med" len="med"/>
            <a:tailEnd type="none" w="med" len="med"/>
          </a:ln>
          <a:effectLst/>
        </p:spPr>
        <p:txBody>
          <a:bodyPr wrap="none" anchor="ctr"/>
          <a:lstStyle/>
          <a:p>
            <a:pPr algn="ctr">
              <a:defRPr/>
            </a:pPr>
            <a:r>
              <a:rPr lang="en-GB" dirty="0"/>
              <a:t>App2</a:t>
            </a:r>
          </a:p>
        </p:txBody>
      </p:sp>
      <p:sp>
        <p:nvSpPr>
          <p:cNvPr id="47" name="Rectangle 46"/>
          <p:cNvSpPr/>
          <p:nvPr/>
        </p:nvSpPr>
        <p:spPr bwMode="auto">
          <a:xfrm>
            <a:off x="4008438" y="5221288"/>
            <a:ext cx="674687" cy="427037"/>
          </a:xfrm>
          <a:prstGeom prst="rect">
            <a:avLst/>
          </a:prstGeom>
          <a:solidFill>
            <a:schemeClr val="bg2">
              <a:lumMod val="90000"/>
            </a:schemeClr>
          </a:solidFill>
          <a:ln w="9525" cap="flat" cmpd="sng" algn="ctr">
            <a:solidFill>
              <a:schemeClr val="tx1"/>
            </a:solidFill>
            <a:prstDash val="solid"/>
            <a:round/>
            <a:headEnd type="none" w="med" len="med"/>
            <a:tailEnd type="none" w="med" len="med"/>
          </a:ln>
          <a:effectLst/>
        </p:spPr>
        <p:txBody>
          <a:bodyPr wrap="none" anchor="ctr"/>
          <a:lstStyle/>
          <a:p>
            <a:pPr algn="ctr">
              <a:defRPr/>
            </a:pPr>
            <a:r>
              <a:rPr lang="en-GB" dirty="0"/>
              <a:t>App3</a:t>
            </a:r>
          </a:p>
        </p:txBody>
      </p:sp>
      <p:sp>
        <p:nvSpPr>
          <p:cNvPr id="48" name="Rectangle 47"/>
          <p:cNvSpPr/>
          <p:nvPr/>
        </p:nvSpPr>
        <p:spPr bwMode="auto">
          <a:xfrm>
            <a:off x="4667250" y="5221288"/>
            <a:ext cx="674688" cy="427037"/>
          </a:xfrm>
          <a:prstGeom prst="rect">
            <a:avLst/>
          </a:prstGeom>
          <a:solidFill>
            <a:schemeClr val="bg2">
              <a:lumMod val="90000"/>
            </a:schemeClr>
          </a:solidFill>
          <a:ln w="9525" cap="flat" cmpd="sng" algn="ctr">
            <a:solidFill>
              <a:schemeClr val="tx1"/>
            </a:solidFill>
            <a:prstDash val="solid"/>
            <a:round/>
            <a:headEnd type="none" w="med" len="med"/>
            <a:tailEnd type="none" w="med" len="med"/>
          </a:ln>
          <a:effectLst/>
        </p:spPr>
        <p:txBody>
          <a:bodyPr wrap="none" anchor="ctr"/>
          <a:lstStyle/>
          <a:p>
            <a:pPr algn="ctr">
              <a:defRPr/>
            </a:pPr>
            <a:r>
              <a:rPr lang="en-GB" dirty="0"/>
              <a:t>App4</a:t>
            </a:r>
          </a:p>
        </p:txBody>
      </p:sp>
      <p:sp>
        <p:nvSpPr>
          <p:cNvPr id="50" name="Rectangle 49"/>
          <p:cNvSpPr/>
          <p:nvPr/>
        </p:nvSpPr>
        <p:spPr bwMode="auto">
          <a:xfrm>
            <a:off x="5341938" y="5221288"/>
            <a:ext cx="674687" cy="427037"/>
          </a:xfrm>
          <a:prstGeom prst="rect">
            <a:avLst/>
          </a:prstGeom>
          <a:solidFill>
            <a:schemeClr val="bg2">
              <a:lumMod val="90000"/>
            </a:schemeClr>
          </a:solidFill>
          <a:ln w="9525" cap="flat" cmpd="sng" algn="ctr">
            <a:solidFill>
              <a:schemeClr val="tx1"/>
            </a:solidFill>
            <a:prstDash val="solid"/>
            <a:round/>
            <a:headEnd type="none" w="med" len="med"/>
            <a:tailEnd type="none" w="med" len="med"/>
          </a:ln>
          <a:effectLst/>
        </p:spPr>
        <p:txBody>
          <a:bodyPr wrap="none" anchor="ctr"/>
          <a:lstStyle/>
          <a:p>
            <a:pPr algn="ctr">
              <a:defRPr/>
            </a:pPr>
            <a:r>
              <a:rPr lang="en-GB" dirty="0"/>
              <a:t>App5</a:t>
            </a:r>
          </a:p>
        </p:txBody>
      </p:sp>
      <p:sp>
        <p:nvSpPr>
          <p:cNvPr id="10257" name="TextBox 54"/>
          <p:cNvSpPr txBox="1">
            <a:spLocks noChangeArrowheads="1"/>
          </p:cNvSpPr>
          <p:nvPr/>
        </p:nvSpPr>
        <p:spPr bwMode="auto">
          <a:xfrm>
            <a:off x="6530975" y="5148263"/>
            <a:ext cx="208280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dirty="0"/>
              <a:t>Apps in containers</a:t>
            </a:r>
          </a:p>
        </p:txBody>
      </p:sp>
      <p:cxnSp>
        <p:nvCxnSpPr>
          <p:cNvPr id="10258" name="Straight Arrow Connector 56"/>
          <p:cNvCxnSpPr>
            <a:cxnSpLocks noChangeShapeType="1"/>
            <a:stCxn id="10257" idx="1"/>
          </p:cNvCxnSpPr>
          <p:nvPr/>
        </p:nvCxnSpPr>
        <p:spPr bwMode="auto">
          <a:xfrm flipH="1" flipV="1">
            <a:off x="6000750" y="5314950"/>
            <a:ext cx="530225" cy="17463"/>
          </a:xfrm>
          <a:prstGeom prst="straightConnector1">
            <a:avLst/>
          </a:prstGeom>
          <a:noFill/>
          <a:ln w="9525" algn="ctr">
            <a:solidFill>
              <a:schemeClr val="tx1"/>
            </a:solidFill>
            <a:round/>
            <a:headEnd/>
            <a:tailEnd type="triangle" w="med" len="med"/>
          </a:ln>
        </p:spPr>
      </p:cxnSp>
    </p:spTree>
    <p:extLst>
      <p:ext uri="{BB962C8B-B14F-4D97-AF65-F5344CB8AC3E}">
        <p14:creationId xmlns:p14="http://schemas.microsoft.com/office/powerpoint/2010/main" val="38081241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Docker Usage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6146" name="Picture 2" descr="Image result for docker us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6715" y="1165860"/>
            <a:ext cx="8501421" cy="51587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22856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Stateful</a:t>
            </a:r>
            <a:r>
              <a:rPr lang="en-GB" dirty="0"/>
              <a:t> vs Stateless Containers</a:t>
            </a:r>
          </a:p>
        </p:txBody>
      </p:sp>
      <p:sp>
        <p:nvSpPr>
          <p:cNvPr id="3" name="Content Placeholder 2"/>
          <p:cNvSpPr>
            <a:spLocks noGrp="1"/>
          </p:cNvSpPr>
          <p:nvPr>
            <p:ph idx="1"/>
          </p:nvPr>
        </p:nvSpPr>
        <p:spPr>
          <a:xfrm>
            <a:off x="1047750" y="571500"/>
            <a:ext cx="7029450" cy="5267325"/>
          </a:xfrm>
        </p:spPr>
        <p:txBody>
          <a:bodyPr/>
          <a:lstStyle/>
          <a:p>
            <a:pPr marL="0" indent="0">
              <a:buNone/>
            </a:pPr>
            <a:r>
              <a:rPr lang="en-GB" u="sng" dirty="0" err="1"/>
              <a:t>Stateful</a:t>
            </a:r>
            <a:r>
              <a:rPr lang="en-GB" u="sng" dirty="0"/>
              <a:t> Containers</a:t>
            </a:r>
          </a:p>
          <a:p>
            <a:r>
              <a:rPr lang="en-GB" dirty="0"/>
              <a:t>Benefit</a:t>
            </a:r>
          </a:p>
          <a:p>
            <a:pPr lvl="1"/>
            <a:r>
              <a:rPr lang="en-GB" dirty="0"/>
              <a:t>Persist the data in a specific location, including logs, database, etc.</a:t>
            </a:r>
          </a:p>
          <a:p>
            <a:r>
              <a:rPr lang="en-GB" dirty="0"/>
              <a:t>Drawbacks</a:t>
            </a:r>
          </a:p>
          <a:p>
            <a:pPr lvl="1"/>
            <a:r>
              <a:rPr lang="en-GB" dirty="0"/>
              <a:t>Data can be lost if container goes down e.g. transactions</a:t>
            </a:r>
          </a:p>
          <a:p>
            <a:pPr lvl="1"/>
            <a:r>
              <a:rPr lang="en-GB" dirty="0"/>
              <a:t>Cannot isolate resources e.g. if the application has an embedded database or uses temporary files then you cannot separate the specific resources (see </a:t>
            </a:r>
            <a:r>
              <a:rPr lang="en-GB" dirty="0" err="1"/>
              <a:t>Cgroups</a:t>
            </a:r>
            <a:r>
              <a:rPr lang="en-GB" dirty="0"/>
              <a:t>) required by the application and the data storage</a:t>
            </a:r>
          </a:p>
          <a:p>
            <a:pPr lvl="1"/>
            <a:r>
              <a:rPr lang="en-GB" dirty="0"/>
              <a:t>Difficult to make highly available because containers may rely on other containers existing</a:t>
            </a:r>
          </a:p>
          <a:p>
            <a:pPr marL="0" indent="0">
              <a:buNone/>
            </a:pPr>
            <a:r>
              <a:rPr lang="en-GB" u="sng" dirty="0"/>
              <a:t>Stateless Containers</a:t>
            </a:r>
          </a:p>
          <a:p>
            <a:r>
              <a:rPr lang="en-GB" dirty="0"/>
              <a:t>Highly available</a:t>
            </a:r>
          </a:p>
          <a:p>
            <a:r>
              <a:rPr lang="en-GB" dirty="0"/>
              <a:t>Orchestrating services e.g. Kubernetes make it easy to manage and configure stateless containers</a:t>
            </a:r>
          </a:p>
          <a:p>
            <a:r>
              <a:rPr lang="en-GB" dirty="0"/>
              <a:t>Easy to replace stateless containers because resource isolation is provided by containers (see </a:t>
            </a:r>
            <a:r>
              <a:rPr lang="en-GB" dirty="0" err="1"/>
              <a:t>Cgroups</a:t>
            </a:r>
            <a:r>
              <a:rPr lang="en-GB" dirty="0"/>
              <a:t>)</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rot="16200000">
            <a:off x="6816904" y="3172517"/>
            <a:ext cx="3455411" cy="646331"/>
          </a:xfrm>
          <a:prstGeom prst="rect">
            <a:avLst/>
          </a:prstGeom>
          <a:noFill/>
        </p:spPr>
        <p:txBody>
          <a:bodyPr wrap="square" rtlCol="0">
            <a:spAutoFit/>
          </a:bodyPr>
          <a:lstStyle/>
          <a:p>
            <a:r>
              <a:rPr lang="en-GB" dirty="0" err="1"/>
              <a:t>Cgroups</a:t>
            </a:r>
            <a:r>
              <a:rPr lang="en-GB" dirty="0"/>
              <a:t>: limit containers </a:t>
            </a:r>
            <a:r>
              <a:rPr lang="en-GB" dirty="0" err="1"/>
              <a:t>cpu</a:t>
            </a:r>
            <a:r>
              <a:rPr lang="en-GB" dirty="0"/>
              <a:t> usage, available memory, </a:t>
            </a:r>
            <a:r>
              <a:rPr lang="en-GB" dirty="0" err="1"/>
              <a:t>etc</a:t>
            </a:r>
            <a:endParaRPr lang="en-GB" dirty="0"/>
          </a:p>
        </p:txBody>
      </p:sp>
    </p:spTree>
    <p:extLst>
      <p:ext uri="{BB962C8B-B14F-4D97-AF65-F5344CB8AC3E}">
        <p14:creationId xmlns:p14="http://schemas.microsoft.com/office/powerpoint/2010/main" val="7167874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 “container” ?</a:t>
            </a:r>
          </a:p>
        </p:txBody>
      </p:sp>
      <p:sp>
        <p:nvSpPr>
          <p:cNvPr id="3" name="Content Placeholder 2"/>
          <p:cNvSpPr>
            <a:spLocks noGrp="1"/>
          </p:cNvSpPr>
          <p:nvPr>
            <p:ph idx="1"/>
          </p:nvPr>
        </p:nvSpPr>
        <p:spPr>
          <a:xfrm>
            <a:off x="1047750" y="844551"/>
            <a:ext cx="7029450" cy="2630170"/>
          </a:xfrm>
        </p:spPr>
        <p:txBody>
          <a:bodyPr/>
          <a:lstStyle/>
          <a:p>
            <a:r>
              <a:rPr lang="en-GB" dirty="0"/>
              <a:t>Actually, a software container (or container for short)</a:t>
            </a:r>
          </a:p>
          <a:p>
            <a:pPr lvl="1"/>
            <a:r>
              <a:rPr lang="en-GB" dirty="0"/>
              <a:t> a container is ” a lightweight, stand-alone, executable package of a piece of software that includes everything needed to run it.” </a:t>
            </a:r>
          </a:p>
          <a:p>
            <a:r>
              <a:rPr lang="en-GB" dirty="0"/>
              <a:t>The key difference is that every container shares the same kernel on the host machine, while each virtual machine has its own kernel. </a:t>
            </a:r>
          </a:p>
          <a:p>
            <a:r>
              <a:rPr lang="en-GB" dirty="0"/>
              <a:t>Basically, a container uses virtualization techniques at the level of the operating system, not the </a:t>
            </a:r>
            <a:r>
              <a:rPr lang="en-GB" b="1" dirty="0"/>
              <a:t>hypervisor</a:t>
            </a:r>
            <a:r>
              <a:rPr lang="en-GB" dirty="0"/>
              <a:t>. </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6" name="Picture 4" descr="Image result for docker vs virtual machin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0777" y="3783827"/>
            <a:ext cx="5353217" cy="301118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6102627" y="4331302"/>
            <a:ext cx="3397939" cy="923330"/>
          </a:xfrm>
          <a:prstGeom prst="rect">
            <a:avLst/>
          </a:prstGeom>
          <a:noFill/>
        </p:spPr>
        <p:txBody>
          <a:bodyPr wrap="square" rtlCol="0">
            <a:spAutoFit/>
          </a:bodyPr>
          <a:lstStyle/>
          <a:p>
            <a:r>
              <a:rPr lang="en-GB" dirty="0"/>
              <a:t>Containers use the </a:t>
            </a:r>
            <a:r>
              <a:rPr lang="en-GB" b="1" dirty="0"/>
              <a:t>Open Container Initiative</a:t>
            </a:r>
            <a:r>
              <a:rPr lang="en-GB" dirty="0"/>
              <a:t> (</a:t>
            </a:r>
            <a:r>
              <a:rPr lang="en-GB" b="1" dirty="0"/>
              <a:t>OCI</a:t>
            </a:r>
            <a:r>
              <a:rPr lang="en-GB" dirty="0"/>
              <a:t>) format</a:t>
            </a:r>
          </a:p>
        </p:txBody>
      </p:sp>
    </p:spTree>
    <p:extLst>
      <p:ext uri="{BB962C8B-B14F-4D97-AF65-F5344CB8AC3E}">
        <p14:creationId xmlns:p14="http://schemas.microsoft.com/office/powerpoint/2010/main" val="14092250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FYI: How does Docker work?</a:t>
            </a:r>
          </a:p>
        </p:txBody>
      </p:sp>
      <p:sp>
        <p:nvSpPr>
          <p:cNvPr id="3" name="Content Placeholder 2"/>
          <p:cNvSpPr>
            <a:spLocks noGrp="1"/>
          </p:cNvSpPr>
          <p:nvPr>
            <p:ph idx="1"/>
          </p:nvPr>
        </p:nvSpPr>
        <p:spPr>
          <a:xfrm>
            <a:off x="6039853" y="1039528"/>
            <a:ext cx="2904122" cy="4953301"/>
          </a:xfrm>
        </p:spPr>
        <p:txBody>
          <a:bodyPr/>
          <a:lstStyle/>
          <a:p>
            <a:pPr marL="0" indent="0">
              <a:buNone/>
            </a:pPr>
            <a:r>
              <a:rPr lang="en-GB" b="1" dirty="0"/>
              <a:t>Linux's container technology </a:t>
            </a:r>
            <a:r>
              <a:rPr lang="en-GB" dirty="0"/>
              <a:t>is implemented using kernel support for:</a:t>
            </a:r>
          </a:p>
          <a:p>
            <a:r>
              <a:rPr lang="en-GB" b="1" dirty="0"/>
              <a:t>Namespaces</a:t>
            </a:r>
            <a:r>
              <a:rPr lang="en-GB" dirty="0"/>
              <a:t> </a:t>
            </a:r>
            <a:br>
              <a:rPr lang="en-GB" dirty="0"/>
            </a:br>
            <a:r>
              <a:rPr lang="en-GB" dirty="0"/>
              <a:t>Puts a process into isolation so it has its own of set of global resources, such as PIDs and networks.</a:t>
            </a:r>
          </a:p>
          <a:p>
            <a:r>
              <a:rPr lang="en-GB" b="1" dirty="0" err="1"/>
              <a:t>Cgroups</a:t>
            </a:r>
            <a:r>
              <a:rPr lang="en-GB" b="1" dirty="0"/>
              <a:t> or control groups </a:t>
            </a:r>
            <a:br>
              <a:rPr lang="en-GB" b="1" dirty="0"/>
            </a:br>
            <a:r>
              <a:rPr lang="en-GB" dirty="0"/>
              <a:t>A mechanism for metering and limiting resources, such as CPU usage, memory, etc.</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5" name="Picture 4"/>
          <p:cNvPicPr>
            <a:picLocks noChangeAspect="1"/>
          </p:cNvPicPr>
          <p:nvPr/>
        </p:nvPicPr>
        <p:blipFill>
          <a:blip r:embed="rId2"/>
          <a:stretch>
            <a:fillRect/>
          </a:stretch>
        </p:blipFill>
        <p:spPr>
          <a:xfrm>
            <a:off x="132749" y="815433"/>
            <a:ext cx="5907104" cy="4622951"/>
          </a:xfrm>
          <a:prstGeom prst="rect">
            <a:avLst/>
          </a:prstGeom>
        </p:spPr>
      </p:pic>
      <p:sp>
        <p:nvSpPr>
          <p:cNvPr id="6" name="TextBox 5"/>
          <p:cNvSpPr txBox="1"/>
          <p:nvPr/>
        </p:nvSpPr>
        <p:spPr>
          <a:xfrm>
            <a:off x="132749" y="5522672"/>
            <a:ext cx="5733849" cy="923330"/>
          </a:xfrm>
          <a:prstGeom prst="rect">
            <a:avLst/>
          </a:prstGeom>
          <a:noFill/>
        </p:spPr>
        <p:txBody>
          <a:bodyPr wrap="square" rtlCol="0">
            <a:spAutoFit/>
          </a:bodyPr>
          <a:lstStyle/>
          <a:p>
            <a:r>
              <a:rPr lang="en-GB" dirty="0"/>
              <a:t>The </a:t>
            </a:r>
            <a:r>
              <a:rPr lang="en-GB" b="1" dirty="0"/>
              <a:t>Docker Engine </a:t>
            </a:r>
            <a:r>
              <a:rPr lang="en-GB" dirty="0"/>
              <a:t>uses </a:t>
            </a:r>
            <a:r>
              <a:rPr lang="en-GB" b="1" dirty="0" err="1"/>
              <a:t>runC</a:t>
            </a:r>
            <a:r>
              <a:rPr lang="en-GB" dirty="0"/>
              <a:t> underneath to start each container. </a:t>
            </a:r>
            <a:r>
              <a:rPr lang="en-GB" b="1" dirty="0" err="1"/>
              <a:t>runc</a:t>
            </a:r>
            <a:r>
              <a:rPr lang="en-GB" dirty="0"/>
              <a:t> is the core engine that uses the </a:t>
            </a:r>
            <a:r>
              <a:rPr lang="en-GB" b="1" dirty="0"/>
              <a:t>namespaces</a:t>
            </a:r>
            <a:r>
              <a:rPr lang="en-GB" dirty="0"/>
              <a:t> and </a:t>
            </a:r>
            <a:r>
              <a:rPr lang="en-GB" b="1" dirty="0" err="1"/>
              <a:t>cgroups</a:t>
            </a:r>
            <a:r>
              <a:rPr lang="en-GB" dirty="0"/>
              <a:t> </a:t>
            </a:r>
          </a:p>
        </p:txBody>
      </p:sp>
      <p:sp>
        <p:nvSpPr>
          <p:cNvPr id="7" name="TextBox 6"/>
          <p:cNvSpPr txBox="1"/>
          <p:nvPr/>
        </p:nvSpPr>
        <p:spPr>
          <a:xfrm>
            <a:off x="187693" y="2038850"/>
            <a:ext cx="2045368" cy="2031325"/>
          </a:xfrm>
          <a:prstGeom prst="rect">
            <a:avLst/>
          </a:prstGeom>
          <a:noFill/>
        </p:spPr>
        <p:txBody>
          <a:bodyPr wrap="square" rtlCol="0">
            <a:spAutoFit/>
          </a:bodyPr>
          <a:lstStyle/>
          <a:p>
            <a:r>
              <a:rPr lang="en-GB" dirty="0"/>
              <a:t>A </a:t>
            </a:r>
            <a:r>
              <a:rPr lang="en-GB" b="1" dirty="0"/>
              <a:t>container</a:t>
            </a:r>
            <a:r>
              <a:rPr lang="en-GB" dirty="0"/>
              <a:t> is a process running in isolation within the </a:t>
            </a:r>
            <a:r>
              <a:rPr lang="en-GB" b="1" dirty="0"/>
              <a:t>namespaces</a:t>
            </a:r>
            <a:r>
              <a:rPr lang="en-GB" dirty="0"/>
              <a:t> environment and has its own set of global resources</a:t>
            </a:r>
          </a:p>
        </p:txBody>
      </p:sp>
      <p:sp>
        <p:nvSpPr>
          <p:cNvPr id="8" name="TextBox 7"/>
          <p:cNvSpPr txBox="1"/>
          <p:nvPr/>
        </p:nvSpPr>
        <p:spPr>
          <a:xfrm>
            <a:off x="3870604" y="815433"/>
            <a:ext cx="2082621" cy="369332"/>
          </a:xfrm>
          <a:prstGeom prst="rect">
            <a:avLst/>
          </a:prstGeom>
          <a:noFill/>
        </p:spPr>
        <p:txBody>
          <a:bodyPr wrap="none" rtlCol="0">
            <a:spAutoFit/>
          </a:bodyPr>
          <a:lstStyle/>
          <a:p>
            <a:r>
              <a:rPr lang="en-GB" dirty="0"/>
              <a:t>Container daemon</a:t>
            </a:r>
          </a:p>
        </p:txBody>
      </p:sp>
      <p:sp>
        <p:nvSpPr>
          <p:cNvPr id="9" name="TextBox 8"/>
          <p:cNvSpPr txBox="1"/>
          <p:nvPr/>
        </p:nvSpPr>
        <p:spPr>
          <a:xfrm>
            <a:off x="2517007" y="1930910"/>
            <a:ext cx="2039341" cy="369332"/>
          </a:xfrm>
          <a:prstGeom prst="rect">
            <a:avLst/>
          </a:prstGeom>
          <a:noFill/>
        </p:spPr>
        <p:txBody>
          <a:bodyPr wrap="none" rtlCol="0">
            <a:spAutoFit/>
          </a:bodyPr>
          <a:lstStyle/>
          <a:p>
            <a:r>
              <a:rPr lang="en-GB" dirty="0"/>
              <a:t>Create process </a:t>
            </a:r>
            <a:r>
              <a:rPr lang="en-GB" dirty="0">
                <a:sym typeface="Wingdings" panose="05000000000000000000" pitchFamily="2" charset="2"/>
              </a:rPr>
              <a:t></a:t>
            </a:r>
            <a:endParaRPr lang="en-GB" dirty="0"/>
          </a:p>
        </p:txBody>
      </p:sp>
      <p:sp>
        <p:nvSpPr>
          <p:cNvPr id="11" name="TextBox 10"/>
          <p:cNvSpPr txBox="1"/>
          <p:nvPr/>
        </p:nvSpPr>
        <p:spPr>
          <a:xfrm>
            <a:off x="2080898" y="796864"/>
            <a:ext cx="1005403" cy="369332"/>
          </a:xfrm>
          <a:prstGeom prst="rect">
            <a:avLst/>
          </a:prstGeom>
          <a:noFill/>
        </p:spPr>
        <p:txBody>
          <a:bodyPr wrap="none" rtlCol="0">
            <a:spAutoFit/>
          </a:bodyPr>
          <a:lstStyle/>
          <a:p>
            <a:r>
              <a:rPr lang="en-GB" dirty="0" err="1"/>
              <a:t>dockerd</a:t>
            </a:r>
            <a:endParaRPr lang="en-GB" dirty="0"/>
          </a:p>
        </p:txBody>
      </p:sp>
      <p:sp>
        <p:nvSpPr>
          <p:cNvPr id="10" name="Rectangle 9"/>
          <p:cNvSpPr/>
          <p:nvPr/>
        </p:nvSpPr>
        <p:spPr bwMode="auto">
          <a:xfrm>
            <a:off x="1859280" y="1166196"/>
            <a:ext cx="1409700" cy="764714"/>
          </a:xfrm>
          <a:prstGeom prst="rect">
            <a:avLst/>
          </a:prstGeom>
          <a:solidFill>
            <a:schemeClr val="accent1"/>
          </a:solidFill>
          <a:ln w="28575" cap="flat" cmpd="sng" algn="ctr">
            <a:solidFill>
              <a:srgbClr val="FF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a:ln>
                  <a:noFill/>
                </a:ln>
                <a:solidFill>
                  <a:srgbClr val="FF0000"/>
                </a:solidFill>
                <a:effectLst/>
              </a:rPr>
              <a:t>Docker</a:t>
            </a:r>
          </a:p>
          <a:p>
            <a:pPr marL="0" marR="0" indent="0" algn="ctr" defTabSz="914400" rtl="0" eaLnBrk="0" fontAlgn="base" latinLnBrk="0" hangingPunct="0">
              <a:lnSpc>
                <a:spcPct val="100000"/>
              </a:lnSpc>
              <a:spcBef>
                <a:spcPct val="0"/>
              </a:spcBef>
              <a:spcAft>
                <a:spcPct val="0"/>
              </a:spcAft>
              <a:buClrTx/>
              <a:buSzTx/>
              <a:buFontTx/>
              <a:buNone/>
              <a:tabLst/>
            </a:pPr>
            <a:r>
              <a:rPr lang="en-GB" b="1" dirty="0">
                <a:solidFill>
                  <a:srgbClr val="FF0000"/>
                </a:solidFill>
              </a:rPr>
              <a:t>Engine</a:t>
            </a:r>
            <a:endParaRPr kumimoji="0" lang="en-GB" sz="1800" b="1" i="0" u="none" strike="noStrike" cap="none" normalizeH="0" baseline="0" dirty="0">
              <a:ln>
                <a:noFill/>
              </a:ln>
              <a:solidFill>
                <a:srgbClr val="FF0000"/>
              </a:solidFill>
              <a:effectLst/>
            </a:endParaRPr>
          </a:p>
        </p:txBody>
      </p:sp>
      <p:sp>
        <p:nvSpPr>
          <p:cNvPr id="12" name="TextBox 11"/>
          <p:cNvSpPr txBox="1"/>
          <p:nvPr/>
        </p:nvSpPr>
        <p:spPr>
          <a:xfrm>
            <a:off x="919240" y="6446002"/>
            <a:ext cx="2627642" cy="369332"/>
          </a:xfrm>
          <a:prstGeom prst="rect">
            <a:avLst/>
          </a:prstGeom>
          <a:noFill/>
        </p:spPr>
        <p:txBody>
          <a:bodyPr wrap="none" rtlCol="0">
            <a:spAutoFit/>
          </a:bodyPr>
          <a:lstStyle/>
          <a:p>
            <a:r>
              <a:rPr lang="en-GB" dirty="0"/>
              <a:t>LXC = Linux Containers</a:t>
            </a:r>
          </a:p>
        </p:txBody>
      </p:sp>
    </p:spTree>
    <p:extLst>
      <p:ext uri="{BB962C8B-B14F-4D97-AF65-F5344CB8AC3E}">
        <p14:creationId xmlns:p14="http://schemas.microsoft.com/office/powerpoint/2010/main" val="21361572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485373" y="104509"/>
            <a:ext cx="4576812" cy="6613926"/>
          </a:xfrm>
        </p:spPr>
        <p:txBody>
          <a:bodyPr anchor="ctr"/>
          <a:lstStyle/>
          <a:p>
            <a:pPr marL="457200" indent="-457200">
              <a:buFont typeface="+mj-lt"/>
              <a:buAutoNum type="arabicPeriod"/>
            </a:pPr>
            <a:r>
              <a:rPr lang="en-GB" b="1" dirty="0"/>
              <a:t>Docker Client</a:t>
            </a:r>
            <a:r>
              <a:rPr lang="en-GB" dirty="0"/>
              <a:t>: This is how you interact with your containers. Call it using the user interface for Docker.</a:t>
            </a:r>
          </a:p>
          <a:p>
            <a:pPr marL="457200" indent="-457200">
              <a:buFont typeface="+mj-lt"/>
              <a:buAutoNum type="arabicPeriod"/>
            </a:pPr>
            <a:r>
              <a:rPr lang="en-GB" b="1" dirty="0"/>
              <a:t>Docker Objects</a:t>
            </a:r>
            <a:r>
              <a:rPr lang="en-GB" dirty="0"/>
              <a:t>: These are your main components of Docker: your containers and images. Container images are read-only, and used to create new containers.</a:t>
            </a:r>
          </a:p>
          <a:p>
            <a:pPr marL="457200" indent="-457200">
              <a:buFont typeface="+mj-lt"/>
              <a:buAutoNum type="arabicPeriod"/>
            </a:pPr>
            <a:r>
              <a:rPr lang="en-GB" b="1" dirty="0"/>
              <a:t>Docker Daemon</a:t>
            </a:r>
            <a:r>
              <a:rPr lang="en-GB" dirty="0"/>
              <a:t>: A background process responsible for receiving commands and passing them to the containers via the command line.</a:t>
            </a:r>
          </a:p>
          <a:p>
            <a:pPr marL="457200" indent="-457200">
              <a:buFont typeface="+mj-lt"/>
              <a:buAutoNum type="arabicPeriod"/>
            </a:pPr>
            <a:r>
              <a:rPr lang="en-GB" b="1" dirty="0"/>
              <a:t>Docker Registry</a:t>
            </a:r>
            <a:r>
              <a:rPr lang="en-GB" dirty="0"/>
              <a:t>: These are public or private registries.</a:t>
            </a:r>
            <a:br>
              <a:rPr lang="en-GB" dirty="0"/>
            </a:br>
            <a:r>
              <a:rPr lang="en-GB" dirty="0"/>
              <a:t>The public registry is Docker Hub. These registries are where your container images are stored and retrieved. </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2050" name="Picture 2" descr="Docker.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925" y="1933883"/>
            <a:ext cx="4366460" cy="258575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202830" y="832794"/>
            <a:ext cx="4249555" cy="646331"/>
          </a:xfrm>
          <a:prstGeom prst="rect">
            <a:avLst/>
          </a:prstGeom>
          <a:noFill/>
        </p:spPr>
        <p:txBody>
          <a:bodyPr wrap="square" rtlCol="0">
            <a:spAutoFit/>
          </a:bodyPr>
          <a:lstStyle/>
          <a:p>
            <a:r>
              <a:rPr lang="en-GB" dirty="0"/>
              <a:t>Docker’s architecture is also client-server based</a:t>
            </a:r>
          </a:p>
        </p:txBody>
      </p:sp>
    </p:spTree>
    <p:extLst>
      <p:ext uri="{BB962C8B-B14F-4D97-AF65-F5344CB8AC3E}">
        <p14:creationId xmlns:p14="http://schemas.microsoft.com/office/powerpoint/2010/main" val="34553204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7750" y="1645919"/>
            <a:ext cx="7029450" cy="4192905"/>
          </a:xfrm>
        </p:spPr>
        <p:txBody>
          <a:bodyPr/>
          <a:lstStyle/>
          <a:p>
            <a:pPr marL="0" indent="0" algn="ctr">
              <a:buNone/>
            </a:pPr>
            <a:r>
              <a:rPr lang="en-GB" sz="9600" dirty="0"/>
              <a:t>USING DOCKER</a:t>
            </a:r>
            <a:endParaRPr lang="en-GB" sz="5400"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2" name="TextBox 1"/>
          <p:cNvSpPr txBox="1"/>
          <p:nvPr/>
        </p:nvSpPr>
        <p:spPr>
          <a:xfrm>
            <a:off x="1848050" y="5654158"/>
            <a:ext cx="5044971" cy="369332"/>
          </a:xfrm>
          <a:prstGeom prst="rect">
            <a:avLst/>
          </a:prstGeom>
          <a:noFill/>
        </p:spPr>
        <p:txBody>
          <a:bodyPr wrap="none" rtlCol="0">
            <a:spAutoFit/>
          </a:bodyPr>
          <a:lstStyle/>
          <a:p>
            <a:r>
              <a:rPr lang="en-GB" dirty="0"/>
              <a:t>https://github.com/wsargent/docker-cheat-sheet</a:t>
            </a:r>
          </a:p>
        </p:txBody>
      </p:sp>
    </p:spTree>
    <p:extLst>
      <p:ext uri="{BB962C8B-B14F-4D97-AF65-F5344CB8AC3E}">
        <p14:creationId xmlns:p14="http://schemas.microsoft.com/office/powerpoint/2010/main" val="12519682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Terminology</a:t>
            </a:r>
          </a:p>
        </p:txBody>
      </p:sp>
      <p:sp>
        <p:nvSpPr>
          <p:cNvPr id="3" name="Content Placeholder 2"/>
          <p:cNvSpPr>
            <a:spLocks noGrp="1"/>
          </p:cNvSpPr>
          <p:nvPr>
            <p:ph idx="1"/>
          </p:nvPr>
        </p:nvSpPr>
        <p:spPr>
          <a:xfrm>
            <a:off x="358140" y="525780"/>
            <a:ext cx="8519160" cy="5313045"/>
          </a:xfrm>
        </p:spPr>
        <p:txBody>
          <a:bodyPr/>
          <a:lstStyle/>
          <a:p>
            <a:r>
              <a:rPr lang="en-GB" dirty="0"/>
              <a:t>Docker Images</a:t>
            </a:r>
          </a:p>
          <a:p>
            <a:pPr lvl="1"/>
            <a:r>
              <a:rPr lang="en-GB" dirty="0"/>
              <a:t>An image is a package or template used to create multiple containers</a:t>
            </a:r>
          </a:p>
          <a:p>
            <a:r>
              <a:rPr lang="en-GB" dirty="0"/>
              <a:t>Docker Container</a:t>
            </a:r>
          </a:p>
          <a:p>
            <a:pPr lvl="1"/>
            <a:r>
              <a:rPr lang="en-GB" dirty="0"/>
              <a:t>A running instance of an image that are isolated and have their own execution environments</a:t>
            </a:r>
          </a:p>
          <a:p>
            <a:r>
              <a:rPr lang="en-GB" dirty="0"/>
              <a:t>Docker Machine</a:t>
            </a:r>
          </a:p>
          <a:p>
            <a:pPr lvl="1"/>
            <a:r>
              <a:rPr lang="en-GB" dirty="0"/>
              <a:t>Creates containers and configures them based on the </a:t>
            </a:r>
            <a:r>
              <a:rPr lang="en-GB" dirty="0" err="1"/>
              <a:t>dockerfile</a:t>
            </a:r>
            <a:endParaRPr lang="en-GB" dirty="0"/>
          </a:p>
          <a:p>
            <a:r>
              <a:rPr lang="en-GB" dirty="0"/>
              <a:t>Docker Swarm</a:t>
            </a:r>
          </a:p>
          <a:p>
            <a:pPr lvl="1"/>
            <a:r>
              <a:rPr lang="en-GB" dirty="0"/>
              <a:t>A cluster of Docker engines running Swarm mode</a:t>
            </a:r>
          </a:p>
          <a:p>
            <a:r>
              <a:rPr lang="en-GB" dirty="0"/>
              <a:t>Tag</a:t>
            </a:r>
          </a:p>
          <a:p>
            <a:pPr lvl="1"/>
            <a:r>
              <a:rPr lang="en-GB" dirty="0"/>
              <a:t>Label applied to a Docker Image to distinguish between images</a:t>
            </a:r>
          </a:p>
          <a:p>
            <a:r>
              <a:rPr lang="en-GB" dirty="0"/>
              <a:t>Volume – persists data independent of containers life cycle</a:t>
            </a:r>
          </a:p>
          <a:p>
            <a:pPr lvl="1"/>
            <a:r>
              <a:rPr lang="en-GB" dirty="0"/>
              <a:t>Named volume: mapped to the hosts disk (</a:t>
            </a:r>
            <a:r>
              <a:rPr lang="en-GB" i="1" dirty="0" err="1"/>
              <a:t>docker</a:t>
            </a:r>
            <a:r>
              <a:rPr lang="en-GB" i="1" dirty="0"/>
              <a:t> volume create  </a:t>
            </a:r>
            <a:r>
              <a:rPr lang="en-GB" i="1" dirty="0" err="1"/>
              <a:t>volumename</a:t>
            </a:r>
            <a:r>
              <a:rPr lang="en-GB" i="1" dirty="0"/>
              <a:t>)</a:t>
            </a:r>
            <a:endParaRPr lang="en-GB" dirty="0"/>
          </a:p>
          <a:p>
            <a:pPr lvl="1"/>
            <a:r>
              <a:rPr lang="en-GB" dirty="0"/>
              <a:t>Anonymous: similar to named volume </a:t>
            </a:r>
            <a:r>
              <a:rPr lang="en-GB" dirty="0">
                <a:sym typeface="Wingdings" panose="05000000000000000000" pitchFamily="2" charset="2"/>
              </a:rPr>
              <a:t>but Docker decides  where the files are stored i.e. when running the container without specifying a volume</a:t>
            </a:r>
          </a:p>
          <a:p>
            <a:pPr lvl="2"/>
            <a:r>
              <a:rPr lang="en-GB" dirty="0"/>
              <a:t>anonymous volumes are preserved when containers are recreated</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9292634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the</a:t>
            </a:r>
            <a:br>
              <a:rPr lang="en-GB" dirty="0"/>
            </a:br>
            <a:r>
              <a:rPr lang="en-GB" dirty="0"/>
              <a:t>Docker Command Line Interface (CLI)</a:t>
            </a:r>
          </a:p>
        </p:txBody>
      </p:sp>
      <p:sp>
        <p:nvSpPr>
          <p:cNvPr id="3" name="Content Placeholder 2"/>
          <p:cNvSpPr>
            <a:spLocks noGrp="1"/>
          </p:cNvSpPr>
          <p:nvPr>
            <p:ph idx="1"/>
          </p:nvPr>
        </p:nvSpPr>
        <p:spPr>
          <a:xfrm>
            <a:off x="403861" y="844550"/>
            <a:ext cx="8540114" cy="4994275"/>
          </a:xfrm>
        </p:spPr>
        <p:txBody>
          <a:bodyPr/>
          <a:lstStyle/>
          <a:p>
            <a:r>
              <a:rPr lang="en-GB" u="sng" dirty="0"/>
              <a:t>Manage Docker images using “</a:t>
            </a:r>
            <a:r>
              <a:rPr lang="en-GB" u="sng" dirty="0" err="1"/>
              <a:t>docker</a:t>
            </a:r>
            <a:r>
              <a:rPr lang="en-GB" u="sng" dirty="0"/>
              <a:t> </a:t>
            </a:r>
            <a:r>
              <a:rPr lang="en-GB" u="sng" dirty="0">
                <a:solidFill>
                  <a:srgbClr val="0070C0"/>
                </a:solidFill>
              </a:rPr>
              <a:t>image</a:t>
            </a:r>
            <a:r>
              <a:rPr lang="en-GB" u="sng" dirty="0"/>
              <a:t>” commands</a:t>
            </a:r>
          </a:p>
          <a:p>
            <a:pPr marL="0" indent="0">
              <a:buNone/>
            </a:pPr>
            <a:r>
              <a:rPr lang="en-GB" i="1" dirty="0" err="1"/>
              <a:t>docker</a:t>
            </a:r>
            <a:r>
              <a:rPr lang="en-GB" i="1" dirty="0"/>
              <a:t> </a:t>
            </a:r>
            <a:r>
              <a:rPr lang="en-GB" b="1" i="1" dirty="0">
                <a:solidFill>
                  <a:srgbClr val="0070C0"/>
                </a:solidFill>
              </a:rPr>
              <a:t>image</a:t>
            </a:r>
            <a:r>
              <a:rPr lang="en-GB" i="1" dirty="0"/>
              <a:t> COMMAND</a:t>
            </a:r>
            <a:r>
              <a:rPr lang="en-GB" dirty="0"/>
              <a:t>		</a:t>
            </a:r>
            <a:r>
              <a:rPr lang="en-GB" dirty="0">
                <a:sym typeface="Wingdings" panose="05000000000000000000" pitchFamily="2" charset="2"/>
              </a:rPr>
              <a:t> specify “image”</a:t>
            </a:r>
            <a:br>
              <a:rPr lang="en-GB" i="1" dirty="0"/>
            </a:br>
            <a:endParaRPr lang="en-GB" i="1" dirty="0"/>
          </a:p>
          <a:p>
            <a:pPr marL="0" indent="0">
              <a:buNone/>
            </a:pPr>
            <a:r>
              <a:rPr lang="en-GB" dirty="0"/>
              <a:t>EXAMPLE: List all running images</a:t>
            </a:r>
            <a:br>
              <a:rPr lang="en-GB" dirty="0"/>
            </a:br>
            <a:r>
              <a:rPr lang="en-GB" i="1" dirty="0" err="1"/>
              <a:t>docker</a:t>
            </a:r>
            <a:r>
              <a:rPr lang="en-GB" i="1" dirty="0"/>
              <a:t> </a:t>
            </a:r>
            <a:r>
              <a:rPr lang="en-GB" i="1" dirty="0">
                <a:solidFill>
                  <a:srgbClr val="0070C0"/>
                </a:solidFill>
              </a:rPr>
              <a:t>image</a:t>
            </a:r>
            <a:r>
              <a:rPr lang="en-GB" i="1" dirty="0"/>
              <a:t> </a:t>
            </a:r>
            <a:r>
              <a:rPr lang="en-GB" i="1" dirty="0">
                <a:solidFill>
                  <a:srgbClr val="FF0000"/>
                </a:solidFill>
              </a:rPr>
              <a:t>ls</a:t>
            </a:r>
            <a:r>
              <a:rPr lang="en-GB" dirty="0"/>
              <a:t>    </a:t>
            </a:r>
            <a:r>
              <a:rPr lang="en-GB" dirty="0">
                <a:sym typeface="Wingdings" panose="05000000000000000000" pitchFamily="2" charset="2"/>
              </a:rPr>
              <a:t> append --all” to see </a:t>
            </a:r>
            <a:r>
              <a:rPr lang="en-GB" b="1" dirty="0">
                <a:sym typeface="Wingdings" panose="05000000000000000000" pitchFamily="2" charset="2"/>
              </a:rPr>
              <a:t>all</a:t>
            </a:r>
            <a:r>
              <a:rPr lang="en-GB" dirty="0">
                <a:sym typeface="Wingdings" panose="05000000000000000000" pitchFamily="2" charset="2"/>
              </a:rPr>
              <a:t> the images</a:t>
            </a:r>
            <a:endParaRPr lang="en-GB" i="1" dirty="0"/>
          </a:p>
          <a:p>
            <a:r>
              <a:rPr lang="en-GB" u="sng" dirty="0"/>
              <a:t>Manage Docker containers …. running instances of images</a:t>
            </a:r>
            <a:br>
              <a:rPr lang="en-GB" u="sng" dirty="0"/>
            </a:br>
            <a:r>
              <a:rPr lang="en-GB" u="sng" dirty="0"/>
              <a:t>using “</a:t>
            </a:r>
            <a:r>
              <a:rPr lang="en-GB" u="sng" dirty="0" err="1"/>
              <a:t>docker</a:t>
            </a:r>
            <a:r>
              <a:rPr lang="en-GB" u="sng" dirty="0"/>
              <a:t> </a:t>
            </a:r>
            <a:r>
              <a:rPr lang="en-GB" u="sng" dirty="0">
                <a:solidFill>
                  <a:srgbClr val="0070C0"/>
                </a:solidFill>
              </a:rPr>
              <a:t>container</a:t>
            </a:r>
            <a:r>
              <a:rPr lang="en-GB" u="sng" dirty="0"/>
              <a:t>” commands</a:t>
            </a:r>
          </a:p>
          <a:p>
            <a:pPr marL="0" indent="0">
              <a:buNone/>
            </a:pPr>
            <a:r>
              <a:rPr lang="en-GB" i="1" dirty="0" err="1"/>
              <a:t>docker</a:t>
            </a:r>
            <a:r>
              <a:rPr lang="en-GB" i="1" dirty="0"/>
              <a:t> </a:t>
            </a:r>
            <a:r>
              <a:rPr lang="en-GB" b="1" i="1" dirty="0">
                <a:solidFill>
                  <a:srgbClr val="0070C0"/>
                </a:solidFill>
              </a:rPr>
              <a:t>container</a:t>
            </a:r>
            <a:r>
              <a:rPr lang="en-GB" i="1" dirty="0"/>
              <a:t> COMMAND</a:t>
            </a:r>
            <a:r>
              <a:rPr lang="en-GB" dirty="0"/>
              <a:t>		</a:t>
            </a:r>
            <a:r>
              <a:rPr lang="en-GB" dirty="0">
                <a:sym typeface="Wingdings" panose="05000000000000000000" pitchFamily="2" charset="2"/>
              </a:rPr>
              <a:t> specify “container”</a:t>
            </a:r>
            <a:br>
              <a:rPr lang="en-GB" i="1" dirty="0"/>
            </a:br>
            <a:endParaRPr lang="en-GB" i="1" dirty="0"/>
          </a:p>
          <a:p>
            <a:pPr marL="0" indent="0">
              <a:buNone/>
            </a:pPr>
            <a:r>
              <a:rPr lang="en-GB" dirty="0"/>
              <a:t>EXAMPLE: List all containers   </a:t>
            </a:r>
            <a:br>
              <a:rPr lang="en-GB" dirty="0"/>
            </a:br>
            <a:r>
              <a:rPr lang="en-GB" i="1" dirty="0" err="1"/>
              <a:t>docker</a:t>
            </a:r>
            <a:r>
              <a:rPr lang="en-GB" i="1" dirty="0"/>
              <a:t> </a:t>
            </a:r>
            <a:r>
              <a:rPr lang="en-GB" i="1" dirty="0">
                <a:solidFill>
                  <a:srgbClr val="0070C0"/>
                </a:solidFill>
              </a:rPr>
              <a:t>container</a:t>
            </a:r>
            <a:r>
              <a:rPr lang="en-GB" i="1" dirty="0"/>
              <a:t> </a:t>
            </a:r>
            <a:r>
              <a:rPr lang="en-GB" i="1" dirty="0">
                <a:solidFill>
                  <a:srgbClr val="FF0000"/>
                </a:solidFill>
              </a:rPr>
              <a:t>ls --all</a:t>
            </a:r>
            <a:br>
              <a:rPr lang="en-GB" i="1" dirty="0"/>
            </a:br>
            <a:r>
              <a:rPr lang="en-GB" dirty="0"/>
              <a:t>EXAMPLE: Start a running container with container ID of 3844477884   </a:t>
            </a:r>
            <a:br>
              <a:rPr lang="en-GB" dirty="0"/>
            </a:br>
            <a:r>
              <a:rPr lang="en-GB" i="1" dirty="0" err="1"/>
              <a:t>docker</a:t>
            </a:r>
            <a:r>
              <a:rPr lang="en-GB" i="1" dirty="0"/>
              <a:t> </a:t>
            </a:r>
            <a:r>
              <a:rPr lang="en-GB" i="1" dirty="0">
                <a:solidFill>
                  <a:srgbClr val="0070C0"/>
                </a:solidFill>
              </a:rPr>
              <a:t>container</a:t>
            </a:r>
            <a:r>
              <a:rPr lang="en-GB" i="1" dirty="0"/>
              <a:t> </a:t>
            </a:r>
            <a:r>
              <a:rPr lang="en-GB" i="1" dirty="0">
                <a:solidFill>
                  <a:srgbClr val="FF0000"/>
                </a:solidFill>
              </a:rPr>
              <a:t>start 3844477884</a:t>
            </a:r>
            <a:br>
              <a:rPr lang="en-GB" i="1" dirty="0"/>
            </a:br>
            <a:r>
              <a:rPr lang="en-GB" dirty="0"/>
              <a:t>EXAMPLE: Stop a running container with container ID of 3844477884   </a:t>
            </a:r>
            <a:br>
              <a:rPr lang="en-GB" dirty="0"/>
            </a:br>
            <a:r>
              <a:rPr lang="en-GB" i="1" dirty="0" err="1"/>
              <a:t>docker</a:t>
            </a:r>
            <a:r>
              <a:rPr lang="en-GB" i="1" dirty="0"/>
              <a:t> </a:t>
            </a:r>
            <a:r>
              <a:rPr lang="en-GB" i="1" dirty="0">
                <a:solidFill>
                  <a:srgbClr val="0070C0"/>
                </a:solidFill>
              </a:rPr>
              <a:t>container</a:t>
            </a:r>
            <a:r>
              <a:rPr lang="en-GB" i="1" dirty="0"/>
              <a:t> </a:t>
            </a:r>
            <a:r>
              <a:rPr lang="en-GB" i="1" dirty="0">
                <a:solidFill>
                  <a:srgbClr val="FF0000"/>
                </a:solidFill>
              </a:rPr>
              <a:t>stop 3844477884</a:t>
            </a:r>
            <a:br>
              <a:rPr lang="en-GB" i="1" dirty="0"/>
            </a:br>
            <a:r>
              <a:rPr lang="en-GB" dirty="0"/>
              <a:t>EXAMPLE Read the log of a container with container ID of 3844477884</a:t>
            </a:r>
          </a:p>
          <a:p>
            <a:pPr marL="0" indent="0">
              <a:buNone/>
            </a:pPr>
            <a:r>
              <a:rPr lang="en-GB" i="1" dirty="0" err="1"/>
              <a:t>docker</a:t>
            </a:r>
            <a:r>
              <a:rPr lang="en-GB" i="1" dirty="0"/>
              <a:t> </a:t>
            </a:r>
            <a:r>
              <a:rPr lang="en-GB" i="1" dirty="0">
                <a:solidFill>
                  <a:srgbClr val="0070C0"/>
                </a:solidFill>
              </a:rPr>
              <a:t>container</a:t>
            </a:r>
            <a:r>
              <a:rPr lang="en-GB" i="1" dirty="0"/>
              <a:t> </a:t>
            </a:r>
            <a:r>
              <a:rPr lang="en-GB" i="1" dirty="0">
                <a:solidFill>
                  <a:srgbClr val="FF0000"/>
                </a:solidFill>
              </a:rPr>
              <a:t>logs 3844477884</a:t>
            </a:r>
          </a:p>
          <a:p>
            <a:endParaRPr lang="en-GB" dirty="0"/>
          </a:p>
        </p:txBody>
      </p:sp>
      <p:sp>
        <p:nvSpPr>
          <p:cNvPr id="4" name="Footer Placeholder 3"/>
          <p:cNvSpPr>
            <a:spLocks noGrp="1"/>
          </p:cNvSpPr>
          <p:nvPr>
            <p:ph type="ftr" sz="quarter" idx="10"/>
          </p:nvPr>
        </p:nvSpPr>
        <p:spPr/>
        <p:txBody>
          <a:bodyPr/>
          <a:lstStyle/>
          <a:p>
            <a:pPr>
              <a:defRPr/>
            </a:pPr>
            <a:r>
              <a:rPr lang="en-US" altLang="en-US" dirty="0"/>
              <a:t>WEB</a:t>
            </a:r>
          </a:p>
        </p:txBody>
      </p:sp>
      <p:sp>
        <p:nvSpPr>
          <p:cNvPr id="5" name="TextBox 4"/>
          <p:cNvSpPr txBox="1"/>
          <p:nvPr/>
        </p:nvSpPr>
        <p:spPr>
          <a:xfrm>
            <a:off x="6150543" y="3728987"/>
            <a:ext cx="1901423" cy="646331"/>
          </a:xfrm>
          <a:prstGeom prst="rect">
            <a:avLst/>
          </a:prstGeom>
          <a:noFill/>
        </p:spPr>
        <p:txBody>
          <a:bodyPr wrap="square" rtlCol="0">
            <a:spAutoFit/>
          </a:bodyPr>
          <a:lstStyle/>
          <a:p>
            <a:r>
              <a:rPr lang="en-GB" dirty="0"/>
              <a:t>See shorthand on next slide</a:t>
            </a:r>
          </a:p>
        </p:txBody>
      </p:sp>
    </p:spTree>
    <p:extLst>
      <p:ext uri="{BB962C8B-B14F-4D97-AF65-F5344CB8AC3E}">
        <p14:creationId xmlns:p14="http://schemas.microsoft.com/office/powerpoint/2010/main" val="16004444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Docker CLI (Short Cuts)</a:t>
            </a:r>
          </a:p>
        </p:txBody>
      </p:sp>
      <p:sp>
        <p:nvSpPr>
          <p:cNvPr id="3" name="Content Placeholder 2"/>
          <p:cNvSpPr>
            <a:spLocks noGrp="1"/>
          </p:cNvSpPr>
          <p:nvPr>
            <p:ph idx="1"/>
          </p:nvPr>
        </p:nvSpPr>
        <p:spPr>
          <a:xfrm>
            <a:off x="1047750" y="844551"/>
            <a:ext cx="7029450" cy="3856990"/>
          </a:xfrm>
        </p:spPr>
        <p:txBody>
          <a:bodyPr/>
          <a:lstStyle/>
          <a:p>
            <a:r>
              <a:rPr lang="en-GB" dirty="0"/>
              <a:t>Often Docker command options can be shorthanded</a:t>
            </a:r>
          </a:p>
          <a:p>
            <a:r>
              <a:rPr lang="en-GB" dirty="0"/>
              <a:t>Examples</a:t>
            </a:r>
            <a:br>
              <a:rPr lang="en-GB" dirty="0"/>
            </a:br>
            <a:r>
              <a:rPr lang="en-GB" dirty="0"/>
              <a:t>--all		becomes 	-a</a:t>
            </a:r>
            <a:br>
              <a:rPr lang="en-GB" dirty="0"/>
            </a:br>
            <a:r>
              <a:rPr lang="en-GB" dirty="0"/>
              <a:t>--filter	becomes	-f</a:t>
            </a:r>
            <a:br>
              <a:rPr lang="en-GB" dirty="0"/>
            </a:br>
            <a:r>
              <a:rPr lang="en-GB" dirty="0"/>
              <a:t>--publish	becomes	-p</a:t>
            </a:r>
            <a:br>
              <a:rPr lang="en-GB" dirty="0"/>
            </a:br>
            <a:r>
              <a:rPr lang="en-GB" dirty="0"/>
              <a:t>--quiet	becomes	-q</a:t>
            </a:r>
          </a:p>
          <a:p>
            <a:r>
              <a:rPr lang="en-GB" dirty="0"/>
              <a:t>For example, the following are equivalent</a:t>
            </a:r>
            <a:br>
              <a:rPr lang="en-GB" dirty="0"/>
            </a:br>
            <a:r>
              <a:rPr lang="en-GB" i="1" dirty="0" err="1"/>
              <a:t>docker</a:t>
            </a:r>
            <a:r>
              <a:rPr lang="en-GB" i="1" dirty="0"/>
              <a:t>  container ls  --all</a:t>
            </a:r>
            <a:br>
              <a:rPr lang="en-GB" i="1" dirty="0"/>
            </a:br>
            <a:r>
              <a:rPr lang="en-GB" i="1" dirty="0" err="1"/>
              <a:t>docker</a:t>
            </a:r>
            <a:r>
              <a:rPr lang="en-GB" i="1" dirty="0"/>
              <a:t> container ls   -a</a:t>
            </a:r>
            <a:endParaRPr lang="en-GB" dirty="0"/>
          </a:p>
          <a:p>
            <a:r>
              <a:rPr lang="en-GB" dirty="0"/>
              <a:t>You can also combine options e.g.</a:t>
            </a:r>
            <a:br>
              <a:rPr lang="en-GB" dirty="0"/>
            </a:br>
            <a:r>
              <a:rPr lang="en-GB" i="1" dirty="0" err="1"/>
              <a:t>docker</a:t>
            </a:r>
            <a:r>
              <a:rPr lang="en-GB" i="1" dirty="0"/>
              <a:t> container run </a:t>
            </a:r>
            <a:r>
              <a:rPr lang="en-GB" i="1" dirty="0">
                <a:solidFill>
                  <a:srgbClr val="FF0000"/>
                </a:solidFill>
              </a:rPr>
              <a:t>-</a:t>
            </a:r>
            <a:r>
              <a:rPr lang="en-GB" i="1" dirty="0" err="1">
                <a:solidFill>
                  <a:srgbClr val="FF0000"/>
                </a:solidFill>
              </a:rPr>
              <a:t>i</a:t>
            </a:r>
            <a:r>
              <a:rPr lang="en-GB" i="1" dirty="0">
                <a:solidFill>
                  <a:srgbClr val="FF0000"/>
                </a:solidFill>
              </a:rPr>
              <a:t>  -t  -d </a:t>
            </a:r>
            <a:r>
              <a:rPr lang="en-GB" i="1" dirty="0"/>
              <a:t> </a:t>
            </a:r>
            <a:r>
              <a:rPr lang="en-GB" i="1" dirty="0" err="1"/>
              <a:t>debian</a:t>
            </a:r>
            <a:r>
              <a:rPr lang="en-GB" i="1" dirty="0"/>
              <a:t> /bin/bash</a:t>
            </a:r>
            <a:br>
              <a:rPr lang="en-GB" dirty="0"/>
            </a:br>
            <a:r>
              <a:rPr lang="en-GB" dirty="0">
                <a:latin typeface="Arial Narrow" panose="020B0606020202030204" pitchFamily="34" charset="0"/>
              </a:rPr>
              <a:t>can be written in a number of combinations</a:t>
            </a:r>
            <a:br>
              <a:rPr lang="en-GB" dirty="0"/>
            </a:br>
            <a:r>
              <a:rPr lang="en-GB" i="1" dirty="0" err="1"/>
              <a:t>docker</a:t>
            </a:r>
            <a:r>
              <a:rPr lang="en-GB" i="1" dirty="0"/>
              <a:t> container run </a:t>
            </a:r>
            <a:r>
              <a:rPr lang="en-GB" i="1" dirty="0">
                <a:solidFill>
                  <a:srgbClr val="FF0000"/>
                </a:solidFill>
              </a:rPr>
              <a:t>-it  -d </a:t>
            </a:r>
            <a:r>
              <a:rPr lang="en-GB" i="1" dirty="0"/>
              <a:t> </a:t>
            </a:r>
            <a:r>
              <a:rPr lang="en-GB" i="1" dirty="0" err="1"/>
              <a:t>debian</a:t>
            </a:r>
            <a:r>
              <a:rPr lang="en-GB" i="1" dirty="0"/>
              <a:t> /bin/bash</a:t>
            </a:r>
            <a:br>
              <a:rPr lang="en-GB" i="1" dirty="0"/>
            </a:br>
            <a:r>
              <a:rPr lang="en-GB" i="1" dirty="0" err="1"/>
              <a:t>docker</a:t>
            </a:r>
            <a:r>
              <a:rPr lang="en-GB" i="1" dirty="0"/>
              <a:t> container run </a:t>
            </a:r>
            <a:r>
              <a:rPr lang="en-GB" i="1" dirty="0">
                <a:solidFill>
                  <a:srgbClr val="FF0000"/>
                </a:solidFill>
              </a:rPr>
              <a:t>-</a:t>
            </a:r>
            <a:r>
              <a:rPr lang="en-GB" i="1" dirty="0" err="1">
                <a:solidFill>
                  <a:srgbClr val="FF0000"/>
                </a:solidFill>
              </a:rPr>
              <a:t>itd</a:t>
            </a:r>
            <a:r>
              <a:rPr lang="en-GB" i="1" dirty="0"/>
              <a:t>  </a:t>
            </a:r>
            <a:r>
              <a:rPr lang="en-GB" i="1" dirty="0" err="1"/>
              <a:t>debian</a:t>
            </a:r>
            <a:r>
              <a:rPr lang="en-GB" i="1" dirty="0"/>
              <a:t> /bin/bash</a:t>
            </a:r>
            <a:br>
              <a:rPr lang="en-GB" i="1" dirty="0"/>
            </a:br>
            <a:r>
              <a:rPr lang="en-GB" i="1" dirty="0" err="1"/>
              <a:t>docker</a:t>
            </a:r>
            <a:r>
              <a:rPr lang="en-GB" i="1" dirty="0"/>
              <a:t> container run </a:t>
            </a:r>
            <a:r>
              <a:rPr lang="en-GB" i="1" dirty="0">
                <a:solidFill>
                  <a:srgbClr val="FF0000"/>
                </a:solidFill>
              </a:rPr>
              <a:t>-</a:t>
            </a:r>
            <a:r>
              <a:rPr lang="en-GB" i="1" dirty="0" err="1">
                <a:solidFill>
                  <a:srgbClr val="FF0000"/>
                </a:solidFill>
              </a:rPr>
              <a:t>tid</a:t>
            </a:r>
            <a:r>
              <a:rPr lang="en-GB" i="1" dirty="0"/>
              <a:t>  </a:t>
            </a:r>
            <a:r>
              <a:rPr lang="en-GB" i="1" dirty="0" err="1"/>
              <a:t>debian</a:t>
            </a:r>
            <a:r>
              <a:rPr lang="en-GB" i="1" dirty="0"/>
              <a:t> /bin/bash</a:t>
            </a:r>
            <a:br>
              <a:rPr lang="en-GB" i="1" dirty="0"/>
            </a:br>
            <a:r>
              <a:rPr lang="en-GB" i="1" dirty="0" err="1"/>
              <a:t>docker</a:t>
            </a:r>
            <a:r>
              <a:rPr lang="en-GB" i="1" dirty="0"/>
              <a:t> container run </a:t>
            </a:r>
            <a:r>
              <a:rPr lang="en-GB" i="1" dirty="0">
                <a:solidFill>
                  <a:srgbClr val="FF0000"/>
                </a:solidFill>
              </a:rPr>
              <a:t>-</a:t>
            </a:r>
            <a:r>
              <a:rPr lang="en-GB" i="1" dirty="0" err="1">
                <a:solidFill>
                  <a:srgbClr val="FF0000"/>
                </a:solidFill>
              </a:rPr>
              <a:t>dit</a:t>
            </a:r>
            <a:r>
              <a:rPr lang="en-GB" i="1" dirty="0"/>
              <a:t>  </a:t>
            </a:r>
            <a:r>
              <a:rPr lang="en-GB" i="1" dirty="0" err="1"/>
              <a:t>debian</a:t>
            </a:r>
            <a:r>
              <a:rPr lang="en-GB" i="1" dirty="0"/>
              <a:t> /bin/bash</a:t>
            </a:r>
            <a:br>
              <a:rPr lang="en-GB" i="1" dirty="0"/>
            </a:br>
            <a:r>
              <a:rPr lang="en-GB" i="1" dirty="0"/>
              <a:t>etc.</a:t>
            </a: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grpSp>
        <p:nvGrpSpPr>
          <p:cNvPr id="5" name="Group 4"/>
          <p:cNvGrpSpPr/>
          <p:nvPr/>
        </p:nvGrpSpPr>
        <p:grpSpPr>
          <a:xfrm>
            <a:off x="6358159" y="1492384"/>
            <a:ext cx="2785841" cy="2308324"/>
            <a:chOff x="6083365" y="3011018"/>
            <a:chExt cx="2785841" cy="2308324"/>
          </a:xfrm>
        </p:grpSpPr>
        <p:sp>
          <p:nvSpPr>
            <p:cNvPr id="6" name="TextBox 5"/>
            <p:cNvSpPr txBox="1"/>
            <p:nvPr/>
          </p:nvSpPr>
          <p:spPr>
            <a:xfrm>
              <a:off x="6083365" y="3011018"/>
              <a:ext cx="2785841" cy="2308324"/>
            </a:xfrm>
            <a:prstGeom prst="rect">
              <a:avLst/>
            </a:prstGeom>
            <a:noFill/>
            <a:ln w="19050">
              <a:solidFill>
                <a:schemeClr val="tx1"/>
              </a:solidFill>
            </a:ln>
          </p:spPr>
          <p:txBody>
            <a:bodyPr wrap="square" rtlCol="0">
              <a:spAutoFit/>
            </a:bodyPr>
            <a:lstStyle/>
            <a:p>
              <a:r>
                <a:rPr lang="en-GB" u="sng" dirty="0"/>
                <a:t>WARNING</a:t>
              </a:r>
              <a:r>
                <a:rPr lang="en-GB" dirty="0"/>
                <a:t>:</a:t>
              </a:r>
              <a:br>
                <a:rPr lang="en-GB" dirty="0"/>
              </a:br>
              <a:endParaRPr lang="en-GB" dirty="0"/>
            </a:p>
            <a:p>
              <a:r>
                <a:rPr lang="en-GB" dirty="0"/>
                <a:t>Use -- (dash dash) when writing out the flag name in full </a:t>
              </a:r>
            </a:p>
            <a:p>
              <a:endParaRPr lang="en-GB" dirty="0"/>
            </a:p>
            <a:p>
              <a:r>
                <a:rPr lang="en-GB" dirty="0"/>
                <a:t>Use - (single dash) for shorthand</a:t>
              </a:r>
            </a:p>
          </p:txBody>
        </p:sp>
        <p:sp>
          <p:nvSpPr>
            <p:cNvPr id="7" name="TextBox 6"/>
            <p:cNvSpPr txBox="1"/>
            <p:nvPr/>
          </p:nvSpPr>
          <p:spPr>
            <a:xfrm>
              <a:off x="6083365" y="3055896"/>
              <a:ext cx="559769" cy="769441"/>
            </a:xfrm>
            <a:prstGeom prst="rect">
              <a:avLst/>
            </a:prstGeom>
            <a:noFill/>
          </p:spPr>
          <p:txBody>
            <a:bodyPr wrap="none" rtlCol="0">
              <a:spAutoFit/>
            </a:bodyPr>
            <a:lstStyle/>
            <a:p>
              <a:r>
                <a:rPr lang="en-GB" sz="4400" dirty="0"/>
                <a:t>--</a:t>
              </a:r>
            </a:p>
          </p:txBody>
        </p:sp>
        <p:sp>
          <p:nvSpPr>
            <p:cNvPr id="8" name="TextBox 7"/>
            <p:cNvSpPr txBox="1"/>
            <p:nvPr/>
          </p:nvSpPr>
          <p:spPr>
            <a:xfrm>
              <a:off x="6083365" y="4144379"/>
              <a:ext cx="372218" cy="769441"/>
            </a:xfrm>
            <a:prstGeom prst="rect">
              <a:avLst/>
            </a:prstGeom>
            <a:noFill/>
          </p:spPr>
          <p:txBody>
            <a:bodyPr wrap="none" rtlCol="0">
              <a:spAutoFit/>
            </a:bodyPr>
            <a:lstStyle/>
            <a:p>
              <a:r>
                <a:rPr lang="en-GB" sz="4400" dirty="0"/>
                <a:t>-</a:t>
              </a:r>
            </a:p>
          </p:txBody>
        </p:sp>
      </p:grpSp>
      <p:sp>
        <p:nvSpPr>
          <p:cNvPr id="9" name="TextBox 8">
            <a:extLst>
              <a:ext uri="{FF2B5EF4-FFF2-40B4-BE49-F238E27FC236}">
                <a16:creationId xmlns:a16="http://schemas.microsoft.com/office/drawing/2014/main" id="{7FC8A76D-37DD-4084-B375-260FFD47B51F}"/>
              </a:ext>
            </a:extLst>
          </p:cNvPr>
          <p:cNvSpPr txBox="1"/>
          <p:nvPr/>
        </p:nvSpPr>
        <p:spPr>
          <a:xfrm>
            <a:off x="7155131" y="5090119"/>
            <a:ext cx="1627369" cy="923330"/>
          </a:xfrm>
          <a:prstGeom prst="rect">
            <a:avLst/>
          </a:prstGeom>
          <a:noFill/>
          <a:ln>
            <a:solidFill>
              <a:schemeClr val="tx1"/>
            </a:solidFill>
          </a:ln>
        </p:spPr>
        <p:txBody>
          <a:bodyPr wrap="none" rtlCol="0">
            <a:spAutoFit/>
          </a:bodyPr>
          <a:lstStyle/>
          <a:p>
            <a:r>
              <a:rPr lang="en-GB" dirty="0"/>
              <a:t>-</a:t>
            </a:r>
            <a:r>
              <a:rPr lang="en-GB" dirty="0" err="1"/>
              <a:t>i</a:t>
            </a:r>
            <a:r>
              <a:rPr lang="en-GB" dirty="0"/>
              <a:t> = interactive</a:t>
            </a:r>
          </a:p>
          <a:p>
            <a:r>
              <a:rPr lang="en-GB" dirty="0"/>
              <a:t>-t = </a:t>
            </a:r>
            <a:r>
              <a:rPr lang="en-GB" dirty="0" err="1"/>
              <a:t>tty</a:t>
            </a:r>
            <a:endParaRPr lang="en-GB" dirty="0"/>
          </a:p>
          <a:p>
            <a:r>
              <a:rPr lang="en-GB" dirty="0"/>
              <a:t>-d = detached</a:t>
            </a:r>
          </a:p>
        </p:txBody>
      </p:sp>
    </p:spTree>
    <p:extLst>
      <p:ext uri="{BB962C8B-B14F-4D97-AF65-F5344CB8AC3E}">
        <p14:creationId xmlns:p14="http://schemas.microsoft.com/office/powerpoint/2010/main" val="13301836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Docker CLI (Short Cuts)</a:t>
            </a:r>
          </a:p>
        </p:txBody>
      </p:sp>
      <p:sp>
        <p:nvSpPr>
          <p:cNvPr id="3" name="Content Placeholder 2"/>
          <p:cNvSpPr>
            <a:spLocks noGrp="1"/>
          </p:cNvSpPr>
          <p:nvPr>
            <p:ph idx="1"/>
          </p:nvPr>
        </p:nvSpPr>
        <p:spPr>
          <a:xfrm>
            <a:off x="1047750" y="769621"/>
            <a:ext cx="7410450" cy="5615940"/>
          </a:xfrm>
        </p:spPr>
        <p:txBody>
          <a:bodyPr/>
          <a:lstStyle/>
          <a:p>
            <a:r>
              <a:rPr lang="en-GB" dirty="0"/>
              <a:t>Many commands can be shortened (for backward compatibility reasons i.e. the older form of the commands were shorter)</a:t>
            </a:r>
          </a:p>
          <a:p>
            <a:r>
              <a:rPr lang="en-GB" dirty="0"/>
              <a:t>For example, the following are equivalent</a:t>
            </a:r>
            <a:br>
              <a:rPr lang="en-GB" dirty="0"/>
            </a:br>
            <a:br>
              <a:rPr lang="en-GB" dirty="0"/>
            </a:br>
            <a:r>
              <a:rPr lang="en-GB" i="1" dirty="0" err="1"/>
              <a:t>docker</a:t>
            </a:r>
            <a:r>
              <a:rPr lang="en-GB" i="1" dirty="0"/>
              <a:t> </a:t>
            </a:r>
            <a:r>
              <a:rPr lang="en-GB" b="1" i="1" dirty="0"/>
              <a:t>image</a:t>
            </a:r>
            <a:r>
              <a:rPr lang="en-GB" i="1" dirty="0"/>
              <a:t> build -t  MY_IMAGE_NAME</a:t>
            </a:r>
            <a:br>
              <a:rPr lang="en-GB" i="1" dirty="0"/>
            </a:br>
            <a:r>
              <a:rPr lang="en-GB" i="1" dirty="0" err="1"/>
              <a:t>docker</a:t>
            </a:r>
            <a:r>
              <a:rPr lang="en-GB" i="1" dirty="0"/>
              <a:t> build –t MY_IMAGE_NAME </a:t>
            </a:r>
            <a:r>
              <a:rPr lang="en-GB" dirty="0"/>
              <a:t>	</a:t>
            </a:r>
            <a:r>
              <a:rPr lang="en-GB" dirty="0">
                <a:sym typeface="Wingdings" panose="05000000000000000000" pitchFamily="2" charset="2"/>
              </a:rPr>
              <a:t> “image” is implicit</a:t>
            </a:r>
            <a:br>
              <a:rPr lang="en-GB" dirty="0"/>
            </a:br>
            <a:br>
              <a:rPr lang="en-GB" dirty="0"/>
            </a:br>
            <a:r>
              <a:rPr lang="en-GB" i="1" dirty="0" err="1"/>
              <a:t>docker</a:t>
            </a:r>
            <a:r>
              <a:rPr lang="en-GB" i="1" dirty="0"/>
              <a:t> </a:t>
            </a:r>
            <a:r>
              <a:rPr lang="en-GB" b="1" i="1" dirty="0"/>
              <a:t>container</a:t>
            </a:r>
            <a:r>
              <a:rPr lang="en-GB" i="1" dirty="0"/>
              <a:t> stop  CONTAINER_ID</a:t>
            </a:r>
            <a:br>
              <a:rPr lang="en-GB" i="1" dirty="0"/>
            </a:br>
            <a:r>
              <a:rPr lang="en-GB" i="1" dirty="0" err="1"/>
              <a:t>docker</a:t>
            </a:r>
            <a:r>
              <a:rPr lang="en-GB" i="1" dirty="0"/>
              <a:t>  stop CONTAINER_ID    </a:t>
            </a:r>
            <a:r>
              <a:rPr lang="en-GB" dirty="0"/>
              <a:t>	</a:t>
            </a:r>
            <a:r>
              <a:rPr lang="en-GB" dirty="0">
                <a:sym typeface="Wingdings" panose="05000000000000000000" pitchFamily="2" charset="2"/>
              </a:rPr>
              <a:t> “container” is implicit</a:t>
            </a:r>
            <a:br>
              <a:rPr lang="en-GB" dirty="0">
                <a:sym typeface="Wingdings" panose="05000000000000000000" pitchFamily="2" charset="2"/>
              </a:rPr>
            </a:br>
            <a:br>
              <a:rPr lang="en-GB" dirty="0">
                <a:sym typeface="Wingdings" panose="05000000000000000000" pitchFamily="2" charset="2"/>
              </a:rPr>
            </a:br>
            <a:r>
              <a:rPr lang="en-GB" i="1" dirty="0" err="1"/>
              <a:t>docker</a:t>
            </a:r>
            <a:r>
              <a:rPr lang="en-GB" i="1" dirty="0"/>
              <a:t> </a:t>
            </a:r>
            <a:r>
              <a:rPr lang="en-GB" b="1" i="1" dirty="0"/>
              <a:t>container</a:t>
            </a:r>
            <a:r>
              <a:rPr lang="en-GB" i="1" dirty="0"/>
              <a:t> </a:t>
            </a:r>
            <a:r>
              <a:rPr lang="en-GB" i="1" dirty="0" err="1"/>
              <a:t>ps</a:t>
            </a:r>
            <a:r>
              <a:rPr lang="en-GB" i="1" dirty="0"/>
              <a:t>  -a</a:t>
            </a:r>
            <a:br>
              <a:rPr lang="en-GB" i="1" dirty="0"/>
            </a:br>
            <a:r>
              <a:rPr lang="en-GB" i="1" dirty="0" err="1"/>
              <a:t>docker</a:t>
            </a:r>
            <a:r>
              <a:rPr lang="en-GB" i="1" dirty="0"/>
              <a:t>  </a:t>
            </a:r>
            <a:r>
              <a:rPr lang="en-GB" i="1" dirty="0" err="1"/>
              <a:t>ps</a:t>
            </a:r>
            <a:r>
              <a:rPr lang="en-GB" i="1" dirty="0"/>
              <a:t> -a </a:t>
            </a:r>
            <a:r>
              <a:rPr lang="en-GB" dirty="0"/>
              <a:t>		    	</a:t>
            </a:r>
            <a:r>
              <a:rPr lang="en-GB" dirty="0">
                <a:sym typeface="Wingdings" panose="05000000000000000000" pitchFamily="2" charset="2"/>
              </a:rPr>
              <a:t> “container” is implicit</a:t>
            </a:r>
          </a:p>
          <a:p>
            <a:endParaRPr lang="en-GB" b="1" dirty="0">
              <a:solidFill>
                <a:srgbClr val="FF0000"/>
              </a:solidFill>
              <a:sym typeface="Wingdings" panose="05000000000000000000" pitchFamily="2" charset="2"/>
            </a:endParaRPr>
          </a:p>
          <a:p>
            <a:r>
              <a:rPr lang="en-GB" b="1" dirty="0">
                <a:solidFill>
                  <a:srgbClr val="FF0000"/>
                </a:solidFill>
                <a:sym typeface="Wingdings" panose="05000000000000000000" pitchFamily="2" charset="2"/>
              </a:rPr>
              <a:t>NOTE: The modern command form is to include the words “image” and “container”, but the old form is still currently the most commonly used</a:t>
            </a:r>
            <a:endParaRPr lang="en-GB" b="1" dirty="0">
              <a:solidFill>
                <a:srgbClr val="FF0000"/>
              </a:solidFill>
            </a:endParaRPr>
          </a:p>
          <a:p>
            <a:endParaRPr lang="en-GB" i="1"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8242238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Linux</a:t>
            </a:r>
          </a:p>
        </p:txBody>
      </p:sp>
      <p:sp>
        <p:nvSpPr>
          <p:cNvPr id="3" name="Content Placeholder 2"/>
          <p:cNvSpPr>
            <a:spLocks noGrp="1"/>
          </p:cNvSpPr>
          <p:nvPr>
            <p:ph idx="1"/>
          </p:nvPr>
        </p:nvSpPr>
        <p:spPr/>
        <p:txBody>
          <a:bodyPr/>
          <a:lstStyle/>
          <a:p>
            <a:r>
              <a:rPr lang="en-GB" dirty="0"/>
              <a:t>When running the commands in these slides in Linux you will need to run them in supervisor mode</a:t>
            </a:r>
          </a:p>
          <a:p>
            <a:r>
              <a:rPr lang="en-GB" dirty="0"/>
              <a:t>Therefore, put “</a:t>
            </a:r>
            <a:r>
              <a:rPr lang="en-GB" dirty="0" err="1"/>
              <a:t>sudo</a:t>
            </a:r>
            <a:r>
              <a:rPr lang="en-GB" dirty="0"/>
              <a:t>” in front of each command e.g.</a:t>
            </a:r>
          </a:p>
          <a:p>
            <a:endParaRPr lang="en-GB" dirty="0"/>
          </a:p>
          <a:p>
            <a:pPr marL="0" indent="0">
              <a:buNone/>
            </a:pPr>
            <a:r>
              <a:rPr lang="en-GB" b="1" i="1" dirty="0" err="1"/>
              <a:t>sudo</a:t>
            </a:r>
            <a:r>
              <a:rPr lang="en-GB" i="1" dirty="0"/>
              <a:t> </a:t>
            </a:r>
            <a:r>
              <a:rPr lang="en-GB" i="1" dirty="0" err="1"/>
              <a:t>docker</a:t>
            </a:r>
            <a:r>
              <a:rPr lang="en-GB" i="1" dirty="0"/>
              <a:t> image build –t</a:t>
            </a:r>
            <a:r>
              <a:rPr lang="en-GB" dirty="0"/>
              <a:t> MY_IMAGE_NAME</a:t>
            </a:r>
          </a:p>
          <a:p>
            <a:pPr marL="0" indent="0">
              <a:buNone/>
            </a:pPr>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8819380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GitBash</a:t>
            </a:r>
            <a:r>
              <a:rPr lang="en-GB" dirty="0"/>
              <a:t>, don’t do it!!</a:t>
            </a:r>
          </a:p>
        </p:txBody>
      </p:sp>
      <p:sp>
        <p:nvSpPr>
          <p:cNvPr id="3" name="Content Placeholder 2"/>
          <p:cNvSpPr>
            <a:spLocks noGrp="1"/>
          </p:cNvSpPr>
          <p:nvPr>
            <p:ph idx="1"/>
          </p:nvPr>
        </p:nvSpPr>
        <p:spPr>
          <a:xfrm>
            <a:off x="1047750" y="1439443"/>
            <a:ext cx="7029450" cy="4399382"/>
          </a:xfrm>
        </p:spPr>
        <p:txBody>
          <a:bodyPr/>
          <a:lstStyle/>
          <a:p>
            <a:r>
              <a:rPr lang="en-GB" dirty="0"/>
              <a:t>Warning: running Docker in </a:t>
            </a:r>
            <a:r>
              <a:rPr lang="en-GB" dirty="0" err="1"/>
              <a:t>GitBash</a:t>
            </a:r>
            <a:r>
              <a:rPr lang="en-GB" dirty="0"/>
              <a:t> is NOT a good idea</a:t>
            </a:r>
          </a:p>
          <a:p>
            <a:r>
              <a:rPr lang="en-GB" dirty="0" err="1"/>
              <a:t>GitBash</a:t>
            </a:r>
            <a:r>
              <a:rPr lang="en-GB" dirty="0"/>
              <a:t> is a kind of hybrid Linux/Windows environment and running Windows apps within it can cause mysterious errors</a:t>
            </a:r>
          </a:p>
          <a:p>
            <a:endParaRPr lang="en-GB" dirty="0"/>
          </a:p>
          <a:p>
            <a:r>
              <a:rPr lang="en-GB" dirty="0"/>
              <a:t>In Windows, always use a Command Prompt or WSL window</a:t>
            </a:r>
          </a:p>
          <a:p>
            <a:endParaRPr lang="en-GB" dirty="0"/>
          </a:p>
          <a:p>
            <a:r>
              <a:rPr lang="en-GB" dirty="0"/>
              <a:t>Note1: I fell into this trap and it took a very tedious day for me to realise my mistake!!</a:t>
            </a:r>
          </a:p>
          <a:p>
            <a:r>
              <a:rPr lang="en-GB" dirty="0"/>
              <a:t>Note2: this problem may also effect other Linux emulators so be careful, but you should be OK if it is a virtualised Linux environment (e.g. WSL) and you installed the Linux app</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9369005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Docker Help</a:t>
            </a:r>
          </a:p>
        </p:txBody>
      </p:sp>
      <p:sp>
        <p:nvSpPr>
          <p:cNvPr id="3" name="Content Placeholder 2"/>
          <p:cNvSpPr>
            <a:spLocks noGrp="1"/>
          </p:cNvSpPr>
          <p:nvPr>
            <p:ph idx="1"/>
          </p:nvPr>
        </p:nvSpPr>
        <p:spPr/>
        <p:txBody>
          <a:bodyPr/>
          <a:lstStyle/>
          <a:p>
            <a:r>
              <a:rPr lang="en-GB" dirty="0"/>
              <a:t>Open command window</a:t>
            </a:r>
            <a:br>
              <a:rPr lang="en-GB" dirty="0"/>
            </a:br>
            <a:r>
              <a:rPr lang="en-GB" dirty="0"/>
              <a:t>Type in the Docker commands</a:t>
            </a:r>
          </a:p>
          <a:p>
            <a:endParaRPr lang="en-GB" dirty="0"/>
          </a:p>
          <a:p>
            <a:r>
              <a:rPr lang="en-GB" dirty="0"/>
              <a:t>To see all available commands</a:t>
            </a:r>
            <a:br>
              <a:rPr lang="en-GB" i="1" dirty="0"/>
            </a:br>
            <a:r>
              <a:rPr lang="en-GB" i="1" dirty="0" err="1"/>
              <a:t>docker</a:t>
            </a:r>
            <a:r>
              <a:rPr lang="en-GB" i="1" dirty="0"/>
              <a:t> --help </a:t>
            </a:r>
            <a:br>
              <a:rPr lang="en-GB" i="1" dirty="0"/>
            </a:br>
            <a:r>
              <a:rPr lang="en-GB" dirty="0"/>
              <a:t>OR JUST </a:t>
            </a:r>
            <a:br>
              <a:rPr lang="en-GB" dirty="0"/>
            </a:br>
            <a:r>
              <a:rPr lang="en-GB" i="1" dirty="0" err="1"/>
              <a:t>docker</a:t>
            </a:r>
            <a:endParaRPr lang="en-GB" i="1" dirty="0"/>
          </a:p>
          <a:p>
            <a:endParaRPr lang="en-GB" dirty="0"/>
          </a:p>
          <a:p>
            <a:r>
              <a:rPr lang="en-GB" dirty="0"/>
              <a:t>What version of Docker are we running?</a:t>
            </a:r>
            <a:br>
              <a:rPr lang="en-GB" dirty="0"/>
            </a:br>
            <a:r>
              <a:rPr lang="en-GB" i="1" dirty="0" err="1"/>
              <a:t>docker</a:t>
            </a:r>
            <a:r>
              <a:rPr lang="en-GB" i="1" dirty="0"/>
              <a:t>  --version</a:t>
            </a:r>
            <a:br>
              <a:rPr lang="en-GB" i="1" dirty="0"/>
            </a:br>
            <a:endParaRPr lang="en-GB" i="1" dirty="0"/>
          </a:p>
          <a:p>
            <a:endParaRPr lang="en-GB" dirty="0"/>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0735104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Run your First Container</a:t>
            </a:r>
          </a:p>
        </p:txBody>
      </p:sp>
      <p:sp>
        <p:nvSpPr>
          <p:cNvPr id="3" name="Content Placeholder 2"/>
          <p:cNvSpPr>
            <a:spLocks noGrp="1"/>
          </p:cNvSpPr>
          <p:nvPr>
            <p:ph idx="1"/>
          </p:nvPr>
        </p:nvSpPr>
        <p:spPr>
          <a:xfrm>
            <a:off x="1047750" y="1013461"/>
            <a:ext cx="7029450" cy="784860"/>
          </a:xfrm>
        </p:spPr>
        <p:txBody>
          <a:bodyPr/>
          <a:lstStyle/>
          <a:p>
            <a:r>
              <a:rPr lang="en-GB" dirty="0"/>
              <a:t>Run your first container</a:t>
            </a:r>
            <a:br>
              <a:rPr lang="en-GB" dirty="0"/>
            </a:br>
            <a:r>
              <a:rPr lang="en-GB" i="1" dirty="0" err="1"/>
              <a:t>docker</a:t>
            </a:r>
            <a:r>
              <a:rPr lang="en-GB" i="1" dirty="0"/>
              <a:t>  container   run   hello-world</a:t>
            </a:r>
            <a:br>
              <a:rPr lang="en-GB" i="1" dirty="0"/>
            </a:br>
            <a:r>
              <a:rPr lang="en-GB" dirty="0"/>
              <a:t>OR in old command format, just</a:t>
            </a:r>
            <a:br>
              <a:rPr lang="en-GB" i="1" dirty="0"/>
            </a:br>
            <a:r>
              <a:rPr lang="en-GB" i="1" dirty="0" err="1"/>
              <a:t>docker</a:t>
            </a:r>
            <a:r>
              <a:rPr lang="en-GB" i="1" dirty="0"/>
              <a:t>  run  hello-world</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411480" y="3352800"/>
            <a:ext cx="8336578" cy="2308324"/>
          </a:xfrm>
          <a:prstGeom prst="rect">
            <a:avLst/>
          </a:prstGeom>
          <a:solidFill>
            <a:srgbClr val="000000"/>
          </a:solidFill>
        </p:spPr>
        <p:txBody>
          <a:bodyPr wrap="none" rtlCol="0">
            <a:spAutoFit/>
          </a:bodyPr>
          <a:lstStyle/>
          <a:p>
            <a:r>
              <a:rPr lang="en-GB" dirty="0">
                <a:solidFill>
                  <a:schemeClr val="bg1"/>
                </a:solidFill>
              </a:rPr>
              <a:t>To generate this message, Docker took the following steps:</a:t>
            </a:r>
          </a:p>
          <a:p>
            <a:r>
              <a:rPr lang="en-GB" dirty="0">
                <a:solidFill>
                  <a:schemeClr val="bg1"/>
                </a:solidFill>
              </a:rPr>
              <a:t> 1. The Docker client contacted the Docker daemon.</a:t>
            </a:r>
          </a:p>
          <a:p>
            <a:r>
              <a:rPr lang="en-GB" dirty="0">
                <a:solidFill>
                  <a:schemeClr val="bg1"/>
                </a:solidFill>
              </a:rPr>
              <a:t> 2. The Docker daemon pulled the "</a:t>
            </a:r>
            <a:r>
              <a:rPr lang="en-GB" dirty="0">
                <a:solidFill>
                  <a:srgbClr val="FF0000"/>
                </a:solidFill>
              </a:rPr>
              <a:t>hello-world</a:t>
            </a:r>
            <a:r>
              <a:rPr lang="en-GB" dirty="0">
                <a:solidFill>
                  <a:schemeClr val="bg1"/>
                </a:solidFill>
              </a:rPr>
              <a:t>" image from the Docker Hub.</a:t>
            </a:r>
          </a:p>
          <a:p>
            <a:r>
              <a:rPr lang="en-GB" dirty="0">
                <a:solidFill>
                  <a:schemeClr val="bg1"/>
                </a:solidFill>
              </a:rPr>
              <a:t>    (amd64)</a:t>
            </a:r>
          </a:p>
          <a:p>
            <a:r>
              <a:rPr lang="en-GB" dirty="0">
                <a:solidFill>
                  <a:schemeClr val="bg1"/>
                </a:solidFill>
              </a:rPr>
              <a:t> 3. The Docker daemon created a new container from that image which runs the</a:t>
            </a:r>
          </a:p>
          <a:p>
            <a:r>
              <a:rPr lang="en-GB" dirty="0">
                <a:solidFill>
                  <a:schemeClr val="bg1"/>
                </a:solidFill>
              </a:rPr>
              <a:t>    executable that produces the output you are currently reading.</a:t>
            </a:r>
          </a:p>
          <a:p>
            <a:r>
              <a:rPr lang="en-GB" dirty="0">
                <a:solidFill>
                  <a:schemeClr val="bg1"/>
                </a:solidFill>
              </a:rPr>
              <a:t> 4. The Docker daemon streamed that output to the Docker client, which sent it</a:t>
            </a:r>
          </a:p>
          <a:p>
            <a:r>
              <a:rPr lang="en-GB" dirty="0">
                <a:solidFill>
                  <a:schemeClr val="bg1"/>
                </a:solidFill>
              </a:rPr>
              <a:t>    to your terminal.</a:t>
            </a:r>
          </a:p>
        </p:txBody>
      </p:sp>
      <p:sp>
        <p:nvSpPr>
          <p:cNvPr id="6" name="TextBox 5"/>
          <p:cNvSpPr txBox="1"/>
          <p:nvPr/>
        </p:nvSpPr>
        <p:spPr>
          <a:xfrm>
            <a:off x="563880" y="2983468"/>
            <a:ext cx="1544012" cy="369332"/>
          </a:xfrm>
          <a:prstGeom prst="rect">
            <a:avLst/>
          </a:prstGeom>
          <a:noFill/>
        </p:spPr>
        <p:txBody>
          <a:bodyPr wrap="none" rtlCol="0">
            <a:spAutoFit/>
          </a:bodyPr>
          <a:lstStyle/>
          <a:p>
            <a:r>
              <a:rPr lang="en-GB" dirty="0"/>
              <a:t>Displays this:</a:t>
            </a:r>
          </a:p>
        </p:txBody>
      </p:sp>
      <p:sp>
        <p:nvSpPr>
          <p:cNvPr id="7" name="TextBox 6"/>
          <p:cNvSpPr txBox="1"/>
          <p:nvPr/>
        </p:nvSpPr>
        <p:spPr>
          <a:xfrm>
            <a:off x="4913697" y="2468880"/>
            <a:ext cx="2326278" cy="369332"/>
          </a:xfrm>
          <a:prstGeom prst="rect">
            <a:avLst/>
          </a:prstGeom>
          <a:noFill/>
        </p:spPr>
        <p:txBody>
          <a:bodyPr wrap="none" rtlCol="0">
            <a:spAutoFit/>
          </a:bodyPr>
          <a:lstStyle/>
          <a:p>
            <a:r>
              <a:rPr lang="en-GB" dirty="0"/>
              <a:t>Existing image name</a:t>
            </a:r>
          </a:p>
        </p:txBody>
      </p:sp>
      <p:cxnSp>
        <p:nvCxnSpPr>
          <p:cNvPr id="9" name="Straight Arrow Connector 8"/>
          <p:cNvCxnSpPr/>
          <p:nvPr/>
        </p:nvCxnSpPr>
        <p:spPr bwMode="auto">
          <a:xfrm flipH="1" flipV="1">
            <a:off x="4721192" y="1677569"/>
            <a:ext cx="1578543" cy="842211"/>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9645012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Note: Pulling Images from a Docker registry</a:t>
            </a:r>
          </a:p>
        </p:txBody>
      </p:sp>
      <p:sp>
        <p:nvSpPr>
          <p:cNvPr id="3" name="Content Placeholder 2"/>
          <p:cNvSpPr>
            <a:spLocks noGrp="1"/>
          </p:cNvSpPr>
          <p:nvPr>
            <p:ph idx="1"/>
          </p:nvPr>
        </p:nvSpPr>
        <p:spPr/>
        <p:txBody>
          <a:bodyPr/>
          <a:lstStyle/>
          <a:p>
            <a:r>
              <a:rPr lang="en-GB" dirty="0"/>
              <a:t>You can “pull” an image before running it</a:t>
            </a:r>
            <a:br>
              <a:rPr lang="en-GB" dirty="0"/>
            </a:br>
            <a:r>
              <a:rPr lang="en-GB" dirty="0"/>
              <a:t>	</a:t>
            </a:r>
            <a:r>
              <a:rPr lang="en-GB" i="1" dirty="0" err="1"/>
              <a:t>docker</a:t>
            </a:r>
            <a:r>
              <a:rPr lang="en-GB" i="1" dirty="0"/>
              <a:t>  image       pull   hello-world</a:t>
            </a:r>
            <a:br>
              <a:rPr lang="en-GB" i="1" dirty="0"/>
            </a:br>
            <a:r>
              <a:rPr lang="en-GB" i="1" dirty="0"/>
              <a:t>	</a:t>
            </a:r>
            <a:r>
              <a:rPr lang="en-GB" i="1" dirty="0" err="1"/>
              <a:t>docker</a:t>
            </a:r>
            <a:r>
              <a:rPr lang="en-GB" i="1" dirty="0"/>
              <a:t>  container  run   hello-world</a:t>
            </a:r>
          </a:p>
          <a:p>
            <a:r>
              <a:rPr lang="en-GB" dirty="0"/>
              <a:t>However, </a:t>
            </a:r>
            <a:r>
              <a:rPr lang="en-GB" b="1" dirty="0" err="1"/>
              <a:t>docker</a:t>
            </a:r>
            <a:r>
              <a:rPr lang="en-GB" b="1" dirty="0"/>
              <a:t> run will pull the image for us automatically</a:t>
            </a:r>
            <a:br>
              <a:rPr lang="en-GB" dirty="0"/>
            </a:br>
            <a:r>
              <a:rPr lang="en-GB" dirty="0"/>
              <a:t>As could be seen when we run the “hello-world” image</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483670" y="3879751"/>
            <a:ext cx="8336578" cy="2308324"/>
          </a:xfrm>
          <a:prstGeom prst="rect">
            <a:avLst/>
          </a:prstGeom>
          <a:solidFill>
            <a:srgbClr val="000000"/>
          </a:solidFill>
        </p:spPr>
        <p:txBody>
          <a:bodyPr wrap="none" rtlCol="0">
            <a:spAutoFit/>
          </a:bodyPr>
          <a:lstStyle/>
          <a:p>
            <a:r>
              <a:rPr lang="en-GB" dirty="0">
                <a:solidFill>
                  <a:schemeClr val="bg1">
                    <a:lumMod val="50000"/>
                  </a:schemeClr>
                </a:solidFill>
              </a:rPr>
              <a:t>To generate this message, Docker took the following steps:</a:t>
            </a:r>
          </a:p>
          <a:p>
            <a:r>
              <a:rPr lang="en-GB" dirty="0">
                <a:solidFill>
                  <a:schemeClr val="bg1">
                    <a:lumMod val="50000"/>
                  </a:schemeClr>
                </a:solidFill>
              </a:rPr>
              <a:t> 1. The Docker client contacted the Docker daemon.</a:t>
            </a:r>
          </a:p>
          <a:p>
            <a:r>
              <a:rPr lang="en-GB" dirty="0">
                <a:solidFill>
                  <a:schemeClr val="bg1"/>
                </a:solidFill>
              </a:rPr>
              <a:t> 2. The Docker daemon </a:t>
            </a:r>
            <a:r>
              <a:rPr lang="en-GB" dirty="0">
                <a:solidFill>
                  <a:srgbClr val="FF0000"/>
                </a:solidFill>
              </a:rPr>
              <a:t>pulled</a:t>
            </a:r>
            <a:r>
              <a:rPr lang="en-GB" dirty="0">
                <a:solidFill>
                  <a:schemeClr val="bg1"/>
                </a:solidFill>
              </a:rPr>
              <a:t> the "hello-world" image from the Docker Hub.</a:t>
            </a:r>
          </a:p>
          <a:p>
            <a:r>
              <a:rPr lang="en-GB" dirty="0">
                <a:solidFill>
                  <a:schemeClr val="bg1"/>
                </a:solidFill>
              </a:rPr>
              <a:t>    (amd64)</a:t>
            </a:r>
          </a:p>
          <a:p>
            <a:r>
              <a:rPr lang="en-GB" dirty="0">
                <a:solidFill>
                  <a:schemeClr val="bg1"/>
                </a:solidFill>
              </a:rPr>
              <a:t> </a:t>
            </a:r>
            <a:r>
              <a:rPr lang="en-GB" dirty="0">
                <a:solidFill>
                  <a:schemeClr val="bg1">
                    <a:lumMod val="50000"/>
                  </a:schemeClr>
                </a:solidFill>
              </a:rPr>
              <a:t>3. The Docker daemon created a new container from that image which runs the</a:t>
            </a:r>
          </a:p>
          <a:p>
            <a:r>
              <a:rPr lang="en-GB" dirty="0">
                <a:solidFill>
                  <a:schemeClr val="bg1">
                    <a:lumMod val="50000"/>
                  </a:schemeClr>
                </a:solidFill>
              </a:rPr>
              <a:t>    executable that produces the output you are currently reading.</a:t>
            </a:r>
          </a:p>
          <a:p>
            <a:r>
              <a:rPr lang="en-GB" dirty="0">
                <a:solidFill>
                  <a:schemeClr val="bg1">
                    <a:lumMod val="50000"/>
                  </a:schemeClr>
                </a:solidFill>
              </a:rPr>
              <a:t> 4. The Docker daemon streamed that output to the Docker client, which sent it</a:t>
            </a:r>
          </a:p>
          <a:p>
            <a:r>
              <a:rPr lang="en-GB" dirty="0">
                <a:solidFill>
                  <a:schemeClr val="bg1">
                    <a:lumMod val="50000"/>
                  </a:schemeClr>
                </a:solidFill>
              </a:rPr>
              <a:t>    to your terminal.</a:t>
            </a:r>
          </a:p>
        </p:txBody>
      </p:sp>
    </p:spTree>
    <p:extLst>
      <p:ext uri="{BB962C8B-B14F-4D97-AF65-F5344CB8AC3E}">
        <p14:creationId xmlns:p14="http://schemas.microsoft.com/office/powerpoint/2010/main" val="37398502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Linux OS in Container</a:t>
            </a:r>
          </a:p>
        </p:txBody>
      </p:sp>
      <p:sp>
        <p:nvSpPr>
          <p:cNvPr id="3" name="Content Placeholder 2"/>
          <p:cNvSpPr>
            <a:spLocks noGrp="1"/>
          </p:cNvSpPr>
          <p:nvPr>
            <p:ph idx="1"/>
          </p:nvPr>
        </p:nvSpPr>
        <p:spPr/>
        <p:txBody>
          <a:bodyPr/>
          <a:lstStyle/>
          <a:p>
            <a:r>
              <a:rPr lang="en-GB" dirty="0"/>
              <a:t>Run Linux in a container</a:t>
            </a:r>
          </a:p>
          <a:p>
            <a:r>
              <a:rPr lang="en-GB" dirty="0"/>
              <a:t>Notice the # prompt, this is the OS running in the container</a:t>
            </a:r>
          </a:p>
          <a:p>
            <a:pPr lvl="1"/>
            <a:r>
              <a:rPr lang="en-GB" dirty="0"/>
              <a:t>Try some Linux commands</a:t>
            </a:r>
          </a:p>
          <a:p>
            <a:pPr lvl="1"/>
            <a:r>
              <a:rPr lang="en-GB" i="1" dirty="0"/>
              <a:t>exit </a:t>
            </a:r>
            <a:r>
              <a:rPr lang="en-GB" dirty="0"/>
              <a:t> to escape </a:t>
            </a:r>
            <a:endParaRPr lang="en-GB" i="1" dirty="0"/>
          </a:p>
          <a:p>
            <a:endParaRPr lang="en-GB" dirty="0"/>
          </a:p>
          <a:p>
            <a:pPr marL="0" indent="0">
              <a:buNone/>
            </a:pPr>
            <a:r>
              <a:rPr lang="en-GB" b="1" i="1" dirty="0" err="1"/>
              <a:t>sudo</a:t>
            </a:r>
            <a:r>
              <a:rPr lang="en-GB" i="1" dirty="0"/>
              <a:t> </a:t>
            </a:r>
            <a:r>
              <a:rPr lang="en-GB" i="1" dirty="0" err="1"/>
              <a:t>docker</a:t>
            </a:r>
            <a:r>
              <a:rPr lang="en-GB" i="1" dirty="0"/>
              <a:t> container run </a:t>
            </a:r>
            <a:r>
              <a:rPr lang="en-GB" i="1" dirty="0">
                <a:solidFill>
                  <a:srgbClr val="FF0000"/>
                </a:solidFill>
              </a:rPr>
              <a:t>-it</a:t>
            </a:r>
            <a:r>
              <a:rPr lang="en-GB" i="1" dirty="0"/>
              <a:t>   </a:t>
            </a:r>
            <a:r>
              <a:rPr lang="en-GB" i="1" dirty="0" err="1"/>
              <a:t>debian</a:t>
            </a:r>
            <a:r>
              <a:rPr lang="en-GB" i="1" dirty="0"/>
              <a:t>   /bin/bash</a:t>
            </a:r>
            <a:endParaRPr lang="en-GB" dirty="0"/>
          </a:p>
          <a:p>
            <a:pPr marL="0" indent="0">
              <a:buNone/>
            </a:pPr>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8258938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List Images</a:t>
            </a:r>
          </a:p>
        </p:txBody>
      </p:sp>
      <p:sp>
        <p:nvSpPr>
          <p:cNvPr id="3" name="Content Placeholder 2"/>
          <p:cNvSpPr>
            <a:spLocks noGrp="1"/>
          </p:cNvSpPr>
          <p:nvPr>
            <p:ph idx="1"/>
          </p:nvPr>
        </p:nvSpPr>
        <p:spPr>
          <a:xfrm>
            <a:off x="664143" y="1724025"/>
            <a:ext cx="7748337" cy="4114800"/>
          </a:xfrm>
        </p:spPr>
        <p:txBody>
          <a:bodyPr/>
          <a:lstStyle/>
          <a:p>
            <a:r>
              <a:rPr lang="en-GB" dirty="0"/>
              <a:t>To list (ls) the Docker images you have created</a:t>
            </a:r>
          </a:p>
          <a:p>
            <a:endParaRPr lang="en-GB" dirty="0"/>
          </a:p>
          <a:p>
            <a:pPr marL="0" indent="0">
              <a:buNone/>
            </a:pPr>
            <a:r>
              <a:rPr lang="en-GB" i="1" dirty="0" err="1"/>
              <a:t>docker</a:t>
            </a:r>
            <a:r>
              <a:rPr lang="en-GB" i="1" dirty="0"/>
              <a:t> image</a:t>
            </a:r>
            <a:r>
              <a:rPr lang="en-GB" dirty="0"/>
              <a:t>		    </a:t>
            </a:r>
            <a:r>
              <a:rPr lang="en-GB" dirty="0">
                <a:sym typeface="Wingdings" panose="05000000000000000000" pitchFamily="2" charset="2"/>
              </a:rPr>
              <a:t> List all images</a:t>
            </a:r>
            <a:endParaRPr lang="en-GB" dirty="0"/>
          </a:p>
          <a:p>
            <a:pPr marL="0" indent="0">
              <a:buNone/>
            </a:pPr>
            <a:r>
              <a:rPr lang="en-GB" i="1" dirty="0" err="1"/>
              <a:t>docker</a:t>
            </a:r>
            <a:r>
              <a:rPr lang="en-GB" i="1" dirty="0"/>
              <a:t> image ls                </a:t>
            </a:r>
            <a:r>
              <a:rPr lang="en-GB" dirty="0">
                <a:sym typeface="Wingdings" panose="05000000000000000000" pitchFamily="2" charset="2"/>
              </a:rPr>
              <a:t> List all running images</a:t>
            </a:r>
            <a:endParaRPr lang="en-GB" dirty="0"/>
          </a:p>
          <a:p>
            <a:pPr marL="0" indent="0">
              <a:buNone/>
            </a:pPr>
            <a:r>
              <a:rPr lang="en-GB" i="1" dirty="0" err="1"/>
              <a:t>docker</a:t>
            </a:r>
            <a:r>
              <a:rPr lang="en-GB" i="1" dirty="0"/>
              <a:t> image ls hello*</a:t>
            </a:r>
            <a:r>
              <a:rPr lang="en-GB" dirty="0"/>
              <a:t>     </a:t>
            </a:r>
            <a:r>
              <a:rPr lang="en-GB" dirty="0">
                <a:sym typeface="Wingdings" panose="05000000000000000000" pitchFamily="2" charset="2"/>
              </a:rPr>
              <a:t></a:t>
            </a:r>
            <a:r>
              <a:rPr lang="en-GB" dirty="0"/>
              <a:t>  Just l</a:t>
            </a:r>
            <a:r>
              <a:rPr lang="en-GB" dirty="0">
                <a:sym typeface="Wingdings" panose="05000000000000000000" pitchFamily="2" charset="2"/>
              </a:rPr>
              <a:t>ist images starting in “hello”</a:t>
            </a:r>
            <a:endParaRPr lang="en-GB" i="1" dirty="0"/>
          </a:p>
          <a:p>
            <a:pPr marL="0" indent="0">
              <a:buNone/>
            </a:pPr>
            <a:endParaRPr lang="en-GB" i="1"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68262" y="4178868"/>
            <a:ext cx="9064625" cy="923330"/>
          </a:xfrm>
          <a:prstGeom prst="rect">
            <a:avLst/>
          </a:prstGeom>
          <a:solidFill>
            <a:srgbClr val="000000"/>
          </a:solidFill>
        </p:spPr>
        <p:txBody>
          <a:bodyPr wrap="square" rtlCol="0">
            <a:spAutoFit/>
          </a:bodyPr>
          <a:lstStyle/>
          <a:p>
            <a:r>
              <a:rPr lang="en-GB" dirty="0" err="1">
                <a:solidFill>
                  <a:schemeClr val="accent5">
                    <a:lumMod val="50000"/>
                  </a:schemeClr>
                </a:solidFill>
              </a:rPr>
              <a:t>docker</a:t>
            </a:r>
            <a:r>
              <a:rPr lang="en-GB" dirty="0">
                <a:solidFill>
                  <a:schemeClr val="accent5">
                    <a:lumMod val="50000"/>
                  </a:schemeClr>
                </a:solidFill>
              </a:rPr>
              <a:t> image ls hello*</a:t>
            </a:r>
          </a:p>
          <a:p>
            <a:r>
              <a:rPr lang="en-GB" dirty="0">
                <a:solidFill>
                  <a:schemeClr val="bg1"/>
                </a:solidFill>
              </a:rPr>
              <a:t>REPOSITORY          TAG                 IMAGE ID            CREATED             SIZE</a:t>
            </a:r>
          </a:p>
          <a:p>
            <a:r>
              <a:rPr lang="en-GB" dirty="0">
                <a:solidFill>
                  <a:schemeClr val="bg1"/>
                </a:solidFill>
              </a:rPr>
              <a:t>hello-world         latest              fce289e99eb9        9 months ago        1.84kB</a:t>
            </a:r>
          </a:p>
        </p:txBody>
      </p:sp>
    </p:spTree>
    <p:extLst>
      <p:ext uri="{BB962C8B-B14F-4D97-AF65-F5344CB8AC3E}">
        <p14:creationId xmlns:p14="http://schemas.microsoft.com/office/powerpoint/2010/main" val="1202930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List Containers </a:t>
            </a:r>
          </a:p>
        </p:txBody>
      </p:sp>
      <p:sp>
        <p:nvSpPr>
          <p:cNvPr id="3" name="Content Placeholder 2"/>
          <p:cNvSpPr>
            <a:spLocks noGrp="1"/>
          </p:cNvSpPr>
          <p:nvPr>
            <p:ph idx="1"/>
          </p:nvPr>
        </p:nvSpPr>
        <p:spPr>
          <a:xfrm>
            <a:off x="1047750" y="588645"/>
            <a:ext cx="8096250" cy="4114800"/>
          </a:xfrm>
        </p:spPr>
        <p:txBody>
          <a:bodyPr/>
          <a:lstStyle/>
          <a:p>
            <a:r>
              <a:rPr lang="en-GB" dirty="0"/>
              <a:t>Show all running containers</a:t>
            </a:r>
          </a:p>
          <a:p>
            <a:pPr marL="0" indent="0">
              <a:buNone/>
            </a:pPr>
            <a:r>
              <a:rPr lang="en-GB" i="1" dirty="0" err="1"/>
              <a:t>docker</a:t>
            </a:r>
            <a:r>
              <a:rPr lang="en-GB" i="1" dirty="0"/>
              <a:t> container ls    </a:t>
            </a:r>
            <a:r>
              <a:rPr lang="en-GB" dirty="0">
                <a:sym typeface="Wingdings" panose="05000000000000000000" pitchFamily="2" charset="2"/>
              </a:rPr>
              <a:t> old </a:t>
            </a:r>
            <a:r>
              <a:rPr lang="en-GB" dirty="0"/>
              <a:t>style approach is </a:t>
            </a:r>
            <a:r>
              <a:rPr lang="en-GB" i="1" dirty="0" err="1"/>
              <a:t>docker</a:t>
            </a:r>
            <a:r>
              <a:rPr lang="en-GB" i="1" dirty="0"/>
              <a:t> </a:t>
            </a:r>
            <a:r>
              <a:rPr lang="en-GB" i="1" dirty="0" err="1"/>
              <a:t>ps</a:t>
            </a:r>
            <a:endParaRPr lang="en-GB" i="1" dirty="0"/>
          </a:p>
          <a:p>
            <a:r>
              <a:rPr lang="en-GB" dirty="0"/>
              <a:t>Show all containers (</a:t>
            </a:r>
            <a:r>
              <a:rPr lang="en-GB" dirty="0" err="1"/>
              <a:t>inc.</a:t>
            </a:r>
            <a:r>
              <a:rPr lang="en-GB" dirty="0"/>
              <a:t> those not running)</a:t>
            </a:r>
          </a:p>
          <a:p>
            <a:pPr marL="0" indent="0">
              <a:buNone/>
            </a:pPr>
            <a:r>
              <a:rPr lang="en-GB" i="1" dirty="0" err="1"/>
              <a:t>docker</a:t>
            </a:r>
            <a:r>
              <a:rPr lang="en-GB" i="1" dirty="0"/>
              <a:t> container ls -a     OR   </a:t>
            </a:r>
            <a:r>
              <a:rPr lang="en-GB" i="1" dirty="0" err="1"/>
              <a:t>docker</a:t>
            </a:r>
            <a:r>
              <a:rPr lang="en-GB" i="1" dirty="0"/>
              <a:t> container ls --all</a:t>
            </a:r>
          </a:p>
          <a:p>
            <a:r>
              <a:rPr lang="en-GB" dirty="0"/>
              <a:t>Show containers matching the given name, id, image, etc.</a:t>
            </a:r>
          </a:p>
          <a:p>
            <a:pPr marL="0" indent="0">
              <a:buNone/>
            </a:pPr>
            <a:r>
              <a:rPr lang="en-GB" i="1" dirty="0" err="1"/>
              <a:t>docker</a:t>
            </a:r>
            <a:r>
              <a:rPr lang="en-GB" i="1" dirty="0"/>
              <a:t> container ls --filter  name=container-name</a:t>
            </a:r>
            <a:r>
              <a:rPr lang="en-GB" dirty="0"/>
              <a:t>  </a:t>
            </a:r>
          </a:p>
          <a:p>
            <a:pPr marL="0" indent="0">
              <a:buNone/>
            </a:pPr>
            <a:r>
              <a:rPr lang="en-GB" i="1" dirty="0" err="1"/>
              <a:t>docker</a:t>
            </a:r>
            <a:r>
              <a:rPr lang="en-GB" i="1" dirty="0"/>
              <a:t> container ls -f  id=container-id</a:t>
            </a:r>
          </a:p>
          <a:p>
            <a:pPr marL="0" indent="0">
              <a:buNone/>
            </a:pPr>
            <a:r>
              <a:rPr lang="en-GB" i="1" dirty="0" err="1"/>
              <a:t>docker</a:t>
            </a:r>
            <a:r>
              <a:rPr lang="en-GB" i="1" dirty="0"/>
              <a:t> container ls -f ancestor=image-name</a:t>
            </a:r>
          </a:p>
          <a:p>
            <a:endParaRPr lang="en-GB" dirty="0"/>
          </a:p>
          <a:p>
            <a:r>
              <a:rPr lang="en-GB" dirty="0"/>
              <a:t>Show containers </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11" name="TextBox 10"/>
          <p:cNvSpPr txBox="1"/>
          <p:nvPr/>
        </p:nvSpPr>
        <p:spPr>
          <a:xfrm>
            <a:off x="79375" y="4703445"/>
            <a:ext cx="9064625" cy="1754326"/>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5">
                    <a:lumMod val="50000"/>
                  </a:schemeClr>
                </a:solidFill>
              </a:rPr>
              <a:t>docker</a:t>
            </a:r>
            <a:r>
              <a:rPr lang="en-GB" dirty="0">
                <a:solidFill>
                  <a:schemeClr val="accent5">
                    <a:lumMod val="50000"/>
                  </a:schemeClr>
                </a:solidFill>
              </a:rPr>
              <a:t> container ls -a</a:t>
            </a:r>
          </a:p>
          <a:p>
            <a:r>
              <a:rPr lang="en-GB" dirty="0">
                <a:solidFill>
                  <a:schemeClr val="bg1"/>
                </a:solidFill>
              </a:rPr>
              <a:t>CONTAINER ID    IMAGE         COMMAND     CREATED           STATUS                  PORTS               NAMES</a:t>
            </a:r>
          </a:p>
          <a:p>
            <a:r>
              <a:rPr lang="en-GB" dirty="0">
                <a:solidFill>
                  <a:schemeClr val="bg1"/>
                </a:solidFill>
              </a:rPr>
              <a:t>06d15900e459      hello-world    "/hello"            5 days ago          Exited (0) 5 days ago                       </a:t>
            </a:r>
            <a:r>
              <a:rPr lang="en-GB" dirty="0" err="1">
                <a:solidFill>
                  <a:schemeClr val="bg1"/>
                </a:solidFill>
              </a:rPr>
              <a:t>mystifying_vaughan</a:t>
            </a:r>
            <a:endParaRPr lang="en-GB" dirty="0">
              <a:solidFill>
                <a:schemeClr val="bg1"/>
              </a:solidFill>
            </a:endParaRPr>
          </a:p>
          <a:p>
            <a:endParaRPr lang="en-GB" dirty="0">
              <a:solidFill>
                <a:schemeClr val="bg1"/>
              </a:solidFill>
            </a:endParaRPr>
          </a:p>
        </p:txBody>
      </p:sp>
      <p:sp>
        <p:nvSpPr>
          <p:cNvPr id="5" name="TextBox 4"/>
          <p:cNvSpPr txBox="1"/>
          <p:nvPr/>
        </p:nvSpPr>
        <p:spPr>
          <a:xfrm>
            <a:off x="6250193" y="3641463"/>
            <a:ext cx="2813125" cy="923330"/>
          </a:xfrm>
          <a:prstGeom prst="rect">
            <a:avLst/>
          </a:prstGeom>
          <a:noFill/>
          <a:ln w="28575">
            <a:solidFill>
              <a:schemeClr val="tx1"/>
            </a:solidFill>
          </a:ln>
        </p:spPr>
        <p:txBody>
          <a:bodyPr wrap="square" rtlCol="0">
            <a:spAutoFit/>
          </a:bodyPr>
          <a:lstStyle/>
          <a:p>
            <a:r>
              <a:rPr lang="en-GB" i="1" dirty="0"/>
              <a:t>Note: </a:t>
            </a:r>
            <a:r>
              <a:rPr lang="en-GB" b="1" i="1" dirty="0" err="1"/>
              <a:t>docker</a:t>
            </a:r>
            <a:r>
              <a:rPr lang="en-GB" b="1" i="1" dirty="0"/>
              <a:t> </a:t>
            </a:r>
            <a:r>
              <a:rPr lang="en-GB" b="1" i="1" dirty="0" err="1"/>
              <a:t>ps</a:t>
            </a:r>
            <a:r>
              <a:rPr lang="en-GB" b="1" i="1" dirty="0"/>
              <a:t> </a:t>
            </a:r>
            <a:r>
              <a:rPr lang="en-GB" i="1" dirty="0"/>
              <a:t>and </a:t>
            </a:r>
            <a:r>
              <a:rPr lang="en-GB" b="1" i="1" dirty="0" err="1"/>
              <a:t>docker</a:t>
            </a:r>
            <a:r>
              <a:rPr lang="en-GB" b="1" i="1" dirty="0"/>
              <a:t> container ls </a:t>
            </a:r>
            <a:r>
              <a:rPr lang="en-GB" i="1" dirty="0"/>
              <a:t>are identical</a:t>
            </a:r>
          </a:p>
        </p:txBody>
      </p:sp>
    </p:spTree>
    <p:extLst>
      <p:ext uri="{BB962C8B-B14F-4D97-AF65-F5344CB8AC3E}">
        <p14:creationId xmlns:p14="http://schemas.microsoft.com/office/powerpoint/2010/main" val="15303969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Filters</a:t>
            </a:r>
          </a:p>
        </p:txBody>
      </p:sp>
      <p:sp>
        <p:nvSpPr>
          <p:cNvPr id="3" name="Content Placeholder 2"/>
          <p:cNvSpPr>
            <a:spLocks noGrp="1"/>
          </p:cNvSpPr>
          <p:nvPr>
            <p:ph idx="1"/>
          </p:nvPr>
        </p:nvSpPr>
        <p:spPr>
          <a:xfrm>
            <a:off x="1047750" y="1207477"/>
            <a:ext cx="7029450" cy="4631348"/>
          </a:xfrm>
        </p:spPr>
        <p:txBody>
          <a:bodyPr/>
          <a:lstStyle/>
          <a:p>
            <a:r>
              <a:rPr lang="en-GB" dirty="0"/>
              <a:t>See exercise, but the </a:t>
            </a:r>
            <a:r>
              <a:rPr lang="en-GB" dirty="0" err="1"/>
              <a:t>debian</a:t>
            </a:r>
            <a:r>
              <a:rPr lang="en-GB" dirty="0"/>
              <a:t> container must be running in a second terminal window for this to work</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41878" y="2517187"/>
            <a:ext cx="9064625" cy="3139321"/>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5">
                    <a:lumMod val="50000"/>
                  </a:schemeClr>
                </a:solidFill>
              </a:rPr>
              <a:t>docker</a:t>
            </a:r>
            <a:r>
              <a:rPr lang="en-GB" dirty="0">
                <a:solidFill>
                  <a:schemeClr val="accent5">
                    <a:lumMod val="50000"/>
                  </a:schemeClr>
                </a:solidFill>
              </a:rPr>
              <a:t> container ls -f ancestor=</a:t>
            </a:r>
            <a:r>
              <a:rPr lang="en-GB" dirty="0" err="1">
                <a:solidFill>
                  <a:schemeClr val="accent5">
                    <a:lumMod val="50000"/>
                  </a:schemeClr>
                </a:solidFill>
              </a:rPr>
              <a:t>debian</a:t>
            </a:r>
            <a:endParaRPr lang="en-GB" dirty="0">
              <a:solidFill>
                <a:schemeClr val="accent5">
                  <a:lumMod val="50000"/>
                </a:schemeClr>
              </a:solidFill>
            </a:endParaRPr>
          </a:p>
          <a:p>
            <a:r>
              <a:rPr lang="en-GB" dirty="0">
                <a:solidFill>
                  <a:schemeClr val="bg1"/>
                </a:solidFill>
              </a:rPr>
              <a:t>CONTAINER ID        IMAGE               COMMAND             CREATED             STATUS</a:t>
            </a:r>
          </a:p>
          <a:p>
            <a:r>
              <a:rPr lang="en-GB" dirty="0">
                <a:solidFill>
                  <a:schemeClr val="bg1"/>
                </a:solidFill>
              </a:rPr>
              <a:t>dbbe185d2875        </a:t>
            </a:r>
            <a:r>
              <a:rPr lang="en-GB" dirty="0" err="1">
                <a:solidFill>
                  <a:srgbClr val="FF0000"/>
                </a:solidFill>
              </a:rPr>
              <a:t>debian</a:t>
            </a:r>
            <a:r>
              <a:rPr lang="en-GB" dirty="0">
                <a:solidFill>
                  <a:schemeClr val="bg1"/>
                </a:solidFill>
              </a:rPr>
              <a:t>              "/bin/bash"         37 hours ago        Up 15 hours</a:t>
            </a:r>
          </a:p>
          <a:p>
            <a:r>
              <a:rPr lang="en-GB" dirty="0">
                <a:solidFill>
                  <a:schemeClr val="bg1"/>
                </a:solidFill>
              </a:rPr>
              <a:t>$ </a:t>
            </a:r>
            <a:r>
              <a:rPr lang="en-GB" dirty="0" err="1">
                <a:solidFill>
                  <a:schemeClr val="accent5">
                    <a:lumMod val="50000"/>
                  </a:schemeClr>
                </a:solidFill>
              </a:rPr>
              <a:t>docker</a:t>
            </a:r>
            <a:r>
              <a:rPr lang="en-GB" dirty="0">
                <a:solidFill>
                  <a:schemeClr val="accent5">
                    <a:lumMod val="50000"/>
                  </a:schemeClr>
                </a:solidFill>
              </a:rPr>
              <a:t> container ls -f id=dbbe185d2875</a:t>
            </a:r>
          </a:p>
          <a:p>
            <a:r>
              <a:rPr lang="en-GB" dirty="0">
                <a:solidFill>
                  <a:schemeClr val="bg1"/>
                </a:solidFill>
              </a:rPr>
              <a:t>CONTAINER ID        IMAGE               COMMAND             CREATED             STATUS              </a:t>
            </a:r>
            <a:r>
              <a:rPr lang="en-GB" dirty="0">
                <a:solidFill>
                  <a:srgbClr val="FF0000"/>
                </a:solidFill>
              </a:rPr>
              <a:t>dbbe185d2875</a:t>
            </a:r>
            <a:r>
              <a:rPr lang="en-GB" dirty="0">
                <a:solidFill>
                  <a:schemeClr val="bg1"/>
                </a:solidFill>
              </a:rPr>
              <a:t>        </a:t>
            </a:r>
            <a:r>
              <a:rPr lang="en-GB" dirty="0" err="1">
                <a:solidFill>
                  <a:schemeClr val="bg1"/>
                </a:solidFill>
              </a:rPr>
              <a:t>debian</a:t>
            </a:r>
            <a:r>
              <a:rPr lang="en-GB" dirty="0">
                <a:solidFill>
                  <a:schemeClr val="bg1"/>
                </a:solidFill>
              </a:rPr>
              <a:t>              "/bin/bash"         37 hours ago        Up 15 hours</a:t>
            </a:r>
          </a:p>
          <a:p>
            <a:endParaRPr lang="en-GB" dirty="0">
              <a:solidFill>
                <a:schemeClr val="bg1"/>
              </a:solidFill>
            </a:endParaRPr>
          </a:p>
          <a:p>
            <a:r>
              <a:rPr lang="en-GB" dirty="0">
                <a:solidFill>
                  <a:schemeClr val="bg1"/>
                </a:solidFill>
              </a:rPr>
              <a:t>Do not try this last one for now!!</a:t>
            </a:r>
          </a:p>
          <a:p>
            <a:r>
              <a:rPr lang="en-GB" dirty="0">
                <a:solidFill>
                  <a:schemeClr val="bg1"/>
                </a:solidFill>
              </a:rPr>
              <a:t>$ </a:t>
            </a:r>
            <a:r>
              <a:rPr lang="en-GB" dirty="0" err="1">
                <a:solidFill>
                  <a:schemeClr val="accent5">
                    <a:lumMod val="50000"/>
                  </a:schemeClr>
                </a:solidFill>
              </a:rPr>
              <a:t>docker</a:t>
            </a:r>
            <a:r>
              <a:rPr lang="en-GB" dirty="0">
                <a:solidFill>
                  <a:schemeClr val="accent5">
                    <a:lumMod val="50000"/>
                  </a:schemeClr>
                </a:solidFill>
              </a:rPr>
              <a:t> container ls -a -f expose=80</a:t>
            </a:r>
          </a:p>
          <a:p>
            <a:r>
              <a:rPr lang="en-GB" dirty="0">
                <a:solidFill>
                  <a:schemeClr val="bg1"/>
                </a:solidFill>
              </a:rPr>
              <a:t>CONTAINER ID        IMAGE                                                 COMMAND                 …             42bebf3cf895        </a:t>
            </a:r>
            <a:r>
              <a:rPr lang="en-GB" dirty="0" err="1">
                <a:solidFill>
                  <a:schemeClr val="bg1"/>
                </a:solidFill>
              </a:rPr>
              <a:t>davidecesarano</a:t>
            </a:r>
            <a:r>
              <a:rPr lang="en-GB" dirty="0">
                <a:solidFill>
                  <a:schemeClr val="bg1"/>
                </a:solidFill>
              </a:rPr>
              <a:t>/</a:t>
            </a:r>
            <a:r>
              <a:rPr lang="en-GB" dirty="0" err="1">
                <a:solidFill>
                  <a:schemeClr val="bg1"/>
                </a:solidFill>
              </a:rPr>
              <a:t>docker</a:t>
            </a:r>
            <a:r>
              <a:rPr lang="en-GB" dirty="0">
                <a:solidFill>
                  <a:schemeClr val="bg1"/>
                </a:solidFill>
              </a:rPr>
              <a:t>-compose-lamp   "/bin/</a:t>
            </a:r>
            <a:r>
              <a:rPr lang="en-GB" dirty="0" err="1">
                <a:solidFill>
                  <a:schemeClr val="bg1"/>
                </a:solidFill>
              </a:rPr>
              <a:t>sh</a:t>
            </a:r>
            <a:r>
              <a:rPr lang="en-GB" dirty="0">
                <a:solidFill>
                  <a:schemeClr val="bg1"/>
                </a:solidFill>
              </a:rPr>
              <a:t> -c '</a:t>
            </a:r>
            <a:r>
              <a:rPr lang="en-GB" dirty="0" err="1">
                <a:solidFill>
                  <a:schemeClr val="bg1"/>
                </a:solidFill>
              </a:rPr>
              <a:t>apachec</a:t>
            </a:r>
            <a:r>
              <a:rPr lang="en-GB" dirty="0">
                <a:solidFill>
                  <a:schemeClr val="bg1"/>
                </a:solidFill>
              </a:rPr>
              <a:t>…"</a:t>
            </a:r>
          </a:p>
        </p:txBody>
      </p:sp>
    </p:spTree>
    <p:extLst>
      <p:ext uri="{BB962C8B-B14F-4D97-AF65-F5344CB8AC3E}">
        <p14:creationId xmlns:p14="http://schemas.microsoft.com/office/powerpoint/2010/main" val="134213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451821"/>
          </a:xfrm>
        </p:spPr>
        <p:txBody>
          <a:bodyPr/>
          <a:lstStyle/>
          <a:p>
            <a:r>
              <a:rPr lang="en-GB" dirty="0"/>
              <a:t>Example: List Containers</a:t>
            </a:r>
          </a:p>
        </p:txBody>
      </p:sp>
      <p:sp>
        <p:nvSpPr>
          <p:cNvPr id="3" name="Content Placeholder 2"/>
          <p:cNvSpPr>
            <a:spLocks noGrp="1"/>
          </p:cNvSpPr>
          <p:nvPr>
            <p:ph idx="1"/>
          </p:nvPr>
        </p:nvSpPr>
        <p:spPr>
          <a:xfrm>
            <a:off x="1047750" y="494852"/>
            <a:ext cx="7029450" cy="5343973"/>
          </a:xfrm>
        </p:spPr>
        <p:txBody>
          <a:bodyPr/>
          <a:lstStyle/>
          <a:p>
            <a:r>
              <a:rPr lang="en-GB" dirty="0"/>
              <a:t>By default when you list the containers, you only see the running containers</a:t>
            </a:r>
          </a:p>
          <a:p>
            <a:endParaRPr lang="en-GB" dirty="0"/>
          </a:p>
          <a:p>
            <a:endParaRPr lang="en-GB" dirty="0"/>
          </a:p>
          <a:p>
            <a:endParaRPr lang="en-GB" dirty="0"/>
          </a:p>
          <a:p>
            <a:endParaRPr lang="en-GB" dirty="0"/>
          </a:p>
          <a:p>
            <a:r>
              <a:rPr lang="en-GB" dirty="0"/>
              <a:t>You can list </a:t>
            </a:r>
            <a:r>
              <a:rPr lang="en-GB" b="1" dirty="0"/>
              <a:t>all</a:t>
            </a:r>
            <a:r>
              <a:rPr lang="en-GB" dirty="0"/>
              <a:t> the containers including stopped containers by appending the --all flag (-a)</a:t>
            </a:r>
          </a:p>
          <a:p>
            <a:endParaRPr lang="en-GB" dirty="0"/>
          </a:p>
          <a:p>
            <a:endParaRPr lang="en-GB" dirty="0"/>
          </a:p>
          <a:p>
            <a:endParaRPr lang="en-GB" dirty="0"/>
          </a:p>
          <a:p>
            <a:endParaRPr lang="en-GB" dirty="0"/>
          </a:p>
          <a:p>
            <a:r>
              <a:rPr lang="en-GB" dirty="0"/>
              <a:t>There are a number of other flags, but one more which is useful is --quiet (-q) which just lists the container IDs</a:t>
            </a:r>
          </a:p>
          <a:p>
            <a:endParaRPr lang="en-GB" dirty="0"/>
          </a:p>
          <a:p>
            <a:endParaRPr lang="en-GB" dirty="0"/>
          </a:p>
          <a:p>
            <a:endParaRPr lang="en-GB" dirty="0"/>
          </a:p>
          <a:p>
            <a:endParaRPr lang="en-GB" dirty="0"/>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7" name="TextBox 6"/>
          <p:cNvSpPr txBox="1"/>
          <p:nvPr/>
        </p:nvSpPr>
        <p:spPr>
          <a:xfrm>
            <a:off x="516992" y="1235806"/>
            <a:ext cx="8167166" cy="1200329"/>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5">
                    <a:lumMod val="50000"/>
                  </a:schemeClr>
                </a:solidFill>
              </a:rPr>
              <a:t>docker</a:t>
            </a:r>
            <a:r>
              <a:rPr lang="en-GB" dirty="0">
                <a:solidFill>
                  <a:schemeClr val="accent5">
                    <a:lumMod val="50000"/>
                  </a:schemeClr>
                </a:solidFill>
              </a:rPr>
              <a:t> container ls</a:t>
            </a:r>
          </a:p>
          <a:p>
            <a:r>
              <a:rPr lang="en-GB" dirty="0">
                <a:solidFill>
                  <a:schemeClr val="bg1"/>
                </a:solidFill>
              </a:rPr>
              <a:t>CONTAINER ID    IMAGE    COMMAND       CREATED    STATUS         ……</a:t>
            </a:r>
          </a:p>
          <a:p>
            <a:r>
              <a:rPr lang="en-GB" dirty="0">
                <a:solidFill>
                  <a:schemeClr val="bg1"/>
                </a:solidFill>
              </a:rPr>
              <a:t>8cfda3281403       …..           "entrypoint.sh </a:t>
            </a:r>
            <a:r>
              <a:rPr lang="en-GB" dirty="0" err="1">
                <a:solidFill>
                  <a:schemeClr val="bg1"/>
                </a:solidFill>
              </a:rPr>
              <a:t>docke</a:t>
            </a:r>
            <a:r>
              <a:rPr lang="en-GB" dirty="0">
                <a:solidFill>
                  <a:schemeClr val="bg1"/>
                </a:solidFill>
              </a:rPr>
              <a:t>…"   ..   Up 4 hours     …. </a:t>
            </a:r>
          </a:p>
          <a:p>
            <a:r>
              <a:rPr lang="en-GB" dirty="0">
                <a:solidFill>
                  <a:schemeClr val="bg1"/>
                </a:solidFill>
              </a:rPr>
              <a:t>5aa6ff53f866        …..t           "</a:t>
            </a:r>
            <a:r>
              <a:rPr lang="en-GB" dirty="0" err="1">
                <a:solidFill>
                  <a:schemeClr val="bg1"/>
                </a:solidFill>
              </a:rPr>
              <a:t>docker-entrypoint.s</a:t>
            </a:r>
            <a:r>
              <a:rPr lang="en-GB" dirty="0">
                <a:solidFill>
                  <a:schemeClr val="bg1"/>
                </a:solidFill>
              </a:rPr>
              <a:t>…"   ..    Up 4 hours    ….</a:t>
            </a:r>
          </a:p>
        </p:txBody>
      </p:sp>
      <p:sp>
        <p:nvSpPr>
          <p:cNvPr id="9" name="TextBox 8"/>
          <p:cNvSpPr txBox="1"/>
          <p:nvPr/>
        </p:nvSpPr>
        <p:spPr>
          <a:xfrm>
            <a:off x="516992" y="3312932"/>
            <a:ext cx="8167166" cy="1477328"/>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5">
                    <a:lumMod val="50000"/>
                  </a:schemeClr>
                </a:solidFill>
              </a:rPr>
              <a:t>docker</a:t>
            </a:r>
            <a:r>
              <a:rPr lang="en-GB" dirty="0">
                <a:solidFill>
                  <a:schemeClr val="accent5">
                    <a:lumMod val="50000"/>
                  </a:schemeClr>
                </a:solidFill>
              </a:rPr>
              <a:t> container ls -a</a:t>
            </a:r>
          </a:p>
          <a:p>
            <a:r>
              <a:rPr lang="en-GB" dirty="0">
                <a:solidFill>
                  <a:schemeClr val="bg1"/>
                </a:solidFill>
              </a:rPr>
              <a:t>CONTAINER ID    IMAGE    COMMAND       CREATED    STATUS         ……</a:t>
            </a:r>
          </a:p>
          <a:p>
            <a:r>
              <a:rPr lang="en-GB" dirty="0">
                <a:solidFill>
                  <a:schemeClr val="bg1"/>
                </a:solidFill>
              </a:rPr>
              <a:t>8cfda3281403       …..           "entrypoint.sh </a:t>
            </a:r>
            <a:r>
              <a:rPr lang="en-GB" dirty="0" err="1">
                <a:solidFill>
                  <a:schemeClr val="bg1"/>
                </a:solidFill>
              </a:rPr>
              <a:t>docke</a:t>
            </a:r>
            <a:r>
              <a:rPr lang="en-GB" dirty="0">
                <a:solidFill>
                  <a:schemeClr val="bg1"/>
                </a:solidFill>
              </a:rPr>
              <a:t>…"   ..   Up 4 hours     …. </a:t>
            </a:r>
          </a:p>
          <a:p>
            <a:r>
              <a:rPr lang="en-GB" dirty="0">
                <a:solidFill>
                  <a:schemeClr val="bg1"/>
                </a:solidFill>
              </a:rPr>
              <a:t>5aa6ff53f866        …..t           "</a:t>
            </a:r>
            <a:r>
              <a:rPr lang="en-GB" dirty="0" err="1">
                <a:solidFill>
                  <a:schemeClr val="bg1"/>
                </a:solidFill>
              </a:rPr>
              <a:t>docker-entrypoint.s</a:t>
            </a:r>
            <a:r>
              <a:rPr lang="en-GB" dirty="0">
                <a:solidFill>
                  <a:schemeClr val="bg1"/>
                </a:solidFill>
              </a:rPr>
              <a:t>…"    ..   Up 4 hours    ….</a:t>
            </a:r>
          </a:p>
          <a:p>
            <a:r>
              <a:rPr lang="en-GB" dirty="0">
                <a:solidFill>
                  <a:schemeClr val="bg1"/>
                </a:solidFill>
              </a:rPr>
              <a:t>2edb11bc6ba6     ….             "/entrypoint.sh /etc…"      ..   </a:t>
            </a:r>
            <a:r>
              <a:rPr lang="en-GB" dirty="0">
                <a:solidFill>
                  <a:srgbClr val="FF0000"/>
                </a:solidFill>
              </a:rPr>
              <a:t>Exited (255)   </a:t>
            </a:r>
            <a:r>
              <a:rPr lang="en-GB" dirty="0">
                <a:solidFill>
                  <a:schemeClr val="bg1"/>
                </a:solidFill>
              </a:rPr>
              <a:t>…….</a:t>
            </a:r>
          </a:p>
        </p:txBody>
      </p:sp>
      <p:sp>
        <p:nvSpPr>
          <p:cNvPr id="10" name="TextBox 9"/>
          <p:cNvSpPr txBox="1"/>
          <p:nvPr/>
        </p:nvSpPr>
        <p:spPr>
          <a:xfrm>
            <a:off x="733937" y="5498529"/>
            <a:ext cx="8167166" cy="1200329"/>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5">
                    <a:lumMod val="50000"/>
                  </a:schemeClr>
                </a:solidFill>
              </a:rPr>
              <a:t>docker</a:t>
            </a:r>
            <a:r>
              <a:rPr lang="en-GB" dirty="0">
                <a:solidFill>
                  <a:schemeClr val="accent5">
                    <a:lumMod val="50000"/>
                  </a:schemeClr>
                </a:solidFill>
              </a:rPr>
              <a:t> container ls -a -q</a:t>
            </a:r>
          </a:p>
          <a:p>
            <a:r>
              <a:rPr lang="en-GB" dirty="0">
                <a:solidFill>
                  <a:schemeClr val="bg1"/>
                </a:solidFill>
              </a:rPr>
              <a:t>8cfda3281403</a:t>
            </a:r>
          </a:p>
          <a:p>
            <a:r>
              <a:rPr lang="en-GB" dirty="0">
                <a:solidFill>
                  <a:schemeClr val="bg1"/>
                </a:solidFill>
              </a:rPr>
              <a:t>5aa6ff53f866</a:t>
            </a:r>
          </a:p>
          <a:p>
            <a:r>
              <a:rPr lang="en-GB" dirty="0">
                <a:solidFill>
                  <a:schemeClr val="bg1"/>
                </a:solidFill>
              </a:rPr>
              <a:t>2edb11bc6ba6</a:t>
            </a:r>
          </a:p>
        </p:txBody>
      </p:sp>
    </p:spTree>
    <p:extLst>
      <p:ext uri="{BB962C8B-B14F-4D97-AF65-F5344CB8AC3E}">
        <p14:creationId xmlns:p14="http://schemas.microsoft.com/office/powerpoint/2010/main" val="26771605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Logs</a:t>
            </a:r>
          </a:p>
        </p:txBody>
      </p:sp>
      <p:sp>
        <p:nvSpPr>
          <p:cNvPr id="3" name="Content Placeholder 2"/>
          <p:cNvSpPr>
            <a:spLocks noGrp="1"/>
          </p:cNvSpPr>
          <p:nvPr>
            <p:ph idx="1"/>
          </p:nvPr>
        </p:nvSpPr>
        <p:spPr>
          <a:xfrm>
            <a:off x="336884" y="1379220"/>
            <a:ext cx="7740316" cy="3314700"/>
          </a:xfrm>
        </p:spPr>
        <p:txBody>
          <a:bodyPr/>
          <a:lstStyle/>
          <a:p>
            <a:r>
              <a:rPr lang="en-GB" dirty="0"/>
              <a:t>Text information output by the container</a:t>
            </a:r>
            <a:br>
              <a:rPr lang="en-GB" dirty="0"/>
            </a:br>
            <a:r>
              <a:rPr lang="en-GB" dirty="0"/>
              <a:t>(</a:t>
            </a:r>
            <a:r>
              <a:rPr lang="en-GB" b="1" dirty="0">
                <a:solidFill>
                  <a:srgbClr val="FF0000"/>
                </a:solidFill>
              </a:rPr>
              <a:t>only works if app is generating log info</a:t>
            </a:r>
            <a:r>
              <a:rPr lang="en-GB" dirty="0"/>
              <a:t>) </a:t>
            </a:r>
          </a:p>
          <a:p>
            <a:r>
              <a:rPr lang="en-GB" dirty="0"/>
              <a:t>Useful for debugging</a:t>
            </a:r>
          </a:p>
          <a:p>
            <a:r>
              <a:rPr lang="en-GB" dirty="0"/>
              <a:t>Useful maintenance</a:t>
            </a:r>
          </a:p>
          <a:p>
            <a:endParaRPr lang="en-GB" dirty="0"/>
          </a:p>
          <a:p>
            <a:r>
              <a:rPr lang="en-GB" dirty="0"/>
              <a:t>Dump the log to the display</a:t>
            </a:r>
          </a:p>
          <a:p>
            <a:endParaRPr lang="en-GB" dirty="0"/>
          </a:p>
          <a:p>
            <a:endParaRPr lang="en-GB" dirty="0"/>
          </a:p>
          <a:p>
            <a:r>
              <a:rPr lang="en-GB" dirty="0"/>
              <a:t>Dump the log to the display but continue to streaming new output. </a:t>
            </a:r>
            <a:r>
              <a:rPr lang="en-GB" dirty="0" err="1"/>
              <a:t>Ctrl+C</a:t>
            </a:r>
            <a:r>
              <a:rPr lang="en-GB" dirty="0"/>
              <a:t> to escape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6" name="TextBox 5"/>
          <p:cNvSpPr txBox="1"/>
          <p:nvPr/>
        </p:nvSpPr>
        <p:spPr>
          <a:xfrm>
            <a:off x="862659" y="3430905"/>
            <a:ext cx="4181466" cy="369332"/>
          </a:xfrm>
          <a:prstGeom prst="rect">
            <a:avLst/>
          </a:prstGeom>
          <a:noFill/>
        </p:spPr>
        <p:txBody>
          <a:bodyPr wrap="none" rtlCol="0">
            <a:spAutoFit/>
          </a:bodyPr>
          <a:lstStyle/>
          <a:p>
            <a:r>
              <a:rPr lang="en-GB" i="1" dirty="0" err="1"/>
              <a:t>docker</a:t>
            </a:r>
            <a:r>
              <a:rPr lang="en-GB" i="1" dirty="0"/>
              <a:t> container logs CONTAINER_ID</a:t>
            </a:r>
          </a:p>
        </p:txBody>
      </p:sp>
      <p:sp>
        <p:nvSpPr>
          <p:cNvPr id="7" name="TextBox 6"/>
          <p:cNvSpPr txBox="1"/>
          <p:nvPr/>
        </p:nvSpPr>
        <p:spPr>
          <a:xfrm>
            <a:off x="862659" y="4817745"/>
            <a:ext cx="4976555" cy="923330"/>
          </a:xfrm>
          <a:prstGeom prst="rect">
            <a:avLst/>
          </a:prstGeom>
          <a:noFill/>
        </p:spPr>
        <p:txBody>
          <a:bodyPr wrap="none" rtlCol="0">
            <a:spAutoFit/>
          </a:bodyPr>
          <a:lstStyle/>
          <a:p>
            <a:r>
              <a:rPr lang="en-GB" i="1" dirty="0" err="1"/>
              <a:t>docker</a:t>
            </a:r>
            <a:r>
              <a:rPr lang="en-GB" i="1" dirty="0"/>
              <a:t> container logs CONTAINER_ID  -follow</a:t>
            </a:r>
            <a:br>
              <a:rPr lang="en-GB" i="1" dirty="0"/>
            </a:br>
            <a:r>
              <a:rPr lang="en-GB" i="1" dirty="0"/>
              <a:t>OR SHORTHAND</a:t>
            </a:r>
          </a:p>
          <a:p>
            <a:r>
              <a:rPr lang="en-GB" i="1" dirty="0" err="1"/>
              <a:t>docker</a:t>
            </a:r>
            <a:r>
              <a:rPr lang="en-GB" i="1" dirty="0"/>
              <a:t> container logs CONTAINER_ID  -f</a:t>
            </a:r>
          </a:p>
        </p:txBody>
      </p:sp>
      <p:sp>
        <p:nvSpPr>
          <p:cNvPr id="8" name="TextBox 7"/>
          <p:cNvSpPr txBox="1"/>
          <p:nvPr/>
        </p:nvSpPr>
        <p:spPr>
          <a:xfrm>
            <a:off x="288643" y="5954534"/>
            <a:ext cx="7981672" cy="369332"/>
          </a:xfrm>
          <a:prstGeom prst="rect">
            <a:avLst/>
          </a:prstGeom>
          <a:noFill/>
        </p:spPr>
        <p:txBody>
          <a:bodyPr wrap="none" rtlCol="0">
            <a:spAutoFit/>
          </a:bodyPr>
          <a:lstStyle/>
          <a:p>
            <a:r>
              <a:rPr lang="en-GB" dirty="0"/>
              <a:t>-t if you want to view timestamp when log entries are not shown timestamped</a:t>
            </a:r>
          </a:p>
        </p:txBody>
      </p:sp>
      <p:sp>
        <p:nvSpPr>
          <p:cNvPr id="9" name="TextBox 8"/>
          <p:cNvSpPr txBox="1"/>
          <p:nvPr/>
        </p:nvSpPr>
        <p:spPr>
          <a:xfrm>
            <a:off x="5768340" y="738852"/>
            <a:ext cx="3275256" cy="2585323"/>
          </a:xfrm>
          <a:prstGeom prst="rect">
            <a:avLst/>
          </a:prstGeom>
          <a:noFill/>
          <a:ln w="28575">
            <a:solidFill>
              <a:srgbClr val="FF0000"/>
            </a:solidFill>
          </a:ln>
        </p:spPr>
        <p:txBody>
          <a:bodyPr wrap="none" rtlCol="0">
            <a:spAutoFit/>
          </a:bodyPr>
          <a:lstStyle/>
          <a:p>
            <a:r>
              <a:rPr lang="en-GB" dirty="0"/>
              <a:t>Show logs before relative time</a:t>
            </a:r>
          </a:p>
          <a:p>
            <a:r>
              <a:rPr lang="en-GB" b="1" dirty="0"/>
              <a:t>--until </a:t>
            </a:r>
          </a:p>
          <a:p>
            <a:r>
              <a:rPr lang="en-GB" dirty="0"/>
              <a:t>Examples</a:t>
            </a:r>
          </a:p>
          <a:p>
            <a:r>
              <a:rPr lang="en-GB" dirty="0"/>
              <a:t>--until  42m</a:t>
            </a:r>
          </a:p>
          <a:p>
            <a:r>
              <a:rPr lang="en-GB" dirty="0"/>
              <a:t>--until  3s</a:t>
            </a:r>
          </a:p>
          <a:p>
            <a:r>
              <a:rPr lang="en-GB" dirty="0"/>
              <a:t>Show logs since relative time</a:t>
            </a:r>
          </a:p>
          <a:p>
            <a:r>
              <a:rPr lang="en-GB" b="1" dirty="0"/>
              <a:t>--since</a:t>
            </a:r>
          </a:p>
          <a:p>
            <a:r>
              <a:rPr lang="en-GB" dirty="0"/>
              <a:t>Example</a:t>
            </a:r>
          </a:p>
          <a:p>
            <a:r>
              <a:rPr lang="en-GB" dirty="0"/>
              <a:t>-- since 42m</a:t>
            </a:r>
          </a:p>
        </p:txBody>
      </p:sp>
    </p:spTree>
    <p:extLst>
      <p:ext uri="{BB962C8B-B14F-4D97-AF65-F5344CB8AC3E}">
        <p14:creationId xmlns:p14="http://schemas.microsoft.com/office/powerpoint/2010/main" val="31743732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Inspect</a:t>
            </a:r>
          </a:p>
        </p:txBody>
      </p:sp>
      <p:sp>
        <p:nvSpPr>
          <p:cNvPr id="3" name="Content Placeholder 2"/>
          <p:cNvSpPr>
            <a:spLocks noGrp="1"/>
          </p:cNvSpPr>
          <p:nvPr>
            <p:ph idx="1"/>
          </p:nvPr>
        </p:nvSpPr>
        <p:spPr/>
        <p:txBody>
          <a:bodyPr/>
          <a:lstStyle/>
          <a:p>
            <a:r>
              <a:rPr lang="en-GB" dirty="0"/>
              <a:t>Inspect containers and images</a:t>
            </a:r>
          </a:p>
          <a:p>
            <a:endParaRPr lang="en-GB" dirty="0"/>
          </a:p>
          <a:p>
            <a:pPr marL="0" indent="0">
              <a:buNone/>
            </a:pPr>
            <a:r>
              <a:rPr lang="en-GB" dirty="0"/>
              <a:t>	</a:t>
            </a:r>
            <a:r>
              <a:rPr lang="en-GB" i="1" dirty="0" err="1"/>
              <a:t>docker</a:t>
            </a:r>
            <a:r>
              <a:rPr lang="en-GB" i="1" dirty="0"/>
              <a:t> container inspect CONTAINER_ID</a:t>
            </a:r>
          </a:p>
          <a:p>
            <a:pPr marL="0" indent="0">
              <a:buNone/>
            </a:pPr>
            <a:endParaRPr lang="en-GB" dirty="0"/>
          </a:p>
          <a:p>
            <a:pPr marL="0" indent="0">
              <a:buNone/>
            </a:pPr>
            <a:r>
              <a:rPr lang="en-GB" dirty="0"/>
              <a:t>	</a:t>
            </a:r>
            <a:r>
              <a:rPr lang="en-GB" i="1" dirty="0" err="1"/>
              <a:t>docker</a:t>
            </a:r>
            <a:r>
              <a:rPr lang="en-GB" i="1" dirty="0"/>
              <a:t> image inspect  IMAGE_NAME</a:t>
            </a:r>
          </a:p>
          <a:p>
            <a:endParaRPr lang="en-GB" i="1"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6393180" y="1333500"/>
            <a:ext cx="2095445" cy="369332"/>
          </a:xfrm>
          <a:prstGeom prst="rect">
            <a:avLst/>
          </a:prstGeom>
          <a:noFill/>
        </p:spPr>
        <p:txBody>
          <a:bodyPr wrap="none" rtlCol="0">
            <a:spAutoFit/>
          </a:bodyPr>
          <a:lstStyle/>
          <a:p>
            <a:r>
              <a:rPr lang="en-GB" dirty="0"/>
              <a:t>or container name</a:t>
            </a:r>
          </a:p>
        </p:txBody>
      </p:sp>
      <p:cxnSp>
        <p:nvCxnSpPr>
          <p:cNvPr id="7" name="Straight Arrow Connector 6"/>
          <p:cNvCxnSpPr/>
          <p:nvPr/>
        </p:nvCxnSpPr>
        <p:spPr bwMode="auto">
          <a:xfrm flipH="1">
            <a:off x="6134100" y="1724025"/>
            <a:ext cx="868680" cy="645795"/>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 name="TextBox 5"/>
          <p:cNvSpPr txBox="1"/>
          <p:nvPr/>
        </p:nvSpPr>
        <p:spPr>
          <a:xfrm>
            <a:off x="2102819" y="4915495"/>
            <a:ext cx="4995512" cy="923330"/>
          </a:xfrm>
          <a:prstGeom prst="rect">
            <a:avLst/>
          </a:prstGeom>
          <a:noFill/>
        </p:spPr>
        <p:txBody>
          <a:bodyPr wrap="square" rtlCol="0">
            <a:spAutoFit/>
          </a:bodyPr>
          <a:lstStyle/>
          <a:p>
            <a:r>
              <a:rPr lang="en-GB" dirty="0"/>
              <a:t>Remember “container” and “image” are implicit if you use the old command form e.g.</a:t>
            </a:r>
            <a:br>
              <a:rPr lang="en-GB" dirty="0"/>
            </a:br>
            <a:r>
              <a:rPr lang="en-GB" i="1" dirty="0" err="1"/>
              <a:t>docker</a:t>
            </a:r>
            <a:r>
              <a:rPr lang="en-GB" i="1" dirty="0"/>
              <a:t>  inspect   IMAGE_NAME</a:t>
            </a:r>
          </a:p>
        </p:txBody>
      </p:sp>
    </p:spTree>
    <p:extLst>
      <p:ext uri="{BB962C8B-B14F-4D97-AF65-F5344CB8AC3E}">
        <p14:creationId xmlns:p14="http://schemas.microsoft.com/office/powerpoint/2010/main" val="343535828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a:t>
            </a:r>
          </a:p>
        </p:txBody>
      </p:sp>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6" name="TextBox 5"/>
          <p:cNvSpPr txBox="1"/>
          <p:nvPr/>
        </p:nvSpPr>
        <p:spPr>
          <a:xfrm>
            <a:off x="30162" y="671691"/>
            <a:ext cx="9064625" cy="6186309"/>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5">
                    <a:lumMod val="50000"/>
                  </a:schemeClr>
                </a:solidFill>
              </a:rPr>
              <a:t>docker</a:t>
            </a:r>
            <a:r>
              <a:rPr lang="en-GB" dirty="0">
                <a:solidFill>
                  <a:schemeClr val="accent5">
                    <a:lumMod val="50000"/>
                  </a:schemeClr>
                </a:solidFill>
              </a:rPr>
              <a:t> container inspect dbbe185d2875</a:t>
            </a:r>
          </a:p>
          <a:p>
            <a:r>
              <a:rPr lang="en-GB" dirty="0">
                <a:solidFill>
                  <a:schemeClr val="bg1"/>
                </a:solidFill>
              </a:rPr>
              <a:t>[</a:t>
            </a:r>
          </a:p>
          <a:p>
            <a:r>
              <a:rPr lang="en-GB" dirty="0">
                <a:solidFill>
                  <a:schemeClr val="bg1"/>
                </a:solidFill>
              </a:rPr>
              <a:t>    {</a:t>
            </a:r>
          </a:p>
          <a:p>
            <a:r>
              <a:rPr lang="en-GB" dirty="0">
                <a:solidFill>
                  <a:schemeClr val="bg1"/>
                </a:solidFill>
              </a:rPr>
              <a:t>        "Id":, "</a:t>
            </a:r>
            <a:r>
              <a:rPr lang="en-GB" dirty="0" err="1">
                <a:solidFill>
                  <a:schemeClr val="bg1"/>
                </a:solidFill>
              </a:rPr>
              <a:t>NetworkSettings</a:t>
            </a:r>
            <a:r>
              <a:rPr lang="en-GB" dirty="0">
                <a:solidFill>
                  <a:schemeClr val="bg1"/>
                </a:solidFill>
              </a:rPr>
              <a:t>": {</a:t>
            </a:r>
          </a:p>
          <a:p>
            <a:r>
              <a:rPr lang="en-GB" dirty="0">
                <a:solidFill>
                  <a:schemeClr val="bg1"/>
                </a:solidFill>
              </a:rPr>
              <a:t>            "Bridge": "",</a:t>
            </a:r>
          </a:p>
          <a:p>
            <a:r>
              <a:rPr lang="en-GB" dirty="0">
                <a:solidFill>
                  <a:schemeClr val="bg1"/>
                </a:solidFill>
              </a:rPr>
              <a:t>            "</a:t>
            </a:r>
            <a:r>
              <a:rPr lang="en-GB" dirty="0" err="1">
                <a:solidFill>
                  <a:schemeClr val="bg1"/>
                </a:solidFill>
              </a:rPr>
              <a:t>SandboxID</a:t>
            </a:r>
            <a:r>
              <a:rPr lang="en-GB" dirty="0">
                <a:solidFill>
                  <a:schemeClr val="bg1"/>
                </a:solidFill>
              </a:rPr>
              <a:t>": "7babc2a53e1c3df2c81a57cc522c23d55d82a5fa2f9ef6725367ec7cebcaefe4",</a:t>
            </a:r>
          </a:p>
          <a:p>
            <a:r>
              <a:rPr lang="en-GB" dirty="0">
                <a:solidFill>
                  <a:schemeClr val="bg1"/>
                </a:solidFill>
              </a:rPr>
              <a:t>            "</a:t>
            </a:r>
            <a:r>
              <a:rPr lang="en-GB" dirty="0" err="1">
                <a:solidFill>
                  <a:schemeClr val="bg1"/>
                </a:solidFill>
              </a:rPr>
              <a:t>HairpinMode</a:t>
            </a:r>
            <a:r>
              <a:rPr lang="en-GB" dirty="0">
                <a:solidFill>
                  <a:schemeClr val="bg1"/>
                </a:solidFill>
              </a:rPr>
              <a:t>": false,</a:t>
            </a:r>
          </a:p>
          <a:p>
            <a:r>
              <a:rPr lang="en-GB" dirty="0">
                <a:solidFill>
                  <a:schemeClr val="bg1"/>
                </a:solidFill>
              </a:rPr>
              <a:t>            "LinkLocalIPv6Address": "",</a:t>
            </a:r>
          </a:p>
          <a:p>
            <a:r>
              <a:rPr lang="en-GB" dirty="0">
                <a:solidFill>
                  <a:schemeClr val="bg1"/>
                </a:solidFill>
              </a:rPr>
              <a:t>            "LinkLocalIPv6PrefixLen": 0,</a:t>
            </a:r>
          </a:p>
          <a:p>
            <a:r>
              <a:rPr lang="en-GB" dirty="0">
                <a:solidFill>
                  <a:schemeClr val="bg1"/>
                </a:solidFill>
              </a:rPr>
              <a:t>            "Ports": {},</a:t>
            </a:r>
          </a:p>
          <a:p>
            <a:r>
              <a:rPr lang="en-GB" dirty="0">
                <a:solidFill>
                  <a:schemeClr val="bg1"/>
                </a:solidFill>
              </a:rPr>
              <a:t>            "</a:t>
            </a:r>
            <a:r>
              <a:rPr lang="en-GB" dirty="0" err="1">
                <a:solidFill>
                  <a:schemeClr val="bg1"/>
                </a:solidFill>
              </a:rPr>
              <a:t>SandboxKey</a:t>
            </a:r>
            <a:r>
              <a:rPr lang="en-GB" dirty="0">
                <a:solidFill>
                  <a:schemeClr val="bg1"/>
                </a:solidFill>
              </a:rPr>
              <a:t>": "/</a:t>
            </a:r>
            <a:r>
              <a:rPr lang="en-GB" dirty="0" err="1">
                <a:solidFill>
                  <a:schemeClr val="bg1"/>
                </a:solidFill>
              </a:rPr>
              <a:t>var</a:t>
            </a:r>
            <a:r>
              <a:rPr lang="en-GB" dirty="0">
                <a:solidFill>
                  <a:schemeClr val="bg1"/>
                </a:solidFill>
              </a:rPr>
              <a:t>/run/</a:t>
            </a:r>
            <a:r>
              <a:rPr lang="en-GB" dirty="0" err="1">
                <a:solidFill>
                  <a:schemeClr val="bg1"/>
                </a:solidFill>
              </a:rPr>
              <a:t>docker</a:t>
            </a:r>
            <a:r>
              <a:rPr lang="en-GB" dirty="0">
                <a:solidFill>
                  <a:schemeClr val="bg1"/>
                </a:solidFill>
              </a:rPr>
              <a:t>/</a:t>
            </a:r>
            <a:r>
              <a:rPr lang="en-GB" dirty="0" err="1">
                <a:solidFill>
                  <a:schemeClr val="bg1"/>
                </a:solidFill>
              </a:rPr>
              <a:t>netns</a:t>
            </a:r>
            <a:r>
              <a:rPr lang="en-GB" dirty="0">
                <a:solidFill>
                  <a:schemeClr val="bg1"/>
                </a:solidFill>
              </a:rPr>
              <a:t>/7babc2a53e1c",</a:t>
            </a:r>
          </a:p>
          <a:p>
            <a:r>
              <a:rPr lang="en-GB" dirty="0">
                <a:solidFill>
                  <a:schemeClr val="bg1"/>
                </a:solidFill>
              </a:rPr>
              <a:t>            "</a:t>
            </a:r>
            <a:r>
              <a:rPr lang="en-GB" dirty="0" err="1">
                <a:solidFill>
                  <a:schemeClr val="bg1"/>
                </a:solidFill>
              </a:rPr>
              <a:t>SecondaryIPAddresses</a:t>
            </a:r>
            <a:r>
              <a:rPr lang="en-GB" dirty="0">
                <a:solidFill>
                  <a:schemeClr val="bg1"/>
                </a:solidFill>
              </a:rPr>
              <a:t>": null,</a:t>
            </a:r>
          </a:p>
          <a:p>
            <a:r>
              <a:rPr lang="en-GB" dirty="0">
                <a:solidFill>
                  <a:schemeClr val="bg1"/>
                </a:solidFill>
              </a:rPr>
              <a:t>            "SecondaryIPv6Addresses": null,</a:t>
            </a:r>
          </a:p>
          <a:p>
            <a:r>
              <a:rPr lang="en-GB" dirty="0">
                <a:solidFill>
                  <a:schemeClr val="bg1"/>
                </a:solidFill>
              </a:rPr>
              <a:t>            "</a:t>
            </a:r>
            <a:r>
              <a:rPr lang="en-GB" dirty="0" err="1">
                <a:solidFill>
                  <a:schemeClr val="bg1"/>
                </a:solidFill>
              </a:rPr>
              <a:t>EndpointID</a:t>
            </a:r>
            <a:r>
              <a:rPr lang="en-GB" dirty="0">
                <a:solidFill>
                  <a:schemeClr val="bg1"/>
                </a:solidFill>
              </a:rPr>
              <a:t>": "3e071da3b1062c4587666a3fca006d4246e648e3df8c3db14361de4a808893cc",</a:t>
            </a:r>
          </a:p>
          <a:p>
            <a:r>
              <a:rPr lang="en-GB" dirty="0">
                <a:solidFill>
                  <a:schemeClr val="bg1"/>
                </a:solidFill>
              </a:rPr>
              <a:t>            "Gateway": "172.17.0.1",</a:t>
            </a:r>
          </a:p>
          <a:p>
            <a:r>
              <a:rPr lang="en-GB" dirty="0">
                <a:solidFill>
                  <a:schemeClr val="bg1"/>
                </a:solidFill>
              </a:rPr>
              <a:t>            "GlobalIPv6Address": "",</a:t>
            </a:r>
          </a:p>
          <a:p>
            <a:r>
              <a:rPr lang="en-GB" dirty="0">
                <a:solidFill>
                  <a:schemeClr val="bg1"/>
                </a:solidFill>
              </a:rPr>
              <a:t>            "GlobalIPv6PrefixLen": 0,</a:t>
            </a:r>
          </a:p>
          <a:p>
            <a:r>
              <a:rPr lang="en-GB" dirty="0">
                <a:solidFill>
                  <a:schemeClr val="bg1"/>
                </a:solidFill>
              </a:rPr>
              <a:t>            "</a:t>
            </a:r>
            <a:r>
              <a:rPr lang="en-GB" dirty="0" err="1">
                <a:solidFill>
                  <a:schemeClr val="bg1"/>
                </a:solidFill>
              </a:rPr>
              <a:t>IPAddress</a:t>
            </a:r>
            <a:r>
              <a:rPr lang="en-GB" dirty="0">
                <a:solidFill>
                  <a:schemeClr val="bg1"/>
                </a:solidFill>
              </a:rPr>
              <a:t>": "172.17.0.2",</a:t>
            </a:r>
          </a:p>
          <a:p>
            <a:r>
              <a:rPr lang="en-GB" dirty="0">
                <a:solidFill>
                  <a:schemeClr val="bg1"/>
                </a:solidFill>
              </a:rPr>
              <a:t>]</a:t>
            </a:r>
          </a:p>
          <a:p>
            <a:r>
              <a:rPr lang="en-GB" dirty="0">
                <a:solidFill>
                  <a:schemeClr val="bg1"/>
                </a:solidFill>
              </a:rPr>
              <a:t> </a:t>
            </a:r>
          </a:p>
        </p:txBody>
      </p:sp>
      <p:sp>
        <p:nvSpPr>
          <p:cNvPr id="7" name="TextBox 6"/>
          <p:cNvSpPr txBox="1"/>
          <p:nvPr/>
        </p:nvSpPr>
        <p:spPr>
          <a:xfrm>
            <a:off x="5832909" y="1203514"/>
            <a:ext cx="2582758" cy="369332"/>
          </a:xfrm>
          <a:prstGeom prst="rect">
            <a:avLst/>
          </a:prstGeom>
          <a:noFill/>
        </p:spPr>
        <p:txBody>
          <a:bodyPr wrap="none" rtlCol="0">
            <a:spAutoFit/>
          </a:bodyPr>
          <a:lstStyle/>
          <a:p>
            <a:r>
              <a:rPr lang="en-GB" b="1" u="sng" dirty="0">
                <a:solidFill>
                  <a:srgbClr val="FF0000"/>
                </a:solidFill>
              </a:rPr>
              <a:t>Big information dump</a:t>
            </a:r>
          </a:p>
        </p:txBody>
      </p:sp>
    </p:spTree>
    <p:extLst>
      <p:ext uri="{BB962C8B-B14F-4D97-AF65-F5344CB8AC3E}">
        <p14:creationId xmlns:p14="http://schemas.microsoft.com/office/powerpoint/2010/main" val="38901882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p:txBody>
          <a:bodyPr/>
          <a:lstStyle/>
          <a:p>
            <a:pPr marL="0" indent="0">
              <a:buNone/>
            </a:pPr>
            <a:r>
              <a:rPr lang="en-GB" dirty="0"/>
              <a:t>Run the hello-world image in a container </a:t>
            </a:r>
          </a:p>
          <a:p>
            <a:pPr marL="0" indent="0">
              <a:buNone/>
            </a:pPr>
            <a:r>
              <a:rPr lang="en-GB" dirty="0"/>
              <a:t>Also run </a:t>
            </a:r>
            <a:r>
              <a:rPr lang="en-GB" dirty="0" err="1"/>
              <a:t>debian</a:t>
            </a:r>
            <a:r>
              <a:rPr lang="en-GB" dirty="0"/>
              <a:t> with the -it flags in a second window</a:t>
            </a:r>
          </a:p>
          <a:p>
            <a:pPr marL="0" indent="0">
              <a:buNone/>
            </a:pPr>
            <a:endParaRPr lang="en-GB" dirty="0"/>
          </a:p>
          <a:p>
            <a:r>
              <a:rPr lang="en-GB" dirty="0"/>
              <a:t>List all the images</a:t>
            </a:r>
          </a:p>
          <a:p>
            <a:r>
              <a:rPr lang="en-GB" dirty="0"/>
              <a:t>List all running containers</a:t>
            </a:r>
          </a:p>
          <a:p>
            <a:r>
              <a:rPr lang="en-GB" dirty="0"/>
              <a:t>List all the containers</a:t>
            </a:r>
          </a:p>
          <a:p>
            <a:r>
              <a:rPr lang="en-GB" dirty="0"/>
              <a:t>Inspect the </a:t>
            </a:r>
            <a:r>
              <a:rPr lang="en-GB" dirty="0" err="1"/>
              <a:t>debian</a:t>
            </a:r>
            <a:r>
              <a:rPr lang="en-GB" dirty="0"/>
              <a:t> container</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99489086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config.json</a:t>
            </a:r>
            <a:endParaRPr lang="en-GB" dirty="0"/>
          </a:p>
        </p:txBody>
      </p:sp>
      <p:sp>
        <p:nvSpPr>
          <p:cNvPr id="3" name="Content Placeholder 2"/>
          <p:cNvSpPr>
            <a:spLocks noGrp="1"/>
          </p:cNvSpPr>
          <p:nvPr>
            <p:ph idx="1"/>
          </p:nvPr>
        </p:nvSpPr>
        <p:spPr>
          <a:xfrm>
            <a:off x="1047750" y="1021080"/>
            <a:ext cx="7029450" cy="4817745"/>
          </a:xfrm>
        </p:spPr>
        <p:txBody>
          <a:bodyPr/>
          <a:lstStyle/>
          <a:p>
            <a:r>
              <a:rPr lang="en-GB" dirty="0"/>
              <a:t>Docker configuration stored in Docker folder in .</a:t>
            </a:r>
            <a:r>
              <a:rPr lang="en-GB" dirty="0" err="1"/>
              <a:t>docker</a:t>
            </a:r>
            <a:r>
              <a:rPr lang="en-GB" dirty="0"/>
              <a:t> in your home directory</a:t>
            </a:r>
          </a:p>
          <a:p>
            <a:pPr lvl="1"/>
            <a:r>
              <a:rPr lang="en-GB" dirty="0"/>
              <a:t>C:\Users\your-username\.docker</a:t>
            </a:r>
          </a:p>
          <a:p>
            <a:r>
              <a:rPr lang="en-GB" dirty="0"/>
              <a:t>Don’t change these files except you may wish to edit </a:t>
            </a:r>
            <a:r>
              <a:rPr lang="en-GB" dirty="0" err="1"/>
              <a:t>config.json</a:t>
            </a:r>
            <a:r>
              <a:rPr lang="en-GB" dirty="0"/>
              <a:t> to configure the output of certain commands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7389495" y="1697990"/>
            <a:ext cx="1441420" cy="369332"/>
          </a:xfrm>
          <a:prstGeom prst="rect">
            <a:avLst/>
          </a:prstGeom>
          <a:noFill/>
        </p:spPr>
        <p:txBody>
          <a:bodyPr wrap="none" rtlCol="0">
            <a:spAutoFit/>
          </a:bodyPr>
          <a:lstStyle/>
          <a:p>
            <a:r>
              <a:rPr lang="en-GB" dirty="0"/>
              <a:t>Note the dot</a:t>
            </a:r>
          </a:p>
        </p:txBody>
      </p:sp>
      <p:cxnSp>
        <p:nvCxnSpPr>
          <p:cNvPr id="7" name="Straight Arrow Connector 6"/>
          <p:cNvCxnSpPr/>
          <p:nvPr/>
        </p:nvCxnSpPr>
        <p:spPr bwMode="auto">
          <a:xfrm flipH="1" flipV="1">
            <a:off x="6825615" y="1391166"/>
            <a:ext cx="563880" cy="41910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8" name="Straight Arrow Connector 7"/>
          <p:cNvCxnSpPr/>
          <p:nvPr/>
        </p:nvCxnSpPr>
        <p:spPr bwMode="auto">
          <a:xfrm flipH="1">
            <a:off x="4600575" y="1810266"/>
            <a:ext cx="2788920" cy="14478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 name="TextBox 10"/>
          <p:cNvSpPr txBox="1"/>
          <p:nvPr/>
        </p:nvSpPr>
        <p:spPr>
          <a:xfrm>
            <a:off x="1390650" y="3051056"/>
            <a:ext cx="6145530" cy="3139321"/>
          </a:xfrm>
          <a:prstGeom prst="rect">
            <a:avLst/>
          </a:prstGeom>
          <a:solidFill>
            <a:srgbClr val="000000"/>
          </a:solidFill>
        </p:spPr>
        <p:txBody>
          <a:bodyPr wrap="square" rtlCol="0">
            <a:spAutoFit/>
          </a:bodyPr>
          <a:lstStyle/>
          <a:p>
            <a:r>
              <a:rPr lang="en-GB" dirty="0">
                <a:solidFill>
                  <a:schemeClr val="bg1"/>
                </a:solidFill>
              </a:rPr>
              <a:t>{	</a:t>
            </a:r>
          </a:p>
          <a:p>
            <a:r>
              <a:rPr lang="en-GB" dirty="0">
                <a:solidFill>
                  <a:schemeClr val="bg1"/>
                </a:solidFill>
              </a:rPr>
              <a:t>    "</a:t>
            </a:r>
            <a:r>
              <a:rPr lang="en-GB" dirty="0" err="1">
                <a:solidFill>
                  <a:schemeClr val="bg1"/>
                </a:solidFill>
              </a:rPr>
              <a:t>auths</a:t>
            </a:r>
            <a:r>
              <a:rPr lang="en-GB" dirty="0">
                <a:solidFill>
                  <a:schemeClr val="bg1"/>
                </a:solidFill>
              </a:rPr>
              <a:t>": {	   </a:t>
            </a:r>
          </a:p>
          <a:p>
            <a:r>
              <a:rPr lang="en-GB" dirty="0">
                <a:solidFill>
                  <a:schemeClr val="bg1"/>
                </a:solidFill>
              </a:rPr>
              <a:t>         "https://index.docker.io/v1/": {}	</a:t>
            </a:r>
          </a:p>
          <a:p>
            <a:r>
              <a:rPr lang="en-GB" dirty="0">
                <a:solidFill>
                  <a:schemeClr val="bg1"/>
                </a:solidFill>
              </a:rPr>
              <a:t>    },	</a:t>
            </a:r>
          </a:p>
          <a:p>
            <a:r>
              <a:rPr lang="en-GB" dirty="0">
                <a:solidFill>
                  <a:schemeClr val="bg1"/>
                </a:solidFill>
              </a:rPr>
              <a:t>    "</a:t>
            </a:r>
            <a:r>
              <a:rPr lang="en-GB" dirty="0" err="1">
                <a:solidFill>
                  <a:schemeClr val="bg1"/>
                </a:solidFill>
              </a:rPr>
              <a:t>HttpHeaders</a:t>
            </a:r>
            <a:r>
              <a:rPr lang="en-GB" dirty="0">
                <a:solidFill>
                  <a:schemeClr val="bg1"/>
                </a:solidFill>
              </a:rPr>
              <a:t>": {</a:t>
            </a:r>
          </a:p>
          <a:p>
            <a:r>
              <a:rPr lang="en-GB" dirty="0">
                <a:solidFill>
                  <a:schemeClr val="bg1"/>
                </a:solidFill>
              </a:rPr>
              <a:t>          "User-Agent": "Docker-Client/18.09.2 (windows)"	</a:t>
            </a:r>
          </a:p>
          <a:p>
            <a:r>
              <a:rPr lang="en-GB" dirty="0">
                <a:solidFill>
                  <a:schemeClr val="bg1"/>
                </a:solidFill>
              </a:rPr>
              <a:t>    },	</a:t>
            </a:r>
          </a:p>
          <a:p>
            <a:r>
              <a:rPr lang="en-GB" dirty="0">
                <a:solidFill>
                  <a:schemeClr val="bg1"/>
                </a:solidFill>
              </a:rPr>
              <a:t>    "</a:t>
            </a:r>
            <a:r>
              <a:rPr lang="en-GB" dirty="0" err="1">
                <a:solidFill>
                  <a:schemeClr val="bg1"/>
                </a:solidFill>
              </a:rPr>
              <a:t>credsStore</a:t>
            </a:r>
            <a:r>
              <a:rPr lang="en-GB" dirty="0">
                <a:solidFill>
                  <a:schemeClr val="bg1"/>
                </a:solidFill>
              </a:rPr>
              <a:t>": "</a:t>
            </a:r>
            <a:r>
              <a:rPr lang="en-GB" dirty="0" err="1">
                <a:solidFill>
                  <a:schemeClr val="bg1"/>
                </a:solidFill>
              </a:rPr>
              <a:t>wincred</a:t>
            </a:r>
            <a:r>
              <a:rPr lang="en-GB" dirty="0">
                <a:solidFill>
                  <a:schemeClr val="bg1"/>
                </a:solidFill>
              </a:rPr>
              <a:t>",	</a:t>
            </a:r>
          </a:p>
          <a:p>
            <a:r>
              <a:rPr lang="en-GB" dirty="0">
                <a:solidFill>
                  <a:schemeClr val="bg1"/>
                </a:solidFill>
              </a:rPr>
              <a:t>    "</a:t>
            </a:r>
            <a:r>
              <a:rPr lang="en-GB" dirty="0" err="1">
                <a:solidFill>
                  <a:schemeClr val="bg1"/>
                </a:solidFill>
              </a:rPr>
              <a:t>stackOrchestrator</a:t>
            </a:r>
            <a:r>
              <a:rPr lang="en-GB" dirty="0">
                <a:solidFill>
                  <a:schemeClr val="bg1"/>
                </a:solidFill>
              </a:rPr>
              <a:t>": "swarm“</a:t>
            </a:r>
          </a:p>
          <a:p>
            <a:r>
              <a:rPr lang="en-GB" dirty="0">
                <a:solidFill>
                  <a:schemeClr val="bg1"/>
                </a:solidFill>
              </a:rPr>
              <a:t>}</a:t>
            </a:r>
          </a:p>
        </p:txBody>
      </p:sp>
    </p:spTree>
    <p:extLst>
      <p:ext uri="{BB962C8B-B14F-4D97-AF65-F5344CB8AC3E}">
        <p14:creationId xmlns:p14="http://schemas.microsoft.com/office/powerpoint/2010/main" val="130404660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a:t>
            </a:r>
          </a:p>
        </p:txBody>
      </p:sp>
      <p:sp>
        <p:nvSpPr>
          <p:cNvPr id="3" name="Content Placeholder 2"/>
          <p:cNvSpPr>
            <a:spLocks noGrp="1"/>
          </p:cNvSpPr>
          <p:nvPr>
            <p:ph idx="1"/>
          </p:nvPr>
        </p:nvSpPr>
        <p:spPr>
          <a:xfrm>
            <a:off x="1047750" y="1181100"/>
            <a:ext cx="7029450" cy="4657725"/>
          </a:xfrm>
        </p:spPr>
        <p:txBody>
          <a:bodyPr/>
          <a:lstStyle/>
          <a:p>
            <a:r>
              <a:rPr lang="en-GB" dirty="0"/>
              <a:t>Only show Docker container ID values for the command </a:t>
            </a:r>
            <a:br>
              <a:rPr lang="en-GB" dirty="0"/>
            </a:br>
            <a:r>
              <a:rPr lang="en-GB" i="1" dirty="0" err="1"/>
              <a:t>docker</a:t>
            </a:r>
            <a:r>
              <a:rPr lang="en-GB" i="1" dirty="0"/>
              <a:t> container </a:t>
            </a:r>
            <a:r>
              <a:rPr lang="en-GB" i="1" dirty="0" err="1"/>
              <a:t>ps</a:t>
            </a:r>
            <a:endParaRPr lang="en-GB" dirty="0"/>
          </a:p>
          <a:p>
            <a:pPr lvl="1"/>
            <a:r>
              <a:rPr lang="en-GB" dirty="0"/>
              <a:t>Remember the “old” shorter form of this command is just </a:t>
            </a:r>
            <a:br>
              <a:rPr lang="en-GB" dirty="0"/>
            </a:br>
            <a:r>
              <a:rPr lang="en-GB" i="1" dirty="0" err="1"/>
              <a:t>docker</a:t>
            </a:r>
            <a:r>
              <a:rPr lang="en-GB" i="1" dirty="0"/>
              <a:t> </a:t>
            </a:r>
            <a:r>
              <a:rPr lang="en-GB" i="1" dirty="0" err="1"/>
              <a:t>ps</a:t>
            </a:r>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527175" y="2771755"/>
            <a:ext cx="6145530" cy="3416320"/>
          </a:xfrm>
          <a:prstGeom prst="rect">
            <a:avLst/>
          </a:prstGeom>
          <a:solidFill>
            <a:srgbClr val="000000"/>
          </a:solidFill>
        </p:spPr>
        <p:txBody>
          <a:bodyPr wrap="square" rtlCol="0">
            <a:spAutoFit/>
          </a:bodyPr>
          <a:lstStyle/>
          <a:p>
            <a:r>
              <a:rPr lang="en-GB" dirty="0">
                <a:solidFill>
                  <a:schemeClr val="bg1"/>
                </a:solidFill>
              </a:rPr>
              <a:t>{	</a:t>
            </a:r>
          </a:p>
          <a:p>
            <a:r>
              <a:rPr lang="en-GB" dirty="0">
                <a:solidFill>
                  <a:schemeClr val="bg1"/>
                </a:solidFill>
              </a:rPr>
              <a:t>    "</a:t>
            </a:r>
            <a:r>
              <a:rPr lang="en-GB" dirty="0" err="1">
                <a:solidFill>
                  <a:schemeClr val="bg1"/>
                </a:solidFill>
              </a:rPr>
              <a:t>auths</a:t>
            </a:r>
            <a:r>
              <a:rPr lang="en-GB" dirty="0">
                <a:solidFill>
                  <a:schemeClr val="bg1"/>
                </a:solidFill>
              </a:rPr>
              <a:t>": {	   </a:t>
            </a:r>
          </a:p>
          <a:p>
            <a:r>
              <a:rPr lang="en-GB" dirty="0">
                <a:solidFill>
                  <a:schemeClr val="bg1"/>
                </a:solidFill>
              </a:rPr>
              <a:t>         "https://index.docker.io/v1/": {}	</a:t>
            </a:r>
          </a:p>
          <a:p>
            <a:r>
              <a:rPr lang="en-GB" dirty="0">
                <a:solidFill>
                  <a:schemeClr val="bg1"/>
                </a:solidFill>
              </a:rPr>
              <a:t>    },	</a:t>
            </a:r>
          </a:p>
          <a:p>
            <a:r>
              <a:rPr lang="en-GB" dirty="0">
                <a:solidFill>
                  <a:schemeClr val="bg1"/>
                </a:solidFill>
              </a:rPr>
              <a:t>    "</a:t>
            </a:r>
            <a:r>
              <a:rPr lang="en-GB" dirty="0" err="1">
                <a:solidFill>
                  <a:schemeClr val="bg1"/>
                </a:solidFill>
              </a:rPr>
              <a:t>HttpHeaders</a:t>
            </a:r>
            <a:r>
              <a:rPr lang="en-GB" dirty="0">
                <a:solidFill>
                  <a:schemeClr val="bg1"/>
                </a:solidFill>
              </a:rPr>
              <a:t>": {</a:t>
            </a:r>
          </a:p>
          <a:p>
            <a:r>
              <a:rPr lang="en-GB" dirty="0">
                <a:solidFill>
                  <a:schemeClr val="bg1"/>
                </a:solidFill>
              </a:rPr>
              <a:t>          "User-Agent": "Docker-Client/18.09.2 (windows)"	</a:t>
            </a:r>
          </a:p>
          <a:p>
            <a:r>
              <a:rPr lang="en-GB" dirty="0">
                <a:solidFill>
                  <a:schemeClr val="bg1"/>
                </a:solidFill>
              </a:rPr>
              <a:t>    },	</a:t>
            </a:r>
          </a:p>
          <a:p>
            <a:r>
              <a:rPr lang="en-GB" dirty="0">
                <a:solidFill>
                  <a:schemeClr val="bg1"/>
                </a:solidFill>
              </a:rPr>
              <a:t>    "</a:t>
            </a:r>
            <a:r>
              <a:rPr lang="en-GB" dirty="0" err="1">
                <a:solidFill>
                  <a:schemeClr val="bg1"/>
                </a:solidFill>
              </a:rPr>
              <a:t>credsStore</a:t>
            </a:r>
            <a:r>
              <a:rPr lang="en-GB" dirty="0">
                <a:solidFill>
                  <a:schemeClr val="bg1"/>
                </a:solidFill>
              </a:rPr>
              <a:t>": "</a:t>
            </a:r>
            <a:r>
              <a:rPr lang="en-GB" dirty="0" err="1">
                <a:solidFill>
                  <a:schemeClr val="bg1"/>
                </a:solidFill>
              </a:rPr>
              <a:t>wincred</a:t>
            </a:r>
            <a:r>
              <a:rPr lang="en-GB" dirty="0">
                <a:solidFill>
                  <a:schemeClr val="bg1"/>
                </a:solidFill>
              </a:rPr>
              <a:t>",	</a:t>
            </a:r>
          </a:p>
          <a:p>
            <a:r>
              <a:rPr lang="en-GB" dirty="0">
                <a:solidFill>
                  <a:schemeClr val="bg1"/>
                </a:solidFill>
              </a:rPr>
              <a:t>    "</a:t>
            </a:r>
            <a:r>
              <a:rPr lang="en-GB" dirty="0" err="1">
                <a:solidFill>
                  <a:schemeClr val="bg1"/>
                </a:solidFill>
              </a:rPr>
              <a:t>stackOrchestrator</a:t>
            </a:r>
            <a:r>
              <a:rPr lang="en-GB" dirty="0">
                <a:solidFill>
                  <a:schemeClr val="bg1"/>
                </a:solidFill>
              </a:rPr>
              <a:t>": "swarm“</a:t>
            </a:r>
            <a:r>
              <a:rPr lang="en-GB" b="1" dirty="0">
                <a:solidFill>
                  <a:srgbClr val="FF0000"/>
                </a:solidFill>
              </a:rPr>
              <a:t>,</a:t>
            </a:r>
          </a:p>
          <a:p>
            <a:r>
              <a:rPr lang="en-GB" dirty="0">
                <a:solidFill>
                  <a:srgbClr val="FF0000"/>
                </a:solidFill>
              </a:rPr>
              <a:t>    “</a:t>
            </a:r>
            <a:r>
              <a:rPr lang="en-GB" dirty="0" err="1">
                <a:solidFill>
                  <a:srgbClr val="FF0000"/>
                </a:solidFill>
              </a:rPr>
              <a:t>psFormat</a:t>
            </a:r>
            <a:r>
              <a:rPr lang="en-GB" dirty="0">
                <a:solidFill>
                  <a:srgbClr val="FF0000"/>
                </a:solidFill>
              </a:rPr>
              <a:t>”: “{{.ID}}”</a:t>
            </a:r>
          </a:p>
          <a:p>
            <a:r>
              <a:rPr lang="en-GB" dirty="0">
                <a:solidFill>
                  <a:schemeClr val="bg1"/>
                </a:solidFill>
              </a:rPr>
              <a:t>}</a:t>
            </a:r>
          </a:p>
        </p:txBody>
      </p:sp>
      <p:sp>
        <p:nvSpPr>
          <p:cNvPr id="6" name="TextBox 5"/>
          <p:cNvSpPr txBox="1"/>
          <p:nvPr/>
        </p:nvSpPr>
        <p:spPr>
          <a:xfrm>
            <a:off x="3484346" y="2324501"/>
            <a:ext cx="3608680" cy="369332"/>
          </a:xfrm>
          <a:prstGeom prst="rect">
            <a:avLst/>
          </a:prstGeom>
          <a:noFill/>
        </p:spPr>
        <p:txBody>
          <a:bodyPr wrap="none" rtlCol="0">
            <a:spAutoFit/>
          </a:bodyPr>
          <a:lstStyle/>
          <a:p>
            <a:r>
              <a:rPr lang="en-GB" b="1" dirty="0">
                <a:solidFill>
                  <a:srgbClr val="FF0000"/>
                </a:solidFill>
              </a:rPr>
              <a:t>LETS NOT DO THIS THOUGH !!</a:t>
            </a:r>
          </a:p>
        </p:txBody>
      </p:sp>
    </p:spTree>
    <p:extLst>
      <p:ext uri="{BB962C8B-B14F-4D97-AF65-F5344CB8AC3E}">
        <p14:creationId xmlns:p14="http://schemas.microsoft.com/office/powerpoint/2010/main" val="19351123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51835" y="1814363"/>
            <a:ext cx="7628021" cy="4024462"/>
          </a:xfrm>
        </p:spPr>
        <p:txBody>
          <a:bodyPr/>
          <a:lstStyle/>
          <a:p>
            <a:pPr marL="0" indent="0" algn="ctr">
              <a:buNone/>
            </a:pPr>
            <a:r>
              <a:rPr lang="en-GB" sz="9600" dirty="0"/>
              <a:t>CONFIGURE BUILD</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51688234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Build Ship Run</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6" name="Picture 5"/>
          <p:cNvPicPr>
            <a:picLocks noChangeAspect="1"/>
          </p:cNvPicPr>
          <p:nvPr/>
        </p:nvPicPr>
        <p:blipFill>
          <a:blip r:embed="rId2"/>
          <a:stretch>
            <a:fillRect/>
          </a:stretch>
        </p:blipFill>
        <p:spPr>
          <a:xfrm>
            <a:off x="481012" y="813380"/>
            <a:ext cx="8239125" cy="4124325"/>
          </a:xfrm>
          <a:prstGeom prst="rect">
            <a:avLst/>
          </a:prstGeom>
        </p:spPr>
      </p:pic>
      <p:sp>
        <p:nvSpPr>
          <p:cNvPr id="7" name="TextBox 6"/>
          <p:cNvSpPr txBox="1"/>
          <p:nvPr/>
        </p:nvSpPr>
        <p:spPr>
          <a:xfrm>
            <a:off x="481011" y="5101339"/>
            <a:ext cx="8186537" cy="923330"/>
          </a:xfrm>
          <a:prstGeom prst="rect">
            <a:avLst/>
          </a:prstGeom>
          <a:noFill/>
        </p:spPr>
        <p:txBody>
          <a:bodyPr wrap="square" rtlCol="0">
            <a:spAutoFit/>
          </a:bodyPr>
          <a:lstStyle/>
          <a:p>
            <a:pPr marL="285750" indent="-285750">
              <a:buFont typeface="Arial" panose="020B0604020202020204" pitchFamily="34" charset="0"/>
              <a:buChar char="•"/>
            </a:pPr>
            <a:r>
              <a:rPr lang="en-GB" dirty="0"/>
              <a:t>Build and destroy container images rapidly. </a:t>
            </a:r>
          </a:p>
          <a:p>
            <a:pPr marL="285750" indent="-285750">
              <a:buFont typeface="Arial" panose="020B0604020202020204" pitchFamily="34" charset="0"/>
              <a:buChar char="•"/>
            </a:pPr>
            <a:r>
              <a:rPr lang="en-GB" dirty="0"/>
              <a:t>Developers can include the container building steps as a part of their development cycle</a:t>
            </a:r>
          </a:p>
        </p:txBody>
      </p:sp>
      <p:sp>
        <p:nvSpPr>
          <p:cNvPr id="8" name="TextBox 7"/>
          <p:cNvSpPr txBox="1"/>
          <p:nvPr/>
        </p:nvSpPr>
        <p:spPr>
          <a:xfrm>
            <a:off x="6617369" y="4610446"/>
            <a:ext cx="1685077" cy="646331"/>
          </a:xfrm>
          <a:prstGeom prst="rect">
            <a:avLst/>
          </a:prstGeom>
          <a:noFill/>
        </p:spPr>
        <p:txBody>
          <a:bodyPr wrap="none" rtlCol="0">
            <a:spAutoFit/>
          </a:bodyPr>
          <a:lstStyle/>
          <a:p>
            <a:r>
              <a:rPr lang="en-GB" dirty="0"/>
              <a:t>Swarm cluster</a:t>
            </a:r>
          </a:p>
          <a:p>
            <a:r>
              <a:rPr lang="en-GB" dirty="0"/>
              <a:t>or Kubernetes</a:t>
            </a:r>
          </a:p>
        </p:txBody>
      </p:sp>
      <p:sp>
        <p:nvSpPr>
          <p:cNvPr id="3" name="TextBox 2"/>
          <p:cNvSpPr txBox="1"/>
          <p:nvPr/>
        </p:nvSpPr>
        <p:spPr>
          <a:xfrm>
            <a:off x="3724977" y="1134594"/>
            <a:ext cx="1582484" cy="369332"/>
          </a:xfrm>
          <a:prstGeom prst="rect">
            <a:avLst/>
          </a:prstGeom>
          <a:noFill/>
        </p:spPr>
        <p:txBody>
          <a:bodyPr wrap="none" rtlCol="0">
            <a:spAutoFit/>
          </a:bodyPr>
          <a:lstStyle/>
          <a:p>
            <a:r>
              <a:rPr lang="en-GB" b="1" dirty="0">
                <a:solidFill>
                  <a:srgbClr val="FF0000"/>
                </a:solidFill>
              </a:rPr>
              <a:t>REGISTRIES</a:t>
            </a:r>
          </a:p>
        </p:txBody>
      </p:sp>
    </p:spTree>
    <p:extLst>
      <p:ext uri="{BB962C8B-B14F-4D97-AF65-F5344CB8AC3E}">
        <p14:creationId xmlns:p14="http://schemas.microsoft.com/office/powerpoint/2010/main" val="26744442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Finding Existing Images</a:t>
            </a:r>
            <a:br>
              <a:rPr lang="en-GB" dirty="0"/>
            </a:br>
            <a:r>
              <a:rPr lang="en-GB" dirty="0"/>
              <a:t>(Ready to run)</a:t>
            </a:r>
          </a:p>
        </p:txBody>
      </p:sp>
      <p:sp>
        <p:nvSpPr>
          <p:cNvPr id="3" name="Content Placeholder 2"/>
          <p:cNvSpPr>
            <a:spLocks noGrp="1"/>
          </p:cNvSpPr>
          <p:nvPr>
            <p:ph idx="1"/>
          </p:nvPr>
        </p:nvSpPr>
        <p:spPr>
          <a:xfrm>
            <a:off x="1072598" y="1015779"/>
            <a:ext cx="7029450" cy="4832985"/>
          </a:xfrm>
        </p:spPr>
        <p:txBody>
          <a:bodyPr/>
          <a:lstStyle/>
          <a:p>
            <a:r>
              <a:rPr lang="en-GB" dirty="0"/>
              <a:t>You can search the Docker Hub website</a:t>
            </a:r>
            <a:br>
              <a:rPr lang="en-GB" dirty="0"/>
            </a:br>
            <a:r>
              <a:rPr lang="en-GB" dirty="0"/>
              <a:t>http://hub.docker.com</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You can search for images on the Docker command line</a:t>
            </a:r>
            <a:br>
              <a:rPr lang="en-GB" dirty="0"/>
            </a:br>
            <a:r>
              <a:rPr lang="en-GB" i="1" dirty="0" err="1"/>
              <a:t>docker</a:t>
            </a:r>
            <a:r>
              <a:rPr lang="en-GB" i="1" dirty="0"/>
              <a:t>   search   </a:t>
            </a:r>
            <a:r>
              <a:rPr lang="en-GB" i="1" dirty="0" err="1"/>
              <a:t>nginx</a:t>
            </a:r>
            <a:endParaRPr lang="en-GB" dirty="0"/>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5" name="Picture 4"/>
          <p:cNvPicPr>
            <a:picLocks noChangeAspect="1"/>
          </p:cNvPicPr>
          <p:nvPr/>
        </p:nvPicPr>
        <p:blipFill>
          <a:blip r:embed="rId2"/>
          <a:stretch>
            <a:fillRect/>
          </a:stretch>
        </p:blipFill>
        <p:spPr>
          <a:xfrm>
            <a:off x="1206716" y="1934139"/>
            <a:ext cx="4505878" cy="3513596"/>
          </a:xfrm>
          <a:prstGeom prst="rect">
            <a:avLst/>
          </a:prstGeom>
        </p:spPr>
      </p:pic>
      <p:sp>
        <p:nvSpPr>
          <p:cNvPr id="6" name="Oval 5"/>
          <p:cNvSpPr/>
          <p:nvPr/>
        </p:nvSpPr>
        <p:spPr bwMode="auto">
          <a:xfrm>
            <a:off x="2146434" y="1852863"/>
            <a:ext cx="1049153" cy="495701"/>
          </a:xfrm>
          <a:prstGeom prst="ellipse">
            <a:avLst/>
          </a:prstGeom>
          <a:noFill/>
          <a:ln w="5715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7" name="TextBox 6"/>
          <p:cNvSpPr txBox="1"/>
          <p:nvPr/>
        </p:nvSpPr>
        <p:spPr>
          <a:xfrm>
            <a:off x="6025304" y="2968191"/>
            <a:ext cx="2210862" cy="369332"/>
          </a:xfrm>
          <a:prstGeom prst="rect">
            <a:avLst/>
          </a:prstGeom>
          <a:noFill/>
        </p:spPr>
        <p:txBody>
          <a:bodyPr wrap="none" rtlCol="0">
            <a:spAutoFit/>
          </a:bodyPr>
          <a:lstStyle/>
          <a:p>
            <a:r>
              <a:rPr lang="en-GB" dirty="0"/>
              <a:t>Find “</a:t>
            </a:r>
            <a:r>
              <a:rPr lang="en-GB" dirty="0" err="1"/>
              <a:t>nginx</a:t>
            </a:r>
            <a:r>
              <a:rPr lang="en-GB" dirty="0"/>
              <a:t>” images</a:t>
            </a:r>
          </a:p>
        </p:txBody>
      </p:sp>
      <p:cxnSp>
        <p:nvCxnSpPr>
          <p:cNvPr id="9" name="Straight Arrow Connector 8"/>
          <p:cNvCxnSpPr/>
          <p:nvPr/>
        </p:nvCxnSpPr>
        <p:spPr bwMode="auto">
          <a:xfrm flipH="1" flipV="1">
            <a:off x="3255065" y="2181639"/>
            <a:ext cx="2738231" cy="88458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 name="Right Brace 9"/>
          <p:cNvSpPr/>
          <p:nvPr/>
        </p:nvSpPr>
        <p:spPr bwMode="auto">
          <a:xfrm>
            <a:off x="5809422" y="3493604"/>
            <a:ext cx="308113" cy="2067339"/>
          </a:xfrm>
          <a:prstGeom prst="rightBrace">
            <a:avLst>
              <a:gd name="adj1" fmla="val 8333"/>
              <a:gd name="adj2" fmla="val 49526"/>
            </a:avLst>
          </a:prstGeom>
          <a:noFill/>
          <a:ln w="2857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149350638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Build and Run</a:t>
            </a:r>
          </a:p>
        </p:txBody>
      </p:sp>
      <p:sp>
        <p:nvSpPr>
          <p:cNvPr id="3" name="Content Placeholder 2"/>
          <p:cNvSpPr>
            <a:spLocks noGrp="1"/>
          </p:cNvSpPr>
          <p:nvPr>
            <p:ph idx="1"/>
          </p:nvPr>
        </p:nvSpPr>
        <p:spPr>
          <a:xfrm>
            <a:off x="1047750" y="1207971"/>
            <a:ext cx="7029450" cy="4630854"/>
          </a:xfrm>
        </p:spPr>
        <p:txBody>
          <a:bodyPr/>
          <a:lstStyle/>
          <a:p>
            <a:r>
              <a:rPr lang="en-GB" dirty="0"/>
              <a:t>You only need to build a new image if no existing image is available</a:t>
            </a:r>
          </a:p>
          <a:p>
            <a:pPr lvl="1"/>
            <a:r>
              <a:rPr lang="en-GB" dirty="0"/>
              <a:t>“hello-world” and “</a:t>
            </a:r>
            <a:r>
              <a:rPr lang="en-GB" dirty="0" err="1"/>
              <a:t>debian</a:t>
            </a:r>
            <a:r>
              <a:rPr lang="en-GB" dirty="0"/>
              <a:t>” are examples of pre-built images we can use e.g.</a:t>
            </a:r>
            <a:br>
              <a:rPr lang="en-GB" dirty="0"/>
            </a:br>
            <a:r>
              <a:rPr lang="en-GB" i="1" dirty="0" err="1"/>
              <a:t>docker</a:t>
            </a:r>
            <a:r>
              <a:rPr lang="en-GB" i="1" dirty="0"/>
              <a:t>  container   run   hello-world</a:t>
            </a:r>
          </a:p>
          <a:p>
            <a:pPr lvl="1"/>
            <a:endParaRPr lang="en-GB" dirty="0"/>
          </a:p>
          <a:p>
            <a:r>
              <a:rPr lang="en-GB" dirty="0"/>
              <a:t>To build a new image:</a:t>
            </a:r>
          </a:p>
          <a:p>
            <a:pPr lvl="1"/>
            <a:r>
              <a:rPr lang="en-GB" dirty="0"/>
              <a:t>Create a </a:t>
            </a:r>
            <a:r>
              <a:rPr lang="en-GB" b="1" dirty="0" err="1"/>
              <a:t>dockerfile</a:t>
            </a:r>
            <a:r>
              <a:rPr lang="en-GB" dirty="0"/>
              <a:t> providing instructions on how the image should be built</a:t>
            </a:r>
          </a:p>
          <a:p>
            <a:pPr lvl="1"/>
            <a:r>
              <a:rPr lang="en-GB" dirty="0"/>
              <a:t>Build the new image</a:t>
            </a:r>
            <a:br>
              <a:rPr lang="en-GB" dirty="0"/>
            </a:br>
            <a:r>
              <a:rPr lang="en-GB" i="1" dirty="0" err="1"/>
              <a:t>docker</a:t>
            </a:r>
            <a:r>
              <a:rPr lang="en-GB" i="1" dirty="0"/>
              <a:t>  image   build</a:t>
            </a:r>
            <a:endParaRPr lang="en-GB" dirty="0"/>
          </a:p>
          <a:p>
            <a:endParaRPr lang="en-GB" dirty="0"/>
          </a:p>
          <a:p>
            <a:r>
              <a:rPr lang="en-GB" dirty="0"/>
              <a:t>Run the image in a container</a:t>
            </a:r>
            <a:br>
              <a:rPr lang="en-GB" dirty="0"/>
            </a:br>
            <a:r>
              <a:rPr lang="en-GB" i="1" dirty="0" err="1"/>
              <a:t>docker</a:t>
            </a:r>
            <a:r>
              <a:rPr lang="en-GB" i="1" dirty="0"/>
              <a:t>   container   run</a:t>
            </a:r>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63945579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Docker File Structure</a:t>
            </a:r>
          </a:p>
        </p:txBody>
      </p:sp>
      <p:sp>
        <p:nvSpPr>
          <p:cNvPr id="3" name="Content Placeholder 2"/>
          <p:cNvSpPr>
            <a:spLocks noGrp="1"/>
          </p:cNvSpPr>
          <p:nvPr>
            <p:ph idx="1"/>
          </p:nvPr>
        </p:nvSpPr>
        <p:spPr/>
        <p:txBody>
          <a:bodyPr/>
          <a:lstStyle/>
          <a:p>
            <a:r>
              <a:rPr lang="en-GB" dirty="0"/>
              <a:t>A </a:t>
            </a:r>
            <a:r>
              <a:rPr lang="en-GB" b="1" dirty="0" err="1"/>
              <a:t>dockerfile</a:t>
            </a:r>
            <a:r>
              <a:rPr lang="en-GB" dirty="0"/>
              <a:t> is  a text file with a structure that looks similar to this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6" name="Rectangle 5"/>
          <p:cNvSpPr/>
          <p:nvPr/>
        </p:nvSpPr>
        <p:spPr bwMode="auto">
          <a:xfrm>
            <a:off x="1655545" y="2841506"/>
            <a:ext cx="5630779" cy="1679609"/>
          </a:xfrm>
          <a:prstGeom prst="rect">
            <a:avLst/>
          </a:prstGeom>
          <a:solidFill>
            <a:schemeClr val="bg1"/>
          </a:solidFill>
          <a:ln w="9525" cap="flat" cmpd="sng" algn="ctr">
            <a:solidFill>
              <a:schemeClr val="tx1"/>
            </a:solidFill>
            <a:prstDash val="solid"/>
            <a:round/>
            <a:headEnd type="none" w="med" len="med"/>
            <a:tailEnd type="none" w="med" len="med"/>
          </a:ln>
          <a:effectLst/>
        </p:spPr>
        <p:txBody>
          <a:bodyPr vert="horz" wrap="none" lIns="0" tIns="0" rIns="91440" bIns="45720" numCol="1" rtlCol="0" anchor="ctr" anchorCtr="0" compatLnSpc="1">
            <a:prstTxWarp prst="textNoShape">
              <a:avLst/>
            </a:prstTxWarp>
          </a:bodyPr>
          <a:lstStyle/>
          <a:p>
            <a:pPr marL="400050" lvl="1" indent="0">
              <a:buNone/>
            </a:pPr>
            <a:r>
              <a:rPr lang="en-GB" b="1" dirty="0"/>
              <a:t>FROM</a:t>
            </a:r>
            <a:r>
              <a:rPr lang="en-GB" dirty="0"/>
              <a:t> some-existing-image-name</a:t>
            </a:r>
          </a:p>
          <a:p>
            <a:pPr marL="400050" lvl="1" indent="0">
              <a:buNone/>
            </a:pPr>
            <a:r>
              <a:rPr lang="en-GB" b="1" dirty="0"/>
              <a:t>RUN</a:t>
            </a:r>
            <a:r>
              <a:rPr lang="en-GB" dirty="0"/>
              <a:t> some </a:t>
            </a:r>
            <a:r>
              <a:rPr lang="en-GB" dirty="0" err="1"/>
              <a:t>unix</a:t>
            </a:r>
            <a:r>
              <a:rPr lang="en-GB" dirty="0"/>
              <a:t> commands</a:t>
            </a:r>
          </a:p>
          <a:p>
            <a:pPr marL="400050" lvl="1" indent="0">
              <a:buNone/>
            </a:pPr>
            <a:r>
              <a:rPr lang="en-GB" b="1" dirty="0"/>
              <a:t>EXPOSE</a:t>
            </a:r>
            <a:r>
              <a:rPr lang="en-GB" dirty="0"/>
              <a:t> some-</a:t>
            </a:r>
            <a:r>
              <a:rPr lang="en-GB" dirty="0" err="1"/>
              <a:t>portnumber</a:t>
            </a:r>
            <a:endParaRPr lang="en-GB" dirty="0"/>
          </a:p>
          <a:p>
            <a:pPr marL="400050" lvl="1" indent="0">
              <a:buNone/>
            </a:pPr>
            <a:r>
              <a:rPr lang="en-GB" b="1" dirty="0"/>
              <a:t>ENTRYPOINT</a:t>
            </a:r>
            <a:r>
              <a:rPr lang="en-GB" dirty="0"/>
              <a:t> </a:t>
            </a:r>
            <a:r>
              <a:rPr lang="en-GB" b="1" dirty="0"/>
              <a:t>[</a:t>
            </a:r>
            <a:r>
              <a:rPr lang="en-GB" dirty="0"/>
              <a:t>some </a:t>
            </a:r>
            <a:r>
              <a:rPr lang="en-GB" dirty="0" err="1"/>
              <a:t>unix</a:t>
            </a:r>
            <a:r>
              <a:rPr lang="en-GB" dirty="0"/>
              <a:t> command and flags</a:t>
            </a:r>
            <a:r>
              <a:rPr lang="en-GB" b="1" dirty="0"/>
              <a:t>]</a:t>
            </a:r>
          </a:p>
        </p:txBody>
      </p:sp>
      <p:sp>
        <p:nvSpPr>
          <p:cNvPr id="5" name="TextBox 4"/>
          <p:cNvSpPr txBox="1"/>
          <p:nvPr/>
        </p:nvSpPr>
        <p:spPr>
          <a:xfrm>
            <a:off x="5698156" y="5303520"/>
            <a:ext cx="2249334" cy="369332"/>
          </a:xfrm>
          <a:prstGeom prst="rect">
            <a:avLst/>
          </a:prstGeom>
          <a:noFill/>
        </p:spPr>
        <p:txBody>
          <a:bodyPr wrap="none" rtlCol="0">
            <a:spAutoFit/>
          </a:bodyPr>
          <a:lstStyle/>
          <a:p>
            <a:r>
              <a:rPr lang="en-GB" dirty="0"/>
              <a:t>Use # for comments</a:t>
            </a:r>
          </a:p>
        </p:txBody>
      </p:sp>
    </p:spTree>
    <p:extLst>
      <p:ext uri="{BB962C8B-B14F-4D97-AF65-F5344CB8AC3E}">
        <p14:creationId xmlns:p14="http://schemas.microsoft.com/office/powerpoint/2010/main" val="181856177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dockerfile</a:t>
            </a:r>
            <a:endParaRPr lang="en-GB" dirty="0"/>
          </a:p>
        </p:txBody>
      </p:sp>
      <p:sp>
        <p:nvSpPr>
          <p:cNvPr id="3" name="Content Placeholder 2"/>
          <p:cNvSpPr>
            <a:spLocks noGrp="1"/>
          </p:cNvSpPr>
          <p:nvPr>
            <p:ph idx="1"/>
          </p:nvPr>
        </p:nvSpPr>
        <p:spPr>
          <a:xfrm>
            <a:off x="1047750" y="844550"/>
            <a:ext cx="7029450" cy="4994275"/>
          </a:xfrm>
        </p:spPr>
        <p:txBody>
          <a:bodyPr/>
          <a:lstStyle/>
          <a:p>
            <a:r>
              <a:rPr lang="en-GB" dirty="0"/>
              <a:t>A </a:t>
            </a:r>
            <a:r>
              <a:rPr lang="en-GB" b="1" dirty="0"/>
              <a:t>text file </a:t>
            </a:r>
            <a:r>
              <a:rPr lang="en-GB" dirty="0"/>
              <a:t>created by the developer to control the image building process and contains the following:</a:t>
            </a:r>
          </a:p>
          <a:p>
            <a:endParaRPr lang="en-GB" dirty="0"/>
          </a:p>
          <a:p>
            <a:r>
              <a:rPr lang="en-GB" b="1" dirty="0"/>
              <a:t>FROM</a:t>
            </a:r>
            <a:br>
              <a:rPr lang="en-GB" dirty="0"/>
            </a:br>
            <a:r>
              <a:rPr lang="en-GB" dirty="0"/>
              <a:t>Base image (OS) to be used. Often pulled from Docker Hub, a central image registry server hosted by Docker Inc.</a:t>
            </a:r>
          </a:p>
          <a:p>
            <a:pPr lvl="1"/>
            <a:r>
              <a:rPr lang="en-GB" dirty="0"/>
              <a:t>FROM </a:t>
            </a:r>
            <a:r>
              <a:rPr lang="en-GB" dirty="0" err="1"/>
              <a:t>ubuntu</a:t>
            </a:r>
            <a:endParaRPr lang="en-GB" dirty="0"/>
          </a:p>
          <a:p>
            <a:pPr lvl="1"/>
            <a:r>
              <a:rPr lang="en-GB" dirty="0"/>
              <a:t>FROM </a:t>
            </a:r>
            <a:r>
              <a:rPr lang="en-GB" dirty="0" err="1"/>
              <a:t>microsoft</a:t>
            </a:r>
            <a:r>
              <a:rPr lang="en-GB" dirty="0"/>
              <a:t>/</a:t>
            </a:r>
            <a:r>
              <a:rPr lang="en-GB" dirty="0" err="1"/>
              <a:t>windowsservercore</a:t>
            </a:r>
            <a:endParaRPr lang="en-GB" dirty="0"/>
          </a:p>
          <a:p>
            <a:r>
              <a:rPr lang="en-GB" b="1" dirty="0"/>
              <a:t>RUN</a:t>
            </a:r>
            <a:br>
              <a:rPr lang="en-GB" dirty="0"/>
            </a:br>
            <a:r>
              <a:rPr lang="en-GB" dirty="0"/>
              <a:t>Commands to be executed when the container is </a:t>
            </a:r>
            <a:r>
              <a:rPr lang="en-GB" b="1" dirty="0">
                <a:solidFill>
                  <a:srgbClr val="FF0000"/>
                </a:solidFill>
              </a:rPr>
              <a:t>being built</a:t>
            </a:r>
          </a:p>
          <a:p>
            <a:r>
              <a:rPr lang="en-GB" b="1" dirty="0"/>
              <a:t>EXPOSE</a:t>
            </a:r>
            <a:br>
              <a:rPr lang="en-GB" dirty="0"/>
            </a:br>
            <a:r>
              <a:rPr lang="en-GB" dirty="0"/>
              <a:t>Open ports (space separated) for the application/server running inside the container. These are exposed to the container.</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70674813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RUN, RUN, RUN</a:t>
            </a:r>
          </a:p>
        </p:txBody>
      </p:sp>
      <p:sp>
        <p:nvSpPr>
          <p:cNvPr id="3" name="Content Placeholder 2"/>
          <p:cNvSpPr>
            <a:spLocks noGrp="1"/>
          </p:cNvSpPr>
          <p:nvPr>
            <p:ph idx="1"/>
          </p:nvPr>
        </p:nvSpPr>
        <p:spPr>
          <a:xfrm>
            <a:off x="1047750" y="1020279"/>
            <a:ext cx="7029450" cy="1857676"/>
          </a:xfrm>
        </p:spPr>
        <p:txBody>
          <a:bodyPr/>
          <a:lstStyle/>
          <a:p>
            <a:r>
              <a:rPr lang="en-GB" dirty="0"/>
              <a:t>You can execute multiple RUN commands by:</a:t>
            </a:r>
          </a:p>
          <a:p>
            <a:pPr lvl="1"/>
            <a:r>
              <a:rPr lang="en-GB" dirty="0"/>
              <a:t>Specifying them one after another in the same RUN section using “ &amp;&amp; \” </a:t>
            </a:r>
          </a:p>
          <a:p>
            <a:pPr lvl="1"/>
            <a:r>
              <a:rPr lang="en-GB" dirty="0"/>
              <a:t>Adding multiple RUN commands</a:t>
            </a:r>
          </a:p>
          <a:p>
            <a:pPr lvl="1"/>
            <a:r>
              <a:rPr lang="en-GB" dirty="0"/>
              <a:t>Using both of these techniques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2569946" y="5022317"/>
            <a:ext cx="5801588" cy="1200329"/>
          </a:xfrm>
          <a:prstGeom prst="rect">
            <a:avLst/>
          </a:prstGeom>
          <a:noFill/>
          <a:ln w="9525">
            <a:solidFill>
              <a:schemeClr val="tx1"/>
            </a:solidFill>
            <a:prstDash val="dash"/>
          </a:ln>
        </p:spPr>
        <p:txBody>
          <a:bodyPr wrap="none" rtlCol="0">
            <a:spAutoFit/>
          </a:bodyPr>
          <a:lstStyle/>
          <a:p>
            <a:r>
              <a:rPr lang="en-GB" dirty="0"/>
              <a:t>RUN apt-get update</a:t>
            </a:r>
          </a:p>
          <a:p>
            <a:r>
              <a:rPr lang="en-GB" dirty="0"/>
              <a:t>RUN apt-get install -y software-properties-common </a:t>
            </a:r>
          </a:p>
          <a:p>
            <a:r>
              <a:rPr lang="en-GB" dirty="0"/>
              <a:t>RUN apt-get install -y --no-install-recommends apt-</a:t>
            </a:r>
            <a:r>
              <a:rPr lang="en-GB" dirty="0" err="1"/>
              <a:t>utils</a:t>
            </a:r>
            <a:endParaRPr lang="en-GB" dirty="0"/>
          </a:p>
          <a:p>
            <a:r>
              <a:rPr lang="en-GB" dirty="0"/>
              <a:t>RUN apt-get clean</a:t>
            </a:r>
          </a:p>
        </p:txBody>
      </p:sp>
      <p:sp>
        <p:nvSpPr>
          <p:cNvPr id="6" name="TextBox 5"/>
          <p:cNvSpPr txBox="1"/>
          <p:nvPr/>
        </p:nvSpPr>
        <p:spPr>
          <a:xfrm>
            <a:off x="742497" y="3192634"/>
            <a:ext cx="5878532" cy="1200329"/>
          </a:xfrm>
          <a:prstGeom prst="rect">
            <a:avLst/>
          </a:prstGeom>
          <a:noFill/>
          <a:ln w="9525">
            <a:solidFill>
              <a:schemeClr val="tx1"/>
            </a:solidFill>
            <a:prstDash val="dash"/>
          </a:ln>
        </p:spPr>
        <p:txBody>
          <a:bodyPr wrap="none" rtlCol="0">
            <a:spAutoFit/>
          </a:bodyPr>
          <a:lstStyle/>
          <a:p>
            <a:r>
              <a:rPr lang="en-GB" dirty="0"/>
              <a:t>RUN apt-get update &amp;&amp; \</a:t>
            </a:r>
          </a:p>
          <a:p>
            <a:r>
              <a:rPr lang="en-GB" dirty="0"/>
              <a:t>apt-get install -y software-properties-common &amp;&amp; \</a:t>
            </a:r>
          </a:p>
          <a:p>
            <a:r>
              <a:rPr lang="en-GB" dirty="0"/>
              <a:t>apt-get install -y --no-install-recommends apt-</a:t>
            </a:r>
            <a:r>
              <a:rPr lang="en-GB" dirty="0" err="1"/>
              <a:t>utils</a:t>
            </a:r>
            <a:r>
              <a:rPr lang="en-GB" dirty="0"/>
              <a:t> &amp;&amp; \</a:t>
            </a:r>
          </a:p>
          <a:p>
            <a:r>
              <a:rPr lang="en-GB" dirty="0"/>
              <a:t>apt-get clean</a:t>
            </a:r>
          </a:p>
        </p:txBody>
      </p:sp>
      <p:sp>
        <p:nvSpPr>
          <p:cNvPr id="7" name="TextBox 6"/>
          <p:cNvSpPr txBox="1"/>
          <p:nvPr/>
        </p:nvSpPr>
        <p:spPr>
          <a:xfrm>
            <a:off x="3628724" y="4522974"/>
            <a:ext cx="530915" cy="369332"/>
          </a:xfrm>
          <a:prstGeom prst="rect">
            <a:avLst/>
          </a:prstGeom>
          <a:noFill/>
        </p:spPr>
        <p:txBody>
          <a:bodyPr wrap="none" rtlCol="0">
            <a:spAutoFit/>
          </a:bodyPr>
          <a:lstStyle/>
          <a:p>
            <a:r>
              <a:rPr lang="en-GB" dirty="0"/>
              <a:t>OR</a:t>
            </a:r>
          </a:p>
        </p:txBody>
      </p:sp>
      <p:sp>
        <p:nvSpPr>
          <p:cNvPr id="8" name="TextBox 7"/>
          <p:cNvSpPr txBox="1"/>
          <p:nvPr/>
        </p:nvSpPr>
        <p:spPr>
          <a:xfrm>
            <a:off x="6954253" y="3369634"/>
            <a:ext cx="1785486" cy="923330"/>
          </a:xfrm>
          <a:prstGeom prst="rect">
            <a:avLst/>
          </a:prstGeom>
          <a:noFill/>
        </p:spPr>
        <p:txBody>
          <a:bodyPr wrap="square" rtlCol="0">
            <a:spAutoFit/>
          </a:bodyPr>
          <a:lstStyle/>
          <a:p>
            <a:r>
              <a:rPr lang="en-GB" i="1" dirty="0"/>
              <a:t>Beware of comments when doing this</a:t>
            </a:r>
          </a:p>
        </p:txBody>
      </p:sp>
      <p:sp>
        <p:nvSpPr>
          <p:cNvPr id="9" name="Right Brace 8"/>
          <p:cNvSpPr/>
          <p:nvPr/>
        </p:nvSpPr>
        <p:spPr bwMode="auto">
          <a:xfrm>
            <a:off x="6699184" y="3192634"/>
            <a:ext cx="255069" cy="1200329"/>
          </a:xfrm>
          <a:prstGeom prst="rightBrace">
            <a:avLst/>
          </a:prstGeom>
          <a:noFill/>
          <a:ln w="1270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367091549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7014711" cy="341697"/>
          </a:xfrm>
        </p:spPr>
        <p:txBody>
          <a:bodyPr/>
          <a:lstStyle/>
          <a:p>
            <a:r>
              <a:rPr lang="en-GB" dirty="0" err="1"/>
              <a:t>dockerfile</a:t>
            </a:r>
            <a:r>
              <a:rPr lang="en-GB" dirty="0"/>
              <a:t> (</a:t>
            </a:r>
            <a:r>
              <a:rPr lang="en-GB" dirty="0" err="1"/>
              <a:t>Cont</a:t>
            </a:r>
            <a:r>
              <a:rPr lang="en-GB" dirty="0"/>
              <a:t>)</a:t>
            </a:r>
          </a:p>
        </p:txBody>
      </p:sp>
      <p:sp>
        <p:nvSpPr>
          <p:cNvPr id="3" name="Content Placeholder 2"/>
          <p:cNvSpPr>
            <a:spLocks noGrp="1"/>
          </p:cNvSpPr>
          <p:nvPr>
            <p:ph idx="1"/>
          </p:nvPr>
        </p:nvSpPr>
        <p:spPr>
          <a:xfrm>
            <a:off x="951096" y="659331"/>
            <a:ext cx="7029450" cy="3744227"/>
          </a:xfrm>
        </p:spPr>
        <p:txBody>
          <a:bodyPr/>
          <a:lstStyle/>
          <a:p>
            <a:r>
              <a:rPr lang="en-GB" b="1" dirty="0"/>
              <a:t>CMD</a:t>
            </a:r>
            <a:r>
              <a:rPr lang="en-GB" dirty="0"/>
              <a:t>  </a:t>
            </a:r>
            <a:br>
              <a:rPr lang="en-GB" dirty="0"/>
            </a:br>
            <a:r>
              <a:rPr lang="en-GB" dirty="0"/>
              <a:t>[“executable”, “param1”, “param2”]</a:t>
            </a:r>
            <a:br>
              <a:rPr lang="en-GB" dirty="0"/>
            </a:br>
            <a:r>
              <a:rPr lang="en-GB" dirty="0"/>
              <a:t>Sets </a:t>
            </a:r>
            <a:r>
              <a:rPr lang="en-GB" b="1" dirty="0"/>
              <a:t>the default command </a:t>
            </a:r>
            <a:r>
              <a:rPr lang="en-GB" dirty="0"/>
              <a:t>to be executed </a:t>
            </a:r>
            <a:r>
              <a:rPr lang="en-GB" b="1" dirty="0"/>
              <a:t>at start-up </a:t>
            </a:r>
            <a:r>
              <a:rPr lang="en-GB" dirty="0"/>
              <a:t>in the container running the image (use square brackets i.e. JSON format to execute without a shell)</a:t>
            </a:r>
          </a:p>
          <a:p>
            <a:r>
              <a:rPr lang="en-GB" dirty="0"/>
              <a:t>This command </a:t>
            </a:r>
            <a:r>
              <a:rPr lang="en-GB" b="1" dirty="0"/>
              <a:t>can be overwritten</a:t>
            </a:r>
            <a:r>
              <a:rPr lang="en-GB" dirty="0"/>
              <a:t> in the </a:t>
            </a:r>
            <a:r>
              <a:rPr lang="en-GB" i="1" dirty="0" err="1"/>
              <a:t>docker</a:t>
            </a:r>
            <a:r>
              <a:rPr lang="en-GB" i="1" dirty="0"/>
              <a:t> run </a:t>
            </a:r>
            <a:r>
              <a:rPr lang="en-GB" dirty="0"/>
              <a:t>command line </a:t>
            </a:r>
          </a:p>
          <a:p>
            <a:r>
              <a:rPr lang="en-GB" dirty="0"/>
              <a:t>For example: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7" name="TextBox 6"/>
          <p:cNvSpPr txBox="1"/>
          <p:nvPr/>
        </p:nvSpPr>
        <p:spPr>
          <a:xfrm>
            <a:off x="849645" y="4118184"/>
            <a:ext cx="2076951" cy="646331"/>
          </a:xfrm>
          <a:prstGeom prst="rect">
            <a:avLst/>
          </a:prstGeom>
          <a:noFill/>
        </p:spPr>
        <p:txBody>
          <a:bodyPr wrap="square" rtlCol="0">
            <a:spAutoFit/>
          </a:bodyPr>
          <a:lstStyle/>
          <a:p>
            <a:r>
              <a:rPr lang="en-GB" dirty="0"/>
              <a:t>FROM </a:t>
            </a:r>
            <a:r>
              <a:rPr lang="en-GB" dirty="0" err="1"/>
              <a:t>ubuntu</a:t>
            </a:r>
            <a:endParaRPr lang="en-GB" dirty="0"/>
          </a:p>
          <a:p>
            <a:r>
              <a:rPr lang="en-GB" dirty="0"/>
              <a:t>CMD [“ls”, "-l"]</a:t>
            </a:r>
          </a:p>
        </p:txBody>
      </p:sp>
      <p:sp>
        <p:nvSpPr>
          <p:cNvPr id="9" name="TextBox 8"/>
          <p:cNvSpPr txBox="1"/>
          <p:nvPr/>
        </p:nvSpPr>
        <p:spPr>
          <a:xfrm>
            <a:off x="3090225" y="3329622"/>
            <a:ext cx="3531736" cy="923330"/>
          </a:xfrm>
          <a:prstGeom prst="rect">
            <a:avLst/>
          </a:prstGeom>
          <a:noFill/>
        </p:spPr>
        <p:txBody>
          <a:bodyPr wrap="none" rtlCol="0">
            <a:spAutoFit/>
          </a:bodyPr>
          <a:lstStyle/>
          <a:p>
            <a:r>
              <a:rPr lang="en-GB" u="sng" dirty="0"/>
              <a:t>Execute the default command</a:t>
            </a:r>
          </a:p>
          <a:p>
            <a:r>
              <a:rPr lang="en-GB" i="1" dirty="0" err="1"/>
              <a:t>docker</a:t>
            </a:r>
            <a:r>
              <a:rPr lang="en-GB" i="1" dirty="0"/>
              <a:t> run --name test-container</a:t>
            </a:r>
            <a:br>
              <a:rPr lang="en-GB" dirty="0"/>
            </a:br>
            <a:r>
              <a:rPr lang="en-GB" dirty="0"/>
              <a:t>command executed is  </a:t>
            </a:r>
            <a:r>
              <a:rPr lang="en-GB" b="1" dirty="0"/>
              <a:t>ls -l</a:t>
            </a:r>
          </a:p>
        </p:txBody>
      </p:sp>
      <p:sp>
        <p:nvSpPr>
          <p:cNvPr id="11" name="TextBox 10"/>
          <p:cNvSpPr txBox="1"/>
          <p:nvPr/>
        </p:nvSpPr>
        <p:spPr>
          <a:xfrm>
            <a:off x="3090225" y="4479141"/>
            <a:ext cx="5572510" cy="1200329"/>
          </a:xfrm>
          <a:prstGeom prst="rect">
            <a:avLst/>
          </a:prstGeom>
          <a:noFill/>
        </p:spPr>
        <p:txBody>
          <a:bodyPr wrap="square" rtlCol="0">
            <a:spAutoFit/>
          </a:bodyPr>
          <a:lstStyle/>
          <a:p>
            <a:r>
              <a:rPr lang="en-GB" u="sng" dirty="0"/>
              <a:t>Override the default command by specifying a different command</a:t>
            </a:r>
          </a:p>
          <a:p>
            <a:r>
              <a:rPr lang="en-GB" i="1" dirty="0" err="1"/>
              <a:t>docker</a:t>
            </a:r>
            <a:r>
              <a:rPr lang="en-GB" i="1" dirty="0"/>
              <a:t> run --name test-container </a:t>
            </a:r>
            <a:r>
              <a:rPr lang="en-GB" i="1" dirty="0">
                <a:solidFill>
                  <a:srgbClr val="FF0000"/>
                </a:solidFill>
              </a:rPr>
              <a:t>echo “hello world”</a:t>
            </a:r>
            <a:br>
              <a:rPr lang="en-GB" i="1" dirty="0"/>
            </a:br>
            <a:r>
              <a:rPr lang="en-GB" dirty="0"/>
              <a:t>command executed is  </a:t>
            </a:r>
            <a:r>
              <a:rPr lang="en-GB" b="1" dirty="0"/>
              <a:t>echo “hello world”</a:t>
            </a:r>
          </a:p>
        </p:txBody>
      </p:sp>
      <p:sp>
        <p:nvSpPr>
          <p:cNvPr id="12" name="TextBox 11"/>
          <p:cNvSpPr txBox="1"/>
          <p:nvPr/>
        </p:nvSpPr>
        <p:spPr>
          <a:xfrm>
            <a:off x="1408893" y="6025762"/>
            <a:ext cx="6493442" cy="369332"/>
          </a:xfrm>
          <a:prstGeom prst="rect">
            <a:avLst/>
          </a:prstGeom>
          <a:noFill/>
        </p:spPr>
        <p:txBody>
          <a:bodyPr wrap="square" rtlCol="0">
            <a:spAutoFit/>
          </a:bodyPr>
          <a:lstStyle/>
          <a:p>
            <a:r>
              <a:rPr lang="en-GB" dirty="0"/>
              <a:t>See https://goinbigdata.com/docker-run-vs-cmd-vs-entrypoint/</a:t>
            </a:r>
          </a:p>
        </p:txBody>
      </p:sp>
      <p:sp>
        <p:nvSpPr>
          <p:cNvPr id="5" name="Left Brace 4"/>
          <p:cNvSpPr/>
          <p:nvPr/>
        </p:nvSpPr>
        <p:spPr bwMode="auto">
          <a:xfrm>
            <a:off x="2651758" y="3378467"/>
            <a:ext cx="317634" cy="2204186"/>
          </a:xfrm>
          <a:prstGeom prst="leftBrace">
            <a:avLst/>
          </a:prstGeom>
          <a:noFill/>
          <a:ln w="222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232594402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CMD…Multiple Commands?</a:t>
            </a:r>
          </a:p>
        </p:txBody>
      </p:sp>
      <p:sp>
        <p:nvSpPr>
          <p:cNvPr id="3" name="Content Placeholder 2"/>
          <p:cNvSpPr>
            <a:spLocks noGrp="1"/>
          </p:cNvSpPr>
          <p:nvPr>
            <p:ph idx="1"/>
          </p:nvPr>
        </p:nvSpPr>
        <p:spPr>
          <a:xfrm>
            <a:off x="1047750" y="1724025"/>
            <a:ext cx="7029450" cy="1105802"/>
          </a:xfrm>
        </p:spPr>
        <p:txBody>
          <a:bodyPr/>
          <a:lstStyle/>
          <a:p>
            <a:r>
              <a:rPr lang="en-GB" dirty="0"/>
              <a:t>Only one command will be executed, if you add multiple CMD (or ENTRYPOINT) </a:t>
            </a:r>
            <a:r>
              <a:rPr lang="en-GB" b="1" u="sng" dirty="0"/>
              <a:t>only the last one</a:t>
            </a:r>
            <a:r>
              <a:rPr lang="en-GB" dirty="0"/>
              <a:t> is executed</a:t>
            </a:r>
          </a:p>
          <a:p>
            <a:r>
              <a:rPr lang="en-GB" dirty="0"/>
              <a:t>You could try this approach…</a:t>
            </a:r>
          </a:p>
          <a:p>
            <a:endParaRPr lang="en-GB" dirty="0"/>
          </a:p>
          <a:p>
            <a:endParaRPr lang="en-GB" dirty="0"/>
          </a:p>
          <a:p>
            <a:r>
              <a:rPr lang="en-GB" dirty="0"/>
              <a:t>Example, execute both the </a:t>
            </a:r>
            <a:r>
              <a:rPr lang="en-GB" dirty="0" err="1"/>
              <a:t>ssh</a:t>
            </a:r>
            <a:r>
              <a:rPr lang="en-GB" dirty="0"/>
              <a:t> and bash commands when the </a:t>
            </a:r>
            <a:r>
              <a:rPr lang="en-GB" dirty="0" err="1"/>
              <a:t>docker</a:t>
            </a:r>
            <a:r>
              <a:rPr lang="en-GB" dirty="0"/>
              <a:t> container starts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645920" y="2868329"/>
            <a:ext cx="4613764" cy="369332"/>
          </a:xfrm>
          <a:prstGeom prst="rect">
            <a:avLst/>
          </a:prstGeom>
          <a:noFill/>
        </p:spPr>
        <p:txBody>
          <a:bodyPr wrap="none" rtlCol="0">
            <a:spAutoFit/>
          </a:bodyPr>
          <a:lstStyle/>
          <a:p>
            <a:r>
              <a:rPr lang="de-DE" dirty="0"/>
              <a:t>CMD /bin/bash -c “command1</a:t>
            </a:r>
            <a:r>
              <a:rPr lang="de-DE" b="1" dirty="0">
                <a:solidFill>
                  <a:srgbClr val="FF0000"/>
                </a:solidFill>
              </a:rPr>
              <a:t>;</a:t>
            </a:r>
            <a:r>
              <a:rPr lang="de-DE" dirty="0"/>
              <a:t> command2"</a:t>
            </a:r>
            <a:endParaRPr lang="en-GB" dirty="0"/>
          </a:p>
        </p:txBody>
      </p:sp>
      <p:sp>
        <p:nvSpPr>
          <p:cNvPr id="6" name="TextBox 5"/>
          <p:cNvSpPr txBox="1"/>
          <p:nvPr/>
        </p:nvSpPr>
        <p:spPr>
          <a:xfrm>
            <a:off x="1588169" y="4314244"/>
            <a:ext cx="5246949" cy="369332"/>
          </a:xfrm>
          <a:prstGeom prst="rect">
            <a:avLst/>
          </a:prstGeom>
          <a:noFill/>
        </p:spPr>
        <p:txBody>
          <a:bodyPr wrap="none" rtlCol="0">
            <a:spAutoFit/>
          </a:bodyPr>
          <a:lstStyle/>
          <a:p>
            <a:r>
              <a:rPr lang="de-DE" dirty="0"/>
              <a:t>CMD /bin/bash -c "/etc/init.d/ssh start;   /bin/bash"</a:t>
            </a:r>
            <a:endParaRPr lang="en-GB" dirty="0"/>
          </a:p>
        </p:txBody>
      </p:sp>
      <p:sp>
        <p:nvSpPr>
          <p:cNvPr id="7" name="TextBox 6"/>
          <p:cNvSpPr txBox="1"/>
          <p:nvPr/>
        </p:nvSpPr>
        <p:spPr>
          <a:xfrm>
            <a:off x="2396691" y="5188017"/>
            <a:ext cx="5226518" cy="923330"/>
          </a:xfrm>
          <a:prstGeom prst="rect">
            <a:avLst/>
          </a:prstGeom>
          <a:noFill/>
        </p:spPr>
        <p:txBody>
          <a:bodyPr wrap="square" rtlCol="0">
            <a:spAutoFit/>
          </a:bodyPr>
          <a:lstStyle/>
          <a:p>
            <a:r>
              <a:rPr lang="en-GB" dirty="0"/>
              <a:t>bash –c executes commands in the bash shell, then the semi-colon separates each command we want to execute</a:t>
            </a:r>
          </a:p>
        </p:txBody>
      </p:sp>
    </p:spTree>
    <p:extLst>
      <p:ext uri="{BB962C8B-B14F-4D97-AF65-F5344CB8AC3E}">
        <p14:creationId xmlns:p14="http://schemas.microsoft.com/office/powerpoint/2010/main" val="141265434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7014711" cy="341697"/>
          </a:xfrm>
        </p:spPr>
        <p:txBody>
          <a:bodyPr/>
          <a:lstStyle/>
          <a:p>
            <a:r>
              <a:rPr lang="en-GB" dirty="0" err="1"/>
              <a:t>dockerfile</a:t>
            </a:r>
            <a:r>
              <a:rPr lang="en-GB" dirty="0"/>
              <a:t> (</a:t>
            </a:r>
            <a:r>
              <a:rPr lang="en-GB" dirty="0" err="1"/>
              <a:t>Cont</a:t>
            </a:r>
            <a:r>
              <a:rPr lang="en-GB" dirty="0"/>
              <a:t>)</a:t>
            </a:r>
          </a:p>
        </p:txBody>
      </p:sp>
      <p:sp>
        <p:nvSpPr>
          <p:cNvPr id="3" name="Content Placeholder 2"/>
          <p:cNvSpPr>
            <a:spLocks noGrp="1"/>
          </p:cNvSpPr>
          <p:nvPr>
            <p:ph idx="1"/>
          </p:nvPr>
        </p:nvSpPr>
        <p:spPr>
          <a:xfrm>
            <a:off x="951096" y="514953"/>
            <a:ext cx="7029450" cy="3888606"/>
          </a:xfrm>
        </p:spPr>
        <p:txBody>
          <a:bodyPr/>
          <a:lstStyle/>
          <a:p>
            <a:r>
              <a:rPr lang="en-GB" b="1" dirty="0"/>
              <a:t>ENTRYPOINT </a:t>
            </a:r>
            <a:br>
              <a:rPr lang="en-GB" b="1" dirty="0"/>
            </a:br>
            <a:r>
              <a:rPr lang="en-GB" dirty="0"/>
              <a:t>[“executable”, “param1”, “param2”]</a:t>
            </a:r>
            <a:br>
              <a:rPr lang="en-GB" dirty="0"/>
            </a:br>
            <a:r>
              <a:rPr lang="en-GB" dirty="0"/>
              <a:t>Commands to be run inside the container each time the container starts (use square brackets i.e. JSON format). </a:t>
            </a:r>
            <a:r>
              <a:rPr lang="en-GB" b="1" dirty="0"/>
              <a:t>Always executes </a:t>
            </a:r>
            <a:r>
              <a:rPr lang="en-GB" dirty="0"/>
              <a:t>irrespective of the </a:t>
            </a:r>
            <a:r>
              <a:rPr lang="en-GB" i="1" dirty="0" err="1"/>
              <a:t>docker</a:t>
            </a:r>
            <a:r>
              <a:rPr lang="en-GB" i="1" dirty="0"/>
              <a:t> run </a:t>
            </a:r>
            <a:r>
              <a:rPr lang="en-GB" dirty="0"/>
              <a:t>command line</a:t>
            </a:r>
          </a:p>
          <a:p>
            <a:r>
              <a:rPr lang="en-GB" b="1" dirty="0"/>
              <a:t>CMD </a:t>
            </a:r>
            <a:br>
              <a:rPr lang="en-GB" b="1" dirty="0"/>
            </a:br>
            <a:r>
              <a:rPr lang="en-GB" dirty="0"/>
              <a:t>[“param1”, “param2”]</a:t>
            </a:r>
            <a:br>
              <a:rPr lang="en-GB" dirty="0"/>
            </a:br>
            <a:r>
              <a:rPr lang="en-GB" dirty="0"/>
              <a:t>This second form of the option allows us to specify additional default flags to be appended to the ENTRYPOINT command that can be overridden.</a:t>
            </a:r>
          </a:p>
          <a:p>
            <a:r>
              <a:rPr lang="en-GB" b="1" u="sng" dirty="0"/>
              <a:t>Usage:</a:t>
            </a:r>
            <a:r>
              <a:rPr lang="en-GB" dirty="0"/>
              <a:t> Use ENTRYPOINT to set fairly stable default commands and arguments and then use the CMD options to set additional defaults that are more likely to be changed in the command line. For example: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7" name="TextBox 6"/>
          <p:cNvSpPr txBox="1"/>
          <p:nvPr/>
        </p:nvSpPr>
        <p:spPr>
          <a:xfrm>
            <a:off x="156885" y="5396533"/>
            <a:ext cx="3140240" cy="923330"/>
          </a:xfrm>
          <a:prstGeom prst="rect">
            <a:avLst/>
          </a:prstGeom>
          <a:noFill/>
        </p:spPr>
        <p:txBody>
          <a:bodyPr wrap="square" rtlCol="0">
            <a:spAutoFit/>
          </a:bodyPr>
          <a:lstStyle/>
          <a:p>
            <a:r>
              <a:rPr lang="en-GB" dirty="0"/>
              <a:t>FROM </a:t>
            </a:r>
            <a:r>
              <a:rPr lang="en-GB" dirty="0" err="1"/>
              <a:t>ubuntu</a:t>
            </a:r>
            <a:endParaRPr lang="en-GB" dirty="0"/>
          </a:p>
          <a:p>
            <a:r>
              <a:rPr lang="en-GB" dirty="0"/>
              <a:t>ENTRYPOINT ["top", "-b"]</a:t>
            </a:r>
          </a:p>
          <a:p>
            <a:r>
              <a:rPr lang="en-GB" dirty="0"/>
              <a:t>CMD ["-c"]</a:t>
            </a:r>
          </a:p>
        </p:txBody>
      </p:sp>
      <p:sp>
        <p:nvSpPr>
          <p:cNvPr id="9" name="TextBox 8"/>
          <p:cNvSpPr txBox="1"/>
          <p:nvPr/>
        </p:nvSpPr>
        <p:spPr>
          <a:xfrm>
            <a:off x="3054411" y="5303593"/>
            <a:ext cx="3454792" cy="646331"/>
          </a:xfrm>
          <a:prstGeom prst="rect">
            <a:avLst/>
          </a:prstGeom>
          <a:noFill/>
        </p:spPr>
        <p:txBody>
          <a:bodyPr wrap="none" rtlCol="0">
            <a:spAutoFit/>
          </a:bodyPr>
          <a:lstStyle/>
          <a:p>
            <a:r>
              <a:rPr lang="en-GB" i="1" dirty="0" err="1"/>
              <a:t>docker</a:t>
            </a:r>
            <a:r>
              <a:rPr lang="en-GB" i="1" dirty="0"/>
              <a:t> run --name test</a:t>
            </a:r>
            <a:br>
              <a:rPr lang="en-GB" dirty="0"/>
            </a:br>
            <a:r>
              <a:rPr lang="en-GB" dirty="0"/>
              <a:t>command executed is  </a:t>
            </a:r>
            <a:r>
              <a:rPr lang="en-GB" b="1" dirty="0"/>
              <a:t>top -b -c</a:t>
            </a:r>
          </a:p>
        </p:txBody>
      </p:sp>
      <p:sp>
        <p:nvSpPr>
          <p:cNvPr id="11" name="TextBox 10"/>
          <p:cNvSpPr txBox="1"/>
          <p:nvPr/>
        </p:nvSpPr>
        <p:spPr>
          <a:xfrm>
            <a:off x="3054411" y="6053666"/>
            <a:ext cx="3506088" cy="646331"/>
          </a:xfrm>
          <a:prstGeom prst="rect">
            <a:avLst/>
          </a:prstGeom>
          <a:noFill/>
        </p:spPr>
        <p:txBody>
          <a:bodyPr wrap="none" rtlCol="0">
            <a:spAutoFit/>
          </a:bodyPr>
          <a:lstStyle/>
          <a:p>
            <a:r>
              <a:rPr lang="en-GB" i="1" dirty="0" err="1"/>
              <a:t>docker</a:t>
            </a:r>
            <a:r>
              <a:rPr lang="en-GB" i="1" dirty="0"/>
              <a:t> run --name test  top -H</a:t>
            </a:r>
            <a:br>
              <a:rPr lang="en-GB" i="1" dirty="0"/>
            </a:br>
            <a:r>
              <a:rPr lang="en-GB" dirty="0"/>
              <a:t>command executed is  </a:t>
            </a:r>
            <a:r>
              <a:rPr lang="en-GB" b="1" dirty="0"/>
              <a:t>top -b -H</a:t>
            </a:r>
          </a:p>
        </p:txBody>
      </p:sp>
      <p:sp>
        <p:nvSpPr>
          <p:cNvPr id="5" name="TextBox 4"/>
          <p:cNvSpPr txBox="1"/>
          <p:nvPr/>
        </p:nvSpPr>
        <p:spPr>
          <a:xfrm>
            <a:off x="7175634" y="5185059"/>
            <a:ext cx="1915458" cy="1200329"/>
          </a:xfrm>
          <a:prstGeom prst="rect">
            <a:avLst/>
          </a:prstGeom>
          <a:noFill/>
        </p:spPr>
        <p:txBody>
          <a:bodyPr wrap="square" rtlCol="0">
            <a:spAutoFit/>
          </a:bodyPr>
          <a:lstStyle/>
          <a:p>
            <a:r>
              <a:rPr lang="en-GB" dirty="0"/>
              <a:t>The Command line option -H overrides the default “-c”</a:t>
            </a:r>
          </a:p>
        </p:txBody>
      </p:sp>
      <p:cxnSp>
        <p:nvCxnSpPr>
          <p:cNvPr id="8" name="Straight Arrow Connector 7"/>
          <p:cNvCxnSpPr>
            <a:stCxn id="5" idx="1"/>
            <a:endCxn id="11" idx="3"/>
          </p:cNvCxnSpPr>
          <p:nvPr/>
        </p:nvCxnSpPr>
        <p:spPr bwMode="auto">
          <a:xfrm flipH="1">
            <a:off x="6560499" y="5785224"/>
            <a:ext cx="615135" cy="591608"/>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 name="TextBox 9"/>
          <p:cNvSpPr txBox="1"/>
          <p:nvPr/>
        </p:nvSpPr>
        <p:spPr>
          <a:xfrm rot="16200000">
            <a:off x="6339299" y="1760203"/>
            <a:ext cx="4511461" cy="1200329"/>
          </a:xfrm>
          <a:prstGeom prst="rect">
            <a:avLst/>
          </a:prstGeom>
          <a:noFill/>
          <a:ln w="12700">
            <a:solidFill>
              <a:schemeClr val="tx1"/>
            </a:solidFill>
          </a:ln>
        </p:spPr>
        <p:txBody>
          <a:bodyPr wrap="square" rtlCol="0">
            <a:spAutoFit/>
          </a:bodyPr>
          <a:lstStyle/>
          <a:p>
            <a:r>
              <a:rPr lang="en-GB" dirty="0"/>
              <a:t>Note: You can also specify --</a:t>
            </a:r>
            <a:r>
              <a:rPr lang="en-GB" dirty="0" err="1"/>
              <a:t>entrypoint</a:t>
            </a:r>
            <a:r>
              <a:rPr lang="en-GB" dirty="0"/>
              <a:t>  to completely override the command e.g.</a:t>
            </a:r>
            <a:br>
              <a:rPr lang="en-GB" dirty="0"/>
            </a:br>
            <a:r>
              <a:rPr lang="en-GB" i="1" dirty="0" err="1"/>
              <a:t>docker</a:t>
            </a:r>
            <a:r>
              <a:rPr lang="en-GB" i="1" dirty="0"/>
              <a:t> run --</a:t>
            </a:r>
            <a:r>
              <a:rPr lang="en-GB" i="1" dirty="0" err="1"/>
              <a:t>entrypoint</a:t>
            </a:r>
            <a:r>
              <a:rPr lang="en-GB" i="1" dirty="0"/>
              <a:t> echo “Hello World” </a:t>
            </a:r>
            <a:r>
              <a:rPr lang="en-GB" dirty="0"/>
              <a:t>but we do not typically do this!!</a:t>
            </a:r>
            <a:endParaRPr lang="en-GB" i="1" dirty="0"/>
          </a:p>
        </p:txBody>
      </p:sp>
    </p:spTree>
    <p:extLst>
      <p:ext uri="{BB962C8B-B14F-4D97-AF65-F5344CB8AC3E}">
        <p14:creationId xmlns:p14="http://schemas.microsoft.com/office/powerpoint/2010/main" val="364967927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dockerfile</a:t>
            </a:r>
            <a:r>
              <a:rPr lang="en-GB" dirty="0"/>
              <a:t> (</a:t>
            </a:r>
            <a:r>
              <a:rPr lang="en-GB" dirty="0" err="1"/>
              <a:t>Cont</a:t>
            </a:r>
            <a:r>
              <a:rPr lang="en-GB" dirty="0"/>
              <a:t>)</a:t>
            </a:r>
          </a:p>
        </p:txBody>
      </p:sp>
      <p:sp>
        <p:nvSpPr>
          <p:cNvPr id="3" name="Content Placeholder 2"/>
          <p:cNvSpPr>
            <a:spLocks noGrp="1"/>
          </p:cNvSpPr>
          <p:nvPr>
            <p:ph idx="1"/>
          </p:nvPr>
        </p:nvSpPr>
        <p:spPr>
          <a:xfrm>
            <a:off x="1047750" y="982980"/>
            <a:ext cx="7029450" cy="4855845"/>
          </a:xfrm>
        </p:spPr>
        <p:txBody>
          <a:bodyPr/>
          <a:lstStyle/>
          <a:p>
            <a:r>
              <a:rPr lang="en-GB" b="1" dirty="0"/>
              <a:t>ADD</a:t>
            </a:r>
            <a:r>
              <a:rPr lang="en-GB" dirty="0"/>
              <a:t>  </a:t>
            </a:r>
            <a:r>
              <a:rPr lang="en-GB" i="1" dirty="0" err="1"/>
              <a:t>src</a:t>
            </a:r>
            <a:r>
              <a:rPr lang="en-GB" dirty="0"/>
              <a:t>  </a:t>
            </a:r>
            <a:r>
              <a:rPr lang="en-GB" i="1" dirty="0" err="1"/>
              <a:t>dest</a:t>
            </a:r>
            <a:br>
              <a:rPr lang="en-GB" dirty="0"/>
            </a:br>
            <a:r>
              <a:rPr lang="en-GB" dirty="0"/>
              <a:t>Copies new files, directories or remote file URLs from </a:t>
            </a:r>
            <a:r>
              <a:rPr lang="en-GB" i="1" dirty="0" err="1"/>
              <a:t>src</a:t>
            </a:r>
            <a:r>
              <a:rPr lang="en-GB" dirty="0"/>
              <a:t> path and adds them to the </a:t>
            </a:r>
            <a:r>
              <a:rPr lang="en-GB" dirty="0" err="1"/>
              <a:t>filesystem</a:t>
            </a:r>
            <a:r>
              <a:rPr lang="en-GB" dirty="0"/>
              <a:t> of the image at the </a:t>
            </a:r>
            <a:r>
              <a:rPr lang="en-GB" i="1" dirty="0" err="1"/>
              <a:t>dest</a:t>
            </a:r>
            <a:r>
              <a:rPr lang="en-GB" dirty="0"/>
              <a:t> path…..will also </a:t>
            </a:r>
            <a:r>
              <a:rPr lang="en-GB" dirty="0" err="1"/>
              <a:t>uncompress</a:t>
            </a:r>
            <a:r>
              <a:rPr lang="en-GB" dirty="0"/>
              <a:t> .tar files</a:t>
            </a:r>
            <a:br>
              <a:rPr lang="en-GB" dirty="0"/>
            </a:br>
            <a:endParaRPr lang="en-GB" i="1" dirty="0"/>
          </a:p>
          <a:p>
            <a:r>
              <a:rPr lang="en-GB" b="1" dirty="0"/>
              <a:t>COPY</a:t>
            </a:r>
            <a:r>
              <a:rPr lang="en-GB" dirty="0"/>
              <a:t> </a:t>
            </a:r>
            <a:r>
              <a:rPr lang="en-GB" i="1" dirty="0" err="1"/>
              <a:t>src</a:t>
            </a:r>
            <a:r>
              <a:rPr lang="en-GB" dirty="0"/>
              <a:t>  </a:t>
            </a:r>
            <a:r>
              <a:rPr lang="en-GB" i="1" dirty="0" err="1"/>
              <a:t>dest</a:t>
            </a:r>
            <a:r>
              <a:rPr lang="en-GB" dirty="0"/>
              <a:t> </a:t>
            </a:r>
            <a:br>
              <a:rPr lang="en-GB" dirty="0"/>
            </a:br>
            <a:r>
              <a:rPr lang="en-GB" dirty="0"/>
              <a:t>Copies new files or directories from </a:t>
            </a:r>
            <a:r>
              <a:rPr lang="en-GB" i="1" dirty="0" err="1"/>
              <a:t>src</a:t>
            </a:r>
            <a:r>
              <a:rPr lang="en-GB" dirty="0"/>
              <a:t> path and adds them to the </a:t>
            </a:r>
            <a:r>
              <a:rPr lang="en-GB" dirty="0" err="1"/>
              <a:t>filesystem</a:t>
            </a:r>
            <a:r>
              <a:rPr lang="en-GB" dirty="0"/>
              <a:t> of the image at the </a:t>
            </a:r>
            <a:r>
              <a:rPr lang="en-GB" i="1" dirty="0" err="1"/>
              <a:t>dest</a:t>
            </a:r>
            <a:r>
              <a:rPr lang="en-GB" i="1" dirty="0"/>
              <a:t> </a:t>
            </a:r>
            <a:r>
              <a:rPr lang="en-GB" dirty="0"/>
              <a:t>path</a:t>
            </a:r>
          </a:p>
          <a:p>
            <a:endParaRPr lang="en-GB" i="1" dirty="0"/>
          </a:p>
          <a:p>
            <a:r>
              <a:rPr lang="en-GB" i="1" dirty="0" err="1"/>
              <a:t>src</a:t>
            </a:r>
            <a:r>
              <a:rPr lang="en-GB" dirty="0"/>
              <a:t> path is relative to where the directory image was built</a:t>
            </a:r>
          </a:p>
          <a:p>
            <a:r>
              <a:rPr lang="en-GB" i="1" dirty="0" err="1"/>
              <a:t>dest</a:t>
            </a:r>
            <a:r>
              <a:rPr lang="en-GB" dirty="0"/>
              <a:t> is an absolute path, or a path relative to WORKDIR</a:t>
            </a:r>
          </a:p>
          <a:p>
            <a:endParaRPr lang="en-GB" dirty="0"/>
          </a:p>
          <a:p>
            <a:r>
              <a:rPr lang="en-GB" b="1" dirty="0"/>
              <a:t>WORKDIR</a:t>
            </a:r>
            <a:br>
              <a:rPr lang="en-GB" dirty="0"/>
            </a:br>
            <a:r>
              <a:rPr lang="en-GB" dirty="0"/>
              <a:t>The WORKDIR instruction sets the working directory (and creates it if it doesn’t exist) for any RUN, CMD, ENTRYPOINT, COPY and ADD instructions that follow it in the </a:t>
            </a:r>
            <a:r>
              <a:rPr lang="en-GB" dirty="0" err="1"/>
              <a:t>dockerfile</a:t>
            </a:r>
            <a:endParaRPr lang="en-GB" dirty="0"/>
          </a:p>
        </p:txBody>
      </p:sp>
      <p:sp>
        <p:nvSpPr>
          <p:cNvPr id="4" name="Footer Placeholder 3"/>
          <p:cNvSpPr>
            <a:spLocks noGrp="1"/>
          </p:cNvSpPr>
          <p:nvPr>
            <p:ph type="ftr" sz="quarter" idx="10"/>
          </p:nvPr>
        </p:nvSpPr>
        <p:spPr/>
        <p:txBody>
          <a:bodyPr/>
          <a:lstStyle/>
          <a:p>
            <a:pPr>
              <a:defRPr/>
            </a:pPr>
            <a:r>
              <a:rPr lang="en-US" altLang="en-US" dirty="0"/>
              <a:t>WEB</a:t>
            </a:r>
          </a:p>
        </p:txBody>
      </p:sp>
    </p:spTree>
    <p:extLst>
      <p:ext uri="{BB962C8B-B14F-4D97-AF65-F5344CB8AC3E}">
        <p14:creationId xmlns:p14="http://schemas.microsoft.com/office/powerpoint/2010/main" val="170466877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Note</a:t>
            </a:r>
          </a:p>
        </p:txBody>
      </p:sp>
      <p:sp>
        <p:nvSpPr>
          <p:cNvPr id="3" name="Content Placeholder 2"/>
          <p:cNvSpPr>
            <a:spLocks noGrp="1"/>
          </p:cNvSpPr>
          <p:nvPr>
            <p:ph idx="1"/>
          </p:nvPr>
        </p:nvSpPr>
        <p:spPr>
          <a:xfrm>
            <a:off x="1047750" y="844551"/>
            <a:ext cx="7029450" cy="2962242"/>
          </a:xfrm>
        </p:spPr>
        <p:txBody>
          <a:bodyPr/>
          <a:lstStyle/>
          <a:p>
            <a:r>
              <a:rPr lang="en-GB" dirty="0"/>
              <a:t>Although ADD and COPY are functionally similar, generally speaking, COPY is preferred. That’s because it’s more transparent than ADD. </a:t>
            </a:r>
          </a:p>
          <a:p>
            <a:r>
              <a:rPr lang="en-GB" dirty="0"/>
              <a:t>COPY only supports the basic copying of local files into the container, while ADD has some features (like local-only tar extraction </a:t>
            </a:r>
            <a:r>
              <a:rPr lang="en-GB" strike="sngStrike" dirty="0"/>
              <a:t>and remote URL support</a:t>
            </a:r>
            <a:r>
              <a:rPr lang="en-GB" dirty="0"/>
              <a:t>) that are not immediately obvious. </a:t>
            </a:r>
          </a:p>
          <a:p>
            <a:r>
              <a:rPr lang="en-GB" dirty="0"/>
              <a:t>Consequently, the best use for ADD is local </a:t>
            </a:r>
            <a:r>
              <a:rPr lang="en-GB" b="1" dirty="0"/>
              <a:t>tar file </a:t>
            </a:r>
            <a:r>
              <a:rPr lang="en-GB" dirty="0"/>
              <a:t>auto-extraction into the image, as in ADD rootfs.tar.gz /.</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491984" y="4062515"/>
            <a:ext cx="6083781" cy="923330"/>
          </a:xfrm>
          <a:prstGeom prst="rect">
            <a:avLst/>
          </a:prstGeom>
          <a:solidFill>
            <a:schemeClr val="bg1"/>
          </a:solidFill>
          <a:ln w="19050">
            <a:solidFill>
              <a:schemeClr val="tx1"/>
            </a:solidFill>
          </a:ln>
        </p:spPr>
        <p:txBody>
          <a:bodyPr wrap="none" rtlCol="0">
            <a:spAutoFit/>
          </a:bodyPr>
          <a:lstStyle/>
          <a:p>
            <a:r>
              <a:rPr lang="en-GB" b="1" dirty="0"/>
              <a:t>COPY</a:t>
            </a:r>
            <a:r>
              <a:rPr lang="en-GB" dirty="0"/>
              <a:t> resources/jdk-7u79-linux-x64.tar.gz   /</a:t>
            </a:r>
            <a:r>
              <a:rPr lang="en-GB" dirty="0" err="1"/>
              <a:t>tmp</a:t>
            </a:r>
            <a:r>
              <a:rPr lang="en-GB" dirty="0"/>
              <a:t>/</a:t>
            </a:r>
          </a:p>
          <a:p>
            <a:r>
              <a:rPr lang="en-GB" dirty="0"/>
              <a:t>RUN tar -</a:t>
            </a:r>
            <a:r>
              <a:rPr lang="en-GB" dirty="0" err="1"/>
              <a:t>zxvf</a:t>
            </a:r>
            <a:r>
              <a:rPr lang="en-GB" dirty="0"/>
              <a:t> /</a:t>
            </a:r>
            <a:r>
              <a:rPr lang="en-GB" dirty="0" err="1"/>
              <a:t>tmp</a:t>
            </a:r>
            <a:r>
              <a:rPr lang="en-GB" dirty="0"/>
              <a:t>/jdk-7u79-linux-x64.tar.gz   -C /</a:t>
            </a:r>
            <a:r>
              <a:rPr lang="en-GB" dirty="0" err="1"/>
              <a:t>usr</a:t>
            </a:r>
            <a:r>
              <a:rPr lang="en-GB" dirty="0"/>
              <a:t>/local</a:t>
            </a:r>
          </a:p>
          <a:p>
            <a:r>
              <a:rPr lang="en-GB" dirty="0"/>
              <a:t>RUN </a:t>
            </a:r>
            <a:r>
              <a:rPr lang="en-GB" dirty="0" err="1"/>
              <a:t>rm</a:t>
            </a:r>
            <a:r>
              <a:rPr lang="en-GB" dirty="0"/>
              <a:t>   /</a:t>
            </a:r>
            <a:r>
              <a:rPr lang="en-GB" dirty="0" err="1"/>
              <a:t>tmp</a:t>
            </a:r>
            <a:r>
              <a:rPr lang="en-GB" dirty="0"/>
              <a:t>/jdk-7u79-linux-x64.tar.gz</a:t>
            </a:r>
          </a:p>
        </p:txBody>
      </p:sp>
      <p:sp>
        <p:nvSpPr>
          <p:cNvPr id="7" name="TextBox 6"/>
          <p:cNvSpPr txBox="1"/>
          <p:nvPr/>
        </p:nvSpPr>
        <p:spPr>
          <a:xfrm>
            <a:off x="491984" y="5461709"/>
            <a:ext cx="5570820" cy="369332"/>
          </a:xfrm>
          <a:prstGeom prst="rect">
            <a:avLst/>
          </a:prstGeom>
          <a:solidFill>
            <a:schemeClr val="bg1"/>
          </a:solidFill>
          <a:ln w="19050">
            <a:solidFill>
              <a:schemeClr val="tx1"/>
            </a:solidFill>
          </a:ln>
        </p:spPr>
        <p:txBody>
          <a:bodyPr wrap="none" rtlCol="0">
            <a:spAutoFit/>
          </a:bodyPr>
          <a:lstStyle/>
          <a:p>
            <a:r>
              <a:rPr lang="en-GB" b="1" dirty="0"/>
              <a:t>ADD</a:t>
            </a:r>
            <a:r>
              <a:rPr lang="en-GB" dirty="0"/>
              <a:t> resources/jdk-7u79-linux-x64.tar.gz    /</a:t>
            </a:r>
            <a:r>
              <a:rPr lang="en-GB" dirty="0" err="1"/>
              <a:t>usr</a:t>
            </a:r>
            <a:r>
              <a:rPr lang="en-GB" dirty="0"/>
              <a:t>/local/</a:t>
            </a:r>
          </a:p>
        </p:txBody>
      </p:sp>
      <p:sp>
        <p:nvSpPr>
          <p:cNvPr id="9" name="TextBox 8"/>
          <p:cNvSpPr txBox="1"/>
          <p:nvPr/>
        </p:nvSpPr>
        <p:spPr>
          <a:xfrm>
            <a:off x="424606" y="5056901"/>
            <a:ext cx="2121093" cy="369332"/>
          </a:xfrm>
          <a:prstGeom prst="rect">
            <a:avLst/>
          </a:prstGeom>
          <a:noFill/>
        </p:spPr>
        <p:txBody>
          <a:bodyPr wrap="none" rtlCol="0">
            <a:spAutoFit/>
          </a:bodyPr>
          <a:lstStyle/>
          <a:p>
            <a:r>
              <a:rPr lang="en-GB" dirty="0"/>
              <a:t>…or the equivalent</a:t>
            </a:r>
          </a:p>
        </p:txBody>
      </p:sp>
      <p:sp>
        <p:nvSpPr>
          <p:cNvPr id="10" name="TextBox 9"/>
          <p:cNvSpPr txBox="1"/>
          <p:nvPr/>
        </p:nvSpPr>
        <p:spPr>
          <a:xfrm>
            <a:off x="7123540" y="4139115"/>
            <a:ext cx="1907319" cy="2308324"/>
          </a:xfrm>
          <a:prstGeom prst="rect">
            <a:avLst/>
          </a:prstGeom>
          <a:noFill/>
        </p:spPr>
        <p:txBody>
          <a:bodyPr wrap="square" rtlCol="0">
            <a:spAutoFit/>
          </a:bodyPr>
          <a:lstStyle/>
          <a:p>
            <a:r>
              <a:rPr lang="en-GB" dirty="0"/>
              <a:t>Note: using COPY means we can remove files we do not want in the image (because image size matters)</a:t>
            </a:r>
          </a:p>
        </p:txBody>
      </p:sp>
      <p:cxnSp>
        <p:nvCxnSpPr>
          <p:cNvPr id="12" name="Straight Arrow Connector 11"/>
          <p:cNvCxnSpPr/>
          <p:nvPr/>
        </p:nvCxnSpPr>
        <p:spPr bwMode="auto">
          <a:xfrm flipH="1">
            <a:off x="4815509" y="4800600"/>
            <a:ext cx="2295939" cy="9939"/>
          </a:xfrm>
          <a:prstGeom prst="straightConnector1">
            <a:avLst/>
          </a:prstGeom>
          <a:solidFill>
            <a:schemeClr val="accent1"/>
          </a:solidFill>
          <a:ln w="38100" cap="flat" cmpd="sng" algn="ctr">
            <a:solidFill>
              <a:schemeClr val="tx1"/>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63759017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dockerfile</a:t>
            </a:r>
            <a:r>
              <a:rPr lang="en-GB" dirty="0"/>
              <a:t> (</a:t>
            </a:r>
            <a:r>
              <a:rPr lang="en-GB" dirty="0" err="1"/>
              <a:t>Cont</a:t>
            </a:r>
            <a:r>
              <a:rPr lang="en-GB" dirty="0"/>
              <a:t>)</a:t>
            </a:r>
          </a:p>
        </p:txBody>
      </p:sp>
      <p:sp>
        <p:nvSpPr>
          <p:cNvPr id="3" name="Content Placeholder 2"/>
          <p:cNvSpPr>
            <a:spLocks noGrp="1"/>
          </p:cNvSpPr>
          <p:nvPr>
            <p:ph idx="1"/>
          </p:nvPr>
        </p:nvSpPr>
        <p:spPr>
          <a:xfrm>
            <a:off x="1047750" y="1724025"/>
            <a:ext cx="7433310" cy="4114800"/>
          </a:xfrm>
        </p:spPr>
        <p:txBody>
          <a:bodyPr/>
          <a:lstStyle/>
          <a:p>
            <a:r>
              <a:rPr lang="en-GB" b="1" dirty="0"/>
              <a:t>ENV</a:t>
            </a:r>
            <a:br>
              <a:rPr lang="en-GB" dirty="0"/>
            </a:br>
            <a:r>
              <a:rPr lang="en-GB" dirty="0"/>
              <a:t>Set OS environment variables for the Docker container</a:t>
            </a:r>
          </a:p>
          <a:p>
            <a:endParaRPr lang="en-GB" dirty="0"/>
          </a:p>
          <a:p>
            <a:r>
              <a:rPr lang="en-GB" dirty="0"/>
              <a:t>Example: Create a environment variable “number” with the value 2, </a:t>
            </a:r>
            <a:r>
              <a:rPr lang="en-GB" dirty="0" err="1"/>
              <a:t>etc</a:t>
            </a:r>
            <a:br>
              <a:rPr lang="en-GB" dirty="0"/>
            </a:br>
            <a:br>
              <a:rPr lang="en-GB" dirty="0"/>
            </a:br>
            <a:r>
              <a:rPr lang="en-GB" dirty="0"/>
              <a:t>ENV number = 2</a:t>
            </a:r>
            <a:br>
              <a:rPr lang="en-GB" dirty="0"/>
            </a:br>
            <a:r>
              <a:rPr lang="en-GB" dirty="0"/>
              <a:t>ENV name=“Bob” message=“hello”</a:t>
            </a:r>
            <a:br>
              <a:rPr lang="en-GB" dirty="0"/>
            </a:br>
            <a:br>
              <a:rPr lang="en-GB" dirty="0"/>
            </a:br>
            <a:r>
              <a:rPr lang="en-GB" dirty="0"/>
              <a:t>RUN echo $number      </a:t>
            </a:r>
            <a:r>
              <a:rPr lang="en-GB" dirty="0">
                <a:sym typeface="Wingdings" panose="05000000000000000000" pitchFamily="2" charset="2"/>
              </a:rPr>
              <a:t> echo the environmental variable</a:t>
            </a:r>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38588714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Note</a:t>
            </a:r>
          </a:p>
        </p:txBody>
      </p:sp>
      <p:sp>
        <p:nvSpPr>
          <p:cNvPr id="3" name="Content Placeholder 2"/>
          <p:cNvSpPr>
            <a:spLocks noGrp="1"/>
          </p:cNvSpPr>
          <p:nvPr>
            <p:ph idx="1"/>
          </p:nvPr>
        </p:nvSpPr>
        <p:spPr/>
        <p:txBody>
          <a:bodyPr/>
          <a:lstStyle/>
          <a:p>
            <a:r>
              <a:rPr lang="en-GB" dirty="0"/>
              <a:t>Environment variables set using ENV appear to only be available during the image build process</a:t>
            </a:r>
          </a:p>
          <a:p>
            <a:r>
              <a:rPr lang="en-GB" dirty="0"/>
              <a:t>If you want an environment variable to be set when the container is actually running then you will need to add a RUN command</a:t>
            </a:r>
          </a:p>
          <a:p>
            <a:r>
              <a:rPr lang="en-GB" dirty="0"/>
              <a:t>For example, in Ubuntu we can set an environment variable like this in the </a:t>
            </a:r>
            <a:r>
              <a:rPr lang="en-GB" dirty="0" err="1"/>
              <a:t>dockerfile</a:t>
            </a:r>
            <a:r>
              <a:rPr lang="en-GB" dirty="0"/>
              <a:t>…here we append SERVER_IP_ADDRESS to the end of the file /etc/profile</a:t>
            </a:r>
          </a:p>
          <a:p>
            <a:endParaRPr lang="en-GB" dirty="0"/>
          </a:p>
          <a:p>
            <a:endParaRPr lang="en-GB" dirty="0"/>
          </a:p>
          <a:p>
            <a:r>
              <a:rPr lang="en-GB" dirty="0"/>
              <a:t>You can also use the -e option or within an </a:t>
            </a:r>
            <a:r>
              <a:rPr lang="en-GB" dirty="0" err="1"/>
              <a:t>env.list</a:t>
            </a:r>
            <a:r>
              <a:rPr lang="en-GB" dirty="0"/>
              <a:t> file and specify these with the </a:t>
            </a:r>
            <a:r>
              <a:rPr lang="en-GB" dirty="0" err="1"/>
              <a:t>docker</a:t>
            </a:r>
            <a:r>
              <a:rPr lang="en-GB" dirty="0"/>
              <a:t> run command</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102093" y="4500548"/>
            <a:ext cx="7105471" cy="369332"/>
          </a:xfrm>
          <a:prstGeom prst="rect">
            <a:avLst/>
          </a:prstGeom>
          <a:noFill/>
        </p:spPr>
        <p:txBody>
          <a:bodyPr wrap="none" rtlCol="0">
            <a:spAutoFit/>
          </a:bodyPr>
          <a:lstStyle/>
          <a:p>
            <a:r>
              <a:rPr lang="en-GB" dirty="0"/>
              <a:t>RUN echo "export SERVER_IP_ADDRESS='0.0.0.0'" &gt;&gt; /</a:t>
            </a:r>
            <a:r>
              <a:rPr lang="en-GB" dirty="0" err="1"/>
              <a:t>etc</a:t>
            </a:r>
            <a:r>
              <a:rPr lang="en-GB" dirty="0"/>
              <a:t>/profile</a:t>
            </a:r>
          </a:p>
        </p:txBody>
      </p:sp>
      <p:sp>
        <p:nvSpPr>
          <p:cNvPr id="6" name="TextBox 5"/>
          <p:cNvSpPr txBox="1"/>
          <p:nvPr/>
        </p:nvSpPr>
        <p:spPr>
          <a:xfrm>
            <a:off x="859945" y="5838825"/>
            <a:ext cx="7962373" cy="369332"/>
          </a:xfrm>
          <a:prstGeom prst="rect">
            <a:avLst/>
          </a:prstGeom>
          <a:noFill/>
        </p:spPr>
        <p:txBody>
          <a:bodyPr wrap="none" rtlCol="0">
            <a:spAutoFit/>
          </a:bodyPr>
          <a:lstStyle/>
          <a:p>
            <a:r>
              <a:rPr lang="en-GB" dirty="0"/>
              <a:t>$ </a:t>
            </a:r>
            <a:r>
              <a:rPr lang="en-GB" dirty="0" err="1"/>
              <a:t>docker</a:t>
            </a:r>
            <a:r>
              <a:rPr lang="en-GB" dirty="0"/>
              <a:t> run -e MYVAR1 --</a:t>
            </a:r>
            <a:r>
              <a:rPr lang="en-GB" dirty="0" err="1"/>
              <a:t>env</a:t>
            </a:r>
            <a:r>
              <a:rPr lang="en-GB" dirty="0"/>
              <a:t> MYVAR2=foo --</a:t>
            </a:r>
            <a:r>
              <a:rPr lang="en-GB" dirty="0" err="1"/>
              <a:t>env</a:t>
            </a:r>
            <a:r>
              <a:rPr lang="en-GB" dirty="0"/>
              <a:t>-file ./</a:t>
            </a:r>
            <a:r>
              <a:rPr lang="en-GB" dirty="0" err="1"/>
              <a:t>env.list</a:t>
            </a:r>
            <a:r>
              <a:rPr lang="en-GB" dirty="0"/>
              <a:t> </a:t>
            </a:r>
            <a:r>
              <a:rPr lang="en-GB" dirty="0" err="1"/>
              <a:t>ubuntu</a:t>
            </a:r>
            <a:r>
              <a:rPr lang="en-GB" dirty="0"/>
              <a:t> bash</a:t>
            </a:r>
          </a:p>
        </p:txBody>
      </p:sp>
    </p:spTree>
    <p:extLst>
      <p:ext uri="{BB962C8B-B14F-4D97-AF65-F5344CB8AC3E}">
        <p14:creationId xmlns:p14="http://schemas.microsoft.com/office/powerpoint/2010/main" val="52615071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1</a:t>
            </a:r>
          </a:p>
        </p:txBody>
      </p:sp>
      <p:sp>
        <p:nvSpPr>
          <p:cNvPr id="3" name="Content Placeholder 2"/>
          <p:cNvSpPr>
            <a:spLocks noGrp="1"/>
          </p:cNvSpPr>
          <p:nvPr>
            <p:ph idx="1"/>
          </p:nvPr>
        </p:nvSpPr>
        <p:spPr>
          <a:xfrm>
            <a:off x="1047750" y="880713"/>
            <a:ext cx="7029450" cy="490888"/>
          </a:xfrm>
        </p:spPr>
        <p:txBody>
          <a:bodyPr/>
          <a:lstStyle/>
          <a:p>
            <a:r>
              <a:rPr lang="en-GB" dirty="0"/>
              <a:t>What is this file doing?</a:t>
            </a:r>
          </a:p>
          <a:p>
            <a:r>
              <a:rPr lang="en-GB" dirty="0"/>
              <a:t>NOTE: We do not have the required files to actually build this image!!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Content Placeholder 2"/>
          <p:cNvSpPr txBox="1">
            <a:spLocks/>
          </p:cNvSpPr>
          <p:nvPr/>
        </p:nvSpPr>
        <p:spPr bwMode="auto">
          <a:xfrm>
            <a:off x="1007947" y="2248602"/>
            <a:ext cx="7337158"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Monotype Sorts" pitchFamily="2" charset="2"/>
              <a:buNone/>
            </a:pPr>
            <a:r>
              <a:rPr lang="en-GB" dirty="0"/>
              <a:t>FROM ubuntu:14.04</a:t>
            </a:r>
            <a:br>
              <a:rPr lang="en-GB" dirty="0">
                <a:sym typeface="Wingdings" panose="05000000000000000000" pitchFamily="2" charset="2"/>
              </a:rPr>
            </a:br>
            <a:br>
              <a:rPr lang="en-GB" dirty="0">
                <a:sym typeface="Wingdings" panose="05000000000000000000" pitchFamily="2" charset="2"/>
              </a:rPr>
            </a:br>
            <a:r>
              <a:rPr lang="en-GB" dirty="0">
                <a:sym typeface="Wingdings" panose="05000000000000000000" pitchFamily="2" charset="2"/>
              </a:rPr>
              <a:t>					</a:t>
            </a:r>
            <a:r>
              <a:rPr lang="en-GB" u="sng" dirty="0">
                <a:sym typeface="Wingdings" panose="05000000000000000000" pitchFamily="2" charset="2"/>
              </a:rPr>
              <a:t>Terminal commands</a:t>
            </a:r>
            <a:br>
              <a:rPr lang="en-GB" dirty="0">
                <a:sym typeface="Wingdings" panose="05000000000000000000" pitchFamily="2" charset="2"/>
              </a:rPr>
            </a:br>
            <a:r>
              <a:rPr lang="en-GB" dirty="0">
                <a:sym typeface="Wingdings" panose="05000000000000000000" pitchFamily="2" charset="2"/>
              </a:rPr>
              <a:t>RUN apt-get update</a:t>
            </a:r>
            <a:br>
              <a:rPr lang="en-GB" dirty="0">
                <a:sym typeface="Wingdings" panose="05000000000000000000" pitchFamily="2" charset="2"/>
              </a:rPr>
            </a:br>
            <a:r>
              <a:rPr lang="en-GB" dirty="0">
                <a:sym typeface="Wingdings" panose="05000000000000000000" pitchFamily="2" charset="2"/>
              </a:rPr>
              <a:t>RUN apt-get install –y </a:t>
            </a:r>
            <a:r>
              <a:rPr lang="en-GB" dirty="0" err="1">
                <a:sym typeface="Wingdings" panose="05000000000000000000" pitchFamily="2" charset="2"/>
              </a:rPr>
              <a:t>nginx</a:t>
            </a:r>
            <a:br>
              <a:rPr lang="en-GB" dirty="0">
                <a:sym typeface="Wingdings" panose="05000000000000000000" pitchFamily="2" charset="2"/>
              </a:rPr>
            </a:br>
            <a:br>
              <a:rPr lang="en-GB" dirty="0">
                <a:sym typeface="Wingdings" panose="05000000000000000000" pitchFamily="2" charset="2"/>
              </a:rPr>
            </a:br>
            <a:r>
              <a:rPr lang="en-GB" dirty="0">
                <a:sym typeface="Wingdings" panose="05000000000000000000" pitchFamily="2" charset="2"/>
              </a:rPr>
              <a:t>COPY  ./</a:t>
            </a:r>
            <a:r>
              <a:rPr lang="en-GB" dirty="0" err="1">
                <a:sym typeface="Wingdings" panose="05000000000000000000" pitchFamily="2" charset="2"/>
              </a:rPr>
              <a:t>nginx.conf</a:t>
            </a:r>
            <a:r>
              <a:rPr lang="en-GB" dirty="0">
                <a:sym typeface="Wingdings" panose="05000000000000000000" pitchFamily="2" charset="2"/>
              </a:rPr>
              <a:t>    /</a:t>
            </a:r>
            <a:r>
              <a:rPr lang="en-GB" dirty="0" err="1">
                <a:sym typeface="Wingdings" panose="05000000000000000000" pitchFamily="2" charset="2"/>
              </a:rPr>
              <a:t>etc</a:t>
            </a:r>
            <a:r>
              <a:rPr lang="en-GB" dirty="0">
                <a:sym typeface="Wingdings" panose="05000000000000000000" pitchFamily="2" charset="2"/>
              </a:rPr>
              <a:t>/</a:t>
            </a:r>
            <a:r>
              <a:rPr lang="en-GB" dirty="0" err="1">
                <a:sym typeface="Wingdings" panose="05000000000000000000" pitchFamily="2" charset="2"/>
              </a:rPr>
              <a:t>nginx</a:t>
            </a:r>
            <a:r>
              <a:rPr lang="en-GB" dirty="0">
                <a:sym typeface="Wingdings" panose="05000000000000000000" pitchFamily="2" charset="2"/>
              </a:rPr>
              <a:t>/</a:t>
            </a:r>
            <a:r>
              <a:rPr lang="en-GB" dirty="0" err="1">
                <a:sym typeface="Wingdings" panose="05000000000000000000" pitchFamily="2" charset="2"/>
              </a:rPr>
              <a:t>nginx.conf</a:t>
            </a:r>
            <a:br>
              <a:rPr lang="en-GB" dirty="0">
                <a:sym typeface="Wingdings" panose="05000000000000000000" pitchFamily="2" charset="2"/>
              </a:rPr>
            </a:br>
            <a:r>
              <a:rPr lang="en-GB" dirty="0">
                <a:sym typeface="Wingdings" panose="05000000000000000000" pitchFamily="2" charset="2"/>
              </a:rPr>
              <a:t>COPY ./www-data   /www-data</a:t>
            </a:r>
            <a:br>
              <a:rPr lang="en-GB" dirty="0">
                <a:sym typeface="Wingdings" panose="05000000000000000000" pitchFamily="2" charset="2"/>
              </a:rPr>
            </a:br>
            <a:br>
              <a:rPr lang="en-GB" dirty="0">
                <a:sym typeface="Wingdings" panose="05000000000000000000" pitchFamily="2" charset="2"/>
              </a:rPr>
            </a:br>
            <a:r>
              <a:rPr lang="en-GB" dirty="0">
                <a:sym typeface="Wingdings" panose="05000000000000000000" pitchFamily="2" charset="2"/>
              </a:rPr>
              <a:t>EXPOSE  80 				</a:t>
            </a:r>
            <a:br>
              <a:rPr lang="en-GB" dirty="0">
                <a:sym typeface="Wingdings" panose="05000000000000000000" pitchFamily="2" charset="2"/>
              </a:rPr>
            </a:br>
            <a:r>
              <a:rPr lang="en-GB" dirty="0">
                <a:sym typeface="Wingdings" panose="05000000000000000000" pitchFamily="2" charset="2"/>
              </a:rPr>
              <a:t>CMD [“</a:t>
            </a:r>
            <a:r>
              <a:rPr lang="en-GB" dirty="0" err="1">
                <a:sym typeface="Wingdings" panose="05000000000000000000" pitchFamily="2" charset="2"/>
              </a:rPr>
              <a:t>nginx</a:t>
            </a:r>
            <a:r>
              <a:rPr lang="en-GB" dirty="0">
                <a:sym typeface="Wingdings" panose="05000000000000000000" pitchFamily="2" charset="2"/>
              </a:rPr>
              <a:t>”]</a:t>
            </a:r>
            <a:br>
              <a:rPr lang="en-GB" dirty="0">
                <a:sym typeface="Wingdings" panose="05000000000000000000" pitchFamily="2" charset="2"/>
              </a:rPr>
            </a:br>
            <a:endParaRPr lang="en-GB" dirty="0"/>
          </a:p>
          <a:p>
            <a:endParaRPr lang="en-GB" dirty="0"/>
          </a:p>
        </p:txBody>
      </p:sp>
      <p:sp>
        <p:nvSpPr>
          <p:cNvPr id="6" name="TextBox 5"/>
          <p:cNvSpPr txBox="1"/>
          <p:nvPr/>
        </p:nvSpPr>
        <p:spPr>
          <a:xfrm>
            <a:off x="5495876" y="5065369"/>
            <a:ext cx="3448099" cy="1200329"/>
          </a:xfrm>
          <a:prstGeom prst="rect">
            <a:avLst/>
          </a:prstGeom>
          <a:solidFill>
            <a:schemeClr val="accent2">
              <a:lumMod val="20000"/>
              <a:lumOff val="80000"/>
            </a:schemeClr>
          </a:solidFill>
          <a:ln w="38100">
            <a:solidFill>
              <a:schemeClr val="tx1"/>
            </a:solidFill>
          </a:ln>
        </p:spPr>
        <p:txBody>
          <a:bodyPr wrap="square" rtlCol="0">
            <a:spAutoFit/>
          </a:bodyPr>
          <a:lstStyle/>
          <a:p>
            <a:r>
              <a:rPr lang="en-GB" u="sng" dirty="0"/>
              <a:t>Hint:</a:t>
            </a:r>
            <a:r>
              <a:rPr lang="en-GB" dirty="0"/>
              <a:t> I have found the default location to add html pages for </a:t>
            </a:r>
            <a:r>
              <a:rPr lang="en-GB" dirty="0" err="1"/>
              <a:t>nginx</a:t>
            </a:r>
            <a:r>
              <a:rPr lang="en-GB" dirty="0"/>
              <a:t> is actually </a:t>
            </a:r>
          </a:p>
          <a:p>
            <a:r>
              <a:rPr lang="en-GB" b="1" dirty="0"/>
              <a:t>/</a:t>
            </a:r>
            <a:r>
              <a:rPr lang="en-GB" b="1" dirty="0" err="1"/>
              <a:t>usr</a:t>
            </a:r>
            <a:r>
              <a:rPr lang="en-GB" b="1" dirty="0"/>
              <a:t>/share/</a:t>
            </a:r>
            <a:r>
              <a:rPr lang="en-GB" b="1" dirty="0" err="1"/>
              <a:t>nginx</a:t>
            </a:r>
            <a:r>
              <a:rPr lang="en-GB" b="1" dirty="0"/>
              <a:t>/html</a:t>
            </a:r>
          </a:p>
        </p:txBody>
      </p:sp>
      <p:cxnSp>
        <p:nvCxnSpPr>
          <p:cNvPr id="9" name="Straight Arrow Connector 8"/>
          <p:cNvCxnSpPr/>
          <p:nvPr/>
        </p:nvCxnSpPr>
        <p:spPr bwMode="auto">
          <a:xfrm flipH="1" flipV="1">
            <a:off x="4467768" y="4714135"/>
            <a:ext cx="1028108" cy="98072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71434343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Answer 1</a:t>
            </a:r>
          </a:p>
        </p:txBody>
      </p:sp>
      <p:sp>
        <p:nvSpPr>
          <p:cNvPr id="3" name="Content Placeholder 2"/>
          <p:cNvSpPr>
            <a:spLocks noGrp="1"/>
          </p:cNvSpPr>
          <p:nvPr>
            <p:ph idx="1"/>
          </p:nvPr>
        </p:nvSpPr>
        <p:spPr>
          <a:xfrm>
            <a:off x="257175" y="1724025"/>
            <a:ext cx="8574405" cy="4114800"/>
          </a:xfrm>
        </p:spPr>
        <p:txBody>
          <a:bodyPr/>
          <a:lstStyle/>
          <a:p>
            <a:pPr marL="0" indent="0">
              <a:buNone/>
            </a:pPr>
            <a:r>
              <a:rPr lang="en-GB" dirty="0"/>
              <a:t>FROM ubuntu:14.04                               </a:t>
            </a:r>
            <a:r>
              <a:rPr lang="en-GB" dirty="0">
                <a:sym typeface="Wingdings" panose="05000000000000000000" pitchFamily="2" charset="2"/>
              </a:rPr>
              <a:t> baseline OS</a:t>
            </a:r>
            <a:br>
              <a:rPr lang="en-GB" dirty="0">
                <a:sym typeface="Wingdings" panose="05000000000000000000" pitchFamily="2" charset="2"/>
              </a:rPr>
            </a:br>
            <a:br>
              <a:rPr lang="en-GB" dirty="0">
                <a:sym typeface="Wingdings" panose="05000000000000000000" pitchFamily="2" charset="2"/>
              </a:rPr>
            </a:br>
            <a:r>
              <a:rPr lang="en-GB" dirty="0">
                <a:sym typeface="Wingdings" panose="05000000000000000000" pitchFamily="2" charset="2"/>
              </a:rPr>
              <a:t>					</a:t>
            </a:r>
            <a:r>
              <a:rPr lang="en-GB" u="sng" dirty="0">
                <a:sym typeface="Wingdings" panose="05000000000000000000" pitchFamily="2" charset="2"/>
              </a:rPr>
              <a:t>Terminal commands</a:t>
            </a:r>
            <a:br>
              <a:rPr lang="en-GB" dirty="0">
                <a:sym typeface="Wingdings" panose="05000000000000000000" pitchFamily="2" charset="2"/>
              </a:rPr>
            </a:br>
            <a:r>
              <a:rPr lang="en-GB" dirty="0">
                <a:sym typeface="Wingdings" panose="05000000000000000000" pitchFamily="2" charset="2"/>
              </a:rPr>
              <a:t>RUN apt-get update                                Update software</a:t>
            </a:r>
            <a:br>
              <a:rPr lang="en-GB" dirty="0">
                <a:sym typeface="Wingdings" panose="05000000000000000000" pitchFamily="2" charset="2"/>
              </a:rPr>
            </a:br>
            <a:r>
              <a:rPr lang="en-GB" dirty="0">
                <a:sym typeface="Wingdings" panose="05000000000000000000" pitchFamily="2" charset="2"/>
              </a:rPr>
              <a:t>RUN apt-get install –y </a:t>
            </a:r>
            <a:r>
              <a:rPr lang="en-GB" dirty="0" err="1">
                <a:sym typeface="Wingdings" panose="05000000000000000000" pitchFamily="2" charset="2"/>
              </a:rPr>
              <a:t>nginx</a:t>
            </a:r>
            <a:r>
              <a:rPr lang="en-GB" dirty="0">
                <a:sym typeface="Wingdings" panose="05000000000000000000" pitchFamily="2" charset="2"/>
              </a:rPr>
              <a:t>                    install </a:t>
            </a:r>
            <a:r>
              <a:rPr lang="en-GB" dirty="0" err="1">
                <a:sym typeface="Wingdings" panose="05000000000000000000" pitchFamily="2" charset="2"/>
              </a:rPr>
              <a:t>nginx</a:t>
            </a:r>
            <a:br>
              <a:rPr lang="en-GB" dirty="0">
                <a:sym typeface="Wingdings" panose="05000000000000000000" pitchFamily="2" charset="2"/>
              </a:rPr>
            </a:br>
            <a:br>
              <a:rPr lang="en-GB" dirty="0">
                <a:sym typeface="Wingdings" panose="05000000000000000000" pitchFamily="2" charset="2"/>
              </a:rPr>
            </a:br>
            <a:r>
              <a:rPr lang="en-GB" dirty="0">
                <a:sym typeface="Wingdings" panose="05000000000000000000" pitchFamily="2" charset="2"/>
              </a:rPr>
              <a:t>COPY  </a:t>
            </a:r>
            <a:r>
              <a:rPr lang="en-GB" dirty="0" err="1">
                <a:sym typeface="Wingdings" panose="05000000000000000000" pitchFamily="2" charset="2"/>
              </a:rPr>
              <a:t>nginx.conf</a:t>
            </a:r>
            <a:r>
              <a:rPr lang="en-GB" dirty="0">
                <a:sym typeface="Wingdings" panose="05000000000000000000" pitchFamily="2" charset="2"/>
              </a:rPr>
              <a:t>    /</a:t>
            </a:r>
            <a:r>
              <a:rPr lang="en-GB" dirty="0" err="1">
                <a:sym typeface="Wingdings" panose="05000000000000000000" pitchFamily="2" charset="2"/>
              </a:rPr>
              <a:t>etc</a:t>
            </a:r>
            <a:r>
              <a:rPr lang="en-GB" dirty="0">
                <a:sym typeface="Wingdings" panose="05000000000000000000" pitchFamily="2" charset="2"/>
              </a:rPr>
              <a:t>/</a:t>
            </a:r>
            <a:r>
              <a:rPr lang="en-GB" dirty="0" err="1">
                <a:sym typeface="Wingdings" panose="05000000000000000000" pitchFamily="2" charset="2"/>
              </a:rPr>
              <a:t>nginx</a:t>
            </a:r>
            <a:r>
              <a:rPr lang="en-GB" dirty="0">
                <a:sym typeface="Wingdings" panose="05000000000000000000" pitchFamily="2" charset="2"/>
              </a:rPr>
              <a:t>/</a:t>
            </a:r>
            <a:r>
              <a:rPr lang="en-GB" dirty="0" err="1">
                <a:sym typeface="Wingdings" panose="05000000000000000000" pitchFamily="2" charset="2"/>
              </a:rPr>
              <a:t>nginx.conf</a:t>
            </a:r>
            <a:r>
              <a:rPr lang="en-GB" dirty="0">
                <a:sym typeface="Wingdings" panose="05000000000000000000" pitchFamily="2" charset="2"/>
              </a:rPr>
              <a:t>     add </a:t>
            </a:r>
            <a:r>
              <a:rPr lang="en-GB" dirty="0" err="1">
                <a:sym typeface="Wingdings" panose="05000000000000000000" pitchFamily="2" charset="2"/>
              </a:rPr>
              <a:t>nginx.conf</a:t>
            </a:r>
            <a:r>
              <a:rPr lang="en-GB" dirty="0">
                <a:sym typeface="Wingdings" panose="05000000000000000000" pitchFamily="2" charset="2"/>
              </a:rPr>
              <a:t> from host</a:t>
            </a:r>
            <a:br>
              <a:rPr lang="en-GB" dirty="0">
                <a:sym typeface="Wingdings" panose="05000000000000000000" pitchFamily="2" charset="2"/>
              </a:rPr>
            </a:br>
            <a:r>
              <a:rPr lang="en-GB" dirty="0">
                <a:sym typeface="Wingdings" panose="05000000000000000000" pitchFamily="2" charset="2"/>
              </a:rPr>
              <a:t>COPY ./www-data   /www-data                     add website files</a:t>
            </a:r>
            <a:br>
              <a:rPr lang="en-GB" dirty="0">
                <a:sym typeface="Wingdings" panose="05000000000000000000" pitchFamily="2" charset="2"/>
              </a:rPr>
            </a:br>
            <a:br>
              <a:rPr lang="en-GB" dirty="0">
                <a:sym typeface="Wingdings" panose="05000000000000000000" pitchFamily="2" charset="2"/>
              </a:rPr>
            </a:br>
            <a:r>
              <a:rPr lang="en-GB" dirty="0">
                <a:sym typeface="Wingdings" panose="05000000000000000000" pitchFamily="2" charset="2"/>
              </a:rPr>
              <a:t>EXPOSE  80 				 expose port 80 to host</a:t>
            </a:r>
            <a:br>
              <a:rPr lang="en-GB" dirty="0">
                <a:sym typeface="Wingdings" panose="05000000000000000000" pitchFamily="2" charset="2"/>
              </a:rPr>
            </a:br>
            <a:r>
              <a:rPr lang="en-GB" dirty="0">
                <a:sym typeface="Wingdings" panose="05000000000000000000" pitchFamily="2" charset="2"/>
              </a:rPr>
              <a:t>CMD [“</a:t>
            </a:r>
            <a:r>
              <a:rPr lang="en-GB" dirty="0" err="1">
                <a:sym typeface="Wingdings" panose="05000000000000000000" pitchFamily="2" charset="2"/>
              </a:rPr>
              <a:t>nginx</a:t>
            </a:r>
            <a:r>
              <a:rPr lang="en-GB" dirty="0">
                <a:sym typeface="Wingdings" panose="05000000000000000000" pitchFamily="2" charset="2"/>
              </a:rPr>
              <a:t>”]                                           run command </a:t>
            </a:r>
            <a:r>
              <a:rPr lang="en-GB" i="1" dirty="0" err="1">
                <a:sym typeface="Wingdings" panose="05000000000000000000" pitchFamily="2" charset="2"/>
              </a:rPr>
              <a:t>nginx</a:t>
            </a:r>
            <a:br>
              <a:rPr lang="en-GB" dirty="0">
                <a:sym typeface="Wingdings" panose="05000000000000000000" pitchFamily="2" charset="2"/>
              </a:rPr>
            </a:b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688207" y="5524901"/>
            <a:ext cx="7950467" cy="923330"/>
          </a:xfrm>
          <a:prstGeom prst="rect">
            <a:avLst/>
          </a:prstGeom>
          <a:noFill/>
        </p:spPr>
        <p:txBody>
          <a:bodyPr wrap="square" rtlCol="0">
            <a:spAutoFit/>
          </a:bodyPr>
          <a:lstStyle/>
          <a:p>
            <a:r>
              <a:rPr lang="en-GB" dirty="0"/>
              <a:t>Remember because we are using CMD, the entire command “</a:t>
            </a:r>
            <a:r>
              <a:rPr lang="en-GB" dirty="0" err="1"/>
              <a:t>nginx</a:t>
            </a:r>
            <a:r>
              <a:rPr lang="en-GB" dirty="0"/>
              <a:t>” can be overridden in the </a:t>
            </a:r>
            <a:r>
              <a:rPr lang="en-GB" i="1" dirty="0" err="1"/>
              <a:t>docker</a:t>
            </a:r>
            <a:r>
              <a:rPr lang="en-GB" i="1" dirty="0"/>
              <a:t> run</a:t>
            </a:r>
            <a:r>
              <a:rPr lang="en-GB" dirty="0"/>
              <a:t> command line if we wish. Might have been better to use ENTRYPOINT here!!</a:t>
            </a:r>
          </a:p>
        </p:txBody>
      </p:sp>
    </p:spTree>
    <p:extLst>
      <p:ext uri="{BB962C8B-B14F-4D97-AF65-F5344CB8AC3E}">
        <p14:creationId xmlns:p14="http://schemas.microsoft.com/office/powerpoint/2010/main" val="55395869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2</a:t>
            </a:r>
          </a:p>
        </p:txBody>
      </p:sp>
      <p:sp>
        <p:nvSpPr>
          <p:cNvPr id="3" name="Content Placeholder 2"/>
          <p:cNvSpPr>
            <a:spLocks noGrp="1"/>
          </p:cNvSpPr>
          <p:nvPr>
            <p:ph idx="1"/>
          </p:nvPr>
        </p:nvSpPr>
        <p:spPr>
          <a:xfrm>
            <a:off x="1047750" y="844551"/>
            <a:ext cx="7029450" cy="435610"/>
          </a:xfrm>
        </p:spPr>
        <p:txBody>
          <a:bodyPr/>
          <a:lstStyle/>
          <a:p>
            <a:r>
              <a:rPr lang="en-GB" dirty="0"/>
              <a:t>What is this file doing?</a:t>
            </a:r>
          </a:p>
          <a:p>
            <a:r>
              <a:rPr lang="en-GB" dirty="0"/>
              <a:t>NOTE: We do not have the required files to actually build this image!!</a:t>
            </a:r>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Content Placeholder 2"/>
          <p:cNvSpPr txBox="1">
            <a:spLocks/>
          </p:cNvSpPr>
          <p:nvPr/>
        </p:nvSpPr>
        <p:spPr bwMode="auto">
          <a:xfrm>
            <a:off x="1800324" y="2831431"/>
            <a:ext cx="3296252" cy="34249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Monotype Sorts" pitchFamily="2" charset="2"/>
              <a:buNone/>
            </a:pPr>
            <a:r>
              <a:rPr lang="en-GB" dirty="0"/>
              <a:t>FROM </a:t>
            </a:r>
            <a:r>
              <a:rPr lang="en-GB" dirty="0" err="1"/>
              <a:t>node:carbon</a:t>
            </a:r>
            <a:endParaRPr lang="en-GB" dirty="0"/>
          </a:p>
          <a:p>
            <a:pPr marL="0" indent="0">
              <a:buFont typeface="Monotype Sorts" pitchFamily="2" charset="2"/>
              <a:buNone/>
            </a:pPr>
            <a:r>
              <a:rPr lang="en-GB" dirty="0"/>
              <a:t>WORKDIR /</a:t>
            </a:r>
            <a:r>
              <a:rPr lang="en-GB" dirty="0" err="1"/>
              <a:t>usr</a:t>
            </a:r>
            <a:r>
              <a:rPr lang="en-GB" dirty="0"/>
              <a:t>/</a:t>
            </a:r>
            <a:r>
              <a:rPr lang="en-GB" dirty="0" err="1"/>
              <a:t>src</a:t>
            </a:r>
            <a:r>
              <a:rPr lang="en-GB" dirty="0"/>
              <a:t>/app	</a:t>
            </a:r>
          </a:p>
          <a:p>
            <a:pPr marL="0" indent="0">
              <a:buFont typeface="Monotype Sorts" pitchFamily="2" charset="2"/>
              <a:buNone/>
            </a:pPr>
            <a:endParaRPr lang="en-GB" dirty="0"/>
          </a:p>
          <a:p>
            <a:pPr marL="0" indent="0">
              <a:buFont typeface="Monotype Sorts" pitchFamily="2" charset="2"/>
              <a:buNone/>
            </a:pPr>
            <a:r>
              <a:rPr lang="en-GB" dirty="0"/>
              <a:t>COPY package*.</a:t>
            </a:r>
            <a:r>
              <a:rPr lang="en-GB" dirty="0" err="1"/>
              <a:t>json</a:t>
            </a:r>
            <a:r>
              <a:rPr lang="en-GB" dirty="0"/>
              <a:t>  .</a:t>
            </a:r>
            <a:br>
              <a:rPr lang="en-GB" dirty="0">
                <a:sym typeface="Wingdings" panose="05000000000000000000" pitchFamily="2" charset="2"/>
              </a:rPr>
            </a:br>
            <a:r>
              <a:rPr lang="en-GB" dirty="0">
                <a:sym typeface="Wingdings" panose="05000000000000000000" pitchFamily="2" charset="2"/>
              </a:rPr>
              <a:t>                                                      </a:t>
            </a:r>
            <a:br>
              <a:rPr lang="en-GB" dirty="0">
                <a:sym typeface="Wingdings" panose="05000000000000000000" pitchFamily="2" charset="2"/>
              </a:rPr>
            </a:br>
            <a:r>
              <a:rPr lang="en-GB" dirty="0">
                <a:sym typeface="Wingdings" panose="05000000000000000000" pitchFamily="2" charset="2"/>
              </a:rPr>
              <a:t>RUN </a:t>
            </a:r>
            <a:r>
              <a:rPr lang="en-GB" dirty="0" err="1">
                <a:sym typeface="Wingdings" panose="05000000000000000000" pitchFamily="2" charset="2"/>
              </a:rPr>
              <a:t>npm</a:t>
            </a:r>
            <a:r>
              <a:rPr lang="en-GB" dirty="0">
                <a:sym typeface="Wingdings" panose="05000000000000000000" pitchFamily="2" charset="2"/>
              </a:rPr>
              <a:t> install</a:t>
            </a:r>
          </a:p>
          <a:p>
            <a:pPr marL="0" indent="0">
              <a:buFont typeface="Monotype Sorts" pitchFamily="2" charset="2"/>
              <a:buNone/>
            </a:pPr>
            <a:r>
              <a:rPr lang="en-GB" dirty="0">
                <a:sym typeface="Wingdings" panose="05000000000000000000" pitchFamily="2" charset="2"/>
              </a:rPr>
              <a:t>COPY  .   .                               </a:t>
            </a:r>
            <a:br>
              <a:rPr lang="en-GB" dirty="0">
                <a:sym typeface="Wingdings" panose="05000000000000000000" pitchFamily="2" charset="2"/>
              </a:rPr>
            </a:br>
            <a:r>
              <a:rPr lang="en-GB" dirty="0">
                <a:sym typeface="Wingdings" panose="05000000000000000000" pitchFamily="2" charset="2"/>
              </a:rPr>
              <a:t>EXPOSE 8000</a:t>
            </a:r>
            <a:br>
              <a:rPr lang="en-GB" dirty="0">
                <a:sym typeface="Wingdings" panose="05000000000000000000" pitchFamily="2" charset="2"/>
              </a:rPr>
            </a:br>
            <a:r>
              <a:rPr lang="en-GB" dirty="0">
                <a:sym typeface="Wingdings" panose="05000000000000000000" pitchFamily="2" charset="2"/>
              </a:rPr>
              <a:t>CMD [“</a:t>
            </a:r>
            <a:r>
              <a:rPr lang="en-GB" dirty="0" err="1">
                <a:sym typeface="Wingdings" panose="05000000000000000000" pitchFamily="2" charset="2"/>
              </a:rPr>
              <a:t>npm</a:t>
            </a:r>
            <a:r>
              <a:rPr lang="en-GB" dirty="0">
                <a:sym typeface="Wingdings" panose="05000000000000000000" pitchFamily="2" charset="2"/>
              </a:rPr>
              <a:t>”, “start”]</a:t>
            </a:r>
            <a:endParaRPr lang="en-GB" dirty="0"/>
          </a:p>
          <a:p>
            <a:endParaRPr lang="en-GB" dirty="0"/>
          </a:p>
          <a:p>
            <a:endParaRPr lang="en-GB" dirty="0"/>
          </a:p>
          <a:p>
            <a:endParaRPr lang="en-GB" dirty="0"/>
          </a:p>
          <a:p>
            <a:endParaRPr lang="en-GB" dirty="0"/>
          </a:p>
        </p:txBody>
      </p:sp>
      <p:sp>
        <p:nvSpPr>
          <p:cNvPr id="6" name="TextBox 5"/>
          <p:cNvSpPr txBox="1"/>
          <p:nvPr/>
        </p:nvSpPr>
        <p:spPr>
          <a:xfrm>
            <a:off x="5887151" y="3692491"/>
            <a:ext cx="2307610" cy="923330"/>
          </a:xfrm>
          <a:prstGeom prst="rect">
            <a:avLst/>
          </a:prstGeom>
          <a:noFill/>
        </p:spPr>
        <p:txBody>
          <a:bodyPr wrap="square" rtlCol="0">
            <a:spAutoFit/>
          </a:bodyPr>
          <a:lstStyle/>
          <a:p>
            <a:r>
              <a:rPr lang="en-GB" dirty="0"/>
              <a:t>Pay particular attention to the dots and slashes</a:t>
            </a:r>
          </a:p>
        </p:txBody>
      </p:sp>
      <p:cxnSp>
        <p:nvCxnSpPr>
          <p:cNvPr id="8" name="Straight Arrow Connector 7"/>
          <p:cNvCxnSpPr/>
          <p:nvPr/>
        </p:nvCxnSpPr>
        <p:spPr bwMode="auto">
          <a:xfrm flipH="1">
            <a:off x="4706126" y="4045069"/>
            <a:ext cx="998882" cy="8448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Straight Arrow Connector 9"/>
          <p:cNvCxnSpPr/>
          <p:nvPr/>
        </p:nvCxnSpPr>
        <p:spPr bwMode="auto">
          <a:xfrm flipH="1">
            <a:off x="2897204" y="4069916"/>
            <a:ext cx="2812774" cy="99888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 name="Straight Arrow Connector 11"/>
          <p:cNvCxnSpPr/>
          <p:nvPr/>
        </p:nvCxnSpPr>
        <p:spPr bwMode="auto">
          <a:xfrm flipH="1">
            <a:off x="3175500" y="4129551"/>
            <a:ext cx="2489752" cy="97900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4473659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Answer 2</a:t>
            </a:r>
          </a:p>
        </p:txBody>
      </p:sp>
      <p:sp>
        <p:nvSpPr>
          <p:cNvPr id="3" name="Content Placeholder 2"/>
          <p:cNvSpPr>
            <a:spLocks noGrp="1"/>
          </p:cNvSpPr>
          <p:nvPr>
            <p:ph idx="1"/>
          </p:nvPr>
        </p:nvSpPr>
        <p:spPr>
          <a:xfrm>
            <a:off x="601980" y="1036320"/>
            <a:ext cx="8275320" cy="4802505"/>
          </a:xfrm>
        </p:spPr>
        <p:txBody>
          <a:bodyPr/>
          <a:lstStyle/>
          <a:p>
            <a:pPr marL="0" indent="0">
              <a:buNone/>
            </a:pPr>
            <a:r>
              <a:rPr lang="en-GB" dirty="0"/>
              <a:t>FROM </a:t>
            </a:r>
            <a:r>
              <a:rPr lang="en-GB" dirty="0" err="1"/>
              <a:t>node:carbon</a:t>
            </a:r>
            <a:r>
              <a:rPr lang="en-GB" dirty="0"/>
              <a:t>                 </a:t>
            </a:r>
            <a:r>
              <a:rPr lang="en-GB" dirty="0">
                <a:sym typeface="Wingdings" panose="05000000000000000000" pitchFamily="2" charset="2"/>
              </a:rPr>
              <a:t> baseline OS with node.js installed</a:t>
            </a:r>
            <a:endParaRPr lang="en-GB" dirty="0"/>
          </a:p>
          <a:p>
            <a:pPr marL="0" indent="0">
              <a:buNone/>
            </a:pPr>
            <a:r>
              <a:rPr lang="en-GB" dirty="0"/>
              <a:t>WORKDIR /</a:t>
            </a:r>
            <a:r>
              <a:rPr lang="en-GB" dirty="0" err="1"/>
              <a:t>usr</a:t>
            </a:r>
            <a:r>
              <a:rPr lang="en-GB" dirty="0"/>
              <a:t>/</a:t>
            </a:r>
            <a:r>
              <a:rPr lang="en-GB" dirty="0" err="1"/>
              <a:t>src</a:t>
            </a:r>
            <a:r>
              <a:rPr lang="en-GB" dirty="0"/>
              <a:t>/app	          </a:t>
            </a:r>
            <a:r>
              <a:rPr lang="en-GB" dirty="0">
                <a:sym typeface="Wingdings" panose="05000000000000000000" pitchFamily="2" charset="2"/>
              </a:rPr>
              <a:t> the app working directory in container</a:t>
            </a:r>
            <a:endParaRPr lang="en-GB" dirty="0"/>
          </a:p>
          <a:p>
            <a:pPr marL="0" indent="0">
              <a:buNone/>
            </a:pPr>
            <a:endParaRPr lang="en-GB" dirty="0"/>
          </a:p>
          <a:p>
            <a:pPr marL="0" indent="0">
              <a:buNone/>
            </a:pPr>
            <a:r>
              <a:rPr lang="en-GB" dirty="0"/>
              <a:t>COPY package*.</a:t>
            </a:r>
            <a:r>
              <a:rPr lang="en-GB" dirty="0" err="1"/>
              <a:t>json</a:t>
            </a:r>
            <a:r>
              <a:rPr lang="en-GB" dirty="0"/>
              <a:t>  ./           </a:t>
            </a:r>
            <a:r>
              <a:rPr lang="en-GB" dirty="0">
                <a:sym typeface="Wingdings" panose="05000000000000000000" pitchFamily="2" charset="2"/>
              </a:rPr>
              <a:t> copy from host to container </a:t>
            </a:r>
            <a:br>
              <a:rPr lang="en-GB" dirty="0">
                <a:sym typeface="Wingdings" panose="05000000000000000000" pitchFamily="2" charset="2"/>
              </a:rPr>
            </a:br>
            <a:r>
              <a:rPr lang="en-GB" dirty="0">
                <a:sym typeface="Wingdings" panose="05000000000000000000" pitchFamily="2" charset="2"/>
              </a:rPr>
              <a:t>                                                      WORKDIR directory</a:t>
            </a:r>
            <a:br>
              <a:rPr lang="en-GB" dirty="0">
                <a:sym typeface="Wingdings" panose="05000000000000000000" pitchFamily="2" charset="2"/>
              </a:rPr>
            </a:br>
            <a:br>
              <a:rPr lang="en-GB" dirty="0">
                <a:sym typeface="Wingdings" panose="05000000000000000000" pitchFamily="2" charset="2"/>
              </a:rPr>
            </a:br>
            <a:r>
              <a:rPr lang="en-GB" dirty="0">
                <a:sym typeface="Wingdings" panose="05000000000000000000" pitchFamily="2" charset="2"/>
              </a:rPr>
              <a:t>RUN </a:t>
            </a:r>
            <a:r>
              <a:rPr lang="en-GB" dirty="0" err="1">
                <a:sym typeface="Wingdings" panose="05000000000000000000" pitchFamily="2" charset="2"/>
              </a:rPr>
              <a:t>npm</a:t>
            </a:r>
            <a:r>
              <a:rPr lang="en-GB" dirty="0">
                <a:sym typeface="Wingdings" panose="05000000000000000000" pitchFamily="2" charset="2"/>
              </a:rPr>
              <a:t> install                        install the “</a:t>
            </a:r>
            <a:r>
              <a:rPr lang="en-GB" dirty="0" err="1">
                <a:sym typeface="Wingdings" panose="05000000000000000000" pitchFamily="2" charset="2"/>
              </a:rPr>
              <a:t>npm</a:t>
            </a:r>
            <a:r>
              <a:rPr lang="en-GB" dirty="0">
                <a:sym typeface="Wingdings" panose="05000000000000000000" pitchFamily="2" charset="2"/>
              </a:rPr>
              <a:t>” installer software</a:t>
            </a:r>
            <a:br>
              <a:rPr lang="en-GB" dirty="0">
                <a:sym typeface="Wingdings" panose="05000000000000000000" pitchFamily="2" charset="2"/>
              </a:rPr>
            </a:br>
            <a:r>
              <a:rPr lang="en-GB" dirty="0">
                <a:sym typeface="Wingdings" panose="05000000000000000000" pitchFamily="2" charset="2"/>
              </a:rPr>
              <a:t>#OR RUN </a:t>
            </a:r>
            <a:r>
              <a:rPr lang="en-GB" dirty="0" err="1">
                <a:sym typeface="Wingdings" panose="05000000000000000000" pitchFamily="2" charset="2"/>
              </a:rPr>
              <a:t>npm</a:t>
            </a:r>
            <a:r>
              <a:rPr lang="en-GB" dirty="0">
                <a:sym typeface="Wingdings" panose="05000000000000000000" pitchFamily="2" charset="2"/>
              </a:rPr>
              <a:t> install --only=production</a:t>
            </a:r>
          </a:p>
          <a:p>
            <a:pPr marL="0" indent="0">
              <a:buNone/>
            </a:pPr>
            <a:endParaRPr lang="en-GB" dirty="0">
              <a:sym typeface="Wingdings" panose="05000000000000000000" pitchFamily="2" charset="2"/>
            </a:endParaRPr>
          </a:p>
          <a:p>
            <a:pPr marL="0" indent="0">
              <a:buNone/>
            </a:pPr>
            <a:r>
              <a:rPr lang="en-GB" dirty="0">
                <a:sym typeface="Wingdings" panose="05000000000000000000" pitchFamily="2" charset="2"/>
              </a:rPr>
              <a:t>COPY  .   .                                copy contents of the current host </a:t>
            </a:r>
            <a:r>
              <a:rPr lang="en-GB" dirty="0" err="1">
                <a:sym typeface="Wingdings" panose="05000000000000000000" pitchFamily="2" charset="2"/>
              </a:rPr>
              <a:t>dir</a:t>
            </a:r>
            <a:br>
              <a:rPr lang="en-GB" dirty="0">
                <a:sym typeface="Wingdings" panose="05000000000000000000" pitchFamily="2" charset="2"/>
              </a:rPr>
            </a:br>
            <a:r>
              <a:rPr lang="en-GB" dirty="0">
                <a:sym typeface="Wingdings" panose="05000000000000000000" pitchFamily="2" charset="2"/>
              </a:rPr>
              <a:t>                                                  to the WORKDIR directory in the </a:t>
            </a:r>
            <a:br>
              <a:rPr lang="en-GB" dirty="0">
                <a:sym typeface="Wingdings" panose="05000000000000000000" pitchFamily="2" charset="2"/>
              </a:rPr>
            </a:br>
            <a:r>
              <a:rPr lang="en-GB" dirty="0">
                <a:sym typeface="Wingdings" panose="05000000000000000000" pitchFamily="2" charset="2"/>
              </a:rPr>
              <a:t>                                                  container</a:t>
            </a:r>
            <a:br>
              <a:rPr lang="en-GB" dirty="0">
                <a:sym typeface="Wingdings" panose="05000000000000000000" pitchFamily="2" charset="2"/>
              </a:rPr>
            </a:br>
            <a:r>
              <a:rPr lang="en-GB" dirty="0">
                <a:sym typeface="Wingdings" panose="05000000000000000000" pitchFamily="2" charset="2"/>
              </a:rPr>
              <a:t>EXPOSE 8000</a:t>
            </a:r>
            <a:br>
              <a:rPr lang="en-GB" dirty="0">
                <a:sym typeface="Wingdings" panose="05000000000000000000" pitchFamily="2" charset="2"/>
              </a:rPr>
            </a:br>
            <a:r>
              <a:rPr lang="en-GB" dirty="0">
                <a:sym typeface="Wingdings" panose="05000000000000000000" pitchFamily="2" charset="2"/>
              </a:rPr>
              <a:t>CMD [“</a:t>
            </a:r>
            <a:r>
              <a:rPr lang="en-GB" dirty="0" err="1">
                <a:sym typeface="Wingdings" panose="05000000000000000000" pitchFamily="2" charset="2"/>
              </a:rPr>
              <a:t>npm</a:t>
            </a:r>
            <a:r>
              <a:rPr lang="en-GB" dirty="0">
                <a:sym typeface="Wingdings" panose="05000000000000000000" pitchFamily="2" charset="2"/>
              </a:rPr>
              <a:t>”, “start”]               execute </a:t>
            </a:r>
            <a:r>
              <a:rPr lang="en-GB" dirty="0" err="1">
                <a:sym typeface="Wingdings" panose="05000000000000000000" pitchFamily="2" charset="2"/>
              </a:rPr>
              <a:t>npm</a:t>
            </a:r>
            <a:r>
              <a:rPr lang="en-GB" dirty="0">
                <a:sym typeface="Wingdings" panose="05000000000000000000" pitchFamily="2" charset="2"/>
              </a:rPr>
              <a:t> start in container</a:t>
            </a:r>
            <a:endParaRPr lang="en-GB" dirty="0"/>
          </a:p>
          <a:p>
            <a:endParaRPr lang="en-GB" dirty="0"/>
          </a:p>
          <a:p>
            <a:endParaRPr lang="en-GB" dirty="0"/>
          </a:p>
          <a:p>
            <a:endParaRPr lang="en-GB" dirty="0"/>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257175" y="4562375"/>
            <a:ext cx="941283" cy="369332"/>
          </a:xfrm>
          <a:prstGeom prst="rect">
            <a:avLst/>
          </a:prstGeom>
          <a:noFill/>
        </p:spPr>
        <p:txBody>
          <a:bodyPr wrap="none" rtlCol="0">
            <a:spAutoFit/>
          </a:bodyPr>
          <a:lstStyle/>
          <a:p>
            <a:r>
              <a:rPr lang="en-GB" dirty="0"/>
              <a:t>host </a:t>
            </a:r>
            <a:r>
              <a:rPr lang="en-GB" dirty="0" err="1"/>
              <a:t>dir</a:t>
            </a:r>
            <a:endParaRPr lang="en-GB" dirty="0"/>
          </a:p>
        </p:txBody>
      </p:sp>
      <p:cxnSp>
        <p:nvCxnSpPr>
          <p:cNvPr id="7" name="Straight Arrow Connector 6"/>
          <p:cNvCxnSpPr/>
          <p:nvPr/>
        </p:nvCxnSpPr>
        <p:spPr bwMode="auto">
          <a:xfrm flipV="1">
            <a:off x="1058779" y="4403558"/>
            <a:ext cx="394636" cy="22619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8" name="TextBox 7"/>
          <p:cNvSpPr txBox="1"/>
          <p:nvPr/>
        </p:nvSpPr>
        <p:spPr>
          <a:xfrm>
            <a:off x="1706893" y="4562375"/>
            <a:ext cx="1505540" cy="369332"/>
          </a:xfrm>
          <a:prstGeom prst="rect">
            <a:avLst/>
          </a:prstGeom>
          <a:noFill/>
        </p:spPr>
        <p:txBody>
          <a:bodyPr wrap="none" rtlCol="0">
            <a:spAutoFit/>
          </a:bodyPr>
          <a:lstStyle/>
          <a:p>
            <a:r>
              <a:rPr lang="en-GB" dirty="0"/>
              <a:t>container </a:t>
            </a:r>
            <a:r>
              <a:rPr lang="en-GB" dirty="0" err="1"/>
              <a:t>dir</a:t>
            </a:r>
            <a:endParaRPr lang="en-GB" dirty="0"/>
          </a:p>
        </p:txBody>
      </p:sp>
      <p:cxnSp>
        <p:nvCxnSpPr>
          <p:cNvPr id="10" name="Straight Arrow Connector 9"/>
          <p:cNvCxnSpPr/>
          <p:nvPr/>
        </p:nvCxnSpPr>
        <p:spPr bwMode="auto">
          <a:xfrm flipH="1" flipV="1">
            <a:off x="1862489" y="4442059"/>
            <a:ext cx="144379" cy="18769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29041778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3</a:t>
            </a:r>
          </a:p>
        </p:txBody>
      </p:sp>
      <p:sp>
        <p:nvSpPr>
          <p:cNvPr id="3" name="Content Placeholder 2"/>
          <p:cNvSpPr>
            <a:spLocks noGrp="1"/>
          </p:cNvSpPr>
          <p:nvPr>
            <p:ph idx="1"/>
          </p:nvPr>
        </p:nvSpPr>
        <p:spPr>
          <a:xfrm>
            <a:off x="910389" y="1934678"/>
            <a:ext cx="8107680" cy="4514248"/>
          </a:xfrm>
        </p:spPr>
        <p:txBody>
          <a:bodyPr/>
          <a:lstStyle/>
          <a:p>
            <a:pPr marL="0" indent="0">
              <a:buNone/>
            </a:pPr>
            <a:r>
              <a:rPr lang="en-GB" dirty="0"/>
              <a:t>FROM </a:t>
            </a:r>
            <a:r>
              <a:rPr lang="en-GB" dirty="0" err="1"/>
              <a:t>openjdk</a:t>
            </a:r>
            <a:br>
              <a:rPr lang="en-GB" dirty="0"/>
            </a:br>
            <a:br>
              <a:rPr lang="en-GB" dirty="0"/>
            </a:br>
            <a:r>
              <a:rPr lang="en-GB" dirty="0"/>
              <a:t>ENV SPRING_OUTPUT_ANSI_ENABLED=ALWAYS \	</a:t>
            </a:r>
            <a:r>
              <a:rPr lang="en-GB" dirty="0">
                <a:solidFill>
                  <a:srgbClr val="00B0F0"/>
                </a:solidFill>
              </a:rPr>
              <a:t>JHIPSTER_SLEEP</a:t>
            </a:r>
            <a:r>
              <a:rPr lang="en-GB" dirty="0"/>
              <a:t>=0 \</a:t>
            </a:r>
            <a:br>
              <a:rPr lang="en-GB" dirty="0"/>
            </a:br>
            <a:r>
              <a:rPr lang="en-GB" dirty="0"/>
              <a:t>	JAVA_OPTS=“”</a:t>
            </a:r>
          </a:p>
          <a:p>
            <a:pPr marL="0" indent="0">
              <a:buNone/>
            </a:pPr>
            <a:endParaRPr lang="en-GB" dirty="0"/>
          </a:p>
          <a:p>
            <a:pPr marL="0" indent="0">
              <a:buNone/>
            </a:pPr>
            <a:r>
              <a:rPr lang="en-GB" dirty="0"/>
              <a:t>CMD echo “We are running” &amp;&amp; \</a:t>
            </a:r>
          </a:p>
          <a:p>
            <a:pPr marL="0" indent="0">
              <a:buNone/>
            </a:pPr>
            <a:r>
              <a:rPr lang="en-GB" dirty="0"/>
              <a:t>	sleep $(</a:t>
            </a:r>
            <a:r>
              <a:rPr lang="en-GB" dirty="0">
                <a:solidFill>
                  <a:srgbClr val="00B0F0"/>
                </a:solidFill>
              </a:rPr>
              <a:t>JHIPSTER_SLEEP</a:t>
            </a:r>
            <a:r>
              <a:rPr lang="en-GB" dirty="0"/>
              <a:t>) &amp;&amp; \</a:t>
            </a:r>
            <a:br>
              <a:rPr lang="en-GB" dirty="0"/>
            </a:br>
            <a:r>
              <a:rPr lang="en-GB" dirty="0"/>
              <a:t>	java $(JAVA_OPTS) -</a:t>
            </a:r>
            <a:r>
              <a:rPr lang="en-GB" dirty="0" err="1"/>
              <a:t>Djava.security.egd</a:t>
            </a:r>
            <a:r>
              <a:rPr lang="en-GB" dirty="0"/>
              <a:t>=file:/dev/./</a:t>
            </a:r>
            <a:r>
              <a:rPr lang="en-GB" dirty="0" err="1"/>
              <a:t>urandom</a:t>
            </a:r>
            <a:r>
              <a:rPr lang="en-GB" dirty="0"/>
              <a:t> </a:t>
            </a:r>
            <a:br>
              <a:rPr lang="en-GB" dirty="0"/>
            </a:br>
            <a:r>
              <a:rPr lang="en-GB" dirty="0"/>
              <a:t>                                              -jar /</a:t>
            </a:r>
            <a:r>
              <a:rPr lang="en-GB" dirty="0" err="1"/>
              <a:t>app.war</a:t>
            </a:r>
            <a:endParaRPr lang="en-GB" dirty="0"/>
          </a:p>
          <a:p>
            <a:pPr marL="0" indent="0">
              <a:buNone/>
            </a:pPr>
            <a:endParaRPr lang="en-GB" dirty="0"/>
          </a:p>
          <a:p>
            <a:pPr marL="0" indent="0">
              <a:buNone/>
            </a:pPr>
            <a:r>
              <a:rPr lang="en-GB" dirty="0"/>
              <a:t>EXPOSE 8000 5701/</a:t>
            </a:r>
            <a:r>
              <a:rPr lang="en-GB" dirty="0" err="1"/>
              <a:t>udp</a:t>
            </a:r>
            <a:endParaRPr lang="en-GB" dirty="0"/>
          </a:p>
          <a:p>
            <a:pPr marL="0" indent="0">
              <a:buNone/>
            </a:pPr>
            <a:r>
              <a:rPr lang="en-GB" dirty="0">
                <a:sym typeface="Wingdings" panose="05000000000000000000" pitchFamily="2" charset="2"/>
              </a:rPr>
              <a:t>COPY</a:t>
            </a:r>
            <a:r>
              <a:rPr lang="en-GB" dirty="0"/>
              <a:t> </a:t>
            </a:r>
            <a:r>
              <a:rPr lang="en-GB" dirty="0" err="1"/>
              <a:t>app.war</a:t>
            </a:r>
            <a:r>
              <a:rPr lang="en-GB" dirty="0"/>
              <a:t>     /</a:t>
            </a:r>
            <a:r>
              <a:rPr lang="en-GB" dirty="0" err="1"/>
              <a:t>app.war</a:t>
            </a: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6" name="Content Placeholder 2"/>
          <p:cNvSpPr txBox="1">
            <a:spLocks/>
          </p:cNvSpPr>
          <p:nvPr/>
        </p:nvSpPr>
        <p:spPr bwMode="auto">
          <a:xfrm>
            <a:off x="951497" y="626745"/>
            <a:ext cx="7029450" cy="435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What is this file doing?</a:t>
            </a:r>
          </a:p>
          <a:p>
            <a:r>
              <a:rPr lang="en-GB" dirty="0"/>
              <a:t>NOTE: We do not have the required files to actually build this image!!</a:t>
            </a:r>
          </a:p>
          <a:p>
            <a:endParaRPr lang="en-GB" dirty="0"/>
          </a:p>
          <a:p>
            <a:endParaRPr lang="en-GB" dirty="0"/>
          </a:p>
        </p:txBody>
      </p:sp>
    </p:spTree>
    <p:extLst>
      <p:ext uri="{BB962C8B-B14F-4D97-AF65-F5344CB8AC3E}">
        <p14:creationId xmlns:p14="http://schemas.microsoft.com/office/powerpoint/2010/main" val="48633721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Answer 3</a:t>
            </a:r>
          </a:p>
        </p:txBody>
      </p:sp>
      <p:sp>
        <p:nvSpPr>
          <p:cNvPr id="3" name="Content Placeholder 2"/>
          <p:cNvSpPr>
            <a:spLocks noGrp="1"/>
          </p:cNvSpPr>
          <p:nvPr>
            <p:ph idx="1"/>
          </p:nvPr>
        </p:nvSpPr>
        <p:spPr>
          <a:xfrm>
            <a:off x="79375" y="466826"/>
            <a:ext cx="9064625" cy="5372000"/>
          </a:xfrm>
        </p:spPr>
        <p:txBody>
          <a:bodyPr/>
          <a:lstStyle/>
          <a:p>
            <a:pPr marL="0" indent="0">
              <a:buNone/>
            </a:pPr>
            <a:r>
              <a:rPr lang="en-GB" dirty="0"/>
              <a:t>FROM </a:t>
            </a:r>
            <a:r>
              <a:rPr lang="en-GB" dirty="0" err="1"/>
              <a:t>openjdk</a:t>
            </a:r>
            <a:br>
              <a:rPr lang="en-GB" dirty="0"/>
            </a:br>
            <a:br>
              <a:rPr lang="en-GB" dirty="0"/>
            </a:br>
            <a:r>
              <a:rPr lang="en-GB" dirty="0"/>
              <a:t>ENV SPRING_OUTPUT_ANSI_ENABLED=ALWAYS \	</a:t>
            </a:r>
            <a:r>
              <a:rPr lang="en-GB" dirty="0">
                <a:solidFill>
                  <a:srgbClr val="00B0F0"/>
                </a:solidFill>
              </a:rPr>
              <a:t>JHIPSTER_SLEEP</a:t>
            </a:r>
            <a:r>
              <a:rPr lang="en-GB" dirty="0"/>
              <a:t>=0 \</a:t>
            </a:r>
            <a:br>
              <a:rPr lang="en-GB" dirty="0"/>
            </a:br>
            <a:r>
              <a:rPr lang="en-GB" dirty="0"/>
              <a:t>	JAVA_OPTS=“”</a:t>
            </a:r>
          </a:p>
          <a:p>
            <a:pPr marL="0" indent="0">
              <a:buNone/>
            </a:pPr>
            <a:endParaRPr lang="en-GB" dirty="0"/>
          </a:p>
          <a:p>
            <a:pPr marL="0" indent="0">
              <a:buNone/>
            </a:pPr>
            <a:r>
              <a:rPr lang="en-GB" dirty="0">
                <a:solidFill>
                  <a:srgbClr val="FF0000"/>
                </a:solidFill>
              </a:rPr>
              <a:t>Running the commands “echo”, “sleep” and “java”</a:t>
            </a:r>
            <a:br>
              <a:rPr lang="en-GB" dirty="0">
                <a:solidFill>
                  <a:srgbClr val="FF0000"/>
                </a:solidFill>
              </a:rPr>
            </a:br>
            <a:r>
              <a:rPr lang="en-GB" dirty="0">
                <a:solidFill>
                  <a:srgbClr val="FF0000"/>
                </a:solidFill>
              </a:rPr>
              <a:t>The amount of time to sleep is determined by an environment variable JHIPSTER_SLEEP. We can us this for Linux commands that rely on such variables</a:t>
            </a:r>
          </a:p>
          <a:p>
            <a:pPr marL="0" indent="0">
              <a:buNone/>
            </a:pPr>
            <a:r>
              <a:rPr lang="en-GB" dirty="0"/>
              <a:t>CMD echo “We are running” &amp;&amp; \</a:t>
            </a:r>
          </a:p>
          <a:p>
            <a:pPr marL="0" indent="0">
              <a:buNone/>
            </a:pPr>
            <a:r>
              <a:rPr lang="en-GB" dirty="0"/>
              <a:t>	sleep $(</a:t>
            </a:r>
            <a:r>
              <a:rPr lang="en-GB" dirty="0">
                <a:solidFill>
                  <a:srgbClr val="00B0F0"/>
                </a:solidFill>
              </a:rPr>
              <a:t>JHIPSTER_SLEEP</a:t>
            </a:r>
            <a:r>
              <a:rPr lang="en-GB" dirty="0"/>
              <a:t>) &amp;&amp; \</a:t>
            </a:r>
            <a:br>
              <a:rPr lang="en-GB" dirty="0"/>
            </a:br>
            <a:r>
              <a:rPr lang="en-GB" dirty="0"/>
              <a:t>	java $(JAVA_OPTS) -</a:t>
            </a:r>
            <a:r>
              <a:rPr lang="en-GB" dirty="0" err="1"/>
              <a:t>Djava.security.egd</a:t>
            </a:r>
            <a:r>
              <a:rPr lang="en-GB" dirty="0"/>
              <a:t>=file:/dev/./</a:t>
            </a:r>
            <a:r>
              <a:rPr lang="en-GB" dirty="0" err="1"/>
              <a:t>urandom</a:t>
            </a:r>
            <a:r>
              <a:rPr lang="en-GB" dirty="0"/>
              <a:t> </a:t>
            </a:r>
            <a:br>
              <a:rPr lang="en-GB" dirty="0"/>
            </a:br>
            <a:r>
              <a:rPr lang="en-GB" dirty="0"/>
              <a:t>                                              -jar /</a:t>
            </a:r>
            <a:r>
              <a:rPr lang="en-GB" dirty="0" err="1"/>
              <a:t>app.war</a:t>
            </a:r>
            <a:endParaRPr lang="en-GB" dirty="0"/>
          </a:p>
          <a:p>
            <a:pPr marL="0" indent="0">
              <a:buNone/>
            </a:pPr>
            <a:endParaRPr lang="en-GB" dirty="0"/>
          </a:p>
          <a:p>
            <a:pPr marL="0" indent="0">
              <a:buNone/>
            </a:pPr>
            <a:r>
              <a:rPr lang="en-GB" dirty="0"/>
              <a:t>EXPOSE 8000 5701/</a:t>
            </a:r>
            <a:r>
              <a:rPr lang="en-GB" dirty="0" err="1"/>
              <a:t>udp</a:t>
            </a:r>
            <a:r>
              <a:rPr lang="en-GB" dirty="0"/>
              <a:t>   </a:t>
            </a:r>
            <a:r>
              <a:rPr lang="en-GB" dirty="0">
                <a:solidFill>
                  <a:srgbClr val="FF0000"/>
                </a:solidFill>
                <a:sym typeface="Wingdings" panose="05000000000000000000" pitchFamily="2" charset="2"/>
              </a:rPr>
              <a:t> 2 ports 8000 </a:t>
            </a:r>
            <a:r>
              <a:rPr lang="en-GB" dirty="0" err="1">
                <a:solidFill>
                  <a:srgbClr val="FF0000"/>
                </a:solidFill>
                <a:sym typeface="Wingdings" panose="05000000000000000000" pitchFamily="2" charset="2"/>
              </a:rPr>
              <a:t>tcp</a:t>
            </a:r>
            <a:r>
              <a:rPr lang="en-GB" dirty="0">
                <a:solidFill>
                  <a:srgbClr val="FF0000"/>
                </a:solidFill>
                <a:sym typeface="Wingdings" panose="05000000000000000000" pitchFamily="2" charset="2"/>
              </a:rPr>
              <a:t> and 5701 </a:t>
            </a:r>
            <a:r>
              <a:rPr lang="en-GB" dirty="0" err="1">
                <a:solidFill>
                  <a:srgbClr val="FF0000"/>
                </a:solidFill>
                <a:sym typeface="Wingdings" panose="05000000000000000000" pitchFamily="2" charset="2"/>
              </a:rPr>
              <a:t>udp</a:t>
            </a:r>
            <a:endParaRPr lang="en-GB" dirty="0">
              <a:solidFill>
                <a:srgbClr val="FF0000"/>
              </a:solidFill>
            </a:endParaRPr>
          </a:p>
          <a:p>
            <a:pPr marL="0" indent="0">
              <a:buNone/>
            </a:pPr>
            <a:endParaRPr lang="en-GB" dirty="0"/>
          </a:p>
          <a:p>
            <a:pPr marL="0" indent="0">
              <a:buNone/>
            </a:pPr>
            <a:r>
              <a:rPr lang="en-GB" dirty="0">
                <a:sym typeface="Wingdings" panose="05000000000000000000" pitchFamily="2" charset="2"/>
              </a:rPr>
              <a:t>COPY</a:t>
            </a:r>
            <a:r>
              <a:rPr lang="en-GB" dirty="0"/>
              <a:t> </a:t>
            </a:r>
            <a:r>
              <a:rPr lang="en-GB" dirty="0" err="1"/>
              <a:t>app.war</a:t>
            </a:r>
            <a:r>
              <a:rPr lang="en-GB" dirty="0"/>
              <a:t>     /</a:t>
            </a:r>
            <a:r>
              <a:rPr lang="en-GB" dirty="0" err="1"/>
              <a:t>app.war</a:t>
            </a:r>
            <a:r>
              <a:rPr lang="en-GB" dirty="0"/>
              <a:t>  </a:t>
            </a:r>
            <a:r>
              <a:rPr lang="en-GB" dirty="0">
                <a:solidFill>
                  <a:srgbClr val="FF0000"/>
                </a:solidFill>
                <a:sym typeface="Wingdings" panose="05000000000000000000" pitchFamily="2" charset="2"/>
              </a:rPr>
              <a:t> copy </a:t>
            </a:r>
            <a:r>
              <a:rPr lang="en-GB" dirty="0" err="1">
                <a:solidFill>
                  <a:srgbClr val="FF0000"/>
                </a:solidFill>
                <a:sym typeface="Wingdings" panose="05000000000000000000" pitchFamily="2" charset="2"/>
              </a:rPr>
              <a:t>app.war</a:t>
            </a:r>
            <a:r>
              <a:rPr lang="en-GB" dirty="0">
                <a:solidFill>
                  <a:srgbClr val="FF0000"/>
                </a:solidFill>
                <a:sym typeface="Wingdings" panose="05000000000000000000" pitchFamily="2" charset="2"/>
              </a:rPr>
              <a:t> file to root directory in container</a:t>
            </a:r>
            <a:endParaRPr lang="en-GB" dirty="0">
              <a:solidFill>
                <a:srgbClr val="FF0000"/>
              </a:solidFill>
            </a:endParaRPr>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5060883" y="1526005"/>
            <a:ext cx="2467342" cy="369332"/>
          </a:xfrm>
          <a:prstGeom prst="rect">
            <a:avLst/>
          </a:prstGeom>
          <a:noFill/>
        </p:spPr>
        <p:txBody>
          <a:bodyPr wrap="none" rtlCol="0">
            <a:spAutoFit/>
          </a:bodyPr>
          <a:lstStyle/>
          <a:p>
            <a:r>
              <a:rPr lang="en-GB" dirty="0">
                <a:solidFill>
                  <a:srgbClr val="FF0000"/>
                </a:solidFill>
              </a:rPr>
              <a:t>Environment variables</a:t>
            </a:r>
          </a:p>
        </p:txBody>
      </p:sp>
    </p:spTree>
    <p:extLst>
      <p:ext uri="{BB962C8B-B14F-4D97-AF65-F5344CB8AC3E}">
        <p14:creationId xmlns:p14="http://schemas.microsoft.com/office/powerpoint/2010/main" val="44806711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a:t>
            </a:r>
          </a:p>
        </p:txBody>
      </p:sp>
      <p:sp>
        <p:nvSpPr>
          <p:cNvPr id="3" name="Content Placeholder 2"/>
          <p:cNvSpPr>
            <a:spLocks noGrp="1"/>
          </p:cNvSpPr>
          <p:nvPr>
            <p:ph idx="1"/>
          </p:nvPr>
        </p:nvSpPr>
        <p:spPr>
          <a:xfrm>
            <a:off x="1047750" y="726707"/>
            <a:ext cx="7029450" cy="1102093"/>
          </a:xfrm>
        </p:spPr>
        <p:txBody>
          <a:bodyPr/>
          <a:lstStyle/>
          <a:p>
            <a:r>
              <a:rPr lang="en-GB" dirty="0"/>
              <a:t>You may have a situation where you want to run a container in the background and SSH to it.</a:t>
            </a:r>
          </a:p>
          <a:p>
            <a:r>
              <a:rPr lang="en-GB" dirty="0"/>
              <a:t>Add these lines to your </a:t>
            </a:r>
            <a:r>
              <a:rPr lang="en-GB" dirty="0" err="1"/>
              <a:t>docker</a:t>
            </a:r>
            <a:r>
              <a:rPr lang="en-GB" dirty="0"/>
              <a:t> file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328705" y="6260291"/>
            <a:ext cx="7520072" cy="369332"/>
          </a:xfrm>
          <a:prstGeom prst="rect">
            <a:avLst/>
          </a:prstGeom>
          <a:noFill/>
        </p:spPr>
        <p:txBody>
          <a:bodyPr wrap="none" rtlCol="0">
            <a:spAutoFit/>
          </a:bodyPr>
          <a:lstStyle/>
          <a:p>
            <a:r>
              <a:rPr lang="en-GB" dirty="0"/>
              <a:t>Source: https://docs.docker.com/engine/examples/running_ssh_service/</a:t>
            </a:r>
          </a:p>
        </p:txBody>
      </p:sp>
      <p:sp>
        <p:nvSpPr>
          <p:cNvPr id="6" name="TextBox 5"/>
          <p:cNvSpPr txBox="1"/>
          <p:nvPr/>
        </p:nvSpPr>
        <p:spPr>
          <a:xfrm>
            <a:off x="416260" y="1896348"/>
            <a:ext cx="8633318" cy="4247317"/>
          </a:xfrm>
          <a:prstGeom prst="rect">
            <a:avLst/>
          </a:prstGeom>
          <a:noFill/>
        </p:spPr>
        <p:txBody>
          <a:bodyPr wrap="square" rtlCol="0">
            <a:spAutoFit/>
          </a:bodyPr>
          <a:lstStyle/>
          <a:p>
            <a:r>
              <a:rPr lang="en-GB" dirty="0"/>
              <a:t>FROM </a:t>
            </a:r>
            <a:r>
              <a:rPr lang="en-GB" dirty="0" err="1"/>
              <a:t>ubuntu</a:t>
            </a:r>
            <a:r>
              <a:rPr lang="en-GB" dirty="0"/>
              <a:t>   </a:t>
            </a:r>
            <a:r>
              <a:rPr lang="en-GB" dirty="0">
                <a:sym typeface="Wingdings" panose="05000000000000000000" pitchFamily="2" charset="2"/>
              </a:rPr>
              <a:t> assuming this is the base image you want!!</a:t>
            </a:r>
            <a:endParaRPr lang="en-GB" dirty="0"/>
          </a:p>
          <a:p>
            <a:r>
              <a:rPr lang="en-GB" dirty="0"/>
              <a:t>RUN apt-get update &amp;&amp; </a:t>
            </a:r>
            <a:r>
              <a:rPr lang="en-GB" dirty="0">
                <a:solidFill>
                  <a:srgbClr val="FF0000"/>
                </a:solidFill>
              </a:rPr>
              <a:t>apt-get install -y </a:t>
            </a:r>
            <a:r>
              <a:rPr lang="en-GB" dirty="0" err="1">
                <a:solidFill>
                  <a:srgbClr val="FF0000"/>
                </a:solidFill>
              </a:rPr>
              <a:t>openssh</a:t>
            </a:r>
            <a:r>
              <a:rPr lang="en-GB" dirty="0">
                <a:solidFill>
                  <a:srgbClr val="FF0000"/>
                </a:solidFill>
              </a:rPr>
              <a:t>-server</a:t>
            </a:r>
          </a:p>
          <a:p>
            <a:r>
              <a:rPr lang="en-GB" dirty="0">
                <a:solidFill>
                  <a:srgbClr val="FF0000"/>
                </a:solidFill>
              </a:rPr>
              <a:t>RUN </a:t>
            </a:r>
            <a:r>
              <a:rPr lang="en-GB" dirty="0" err="1">
                <a:solidFill>
                  <a:srgbClr val="FF0000"/>
                </a:solidFill>
              </a:rPr>
              <a:t>mkdir</a:t>
            </a:r>
            <a:r>
              <a:rPr lang="en-GB" dirty="0">
                <a:solidFill>
                  <a:srgbClr val="FF0000"/>
                </a:solidFill>
              </a:rPr>
              <a:t> /</a:t>
            </a:r>
            <a:r>
              <a:rPr lang="en-GB" dirty="0" err="1">
                <a:solidFill>
                  <a:srgbClr val="FF0000"/>
                </a:solidFill>
              </a:rPr>
              <a:t>var</a:t>
            </a:r>
            <a:r>
              <a:rPr lang="en-GB" dirty="0">
                <a:solidFill>
                  <a:srgbClr val="FF0000"/>
                </a:solidFill>
              </a:rPr>
              <a:t>/run/</a:t>
            </a:r>
            <a:r>
              <a:rPr lang="en-GB" dirty="0" err="1">
                <a:solidFill>
                  <a:srgbClr val="FF0000"/>
                </a:solidFill>
              </a:rPr>
              <a:t>sshd</a:t>
            </a:r>
            <a:endParaRPr lang="en-GB" dirty="0">
              <a:solidFill>
                <a:srgbClr val="FF0000"/>
              </a:solidFill>
            </a:endParaRPr>
          </a:p>
          <a:p>
            <a:r>
              <a:rPr lang="en-GB" dirty="0">
                <a:solidFill>
                  <a:srgbClr val="FF0000"/>
                </a:solidFill>
              </a:rPr>
              <a:t>RUN echo '</a:t>
            </a:r>
            <a:r>
              <a:rPr lang="en-GB" dirty="0" err="1">
                <a:solidFill>
                  <a:srgbClr val="FF0000"/>
                </a:solidFill>
              </a:rPr>
              <a:t>root:</a:t>
            </a:r>
            <a:r>
              <a:rPr lang="en-GB" b="1" i="1" dirty="0" err="1">
                <a:solidFill>
                  <a:srgbClr val="FF0000"/>
                </a:solidFill>
              </a:rPr>
              <a:t>THEPASSWORDYOUCREATED</a:t>
            </a:r>
            <a:r>
              <a:rPr lang="en-GB" dirty="0">
                <a:solidFill>
                  <a:srgbClr val="FF0000"/>
                </a:solidFill>
              </a:rPr>
              <a:t>' | </a:t>
            </a:r>
            <a:r>
              <a:rPr lang="en-GB" dirty="0" err="1">
                <a:solidFill>
                  <a:srgbClr val="FF0000"/>
                </a:solidFill>
              </a:rPr>
              <a:t>chpasswd</a:t>
            </a:r>
            <a:endParaRPr lang="en-GB" dirty="0">
              <a:solidFill>
                <a:srgbClr val="FF0000"/>
              </a:solidFill>
            </a:endParaRPr>
          </a:p>
          <a:p>
            <a:r>
              <a:rPr lang="en-GB" dirty="0">
                <a:solidFill>
                  <a:srgbClr val="FF0000"/>
                </a:solidFill>
              </a:rPr>
              <a:t>RUN </a:t>
            </a:r>
            <a:r>
              <a:rPr lang="en-GB" dirty="0" err="1">
                <a:solidFill>
                  <a:srgbClr val="FF0000"/>
                </a:solidFill>
              </a:rPr>
              <a:t>sed</a:t>
            </a:r>
            <a:r>
              <a:rPr lang="en-GB" dirty="0">
                <a:solidFill>
                  <a:srgbClr val="FF0000"/>
                </a:solidFill>
              </a:rPr>
              <a:t> -</a:t>
            </a:r>
            <a:r>
              <a:rPr lang="en-GB" dirty="0" err="1">
                <a:solidFill>
                  <a:srgbClr val="FF0000"/>
                </a:solidFill>
              </a:rPr>
              <a:t>i</a:t>
            </a:r>
            <a:r>
              <a:rPr lang="en-GB" dirty="0">
                <a:solidFill>
                  <a:srgbClr val="FF0000"/>
                </a:solidFill>
              </a:rPr>
              <a:t> 's/</a:t>
            </a:r>
            <a:r>
              <a:rPr lang="en-GB" dirty="0" err="1">
                <a:solidFill>
                  <a:srgbClr val="FF0000"/>
                </a:solidFill>
              </a:rPr>
              <a:t>PermitRootLogin</a:t>
            </a:r>
            <a:r>
              <a:rPr lang="en-GB" dirty="0">
                <a:solidFill>
                  <a:srgbClr val="FF0000"/>
                </a:solidFill>
              </a:rPr>
              <a:t> prohibit-password/</a:t>
            </a:r>
            <a:r>
              <a:rPr lang="en-GB" dirty="0" err="1">
                <a:solidFill>
                  <a:srgbClr val="FF0000"/>
                </a:solidFill>
              </a:rPr>
              <a:t>PermitRootLogin</a:t>
            </a:r>
            <a:r>
              <a:rPr lang="en-GB" dirty="0">
                <a:solidFill>
                  <a:srgbClr val="FF0000"/>
                </a:solidFill>
              </a:rPr>
              <a:t> yes/' /</a:t>
            </a:r>
            <a:r>
              <a:rPr lang="en-GB" dirty="0" err="1">
                <a:solidFill>
                  <a:srgbClr val="FF0000"/>
                </a:solidFill>
              </a:rPr>
              <a:t>etc</a:t>
            </a:r>
            <a:r>
              <a:rPr lang="en-GB" dirty="0">
                <a:solidFill>
                  <a:srgbClr val="FF0000"/>
                </a:solidFill>
              </a:rPr>
              <a:t>/</a:t>
            </a:r>
            <a:r>
              <a:rPr lang="en-GB" dirty="0" err="1">
                <a:solidFill>
                  <a:srgbClr val="FF0000"/>
                </a:solidFill>
              </a:rPr>
              <a:t>ssh</a:t>
            </a:r>
            <a:r>
              <a:rPr lang="en-GB" dirty="0">
                <a:solidFill>
                  <a:srgbClr val="FF0000"/>
                </a:solidFill>
              </a:rPr>
              <a:t>/</a:t>
            </a:r>
            <a:r>
              <a:rPr lang="en-GB" dirty="0" err="1">
                <a:solidFill>
                  <a:srgbClr val="FF0000"/>
                </a:solidFill>
              </a:rPr>
              <a:t>sshd_config</a:t>
            </a:r>
            <a:endParaRPr lang="en-GB" dirty="0">
              <a:solidFill>
                <a:srgbClr val="FF0000"/>
              </a:solidFill>
            </a:endParaRPr>
          </a:p>
          <a:p>
            <a:r>
              <a:rPr lang="en-GB" dirty="0"/>
              <a:t># SSH login fix. Otherwise user is kicked off after login</a:t>
            </a:r>
          </a:p>
          <a:p>
            <a:r>
              <a:rPr lang="en-GB" dirty="0">
                <a:solidFill>
                  <a:srgbClr val="FF0000"/>
                </a:solidFill>
              </a:rPr>
              <a:t>RUN </a:t>
            </a:r>
            <a:r>
              <a:rPr lang="en-GB" dirty="0" err="1">
                <a:solidFill>
                  <a:srgbClr val="FF0000"/>
                </a:solidFill>
              </a:rPr>
              <a:t>sed</a:t>
            </a:r>
            <a:r>
              <a:rPr lang="en-GB" dirty="0">
                <a:solidFill>
                  <a:srgbClr val="FF0000"/>
                </a:solidFill>
              </a:rPr>
              <a:t> '</a:t>
            </a:r>
            <a:r>
              <a:rPr lang="en-GB" dirty="0" err="1">
                <a:solidFill>
                  <a:srgbClr val="FF0000"/>
                </a:solidFill>
              </a:rPr>
              <a:t>s@session</a:t>
            </a:r>
            <a:r>
              <a:rPr lang="en-GB" dirty="0">
                <a:solidFill>
                  <a:srgbClr val="FF0000"/>
                </a:solidFill>
              </a:rPr>
              <a:t>\s*required\s*</a:t>
            </a:r>
            <a:r>
              <a:rPr lang="en-GB" dirty="0" err="1">
                <a:solidFill>
                  <a:srgbClr val="FF0000"/>
                </a:solidFill>
              </a:rPr>
              <a:t>pam_loginuid.so@session</a:t>
            </a:r>
            <a:r>
              <a:rPr lang="en-GB" dirty="0">
                <a:solidFill>
                  <a:srgbClr val="FF0000"/>
                </a:solidFill>
              </a:rPr>
              <a:t> optional </a:t>
            </a:r>
            <a:r>
              <a:rPr lang="en-GB" dirty="0" err="1">
                <a:solidFill>
                  <a:srgbClr val="FF0000"/>
                </a:solidFill>
              </a:rPr>
              <a:t>pam_loginuid.so@g</a:t>
            </a:r>
            <a:r>
              <a:rPr lang="en-GB" dirty="0">
                <a:solidFill>
                  <a:srgbClr val="FF0000"/>
                </a:solidFill>
              </a:rPr>
              <a:t>' -</a:t>
            </a:r>
            <a:r>
              <a:rPr lang="en-GB" dirty="0" err="1">
                <a:solidFill>
                  <a:srgbClr val="FF0000"/>
                </a:solidFill>
              </a:rPr>
              <a:t>i</a:t>
            </a:r>
            <a:r>
              <a:rPr lang="en-GB" dirty="0">
                <a:solidFill>
                  <a:srgbClr val="FF0000"/>
                </a:solidFill>
              </a:rPr>
              <a:t> /</a:t>
            </a:r>
            <a:r>
              <a:rPr lang="en-GB" dirty="0" err="1">
                <a:solidFill>
                  <a:srgbClr val="FF0000"/>
                </a:solidFill>
              </a:rPr>
              <a:t>etc</a:t>
            </a:r>
            <a:r>
              <a:rPr lang="en-GB" dirty="0">
                <a:solidFill>
                  <a:srgbClr val="FF0000"/>
                </a:solidFill>
              </a:rPr>
              <a:t>/</a:t>
            </a:r>
            <a:r>
              <a:rPr lang="en-GB" dirty="0" err="1">
                <a:solidFill>
                  <a:srgbClr val="FF0000"/>
                </a:solidFill>
              </a:rPr>
              <a:t>pam.d</a:t>
            </a:r>
            <a:r>
              <a:rPr lang="en-GB" dirty="0">
                <a:solidFill>
                  <a:srgbClr val="FF0000"/>
                </a:solidFill>
              </a:rPr>
              <a:t>/</a:t>
            </a:r>
            <a:r>
              <a:rPr lang="en-GB" dirty="0" err="1">
                <a:solidFill>
                  <a:srgbClr val="FF0000"/>
                </a:solidFill>
              </a:rPr>
              <a:t>sshd</a:t>
            </a:r>
            <a:endParaRPr lang="en-GB" dirty="0">
              <a:solidFill>
                <a:srgbClr val="FF0000"/>
              </a:solidFill>
            </a:endParaRPr>
          </a:p>
          <a:p>
            <a:endParaRPr lang="en-GB" dirty="0"/>
          </a:p>
          <a:p>
            <a:r>
              <a:rPr lang="en-GB" dirty="0">
                <a:solidFill>
                  <a:srgbClr val="FF0000"/>
                </a:solidFill>
              </a:rPr>
              <a:t>ENV NOTVISIBLE "in users profile"</a:t>
            </a:r>
          </a:p>
          <a:p>
            <a:r>
              <a:rPr lang="en-GB" dirty="0">
                <a:solidFill>
                  <a:srgbClr val="FF0000"/>
                </a:solidFill>
              </a:rPr>
              <a:t>RUN echo "export VISIBLE=now" &gt;&gt; /</a:t>
            </a:r>
            <a:r>
              <a:rPr lang="en-GB" dirty="0" err="1">
                <a:solidFill>
                  <a:srgbClr val="FF0000"/>
                </a:solidFill>
              </a:rPr>
              <a:t>etc</a:t>
            </a:r>
            <a:r>
              <a:rPr lang="en-GB" dirty="0">
                <a:solidFill>
                  <a:srgbClr val="FF0000"/>
                </a:solidFill>
              </a:rPr>
              <a:t>/profile</a:t>
            </a:r>
          </a:p>
          <a:p>
            <a:endParaRPr lang="en-GB" dirty="0"/>
          </a:p>
          <a:p>
            <a:r>
              <a:rPr lang="en-GB" dirty="0"/>
              <a:t>EXPOSE </a:t>
            </a:r>
            <a:r>
              <a:rPr lang="en-GB" dirty="0">
                <a:solidFill>
                  <a:srgbClr val="FF0000"/>
                </a:solidFill>
              </a:rPr>
              <a:t>22</a:t>
            </a:r>
          </a:p>
          <a:p>
            <a:r>
              <a:rPr lang="en-GB" dirty="0">
                <a:solidFill>
                  <a:srgbClr val="FF0000"/>
                </a:solidFill>
              </a:rPr>
              <a:t>CMD ["/</a:t>
            </a:r>
            <a:r>
              <a:rPr lang="en-GB" dirty="0" err="1">
                <a:solidFill>
                  <a:srgbClr val="FF0000"/>
                </a:solidFill>
              </a:rPr>
              <a:t>usr</a:t>
            </a:r>
            <a:r>
              <a:rPr lang="en-GB" dirty="0">
                <a:solidFill>
                  <a:srgbClr val="FF0000"/>
                </a:solidFill>
              </a:rPr>
              <a:t>/</a:t>
            </a:r>
            <a:r>
              <a:rPr lang="en-GB" dirty="0" err="1">
                <a:solidFill>
                  <a:srgbClr val="FF0000"/>
                </a:solidFill>
              </a:rPr>
              <a:t>sbin</a:t>
            </a:r>
            <a:r>
              <a:rPr lang="en-GB" dirty="0">
                <a:solidFill>
                  <a:srgbClr val="FF0000"/>
                </a:solidFill>
              </a:rPr>
              <a:t>/</a:t>
            </a:r>
            <a:r>
              <a:rPr lang="en-GB" dirty="0" err="1">
                <a:solidFill>
                  <a:srgbClr val="FF0000"/>
                </a:solidFill>
              </a:rPr>
              <a:t>sshd</a:t>
            </a:r>
            <a:r>
              <a:rPr lang="en-GB" dirty="0">
                <a:solidFill>
                  <a:srgbClr val="FF0000"/>
                </a:solidFill>
              </a:rPr>
              <a:t>", "-D"]</a:t>
            </a:r>
          </a:p>
        </p:txBody>
      </p:sp>
      <p:sp>
        <p:nvSpPr>
          <p:cNvPr id="7" name="TextBox 6"/>
          <p:cNvSpPr txBox="1"/>
          <p:nvPr/>
        </p:nvSpPr>
        <p:spPr>
          <a:xfrm>
            <a:off x="7205869" y="1779722"/>
            <a:ext cx="1843709" cy="923330"/>
          </a:xfrm>
          <a:prstGeom prst="rect">
            <a:avLst/>
          </a:prstGeom>
          <a:noFill/>
        </p:spPr>
        <p:txBody>
          <a:bodyPr wrap="square" rtlCol="0">
            <a:spAutoFit/>
          </a:bodyPr>
          <a:lstStyle/>
          <a:p>
            <a:r>
              <a:rPr lang="en-GB" dirty="0"/>
              <a:t>Change this to your required password</a:t>
            </a:r>
          </a:p>
        </p:txBody>
      </p:sp>
      <p:cxnSp>
        <p:nvCxnSpPr>
          <p:cNvPr id="9" name="Straight Arrow Connector 8"/>
          <p:cNvCxnSpPr/>
          <p:nvPr/>
        </p:nvCxnSpPr>
        <p:spPr bwMode="auto">
          <a:xfrm flipH="1">
            <a:off x="4914900" y="2221396"/>
            <a:ext cx="2231335" cy="52677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 name="TextBox 9"/>
          <p:cNvSpPr txBox="1"/>
          <p:nvPr/>
        </p:nvSpPr>
        <p:spPr>
          <a:xfrm>
            <a:off x="6624430" y="4681330"/>
            <a:ext cx="2464905" cy="923330"/>
          </a:xfrm>
          <a:prstGeom prst="rect">
            <a:avLst/>
          </a:prstGeom>
          <a:noFill/>
        </p:spPr>
        <p:txBody>
          <a:bodyPr wrap="square" rtlCol="0">
            <a:spAutoFit/>
          </a:bodyPr>
          <a:lstStyle/>
          <a:p>
            <a:r>
              <a:rPr lang="en-GB" dirty="0"/>
              <a:t>Note: I have found I needed a # here i.e.</a:t>
            </a:r>
            <a:br>
              <a:rPr lang="en-GB" dirty="0"/>
            </a:br>
            <a:r>
              <a:rPr lang="en-GB" dirty="0"/>
              <a:t>….s/</a:t>
            </a:r>
            <a:r>
              <a:rPr lang="en-GB" b="1" dirty="0"/>
              <a:t>#</a:t>
            </a:r>
            <a:r>
              <a:rPr lang="en-GB" dirty="0"/>
              <a:t>Perm….</a:t>
            </a:r>
          </a:p>
        </p:txBody>
      </p:sp>
      <p:cxnSp>
        <p:nvCxnSpPr>
          <p:cNvPr id="12" name="Elbow Connector 11"/>
          <p:cNvCxnSpPr/>
          <p:nvPr/>
        </p:nvCxnSpPr>
        <p:spPr bwMode="auto">
          <a:xfrm rot="10800000">
            <a:off x="1893405" y="3329609"/>
            <a:ext cx="4701209" cy="1684682"/>
          </a:xfrm>
          <a:prstGeom prst="bentConnector3">
            <a:avLst>
              <a:gd name="adj1" fmla="val 100000"/>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84117187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t>
            </a:r>
            <a:r>
              <a:rPr lang="en-GB" dirty="0" err="1"/>
              <a:t>dockerignore</a:t>
            </a:r>
            <a:endParaRPr lang="en-GB" dirty="0"/>
          </a:p>
        </p:txBody>
      </p:sp>
      <p:sp>
        <p:nvSpPr>
          <p:cNvPr id="3" name="Content Placeholder 2"/>
          <p:cNvSpPr>
            <a:spLocks noGrp="1"/>
          </p:cNvSpPr>
          <p:nvPr>
            <p:ph idx="1"/>
          </p:nvPr>
        </p:nvSpPr>
        <p:spPr>
          <a:xfrm>
            <a:off x="1047750" y="1082040"/>
            <a:ext cx="7029450" cy="4756785"/>
          </a:xfrm>
        </p:spPr>
        <p:txBody>
          <a:bodyPr/>
          <a:lstStyle/>
          <a:p>
            <a:r>
              <a:rPr lang="en-GB" dirty="0"/>
              <a:t>This is another text file placed in the same directory as the </a:t>
            </a:r>
            <a:r>
              <a:rPr lang="en-GB" i="1" dirty="0" err="1"/>
              <a:t>dockerfile</a:t>
            </a:r>
            <a:r>
              <a:rPr lang="en-GB" dirty="0"/>
              <a:t> file</a:t>
            </a:r>
          </a:p>
          <a:p>
            <a:r>
              <a:rPr lang="en-GB" dirty="0"/>
              <a:t>Specifies files to ignore during an ADD or COPY because the container does not need them</a:t>
            </a:r>
          </a:p>
          <a:p>
            <a:endParaRPr lang="en-GB" dirty="0"/>
          </a:p>
          <a:p>
            <a:r>
              <a:rPr lang="en-GB" dirty="0"/>
              <a:t>Example: Ignore all .txt files</a:t>
            </a:r>
            <a:br>
              <a:rPr lang="en-GB" dirty="0"/>
            </a:br>
            <a:r>
              <a:rPr lang="en-GB" dirty="0"/>
              <a:t>*.txt</a:t>
            </a:r>
          </a:p>
          <a:p>
            <a:r>
              <a:rPr lang="en-GB" dirty="0"/>
              <a:t>Example: Ignore all files except .jar and .war files</a:t>
            </a:r>
            <a:br>
              <a:rPr lang="en-GB" dirty="0"/>
            </a:br>
            <a:r>
              <a:rPr lang="en-GB" dirty="0"/>
              <a:t>*.*</a:t>
            </a:r>
            <a:br>
              <a:rPr lang="en-GB" dirty="0"/>
            </a:br>
            <a:r>
              <a:rPr lang="en-GB" dirty="0"/>
              <a:t>!*.jar</a:t>
            </a:r>
            <a:br>
              <a:rPr lang="en-GB" dirty="0"/>
            </a:br>
            <a:r>
              <a:rPr lang="en-GB" dirty="0"/>
              <a:t>!*.war </a:t>
            </a:r>
          </a:p>
          <a:p>
            <a:r>
              <a:rPr lang="en-GB" dirty="0"/>
              <a:t>Example: </a:t>
            </a:r>
            <a:r>
              <a:rPr lang="en-GB" dirty="0" err="1"/>
              <a:t>Ingore</a:t>
            </a:r>
            <a:r>
              <a:rPr lang="en-GB" dirty="0"/>
              <a:t> files and directories starting with </a:t>
            </a:r>
            <a:r>
              <a:rPr lang="en-GB" i="1" dirty="0"/>
              <a:t>temp</a:t>
            </a:r>
            <a:br>
              <a:rPr lang="en-GB" dirty="0"/>
            </a:br>
            <a:r>
              <a:rPr lang="en-GB" dirty="0"/>
              <a:t>temp*</a:t>
            </a:r>
          </a:p>
          <a:p>
            <a:r>
              <a:rPr lang="en-GB" dirty="0"/>
              <a:t>Example:  Exclude files and directories starting with </a:t>
            </a:r>
            <a:r>
              <a:rPr lang="en-GB" i="1" dirty="0"/>
              <a:t>temp</a:t>
            </a:r>
            <a:r>
              <a:rPr lang="en-GB" dirty="0"/>
              <a:t> from any subdirectory that is two levels below the root.</a:t>
            </a:r>
            <a:br>
              <a:rPr lang="en-GB" dirty="0"/>
            </a:br>
            <a:r>
              <a:rPr lang="en-GB" dirty="0"/>
              <a:t>*/*/temp*</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29544576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Images Revisited</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356044" y="1097280"/>
            <a:ext cx="2403222" cy="1477328"/>
          </a:xfrm>
          <a:prstGeom prst="rect">
            <a:avLst/>
          </a:prstGeom>
          <a:noFill/>
          <a:ln w="28575">
            <a:solidFill>
              <a:schemeClr val="tx1"/>
            </a:solidFill>
          </a:ln>
        </p:spPr>
        <p:txBody>
          <a:bodyPr wrap="none" rtlCol="0">
            <a:spAutoFit/>
          </a:bodyPr>
          <a:lstStyle/>
          <a:p>
            <a:r>
              <a:rPr lang="en-GB" b="1" u="sng" dirty="0" err="1"/>
              <a:t>dockerfile</a:t>
            </a:r>
            <a:endParaRPr lang="en-GB" b="1" u="sng" dirty="0"/>
          </a:p>
          <a:p>
            <a:endParaRPr lang="en-GB" dirty="0"/>
          </a:p>
          <a:p>
            <a:r>
              <a:rPr lang="en-GB" dirty="0"/>
              <a:t>FROM </a:t>
            </a:r>
            <a:r>
              <a:rPr lang="en-GB" dirty="0" err="1">
                <a:solidFill>
                  <a:srgbClr val="FF0000"/>
                </a:solidFill>
              </a:rPr>
              <a:t>node:carbon</a:t>
            </a:r>
            <a:br>
              <a:rPr lang="en-GB" dirty="0"/>
            </a:br>
            <a:br>
              <a:rPr lang="en-GB" dirty="0"/>
            </a:br>
            <a:r>
              <a:rPr lang="en-GB" dirty="0"/>
              <a:t>WORKDIR …</a:t>
            </a:r>
            <a:r>
              <a:rPr lang="en-GB" dirty="0" err="1"/>
              <a:t>etc</a:t>
            </a:r>
            <a:r>
              <a:rPr lang="en-GB" dirty="0"/>
              <a:t>, etc.</a:t>
            </a:r>
          </a:p>
        </p:txBody>
      </p:sp>
      <p:sp>
        <p:nvSpPr>
          <p:cNvPr id="6" name="Regular Pentagon 5"/>
          <p:cNvSpPr/>
          <p:nvPr/>
        </p:nvSpPr>
        <p:spPr bwMode="auto">
          <a:xfrm>
            <a:off x="3543300" y="2263140"/>
            <a:ext cx="1615440" cy="1577340"/>
          </a:xfrm>
          <a:prstGeom prst="pentagon">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a:ln>
                  <a:noFill/>
                </a:ln>
                <a:solidFill>
                  <a:schemeClr val="tx1"/>
                </a:solidFill>
                <a:effectLst/>
                <a:latin typeface="Helvetica" panose="020B0604020202020204" pitchFamily="34" charset="0"/>
              </a:rPr>
              <a:t>DockerHub</a:t>
            </a:r>
            <a:endParaRPr kumimoji="0" lang="en-GB" sz="1800" b="0" i="0" u="none" strike="noStrike" cap="none" normalizeH="0" baseline="0" dirty="0">
              <a:ln>
                <a:noFill/>
              </a:ln>
              <a:solidFill>
                <a:schemeClr val="tx1"/>
              </a:solidFill>
              <a:effectLst/>
              <a:latin typeface="Helvetica" panose="020B0604020202020204" pitchFamily="34" charset="0"/>
            </a:endParaRPr>
          </a:p>
        </p:txBody>
      </p:sp>
      <p:cxnSp>
        <p:nvCxnSpPr>
          <p:cNvPr id="8" name="Straight Arrow Connector 7"/>
          <p:cNvCxnSpPr>
            <a:endCxn id="5" idx="3"/>
          </p:cNvCxnSpPr>
          <p:nvPr/>
        </p:nvCxnSpPr>
        <p:spPr bwMode="auto">
          <a:xfrm flipH="1" flipV="1">
            <a:off x="2759266" y="1835944"/>
            <a:ext cx="1138142" cy="73866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TextBox 8"/>
          <p:cNvSpPr txBox="1"/>
          <p:nvPr/>
        </p:nvSpPr>
        <p:spPr>
          <a:xfrm>
            <a:off x="5728144" y="1935480"/>
            <a:ext cx="3134191" cy="1477328"/>
          </a:xfrm>
          <a:prstGeom prst="rect">
            <a:avLst/>
          </a:prstGeom>
          <a:noFill/>
          <a:ln w="28575">
            <a:solidFill>
              <a:schemeClr val="tx1"/>
            </a:solidFill>
          </a:ln>
        </p:spPr>
        <p:txBody>
          <a:bodyPr wrap="none" rtlCol="0">
            <a:spAutoFit/>
          </a:bodyPr>
          <a:lstStyle/>
          <a:p>
            <a:r>
              <a:rPr lang="en-GB" b="1" u="sng" dirty="0" err="1"/>
              <a:t>dockerfile</a:t>
            </a:r>
            <a:endParaRPr lang="en-GB" b="1" u="sng" dirty="0"/>
          </a:p>
          <a:p>
            <a:endParaRPr lang="en-GB" dirty="0"/>
          </a:p>
          <a:p>
            <a:r>
              <a:rPr lang="en-GB" dirty="0"/>
              <a:t>FROM </a:t>
            </a:r>
            <a:r>
              <a:rPr lang="en-GB" dirty="0" err="1">
                <a:solidFill>
                  <a:srgbClr val="FF0000"/>
                </a:solidFill>
              </a:rPr>
              <a:t>buildpack-deps:jessie</a:t>
            </a:r>
            <a:br>
              <a:rPr lang="en-GB" dirty="0"/>
            </a:br>
            <a:br>
              <a:rPr lang="en-GB" dirty="0"/>
            </a:br>
            <a:r>
              <a:rPr lang="en-GB" dirty="0"/>
              <a:t>WORKDIR …</a:t>
            </a:r>
            <a:r>
              <a:rPr lang="en-GB" dirty="0" err="1"/>
              <a:t>etc</a:t>
            </a:r>
            <a:r>
              <a:rPr lang="en-GB" dirty="0"/>
              <a:t>, etc.</a:t>
            </a:r>
          </a:p>
        </p:txBody>
      </p:sp>
      <p:cxnSp>
        <p:nvCxnSpPr>
          <p:cNvPr id="11" name="Straight Arrow Connector 10"/>
          <p:cNvCxnSpPr/>
          <p:nvPr/>
        </p:nvCxnSpPr>
        <p:spPr bwMode="auto">
          <a:xfrm flipH="1">
            <a:off x="4859464" y="2430780"/>
            <a:ext cx="807720" cy="143828"/>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3" name="TextBox 12"/>
          <p:cNvSpPr txBox="1"/>
          <p:nvPr/>
        </p:nvSpPr>
        <p:spPr>
          <a:xfrm>
            <a:off x="4859464" y="4205366"/>
            <a:ext cx="2416046" cy="369332"/>
          </a:xfrm>
          <a:prstGeom prst="rect">
            <a:avLst/>
          </a:prstGeom>
          <a:noFill/>
        </p:spPr>
        <p:txBody>
          <a:bodyPr wrap="none" rtlCol="0">
            <a:spAutoFit/>
          </a:bodyPr>
          <a:lstStyle/>
          <a:p>
            <a:r>
              <a:rPr lang="en-GB" dirty="0" err="1"/>
              <a:t>buildpack-deps:jessie</a:t>
            </a:r>
            <a:endParaRPr lang="en-GB" dirty="0"/>
          </a:p>
        </p:txBody>
      </p:sp>
      <p:sp>
        <p:nvSpPr>
          <p:cNvPr id="14" name="TextBox 13"/>
          <p:cNvSpPr txBox="1"/>
          <p:nvPr/>
        </p:nvSpPr>
        <p:spPr>
          <a:xfrm>
            <a:off x="257175" y="659884"/>
            <a:ext cx="1005403" cy="369332"/>
          </a:xfrm>
          <a:prstGeom prst="rect">
            <a:avLst/>
          </a:prstGeom>
          <a:noFill/>
        </p:spPr>
        <p:txBody>
          <a:bodyPr wrap="none" rtlCol="0">
            <a:spAutoFit/>
          </a:bodyPr>
          <a:lstStyle/>
          <a:p>
            <a:r>
              <a:rPr lang="en-GB" dirty="0" err="1"/>
              <a:t>my_app</a:t>
            </a:r>
            <a:endParaRPr lang="en-GB" dirty="0"/>
          </a:p>
        </p:txBody>
      </p:sp>
      <p:sp>
        <p:nvSpPr>
          <p:cNvPr id="15" name="TextBox 14"/>
          <p:cNvSpPr txBox="1"/>
          <p:nvPr/>
        </p:nvSpPr>
        <p:spPr>
          <a:xfrm>
            <a:off x="4859464" y="4649946"/>
            <a:ext cx="3698448" cy="1477328"/>
          </a:xfrm>
          <a:prstGeom prst="rect">
            <a:avLst/>
          </a:prstGeom>
          <a:noFill/>
          <a:ln w="28575">
            <a:solidFill>
              <a:schemeClr val="tx1"/>
            </a:solidFill>
          </a:ln>
        </p:spPr>
        <p:txBody>
          <a:bodyPr wrap="none" rtlCol="0">
            <a:spAutoFit/>
          </a:bodyPr>
          <a:lstStyle/>
          <a:p>
            <a:r>
              <a:rPr lang="en-GB" b="1" u="sng" dirty="0" err="1"/>
              <a:t>dockerfile</a:t>
            </a:r>
            <a:endParaRPr lang="en-GB" b="1" u="sng" dirty="0"/>
          </a:p>
          <a:p>
            <a:endParaRPr lang="en-GB" dirty="0"/>
          </a:p>
          <a:p>
            <a:r>
              <a:rPr lang="en-GB" dirty="0"/>
              <a:t>FROM </a:t>
            </a:r>
            <a:r>
              <a:rPr lang="en-GB" dirty="0" err="1">
                <a:solidFill>
                  <a:srgbClr val="FF0000"/>
                </a:solidFill>
              </a:rPr>
              <a:t>buildpack-deps:jessie-scm</a:t>
            </a:r>
            <a:br>
              <a:rPr lang="en-GB" dirty="0"/>
            </a:br>
            <a:br>
              <a:rPr lang="en-GB" dirty="0"/>
            </a:br>
            <a:r>
              <a:rPr lang="en-GB" dirty="0"/>
              <a:t>WORKDIR …</a:t>
            </a:r>
            <a:r>
              <a:rPr lang="en-GB" dirty="0" err="1"/>
              <a:t>etc</a:t>
            </a:r>
            <a:r>
              <a:rPr lang="en-GB" dirty="0"/>
              <a:t>, etc.</a:t>
            </a:r>
          </a:p>
        </p:txBody>
      </p:sp>
      <p:sp>
        <p:nvSpPr>
          <p:cNvPr id="16" name="TextBox 15"/>
          <p:cNvSpPr txBox="1"/>
          <p:nvPr/>
        </p:nvSpPr>
        <p:spPr>
          <a:xfrm>
            <a:off x="5667184" y="1508284"/>
            <a:ext cx="1505540" cy="369332"/>
          </a:xfrm>
          <a:prstGeom prst="rect">
            <a:avLst/>
          </a:prstGeom>
          <a:noFill/>
        </p:spPr>
        <p:txBody>
          <a:bodyPr wrap="none" rtlCol="0">
            <a:spAutoFit/>
          </a:bodyPr>
          <a:lstStyle/>
          <a:p>
            <a:r>
              <a:rPr lang="en-GB" dirty="0" err="1"/>
              <a:t>node:carbon</a:t>
            </a:r>
            <a:endParaRPr lang="en-GB" dirty="0"/>
          </a:p>
        </p:txBody>
      </p:sp>
      <p:cxnSp>
        <p:nvCxnSpPr>
          <p:cNvPr id="17" name="Straight Arrow Connector 16"/>
          <p:cNvCxnSpPr>
            <a:endCxn id="9" idx="2"/>
          </p:cNvCxnSpPr>
          <p:nvPr/>
        </p:nvCxnSpPr>
        <p:spPr bwMode="auto">
          <a:xfrm flipV="1">
            <a:off x="6614160" y="3412808"/>
            <a:ext cx="681080" cy="59531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0" name="TextBox 19"/>
          <p:cNvSpPr txBox="1"/>
          <p:nvPr/>
        </p:nvSpPr>
        <p:spPr>
          <a:xfrm>
            <a:off x="356044" y="3230374"/>
            <a:ext cx="2727960" cy="3139321"/>
          </a:xfrm>
          <a:prstGeom prst="rect">
            <a:avLst/>
          </a:prstGeom>
          <a:noFill/>
        </p:spPr>
        <p:txBody>
          <a:bodyPr wrap="square" rtlCol="0">
            <a:spAutoFit/>
          </a:bodyPr>
          <a:lstStyle/>
          <a:p>
            <a:r>
              <a:rPr lang="en-GB" dirty="0"/>
              <a:t>One </a:t>
            </a:r>
            <a:r>
              <a:rPr lang="en-GB" dirty="0" err="1"/>
              <a:t>dockerfile</a:t>
            </a:r>
            <a:r>
              <a:rPr lang="en-GB" dirty="0"/>
              <a:t> leads to another that leads to another, etc.</a:t>
            </a:r>
          </a:p>
          <a:p>
            <a:endParaRPr lang="en-GB" dirty="0"/>
          </a:p>
          <a:p>
            <a:r>
              <a:rPr lang="en-GB" dirty="0"/>
              <a:t>Each builds an image.</a:t>
            </a:r>
          </a:p>
          <a:p>
            <a:r>
              <a:rPr lang="en-GB" dirty="0" err="1"/>
              <a:t>my_app</a:t>
            </a:r>
            <a:r>
              <a:rPr lang="en-GB" dirty="0"/>
              <a:t> pulls each of these images, but it does not necessarily have to rebuild each of them. </a:t>
            </a:r>
            <a:r>
              <a:rPr lang="en-GB" b="1" dirty="0">
                <a:solidFill>
                  <a:srgbClr val="FF0000"/>
                </a:solidFill>
              </a:rPr>
              <a:t>The images are cached</a:t>
            </a:r>
            <a:r>
              <a:rPr lang="en-GB" dirty="0"/>
              <a:t>.</a:t>
            </a:r>
          </a:p>
        </p:txBody>
      </p:sp>
    </p:spTree>
    <p:extLst>
      <p:ext uri="{BB962C8B-B14F-4D97-AF65-F5344CB8AC3E}">
        <p14:creationId xmlns:p14="http://schemas.microsoft.com/office/powerpoint/2010/main" val="385765626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NOTE</a:t>
            </a:r>
          </a:p>
        </p:txBody>
      </p:sp>
      <p:sp>
        <p:nvSpPr>
          <p:cNvPr id="3" name="Content Placeholder 2"/>
          <p:cNvSpPr>
            <a:spLocks noGrp="1"/>
          </p:cNvSpPr>
          <p:nvPr>
            <p:ph idx="1"/>
          </p:nvPr>
        </p:nvSpPr>
        <p:spPr/>
        <p:txBody>
          <a:bodyPr/>
          <a:lstStyle/>
          <a:p>
            <a:r>
              <a:rPr lang="en-GB" dirty="0"/>
              <a:t>The work for setting up the infrastructure for an application is now the responsibility of the developer</a:t>
            </a:r>
          </a:p>
          <a:p>
            <a:r>
              <a:rPr lang="en-GB" b="1" dirty="0" err="1">
                <a:solidFill>
                  <a:srgbClr val="FF0000"/>
                </a:solidFill>
              </a:rPr>
              <a:t>dockerfiles</a:t>
            </a:r>
            <a:r>
              <a:rPr lang="en-GB" b="1" dirty="0">
                <a:solidFill>
                  <a:srgbClr val="FF0000"/>
                </a:solidFill>
              </a:rPr>
              <a:t> can be submitted to version control </a:t>
            </a:r>
            <a:r>
              <a:rPr lang="en-GB" dirty="0"/>
              <a:t>along with the code for the application</a:t>
            </a:r>
          </a:p>
          <a:p>
            <a:r>
              <a:rPr lang="en-GB" dirty="0"/>
              <a:t>They setup the </a:t>
            </a:r>
            <a:r>
              <a:rPr lang="en-GB" dirty="0" err="1"/>
              <a:t>dockerfile</a:t>
            </a:r>
            <a:r>
              <a:rPr lang="en-GB" dirty="0"/>
              <a:t> and this can be handed over to the software test department along with the code</a:t>
            </a:r>
          </a:p>
          <a:p>
            <a:r>
              <a:rPr lang="en-GB" dirty="0"/>
              <a:t>WIN </a:t>
            </a:r>
            <a:r>
              <a:rPr lang="en-GB" dirty="0" err="1"/>
              <a:t>WIN</a:t>
            </a:r>
            <a:r>
              <a:rPr lang="en-GB" dirty="0"/>
              <a:t>!!</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47504295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7750" y="1159845"/>
            <a:ext cx="7029450" cy="4678980"/>
          </a:xfrm>
        </p:spPr>
        <p:txBody>
          <a:bodyPr/>
          <a:lstStyle/>
          <a:p>
            <a:pPr marL="0" indent="0" algn="ctr">
              <a:buNone/>
            </a:pPr>
            <a:r>
              <a:rPr lang="en-GB" sz="9600" dirty="0"/>
              <a:t>BUILDING THE</a:t>
            </a:r>
            <a:br>
              <a:rPr lang="en-GB" sz="9600" dirty="0"/>
            </a:br>
            <a:r>
              <a:rPr lang="en-GB" sz="9600" dirty="0"/>
              <a:t>IMAGE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82935178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Building a Container Image</a:t>
            </a:r>
          </a:p>
        </p:txBody>
      </p:sp>
      <p:sp>
        <p:nvSpPr>
          <p:cNvPr id="3" name="Content Placeholder 2"/>
          <p:cNvSpPr>
            <a:spLocks noGrp="1"/>
          </p:cNvSpPr>
          <p:nvPr>
            <p:ph idx="1"/>
          </p:nvPr>
        </p:nvSpPr>
        <p:spPr>
          <a:xfrm>
            <a:off x="1047750" y="1097280"/>
            <a:ext cx="7029450" cy="4741545"/>
          </a:xfrm>
        </p:spPr>
        <p:txBody>
          <a:bodyPr/>
          <a:lstStyle/>
          <a:p>
            <a:r>
              <a:rPr lang="en-GB" dirty="0"/>
              <a:t>Use Docker to prepare our software and its execution environment by packing them onto a file system.</a:t>
            </a:r>
          </a:p>
          <a:p>
            <a:r>
              <a:rPr lang="en-GB" dirty="0"/>
              <a:t>Create a directory for the image. Give it the same name as the image name you wish to use.</a:t>
            </a:r>
          </a:p>
          <a:p>
            <a:r>
              <a:rPr lang="en-GB" dirty="0"/>
              <a:t>Create a file called “</a:t>
            </a:r>
            <a:r>
              <a:rPr lang="en-GB" dirty="0" err="1"/>
              <a:t>dockerfile</a:t>
            </a:r>
            <a:r>
              <a:rPr lang="en-GB" dirty="0"/>
              <a:t>” (no file extension)</a:t>
            </a:r>
          </a:p>
          <a:p>
            <a:r>
              <a:rPr lang="en-GB" dirty="0"/>
              <a:t>Write the file … FROM…</a:t>
            </a:r>
            <a:r>
              <a:rPr lang="en-GB" dirty="0" err="1"/>
              <a:t>etc</a:t>
            </a:r>
            <a:r>
              <a:rPr lang="en-GB" dirty="0"/>
              <a:t>, etc.</a:t>
            </a:r>
          </a:p>
          <a:p>
            <a:r>
              <a:rPr lang="en-GB" dirty="0"/>
              <a:t>From command window and within the directory, execute one of these commands</a:t>
            </a:r>
          </a:p>
          <a:p>
            <a:pPr marL="0" indent="0">
              <a:buNone/>
            </a:pPr>
            <a:r>
              <a:rPr lang="en-GB" dirty="0"/>
              <a:t>	</a:t>
            </a:r>
            <a:endParaRPr lang="en-GB" sz="4800" i="1" dirty="0"/>
          </a:p>
          <a:p>
            <a:endParaRPr lang="en-GB" dirty="0"/>
          </a:p>
          <a:p>
            <a:endParaRPr lang="en-GB" dirty="0"/>
          </a:p>
          <a:p>
            <a:r>
              <a:rPr lang="en-GB" dirty="0"/>
              <a:t>Interestingly we can pull a Linux “</a:t>
            </a:r>
            <a:r>
              <a:rPr lang="en-GB" dirty="0" err="1"/>
              <a:t>ubuntu</a:t>
            </a:r>
            <a:r>
              <a:rPr lang="en-GB" dirty="0"/>
              <a:t>” image on Windows because Docker is running on Hyper-V which is a Type 1 hypervisor and supports any OS</a:t>
            </a:r>
          </a:p>
          <a:p>
            <a:r>
              <a:rPr lang="en-GB" dirty="0"/>
              <a:t>See note on warnings on next slide!!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6486152" y="3950897"/>
            <a:ext cx="2386436" cy="923330"/>
          </a:xfrm>
          <a:prstGeom prst="rect">
            <a:avLst/>
          </a:prstGeom>
          <a:noFill/>
          <a:ln w="12700">
            <a:solidFill>
              <a:schemeClr val="tx1"/>
            </a:solidFill>
          </a:ln>
        </p:spPr>
        <p:txBody>
          <a:bodyPr wrap="square" rtlCol="0">
            <a:spAutoFit/>
          </a:bodyPr>
          <a:lstStyle/>
          <a:p>
            <a:r>
              <a:rPr lang="en-GB" dirty="0"/>
              <a:t>Builds image with “local” name and tag</a:t>
            </a:r>
            <a:br>
              <a:rPr lang="en-GB" dirty="0"/>
            </a:br>
            <a:r>
              <a:rPr lang="en-GB" dirty="0" err="1"/>
              <a:t>my-nginx:latest</a:t>
            </a:r>
            <a:endParaRPr lang="en-GB" dirty="0"/>
          </a:p>
        </p:txBody>
      </p:sp>
      <p:sp>
        <p:nvSpPr>
          <p:cNvPr id="6" name="TextBox 5"/>
          <p:cNvSpPr txBox="1"/>
          <p:nvPr/>
        </p:nvSpPr>
        <p:spPr>
          <a:xfrm>
            <a:off x="1923457" y="3950897"/>
            <a:ext cx="4442242" cy="923330"/>
          </a:xfrm>
          <a:prstGeom prst="rect">
            <a:avLst/>
          </a:prstGeom>
          <a:solidFill>
            <a:schemeClr val="bg1"/>
          </a:solidFill>
        </p:spPr>
        <p:txBody>
          <a:bodyPr wrap="none" rtlCol="0">
            <a:spAutoFit/>
          </a:bodyPr>
          <a:lstStyle/>
          <a:p>
            <a:r>
              <a:rPr lang="en-GB" i="1" strike="sngStrike" dirty="0" err="1"/>
              <a:t>docker</a:t>
            </a:r>
            <a:r>
              <a:rPr lang="en-GB" i="1" strike="sngStrike" dirty="0"/>
              <a:t> image build  .</a:t>
            </a:r>
            <a:br>
              <a:rPr lang="en-GB" i="1" dirty="0"/>
            </a:br>
            <a:r>
              <a:rPr lang="en-GB" i="1" dirty="0" err="1"/>
              <a:t>docker</a:t>
            </a:r>
            <a:r>
              <a:rPr lang="en-GB" i="1" dirty="0"/>
              <a:t> image build --tag </a:t>
            </a:r>
            <a:r>
              <a:rPr lang="en-GB" i="1" dirty="0" err="1">
                <a:solidFill>
                  <a:srgbClr val="FF0000"/>
                </a:solidFill>
              </a:rPr>
              <a:t>my-nginx:latest</a:t>
            </a:r>
            <a:r>
              <a:rPr lang="en-GB" i="1" dirty="0"/>
              <a:t> .</a:t>
            </a:r>
            <a:br>
              <a:rPr lang="en-GB" i="1" dirty="0"/>
            </a:br>
            <a:r>
              <a:rPr lang="en-GB" i="1" dirty="0" err="1"/>
              <a:t>docker</a:t>
            </a:r>
            <a:r>
              <a:rPr lang="en-GB" i="1" dirty="0"/>
              <a:t> image build -t </a:t>
            </a:r>
            <a:r>
              <a:rPr lang="en-GB" i="1" dirty="0">
                <a:solidFill>
                  <a:srgbClr val="FF0000"/>
                </a:solidFill>
              </a:rPr>
              <a:t>my-</a:t>
            </a:r>
            <a:r>
              <a:rPr lang="en-GB" i="1" dirty="0" err="1">
                <a:solidFill>
                  <a:srgbClr val="FF0000"/>
                </a:solidFill>
              </a:rPr>
              <a:t>nginx</a:t>
            </a:r>
            <a:r>
              <a:rPr lang="en-GB" i="1" dirty="0"/>
              <a:t> .</a:t>
            </a:r>
            <a:endParaRPr lang="en-GB" dirty="0"/>
          </a:p>
        </p:txBody>
      </p:sp>
      <p:sp>
        <p:nvSpPr>
          <p:cNvPr id="8" name="Left Brace 7"/>
          <p:cNvSpPr/>
          <p:nvPr/>
        </p:nvSpPr>
        <p:spPr bwMode="auto">
          <a:xfrm>
            <a:off x="1581114" y="3950898"/>
            <a:ext cx="342343" cy="923330"/>
          </a:xfrm>
          <a:prstGeom prst="leftBrace">
            <a:avLst/>
          </a:prstGeom>
          <a:noFill/>
          <a:ln w="2857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9" name="TextBox 8"/>
          <p:cNvSpPr txBox="1"/>
          <p:nvPr/>
        </p:nvSpPr>
        <p:spPr>
          <a:xfrm>
            <a:off x="-92111" y="4036392"/>
            <a:ext cx="2114037" cy="646331"/>
          </a:xfrm>
          <a:prstGeom prst="rect">
            <a:avLst/>
          </a:prstGeom>
          <a:noFill/>
        </p:spPr>
        <p:txBody>
          <a:bodyPr wrap="square" rtlCol="0">
            <a:spAutoFit/>
          </a:bodyPr>
          <a:lstStyle/>
          <a:p>
            <a:r>
              <a:rPr lang="en-GB" dirty="0"/>
              <a:t>The commands are equivalent</a:t>
            </a:r>
          </a:p>
        </p:txBody>
      </p:sp>
      <p:sp>
        <p:nvSpPr>
          <p:cNvPr id="7" name="TextBox 6">
            <a:extLst>
              <a:ext uri="{FF2B5EF4-FFF2-40B4-BE49-F238E27FC236}">
                <a16:creationId xmlns:a16="http://schemas.microsoft.com/office/drawing/2014/main" id="{C0DE8A14-6122-4781-8107-C683F85D1890}"/>
              </a:ext>
            </a:extLst>
          </p:cNvPr>
          <p:cNvSpPr txBox="1"/>
          <p:nvPr/>
        </p:nvSpPr>
        <p:spPr>
          <a:xfrm>
            <a:off x="6289007" y="6091555"/>
            <a:ext cx="2854993" cy="523220"/>
          </a:xfrm>
          <a:prstGeom prst="rect">
            <a:avLst/>
          </a:prstGeom>
          <a:solidFill>
            <a:schemeClr val="bg1"/>
          </a:solidFill>
        </p:spPr>
        <p:txBody>
          <a:bodyPr wrap="square" rtlCol="0">
            <a:spAutoFit/>
          </a:bodyPr>
          <a:lstStyle/>
          <a:p>
            <a:r>
              <a:rPr lang="en-GB" sz="1400" i="1" dirty="0"/>
              <a:t>The dot here means look for the </a:t>
            </a:r>
            <a:r>
              <a:rPr lang="en-GB" sz="1400" i="1" dirty="0" err="1"/>
              <a:t>dockerfile</a:t>
            </a:r>
            <a:r>
              <a:rPr lang="en-GB" sz="1400" i="1" dirty="0"/>
              <a:t> in the current directory</a:t>
            </a:r>
          </a:p>
        </p:txBody>
      </p:sp>
      <p:cxnSp>
        <p:nvCxnSpPr>
          <p:cNvPr id="11" name="Straight Arrow Connector 10">
            <a:extLst>
              <a:ext uri="{FF2B5EF4-FFF2-40B4-BE49-F238E27FC236}">
                <a16:creationId xmlns:a16="http://schemas.microsoft.com/office/drawing/2014/main" id="{64C09312-32AE-45B7-97EE-FA58249560C9}"/>
              </a:ext>
            </a:extLst>
          </p:cNvPr>
          <p:cNvCxnSpPr/>
          <p:nvPr/>
        </p:nvCxnSpPr>
        <p:spPr bwMode="auto">
          <a:xfrm flipH="1" flipV="1">
            <a:off x="5250426" y="4790276"/>
            <a:ext cx="1746209" cy="1301279"/>
          </a:xfrm>
          <a:prstGeom prst="straightConnector1">
            <a:avLst/>
          </a:prstGeom>
          <a:solidFill>
            <a:schemeClr val="accent1"/>
          </a:solidFill>
          <a:ln w="9525" cap="flat" cmpd="sng" algn="ctr">
            <a:solidFill>
              <a:schemeClr val="tx1"/>
            </a:solidFill>
            <a:prstDash val="dash"/>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 name="Straight Arrow Connector 12">
            <a:extLst>
              <a:ext uri="{FF2B5EF4-FFF2-40B4-BE49-F238E27FC236}">
                <a16:creationId xmlns:a16="http://schemas.microsoft.com/office/drawing/2014/main" id="{0F66E758-6B5F-4830-A37F-728BF116EE17}"/>
              </a:ext>
            </a:extLst>
          </p:cNvPr>
          <p:cNvCxnSpPr/>
          <p:nvPr/>
        </p:nvCxnSpPr>
        <p:spPr bwMode="auto">
          <a:xfrm flipH="1" flipV="1">
            <a:off x="6176625" y="4542503"/>
            <a:ext cx="820010" cy="1549052"/>
          </a:xfrm>
          <a:prstGeom prst="straightConnector1">
            <a:avLst/>
          </a:prstGeom>
          <a:solidFill>
            <a:schemeClr val="accent1"/>
          </a:solidFill>
          <a:ln w="9525" cap="flat" cmpd="sng" algn="ctr">
            <a:solidFill>
              <a:schemeClr val="tx1"/>
            </a:solidFill>
            <a:prstDash val="dash"/>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91677842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Warning: Docker for Windows</a:t>
            </a:r>
          </a:p>
        </p:txBody>
      </p:sp>
      <p:sp>
        <p:nvSpPr>
          <p:cNvPr id="3" name="Content Placeholder 2"/>
          <p:cNvSpPr>
            <a:spLocks noGrp="1"/>
          </p:cNvSpPr>
          <p:nvPr>
            <p:ph idx="1"/>
          </p:nvPr>
        </p:nvSpPr>
        <p:spPr/>
        <p:txBody>
          <a:bodyPr/>
          <a:lstStyle/>
          <a:p>
            <a:r>
              <a:rPr lang="en-GB" dirty="0"/>
              <a:t>Note: You may see the following warning: </a:t>
            </a:r>
            <a:br>
              <a:rPr lang="en-GB" dirty="0"/>
            </a:br>
            <a:r>
              <a:rPr lang="en-GB" dirty="0"/>
              <a:t>“</a:t>
            </a:r>
            <a:r>
              <a:rPr lang="en-GB" i="1" dirty="0"/>
              <a:t>You are building a Docker image from Windows against a non-Windows Docker host.</a:t>
            </a:r>
            <a:r>
              <a:rPr lang="en-GB" dirty="0"/>
              <a:t>”</a:t>
            </a:r>
            <a:br>
              <a:rPr lang="en-GB" dirty="0"/>
            </a:br>
            <a:r>
              <a:rPr lang="en-GB" dirty="0"/>
              <a:t>This indicates that the Windows file system does not have an option to mark a file as 'executable'. Therefore, building a Linux image from a Windows machine would therefore break the image if a file has to be marked executable.</a:t>
            </a:r>
          </a:p>
          <a:p>
            <a:pPr lvl="1"/>
            <a:r>
              <a:rPr lang="en-GB" dirty="0"/>
              <a:t>Files are marked executable by default when building from a windows client</a:t>
            </a:r>
          </a:p>
          <a:p>
            <a:endParaRPr lang="en-GB" dirty="0"/>
          </a:p>
          <a:p>
            <a:r>
              <a:rPr lang="en-GB" b="1" u="sng" dirty="0"/>
              <a:t>We can ignore this warning</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98383713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a:t>
            </a:r>
            <a:br>
              <a:rPr lang="en-GB" dirty="0"/>
            </a:br>
            <a:r>
              <a:rPr lang="en-GB" dirty="0"/>
              <a:t>Creating a </a:t>
            </a:r>
            <a:r>
              <a:rPr lang="en-GB" dirty="0" err="1"/>
              <a:t>dockerfile</a:t>
            </a:r>
            <a:endParaRPr lang="en-GB" dirty="0"/>
          </a:p>
        </p:txBody>
      </p:sp>
      <p:sp>
        <p:nvSpPr>
          <p:cNvPr id="3" name="Content Placeholder 2"/>
          <p:cNvSpPr>
            <a:spLocks noGrp="1"/>
          </p:cNvSpPr>
          <p:nvPr>
            <p:ph idx="1"/>
          </p:nvPr>
        </p:nvSpPr>
        <p:spPr>
          <a:xfrm>
            <a:off x="1047750" y="1724025"/>
            <a:ext cx="7029450" cy="557162"/>
          </a:xfrm>
        </p:spPr>
        <p:txBody>
          <a:bodyPr/>
          <a:lstStyle/>
          <a:p>
            <a:r>
              <a:rPr lang="en-GB" dirty="0"/>
              <a:t>Make a folder </a:t>
            </a:r>
            <a:r>
              <a:rPr lang="en-GB" i="1" dirty="0">
                <a:solidFill>
                  <a:srgbClr val="FF0000"/>
                </a:solidFill>
              </a:rPr>
              <a:t>my-</a:t>
            </a:r>
            <a:r>
              <a:rPr lang="en-GB" i="1" dirty="0" err="1">
                <a:solidFill>
                  <a:srgbClr val="FF0000"/>
                </a:solidFill>
              </a:rPr>
              <a:t>nginx</a:t>
            </a:r>
            <a:r>
              <a:rPr lang="en-GB" i="1" dirty="0"/>
              <a:t>. </a:t>
            </a:r>
            <a:r>
              <a:rPr lang="en-GB" dirty="0"/>
              <a:t>This is a name we have chosen for the image we are building for this exercise</a:t>
            </a:r>
            <a:endParaRPr lang="en-GB" i="1" dirty="0"/>
          </a:p>
          <a:p>
            <a:r>
              <a:rPr lang="en-GB" dirty="0"/>
              <a:t>Change to folder and add a file called “</a:t>
            </a:r>
            <a:r>
              <a:rPr lang="en-GB" b="1" dirty="0" err="1"/>
              <a:t>dockerfile</a:t>
            </a:r>
            <a:r>
              <a:rPr lang="en-GB" dirty="0"/>
              <a:t>” to it with the following content:</a:t>
            </a:r>
          </a:p>
          <a:p>
            <a:endParaRPr lang="en-GB" dirty="0"/>
          </a:p>
          <a:p>
            <a:endParaRPr lang="en-GB" dirty="0"/>
          </a:p>
          <a:p>
            <a:endParaRPr lang="en-GB" dirty="0"/>
          </a:p>
          <a:p>
            <a:endParaRPr lang="en-GB" dirty="0"/>
          </a:p>
          <a:p>
            <a:r>
              <a:rPr lang="en-GB" dirty="0"/>
              <a:t>From command window and within the </a:t>
            </a:r>
            <a:r>
              <a:rPr lang="en-GB" dirty="0">
                <a:solidFill>
                  <a:srgbClr val="FF0000"/>
                </a:solidFill>
              </a:rPr>
              <a:t>my-</a:t>
            </a:r>
            <a:r>
              <a:rPr lang="en-GB" dirty="0" err="1">
                <a:solidFill>
                  <a:srgbClr val="FF0000"/>
                </a:solidFill>
              </a:rPr>
              <a:t>nginx</a:t>
            </a:r>
            <a:r>
              <a:rPr lang="en-GB" dirty="0"/>
              <a:t> folder, build the image by executing the command:</a:t>
            </a:r>
          </a:p>
          <a:p>
            <a:r>
              <a:rPr lang="en-GB" dirty="0"/>
              <a:t>Build the image using the command</a:t>
            </a:r>
            <a:br>
              <a:rPr lang="en-GB" dirty="0"/>
            </a:br>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6" name="Rectangle 5"/>
          <p:cNvSpPr/>
          <p:nvPr/>
        </p:nvSpPr>
        <p:spPr bwMode="auto">
          <a:xfrm>
            <a:off x="1129565" y="3160662"/>
            <a:ext cx="5640404" cy="1368770"/>
          </a:xfrm>
          <a:prstGeom prst="rect">
            <a:avLst/>
          </a:prstGeom>
          <a:solidFill>
            <a:schemeClr val="accent6">
              <a:lumMod val="20000"/>
              <a:lumOff val="80000"/>
            </a:schemeClr>
          </a:solidFill>
          <a:ln w="9525" cap="flat" cmpd="sng" algn="ctr">
            <a:solidFill>
              <a:schemeClr val="tx1"/>
            </a:solidFill>
            <a:prstDash val="dash"/>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400050" lvl="1" indent="0">
              <a:buNone/>
            </a:pPr>
            <a:r>
              <a:rPr lang="en-GB" dirty="0"/>
              <a:t>FROM </a:t>
            </a:r>
            <a:r>
              <a:rPr lang="en-GB" dirty="0" err="1"/>
              <a:t>ubuntu</a:t>
            </a:r>
            <a:endParaRPr lang="en-GB" dirty="0"/>
          </a:p>
          <a:p>
            <a:pPr marL="400050" lvl="1" indent="0">
              <a:buNone/>
            </a:pPr>
            <a:r>
              <a:rPr lang="en-GB" dirty="0"/>
              <a:t>RUN apt-get update &amp;&amp; apt-get install -y </a:t>
            </a:r>
            <a:r>
              <a:rPr lang="en-GB" dirty="0" err="1"/>
              <a:t>nginx</a:t>
            </a:r>
            <a:endParaRPr lang="en-GB" dirty="0"/>
          </a:p>
          <a:p>
            <a:pPr marL="400050" lvl="1" indent="0">
              <a:buNone/>
            </a:pPr>
            <a:r>
              <a:rPr lang="en-GB" dirty="0"/>
              <a:t>EXPOSE 80</a:t>
            </a:r>
          </a:p>
          <a:p>
            <a:pPr marL="400050" lvl="1" indent="0">
              <a:buNone/>
            </a:pPr>
            <a:r>
              <a:rPr lang="en-GB" dirty="0"/>
              <a:t>ENTRYPOINT ["</a:t>
            </a:r>
            <a:r>
              <a:rPr lang="en-GB" dirty="0" err="1"/>
              <a:t>nginx</a:t>
            </a:r>
            <a:r>
              <a:rPr lang="en-GB" dirty="0"/>
              <a:t>", "-g", "daemon off;"]</a:t>
            </a:r>
          </a:p>
        </p:txBody>
      </p:sp>
      <p:sp>
        <p:nvSpPr>
          <p:cNvPr id="8" name="TextBox 7"/>
          <p:cNvSpPr txBox="1"/>
          <p:nvPr/>
        </p:nvSpPr>
        <p:spPr>
          <a:xfrm>
            <a:off x="2108702" y="5642811"/>
            <a:ext cx="4349850" cy="369332"/>
          </a:xfrm>
          <a:prstGeom prst="rect">
            <a:avLst/>
          </a:prstGeom>
          <a:noFill/>
        </p:spPr>
        <p:txBody>
          <a:bodyPr wrap="square" rtlCol="0">
            <a:spAutoFit/>
          </a:bodyPr>
          <a:lstStyle/>
          <a:p>
            <a:r>
              <a:rPr lang="en-GB" i="1" dirty="0" err="1"/>
              <a:t>docker</a:t>
            </a:r>
            <a:r>
              <a:rPr lang="en-GB" i="1" dirty="0"/>
              <a:t>   image   build   -t   </a:t>
            </a:r>
            <a:r>
              <a:rPr lang="en-GB" i="1" dirty="0">
                <a:solidFill>
                  <a:srgbClr val="FF0000"/>
                </a:solidFill>
              </a:rPr>
              <a:t>my-</a:t>
            </a:r>
            <a:r>
              <a:rPr lang="en-GB" i="1" dirty="0" err="1">
                <a:solidFill>
                  <a:srgbClr val="FF0000"/>
                </a:solidFill>
              </a:rPr>
              <a:t>nginx</a:t>
            </a:r>
            <a:r>
              <a:rPr lang="en-GB" i="1" dirty="0"/>
              <a:t>   .</a:t>
            </a:r>
            <a:endParaRPr lang="en-GB" dirty="0"/>
          </a:p>
        </p:txBody>
      </p:sp>
      <p:sp>
        <p:nvSpPr>
          <p:cNvPr id="9" name="TextBox 8"/>
          <p:cNvSpPr txBox="1"/>
          <p:nvPr/>
        </p:nvSpPr>
        <p:spPr>
          <a:xfrm>
            <a:off x="6458552" y="5951569"/>
            <a:ext cx="1395663" cy="646331"/>
          </a:xfrm>
          <a:prstGeom prst="rect">
            <a:avLst/>
          </a:prstGeom>
          <a:noFill/>
        </p:spPr>
        <p:txBody>
          <a:bodyPr wrap="square" rtlCol="0">
            <a:spAutoFit/>
          </a:bodyPr>
          <a:lstStyle/>
          <a:p>
            <a:r>
              <a:rPr lang="en-GB" dirty="0"/>
              <a:t>Note the dot here</a:t>
            </a:r>
          </a:p>
        </p:txBody>
      </p:sp>
      <p:cxnSp>
        <p:nvCxnSpPr>
          <p:cNvPr id="11" name="Elbow Connector 10"/>
          <p:cNvCxnSpPr>
            <a:stCxn id="9" idx="1"/>
          </p:cNvCxnSpPr>
          <p:nvPr/>
        </p:nvCxnSpPr>
        <p:spPr bwMode="auto">
          <a:xfrm rot="10800000">
            <a:off x="6025420" y="6012143"/>
            <a:ext cx="433133" cy="262592"/>
          </a:xfrm>
          <a:prstGeom prst="bentConnector3">
            <a:avLst>
              <a:gd name="adj1" fmla="val 10000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7" name="TextBox 6">
            <a:extLst>
              <a:ext uri="{FF2B5EF4-FFF2-40B4-BE49-F238E27FC236}">
                <a16:creationId xmlns:a16="http://schemas.microsoft.com/office/drawing/2014/main" id="{537EED88-2B51-411A-8C1C-3E477842E9C2}"/>
              </a:ext>
            </a:extLst>
          </p:cNvPr>
          <p:cNvSpPr txBox="1"/>
          <p:nvPr/>
        </p:nvSpPr>
        <p:spPr>
          <a:xfrm>
            <a:off x="7156383" y="3298195"/>
            <a:ext cx="1694232" cy="261610"/>
          </a:xfrm>
          <a:prstGeom prst="rect">
            <a:avLst/>
          </a:prstGeom>
          <a:noFill/>
        </p:spPr>
        <p:txBody>
          <a:bodyPr wrap="square" rtlCol="0">
            <a:spAutoFit/>
          </a:bodyPr>
          <a:lstStyle/>
          <a:p>
            <a:r>
              <a:rPr lang="en-GB" sz="1100" i="1" dirty="0"/>
              <a:t>Space is required here</a:t>
            </a:r>
          </a:p>
        </p:txBody>
      </p:sp>
      <p:cxnSp>
        <p:nvCxnSpPr>
          <p:cNvPr id="17" name="Straight Arrow Connector 16">
            <a:extLst>
              <a:ext uri="{FF2B5EF4-FFF2-40B4-BE49-F238E27FC236}">
                <a16:creationId xmlns:a16="http://schemas.microsoft.com/office/drawing/2014/main" id="{AD8835C1-BFE3-48F7-B1F7-A7492186CEB7}"/>
              </a:ext>
            </a:extLst>
          </p:cNvPr>
          <p:cNvCxnSpPr/>
          <p:nvPr/>
        </p:nvCxnSpPr>
        <p:spPr bwMode="auto">
          <a:xfrm flipH="1">
            <a:off x="3098800" y="3536473"/>
            <a:ext cx="4165600" cy="542295"/>
          </a:xfrm>
          <a:prstGeom prst="straightConnector1">
            <a:avLst/>
          </a:prstGeom>
          <a:solidFill>
            <a:schemeClr val="accent1"/>
          </a:solidFill>
          <a:ln w="9525" cap="flat" cmpd="sng" algn="ctr">
            <a:solidFill>
              <a:schemeClr val="tx1"/>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9" name="TextBox 18">
            <a:extLst>
              <a:ext uri="{FF2B5EF4-FFF2-40B4-BE49-F238E27FC236}">
                <a16:creationId xmlns:a16="http://schemas.microsoft.com/office/drawing/2014/main" id="{751050FC-8802-4960-A339-A020B00D51D4}"/>
              </a:ext>
            </a:extLst>
          </p:cNvPr>
          <p:cNvSpPr txBox="1"/>
          <p:nvPr/>
        </p:nvSpPr>
        <p:spPr>
          <a:xfrm>
            <a:off x="3003775" y="1029888"/>
            <a:ext cx="4355649" cy="646331"/>
          </a:xfrm>
          <a:prstGeom prst="rect">
            <a:avLst/>
          </a:prstGeom>
          <a:solidFill>
            <a:schemeClr val="bg1"/>
          </a:solidFill>
          <a:ln>
            <a:solidFill>
              <a:srgbClr val="FF0000"/>
            </a:solidFill>
          </a:ln>
        </p:spPr>
        <p:txBody>
          <a:bodyPr wrap="square" rtlCol="0">
            <a:spAutoFit/>
          </a:bodyPr>
          <a:lstStyle/>
          <a:p>
            <a:r>
              <a:rPr lang="en-GB" sz="1200" i="1" dirty="0"/>
              <a:t>Hint: Windows users check the file you created was not dockerfile.txt. If it is the use move dockerfile.txt </a:t>
            </a:r>
            <a:r>
              <a:rPr lang="en-GB" sz="1200" i="1" dirty="0" err="1"/>
              <a:t>dockerfile</a:t>
            </a:r>
            <a:r>
              <a:rPr lang="en-GB" sz="1200" i="1" dirty="0"/>
              <a:t> to rename it</a:t>
            </a:r>
          </a:p>
        </p:txBody>
      </p:sp>
    </p:spTree>
    <p:extLst>
      <p:ext uri="{BB962C8B-B14F-4D97-AF65-F5344CB8AC3E}">
        <p14:creationId xmlns:p14="http://schemas.microsoft.com/office/powerpoint/2010/main" val="242421942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Remove Images</a:t>
            </a:r>
          </a:p>
        </p:txBody>
      </p:sp>
      <p:sp>
        <p:nvSpPr>
          <p:cNvPr id="3" name="Content Placeholder 2"/>
          <p:cNvSpPr>
            <a:spLocks noGrp="1"/>
          </p:cNvSpPr>
          <p:nvPr>
            <p:ph idx="1"/>
          </p:nvPr>
        </p:nvSpPr>
        <p:spPr/>
        <p:txBody>
          <a:bodyPr/>
          <a:lstStyle/>
          <a:p>
            <a:r>
              <a:rPr lang="en-GB" dirty="0"/>
              <a:t>Remove one or more images (from private repository)</a:t>
            </a:r>
            <a:br>
              <a:rPr lang="en-GB" dirty="0"/>
            </a:br>
            <a:r>
              <a:rPr lang="en-GB" dirty="0"/>
              <a:t>If a container is using the image, it must be removed before the image is removed</a:t>
            </a:r>
          </a:p>
          <a:p>
            <a:endParaRPr lang="en-GB" dirty="0"/>
          </a:p>
          <a:p>
            <a:pPr marL="0" indent="0">
              <a:buNone/>
            </a:pPr>
            <a:r>
              <a:rPr lang="en-GB" i="1" dirty="0" err="1"/>
              <a:t>docker</a:t>
            </a:r>
            <a:r>
              <a:rPr lang="en-GB" i="1" dirty="0"/>
              <a:t> image </a:t>
            </a:r>
            <a:r>
              <a:rPr lang="en-GB" i="1" dirty="0" err="1"/>
              <a:t>rm</a:t>
            </a:r>
            <a:r>
              <a:rPr lang="en-GB" i="1" dirty="0"/>
              <a:t>  my-</a:t>
            </a:r>
            <a:r>
              <a:rPr lang="en-GB" i="1" dirty="0" err="1"/>
              <a:t>nginx</a:t>
            </a:r>
            <a:endParaRPr lang="en-GB" i="1" dirty="0"/>
          </a:p>
          <a:p>
            <a:pPr marL="0" indent="0">
              <a:buNone/>
            </a:pPr>
            <a:r>
              <a:rPr lang="en-GB" i="1" dirty="0" err="1"/>
              <a:t>docker</a:t>
            </a:r>
            <a:r>
              <a:rPr lang="en-GB" i="1" dirty="0"/>
              <a:t> image </a:t>
            </a:r>
            <a:r>
              <a:rPr lang="en-GB" i="1" dirty="0" err="1"/>
              <a:t>rm</a:t>
            </a:r>
            <a:r>
              <a:rPr lang="en-GB" i="1" dirty="0"/>
              <a:t>  test1  test2:latest</a:t>
            </a:r>
          </a:p>
          <a:p>
            <a:endParaRPr lang="en-GB" dirty="0"/>
          </a:p>
          <a:p>
            <a:r>
              <a:rPr lang="en-GB" dirty="0"/>
              <a:t>Force the removal using --force or -f</a:t>
            </a:r>
          </a:p>
          <a:p>
            <a:pPr marL="0" indent="0">
              <a:buNone/>
            </a:pPr>
            <a:r>
              <a:rPr lang="en-GB" i="1" dirty="0" err="1"/>
              <a:t>docker</a:t>
            </a:r>
            <a:r>
              <a:rPr lang="en-GB" i="1" dirty="0"/>
              <a:t> image </a:t>
            </a:r>
            <a:r>
              <a:rPr lang="en-GB" i="1" dirty="0" err="1"/>
              <a:t>rm</a:t>
            </a:r>
            <a:r>
              <a:rPr lang="en-GB" i="1" dirty="0"/>
              <a:t> -f  my-</a:t>
            </a:r>
            <a:r>
              <a:rPr lang="en-GB" i="1" dirty="0" err="1"/>
              <a:t>nginx</a:t>
            </a:r>
            <a:endParaRPr lang="en-GB" i="1"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5000325" y="4923322"/>
            <a:ext cx="3854919" cy="1477328"/>
          </a:xfrm>
          <a:prstGeom prst="rect">
            <a:avLst/>
          </a:prstGeom>
          <a:noFill/>
          <a:ln w="28575">
            <a:solidFill>
              <a:schemeClr val="tx1"/>
            </a:solidFill>
          </a:ln>
        </p:spPr>
        <p:txBody>
          <a:bodyPr wrap="square" rtlCol="0">
            <a:spAutoFit/>
          </a:bodyPr>
          <a:lstStyle/>
          <a:p>
            <a:r>
              <a:rPr lang="en-GB" dirty="0"/>
              <a:t>NOTE: </a:t>
            </a:r>
            <a:br>
              <a:rPr lang="en-GB" dirty="0"/>
            </a:br>
            <a:r>
              <a:rPr lang="en-GB" dirty="0"/>
              <a:t>The old shorthand version for this is </a:t>
            </a:r>
            <a:br>
              <a:rPr lang="en-GB" dirty="0"/>
            </a:br>
            <a:r>
              <a:rPr lang="en-GB" i="1" dirty="0" err="1"/>
              <a:t>docker</a:t>
            </a:r>
            <a:r>
              <a:rPr lang="en-GB" i="1" dirty="0"/>
              <a:t>  </a:t>
            </a:r>
            <a:r>
              <a:rPr lang="en-GB" i="1" dirty="0" err="1"/>
              <a:t>rmi</a:t>
            </a:r>
            <a:br>
              <a:rPr lang="en-GB" dirty="0"/>
            </a:br>
            <a:r>
              <a:rPr lang="en-GB" dirty="0"/>
              <a:t>Example:  </a:t>
            </a:r>
            <a:br>
              <a:rPr lang="en-GB" dirty="0"/>
            </a:br>
            <a:r>
              <a:rPr lang="en-GB" i="1" dirty="0" err="1"/>
              <a:t>docker</a:t>
            </a:r>
            <a:r>
              <a:rPr lang="en-GB" i="1" dirty="0"/>
              <a:t>  </a:t>
            </a:r>
            <a:r>
              <a:rPr lang="en-GB" i="1" dirty="0" err="1"/>
              <a:t>rmi</a:t>
            </a:r>
            <a:r>
              <a:rPr lang="en-GB" i="1" dirty="0"/>
              <a:t>  my-</a:t>
            </a:r>
            <a:r>
              <a:rPr lang="en-GB" i="1" dirty="0" err="1"/>
              <a:t>nginx</a:t>
            </a:r>
            <a:endParaRPr lang="en-GB" i="1" dirty="0"/>
          </a:p>
        </p:txBody>
      </p:sp>
    </p:spTree>
    <p:extLst>
      <p:ext uri="{BB962C8B-B14F-4D97-AF65-F5344CB8AC3E}">
        <p14:creationId xmlns:p14="http://schemas.microsoft.com/office/powerpoint/2010/main" val="346626206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Prune Images</a:t>
            </a:r>
          </a:p>
        </p:txBody>
      </p:sp>
      <p:sp>
        <p:nvSpPr>
          <p:cNvPr id="3" name="Content Placeholder 2"/>
          <p:cNvSpPr>
            <a:spLocks noGrp="1"/>
          </p:cNvSpPr>
          <p:nvPr>
            <p:ph idx="1"/>
          </p:nvPr>
        </p:nvSpPr>
        <p:spPr/>
        <p:txBody>
          <a:bodyPr/>
          <a:lstStyle/>
          <a:p>
            <a:r>
              <a:rPr lang="en-GB" dirty="0"/>
              <a:t>Like remove, except will remove all images </a:t>
            </a:r>
            <a:r>
              <a:rPr lang="en-GB" b="1" dirty="0"/>
              <a:t>that are unused</a:t>
            </a:r>
          </a:p>
          <a:p>
            <a:endParaRPr lang="en-GB" dirty="0"/>
          </a:p>
          <a:p>
            <a:pPr marL="0" indent="0">
              <a:buNone/>
            </a:pPr>
            <a:r>
              <a:rPr lang="en-GB" i="1" dirty="0" err="1"/>
              <a:t>docker</a:t>
            </a:r>
            <a:r>
              <a:rPr lang="en-GB" i="1" dirty="0"/>
              <a:t> image prune</a:t>
            </a:r>
          </a:p>
          <a:p>
            <a:endParaRPr lang="en-GB" dirty="0"/>
          </a:p>
          <a:p>
            <a:r>
              <a:rPr lang="en-GB" dirty="0"/>
              <a:t>Force the removal using --force or -f</a:t>
            </a:r>
          </a:p>
          <a:p>
            <a:pPr marL="0" indent="0">
              <a:buNone/>
            </a:pPr>
            <a:r>
              <a:rPr lang="en-GB" i="1" dirty="0" err="1"/>
              <a:t>docker</a:t>
            </a:r>
            <a:r>
              <a:rPr lang="en-GB" i="1" dirty="0"/>
              <a:t> image prune –f</a:t>
            </a:r>
          </a:p>
          <a:p>
            <a:pPr marL="0" indent="0">
              <a:buNone/>
            </a:pPr>
            <a:endParaRPr lang="en-GB" i="1" dirty="0"/>
          </a:p>
          <a:p>
            <a:r>
              <a:rPr lang="en-GB" dirty="0"/>
              <a:t>Filter</a:t>
            </a:r>
          </a:p>
          <a:p>
            <a:pPr marL="0" indent="0">
              <a:buNone/>
            </a:pPr>
            <a:r>
              <a:rPr lang="en-GB" i="1" dirty="0" err="1"/>
              <a:t>docker</a:t>
            </a:r>
            <a:r>
              <a:rPr lang="en-GB" i="1" dirty="0"/>
              <a:t> image prune –filter “…..”</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71118095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p:txBody>
          <a:bodyPr/>
          <a:lstStyle/>
          <a:p>
            <a:r>
              <a:rPr lang="en-GB" dirty="0"/>
              <a:t>List your images</a:t>
            </a:r>
          </a:p>
          <a:p>
            <a:r>
              <a:rPr lang="en-GB" dirty="0"/>
              <a:t>Remove the my-</a:t>
            </a:r>
            <a:r>
              <a:rPr lang="en-GB" dirty="0" err="1"/>
              <a:t>nginx</a:t>
            </a:r>
            <a:r>
              <a:rPr lang="en-GB" dirty="0"/>
              <a:t> image</a:t>
            </a:r>
          </a:p>
          <a:p>
            <a:r>
              <a:rPr lang="en-GB" dirty="0"/>
              <a:t>List your images</a:t>
            </a:r>
          </a:p>
          <a:p>
            <a:r>
              <a:rPr lang="en-GB" dirty="0"/>
              <a:t>Re-build the my-</a:t>
            </a:r>
            <a:r>
              <a:rPr lang="en-GB" dirty="0" err="1"/>
              <a:t>nginx</a:t>
            </a:r>
            <a:r>
              <a:rPr lang="en-GB" dirty="0"/>
              <a:t> image</a:t>
            </a:r>
          </a:p>
          <a:p>
            <a:r>
              <a:rPr lang="en-GB" dirty="0"/>
              <a:t>List your images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992924" y="3915507"/>
            <a:ext cx="4753707" cy="923330"/>
          </a:xfrm>
          <a:prstGeom prst="rect">
            <a:avLst/>
          </a:prstGeom>
          <a:noFill/>
        </p:spPr>
        <p:txBody>
          <a:bodyPr wrap="square" rtlCol="0">
            <a:spAutoFit/>
          </a:bodyPr>
          <a:lstStyle/>
          <a:p>
            <a:r>
              <a:rPr lang="en-GB" dirty="0" err="1"/>
              <a:t>docker</a:t>
            </a:r>
            <a:r>
              <a:rPr lang="en-GB" dirty="0"/>
              <a:t> image ls</a:t>
            </a:r>
          </a:p>
          <a:p>
            <a:r>
              <a:rPr lang="en-GB" dirty="0" err="1"/>
              <a:t>docker</a:t>
            </a:r>
            <a:r>
              <a:rPr lang="en-GB" dirty="0"/>
              <a:t> image </a:t>
            </a:r>
            <a:r>
              <a:rPr lang="en-GB" dirty="0" err="1"/>
              <a:t>rm</a:t>
            </a:r>
            <a:r>
              <a:rPr lang="en-GB" dirty="0"/>
              <a:t> -f my-</a:t>
            </a:r>
            <a:r>
              <a:rPr lang="en-GB" dirty="0" err="1"/>
              <a:t>nginx</a:t>
            </a:r>
            <a:endParaRPr lang="en-GB" dirty="0"/>
          </a:p>
          <a:p>
            <a:r>
              <a:rPr lang="en-GB" dirty="0" err="1"/>
              <a:t>docker</a:t>
            </a:r>
            <a:r>
              <a:rPr lang="en-GB" dirty="0"/>
              <a:t> image build -t my-</a:t>
            </a:r>
            <a:r>
              <a:rPr lang="en-GB" dirty="0" err="1"/>
              <a:t>nginx</a:t>
            </a:r>
            <a:r>
              <a:rPr lang="en-GB" dirty="0"/>
              <a:t> .</a:t>
            </a:r>
          </a:p>
        </p:txBody>
      </p:sp>
    </p:spTree>
    <p:extLst>
      <p:ext uri="{BB962C8B-B14F-4D97-AF65-F5344CB8AC3E}">
        <p14:creationId xmlns:p14="http://schemas.microsoft.com/office/powerpoint/2010/main" val="389621430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7750" y="2232659"/>
            <a:ext cx="7029450" cy="3606165"/>
          </a:xfrm>
        </p:spPr>
        <p:txBody>
          <a:bodyPr/>
          <a:lstStyle/>
          <a:p>
            <a:pPr marL="0" indent="0" algn="ctr">
              <a:buNone/>
            </a:pPr>
            <a:r>
              <a:rPr lang="en-GB" sz="9600" dirty="0"/>
              <a:t>RUN</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666972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Image vs Container</a:t>
            </a:r>
          </a:p>
        </p:txBody>
      </p:sp>
      <p:sp>
        <p:nvSpPr>
          <p:cNvPr id="3" name="Content Placeholder 2"/>
          <p:cNvSpPr>
            <a:spLocks noGrp="1"/>
          </p:cNvSpPr>
          <p:nvPr>
            <p:ph idx="1"/>
          </p:nvPr>
        </p:nvSpPr>
        <p:spPr>
          <a:xfrm>
            <a:off x="1047750" y="1724025"/>
            <a:ext cx="7029450" cy="2268855"/>
          </a:xfrm>
        </p:spPr>
        <p:txBody>
          <a:bodyPr/>
          <a:lstStyle/>
          <a:p>
            <a:r>
              <a:rPr lang="en-GB" dirty="0"/>
              <a:t>An image</a:t>
            </a:r>
          </a:p>
          <a:p>
            <a:pPr lvl="1"/>
            <a:r>
              <a:rPr lang="en-GB" dirty="0"/>
              <a:t>What you build and distribute</a:t>
            </a:r>
          </a:p>
          <a:p>
            <a:pPr lvl="1"/>
            <a:r>
              <a:rPr lang="en-GB" dirty="0"/>
              <a:t>Blueprint or template used to start a container from</a:t>
            </a:r>
          </a:p>
          <a:p>
            <a:pPr lvl="1"/>
            <a:endParaRPr lang="en-GB" dirty="0"/>
          </a:p>
          <a:p>
            <a:r>
              <a:rPr lang="en-GB" dirty="0"/>
              <a:t>The Container</a:t>
            </a:r>
          </a:p>
          <a:p>
            <a:pPr lvl="1"/>
            <a:r>
              <a:rPr lang="en-GB" dirty="0"/>
              <a:t>Running process or service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07311140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Run image in a container</a:t>
            </a:r>
          </a:p>
        </p:txBody>
      </p:sp>
      <p:sp>
        <p:nvSpPr>
          <p:cNvPr id="3" name="Content Placeholder 2"/>
          <p:cNvSpPr>
            <a:spLocks noGrp="1"/>
          </p:cNvSpPr>
          <p:nvPr>
            <p:ph idx="1"/>
          </p:nvPr>
        </p:nvSpPr>
        <p:spPr>
          <a:xfrm>
            <a:off x="1047750" y="1795112"/>
            <a:ext cx="7486650" cy="4051333"/>
          </a:xfrm>
        </p:spPr>
        <p:txBody>
          <a:bodyPr/>
          <a:lstStyle/>
          <a:p>
            <a:r>
              <a:rPr lang="en-GB" b="1" dirty="0"/>
              <a:t>options</a:t>
            </a:r>
            <a:br>
              <a:rPr lang="en-GB" dirty="0"/>
            </a:br>
            <a:r>
              <a:rPr lang="en-GB" dirty="0"/>
              <a:t>add to or override the image defaults set by a developer and by the Docker runtime itself including:</a:t>
            </a:r>
          </a:p>
          <a:p>
            <a:pPr lvl="1"/>
            <a:r>
              <a:rPr lang="en-GB" dirty="0"/>
              <a:t> </a:t>
            </a:r>
            <a:r>
              <a:rPr lang="en-GB" b="1" dirty="0">
                <a:solidFill>
                  <a:srgbClr val="FF0000"/>
                </a:solidFill>
              </a:rPr>
              <a:t>--name </a:t>
            </a:r>
            <a:r>
              <a:rPr lang="en-GB" dirty="0">
                <a:solidFill>
                  <a:srgbClr val="FF0000"/>
                </a:solidFill>
              </a:rPr>
              <a:t>to provide the container a name</a:t>
            </a:r>
            <a:r>
              <a:rPr lang="en-GB" dirty="0"/>
              <a:t> that can be used instead of the automatically generated UUID</a:t>
            </a:r>
          </a:p>
          <a:p>
            <a:r>
              <a:rPr lang="en-GB" b="1" dirty="0" err="1"/>
              <a:t>imagename:tag</a:t>
            </a:r>
            <a:r>
              <a:rPr lang="en-GB" dirty="0"/>
              <a:t> </a:t>
            </a:r>
            <a:br>
              <a:rPr lang="en-GB" dirty="0"/>
            </a:br>
            <a:r>
              <a:rPr lang="en-GB" dirty="0"/>
              <a:t>The name of the image including (optional) tag name</a:t>
            </a:r>
          </a:p>
          <a:p>
            <a:r>
              <a:rPr lang="en-GB" b="1" dirty="0"/>
              <a:t>[optional] command </a:t>
            </a:r>
            <a:r>
              <a:rPr lang="en-GB" b="1" dirty="0" err="1"/>
              <a:t>args</a:t>
            </a:r>
            <a:br>
              <a:rPr lang="en-GB" dirty="0"/>
            </a:br>
            <a:r>
              <a:rPr lang="en-GB" dirty="0"/>
              <a:t>overwrite the CMD instructions in the </a:t>
            </a:r>
            <a:r>
              <a:rPr lang="en-GB" dirty="0" err="1"/>
              <a:t>dockerfile</a:t>
            </a:r>
            <a:r>
              <a:rPr lang="en-GB" dirty="0"/>
              <a:t> to execute a new command </a:t>
            </a:r>
            <a:r>
              <a:rPr lang="en-GB" b="1" dirty="0"/>
              <a:t>within</a:t>
            </a:r>
            <a:r>
              <a:rPr lang="en-GB" dirty="0"/>
              <a:t> the container when it starts</a:t>
            </a:r>
            <a:br>
              <a:rPr lang="en-GB" dirty="0"/>
            </a:br>
            <a:r>
              <a:rPr lang="en-GB" dirty="0"/>
              <a:t>docker run -it </a:t>
            </a:r>
            <a:r>
              <a:rPr lang="en-GB" dirty="0" err="1"/>
              <a:t>my_image</a:t>
            </a:r>
            <a:r>
              <a:rPr lang="en-GB" dirty="0"/>
              <a:t>  echo “Hello World”</a:t>
            </a:r>
          </a:p>
          <a:p>
            <a:pPr lvl="1"/>
            <a:r>
              <a:rPr lang="en-GB" dirty="0"/>
              <a:t>You can </a:t>
            </a:r>
            <a:r>
              <a:rPr lang="en-GB" dirty="0" err="1"/>
              <a:t>aloso</a:t>
            </a:r>
            <a:r>
              <a:rPr lang="en-GB" dirty="0"/>
              <a:t> override the ENTRYPOINT command </a:t>
            </a:r>
            <a:br>
              <a:rPr lang="en-GB" dirty="0"/>
            </a:br>
            <a:r>
              <a:rPr lang="en-GB" i="1" dirty="0" err="1"/>
              <a:t>docker</a:t>
            </a:r>
            <a:r>
              <a:rPr lang="en-GB" i="1" dirty="0"/>
              <a:t> run -it </a:t>
            </a:r>
            <a:r>
              <a:rPr lang="en-GB" b="1" i="1" dirty="0"/>
              <a:t>--</a:t>
            </a:r>
            <a:r>
              <a:rPr lang="en-GB" b="1" i="1" dirty="0" err="1"/>
              <a:t>entrypoint</a:t>
            </a:r>
            <a:r>
              <a:rPr lang="en-GB" i="1" dirty="0"/>
              <a:t> /</a:t>
            </a:r>
            <a:r>
              <a:rPr lang="en-GB" i="1" dirty="0" err="1"/>
              <a:t>usr</a:t>
            </a:r>
            <a:r>
              <a:rPr lang="en-GB" i="1" dirty="0"/>
              <a:t>/bin/</a:t>
            </a:r>
            <a:r>
              <a:rPr lang="en-GB" i="1" dirty="0" err="1"/>
              <a:t>redis</a:t>
            </a:r>
            <a:r>
              <a:rPr lang="en-GB" i="1" dirty="0"/>
              <a:t>-cli example/</a:t>
            </a:r>
            <a:r>
              <a:rPr lang="en-GB" i="1" dirty="0" err="1"/>
              <a:t>redis</a:t>
            </a:r>
            <a:r>
              <a:rPr lang="en-GB" i="1" dirty="0"/>
              <a:t> --help</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476014" y="801722"/>
            <a:ext cx="6429965" cy="923330"/>
          </a:xfrm>
          <a:prstGeom prst="rect">
            <a:avLst/>
          </a:prstGeom>
          <a:solidFill>
            <a:schemeClr val="bg1"/>
          </a:solidFill>
        </p:spPr>
        <p:txBody>
          <a:bodyPr wrap="none" rtlCol="0">
            <a:spAutoFit/>
          </a:bodyPr>
          <a:lstStyle/>
          <a:p>
            <a:r>
              <a:rPr lang="en-GB" i="1" dirty="0" err="1"/>
              <a:t>docker</a:t>
            </a:r>
            <a:r>
              <a:rPr lang="en-GB" i="1" dirty="0"/>
              <a:t> </a:t>
            </a:r>
            <a:r>
              <a:rPr lang="en-GB" b="1" i="1" dirty="0"/>
              <a:t>container</a:t>
            </a:r>
            <a:r>
              <a:rPr lang="en-GB" i="1" dirty="0"/>
              <a:t> run </a:t>
            </a:r>
            <a:r>
              <a:rPr lang="en-GB" dirty="0"/>
              <a:t>options </a:t>
            </a:r>
            <a:r>
              <a:rPr lang="en-GB" dirty="0" err="1"/>
              <a:t>imagename:tag</a:t>
            </a:r>
            <a:r>
              <a:rPr lang="en-GB" dirty="0"/>
              <a:t> command </a:t>
            </a:r>
            <a:r>
              <a:rPr lang="en-GB" dirty="0" err="1"/>
              <a:t>args</a:t>
            </a:r>
            <a:br>
              <a:rPr lang="en-GB" dirty="0"/>
            </a:br>
            <a:r>
              <a:rPr lang="en-GB" dirty="0"/>
              <a:t>SHORTHAND</a:t>
            </a:r>
            <a:br>
              <a:rPr lang="en-GB" dirty="0"/>
            </a:br>
            <a:r>
              <a:rPr lang="en-GB" b="1" i="1" dirty="0" err="1"/>
              <a:t>docker</a:t>
            </a:r>
            <a:r>
              <a:rPr lang="en-GB" b="1" i="1" dirty="0"/>
              <a:t> run </a:t>
            </a:r>
            <a:r>
              <a:rPr lang="en-GB" dirty="0"/>
              <a:t>options </a:t>
            </a:r>
            <a:r>
              <a:rPr lang="en-GB" dirty="0" err="1"/>
              <a:t>imagename:tag</a:t>
            </a:r>
            <a:r>
              <a:rPr lang="en-GB" dirty="0"/>
              <a:t> command </a:t>
            </a:r>
            <a:r>
              <a:rPr lang="en-GB" dirty="0" err="1"/>
              <a:t>args</a:t>
            </a:r>
            <a:endParaRPr lang="en-GB" dirty="0"/>
          </a:p>
        </p:txBody>
      </p:sp>
      <p:sp>
        <p:nvSpPr>
          <p:cNvPr id="6" name="Action Button: Information 5">
            <a:hlinkClick r:id="" action="ppaction://noaction" highlightClick="1"/>
          </p:cNvPr>
          <p:cNvSpPr/>
          <p:nvPr/>
        </p:nvSpPr>
        <p:spPr bwMode="auto">
          <a:xfrm>
            <a:off x="973722" y="2825016"/>
            <a:ext cx="553453" cy="457200"/>
          </a:xfrm>
          <a:prstGeom prst="actionButtonInformation">
            <a:avLst/>
          </a:prstGeom>
          <a:solidFill>
            <a:schemeClr val="bg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237976672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br>
              <a:rPr lang="en-GB" dirty="0"/>
            </a:br>
            <a:r>
              <a:rPr lang="en-GB" dirty="0"/>
              <a:t>Running the my-</a:t>
            </a:r>
            <a:r>
              <a:rPr lang="en-GB" dirty="0" err="1"/>
              <a:t>nginx</a:t>
            </a:r>
            <a:r>
              <a:rPr lang="en-GB" dirty="0"/>
              <a:t> image in a container</a:t>
            </a:r>
          </a:p>
        </p:txBody>
      </p:sp>
      <p:sp>
        <p:nvSpPr>
          <p:cNvPr id="3" name="Content Placeholder 2"/>
          <p:cNvSpPr>
            <a:spLocks noGrp="1"/>
          </p:cNvSpPr>
          <p:nvPr>
            <p:ph idx="1"/>
          </p:nvPr>
        </p:nvSpPr>
        <p:spPr>
          <a:xfrm>
            <a:off x="1047750" y="1709515"/>
            <a:ext cx="7427294" cy="4114800"/>
          </a:xfrm>
        </p:spPr>
        <p:txBody>
          <a:bodyPr/>
          <a:lstStyle/>
          <a:p>
            <a:r>
              <a:rPr lang="en-GB" dirty="0"/>
              <a:t>Run the container like this:</a:t>
            </a:r>
          </a:p>
          <a:p>
            <a:endParaRPr lang="en-GB" dirty="0"/>
          </a:p>
          <a:p>
            <a:pPr marL="0" indent="0">
              <a:buNone/>
            </a:pPr>
            <a:r>
              <a:rPr lang="en-GB" i="1" dirty="0" err="1"/>
              <a:t>docker</a:t>
            </a:r>
            <a:r>
              <a:rPr lang="en-GB" i="1" dirty="0"/>
              <a:t> </a:t>
            </a:r>
            <a:r>
              <a:rPr lang="en-GB" i="1" dirty="0">
                <a:solidFill>
                  <a:srgbClr val="FF0000"/>
                </a:solidFill>
              </a:rPr>
              <a:t>container run </a:t>
            </a:r>
            <a:r>
              <a:rPr lang="en-GB" i="1" dirty="0"/>
              <a:t>--name=</a:t>
            </a:r>
            <a:r>
              <a:rPr lang="en-GB" i="1" dirty="0">
                <a:solidFill>
                  <a:srgbClr val="0070C0"/>
                </a:solidFill>
              </a:rPr>
              <a:t>my-</a:t>
            </a:r>
            <a:r>
              <a:rPr lang="en-GB" i="1" dirty="0" err="1">
                <a:solidFill>
                  <a:srgbClr val="0070C0"/>
                </a:solidFill>
              </a:rPr>
              <a:t>nginx</a:t>
            </a:r>
            <a:r>
              <a:rPr lang="en-GB" i="1" dirty="0"/>
              <a:t> -d -p </a:t>
            </a:r>
            <a:r>
              <a:rPr lang="en-GB" i="1" dirty="0">
                <a:solidFill>
                  <a:srgbClr val="FF0000"/>
                </a:solidFill>
              </a:rPr>
              <a:t>8080:80</a:t>
            </a:r>
            <a:r>
              <a:rPr lang="en-GB" i="1" dirty="0"/>
              <a:t> </a:t>
            </a:r>
            <a:r>
              <a:rPr lang="en-GB" i="1" dirty="0">
                <a:solidFill>
                  <a:schemeClr val="accent1">
                    <a:lumMod val="25000"/>
                  </a:schemeClr>
                </a:solidFill>
              </a:rPr>
              <a:t>my-</a:t>
            </a:r>
            <a:r>
              <a:rPr lang="en-GB" i="1" dirty="0" err="1">
                <a:solidFill>
                  <a:schemeClr val="accent1">
                    <a:lumMod val="25000"/>
                  </a:schemeClr>
                </a:solidFill>
              </a:rPr>
              <a:t>nginx</a:t>
            </a:r>
            <a:br>
              <a:rPr lang="en-GB" i="1" dirty="0"/>
            </a:br>
            <a:br>
              <a:rPr lang="en-GB" i="1" dirty="0"/>
            </a:br>
            <a:r>
              <a:rPr lang="en-GB" i="1" dirty="0" err="1"/>
              <a:t>docker</a:t>
            </a:r>
            <a:r>
              <a:rPr lang="en-GB" i="1" dirty="0"/>
              <a:t> container ls            </a:t>
            </a:r>
            <a:r>
              <a:rPr lang="en-GB" i="1" dirty="0">
                <a:sym typeface="Wingdings" panose="05000000000000000000" pitchFamily="2" charset="2"/>
              </a:rPr>
              <a:t> check running containers</a:t>
            </a:r>
          </a:p>
          <a:p>
            <a:pPr marL="0" indent="0">
              <a:buNone/>
            </a:pPr>
            <a:r>
              <a:rPr lang="en-GB" i="1" dirty="0" err="1">
                <a:sym typeface="Wingdings" panose="05000000000000000000" pitchFamily="2" charset="2"/>
              </a:rPr>
              <a:t>docker</a:t>
            </a:r>
            <a:r>
              <a:rPr lang="en-GB" i="1" dirty="0">
                <a:sym typeface="Wingdings" panose="05000000000000000000" pitchFamily="2" charset="2"/>
              </a:rPr>
              <a:t> container ls  -a	    or check all containers like this</a:t>
            </a:r>
            <a:endParaRPr lang="en-GB" i="1" dirty="0"/>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4903230" y="1175929"/>
            <a:ext cx="4172928" cy="646331"/>
          </a:xfrm>
          <a:prstGeom prst="rect">
            <a:avLst/>
          </a:prstGeom>
          <a:noFill/>
        </p:spPr>
        <p:txBody>
          <a:bodyPr wrap="square" rtlCol="0">
            <a:spAutoFit/>
          </a:bodyPr>
          <a:lstStyle/>
          <a:p>
            <a:r>
              <a:rPr lang="en-GB" dirty="0"/>
              <a:t>Map port 80 exposed in the </a:t>
            </a:r>
            <a:r>
              <a:rPr lang="en-GB" dirty="0" err="1"/>
              <a:t>dockerfile</a:t>
            </a:r>
            <a:r>
              <a:rPr lang="en-GB" dirty="0"/>
              <a:t> as port 8080 on the host</a:t>
            </a:r>
          </a:p>
        </p:txBody>
      </p:sp>
      <p:pic>
        <p:nvPicPr>
          <p:cNvPr id="6" name="Picture 5"/>
          <p:cNvPicPr>
            <a:picLocks noChangeAspect="1"/>
          </p:cNvPicPr>
          <p:nvPr/>
        </p:nvPicPr>
        <p:blipFill>
          <a:blip r:embed="rId2"/>
          <a:stretch>
            <a:fillRect/>
          </a:stretch>
        </p:blipFill>
        <p:spPr>
          <a:xfrm>
            <a:off x="423605" y="4057105"/>
            <a:ext cx="4694973" cy="2480220"/>
          </a:xfrm>
          <a:prstGeom prst="rect">
            <a:avLst/>
          </a:prstGeom>
        </p:spPr>
      </p:pic>
      <p:sp>
        <p:nvSpPr>
          <p:cNvPr id="7" name="TextBox 6"/>
          <p:cNvSpPr txBox="1"/>
          <p:nvPr/>
        </p:nvSpPr>
        <p:spPr>
          <a:xfrm>
            <a:off x="5168348" y="4419548"/>
            <a:ext cx="3642692" cy="1200329"/>
          </a:xfrm>
          <a:prstGeom prst="rect">
            <a:avLst/>
          </a:prstGeom>
          <a:noFill/>
        </p:spPr>
        <p:txBody>
          <a:bodyPr wrap="square" rtlCol="0">
            <a:spAutoFit/>
          </a:bodyPr>
          <a:lstStyle/>
          <a:p>
            <a:r>
              <a:rPr lang="en-GB" dirty="0"/>
              <a:t>The </a:t>
            </a:r>
            <a:r>
              <a:rPr lang="en-GB" b="1" dirty="0" err="1"/>
              <a:t>nginx</a:t>
            </a:r>
            <a:r>
              <a:rPr lang="en-GB" b="1" dirty="0"/>
              <a:t> web server </a:t>
            </a:r>
            <a:r>
              <a:rPr lang="en-GB" dirty="0"/>
              <a:t>running in Linux </a:t>
            </a:r>
            <a:r>
              <a:rPr lang="en-GB" b="1" dirty="0" err="1"/>
              <a:t>Ubunutu</a:t>
            </a:r>
            <a:r>
              <a:rPr lang="en-GB" dirty="0"/>
              <a:t> </a:t>
            </a:r>
            <a:r>
              <a:rPr lang="en-GB" dirty="0">
                <a:solidFill>
                  <a:srgbClr val="FF0000"/>
                </a:solidFill>
              </a:rPr>
              <a:t>within Docker </a:t>
            </a:r>
            <a:r>
              <a:rPr lang="en-GB" dirty="0"/>
              <a:t>and accessed from the browser on the host</a:t>
            </a:r>
          </a:p>
        </p:txBody>
      </p:sp>
      <p:cxnSp>
        <p:nvCxnSpPr>
          <p:cNvPr id="9" name="Straight Arrow Connector 8"/>
          <p:cNvCxnSpPr/>
          <p:nvPr/>
        </p:nvCxnSpPr>
        <p:spPr bwMode="auto">
          <a:xfrm flipH="1">
            <a:off x="6534978" y="1834247"/>
            <a:ext cx="198783" cy="56108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8" name="TextBox 7"/>
          <p:cNvSpPr txBox="1"/>
          <p:nvPr/>
        </p:nvSpPr>
        <p:spPr>
          <a:xfrm>
            <a:off x="3629796" y="2025039"/>
            <a:ext cx="1941557" cy="369332"/>
          </a:xfrm>
          <a:prstGeom prst="rect">
            <a:avLst/>
          </a:prstGeom>
          <a:noFill/>
        </p:spPr>
        <p:txBody>
          <a:bodyPr wrap="none" rtlCol="0">
            <a:spAutoFit/>
          </a:bodyPr>
          <a:lstStyle/>
          <a:p>
            <a:r>
              <a:rPr lang="en-GB" dirty="0"/>
              <a:t>containers name</a:t>
            </a:r>
          </a:p>
        </p:txBody>
      </p:sp>
      <p:sp>
        <p:nvSpPr>
          <p:cNvPr id="10" name="TextBox 9"/>
          <p:cNvSpPr txBox="1"/>
          <p:nvPr/>
        </p:nvSpPr>
        <p:spPr>
          <a:xfrm>
            <a:off x="6869483" y="2014598"/>
            <a:ext cx="1569660" cy="369332"/>
          </a:xfrm>
          <a:prstGeom prst="rect">
            <a:avLst/>
          </a:prstGeom>
          <a:noFill/>
        </p:spPr>
        <p:txBody>
          <a:bodyPr wrap="none" rtlCol="0">
            <a:spAutoFit/>
          </a:bodyPr>
          <a:lstStyle/>
          <a:p>
            <a:r>
              <a:rPr lang="en-GB" dirty="0"/>
              <a:t>images name</a:t>
            </a:r>
          </a:p>
        </p:txBody>
      </p:sp>
      <p:cxnSp>
        <p:nvCxnSpPr>
          <p:cNvPr id="12" name="Straight Arrow Connector 11"/>
          <p:cNvCxnSpPr/>
          <p:nvPr/>
        </p:nvCxnSpPr>
        <p:spPr bwMode="auto">
          <a:xfrm>
            <a:off x="4761397" y="2327860"/>
            <a:ext cx="141833" cy="25532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5" name="Straight Arrow Connector 14"/>
          <p:cNvCxnSpPr/>
          <p:nvPr/>
        </p:nvCxnSpPr>
        <p:spPr bwMode="auto">
          <a:xfrm flipH="1">
            <a:off x="7697386" y="2327860"/>
            <a:ext cx="75014" cy="20564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 name="Oval 10"/>
          <p:cNvSpPr/>
          <p:nvPr/>
        </p:nvSpPr>
        <p:spPr bwMode="auto">
          <a:xfrm>
            <a:off x="481263" y="3927107"/>
            <a:ext cx="1111718" cy="640080"/>
          </a:xfrm>
          <a:prstGeom prst="ellipse">
            <a:avLst/>
          </a:prstGeom>
          <a:noFill/>
          <a:ln w="2857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3" name="TextBox 12"/>
          <p:cNvSpPr txBox="1"/>
          <p:nvPr/>
        </p:nvSpPr>
        <p:spPr>
          <a:xfrm>
            <a:off x="481263" y="5095531"/>
            <a:ext cx="1787669" cy="369332"/>
          </a:xfrm>
          <a:prstGeom prst="rect">
            <a:avLst/>
          </a:prstGeom>
          <a:solidFill>
            <a:schemeClr val="bg1"/>
          </a:solidFill>
        </p:spPr>
        <p:txBody>
          <a:bodyPr wrap="none" rtlCol="0">
            <a:spAutoFit/>
          </a:bodyPr>
          <a:lstStyle/>
          <a:p>
            <a:r>
              <a:rPr lang="en-GB" b="1" dirty="0">
                <a:solidFill>
                  <a:srgbClr val="FF0000"/>
                </a:solidFill>
              </a:rPr>
              <a:t>localhost:8080</a:t>
            </a:r>
          </a:p>
        </p:txBody>
      </p:sp>
      <p:cxnSp>
        <p:nvCxnSpPr>
          <p:cNvPr id="16" name="Straight Arrow Connector 15"/>
          <p:cNvCxnSpPr/>
          <p:nvPr/>
        </p:nvCxnSpPr>
        <p:spPr bwMode="auto">
          <a:xfrm flipH="1" flipV="1">
            <a:off x="1121343" y="4600876"/>
            <a:ext cx="115503" cy="499897"/>
          </a:xfrm>
          <a:prstGeom prst="straightConnector1">
            <a:avLst/>
          </a:prstGeom>
          <a:solidFill>
            <a:schemeClr val="accent1"/>
          </a:solidFill>
          <a:ln w="28575" cap="flat" cmpd="sng" algn="ctr">
            <a:solidFill>
              <a:srgbClr val="FF0000"/>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1030840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7750" y="2232659"/>
            <a:ext cx="7029450" cy="3606165"/>
          </a:xfrm>
        </p:spPr>
        <p:txBody>
          <a:bodyPr/>
          <a:lstStyle/>
          <a:p>
            <a:pPr marL="0" indent="0" algn="ctr">
              <a:buNone/>
            </a:pPr>
            <a:r>
              <a:rPr lang="en-GB" sz="9600" dirty="0"/>
              <a:t>RUN</a:t>
            </a:r>
          </a:p>
          <a:p>
            <a:pPr marL="0" indent="0" algn="ctr">
              <a:buNone/>
            </a:pPr>
            <a:r>
              <a:rPr lang="en-GB" sz="6600" dirty="0"/>
              <a:t>(In more detail)</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851949477"/>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Run image in a container (</a:t>
            </a:r>
            <a:r>
              <a:rPr lang="en-GB" dirty="0" err="1"/>
              <a:t>Cont</a:t>
            </a:r>
            <a:r>
              <a:rPr lang="en-GB" dirty="0"/>
              <a:t>)</a:t>
            </a:r>
          </a:p>
        </p:txBody>
      </p:sp>
      <p:sp>
        <p:nvSpPr>
          <p:cNvPr id="3" name="Content Placeholder 2"/>
          <p:cNvSpPr>
            <a:spLocks noGrp="1"/>
          </p:cNvSpPr>
          <p:nvPr>
            <p:ph idx="1"/>
          </p:nvPr>
        </p:nvSpPr>
        <p:spPr>
          <a:xfrm>
            <a:off x="1047750" y="952901"/>
            <a:ext cx="7029450" cy="4885924"/>
          </a:xfrm>
        </p:spPr>
        <p:txBody>
          <a:bodyPr/>
          <a:lstStyle/>
          <a:p>
            <a:r>
              <a:rPr lang="en-GB" dirty="0"/>
              <a:t>You can run a container by just specifying the image</a:t>
            </a:r>
          </a:p>
          <a:p>
            <a:pPr lvl="1"/>
            <a:r>
              <a:rPr lang="en-GB" dirty="0"/>
              <a:t>This is common for services, databases, etc., that are run in detached mode</a:t>
            </a:r>
          </a:p>
          <a:p>
            <a:endParaRPr lang="en-GB" dirty="0"/>
          </a:p>
          <a:p>
            <a:endParaRPr lang="en-GB" dirty="0"/>
          </a:p>
          <a:p>
            <a:r>
              <a:rPr lang="en-GB" dirty="0"/>
              <a:t>You can run a container by follow the image name</a:t>
            </a:r>
            <a:r>
              <a:rPr lang="en-GB" dirty="0">
                <a:solidFill>
                  <a:srgbClr val="FF0000"/>
                </a:solidFill>
              </a:rPr>
              <a:t> with a command and arguments</a:t>
            </a:r>
            <a:r>
              <a:rPr lang="en-GB" dirty="0"/>
              <a:t> to be executed in the container when it starts</a:t>
            </a:r>
          </a:p>
          <a:p>
            <a:pPr lvl="1"/>
            <a:r>
              <a:rPr lang="en-GB" dirty="0"/>
              <a:t>This is common for containers running a service that can be run with different options</a:t>
            </a:r>
          </a:p>
          <a:p>
            <a:pPr lvl="1"/>
            <a:r>
              <a:rPr lang="en-GB" dirty="0"/>
              <a:t>The </a:t>
            </a:r>
            <a:r>
              <a:rPr lang="en-GB" dirty="0">
                <a:solidFill>
                  <a:srgbClr val="FF0000"/>
                </a:solidFill>
              </a:rPr>
              <a:t>--</a:t>
            </a:r>
            <a:r>
              <a:rPr lang="en-GB" dirty="0" err="1">
                <a:solidFill>
                  <a:srgbClr val="FF0000"/>
                </a:solidFill>
              </a:rPr>
              <a:t>rm</a:t>
            </a:r>
            <a:r>
              <a:rPr lang="en-GB" dirty="0">
                <a:solidFill>
                  <a:srgbClr val="FF0000"/>
                </a:solidFill>
              </a:rPr>
              <a:t> option </a:t>
            </a:r>
            <a:r>
              <a:rPr lang="en-GB" dirty="0"/>
              <a:t>removes the image when the container stops, which is a useful clean-up for one off commands</a:t>
            </a:r>
          </a:p>
          <a:p>
            <a:pPr lvl="1"/>
            <a:endParaRPr lang="en-GB" dirty="0"/>
          </a:p>
          <a:p>
            <a:pPr lvl="1"/>
            <a:endParaRPr lang="en-GB" dirty="0"/>
          </a:p>
          <a:p>
            <a:pPr lvl="1"/>
            <a:r>
              <a:rPr lang="en-GB" dirty="0"/>
              <a:t>Example, to display “hello world” in </a:t>
            </a:r>
            <a:r>
              <a:rPr lang="en-GB" dirty="0" err="1"/>
              <a:t>linux</a:t>
            </a:r>
            <a:r>
              <a:rPr lang="en-GB" dirty="0"/>
              <a:t> OS and remove image when container stops</a:t>
            </a:r>
            <a:br>
              <a:rPr lang="en-GB" dirty="0"/>
            </a:br>
            <a:r>
              <a:rPr lang="en-GB" i="1" dirty="0" err="1"/>
              <a:t>docker</a:t>
            </a:r>
            <a:r>
              <a:rPr lang="en-GB" i="1" dirty="0"/>
              <a:t> container  </a:t>
            </a:r>
            <a:r>
              <a:rPr lang="en-GB" i="1" dirty="0" err="1"/>
              <a:t>imagename</a:t>
            </a:r>
            <a:r>
              <a:rPr lang="en-GB" i="1" dirty="0"/>
              <a:t> --</a:t>
            </a:r>
            <a:r>
              <a:rPr lang="en-GB" i="1" dirty="0" err="1"/>
              <a:t>rm</a:t>
            </a:r>
            <a:r>
              <a:rPr lang="en-GB" i="1" dirty="0"/>
              <a:t>   </a:t>
            </a:r>
            <a:r>
              <a:rPr lang="en-GB" i="1" dirty="0">
                <a:solidFill>
                  <a:schemeClr val="bg2">
                    <a:lumMod val="50000"/>
                  </a:schemeClr>
                </a:solidFill>
              </a:rPr>
              <a:t>echo   “hello world”</a:t>
            </a:r>
            <a:endParaRPr lang="en-GB" dirty="0">
              <a:solidFill>
                <a:schemeClr val="bg2">
                  <a:lumMod val="50000"/>
                </a:schemeClr>
              </a:solidFill>
            </a:endParaRP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2521818" y="2054989"/>
            <a:ext cx="3685624" cy="369332"/>
          </a:xfrm>
          <a:prstGeom prst="rect">
            <a:avLst/>
          </a:prstGeom>
          <a:solidFill>
            <a:schemeClr val="bg1"/>
          </a:solidFill>
        </p:spPr>
        <p:txBody>
          <a:bodyPr wrap="none" rtlCol="0">
            <a:spAutoFit/>
          </a:bodyPr>
          <a:lstStyle/>
          <a:p>
            <a:r>
              <a:rPr lang="en-GB" i="1" dirty="0" err="1"/>
              <a:t>docker</a:t>
            </a:r>
            <a:r>
              <a:rPr lang="en-GB" i="1" dirty="0"/>
              <a:t>  container run  </a:t>
            </a:r>
            <a:r>
              <a:rPr lang="en-GB" i="1" dirty="0" err="1"/>
              <a:t>imagename</a:t>
            </a:r>
            <a:endParaRPr lang="en-GB" i="1" dirty="0"/>
          </a:p>
        </p:txBody>
      </p:sp>
      <p:sp>
        <p:nvSpPr>
          <p:cNvPr id="6" name="TextBox 5"/>
          <p:cNvSpPr txBox="1"/>
          <p:nvPr/>
        </p:nvSpPr>
        <p:spPr>
          <a:xfrm>
            <a:off x="1625064" y="4974652"/>
            <a:ext cx="6045245" cy="369332"/>
          </a:xfrm>
          <a:prstGeom prst="rect">
            <a:avLst/>
          </a:prstGeom>
          <a:solidFill>
            <a:schemeClr val="bg1"/>
          </a:solidFill>
        </p:spPr>
        <p:txBody>
          <a:bodyPr wrap="none" rtlCol="0">
            <a:spAutoFit/>
          </a:bodyPr>
          <a:lstStyle/>
          <a:p>
            <a:r>
              <a:rPr lang="en-GB" i="1" dirty="0" err="1"/>
              <a:t>docker</a:t>
            </a:r>
            <a:r>
              <a:rPr lang="en-GB" i="1" dirty="0"/>
              <a:t>  container run  </a:t>
            </a:r>
            <a:r>
              <a:rPr lang="en-GB" i="1" dirty="0" err="1"/>
              <a:t>imagename</a:t>
            </a:r>
            <a:r>
              <a:rPr lang="en-GB" i="1" dirty="0"/>
              <a:t>  </a:t>
            </a:r>
            <a:r>
              <a:rPr lang="en-GB" i="1" dirty="0">
                <a:solidFill>
                  <a:schemeClr val="bg2">
                    <a:lumMod val="50000"/>
                  </a:schemeClr>
                </a:solidFill>
              </a:rPr>
              <a:t>command  arguments</a:t>
            </a:r>
          </a:p>
        </p:txBody>
      </p:sp>
    </p:spTree>
    <p:extLst>
      <p:ext uri="{BB962C8B-B14F-4D97-AF65-F5344CB8AC3E}">
        <p14:creationId xmlns:p14="http://schemas.microsoft.com/office/powerpoint/2010/main" val="2870971150"/>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Check Container is Running</a:t>
            </a:r>
          </a:p>
        </p:txBody>
      </p:sp>
      <p:sp>
        <p:nvSpPr>
          <p:cNvPr id="3" name="Content Placeholder 2"/>
          <p:cNvSpPr>
            <a:spLocks noGrp="1"/>
          </p:cNvSpPr>
          <p:nvPr>
            <p:ph idx="1"/>
          </p:nvPr>
        </p:nvSpPr>
        <p:spPr>
          <a:xfrm>
            <a:off x="1047750" y="844550"/>
            <a:ext cx="7029450" cy="4994275"/>
          </a:xfrm>
        </p:spPr>
        <p:txBody>
          <a:bodyPr/>
          <a:lstStyle/>
          <a:p>
            <a:r>
              <a:rPr lang="en-GB" dirty="0"/>
              <a:t>Check that the container is running</a:t>
            </a:r>
            <a:br>
              <a:rPr lang="en-GB" dirty="0"/>
            </a:br>
            <a:r>
              <a:rPr lang="en-GB" i="1" dirty="0" err="1"/>
              <a:t>docker</a:t>
            </a:r>
            <a:r>
              <a:rPr lang="en-GB" i="1" dirty="0"/>
              <a:t> container ls </a:t>
            </a:r>
            <a:endParaRPr lang="en-GB" dirty="0"/>
          </a:p>
          <a:p>
            <a:r>
              <a:rPr lang="en-GB" dirty="0"/>
              <a:t>If you do not see your container then repeat the above but display </a:t>
            </a:r>
            <a:r>
              <a:rPr lang="en-GB" b="1" dirty="0"/>
              <a:t>all </a:t>
            </a:r>
            <a:r>
              <a:rPr lang="en-GB" dirty="0"/>
              <a:t>the containers using the --all (-a) option and check the exit code</a:t>
            </a:r>
            <a:br>
              <a:rPr lang="en-GB" dirty="0"/>
            </a:br>
            <a:r>
              <a:rPr lang="en-GB" i="1" dirty="0" err="1"/>
              <a:t>docker</a:t>
            </a:r>
            <a:r>
              <a:rPr lang="en-GB" i="1" dirty="0"/>
              <a:t> container ls -a</a:t>
            </a: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6" name="TextBox 5"/>
          <p:cNvSpPr txBox="1"/>
          <p:nvPr/>
        </p:nvSpPr>
        <p:spPr>
          <a:xfrm>
            <a:off x="590978" y="2906077"/>
            <a:ext cx="8217314" cy="1231106"/>
          </a:xfrm>
          <a:prstGeom prst="rect">
            <a:avLst/>
          </a:prstGeom>
          <a:solidFill>
            <a:srgbClr val="000000"/>
          </a:solidFill>
        </p:spPr>
        <p:txBody>
          <a:bodyPr wrap="none" rtlCol="0">
            <a:spAutoFit/>
          </a:bodyPr>
          <a:lstStyle/>
          <a:p>
            <a:r>
              <a:rPr lang="en-GB" sz="1400" dirty="0">
                <a:solidFill>
                  <a:schemeClr val="bg1"/>
                </a:solidFill>
              </a:rPr>
              <a:t>CONTAINER ID        IMAGE                            COMMAND   CREATED        STATUS</a:t>
            </a:r>
            <a:br>
              <a:rPr lang="en-GB" sz="1400" dirty="0">
                <a:solidFill>
                  <a:schemeClr val="bg1"/>
                </a:solidFill>
              </a:rPr>
            </a:br>
            <a:r>
              <a:rPr lang="en-GB" sz="1400" dirty="0">
                <a:solidFill>
                  <a:schemeClr val="bg1"/>
                </a:solidFill>
              </a:rPr>
              <a:t>af6fac674cf8             </a:t>
            </a:r>
            <a:r>
              <a:rPr lang="en-GB" sz="1400" dirty="0" err="1">
                <a:solidFill>
                  <a:schemeClr val="bg1"/>
                </a:solidFill>
              </a:rPr>
              <a:t>cassandra</a:t>
            </a:r>
            <a:r>
              <a:rPr lang="en-GB" sz="1400" dirty="0">
                <a:solidFill>
                  <a:schemeClr val="bg1"/>
                </a:solidFill>
              </a:rPr>
              <a:t>                       .....                 16 hours ago    Exited (137) 16 hours ago</a:t>
            </a:r>
            <a:br>
              <a:rPr lang="en-GB" sz="1400" dirty="0">
                <a:solidFill>
                  <a:schemeClr val="bg1"/>
                </a:solidFill>
              </a:rPr>
            </a:br>
            <a:r>
              <a:rPr lang="en-GB" sz="1400" dirty="0">
                <a:solidFill>
                  <a:schemeClr val="bg1"/>
                </a:solidFill>
              </a:rPr>
              <a:t>0ce1da7b858c          </a:t>
            </a:r>
            <a:r>
              <a:rPr lang="en-GB" sz="1400" dirty="0" err="1">
                <a:solidFill>
                  <a:schemeClr val="bg1"/>
                </a:solidFill>
              </a:rPr>
              <a:t>krejcmat</a:t>
            </a:r>
            <a:r>
              <a:rPr lang="en-GB" sz="1400" dirty="0">
                <a:solidFill>
                  <a:schemeClr val="bg1"/>
                </a:solidFill>
              </a:rPr>
              <a:t>/</a:t>
            </a:r>
            <a:r>
              <a:rPr lang="en-GB" sz="1400" dirty="0" err="1">
                <a:solidFill>
                  <a:schemeClr val="bg1"/>
                </a:solidFill>
              </a:rPr>
              <a:t>hadoop</a:t>
            </a:r>
            <a:r>
              <a:rPr lang="en-GB" sz="1400" dirty="0">
                <a:solidFill>
                  <a:schemeClr val="bg1"/>
                </a:solidFill>
              </a:rPr>
              <a:t>-master .....                 2 days ago       Up 2 days</a:t>
            </a:r>
            <a:br>
              <a:rPr lang="en-GB" sz="1400" dirty="0">
                <a:solidFill>
                  <a:schemeClr val="bg1"/>
                </a:solidFill>
              </a:rPr>
            </a:br>
            <a:r>
              <a:rPr lang="en-GB" sz="1400" dirty="0">
                <a:solidFill>
                  <a:schemeClr val="bg1"/>
                </a:solidFill>
              </a:rPr>
              <a:t>15cb4860b26a          mongo                            .....                 2 weeks ago     Exited (255) 2 weeks ago</a:t>
            </a:r>
          </a:p>
          <a:p>
            <a:endParaRPr lang="en-GB" dirty="0">
              <a:solidFill>
                <a:schemeClr val="bg1"/>
              </a:solidFill>
            </a:endParaRPr>
          </a:p>
        </p:txBody>
      </p:sp>
      <p:sp>
        <p:nvSpPr>
          <p:cNvPr id="7" name="Oval 6"/>
          <p:cNvSpPr/>
          <p:nvPr/>
        </p:nvSpPr>
        <p:spPr bwMode="auto">
          <a:xfrm>
            <a:off x="6484081" y="2969673"/>
            <a:ext cx="1280160" cy="561023"/>
          </a:xfrm>
          <a:prstGeom prst="ellipse">
            <a:avLst/>
          </a:prstGeom>
          <a:noFill/>
          <a:ln w="381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8" name="TextBox 7"/>
          <p:cNvSpPr txBox="1"/>
          <p:nvPr/>
        </p:nvSpPr>
        <p:spPr>
          <a:xfrm>
            <a:off x="1043789" y="4472314"/>
            <a:ext cx="3683842" cy="1754326"/>
          </a:xfrm>
          <a:prstGeom prst="rect">
            <a:avLst/>
          </a:prstGeom>
          <a:noFill/>
        </p:spPr>
        <p:txBody>
          <a:bodyPr wrap="square" rtlCol="0">
            <a:spAutoFit/>
          </a:bodyPr>
          <a:lstStyle/>
          <a:p>
            <a:r>
              <a:rPr lang="en-GB" dirty="0"/>
              <a:t>Example: 137 means out of memory, try increasing available memory</a:t>
            </a:r>
          </a:p>
          <a:p>
            <a:r>
              <a:rPr lang="en-GB" dirty="0"/>
              <a:t>In Docker GUI increase memory </a:t>
            </a:r>
            <a:r>
              <a:rPr lang="en-GB" dirty="0">
                <a:sym typeface="Wingdings" panose="05000000000000000000" pitchFamily="2" charset="2"/>
              </a:rPr>
              <a:t> settings  advanced</a:t>
            </a:r>
            <a:br>
              <a:rPr lang="en-GB" dirty="0">
                <a:sym typeface="Wingdings" panose="05000000000000000000" pitchFamily="2" charset="2"/>
              </a:rPr>
            </a:br>
            <a:r>
              <a:rPr lang="en-GB" dirty="0">
                <a:sym typeface="Wingdings" panose="05000000000000000000" pitchFamily="2" charset="2"/>
              </a:rPr>
              <a:t>change available memory</a:t>
            </a:r>
            <a:endParaRPr lang="en-GB" dirty="0"/>
          </a:p>
        </p:txBody>
      </p:sp>
      <p:pic>
        <p:nvPicPr>
          <p:cNvPr id="9" name="Picture 8"/>
          <p:cNvPicPr>
            <a:picLocks noChangeAspect="1"/>
          </p:cNvPicPr>
          <p:nvPr/>
        </p:nvPicPr>
        <p:blipFill>
          <a:blip r:embed="rId2"/>
          <a:stretch>
            <a:fillRect/>
          </a:stretch>
        </p:blipFill>
        <p:spPr>
          <a:xfrm>
            <a:off x="5285952" y="4229196"/>
            <a:ext cx="3445489" cy="2370579"/>
          </a:xfrm>
          <a:prstGeom prst="rect">
            <a:avLst/>
          </a:prstGeom>
        </p:spPr>
      </p:pic>
      <p:sp>
        <p:nvSpPr>
          <p:cNvPr id="10" name="Oval 9"/>
          <p:cNvSpPr/>
          <p:nvPr/>
        </p:nvSpPr>
        <p:spPr bwMode="auto">
          <a:xfrm>
            <a:off x="5921482" y="5043297"/>
            <a:ext cx="1280160" cy="561023"/>
          </a:xfrm>
          <a:prstGeom prst="ellipse">
            <a:avLst/>
          </a:prstGeom>
          <a:noFill/>
          <a:ln w="381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5" name="TextBox 4"/>
          <p:cNvSpPr txBox="1"/>
          <p:nvPr/>
        </p:nvSpPr>
        <p:spPr>
          <a:xfrm>
            <a:off x="6049478" y="725874"/>
            <a:ext cx="2951470" cy="646331"/>
          </a:xfrm>
          <a:prstGeom prst="rect">
            <a:avLst/>
          </a:prstGeom>
          <a:noFill/>
        </p:spPr>
        <p:txBody>
          <a:bodyPr wrap="square" rtlCol="0">
            <a:spAutoFit/>
          </a:bodyPr>
          <a:lstStyle/>
          <a:p>
            <a:r>
              <a:rPr lang="en-GB" dirty="0"/>
              <a:t>Old school is</a:t>
            </a:r>
          </a:p>
          <a:p>
            <a:r>
              <a:rPr lang="en-GB" i="1" dirty="0" err="1"/>
              <a:t>docker</a:t>
            </a:r>
            <a:r>
              <a:rPr lang="en-GB" i="1" dirty="0"/>
              <a:t> container </a:t>
            </a:r>
            <a:r>
              <a:rPr lang="en-GB" b="1" i="1" dirty="0" err="1"/>
              <a:t>ps</a:t>
            </a:r>
            <a:endParaRPr lang="en-GB" b="1" i="1" dirty="0"/>
          </a:p>
        </p:txBody>
      </p:sp>
    </p:spTree>
    <p:extLst>
      <p:ext uri="{BB962C8B-B14F-4D97-AF65-F5344CB8AC3E}">
        <p14:creationId xmlns:p14="http://schemas.microsoft.com/office/powerpoint/2010/main" val="41669644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1"/>
            <a:ext cx="8686800" cy="1487104"/>
          </a:xfrm>
        </p:spPr>
        <p:txBody>
          <a:bodyPr/>
          <a:lstStyle/>
          <a:p>
            <a:r>
              <a:rPr lang="en-GB" dirty="0"/>
              <a:t>Exercise</a:t>
            </a:r>
            <a:br>
              <a:rPr lang="en-GB" dirty="0"/>
            </a:br>
            <a:r>
              <a:rPr lang="en-GB" dirty="0"/>
              <a:t>Running “echo” command when the container starts</a:t>
            </a:r>
          </a:p>
        </p:txBody>
      </p:sp>
      <p:sp>
        <p:nvSpPr>
          <p:cNvPr id="3" name="Content Placeholder 2"/>
          <p:cNvSpPr>
            <a:spLocks noGrp="1"/>
          </p:cNvSpPr>
          <p:nvPr>
            <p:ph idx="1"/>
          </p:nvPr>
        </p:nvSpPr>
        <p:spPr>
          <a:xfrm>
            <a:off x="1047750" y="2296732"/>
            <a:ext cx="7029450" cy="4114800"/>
          </a:xfrm>
        </p:spPr>
        <p:txBody>
          <a:bodyPr/>
          <a:lstStyle/>
          <a:p>
            <a:pPr marL="0" indent="0">
              <a:buNone/>
            </a:pPr>
            <a:r>
              <a:rPr lang="en-GB" i="1" dirty="0" err="1"/>
              <a:t>docker</a:t>
            </a:r>
            <a:r>
              <a:rPr lang="en-GB" i="1" dirty="0"/>
              <a:t> container run </a:t>
            </a:r>
            <a:r>
              <a:rPr lang="en-GB" i="1" dirty="0" err="1"/>
              <a:t>debian</a:t>
            </a:r>
            <a:r>
              <a:rPr lang="en-GB" i="1" dirty="0"/>
              <a:t> </a:t>
            </a:r>
            <a:r>
              <a:rPr lang="en-GB" i="1" dirty="0">
                <a:solidFill>
                  <a:schemeClr val="bg2">
                    <a:lumMod val="50000"/>
                  </a:schemeClr>
                </a:solidFill>
              </a:rPr>
              <a:t>echo “Hello World”</a:t>
            </a:r>
          </a:p>
          <a:p>
            <a:r>
              <a:rPr lang="en-GB" dirty="0"/>
              <a:t>Run </a:t>
            </a:r>
            <a:r>
              <a:rPr lang="en-GB" dirty="0" err="1"/>
              <a:t>debian</a:t>
            </a:r>
            <a:r>
              <a:rPr lang="en-GB" dirty="0"/>
              <a:t> </a:t>
            </a:r>
            <a:r>
              <a:rPr lang="en-GB" dirty="0" err="1"/>
              <a:t>linux</a:t>
            </a:r>
            <a:r>
              <a:rPr lang="en-GB" dirty="0"/>
              <a:t> OS and echo “Hello World” on the screen</a:t>
            </a:r>
          </a:p>
          <a:p>
            <a:r>
              <a:rPr lang="en-GB" b="1" dirty="0">
                <a:solidFill>
                  <a:srgbClr val="FF0000"/>
                </a:solidFill>
              </a:rPr>
              <a:t>The container closes when the command finishes executing, therefore there is no point in naming it using the option “--name”</a:t>
            </a:r>
          </a:p>
          <a:p>
            <a:endParaRPr lang="en-GB" dirty="0"/>
          </a:p>
          <a:p>
            <a:pPr marL="0" indent="0">
              <a:buNone/>
            </a:pPr>
            <a:r>
              <a:rPr lang="en-GB" i="1" dirty="0" err="1"/>
              <a:t>docker</a:t>
            </a:r>
            <a:r>
              <a:rPr lang="en-GB" i="1" dirty="0"/>
              <a:t> container run </a:t>
            </a:r>
            <a:r>
              <a:rPr lang="en-GB" i="1" dirty="0">
                <a:solidFill>
                  <a:srgbClr val="FF0000"/>
                </a:solidFill>
              </a:rPr>
              <a:t>--</a:t>
            </a:r>
            <a:r>
              <a:rPr lang="en-GB" i="1" dirty="0" err="1">
                <a:solidFill>
                  <a:srgbClr val="FF0000"/>
                </a:solidFill>
              </a:rPr>
              <a:t>rm</a:t>
            </a:r>
            <a:r>
              <a:rPr lang="en-GB" i="1" dirty="0"/>
              <a:t> </a:t>
            </a:r>
            <a:r>
              <a:rPr lang="en-GB" i="1" dirty="0" err="1"/>
              <a:t>debian</a:t>
            </a:r>
            <a:r>
              <a:rPr lang="en-GB" i="1" dirty="0"/>
              <a:t> </a:t>
            </a:r>
            <a:r>
              <a:rPr lang="en-GB" i="1" dirty="0">
                <a:solidFill>
                  <a:schemeClr val="bg2">
                    <a:lumMod val="50000"/>
                  </a:schemeClr>
                </a:solidFill>
              </a:rPr>
              <a:t>/bin/ls</a:t>
            </a:r>
            <a:endParaRPr lang="en-GB" dirty="0">
              <a:solidFill>
                <a:schemeClr val="bg2">
                  <a:lumMod val="50000"/>
                </a:schemeClr>
              </a:solidFill>
            </a:endParaRPr>
          </a:p>
          <a:p>
            <a:r>
              <a:rPr lang="en-GB" dirty="0"/>
              <a:t>List the root directory of the container file system</a:t>
            </a:r>
          </a:p>
          <a:p>
            <a:pPr lvl="1"/>
            <a:r>
              <a:rPr lang="en-GB" dirty="0">
                <a:solidFill>
                  <a:srgbClr val="FF0000"/>
                </a:solidFill>
              </a:rPr>
              <a:t>--</a:t>
            </a:r>
            <a:r>
              <a:rPr lang="en-GB" dirty="0" err="1">
                <a:solidFill>
                  <a:srgbClr val="FF0000"/>
                </a:solidFill>
              </a:rPr>
              <a:t>rm</a:t>
            </a:r>
            <a:r>
              <a:rPr lang="en-GB" dirty="0">
                <a:solidFill>
                  <a:srgbClr val="FF0000"/>
                </a:solidFill>
              </a:rPr>
              <a:t> deletes the container </a:t>
            </a:r>
            <a:r>
              <a:rPr lang="en-GB" b="1" dirty="0">
                <a:solidFill>
                  <a:srgbClr val="FF0000"/>
                </a:solidFill>
              </a:rPr>
              <a:t>and image </a:t>
            </a:r>
            <a:r>
              <a:rPr lang="en-GB" dirty="0">
                <a:solidFill>
                  <a:srgbClr val="FF0000"/>
                </a:solidFill>
              </a:rPr>
              <a:t>when the command ends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3169920" y="1672328"/>
            <a:ext cx="813043" cy="369332"/>
          </a:xfrm>
          <a:prstGeom prst="rect">
            <a:avLst/>
          </a:prstGeom>
          <a:noFill/>
        </p:spPr>
        <p:txBody>
          <a:bodyPr wrap="none" rtlCol="0">
            <a:spAutoFit/>
          </a:bodyPr>
          <a:lstStyle/>
          <a:p>
            <a:r>
              <a:rPr lang="en-GB" dirty="0"/>
              <a:t>image</a:t>
            </a:r>
          </a:p>
        </p:txBody>
      </p:sp>
      <p:sp>
        <p:nvSpPr>
          <p:cNvPr id="6" name="TextBox 5"/>
          <p:cNvSpPr txBox="1"/>
          <p:nvPr/>
        </p:nvSpPr>
        <p:spPr>
          <a:xfrm>
            <a:off x="4671060" y="1672329"/>
            <a:ext cx="1197764" cy="369332"/>
          </a:xfrm>
          <a:prstGeom prst="rect">
            <a:avLst/>
          </a:prstGeom>
          <a:noFill/>
        </p:spPr>
        <p:txBody>
          <a:bodyPr wrap="none" rtlCol="0">
            <a:spAutoFit/>
          </a:bodyPr>
          <a:lstStyle/>
          <a:p>
            <a:r>
              <a:rPr lang="en-GB" dirty="0"/>
              <a:t>command</a:t>
            </a:r>
          </a:p>
        </p:txBody>
      </p:sp>
      <p:cxnSp>
        <p:nvCxnSpPr>
          <p:cNvPr id="8" name="Straight Arrow Connector 7"/>
          <p:cNvCxnSpPr/>
          <p:nvPr/>
        </p:nvCxnSpPr>
        <p:spPr bwMode="auto">
          <a:xfrm>
            <a:off x="3749040" y="1984530"/>
            <a:ext cx="106680" cy="31220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Straight Arrow Connector 9"/>
          <p:cNvCxnSpPr/>
          <p:nvPr/>
        </p:nvCxnSpPr>
        <p:spPr bwMode="auto">
          <a:xfrm flipH="1">
            <a:off x="4683327" y="1984530"/>
            <a:ext cx="323013" cy="283636"/>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 name="TextBox 11"/>
          <p:cNvSpPr txBox="1"/>
          <p:nvPr/>
        </p:nvSpPr>
        <p:spPr>
          <a:xfrm>
            <a:off x="6097549" y="1672328"/>
            <a:ext cx="2569934" cy="369332"/>
          </a:xfrm>
          <a:prstGeom prst="rect">
            <a:avLst/>
          </a:prstGeom>
          <a:noFill/>
        </p:spPr>
        <p:txBody>
          <a:bodyPr wrap="none" rtlCol="0">
            <a:spAutoFit/>
          </a:bodyPr>
          <a:lstStyle/>
          <a:p>
            <a:r>
              <a:rPr lang="en-GB" dirty="0"/>
              <a:t>argument for command</a:t>
            </a:r>
          </a:p>
        </p:txBody>
      </p:sp>
      <p:cxnSp>
        <p:nvCxnSpPr>
          <p:cNvPr id="13" name="Straight Arrow Connector 12"/>
          <p:cNvCxnSpPr/>
          <p:nvPr/>
        </p:nvCxnSpPr>
        <p:spPr bwMode="auto">
          <a:xfrm flipH="1">
            <a:off x="6109816" y="1984529"/>
            <a:ext cx="323013" cy="283636"/>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 name="TextBox 10"/>
          <p:cNvSpPr txBox="1"/>
          <p:nvPr/>
        </p:nvSpPr>
        <p:spPr>
          <a:xfrm>
            <a:off x="5545355" y="4125167"/>
            <a:ext cx="1197764" cy="369332"/>
          </a:xfrm>
          <a:prstGeom prst="rect">
            <a:avLst/>
          </a:prstGeom>
          <a:noFill/>
        </p:spPr>
        <p:txBody>
          <a:bodyPr wrap="none" rtlCol="0">
            <a:spAutoFit/>
          </a:bodyPr>
          <a:lstStyle/>
          <a:p>
            <a:r>
              <a:rPr lang="en-GB" dirty="0"/>
              <a:t>command</a:t>
            </a:r>
          </a:p>
        </p:txBody>
      </p:sp>
      <p:cxnSp>
        <p:nvCxnSpPr>
          <p:cNvPr id="14" name="Straight Arrow Connector 13"/>
          <p:cNvCxnSpPr/>
          <p:nvPr/>
        </p:nvCxnSpPr>
        <p:spPr bwMode="auto">
          <a:xfrm flipH="1">
            <a:off x="5557622" y="4437368"/>
            <a:ext cx="323013" cy="283636"/>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821029234"/>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Foreground vs Background</a:t>
            </a:r>
          </a:p>
        </p:txBody>
      </p:sp>
      <p:sp>
        <p:nvSpPr>
          <p:cNvPr id="3" name="Content Placeholder 2"/>
          <p:cNvSpPr>
            <a:spLocks noGrp="1"/>
          </p:cNvSpPr>
          <p:nvPr>
            <p:ph idx="1"/>
          </p:nvPr>
        </p:nvSpPr>
        <p:spPr>
          <a:xfrm>
            <a:off x="1085849" y="1333500"/>
            <a:ext cx="7605763" cy="4530428"/>
          </a:xfrm>
        </p:spPr>
        <p:txBody>
          <a:bodyPr/>
          <a:lstStyle/>
          <a:p>
            <a:pPr marL="0" indent="0">
              <a:buNone/>
            </a:pPr>
            <a:r>
              <a:rPr lang="en-GB" u="sng" dirty="0"/>
              <a:t>Foreground</a:t>
            </a:r>
          </a:p>
          <a:p>
            <a:pPr marL="0" indent="0">
              <a:buNone/>
            </a:pPr>
            <a:r>
              <a:rPr lang="en-GB" i="1" dirty="0" err="1"/>
              <a:t>docker</a:t>
            </a:r>
            <a:r>
              <a:rPr lang="en-GB" i="1" dirty="0"/>
              <a:t> container  run --name    </a:t>
            </a:r>
            <a:r>
              <a:rPr lang="en-GB" i="1" dirty="0" err="1"/>
              <a:t>container_one</a:t>
            </a:r>
            <a:r>
              <a:rPr lang="en-GB" i="1" dirty="0"/>
              <a:t>     </a:t>
            </a:r>
            <a:r>
              <a:rPr lang="en-GB" i="1" dirty="0" err="1"/>
              <a:t>my_image</a:t>
            </a:r>
            <a:endParaRPr lang="en-GB" dirty="0"/>
          </a:p>
          <a:p>
            <a:r>
              <a:rPr lang="en-GB" dirty="0"/>
              <a:t>This executes the container in the foreground and gives it the name </a:t>
            </a:r>
            <a:r>
              <a:rPr lang="en-GB" i="1" dirty="0" err="1"/>
              <a:t>container_one</a:t>
            </a:r>
            <a:endParaRPr lang="en-GB" i="1" dirty="0"/>
          </a:p>
          <a:p>
            <a:r>
              <a:rPr lang="en-GB" dirty="0"/>
              <a:t>Use Ctrl + C to escape and kill container</a:t>
            </a:r>
          </a:p>
          <a:p>
            <a:pPr marL="0" indent="0">
              <a:buNone/>
            </a:pPr>
            <a:endParaRPr lang="en-GB" dirty="0"/>
          </a:p>
          <a:p>
            <a:pPr marL="0" indent="0">
              <a:buNone/>
            </a:pPr>
            <a:r>
              <a:rPr lang="en-GB" u="sng" dirty="0"/>
              <a:t>Background (</a:t>
            </a:r>
            <a:r>
              <a:rPr lang="en-GB" b="1" u="sng" dirty="0"/>
              <a:t>as a daemon</a:t>
            </a:r>
            <a:r>
              <a:rPr lang="en-GB" u="sng" dirty="0"/>
              <a:t>)</a:t>
            </a:r>
          </a:p>
          <a:p>
            <a:pPr marL="0" indent="0">
              <a:buNone/>
            </a:pPr>
            <a:r>
              <a:rPr lang="en-GB" i="1" dirty="0" err="1"/>
              <a:t>docker</a:t>
            </a:r>
            <a:r>
              <a:rPr lang="en-GB" i="1" dirty="0"/>
              <a:t> container  run --name </a:t>
            </a:r>
            <a:r>
              <a:rPr lang="en-GB" i="1" dirty="0" err="1"/>
              <a:t>my_container</a:t>
            </a:r>
            <a:r>
              <a:rPr lang="en-GB" i="1" dirty="0"/>
              <a:t> </a:t>
            </a:r>
            <a:r>
              <a:rPr lang="en-GB" i="1" dirty="0">
                <a:solidFill>
                  <a:srgbClr val="FF0000"/>
                </a:solidFill>
              </a:rPr>
              <a:t>--detach</a:t>
            </a:r>
            <a:r>
              <a:rPr lang="en-GB" i="1" dirty="0"/>
              <a:t>  </a:t>
            </a:r>
            <a:r>
              <a:rPr lang="en-GB" i="1" dirty="0" err="1"/>
              <a:t>my_image</a:t>
            </a:r>
            <a:endParaRPr lang="en-GB" dirty="0"/>
          </a:p>
          <a:p>
            <a:pPr marL="0" indent="0">
              <a:buNone/>
            </a:pPr>
            <a:r>
              <a:rPr lang="en-GB" i="1" dirty="0" err="1"/>
              <a:t>docker</a:t>
            </a:r>
            <a:r>
              <a:rPr lang="en-GB" i="1" dirty="0"/>
              <a:t> container  run --name </a:t>
            </a:r>
            <a:r>
              <a:rPr lang="en-GB" i="1" dirty="0" err="1"/>
              <a:t>my_container</a:t>
            </a:r>
            <a:r>
              <a:rPr lang="en-GB" i="1" dirty="0"/>
              <a:t> </a:t>
            </a:r>
            <a:r>
              <a:rPr lang="en-GB" i="1" dirty="0">
                <a:solidFill>
                  <a:srgbClr val="FF0000"/>
                </a:solidFill>
              </a:rPr>
              <a:t>-d</a:t>
            </a:r>
            <a:r>
              <a:rPr lang="en-GB" i="1" dirty="0"/>
              <a:t>  </a:t>
            </a:r>
            <a:r>
              <a:rPr lang="en-GB" i="1" dirty="0" err="1"/>
              <a:t>my_image</a:t>
            </a:r>
            <a:endParaRPr lang="en-GB" dirty="0"/>
          </a:p>
          <a:p>
            <a:r>
              <a:rPr lang="en-GB" dirty="0"/>
              <a:t>Detaches the running container from the console window</a:t>
            </a:r>
          </a:p>
          <a:p>
            <a:endParaRPr lang="en-GB" dirty="0"/>
          </a:p>
          <a:p>
            <a:r>
              <a:rPr lang="en-GB" b="1" dirty="0">
                <a:solidFill>
                  <a:srgbClr val="FF0000"/>
                </a:solidFill>
              </a:rPr>
              <a:t>Kill background container using</a:t>
            </a:r>
            <a:br>
              <a:rPr lang="en-GB" b="1" dirty="0">
                <a:solidFill>
                  <a:srgbClr val="FF0000"/>
                </a:solidFill>
              </a:rPr>
            </a:br>
            <a:r>
              <a:rPr lang="en-GB" b="1" i="1" dirty="0" err="1">
                <a:solidFill>
                  <a:srgbClr val="FF0000"/>
                </a:solidFill>
              </a:rPr>
              <a:t>docker</a:t>
            </a:r>
            <a:r>
              <a:rPr lang="en-GB" b="1" i="1" dirty="0">
                <a:solidFill>
                  <a:srgbClr val="FF0000"/>
                </a:solidFill>
              </a:rPr>
              <a:t> container kill  CONTAINER_ID</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376413" y="5940930"/>
            <a:ext cx="6596678" cy="369332"/>
          </a:xfrm>
          <a:prstGeom prst="rect">
            <a:avLst/>
          </a:prstGeom>
          <a:noFill/>
        </p:spPr>
        <p:txBody>
          <a:bodyPr wrap="none" rtlCol="0">
            <a:spAutoFit/>
          </a:bodyPr>
          <a:lstStyle/>
          <a:p>
            <a:r>
              <a:rPr lang="en-GB" dirty="0"/>
              <a:t>Note: use –p </a:t>
            </a:r>
            <a:r>
              <a:rPr lang="en-GB" dirty="0" err="1"/>
              <a:t>hostport:serviceport</a:t>
            </a:r>
            <a:r>
              <a:rPr lang="en-GB" dirty="0"/>
              <a:t> to publish the port(s) required</a:t>
            </a:r>
          </a:p>
        </p:txBody>
      </p:sp>
    </p:spTree>
    <p:extLst>
      <p:ext uri="{BB962C8B-B14F-4D97-AF65-F5344CB8AC3E}">
        <p14:creationId xmlns:p14="http://schemas.microsoft.com/office/powerpoint/2010/main" val="3805005475"/>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1"/>
            <a:ext cx="8686800" cy="996589"/>
          </a:xfrm>
        </p:spPr>
        <p:txBody>
          <a:bodyPr/>
          <a:lstStyle/>
          <a:p>
            <a:r>
              <a:rPr lang="en-GB" dirty="0"/>
              <a:t>Execute in Interactive Mode</a:t>
            </a:r>
          </a:p>
        </p:txBody>
      </p:sp>
      <p:sp>
        <p:nvSpPr>
          <p:cNvPr id="3" name="Content Placeholder 2"/>
          <p:cNvSpPr>
            <a:spLocks noGrp="1"/>
          </p:cNvSpPr>
          <p:nvPr>
            <p:ph idx="1"/>
          </p:nvPr>
        </p:nvSpPr>
        <p:spPr>
          <a:xfrm>
            <a:off x="1047750" y="1056775"/>
            <a:ext cx="7029450" cy="5615939"/>
          </a:xfrm>
        </p:spPr>
        <p:txBody>
          <a:bodyPr/>
          <a:lstStyle/>
          <a:p>
            <a:r>
              <a:rPr lang="en-GB" dirty="0"/>
              <a:t>Open terminal window to OS running in the  container</a:t>
            </a:r>
          </a:p>
          <a:p>
            <a:pPr marL="0" indent="0">
              <a:buNone/>
            </a:pPr>
            <a:r>
              <a:rPr lang="en-GB" i="1" dirty="0" err="1"/>
              <a:t>docker</a:t>
            </a:r>
            <a:r>
              <a:rPr lang="en-GB" i="1" dirty="0"/>
              <a:t> container  run -it </a:t>
            </a:r>
            <a:r>
              <a:rPr lang="en-GB" i="1" dirty="0" err="1"/>
              <a:t>ubuntu</a:t>
            </a:r>
            <a:r>
              <a:rPr lang="en-GB" i="1" dirty="0"/>
              <a:t> bash</a:t>
            </a:r>
          </a:p>
          <a:p>
            <a:pPr marL="0" indent="0">
              <a:buNone/>
            </a:pPr>
            <a:r>
              <a:rPr lang="en-GB" i="1" dirty="0" err="1"/>
              <a:t>docker</a:t>
            </a:r>
            <a:r>
              <a:rPr lang="en-GB" i="1" dirty="0"/>
              <a:t> container run -</a:t>
            </a:r>
            <a:r>
              <a:rPr lang="en-GB" i="1" dirty="0" err="1"/>
              <a:t>i</a:t>
            </a:r>
            <a:r>
              <a:rPr lang="en-GB" i="1" dirty="0"/>
              <a:t> -t </a:t>
            </a:r>
            <a:r>
              <a:rPr lang="en-GB" i="1" dirty="0" err="1"/>
              <a:t>ubuntu</a:t>
            </a:r>
            <a:r>
              <a:rPr lang="en-GB" i="1" dirty="0"/>
              <a:t> bash</a:t>
            </a:r>
          </a:p>
          <a:p>
            <a:pPr marL="0" indent="0">
              <a:buNone/>
            </a:pPr>
            <a:r>
              <a:rPr lang="en-GB" i="1" dirty="0" err="1"/>
              <a:t>docker</a:t>
            </a:r>
            <a:r>
              <a:rPr lang="en-GB" i="1" dirty="0"/>
              <a:t> container run --interactive --</a:t>
            </a:r>
            <a:r>
              <a:rPr lang="en-GB" i="1" dirty="0" err="1"/>
              <a:t>tty</a:t>
            </a:r>
            <a:r>
              <a:rPr lang="en-GB" i="1" dirty="0"/>
              <a:t> </a:t>
            </a:r>
            <a:r>
              <a:rPr lang="en-GB" i="1" dirty="0" err="1"/>
              <a:t>ubuntu</a:t>
            </a:r>
            <a:r>
              <a:rPr lang="en-GB" i="1" dirty="0"/>
              <a:t> bash</a:t>
            </a:r>
          </a:p>
          <a:p>
            <a:endParaRPr lang="en-GB" dirty="0"/>
          </a:p>
          <a:p>
            <a:endParaRPr lang="en-GB" dirty="0"/>
          </a:p>
          <a:p>
            <a:endParaRPr lang="en-GB" dirty="0"/>
          </a:p>
          <a:p>
            <a:endParaRPr lang="en-GB" dirty="0"/>
          </a:p>
          <a:p>
            <a:endParaRPr lang="en-GB" dirty="0"/>
          </a:p>
          <a:p>
            <a:r>
              <a:rPr lang="en-GB" dirty="0"/>
              <a:t>No container name (--name) is needed because the container runs executing your commands then you exit it</a:t>
            </a:r>
          </a:p>
          <a:p>
            <a:r>
              <a:rPr lang="en-GB" dirty="0"/>
              <a:t>Type </a:t>
            </a:r>
            <a:r>
              <a:rPr lang="en-GB" b="1" i="1" dirty="0"/>
              <a:t>exit</a:t>
            </a:r>
            <a:r>
              <a:rPr lang="en-GB" dirty="0"/>
              <a:t> to close container</a:t>
            </a:r>
          </a:p>
          <a:p>
            <a:endParaRPr lang="en-GB" dirty="0"/>
          </a:p>
          <a:p>
            <a:r>
              <a:rPr lang="en-GB" dirty="0"/>
              <a:t>Note: if you include the --</a:t>
            </a:r>
            <a:r>
              <a:rPr lang="en-GB" dirty="0" err="1"/>
              <a:t>rm</a:t>
            </a:r>
            <a:r>
              <a:rPr lang="en-GB" dirty="0"/>
              <a:t> option then the image will be deleted when you stop the container!!</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630680" y="2835509"/>
            <a:ext cx="1492716" cy="646331"/>
          </a:xfrm>
          <a:prstGeom prst="rect">
            <a:avLst/>
          </a:prstGeom>
          <a:noFill/>
          <a:ln w="6350">
            <a:solidFill>
              <a:schemeClr val="tx1"/>
            </a:solidFill>
          </a:ln>
        </p:spPr>
        <p:txBody>
          <a:bodyPr wrap="none" rtlCol="0">
            <a:spAutoFit/>
          </a:bodyPr>
          <a:lstStyle/>
          <a:p>
            <a:r>
              <a:rPr lang="en-GB" b="1" dirty="0"/>
              <a:t>-</a:t>
            </a:r>
            <a:r>
              <a:rPr lang="en-GB" b="1" dirty="0" err="1"/>
              <a:t>i</a:t>
            </a:r>
            <a:endParaRPr lang="en-GB" b="1" dirty="0"/>
          </a:p>
          <a:p>
            <a:r>
              <a:rPr lang="en-GB" b="1" dirty="0"/>
              <a:t>--interactive</a:t>
            </a:r>
          </a:p>
        </p:txBody>
      </p:sp>
      <p:cxnSp>
        <p:nvCxnSpPr>
          <p:cNvPr id="7" name="Straight Arrow Connector 6"/>
          <p:cNvCxnSpPr/>
          <p:nvPr/>
        </p:nvCxnSpPr>
        <p:spPr bwMode="auto">
          <a:xfrm flipV="1">
            <a:off x="2621280" y="2542675"/>
            <a:ext cx="594360" cy="29283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8" name="TextBox 7"/>
          <p:cNvSpPr txBox="1"/>
          <p:nvPr/>
        </p:nvSpPr>
        <p:spPr>
          <a:xfrm>
            <a:off x="4520924" y="2823543"/>
            <a:ext cx="620683" cy="646331"/>
          </a:xfrm>
          <a:prstGeom prst="rect">
            <a:avLst/>
          </a:prstGeom>
          <a:noFill/>
          <a:ln w="6350">
            <a:solidFill>
              <a:schemeClr val="tx1"/>
            </a:solidFill>
          </a:ln>
        </p:spPr>
        <p:txBody>
          <a:bodyPr wrap="none" rtlCol="0">
            <a:spAutoFit/>
          </a:bodyPr>
          <a:lstStyle/>
          <a:p>
            <a:r>
              <a:rPr lang="en-GB" b="1" dirty="0"/>
              <a:t>-t</a:t>
            </a:r>
          </a:p>
          <a:p>
            <a:r>
              <a:rPr lang="en-GB" b="1" dirty="0"/>
              <a:t>--</a:t>
            </a:r>
            <a:r>
              <a:rPr lang="en-GB" b="1" dirty="0" err="1"/>
              <a:t>tty</a:t>
            </a:r>
            <a:endParaRPr lang="en-GB" b="1" dirty="0"/>
          </a:p>
        </p:txBody>
      </p:sp>
      <p:cxnSp>
        <p:nvCxnSpPr>
          <p:cNvPr id="10" name="Straight Arrow Connector 9"/>
          <p:cNvCxnSpPr/>
          <p:nvPr/>
        </p:nvCxnSpPr>
        <p:spPr bwMode="auto">
          <a:xfrm flipH="1" flipV="1">
            <a:off x="4130040" y="2542675"/>
            <a:ext cx="320040" cy="21336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 name="TextBox 5"/>
          <p:cNvSpPr txBox="1"/>
          <p:nvPr/>
        </p:nvSpPr>
        <p:spPr>
          <a:xfrm>
            <a:off x="2423161" y="3642097"/>
            <a:ext cx="2491740" cy="646331"/>
          </a:xfrm>
          <a:prstGeom prst="rect">
            <a:avLst/>
          </a:prstGeom>
          <a:noFill/>
          <a:ln w="12700">
            <a:solidFill>
              <a:schemeClr val="tx1"/>
            </a:solidFill>
            <a:prstDash val="dash"/>
          </a:ln>
        </p:spPr>
        <p:txBody>
          <a:bodyPr wrap="square" rtlCol="0">
            <a:spAutoFit/>
          </a:bodyPr>
          <a:lstStyle/>
          <a:p>
            <a:r>
              <a:rPr lang="en-GB" dirty="0"/>
              <a:t>We often combine </a:t>
            </a:r>
            <a:br>
              <a:rPr lang="en-GB" dirty="0"/>
            </a:br>
            <a:r>
              <a:rPr lang="en-GB" dirty="0"/>
              <a:t>these into </a:t>
            </a:r>
            <a:r>
              <a:rPr lang="en-GB" b="1" dirty="0"/>
              <a:t>-it </a:t>
            </a:r>
            <a:r>
              <a:rPr lang="en-GB" dirty="0"/>
              <a:t>or </a:t>
            </a:r>
            <a:r>
              <a:rPr lang="en-GB" b="1" dirty="0"/>
              <a:t>-</a:t>
            </a:r>
            <a:r>
              <a:rPr lang="en-GB" b="1" dirty="0" err="1"/>
              <a:t>ti</a:t>
            </a:r>
            <a:endParaRPr lang="en-GB" b="1" dirty="0"/>
          </a:p>
        </p:txBody>
      </p:sp>
      <p:cxnSp>
        <p:nvCxnSpPr>
          <p:cNvPr id="11" name="Straight Arrow Connector 10"/>
          <p:cNvCxnSpPr/>
          <p:nvPr/>
        </p:nvCxnSpPr>
        <p:spPr bwMode="auto">
          <a:xfrm flipH="1" flipV="1">
            <a:off x="3162300" y="3380875"/>
            <a:ext cx="472440" cy="15454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 name="Straight Arrow Connector 11"/>
          <p:cNvCxnSpPr/>
          <p:nvPr/>
        </p:nvCxnSpPr>
        <p:spPr bwMode="auto">
          <a:xfrm flipV="1">
            <a:off x="3776236" y="3380875"/>
            <a:ext cx="597311" cy="15454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5" name="Right Brace 14"/>
          <p:cNvSpPr/>
          <p:nvPr/>
        </p:nvSpPr>
        <p:spPr bwMode="auto">
          <a:xfrm>
            <a:off x="6956262" y="1460635"/>
            <a:ext cx="350520" cy="982980"/>
          </a:xfrm>
          <a:prstGeom prst="rightBrace">
            <a:avLst/>
          </a:prstGeom>
          <a:no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6" name="TextBox 15"/>
          <p:cNvSpPr txBox="1"/>
          <p:nvPr/>
        </p:nvSpPr>
        <p:spPr>
          <a:xfrm>
            <a:off x="7627620" y="1568534"/>
            <a:ext cx="1516380" cy="646331"/>
          </a:xfrm>
          <a:prstGeom prst="rect">
            <a:avLst/>
          </a:prstGeom>
          <a:noFill/>
        </p:spPr>
        <p:txBody>
          <a:bodyPr wrap="square" rtlCol="0">
            <a:spAutoFit/>
          </a:bodyPr>
          <a:lstStyle/>
          <a:p>
            <a:r>
              <a:rPr lang="en-GB" dirty="0"/>
              <a:t>Identical commands</a:t>
            </a:r>
          </a:p>
        </p:txBody>
      </p:sp>
      <p:sp>
        <p:nvSpPr>
          <p:cNvPr id="14" name="TextBox 13"/>
          <p:cNvSpPr txBox="1"/>
          <p:nvPr/>
        </p:nvSpPr>
        <p:spPr>
          <a:xfrm>
            <a:off x="5744595" y="2935252"/>
            <a:ext cx="3377796" cy="646331"/>
          </a:xfrm>
          <a:prstGeom prst="rect">
            <a:avLst/>
          </a:prstGeom>
          <a:noFill/>
        </p:spPr>
        <p:txBody>
          <a:bodyPr wrap="square" rtlCol="0">
            <a:spAutoFit/>
          </a:bodyPr>
          <a:lstStyle/>
          <a:p>
            <a:r>
              <a:rPr lang="en-GB" dirty="0"/>
              <a:t>Note: “bash” is a </a:t>
            </a:r>
            <a:r>
              <a:rPr lang="en-GB" dirty="0" err="1"/>
              <a:t>linux</a:t>
            </a:r>
            <a:r>
              <a:rPr lang="en-GB" dirty="0"/>
              <a:t> command. </a:t>
            </a:r>
          </a:p>
        </p:txBody>
      </p:sp>
      <p:cxnSp>
        <p:nvCxnSpPr>
          <p:cNvPr id="17" name="Straight Arrow Connector 16"/>
          <p:cNvCxnSpPr/>
          <p:nvPr/>
        </p:nvCxnSpPr>
        <p:spPr bwMode="auto">
          <a:xfrm flipH="1" flipV="1">
            <a:off x="6649278" y="2579204"/>
            <a:ext cx="380174" cy="37186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062222025"/>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Connecting to a Detached Interactive Container</a:t>
            </a:r>
          </a:p>
        </p:txBody>
      </p:sp>
      <p:sp>
        <p:nvSpPr>
          <p:cNvPr id="3" name="Content Placeholder 2"/>
          <p:cNvSpPr>
            <a:spLocks noGrp="1"/>
          </p:cNvSpPr>
          <p:nvPr>
            <p:ph idx="1"/>
          </p:nvPr>
        </p:nvSpPr>
        <p:spPr/>
        <p:txBody>
          <a:bodyPr/>
          <a:lstStyle/>
          <a:p>
            <a:r>
              <a:rPr lang="en-GB" dirty="0"/>
              <a:t>If you start a container in interactive mode but run it in the background (detached), you can still attach to it in interactive mode later</a:t>
            </a:r>
            <a:br>
              <a:rPr lang="en-GB" dirty="0"/>
            </a:br>
            <a:br>
              <a:rPr lang="en-GB" dirty="0"/>
            </a:br>
            <a:r>
              <a:rPr lang="en-GB" dirty="0"/>
              <a:t>Start as background daemon/server</a:t>
            </a:r>
            <a:br>
              <a:rPr lang="en-GB" dirty="0"/>
            </a:br>
            <a:r>
              <a:rPr lang="en-GB" i="1" dirty="0" err="1"/>
              <a:t>docker</a:t>
            </a:r>
            <a:r>
              <a:rPr lang="en-GB" i="1" dirty="0"/>
              <a:t> run --name container1 -</a:t>
            </a:r>
            <a:r>
              <a:rPr lang="en-GB" i="1" dirty="0" err="1"/>
              <a:t>it</a:t>
            </a:r>
            <a:r>
              <a:rPr lang="en-GB" b="1" i="1" dirty="0" err="1">
                <a:solidFill>
                  <a:srgbClr val="FF0000"/>
                </a:solidFill>
              </a:rPr>
              <a:t>d</a:t>
            </a:r>
            <a:r>
              <a:rPr lang="en-GB" i="1" dirty="0"/>
              <a:t> </a:t>
            </a:r>
            <a:r>
              <a:rPr lang="en-GB" i="1" dirty="0" err="1"/>
              <a:t>ubuntu</a:t>
            </a:r>
            <a:br>
              <a:rPr lang="en-GB" dirty="0"/>
            </a:br>
            <a:endParaRPr lang="en-GB" dirty="0"/>
          </a:p>
          <a:p>
            <a:r>
              <a:rPr lang="en-GB" dirty="0"/>
              <a:t>Sometime later connect to it</a:t>
            </a:r>
            <a:br>
              <a:rPr lang="en-GB" dirty="0"/>
            </a:br>
            <a:r>
              <a:rPr lang="en-GB" i="1" dirty="0" err="1"/>
              <a:t>docker</a:t>
            </a:r>
            <a:r>
              <a:rPr lang="en-GB" i="1" dirty="0"/>
              <a:t> exec -it container1 bash</a:t>
            </a:r>
          </a:p>
          <a:p>
            <a:endParaRPr lang="en-GB" i="1" dirty="0"/>
          </a:p>
          <a:p>
            <a:r>
              <a:rPr lang="en-GB" dirty="0"/>
              <a:t>If you are having problems with root password for the container</a:t>
            </a:r>
            <a:br>
              <a:rPr lang="en-GB" dirty="0"/>
            </a:br>
            <a:r>
              <a:rPr lang="en-GB" i="1" dirty="0" err="1"/>
              <a:t>docker</a:t>
            </a:r>
            <a:r>
              <a:rPr lang="en-GB" i="1" dirty="0"/>
              <a:t> exec -it </a:t>
            </a:r>
            <a:r>
              <a:rPr lang="en-GB" i="1" dirty="0">
                <a:solidFill>
                  <a:srgbClr val="FF0000"/>
                </a:solidFill>
              </a:rPr>
              <a:t>-u 0 </a:t>
            </a:r>
            <a:r>
              <a:rPr lang="en-GB" i="1" dirty="0"/>
              <a:t>container1 bash</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3286270" y="5838825"/>
            <a:ext cx="532518" cy="307777"/>
          </a:xfrm>
          <a:prstGeom prst="rect">
            <a:avLst/>
          </a:prstGeom>
          <a:noFill/>
        </p:spPr>
        <p:txBody>
          <a:bodyPr wrap="none" rtlCol="0">
            <a:spAutoFit/>
          </a:bodyPr>
          <a:lstStyle/>
          <a:p>
            <a:r>
              <a:rPr lang="en-GB" sz="1400" i="1" dirty="0"/>
              <a:t>zero</a:t>
            </a:r>
          </a:p>
        </p:txBody>
      </p:sp>
    </p:spTree>
    <p:extLst>
      <p:ext uri="{BB962C8B-B14F-4D97-AF65-F5344CB8AC3E}">
        <p14:creationId xmlns:p14="http://schemas.microsoft.com/office/powerpoint/2010/main" val="2351882534"/>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p:txBody>
          <a:bodyPr/>
          <a:lstStyle/>
          <a:p>
            <a:r>
              <a:rPr lang="en-GB" dirty="0"/>
              <a:t>Run a container using Ubuntu Linux</a:t>
            </a:r>
          </a:p>
          <a:p>
            <a:endParaRPr lang="en-GB" dirty="0"/>
          </a:p>
          <a:p>
            <a:endParaRPr lang="en-GB" dirty="0"/>
          </a:p>
          <a:p>
            <a:r>
              <a:rPr lang="en-GB" dirty="0"/>
              <a:t>Run another container in detached mode then connect to it in a separate step</a:t>
            </a:r>
          </a:p>
          <a:p>
            <a:endParaRPr lang="en-GB" dirty="0"/>
          </a:p>
          <a:p>
            <a:endParaRPr lang="en-GB" dirty="0"/>
          </a:p>
          <a:p>
            <a:endParaRPr lang="en-GB" dirty="0"/>
          </a:p>
          <a:p>
            <a:r>
              <a:rPr lang="en-GB" dirty="0"/>
              <a:t>Run a container using </a:t>
            </a:r>
            <a:r>
              <a:rPr lang="en-GB" dirty="0" err="1"/>
              <a:t>Debian</a:t>
            </a:r>
            <a:r>
              <a:rPr lang="en-GB" dirty="0"/>
              <a:t> Linux</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833612" y="2281187"/>
            <a:ext cx="4429418" cy="369332"/>
          </a:xfrm>
          <a:prstGeom prst="rect">
            <a:avLst/>
          </a:prstGeom>
          <a:noFill/>
        </p:spPr>
        <p:txBody>
          <a:bodyPr wrap="none" rtlCol="0">
            <a:spAutoFit/>
          </a:bodyPr>
          <a:lstStyle/>
          <a:p>
            <a:r>
              <a:rPr lang="en-GB" i="1" dirty="0" err="1"/>
              <a:t>docker</a:t>
            </a:r>
            <a:r>
              <a:rPr lang="en-GB" i="1" dirty="0"/>
              <a:t> container  run -it --</a:t>
            </a:r>
            <a:r>
              <a:rPr lang="en-GB" i="1" dirty="0" err="1"/>
              <a:t>rm</a:t>
            </a:r>
            <a:r>
              <a:rPr lang="en-GB" i="1" dirty="0"/>
              <a:t> </a:t>
            </a:r>
            <a:r>
              <a:rPr lang="en-GB" i="1" dirty="0" err="1"/>
              <a:t>ubuntu</a:t>
            </a:r>
            <a:r>
              <a:rPr lang="en-GB" i="1" dirty="0"/>
              <a:t> bash</a:t>
            </a:r>
          </a:p>
        </p:txBody>
      </p:sp>
      <p:sp>
        <p:nvSpPr>
          <p:cNvPr id="6" name="TextBox 5"/>
          <p:cNvSpPr txBox="1"/>
          <p:nvPr/>
        </p:nvSpPr>
        <p:spPr>
          <a:xfrm>
            <a:off x="1833611" y="3781425"/>
            <a:ext cx="5455340" cy="646331"/>
          </a:xfrm>
          <a:prstGeom prst="rect">
            <a:avLst/>
          </a:prstGeom>
          <a:noFill/>
        </p:spPr>
        <p:txBody>
          <a:bodyPr wrap="none" rtlCol="0">
            <a:spAutoFit/>
          </a:bodyPr>
          <a:lstStyle/>
          <a:p>
            <a:r>
              <a:rPr lang="en-GB" i="1" dirty="0"/>
              <a:t>docker container  run --name my-ubuntu -</a:t>
            </a:r>
            <a:r>
              <a:rPr lang="en-GB" i="1" dirty="0" err="1"/>
              <a:t>itd</a:t>
            </a:r>
            <a:r>
              <a:rPr lang="en-GB" i="1"/>
              <a:t> ubuntu</a:t>
            </a:r>
            <a:br>
              <a:rPr lang="en-GB" i="1" dirty="0"/>
            </a:br>
            <a:r>
              <a:rPr lang="en-GB" i="1" dirty="0"/>
              <a:t>docker exec -it my-ubuntu bash</a:t>
            </a:r>
          </a:p>
        </p:txBody>
      </p:sp>
      <p:sp>
        <p:nvSpPr>
          <p:cNvPr id="7" name="TextBox 6"/>
          <p:cNvSpPr txBox="1"/>
          <p:nvPr/>
        </p:nvSpPr>
        <p:spPr>
          <a:xfrm>
            <a:off x="1884946" y="5122565"/>
            <a:ext cx="4788490" cy="369332"/>
          </a:xfrm>
          <a:prstGeom prst="rect">
            <a:avLst/>
          </a:prstGeom>
          <a:noFill/>
        </p:spPr>
        <p:txBody>
          <a:bodyPr wrap="none" rtlCol="0">
            <a:spAutoFit/>
          </a:bodyPr>
          <a:lstStyle/>
          <a:p>
            <a:pPr marL="0" indent="0">
              <a:buNone/>
            </a:pPr>
            <a:r>
              <a:rPr lang="en-GB" i="1" dirty="0" err="1"/>
              <a:t>docker</a:t>
            </a:r>
            <a:r>
              <a:rPr lang="en-GB" i="1" dirty="0"/>
              <a:t> container run -it --</a:t>
            </a:r>
            <a:r>
              <a:rPr lang="en-GB" i="1" dirty="0" err="1"/>
              <a:t>rm</a:t>
            </a:r>
            <a:r>
              <a:rPr lang="en-GB" i="1" dirty="0"/>
              <a:t> </a:t>
            </a:r>
            <a:r>
              <a:rPr lang="en-GB" i="1" dirty="0" err="1"/>
              <a:t>debian</a:t>
            </a:r>
            <a:r>
              <a:rPr lang="en-GB" i="1" dirty="0"/>
              <a:t> /bin/bash</a:t>
            </a:r>
          </a:p>
        </p:txBody>
      </p:sp>
      <p:sp>
        <p:nvSpPr>
          <p:cNvPr id="8" name="TextBox 7"/>
          <p:cNvSpPr txBox="1"/>
          <p:nvPr/>
        </p:nvSpPr>
        <p:spPr>
          <a:xfrm>
            <a:off x="6377103" y="312956"/>
            <a:ext cx="2697323" cy="1200329"/>
          </a:xfrm>
          <a:prstGeom prst="rect">
            <a:avLst/>
          </a:prstGeom>
          <a:noFill/>
        </p:spPr>
        <p:txBody>
          <a:bodyPr wrap="square" rtlCol="0">
            <a:spAutoFit/>
          </a:bodyPr>
          <a:lstStyle/>
          <a:p>
            <a:r>
              <a:rPr lang="en-GB" dirty="0"/>
              <a:t>We probably want to remove the container when we exit terminal. Hence the --</a:t>
            </a:r>
            <a:r>
              <a:rPr lang="en-GB" dirty="0" err="1"/>
              <a:t>rm</a:t>
            </a:r>
            <a:r>
              <a:rPr lang="en-GB" dirty="0"/>
              <a:t>  option</a:t>
            </a:r>
          </a:p>
        </p:txBody>
      </p:sp>
      <p:cxnSp>
        <p:nvCxnSpPr>
          <p:cNvPr id="10" name="Straight Arrow Connector 9"/>
          <p:cNvCxnSpPr/>
          <p:nvPr/>
        </p:nvCxnSpPr>
        <p:spPr bwMode="auto">
          <a:xfrm flipH="1">
            <a:off x="4795630" y="1634987"/>
            <a:ext cx="2862470" cy="73536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171559096"/>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Running Multiple Containers</a:t>
            </a:r>
          </a:p>
        </p:txBody>
      </p:sp>
      <p:sp>
        <p:nvSpPr>
          <p:cNvPr id="3" name="Content Placeholder 2"/>
          <p:cNvSpPr>
            <a:spLocks noGrp="1"/>
          </p:cNvSpPr>
          <p:nvPr>
            <p:ph idx="1"/>
          </p:nvPr>
        </p:nvSpPr>
        <p:spPr>
          <a:xfrm>
            <a:off x="411480" y="1749128"/>
            <a:ext cx="7993380" cy="4114800"/>
          </a:xfrm>
        </p:spPr>
        <p:txBody>
          <a:bodyPr/>
          <a:lstStyle/>
          <a:p>
            <a:r>
              <a:rPr lang="en-GB" dirty="0"/>
              <a:t>Multiple containers can execute the same image but the port numbers must be different if they are on the same host machine</a:t>
            </a:r>
            <a:br>
              <a:rPr lang="en-GB" dirty="0"/>
            </a:br>
            <a:br>
              <a:rPr lang="en-GB" dirty="0"/>
            </a:br>
            <a:r>
              <a:rPr lang="en-GB" i="1" dirty="0" err="1"/>
              <a:t>docker</a:t>
            </a:r>
            <a:r>
              <a:rPr lang="en-GB" i="1" dirty="0"/>
              <a:t>  run --name </a:t>
            </a:r>
            <a:r>
              <a:rPr lang="en-GB" i="1" dirty="0" err="1"/>
              <a:t>container_one</a:t>
            </a:r>
            <a:r>
              <a:rPr lang="en-GB" i="1" dirty="0"/>
              <a:t>      </a:t>
            </a:r>
            <a:r>
              <a:rPr lang="en-GB" i="1" dirty="0" err="1"/>
              <a:t>my_image</a:t>
            </a:r>
            <a:r>
              <a:rPr lang="en-GB" i="1" dirty="0"/>
              <a:t>  -p</a:t>
            </a:r>
            <a:r>
              <a:rPr lang="en-GB" i="1" dirty="0">
                <a:solidFill>
                  <a:srgbClr val="FF0000"/>
                </a:solidFill>
              </a:rPr>
              <a:t>50</a:t>
            </a:r>
            <a:r>
              <a:rPr lang="en-GB" i="1" dirty="0"/>
              <a:t>:80</a:t>
            </a:r>
            <a:br>
              <a:rPr lang="en-GB" i="1" dirty="0"/>
            </a:br>
            <a:r>
              <a:rPr lang="en-GB" i="1" dirty="0" err="1"/>
              <a:t>docker</a:t>
            </a:r>
            <a:r>
              <a:rPr lang="en-GB" i="1" dirty="0"/>
              <a:t>  run --name </a:t>
            </a:r>
            <a:r>
              <a:rPr lang="en-GB" i="1" dirty="0" err="1"/>
              <a:t>container_two</a:t>
            </a:r>
            <a:r>
              <a:rPr lang="en-GB" i="1" dirty="0"/>
              <a:t>      </a:t>
            </a:r>
            <a:r>
              <a:rPr lang="en-GB" i="1" dirty="0" err="1"/>
              <a:t>my_image</a:t>
            </a:r>
            <a:r>
              <a:rPr lang="en-GB" i="1" dirty="0"/>
              <a:t>  -p</a:t>
            </a:r>
            <a:r>
              <a:rPr lang="en-GB" i="1" dirty="0">
                <a:solidFill>
                  <a:srgbClr val="FF0000"/>
                </a:solidFill>
              </a:rPr>
              <a:t>51</a:t>
            </a:r>
            <a:r>
              <a:rPr lang="en-GB" i="1" dirty="0"/>
              <a:t>:80</a:t>
            </a:r>
            <a:br>
              <a:rPr lang="en-GB" i="1" dirty="0"/>
            </a:br>
            <a:r>
              <a:rPr lang="en-GB" i="1" dirty="0" err="1"/>
              <a:t>docker</a:t>
            </a:r>
            <a:r>
              <a:rPr lang="en-GB" i="1" dirty="0"/>
              <a:t>  run --name </a:t>
            </a:r>
            <a:r>
              <a:rPr lang="en-GB" i="1" dirty="0" err="1"/>
              <a:t>container_three</a:t>
            </a:r>
            <a:r>
              <a:rPr lang="en-GB" i="1" dirty="0"/>
              <a:t>   </a:t>
            </a:r>
            <a:r>
              <a:rPr lang="en-GB" i="1" dirty="0" err="1"/>
              <a:t>my_image</a:t>
            </a:r>
            <a:r>
              <a:rPr lang="en-GB" i="1" dirty="0"/>
              <a:t>  -p</a:t>
            </a:r>
            <a:r>
              <a:rPr lang="en-GB" i="1" dirty="0">
                <a:solidFill>
                  <a:srgbClr val="FF0000"/>
                </a:solidFill>
              </a:rPr>
              <a:t>52</a:t>
            </a:r>
            <a:r>
              <a:rPr lang="en-GB" i="1" dirty="0"/>
              <a:t>:80</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860658" y="3892303"/>
            <a:ext cx="6777991" cy="2308324"/>
          </a:xfrm>
          <a:prstGeom prst="rect">
            <a:avLst/>
          </a:prstGeom>
          <a:noFill/>
        </p:spPr>
        <p:txBody>
          <a:bodyPr wrap="square" rtlCol="0">
            <a:spAutoFit/>
          </a:bodyPr>
          <a:lstStyle/>
          <a:p>
            <a:r>
              <a:rPr lang="en-GB" dirty="0"/>
              <a:t>You do not need to name the containers as we have done here.</a:t>
            </a:r>
          </a:p>
          <a:p>
            <a:r>
              <a:rPr lang="en-GB" dirty="0"/>
              <a:t>Each container is given a DOCKER ID (UUID) and you can use that to manage the container if you wish</a:t>
            </a:r>
          </a:p>
          <a:p>
            <a:endParaRPr lang="en-GB" dirty="0"/>
          </a:p>
          <a:p>
            <a:r>
              <a:rPr lang="en-GB" dirty="0"/>
              <a:t>Note: we have given each container a different host port number </a:t>
            </a:r>
            <a:r>
              <a:rPr lang="en-GB" dirty="0">
                <a:solidFill>
                  <a:srgbClr val="FF0000"/>
                </a:solidFill>
              </a:rPr>
              <a:t>50 to 52</a:t>
            </a:r>
            <a:r>
              <a:rPr lang="en-GB" dirty="0"/>
              <a:t>, but the internal web servers in each container still use port 80 i.e. http://localhost:50 results in the request being mapped from host port 50 to port 80 within “</a:t>
            </a:r>
            <a:r>
              <a:rPr lang="en-GB" dirty="0" err="1"/>
              <a:t>container_one</a:t>
            </a:r>
            <a:r>
              <a:rPr lang="en-GB" dirty="0"/>
              <a:t>”</a:t>
            </a:r>
          </a:p>
        </p:txBody>
      </p:sp>
    </p:spTree>
    <p:extLst>
      <p:ext uri="{BB962C8B-B14F-4D97-AF65-F5344CB8AC3E}">
        <p14:creationId xmlns:p14="http://schemas.microsoft.com/office/powerpoint/2010/main" val="809574276"/>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br>
              <a:rPr lang="en-GB" dirty="0"/>
            </a:br>
            <a:r>
              <a:rPr lang="en-GB" dirty="0"/>
              <a:t>Map HTTP port 80 to host port 3000</a:t>
            </a:r>
          </a:p>
        </p:txBody>
      </p:sp>
      <p:sp>
        <p:nvSpPr>
          <p:cNvPr id="3" name="Content Placeholder 2"/>
          <p:cNvSpPr>
            <a:spLocks noGrp="1"/>
          </p:cNvSpPr>
          <p:nvPr>
            <p:ph idx="1"/>
          </p:nvPr>
        </p:nvSpPr>
        <p:spPr>
          <a:xfrm>
            <a:off x="594360" y="1059180"/>
            <a:ext cx="8168640" cy="4779645"/>
          </a:xfrm>
        </p:spPr>
        <p:txBody>
          <a:bodyPr/>
          <a:lstStyle/>
          <a:p>
            <a:pPr marL="0" indent="0">
              <a:buNone/>
            </a:pPr>
            <a:r>
              <a:rPr lang="en-GB" i="1" dirty="0" err="1"/>
              <a:t>docker</a:t>
            </a:r>
            <a:r>
              <a:rPr lang="en-GB" i="1" dirty="0"/>
              <a:t> container run --name=</a:t>
            </a:r>
            <a:r>
              <a:rPr lang="en-GB" i="1" dirty="0" err="1">
                <a:solidFill>
                  <a:srgbClr val="0070C0"/>
                </a:solidFill>
              </a:rPr>
              <a:t>tutum</a:t>
            </a:r>
            <a:r>
              <a:rPr lang="en-GB" i="1" dirty="0">
                <a:solidFill>
                  <a:srgbClr val="0070C0"/>
                </a:solidFill>
              </a:rPr>
              <a:t>-hello</a:t>
            </a:r>
            <a:r>
              <a:rPr lang="en-GB" i="1" dirty="0"/>
              <a:t> -p3000:80 </a:t>
            </a:r>
            <a:r>
              <a:rPr lang="en-GB" i="1" dirty="0" err="1"/>
              <a:t>tutum</a:t>
            </a:r>
            <a:r>
              <a:rPr lang="en-GB" i="1" dirty="0"/>
              <a:t>/hello-world</a:t>
            </a:r>
            <a:endParaRPr lang="en-GB" dirty="0"/>
          </a:p>
          <a:p>
            <a:r>
              <a:rPr lang="en-GB" dirty="0"/>
              <a:t>Include option flag --detach or -d  to run in background (use </a:t>
            </a:r>
            <a:r>
              <a:rPr lang="en-GB" dirty="0" err="1"/>
              <a:t>ctrl+C</a:t>
            </a:r>
            <a:r>
              <a:rPr lang="en-GB" dirty="0"/>
              <a:t> to terminate foreground container)</a:t>
            </a:r>
          </a:p>
        </p:txBody>
      </p:sp>
      <p:sp>
        <p:nvSpPr>
          <p:cNvPr id="4" name="Footer Placeholder 3"/>
          <p:cNvSpPr>
            <a:spLocks noGrp="1"/>
          </p:cNvSpPr>
          <p:nvPr>
            <p:ph type="ftr" sz="quarter" idx="10"/>
          </p:nvPr>
        </p:nvSpPr>
        <p:spPr/>
        <p:txBody>
          <a:bodyPr/>
          <a:lstStyle/>
          <a:p>
            <a:pPr>
              <a:defRPr/>
            </a:pPr>
            <a:r>
              <a:rPr lang="en-US" altLang="en-US" dirty="0"/>
              <a:t>WEB</a:t>
            </a:r>
          </a:p>
        </p:txBody>
      </p:sp>
      <p:pic>
        <p:nvPicPr>
          <p:cNvPr id="6" name="Picture 5"/>
          <p:cNvPicPr>
            <a:picLocks noChangeAspect="1"/>
          </p:cNvPicPr>
          <p:nvPr/>
        </p:nvPicPr>
        <p:blipFill>
          <a:blip r:embed="rId2"/>
          <a:stretch>
            <a:fillRect/>
          </a:stretch>
        </p:blipFill>
        <p:spPr>
          <a:xfrm>
            <a:off x="754380" y="2344017"/>
            <a:ext cx="4248150" cy="3844058"/>
          </a:xfrm>
          <a:prstGeom prst="rect">
            <a:avLst/>
          </a:prstGeom>
        </p:spPr>
      </p:pic>
      <p:sp>
        <p:nvSpPr>
          <p:cNvPr id="7" name="Oval 6"/>
          <p:cNvSpPr/>
          <p:nvPr/>
        </p:nvSpPr>
        <p:spPr bwMode="auto">
          <a:xfrm>
            <a:off x="3261360" y="5524500"/>
            <a:ext cx="1493520" cy="472440"/>
          </a:xfrm>
          <a:prstGeom prst="ellipse">
            <a:avLst/>
          </a:prstGeom>
          <a:noFill/>
          <a:ln w="127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8" name="TextBox 7"/>
          <p:cNvSpPr txBox="1"/>
          <p:nvPr/>
        </p:nvSpPr>
        <p:spPr>
          <a:xfrm>
            <a:off x="5875020" y="5288280"/>
            <a:ext cx="1851789" cy="646331"/>
          </a:xfrm>
          <a:prstGeom prst="rect">
            <a:avLst/>
          </a:prstGeom>
          <a:noFill/>
        </p:spPr>
        <p:txBody>
          <a:bodyPr wrap="none" rtlCol="0">
            <a:spAutoFit/>
          </a:bodyPr>
          <a:lstStyle/>
          <a:p>
            <a:r>
              <a:rPr lang="en-GB" dirty="0"/>
              <a:t>Docker UUID</a:t>
            </a:r>
          </a:p>
          <a:p>
            <a:r>
              <a:rPr lang="en-GB" dirty="0"/>
              <a:t>for the container</a:t>
            </a:r>
          </a:p>
        </p:txBody>
      </p:sp>
      <p:cxnSp>
        <p:nvCxnSpPr>
          <p:cNvPr id="10" name="Straight Arrow Connector 9"/>
          <p:cNvCxnSpPr>
            <a:stCxn id="8" idx="1"/>
          </p:cNvCxnSpPr>
          <p:nvPr/>
        </p:nvCxnSpPr>
        <p:spPr bwMode="auto">
          <a:xfrm flipH="1">
            <a:off x="4754880" y="5611446"/>
            <a:ext cx="1120140" cy="4259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Oval 8"/>
          <p:cNvSpPr/>
          <p:nvPr/>
        </p:nvSpPr>
        <p:spPr bwMode="auto">
          <a:xfrm>
            <a:off x="976320" y="2220616"/>
            <a:ext cx="1111718" cy="640080"/>
          </a:xfrm>
          <a:prstGeom prst="ellipse">
            <a:avLst/>
          </a:prstGeom>
          <a:noFill/>
          <a:ln w="2857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1" name="TextBox 10"/>
          <p:cNvSpPr txBox="1"/>
          <p:nvPr/>
        </p:nvSpPr>
        <p:spPr>
          <a:xfrm>
            <a:off x="976320" y="3389040"/>
            <a:ext cx="1787669" cy="369332"/>
          </a:xfrm>
          <a:prstGeom prst="rect">
            <a:avLst/>
          </a:prstGeom>
          <a:solidFill>
            <a:schemeClr val="bg1"/>
          </a:solidFill>
        </p:spPr>
        <p:txBody>
          <a:bodyPr wrap="none" rtlCol="0">
            <a:spAutoFit/>
          </a:bodyPr>
          <a:lstStyle/>
          <a:p>
            <a:r>
              <a:rPr lang="en-GB" b="1" dirty="0">
                <a:solidFill>
                  <a:srgbClr val="FF0000"/>
                </a:solidFill>
              </a:rPr>
              <a:t>localhost:3000</a:t>
            </a:r>
          </a:p>
        </p:txBody>
      </p:sp>
      <p:cxnSp>
        <p:nvCxnSpPr>
          <p:cNvPr id="12" name="Straight Arrow Connector 11"/>
          <p:cNvCxnSpPr/>
          <p:nvPr/>
        </p:nvCxnSpPr>
        <p:spPr bwMode="auto">
          <a:xfrm flipH="1" flipV="1">
            <a:off x="1616400" y="2894385"/>
            <a:ext cx="115503" cy="499897"/>
          </a:xfrm>
          <a:prstGeom prst="straightConnector1">
            <a:avLst/>
          </a:prstGeom>
          <a:solidFill>
            <a:schemeClr val="accent1"/>
          </a:solidFill>
          <a:ln w="28575" cap="flat" cmpd="sng" algn="ctr">
            <a:solidFill>
              <a:srgbClr val="FF0000"/>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295034810"/>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br>
              <a:rPr lang="en-GB" dirty="0"/>
            </a:br>
            <a:r>
              <a:rPr lang="en-GB" dirty="0"/>
              <a:t>Running Multiple Copies of Same Image</a:t>
            </a:r>
          </a:p>
        </p:txBody>
      </p:sp>
      <p:sp>
        <p:nvSpPr>
          <p:cNvPr id="3" name="Content Placeholder 2"/>
          <p:cNvSpPr>
            <a:spLocks noGrp="1"/>
          </p:cNvSpPr>
          <p:nvPr>
            <p:ph idx="1"/>
          </p:nvPr>
        </p:nvSpPr>
        <p:spPr>
          <a:xfrm>
            <a:off x="1047750" y="1724025"/>
            <a:ext cx="7593330" cy="4114800"/>
          </a:xfrm>
        </p:spPr>
        <p:txBody>
          <a:bodyPr/>
          <a:lstStyle/>
          <a:p>
            <a:endParaRPr lang="en-GB" dirty="0"/>
          </a:p>
          <a:p>
            <a:pPr marL="0" indent="0">
              <a:buNone/>
            </a:pPr>
            <a:r>
              <a:rPr lang="en-GB" i="1" dirty="0" err="1"/>
              <a:t>docker</a:t>
            </a:r>
            <a:r>
              <a:rPr lang="en-GB" i="1" dirty="0"/>
              <a:t> container run -d -p</a:t>
            </a:r>
            <a:r>
              <a:rPr lang="en-GB" i="1" dirty="0">
                <a:solidFill>
                  <a:srgbClr val="FF0000"/>
                </a:solidFill>
              </a:rPr>
              <a:t>3000</a:t>
            </a:r>
            <a:r>
              <a:rPr lang="en-GB" i="1" dirty="0"/>
              <a:t>:80 </a:t>
            </a:r>
            <a:r>
              <a:rPr lang="en-GB" i="1" dirty="0" err="1"/>
              <a:t>tutum</a:t>
            </a:r>
            <a:r>
              <a:rPr lang="en-GB" i="1" dirty="0"/>
              <a:t>/hello-world</a:t>
            </a:r>
            <a:br>
              <a:rPr lang="en-GB" i="1" dirty="0"/>
            </a:br>
            <a:r>
              <a:rPr lang="en-GB" i="1" dirty="0" err="1"/>
              <a:t>docker</a:t>
            </a:r>
            <a:r>
              <a:rPr lang="en-GB" i="1" dirty="0"/>
              <a:t> container run -d -p</a:t>
            </a:r>
            <a:r>
              <a:rPr lang="en-GB" i="1" dirty="0">
                <a:solidFill>
                  <a:srgbClr val="FF0000"/>
                </a:solidFill>
              </a:rPr>
              <a:t>3001</a:t>
            </a:r>
            <a:r>
              <a:rPr lang="en-GB" i="1" dirty="0"/>
              <a:t>:80 </a:t>
            </a:r>
            <a:r>
              <a:rPr lang="en-GB" i="1" dirty="0" err="1"/>
              <a:t>tutum</a:t>
            </a:r>
            <a:r>
              <a:rPr lang="en-GB" i="1" dirty="0"/>
              <a:t>/hello-world</a:t>
            </a:r>
            <a:br>
              <a:rPr lang="en-GB" i="1" dirty="0"/>
            </a:br>
            <a:r>
              <a:rPr lang="en-GB" i="1" dirty="0" err="1"/>
              <a:t>docker</a:t>
            </a:r>
            <a:r>
              <a:rPr lang="en-GB" i="1" dirty="0"/>
              <a:t> container run -d -p</a:t>
            </a:r>
            <a:r>
              <a:rPr lang="en-GB" i="1" dirty="0">
                <a:solidFill>
                  <a:srgbClr val="FF0000"/>
                </a:solidFill>
              </a:rPr>
              <a:t>3002</a:t>
            </a:r>
            <a:r>
              <a:rPr lang="en-GB" i="1" dirty="0"/>
              <a:t>:80 </a:t>
            </a:r>
            <a:r>
              <a:rPr lang="en-GB" i="1" dirty="0" err="1"/>
              <a:t>tutum</a:t>
            </a:r>
            <a:r>
              <a:rPr lang="en-GB" i="1" dirty="0"/>
              <a:t>/hello-world</a:t>
            </a:r>
          </a:p>
          <a:p>
            <a:pPr marL="0" indent="0">
              <a:buNone/>
            </a:pPr>
            <a:endParaRPr lang="en-GB" i="1" dirty="0"/>
          </a:p>
          <a:p>
            <a:pPr marL="0" indent="0">
              <a:buNone/>
            </a:pPr>
            <a:r>
              <a:rPr lang="en-GB" dirty="0"/>
              <a:t>List then kill them:</a:t>
            </a:r>
            <a:br>
              <a:rPr lang="en-GB" dirty="0"/>
            </a:br>
            <a:r>
              <a:rPr lang="en-GB" i="1" dirty="0" err="1"/>
              <a:t>docker</a:t>
            </a:r>
            <a:r>
              <a:rPr lang="en-GB" i="1" dirty="0"/>
              <a:t> container ls</a:t>
            </a:r>
            <a:br>
              <a:rPr lang="en-GB" dirty="0"/>
            </a:br>
            <a:r>
              <a:rPr lang="en-GB" dirty="0"/>
              <a:t>CONTAINER ID		IMAGE 	…………………………..</a:t>
            </a:r>
            <a:br>
              <a:rPr lang="en-GB" dirty="0"/>
            </a:br>
            <a:r>
              <a:rPr lang="en-GB" dirty="0"/>
              <a:t>111111111		</a:t>
            </a:r>
            <a:r>
              <a:rPr lang="en-GB" dirty="0" err="1"/>
              <a:t>tutum</a:t>
            </a:r>
            <a:r>
              <a:rPr lang="en-GB" dirty="0"/>
              <a:t>/hello-world</a:t>
            </a:r>
            <a:br>
              <a:rPr lang="en-GB" dirty="0"/>
            </a:br>
            <a:r>
              <a:rPr lang="en-GB" dirty="0"/>
              <a:t>22222222		</a:t>
            </a:r>
            <a:r>
              <a:rPr lang="en-GB" dirty="0" err="1"/>
              <a:t>tutum</a:t>
            </a:r>
            <a:r>
              <a:rPr lang="en-GB" dirty="0"/>
              <a:t>/hello-world</a:t>
            </a:r>
            <a:br>
              <a:rPr lang="en-GB" dirty="0"/>
            </a:br>
            <a:r>
              <a:rPr lang="en-GB" dirty="0"/>
              <a:t>33333333		</a:t>
            </a:r>
            <a:r>
              <a:rPr lang="en-GB" dirty="0" err="1"/>
              <a:t>tutum</a:t>
            </a:r>
            <a:r>
              <a:rPr lang="en-GB" dirty="0"/>
              <a:t>/hello-world </a:t>
            </a:r>
            <a:br>
              <a:rPr lang="en-GB" dirty="0"/>
            </a:br>
            <a:r>
              <a:rPr lang="en-GB" i="1" dirty="0" err="1"/>
              <a:t>docker</a:t>
            </a:r>
            <a:r>
              <a:rPr lang="en-GB" i="1" dirty="0"/>
              <a:t> kill  11111111  22222222    3333333333</a:t>
            </a:r>
          </a:p>
          <a:p>
            <a:pPr marL="0" indent="0">
              <a:buNone/>
            </a:pPr>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744275396"/>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7750" y="1631483"/>
            <a:ext cx="7029450" cy="4207342"/>
          </a:xfrm>
        </p:spPr>
        <p:txBody>
          <a:bodyPr/>
          <a:lstStyle/>
          <a:p>
            <a:pPr marL="0" indent="0" algn="ctr">
              <a:buNone/>
            </a:pPr>
            <a:r>
              <a:rPr lang="en-GB" sz="9600" dirty="0"/>
              <a:t>Managing</a:t>
            </a:r>
            <a:br>
              <a:rPr lang="en-GB" sz="9600" dirty="0"/>
            </a:br>
            <a:r>
              <a:rPr lang="en-GB" sz="9600" dirty="0"/>
              <a:t>Containers</a:t>
            </a:r>
            <a:endParaRPr lang="en-GB" sz="6600"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719819755"/>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7620"/>
            <a:ext cx="3751332" cy="1606312"/>
          </a:xfrm>
        </p:spPr>
        <p:txBody>
          <a:bodyPr/>
          <a:lstStyle/>
          <a:p>
            <a:r>
              <a:rPr lang="en-GB" dirty="0"/>
              <a:t>Managing the Containers</a:t>
            </a:r>
          </a:p>
        </p:txBody>
      </p:sp>
      <p:sp>
        <p:nvSpPr>
          <p:cNvPr id="3" name="Content Placeholder 2"/>
          <p:cNvSpPr>
            <a:spLocks noGrp="1"/>
          </p:cNvSpPr>
          <p:nvPr>
            <p:ph idx="1"/>
          </p:nvPr>
        </p:nvSpPr>
        <p:spPr>
          <a:xfrm>
            <a:off x="1047750" y="1724025"/>
            <a:ext cx="7029450" cy="4813300"/>
          </a:xfrm>
        </p:spPr>
        <p:txBody>
          <a:bodyPr/>
          <a:lstStyle/>
          <a:p>
            <a:endParaRPr lang="en-GB" dirty="0"/>
          </a:p>
          <a:p>
            <a:r>
              <a:rPr lang="en-GB" dirty="0"/>
              <a:t>Manage </a:t>
            </a:r>
            <a:r>
              <a:rPr lang="en-GB" dirty="0" err="1"/>
              <a:t>docker</a:t>
            </a:r>
            <a:r>
              <a:rPr lang="en-GB" dirty="0"/>
              <a:t> containers</a:t>
            </a:r>
          </a:p>
          <a:p>
            <a:pPr marL="0" indent="0">
              <a:buNone/>
            </a:pPr>
            <a:r>
              <a:rPr lang="en-GB" i="1" dirty="0" err="1"/>
              <a:t>docker</a:t>
            </a:r>
            <a:r>
              <a:rPr lang="en-GB" i="1" dirty="0"/>
              <a:t> container start </a:t>
            </a:r>
            <a:r>
              <a:rPr lang="en-GB" dirty="0" err="1"/>
              <a:t>containername</a:t>
            </a:r>
            <a:br>
              <a:rPr lang="en-GB" i="1" dirty="0"/>
            </a:br>
            <a:r>
              <a:rPr lang="en-GB" i="1" dirty="0" err="1"/>
              <a:t>docker</a:t>
            </a:r>
            <a:r>
              <a:rPr lang="en-GB" i="1" dirty="0"/>
              <a:t> container stop </a:t>
            </a:r>
            <a:r>
              <a:rPr lang="en-GB" dirty="0" err="1"/>
              <a:t>containername</a:t>
            </a:r>
            <a:br>
              <a:rPr lang="en-GB" dirty="0"/>
            </a:br>
            <a:r>
              <a:rPr lang="en-GB" i="1" dirty="0" err="1"/>
              <a:t>docker</a:t>
            </a:r>
            <a:r>
              <a:rPr lang="en-GB" i="1" dirty="0"/>
              <a:t> container restart </a:t>
            </a:r>
            <a:r>
              <a:rPr lang="en-GB" dirty="0" err="1"/>
              <a:t>containername</a:t>
            </a:r>
            <a:br>
              <a:rPr lang="en-GB" i="1" dirty="0"/>
            </a:br>
            <a:r>
              <a:rPr lang="en-GB" i="1" dirty="0" err="1"/>
              <a:t>docker</a:t>
            </a:r>
            <a:r>
              <a:rPr lang="en-GB" i="1" dirty="0"/>
              <a:t> container pause </a:t>
            </a:r>
            <a:r>
              <a:rPr lang="en-GB" dirty="0" err="1"/>
              <a:t>containername</a:t>
            </a:r>
            <a:br>
              <a:rPr lang="en-GB" i="1" dirty="0"/>
            </a:br>
            <a:r>
              <a:rPr lang="en-GB" i="1" dirty="0" err="1"/>
              <a:t>docker</a:t>
            </a:r>
            <a:r>
              <a:rPr lang="en-GB" i="1" dirty="0"/>
              <a:t> container kill </a:t>
            </a:r>
            <a:r>
              <a:rPr lang="en-GB" dirty="0" err="1"/>
              <a:t>containername</a:t>
            </a:r>
            <a:br>
              <a:rPr lang="en-GB" dirty="0"/>
            </a:br>
            <a:r>
              <a:rPr lang="en-GB" i="1" dirty="0" err="1"/>
              <a:t>docker</a:t>
            </a:r>
            <a:r>
              <a:rPr lang="en-GB" i="1" dirty="0"/>
              <a:t> container logs </a:t>
            </a:r>
            <a:r>
              <a:rPr lang="en-GB" dirty="0" err="1"/>
              <a:t>containername</a:t>
            </a:r>
            <a:endParaRPr lang="en-GB" i="1" dirty="0"/>
          </a:p>
          <a:p>
            <a:endParaRPr lang="en-GB" dirty="0"/>
          </a:p>
          <a:p>
            <a:r>
              <a:rPr lang="en-GB" dirty="0"/>
              <a:t>Force remove containers.</a:t>
            </a:r>
          </a:p>
          <a:p>
            <a:pPr marL="0" indent="0">
              <a:buNone/>
            </a:pPr>
            <a:r>
              <a:rPr lang="en-GB" i="1" dirty="0" err="1"/>
              <a:t>docker</a:t>
            </a:r>
            <a:r>
              <a:rPr lang="en-GB" i="1" dirty="0"/>
              <a:t> container </a:t>
            </a:r>
            <a:r>
              <a:rPr lang="en-GB" i="1" dirty="0" err="1"/>
              <a:t>rm</a:t>
            </a:r>
            <a:r>
              <a:rPr lang="en-GB" i="1" dirty="0"/>
              <a:t> –f    </a:t>
            </a:r>
            <a:r>
              <a:rPr lang="en-GB" dirty="0" err="1"/>
              <a:t>containername</a:t>
            </a:r>
            <a:endParaRPr lang="en-GB" dirty="0"/>
          </a:p>
          <a:p>
            <a:pPr lvl="1"/>
            <a:r>
              <a:rPr lang="en-GB" dirty="0"/>
              <a:t>Example my-</a:t>
            </a:r>
            <a:r>
              <a:rPr lang="en-GB" dirty="0" err="1"/>
              <a:t>nginx</a:t>
            </a:r>
            <a:r>
              <a:rPr lang="en-GB" dirty="0"/>
              <a:t> and registry containers</a:t>
            </a:r>
            <a:br>
              <a:rPr lang="en-GB" dirty="0"/>
            </a:br>
            <a:r>
              <a:rPr lang="en-GB" i="1" dirty="0" err="1"/>
              <a:t>docker</a:t>
            </a:r>
            <a:r>
              <a:rPr lang="en-GB" i="1" dirty="0"/>
              <a:t> container </a:t>
            </a:r>
            <a:r>
              <a:rPr lang="en-GB" i="1" dirty="0" err="1">
                <a:solidFill>
                  <a:srgbClr val="FF0000"/>
                </a:solidFill>
              </a:rPr>
              <a:t>rm</a:t>
            </a:r>
            <a:r>
              <a:rPr lang="en-GB" i="1" dirty="0">
                <a:solidFill>
                  <a:srgbClr val="FF0000"/>
                </a:solidFill>
              </a:rPr>
              <a:t> -f </a:t>
            </a:r>
            <a:r>
              <a:rPr lang="en-GB" i="1" dirty="0">
                <a:solidFill>
                  <a:srgbClr val="00B0F0"/>
                </a:solidFill>
              </a:rPr>
              <a:t>my-</a:t>
            </a:r>
            <a:r>
              <a:rPr lang="en-GB" i="1" dirty="0" err="1">
                <a:solidFill>
                  <a:srgbClr val="00B0F0"/>
                </a:solidFill>
              </a:rPr>
              <a:t>nginx</a:t>
            </a:r>
            <a:r>
              <a:rPr lang="en-GB" i="1" dirty="0">
                <a:solidFill>
                  <a:srgbClr val="00B0F0"/>
                </a:solidFill>
              </a:rPr>
              <a:t> registry</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6" name="TextBox 5"/>
          <p:cNvSpPr txBox="1"/>
          <p:nvPr/>
        </p:nvSpPr>
        <p:spPr>
          <a:xfrm>
            <a:off x="6294120" y="1960245"/>
            <a:ext cx="2712333" cy="2308324"/>
          </a:xfrm>
          <a:prstGeom prst="rect">
            <a:avLst/>
          </a:prstGeom>
          <a:noFill/>
          <a:ln>
            <a:solidFill>
              <a:schemeClr val="tx1"/>
            </a:solidFill>
          </a:ln>
        </p:spPr>
        <p:txBody>
          <a:bodyPr wrap="square" rtlCol="0">
            <a:spAutoFit/>
          </a:bodyPr>
          <a:lstStyle/>
          <a:p>
            <a:r>
              <a:rPr lang="en-GB" b="1" dirty="0" err="1"/>
              <a:t>containername</a:t>
            </a:r>
            <a:br>
              <a:rPr lang="en-GB" dirty="0"/>
            </a:br>
            <a:r>
              <a:rPr lang="en-GB" dirty="0"/>
              <a:t>The name given to the container using the option </a:t>
            </a:r>
            <a:r>
              <a:rPr lang="en-GB" dirty="0">
                <a:solidFill>
                  <a:srgbClr val="FF0000"/>
                </a:solidFill>
              </a:rPr>
              <a:t>--name </a:t>
            </a:r>
            <a:r>
              <a:rPr lang="en-GB" dirty="0"/>
              <a:t>when it was run. Alternatively user the container UUID that is automatically assigned to it</a:t>
            </a:r>
          </a:p>
        </p:txBody>
      </p:sp>
      <p:sp>
        <p:nvSpPr>
          <p:cNvPr id="7" name="TextBox 6"/>
          <p:cNvSpPr txBox="1"/>
          <p:nvPr/>
        </p:nvSpPr>
        <p:spPr>
          <a:xfrm>
            <a:off x="4359027" y="121364"/>
            <a:ext cx="4647426" cy="1477328"/>
          </a:xfrm>
          <a:prstGeom prst="rect">
            <a:avLst/>
          </a:prstGeom>
          <a:noFill/>
          <a:ln>
            <a:solidFill>
              <a:schemeClr val="tx1"/>
            </a:solidFill>
          </a:ln>
        </p:spPr>
        <p:txBody>
          <a:bodyPr wrap="none" rtlCol="0">
            <a:spAutoFit/>
          </a:bodyPr>
          <a:lstStyle/>
          <a:p>
            <a:r>
              <a:rPr lang="en-GB" dirty="0"/>
              <a:t>NOTE: Short hand version, drop “container”</a:t>
            </a:r>
            <a:br>
              <a:rPr lang="en-GB" dirty="0"/>
            </a:br>
            <a:r>
              <a:rPr lang="en-GB" dirty="0"/>
              <a:t>The newer approach is to keep “container” </a:t>
            </a:r>
            <a:br>
              <a:rPr lang="en-GB" dirty="0"/>
            </a:br>
            <a:r>
              <a:rPr lang="en-GB" dirty="0"/>
              <a:t>although it makes the command line longer</a:t>
            </a:r>
          </a:p>
          <a:p>
            <a:r>
              <a:rPr lang="en-GB" i="1" dirty="0" err="1"/>
              <a:t>docker</a:t>
            </a:r>
            <a:r>
              <a:rPr lang="en-GB" i="1" dirty="0"/>
              <a:t> container start </a:t>
            </a:r>
            <a:r>
              <a:rPr lang="en-GB" dirty="0" err="1"/>
              <a:t>containername</a:t>
            </a:r>
            <a:endParaRPr lang="en-GB" dirty="0"/>
          </a:p>
          <a:p>
            <a:r>
              <a:rPr lang="en-GB" dirty="0"/>
              <a:t>becomes </a:t>
            </a:r>
            <a:r>
              <a:rPr lang="en-GB" i="1" dirty="0" err="1"/>
              <a:t>docker</a:t>
            </a:r>
            <a:r>
              <a:rPr lang="en-GB" i="1" dirty="0"/>
              <a:t> start </a:t>
            </a:r>
            <a:r>
              <a:rPr lang="en-GB" dirty="0" err="1"/>
              <a:t>containername</a:t>
            </a:r>
            <a:endParaRPr lang="en-GB" dirty="0"/>
          </a:p>
        </p:txBody>
      </p:sp>
      <p:sp>
        <p:nvSpPr>
          <p:cNvPr id="8" name="TextBox 7"/>
          <p:cNvSpPr txBox="1"/>
          <p:nvPr/>
        </p:nvSpPr>
        <p:spPr>
          <a:xfrm rot="16200000">
            <a:off x="-1236829" y="2548637"/>
            <a:ext cx="3469911" cy="923330"/>
          </a:xfrm>
          <a:prstGeom prst="rect">
            <a:avLst/>
          </a:prstGeom>
          <a:noFill/>
        </p:spPr>
        <p:txBody>
          <a:bodyPr wrap="square" rtlCol="0">
            <a:spAutoFit/>
          </a:bodyPr>
          <a:lstStyle/>
          <a:p>
            <a:r>
              <a:rPr lang="en-GB" dirty="0"/>
              <a:t>Stop does not remove it, to see stopped containers use: </a:t>
            </a:r>
            <a:br>
              <a:rPr lang="en-GB" dirty="0"/>
            </a:br>
            <a:r>
              <a:rPr lang="en-GB" dirty="0"/>
              <a:t>(</a:t>
            </a:r>
            <a:r>
              <a:rPr lang="en-GB" dirty="0" err="1"/>
              <a:t>docker</a:t>
            </a:r>
            <a:r>
              <a:rPr lang="en-GB" dirty="0"/>
              <a:t> container ls -a)</a:t>
            </a:r>
          </a:p>
        </p:txBody>
      </p:sp>
      <p:cxnSp>
        <p:nvCxnSpPr>
          <p:cNvPr id="10" name="Straight Arrow Connector 9"/>
          <p:cNvCxnSpPr>
            <a:stCxn id="8" idx="2"/>
          </p:cNvCxnSpPr>
          <p:nvPr/>
        </p:nvCxnSpPr>
        <p:spPr bwMode="auto">
          <a:xfrm flipV="1">
            <a:off x="959792" y="2999871"/>
            <a:ext cx="147113" cy="10431"/>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TextBox 8"/>
          <p:cNvSpPr txBox="1"/>
          <p:nvPr/>
        </p:nvSpPr>
        <p:spPr>
          <a:xfrm>
            <a:off x="5173980" y="4375926"/>
            <a:ext cx="2057400" cy="369332"/>
          </a:xfrm>
          <a:prstGeom prst="rect">
            <a:avLst/>
          </a:prstGeom>
          <a:noFill/>
        </p:spPr>
        <p:txBody>
          <a:bodyPr wrap="square" rtlCol="0">
            <a:spAutoFit/>
          </a:bodyPr>
          <a:lstStyle/>
          <a:p>
            <a:r>
              <a:rPr lang="en-GB" b="1" dirty="0"/>
              <a:t>kill</a:t>
            </a:r>
            <a:r>
              <a:rPr lang="en-GB" dirty="0"/>
              <a:t> = force a stop</a:t>
            </a:r>
          </a:p>
        </p:txBody>
      </p:sp>
      <p:cxnSp>
        <p:nvCxnSpPr>
          <p:cNvPr id="12" name="Curved Connector 11"/>
          <p:cNvCxnSpPr/>
          <p:nvPr/>
        </p:nvCxnSpPr>
        <p:spPr bwMode="auto">
          <a:xfrm rot="10800000">
            <a:off x="5173980" y="3893820"/>
            <a:ext cx="739140" cy="482106"/>
          </a:xfrm>
          <a:prstGeom prst="curvedConnector3">
            <a:avLst>
              <a:gd name="adj1" fmla="val -5670"/>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629527222"/>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59637" y="0"/>
            <a:ext cx="5684363" cy="844550"/>
          </a:xfrm>
        </p:spPr>
        <p:txBody>
          <a:bodyPr/>
          <a:lstStyle/>
          <a:p>
            <a:r>
              <a:rPr lang="en-GB" dirty="0"/>
              <a:t>Container Life Cycle</a:t>
            </a:r>
          </a:p>
        </p:txBody>
      </p:sp>
      <p:sp>
        <p:nvSpPr>
          <p:cNvPr id="4" name="Footer Placeholder 3"/>
          <p:cNvSpPr>
            <a:spLocks noGrp="1"/>
          </p:cNvSpPr>
          <p:nvPr>
            <p:ph type="ftr" sz="quarter" idx="10"/>
          </p:nvPr>
        </p:nvSpPr>
        <p:spPr/>
        <p:txBody>
          <a:bodyPr/>
          <a:lstStyle/>
          <a:p>
            <a:pPr>
              <a:defRPr/>
            </a:pPr>
            <a:r>
              <a:rPr lang="en-US" altLang="en-US" dirty="0"/>
              <a:t>WEB</a:t>
            </a:r>
          </a:p>
        </p:txBody>
      </p:sp>
      <p:sp>
        <p:nvSpPr>
          <p:cNvPr id="5" name="TextBox 4"/>
          <p:cNvSpPr txBox="1"/>
          <p:nvPr/>
        </p:nvSpPr>
        <p:spPr>
          <a:xfrm>
            <a:off x="5692140" y="3554920"/>
            <a:ext cx="2056973" cy="369332"/>
          </a:xfrm>
          <a:prstGeom prst="rect">
            <a:avLst/>
          </a:prstGeom>
          <a:noFill/>
          <a:ln w="34925">
            <a:solidFill>
              <a:srgbClr val="FF0000"/>
            </a:solidFill>
          </a:ln>
        </p:spPr>
        <p:txBody>
          <a:bodyPr wrap="none" rtlCol="0">
            <a:spAutoFit/>
          </a:bodyPr>
          <a:lstStyle/>
          <a:p>
            <a:r>
              <a:rPr lang="en-GB" dirty="0"/>
              <a:t>Stopped container</a:t>
            </a:r>
          </a:p>
        </p:txBody>
      </p:sp>
      <p:sp>
        <p:nvSpPr>
          <p:cNvPr id="6" name="TextBox 5"/>
          <p:cNvSpPr txBox="1"/>
          <p:nvPr/>
        </p:nvSpPr>
        <p:spPr>
          <a:xfrm>
            <a:off x="1874520" y="3554920"/>
            <a:ext cx="2056973" cy="369332"/>
          </a:xfrm>
          <a:prstGeom prst="rect">
            <a:avLst/>
          </a:prstGeom>
          <a:noFill/>
          <a:ln w="34925">
            <a:solidFill>
              <a:schemeClr val="tx2">
                <a:lumMod val="75000"/>
              </a:schemeClr>
            </a:solidFill>
          </a:ln>
        </p:spPr>
        <p:txBody>
          <a:bodyPr wrap="none" rtlCol="0">
            <a:spAutoFit/>
          </a:bodyPr>
          <a:lstStyle/>
          <a:p>
            <a:r>
              <a:rPr lang="en-GB" dirty="0"/>
              <a:t>Running container</a:t>
            </a:r>
          </a:p>
        </p:txBody>
      </p:sp>
      <p:sp>
        <p:nvSpPr>
          <p:cNvPr id="7" name="TextBox 6"/>
          <p:cNvSpPr txBox="1"/>
          <p:nvPr/>
        </p:nvSpPr>
        <p:spPr>
          <a:xfrm>
            <a:off x="1851504" y="1958808"/>
            <a:ext cx="1608133" cy="369332"/>
          </a:xfrm>
          <a:prstGeom prst="rect">
            <a:avLst/>
          </a:prstGeom>
          <a:noFill/>
          <a:ln w="34925">
            <a:solidFill>
              <a:srgbClr val="0070C0"/>
            </a:solidFill>
            <a:prstDash val="dash"/>
          </a:ln>
        </p:spPr>
        <p:txBody>
          <a:bodyPr wrap="none" rtlCol="0">
            <a:spAutoFit/>
          </a:bodyPr>
          <a:lstStyle/>
          <a:p>
            <a:r>
              <a:rPr lang="en-GB" dirty="0"/>
              <a:t>Docker image</a:t>
            </a:r>
          </a:p>
        </p:txBody>
      </p:sp>
      <p:sp>
        <p:nvSpPr>
          <p:cNvPr id="20" name="Curved Down Arrow 19"/>
          <p:cNvSpPr/>
          <p:nvPr/>
        </p:nvSpPr>
        <p:spPr bwMode="auto">
          <a:xfrm>
            <a:off x="3436620" y="2663380"/>
            <a:ext cx="3169920" cy="800100"/>
          </a:xfrm>
          <a:prstGeom prst="curvedDown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21" name="Curved Up Arrow 20"/>
          <p:cNvSpPr/>
          <p:nvPr/>
        </p:nvSpPr>
        <p:spPr bwMode="auto">
          <a:xfrm flipH="1">
            <a:off x="3238178" y="3924252"/>
            <a:ext cx="3292162" cy="674608"/>
          </a:xfrm>
          <a:prstGeom prst="curvedUp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22" name="Curved Right Arrow 21"/>
          <p:cNvSpPr/>
          <p:nvPr/>
        </p:nvSpPr>
        <p:spPr bwMode="auto">
          <a:xfrm>
            <a:off x="614906" y="2143474"/>
            <a:ext cx="1259614" cy="1780778"/>
          </a:xfrm>
          <a:prstGeom prst="curvedRightArrow">
            <a:avLst>
              <a:gd name="adj1" fmla="val 15319"/>
              <a:gd name="adj2" fmla="val 50000"/>
              <a:gd name="adj3" fmla="val 25000"/>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23" name="TextBox 22"/>
          <p:cNvSpPr txBox="1"/>
          <p:nvPr/>
        </p:nvSpPr>
        <p:spPr>
          <a:xfrm>
            <a:off x="802566" y="2639470"/>
            <a:ext cx="2634054" cy="646331"/>
          </a:xfrm>
          <a:prstGeom prst="rect">
            <a:avLst/>
          </a:prstGeom>
          <a:noFill/>
        </p:spPr>
        <p:txBody>
          <a:bodyPr wrap="none" rtlCol="0">
            <a:spAutoFit/>
          </a:bodyPr>
          <a:lstStyle/>
          <a:p>
            <a:r>
              <a:rPr lang="en-GB" dirty="0" err="1">
                <a:solidFill>
                  <a:schemeClr val="tx2">
                    <a:lumMod val="75000"/>
                  </a:schemeClr>
                </a:solidFill>
              </a:rPr>
              <a:t>docker</a:t>
            </a:r>
            <a:r>
              <a:rPr lang="en-GB" dirty="0">
                <a:solidFill>
                  <a:schemeClr val="tx2">
                    <a:lumMod val="75000"/>
                  </a:schemeClr>
                </a:solidFill>
              </a:rPr>
              <a:t> container run</a:t>
            </a:r>
            <a:br>
              <a:rPr lang="en-GB" dirty="0">
                <a:solidFill>
                  <a:schemeClr val="tx2">
                    <a:lumMod val="75000"/>
                  </a:schemeClr>
                </a:solidFill>
              </a:rPr>
            </a:br>
            <a:r>
              <a:rPr lang="en-GB" dirty="0">
                <a:solidFill>
                  <a:schemeClr val="tx2">
                    <a:lumMod val="75000"/>
                  </a:schemeClr>
                </a:solidFill>
              </a:rPr>
              <a:t>  --name </a:t>
            </a:r>
            <a:r>
              <a:rPr lang="en-GB" dirty="0" err="1">
                <a:solidFill>
                  <a:schemeClr val="tx2">
                    <a:lumMod val="75000"/>
                  </a:schemeClr>
                </a:solidFill>
              </a:rPr>
              <a:t>containername</a:t>
            </a:r>
            <a:endParaRPr lang="en-GB" dirty="0">
              <a:solidFill>
                <a:schemeClr val="tx2">
                  <a:lumMod val="75000"/>
                </a:schemeClr>
              </a:solidFill>
            </a:endParaRPr>
          </a:p>
        </p:txBody>
      </p:sp>
      <p:sp>
        <p:nvSpPr>
          <p:cNvPr id="24" name="TextBox 23"/>
          <p:cNvSpPr txBox="1"/>
          <p:nvPr/>
        </p:nvSpPr>
        <p:spPr>
          <a:xfrm>
            <a:off x="4608195" y="1993139"/>
            <a:ext cx="3980577" cy="646331"/>
          </a:xfrm>
          <a:prstGeom prst="rect">
            <a:avLst/>
          </a:prstGeom>
          <a:noFill/>
        </p:spPr>
        <p:txBody>
          <a:bodyPr wrap="none" rtlCol="0">
            <a:spAutoFit/>
          </a:bodyPr>
          <a:lstStyle/>
          <a:p>
            <a:r>
              <a:rPr lang="en-GB" dirty="0" err="1">
                <a:solidFill>
                  <a:srgbClr val="FF0000"/>
                </a:solidFill>
              </a:rPr>
              <a:t>docker</a:t>
            </a:r>
            <a:r>
              <a:rPr lang="en-GB" dirty="0">
                <a:solidFill>
                  <a:srgbClr val="FF0000"/>
                </a:solidFill>
              </a:rPr>
              <a:t> container stop </a:t>
            </a:r>
            <a:r>
              <a:rPr lang="en-GB" dirty="0" err="1">
                <a:solidFill>
                  <a:srgbClr val="FF0000"/>
                </a:solidFill>
              </a:rPr>
              <a:t>containername</a:t>
            </a:r>
            <a:endParaRPr lang="en-GB" dirty="0">
              <a:solidFill>
                <a:srgbClr val="FF0000"/>
              </a:solidFill>
            </a:endParaRPr>
          </a:p>
          <a:p>
            <a:r>
              <a:rPr lang="en-GB" dirty="0" err="1">
                <a:solidFill>
                  <a:srgbClr val="FF0000"/>
                </a:solidFill>
              </a:rPr>
              <a:t>docker</a:t>
            </a:r>
            <a:r>
              <a:rPr lang="en-GB" dirty="0">
                <a:solidFill>
                  <a:srgbClr val="FF0000"/>
                </a:solidFill>
              </a:rPr>
              <a:t> container kill  </a:t>
            </a:r>
            <a:r>
              <a:rPr lang="en-GB" dirty="0" err="1">
                <a:solidFill>
                  <a:srgbClr val="FF0000"/>
                </a:solidFill>
              </a:rPr>
              <a:t>containername</a:t>
            </a:r>
            <a:endParaRPr lang="en-GB" dirty="0">
              <a:solidFill>
                <a:srgbClr val="FF0000"/>
              </a:solidFill>
            </a:endParaRPr>
          </a:p>
        </p:txBody>
      </p:sp>
      <p:sp>
        <p:nvSpPr>
          <p:cNvPr id="25" name="TextBox 24"/>
          <p:cNvSpPr txBox="1"/>
          <p:nvPr/>
        </p:nvSpPr>
        <p:spPr>
          <a:xfrm>
            <a:off x="6477076" y="5989184"/>
            <a:ext cx="2524905" cy="646331"/>
          </a:xfrm>
          <a:prstGeom prst="rect">
            <a:avLst/>
          </a:prstGeom>
          <a:noFill/>
        </p:spPr>
        <p:txBody>
          <a:bodyPr wrap="square" rtlCol="0">
            <a:spAutoFit/>
          </a:bodyPr>
          <a:lstStyle/>
          <a:p>
            <a:r>
              <a:rPr lang="en-GB" dirty="0" err="1"/>
              <a:t>docker</a:t>
            </a:r>
            <a:r>
              <a:rPr lang="en-GB" dirty="0"/>
              <a:t> container </a:t>
            </a:r>
            <a:r>
              <a:rPr lang="en-GB" dirty="0" err="1"/>
              <a:t>rm</a:t>
            </a:r>
            <a:r>
              <a:rPr lang="en-GB" dirty="0"/>
              <a:t> –f </a:t>
            </a:r>
            <a:r>
              <a:rPr lang="en-GB" dirty="0" err="1"/>
              <a:t>containername</a:t>
            </a:r>
            <a:endParaRPr lang="en-GB" dirty="0"/>
          </a:p>
        </p:txBody>
      </p:sp>
      <p:sp>
        <p:nvSpPr>
          <p:cNvPr id="26" name="Curved Right Arrow 25"/>
          <p:cNvSpPr/>
          <p:nvPr/>
        </p:nvSpPr>
        <p:spPr bwMode="auto">
          <a:xfrm rot="19206966">
            <a:off x="2015287" y="3904448"/>
            <a:ext cx="1165093" cy="2556748"/>
          </a:xfrm>
          <a:prstGeom prst="curvedRightArrow">
            <a:avLst>
              <a:gd name="adj1" fmla="val 21466"/>
              <a:gd name="adj2" fmla="val 50000"/>
              <a:gd name="adj3" fmla="val 25000"/>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27" name="TextBox 26"/>
          <p:cNvSpPr txBox="1"/>
          <p:nvPr/>
        </p:nvSpPr>
        <p:spPr>
          <a:xfrm>
            <a:off x="3810000" y="5613590"/>
            <a:ext cx="2453639" cy="923330"/>
          </a:xfrm>
          <a:prstGeom prst="rect">
            <a:avLst/>
          </a:prstGeom>
          <a:noFill/>
          <a:ln w="22225">
            <a:solidFill>
              <a:srgbClr val="000000"/>
            </a:solidFill>
            <a:prstDash val="dash"/>
          </a:ln>
        </p:spPr>
        <p:txBody>
          <a:bodyPr wrap="square" rtlCol="0">
            <a:spAutoFit/>
          </a:bodyPr>
          <a:lstStyle/>
          <a:p>
            <a:pPr algn="ctr"/>
            <a:endParaRPr lang="en-GB" dirty="0"/>
          </a:p>
          <a:p>
            <a:pPr algn="ctr"/>
            <a:r>
              <a:rPr lang="en-GB" dirty="0"/>
              <a:t>container deleted</a:t>
            </a:r>
          </a:p>
          <a:p>
            <a:pPr algn="ctr"/>
            <a:endParaRPr lang="en-GB" dirty="0"/>
          </a:p>
        </p:txBody>
      </p:sp>
      <p:sp>
        <p:nvSpPr>
          <p:cNvPr id="28" name="Curved Right Arrow 27"/>
          <p:cNvSpPr/>
          <p:nvPr/>
        </p:nvSpPr>
        <p:spPr bwMode="auto">
          <a:xfrm rot="2393034" flipH="1">
            <a:off x="6764514" y="3856643"/>
            <a:ext cx="1165093" cy="2556748"/>
          </a:xfrm>
          <a:prstGeom prst="curvedRightArrow">
            <a:avLst>
              <a:gd name="adj1" fmla="val 21466"/>
              <a:gd name="adj2" fmla="val 50000"/>
              <a:gd name="adj3" fmla="val 25000"/>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29" name="TextBox 28"/>
          <p:cNvSpPr txBox="1"/>
          <p:nvPr/>
        </p:nvSpPr>
        <p:spPr>
          <a:xfrm>
            <a:off x="2109126" y="5135017"/>
            <a:ext cx="4070345" cy="369332"/>
          </a:xfrm>
          <a:prstGeom prst="rect">
            <a:avLst/>
          </a:prstGeom>
          <a:noFill/>
        </p:spPr>
        <p:txBody>
          <a:bodyPr wrap="none" rtlCol="0">
            <a:spAutoFit/>
          </a:bodyPr>
          <a:lstStyle/>
          <a:p>
            <a:r>
              <a:rPr lang="en-GB" dirty="0" err="1"/>
              <a:t>docker</a:t>
            </a:r>
            <a:r>
              <a:rPr lang="en-GB" dirty="0"/>
              <a:t> container </a:t>
            </a:r>
            <a:r>
              <a:rPr lang="en-GB" dirty="0" err="1"/>
              <a:t>rm</a:t>
            </a:r>
            <a:r>
              <a:rPr lang="en-GB" dirty="0"/>
              <a:t> –f </a:t>
            </a:r>
            <a:r>
              <a:rPr lang="en-GB" dirty="0" err="1"/>
              <a:t>containername</a:t>
            </a:r>
            <a:endParaRPr lang="en-GB" dirty="0"/>
          </a:p>
        </p:txBody>
      </p:sp>
      <p:sp>
        <p:nvSpPr>
          <p:cNvPr id="30" name="TextBox 29"/>
          <p:cNvSpPr txBox="1"/>
          <p:nvPr/>
        </p:nvSpPr>
        <p:spPr>
          <a:xfrm>
            <a:off x="3259487" y="4603401"/>
            <a:ext cx="3993401" cy="369332"/>
          </a:xfrm>
          <a:prstGeom prst="rect">
            <a:avLst/>
          </a:prstGeom>
          <a:noFill/>
        </p:spPr>
        <p:txBody>
          <a:bodyPr wrap="none" rtlCol="0">
            <a:spAutoFit/>
          </a:bodyPr>
          <a:lstStyle/>
          <a:p>
            <a:r>
              <a:rPr lang="en-GB" dirty="0" err="1">
                <a:solidFill>
                  <a:schemeClr val="tx2">
                    <a:lumMod val="75000"/>
                  </a:schemeClr>
                </a:solidFill>
              </a:rPr>
              <a:t>docker</a:t>
            </a:r>
            <a:r>
              <a:rPr lang="en-GB" dirty="0">
                <a:solidFill>
                  <a:schemeClr val="tx2">
                    <a:lumMod val="75000"/>
                  </a:schemeClr>
                </a:solidFill>
              </a:rPr>
              <a:t> container start </a:t>
            </a:r>
            <a:r>
              <a:rPr lang="en-GB" dirty="0" err="1">
                <a:solidFill>
                  <a:schemeClr val="tx2">
                    <a:lumMod val="75000"/>
                  </a:schemeClr>
                </a:solidFill>
              </a:rPr>
              <a:t>containername</a:t>
            </a:r>
            <a:endParaRPr lang="en-GB" dirty="0">
              <a:solidFill>
                <a:schemeClr val="tx2">
                  <a:lumMod val="75000"/>
                </a:schemeClr>
              </a:solidFill>
            </a:endParaRPr>
          </a:p>
        </p:txBody>
      </p:sp>
      <p:sp>
        <p:nvSpPr>
          <p:cNvPr id="31" name="TextBox 30"/>
          <p:cNvSpPr txBox="1"/>
          <p:nvPr/>
        </p:nvSpPr>
        <p:spPr>
          <a:xfrm>
            <a:off x="443101" y="1149709"/>
            <a:ext cx="1210588" cy="369332"/>
          </a:xfrm>
          <a:prstGeom prst="rect">
            <a:avLst/>
          </a:prstGeom>
          <a:noFill/>
          <a:ln w="34925">
            <a:solidFill>
              <a:schemeClr val="tx1"/>
            </a:solidFill>
            <a:prstDash val="dash"/>
          </a:ln>
        </p:spPr>
        <p:txBody>
          <a:bodyPr wrap="none" rtlCol="0">
            <a:spAutoFit/>
          </a:bodyPr>
          <a:lstStyle/>
          <a:p>
            <a:r>
              <a:rPr lang="en-GB" dirty="0" err="1"/>
              <a:t>dockerfile</a:t>
            </a:r>
            <a:endParaRPr lang="en-GB" dirty="0"/>
          </a:p>
        </p:txBody>
      </p:sp>
      <p:sp>
        <p:nvSpPr>
          <p:cNvPr id="32" name="Bent Arrow 31"/>
          <p:cNvSpPr/>
          <p:nvPr/>
        </p:nvSpPr>
        <p:spPr bwMode="auto">
          <a:xfrm rot="5400000">
            <a:off x="1848296" y="1158877"/>
            <a:ext cx="693787" cy="929114"/>
          </a:xfrm>
          <a:prstGeom prst="bent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33" name="TextBox 32"/>
          <p:cNvSpPr txBox="1"/>
          <p:nvPr/>
        </p:nvSpPr>
        <p:spPr>
          <a:xfrm>
            <a:off x="2606479" y="1350876"/>
            <a:ext cx="4136018" cy="369332"/>
          </a:xfrm>
          <a:prstGeom prst="rect">
            <a:avLst/>
          </a:prstGeom>
          <a:noFill/>
        </p:spPr>
        <p:txBody>
          <a:bodyPr wrap="square" rtlCol="0">
            <a:spAutoFit/>
          </a:bodyPr>
          <a:lstStyle/>
          <a:p>
            <a:r>
              <a:rPr lang="en-GB" dirty="0" err="1"/>
              <a:t>docker</a:t>
            </a:r>
            <a:r>
              <a:rPr lang="en-GB" dirty="0"/>
              <a:t> </a:t>
            </a:r>
            <a:r>
              <a:rPr lang="en-GB" i="1" dirty="0"/>
              <a:t>image </a:t>
            </a:r>
            <a:r>
              <a:rPr lang="en-GB" dirty="0"/>
              <a:t>build –t </a:t>
            </a:r>
            <a:r>
              <a:rPr lang="en-GB" dirty="0" err="1"/>
              <a:t>myimagename</a:t>
            </a:r>
            <a:r>
              <a:rPr lang="en-GB" dirty="0"/>
              <a:t>  .</a:t>
            </a:r>
            <a:endParaRPr lang="en-GB" i="1" dirty="0"/>
          </a:p>
        </p:txBody>
      </p:sp>
      <p:sp>
        <p:nvSpPr>
          <p:cNvPr id="34" name="Curved Right Arrow 33"/>
          <p:cNvSpPr/>
          <p:nvPr/>
        </p:nvSpPr>
        <p:spPr bwMode="auto">
          <a:xfrm>
            <a:off x="266387" y="1951031"/>
            <a:ext cx="1580188" cy="2181083"/>
          </a:xfrm>
          <a:prstGeom prst="curvedRightArrow">
            <a:avLst>
              <a:gd name="adj1" fmla="val 8459"/>
              <a:gd name="adj2" fmla="val 24824"/>
              <a:gd name="adj3" fmla="val 17767"/>
            </a:avLst>
          </a:prstGeom>
          <a:solidFill>
            <a:schemeClr val="tx1">
              <a:lumMod val="60000"/>
              <a:lumOff val="4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35" name="Curved Right Arrow 34"/>
          <p:cNvSpPr/>
          <p:nvPr/>
        </p:nvSpPr>
        <p:spPr bwMode="auto">
          <a:xfrm rot="19236735">
            <a:off x="1579816" y="4046247"/>
            <a:ext cx="1545795" cy="3134683"/>
          </a:xfrm>
          <a:prstGeom prst="curvedRightArrow">
            <a:avLst>
              <a:gd name="adj1" fmla="val 5710"/>
              <a:gd name="adj2" fmla="val 24824"/>
              <a:gd name="adj3" fmla="val 17767"/>
            </a:avLst>
          </a:prstGeom>
          <a:solidFill>
            <a:schemeClr val="tx1">
              <a:lumMod val="60000"/>
              <a:lumOff val="4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36" name="TextBox 35"/>
          <p:cNvSpPr txBox="1"/>
          <p:nvPr/>
        </p:nvSpPr>
        <p:spPr>
          <a:xfrm rot="16200000">
            <a:off x="-647251" y="4633888"/>
            <a:ext cx="2883541" cy="923330"/>
          </a:xfrm>
          <a:prstGeom prst="rect">
            <a:avLst/>
          </a:prstGeom>
          <a:noFill/>
        </p:spPr>
        <p:txBody>
          <a:bodyPr wrap="square" rtlCol="0">
            <a:spAutoFit/>
          </a:bodyPr>
          <a:lstStyle/>
          <a:p>
            <a:r>
              <a:rPr lang="en-GB" dirty="0" err="1">
                <a:solidFill>
                  <a:schemeClr val="tx2">
                    <a:lumMod val="75000"/>
                  </a:schemeClr>
                </a:solidFill>
              </a:rPr>
              <a:t>docker</a:t>
            </a:r>
            <a:r>
              <a:rPr lang="en-GB" dirty="0">
                <a:solidFill>
                  <a:schemeClr val="tx2">
                    <a:lumMod val="75000"/>
                  </a:schemeClr>
                </a:solidFill>
              </a:rPr>
              <a:t> container run </a:t>
            </a:r>
            <a:r>
              <a:rPr lang="en-GB" b="1" dirty="0">
                <a:solidFill>
                  <a:schemeClr val="tx1">
                    <a:lumMod val="60000"/>
                    <a:lumOff val="40000"/>
                  </a:schemeClr>
                </a:solidFill>
              </a:rPr>
              <a:t>-</a:t>
            </a:r>
            <a:r>
              <a:rPr lang="en-GB" b="1" dirty="0" err="1">
                <a:solidFill>
                  <a:schemeClr val="tx1">
                    <a:lumMod val="60000"/>
                    <a:lumOff val="40000"/>
                  </a:schemeClr>
                </a:solidFill>
              </a:rPr>
              <a:t>rm</a:t>
            </a:r>
            <a:br>
              <a:rPr lang="en-GB" dirty="0">
                <a:solidFill>
                  <a:schemeClr val="tx2">
                    <a:lumMod val="75000"/>
                  </a:schemeClr>
                </a:solidFill>
              </a:rPr>
            </a:br>
            <a:r>
              <a:rPr lang="en-GB" dirty="0">
                <a:solidFill>
                  <a:schemeClr val="tx2">
                    <a:lumMod val="75000"/>
                  </a:schemeClr>
                </a:solidFill>
              </a:rPr>
              <a:t>  --name </a:t>
            </a:r>
            <a:r>
              <a:rPr lang="en-GB" dirty="0" err="1">
                <a:solidFill>
                  <a:schemeClr val="tx2">
                    <a:lumMod val="75000"/>
                  </a:schemeClr>
                </a:solidFill>
              </a:rPr>
              <a:t>containername</a:t>
            </a:r>
            <a:r>
              <a:rPr lang="en-GB" dirty="0">
                <a:solidFill>
                  <a:schemeClr val="tx2">
                    <a:lumMod val="75000"/>
                  </a:schemeClr>
                </a:solidFill>
              </a:rPr>
              <a:t> </a:t>
            </a:r>
            <a:r>
              <a:rPr lang="en-GB" i="1" dirty="0" err="1">
                <a:solidFill>
                  <a:schemeClr val="tx2">
                    <a:lumMod val="75000"/>
                  </a:schemeClr>
                </a:solidFill>
              </a:rPr>
              <a:t>somecommand</a:t>
            </a:r>
            <a:endParaRPr lang="en-GB" i="1" dirty="0">
              <a:solidFill>
                <a:schemeClr val="tx2">
                  <a:lumMod val="75000"/>
                </a:schemeClr>
              </a:solidFill>
            </a:endParaRPr>
          </a:p>
        </p:txBody>
      </p:sp>
      <p:sp>
        <p:nvSpPr>
          <p:cNvPr id="37" name="Curved Right Arrow 36"/>
          <p:cNvSpPr/>
          <p:nvPr/>
        </p:nvSpPr>
        <p:spPr bwMode="auto">
          <a:xfrm rot="10800000">
            <a:off x="3524509" y="772719"/>
            <a:ext cx="472987" cy="1470743"/>
          </a:xfrm>
          <a:prstGeom prst="curvedRightArrow">
            <a:avLst>
              <a:gd name="adj1" fmla="val 32486"/>
              <a:gd name="adj2" fmla="val 64502"/>
              <a:gd name="adj3" fmla="val 33338"/>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3" name="TextBox 2"/>
          <p:cNvSpPr txBox="1"/>
          <p:nvPr/>
        </p:nvSpPr>
        <p:spPr>
          <a:xfrm>
            <a:off x="3903674" y="890104"/>
            <a:ext cx="3775393" cy="369332"/>
          </a:xfrm>
          <a:prstGeom prst="rect">
            <a:avLst/>
          </a:prstGeom>
          <a:noFill/>
        </p:spPr>
        <p:txBody>
          <a:bodyPr wrap="none" rtlCol="0">
            <a:spAutoFit/>
          </a:bodyPr>
          <a:lstStyle/>
          <a:p>
            <a:r>
              <a:rPr lang="en-GB" dirty="0" err="1"/>
              <a:t>docker</a:t>
            </a:r>
            <a:r>
              <a:rPr lang="en-GB" dirty="0"/>
              <a:t> image </a:t>
            </a:r>
            <a:r>
              <a:rPr lang="en-GB" dirty="0" err="1"/>
              <a:t>rm</a:t>
            </a:r>
            <a:r>
              <a:rPr lang="en-GB" dirty="0"/>
              <a:t> -f </a:t>
            </a:r>
            <a:r>
              <a:rPr lang="en-GB" dirty="0" err="1"/>
              <a:t>myimagename</a:t>
            </a:r>
            <a:endParaRPr lang="en-GB" dirty="0"/>
          </a:p>
        </p:txBody>
      </p:sp>
      <p:sp>
        <p:nvSpPr>
          <p:cNvPr id="38" name="TextBox 37"/>
          <p:cNvSpPr txBox="1"/>
          <p:nvPr/>
        </p:nvSpPr>
        <p:spPr>
          <a:xfrm>
            <a:off x="2399541" y="-4248"/>
            <a:ext cx="1150867" cy="1180699"/>
          </a:xfrm>
          <a:prstGeom prst="rect">
            <a:avLst/>
          </a:prstGeom>
          <a:noFill/>
          <a:ln w="22225">
            <a:solidFill>
              <a:srgbClr val="000000"/>
            </a:solidFill>
            <a:prstDash val="dash"/>
          </a:ln>
        </p:spPr>
        <p:txBody>
          <a:bodyPr wrap="square" lIns="36000" tIns="36000" rIns="36000" bIns="36000" rtlCol="0">
            <a:spAutoFit/>
          </a:bodyPr>
          <a:lstStyle/>
          <a:p>
            <a:pPr algn="ctr"/>
            <a:endParaRPr lang="en-GB" dirty="0"/>
          </a:p>
          <a:p>
            <a:pPr algn="ctr"/>
            <a:r>
              <a:rPr lang="en-GB" dirty="0"/>
              <a:t>image deleted</a:t>
            </a:r>
          </a:p>
          <a:p>
            <a:pPr algn="ctr"/>
            <a:endParaRPr lang="en-GB" dirty="0"/>
          </a:p>
        </p:txBody>
      </p:sp>
    </p:spTree>
    <p:extLst>
      <p:ext uri="{BB962C8B-B14F-4D97-AF65-F5344CB8AC3E}">
        <p14:creationId xmlns:p14="http://schemas.microsoft.com/office/powerpoint/2010/main" val="3753201142"/>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a:xfrm>
            <a:off x="1047750" y="1357162"/>
            <a:ext cx="7029450" cy="4481663"/>
          </a:xfrm>
        </p:spPr>
        <p:txBody>
          <a:bodyPr/>
          <a:lstStyle/>
          <a:p>
            <a:r>
              <a:rPr lang="en-GB" dirty="0"/>
              <a:t>Start the </a:t>
            </a:r>
            <a:r>
              <a:rPr lang="en-GB" dirty="0" err="1"/>
              <a:t>tutum</a:t>
            </a:r>
            <a:r>
              <a:rPr lang="en-GB" dirty="0"/>
              <a:t>-hello web server on host port 5130</a:t>
            </a:r>
          </a:p>
          <a:p>
            <a:r>
              <a:rPr lang="en-GB" dirty="0"/>
              <a:t>Check it works</a:t>
            </a:r>
          </a:p>
          <a:p>
            <a:r>
              <a:rPr lang="en-GB" dirty="0"/>
              <a:t>Stop it (or kill it)</a:t>
            </a:r>
          </a:p>
          <a:p>
            <a:r>
              <a:rPr lang="en-GB" dirty="0"/>
              <a:t>Check it has stopped</a:t>
            </a:r>
          </a:p>
          <a:p>
            <a:r>
              <a:rPr lang="en-GB" dirty="0"/>
              <a:t>Start it</a:t>
            </a:r>
          </a:p>
          <a:p>
            <a:r>
              <a:rPr lang="en-GB" dirty="0"/>
              <a:t>Check it has started</a:t>
            </a:r>
          </a:p>
          <a:p>
            <a:r>
              <a:rPr lang="en-GB" dirty="0"/>
              <a:t>Delete the container</a:t>
            </a:r>
          </a:p>
          <a:p>
            <a:r>
              <a:rPr lang="en-GB" dirty="0"/>
              <a:t>Delete the image</a:t>
            </a:r>
          </a:p>
          <a:p>
            <a:r>
              <a:rPr lang="en-GB" dirty="0"/>
              <a:t>Stop all the running containers</a:t>
            </a:r>
          </a:p>
          <a:p>
            <a:r>
              <a:rPr lang="en-GB" dirty="0"/>
              <a:t>Delete all the containers (exclude “registry” if running)</a:t>
            </a:r>
          </a:p>
          <a:p>
            <a:r>
              <a:rPr lang="en-GB" dirty="0"/>
              <a:t>Delete all the images</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190816" y="5822950"/>
            <a:ext cx="7603363" cy="646331"/>
          </a:xfrm>
          <a:prstGeom prst="rect">
            <a:avLst/>
          </a:prstGeom>
          <a:noFill/>
        </p:spPr>
        <p:txBody>
          <a:bodyPr wrap="none" rtlCol="0">
            <a:spAutoFit/>
          </a:bodyPr>
          <a:lstStyle/>
          <a:p>
            <a:r>
              <a:rPr lang="en-GB" i="1" dirty="0"/>
              <a:t>docker container run -d --name=</a:t>
            </a:r>
            <a:r>
              <a:rPr lang="en-GB" i="1" dirty="0" err="1">
                <a:solidFill>
                  <a:srgbClr val="0070C0"/>
                </a:solidFill>
              </a:rPr>
              <a:t>tutum</a:t>
            </a:r>
            <a:r>
              <a:rPr lang="en-GB" i="1" dirty="0">
                <a:solidFill>
                  <a:srgbClr val="0070C0"/>
                </a:solidFill>
              </a:rPr>
              <a:t>-hello</a:t>
            </a:r>
            <a:r>
              <a:rPr lang="en-GB" i="1" dirty="0"/>
              <a:t> –p5130:80 </a:t>
            </a:r>
            <a:r>
              <a:rPr lang="en-GB" i="1" dirty="0" err="1"/>
              <a:t>tutum</a:t>
            </a:r>
            <a:r>
              <a:rPr lang="en-GB" i="1" dirty="0"/>
              <a:t>/hello-world</a:t>
            </a:r>
          </a:p>
          <a:p>
            <a:r>
              <a:rPr lang="en-GB" i="1" dirty="0"/>
              <a:t>docker container start/stop/kill/rm </a:t>
            </a:r>
            <a:r>
              <a:rPr lang="en-GB" i="1" dirty="0" err="1"/>
              <a:t>containername</a:t>
            </a:r>
            <a:endParaRPr lang="en-GB" dirty="0"/>
          </a:p>
        </p:txBody>
      </p:sp>
    </p:spTree>
    <p:extLst>
      <p:ext uri="{BB962C8B-B14F-4D97-AF65-F5344CB8AC3E}">
        <p14:creationId xmlns:p14="http://schemas.microsoft.com/office/powerpoint/2010/main" val="2554711732"/>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629322"/>
          </a:xfrm>
        </p:spPr>
        <p:txBody>
          <a:bodyPr/>
          <a:lstStyle/>
          <a:p>
            <a:r>
              <a:rPr lang="en-GB" dirty="0"/>
              <a:t>Stop/Kill/Remove All</a:t>
            </a:r>
          </a:p>
        </p:txBody>
      </p:sp>
      <p:sp>
        <p:nvSpPr>
          <p:cNvPr id="3" name="Content Placeholder 2"/>
          <p:cNvSpPr>
            <a:spLocks noGrp="1"/>
          </p:cNvSpPr>
          <p:nvPr>
            <p:ph idx="1"/>
          </p:nvPr>
        </p:nvSpPr>
        <p:spPr>
          <a:xfrm>
            <a:off x="1047750" y="683111"/>
            <a:ext cx="7029450" cy="5486400"/>
          </a:xfrm>
        </p:spPr>
        <p:txBody>
          <a:bodyPr/>
          <a:lstStyle/>
          <a:p>
            <a:r>
              <a:rPr lang="en-GB" dirty="0"/>
              <a:t>You can list just the container IDs of the running containers using the --quiet (-q) flag</a:t>
            </a:r>
          </a:p>
          <a:p>
            <a:endParaRPr lang="en-GB" dirty="0"/>
          </a:p>
          <a:p>
            <a:endParaRPr lang="en-GB" dirty="0"/>
          </a:p>
          <a:p>
            <a:r>
              <a:rPr lang="en-GB" dirty="0"/>
              <a:t>Interestingly you can stop all running containers like this:</a:t>
            </a:r>
          </a:p>
          <a:p>
            <a:endParaRPr lang="en-GB" dirty="0"/>
          </a:p>
          <a:p>
            <a:endParaRPr lang="en-GB" dirty="0"/>
          </a:p>
          <a:p>
            <a:endParaRPr lang="en-GB" dirty="0"/>
          </a:p>
          <a:p>
            <a:r>
              <a:rPr lang="en-GB" dirty="0"/>
              <a:t>Add the --all (-a) flag to stop all </a:t>
            </a:r>
            <a:r>
              <a:rPr lang="en-GB" b="1" dirty="0"/>
              <a:t>running and stopped </a:t>
            </a:r>
            <a:r>
              <a:rPr lang="en-GB" dirty="0"/>
              <a:t>containers (i.e. all the containers regardless of status)</a:t>
            </a:r>
          </a:p>
          <a:p>
            <a:endParaRPr lang="en-GB" dirty="0"/>
          </a:p>
          <a:p>
            <a:endParaRPr lang="en-GB" dirty="0"/>
          </a:p>
          <a:p>
            <a:pPr marL="0" indent="0">
              <a:buNone/>
            </a:pPr>
            <a:endParaRPr lang="en-GB" dirty="0"/>
          </a:p>
          <a:p>
            <a:r>
              <a:rPr lang="en-GB" dirty="0"/>
              <a:t>You can do the same thing to kill or remove containers e.g.   </a:t>
            </a:r>
            <a:r>
              <a:rPr lang="en-GB" i="1" dirty="0"/>
              <a:t> Docker container </a:t>
            </a:r>
            <a:r>
              <a:rPr lang="en-GB" b="1" i="1" dirty="0" err="1"/>
              <a:t>rm</a:t>
            </a:r>
            <a:r>
              <a:rPr lang="en-GB" i="1" dirty="0"/>
              <a:t> $(</a:t>
            </a:r>
            <a:r>
              <a:rPr lang="en-GB" i="1" dirty="0" err="1"/>
              <a:t>docker</a:t>
            </a:r>
            <a:r>
              <a:rPr lang="en-GB" i="1" dirty="0"/>
              <a:t> </a:t>
            </a:r>
            <a:r>
              <a:rPr lang="en-GB" i="1" dirty="0" err="1"/>
              <a:t>ps</a:t>
            </a:r>
            <a:r>
              <a:rPr lang="en-GB" i="1" dirty="0"/>
              <a:t> -q)</a:t>
            </a:r>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6" name="TextBox 5"/>
          <p:cNvSpPr txBox="1"/>
          <p:nvPr/>
        </p:nvSpPr>
        <p:spPr>
          <a:xfrm>
            <a:off x="620605" y="2458989"/>
            <a:ext cx="7186583" cy="1200329"/>
          </a:xfrm>
          <a:prstGeom prst="rect">
            <a:avLst/>
          </a:prstGeom>
          <a:solidFill>
            <a:schemeClr val="bg1"/>
          </a:solidFill>
        </p:spPr>
        <p:txBody>
          <a:bodyPr wrap="none" rtlCol="0">
            <a:spAutoFit/>
          </a:bodyPr>
          <a:lstStyle/>
          <a:p>
            <a:r>
              <a:rPr lang="sv-SE" b="1" u="sng" dirty="0"/>
              <a:t>UNIX</a:t>
            </a:r>
          </a:p>
          <a:p>
            <a:r>
              <a:rPr lang="sv-SE" i="1" dirty="0"/>
              <a:t>docker container stop </a:t>
            </a:r>
            <a:r>
              <a:rPr lang="sv-SE" i="1" dirty="0">
                <a:solidFill>
                  <a:srgbClr val="FF0000"/>
                </a:solidFill>
              </a:rPr>
              <a:t>$(docker ps -q)</a:t>
            </a:r>
          </a:p>
          <a:p>
            <a:r>
              <a:rPr lang="sv-SE" b="1" u="sng" dirty="0"/>
              <a:t>Windows</a:t>
            </a:r>
          </a:p>
          <a:p>
            <a:r>
              <a:rPr lang="sv-SE" dirty="0"/>
              <a:t>FOR /f "tokens=*" %i IN ('</a:t>
            </a:r>
            <a:r>
              <a:rPr lang="sv-SE" dirty="0">
                <a:solidFill>
                  <a:srgbClr val="FF0000"/>
                </a:solidFill>
              </a:rPr>
              <a:t>docker ps -q</a:t>
            </a:r>
            <a:r>
              <a:rPr lang="sv-SE" dirty="0"/>
              <a:t>') DO docker container stop %i</a:t>
            </a:r>
            <a:endParaRPr lang="en-GB" dirty="0"/>
          </a:p>
        </p:txBody>
      </p:sp>
      <p:sp>
        <p:nvSpPr>
          <p:cNvPr id="8" name="TextBox 7"/>
          <p:cNvSpPr txBox="1"/>
          <p:nvPr/>
        </p:nvSpPr>
        <p:spPr>
          <a:xfrm>
            <a:off x="2755999" y="1471102"/>
            <a:ext cx="2390398" cy="646331"/>
          </a:xfrm>
          <a:prstGeom prst="rect">
            <a:avLst/>
          </a:prstGeom>
          <a:solidFill>
            <a:schemeClr val="bg1"/>
          </a:solidFill>
        </p:spPr>
        <p:txBody>
          <a:bodyPr wrap="none" rtlCol="0">
            <a:spAutoFit/>
          </a:bodyPr>
          <a:lstStyle/>
          <a:p>
            <a:r>
              <a:rPr lang="sv-SE" i="1" dirty="0"/>
              <a:t>docker container ls -q</a:t>
            </a:r>
          </a:p>
          <a:p>
            <a:r>
              <a:rPr lang="sv-SE" i="1" dirty="0"/>
              <a:t>docker ps -q</a:t>
            </a:r>
            <a:endParaRPr lang="en-GB" i="1" dirty="0"/>
          </a:p>
        </p:txBody>
      </p:sp>
      <p:sp>
        <p:nvSpPr>
          <p:cNvPr id="10" name="TextBox 9"/>
          <p:cNvSpPr txBox="1"/>
          <p:nvPr/>
        </p:nvSpPr>
        <p:spPr>
          <a:xfrm>
            <a:off x="620605" y="4197432"/>
            <a:ext cx="7455887" cy="1200329"/>
          </a:xfrm>
          <a:prstGeom prst="rect">
            <a:avLst/>
          </a:prstGeom>
          <a:solidFill>
            <a:schemeClr val="bg1"/>
          </a:solidFill>
        </p:spPr>
        <p:txBody>
          <a:bodyPr wrap="none" rtlCol="0">
            <a:spAutoFit/>
          </a:bodyPr>
          <a:lstStyle/>
          <a:p>
            <a:r>
              <a:rPr lang="sv-SE" b="1" u="sng" dirty="0"/>
              <a:t>UNIX</a:t>
            </a:r>
          </a:p>
          <a:p>
            <a:r>
              <a:rPr lang="sv-SE" i="1" dirty="0"/>
              <a:t>docker container stop $(docker ps </a:t>
            </a:r>
            <a:r>
              <a:rPr lang="sv-SE" i="1" dirty="0">
                <a:solidFill>
                  <a:srgbClr val="FF0000"/>
                </a:solidFill>
              </a:rPr>
              <a:t>-a</a:t>
            </a:r>
            <a:r>
              <a:rPr lang="sv-SE" i="1" dirty="0"/>
              <a:t>q)</a:t>
            </a:r>
          </a:p>
          <a:p>
            <a:r>
              <a:rPr lang="sv-SE" b="1" u="sng" dirty="0"/>
              <a:t>Windows</a:t>
            </a:r>
          </a:p>
          <a:p>
            <a:r>
              <a:rPr lang="sv-SE" dirty="0"/>
              <a:t>FOR /f "tokens=*" %i IN ('docker ps </a:t>
            </a:r>
            <a:r>
              <a:rPr lang="sv-SE" dirty="0">
                <a:solidFill>
                  <a:srgbClr val="FF0000"/>
                </a:solidFill>
              </a:rPr>
              <a:t>-a </a:t>
            </a:r>
            <a:r>
              <a:rPr lang="sv-SE" dirty="0"/>
              <a:t>-q') DO docker container stop %i</a:t>
            </a:r>
            <a:endParaRPr lang="en-GB" dirty="0"/>
          </a:p>
        </p:txBody>
      </p:sp>
      <p:sp>
        <p:nvSpPr>
          <p:cNvPr id="11" name="TextBox 10"/>
          <p:cNvSpPr txBox="1"/>
          <p:nvPr/>
        </p:nvSpPr>
        <p:spPr>
          <a:xfrm>
            <a:off x="5217459" y="1471102"/>
            <a:ext cx="2216075" cy="646331"/>
          </a:xfrm>
          <a:prstGeom prst="rect">
            <a:avLst/>
          </a:prstGeom>
          <a:noFill/>
        </p:spPr>
        <p:txBody>
          <a:bodyPr wrap="square" rtlCol="0">
            <a:spAutoFit/>
          </a:bodyPr>
          <a:lstStyle/>
          <a:p>
            <a:r>
              <a:rPr lang="en-GB" dirty="0"/>
              <a:t>These are identical commands</a:t>
            </a:r>
          </a:p>
        </p:txBody>
      </p:sp>
    </p:spTree>
    <p:extLst>
      <p:ext uri="{BB962C8B-B14F-4D97-AF65-F5344CB8AC3E}">
        <p14:creationId xmlns:p14="http://schemas.microsoft.com/office/powerpoint/2010/main" val="827632575"/>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7750" y="1714501"/>
            <a:ext cx="7029450" cy="4124324"/>
          </a:xfrm>
        </p:spPr>
        <p:txBody>
          <a:bodyPr/>
          <a:lstStyle/>
          <a:p>
            <a:pPr marL="0" indent="0" algn="ctr">
              <a:buNone/>
            </a:pPr>
            <a:r>
              <a:rPr lang="en-GB" sz="9600" dirty="0"/>
              <a:t>DOCKER</a:t>
            </a:r>
          </a:p>
          <a:p>
            <a:pPr marL="0" indent="0" algn="ctr">
              <a:buNone/>
            </a:pPr>
            <a:r>
              <a:rPr lang="en-GB" sz="9600" dirty="0"/>
              <a:t>VOLUMES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9315719"/>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Docker Volumes</a:t>
            </a:r>
          </a:p>
        </p:txBody>
      </p:sp>
      <p:sp>
        <p:nvSpPr>
          <p:cNvPr id="3" name="Content Placeholder 2"/>
          <p:cNvSpPr>
            <a:spLocks noGrp="1"/>
          </p:cNvSpPr>
          <p:nvPr>
            <p:ph idx="1"/>
          </p:nvPr>
        </p:nvSpPr>
        <p:spPr>
          <a:xfrm>
            <a:off x="1047750" y="1150620"/>
            <a:ext cx="7029450" cy="4688205"/>
          </a:xfrm>
        </p:spPr>
        <p:txBody>
          <a:bodyPr/>
          <a:lstStyle/>
          <a:p>
            <a:r>
              <a:rPr lang="en-GB" dirty="0"/>
              <a:t>Persist data created by the container</a:t>
            </a:r>
          </a:p>
          <a:p>
            <a:r>
              <a:rPr lang="en-GB" dirty="0"/>
              <a:t>Share data between containers</a:t>
            </a:r>
          </a:p>
          <a:p>
            <a:r>
              <a:rPr lang="en-GB" dirty="0"/>
              <a:t>Can be backed up and shared</a:t>
            </a:r>
          </a:p>
          <a:p>
            <a:r>
              <a:rPr lang="en-GB" dirty="0"/>
              <a:t>Docker CLI makes it easy to create volumes </a:t>
            </a:r>
          </a:p>
          <a:p>
            <a:endParaRPr lang="en-GB" dirty="0"/>
          </a:p>
          <a:p>
            <a:r>
              <a:rPr lang="en-GB" b="1" dirty="0"/>
              <a:t>Create a named volume</a:t>
            </a:r>
          </a:p>
          <a:p>
            <a:pPr marL="0" indent="0">
              <a:buNone/>
            </a:pPr>
            <a:r>
              <a:rPr lang="en-GB" dirty="0"/>
              <a:t>	</a:t>
            </a:r>
            <a:r>
              <a:rPr lang="en-GB" i="1" dirty="0" err="1"/>
              <a:t>docker</a:t>
            </a:r>
            <a:r>
              <a:rPr lang="en-GB" i="1" dirty="0"/>
              <a:t> volume create  </a:t>
            </a:r>
            <a:r>
              <a:rPr lang="en-GB" i="1" dirty="0" err="1"/>
              <a:t>volumename</a:t>
            </a:r>
            <a:endParaRPr lang="en-GB" i="1" dirty="0"/>
          </a:p>
          <a:p>
            <a:r>
              <a:rPr lang="en-GB" dirty="0"/>
              <a:t>List the volumes</a:t>
            </a:r>
          </a:p>
          <a:p>
            <a:pPr marL="0" indent="0">
              <a:buNone/>
            </a:pPr>
            <a:r>
              <a:rPr lang="en-GB" dirty="0"/>
              <a:t>	</a:t>
            </a:r>
            <a:r>
              <a:rPr lang="en-GB" i="1" dirty="0" err="1"/>
              <a:t>docker</a:t>
            </a:r>
            <a:r>
              <a:rPr lang="en-GB" i="1" dirty="0"/>
              <a:t> volume ls</a:t>
            </a:r>
          </a:p>
          <a:p>
            <a:r>
              <a:rPr lang="en-GB" dirty="0"/>
              <a:t>Remove volume (if no container is using it)</a:t>
            </a:r>
          </a:p>
          <a:p>
            <a:pPr marL="0" indent="0">
              <a:buNone/>
            </a:pPr>
            <a:r>
              <a:rPr lang="en-GB" dirty="0"/>
              <a:t>	</a:t>
            </a:r>
            <a:r>
              <a:rPr lang="en-GB" i="1" dirty="0" err="1"/>
              <a:t>docker</a:t>
            </a:r>
            <a:r>
              <a:rPr lang="en-GB" i="1" dirty="0"/>
              <a:t> volume </a:t>
            </a:r>
            <a:r>
              <a:rPr lang="en-GB" i="1" dirty="0" err="1"/>
              <a:t>rm</a:t>
            </a:r>
            <a:r>
              <a:rPr lang="en-GB" i="1" dirty="0"/>
              <a:t> </a:t>
            </a:r>
            <a:r>
              <a:rPr lang="en-GB" i="1" dirty="0" err="1"/>
              <a:t>volumename</a:t>
            </a:r>
            <a:endParaRPr lang="en-GB" i="1"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4050231979"/>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Named Volumes</a:t>
            </a:r>
          </a:p>
        </p:txBody>
      </p:sp>
      <p:sp>
        <p:nvSpPr>
          <p:cNvPr id="3" name="Content Placeholder 2"/>
          <p:cNvSpPr>
            <a:spLocks noGrp="1"/>
          </p:cNvSpPr>
          <p:nvPr>
            <p:ph idx="1"/>
          </p:nvPr>
        </p:nvSpPr>
        <p:spPr>
          <a:xfrm>
            <a:off x="1047750" y="1583356"/>
            <a:ext cx="7029450" cy="4255469"/>
          </a:xfrm>
        </p:spPr>
        <p:txBody>
          <a:bodyPr/>
          <a:lstStyle/>
          <a:p>
            <a:r>
              <a:rPr lang="en-GB" dirty="0"/>
              <a:t>Named volumes we create are not destroyed when we rebuild or delete containers</a:t>
            </a:r>
          </a:p>
          <a:p>
            <a:r>
              <a:rPr lang="en-GB" dirty="0"/>
              <a:t>The data is persisted e.g. volumes can be remounted in new containers by their names</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683062823"/>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Attaching Docker Volume to Container</a:t>
            </a:r>
          </a:p>
        </p:txBody>
      </p:sp>
      <p:sp>
        <p:nvSpPr>
          <p:cNvPr id="3" name="Content Placeholder 2"/>
          <p:cNvSpPr>
            <a:spLocks noGrp="1"/>
          </p:cNvSpPr>
          <p:nvPr>
            <p:ph idx="1"/>
          </p:nvPr>
        </p:nvSpPr>
        <p:spPr>
          <a:xfrm>
            <a:off x="1047750" y="649705"/>
            <a:ext cx="7029450" cy="2527836"/>
          </a:xfrm>
        </p:spPr>
        <p:txBody>
          <a:bodyPr/>
          <a:lstStyle/>
          <a:p>
            <a:r>
              <a:rPr lang="en-GB" dirty="0"/>
              <a:t>Attaching a volume to a container, by specifying name of previously created volume (</a:t>
            </a:r>
            <a:r>
              <a:rPr lang="en-GB" dirty="0">
                <a:solidFill>
                  <a:srgbClr val="FF0000"/>
                </a:solidFill>
              </a:rPr>
              <a:t>if volume does not exist it is created for you</a:t>
            </a:r>
            <a:r>
              <a:rPr lang="en-GB" dirty="0"/>
              <a:t>)… may not be a good idea because you could misspell the volume name!!</a:t>
            </a:r>
            <a:br>
              <a:rPr lang="en-GB" dirty="0"/>
            </a:br>
            <a:br>
              <a:rPr lang="en-GB" dirty="0"/>
            </a:br>
            <a:r>
              <a:rPr lang="en-GB" dirty="0" err="1"/>
              <a:t>docker</a:t>
            </a:r>
            <a:r>
              <a:rPr lang="en-GB" dirty="0"/>
              <a:t> container run --name  </a:t>
            </a:r>
            <a:r>
              <a:rPr lang="en-GB" dirty="0" err="1"/>
              <a:t>containername</a:t>
            </a:r>
            <a:r>
              <a:rPr lang="en-GB" dirty="0"/>
              <a:t> </a:t>
            </a:r>
            <a:br>
              <a:rPr lang="en-GB" dirty="0"/>
            </a:br>
            <a:r>
              <a:rPr lang="en-GB" dirty="0"/>
              <a:t>      --volume </a:t>
            </a:r>
            <a:r>
              <a:rPr lang="en-GB" b="1" dirty="0" err="1">
                <a:solidFill>
                  <a:schemeClr val="accent1">
                    <a:lumMod val="25000"/>
                  </a:schemeClr>
                </a:solidFill>
              </a:rPr>
              <a:t>my_volume</a:t>
            </a:r>
            <a:r>
              <a:rPr lang="en-GB" b="1" dirty="0"/>
              <a:t>:</a:t>
            </a:r>
            <a:r>
              <a:rPr lang="en-GB" dirty="0">
                <a:solidFill>
                  <a:srgbClr val="FF0000"/>
                </a:solidFill>
              </a:rPr>
              <a:t>/</a:t>
            </a:r>
            <a:r>
              <a:rPr lang="en-GB" dirty="0" err="1">
                <a:solidFill>
                  <a:srgbClr val="FF0000"/>
                </a:solidFill>
              </a:rPr>
              <a:t>targetdirpath</a:t>
            </a:r>
            <a:r>
              <a:rPr lang="en-GB" b="1" dirty="0" err="1"/>
              <a:t>:</a:t>
            </a:r>
            <a:r>
              <a:rPr lang="en-GB" dirty="0" err="1">
                <a:solidFill>
                  <a:srgbClr val="0070C0"/>
                </a:solidFill>
              </a:rPr>
              <a:t>accessrights</a:t>
            </a:r>
            <a:br>
              <a:rPr lang="en-GB" dirty="0"/>
            </a:br>
            <a:r>
              <a:rPr lang="en-GB" dirty="0"/>
              <a:t>	</a:t>
            </a:r>
            <a:r>
              <a:rPr lang="en-GB" dirty="0" err="1"/>
              <a:t>imagename</a:t>
            </a:r>
            <a:r>
              <a:rPr lang="en-GB" dirty="0"/>
              <a:t> </a:t>
            </a:r>
          </a:p>
          <a:p>
            <a:endParaRPr lang="en-GB" dirty="0"/>
          </a:p>
          <a:p>
            <a:endParaRPr lang="en-GB" dirty="0"/>
          </a:p>
          <a:p>
            <a:endParaRPr lang="en-GB" dirty="0"/>
          </a:p>
          <a:p>
            <a:r>
              <a:rPr lang="en-GB" dirty="0"/>
              <a:t>Example:</a:t>
            </a:r>
          </a:p>
          <a:p>
            <a:endParaRPr lang="en-GB" dirty="0"/>
          </a:p>
          <a:p>
            <a:endParaRPr lang="en-GB" dirty="0"/>
          </a:p>
          <a:p>
            <a:endParaRPr lang="en-GB" dirty="0"/>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7" name="TextBox 6"/>
          <p:cNvSpPr txBox="1"/>
          <p:nvPr/>
        </p:nvSpPr>
        <p:spPr>
          <a:xfrm>
            <a:off x="571267" y="4648177"/>
            <a:ext cx="8058616" cy="646331"/>
          </a:xfrm>
          <a:prstGeom prst="rect">
            <a:avLst/>
          </a:prstGeom>
          <a:noFill/>
        </p:spPr>
        <p:txBody>
          <a:bodyPr wrap="none" rtlCol="0">
            <a:spAutoFit/>
          </a:bodyPr>
          <a:lstStyle/>
          <a:p>
            <a:r>
              <a:rPr lang="en-GB" i="1" dirty="0" err="1"/>
              <a:t>docker</a:t>
            </a:r>
            <a:r>
              <a:rPr lang="en-GB" i="1" dirty="0"/>
              <a:t> volume create  </a:t>
            </a:r>
            <a:r>
              <a:rPr lang="en-GB" b="1" i="1" dirty="0" err="1">
                <a:solidFill>
                  <a:schemeClr val="tx2">
                    <a:lumMod val="75000"/>
                  </a:schemeClr>
                </a:solidFill>
              </a:rPr>
              <a:t>my_volumeA</a:t>
            </a:r>
            <a:br>
              <a:rPr lang="en-GB" i="1" dirty="0"/>
            </a:br>
            <a:r>
              <a:rPr lang="en-GB" i="1" dirty="0" err="1"/>
              <a:t>docker</a:t>
            </a:r>
            <a:r>
              <a:rPr lang="en-GB" i="1" dirty="0"/>
              <a:t> run  -it  -</a:t>
            </a:r>
            <a:r>
              <a:rPr lang="en-GB" b="1" i="1" dirty="0"/>
              <a:t>v   </a:t>
            </a:r>
            <a:r>
              <a:rPr lang="en-GB" b="1" i="1" dirty="0" err="1">
                <a:solidFill>
                  <a:schemeClr val="tx2">
                    <a:lumMod val="75000"/>
                  </a:schemeClr>
                </a:solidFill>
              </a:rPr>
              <a:t>my_volumeA</a:t>
            </a:r>
            <a:r>
              <a:rPr lang="en-GB" b="1" i="1" dirty="0"/>
              <a:t>:</a:t>
            </a:r>
            <a:r>
              <a:rPr lang="en-GB" b="1" i="1" dirty="0">
                <a:solidFill>
                  <a:srgbClr val="FF0000"/>
                </a:solidFill>
              </a:rPr>
              <a:t>/</a:t>
            </a:r>
            <a:r>
              <a:rPr lang="en-GB" b="1" i="1" dirty="0" err="1">
                <a:solidFill>
                  <a:srgbClr val="FF0000"/>
                </a:solidFill>
              </a:rPr>
              <a:t>etc</a:t>
            </a:r>
            <a:r>
              <a:rPr lang="en-GB" b="1" i="1" dirty="0">
                <a:solidFill>
                  <a:srgbClr val="FF0000"/>
                </a:solidFill>
              </a:rPr>
              <a:t>/</a:t>
            </a:r>
            <a:r>
              <a:rPr lang="en-GB" b="1" i="1" dirty="0" err="1">
                <a:solidFill>
                  <a:srgbClr val="FF0000"/>
                </a:solidFill>
              </a:rPr>
              <a:t>app</a:t>
            </a:r>
            <a:r>
              <a:rPr lang="en-GB" b="1" i="1" dirty="0" err="1"/>
              <a:t>:</a:t>
            </a:r>
            <a:r>
              <a:rPr lang="en-GB" b="1" i="1" dirty="0" err="1">
                <a:solidFill>
                  <a:srgbClr val="0070C0"/>
                </a:solidFill>
              </a:rPr>
              <a:t>ro</a:t>
            </a:r>
            <a:r>
              <a:rPr lang="en-GB" i="1" dirty="0"/>
              <a:t>   --name container1   my-image</a:t>
            </a:r>
          </a:p>
        </p:txBody>
      </p:sp>
      <p:cxnSp>
        <p:nvCxnSpPr>
          <p:cNvPr id="13" name="Straight Arrow Connector 12"/>
          <p:cNvCxnSpPr/>
          <p:nvPr/>
        </p:nvCxnSpPr>
        <p:spPr bwMode="auto">
          <a:xfrm flipH="1" flipV="1">
            <a:off x="6990396" y="2826623"/>
            <a:ext cx="512406" cy="44996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5" name="TextBox 4"/>
          <p:cNvSpPr txBox="1"/>
          <p:nvPr/>
        </p:nvSpPr>
        <p:spPr>
          <a:xfrm>
            <a:off x="180975" y="2527125"/>
            <a:ext cx="1210588" cy="923330"/>
          </a:xfrm>
          <a:prstGeom prst="rect">
            <a:avLst/>
          </a:prstGeom>
          <a:noFill/>
          <a:ln w="19050">
            <a:solidFill>
              <a:schemeClr val="tx1"/>
            </a:solidFill>
          </a:ln>
        </p:spPr>
        <p:txBody>
          <a:bodyPr wrap="none" rtlCol="0">
            <a:spAutoFit/>
          </a:bodyPr>
          <a:lstStyle/>
          <a:p>
            <a:r>
              <a:rPr lang="en-GB" dirty="0"/>
              <a:t>--volume</a:t>
            </a:r>
            <a:br>
              <a:rPr lang="en-GB" dirty="0"/>
            </a:br>
            <a:r>
              <a:rPr lang="en-GB" dirty="0"/>
              <a:t>shorthand</a:t>
            </a:r>
            <a:br>
              <a:rPr lang="en-GB" dirty="0"/>
            </a:br>
            <a:r>
              <a:rPr lang="en-GB" dirty="0"/>
              <a:t>-v</a:t>
            </a:r>
          </a:p>
        </p:txBody>
      </p:sp>
      <p:cxnSp>
        <p:nvCxnSpPr>
          <p:cNvPr id="12" name="Straight Arrow Connector 11"/>
          <p:cNvCxnSpPr>
            <a:stCxn id="5" idx="3"/>
          </p:cNvCxnSpPr>
          <p:nvPr/>
        </p:nvCxnSpPr>
        <p:spPr bwMode="auto">
          <a:xfrm flipV="1">
            <a:off x="1391563" y="2739474"/>
            <a:ext cx="490176" cy="249316"/>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6" name="Straight Arrow Connector 15"/>
          <p:cNvCxnSpPr>
            <a:stCxn id="5" idx="3"/>
          </p:cNvCxnSpPr>
          <p:nvPr/>
        </p:nvCxnSpPr>
        <p:spPr bwMode="auto">
          <a:xfrm>
            <a:off x="1391563" y="2988790"/>
            <a:ext cx="862504" cy="198255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7" name="TextBox 16"/>
          <p:cNvSpPr txBox="1"/>
          <p:nvPr/>
        </p:nvSpPr>
        <p:spPr>
          <a:xfrm>
            <a:off x="7502802" y="2688603"/>
            <a:ext cx="1441173" cy="1200329"/>
          </a:xfrm>
          <a:prstGeom prst="rect">
            <a:avLst/>
          </a:prstGeom>
          <a:noFill/>
        </p:spPr>
        <p:txBody>
          <a:bodyPr wrap="square" rtlCol="0">
            <a:spAutoFit/>
          </a:bodyPr>
          <a:lstStyle/>
          <a:p>
            <a:r>
              <a:rPr lang="en-GB" dirty="0"/>
              <a:t>Read/write by default</a:t>
            </a:r>
          </a:p>
          <a:p>
            <a:r>
              <a:rPr lang="en-GB" dirty="0"/>
              <a:t>Use </a:t>
            </a:r>
            <a:r>
              <a:rPr lang="en-GB" b="1" dirty="0">
                <a:solidFill>
                  <a:srgbClr val="0070C0"/>
                </a:solidFill>
              </a:rPr>
              <a:t>:</a:t>
            </a:r>
            <a:r>
              <a:rPr lang="en-GB" b="1" dirty="0" err="1">
                <a:solidFill>
                  <a:srgbClr val="0070C0"/>
                </a:solidFill>
              </a:rPr>
              <a:t>ro</a:t>
            </a:r>
            <a:br>
              <a:rPr lang="en-GB" dirty="0"/>
            </a:br>
            <a:r>
              <a:rPr lang="en-GB" dirty="0"/>
              <a:t>for </a:t>
            </a:r>
            <a:r>
              <a:rPr lang="en-GB" dirty="0" err="1"/>
              <a:t>readonly</a:t>
            </a:r>
            <a:endParaRPr lang="en-GB" dirty="0"/>
          </a:p>
        </p:txBody>
      </p:sp>
      <p:cxnSp>
        <p:nvCxnSpPr>
          <p:cNvPr id="14" name="Straight Arrow Connector 13"/>
          <p:cNvCxnSpPr/>
          <p:nvPr/>
        </p:nvCxnSpPr>
        <p:spPr bwMode="auto">
          <a:xfrm flipH="1">
            <a:off x="5241783" y="3260625"/>
            <a:ext cx="2261020" cy="176096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 name="TextBox 5"/>
          <p:cNvSpPr txBox="1"/>
          <p:nvPr/>
        </p:nvSpPr>
        <p:spPr>
          <a:xfrm>
            <a:off x="4167515" y="3152487"/>
            <a:ext cx="2763416" cy="646331"/>
          </a:xfrm>
          <a:prstGeom prst="rect">
            <a:avLst/>
          </a:prstGeom>
          <a:noFill/>
        </p:spPr>
        <p:txBody>
          <a:bodyPr wrap="square" rtlCol="0">
            <a:spAutoFit/>
          </a:bodyPr>
          <a:lstStyle/>
          <a:p>
            <a:r>
              <a:rPr lang="en-GB" dirty="0"/>
              <a:t>path in container at which to mount volume</a:t>
            </a:r>
          </a:p>
        </p:txBody>
      </p:sp>
      <p:cxnSp>
        <p:nvCxnSpPr>
          <p:cNvPr id="15" name="Straight Arrow Connector 14"/>
          <p:cNvCxnSpPr/>
          <p:nvPr/>
        </p:nvCxnSpPr>
        <p:spPr bwMode="auto">
          <a:xfrm flipH="1" flipV="1">
            <a:off x="5186322" y="2892849"/>
            <a:ext cx="55461" cy="332927"/>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 name="TextBox 9">
            <a:extLst>
              <a:ext uri="{FF2B5EF4-FFF2-40B4-BE49-F238E27FC236}">
                <a16:creationId xmlns:a16="http://schemas.microsoft.com/office/drawing/2014/main" id="{DF3499F7-FD6B-4D45-97A9-5A03164DFC4E}"/>
              </a:ext>
            </a:extLst>
          </p:cNvPr>
          <p:cNvSpPr txBox="1"/>
          <p:nvPr/>
        </p:nvSpPr>
        <p:spPr>
          <a:xfrm>
            <a:off x="1479560" y="5666315"/>
            <a:ext cx="6023242" cy="646331"/>
          </a:xfrm>
          <a:prstGeom prst="rect">
            <a:avLst/>
          </a:prstGeom>
          <a:solidFill>
            <a:schemeClr val="bg1"/>
          </a:solidFill>
          <a:ln>
            <a:solidFill>
              <a:srgbClr val="FF0000"/>
            </a:solidFill>
          </a:ln>
        </p:spPr>
        <p:txBody>
          <a:bodyPr wrap="square" rtlCol="0">
            <a:spAutoFit/>
          </a:bodyPr>
          <a:lstStyle/>
          <a:p>
            <a:r>
              <a:rPr lang="en-GB" b="1" dirty="0">
                <a:solidFill>
                  <a:srgbClr val="FF0000"/>
                </a:solidFill>
              </a:rPr>
              <a:t>If the volume does not exist then it is created for you….might not be a good thing!!</a:t>
            </a:r>
          </a:p>
        </p:txBody>
      </p:sp>
    </p:spTree>
    <p:extLst>
      <p:ext uri="{BB962C8B-B14F-4D97-AF65-F5344CB8AC3E}">
        <p14:creationId xmlns:p14="http://schemas.microsoft.com/office/powerpoint/2010/main" val="285416163"/>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Alternative Approach is to Attach a Volume to Container</a:t>
            </a:r>
          </a:p>
        </p:txBody>
      </p:sp>
      <p:sp>
        <p:nvSpPr>
          <p:cNvPr id="3" name="Content Placeholder 2"/>
          <p:cNvSpPr>
            <a:spLocks noGrp="1"/>
          </p:cNvSpPr>
          <p:nvPr>
            <p:ph idx="1"/>
          </p:nvPr>
        </p:nvSpPr>
        <p:spPr>
          <a:xfrm>
            <a:off x="1047750" y="1433543"/>
            <a:ext cx="7029450" cy="2749100"/>
          </a:xfrm>
        </p:spPr>
        <p:txBody>
          <a:bodyPr/>
          <a:lstStyle/>
          <a:p>
            <a:r>
              <a:rPr lang="en-GB" dirty="0"/>
              <a:t>Starting a container and </a:t>
            </a:r>
            <a:r>
              <a:rPr lang="en-GB" b="1" u="sng" dirty="0"/>
              <a:t>mount the volume</a:t>
            </a:r>
            <a:r>
              <a:rPr lang="en-GB" dirty="0"/>
              <a:t> into directory /app in the container (</a:t>
            </a:r>
            <a:r>
              <a:rPr lang="en-GB" dirty="0">
                <a:solidFill>
                  <a:srgbClr val="FF0000"/>
                </a:solidFill>
              </a:rPr>
              <a:t>if the volume does not exist then it is created for you.</a:t>
            </a:r>
            <a:r>
              <a:rPr lang="en-GB" dirty="0"/>
              <a:t>)…may not be a good idea because you could misspell the volume name!!</a:t>
            </a:r>
            <a:br>
              <a:rPr lang="en-GB" dirty="0"/>
            </a:br>
            <a:endParaRPr lang="en-GB" dirty="0"/>
          </a:p>
          <a:p>
            <a:pPr marL="0" indent="0">
              <a:buNone/>
            </a:pPr>
            <a:r>
              <a:rPr lang="en-GB" i="1" dirty="0"/>
              <a:t>	docker run -d --name dev-container  </a:t>
            </a:r>
            <a:br>
              <a:rPr lang="en-GB" i="1" dirty="0"/>
            </a:br>
            <a:r>
              <a:rPr lang="en-GB" i="1" dirty="0"/>
              <a:t>	--mount </a:t>
            </a:r>
            <a:r>
              <a:rPr lang="en-GB" b="1" i="1" dirty="0"/>
              <a:t>source</a:t>
            </a:r>
            <a:r>
              <a:rPr lang="en-GB" i="1" dirty="0"/>
              <a:t>=</a:t>
            </a:r>
            <a:r>
              <a:rPr lang="en-GB" i="1" dirty="0">
                <a:solidFill>
                  <a:srgbClr val="FF0000"/>
                </a:solidFill>
              </a:rPr>
              <a:t>my-vol</a:t>
            </a:r>
            <a:r>
              <a:rPr lang="en-GB" i="1" dirty="0"/>
              <a:t> </a:t>
            </a:r>
            <a:r>
              <a:rPr lang="en-GB" b="1" i="1" dirty="0"/>
              <a:t>target</a:t>
            </a:r>
            <a:r>
              <a:rPr lang="en-GB" i="1" dirty="0"/>
              <a:t>=</a:t>
            </a:r>
            <a:r>
              <a:rPr lang="en-GB" i="1" dirty="0">
                <a:solidFill>
                  <a:srgbClr val="0070C0"/>
                </a:solidFill>
              </a:rPr>
              <a:t>/app  </a:t>
            </a:r>
            <a:br>
              <a:rPr lang="en-GB" i="1" dirty="0"/>
            </a:br>
            <a:r>
              <a:rPr lang="en-GB" i="1" dirty="0"/>
              <a:t>	my-image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Content Placeholder 2">
            <a:extLst>
              <a:ext uri="{FF2B5EF4-FFF2-40B4-BE49-F238E27FC236}">
                <a16:creationId xmlns:a16="http://schemas.microsoft.com/office/drawing/2014/main" id="{58AF3F07-4A72-45B8-8E14-2B6530FCC5DE}"/>
              </a:ext>
            </a:extLst>
          </p:cNvPr>
          <p:cNvSpPr txBox="1">
            <a:spLocks/>
          </p:cNvSpPr>
          <p:nvPr/>
        </p:nvSpPr>
        <p:spPr bwMode="auto">
          <a:xfrm>
            <a:off x="1047750" y="4358638"/>
            <a:ext cx="7029450" cy="1694099"/>
          </a:xfrm>
          <a:prstGeom prst="rect">
            <a:avLst/>
          </a:prstGeom>
          <a:solidFill>
            <a:schemeClr val="bg1"/>
          </a:solidFill>
          <a:ln w="28575">
            <a:solidFill>
              <a:srgbClr val="FF0000"/>
            </a:solidFill>
          </a:ln>
          <a:effec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Basically --volume and --mount are identical. </a:t>
            </a:r>
            <a:br>
              <a:rPr lang="en-GB" dirty="0"/>
            </a:br>
            <a:r>
              <a:rPr lang="en-GB" dirty="0"/>
              <a:t>The biggest difference is that the -v syntax combines all the options together in one field, while the --mount syntax separates them which is more explicit and verbose.</a:t>
            </a:r>
          </a:p>
          <a:p>
            <a:r>
              <a:rPr lang="en-GB" dirty="0"/>
              <a:t>I use the “--volume” version</a:t>
            </a:r>
          </a:p>
        </p:txBody>
      </p:sp>
    </p:spTree>
    <p:extLst>
      <p:ext uri="{BB962C8B-B14F-4D97-AF65-F5344CB8AC3E}">
        <p14:creationId xmlns:p14="http://schemas.microsoft.com/office/powerpoint/2010/main" val="2932304049"/>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a:xfrm>
            <a:off x="1047750" y="1547446"/>
            <a:ext cx="7029450" cy="4291379"/>
          </a:xfrm>
        </p:spPr>
        <p:txBody>
          <a:bodyPr/>
          <a:lstStyle/>
          <a:p>
            <a:r>
              <a:rPr lang="en-GB" dirty="0"/>
              <a:t>Create a volume</a:t>
            </a:r>
          </a:p>
          <a:p>
            <a:r>
              <a:rPr lang="en-GB" dirty="0"/>
              <a:t>Create a container running an Ubuntu Linux OS, with the volume mapped to /</a:t>
            </a:r>
            <a:r>
              <a:rPr lang="en-GB" dirty="0" err="1"/>
              <a:t>usr</a:t>
            </a:r>
            <a:r>
              <a:rPr lang="en-GB" dirty="0"/>
              <a:t>/</a:t>
            </a:r>
            <a:r>
              <a:rPr lang="en-GB" dirty="0" err="1"/>
              <a:t>dir</a:t>
            </a:r>
            <a:endParaRPr lang="en-GB" dirty="0"/>
          </a:p>
          <a:p>
            <a:r>
              <a:rPr lang="en-GB" dirty="0"/>
              <a:t>In the container, create some files in /</a:t>
            </a:r>
            <a:r>
              <a:rPr lang="en-GB" dirty="0" err="1"/>
              <a:t>usr</a:t>
            </a:r>
            <a:r>
              <a:rPr lang="en-GB" dirty="0"/>
              <a:t>/</a:t>
            </a:r>
            <a:r>
              <a:rPr lang="en-GB" dirty="0" err="1"/>
              <a:t>dir</a:t>
            </a:r>
            <a:endParaRPr lang="en-GB" dirty="0"/>
          </a:p>
          <a:p>
            <a:r>
              <a:rPr lang="en-GB" dirty="0"/>
              <a:t>Stop the container</a:t>
            </a:r>
          </a:p>
          <a:p>
            <a:r>
              <a:rPr lang="en-GB" dirty="0"/>
              <a:t>Start the container</a:t>
            </a:r>
          </a:p>
          <a:p>
            <a:r>
              <a:rPr lang="en-GB" dirty="0"/>
              <a:t>Confirm that the files still exist</a:t>
            </a:r>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10" name="TextBox 9"/>
          <p:cNvSpPr txBox="1"/>
          <p:nvPr/>
        </p:nvSpPr>
        <p:spPr>
          <a:xfrm>
            <a:off x="625895" y="4419345"/>
            <a:ext cx="7686720" cy="2031325"/>
          </a:xfrm>
          <a:prstGeom prst="rect">
            <a:avLst/>
          </a:prstGeom>
          <a:noFill/>
        </p:spPr>
        <p:txBody>
          <a:bodyPr wrap="none" rtlCol="0">
            <a:spAutoFit/>
          </a:bodyPr>
          <a:lstStyle/>
          <a:p>
            <a:r>
              <a:rPr lang="en-GB" i="1" dirty="0"/>
              <a:t>docker volume create  </a:t>
            </a:r>
            <a:r>
              <a:rPr lang="en-GB" b="1" i="1" dirty="0" err="1">
                <a:solidFill>
                  <a:schemeClr val="tx2">
                    <a:lumMod val="75000"/>
                  </a:schemeClr>
                </a:solidFill>
              </a:rPr>
              <a:t>my_volumeA</a:t>
            </a:r>
            <a:br>
              <a:rPr lang="en-GB" i="1" dirty="0"/>
            </a:br>
            <a:r>
              <a:rPr lang="en-GB" i="1" dirty="0"/>
              <a:t>docker run  -</a:t>
            </a:r>
            <a:r>
              <a:rPr lang="en-GB" i="1" dirty="0" err="1"/>
              <a:t>itd</a:t>
            </a:r>
            <a:r>
              <a:rPr lang="en-GB" i="1" dirty="0"/>
              <a:t>  -</a:t>
            </a:r>
            <a:r>
              <a:rPr lang="en-GB" b="1" i="1" dirty="0"/>
              <a:t>v   </a:t>
            </a:r>
            <a:r>
              <a:rPr lang="en-GB" b="1" i="1" dirty="0" err="1">
                <a:solidFill>
                  <a:schemeClr val="tx2">
                    <a:lumMod val="75000"/>
                  </a:schemeClr>
                </a:solidFill>
              </a:rPr>
              <a:t>my_volumeA</a:t>
            </a:r>
            <a:r>
              <a:rPr lang="en-GB" b="1" i="1" dirty="0"/>
              <a:t>:</a:t>
            </a:r>
            <a:r>
              <a:rPr lang="en-GB" b="1" i="1" dirty="0">
                <a:solidFill>
                  <a:srgbClr val="FF0000"/>
                </a:solidFill>
              </a:rPr>
              <a:t>/</a:t>
            </a:r>
            <a:r>
              <a:rPr lang="en-GB" b="1" i="1" dirty="0" err="1">
                <a:solidFill>
                  <a:srgbClr val="FF0000"/>
                </a:solidFill>
              </a:rPr>
              <a:t>usr</a:t>
            </a:r>
            <a:r>
              <a:rPr lang="en-GB" b="1" i="1" dirty="0">
                <a:solidFill>
                  <a:srgbClr val="FF0000"/>
                </a:solidFill>
              </a:rPr>
              <a:t>/</a:t>
            </a:r>
            <a:r>
              <a:rPr lang="en-GB" b="1" i="1" dirty="0" err="1">
                <a:solidFill>
                  <a:srgbClr val="FF0000"/>
                </a:solidFill>
              </a:rPr>
              <a:t>dir</a:t>
            </a:r>
            <a:r>
              <a:rPr lang="en-GB" b="1" i="1" dirty="0">
                <a:solidFill>
                  <a:srgbClr val="FF0000"/>
                </a:solidFill>
              </a:rPr>
              <a:t> </a:t>
            </a:r>
            <a:r>
              <a:rPr lang="en-GB" i="1" dirty="0"/>
              <a:t>--name container1   my-image</a:t>
            </a:r>
          </a:p>
          <a:p>
            <a:r>
              <a:rPr lang="en-GB" i="1" dirty="0"/>
              <a:t>docker exec -it container1 bash</a:t>
            </a:r>
          </a:p>
          <a:p>
            <a:r>
              <a:rPr lang="en-GB" i="1" dirty="0"/>
              <a:t>$ cd </a:t>
            </a:r>
            <a:r>
              <a:rPr lang="en-GB" b="1" i="1" dirty="0"/>
              <a:t>/</a:t>
            </a:r>
            <a:r>
              <a:rPr lang="en-GB" b="1" i="1" dirty="0" err="1"/>
              <a:t>usr</a:t>
            </a:r>
            <a:r>
              <a:rPr lang="en-GB" b="1" i="1" dirty="0"/>
              <a:t>/</a:t>
            </a:r>
            <a:r>
              <a:rPr lang="en-GB" b="1" i="1" dirty="0" err="1"/>
              <a:t>dir</a:t>
            </a:r>
            <a:endParaRPr lang="en-GB" b="1" i="1" dirty="0"/>
          </a:p>
          <a:p>
            <a:r>
              <a:rPr lang="en-GB" i="1" dirty="0"/>
              <a:t>$ touch hello.txt   </a:t>
            </a:r>
            <a:r>
              <a:rPr lang="en-GB" i="1" dirty="0">
                <a:sym typeface="Wingdings" panose="05000000000000000000" pitchFamily="2" charset="2"/>
              </a:rPr>
              <a:t> ls to check it exists</a:t>
            </a:r>
            <a:endParaRPr lang="en-GB" i="1" dirty="0"/>
          </a:p>
          <a:p>
            <a:r>
              <a:rPr lang="en-GB" i="1" dirty="0"/>
              <a:t>$ exit</a:t>
            </a:r>
          </a:p>
          <a:p>
            <a:r>
              <a:rPr lang="en-GB" i="1" dirty="0"/>
              <a:t>docker container stop/start container1</a:t>
            </a:r>
          </a:p>
        </p:txBody>
      </p:sp>
    </p:spTree>
    <p:extLst>
      <p:ext uri="{BB962C8B-B14F-4D97-AF65-F5344CB8AC3E}">
        <p14:creationId xmlns:p14="http://schemas.microsoft.com/office/powerpoint/2010/main" val="2098869654"/>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Answer</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933851" y="2531963"/>
            <a:ext cx="7532831" cy="3970318"/>
          </a:xfrm>
          <a:prstGeom prst="rect">
            <a:avLst/>
          </a:prstGeom>
          <a:noFill/>
        </p:spPr>
        <p:txBody>
          <a:bodyPr wrap="none" rtlCol="0">
            <a:spAutoFit/>
          </a:bodyPr>
          <a:lstStyle/>
          <a:p>
            <a:r>
              <a:rPr lang="en-GB" i="1" dirty="0" err="1"/>
              <a:t>docker</a:t>
            </a:r>
            <a:r>
              <a:rPr lang="en-GB" i="1" dirty="0"/>
              <a:t> volume create  </a:t>
            </a:r>
            <a:r>
              <a:rPr lang="en-GB" b="1" i="1" dirty="0" err="1">
                <a:solidFill>
                  <a:schemeClr val="tx2">
                    <a:lumMod val="75000"/>
                  </a:schemeClr>
                </a:solidFill>
              </a:rPr>
              <a:t>my_volume</a:t>
            </a:r>
            <a:endParaRPr lang="en-GB" b="1" i="1" dirty="0">
              <a:solidFill>
                <a:schemeClr val="tx2">
                  <a:lumMod val="75000"/>
                </a:schemeClr>
              </a:solidFill>
            </a:endParaRPr>
          </a:p>
          <a:p>
            <a:r>
              <a:rPr lang="en-GB" i="1" dirty="0"/>
              <a:t>docker run –</a:t>
            </a:r>
            <a:r>
              <a:rPr lang="en-GB" i="1" dirty="0" err="1"/>
              <a:t>itd</a:t>
            </a:r>
            <a:r>
              <a:rPr lang="en-GB" i="1" dirty="0"/>
              <a:t> –v </a:t>
            </a:r>
            <a:r>
              <a:rPr lang="en-GB" b="1" i="1" dirty="0" err="1">
                <a:solidFill>
                  <a:schemeClr val="accent1">
                    <a:lumMod val="25000"/>
                  </a:schemeClr>
                </a:solidFill>
              </a:rPr>
              <a:t>my_volume</a:t>
            </a:r>
            <a:r>
              <a:rPr lang="en-GB" i="1" dirty="0"/>
              <a:t>:</a:t>
            </a:r>
            <a:r>
              <a:rPr lang="en-GB" b="1" i="1" dirty="0">
                <a:solidFill>
                  <a:srgbClr val="FF0000"/>
                </a:solidFill>
              </a:rPr>
              <a:t>/</a:t>
            </a:r>
            <a:r>
              <a:rPr lang="en-GB" b="1" i="1" dirty="0" err="1">
                <a:solidFill>
                  <a:srgbClr val="FF0000"/>
                </a:solidFill>
              </a:rPr>
              <a:t>usr</a:t>
            </a:r>
            <a:r>
              <a:rPr lang="en-GB" b="1" i="1" dirty="0">
                <a:solidFill>
                  <a:srgbClr val="FF0000"/>
                </a:solidFill>
              </a:rPr>
              <a:t>/</a:t>
            </a:r>
            <a:r>
              <a:rPr lang="en-GB" b="1" i="1" dirty="0" err="1">
                <a:solidFill>
                  <a:srgbClr val="FF0000"/>
                </a:solidFill>
              </a:rPr>
              <a:t>dir</a:t>
            </a:r>
            <a:r>
              <a:rPr lang="en-GB" i="1" dirty="0"/>
              <a:t> --name my-ubuntu </a:t>
            </a:r>
            <a:r>
              <a:rPr lang="en-GB" i="1" dirty="0" err="1"/>
              <a:t>ubuntu:latest</a:t>
            </a:r>
            <a:endParaRPr lang="en-GB" i="1" dirty="0"/>
          </a:p>
          <a:p>
            <a:r>
              <a:rPr lang="en-GB" i="1" dirty="0"/>
              <a:t>docker exec -it my-ubuntu bash</a:t>
            </a:r>
          </a:p>
          <a:p>
            <a:r>
              <a:rPr lang="en-GB" i="1" dirty="0"/>
              <a:t>$ cd </a:t>
            </a:r>
            <a:r>
              <a:rPr lang="en-GB" b="1" i="1" dirty="0"/>
              <a:t>/</a:t>
            </a:r>
            <a:r>
              <a:rPr lang="en-GB" b="1" i="1" dirty="0" err="1"/>
              <a:t>usr</a:t>
            </a:r>
            <a:r>
              <a:rPr lang="en-GB" b="1" i="1" dirty="0"/>
              <a:t>/</a:t>
            </a:r>
            <a:r>
              <a:rPr lang="en-GB" b="1" i="1" dirty="0" err="1"/>
              <a:t>dir</a:t>
            </a:r>
            <a:endParaRPr lang="en-GB" b="1" i="1" dirty="0"/>
          </a:p>
          <a:p>
            <a:r>
              <a:rPr lang="en-GB" i="1" dirty="0"/>
              <a:t>$ touch hello.txt</a:t>
            </a:r>
          </a:p>
          <a:p>
            <a:r>
              <a:rPr lang="en-GB" i="1" dirty="0"/>
              <a:t>$ exit</a:t>
            </a:r>
          </a:p>
          <a:p>
            <a:endParaRPr lang="en-GB" dirty="0"/>
          </a:p>
          <a:p>
            <a:r>
              <a:rPr lang="en-GB" i="1" dirty="0"/>
              <a:t>docker container stop my-ubuntu</a:t>
            </a:r>
          </a:p>
          <a:p>
            <a:r>
              <a:rPr lang="en-GB" i="1" dirty="0"/>
              <a:t>docker container start my-</a:t>
            </a:r>
            <a:r>
              <a:rPr lang="en-GB" i="1" dirty="0" err="1"/>
              <a:t>ubunut</a:t>
            </a:r>
            <a:endParaRPr lang="en-GB" i="1" dirty="0"/>
          </a:p>
          <a:p>
            <a:r>
              <a:rPr lang="en-GB" i="1" dirty="0"/>
              <a:t>docker exec -it my-ubuntu bash</a:t>
            </a:r>
          </a:p>
          <a:p>
            <a:r>
              <a:rPr lang="en-GB" i="1" dirty="0"/>
              <a:t>$ cd </a:t>
            </a:r>
            <a:r>
              <a:rPr lang="en-GB" b="1" i="1" dirty="0"/>
              <a:t>/</a:t>
            </a:r>
            <a:r>
              <a:rPr lang="en-GB" b="1" i="1" dirty="0" err="1"/>
              <a:t>usr</a:t>
            </a:r>
            <a:r>
              <a:rPr lang="en-GB" b="1" i="1" dirty="0"/>
              <a:t>/</a:t>
            </a:r>
            <a:r>
              <a:rPr lang="en-GB" b="1" i="1" dirty="0" err="1"/>
              <a:t>dir</a:t>
            </a:r>
            <a:endParaRPr lang="en-GB" b="1" i="1" dirty="0"/>
          </a:p>
          <a:p>
            <a:r>
              <a:rPr lang="en-GB" i="1" dirty="0"/>
              <a:t>$ ls</a:t>
            </a:r>
          </a:p>
          <a:p>
            <a:r>
              <a:rPr lang="en-GB" i="1" dirty="0"/>
              <a:t>$ exit</a:t>
            </a:r>
          </a:p>
          <a:p>
            <a:endParaRPr lang="en-GB" dirty="0"/>
          </a:p>
        </p:txBody>
      </p:sp>
      <p:sp>
        <p:nvSpPr>
          <p:cNvPr id="6" name="Right Brace 5"/>
          <p:cNvSpPr/>
          <p:nvPr/>
        </p:nvSpPr>
        <p:spPr bwMode="auto">
          <a:xfrm>
            <a:off x="2938370" y="3442467"/>
            <a:ext cx="407943" cy="731520"/>
          </a:xfrm>
          <a:prstGeom prst="rightBrace">
            <a:avLst/>
          </a:prstGeom>
          <a:no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7" name="TextBox 6"/>
          <p:cNvSpPr txBox="1"/>
          <p:nvPr/>
        </p:nvSpPr>
        <p:spPr>
          <a:xfrm>
            <a:off x="3386292" y="3541396"/>
            <a:ext cx="3556635" cy="923330"/>
          </a:xfrm>
          <a:prstGeom prst="rect">
            <a:avLst/>
          </a:prstGeom>
          <a:noFill/>
        </p:spPr>
        <p:txBody>
          <a:bodyPr wrap="square" rtlCol="0">
            <a:spAutoFit/>
          </a:bodyPr>
          <a:lstStyle/>
          <a:p>
            <a:r>
              <a:rPr lang="en-GB" dirty="0"/>
              <a:t>Command executed in Ubuntu OS running in the container we just created</a:t>
            </a:r>
          </a:p>
        </p:txBody>
      </p:sp>
    </p:spTree>
    <p:extLst>
      <p:ext uri="{BB962C8B-B14F-4D97-AF65-F5344CB8AC3E}">
        <p14:creationId xmlns:p14="http://schemas.microsoft.com/office/powerpoint/2010/main" val="2816249584"/>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596766"/>
          </a:xfrm>
        </p:spPr>
        <p:txBody>
          <a:bodyPr/>
          <a:lstStyle/>
          <a:p>
            <a:r>
              <a:rPr lang="en-GB" dirty="0"/>
              <a:t>Sharing Data Between Host and Container</a:t>
            </a:r>
          </a:p>
        </p:txBody>
      </p:sp>
      <p:sp>
        <p:nvSpPr>
          <p:cNvPr id="3" name="Content Placeholder 2"/>
          <p:cNvSpPr>
            <a:spLocks noGrp="1"/>
          </p:cNvSpPr>
          <p:nvPr>
            <p:ph idx="1"/>
          </p:nvPr>
        </p:nvSpPr>
        <p:spPr>
          <a:xfrm>
            <a:off x="426745" y="1038286"/>
            <a:ext cx="8517230" cy="1487560"/>
          </a:xfrm>
        </p:spPr>
        <p:txBody>
          <a:bodyPr/>
          <a:lstStyle/>
          <a:p>
            <a:r>
              <a:rPr lang="en-GB" b="1" dirty="0">
                <a:solidFill>
                  <a:srgbClr val="FF0000"/>
                </a:solidFill>
              </a:rPr>
              <a:t>A bind mount </a:t>
            </a:r>
            <a:r>
              <a:rPr lang="en-GB" dirty="0"/>
              <a:t>is just a mapping of a directory on the host machine to a directory in the container </a:t>
            </a:r>
            <a:r>
              <a:rPr lang="en-GB" b="1" dirty="0"/>
              <a:t>without naming the volume (anonymous volume). </a:t>
            </a:r>
            <a:r>
              <a:rPr lang="en-GB" u="sng" dirty="0">
                <a:solidFill>
                  <a:srgbClr val="002060"/>
                </a:solidFill>
              </a:rPr>
              <a:t>Probably best used for software development rather than production because the “volume” is not managed by Docker and therefore the container cannot be deployed by orchestration software.</a:t>
            </a:r>
          </a:p>
          <a:p>
            <a:r>
              <a:rPr lang="en-GB" dirty="0"/>
              <a:t>When the container is removed, the content of the mapped directory is not deleted but…. if you are using --mount instead of --volume it will not create the host directory if it does not exist whereas --volume will</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203159" y="3626897"/>
            <a:ext cx="6724918" cy="923330"/>
          </a:xfrm>
          <a:prstGeom prst="rect">
            <a:avLst/>
          </a:prstGeom>
          <a:noFill/>
        </p:spPr>
        <p:txBody>
          <a:bodyPr wrap="none" rtlCol="0">
            <a:spAutoFit/>
          </a:bodyPr>
          <a:lstStyle/>
          <a:p>
            <a:r>
              <a:rPr lang="en-GB" dirty="0" err="1"/>
              <a:t>docker</a:t>
            </a:r>
            <a:r>
              <a:rPr lang="en-GB" dirty="0"/>
              <a:t>  run  -it  --name </a:t>
            </a:r>
            <a:r>
              <a:rPr lang="en-GB" dirty="0" err="1"/>
              <a:t>mikescontainer</a:t>
            </a:r>
            <a:r>
              <a:rPr lang="en-GB" dirty="0"/>
              <a:t> </a:t>
            </a:r>
            <a:br>
              <a:rPr lang="en-GB" dirty="0"/>
            </a:br>
            <a:r>
              <a:rPr lang="en-GB" dirty="0"/>
              <a:t>	--volume  /</a:t>
            </a:r>
            <a:r>
              <a:rPr lang="en-GB" dirty="0" err="1"/>
              <a:t>fullhostpath</a:t>
            </a:r>
            <a:r>
              <a:rPr lang="en-GB" dirty="0"/>
              <a:t>/directory:/</a:t>
            </a:r>
            <a:r>
              <a:rPr lang="en-GB" dirty="0" err="1"/>
              <a:t>fullimagepath</a:t>
            </a:r>
            <a:r>
              <a:rPr lang="en-GB" dirty="0"/>
              <a:t>/directory</a:t>
            </a:r>
            <a:br>
              <a:rPr lang="en-GB" dirty="0"/>
            </a:br>
            <a:r>
              <a:rPr lang="en-GB" dirty="0"/>
              <a:t>	</a:t>
            </a:r>
            <a:r>
              <a:rPr lang="en-GB" dirty="0" err="1"/>
              <a:t>my_image</a:t>
            </a:r>
            <a:endParaRPr lang="en-GB" dirty="0"/>
          </a:p>
        </p:txBody>
      </p:sp>
      <p:sp>
        <p:nvSpPr>
          <p:cNvPr id="7" name="TextBox 6"/>
          <p:cNvSpPr txBox="1"/>
          <p:nvPr/>
        </p:nvSpPr>
        <p:spPr>
          <a:xfrm>
            <a:off x="1203159" y="4491651"/>
            <a:ext cx="5634876" cy="1200329"/>
          </a:xfrm>
          <a:prstGeom prst="rect">
            <a:avLst/>
          </a:prstGeom>
          <a:noFill/>
        </p:spPr>
        <p:txBody>
          <a:bodyPr wrap="none" rtlCol="0">
            <a:spAutoFit/>
          </a:bodyPr>
          <a:lstStyle/>
          <a:p>
            <a:r>
              <a:rPr lang="en-GB" u="sng" dirty="0"/>
              <a:t>Example</a:t>
            </a:r>
            <a:br>
              <a:rPr lang="en-GB" dirty="0"/>
            </a:br>
            <a:r>
              <a:rPr lang="en-GB" dirty="0" err="1"/>
              <a:t>docker</a:t>
            </a:r>
            <a:r>
              <a:rPr lang="en-GB" dirty="0"/>
              <a:t>  run  -it  --name </a:t>
            </a:r>
            <a:r>
              <a:rPr lang="en-GB" dirty="0" err="1"/>
              <a:t>nginx</a:t>
            </a:r>
            <a:r>
              <a:rPr lang="en-GB" dirty="0"/>
              <a:t>-container-one </a:t>
            </a:r>
            <a:br>
              <a:rPr lang="en-GB" dirty="0"/>
            </a:br>
            <a:r>
              <a:rPr lang="en-GB" dirty="0"/>
              <a:t>	--volume  C:</a:t>
            </a:r>
            <a:r>
              <a:rPr lang="en-GB" b="1" dirty="0"/>
              <a:t>/etc../html/pages</a:t>
            </a:r>
            <a:r>
              <a:rPr lang="en-GB" dirty="0"/>
              <a:t>:/var/www/html</a:t>
            </a:r>
            <a:br>
              <a:rPr lang="en-GB" dirty="0"/>
            </a:br>
            <a:r>
              <a:rPr lang="en-GB" dirty="0"/>
              <a:t>	my-</a:t>
            </a:r>
            <a:r>
              <a:rPr lang="en-GB" dirty="0" err="1"/>
              <a:t>nginx</a:t>
            </a:r>
            <a:endParaRPr lang="en-GB" dirty="0"/>
          </a:p>
        </p:txBody>
      </p:sp>
      <p:sp>
        <p:nvSpPr>
          <p:cNvPr id="8" name="TextBox 7"/>
          <p:cNvSpPr txBox="1"/>
          <p:nvPr/>
        </p:nvSpPr>
        <p:spPr>
          <a:xfrm>
            <a:off x="5124425" y="5584923"/>
            <a:ext cx="3530912" cy="1200329"/>
          </a:xfrm>
          <a:prstGeom prst="rect">
            <a:avLst/>
          </a:prstGeom>
          <a:solidFill>
            <a:schemeClr val="bg1"/>
          </a:solidFill>
          <a:ln w="28575">
            <a:solidFill>
              <a:schemeClr val="tx1"/>
            </a:solidFill>
          </a:ln>
        </p:spPr>
        <p:txBody>
          <a:bodyPr wrap="square" rtlCol="0">
            <a:spAutoFit/>
          </a:bodyPr>
          <a:lstStyle/>
          <a:p>
            <a:r>
              <a:rPr lang="en-GB" dirty="0"/>
              <a:t>We can put webpages in C:/…../html/pages and the container will see them in /</a:t>
            </a:r>
            <a:r>
              <a:rPr lang="en-GB" dirty="0" err="1"/>
              <a:t>var</a:t>
            </a:r>
            <a:r>
              <a:rPr lang="en-GB" dirty="0"/>
              <a:t>/www/html</a:t>
            </a:r>
          </a:p>
        </p:txBody>
      </p:sp>
      <p:sp>
        <p:nvSpPr>
          <p:cNvPr id="6" name="TextBox 5"/>
          <p:cNvSpPr txBox="1"/>
          <p:nvPr/>
        </p:nvSpPr>
        <p:spPr>
          <a:xfrm>
            <a:off x="79375" y="5862193"/>
            <a:ext cx="4216048" cy="923330"/>
          </a:xfrm>
          <a:prstGeom prst="rect">
            <a:avLst/>
          </a:prstGeom>
          <a:solidFill>
            <a:schemeClr val="bg1"/>
          </a:solidFill>
          <a:ln>
            <a:solidFill>
              <a:srgbClr val="FF0000"/>
            </a:solidFill>
          </a:ln>
        </p:spPr>
        <p:txBody>
          <a:bodyPr wrap="square" rtlCol="0">
            <a:spAutoFit/>
          </a:bodyPr>
          <a:lstStyle/>
          <a:p>
            <a:r>
              <a:rPr lang="en-GB" dirty="0"/>
              <a:t>NOTE: In order to preserve portability, the host directory for a volume cannot be specified in a </a:t>
            </a:r>
            <a:r>
              <a:rPr lang="en-GB" dirty="0" err="1"/>
              <a:t>dockerfile</a:t>
            </a:r>
            <a:r>
              <a:rPr lang="en-GB" dirty="0"/>
              <a:t>.</a:t>
            </a:r>
          </a:p>
        </p:txBody>
      </p:sp>
    </p:spTree>
    <p:extLst>
      <p:ext uri="{BB962C8B-B14F-4D97-AF65-F5344CB8AC3E}">
        <p14:creationId xmlns:p14="http://schemas.microsoft.com/office/powerpoint/2010/main" val="3436206311"/>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a:xfrm>
            <a:off x="1085850" y="979293"/>
            <a:ext cx="7029450" cy="3044067"/>
          </a:xfrm>
        </p:spPr>
        <p:txBody>
          <a:bodyPr/>
          <a:lstStyle/>
          <a:p>
            <a:pPr marL="0" indent="0">
              <a:buNone/>
            </a:pPr>
            <a:r>
              <a:rPr lang="en-GB" dirty="0"/>
              <a:t>This exercise, assumes you have built the my-nginx image </a:t>
            </a:r>
            <a:br>
              <a:rPr lang="en-GB" dirty="0"/>
            </a:br>
            <a:r>
              <a:rPr lang="en-GB" dirty="0"/>
              <a:t>Hint: you should still have the </a:t>
            </a:r>
            <a:r>
              <a:rPr lang="en-GB" dirty="0" err="1"/>
              <a:t>dockerfile</a:t>
            </a:r>
            <a:endParaRPr lang="en-GB" dirty="0"/>
          </a:p>
          <a:p>
            <a:r>
              <a:rPr lang="en-GB" dirty="0"/>
              <a:t>Create a container running the nginx web server</a:t>
            </a:r>
          </a:p>
          <a:p>
            <a:pPr lvl="1"/>
            <a:r>
              <a:rPr lang="en-GB" dirty="0"/>
              <a:t>Specify a bind mount using your current host directory (e.g. C:/etc../html/pages) and /</a:t>
            </a:r>
            <a:r>
              <a:rPr lang="en-GB" dirty="0" err="1"/>
              <a:t>var</a:t>
            </a:r>
            <a:r>
              <a:rPr lang="en-GB" dirty="0"/>
              <a:t>/www/html as the mounting point in the container</a:t>
            </a:r>
          </a:p>
          <a:p>
            <a:r>
              <a:rPr lang="en-GB" dirty="0"/>
              <a:t>In your host directory add an index.html file with appropriate content</a:t>
            </a:r>
          </a:p>
          <a:p>
            <a:r>
              <a:rPr lang="en-GB" dirty="0"/>
              <a:t>Confirm you can see this page in the web browser</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6" name="TextBox 5"/>
          <p:cNvSpPr txBox="1"/>
          <p:nvPr/>
        </p:nvSpPr>
        <p:spPr>
          <a:xfrm>
            <a:off x="6407568" y="4489939"/>
            <a:ext cx="2608406" cy="2308324"/>
          </a:xfrm>
          <a:prstGeom prst="rect">
            <a:avLst/>
          </a:prstGeom>
          <a:solidFill>
            <a:schemeClr val="accent6">
              <a:lumMod val="20000"/>
              <a:lumOff val="80000"/>
            </a:schemeClr>
          </a:solidFill>
          <a:ln>
            <a:solidFill>
              <a:schemeClr val="tx1"/>
            </a:solidFill>
          </a:ln>
        </p:spPr>
        <p:txBody>
          <a:bodyPr wrap="none" rtlCol="0">
            <a:spAutoFit/>
          </a:bodyPr>
          <a:lstStyle/>
          <a:p>
            <a:r>
              <a:rPr lang="en-GB" dirty="0"/>
              <a:t>&lt;html&gt;</a:t>
            </a:r>
          </a:p>
          <a:p>
            <a:r>
              <a:rPr lang="en-GB" dirty="0"/>
              <a:t>&lt;head&gt;</a:t>
            </a:r>
          </a:p>
          <a:p>
            <a:r>
              <a:rPr lang="en-GB" dirty="0"/>
              <a:t>&lt;title&gt;Hello page</a:t>
            </a:r>
            <a:r>
              <a:rPr lang="en-GB"/>
              <a:t>&lt;/title&gt;</a:t>
            </a:r>
            <a:endParaRPr lang="en-GB" dirty="0"/>
          </a:p>
          <a:p>
            <a:r>
              <a:rPr lang="en-GB" dirty="0"/>
              <a:t>&lt;/head&gt;</a:t>
            </a:r>
          </a:p>
          <a:p>
            <a:r>
              <a:rPr lang="en-GB" dirty="0"/>
              <a:t>&lt;body&gt;</a:t>
            </a:r>
          </a:p>
          <a:p>
            <a:r>
              <a:rPr lang="en-GB" dirty="0"/>
              <a:t>     Hello</a:t>
            </a:r>
          </a:p>
          <a:p>
            <a:r>
              <a:rPr lang="en-GB" dirty="0"/>
              <a:t>&lt;/body&gt;</a:t>
            </a:r>
          </a:p>
          <a:p>
            <a:r>
              <a:rPr lang="en-GB" dirty="0"/>
              <a:t>&lt;/html&gt;</a:t>
            </a:r>
          </a:p>
        </p:txBody>
      </p:sp>
      <p:sp>
        <p:nvSpPr>
          <p:cNvPr id="7" name="TextBox 6"/>
          <p:cNvSpPr txBox="1"/>
          <p:nvPr/>
        </p:nvSpPr>
        <p:spPr>
          <a:xfrm>
            <a:off x="79375" y="4633684"/>
            <a:ext cx="6096541" cy="1200329"/>
          </a:xfrm>
          <a:prstGeom prst="rect">
            <a:avLst/>
          </a:prstGeom>
          <a:noFill/>
        </p:spPr>
        <p:txBody>
          <a:bodyPr wrap="none" rtlCol="0">
            <a:spAutoFit/>
          </a:bodyPr>
          <a:lstStyle/>
          <a:p>
            <a:r>
              <a:rPr lang="en-GB" dirty="0"/>
              <a:t>$ </a:t>
            </a:r>
            <a:r>
              <a:rPr lang="en-GB" dirty="0" err="1"/>
              <a:t>docker</a:t>
            </a:r>
            <a:r>
              <a:rPr lang="en-GB" dirty="0"/>
              <a:t> image build –t my-</a:t>
            </a:r>
            <a:r>
              <a:rPr lang="en-GB" dirty="0" err="1"/>
              <a:t>nginx</a:t>
            </a:r>
            <a:r>
              <a:rPr lang="en-GB" dirty="0"/>
              <a:t> .</a:t>
            </a:r>
            <a:br>
              <a:rPr lang="en-GB" dirty="0"/>
            </a:br>
            <a:r>
              <a:rPr lang="en-GB" dirty="0"/>
              <a:t>$ </a:t>
            </a:r>
            <a:r>
              <a:rPr lang="en-GB" dirty="0" err="1"/>
              <a:t>docker</a:t>
            </a:r>
            <a:r>
              <a:rPr lang="en-GB" dirty="0"/>
              <a:t>  run  -it –p 8080:80  --name </a:t>
            </a:r>
            <a:r>
              <a:rPr lang="en-GB" dirty="0" err="1"/>
              <a:t>nginx</a:t>
            </a:r>
            <a:r>
              <a:rPr lang="en-GB" dirty="0"/>
              <a:t>-container-one </a:t>
            </a:r>
            <a:br>
              <a:rPr lang="en-GB" dirty="0"/>
            </a:br>
            <a:r>
              <a:rPr lang="en-GB" dirty="0"/>
              <a:t>	--volume  “C:</a:t>
            </a:r>
            <a:r>
              <a:rPr lang="en-GB" b="1" dirty="0"/>
              <a:t>/etc../html/pages</a:t>
            </a:r>
            <a:r>
              <a:rPr lang="en-GB" dirty="0"/>
              <a:t>”:/var/www/html</a:t>
            </a:r>
            <a:br>
              <a:rPr lang="en-GB" dirty="0"/>
            </a:br>
            <a:r>
              <a:rPr lang="en-GB" dirty="0"/>
              <a:t>	my-</a:t>
            </a:r>
            <a:r>
              <a:rPr lang="en-GB" dirty="0" err="1"/>
              <a:t>nginx</a:t>
            </a:r>
            <a:endParaRPr lang="en-GB" dirty="0"/>
          </a:p>
        </p:txBody>
      </p:sp>
      <p:sp>
        <p:nvSpPr>
          <p:cNvPr id="5" name="TextBox 4">
            <a:extLst>
              <a:ext uri="{FF2B5EF4-FFF2-40B4-BE49-F238E27FC236}">
                <a16:creationId xmlns:a16="http://schemas.microsoft.com/office/drawing/2014/main" id="{DF495C02-E5F9-4C53-92AD-464B4F335B2F}"/>
              </a:ext>
            </a:extLst>
          </p:cNvPr>
          <p:cNvSpPr txBox="1"/>
          <p:nvPr/>
        </p:nvSpPr>
        <p:spPr>
          <a:xfrm>
            <a:off x="6324659" y="4191871"/>
            <a:ext cx="1236236" cy="369332"/>
          </a:xfrm>
          <a:prstGeom prst="rect">
            <a:avLst/>
          </a:prstGeom>
          <a:noFill/>
        </p:spPr>
        <p:txBody>
          <a:bodyPr wrap="none" rtlCol="0">
            <a:spAutoFit/>
          </a:bodyPr>
          <a:lstStyle/>
          <a:p>
            <a:r>
              <a:rPr lang="en-GB" i="1" dirty="0"/>
              <a:t>index.html</a:t>
            </a:r>
          </a:p>
        </p:txBody>
      </p:sp>
      <p:sp>
        <p:nvSpPr>
          <p:cNvPr id="8" name="TextBox 7">
            <a:extLst>
              <a:ext uri="{FF2B5EF4-FFF2-40B4-BE49-F238E27FC236}">
                <a16:creationId xmlns:a16="http://schemas.microsoft.com/office/drawing/2014/main" id="{CC10F21A-5AA5-4CDE-9FDD-F25525B4A11B}"/>
              </a:ext>
            </a:extLst>
          </p:cNvPr>
          <p:cNvSpPr txBox="1"/>
          <p:nvPr/>
        </p:nvSpPr>
        <p:spPr>
          <a:xfrm>
            <a:off x="4212139" y="4288831"/>
            <a:ext cx="1491114" cy="276999"/>
          </a:xfrm>
          <a:prstGeom prst="rect">
            <a:avLst/>
          </a:prstGeom>
          <a:noFill/>
        </p:spPr>
        <p:txBody>
          <a:bodyPr wrap="none" rtlCol="0">
            <a:spAutoFit/>
          </a:bodyPr>
          <a:lstStyle/>
          <a:p>
            <a:r>
              <a:rPr lang="en-GB" sz="1200" i="1" dirty="0"/>
              <a:t>Don’t forget the dot</a:t>
            </a:r>
          </a:p>
        </p:txBody>
      </p:sp>
      <p:cxnSp>
        <p:nvCxnSpPr>
          <p:cNvPr id="10" name="Straight Arrow Connector 9">
            <a:extLst>
              <a:ext uri="{FF2B5EF4-FFF2-40B4-BE49-F238E27FC236}">
                <a16:creationId xmlns:a16="http://schemas.microsoft.com/office/drawing/2014/main" id="{40FF1F11-952C-4C0C-8229-18B72AF75F34}"/>
              </a:ext>
            </a:extLst>
          </p:cNvPr>
          <p:cNvCxnSpPr/>
          <p:nvPr/>
        </p:nvCxnSpPr>
        <p:spPr bwMode="auto">
          <a:xfrm flipH="1">
            <a:off x="3669399" y="4561203"/>
            <a:ext cx="483747" cy="27036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672671120"/>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Answer</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602370" y="2689156"/>
            <a:ext cx="5570756" cy="923330"/>
          </a:xfrm>
          <a:prstGeom prst="rect">
            <a:avLst/>
          </a:prstGeom>
          <a:noFill/>
        </p:spPr>
        <p:txBody>
          <a:bodyPr wrap="none" rtlCol="0">
            <a:spAutoFit/>
          </a:bodyPr>
          <a:lstStyle/>
          <a:p>
            <a:r>
              <a:rPr lang="en-GB" dirty="0" err="1"/>
              <a:t>docker</a:t>
            </a:r>
            <a:r>
              <a:rPr lang="en-GB" dirty="0"/>
              <a:t>  run  -</a:t>
            </a:r>
            <a:r>
              <a:rPr lang="en-GB" dirty="0" err="1"/>
              <a:t>itd</a:t>
            </a:r>
            <a:r>
              <a:rPr lang="en-GB" dirty="0"/>
              <a:t>  --name my-</a:t>
            </a:r>
            <a:r>
              <a:rPr lang="en-GB" dirty="0" err="1"/>
              <a:t>nginx</a:t>
            </a:r>
            <a:r>
              <a:rPr lang="en-GB" dirty="0"/>
              <a:t>-container </a:t>
            </a:r>
            <a:br>
              <a:rPr lang="en-GB" dirty="0"/>
            </a:br>
            <a:r>
              <a:rPr lang="en-GB" dirty="0"/>
              <a:t>	--volume  </a:t>
            </a:r>
            <a:r>
              <a:rPr lang="en-GB" dirty="0">
                <a:solidFill>
                  <a:schemeClr val="tx1">
                    <a:lumMod val="40000"/>
                    <a:lumOff val="60000"/>
                  </a:schemeClr>
                </a:solidFill>
              </a:rPr>
              <a:t>C:/etc../html/pages</a:t>
            </a:r>
            <a:r>
              <a:rPr lang="en-GB" dirty="0"/>
              <a:t>:</a:t>
            </a:r>
            <a:r>
              <a:rPr lang="en-GB" dirty="0">
                <a:solidFill>
                  <a:srgbClr val="00B0F0"/>
                </a:solidFill>
              </a:rPr>
              <a:t>/var/www/html</a:t>
            </a:r>
            <a:br>
              <a:rPr lang="en-GB" dirty="0"/>
            </a:br>
            <a:r>
              <a:rPr lang="en-GB" dirty="0"/>
              <a:t>	my-</a:t>
            </a:r>
            <a:r>
              <a:rPr lang="en-GB" dirty="0" err="1"/>
              <a:t>nginx</a:t>
            </a:r>
            <a:endParaRPr lang="en-GB" dirty="0"/>
          </a:p>
        </p:txBody>
      </p:sp>
    </p:spTree>
    <p:extLst>
      <p:ext uri="{BB962C8B-B14F-4D97-AF65-F5344CB8AC3E}">
        <p14:creationId xmlns:p14="http://schemas.microsoft.com/office/powerpoint/2010/main" val="2206777286"/>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Named Volumes vs Bind Mounts</a:t>
            </a:r>
          </a:p>
        </p:txBody>
      </p:sp>
      <p:sp>
        <p:nvSpPr>
          <p:cNvPr id="3" name="Content Placeholder 2"/>
          <p:cNvSpPr>
            <a:spLocks noGrp="1"/>
          </p:cNvSpPr>
          <p:nvPr>
            <p:ph idx="1"/>
          </p:nvPr>
        </p:nvSpPr>
        <p:spPr>
          <a:xfrm>
            <a:off x="1047750" y="949187"/>
            <a:ext cx="7029450" cy="4889638"/>
          </a:xfrm>
        </p:spPr>
        <p:txBody>
          <a:bodyPr/>
          <a:lstStyle/>
          <a:p>
            <a:r>
              <a:rPr lang="en-GB" dirty="0"/>
              <a:t>Volumes are the preferred mechanism for persisting data generated by and used by Docker containers. </a:t>
            </a:r>
          </a:p>
          <a:p>
            <a:r>
              <a:rPr lang="en-GB" dirty="0"/>
              <a:t>Volumes are completely managed by Docker, whereas bind mounts are dependent on the directory structure of the host machine and are not portable. </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5" name="Picture 4"/>
          <p:cNvPicPr>
            <a:picLocks noChangeAspect="1"/>
          </p:cNvPicPr>
          <p:nvPr/>
        </p:nvPicPr>
        <p:blipFill>
          <a:blip r:embed="rId2"/>
          <a:stretch>
            <a:fillRect/>
          </a:stretch>
        </p:blipFill>
        <p:spPr>
          <a:xfrm>
            <a:off x="2106703" y="3247865"/>
            <a:ext cx="6323631" cy="3212203"/>
          </a:xfrm>
          <a:prstGeom prst="rect">
            <a:avLst/>
          </a:prstGeom>
        </p:spPr>
      </p:pic>
      <p:sp>
        <p:nvSpPr>
          <p:cNvPr id="6" name="TextBox 5"/>
          <p:cNvSpPr txBox="1"/>
          <p:nvPr/>
        </p:nvSpPr>
        <p:spPr>
          <a:xfrm>
            <a:off x="63567" y="4519061"/>
            <a:ext cx="1968365" cy="1200329"/>
          </a:xfrm>
          <a:prstGeom prst="rect">
            <a:avLst/>
          </a:prstGeom>
          <a:solidFill>
            <a:schemeClr val="bg1"/>
          </a:solidFill>
        </p:spPr>
        <p:txBody>
          <a:bodyPr wrap="square" rtlCol="0">
            <a:spAutoFit/>
          </a:bodyPr>
          <a:lstStyle/>
          <a:p>
            <a:r>
              <a:rPr lang="en-GB" dirty="0"/>
              <a:t>Bind mount uses specific locations in the host file system</a:t>
            </a:r>
          </a:p>
        </p:txBody>
      </p:sp>
    </p:spTree>
    <p:extLst>
      <p:ext uri="{BB962C8B-B14F-4D97-AF65-F5344CB8AC3E}">
        <p14:creationId xmlns:p14="http://schemas.microsoft.com/office/powerpoint/2010/main" val="1391303657"/>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03709" y="1714501"/>
            <a:ext cx="7560645" cy="4124324"/>
          </a:xfrm>
        </p:spPr>
        <p:txBody>
          <a:bodyPr/>
          <a:lstStyle/>
          <a:p>
            <a:pPr marL="0" indent="0" algn="ctr">
              <a:buNone/>
            </a:pPr>
            <a:r>
              <a:rPr lang="en-GB" sz="9600" dirty="0"/>
              <a:t>DOCKER</a:t>
            </a:r>
          </a:p>
          <a:p>
            <a:pPr marL="0" indent="0" algn="ctr">
              <a:buNone/>
            </a:pPr>
            <a:r>
              <a:rPr lang="en-GB" sz="9600" dirty="0"/>
              <a:t>NETWORKS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478375741"/>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Docker Networks</a:t>
            </a:r>
          </a:p>
        </p:txBody>
      </p:sp>
      <p:sp>
        <p:nvSpPr>
          <p:cNvPr id="3" name="Content Placeholder 2"/>
          <p:cNvSpPr>
            <a:spLocks noGrp="1"/>
          </p:cNvSpPr>
          <p:nvPr>
            <p:ph idx="1"/>
          </p:nvPr>
        </p:nvSpPr>
        <p:spPr>
          <a:xfrm>
            <a:off x="594360" y="655984"/>
            <a:ext cx="8140566" cy="5190462"/>
          </a:xfrm>
        </p:spPr>
        <p:txBody>
          <a:bodyPr/>
          <a:lstStyle/>
          <a:p>
            <a:r>
              <a:rPr lang="en-GB" dirty="0"/>
              <a:t>Docker containers can talk to each other over an automatically created </a:t>
            </a:r>
            <a:r>
              <a:rPr lang="en-GB" b="1" dirty="0"/>
              <a:t>default network </a:t>
            </a:r>
            <a:r>
              <a:rPr lang="en-GB"/>
              <a:t>(named </a:t>
            </a:r>
            <a:r>
              <a:rPr lang="en-GB" dirty="0"/>
              <a:t>“bridge”)</a:t>
            </a:r>
            <a:endParaRPr lang="en-GB" b="1" dirty="0"/>
          </a:p>
          <a:p>
            <a:r>
              <a:rPr lang="en-GB" dirty="0"/>
              <a:t>You can recover their IP addresses using associated with a Docker container </a:t>
            </a:r>
            <a:br>
              <a:rPr lang="en-GB" dirty="0"/>
            </a:br>
            <a:r>
              <a:rPr lang="en-GB" dirty="0"/>
              <a:t>	</a:t>
            </a:r>
            <a:r>
              <a:rPr lang="en-GB" i="1" dirty="0" err="1"/>
              <a:t>docker</a:t>
            </a:r>
            <a:r>
              <a:rPr lang="en-GB" i="1" dirty="0"/>
              <a:t> network inspect bridge  </a:t>
            </a:r>
            <a:r>
              <a:rPr lang="en-GB" i="1" dirty="0">
                <a:sym typeface="Wingdings" panose="05000000000000000000" pitchFamily="2" charset="2"/>
              </a:rPr>
              <a:t> default network</a:t>
            </a:r>
            <a:br>
              <a:rPr lang="en-GB" dirty="0"/>
            </a:br>
            <a:r>
              <a:rPr lang="en-GB" dirty="0"/>
              <a:t>	</a:t>
            </a:r>
            <a:r>
              <a:rPr lang="en-GB" i="1" dirty="0" err="1"/>
              <a:t>docker</a:t>
            </a:r>
            <a:r>
              <a:rPr lang="en-GB" i="1" dirty="0"/>
              <a:t> network inspect my-network-name</a:t>
            </a:r>
            <a:endParaRPr lang="en-GB" dirty="0"/>
          </a:p>
          <a:p>
            <a:r>
              <a:rPr lang="en-GB" b="1" u="sng" dirty="0"/>
              <a:t>The best approach is to create a user-defined network </a:t>
            </a:r>
            <a:r>
              <a:rPr lang="en-GB" dirty="0"/>
              <a:t>then name the containers and attach them to it.  Docker will automatically resolve these names to the IP addresses for you</a:t>
            </a:r>
          </a:p>
          <a:p>
            <a:r>
              <a:rPr lang="en-GB" dirty="0"/>
              <a:t>You can create a user-defined network with an automatically assigned subnet address or a specific subnet address like this</a:t>
            </a:r>
            <a:br>
              <a:rPr lang="en-GB" dirty="0"/>
            </a:br>
            <a:r>
              <a:rPr lang="en-GB" dirty="0"/>
              <a:t>	</a:t>
            </a:r>
            <a:r>
              <a:rPr lang="en-GB" i="1" dirty="0" err="1"/>
              <a:t>docker</a:t>
            </a:r>
            <a:r>
              <a:rPr lang="en-GB" i="1" dirty="0"/>
              <a:t> network create </a:t>
            </a:r>
            <a:r>
              <a:rPr lang="en-GB" i="1" dirty="0">
                <a:solidFill>
                  <a:srgbClr val="FF0000"/>
                </a:solidFill>
              </a:rPr>
              <a:t>my-net</a:t>
            </a:r>
            <a:br>
              <a:rPr lang="en-GB" i="1" dirty="0">
                <a:solidFill>
                  <a:srgbClr val="FF0000"/>
                </a:solidFill>
              </a:rPr>
            </a:br>
            <a:r>
              <a:rPr lang="en-GB" b="1" dirty="0"/>
              <a:t>OR</a:t>
            </a:r>
            <a:r>
              <a:rPr lang="en-GB" dirty="0"/>
              <a:t>	</a:t>
            </a:r>
            <a:r>
              <a:rPr lang="en-GB" i="1" dirty="0" err="1"/>
              <a:t>docker</a:t>
            </a:r>
            <a:r>
              <a:rPr lang="en-GB" i="1" dirty="0"/>
              <a:t> network create --subnet=192.168.23.0/24 </a:t>
            </a:r>
            <a:r>
              <a:rPr lang="en-GB" i="1" dirty="0">
                <a:solidFill>
                  <a:srgbClr val="FF0000"/>
                </a:solidFill>
              </a:rPr>
              <a:t>my-net</a:t>
            </a:r>
            <a:endParaRPr lang="en-GB" b="1" dirty="0">
              <a:solidFill>
                <a:srgbClr val="FF0000"/>
              </a:solidFill>
            </a:endParaRPr>
          </a:p>
          <a:p>
            <a:r>
              <a:rPr lang="en-GB" dirty="0"/>
              <a:t>Containers can be connected to this network like this</a:t>
            </a:r>
          </a:p>
          <a:p>
            <a:pPr marL="0" indent="0">
              <a:buNone/>
            </a:pPr>
            <a:r>
              <a:rPr lang="en-GB" dirty="0"/>
              <a:t>	</a:t>
            </a:r>
            <a:r>
              <a:rPr lang="en-GB" i="1" dirty="0" err="1"/>
              <a:t>docker</a:t>
            </a:r>
            <a:r>
              <a:rPr lang="en-GB" i="1" dirty="0"/>
              <a:t> run </a:t>
            </a:r>
            <a:r>
              <a:rPr lang="en-GB" i="1" dirty="0">
                <a:solidFill>
                  <a:srgbClr val="FF0000"/>
                </a:solidFill>
              </a:rPr>
              <a:t>--network my-net </a:t>
            </a:r>
            <a:br>
              <a:rPr lang="en-GB" i="1" dirty="0"/>
            </a:br>
            <a:r>
              <a:rPr lang="en-GB" i="1" dirty="0"/>
              <a:t>	-p 80:80 --name </a:t>
            </a:r>
            <a:r>
              <a:rPr lang="en-GB" i="1" dirty="0" err="1"/>
              <a:t>container_one</a:t>
            </a:r>
            <a:r>
              <a:rPr lang="en-GB" i="1" dirty="0"/>
              <a:t> </a:t>
            </a:r>
            <a:r>
              <a:rPr lang="en-GB" i="1" dirty="0" err="1"/>
              <a:t>my_image</a:t>
            </a:r>
            <a:endParaRPr lang="en-GB" i="1"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0" y="6084221"/>
            <a:ext cx="9264139" cy="369332"/>
          </a:xfrm>
          <a:prstGeom prst="rect">
            <a:avLst/>
          </a:prstGeom>
          <a:noFill/>
        </p:spPr>
        <p:txBody>
          <a:bodyPr wrap="none" rtlCol="0">
            <a:spAutoFit/>
          </a:bodyPr>
          <a:lstStyle/>
          <a:p>
            <a:r>
              <a:rPr lang="en-GB" dirty="0"/>
              <a:t>https://docs.docker.com/v17.09/engine/userguide/networking/#the-default-bridge-network</a:t>
            </a:r>
          </a:p>
        </p:txBody>
      </p:sp>
    </p:spTree>
    <p:extLst>
      <p:ext uri="{BB962C8B-B14F-4D97-AF65-F5344CB8AC3E}">
        <p14:creationId xmlns:p14="http://schemas.microsoft.com/office/powerpoint/2010/main" val="1098811767"/>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Different Drivers</a:t>
            </a:r>
          </a:p>
        </p:txBody>
      </p:sp>
      <p:sp>
        <p:nvSpPr>
          <p:cNvPr id="3" name="Content Placeholder 2"/>
          <p:cNvSpPr>
            <a:spLocks noGrp="1"/>
          </p:cNvSpPr>
          <p:nvPr>
            <p:ph idx="1"/>
          </p:nvPr>
        </p:nvSpPr>
        <p:spPr>
          <a:xfrm>
            <a:off x="1047750" y="885524"/>
            <a:ext cx="7029450" cy="4953301"/>
          </a:xfrm>
        </p:spPr>
        <p:txBody>
          <a:bodyPr/>
          <a:lstStyle/>
          <a:p>
            <a:r>
              <a:rPr lang="en-GB" dirty="0"/>
              <a:t>There are different types of network drivers</a:t>
            </a:r>
          </a:p>
          <a:p>
            <a:pPr lvl="1"/>
            <a:r>
              <a:rPr lang="en-GB" dirty="0"/>
              <a:t>None: no network</a:t>
            </a:r>
          </a:p>
          <a:p>
            <a:pPr lvl="1"/>
            <a:r>
              <a:rPr lang="en-GB" dirty="0"/>
              <a:t>Bridge: single host computer (default)</a:t>
            </a:r>
          </a:p>
          <a:p>
            <a:pPr lvl="1"/>
            <a:r>
              <a:rPr lang="en-GB" dirty="0"/>
              <a:t>Overlay: multiple host computers in cluster</a:t>
            </a:r>
          </a:p>
          <a:p>
            <a:r>
              <a:rPr lang="en-GB" dirty="0"/>
              <a:t>The most commonly used is the bridge driver which acts like a bridge connecting containers</a:t>
            </a:r>
          </a:p>
          <a:p>
            <a:pPr lvl="1"/>
            <a:r>
              <a:rPr lang="en-GB" dirty="0"/>
              <a:t>Docker provides a DNS server for container name recognition within your application</a:t>
            </a:r>
          </a:p>
          <a:p>
            <a:r>
              <a:rPr lang="en-GB" dirty="0"/>
              <a:t>The following are identical</a:t>
            </a:r>
          </a:p>
          <a:p>
            <a:pPr marL="0" indent="0">
              <a:buNone/>
            </a:pPr>
            <a:r>
              <a:rPr lang="en-GB" b="1" dirty="0"/>
              <a:t>	</a:t>
            </a:r>
            <a:r>
              <a:rPr lang="en-GB" i="1" dirty="0" err="1"/>
              <a:t>docker</a:t>
            </a:r>
            <a:r>
              <a:rPr lang="en-GB" i="1" dirty="0"/>
              <a:t> network create </a:t>
            </a:r>
            <a:r>
              <a:rPr lang="en-GB" i="1" dirty="0">
                <a:solidFill>
                  <a:srgbClr val="FF0000"/>
                </a:solidFill>
              </a:rPr>
              <a:t>--driver bridge </a:t>
            </a:r>
            <a:r>
              <a:rPr lang="en-GB" i="1" dirty="0"/>
              <a:t>my-net</a:t>
            </a:r>
          </a:p>
          <a:p>
            <a:pPr marL="0" indent="0">
              <a:buNone/>
            </a:pPr>
            <a:r>
              <a:rPr lang="en-GB" i="1" dirty="0"/>
              <a:t>	</a:t>
            </a:r>
            <a:r>
              <a:rPr lang="en-GB" i="1" dirty="0" err="1"/>
              <a:t>docker</a:t>
            </a:r>
            <a:r>
              <a:rPr lang="en-GB" i="1" dirty="0"/>
              <a:t> network create </a:t>
            </a:r>
            <a:r>
              <a:rPr lang="en-GB" i="1" dirty="0">
                <a:solidFill>
                  <a:srgbClr val="FF0000"/>
                </a:solidFill>
              </a:rPr>
              <a:t>-d bridge </a:t>
            </a:r>
            <a:r>
              <a:rPr lang="en-GB" i="1" dirty="0"/>
              <a:t>my-net</a:t>
            </a:r>
            <a:endParaRPr lang="en-GB" dirty="0"/>
          </a:p>
          <a:p>
            <a:pPr marL="457200" lvl="1" indent="0">
              <a:buNone/>
            </a:pPr>
            <a:endParaRPr lang="en-GB" dirty="0"/>
          </a:p>
          <a:p>
            <a:r>
              <a:rPr lang="en-GB" dirty="0"/>
              <a:t>Note: The default is a bridge network so you can leave out the --driver option in the above like this</a:t>
            </a:r>
            <a:endParaRPr lang="en-GB" i="1" dirty="0"/>
          </a:p>
          <a:p>
            <a:pPr marL="0" indent="0">
              <a:buNone/>
            </a:pPr>
            <a:r>
              <a:rPr lang="en-GB" i="1" dirty="0"/>
              <a:t>	</a:t>
            </a:r>
            <a:r>
              <a:rPr lang="en-GB" i="1" dirty="0" err="1"/>
              <a:t>docker</a:t>
            </a:r>
            <a:r>
              <a:rPr lang="en-GB" i="1" dirty="0"/>
              <a:t> network create my-net</a:t>
            </a:r>
            <a:endParaRPr lang="en-GB" dirty="0"/>
          </a:p>
          <a:p>
            <a:pPr marL="0" indent="0">
              <a:buNone/>
            </a:pPr>
            <a:endParaRPr lang="en-GB" dirty="0"/>
          </a:p>
          <a:p>
            <a:pPr marL="0" indent="0">
              <a:buNone/>
            </a:pP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212783" y="6167993"/>
            <a:ext cx="6058133" cy="369332"/>
          </a:xfrm>
          <a:prstGeom prst="rect">
            <a:avLst/>
          </a:prstGeom>
          <a:noFill/>
        </p:spPr>
        <p:txBody>
          <a:bodyPr wrap="none" rtlCol="0">
            <a:spAutoFit/>
          </a:bodyPr>
          <a:lstStyle/>
          <a:p>
            <a:r>
              <a:rPr lang="en-GB" dirty="0"/>
              <a:t>http://www.dasblinkenlichten.com/docker-networking-101/</a:t>
            </a:r>
          </a:p>
        </p:txBody>
      </p:sp>
    </p:spTree>
    <p:extLst>
      <p:ext uri="{BB962C8B-B14F-4D97-AF65-F5344CB8AC3E}">
        <p14:creationId xmlns:p14="http://schemas.microsoft.com/office/powerpoint/2010/main" val="3518834233"/>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341696"/>
          </a:xfrm>
        </p:spPr>
        <p:txBody>
          <a:bodyPr/>
          <a:lstStyle/>
          <a:p>
            <a:r>
              <a:rPr lang="en-GB" dirty="0"/>
              <a:t>Example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25125" y="341696"/>
            <a:ext cx="7580921" cy="4616648"/>
          </a:xfrm>
          <a:prstGeom prst="rect">
            <a:avLst/>
          </a:prstGeom>
          <a:solidFill>
            <a:srgbClr val="000000"/>
          </a:solidFill>
          <a:ln w="38100">
            <a:solidFill>
              <a:srgbClr val="FF0000"/>
            </a:solidFill>
            <a:prstDash val="dash"/>
          </a:ln>
        </p:spPr>
        <p:txBody>
          <a:bodyPr wrap="none" rtlCol="0">
            <a:spAutoFit/>
          </a:bodyPr>
          <a:lstStyle/>
          <a:p>
            <a:r>
              <a:rPr lang="nl-NL" sz="1400" dirty="0">
                <a:solidFill>
                  <a:schemeClr val="bg1"/>
                </a:solidFill>
              </a:rPr>
              <a:t>$ </a:t>
            </a:r>
            <a:r>
              <a:rPr lang="nl-NL" sz="1400" dirty="0">
                <a:solidFill>
                  <a:schemeClr val="accent5">
                    <a:lumMod val="50000"/>
                  </a:schemeClr>
                </a:solidFill>
              </a:rPr>
              <a:t>docker network create net1</a:t>
            </a:r>
          </a:p>
          <a:p>
            <a:r>
              <a:rPr lang="nl-NL" sz="1400" dirty="0">
                <a:solidFill>
                  <a:schemeClr val="bg1"/>
                </a:solidFill>
              </a:rPr>
              <a:t>5982133c39f5c218e239b46498129421bf41986af9bcfa3123854fbb59ba082e</a:t>
            </a:r>
            <a:endParaRPr lang="en-GB" sz="1400" dirty="0">
              <a:solidFill>
                <a:schemeClr val="bg1"/>
              </a:solidFill>
            </a:endParaRPr>
          </a:p>
          <a:p>
            <a:r>
              <a:rPr lang="en-GB" sz="1400" dirty="0">
                <a:solidFill>
                  <a:schemeClr val="bg1"/>
                </a:solidFill>
              </a:rPr>
              <a:t>$ </a:t>
            </a:r>
            <a:r>
              <a:rPr lang="en-GB" sz="1400" dirty="0" err="1">
                <a:solidFill>
                  <a:schemeClr val="accent5">
                    <a:lumMod val="50000"/>
                  </a:schemeClr>
                </a:solidFill>
              </a:rPr>
              <a:t>docker</a:t>
            </a:r>
            <a:r>
              <a:rPr lang="en-GB" sz="1400" dirty="0">
                <a:solidFill>
                  <a:schemeClr val="accent5">
                    <a:lumMod val="50000"/>
                  </a:schemeClr>
                </a:solidFill>
              </a:rPr>
              <a:t> network ls</a:t>
            </a:r>
          </a:p>
          <a:p>
            <a:r>
              <a:rPr lang="en-GB" sz="1400" dirty="0">
                <a:solidFill>
                  <a:schemeClr val="bg1"/>
                </a:solidFill>
              </a:rPr>
              <a:t>NETWORK ID          NAME                               DRIVER           SCOPE</a:t>
            </a:r>
          </a:p>
          <a:p>
            <a:r>
              <a:rPr lang="en-GB" sz="1400" dirty="0">
                <a:solidFill>
                  <a:schemeClr val="bg1"/>
                </a:solidFill>
              </a:rPr>
              <a:t>5982133c39f5          net1                                   bridge              local</a:t>
            </a:r>
          </a:p>
          <a:p>
            <a:r>
              <a:rPr lang="en-GB" sz="1400" dirty="0">
                <a:solidFill>
                  <a:schemeClr val="bg1"/>
                </a:solidFill>
              </a:rPr>
              <a:t>$ </a:t>
            </a:r>
            <a:r>
              <a:rPr lang="en-GB" sz="1400" dirty="0" err="1">
                <a:solidFill>
                  <a:schemeClr val="accent5">
                    <a:lumMod val="50000"/>
                  </a:schemeClr>
                </a:solidFill>
              </a:rPr>
              <a:t>docker</a:t>
            </a:r>
            <a:r>
              <a:rPr lang="en-GB" sz="1400" dirty="0">
                <a:solidFill>
                  <a:schemeClr val="accent5">
                    <a:lumMod val="50000"/>
                  </a:schemeClr>
                </a:solidFill>
              </a:rPr>
              <a:t> volume create volume1</a:t>
            </a:r>
          </a:p>
          <a:p>
            <a:r>
              <a:rPr lang="en-GB" sz="1400" dirty="0">
                <a:solidFill>
                  <a:schemeClr val="bg1"/>
                </a:solidFill>
              </a:rPr>
              <a:t>volume1</a:t>
            </a:r>
          </a:p>
          <a:p>
            <a:r>
              <a:rPr lang="en-GB" sz="1400" dirty="0">
                <a:solidFill>
                  <a:schemeClr val="bg1"/>
                </a:solidFill>
              </a:rPr>
              <a:t>$ </a:t>
            </a:r>
            <a:r>
              <a:rPr lang="en-GB" sz="1400" dirty="0" err="1">
                <a:solidFill>
                  <a:schemeClr val="accent5">
                    <a:lumMod val="50000"/>
                  </a:schemeClr>
                </a:solidFill>
              </a:rPr>
              <a:t>docker</a:t>
            </a:r>
            <a:r>
              <a:rPr lang="en-GB" sz="1400" dirty="0">
                <a:solidFill>
                  <a:schemeClr val="accent5">
                    <a:lumMod val="50000"/>
                  </a:schemeClr>
                </a:solidFill>
              </a:rPr>
              <a:t> volume ls</a:t>
            </a:r>
          </a:p>
          <a:p>
            <a:r>
              <a:rPr lang="en-GB" sz="1400" dirty="0">
                <a:solidFill>
                  <a:schemeClr val="bg1"/>
                </a:solidFill>
              </a:rPr>
              <a:t>DRIVER              VOLUME NAME</a:t>
            </a:r>
          </a:p>
          <a:p>
            <a:r>
              <a:rPr lang="en-GB" sz="1400" dirty="0">
                <a:solidFill>
                  <a:schemeClr val="bg1"/>
                </a:solidFill>
              </a:rPr>
              <a:t>local                     volume1</a:t>
            </a:r>
          </a:p>
          <a:p>
            <a:r>
              <a:rPr lang="en-GB" sz="1400" dirty="0">
                <a:solidFill>
                  <a:schemeClr val="bg1"/>
                </a:solidFill>
              </a:rPr>
              <a:t>$ </a:t>
            </a:r>
            <a:r>
              <a:rPr lang="en-GB" sz="1400" dirty="0" err="1">
                <a:solidFill>
                  <a:schemeClr val="accent5">
                    <a:lumMod val="50000"/>
                  </a:schemeClr>
                </a:solidFill>
              </a:rPr>
              <a:t>docker</a:t>
            </a:r>
            <a:r>
              <a:rPr lang="en-GB" sz="1400" dirty="0">
                <a:solidFill>
                  <a:schemeClr val="accent5">
                    <a:lumMod val="50000"/>
                  </a:schemeClr>
                </a:solidFill>
              </a:rPr>
              <a:t> run -it --name=</a:t>
            </a:r>
            <a:r>
              <a:rPr lang="en-GB" sz="1400" dirty="0">
                <a:solidFill>
                  <a:srgbClr val="FF0000"/>
                </a:solidFill>
              </a:rPr>
              <a:t>container1</a:t>
            </a:r>
            <a:r>
              <a:rPr lang="en-GB" sz="1400" dirty="0">
                <a:solidFill>
                  <a:schemeClr val="accent5">
                    <a:lumMod val="50000"/>
                  </a:schemeClr>
                </a:solidFill>
              </a:rPr>
              <a:t> -v volume1:/opt --network=net1 </a:t>
            </a:r>
            <a:r>
              <a:rPr lang="en-GB" sz="1400" dirty="0" err="1">
                <a:solidFill>
                  <a:schemeClr val="accent5">
                    <a:lumMod val="50000"/>
                  </a:schemeClr>
                </a:solidFill>
              </a:rPr>
              <a:t>busybox</a:t>
            </a:r>
            <a:r>
              <a:rPr lang="en-GB" sz="1400" dirty="0">
                <a:solidFill>
                  <a:schemeClr val="accent5">
                    <a:lumMod val="50000"/>
                  </a:schemeClr>
                </a:solidFill>
              </a:rPr>
              <a:t> </a:t>
            </a:r>
            <a:r>
              <a:rPr lang="en-GB" sz="1400" dirty="0" err="1">
                <a:solidFill>
                  <a:schemeClr val="accent5">
                    <a:lumMod val="50000"/>
                  </a:schemeClr>
                </a:solidFill>
              </a:rPr>
              <a:t>sh</a:t>
            </a:r>
            <a:endParaRPr lang="en-GB" sz="1400" dirty="0">
              <a:solidFill>
                <a:schemeClr val="accent5">
                  <a:lumMod val="50000"/>
                </a:schemeClr>
              </a:solidFill>
            </a:endParaRPr>
          </a:p>
          <a:p>
            <a:r>
              <a:rPr lang="en-GB" sz="1400" dirty="0">
                <a:solidFill>
                  <a:schemeClr val="bg1"/>
                </a:solidFill>
              </a:rPr>
              <a:t>Unable to find image '</a:t>
            </a:r>
            <a:r>
              <a:rPr lang="en-GB" sz="1400" dirty="0" err="1">
                <a:solidFill>
                  <a:schemeClr val="bg1"/>
                </a:solidFill>
              </a:rPr>
              <a:t>busybox:latest</a:t>
            </a:r>
            <a:r>
              <a:rPr lang="en-GB" sz="1400" dirty="0">
                <a:solidFill>
                  <a:schemeClr val="bg1"/>
                </a:solidFill>
              </a:rPr>
              <a:t>' locally</a:t>
            </a:r>
          </a:p>
          <a:p>
            <a:r>
              <a:rPr lang="en-GB" sz="1400" dirty="0">
                <a:solidFill>
                  <a:schemeClr val="bg1"/>
                </a:solidFill>
              </a:rPr>
              <a:t>latest: Pulling from library/</a:t>
            </a:r>
            <a:r>
              <a:rPr lang="en-GB" sz="1400" dirty="0" err="1">
                <a:solidFill>
                  <a:schemeClr val="bg1"/>
                </a:solidFill>
              </a:rPr>
              <a:t>busybox</a:t>
            </a:r>
            <a:endParaRPr lang="en-GB" sz="1400" dirty="0">
              <a:solidFill>
                <a:schemeClr val="bg1"/>
              </a:solidFill>
            </a:endParaRPr>
          </a:p>
          <a:p>
            <a:r>
              <a:rPr lang="en-GB" sz="1400" dirty="0">
                <a:solidFill>
                  <a:schemeClr val="bg1"/>
                </a:solidFill>
              </a:rPr>
              <a:t>ee153a04d683: Pull complete</a:t>
            </a:r>
          </a:p>
          <a:p>
            <a:r>
              <a:rPr lang="en-GB" sz="1400" dirty="0">
                <a:solidFill>
                  <a:schemeClr val="bg1"/>
                </a:solidFill>
              </a:rPr>
              <a:t>Digest: sha256:9f1003c480699be56815db0f8146ad2e22efea85129b5b5983d0e0fb52d9ab70</a:t>
            </a:r>
          </a:p>
          <a:p>
            <a:r>
              <a:rPr lang="en-GB" sz="1400" dirty="0">
                <a:solidFill>
                  <a:schemeClr val="bg1"/>
                </a:solidFill>
              </a:rPr>
              <a:t>Status: Downloaded newer image for </a:t>
            </a:r>
            <a:r>
              <a:rPr lang="en-GB" sz="1400" dirty="0" err="1">
                <a:solidFill>
                  <a:schemeClr val="bg1"/>
                </a:solidFill>
              </a:rPr>
              <a:t>busybox:latest</a:t>
            </a:r>
            <a:br>
              <a:rPr lang="en-GB" sz="1400" dirty="0">
                <a:solidFill>
                  <a:schemeClr val="bg1"/>
                </a:solidFill>
              </a:rPr>
            </a:br>
            <a:r>
              <a:rPr lang="en-GB" sz="1400" dirty="0">
                <a:solidFill>
                  <a:schemeClr val="bg1"/>
                </a:solidFill>
              </a:rPr>
              <a:t># </a:t>
            </a:r>
            <a:r>
              <a:rPr lang="en-GB" sz="1400" dirty="0" err="1">
                <a:solidFill>
                  <a:schemeClr val="accent5">
                    <a:lumMod val="50000"/>
                  </a:schemeClr>
                </a:solidFill>
              </a:rPr>
              <a:t>ifconfig</a:t>
            </a:r>
            <a:endParaRPr lang="en-GB" sz="1400" dirty="0">
              <a:solidFill>
                <a:schemeClr val="accent5">
                  <a:lumMod val="50000"/>
                </a:schemeClr>
              </a:solidFill>
            </a:endParaRPr>
          </a:p>
          <a:p>
            <a:r>
              <a:rPr lang="en-GB" sz="1400" dirty="0">
                <a:solidFill>
                  <a:schemeClr val="bg1"/>
                </a:solidFill>
              </a:rPr>
              <a:t>….</a:t>
            </a:r>
            <a:r>
              <a:rPr lang="en-GB" sz="1400" dirty="0" err="1">
                <a:solidFill>
                  <a:schemeClr val="bg1"/>
                </a:solidFill>
              </a:rPr>
              <a:t>inet</a:t>
            </a:r>
            <a:r>
              <a:rPr lang="en-GB" sz="1400" dirty="0">
                <a:solidFill>
                  <a:schemeClr val="bg1"/>
                </a:solidFill>
              </a:rPr>
              <a:t> addr:</a:t>
            </a:r>
            <a:r>
              <a:rPr lang="en-GB" sz="1400" dirty="0">
                <a:solidFill>
                  <a:srgbClr val="FF0000"/>
                </a:solidFill>
              </a:rPr>
              <a:t>172.23.0.2</a:t>
            </a:r>
            <a:r>
              <a:rPr lang="en-GB" sz="1400" dirty="0">
                <a:solidFill>
                  <a:schemeClr val="bg1"/>
                </a:solidFill>
              </a:rPr>
              <a:t>  Bcast:172…….. </a:t>
            </a:r>
            <a:r>
              <a:rPr lang="en-GB" sz="1400" dirty="0" err="1">
                <a:solidFill>
                  <a:schemeClr val="bg1"/>
                </a:solidFill>
              </a:rPr>
              <a:t>Etc</a:t>
            </a:r>
            <a:br>
              <a:rPr lang="en-GB" sz="1400" dirty="0">
                <a:solidFill>
                  <a:schemeClr val="bg1"/>
                </a:solidFill>
              </a:rPr>
            </a:br>
            <a:r>
              <a:rPr lang="en-GB" sz="1400" dirty="0">
                <a:solidFill>
                  <a:schemeClr val="bg1"/>
                </a:solidFill>
              </a:rPr>
              <a:t># </a:t>
            </a:r>
            <a:r>
              <a:rPr lang="en-GB" sz="1400" dirty="0">
                <a:solidFill>
                  <a:schemeClr val="accent5">
                    <a:lumMod val="50000"/>
                  </a:schemeClr>
                </a:solidFill>
              </a:rPr>
              <a:t>ping container2</a:t>
            </a:r>
          </a:p>
          <a:p>
            <a:r>
              <a:rPr lang="en-GB" sz="1400" dirty="0">
                <a:solidFill>
                  <a:schemeClr val="bg1"/>
                </a:solidFill>
              </a:rPr>
              <a:t>PING container2 (172.23.0.3): 56 data bytes</a:t>
            </a:r>
          </a:p>
          <a:p>
            <a:r>
              <a:rPr lang="en-GB" sz="1400" dirty="0">
                <a:solidFill>
                  <a:schemeClr val="bg1"/>
                </a:solidFill>
              </a:rPr>
              <a:t>64 bytes from 172.23.0.3: </a:t>
            </a:r>
            <a:r>
              <a:rPr lang="en-GB" sz="1400" dirty="0" err="1">
                <a:solidFill>
                  <a:schemeClr val="bg1"/>
                </a:solidFill>
              </a:rPr>
              <a:t>seq</a:t>
            </a:r>
            <a:r>
              <a:rPr lang="en-GB" sz="1400" dirty="0">
                <a:solidFill>
                  <a:schemeClr val="bg1"/>
                </a:solidFill>
              </a:rPr>
              <a:t>=0 </a:t>
            </a:r>
            <a:r>
              <a:rPr lang="en-GB" sz="1400" dirty="0" err="1">
                <a:solidFill>
                  <a:schemeClr val="bg1"/>
                </a:solidFill>
              </a:rPr>
              <a:t>ttl</a:t>
            </a:r>
            <a:r>
              <a:rPr lang="en-GB" sz="1400" dirty="0">
                <a:solidFill>
                  <a:schemeClr val="bg1"/>
                </a:solidFill>
              </a:rPr>
              <a:t>=64 time=0.088 </a:t>
            </a:r>
            <a:r>
              <a:rPr lang="en-GB" sz="1400" dirty="0" err="1">
                <a:solidFill>
                  <a:schemeClr val="bg1"/>
                </a:solidFill>
              </a:rPr>
              <a:t>ms</a:t>
            </a:r>
            <a:endParaRPr lang="en-GB" sz="1400" dirty="0">
              <a:solidFill>
                <a:schemeClr val="bg1"/>
              </a:solidFill>
            </a:endParaRPr>
          </a:p>
        </p:txBody>
      </p:sp>
      <p:sp>
        <p:nvSpPr>
          <p:cNvPr id="6" name="TextBox 5"/>
          <p:cNvSpPr txBox="1"/>
          <p:nvPr/>
        </p:nvSpPr>
        <p:spPr>
          <a:xfrm>
            <a:off x="2674218" y="4984281"/>
            <a:ext cx="6407523" cy="1815882"/>
          </a:xfrm>
          <a:prstGeom prst="rect">
            <a:avLst/>
          </a:prstGeom>
          <a:solidFill>
            <a:srgbClr val="000000"/>
          </a:solidFill>
          <a:ln w="38100">
            <a:solidFill>
              <a:srgbClr val="FF0000"/>
            </a:solidFill>
            <a:prstDash val="dash"/>
          </a:ln>
        </p:spPr>
        <p:txBody>
          <a:bodyPr wrap="none" rtlCol="0">
            <a:spAutoFit/>
          </a:bodyPr>
          <a:lstStyle/>
          <a:p>
            <a:r>
              <a:rPr lang="en-GB" sz="1400" dirty="0">
                <a:solidFill>
                  <a:schemeClr val="bg1"/>
                </a:solidFill>
              </a:rPr>
              <a:t>$ </a:t>
            </a:r>
            <a:r>
              <a:rPr lang="en-GB" sz="1400" dirty="0" err="1">
                <a:solidFill>
                  <a:schemeClr val="accent5">
                    <a:lumMod val="50000"/>
                  </a:schemeClr>
                </a:solidFill>
              </a:rPr>
              <a:t>docker</a:t>
            </a:r>
            <a:r>
              <a:rPr lang="en-GB" sz="1400" dirty="0">
                <a:solidFill>
                  <a:schemeClr val="accent5">
                    <a:lumMod val="50000"/>
                  </a:schemeClr>
                </a:solidFill>
              </a:rPr>
              <a:t> run -it --name=</a:t>
            </a:r>
            <a:r>
              <a:rPr lang="en-GB" sz="1400" dirty="0">
                <a:solidFill>
                  <a:srgbClr val="FF0000"/>
                </a:solidFill>
              </a:rPr>
              <a:t>container2</a:t>
            </a:r>
            <a:r>
              <a:rPr lang="en-GB" sz="1400" dirty="0">
                <a:solidFill>
                  <a:schemeClr val="accent5">
                    <a:lumMod val="50000"/>
                  </a:schemeClr>
                </a:solidFill>
              </a:rPr>
              <a:t> -v volume1:/opt --network=net1 </a:t>
            </a:r>
            <a:r>
              <a:rPr lang="en-GB" sz="1400" dirty="0" err="1">
                <a:solidFill>
                  <a:schemeClr val="accent5">
                    <a:lumMod val="50000"/>
                  </a:schemeClr>
                </a:solidFill>
              </a:rPr>
              <a:t>busybox</a:t>
            </a:r>
            <a:r>
              <a:rPr lang="en-GB" sz="1400" dirty="0">
                <a:solidFill>
                  <a:schemeClr val="accent5">
                    <a:lumMod val="50000"/>
                  </a:schemeClr>
                </a:solidFill>
              </a:rPr>
              <a:t> </a:t>
            </a:r>
            <a:r>
              <a:rPr lang="en-GB" sz="1400" dirty="0" err="1">
                <a:solidFill>
                  <a:schemeClr val="accent5">
                    <a:lumMod val="50000"/>
                  </a:schemeClr>
                </a:solidFill>
              </a:rPr>
              <a:t>sh</a:t>
            </a:r>
            <a:endParaRPr lang="en-GB" sz="1400" dirty="0">
              <a:solidFill>
                <a:schemeClr val="accent5">
                  <a:lumMod val="50000"/>
                </a:schemeClr>
              </a:solidFill>
            </a:endParaRPr>
          </a:p>
          <a:p>
            <a:br>
              <a:rPr lang="en-GB" sz="1400" dirty="0">
                <a:solidFill>
                  <a:schemeClr val="bg1"/>
                </a:solidFill>
              </a:rPr>
            </a:br>
            <a:r>
              <a:rPr lang="en-GB" sz="1400" dirty="0">
                <a:solidFill>
                  <a:schemeClr val="bg1"/>
                </a:solidFill>
              </a:rPr>
              <a:t># </a:t>
            </a:r>
            <a:r>
              <a:rPr lang="en-GB" sz="1400" dirty="0" err="1">
                <a:solidFill>
                  <a:schemeClr val="accent5">
                    <a:lumMod val="50000"/>
                  </a:schemeClr>
                </a:solidFill>
              </a:rPr>
              <a:t>ifconfig</a:t>
            </a:r>
            <a:endParaRPr lang="en-GB" sz="1400" dirty="0">
              <a:solidFill>
                <a:schemeClr val="accent5">
                  <a:lumMod val="50000"/>
                </a:schemeClr>
              </a:solidFill>
            </a:endParaRPr>
          </a:p>
          <a:p>
            <a:r>
              <a:rPr lang="en-GB" sz="1400" dirty="0">
                <a:solidFill>
                  <a:schemeClr val="bg1"/>
                </a:solidFill>
              </a:rPr>
              <a:t>eth0      Link </a:t>
            </a:r>
            <a:r>
              <a:rPr lang="en-GB" sz="1400" dirty="0" err="1">
                <a:solidFill>
                  <a:schemeClr val="bg1"/>
                </a:solidFill>
              </a:rPr>
              <a:t>encap:Ethernet</a:t>
            </a:r>
            <a:r>
              <a:rPr lang="en-GB" sz="1400" dirty="0">
                <a:solidFill>
                  <a:schemeClr val="bg1"/>
                </a:solidFill>
              </a:rPr>
              <a:t>  </a:t>
            </a:r>
            <a:r>
              <a:rPr lang="en-GB" sz="1400" dirty="0" err="1">
                <a:solidFill>
                  <a:schemeClr val="bg1"/>
                </a:solidFill>
              </a:rPr>
              <a:t>HWaddr</a:t>
            </a:r>
            <a:r>
              <a:rPr lang="en-GB" sz="1400" dirty="0">
                <a:solidFill>
                  <a:schemeClr val="bg1"/>
                </a:solidFill>
              </a:rPr>
              <a:t> 02:42:AC:17:00:03</a:t>
            </a:r>
            <a:br>
              <a:rPr lang="en-GB" sz="1400" dirty="0">
                <a:solidFill>
                  <a:schemeClr val="bg1"/>
                </a:solidFill>
              </a:rPr>
            </a:br>
            <a:r>
              <a:rPr lang="en-GB" sz="1400" dirty="0" err="1">
                <a:solidFill>
                  <a:schemeClr val="bg1"/>
                </a:solidFill>
              </a:rPr>
              <a:t>inet</a:t>
            </a:r>
            <a:r>
              <a:rPr lang="en-GB" sz="1400" dirty="0">
                <a:solidFill>
                  <a:schemeClr val="bg1"/>
                </a:solidFill>
              </a:rPr>
              <a:t> addr:</a:t>
            </a:r>
            <a:r>
              <a:rPr lang="en-GB" sz="1400" dirty="0">
                <a:solidFill>
                  <a:srgbClr val="FF0000"/>
                </a:solidFill>
              </a:rPr>
              <a:t>172.23.0.3</a:t>
            </a:r>
            <a:r>
              <a:rPr lang="en-GB" sz="1400" dirty="0">
                <a:solidFill>
                  <a:schemeClr val="bg1"/>
                </a:solidFill>
              </a:rPr>
              <a:t>  Bcast:172…….. </a:t>
            </a:r>
            <a:r>
              <a:rPr lang="en-GB" sz="1400" dirty="0" err="1">
                <a:solidFill>
                  <a:schemeClr val="bg1"/>
                </a:solidFill>
              </a:rPr>
              <a:t>Etc</a:t>
            </a:r>
            <a:br>
              <a:rPr lang="en-GB" sz="1400" dirty="0">
                <a:solidFill>
                  <a:schemeClr val="bg1"/>
                </a:solidFill>
              </a:rPr>
            </a:br>
            <a:r>
              <a:rPr lang="en-GB" sz="1400" dirty="0">
                <a:solidFill>
                  <a:schemeClr val="bg1"/>
                </a:solidFill>
              </a:rPr>
              <a:t># </a:t>
            </a:r>
            <a:r>
              <a:rPr lang="en-GB" sz="1400" dirty="0">
                <a:solidFill>
                  <a:schemeClr val="accent5">
                    <a:lumMod val="50000"/>
                  </a:schemeClr>
                </a:solidFill>
              </a:rPr>
              <a:t>ping container1</a:t>
            </a:r>
          </a:p>
          <a:p>
            <a:r>
              <a:rPr lang="en-GB" sz="1400" dirty="0">
                <a:solidFill>
                  <a:schemeClr val="bg1"/>
                </a:solidFill>
              </a:rPr>
              <a:t>PING container1 (172.23.0.2): 56 data bytes</a:t>
            </a:r>
          </a:p>
          <a:p>
            <a:r>
              <a:rPr lang="en-GB" sz="1400" dirty="0">
                <a:solidFill>
                  <a:schemeClr val="bg1"/>
                </a:solidFill>
              </a:rPr>
              <a:t>64 bytes from 172.23.0.2: </a:t>
            </a:r>
            <a:r>
              <a:rPr lang="en-GB" sz="1400" dirty="0" err="1">
                <a:solidFill>
                  <a:schemeClr val="bg1"/>
                </a:solidFill>
              </a:rPr>
              <a:t>seq</a:t>
            </a:r>
            <a:r>
              <a:rPr lang="en-GB" sz="1400" dirty="0">
                <a:solidFill>
                  <a:schemeClr val="bg1"/>
                </a:solidFill>
              </a:rPr>
              <a:t>=0 </a:t>
            </a:r>
            <a:r>
              <a:rPr lang="en-GB" sz="1400" dirty="0" err="1">
                <a:solidFill>
                  <a:schemeClr val="bg1"/>
                </a:solidFill>
              </a:rPr>
              <a:t>ttl</a:t>
            </a:r>
            <a:r>
              <a:rPr lang="en-GB" sz="1400" dirty="0">
                <a:solidFill>
                  <a:schemeClr val="bg1"/>
                </a:solidFill>
              </a:rPr>
              <a:t>=64 time=0.093 </a:t>
            </a:r>
            <a:r>
              <a:rPr lang="en-GB" sz="1400" dirty="0" err="1">
                <a:solidFill>
                  <a:schemeClr val="bg1"/>
                </a:solidFill>
              </a:rPr>
              <a:t>ms</a:t>
            </a:r>
            <a:endParaRPr lang="en-GB" sz="1400" dirty="0">
              <a:solidFill>
                <a:schemeClr val="bg1"/>
              </a:solidFill>
            </a:endParaRPr>
          </a:p>
        </p:txBody>
      </p:sp>
      <p:sp>
        <p:nvSpPr>
          <p:cNvPr id="3" name="TextBox 2"/>
          <p:cNvSpPr txBox="1"/>
          <p:nvPr/>
        </p:nvSpPr>
        <p:spPr>
          <a:xfrm>
            <a:off x="7832616" y="4587545"/>
            <a:ext cx="1249125" cy="369332"/>
          </a:xfrm>
          <a:prstGeom prst="rect">
            <a:avLst/>
          </a:prstGeom>
          <a:noFill/>
        </p:spPr>
        <p:txBody>
          <a:bodyPr wrap="none" rtlCol="0">
            <a:spAutoFit/>
          </a:bodyPr>
          <a:lstStyle/>
          <a:p>
            <a:r>
              <a:rPr lang="en-GB" dirty="0"/>
              <a:t>Terminal 2</a:t>
            </a:r>
          </a:p>
        </p:txBody>
      </p:sp>
      <p:sp>
        <p:nvSpPr>
          <p:cNvPr id="7" name="TextBox 6"/>
          <p:cNvSpPr txBox="1"/>
          <p:nvPr/>
        </p:nvSpPr>
        <p:spPr>
          <a:xfrm>
            <a:off x="142773" y="4761"/>
            <a:ext cx="1249125" cy="369332"/>
          </a:xfrm>
          <a:prstGeom prst="rect">
            <a:avLst/>
          </a:prstGeom>
          <a:noFill/>
        </p:spPr>
        <p:txBody>
          <a:bodyPr wrap="none" rtlCol="0">
            <a:spAutoFit/>
          </a:bodyPr>
          <a:lstStyle/>
          <a:p>
            <a:r>
              <a:rPr lang="en-GB" dirty="0"/>
              <a:t>Terminal 1</a:t>
            </a:r>
          </a:p>
        </p:txBody>
      </p:sp>
      <p:sp>
        <p:nvSpPr>
          <p:cNvPr id="8" name="Arc 7"/>
          <p:cNvSpPr/>
          <p:nvPr/>
        </p:nvSpPr>
        <p:spPr bwMode="auto">
          <a:xfrm rot="16200000">
            <a:off x="1521995" y="2527833"/>
            <a:ext cx="2160873" cy="3833263"/>
          </a:xfrm>
          <a:prstGeom prst="arc">
            <a:avLst>
              <a:gd name="adj1" fmla="val 10843789"/>
              <a:gd name="adj2" fmla="val 16190808"/>
            </a:avLst>
          </a:prstGeom>
          <a:noFill/>
          <a:ln w="28575" cap="flat" cmpd="sng" algn="ctr">
            <a:solidFill>
              <a:srgbClr val="FF0000"/>
            </a:solidFill>
            <a:prstDash val="solid"/>
            <a:round/>
            <a:headEnd type="arrow"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9" name="Arc 8"/>
          <p:cNvSpPr/>
          <p:nvPr/>
        </p:nvSpPr>
        <p:spPr bwMode="auto">
          <a:xfrm rot="5400000">
            <a:off x="2225945" y="-39336"/>
            <a:ext cx="4458540" cy="8005970"/>
          </a:xfrm>
          <a:prstGeom prst="arc">
            <a:avLst>
              <a:gd name="adj1" fmla="val 14947566"/>
              <a:gd name="adj2" fmla="val 184242"/>
            </a:avLst>
          </a:prstGeom>
          <a:noFill/>
          <a:ln w="28575" cap="flat" cmpd="sng" algn="ctr">
            <a:solidFill>
              <a:srgbClr val="FF0000"/>
            </a:solidFill>
            <a:prstDash val="solid"/>
            <a:round/>
            <a:headEnd type="arrow"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0" name="TextBox 9"/>
          <p:cNvSpPr txBox="1"/>
          <p:nvPr/>
        </p:nvSpPr>
        <p:spPr>
          <a:xfrm>
            <a:off x="257175" y="5635606"/>
            <a:ext cx="2377798" cy="646331"/>
          </a:xfrm>
          <a:prstGeom prst="rect">
            <a:avLst/>
          </a:prstGeom>
          <a:noFill/>
        </p:spPr>
        <p:txBody>
          <a:bodyPr wrap="square" rtlCol="0">
            <a:spAutoFit/>
          </a:bodyPr>
          <a:lstStyle/>
          <a:p>
            <a:r>
              <a:rPr lang="en-GB" dirty="0"/>
              <a:t>Two containers “pinging” each other</a:t>
            </a:r>
          </a:p>
        </p:txBody>
      </p:sp>
    </p:spTree>
    <p:extLst>
      <p:ext uri="{BB962C8B-B14F-4D97-AF65-F5344CB8AC3E}">
        <p14:creationId xmlns:p14="http://schemas.microsoft.com/office/powerpoint/2010/main" val="2756425110"/>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a:xfrm>
            <a:off x="1047750" y="1717431"/>
            <a:ext cx="7029450" cy="4121394"/>
          </a:xfrm>
        </p:spPr>
        <p:txBody>
          <a:bodyPr/>
          <a:lstStyle/>
          <a:p>
            <a:r>
              <a:rPr lang="en-GB" dirty="0"/>
              <a:t>Create a network</a:t>
            </a:r>
          </a:p>
          <a:p>
            <a:r>
              <a:rPr lang="en-GB" dirty="0"/>
              <a:t>Run two </a:t>
            </a:r>
            <a:r>
              <a:rPr lang="en-GB" dirty="0" err="1"/>
              <a:t>Debian</a:t>
            </a:r>
            <a:r>
              <a:rPr lang="en-GB" dirty="0"/>
              <a:t> containers</a:t>
            </a:r>
          </a:p>
          <a:p>
            <a:r>
              <a:rPr lang="en-GB" dirty="0"/>
              <a:t>Ping one container from the other</a:t>
            </a:r>
          </a:p>
          <a:p>
            <a:r>
              <a:rPr lang="en-GB" dirty="0"/>
              <a:t>Remove the containers and the network</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558627229"/>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Answer</a:t>
            </a:r>
          </a:p>
        </p:txBody>
      </p:sp>
      <p:sp>
        <p:nvSpPr>
          <p:cNvPr id="3" name="Content Placeholder 2"/>
          <p:cNvSpPr>
            <a:spLocks noGrp="1"/>
          </p:cNvSpPr>
          <p:nvPr>
            <p:ph idx="1"/>
          </p:nvPr>
        </p:nvSpPr>
        <p:spPr/>
        <p:txBody>
          <a:bodyPr/>
          <a:lstStyle/>
          <a:p>
            <a:r>
              <a:rPr lang="en-GB" dirty="0"/>
              <a:t>The answer should look something like this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507519" y="2699417"/>
            <a:ext cx="8109912" cy="1200329"/>
          </a:xfrm>
          <a:prstGeom prst="rect">
            <a:avLst/>
          </a:prstGeom>
          <a:noFill/>
        </p:spPr>
        <p:txBody>
          <a:bodyPr wrap="none" rtlCol="0">
            <a:spAutoFit/>
          </a:bodyPr>
          <a:lstStyle/>
          <a:p>
            <a:r>
              <a:rPr lang="en-GB" i="1" dirty="0" err="1"/>
              <a:t>docker</a:t>
            </a:r>
            <a:r>
              <a:rPr lang="en-GB" i="1" dirty="0"/>
              <a:t> network create some-network</a:t>
            </a:r>
          </a:p>
          <a:p>
            <a:r>
              <a:rPr lang="en-GB" i="1" dirty="0" err="1"/>
              <a:t>docker</a:t>
            </a:r>
            <a:r>
              <a:rPr lang="en-GB" i="1" dirty="0"/>
              <a:t> container run --network some-network -</a:t>
            </a:r>
            <a:r>
              <a:rPr lang="en-GB" i="1" dirty="0" err="1"/>
              <a:t>itd</a:t>
            </a:r>
            <a:r>
              <a:rPr lang="en-GB" i="1" dirty="0"/>
              <a:t> --name </a:t>
            </a:r>
            <a:r>
              <a:rPr lang="en-GB" i="1" dirty="0">
                <a:solidFill>
                  <a:srgbClr val="FF0000"/>
                </a:solidFill>
              </a:rPr>
              <a:t>unix1</a:t>
            </a:r>
            <a:r>
              <a:rPr lang="en-GB" i="1" dirty="0"/>
              <a:t> </a:t>
            </a:r>
            <a:r>
              <a:rPr lang="en-GB" i="1" dirty="0" err="1"/>
              <a:t>debian</a:t>
            </a:r>
            <a:r>
              <a:rPr lang="en-GB" i="1" dirty="0"/>
              <a:t> </a:t>
            </a:r>
            <a:br>
              <a:rPr lang="en-GB" i="1" dirty="0"/>
            </a:br>
            <a:r>
              <a:rPr lang="en-GB" i="1" dirty="0" err="1"/>
              <a:t>docker</a:t>
            </a:r>
            <a:r>
              <a:rPr lang="en-GB" i="1" dirty="0"/>
              <a:t> container run --network some-network --name unix2 </a:t>
            </a:r>
            <a:r>
              <a:rPr lang="en-GB" i="1" dirty="0" err="1"/>
              <a:t>debian</a:t>
            </a:r>
            <a:r>
              <a:rPr lang="en-GB" i="1" dirty="0"/>
              <a:t> </a:t>
            </a:r>
            <a:r>
              <a:rPr lang="en-GB" i="1" dirty="0">
                <a:solidFill>
                  <a:srgbClr val="FF0000"/>
                </a:solidFill>
              </a:rPr>
              <a:t>ping unix1</a:t>
            </a:r>
            <a:endParaRPr lang="en-GB" dirty="0">
              <a:solidFill>
                <a:srgbClr val="FF0000"/>
              </a:solidFill>
            </a:endParaRPr>
          </a:p>
          <a:p>
            <a:endParaRPr lang="en-GB" dirty="0"/>
          </a:p>
        </p:txBody>
      </p:sp>
    </p:spTree>
    <p:extLst>
      <p:ext uri="{BB962C8B-B14F-4D97-AF65-F5344CB8AC3E}">
        <p14:creationId xmlns:p14="http://schemas.microsoft.com/office/powerpoint/2010/main" val="3401550308"/>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Useful Instructions</a:t>
            </a:r>
          </a:p>
        </p:txBody>
      </p:sp>
      <p:sp>
        <p:nvSpPr>
          <p:cNvPr id="3" name="Content Placeholder 2"/>
          <p:cNvSpPr>
            <a:spLocks noGrp="1"/>
          </p:cNvSpPr>
          <p:nvPr>
            <p:ph idx="1"/>
          </p:nvPr>
        </p:nvSpPr>
        <p:spPr>
          <a:xfrm>
            <a:off x="1047750" y="678582"/>
            <a:ext cx="7029450" cy="5160244"/>
          </a:xfrm>
        </p:spPr>
        <p:txBody>
          <a:bodyPr/>
          <a:lstStyle/>
          <a:p>
            <a:r>
              <a:rPr lang="en-GB" dirty="0"/>
              <a:t>Create a new network</a:t>
            </a:r>
            <a:br>
              <a:rPr lang="en-GB" dirty="0"/>
            </a:br>
            <a:r>
              <a:rPr lang="en-GB" i="1" dirty="0" err="1"/>
              <a:t>docker</a:t>
            </a:r>
            <a:r>
              <a:rPr lang="en-GB" i="1" dirty="0"/>
              <a:t> network create my-net</a:t>
            </a:r>
          </a:p>
          <a:p>
            <a:r>
              <a:rPr lang="en-GB" dirty="0"/>
              <a:t>Run a new container and connect it to a network</a:t>
            </a:r>
            <a:br>
              <a:rPr lang="en-GB" dirty="0"/>
            </a:br>
            <a:r>
              <a:rPr lang="en-GB" i="1" dirty="0" err="1"/>
              <a:t>docker</a:t>
            </a:r>
            <a:r>
              <a:rPr lang="en-GB" i="1" dirty="0"/>
              <a:t> run --network my-net  --name my-container</a:t>
            </a:r>
          </a:p>
          <a:p>
            <a:r>
              <a:rPr lang="en-GB" dirty="0"/>
              <a:t>Connect an already running container to a network</a:t>
            </a:r>
            <a:br>
              <a:rPr lang="en-GB" dirty="0"/>
            </a:br>
            <a:r>
              <a:rPr lang="en-GB" i="1" dirty="0" err="1"/>
              <a:t>docker</a:t>
            </a:r>
            <a:r>
              <a:rPr lang="en-GB" i="1" dirty="0"/>
              <a:t> network connect    my-net   my-container</a:t>
            </a:r>
          </a:p>
          <a:p>
            <a:r>
              <a:rPr lang="en-GB" dirty="0"/>
              <a:t>List all networks</a:t>
            </a:r>
            <a:br>
              <a:rPr lang="en-GB" dirty="0"/>
            </a:br>
            <a:r>
              <a:rPr lang="en-GB" i="1" dirty="0" err="1"/>
              <a:t>docker</a:t>
            </a:r>
            <a:r>
              <a:rPr lang="en-GB" i="1" dirty="0"/>
              <a:t> network ls</a:t>
            </a:r>
          </a:p>
          <a:p>
            <a:r>
              <a:rPr lang="en-GB" dirty="0"/>
              <a:t>Remove a network</a:t>
            </a:r>
            <a:br>
              <a:rPr lang="en-GB" i="1" dirty="0"/>
            </a:br>
            <a:r>
              <a:rPr lang="en-GB" i="1" dirty="0" err="1"/>
              <a:t>docker</a:t>
            </a:r>
            <a:r>
              <a:rPr lang="en-GB" i="1" dirty="0"/>
              <a:t> network </a:t>
            </a:r>
            <a:r>
              <a:rPr lang="en-GB" i="1" dirty="0" err="1"/>
              <a:t>rm</a:t>
            </a:r>
            <a:r>
              <a:rPr lang="en-GB" i="1" dirty="0"/>
              <a:t>  my-net</a:t>
            </a:r>
          </a:p>
          <a:p>
            <a:r>
              <a:rPr lang="en-GB" dirty="0"/>
              <a:t>Disconnect a container from a network</a:t>
            </a:r>
            <a:br>
              <a:rPr lang="en-GB" dirty="0"/>
            </a:br>
            <a:r>
              <a:rPr lang="en-GB" i="1" dirty="0" err="1"/>
              <a:t>docker</a:t>
            </a:r>
            <a:r>
              <a:rPr lang="en-GB" i="1" dirty="0"/>
              <a:t> network disconnect  my-net  my-container</a:t>
            </a:r>
          </a:p>
          <a:p>
            <a:r>
              <a:rPr lang="en-GB" dirty="0"/>
              <a:t>Display network details including the containers attached to it</a:t>
            </a:r>
            <a:br>
              <a:rPr lang="en-GB" dirty="0"/>
            </a:br>
            <a:r>
              <a:rPr lang="en-GB" i="1" dirty="0" err="1"/>
              <a:t>docker</a:t>
            </a:r>
            <a:r>
              <a:rPr lang="en-GB" i="1" dirty="0"/>
              <a:t> network inspect  my-net</a:t>
            </a:r>
          </a:p>
          <a:p>
            <a:r>
              <a:rPr lang="en-GB" dirty="0"/>
              <a:t>Connect to a running container so you execute instructions i.e. </a:t>
            </a:r>
            <a:r>
              <a:rPr lang="en-GB" dirty="0" err="1"/>
              <a:t>equiv</a:t>
            </a:r>
            <a:r>
              <a:rPr lang="en-GB" dirty="0"/>
              <a:t> to starting with -it option</a:t>
            </a:r>
            <a:br>
              <a:rPr lang="en-GB" dirty="0"/>
            </a:br>
            <a:r>
              <a:rPr lang="en-GB" i="1" dirty="0" err="1"/>
              <a:t>docker</a:t>
            </a:r>
            <a:r>
              <a:rPr lang="en-GB" i="1" dirty="0"/>
              <a:t> attach my-container</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6" name="TextBox 5"/>
          <p:cNvSpPr txBox="1"/>
          <p:nvPr/>
        </p:nvSpPr>
        <p:spPr>
          <a:xfrm rot="16200000">
            <a:off x="5399383" y="3082489"/>
            <a:ext cx="6442854" cy="646331"/>
          </a:xfrm>
          <a:prstGeom prst="rect">
            <a:avLst/>
          </a:prstGeom>
          <a:noFill/>
        </p:spPr>
        <p:txBody>
          <a:bodyPr wrap="none" rtlCol="0">
            <a:spAutoFit/>
          </a:bodyPr>
          <a:lstStyle/>
          <a:p>
            <a:r>
              <a:rPr lang="en-GB" dirty="0"/>
              <a:t>https://docs.docker.com/v17.09/engine/userguide/networking/</a:t>
            </a:r>
          </a:p>
          <a:p>
            <a:r>
              <a:rPr lang="en-GB" dirty="0"/>
              <a:t>work-with-networks/#basic-container-networking-example</a:t>
            </a:r>
          </a:p>
        </p:txBody>
      </p:sp>
    </p:spTree>
    <p:extLst>
      <p:ext uri="{BB962C8B-B14F-4D97-AF65-F5344CB8AC3E}">
        <p14:creationId xmlns:p14="http://schemas.microsoft.com/office/powerpoint/2010/main" val="3761241439"/>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341696"/>
          </a:xfrm>
        </p:spPr>
        <p:txBody>
          <a:bodyPr/>
          <a:lstStyle/>
          <a:p>
            <a:r>
              <a:rPr lang="en-GB" dirty="0"/>
              <a:t>Example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466824" y="341696"/>
            <a:ext cx="8412368" cy="6555641"/>
          </a:xfrm>
          <a:prstGeom prst="rect">
            <a:avLst/>
          </a:prstGeom>
          <a:solidFill>
            <a:srgbClr val="000000"/>
          </a:solidFill>
        </p:spPr>
        <p:txBody>
          <a:bodyPr wrap="none" rtlCol="0">
            <a:spAutoFit/>
          </a:bodyPr>
          <a:lstStyle/>
          <a:p>
            <a:r>
              <a:rPr lang="en-GB" sz="1400" dirty="0">
                <a:solidFill>
                  <a:schemeClr val="bg1"/>
                </a:solidFill>
              </a:rPr>
              <a:t>$ </a:t>
            </a:r>
            <a:r>
              <a:rPr lang="en-GB" sz="1400" dirty="0" err="1">
                <a:solidFill>
                  <a:schemeClr val="bg1"/>
                </a:solidFill>
              </a:rPr>
              <a:t>docker</a:t>
            </a:r>
            <a:r>
              <a:rPr lang="en-GB" sz="1400" dirty="0">
                <a:solidFill>
                  <a:schemeClr val="bg1"/>
                </a:solidFill>
              </a:rPr>
              <a:t> network connect </a:t>
            </a:r>
            <a:r>
              <a:rPr lang="en-GB" sz="1400" dirty="0" err="1">
                <a:solidFill>
                  <a:schemeClr val="bg1"/>
                </a:solidFill>
              </a:rPr>
              <a:t>isolated_nw</a:t>
            </a:r>
            <a:r>
              <a:rPr lang="en-GB" sz="1400" dirty="0">
                <a:solidFill>
                  <a:schemeClr val="bg1"/>
                </a:solidFill>
              </a:rPr>
              <a:t> </a:t>
            </a:r>
            <a:r>
              <a:rPr lang="en-GB" sz="1400" dirty="0">
                <a:solidFill>
                  <a:srgbClr val="FF0000"/>
                </a:solidFill>
              </a:rPr>
              <a:t>container2</a:t>
            </a:r>
          </a:p>
          <a:p>
            <a:r>
              <a:rPr lang="en-GB" sz="1400" dirty="0">
                <a:solidFill>
                  <a:schemeClr val="bg1"/>
                </a:solidFill>
              </a:rPr>
              <a:t>$ </a:t>
            </a:r>
            <a:r>
              <a:rPr lang="en-GB" sz="1400" dirty="0" err="1">
                <a:solidFill>
                  <a:schemeClr val="bg1"/>
                </a:solidFill>
              </a:rPr>
              <a:t>docker</a:t>
            </a:r>
            <a:r>
              <a:rPr lang="en-GB" sz="1400" dirty="0">
                <a:solidFill>
                  <a:schemeClr val="bg1"/>
                </a:solidFill>
              </a:rPr>
              <a:t> network inspect </a:t>
            </a:r>
            <a:r>
              <a:rPr lang="en-GB" sz="1400" dirty="0" err="1">
                <a:solidFill>
                  <a:schemeClr val="bg1"/>
                </a:solidFill>
              </a:rPr>
              <a:t>isolated_nw</a:t>
            </a:r>
            <a:endParaRPr lang="en-GB" sz="1400" dirty="0">
              <a:solidFill>
                <a:schemeClr val="bg1"/>
              </a:solidFill>
            </a:endParaRPr>
          </a:p>
          <a:p>
            <a:endParaRPr lang="en-GB" sz="1400" dirty="0">
              <a:solidFill>
                <a:schemeClr val="bg1"/>
              </a:solidFill>
            </a:endParaRPr>
          </a:p>
          <a:p>
            <a:r>
              <a:rPr lang="en-GB" sz="1400" dirty="0">
                <a:solidFill>
                  <a:schemeClr val="bg1"/>
                </a:solidFill>
              </a:rPr>
              <a:t>[</a:t>
            </a:r>
          </a:p>
          <a:p>
            <a:r>
              <a:rPr lang="en-GB" sz="1400" dirty="0">
                <a:solidFill>
                  <a:schemeClr val="bg1"/>
                </a:solidFill>
              </a:rPr>
              <a:t>    {</a:t>
            </a:r>
          </a:p>
          <a:p>
            <a:r>
              <a:rPr lang="en-GB" sz="1400" dirty="0">
                <a:solidFill>
                  <a:schemeClr val="bg1"/>
                </a:solidFill>
              </a:rPr>
              <a:t>        "Name": "</a:t>
            </a:r>
            <a:r>
              <a:rPr lang="en-GB" sz="1400" dirty="0" err="1">
                <a:solidFill>
                  <a:schemeClr val="bg1"/>
                </a:solidFill>
              </a:rPr>
              <a:t>isolated_nw</a:t>
            </a:r>
            <a:r>
              <a:rPr lang="en-GB" sz="1400" dirty="0">
                <a:solidFill>
                  <a:schemeClr val="bg1"/>
                </a:solidFill>
              </a:rPr>
              <a:t>",</a:t>
            </a:r>
          </a:p>
          <a:p>
            <a:r>
              <a:rPr lang="en-GB" sz="1400" dirty="0">
                <a:solidFill>
                  <a:schemeClr val="bg1"/>
                </a:solidFill>
              </a:rPr>
              <a:t>        "Id": "06a62f1c73c4e3107c0f555b7a5f163309827bfbbf999840166065a8f35455a8",</a:t>
            </a:r>
          </a:p>
          <a:p>
            <a:r>
              <a:rPr lang="en-GB" sz="1400" dirty="0">
                <a:solidFill>
                  <a:schemeClr val="bg1"/>
                </a:solidFill>
              </a:rPr>
              <a:t>        "Scope": "local",</a:t>
            </a:r>
          </a:p>
          <a:p>
            <a:r>
              <a:rPr lang="en-GB" sz="1400" dirty="0">
                <a:solidFill>
                  <a:schemeClr val="bg1"/>
                </a:solidFill>
              </a:rPr>
              <a:t>        "Driver": "bridge",</a:t>
            </a:r>
          </a:p>
          <a:p>
            <a:r>
              <a:rPr lang="en-GB" sz="1400" dirty="0">
                <a:solidFill>
                  <a:schemeClr val="bg1"/>
                </a:solidFill>
              </a:rPr>
              <a:t>        "IPAM": {</a:t>
            </a:r>
          </a:p>
          <a:p>
            <a:r>
              <a:rPr lang="en-GB" sz="1400" dirty="0">
                <a:solidFill>
                  <a:schemeClr val="bg1"/>
                </a:solidFill>
              </a:rPr>
              <a:t>            "Driver": "default",</a:t>
            </a:r>
          </a:p>
          <a:p>
            <a:r>
              <a:rPr lang="en-GB" sz="1400" dirty="0">
                <a:solidFill>
                  <a:schemeClr val="bg1"/>
                </a:solidFill>
              </a:rPr>
              <a:t>            "</a:t>
            </a:r>
            <a:r>
              <a:rPr lang="en-GB" sz="1400" dirty="0" err="1">
                <a:solidFill>
                  <a:schemeClr val="bg1"/>
                </a:solidFill>
              </a:rPr>
              <a:t>Config</a:t>
            </a:r>
            <a:r>
              <a:rPr lang="en-GB" sz="1400" dirty="0">
                <a:solidFill>
                  <a:schemeClr val="bg1"/>
                </a:solidFill>
              </a:rPr>
              <a:t>": [</a:t>
            </a:r>
          </a:p>
          <a:p>
            <a:r>
              <a:rPr lang="en-GB" sz="1400" dirty="0">
                <a:solidFill>
                  <a:schemeClr val="bg1"/>
                </a:solidFill>
              </a:rPr>
              <a:t>                {</a:t>
            </a:r>
          </a:p>
          <a:p>
            <a:r>
              <a:rPr lang="en-GB" sz="1400" dirty="0">
                <a:solidFill>
                  <a:schemeClr val="bg1"/>
                </a:solidFill>
              </a:rPr>
              <a:t>                    "Subnet": "172.25.0.0/16",</a:t>
            </a:r>
          </a:p>
          <a:p>
            <a:r>
              <a:rPr lang="en-GB" sz="1400" dirty="0">
                <a:solidFill>
                  <a:schemeClr val="bg1"/>
                </a:solidFill>
              </a:rPr>
              <a:t>                    "Gateway": "172.25.0.1/16"</a:t>
            </a:r>
          </a:p>
          <a:p>
            <a:r>
              <a:rPr lang="en-GB" sz="1400" dirty="0">
                <a:solidFill>
                  <a:schemeClr val="bg1"/>
                </a:solidFill>
              </a:rPr>
              <a:t>                }</a:t>
            </a:r>
          </a:p>
          <a:p>
            <a:r>
              <a:rPr lang="en-GB" sz="1400" dirty="0">
                <a:solidFill>
                  <a:schemeClr val="bg1"/>
                </a:solidFill>
              </a:rPr>
              <a:t>            ]</a:t>
            </a:r>
          </a:p>
          <a:p>
            <a:r>
              <a:rPr lang="en-GB" sz="1400" dirty="0">
                <a:solidFill>
                  <a:schemeClr val="bg1"/>
                </a:solidFill>
              </a:rPr>
              <a:t>        },</a:t>
            </a:r>
          </a:p>
          <a:p>
            <a:r>
              <a:rPr lang="en-GB" sz="1400" dirty="0">
                <a:solidFill>
                  <a:srgbClr val="FF0000"/>
                </a:solidFill>
              </a:rPr>
              <a:t>        "Containers": {</a:t>
            </a:r>
          </a:p>
          <a:p>
            <a:r>
              <a:rPr lang="en-GB" sz="1400" dirty="0">
                <a:solidFill>
                  <a:srgbClr val="FF0000"/>
                </a:solidFill>
              </a:rPr>
              <a:t>            "90e1f3ec71caf82ae776a827e0712a68a110a3f175954e5bd4222fd142ac9428": {</a:t>
            </a:r>
          </a:p>
          <a:p>
            <a:r>
              <a:rPr lang="en-GB" sz="1400" dirty="0">
                <a:solidFill>
                  <a:srgbClr val="FF0000"/>
                </a:solidFill>
              </a:rPr>
              <a:t>                "Name": "container2",</a:t>
            </a:r>
          </a:p>
          <a:p>
            <a:r>
              <a:rPr lang="en-GB" sz="1400" dirty="0">
                <a:solidFill>
                  <a:srgbClr val="FF0000"/>
                </a:solidFill>
              </a:rPr>
              <a:t>                "</a:t>
            </a:r>
            <a:r>
              <a:rPr lang="en-GB" sz="1400" dirty="0" err="1">
                <a:solidFill>
                  <a:srgbClr val="FF0000"/>
                </a:solidFill>
              </a:rPr>
              <a:t>EndpointID</a:t>
            </a:r>
            <a:r>
              <a:rPr lang="en-GB" sz="1400" dirty="0">
                <a:solidFill>
                  <a:srgbClr val="FF0000"/>
                </a:solidFill>
              </a:rPr>
              <a:t>": "11cedac1810e864d6b1589d92da12af66203879ab89f4ccd8c8fdaa9b1c48b1d",</a:t>
            </a:r>
          </a:p>
          <a:p>
            <a:r>
              <a:rPr lang="en-GB" sz="1400" dirty="0">
                <a:solidFill>
                  <a:srgbClr val="FF0000"/>
                </a:solidFill>
              </a:rPr>
              <a:t>                "</a:t>
            </a:r>
            <a:r>
              <a:rPr lang="en-GB" sz="1400" dirty="0" err="1">
                <a:solidFill>
                  <a:srgbClr val="FF0000"/>
                </a:solidFill>
              </a:rPr>
              <a:t>MacAddress</a:t>
            </a:r>
            <a:r>
              <a:rPr lang="en-GB" sz="1400" dirty="0">
                <a:solidFill>
                  <a:srgbClr val="FF0000"/>
                </a:solidFill>
              </a:rPr>
              <a:t>": "02:42:ac:19:00:02",</a:t>
            </a:r>
          </a:p>
          <a:p>
            <a:r>
              <a:rPr lang="en-GB" sz="1400" dirty="0">
                <a:solidFill>
                  <a:srgbClr val="FF0000"/>
                </a:solidFill>
              </a:rPr>
              <a:t>                "IPv4Address": "172.25.0.2/16",</a:t>
            </a:r>
          </a:p>
          <a:p>
            <a:r>
              <a:rPr lang="en-GB" sz="1400" dirty="0">
                <a:solidFill>
                  <a:srgbClr val="FF0000"/>
                </a:solidFill>
              </a:rPr>
              <a:t>                "IPv6Address": ""</a:t>
            </a:r>
          </a:p>
          <a:p>
            <a:r>
              <a:rPr lang="en-GB" sz="1400" dirty="0">
                <a:solidFill>
                  <a:srgbClr val="FF0000"/>
                </a:solidFill>
              </a:rPr>
              <a:t>            }</a:t>
            </a:r>
          </a:p>
          <a:p>
            <a:r>
              <a:rPr lang="en-GB" sz="1400" dirty="0">
                <a:solidFill>
                  <a:schemeClr val="bg1"/>
                </a:solidFill>
              </a:rPr>
              <a:t>        },</a:t>
            </a:r>
          </a:p>
          <a:p>
            <a:r>
              <a:rPr lang="en-GB" sz="1400" dirty="0">
                <a:solidFill>
                  <a:schemeClr val="bg1"/>
                </a:solidFill>
              </a:rPr>
              <a:t>        "Options": {}</a:t>
            </a:r>
          </a:p>
          <a:p>
            <a:r>
              <a:rPr lang="en-GB" sz="1400" dirty="0">
                <a:solidFill>
                  <a:schemeClr val="bg1"/>
                </a:solidFill>
              </a:rPr>
              <a:t>    }</a:t>
            </a:r>
          </a:p>
          <a:p>
            <a:r>
              <a:rPr lang="en-GB" sz="1400" dirty="0">
                <a:solidFill>
                  <a:schemeClr val="bg1"/>
                </a:solidFill>
              </a:rPr>
              <a:t>]</a:t>
            </a:r>
          </a:p>
        </p:txBody>
      </p:sp>
    </p:spTree>
    <p:extLst>
      <p:ext uri="{BB962C8B-B14F-4D97-AF65-F5344CB8AC3E}">
        <p14:creationId xmlns:p14="http://schemas.microsoft.com/office/powerpoint/2010/main" val="233545055"/>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4110978" cy="844550"/>
          </a:xfrm>
        </p:spPr>
        <p:txBody>
          <a:bodyPr/>
          <a:lstStyle/>
          <a:p>
            <a:r>
              <a:rPr lang="en-GB" dirty="0"/>
              <a:t>Overlay Network</a:t>
            </a:r>
          </a:p>
        </p:txBody>
      </p:sp>
      <p:sp>
        <p:nvSpPr>
          <p:cNvPr id="3" name="Content Placeholder 2"/>
          <p:cNvSpPr>
            <a:spLocks noGrp="1"/>
          </p:cNvSpPr>
          <p:nvPr>
            <p:ph idx="1"/>
          </p:nvPr>
        </p:nvSpPr>
        <p:spPr>
          <a:xfrm>
            <a:off x="4280790" y="378573"/>
            <a:ext cx="4688484" cy="1532746"/>
          </a:xfrm>
        </p:spPr>
        <p:txBody>
          <a:bodyPr/>
          <a:lstStyle/>
          <a:p>
            <a:r>
              <a:rPr lang="en-GB" dirty="0"/>
              <a:t>Used to connect containers on multiple different hosts. The hosts must be on the same network, but can be on different subnets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Rectangle 4"/>
          <p:cNvSpPr/>
          <p:nvPr/>
        </p:nvSpPr>
        <p:spPr bwMode="auto">
          <a:xfrm>
            <a:off x="722161" y="2120089"/>
            <a:ext cx="2760714" cy="3561520"/>
          </a:xfrm>
          <a:prstGeom prst="rect">
            <a:avLst/>
          </a:prstGeom>
          <a:solidFill>
            <a:schemeClr val="bg1"/>
          </a:solid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a:ln>
                  <a:noFill/>
                </a:ln>
                <a:solidFill>
                  <a:schemeClr val="tx1"/>
                </a:solidFill>
                <a:effectLst/>
                <a:latin typeface="Helvetica" panose="020B0604020202020204" pitchFamily="34" charset="0"/>
              </a:rPr>
              <a:t>Host 1</a:t>
            </a:r>
          </a:p>
        </p:txBody>
      </p:sp>
      <p:sp>
        <p:nvSpPr>
          <p:cNvPr id="6" name="Rounded Rectangle 5"/>
          <p:cNvSpPr/>
          <p:nvPr/>
        </p:nvSpPr>
        <p:spPr bwMode="auto">
          <a:xfrm>
            <a:off x="965668" y="2654005"/>
            <a:ext cx="2176669" cy="2284918"/>
          </a:xfrm>
          <a:prstGeom prst="roundRect">
            <a:avLst/>
          </a:prstGeom>
          <a:solidFill>
            <a:schemeClr val="bg1"/>
          </a:solid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Container</a:t>
            </a:r>
          </a:p>
        </p:txBody>
      </p:sp>
      <p:grpSp>
        <p:nvGrpSpPr>
          <p:cNvPr id="17" name="Group 16"/>
          <p:cNvGrpSpPr/>
          <p:nvPr/>
        </p:nvGrpSpPr>
        <p:grpSpPr>
          <a:xfrm>
            <a:off x="1143331" y="3692644"/>
            <a:ext cx="1666047" cy="1403531"/>
            <a:chOff x="4600575" y="5580822"/>
            <a:chExt cx="1666047" cy="1403531"/>
          </a:xfrm>
        </p:grpSpPr>
        <p:cxnSp>
          <p:nvCxnSpPr>
            <p:cNvPr id="8" name="Straight Connector 7"/>
            <p:cNvCxnSpPr/>
            <p:nvPr/>
          </p:nvCxnSpPr>
          <p:spPr bwMode="auto">
            <a:xfrm flipV="1">
              <a:off x="4731026" y="6102626"/>
              <a:ext cx="1311965" cy="4970"/>
            </a:xfrm>
            <a:prstGeom prst="line">
              <a:avLst/>
            </a:prstGeom>
            <a:solidFill>
              <a:schemeClr val="accent1"/>
            </a:solidFill>
            <a:ln w="2857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Straight Connector 9"/>
            <p:cNvCxnSpPr/>
            <p:nvPr/>
          </p:nvCxnSpPr>
          <p:spPr bwMode="auto">
            <a:xfrm flipH="1">
              <a:off x="5146812" y="6102625"/>
              <a:ext cx="1658" cy="322194"/>
            </a:xfrm>
            <a:prstGeom prst="line">
              <a:avLst/>
            </a:prstGeom>
            <a:solidFill>
              <a:schemeClr val="accent1"/>
            </a:solidFill>
            <a:ln w="2857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 name="Straight Connector 11"/>
            <p:cNvCxnSpPr/>
            <p:nvPr/>
          </p:nvCxnSpPr>
          <p:spPr bwMode="auto">
            <a:xfrm>
              <a:off x="5474804" y="5775461"/>
              <a:ext cx="6626" cy="327164"/>
            </a:xfrm>
            <a:prstGeom prst="line">
              <a:avLst/>
            </a:prstGeom>
            <a:solidFill>
              <a:schemeClr val="accent1"/>
            </a:solidFill>
            <a:ln w="2857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5" name="Straight Connector 14"/>
            <p:cNvCxnSpPr/>
            <p:nvPr/>
          </p:nvCxnSpPr>
          <p:spPr bwMode="auto">
            <a:xfrm>
              <a:off x="5763039" y="6088131"/>
              <a:ext cx="6414" cy="896222"/>
            </a:xfrm>
            <a:prstGeom prst="line">
              <a:avLst/>
            </a:prstGeom>
            <a:solidFill>
              <a:schemeClr val="accent1"/>
            </a:solidFill>
            <a:ln w="28575" cap="flat" cmpd="sng" algn="ctr">
              <a:solidFill>
                <a:schemeClr val="tx1"/>
              </a:solidFill>
              <a:prstDash val="solid"/>
              <a:round/>
              <a:headEnd type="arrow"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6" name="Rectangle 15"/>
            <p:cNvSpPr/>
            <p:nvPr/>
          </p:nvSpPr>
          <p:spPr bwMode="auto">
            <a:xfrm>
              <a:off x="4600575" y="5580822"/>
              <a:ext cx="1666047" cy="1058517"/>
            </a:xfrm>
            <a:prstGeom prst="rect">
              <a:avLst/>
            </a:prstGeom>
            <a:noFill/>
            <a:ln w="28575" cap="flat" cmpd="sng" algn="ctr">
              <a:solidFill>
                <a:schemeClr val="tx1"/>
              </a:solidFill>
              <a:prstDash val="dash"/>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Net</a:t>
              </a:r>
            </a:p>
          </p:txBody>
        </p:sp>
      </p:grpSp>
      <p:sp>
        <p:nvSpPr>
          <p:cNvPr id="18" name="Rectangle 17"/>
          <p:cNvSpPr/>
          <p:nvPr/>
        </p:nvSpPr>
        <p:spPr bwMode="auto">
          <a:xfrm>
            <a:off x="5042298" y="2102382"/>
            <a:ext cx="2737817" cy="3579227"/>
          </a:xfrm>
          <a:prstGeom prst="rect">
            <a:avLst/>
          </a:prstGeom>
          <a:solidFill>
            <a:schemeClr val="bg1"/>
          </a:solid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a:ln>
                  <a:noFill/>
                </a:ln>
                <a:solidFill>
                  <a:schemeClr val="tx1"/>
                </a:solidFill>
                <a:effectLst/>
                <a:latin typeface="Helvetica" panose="020B0604020202020204" pitchFamily="34" charset="0"/>
              </a:rPr>
              <a:t>Host 2</a:t>
            </a:r>
          </a:p>
        </p:txBody>
      </p:sp>
      <p:sp>
        <p:nvSpPr>
          <p:cNvPr id="19" name="Rounded Rectangle 18"/>
          <p:cNvSpPr/>
          <p:nvPr/>
        </p:nvSpPr>
        <p:spPr bwMode="auto">
          <a:xfrm>
            <a:off x="5285807" y="2654005"/>
            <a:ext cx="2176669" cy="2284918"/>
          </a:xfrm>
          <a:prstGeom prst="roundRect">
            <a:avLst/>
          </a:prstGeom>
          <a:solidFill>
            <a:schemeClr val="bg1"/>
          </a:solid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Container</a:t>
            </a:r>
          </a:p>
        </p:txBody>
      </p:sp>
      <p:grpSp>
        <p:nvGrpSpPr>
          <p:cNvPr id="20" name="Group 19"/>
          <p:cNvGrpSpPr/>
          <p:nvPr/>
        </p:nvGrpSpPr>
        <p:grpSpPr>
          <a:xfrm>
            <a:off x="5463470" y="3692644"/>
            <a:ext cx="1666047" cy="1403531"/>
            <a:chOff x="4600575" y="5580822"/>
            <a:chExt cx="1666047" cy="1403531"/>
          </a:xfrm>
        </p:grpSpPr>
        <p:cxnSp>
          <p:nvCxnSpPr>
            <p:cNvPr id="21" name="Straight Connector 20"/>
            <p:cNvCxnSpPr/>
            <p:nvPr/>
          </p:nvCxnSpPr>
          <p:spPr bwMode="auto">
            <a:xfrm flipV="1">
              <a:off x="4731026" y="6102626"/>
              <a:ext cx="1311965" cy="4970"/>
            </a:xfrm>
            <a:prstGeom prst="line">
              <a:avLst/>
            </a:prstGeom>
            <a:solidFill>
              <a:schemeClr val="accent1"/>
            </a:solidFill>
            <a:ln w="2857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 name="Straight Connector 21"/>
            <p:cNvCxnSpPr/>
            <p:nvPr/>
          </p:nvCxnSpPr>
          <p:spPr bwMode="auto">
            <a:xfrm flipH="1">
              <a:off x="5141859" y="6102625"/>
              <a:ext cx="6611" cy="881728"/>
            </a:xfrm>
            <a:prstGeom prst="line">
              <a:avLst/>
            </a:prstGeom>
            <a:solidFill>
              <a:schemeClr val="accent1"/>
            </a:solidFill>
            <a:ln w="28575" cap="flat" cmpd="sng" algn="ctr">
              <a:solidFill>
                <a:schemeClr val="tx1"/>
              </a:solidFill>
              <a:prstDash val="solid"/>
              <a:round/>
              <a:headEnd type="arrow"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3" name="Straight Connector 22"/>
            <p:cNvCxnSpPr/>
            <p:nvPr/>
          </p:nvCxnSpPr>
          <p:spPr bwMode="auto">
            <a:xfrm>
              <a:off x="5474804" y="5775461"/>
              <a:ext cx="6626" cy="327164"/>
            </a:xfrm>
            <a:prstGeom prst="line">
              <a:avLst/>
            </a:prstGeom>
            <a:solidFill>
              <a:schemeClr val="accent1"/>
            </a:solidFill>
            <a:ln w="2857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4" name="Straight Connector 23"/>
            <p:cNvCxnSpPr/>
            <p:nvPr/>
          </p:nvCxnSpPr>
          <p:spPr bwMode="auto">
            <a:xfrm flipH="1">
              <a:off x="5761381" y="6088131"/>
              <a:ext cx="1658" cy="322194"/>
            </a:xfrm>
            <a:prstGeom prst="line">
              <a:avLst/>
            </a:prstGeom>
            <a:solidFill>
              <a:schemeClr val="accent1"/>
            </a:solidFill>
            <a:ln w="2857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5" name="Rectangle 24"/>
            <p:cNvSpPr/>
            <p:nvPr/>
          </p:nvSpPr>
          <p:spPr bwMode="auto">
            <a:xfrm>
              <a:off x="4600575" y="5580822"/>
              <a:ext cx="1666047" cy="1058517"/>
            </a:xfrm>
            <a:prstGeom prst="rect">
              <a:avLst/>
            </a:prstGeom>
            <a:noFill/>
            <a:ln w="28575" cap="flat" cmpd="sng" algn="ctr">
              <a:solidFill>
                <a:schemeClr val="tx1"/>
              </a:solidFill>
              <a:prstDash val="dash"/>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Net</a:t>
              </a:r>
            </a:p>
          </p:txBody>
        </p:sp>
      </p:grpSp>
      <p:sp>
        <p:nvSpPr>
          <p:cNvPr id="27" name="Flowchart: Magnetic Disk 26"/>
          <p:cNvSpPr/>
          <p:nvPr/>
        </p:nvSpPr>
        <p:spPr bwMode="auto">
          <a:xfrm>
            <a:off x="3252591" y="6076347"/>
            <a:ext cx="2341330" cy="605717"/>
          </a:xfrm>
          <a:prstGeom prst="flowChartMagneticDisk">
            <a:avLst/>
          </a:prstGeom>
          <a:solidFill>
            <a:schemeClr val="bg1"/>
          </a:solidFill>
          <a:ln w="3810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28" name="Flowchart: Summing Junction 27"/>
          <p:cNvSpPr/>
          <p:nvPr/>
        </p:nvSpPr>
        <p:spPr bwMode="auto">
          <a:xfrm>
            <a:off x="3267378" y="6073536"/>
            <a:ext cx="2326543" cy="216601"/>
          </a:xfrm>
          <a:prstGeom prst="flowChartSummingJunction">
            <a:avLst/>
          </a:prstGeom>
          <a:solidFill>
            <a:schemeClr val="bg1"/>
          </a:solidFill>
          <a:ln w="3810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cxnSp>
        <p:nvCxnSpPr>
          <p:cNvPr id="32" name="Elbow Connector 31"/>
          <p:cNvCxnSpPr/>
          <p:nvPr/>
        </p:nvCxnSpPr>
        <p:spPr bwMode="auto">
          <a:xfrm rot="16200000" flipH="1">
            <a:off x="2223450" y="5377912"/>
            <a:ext cx="949149" cy="1109136"/>
          </a:xfrm>
          <a:prstGeom prst="bentConnector2">
            <a:avLst/>
          </a:prstGeom>
          <a:solidFill>
            <a:schemeClr val="accent1"/>
          </a:solidFill>
          <a:ln w="38100" cap="flat" cmpd="sng" algn="ctr">
            <a:solidFill>
              <a:schemeClr val="tx1"/>
            </a:solidFill>
            <a:prstDash val="solid"/>
            <a:round/>
            <a:headEnd type="arrow"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5" name="Elbow Connector 34"/>
          <p:cNvCxnSpPr/>
          <p:nvPr/>
        </p:nvCxnSpPr>
        <p:spPr bwMode="auto">
          <a:xfrm rot="5400000">
            <a:off x="5554185" y="5497644"/>
            <a:ext cx="949149" cy="869673"/>
          </a:xfrm>
          <a:prstGeom prst="bentConnector2">
            <a:avLst/>
          </a:prstGeom>
          <a:solidFill>
            <a:schemeClr val="accent1"/>
          </a:solidFill>
          <a:ln w="38100" cap="flat" cmpd="sng" algn="ctr">
            <a:solidFill>
              <a:schemeClr val="tx1"/>
            </a:solidFill>
            <a:prstDash val="solid"/>
            <a:round/>
            <a:headEnd type="arrow"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6" name="Rectangle 35"/>
          <p:cNvSpPr/>
          <p:nvPr/>
        </p:nvSpPr>
        <p:spPr bwMode="auto">
          <a:xfrm>
            <a:off x="1467699" y="5096176"/>
            <a:ext cx="5438187" cy="361729"/>
          </a:xfrm>
          <a:prstGeom prst="rect">
            <a:avLst/>
          </a:prstGeom>
          <a:solidFill>
            <a:schemeClr val="bg1"/>
          </a:solidFill>
          <a:ln w="222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Overlay Network</a:t>
            </a:r>
          </a:p>
        </p:txBody>
      </p:sp>
      <p:sp>
        <p:nvSpPr>
          <p:cNvPr id="40" name="TextBox 39"/>
          <p:cNvSpPr txBox="1"/>
          <p:nvPr/>
        </p:nvSpPr>
        <p:spPr>
          <a:xfrm flipH="1">
            <a:off x="6810742" y="5932480"/>
            <a:ext cx="2249017" cy="369332"/>
          </a:xfrm>
          <a:prstGeom prst="rect">
            <a:avLst/>
          </a:prstGeom>
          <a:noFill/>
        </p:spPr>
        <p:txBody>
          <a:bodyPr wrap="square" rtlCol="0">
            <a:spAutoFit/>
          </a:bodyPr>
          <a:lstStyle/>
          <a:p>
            <a:r>
              <a:rPr lang="en-GB" dirty="0"/>
              <a:t>Handles routing</a:t>
            </a:r>
          </a:p>
        </p:txBody>
      </p:sp>
      <p:cxnSp>
        <p:nvCxnSpPr>
          <p:cNvPr id="42" name="Straight Arrow Connector 41"/>
          <p:cNvCxnSpPr/>
          <p:nvPr/>
        </p:nvCxnSpPr>
        <p:spPr bwMode="auto">
          <a:xfrm flipH="1" flipV="1">
            <a:off x="5978704" y="5272965"/>
            <a:ext cx="1483772" cy="704598"/>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4" name="TextBox 43"/>
          <p:cNvSpPr txBox="1"/>
          <p:nvPr/>
        </p:nvSpPr>
        <p:spPr>
          <a:xfrm>
            <a:off x="722161" y="1217259"/>
            <a:ext cx="2929007" cy="369332"/>
          </a:xfrm>
          <a:prstGeom prst="rect">
            <a:avLst/>
          </a:prstGeom>
          <a:noFill/>
        </p:spPr>
        <p:txBody>
          <a:bodyPr wrap="none" rtlCol="0">
            <a:spAutoFit/>
          </a:bodyPr>
          <a:lstStyle/>
          <a:p>
            <a:r>
              <a:rPr lang="en-GB" b="1" u="sng" dirty="0"/>
              <a:t>USED FOR CLUSTERING</a:t>
            </a:r>
          </a:p>
        </p:txBody>
      </p:sp>
    </p:spTree>
    <p:extLst>
      <p:ext uri="{BB962C8B-B14F-4D97-AF65-F5344CB8AC3E}">
        <p14:creationId xmlns:p14="http://schemas.microsoft.com/office/powerpoint/2010/main" val="2576983529"/>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3" name="Content Placeholder 2"/>
          <p:cNvSpPr>
            <a:spLocks noGrp="1"/>
          </p:cNvSpPr>
          <p:nvPr>
            <p:ph idx="1"/>
          </p:nvPr>
        </p:nvSpPr>
        <p:spPr>
          <a:xfrm>
            <a:off x="1047750" y="1063487"/>
            <a:ext cx="7029450" cy="3364134"/>
          </a:xfrm>
        </p:spPr>
        <p:txBody>
          <a:bodyPr/>
          <a:lstStyle/>
          <a:p>
            <a:r>
              <a:rPr lang="en-GB" dirty="0"/>
              <a:t>Containers connected to the default “bridge” network can communicate with each other by IP address. </a:t>
            </a:r>
          </a:p>
          <a:p>
            <a:r>
              <a:rPr lang="en-GB" dirty="0"/>
              <a:t>Docker does not support automatic service discovery on the default bridge network. </a:t>
            </a:r>
          </a:p>
          <a:p>
            <a:r>
              <a:rPr lang="en-GB" dirty="0"/>
              <a:t>If you want containers to be able to resolve IP addresses by container name, you should use user-defined networks instead i.e. </a:t>
            </a:r>
            <a:r>
              <a:rPr lang="en-GB" i="1" dirty="0" err="1"/>
              <a:t>docker</a:t>
            </a:r>
            <a:r>
              <a:rPr lang="en-GB" i="1" dirty="0"/>
              <a:t> network create</a:t>
            </a:r>
            <a:r>
              <a:rPr lang="en-GB" dirty="0"/>
              <a:t>.</a:t>
            </a:r>
          </a:p>
          <a:p>
            <a:pPr lvl="1"/>
            <a:r>
              <a:rPr lang="en-GB" dirty="0"/>
              <a:t>You can link two containers together using the legacy </a:t>
            </a:r>
            <a:r>
              <a:rPr lang="en-GB" i="1" dirty="0" err="1"/>
              <a:t>docker</a:t>
            </a:r>
            <a:r>
              <a:rPr lang="en-GB" i="1" dirty="0"/>
              <a:t> run --link </a:t>
            </a:r>
            <a:r>
              <a:rPr lang="en-GB" dirty="0"/>
              <a:t>option, but this is not recommended in most cases.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245980790"/>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03709" y="1135781"/>
            <a:ext cx="7560645" cy="4703044"/>
          </a:xfrm>
        </p:spPr>
        <p:txBody>
          <a:bodyPr/>
          <a:lstStyle/>
          <a:p>
            <a:pPr marL="0" indent="0" algn="ctr">
              <a:buNone/>
            </a:pPr>
            <a:r>
              <a:rPr lang="en-GB" sz="9600" dirty="0"/>
              <a:t>DOCKER</a:t>
            </a:r>
          </a:p>
          <a:p>
            <a:pPr marL="0" indent="0" algn="ctr">
              <a:buNone/>
            </a:pPr>
            <a:r>
              <a:rPr lang="en-GB" sz="9600" dirty="0"/>
              <a:t>IMAGES (AGAIN)</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65541073"/>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Building Multistage Image</a:t>
            </a:r>
          </a:p>
        </p:txBody>
      </p:sp>
      <p:sp>
        <p:nvSpPr>
          <p:cNvPr id="3" name="Content Placeholder 2"/>
          <p:cNvSpPr>
            <a:spLocks noGrp="1"/>
          </p:cNvSpPr>
          <p:nvPr>
            <p:ph idx="1"/>
          </p:nvPr>
        </p:nvSpPr>
        <p:spPr>
          <a:xfrm>
            <a:off x="1047750" y="990600"/>
            <a:ext cx="7029450" cy="4848225"/>
          </a:xfrm>
        </p:spPr>
        <p:txBody>
          <a:bodyPr/>
          <a:lstStyle/>
          <a:p>
            <a:r>
              <a:rPr lang="en-GB" dirty="0"/>
              <a:t>You can build a multistage image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6" name="TextBox 5"/>
          <p:cNvSpPr txBox="1"/>
          <p:nvPr/>
        </p:nvSpPr>
        <p:spPr>
          <a:xfrm>
            <a:off x="175990" y="3526205"/>
            <a:ext cx="3973830" cy="646331"/>
          </a:xfrm>
          <a:prstGeom prst="rect">
            <a:avLst/>
          </a:prstGeom>
          <a:solidFill>
            <a:schemeClr val="bg1"/>
          </a:solidFill>
          <a:ln w="12700">
            <a:solidFill>
              <a:schemeClr val="tx1"/>
            </a:solidFill>
            <a:prstDash val="dash"/>
          </a:ln>
        </p:spPr>
        <p:txBody>
          <a:bodyPr wrap="square" rtlCol="0">
            <a:spAutoFit/>
          </a:bodyPr>
          <a:lstStyle/>
          <a:p>
            <a:r>
              <a:rPr lang="en-GB" dirty="0"/>
              <a:t>FROM </a:t>
            </a:r>
            <a:r>
              <a:rPr lang="en-GB" dirty="0" err="1">
                <a:solidFill>
                  <a:schemeClr val="accent4">
                    <a:lumMod val="75000"/>
                    <a:lumOff val="25000"/>
                  </a:schemeClr>
                </a:solidFill>
              </a:rPr>
              <a:t>my_ubuntu</a:t>
            </a:r>
            <a:endParaRPr lang="en-GB" dirty="0">
              <a:solidFill>
                <a:schemeClr val="accent4">
                  <a:lumMod val="75000"/>
                  <a:lumOff val="25000"/>
                </a:schemeClr>
              </a:solidFill>
            </a:endParaRPr>
          </a:p>
          <a:p>
            <a:r>
              <a:rPr lang="en-GB" dirty="0"/>
              <a:t>…..</a:t>
            </a:r>
            <a:r>
              <a:rPr lang="en-GB" dirty="0" err="1"/>
              <a:t>etc</a:t>
            </a:r>
            <a:endParaRPr lang="en-GB" dirty="0">
              <a:solidFill>
                <a:srgbClr val="FF0000"/>
              </a:solidFill>
            </a:endParaRPr>
          </a:p>
        </p:txBody>
      </p:sp>
      <p:sp>
        <p:nvSpPr>
          <p:cNvPr id="7" name="TextBox 6"/>
          <p:cNvSpPr txBox="1"/>
          <p:nvPr/>
        </p:nvSpPr>
        <p:spPr>
          <a:xfrm>
            <a:off x="360775" y="4987746"/>
            <a:ext cx="3550920" cy="646331"/>
          </a:xfrm>
          <a:prstGeom prst="rect">
            <a:avLst/>
          </a:prstGeom>
          <a:solidFill>
            <a:schemeClr val="bg1"/>
          </a:solidFill>
          <a:ln w="12700">
            <a:solidFill>
              <a:schemeClr val="tx1"/>
            </a:solidFill>
            <a:prstDash val="dash"/>
          </a:ln>
        </p:spPr>
        <p:txBody>
          <a:bodyPr wrap="square" rtlCol="0">
            <a:spAutoFit/>
          </a:bodyPr>
          <a:lstStyle/>
          <a:p>
            <a:r>
              <a:rPr lang="en-GB" dirty="0"/>
              <a:t>FROM </a:t>
            </a:r>
            <a:r>
              <a:rPr lang="en-GB" dirty="0" err="1">
                <a:solidFill>
                  <a:schemeClr val="accent4">
                    <a:lumMod val="75000"/>
                    <a:lumOff val="25000"/>
                  </a:schemeClr>
                </a:solidFill>
              </a:rPr>
              <a:t>my_apache</a:t>
            </a:r>
            <a:endParaRPr lang="en-GB" dirty="0">
              <a:solidFill>
                <a:schemeClr val="accent4">
                  <a:lumMod val="75000"/>
                  <a:lumOff val="25000"/>
                </a:schemeClr>
              </a:solidFill>
            </a:endParaRPr>
          </a:p>
          <a:p>
            <a:r>
              <a:rPr lang="en-GB" dirty="0"/>
              <a:t>…..</a:t>
            </a:r>
            <a:r>
              <a:rPr lang="en-GB" dirty="0" err="1"/>
              <a:t>etc</a:t>
            </a:r>
            <a:endParaRPr lang="en-GB" dirty="0">
              <a:solidFill>
                <a:srgbClr val="FF0000"/>
              </a:solidFill>
            </a:endParaRPr>
          </a:p>
        </p:txBody>
      </p:sp>
      <p:sp>
        <p:nvSpPr>
          <p:cNvPr id="5" name="TextBox 4"/>
          <p:cNvSpPr txBox="1"/>
          <p:nvPr/>
        </p:nvSpPr>
        <p:spPr>
          <a:xfrm>
            <a:off x="175990" y="1896265"/>
            <a:ext cx="3920490" cy="646331"/>
          </a:xfrm>
          <a:prstGeom prst="rect">
            <a:avLst/>
          </a:prstGeom>
          <a:solidFill>
            <a:schemeClr val="bg1"/>
          </a:solidFill>
          <a:ln w="12700">
            <a:solidFill>
              <a:schemeClr val="tx1"/>
            </a:solidFill>
            <a:prstDash val="dash"/>
          </a:ln>
        </p:spPr>
        <p:txBody>
          <a:bodyPr wrap="square" rtlCol="0">
            <a:spAutoFit/>
          </a:bodyPr>
          <a:lstStyle/>
          <a:p>
            <a:r>
              <a:rPr lang="en-GB" dirty="0"/>
              <a:t>FROM </a:t>
            </a:r>
            <a:r>
              <a:rPr lang="en-GB" dirty="0" err="1"/>
              <a:t>ubuntu</a:t>
            </a:r>
            <a:endParaRPr lang="en-GB" dirty="0"/>
          </a:p>
          <a:p>
            <a:r>
              <a:rPr lang="en-GB" dirty="0"/>
              <a:t>…..</a:t>
            </a:r>
            <a:r>
              <a:rPr lang="en-GB" dirty="0" err="1"/>
              <a:t>etc</a:t>
            </a:r>
            <a:endParaRPr lang="en-GB" dirty="0">
              <a:solidFill>
                <a:srgbClr val="FF0000"/>
              </a:solidFill>
            </a:endParaRPr>
          </a:p>
        </p:txBody>
      </p:sp>
      <p:sp>
        <p:nvSpPr>
          <p:cNvPr id="33" name="TextBox 32"/>
          <p:cNvSpPr txBox="1"/>
          <p:nvPr/>
        </p:nvSpPr>
        <p:spPr>
          <a:xfrm>
            <a:off x="4505636" y="3156873"/>
            <a:ext cx="4352474" cy="3139321"/>
          </a:xfrm>
          <a:prstGeom prst="rect">
            <a:avLst/>
          </a:prstGeom>
          <a:solidFill>
            <a:schemeClr val="bg1"/>
          </a:solidFill>
          <a:ln w="19050">
            <a:solidFill>
              <a:schemeClr val="tx1"/>
            </a:solidFill>
            <a:prstDash val="dash"/>
          </a:ln>
        </p:spPr>
        <p:txBody>
          <a:bodyPr wrap="none" rtlCol="0">
            <a:spAutoFit/>
          </a:bodyPr>
          <a:lstStyle/>
          <a:p>
            <a:r>
              <a:rPr lang="en-GB" b="1" u="sng" dirty="0"/>
              <a:t>ALTERNATIVE APPROACH</a:t>
            </a:r>
          </a:p>
          <a:p>
            <a:r>
              <a:rPr lang="en-GB" b="1" u="sng" dirty="0"/>
              <a:t>Single </a:t>
            </a:r>
            <a:r>
              <a:rPr lang="en-GB" b="1" u="sng" dirty="0" err="1"/>
              <a:t>dockerfile</a:t>
            </a:r>
            <a:endParaRPr lang="en-GB" b="1" u="sng" dirty="0"/>
          </a:p>
          <a:p>
            <a:endParaRPr lang="en-GB" dirty="0"/>
          </a:p>
          <a:p>
            <a:r>
              <a:rPr lang="en-GB" dirty="0"/>
              <a:t>FROM ubuntu AS </a:t>
            </a:r>
            <a:r>
              <a:rPr lang="en-GB" dirty="0" err="1">
                <a:solidFill>
                  <a:srgbClr val="FF0000"/>
                </a:solidFill>
              </a:rPr>
              <a:t>my_ubuntu</a:t>
            </a:r>
            <a:endParaRPr lang="en-GB" dirty="0">
              <a:solidFill>
                <a:srgbClr val="FF0000"/>
              </a:solidFill>
            </a:endParaRPr>
          </a:p>
          <a:p>
            <a:r>
              <a:rPr lang="en-GB" dirty="0"/>
              <a:t>RUN apt-get update &amp;&amp; apt-get install git</a:t>
            </a:r>
          </a:p>
          <a:p>
            <a:br>
              <a:rPr lang="en-GB" dirty="0"/>
            </a:br>
            <a:r>
              <a:rPr lang="en-GB" dirty="0"/>
              <a:t>FROM </a:t>
            </a:r>
            <a:r>
              <a:rPr lang="en-GB" dirty="0" err="1">
                <a:solidFill>
                  <a:srgbClr val="FF0000"/>
                </a:solidFill>
              </a:rPr>
              <a:t>my_ubuntu</a:t>
            </a:r>
            <a:r>
              <a:rPr lang="en-GB" dirty="0"/>
              <a:t> AS </a:t>
            </a:r>
            <a:r>
              <a:rPr lang="en-GB" dirty="0" err="1">
                <a:solidFill>
                  <a:srgbClr val="00B0F0"/>
                </a:solidFill>
              </a:rPr>
              <a:t>my_apache</a:t>
            </a:r>
            <a:endParaRPr lang="en-GB" dirty="0">
              <a:solidFill>
                <a:srgbClr val="00B0F0"/>
              </a:solidFill>
            </a:endParaRPr>
          </a:p>
          <a:p>
            <a:r>
              <a:rPr lang="en-GB" dirty="0"/>
              <a:t>RUN git clone …</a:t>
            </a:r>
          </a:p>
          <a:p>
            <a:br>
              <a:rPr lang="en-GB" dirty="0"/>
            </a:br>
            <a:r>
              <a:rPr lang="en-GB" dirty="0"/>
              <a:t>FROM </a:t>
            </a:r>
            <a:r>
              <a:rPr lang="en-GB" dirty="0" err="1">
                <a:solidFill>
                  <a:srgbClr val="00B0F0"/>
                </a:solidFill>
              </a:rPr>
              <a:t>my_apache</a:t>
            </a:r>
            <a:r>
              <a:rPr lang="en-GB" dirty="0"/>
              <a:t> as </a:t>
            </a:r>
            <a:r>
              <a:rPr lang="en-GB" dirty="0" err="1"/>
              <a:t>my_app</a:t>
            </a:r>
            <a:endParaRPr lang="en-GB" dirty="0"/>
          </a:p>
          <a:p>
            <a:r>
              <a:rPr lang="en-GB" dirty="0"/>
              <a:t>RUN git clone …</a:t>
            </a:r>
          </a:p>
        </p:txBody>
      </p:sp>
      <p:sp>
        <p:nvSpPr>
          <p:cNvPr id="8" name="TextBox 7"/>
          <p:cNvSpPr txBox="1"/>
          <p:nvPr/>
        </p:nvSpPr>
        <p:spPr>
          <a:xfrm>
            <a:off x="149802" y="3144908"/>
            <a:ext cx="3005951" cy="369332"/>
          </a:xfrm>
          <a:prstGeom prst="rect">
            <a:avLst/>
          </a:prstGeom>
          <a:solidFill>
            <a:schemeClr val="bg1"/>
          </a:solidFill>
          <a:ln w="12700">
            <a:solidFill>
              <a:schemeClr val="tx1"/>
            </a:solidFill>
          </a:ln>
        </p:spPr>
        <p:txBody>
          <a:bodyPr wrap="none" rtlCol="0">
            <a:spAutoFit/>
          </a:bodyPr>
          <a:lstStyle/>
          <a:p>
            <a:r>
              <a:rPr lang="en-GB" dirty="0" err="1"/>
              <a:t>dockerfile</a:t>
            </a:r>
            <a:r>
              <a:rPr lang="en-GB" dirty="0"/>
              <a:t>: </a:t>
            </a:r>
            <a:r>
              <a:rPr lang="en-GB" dirty="0" err="1"/>
              <a:t>secondimagefile</a:t>
            </a:r>
            <a:endParaRPr lang="en-GB" dirty="0"/>
          </a:p>
        </p:txBody>
      </p:sp>
      <p:sp>
        <p:nvSpPr>
          <p:cNvPr id="16" name="TextBox 15"/>
          <p:cNvSpPr txBox="1"/>
          <p:nvPr/>
        </p:nvSpPr>
        <p:spPr>
          <a:xfrm>
            <a:off x="175990" y="1526933"/>
            <a:ext cx="2634054" cy="369332"/>
          </a:xfrm>
          <a:prstGeom prst="rect">
            <a:avLst/>
          </a:prstGeom>
          <a:solidFill>
            <a:schemeClr val="bg1"/>
          </a:solidFill>
          <a:ln w="12700">
            <a:solidFill>
              <a:schemeClr val="tx1"/>
            </a:solidFill>
          </a:ln>
        </p:spPr>
        <p:txBody>
          <a:bodyPr wrap="none" rtlCol="0">
            <a:spAutoFit/>
          </a:bodyPr>
          <a:lstStyle/>
          <a:p>
            <a:r>
              <a:rPr lang="en-GB" dirty="0" err="1"/>
              <a:t>dockerfile</a:t>
            </a:r>
            <a:r>
              <a:rPr lang="en-GB" dirty="0"/>
              <a:t>: </a:t>
            </a:r>
            <a:r>
              <a:rPr lang="en-GB" dirty="0" err="1"/>
              <a:t>firstimagefile</a:t>
            </a:r>
            <a:endParaRPr lang="en-GB" dirty="0"/>
          </a:p>
        </p:txBody>
      </p:sp>
      <p:sp>
        <p:nvSpPr>
          <p:cNvPr id="18" name="TextBox 17"/>
          <p:cNvSpPr txBox="1"/>
          <p:nvPr/>
        </p:nvSpPr>
        <p:spPr>
          <a:xfrm>
            <a:off x="399729" y="4606930"/>
            <a:ext cx="2710999" cy="369332"/>
          </a:xfrm>
          <a:prstGeom prst="rect">
            <a:avLst/>
          </a:prstGeom>
          <a:solidFill>
            <a:schemeClr val="bg1"/>
          </a:solidFill>
          <a:ln w="12700">
            <a:solidFill>
              <a:schemeClr val="tx1"/>
            </a:solidFill>
          </a:ln>
        </p:spPr>
        <p:txBody>
          <a:bodyPr wrap="none" rtlCol="0">
            <a:spAutoFit/>
          </a:bodyPr>
          <a:lstStyle/>
          <a:p>
            <a:r>
              <a:rPr lang="en-GB" dirty="0" err="1"/>
              <a:t>dockerfile</a:t>
            </a:r>
            <a:r>
              <a:rPr lang="en-GB" dirty="0"/>
              <a:t>: </a:t>
            </a:r>
            <a:r>
              <a:rPr lang="en-GB" dirty="0" err="1"/>
              <a:t>thirdimagefile</a:t>
            </a:r>
            <a:endParaRPr lang="en-GB" dirty="0"/>
          </a:p>
        </p:txBody>
      </p:sp>
      <p:sp>
        <p:nvSpPr>
          <p:cNvPr id="11" name="TextBox 10"/>
          <p:cNvSpPr txBox="1"/>
          <p:nvPr/>
        </p:nvSpPr>
        <p:spPr>
          <a:xfrm>
            <a:off x="4600575" y="6296194"/>
            <a:ext cx="2454518" cy="369332"/>
          </a:xfrm>
          <a:prstGeom prst="rect">
            <a:avLst/>
          </a:prstGeom>
          <a:noFill/>
        </p:spPr>
        <p:txBody>
          <a:bodyPr wrap="none" rtlCol="0">
            <a:spAutoFit/>
          </a:bodyPr>
          <a:lstStyle/>
          <a:p>
            <a:r>
              <a:rPr lang="en-GB" i="1" dirty="0"/>
              <a:t>See multi-stage builds</a:t>
            </a:r>
          </a:p>
        </p:txBody>
      </p:sp>
      <p:sp>
        <p:nvSpPr>
          <p:cNvPr id="15" name="TextBox 14"/>
          <p:cNvSpPr txBox="1"/>
          <p:nvPr/>
        </p:nvSpPr>
        <p:spPr>
          <a:xfrm>
            <a:off x="4149820" y="1698853"/>
            <a:ext cx="4993675" cy="923330"/>
          </a:xfrm>
          <a:prstGeom prst="rect">
            <a:avLst/>
          </a:prstGeom>
          <a:noFill/>
        </p:spPr>
        <p:txBody>
          <a:bodyPr wrap="none" rtlCol="0">
            <a:spAutoFit/>
          </a:bodyPr>
          <a:lstStyle/>
          <a:p>
            <a:r>
              <a:rPr lang="en-GB" dirty="0"/>
              <a:t>$ </a:t>
            </a:r>
            <a:r>
              <a:rPr lang="en-GB" dirty="0" err="1"/>
              <a:t>docker</a:t>
            </a:r>
            <a:r>
              <a:rPr lang="en-GB" dirty="0"/>
              <a:t> build –t </a:t>
            </a:r>
            <a:r>
              <a:rPr lang="en-GB" dirty="0" err="1">
                <a:solidFill>
                  <a:schemeClr val="accent4">
                    <a:lumMod val="75000"/>
                    <a:lumOff val="25000"/>
                  </a:schemeClr>
                </a:solidFill>
              </a:rPr>
              <a:t>my_ubuntu</a:t>
            </a:r>
            <a:r>
              <a:rPr lang="en-GB" dirty="0">
                <a:solidFill>
                  <a:schemeClr val="accent4">
                    <a:lumMod val="75000"/>
                    <a:lumOff val="25000"/>
                  </a:schemeClr>
                </a:solidFill>
              </a:rPr>
              <a:t> </a:t>
            </a:r>
            <a:r>
              <a:rPr lang="en-GB" dirty="0"/>
              <a:t>./</a:t>
            </a:r>
            <a:r>
              <a:rPr lang="en-GB" dirty="0" err="1"/>
              <a:t>firstimagefile</a:t>
            </a:r>
            <a:endParaRPr lang="en-GB" dirty="0"/>
          </a:p>
          <a:p>
            <a:r>
              <a:rPr lang="en-GB" dirty="0"/>
              <a:t>$ </a:t>
            </a:r>
            <a:r>
              <a:rPr lang="en-GB" dirty="0" err="1"/>
              <a:t>docker</a:t>
            </a:r>
            <a:r>
              <a:rPr lang="en-GB" dirty="0"/>
              <a:t> build –t </a:t>
            </a:r>
            <a:r>
              <a:rPr lang="en-GB" dirty="0" err="1">
                <a:solidFill>
                  <a:schemeClr val="accent4">
                    <a:lumMod val="75000"/>
                    <a:lumOff val="25000"/>
                  </a:schemeClr>
                </a:solidFill>
              </a:rPr>
              <a:t>my_apache</a:t>
            </a:r>
            <a:r>
              <a:rPr lang="en-GB" dirty="0">
                <a:solidFill>
                  <a:schemeClr val="accent4">
                    <a:lumMod val="75000"/>
                    <a:lumOff val="25000"/>
                  </a:schemeClr>
                </a:solidFill>
              </a:rPr>
              <a:t> </a:t>
            </a:r>
            <a:r>
              <a:rPr lang="en-GB" dirty="0"/>
              <a:t>./</a:t>
            </a:r>
            <a:r>
              <a:rPr lang="en-GB" dirty="0" err="1"/>
              <a:t>secondimagefile</a:t>
            </a:r>
            <a:endParaRPr lang="en-GB" dirty="0"/>
          </a:p>
          <a:p>
            <a:r>
              <a:rPr lang="en-GB" dirty="0"/>
              <a:t>$ </a:t>
            </a:r>
            <a:r>
              <a:rPr lang="en-GB" dirty="0" err="1"/>
              <a:t>docker</a:t>
            </a:r>
            <a:r>
              <a:rPr lang="en-GB" dirty="0"/>
              <a:t> build –t </a:t>
            </a:r>
            <a:r>
              <a:rPr lang="en-GB" dirty="0" err="1"/>
              <a:t>my_app</a:t>
            </a:r>
            <a:r>
              <a:rPr lang="en-GB" dirty="0"/>
              <a:t> ./</a:t>
            </a:r>
            <a:r>
              <a:rPr lang="en-GB" dirty="0" err="1"/>
              <a:t>thirdimagefile</a:t>
            </a:r>
            <a:endParaRPr lang="en-GB" dirty="0"/>
          </a:p>
        </p:txBody>
      </p:sp>
    </p:spTree>
    <p:extLst>
      <p:ext uri="{BB962C8B-B14F-4D97-AF65-F5344CB8AC3E}">
        <p14:creationId xmlns:p14="http://schemas.microsoft.com/office/powerpoint/2010/main" val="2426376745"/>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7750" y="2232659"/>
            <a:ext cx="7029450" cy="3606165"/>
          </a:xfrm>
        </p:spPr>
        <p:txBody>
          <a:bodyPr/>
          <a:lstStyle/>
          <a:p>
            <a:pPr marL="0" indent="0" algn="ctr">
              <a:buNone/>
            </a:pPr>
            <a:r>
              <a:rPr lang="en-GB" sz="9600" dirty="0"/>
              <a:t>SHIPPING IMAGES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4035217978"/>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Build Ship Run</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6" name="Picture 5"/>
          <p:cNvPicPr>
            <a:picLocks noChangeAspect="1"/>
          </p:cNvPicPr>
          <p:nvPr/>
        </p:nvPicPr>
        <p:blipFill>
          <a:blip r:embed="rId2"/>
          <a:stretch>
            <a:fillRect/>
          </a:stretch>
        </p:blipFill>
        <p:spPr>
          <a:xfrm>
            <a:off x="481012" y="813380"/>
            <a:ext cx="8239125" cy="4124325"/>
          </a:xfrm>
          <a:prstGeom prst="rect">
            <a:avLst/>
          </a:prstGeom>
        </p:spPr>
      </p:pic>
      <p:sp>
        <p:nvSpPr>
          <p:cNvPr id="7" name="TextBox 6"/>
          <p:cNvSpPr txBox="1"/>
          <p:nvPr/>
        </p:nvSpPr>
        <p:spPr>
          <a:xfrm>
            <a:off x="481011" y="5101339"/>
            <a:ext cx="8186537" cy="923330"/>
          </a:xfrm>
          <a:prstGeom prst="rect">
            <a:avLst/>
          </a:prstGeom>
          <a:noFill/>
        </p:spPr>
        <p:txBody>
          <a:bodyPr wrap="square" rtlCol="0">
            <a:spAutoFit/>
          </a:bodyPr>
          <a:lstStyle/>
          <a:p>
            <a:pPr marL="285750" indent="-285750">
              <a:buFont typeface="Arial" panose="020B0604020202020204" pitchFamily="34" charset="0"/>
              <a:buChar char="•"/>
            </a:pPr>
            <a:r>
              <a:rPr lang="en-GB" dirty="0"/>
              <a:t>Build and destroy container images rapidly. </a:t>
            </a:r>
          </a:p>
          <a:p>
            <a:pPr marL="285750" indent="-285750">
              <a:buFont typeface="Arial" panose="020B0604020202020204" pitchFamily="34" charset="0"/>
              <a:buChar char="•"/>
            </a:pPr>
            <a:r>
              <a:rPr lang="en-GB" dirty="0"/>
              <a:t>Developers can include the container building steps as a part of their development cycle</a:t>
            </a:r>
          </a:p>
        </p:txBody>
      </p:sp>
      <p:sp>
        <p:nvSpPr>
          <p:cNvPr id="8" name="TextBox 7"/>
          <p:cNvSpPr txBox="1"/>
          <p:nvPr/>
        </p:nvSpPr>
        <p:spPr>
          <a:xfrm>
            <a:off x="6617369" y="4610446"/>
            <a:ext cx="1646605" cy="369332"/>
          </a:xfrm>
          <a:prstGeom prst="rect">
            <a:avLst/>
          </a:prstGeom>
          <a:noFill/>
        </p:spPr>
        <p:txBody>
          <a:bodyPr wrap="none" rtlCol="0">
            <a:spAutoFit/>
          </a:bodyPr>
          <a:lstStyle/>
          <a:p>
            <a:r>
              <a:rPr lang="en-GB" dirty="0"/>
              <a:t>Swarm cluster</a:t>
            </a:r>
          </a:p>
        </p:txBody>
      </p:sp>
    </p:spTree>
    <p:extLst>
      <p:ext uri="{BB962C8B-B14F-4D97-AF65-F5344CB8AC3E}">
        <p14:creationId xmlns:p14="http://schemas.microsoft.com/office/powerpoint/2010/main" val="1745352863"/>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400870"/>
          </a:xfrm>
        </p:spPr>
        <p:txBody>
          <a:bodyPr/>
          <a:lstStyle/>
          <a:p>
            <a:r>
              <a:rPr lang="en-GB" dirty="0"/>
              <a:t>Overview Example</a:t>
            </a:r>
          </a:p>
        </p:txBody>
      </p:sp>
      <p:sp>
        <p:nvSpPr>
          <p:cNvPr id="3" name="Content Placeholder 2"/>
          <p:cNvSpPr>
            <a:spLocks noGrp="1"/>
          </p:cNvSpPr>
          <p:nvPr>
            <p:ph idx="1"/>
          </p:nvPr>
        </p:nvSpPr>
        <p:spPr>
          <a:xfrm>
            <a:off x="667150" y="472440"/>
            <a:ext cx="8385409" cy="5851358"/>
          </a:xfrm>
        </p:spPr>
        <p:txBody>
          <a:bodyPr/>
          <a:lstStyle/>
          <a:p>
            <a:pPr marL="0" indent="0">
              <a:buNone/>
            </a:pPr>
            <a:r>
              <a:rPr lang="en-GB" i="1" dirty="0"/>
              <a:t>docker info</a:t>
            </a:r>
            <a:br>
              <a:rPr lang="en-GB" i="1" dirty="0"/>
            </a:br>
            <a:r>
              <a:rPr lang="en-GB" i="1" dirty="0">
                <a:solidFill>
                  <a:srgbClr val="FF0000"/>
                </a:solidFill>
              </a:rPr>
              <a:t>PULL AND RUN THE “registry” IMAGE FROM THE </a:t>
            </a:r>
            <a:r>
              <a:rPr lang="en-GB" i="1" dirty="0" err="1">
                <a:solidFill>
                  <a:srgbClr val="FF0000"/>
                </a:solidFill>
              </a:rPr>
              <a:t>DockerHub</a:t>
            </a:r>
            <a:r>
              <a:rPr lang="en-GB" i="1" dirty="0">
                <a:solidFill>
                  <a:srgbClr val="FF0000"/>
                </a:solidFill>
              </a:rPr>
              <a:t> PUBLIC REPO</a:t>
            </a:r>
            <a:br>
              <a:rPr lang="en-GB" i="1" dirty="0"/>
            </a:br>
            <a:r>
              <a:rPr lang="en-GB" i="1" dirty="0"/>
              <a:t>docker container run --name=registry -d -p5000:5000 registry:2</a:t>
            </a:r>
            <a:br>
              <a:rPr lang="en-GB" i="1" dirty="0"/>
            </a:br>
            <a:r>
              <a:rPr lang="en-GB" i="1" dirty="0"/>
              <a:t>docker container ls --filter name=registry</a:t>
            </a:r>
            <a:br>
              <a:rPr lang="en-GB" i="1" dirty="0"/>
            </a:br>
            <a:r>
              <a:rPr lang="en-GB" b="1" i="1" dirty="0">
                <a:solidFill>
                  <a:schemeClr val="tx1">
                    <a:lumMod val="60000"/>
                    <a:lumOff val="40000"/>
                  </a:schemeClr>
                </a:solidFill>
              </a:rPr>
              <a:t>CREATE </a:t>
            </a:r>
            <a:r>
              <a:rPr lang="en-GB" b="1" i="1" dirty="0" err="1">
                <a:solidFill>
                  <a:schemeClr val="tx1">
                    <a:lumMod val="60000"/>
                    <a:lumOff val="40000"/>
                  </a:schemeClr>
                </a:solidFill>
              </a:rPr>
              <a:t>dockerfile</a:t>
            </a:r>
            <a:r>
              <a:rPr lang="en-GB" b="1" i="1" dirty="0">
                <a:solidFill>
                  <a:schemeClr val="tx1">
                    <a:lumMod val="60000"/>
                    <a:lumOff val="40000"/>
                  </a:schemeClr>
                </a:solidFill>
              </a:rPr>
              <a:t> (see next slide) </a:t>
            </a:r>
            <a:r>
              <a:rPr lang="en-GB" i="1" dirty="0">
                <a:solidFill>
                  <a:srgbClr val="FF0000"/>
                </a:solidFill>
              </a:rPr>
              <a:t>THEN BUILD IT GIVING IT A “LOCAL” IMAGE NAME (AND OPTIONAL TAG)</a:t>
            </a:r>
            <a:br>
              <a:rPr lang="en-GB" i="1" dirty="0"/>
            </a:br>
            <a:r>
              <a:rPr lang="en-GB" i="1" dirty="0"/>
              <a:t>docker image build -t my-nginx </a:t>
            </a:r>
            <a:r>
              <a:rPr lang="en-GB" b="1" i="1" dirty="0"/>
              <a:t>.</a:t>
            </a:r>
          </a:p>
          <a:p>
            <a:pPr marL="0" indent="0">
              <a:buNone/>
            </a:pPr>
            <a:r>
              <a:rPr lang="en-GB" i="1" dirty="0">
                <a:solidFill>
                  <a:srgbClr val="FF0000"/>
                </a:solidFill>
              </a:rPr>
              <a:t>TAG AND PUSH THE IMAGE my-</a:t>
            </a:r>
            <a:r>
              <a:rPr lang="en-GB" i="1" dirty="0" err="1">
                <a:solidFill>
                  <a:srgbClr val="FF0000"/>
                </a:solidFill>
              </a:rPr>
              <a:t>nginx</a:t>
            </a:r>
            <a:r>
              <a:rPr lang="en-GB" i="1" dirty="0">
                <a:solidFill>
                  <a:srgbClr val="FF0000"/>
                </a:solidFill>
              </a:rPr>
              <a:t> TO THE PRIVATE REPO</a:t>
            </a:r>
            <a:br>
              <a:rPr lang="en-GB" i="1" dirty="0"/>
            </a:br>
            <a:r>
              <a:rPr lang="en-GB" i="1" dirty="0" err="1"/>
              <a:t>docker</a:t>
            </a:r>
            <a:r>
              <a:rPr lang="en-GB" i="1" dirty="0"/>
              <a:t> image tag my-</a:t>
            </a:r>
            <a:r>
              <a:rPr lang="en-GB" i="1" dirty="0" err="1"/>
              <a:t>nginx</a:t>
            </a:r>
            <a:r>
              <a:rPr lang="en-GB" i="1" dirty="0"/>
              <a:t> 127.0.0.1:5000/my-</a:t>
            </a:r>
            <a:r>
              <a:rPr lang="en-GB" i="1" dirty="0" err="1"/>
              <a:t>nginx</a:t>
            </a:r>
            <a:br>
              <a:rPr lang="en-GB" i="1" dirty="0"/>
            </a:br>
            <a:r>
              <a:rPr lang="en-GB" i="1" dirty="0" err="1"/>
              <a:t>docker</a:t>
            </a:r>
            <a:r>
              <a:rPr lang="en-GB" i="1" dirty="0"/>
              <a:t> image push 127.0.0.1:5000/my-</a:t>
            </a:r>
            <a:r>
              <a:rPr lang="en-GB" i="1" dirty="0" err="1"/>
              <a:t>nginx</a:t>
            </a:r>
            <a:endParaRPr lang="en-GB" i="1" dirty="0"/>
          </a:p>
          <a:p>
            <a:pPr marL="0" indent="0">
              <a:buNone/>
            </a:pPr>
            <a:r>
              <a:rPr lang="en-GB" i="1" strike="sngStrike" dirty="0">
                <a:solidFill>
                  <a:srgbClr val="FF0000"/>
                </a:solidFill>
              </a:rPr>
              <a:t>TAG AND PUSH THE IMAGE TO THE </a:t>
            </a:r>
            <a:r>
              <a:rPr lang="en-GB" i="1" strike="sngStrike" dirty="0" err="1">
                <a:solidFill>
                  <a:srgbClr val="FF0000"/>
                </a:solidFill>
              </a:rPr>
              <a:t>DockerHub</a:t>
            </a:r>
            <a:r>
              <a:rPr lang="en-GB" i="1" strike="sngStrike" dirty="0">
                <a:solidFill>
                  <a:srgbClr val="FF0000"/>
                </a:solidFill>
              </a:rPr>
              <a:t> PUBLIC REPO</a:t>
            </a:r>
            <a:br>
              <a:rPr lang="en-GB" i="1" strike="sngStrike" dirty="0"/>
            </a:br>
            <a:r>
              <a:rPr lang="en-GB" i="1" strike="sngStrike" dirty="0" err="1"/>
              <a:t>docker</a:t>
            </a:r>
            <a:r>
              <a:rPr lang="en-GB" i="1" strike="sngStrike" dirty="0"/>
              <a:t> login</a:t>
            </a:r>
            <a:br>
              <a:rPr lang="en-GB" i="1" strike="sngStrike" dirty="0"/>
            </a:br>
            <a:r>
              <a:rPr lang="en-GB" i="1" strike="sngStrike" dirty="0" err="1"/>
              <a:t>docker</a:t>
            </a:r>
            <a:r>
              <a:rPr lang="en-GB" i="1" strike="sngStrike" dirty="0"/>
              <a:t> image tag my-</a:t>
            </a:r>
            <a:r>
              <a:rPr lang="en-GB" i="1" strike="sngStrike" dirty="0" err="1"/>
              <a:t>nginx</a:t>
            </a:r>
            <a:r>
              <a:rPr lang="en-GB" i="1" strike="sngStrike" dirty="0"/>
              <a:t> YOUR_DOCKER_ID/my-</a:t>
            </a:r>
            <a:r>
              <a:rPr lang="en-GB" i="1" strike="sngStrike" dirty="0" err="1"/>
              <a:t>nginx</a:t>
            </a:r>
            <a:br>
              <a:rPr lang="en-GB" i="1" strike="sngStrike" dirty="0"/>
            </a:br>
            <a:r>
              <a:rPr lang="en-GB" i="1" strike="sngStrike" dirty="0" err="1"/>
              <a:t>docker</a:t>
            </a:r>
            <a:r>
              <a:rPr lang="en-GB" i="1" strike="sngStrike" dirty="0"/>
              <a:t> push YOUR_DOCKER_ID/my-</a:t>
            </a:r>
            <a:r>
              <a:rPr lang="en-GB" i="1" strike="sngStrike" dirty="0" err="1"/>
              <a:t>nginx</a:t>
            </a:r>
            <a:endParaRPr lang="en-GB" i="1" strike="sngStrike" dirty="0"/>
          </a:p>
          <a:p>
            <a:pPr marL="0" indent="0">
              <a:buNone/>
            </a:pPr>
            <a:r>
              <a:rPr lang="en-GB" i="1" dirty="0">
                <a:solidFill>
                  <a:srgbClr val="FF0000"/>
                </a:solidFill>
              </a:rPr>
              <a:t>RUN THE </a:t>
            </a:r>
            <a:r>
              <a:rPr lang="en-GB" i="1" dirty="0" err="1">
                <a:solidFill>
                  <a:srgbClr val="FF0000"/>
                </a:solidFill>
              </a:rPr>
              <a:t>THE</a:t>
            </a:r>
            <a:r>
              <a:rPr lang="en-GB" i="1" dirty="0">
                <a:solidFill>
                  <a:srgbClr val="FF0000"/>
                </a:solidFill>
              </a:rPr>
              <a:t> IMAGE ON THE PRIVATE REPO</a:t>
            </a:r>
            <a:br>
              <a:rPr lang="en-GB" i="1" dirty="0"/>
            </a:br>
            <a:r>
              <a:rPr lang="en-GB" i="1" dirty="0" err="1"/>
              <a:t>docker</a:t>
            </a:r>
            <a:r>
              <a:rPr lang="en-GB" i="1" dirty="0"/>
              <a:t> container run --name=my-</a:t>
            </a:r>
            <a:r>
              <a:rPr lang="en-GB" i="1" dirty="0" err="1"/>
              <a:t>nginx</a:t>
            </a:r>
            <a:r>
              <a:rPr lang="en-GB" i="1" dirty="0"/>
              <a:t> -d -p8080:80 my-</a:t>
            </a:r>
            <a:r>
              <a:rPr lang="en-GB" i="1" dirty="0" err="1"/>
              <a:t>nginx</a:t>
            </a:r>
            <a:br>
              <a:rPr lang="en-GB" i="1" dirty="0"/>
            </a:br>
            <a:r>
              <a:rPr lang="en-GB" i="1" dirty="0" err="1"/>
              <a:t>docker</a:t>
            </a:r>
            <a:r>
              <a:rPr lang="en-GB" i="1" dirty="0"/>
              <a:t> container ls</a:t>
            </a:r>
          </a:p>
          <a:p>
            <a:pPr marL="0" indent="0">
              <a:buNone/>
            </a:pPr>
            <a:r>
              <a:rPr lang="en-GB" i="1" dirty="0">
                <a:solidFill>
                  <a:srgbClr val="FF0000"/>
                </a:solidFill>
              </a:rPr>
              <a:t>REMOVE BOTH THE RUNNING CONTAINERS</a:t>
            </a:r>
            <a:br>
              <a:rPr lang="en-GB" i="1" dirty="0"/>
            </a:br>
            <a:r>
              <a:rPr lang="en-GB" i="1" dirty="0" err="1"/>
              <a:t>docker</a:t>
            </a:r>
            <a:r>
              <a:rPr lang="en-GB" i="1" dirty="0"/>
              <a:t> container </a:t>
            </a:r>
            <a:r>
              <a:rPr lang="en-GB" i="1" dirty="0" err="1"/>
              <a:t>rm</a:t>
            </a:r>
            <a:r>
              <a:rPr lang="en-GB" i="1" dirty="0"/>
              <a:t> -f my-</a:t>
            </a:r>
            <a:r>
              <a:rPr lang="en-GB" i="1" dirty="0" err="1"/>
              <a:t>nginx</a:t>
            </a:r>
            <a:r>
              <a:rPr lang="en-GB" i="1" dirty="0"/>
              <a:t> registry</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Left Brace 4"/>
          <p:cNvSpPr/>
          <p:nvPr/>
        </p:nvSpPr>
        <p:spPr bwMode="auto">
          <a:xfrm>
            <a:off x="365760" y="4012137"/>
            <a:ext cx="301391" cy="1173480"/>
          </a:xfrm>
          <a:prstGeom prst="leftBrace">
            <a:avLst/>
          </a:prstGeom>
          <a:no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6" name="TextBox 5"/>
          <p:cNvSpPr txBox="1"/>
          <p:nvPr/>
        </p:nvSpPr>
        <p:spPr>
          <a:xfrm rot="16200000">
            <a:off x="-43714" y="4414210"/>
            <a:ext cx="543739" cy="369332"/>
          </a:xfrm>
          <a:prstGeom prst="rect">
            <a:avLst/>
          </a:prstGeom>
          <a:noFill/>
        </p:spPr>
        <p:txBody>
          <a:bodyPr wrap="none" rtlCol="0">
            <a:spAutoFit/>
          </a:bodyPr>
          <a:lstStyle/>
          <a:p>
            <a:r>
              <a:rPr lang="en-GB" dirty="0"/>
              <a:t>FYI</a:t>
            </a:r>
          </a:p>
        </p:txBody>
      </p:sp>
      <p:sp>
        <p:nvSpPr>
          <p:cNvPr id="7" name="Left Brace 6"/>
          <p:cNvSpPr/>
          <p:nvPr/>
        </p:nvSpPr>
        <p:spPr bwMode="auto">
          <a:xfrm>
            <a:off x="365760" y="836206"/>
            <a:ext cx="301391" cy="1173480"/>
          </a:xfrm>
          <a:prstGeom prst="leftBrace">
            <a:avLst/>
          </a:prstGeom>
          <a:no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8" name="TextBox 7"/>
          <p:cNvSpPr txBox="1"/>
          <p:nvPr/>
        </p:nvSpPr>
        <p:spPr>
          <a:xfrm rot="16200000">
            <a:off x="-793918" y="1238279"/>
            <a:ext cx="2044149" cy="369332"/>
          </a:xfrm>
          <a:prstGeom prst="rect">
            <a:avLst/>
          </a:prstGeom>
          <a:noFill/>
        </p:spPr>
        <p:txBody>
          <a:bodyPr wrap="none" rtlCol="0">
            <a:spAutoFit/>
          </a:bodyPr>
          <a:lstStyle/>
          <a:p>
            <a:r>
              <a:rPr lang="en-GB" b="1" dirty="0">
                <a:solidFill>
                  <a:srgbClr val="FF0000"/>
                </a:solidFill>
              </a:rPr>
              <a:t>Do this just once</a:t>
            </a:r>
          </a:p>
        </p:txBody>
      </p:sp>
    </p:spTree>
    <p:extLst>
      <p:ext uri="{BB962C8B-B14F-4D97-AF65-F5344CB8AC3E}">
        <p14:creationId xmlns:p14="http://schemas.microsoft.com/office/powerpoint/2010/main" val="2322033101"/>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Docker Registries</a:t>
            </a:r>
          </a:p>
        </p:txBody>
      </p:sp>
      <p:sp>
        <p:nvSpPr>
          <p:cNvPr id="3" name="Content Placeholder 2"/>
          <p:cNvSpPr>
            <a:spLocks noGrp="1"/>
          </p:cNvSpPr>
          <p:nvPr>
            <p:ph idx="1"/>
          </p:nvPr>
        </p:nvSpPr>
        <p:spPr>
          <a:xfrm>
            <a:off x="1047750" y="1049154"/>
            <a:ext cx="7029450" cy="4789671"/>
          </a:xfrm>
        </p:spPr>
        <p:txBody>
          <a:bodyPr/>
          <a:lstStyle/>
          <a:p>
            <a:r>
              <a:rPr lang="en-GB" dirty="0"/>
              <a:t>Typically ship Docker images via a Docker registry</a:t>
            </a:r>
          </a:p>
          <a:p>
            <a:r>
              <a:rPr lang="en-GB" dirty="0"/>
              <a:t>The public registry hosted by Docker Inc. is called </a:t>
            </a:r>
            <a:r>
              <a:rPr lang="en-GB" b="1" dirty="0"/>
              <a:t>Docker Hub</a:t>
            </a:r>
          </a:p>
          <a:p>
            <a:r>
              <a:rPr lang="en-GB" dirty="0"/>
              <a:t>To ship a Docker image to a registry use:</a:t>
            </a:r>
          </a:p>
          <a:p>
            <a:pPr marL="0" indent="0">
              <a:buNone/>
            </a:pPr>
            <a:r>
              <a:rPr lang="en-GB" i="1" dirty="0"/>
              <a:t>	</a:t>
            </a:r>
            <a:r>
              <a:rPr lang="en-GB" i="1" dirty="0" err="1"/>
              <a:t>docker</a:t>
            </a:r>
            <a:r>
              <a:rPr lang="en-GB" i="1" dirty="0"/>
              <a:t> image push</a:t>
            </a:r>
          </a:p>
          <a:p>
            <a:r>
              <a:rPr lang="en-GB" dirty="0"/>
              <a:t>To download an image from a registry use:</a:t>
            </a:r>
          </a:p>
          <a:p>
            <a:pPr marL="0" indent="0">
              <a:buNone/>
            </a:pPr>
            <a:r>
              <a:rPr lang="en-GB" dirty="0"/>
              <a:t>	</a:t>
            </a:r>
            <a:r>
              <a:rPr lang="en-GB" i="1" dirty="0" err="1"/>
              <a:t>docker</a:t>
            </a:r>
            <a:r>
              <a:rPr lang="en-GB" i="1" dirty="0"/>
              <a:t> image pull</a:t>
            </a:r>
            <a:r>
              <a:rPr lang="en-GB" dirty="0"/>
              <a:t>	</a:t>
            </a:r>
            <a:r>
              <a:rPr lang="en-GB" dirty="0">
                <a:sym typeface="Wingdings" panose="05000000000000000000" pitchFamily="2" charset="2"/>
              </a:rPr>
              <a:t> Manually pulling image</a:t>
            </a:r>
            <a:endParaRPr lang="en-GB" i="1" dirty="0"/>
          </a:p>
          <a:p>
            <a:pPr lvl="1"/>
            <a:r>
              <a:rPr lang="en-GB" dirty="0"/>
              <a:t>However, running a container causes its image to be </a:t>
            </a:r>
            <a:r>
              <a:rPr lang="en-GB" u="sng" dirty="0"/>
              <a:t>automatically</a:t>
            </a:r>
            <a:r>
              <a:rPr lang="en-GB" dirty="0"/>
              <a:t> checked and downloaded to the host before running i.e.  </a:t>
            </a:r>
            <a:r>
              <a:rPr lang="en-GB" i="1" dirty="0" err="1"/>
              <a:t>docker</a:t>
            </a:r>
            <a:r>
              <a:rPr lang="en-GB" i="1" dirty="0"/>
              <a:t> run image</a:t>
            </a:r>
            <a:endParaRPr lang="en-GB" dirty="0"/>
          </a:p>
          <a:p>
            <a:endParaRPr lang="en-GB" dirty="0"/>
          </a:p>
          <a:p>
            <a:r>
              <a:rPr lang="en-GB" b="1" u="sng" dirty="0">
                <a:solidFill>
                  <a:srgbClr val="FF0000"/>
                </a:solidFill>
              </a:rPr>
              <a:t>A private registry is an instance of the registry image, and runs within Docker</a:t>
            </a:r>
            <a:r>
              <a:rPr lang="en-GB" dirty="0"/>
              <a:t>.</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073798382"/>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a:t>
            </a:r>
          </a:p>
        </p:txBody>
      </p:sp>
      <p:sp>
        <p:nvSpPr>
          <p:cNvPr id="3" name="Content Placeholder 2"/>
          <p:cNvSpPr>
            <a:spLocks noGrp="1"/>
          </p:cNvSpPr>
          <p:nvPr>
            <p:ph idx="1"/>
          </p:nvPr>
        </p:nvSpPr>
        <p:spPr>
          <a:xfrm>
            <a:off x="803207" y="5707781"/>
            <a:ext cx="7749416" cy="966345"/>
          </a:xfrm>
        </p:spPr>
        <p:txBody>
          <a:bodyPr/>
          <a:lstStyle/>
          <a:p>
            <a:pPr marL="0" indent="0">
              <a:buNone/>
            </a:pPr>
            <a:r>
              <a:rPr lang="en-GB" dirty="0"/>
              <a:t>Developers pull images from the Docker public registry (</a:t>
            </a:r>
            <a:r>
              <a:rPr lang="en-GB" b="1" dirty="0"/>
              <a:t>Docker Hub</a:t>
            </a:r>
            <a:r>
              <a:rPr lang="en-GB" dirty="0"/>
              <a:t>) then push and pull images from their own Docker private registry</a:t>
            </a:r>
            <a:endParaRPr lang="en-GB" i="1"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6" name="Picture 5"/>
          <p:cNvPicPr>
            <a:picLocks noChangeAspect="1"/>
          </p:cNvPicPr>
          <p:nvPr/>
        </p:nvPicPr>
        <p:blipFill>
          <a:blip r:embed="rId2"/>
          <a:stretch>
            <a:fillRect/>
          </a:stretch>
        </p:blipFill>
        <p:spPr>
          <a:xfrm>
            <a:off x="1113535" y="921497"/>
            <a:ext cx="6974080" cy="4709336"/>
          </a:xfrm>
          <a:prstGeom prst="rect">
            <a:avLst/>
          </a:prstGeom>
        </p:spPr>
      </p:pic>
    </p:spTree>
    <p:extLst>
      <p:ext uri="{BB962C8B-B14F-4D97-AF65-F5344CB8AC3E}">
        <p14:creationId xmlns:p14="http://schemas.microsoft.com/office/powerpoint/2010/main" val="3044098688"/>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br>
              <a:rPr lang="en-GB" dirty="0"/>
            </a:br>
            <a:r>
              <a:rPr lang="en-GB" dirty="0"/>
              <a:t>Start Local (Private) Docker Registry</a:t>
            </a:r>
          </a:p>
        </p:txBody>
      </p:sp>
      <p:sp>
        <p:nvSpPr>
          <p:cNvPr id="3" name="Content Placeholder 2"/>
          <p:cNvSpPr>
            <a:spLocks noGrp="1"/>
          </p:cNvSpPr>
          <p:nvPr>
            <p:ph idx="1"/>
          </p:nvPr>
        </p:nvSpPr>
        <p:spPr>
          <a:xfrm>
            <a:off x="1047749" y="844550"/>
            <a:ext cx="7475421" cy="2553169"/>
          </a:xfrm>
        </p:spPr>
        <p:txBody>
          <a:bodyPr/>
          <a:lstStyle/>
          <a:p>
            <a:r>
              <a:rPr lang="en-GB" dirty="0"/>
              <a:t>A registry is an instance of the registry image, and runs within Docker.</a:t>
            </a:r>
          </a:p>
          <a:p>
            <a:r>
              <a:rPr lang="en-GB" dirty="0"/>
              <a:t>The registry image uses port 5000</a:t>
            </a:r>
          </a:p>
          <a:p>
            <a:pPr marL="0" indent="0">
              <a:buNone/>
            </a:pPr>
            <a:r>
              <a:rPr lang="en-GB" i="1" dirty="0" err="1"/>
              <a:t>docker</a:t>
            </a:r>
            <a:r>
              <a:rPr lang="en-GB" i="1" dirty="0"/>
              <a:t> container run --name=registry --detach </a:t>
            </a:r>
            <a:br>
              <a:rPr lang="en-GB" i="1" dirty="0"/>
            </a:br>
            <a:r>
              <a:rPr lang="en-GB" i="1" dirty="0"/>
              <a:t>--publish 5000:5000 registry:2</a:t>
            </a:r>
          </a:p>
          <a:p>
            <a:pPr marL="0" indent="0">
              <a:buNone/>
            </a:pPr>
            <a:r>
              <a:rPr lang="en-GB" dirty="0"/>
              <a:t>OR SHORTHAND</a:t>
            </a:r>
          </a:p>
          <a:p>
            <a:pPr marL="0" indent="0">
              <a:buNone/>
            </a:pPr>
            <a:r>
              <a:rPr lang="en-GB" i="1" dirty="0" err="1"/>
              <a:t>docker</a:t>
            </a:r>
            <a:r>
              <a:rPr lang="en-GB" i="1" dirty="0"/>
              <a:t> container run --name=registry -d -p 5000:5000 registry:2</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563873" y="4191803"/>
            <a:ext cx="2304455" cy="1754326"/>
          </a:xfrm>
          <a:prstGeom prst="rect">
            <a:avLst/>
          </a:prstGeom>
          <a:noFill/>
        </p:spPr>
        <p:txBody>
          <a:bodyPr wrap="square" rtlCol="0">
            <a:spAutoFit/>
          </a:bodyPr>
          <a:lstStyle/>
          <a:p>
            <a:r>
              <a:rPr lang="en-GB" b="1" dirty="0"/>
              <a:t>--name </a:t>
            </a:r>
            <a:r>
              <a:rPr lang="en-GB" dirty="0"/>
              <a:t>= “registry”</a:t>
            </a:r>
          </a:p>
          <a:p>
            <a:r>
              <a:rPr lang="en-GB" dirty="0"/>
              <a:t>How to identify the container later</a:t>
            </a:r>
          </a:p>
          <a:p>
            <a:r>
              <a:rPr lang="en-GB" dirty="0"/>
              <a:t>(instead of UUID)</a:t>
            </a:r>
            <a:br>
              <a:rPr lang="en-GB" dirty="0"/>
            </a:br>
            <a:r>
              <a:rPr lang="en-GB" dirty="0"/>
              <a:t>Here, the container is called “registry”</a:t>
            </a:r>
          </a:p>
        </p:txBody>
      </p:sp>
      <p:cxnSp>
        <p:nvCxnSpPr>
          <p:cNvPr id="7" name="Straight Arrow Connector 6"/>
          <p:cNvCxnSpPr/>
          <p:nvPr/>
        </p:nvCxnSpPr>
        <p:spPr bwMode="auto">
          <a:xfrm flipV="1">
            <a:off x="1939491" y="3436219"/>
            <a:ext cx="1809549" cy="688207"/>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TextBox 8"/>
          <p:cNvSpPr txBox="1"/>
          <p:nvPr/>
        </p:nvSpPr>
        <p:spPr>
          <a:xfrm>
            <a:off x="2689452" y="4401779"/>
            <a:ext cx="2286809" cy="2308324"/>
          </a:xfrm>
          <a:prstGeom prst="rect">
            <a:avLst/>
          </a:prstGeom>
          <a:noFill/>
        </p:spPr>
        <p:txBody>
          <a:bodyPr wrap="square" rtlCol="0">
            <a:spAutoFit/>
          </a:bodyPr>
          <a:lstStyle/>
          <a:p>
            <a:r>
              <a:rPr lang="en-GB" b="1" dirty="0"/>
              <a:t>--detach</a:t>
            </a:r>
            <a:br>
              <a:rPr lang="en-GB" b="1" dirty="0"/>
            </a:br>
            <a:r>
              <a:rPr lang="en-GB" b="1" dirty="0"/>
              <a:t>-d</a:t>
            </a:r>
          </a:p>
          <a:p>
            <a:r>
              <a:rPr lang="en-GB" dirty="0"/>
              <a:t>Start container in detached mode i.e. exit when the root process used to run the container exits</a:t>
            </a:r>
          </a:p>
          <a:p>
            <a:r>
              <a:rPr lang="en-GB" dirty="0"/>
              <a:t>(i.e. as a daemon)</a:t>
            </a:r>
          </a:p>
        </p:txBody>
      </p:sp>
      <p:sp>
        <p:nvSpPr>
          <p:cNvPr id="10" name="TextBox 9"/>
          <p:cNvSpPr txBox="1"/>
          <p:nvPr/>
        </p:nvSpPr>
        <p:spPr>
          <a:xfrm>
            <a:off x="4867969" y="4291086"/>
            <a:ext cx="2557922" cy="2585323"/>
          </a:xfrm>
          <a:prstGeom prst="rect">
            <a:avLst/>
          </a:prstGeom>
          <a:noFill/>
        </p:spPr>
        <p:txBody>
          <a:bodyPr wrap="square" rtlCol="0">
            <a:spAutoFit/>
          </a:bodyPr>
          <a:lstStyle/>
          <a:p>
            <a:r>
              <a:rPr lang="en-GB" b="1" dirty="0"/>
              <a:t>--publish</a:t>
            </a:r>
            <a:br>
              <a:rPr lang="en-GB" b="1" dirty="0"/>
            </a:br>
            <a:r>
              <a:rPr lang="en-GB" b="1" dirty="0"/>
              <a:t>-p 5000:5000</a:t>
            </a:r>
          </a:p>
          <a:p>
            <a:r>
              <a:rPr lang="en-GB" dirty="0"/>
              <a:t>Publish a container's port or a range of ports to the host</a:t>
            </a:r>
          </a:p>
          <a:p>
            <a:r>
              <a:rPr lang="en-GB" i="1" dirty="0" err="1"/>
              <a:t>hostport</a:t>
            </a:r>
            <a:r>
              <a:rPr lang="en-GB" i="1" dirty="0"/>
              <a:t> : </a:t>
            </a:r>
            <a:r>
              <a:rPr lang="en-GB" i="1" dirty="0" err="1"/>
              <a:t>containerport</a:t>
            </a:r>
            <a:endParaRPr lang="en-GB" i="1" dirty="0"/>
          </a:p>
          <a:p>
            <a:r>
              <a:rPr lang="en-GB" dirty="0"/>
              <a:t>The exposed container port 5000 is mapped to the host port 5000</a:t>
            </a:r>
          </a:p>
        </p:txBody>
      </p:sp>
      <p:sp>
        <p:nvSpPr>
          <p:cNvPr id="12" name="TextBox 11"/>
          <p:cNvSpPr txBox="1"/>
          <p:nvPr/>
        </p:nvSpPr>
        <p:spPr>
          <a:xfrm>
            <a:off x="6975902" y="3861160"/>
            <a:ext cx="2286809" cy="646331"/>
          </a:xfrm>
          <a:prstGeom prst="rect">
            <a:avLst/>
          </a:prstGeom>
          <a:noFill/>
        </p:spPr>
        <p:txBody>
          <a:bodyPr wrap="square" rtlCol="0">
            <a:spAutoFit/>
          </a:bodyPr>
          <a:lstStyle/>
          <a:p>
            <a:pPr marL="0" indent="0">
              <a:buNone/>
            </a:pPr>
            <a:r>
              <a:rPr lang="en-GB" b="1" dirty="0"/>
              <a:t>registry:2</a:t>
            </a:r>
          </a:p>
          <a:p>
            <a:r>
              <a:rPr lang="en-GB" dirty="0"/>
              <a:t>Registry V2 image</a:t>
            </a:r>
          </a:p>
        </p:txBody>
      </p:sp>
      <p:cxnSp>
        <p:nvCxnSpPr>
          <p:cNvPr id="14" name="Straight Arrow Connector 13"/>
          <p:cNvCxnSpPr/>
          <p:nvPr/>
        </p:nvCxnSpPr>
        <p:spPr bwMode="auto">
          <a:xfrm flipV="1">
            <a:off x="3946358" y="3397719"/>
            <a:ext cx="1496728" cy="726707"/>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6" name="Straight Arrow Connector 15"/>
          <p:cNvCxnSpPr/>
          <p:nvPr/>
        </p:nvCxnSpPr>
        <p:spPr bwMode="auto">
          <a:xfrm flipV="1">
            <a:off x="5938787" y="3513222"/>
            <a:ext cx="101066" cy="678581"/>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8" name="Straight Arrow Connector 17"/>
          <p:cNvCxnSpPr/>
          <p:nvPr/>
        </p:nvCxnSpPr>
        <p:spPr bwMode="auto">
          <a:xfrm flipH="1" flipV="1">
            <a:off x="7709836" y="3513221"/>
            <a:ext cx="69775" cy="274321"/>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578435391"/>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br>
              <a:rPr lang="en-GB" dirty="0"/>
            </a:br>
            <a:r>
              <a:rPr lang="en-GB" dirty="0"/>
              <a:t>Check Registry is Running</a:t>
            </a:r>
          </a:p>
        </p:txBody>
      </p:sp>
      <p:sp>
        <p:nvSpPr>
          <p:cNvPr id="3" name="Content Placeholder 2"/>
          <p:cNvSpPr>
            <a:spLocks noGrp="1"/>
          </p:cNvSpPr>
          <p:nvPr>
            <p:ph idx="1"/>
          </p:nvPr>
        </p:nvSpPr>
        <p:spPr>
          <a:xfrm>
            <a:off x="625642" y="1724025"/>
            <a:ext cx="7738712" cy="4114800"/>
          </a:xfrm>
        </p:spPr>
        <p:txBody>
          <a:bodyPr/>
          <a:lstStyle/>
          <a:p>
            <a:r>
              <a:rPr lang="en-GB" dirty="0"/>
              <a:t>List (ls) the running containers</a:t>
            </a:r>
          </a:p>
          <a:p>
            <a:endParaRPr lang="en-GB" dirty="0"/>
          </a:p>
          <a:p>
            <a:pPr marL="0" indent="0">
              <a:buNone/>
            </a:pPr>
            <a:r>
              <a:rPr lang="en-GB" i="1" dirty="0" err="1"/>
              <a:t>docker</a:t>
            </a:r>
            <a:r>
              <a:rPr lang="en-GB" i="1" dirty="0"/>
              <a:t> container ls</a:t>
            </a:r>
            <a:r>
              <a:rPr lang="en-GB" dirty="0"/>
              <a:t> </a:t>
            </a:r>
            <a:br>
              <a:rPr lang="en-GB" dirty="0"/>
            </a:br>
            <a:r>
              <a:rPr lang="en-GB" i="1" dirty="0" err="1"/>
              <a:t>docker</a:t>
            </a:r>
            <a:r>
              <a:rPr lang="en-GB" i="1" dirty="0"/>
              <a:t> container ls --all</a:t>
            </a:r>
          </a:p>
          <a:p>
            <a:pPr marL="0" indent="0">
              <a:buNone/>
            </a:pPr>
            <a:r>
              <a:rPr lang="en-GB" i="1" dirty="0" err="1"/>
              <a:t>docker</a:t>
            </a:r>
            <a:r>
              <a:rPr lang="en-GB" i="1" dirty="0"/>
              <a:t> container ls --filter name=registry            </a:t>
            </a:r>
            <a:r>
              <a:rPr lang="en-GB" dirty="0">
                <a:sym typeface="Wingdings" panose="05000000000000000000" pitchFamily="2" charset="2"/>
              </a:rPr>
              <a:t> list just “</a:t>
            </a:r>
            <a:r>
              <a:rPr lang="en-GB" i="1" dirty="0">
                <a:sym typeface="Wingdings" panose="05000000000000000000" pitchFamily="2" charset="2"/>
              </a:rPr>
              <a:t>registry</a:t>
            </a:r>
            <a:r>
              <a:rPr lang="en-GB" dirty="0">
                <a:sym typeface="Wingdings" panose="05000000000000000000" pitchFamily="2" charset="2"/>
              </a:rPr>
              <a:t>”</a:t>
            </a:r>
            <a:endParaRPr lang="en-GB" dirty="0"/>
          </a:p>
          <a:p>
            <a:endParaRPr lang="en-GB" dirty="0"/>
          </a:p>
          <a:p>
            <a:r>
              <a:rPr lang="en-GB" dirty="0"/>
              <a:t>NOTE: if registry has exited start it again</a:t>
            </a:r>
          </a:p>
          <a:p>
            <a:endParaRPr lang="en-GB" dirty="0"/>
          </a:p>
          <a:p>
            <a:pPr marL="0" indent="0">
              <a:buNone/>
            </a:pPr>
            <a:r>
              <a:rPr lang="en-GB" i="1" dirty="0" err="1"/>
              <a:t>docker</a:t>
            </a:r>
            <a:r>
              <a:rPr lang="en-GB" i="1" dirty="0"/>
              <a:t> container start registry</a:t>
            </a:r>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6180667" y="5264745"/>
            <a:ext cx="2763308" cy="923330"/>
          </a:xfrm>
          <a:prstGeom prst="rect">
            <a:avLst/>
          </a:prstGeom>
          <a:noFill/>
          <a:ln w="19050">
            <a:solidFill>
              <a:schemeClr val="tx1"/>
            </a:solidFill>
          </a:ln>
        </p:spPr>
        <p:txBody>
          <a:bodyPr wrap="square" rtlCol="0">
            <a:spAutoFit/>
          </a:bodyPr>
          <a:lstStyle/>
          <a:p>
            <a:r>
              <a:rPr lang="en-GB" dirty="0"/>
              <a:t>Do not forget </a:t>
            </a:r>
            <a:r>
              <a:rPr lang="en-GB" i="1" dirty="0" err="1"/>
              <a:t>docker</a:t>
            </a:r>
            <a:r>
              <a:rPr lang="en-GB" i="1" dirty="0"/>
              <a:t> </a:t>
            </a:r>
            <a:r>
              <a:rPr lang="en-GB" i="1" dirty="0" err="1"/>
              <a:t>ps</a:t>
            </a:r>
            <a:r>
              <a:rPr lang="en-GB" i="1" dirty="0"/>
              <a:t> </a:t>
            </a:r>
            <a:r>
              <a:rPr lang="en-GB" dirty="0"/>
              <a:t>and </a:t>
            </a:r>
            <a:r>
              <a:rPr lang="en-GB" i="1" dirty="0" err="1"/>
              <a:t>docker</a:t>
            </a:r>
            <a:r>
              <a:rPr lang="en-GB" i="1" dirty="0"/>
              <a:t> container ls </a:t>
            </a:r>
            <a:r>
              <a:rPr lang="en-GB" dirty="0"/>
              <a:t>are identical</a:t>
            </a:r>
          </a:p>
        </p:txBody>
      </p:sp>
    </p:spTree>
    <p:extLst>
      <p:ext uri="{BB962C8B-B14F-4D97-AF65-F5344CB8AC3E}">
        <p14:creationId xmlns:p14="http://schemas.microsoft.com/office/powerpoint/2010/main" val="1729961327"/>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Image Registries (Repositories)</a:t>
            </a:r>
          </a:p>
        </p:txBody>
      </p:sp>
      <p:sp>
        <p:nvSpPr>
          <p:cNvPr id="3" name="Content Placeholder 2"/>
          <p:cNvSpPr>
            <a:spLocks noGrp="1"/>
          </p:cNvSpPr>
          <p:nvPr>
            <p:ph idx="1"/>
          </p:nvPr>
        </p:nvSpPr>
        <p:spPr>
          <a:xfrm>
            <a:off x="1047750" y="1438977"/>
            <a:ext cx="7029450" cy="4399848"/>
          </a:xfrm>
        </p:spPr>
        <p:txBody>
          <a:bodyPr/>
          <a:lstStyle/>
          <a:p>
            <a:r>
              <a:rPr lang="en-GB" dirty="0"/>
              <a:t>Images are stored in repositories in Docker registries e.g. you can create a repository in </a:t>
            </a:r>
            <a:r>
              <a:rPr lang="en-GB" dirty="0" err="1"/>
              <a:t>DockerHub</a:t>
            </a:r>
            <a:endParaRPr lang="en-GB" dirty="0"/>
          </a:p>
          <a:p>
            <a:endParaRPr lang="en-GB" dirty="0"/>
          </a:p>
          <a:p>
            <a:endParaRPr lang="en-GB" dirty="0"/>
          </a:p>
          <a:p>
            <a:endParaRPr lang="en-GB" dirty="0"/>
          </a:p>
          <a:p>
            <a:endParaRPr lang="en-GB" dirty="0"/>
          </a:p>
          <a:p>
            <a:endParaRPr lang="en-GB" dirty="0"/>
          </a:p>
          <a:p>
            <a:r>
              <a:rPr lang="en-GB" dirty="0"/>
              <a:t>A single Docker Hub repository can hold many Docker images (stored as </a:t>
            </a:r>
            <a:r>
              <a:rPr lang="en-GB" b="1" dirty="0"/>
              <a:t>tags</a:t>
            </a:r>
            <a:r>
              <a:rPr lang="en-GB" dirty="0"/>
              <a:t>).</a:t>
            </a:r>
          </a:p>
          <a:p>
            <a:r>
              <a:rPr lang="en-GB" dirty="0"/>
              <a:t>You can push and pull repositories as well as individual images</a:t>
            </a:r>
            <a:br>
              <a:rPr lang="en-GB" dirty="0"/>
            </a:br>
            <a:r>
              <a:rPr lang="en-GB" dirty="0"/>
              <a:t>	</a:t>
            </a:r>
            <a:r>
              <a:rPr lang="en-GB" i="1" dirty="0"/>
              <a:t>docker image pull some-repo-name  </a:t>
            </a:r>
            <a:r>
              <a:rPr lang="en-GB" i="1" dirty="0">
                <a:sym typeface="Wingdings" panose="05000000000000000000" pitchFamily="2" charset="2"/>
              </a:rPr>
              <a:t> :latest image</a:t>
            </a:r>
            <a:br>
              <a:rPr lang="en-GB" i="1" dirty="0"/>
            </a:br>
            <a:r>
              <a:rPr lang="en-GB" i="1" dirty="0"/>
              <a:t>        docker image pull </a:t>
            </a:r>
            <a:r>
              <a:rPr lang="en-GB" i="1" dirty="0" err="1"/>
              <a:t>some-repo-name:tagname</a:t>
            </a:r>
            <a:br>
              <a:rPr lang="en-GB" i="1" dirty="0"/>
            </a:br>
            <a:r>
              <a:rPr lang="en-GB" i="1" dirty="0"/>
              <a:t>        docker image pull --all-tags some-repo-name</a:t>
            </a:r>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5" name="Picture 4"/>
          <p:cNvPicPr>
            <a:picLocks noChangeAspect="1"/>
          </p:cNvPicPr>
          <p:nvPr/>
        </p:nvPicPr>
        <p:blipFill>
          <a:blip r:embed="rId2"/>
          <a:stretch>
            <a:fillRect/>
          </a:stretch>
        </p:blipFill>
        <p:spPr>
          <a:xfrm>
            <a:off x="2687926" y="2349593"/>
            <a:ext cx="3236019" cy="1452386"/>
          </a:xfrm>
          <a:prstGeom prst="rect">
            <a:avLst/>
          </a:prstGeom>
        </p:spPr>
      </p:pic>
    </p:spTree>
    <p:extLst>
      <p:ext uri="{BB962C8B-B14F-4D97-AF65-F5344CB8AC3E}">
        <p14:creationId xmlns:p14="http://schemas.microsoft.com/office/powerpoint/2010/main" val="157346529"/>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567891"/>
          </a:xfrm>
        </p:spPr>
        <p:txBody>
          <a:bodyPr/>
          <a:lstStyle/>
          <a:p>
            <a:r>
              <a:rPr lang="en-GB" dirty="0"/>
              <a:t>Image Naming</a:t>
            </a:r>
          </a:p>
        </p:txBody>
      </p:sp>
      <p:sp>
        <p:nvSpPr>
          <p:cNvPr id="3" name="Content Placeholder 2"/>
          <p:cNvSpPr>
            <a:spLocks noGrp="1"/>
          </p:cNvSpPr>
          <p:nvPr>
            <p:ph idx="1"/>
          </p:nvPr>
        </p:nvSpPr>
        <p:spPr>
          <a:xfrm>
            <a:off x="171747" y="761016"/>
            <a:ext cx="8772228" cy="5627985"/>
          </a:xfrm>
          <a:noFill/>
          <a:ln>
            <a:solidFill>
              <a:srgbClr val="0070C0"/>
            </a:solidFill>
          </a:ln>
        </p:spPr>
        <p:txBody>
          <a:bodyPr/>
          <a:lstStyle/>
          <a:p>
            <a:r>
              <a:rPr lang="en-GB" dirty="0"/>
              <a:t>An image name is made up of slash-separated name components</a:t>
            </a:r>
          </a:p>
          <a:p>
            <a:pPr lvl="1"/>
            <a:r>
              <a:rPr lang="en-GB" dirty="0"/>
              <a:t>optionally prefixed by a registry hostname.</a:t>
            </a:r>
            <a:br>
              <a:rPr lang="en-GB" dirty="0"/>
            </a:br>
            <a:r>
              <a:rPr lang="en-GB" dirty="0" err="1"/>
              <a:t>DockerHub</a:t>
            </a:r>
            <a:r>
              <a:rPr lang="en-GB" dirty="0"/>
              <a:t> is used by default. </a:t>
            </a:r>
          </a:p>
          <a:p>
            <a:r>
              <a:rPr lang="en-GB" dirty="0" err="1"/>
              <a:t>DockerHub</a:t>
            </a:r>
            <a:r>
              <a:rPr lang="en-GB" dirty="0"/>
              <a:t> specify your </a:t>
            </a:r>
            <a:r>
              <a:rPr lang="en-GB" dirty="0" err="1"/>
              <a:t>DockerID</a:t>
            </a:r>
            <a:r>
              <a:rPr lang="en-GB" dirty="0"/>
              <a:t>:</a:t>
            </a:r>
            <a:br>
              <a:rPr lang="en-GB" dirty="0"/>
            </a:br>
            <a:r>
              <a:rPr lang="en-GB" dirty="0"/>
              <a:t>	</a:t>
            </a:r>
            <a:r>
              <a:rPr lang="en-GB" i="1" dirty="0"/>
              <a:t>&lt;</a:t>
            </a:r>
            <a:r>
              <a:rPr lang="en-GB" i="1" dirty="0" err="1"/>
              <a:t>DockerID</a:t>
            </a:r>
            <a:r>
              <a:rPr lang="en-GB" i="1" dirty="0"/>
              <a:t>&gt; / </a:t>
            </a:r>
            <a:r>
              <a:rPr lang="en-GB" i="1" dirty="0" err="1"/>
              <a:t>reponame</a:t>
            </a:r>
            <a:r>
              <a:rPr lang="en-GB" i="1" dirty="0"/>
              <a:t> : tag</a:t>
            </a:r>
          </a:p>
          <a:p>
            <a:pPr marL="0" indent="0">
              <a:buNone/>
            </a:pPr>
            <a:r>
              <a:rPr lang="en-GB" b="1" dirty="0" err="1"/>
              <a:t>reponame</a:t>
            </a:r>
            <a:r>
              <a:rPr lang="en-GB" dirty="0"/>
              <a:t>: repository name…contains tagged versions of same image</a:t>
            </a:r>
            <a:endParaRPr lang="en-GB" b="1" dirty="0"/>
          </a:p>
          <a:p>
            <a:r>
              <a:rPr lang="en-GB" dirty="0"/>
              <a:t>When specifying private repository:</a:t>
            </a:r>
            <a:br>
              <a:rPr lang="en-GB" dirty="0"/>
            </a:br>
            <a:r>
              <a:rPr lang="en-GB" dirty="0"/>
              <a:t>	</a:t>
            </a:r>
            <a:r>
              <a:rPr lang="en-GB" i="1" dirty="0" err="1">
                <a:solidFill>
                  <a:srgbClr val="0070C0"/>
                </a:solidFill>
              </a:rPr>
              <a:t>hostregistry:port</a:t>
            </a:r>
            <a:r>
              <a:rPr lang="en-GB" i="1" dirty="0"/>
              <a:t>/</a:t>
            </a:r>
            <a:r>
              <a:rPr lang="en-GB" i="1" dirty="0" err="1"/>
              <a:t>reponame</a:t>
            </a:r>
            <a:r>
              <a:rPr lang="en-GB" i="1" dirty="0"/>
              <a:t>/</a:t>
            </a:r>
            <a:r>
              <a:rPr lang="en-GB" i="1" dirty="0" err="1"/>
              <a:t>imagename:tag</a:t>
            </a:r>
            <a:endParaRPr lang="en-GB" i="1" dirty="0"/>
          </a:p>
          <a:p>
            <a:pPr marL="0" indent="0">
              <a:buNone/>
            </a:pPr>
            <a:r>
              <a:rPr lang="en-GB" b="1" dirty="0" err="1"/>
              <a:t>hostregistry</a:t>
            </a:r>
            <a:r>
              <a:rPr lang="en-GB" dirty="0"/>
              <a:t>: the </a:t>
            </a:r>
            <a:r>
              <a:rPr lang="en-GB" u="sng" dirty="0"/>
              <a:t>optional</a:t>
            </a:r>
            <a:r>
              <a:rPr lang="en-GB" dirty="0"/>
              <a:t> hostname must comply with standard DNS rules, but may not contain underscores</a:t>
            </a:r>
          </a:p>
          <a:p>
            <a:pPr marL="0" indent="0">
              <a:buNone/>
            </a:pPr>
            <a:r>
              <a:rPr lang="en-GB" b="1" dirty="0"/>
              <a:t>port</a:t>
            </a:r>
            <a:r>
              <a:rPr lang="en-GB" dirty="0"/>
              <a:t>: </a:t>
            </a:r>
            <a:r>
              <a:rPr lang="en-GB" u="sng" dirty="0"/>
              <a:t>optional</a:t>
            </a:r>
            <a:r>
              <a:rPr lang="en-GB" dirty="0"/>
              <a:t> host port number  </a:t>
            </a:r>
          </a:p>
          <a:p>
            <a:pPr marL="0" indent="0">
              <a:buNone/>
            </a:pPr>
            <a:r>
              <a:rPr lang="en-GB" b="1" dirty="0" err="1"/>
              <a:t>reponame</a:t>
            </a:r>
            <a:r>
              <a:rPr lang="en-GB" dirty="0"/>
              <a:t>: the </a:t>
            </a:r>
            <a:r>
              <a:rPr lang="en-GB" u="sng" dirty="0"/>
              <a:t>optional</a:t>
            </a:r>
            <a:r>
              <a:rPr lang="en-GB" dirty="0"/>
              <a:t> name of the repository</a:t>
            </a:r>
            <a:r>
              <a:rPr lang="en-GB" dirty="0">
                <a:solidFill>
                  <a:srgbClr val="FF0000"/>
                </a:solidFill>
              </a:rPr>
              <a:t>, if omitted the </a:t>
            </a:r>
            <a:r>
              <a:rPr lang="en-GB" dirty="0" err="1">
                <a:solidFill>
                  <a:srgbClr val="FF0000"/>
                </a:solidFill>
              </a:rPr>
              <a:t>the</a:t>
            </a:r>
            <a:r>
              <a:rPr lang="en-GB" dirty="0">
                <a:solidFill>
                  <a:srgbClr val="FF0000"/>
                </a:solidFill>
              </a:rPr>
              <a:t> image and repo name are essentially the same since there is only one image in the repository</a:t>
            </a:r>
          </a:p>
          <a:p>
            <a:pPr marL="0" indent="0">
              <a:buNone/>
            </a:pPr>
            <a:r>
              <a:rPr lang="en-GB" b="1" dirty="0" err="1"/>
              <a:t>imagename</a:t>
            </a:r>
            <a:r>
              <a:rPr lang="en-GB" dirty="0"/>
              <a:t>: the name given by you to your image</a:t>
            </a:r>
          </a:p>
          <a:p>
            <a:pPr marL="0" indent="0">
              <a:buNone/>
            </a:pPr>
            <a:r>
              <a:rPr lang="en-GB" b="1" dirty="0"/>
              <a:t>tag</a:t>
            </a:r>
            <a:r>
              <a:rPr lang="en-GB" dirty="0"/>
              <a:t>: the </a:t>
            </a:r>
            <a:r>
              <a:rPr lang="en-GB" u="sng" dirty="0"/>
              <a:t>optional</a:t>
            </a:r>
            <a:r>
              <a:rPr lang="en-GB" dirty="0"/>
              <a:t> tag name given by you or if not provided the default is “latest” </a:t>
            </a:r>
          </a:p>
          <a:p>
            <a:endParaRPr lang="en-GB" dirty="0"/>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6" name="TextBox 5"/>
          <p:cNvSpPr txBox="1"/>
          <p:nvPr/>
        </p:nvSpPr>
        <p:spPr>
          <a:xfrm>
            <a:off x="6051359" y="1248598"/>
            <a:ext cx="2664906" cy="830997"/>
          </a:xfrm>
          <a:prstGeom prst="rect">
            <a:avLst/>
          </a:prstGeom>
          <a:solidFill>
            <a:schemeClr val="bg1"/>
          </a:solidFill>
          <a:ln>
            <a:solidFill>
              <a:schemeClr val="tx1"/>
            </a:solidFill>
          </a:ln>
        </p:spPr>
        <p:txBody>
          <a:bodyPr wrap="square" rtlCol="0">
            <a:spAutoFit/>
          </a:bodyPr>
          <a:lstStyle/>
          <a:p>
            <a:r>
              <a:rPr lang="en-GB" sz="1200" dirty="0"/>
              <a:t>Essentially image naming adopts a convention which some Docker operations rely on to identify where things should be stored</a:t>
            </a:r>
          </a:p>
        </p:txBody>
      </p:sp>
    </p:spTree>
    <p:extLst>
      <p:ext uri="{BB962C8B-B14F-4D97-AF65-F5344CB8AC3E}">
        <p14:creationId xmlns:p14="http://schemas.microsoft.com/office/powerpoint/2010/main" val="2653822636"/>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Tagging</a:t>
            </a:r>
          </a:p>
        </p:txBody>
      </p:sp>
      <p:sp>
        <p:nvSpPr>
          <p:cNvPr id="3" name="Content Placeholder 2"/>
          <p:cNvSpPr>
            <a:spLocks noGrp="1"/>
          </p:cNvSpPr>
          <p:nvPr>
            <p:ph idx="1"/>
          </p:nvPr>
        </p:nvSpPr>
        <p:spPr>
          <a:xfrm>
            <a:off x="1047750" y="969018"/>
            <a:ext cx="7029450" cy="1769769"/>
          </a:xfrm>
        </p:spPr>
        <p:txBody>
          <a:bodyPr/>
          <a:lstStyle/>
          <a:p>
            <a:r>
              <a:rPr lang="en-GB" dirty="0"/>
              <a:t>Tag Naming conventions </a:t>
            </a:r>
            <a:r>
              <a:rPr lang="en-GB" dirty="0">
                <a:sym typeface="Wingdings" panose="05000000000000000000" pitchFamily="2" charset="2"/>
              </a:rPr>
              <a:t> n</a:t>
            </a:r>
            <a:r>
              <a:rPr lang="en-GB" dirty="0"/>
              <a:t>ame after either a</a:t>
            </a:r>
          </a:p>
          <a:p>
            <a:pPr lvl="1"/>
            <a:r>
              <a:rPr lang="en-GB" dirty="0"/>
              <a:t>Git Commit Hash </a:t>
            </a:r>
            <a:r>
              <a:rPr lang="en-GB" dirty="0">
                <a:sym typeface="Wingdings" panose="05000000000000000000" pitchFamily="2" charset="2"/>
              </a:rPr>
              <a:t> to easily find associated changes</a:t>
            </a:r>
          </a:p>
          <a:p>
            <a:pPr lvl="1"/>
            <a:r>
              <a:rPr lang="en-GB" dirty="0">
                <a:sym typeface="Wingdings" panose="05000000000000000000" pitchFamily="2" charset="2"/>
              </a:rPr>
              <a:t>Names e.g. OS and version date</a:t>
            </a:r>
          </a:p>
          <a:p>
            <a:pPr lvl="1"/>
            <a:r>
              <a:rPr lang="en-GB" dirty="0">
                <a:sym typeface="Wingdings" panose="05000000000000000000" pitchFamily="2" charset="2"/>
              </a:rPr>
              <a:t>Version numbering of your choice</a:t>
            </a:r>
          </a:p>
          <a:p>
            <a:pPr lvl="1"/>
            <a:endParaRPr lang="en-GB" dirty="0">
              <a:sym typeface="Wingdings" panose="05000000000000000000" pitchFamily="2" charset="2"/>
            </a:endParaRPr>
          </a:p>
          <a:p>
            <a:pPr lvl="1"/>
            <a:endParaRPr lang="en-GB" dirty="0">
              <a:sym typeface="Wingdings" panose="05000000000000000000" pitchFamily="2" charset="2"/>
            </a:endParaRPr>
          </a:p>
          <a:p>
            <a:pPr lvl="1"/>
            <a:endParaRPr lang="en-GB" dirty="0">
              <a:sym typeface="Wingdings" panose="05000000000000000000" pitchFamily="2" charset="2"/>
            </a:endParaRP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047750" y="3112460"/>
            <a:ext cx="7148111" cy="369332"/>
          </a:xfrm>
          <a:prstGeom prst="rect">
            <a:avLst/>
          </a:prstGeom>
          <a:noFill/>
        </p:spPr>
        <p:txBody>
          <a:bodyPr wrap="none" rtlCol="0">
            <a:spAutoFit/>
          </a:bodyPr>
          <a:lstStyle/>
          <a:p>
            <a:r>
              <a:rPr lang="en-GB" dirty="0" err="1"/>
              <a:t>docker</a:t>
            </a:r>
            <a:r>
              <a:rPr lang="en-GB" dirty="0"/>
              <a:t>  image    tag    </a:t>
            </a:r>
            <a:r>
              <a:rPr lang="en-GB" dirty="0" err="1"/>
              <a:t>imagename</a:t>
            </a:r>
            <a:r>
              <a:rPr lang="en-GB" dirty="0"/>
              <a:t>    </a:t>
            </a:r>
            <a:r>
              <a:rPr lang="en-GB" dirty="0" err="1"/>
              <a:t>repositoryname</a:t>
            </a:r>
            <a:r>
              <a:rPr lang="en-GB" dirty="0"/>
              <a:t>/</a:t>
            </a:r>
            <a:r>
              <a:rPr lang="en-GB" dirty="0" err="1"/>
              <a:t>imagename:tag</a:t>
            </a:r>
            <a:endParaRPr lang="en-GB" dirty="0"/>
          </a:p>
        </p:txBody>
      </p:sp>
      <p:sp>
        <p:nvSpPr>
          <p:cNvPr id="6" name="TextBox 5"/>
          <p:cNvSpPr txBox="1"/>
          <p:nvPr/>
        </p:nvSpPr>
        <p:spPr>
          <a:xfrm>
            <a:off x="2403592" y="3745992"/>
            <a:ext cx="4164329" cy="923330"/>
          </a:xfrm>
          <a:prstGeom prst="rect">
            <a:avLst/>
          </a:prstGeom>
          <a:noFill/>
        </p:spPr>
        <p:txBody>
          <a:bodyPr wrap="square" rtlCol="0">
            <a:spAutoFit/>
          </a:bodyPr>
          <a:lstStyle/>
          <a:p>
            <a:r>
              <a:rPr lang="en-GB" dirty="0"/>
              <a:t>Defaults to version tag=“latest” when </a:t>
            </a:r>
            <a:r>
              <a:rPr lang="en-GB" dirty="0" err="1"/>
              <a:t>tagname</a:t>
            </a:r>
            <a:r>
              <a:rPr lang="en-GB" dirty="0"/>
              <a:t> not specified i.e.</a:t>
            </a:r>
          </a:p>
          <a:p>
            <a:r>
              <a:rPr lang="en-GB" dirty="0" err="1"/>
              <a:t>imagename:latest</a:t>
            </a:r>
            <a:endParaRPr lang="en-GB" dirty="0"/>
          </a:p>
        </p:txBody>
      </p:sp>
      <p:cxnSp>
        <p:nvCxnSpPr>
          <p:cNvPr id="8" name="Straight Arrow Connector 7"/>
          <p:cNvCxnSpPr/>
          <p:nvPr/>
        </p:nvCxnSpPr>
        <p:spPr bwMode="auto">
          <a:xfrm flipH="1" flipV="1">
            <a:off x="4506897" y="3438745"/>
            <a:ext cx="117125" cy="264307"/>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TextBox 8"/>
          <p:cNvSpPr txBox="1"/>
          <p:nvPr/>
        </p:nvSpPr>
        <p:spPr>
          <a:xfrm>
            <a:off x="1047750" y="4693892"/>
            <a:ext cx="5775940" cy="1754326"/>
          </a:xfrm>
          <a:prstGeom prst="rect">
            <a:avLst/>
          </a:prstGeom>
          <a:noFill/>
        </p:spPr>
        <p:txBody>
          <a:bodyPr wrap="none" rtlCol="0">
            <a:spAutoFit/>
          </a:bodyPr>
          <a:lstStyle/>
          <a:p>
            <a:r>
              <a:rPr lang="en-GB" dirty="0"/>
              <a:t>EXAMPLES:</a:t>
            </a:r>
            <a:br>
              <a:rPr lang="en-GB" dirty="0"/>
            </a:br>
            <a:r>
              <a:rPr lang="en-GB" i="1" dirty="0" err="1"/>
              <a:t>docker</a:t>
            </a:r>
            <a:r>
              <a:rPr lang="en-GB" i="1" dirty="0"/>
              <a:t> image tag   0e5574283393     fedora/</a:t>
            </a:r>
            <a:r>
              <a:rPr lang="en-GB" i="1" dirty="0" err="1"/>
              <a:t>httpd</a:t>
            </a:r>
            <a:br>
              <a:rPr lang="en-GB" dirty="0"/>
            </a:br>
            <a:r>
              <a:rPr lang="en-GB" i="1" dirty="0" err="1"/>
              <a:t>docker</a:t>
            </a:r>
            <a:r>
              <a:rPr lang="en-GB" i="1" dirty="0"/>
              <a:t> tag   0e5574283393     fedora/httpd:version1.0</a:t>
            </a:r>
            <a:br>
              <a:rPr lang="en-GB" i="1" dirty="0"/>
            </a:br>
            <a:r>
              <a:rPr lang="en-GB" i="1" dirty="0" err="1"/>
              <a:t>docker</a:t>
            </a:r>
            <a:r>
              <a:rPr lang="en-GB" i="1" dirty="0"/>
              <a:t> tag   httpd:version1.0   fedora/httpd:version2.0</a:t>
            </a:r>
            <a:br>
              <a:rPr lang="en-GB" i="1" dirty="0"/>
            </a:br>
            <a:r>
              <a:rPr lang="en-GB" i="1" dirty="0" err="1"/>
              <a:t>docker</a:t>
            </a:r>
            <a:r>
              <a:rPr lang="en-GB" i="1" dirty="0"/>
              <a:t> tag   </a:t>
            </a:r>
            <a:r>
              <a:rPr lang="en-GB" i="1" dirty="0" err="1"/>
              <a:t>httpd:latest</a:t>
            </a:r>
            <a:r>
              <a:rPr lang="en-GB" i="1" dirty="0"/>
              <a:t>           fedora/httpd:version3.0</a:t>
            </a:r>
          </a:p>
          <a:p>
            <a:r>
              <a:rPr lang="en-GB" i="1" dirty="0" err="1"/>
              <a:t>docker</a:t>
            </a:r>
            <a:r>
              <a:rPr lang="en-GB" i="1" dirty="0"/>
              <a:t> tag   </a:t>
            </a:r>
            <a:r>
              <a:rPr lang="en-GB" i="1" dirty="0" err="1"/>
              <a:t>httpd</a:t>
            </a:r>
            <a:r>
              <a:rPr lang="en-GB" i="1" dirty="0"/>
              <a:t>                     fedora/httpd:version4.0</a:t>
            </a:r>
          </a:p>
        </p:txBody>
      </p:sp>
      <p:sp>
        <p:nvSpPr>
          <p:cNvPr id="7" name="TextBox 6"/>
          <p:cNvSpPr txBox="1"/>
          <p:nvPr/>
        </p:nvSpPr>
        <p:spPr>
          <a:xfrm>
            <a:off x="6823690" y="5024598"/>
            <a:ext cx="2069797" cy="646331"/>
          </a:xfrm>
          <a:prstGeom prst="rect">
            <a:avLst/>
          </a:prstGeom>
          <a:noFill/>
        </p:spPr>
        <p:txBody>
          <a:bodyPr wrap="none" rtlCol="0">
            <a:spAutoFit/>
          </a:bodyPr>
          <a:lstStyle/>
          <a:p>
            <a:r>
              <a:rPr lang="en-GB" dirty="0"/>
              <a:t>“fedora” repository</a:t>
            </a:r>
            <a:br>
              <a:rPr lang="en-GB" dirty="0"/>
            </a:br>
            <a:r>
              <a:rPr lang="en-GB" dirty="0"/>
              <a:t>“</a:t>
            </a:r>
            <a:r>
              <a:rPr lang="en-GB" dirty="0" err="1"/>
              <a:t>httpd</a:t>
            </a:r>
            <a:r>
              <a:rPr lang="en-GB" dirty="0"/>
              <a:t>” image</a:t>
            </a:r>
          </a:p>
        </p:txBody>
      </p:sp>
      <p:sp>
        <p:nvSpPr>
          <p:cNvPr id="11" name="TextBox 10"/>
          <p:cNvSpPr txBox="1"/>
          <p:nvPr/>
        </p:nvSpPr>
        <p:spPr>
          <a:xfrm>
            <a:off x="357623" y="2435192"/>
            <a:ext cx="7968848" cy="646331"/>
          </a:xfrm>
          <a:prstGeom prst="rect">
            <a:avLst/>
          </a:prstGeom>
          <a:noFill/>
        </p:spPr>
        <p:txBody>
          <a:bodyPr wrap="none" rtlCol="0">
            <a:spAutoFit/>
          </a:bodyPr>
          <a:lstStyle/>
          <a:p>
            <a:r>
              <a:rPr lang="en-GB" dirty="0"/>
              <a:t>An image can have multiple tags, in essence we are giving it multiple names</a:t>
            </a:r>
            <a:br>
              <a:rPr lang="en-GB" dirty="0"/>
            </a:br>
            <a:r>
              <a:rPr lang="en-GB" dirty="0"/>
              <a:t>…… which we will want to do when pushing images to repositories</a:t>
            </a:r>
          </a:p>
        </p:txBody>
      </p:sp>
      <p:sp>
        <p:nvSpPr>
          <p:cNvPr id="10" name="TextBox 9"/>
          <p:cNvSpPr txBox="1"/>
          <p:nvPr/>
        </p:nvSpPr>
        <p:spPr>
          <a:xfrm>
            <a:off x="6635262" y="23446"/>
            <a:ext cx="2399248" cy="923330"/>
          </a:xfrm>
          <a:prstGeom prst="rect">
            <a:avLst/>
          </a:prstGeom>
          <a:solidFill>
            <a:schemeClr val="bg1"/>
          </a:solidFill>
        </p:spPr>
        <p:txBody>
          <a:bodyPr wrap="square" rtlCol="0">
            <a:spAutoFit/>
          </a:bodyPr>
          <a:lstStyle/>
          <a:p>
            <a:r>
              <a:rPr lang="en-GB" dirty="0"/>
              <a:t>It’s a bit confusing, but we tag an image with </a:t>
            </a:r>
            <a:r>
              <a:rPr lang="en-GB" i="1" dirty="0" err="1"/>
              <a:t>name:tag</a:t>
            </a:r>
            <a:endParaRPr lang="en-GB" i="1" dirty="0"/>
          </a:p>
        </p:txBody>
      </p:sp>
    </p:spTree>
    <p:extLst>
      <p:ext uri="{BB962C8B-B14F-4D97-AF65-F5344CB8AC3E}">
        <p14:creationId xmlns:p14="http://schemas.microsoft.com/office/powerpoint/2010/main" val="337354994"/>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Note: The “latest” tag name</a:t>
            </a:r>
          </a:p>
        </p:txBody>
      </p:sp>
      <p:sp>
        <p:nvSpPr>
          <p:cNvPr id="3" name="Content Placeholder 2"/>
          <p:cNvSpPr>
            <a:spLocks noGrp="1"/>
          </p:cNvSpPr>
          <p:nvPr>
            <p:ph idx="1"/>
          </p:nvPr>
        </p:nvSpPr>
        <p:spPr>
          <a:xfrm>
            <a:off x="1047750" y="1198986"/>
            <a:ext cx="7029450" cy="4114800"/>
          </a:xfrm>
        </p:spPr>
        <p:txBody>
          <a:bodyPr/>
          <a:lstStyle/>
          <a:p>
            <a:r>
              <a:rPr lang="en-GB" dirty="0"/>
              <a:t>The tag name “latest” is just like any other tag name.</a:t>
            </a:r>
          </a:p>
          <a:p>
            <a:r>
              <a:rPr lang="en-GB" dirty="0"/>
              <a:t>The onus is on the developer to tag the images properly such that “latest” always points to the latest stable release of the image.</a:t>
            </a:r>
          </a:p>
          <a:p>
            <a:r>
              <a:rPr lang="en-GB" dirty="0"/>
              <a:t>If you build an image without specifying a tag value then the “latest” is used by default</a:t>
            </a:r>
            <a:br>
              <a:rPr lang="en-GB" dirty="0"/>
            </a:br>
            <a:br>
              <a:rPr lang="en-GB" dirty="0"/>
            </a:br>
            <a:br>
              <a:rPr lang="en-GB" dirty="0"/>
            </a:br>
            <a:br>
              <a:rPr lang="en-GB" dirty="0"/>
            </a:br>
            <a:r>
              <a:rPr lang="en-GB" dirty="0"/>
              <a:t> </a:t>
            </a:r>
          </a:p>
          <a:p>
            <a:r>
              <a:rPr lang="en-GB" dirty="0"/>
              <a:t>If you tag an image as “latest” and push it, then it will replace any existing image tagged “latest”</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5668CDEF-5675-42DE-A642-EF97FCB76131}"/>
              </a:ext>
            </a:extLst>
          </p:cNvPr>
          <p:cNvSpPr txBox="1"/>
          <p:nvPr/>
        </p:nvSpPr>
        <p:spPr>
          <a:xfrm>
            <a:off x="1368650" y="3256386"/>
            <a:ext cx="5391219" cy="646331"/>
          </a:xfrm>
          <a:prstGeom prst="rect">
            <a:avLst/>
          </a:prstGeom>
          <a:noFill/>
        </p:spPr>
        <p:txBody>
          <a:bodyPr wrap="none" rtlCol="0">
            <a:spAutoFit/>
          </a:bodyPr>
          <a:lstStyle/>
          <a:p>
            <a:r>
              <a:rPr lang="en-GB" dirty="0"/>
              <a:t>$ docker image tag my-image </a:t>
            </a:r>
            <a:r>
              <a:rPr lang="en-GB" dirty="0" err="1"/>
              <a:t>xyz</a:t>
            </a:r>
            <a:r>
              <a:rPr lang="en-GB" dirty="0"/>
              <a:t>/</a:t>
            </a:r>
            <a:r>
              <a:rPr lang="en-GB" dirty="0" err="1"/>
              <a:t>my-image</a:t>
            </a:r>
            <a:r>
              <a:rPr lang="en-GB" b="1" dirty="0" err="1"/>
              <a:t>:latest</a:t>
            </a:r>
            <a:endParaRPr lang="en-GB" b="1" dirty="0"/>
          </a:p>
          <a:p>
            <a:r>
              <a:rPr lang="en-GB" dirty="0"/>
              <a:t>$ docker image tag my-image </a:t>
            </a:r>
            <a:r>
              <a:rPr lang="en-GB" dirty="0" err="1"/>
              <a:t>xyz</a:t>
            </a:r>
            <a:r>
              <a:rPr lang="en-GB" dirty="0"/>
              <a:t>/my-image</a:t>
            </a:r>
          </a:p>
        </p:txBody>
      </p:sp>
      <p:sp>
        <p:nvSpPr>
          <p:cNvPr id="6" name="Right Brace 5">
            <a:extLst>
              <a:ext uri="{FF2B5EF4-FFF2-40B4-BE49-F238E27FC236}">
                <a16:creationId xmlns:a16="http://schemas.microsoft.com/office/drawing/2014/main" id="{C86A4653-E00F-4AA3-86B7-452636F8D524}"/>
              </a:ext>
            </a:extLst>
          </p:cNvPr>
          <p:cNvSpPr/>
          <p:nvPr/>
        </p:nvSpPr>
        <p:spPr bwMode="auto">
          <a:xfrm>
            <a:off x="6648573" y="3301820"/>
            <a:ext cx="212376" cy="519143"/>
          </a:xfrm>
          <a:prstGeom prst="rightBrace">
            <a:avLst/>
          </a:prstGeom>
          <a:no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7" name="TextBox 6">
            <a:extLst>
              <a:ext uri="{FF2B5EF4-FFF2-40B4-BE49-F238E27FC236}">
                <a16:creationId xmlns:a16="http://schemas.microsoft.com/office/drawing/2014/main" id="{EE7FE047-1315-4F59-82F8-5EBAD115E62E}"/>
              </a:ext>
            </a:extLst>
          </p:cNvPr>
          <p:cNvSpPr txBox="1"/>
          <p:nvPr/>
        </p:nvSpPr>
        <p:spPr>
          <a:xfrm>
            <a:off x="6860949" y="3297743"/>
            <a:ext cx="1537151" cy="523220"/>
          </a:xfrm>
          <a:prstGeom prst="rect">
            <a:avLst/>
          </a:prstGeom>
          <a:noFill/>
        </p:spPr>
        <p:txBody>
          <a:bodyPr wrap="square" rtlCol="0">
            <a:spAutoFit/>
          </a:bodyPr>
          <a:lstStyle/>
          <a:p>
            <a:r>
              <a:rPr lang="en-GB" sz="1400" i="1" dirty="0"/>
              <a:t>These produce identical results</a:t>
            </a:r>
          </a:p>
        </p:txBody>
      </p:sp>
      <p:sp>
        <p:nvSpPr>
          <p:cNvPr id="8" name="TextBox 7">
            <a:extLst>
              <a:ext uri="{FF2B5EF4-FFF2-40B4-BE49-F238E27FC236}">
                <a16:creationId xmlns:a16="http://schemas.microsoft.com/office/drawing/2014/main" id="{3BB3FB2B-D164-4571-8891-DFA1F5AAAE32}"/>
              </a:ext>
            </a:extLst>
          </p:cNvPr>
          <p:cNvSpPr txBox="1"/>
          <p:nvPr/>
        </p:nvSpPr>
        <p:spPr>
          <a:xfrm>
            <a:off x="1363542" y="3804036"/>
            <a:ext cx="4634602" cy="646331"/>
          </a:xfrm>
          <a:prstGeom prst="rect">
            <a:avLst/>
          </a:prstGeom>
          <a:noFill/>
        </p:spPr>
        <p:txBody>
          <a:bodyPr wrap="none" rtlCol="0">
            <a:spAutoFit/>
          </a:bodyPr>
          <a:lstStyle/>
          <a:p>
            <a:r>
              <a:rPr lang="en-GB" dirty="0"/>
              <a:t>$ docker image push </a:t>
            </a:r>
            <a:r>
              <a:rPr lang="en-GB" dirty="0" err="1"/>
              <a:t>xyz</a:t>
            </a:r>
            <a:r>
              <a:rPr lang="en-GB" dirty="0"/>
              <a:t>/</a:t>
            </a:r>
            <a:r>
              <a:rPr lang="en-GB" dirty="0" err="1"/>
              <a:t>my-image</a:t>
            </a:r>
            <a:r>
              <a:rPr lang="en-GB" b="1" dirty="0" err="1"/>
              <a:t>:latest</a:t>
            </a:r>
            <a:endParaRPr lang="en-GB" b="1" dirty="0"/>
          </a:p>
          <a:p>
            <a:r>
              <a:rPr lang="en-GB" dirty="0"/>
              <a:t>$ docker image push </a:t>
            </a:r>
            <a:r>
              <a:rPr lang="en-GB" dirty="0" err="1"/>
              <a:t>xyz</a:t>
            </a:r>
            <a:r>
              <a:rPr lang="en-GB" dirty="0"/>
              <a:t>/my-image</a:t>
            </a:r>
          </a:p>
        </p:txBody>
      </p:sp>
      <p:sp>
        <p:nvSpPr>
          <p:cNvPr id="12" name="Right Brace 11">
            <a:extLst>
              <a:ext uri="{FF2B5EF4-FFF2-40B4-BE49-F238E27FC236}">
                <a16:creationId xmlns:a16="http://schemas.microsoft.com/office/drawing/2014/main" id="{69540B5C-A21A-4135-AB19-D422A54B91CB}"/>
              </a:ext>
            </a:extLst>
          </p:cNvPr>
          <p:cNvSpPr/>
          <p:nvPr/>
        </p:nvSpPr>
        <p:spPr bwMode="auto">
          <a:xfrm>
            <a:off x="5950532" y="3919629"/>
            <a:ext cx="212376" cy="519143"/>
          </a:xfrm>
          <a:prstGeom prst="rightBrace">
            <a:avLst/>
          </a:prstGeom>
          <a:no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3" name="TextBox 12">
            <a:extLst>
              <a:ext uri="{FF2B5EF4-FFF2-40B4-BE49-F238E27FC236}">
                <a16:creationId xmlns:a16="http://schemas.microsoft.com/office/drawing/2014/main" id="{73122408-9A00-4C5D-A379-BFDA9143C859}"/>
              </a:ext>
            </a:extLst>
          </p:cNvPr>
          <p:cNvSpPr txBox="1"/>
          <p:nvPr/>
        </p:nvSpPr>
        <p:spPr>
          <a:xfrm>
            <a:off x="6162908" y="3915552"/>
            <a:ext cx="1537151" cy="523220"/>
          </a:xfrm>
          <a:prstGeom prst="rect">
            <a:avLst/>
          </a:prstGeom>
          <a:noFill/>
        </p:spPr>
        <p:txBody>
          <a:bodyPr wrap="square" rtlCol="0">
            <a:spAutoFit/>
          </a:bodyPr>
          <a:lstStyle/>
          <a:p>
            <a:r>
              <a:rPr lang="en-GB" sz="1400" i="1" dirty="0"/>
              <a:t>These produce identical results</a:t>
            </a:r>
          </a:p>
        </p:txBody>
      </p:sp>
      <p:sp>
        <p:nvSpPr>
          <p:cNvPr id="14" name="TextBox 13">
            <a:extLst>
              <a:ext uri="{FF2B5EF4-FFF2-40B4-BE49-F238E27FC236}">
                <a16:creationId xmlns:a16="http://schemas.microsoft.com/office/drawing/2014/main" id="{248DDFB7-95CC-4089-AFF2-7E304D88AE76}"/>
              </a:ext>
            </a:extLst>
          </p:cNvPr>
          <p:cNvSpPr txBox="1"/>
          <p:nvPr/>
        </p:nvSpPr>
        <p:spPr>
          <a:xfrm>
            <a:off x="1369441" y="5154209"/>
            <a:ext cx="4134465" cy="923330"/>
          </a:xfrm>
          <a:prstGeom prst="rect">
            <a:avLst/>
          </a:prstGeom>
          <a:noFill/>
        </p:spPr>
        <p:txBody>
          <a:bodyPr wrap="none" rtlCol="0">
            <a:spAutoFit/>
          </a:bodyPr>
          <a:lstStyle/>
          <a:p>
            <a:r>
              <a:rPr lang="en-GB" dirty="0"/>
              <a:t>$ docker image push </a:t>
            </a:r>
            <a:r>
              <a:rPr lang="en-GB" dirty="0" err="1"/>
              <a:t>xyz</a:t>
            </a:r>
            <a:r>
              <a:rPr lang="en-GB" dirty="0"/>
              <a:t>/my-image</a:t>
            </a:r>
            <a:endParaRPr lang="en-GB" b="1" dirty="0"/>
          </a:p>
          <a:p>
            <a:r>
              <a:rPr lang="en-GB" dirty="0"/>
              <a:t>$ docker image build -t </a:t>
            </a:r>
            <a:r>
              <a:rPr lang="en-GB" dirty="0" err="1"/>
              <a:t>xyz</a:t>
            </a:r>
            <a:r>
              <a:rPr lang="en-GB" dirty="0"/>
              <a:t>/my-image .</a:t>
            </a:r>
          </a:p>
          <a:p>
            <a:r>
              <a:rPr lang="en-GB" dirty="0"/>
              <a:t>$ docker image push </a:t>
            </a:r>
            <a:r>
              <a:rPr lang="en-GB" dirty="0" err="1"/>
              <a:t>xyz</a:t>
            </a:r>
            <a:r>
              <a:rPr lang="en-GB" dirty="0"/>
              <a:t>/my-image</a:t>
            </a:r>
          </a:p>
        </p:txBody>
      </p:sp>
      <p:sp>
        <p:nvSpPr>
          <p:cNvPr id="15" name="TextBox 14">
            <a:extLst>
              <a:ext uri="{FF2B5EF4-FFF2-40B4-BE49-F238E27FC236}">
                <a16:creationId xmlns:a16="http://schemas.microsoft.com/office/drawing/2014/main" id="{52FA0756-B039-4EAC-A5D5-B77B0BE2CB73}"/>
              </a:ext>
            </a:extLst>
          </p:cNvPr>
          <p:cNvSpPr txBox="1"/>
          <p:nvPr/>
        </p:nvSpPr>
        <p:spPr>
          <a:xfrm>
            <a:off x="5227907" y="5746726"/>
            <a:ext cx="2472152" cy="307777"/>
          </a:xfrm>
          <a:prstGeom prst="rect">
            <a:avLst/>
          </a:prstGeom>
          <a:noFill/>
        </p:spPr>
        <p:txBody>
          <a:bodyPr wrap="none" rtlCol="0">
            <a:spAutoFit/>
          </a:bodyPr>
          <a:lstStyle/>
          <a:p>
            <a:r>
              <a:rPr lang="en-GB" sz="1400" i="1" dirty="0"/>
              <a:t>Overwrites the “latest” image</a:t>
            </a:r>
          </a:p>
        </p:txBody>
      </p:sp>
    </p:spTree>
    <p:extLst>
      <p:ext uri="{BB962C8B-B14F-4D97-AF65-F5344CB8AC3E}">
        <p14:creationId xmlns:p14="http://schemas.microsoft.com/office/powerpoint/2010/main" val="285848266"/>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Using Private Registry</a:t>
            </a:r>
          </a:p>
        </p:txBody>
      </p:sp>
      <p:sp>
        <p:nvSpPr>
          <p:cNvPr id="3" name="Content Placeholder 2"/>
          <p:cNvSpPr>
            <a:spLocks noGrp="1"/>
          </p:cNvSpPr>
          <p:nvPr>
            <p:ph idx="1"/>
          </p:nvPr>
        </p:nvSpPr>
        <p:spPr>
          <a:xfrm>
            <a:off x="203835" y="1400476"/>
            <a:ext cx="8740140" cy="4438349"/>
          </a:xfrm>
        </p:spPr>
        <p:txBody>
          <a:bodyPr/>
          <a:lstStyle/>
          <a:p>
            <a:r>
              <a:rPr lang="en-GB" dirty="0"/>
              <a:t>Tag the image by creating an alias TARGET_IMAGE to the source image SOURCE_IMAGE i.e. it just refers to the SOURCE_IMAGE </a:t>
            </a:r>
            <a:br>
              <a:rPr lang="en-GB" dirty="0"/>
            </a:br>
            <a:endParaRPr lang="en-GB" dirty="0"/>
          </a:p>
          <a:p>
            <a:pPr marL="0" indent="0">
              <a:buNone/>
            </a:pPr>
            <a:r>
              <a:rPr lang="en-GB" i="1" dirty="0"/>
              <a:t>	</a:t>
            </a:r>
            <a:r>
              <a:rPr lang="en-GB" i="1" dirty="0" err="1"/>
              <a:t>docker</a:t>
            </a:r>
            <a:r>
              <a:rPr lang="en-GB" i="1" dirty="0"/>
              <a:t> image tag SOURCE_IMAGE[:TAG] TARGET_IMAGE[:TAG]</a:t>
            </a:r>
          </a:p>
          <a:p>
            <a:pPr marL="0" indent="0">
              <a:buNone/>
            </a:pPr>
            <a:endParaRPr lang="en-GB" i="1" dirty="0"/>
          </a:p>
          <a:p>
            <a:r>
              <a:rPr lang="en-GB" b="1" dirty="0"/>
              <a:t>Before pushing </a:t>
            </a:r>
            <a:r>
              <a:rPr lang="en-GB" dirty="0"/>
              <a:t>an image to a private registry and not the central Docker registry </a:t>
            </a:r>
            <a:r>
              <a:rPr lang="en-GB" b="1" dirty="0"/>
              <a:t>you must tag it </a:t>
            </a:r>
            <a:r>
              <a:rPr lang="en-GB" dirty="0"/>
              <a:t>with the registry hostname and port (if needed) </a:t>
            </a:r>
            <a:r>
              <a:rPr lang="en-GB" dirty="0">
                <a:sym typeface="Wingdings" panose="05000000000000000000" pitchFamily="2" charset="2"/>
              </a:rPr>
              <a:t> so Docker knows the registry to use when pulling it later</a:t>
            </a:r>
            <a:endParaRPr lang="en-GB" dirty="0"/>
          </a:p>
          <a:p>
            <a:pPr marL="0" indent="0">
              <a:buNone/>
            </a:pPr>
            <a:r>
              <a:rPr lang="en-GB" i="1" dirty="0"/>
              <a:t>	</a:t>
            </a:r>
            <a:r>
              <a:rPr lang="en-GB" i="1" dirty="0" err="1"/>
              <a:t>docker</a:t>
            </a:r>
            <a:r>
              <a:rPr lang="en-GB" i="1" dirty="0"/>
              <a:t> image tag </a:t>
            </a:r>
          </a:p>
          <a:p>
            <a:pPr marL="0" indent="0">
              <a:buNone/>
            </a:pPr>
            <a:r>
              <a:rPr lang="en-GB" i="1" dirty="0"/>
              <a:t>	</a:t>
            </a:r>
            <a:r>
              <a:rPr lang="en-GB" dirty="0"/>
              <a:t> 	IMAGE_NAME</a:t>
            </a:r>
            <a:endParaRPr lang="en-GB" i="1" dirty="0"/>
          </a:p>
          <a:p>
            <a:pPr marL="0" indent="0">
              <a:buNone/>
            </a:pPr>
            <a:r>
              <a:rPr lang="en-GB" i="1" dirty="0"/>
              <a:t> 		</a:t>
            </a:r>
            <a:r>
              <a:rPr lang="en-GB" i="1" dirty="0" err="1">
                <a:solidFill>
                  <a:srgbClr val="FF0000"/>
                </a:solidFill>
              </a:rPr>
              <a:t>registryhostname:port</a:t>
            </a:r>
            <a:r>
              <a:rPr lang="en-GB" i="1" dirty="0">
                <a:solidFill>
                  <a:srgbClr val="FF0000"/>
                </a:solidFill>
              </a:rPr>
              <a:t>/</a:t>
            </a:r>
            <a:r>
              <a:rPr lang="en-GB" dirty="0">
                <a:solidFill>
                  <a:srgbClr val="FF0000"/>
                </a:solidFill>
              </a:rPr>
              <a:t> </a:t>
            </a:r>
            <a:r>
              <a:rPr lang="en-GB" dirty="0"/>
              <a:t>TARGET_IMAGE</a:t>
            </a:r>
            <a:r>
              <a:rPr lang="en-GB" i="1" dirty="0"/>
              <a:t>[:</a:t>
            </a:r>
            <a:r>
              <a:rPr lang="en-GB" i="1" dirty="0" err="1"/>
              <a:t>tagname</a:t>
            </a:r>
            <a:r>
              <a:rPr lang="en-GB" i="1" dirty="0"/>
              <a:t>]</a:t>
            </a:r>
          </a:p>
          <a:p>
            <a:pPr marL="0" indent="0">
              <a:buNone/>
            </a:pPr>
            <a:br>
              <a:rPr lang="en-GB" dirty="0"/>
            </a:br>
            <a:endParaRPr lang="en-GB" dirty="0"/>
          </a:p>
          <a:p>
            <a:endParaRPr lang="en-GB" dirty="0"/>
          </a:p>
          <a:p>
            <a:endParaRPr lang="en-GB" dirty="0"/>
          </a:p>
          <a:p>
            <a:endParaRPr lang="en-GB" dirty="0"/>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171963" y="5272858"/>
            <a:ext cx="4352474" cy="369332"/>
          </a:xfrm>
          <a:prstGeom prst="rect">
            <a:avLst/>
          </a:prstGeom>
          <a:noFill/>
        </p:spPr>
        <p:txBody>
          <a:bodyPr wrap="none" rtlCol="0">
            <a:spAutoFit/>
          </a:bodyPr>
          <a:lstStyle/>
          <a:p>
            <a:r>
              <a:rPr lang="en-GB" i="1" dirty="0"/>
              <a:t>When you are not pushing to </a:t>
            </a:r>
            <a:r>
              <a:rPr lang="en-GB" i="1" dirty="0" err="1"/>
              <a:t>DockerHub</a:t>
            </a:r>
            <a:endParaRPr lang="en-GB" i="1" dirty="0"/>
          </a:p>
        </p:txBody>
      </p:sp>
      <p:sp>
        <p:nvSpPr>
          <p:cNvPr id="6" name="TextBox 5">
            <a:extLst>
              <a:ext uri="{FF2B5EF4-FFF2-40B4-BE49-F238E27FC236}">
                <a16:creationId xmlns:a16="http://schemas.microsoft.com/office/drawing/2014/main" id="{CC9606A5-10C1-446E-B975-7BB97328CC59}"/>
              </a:ext>
            </a:extLst>
          </p:cNvPr>
          <p:cNvSpPr txBox="1"/>
          <p:nvPr/>
        </p:nvSpPr>
        <p:spPr>
          <a:xfrm>
            <a:off x="6376259" y="5727449"/>
            <a:ext cx="2563906" cy="830997"/>
          </a:xfrm>
          <a:prstGeom prst="rect">
            <a:avLst/>
          </a:prstGeom>
          <a:noFill/>
          <a:ln>
            <a:solidFill>
              <a:schemeClr val="tx1"/>
            </a:solidFill>
          </a:ln>
        </p:spPr>
        <p:txBody>
          <a:bodyPr wrap="square" rtlCol="0">
            <a:spAutoFit/>
          </a:bodyPr>
          <a:lstStyle/>
          <a:p>
            <a:r>
              <a:rPr lang="en-GB" sz="1200" dirty="0"/>
              <a:t>The default registry hostname is docker hub </a:t>
            </a:r>
            <a:r>
              <a:rPr lang="en-GB" sz="1200" i="1" dirty="0"/>
              <a:t>registry-1.docker.io</a:t>
            </a:r>
            <a:r>
              <a:rPr lang="en-GB" sz="1200" dirty="0"/>
              <a:t> which is why we don’t specify this when using </a:t>
            </a:r>
            <a:r>
              <a:rPr lang="en-GB" sz="1200" dirty="0" err="1"/>
              <a:t>DockerHub</a:t>
            </a:r>
            <a:endParaRPr lang="en-GB" sz="1200" dirty="0"/>
          </a:p>
        </p:txBody>
      </p:sp>
    </p:spTree>
    <p:extLst>
      <p:ext uri="{BB962C8B-B14F-4D97-AF65-F5344CB8AC3E}">
        <p14:creationId xmlns:p14="http://schemas.microsoft.com/office/powerpoint/2010/main" val="3468190903"/>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Tag Image for Private Registry</a:t>
            </a:r>
          </a:p>
        </p:txBody>
      </p:sp>
      <p:sp>
        <p:nvSpPr>
          <p:cNvPr id="3" name="Content Placeholder 2"/>
          <p:cNvSpPr>
            <a:spLocks noGrp="1"/>
          </p:cNvSpPr>
          <p:nvPr>
            <p:ph idx="1"/>
          </p:nvPr>
        </p:nvSpPr>
        <p:spPr>
          <a:xfrm>
            <a:off x="1047749" y="1724025"/>
            <a:ext cx="7446545" cy="4114800"/>
          </a:xfrm>
        </p:spPr>
        <p:txBody>
          <a:bodyPr/>
          <a:lstStyle/>
          <a:p>
            <a:r>
              <a:rPr lang="en-GB" dirty="0"/>
              <a:t>Take the image </a:t>
            </a:r>
            <a:r>
              <a:rPr lang="en-GB" dirty="0">
                <a:solidFill>
                  <a:srgbClr val="FF0000"/>
                </a:solidFill>
              </a:rPr>
              <a:t>my-</a:t>
            </a:r>
            <a:r>
              <a:rPr lang="en-GB" dirty="0" err="1">
                <a:solidFill>
                  <a:srgbClr val="FF0000"/>
                </a:solidFill>
              </a:rPr>
              <a:t>nginx</a:t>
            </a:r>
            <a:r>
              <a:rPr lang="en-GB" dirty="0"/>
              <a:t> and tag it with the registry hostname and port, where the registry is 127.0.0.1:5000 and the target image name is </a:t>
            </a:r>
            <a:r>
              <a:rPr lang="en-GB" dirty="0">
                <a:solidFill>
                  <a:srgbClr val="0070C0"/>
                </a:solidFill>
              </a:rPr>
              <a:t>my-</a:t>
            </a:r>
            <a:r>
              <a:rPr lang="en-GB" dirty="0" err="1">
                <a:solidFill>
                  <a:srgbClr val="0070C0"/>
                </a:solidFill>
              </a:rPr>
              <a:t>nginx</a:t>
            </a:r>
            <a:br>
              <a:rPr lang="en-GB" dirty="0">
                <a:solidFill>
                  <a:srgbClr val="0070C0"/>
                </a:solidFill>
              </a:rPr>
            </a:br>
            <a:br>
              <a:rPr lang="en-GB" dirty="0">
                <a:solidFill>
                  <a:srgbClr val="0070C0"/>
                </a:solidFill>
              </a:rPr>
            </a:br>
            <a:r>
              <a:rPr lang="en-GB" i="1" dirty="0"/>
              <a:t>	</a:t>
            </a:r>
            <a:r>
              <a:rPr lang="en-GB" i="1" dirty="0" err="1"/>
              <a:t>docker</a:t>
            </a:r>
            <a:r>
              <a:rPr lang="en-GB" i="1" dirty="0"/>
              <a:t> image tag </a:t>
            </a:r>
            <a:r>
              <a:rPr lang="en-GB" i="1" dirty="0">
                <a:solidFill>
                  <a:srgbClr val="FF0000"/>
                </a:solidFill>
              </a:rPr>
              <a:t>my-</a:t>
            </a:r>
            <a:r>
              <a:rPr lang="en-GB" i="1" dirty="0" err="1">
                <a:solidFill>
                  <a:srgbClr val="FF0000"/>
                </a:solidFill>
              </a:rPr>
              <a:t>nginx</a:t>
            </a:r>
            <a:r>
              <a:rPr lang="en-GB" i="1" dirty="0"/>
              <a:t> 127.0.0.1:5000/</a:t>
            </a:r>
            <a:r>
              <a:rPr lang="en-GB" i="1" dirty="0">
                <a:solidFill>
                  <a:srgbClr val="0070C0"/>
                </a:solidFill>
              </a:rPr>
              <a:t>my-</a:t>
            </a:r>
            <a:r>
              <a:rPr lang="en-GB" i="1" dirty="0" err="1">
                <a:solidFill>
                  <a:srgbClr val="0070C0"/>
                </a:solidFill>
              </a:rPr>
              <a:t>nginx</a:t>
            </a:r>
            <a:br>
              <a:rPr lang="en-GB" i="1" dirty="0">
                <a:solidFill>
                  <a:srgbClr val="0070C0"/>
                </a:solidFill>
              </a:rPr>
            </a:br>
            <a:r>
              <a:rPr lang="en-GB" i="1" dirty="0">
                <a:solidFill>
                  <a:srgbClr val="0070C0"/>
                </a:solidFill>
              </a:rPr>
              <a:t>	</a:t>
            </a:r>
            <a:r>
              <a:rPr lang="en-GB" i="1" dirty="0" err="1"/>
              <a:t>docker</a:t>
            </a:r>
            <a:r>
              <a:rPr lang="en-GB" i="1" dirty="0"/>
              <a:t> image ls 127.0.0.1:5000/my-</a:t>
            </a:r>
            <a:r>
              <a:rPr lang="en-GB" i="1" dirty="0" err="1"/>
              <a:t>nginx</a:t>
            </a:r>
            <a:r>
              <a:rPr lang="en-GB" dirty="0"/>
              <a:t>  </a:t>
            </a:r>
            <a:r>
              <a:rPr lang="en-GB" dirty="0">
                <a:sym typeface="Wingdings" panose="05000000000000000000" pitchFamily="2" charset="2"/>
              </a:rPr>
              <a:t> check it??</a:t>
            </a:r>
            <a:endParaRPr lang="en-GB" i="1" dirty="0"/>
          </a:p>
          <a:p>
            <a:pPr marL="0" indent="0">
              <a:buNone/>
            </a:pPr>
            <a:endParaRPr lang="en-GB" dirty="0"/>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593211563"/>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br>
              <a:rPr lang="en-GB" dirty="0"/>
            </a:br>
            <a:r>
              <a:rPr lang="en-GB" dirty="0"/>
              <a:t>Pushing Image to Private Registry</a:t>
            </a:r>
          </a:p>
        </p:txBody>
      </p:sp>
      <p:sp>
        <p:nvSpPr>
          <p:cNvPr id="3" name="Content Placeholder 2"/>
          <p:cNvSpPr>
            <a:spLocks noGrp="1"/>
          </p:cNvSpPr>
          <p:nvPr>
            <p:ph idx="1"/>
          </p:nvPr>
        </p:nvSpPr>
        <p:spPr>
          <a:xfrm>
            <a:off x="1047750" y="1724025"/>
            <a:ext cx="7029450" cy="942173"/>
          </a:xfrm>
        </p:spPr>
        <p:txBody>
          <a:bodyPr/>
          <a:lstStyle/>
          <a:p>
            <a:r>
              <a:rPr lang="en-GB" dirty="0"/>
              <a:t>Push the tagged image into the private repository</a:t>
            </a:r>
          </a:p>
          <a:p>
            <a:pPr marL="0" indent="0">
              <a:buNone/>
            </a:pPr>
            <a:r>
              <a:rPr lang="en-GB" dirty="0"/>
              <a:t>	 </a:t>
            </a:r>
            <a:r>
              <a:rPr lang="en-GB" i="1" dirty="0" err="1"/>
              <a:t>docker</a:t>
            </a:r>
            <a:r>
              <a:rPr lang="en-GB" i="1" dirty="0"/>
              <a:t> image </a:t>
            </a:r>
            <a:r>
              <a:rPr lang="en-GB" i="1" dirty="0">
                <a:solidFill>
                  <a:srgbClr val="FF0000"/>
                </a:solidFill>
              </a:rPr>
              <a:t>push</a:t>
            </a:r>
            <a:r>
              <a:rPr lang="en-GB" i="1" dirty="0"/>
              <a:t> 127.0.0.1:5000/my-</a:t>
            </a:r>
            <a:r>
              <a:rPr lang="en-GB" i="1" dirty="0" err="1"/>
              <a:t>nginx</a:t>
            </a:r>
            <a:endParaRPr lang="en-GB" i="1" dirty="0"/>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7" name="TextBox 6"/>
          <p:cNvSpPr txBox="1"/>
          <p:nvPr/>
        </p:nvSpPr>
        <p:spPr>
          <a:xfrm>
            <a:off x="194611" y="2902802"/>
            <a:ext cx="8411277" cy="2308324"/>
          </a:xfrm>
          <a:prstGeom prst="rect">
            <a:avLst/>
          </a:prstGeom>
          <a:solidFill>
            <a:srgbClr val="000000"/>
          </a:solidFill>
        </p:spPr>
        <p:txBody>
          <a:bodyPr wrap="none" rtlCol="0">
            <a:spAutoFit/>
          </a:bodyPr>
          <a:lstStyle/>
          <a:p>
            <a:r>
              <a:rPr lang="en-GB" dirty="0">
                <a:solidFill>
                  <a:schemeClr val="bg1"/>
                </a:solidFill>
              </a:rPr>
              <a:t>C:\zzzzzz\DockerImages\my-nginx&gt;</a:t>
            </a:r>
            <a:r>
              <a:rPr lang="en-GB" dirty="0">
                <a:solidFill>
                  <a:srgbClr val="FF0000"/>
                </a:solidFill>
              </a:rPr>
              <a:t>docker image push 127.0.0.1:5000/my-</a:t>
            </a:r>
            <a:r>
              <a:rPr lang="en-GB" dirty="0" err="1">
                <a:solidFill>
                  <a:srgbClr val="FF0000"/>
                </a:solidFill>
              </a:rPr>
              <a:t>nginx</a:t>
            </a:r>
            <a:endParaRPr lang="en-GB" dirty="0">
              <a:solidFill>
                <a:srgbClr val="FF0000"/>
              </a:solidFill>
            </a:endParaRPr>
          </a:p>
          <a:p>
            <a:r>
              <a:rPr lang="en-GB" dirty="0">
                <a:solidFill>
                  <a:schemeClr val="bg1"/>
                </a:solidFill>
              </a:rPr>
              <a:t>The push refers to repository [127.0.0.1:5000/my-</a:t>
            </a:r>
            <a:r>
              <a:rPr lang="en-GB" dirty="0" err="1">
                <a:solidFill>
                  <a:schemeClr val="bg1"/>
                </a:solidFill>
              </a:rPr>
              <a:t>nginx</a:t>
            </a:r>
            <a:r>
              <a:rPr lang="en-GB" dirty="0">
                <a:solidFill>
                  <a:schemeClr val="bg1"/>
                </a:solidFill>
              </a:rPr>
              <a:t>]</a:t>
            </a:r>
          </a:p>
          <a:p>
            <a:r>
              <a:rPr lang="en-GB" dirty="0">
                <a:solidFill>
                  <a:schemeClr val="bg1"/>
                </a:solidFill>
              </a:rPr>
              <a:t>63e07c6142fc: Pushed</a:t>
            </a:r>
          </a:p>
          <a:p>
            <a:r>
              <a:rPr lang="en-GB" dirty="0">
                <a:solidFill>
                  <a:schemeClr val="bg1"/>
                </a:solidFill>
              </a:rPr>
              <a:t>b57c79f4a9f3: Pushed</a:t>
            </a:r>
          </a:p>
          <a:p>
            <a:r>
              <a:rPr lang="en-GB" dirty="0">
                <a:solidFill>
                  <a:schemeClr val="bg1"/>
                </a:solidFill>
              </a:rPr>
              <a:t>d60e01b37e74: Pushed</a:t>
            </a:r>
          </a:p>
          <a:p>
            <a:r>
              <a:rPr lang="en-GB" dirty="0">
                <a:solidFill>
                  <a:schemeClr val="bg1"/>
                </a:solidFill>
              </a:rPr>
              <a:t>e45cfbc98a50: Pushed</a:t>
            </a:r>
          </a:p>
          <a:p>
            <a:r>
              <a:rPr lang="en-GB" dirty="0">
                <a:solidFill>
                  <a:schemeClr val="bg1"/>
                </a:solidFill>
              </a:rPr>
              <a:t>762d8e1a6054: Pushed</a:t>
            </a:r>
          </a:p>
          <a:p>
            <a:r>
              <a:rPr lang="en-GB" dirty="0">
                <a:solidFill>
                  <a:schemeClr val="bg1"/>
                </a:solidFill>
              </a:rPr>
              <a:t>latest: digest: sha256:949da15e66152c14e43b26704714ff49a57 size: 1362</a:t>
            </a:r>
          </a:p>
        </p:txBody>
      </p:sp>
    </p:spTree>
    <p:extLst>
      <p:ext uri="{BB962C8B-B14F-4D97-AF65-F5344CB8AC3E}">
        <p14:creationId xmlns:p14="http://schemas.microsoft.com/office/powerpoint/2010/main" val="578213198"/>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Pushing Image to Public Docker Registry</a:t>
            </a:r>
          </a:p>
        </p:txBody>
      </p:sp>
      <p:sp>
        <p:nvSpPr>
          <p:cNvPr id="3" name="Content Placeholder 2"/>
          <p:cNvSpPr>
            <a:spLocks noGrp="1"/>
          </p:cNvSpPr>
          <p:nvPr>
            <p:ph idx="1"/>
          </p:nvPr>
        </p:nvSpPr>
        <p:spPr>
          <a:xfrm>
            <a:off x="640080" y="1219005"/>
            <a:ext cx="7989944" cy="2945492"/>
          </a:xfrm>
        </p:spPr>
        <p:txBody>
          <a:bodyPr/>
          <a:lstStyle/>
          <a:p>
            <a:r>
              <a:rPr lang="en-GB" dirty="0"/>
              <a:t>Push using your </a:t>
            </a:r>
            <a:r>
              <a:rPr lang="en-GB" dirty="0" err="1"/>
              <a:t>DockerId</a:t>
            </a:r>
            <a:endParaRPr lang="en-GB" dirty="0"/>
          </a:p>
          <a:p>
            <a:r>
              <a:rPr lang="en-GB" dirty="0"/>
              <a:t>If you haven’t logged in then type</a:t>
            </a:r>
          </a:p>
          <a:p>
            <a:pPr marL="0" indent="0">
              <a:buNone/>
            </a:pPr>
            <a:r>
              <a:rPr lang="en-GB" dirty="0"/>
              <a:t>	</a:t>
            </a:r>
            <a:r>
              <a:rPr lang="en-GB" i="1" dirty="0" err="1"/>
              <a:t>docker</a:t>
            </a:r>
            <a:r>
              <a:rPr lang="en-GB" i="1" dirty="0"/>
              <a:t> login</a:t>
            </a:r>
            <a:br>
              <a:rPr lang="en-GB" i="1" dirty="0"/>
            </a:br>
            <a:r>
              <a:rPr lang="en-GB" i="1" dirty="0"/>
              <a:t>	</a:t>
            </a:r>
            <a:r>
              <a:rPr lang="en-GB" dirty="0"/>
              <a:t>Enter </a:t>
            </a:r>
            <a:r>
              <a:rPr lang="en-GB" dirty="0" err="1"/>
              <a:t>docker</a:t>
            </a:r>
            <a:r>
              <a:rPr lang="en-GB" dirty="0"/>
              <a:t> Id and password</a:t>
            </a:r>
            <a:endParaRPr lang="en-GB" i="1" dirty="0"/>
          </a:p>
          <a:p>
            <a:r>
              <a:rPr lang="en-GB" dirty="0"/>
              <a:t>Tag and then push image because in the repository your repository name must start with your Docker Id</a:t>
            </a:r>
          </a:p>
          <a:p>
            <a:pPr marL="0" indent="0">
              <a:buNone/>
            </a:pPr>
            <a:r>
              <a:rPr lang="en-GB" i="1" dirty="0"/>
              <a:t>docker image tag </a:t>
            </a:r>
            <a:r>
              <a:rPr lang="en-GB" i="1" dirty="0" err="1"/>
              <a:t>imagename</a:t>
            </a:r>
            <a:r>
              <a:rPr lang="en-GB" i="1" dirty="0"/>
              <a:t> </a:t>
            </a:r>
            <a:r>
              <a:rPr lang="en-GB" i="1" dirty="0">
                <a:solidFill>
                  <a:srgbClr val="FF0000"/>
                </a:solidFill>
              </a:rPr>
              <a:t>YOUR_DOCKER_ID</a:t>
            </a:r>
            <a:r>
              <a:rPr lang="en-GB" i="1" dirty="0"/>
              <a:t>/</a:t>
            </a:r>
            <a:r>
              <a:rPr lang="en-GB" i="1" dirty="0" err="1"/>
              <a:t>reponame</a:t>
            </a:r>
            <a:endParaRPr lang="en-GB" i="1" dirty="0"/>
          </a:p>
          <a:p>
            <a:pPr marL="0" indent="0">
              <a:buNone/>
            </a:pPr>
            <a:r>
              <a:rPr lang="en-GB" i="1" dirty="0"/>
              <a:t>docker push </a:t>
            </a:r>
            <a:r>
              <a:rPr lang="en-GB" i="1" dirty="0">
                <a:solidFill>
                  <a:srgbClr val="FF0000"/>
                </a:solidFill>
              </a:rPr>
              <a:t>YOUR_DOCKER_ID</a:t>
            </a:r>
            <a:r>
              <a:rPr lang="en-GB" i="1" dirty="0"/>
              <a:t>/</a:t>
            </a:r>
            <a:r>
              <a:rPr lang="en-GB" i="1" dirty="0" err="1"/>
              <a:t>reponame</a:t>
            </a:r>
            <a:endParaRPr lang="en-GB" i="1"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803709" y="4391290"/>
            <a:ext cx="2792431" cy="646331"/>
          </a:xfrm>
          <a:prstGeom prst="rect">
            <a:avLst/>
          </a:prstGeom>
          <a:noFill/>
        </p:spPr>
        <p:txBody>
          <a:bodyPr wrap="none" rtlCol="0">
            <a:spAutoFit/>
          </a:bodyPr>
          <a:lstStyle/>
          <a:p>
            <a:r>
              <a:rPr lang="en-GB" dirty="0"/>
              <a:t>Your Docker Id goes here</a:t>
            </a:r>
          </a:p>
          <a:p>
            <a:r>
              <a:rPr lang="en-GB" dirty="0"/>
              <a:t>i.e. your username</a:t>
            </a:r>
          </a:p>
        </p:txBody>
      </p:sp>
      <p:cxnSp>
        <p:nvCxnSpPr>
          <p:cNvPr id="7" name="Straight Arrow Connector 6"/>
          <p:cNvCxnSpPr>
            <a:stCxn id="5" idx="0"/>
          </p:cNvCxnSpPr>
          <p:nvPr/>
        </p:nvCxnSpPr>
        <p:spPr bwMode="auto">
          <a:xfrm flipV="1">
            <a:off x="2199925" y="4016836"/>
            <a:ext cx="478671" cy="37445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8" name="TextBox 7"/>
          <p:cNvSpPr txBox="1"/>
          <p:nvPr/>
        </p:nvSpPr>
        <p:spPr>
          <a:xfrm>
            <a:off x="2294148" y="5440639"/>
            <a:ext cx="3664394" cy="923330"/>
          </a:xfrm>
          <a:prstGeom prst="rect">
            <a:avLst/>
          </a:prstGeom>
          <a:solidFill>
            <a:schemeClr val="bg1"/>
          </a:solidFill>
          <a:ln w="19050">
            <a:solidFill>
              <a:schemeClr val="tx1"/>
            </a:solidFill>
            <a:prstDash val="dash"/>
          </a:ln>
        </p:spPr>
        <p:txBody>
          <a:bodyPr wrap="square" rtlCol="0">
            <a:spAutoFit/>
          </a:bodyPr>
          <a:lstStyle/>
          <a:p>
            <a:r>
              <a:rPr lang="en-GB" dirty="0"/>
              <a:t>Type </a:t>
            </a:r>
            <a:r>
              <a:rPr lang="en-GB" b="1" i="1" dirty="0" err="1"/>
              <a:t>docker</a:t>
            </a:r>
            <a:r>
              <a:rPr lang="en-GB" b="1" i="1" dirty="0"/>
              <a:t> logout </a:t>
            </a:r>
            <a:r>
              <a:rPr lang="en-GB" dirty="0"/>
              <a:t>regularly to clear username and password for security reasons</a:t>
            </a:r>
          </a:p>
        </p:txBody>
      </p:sp>
      <p:cxnSp>
        <p:nvCxnSpPr>
          <p:cNvPr id="11" name="Straight Arrow Connector 10"/>
          <p:cNvCxnSpPr>
            <a:stCxn id="5" idx="0"/>
          </p:cNvCxnSpPr>
          <p:nvPr/>
        </p:nvCxnSpPr>
        <p:spPr bwMode="auto">
          <a:xfrm flipV="1">
            <a:off x="2199925" y="3703331"/>
            <a:ext cx="2744792" cy="68795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4" name="TextBox 13"/>
          <p:cNvSpPr txBox="1"/>
          <p:nvPr/>
        </p:nvSpPr>
        <p:spPr>
          <a:xfrm>
            <a:off x="5521186" y="978510"/>
            <a:ext cx="3066222" cy="1200329"/>
          </a:xfrm>
          <a:prstGeom prst="rect">
            <a:avLst/>
          </a:prstGeom>
          <a:noFill/>
        </p:spPr>
        <p:txBody>
          <a:bodyPr wrap="square" rtlCol="0">
            <a:spAutoFit/>
          </a:bodyPr>
          <a:lstStyle/>
          <a:p>
            <a:r>
              <a:rPr lang="en-GB" dirty="0"/>
              <a:t>Tag image with your Docker Id so that Docker can associate the image with your registry</a:t>
            </a:r>
          </a:p>
        </p:txBody>
      </p:sp>
      <p:sp>
        <p:nvSpPr>
          <p:cNvPr id="6" name="TextBox 5">
            <a:extLst>
              <a:ext uri="{FF2B5EF4-FFF2-40B4-BE49-F238E27FC236}">
                <a16:creationId xmlns:a16="http://schemas.microsoft.com/office/drawing/2014/main" id="{866CB764-4BB6-4926-A293-9DCD616AF8D3}"/>
              </a:ext>
            </a:extLst>
          </p:cNvPr>
          <p:cNvSpPr txBox="1"/>
          <p:nvPr/>
        </p:nvSpPr>
        <p:spPr>
          <a:xfrm>
            <a:off x="6215529" y="4297467"/>
            <a:ext cx="2728446" cy="2308324"/>
          </a:xfrm>
          <a:prstGeom prst="rect">
            <a:avLst/>
          </a:prstGeom>
          <a:solidFill>
            <a:schemeClr val="bg1"/>
          </a:solidFill>
          <a:ln>
            <a:solidFill>
              <a:schemeClr val="tx1"/>
            </a:solidFill>
          </a:ln>
        </p:spPr>
        <p:txBody>
          <a:bodyPr wrap="square" rtlCol="0">
            <a:spAutoFit/>
          </a:bodyPr>
          <a:lstStyle/>
          <a:p>
            <a:r>
              <a:rPr lang="en-GB" dirty="0"/>
              <a:t>Usually make the </a:t>
            </a:r>
            <a:r>
              <a:rPr lang="en-GB" i="1" dirty="0" err="1"/>
              <a:t>reponame</a:t>
            </a:r>
            <a:r>
              <a:rPr lang="en-GB" dirty="0"/>
              <a:t> the same </a:t>
            </a:r>
            <a:r>
              <a:rPr lang="en-GB" dirty="0" err="1"/>
              <a:t>same</a:t>
            </a:r>
            <a:r>
              <a:rPr lang="en-GB" dirty="0"/>
              <a:t> as the </a:t>
            </a:r>
            <a:r>
              <a:rPr lang="en-GB" i="1" dirty="0" err="1"/>
              <a:t>imagename</a:t>
            </a:r>
            <a:r>
              <a:rPr lang="en-GB" i="1" dirty="0"/>
              <a:t>.</a:t>
            </a:r>
          </a:p>
          <a:p>
            <a:r>
              <a:rPr lang="en-GB" dirty="0"/>
              <a:t>A repository contains different tagged (versions) of the same image.</a:t>
            </a:r>
          </a:p>
        </p:txBody>
      </p:sp>
      <p:cxnSp>
        <p:nvCxnSpPr>
          <p:cNvPr id="10" name="Straight Arrow Connector 9">
            <a:extLst>
              <a:ext uri="{FF2B5EF4-FFF2-40B4-BE49-F238E27FC236}">
                <a16:creationId xmlns:a16="http://schemas.microsoft.com/office/drawing/2014/main" id="{D197CA78-8E3C-46F0-8E74-044E39E4A96B}"/>
              </a:ext>
            </a:extLst>
          </p:cNvPr>
          <p:cNvCxnSpPr/>
          <p:nvPr/>
        </p:nvCxnSpPr>
        <p:spPr bwMode="auto">
          <a:xfrm flipH="1" flipV="1">
            <a:off x="5701554" y="3956425"/>
            <a:ext cx="1386540" cy="34104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 name="Straight Arrow Connector 12">
            <a:extLst>
              <a:ext uri="{FF2B5EF4-FFF2-40B4-BE49-F238E27FC236}">
                <a16:creationId xmlns:a16="http://schemas.microsoft.com/office/drawing/2014/main" id="{C2F42C5F-1B07-491A-84DF-DD7EEEFBE595}"/>
              </a:ext>
            </a:extLst>
          </p:cNvPr>
          <p:cNvCxnSpPr/>
          <p:nvPr/>
        </p:nvCxnSpPr>
        <p:spPr bwMode="auto">
          <a:xfrm flipV="1">
            <a:off x="7088095" y="3703331"/>
            <a:ext cx="322729" cy="594136"/>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grpSp>
        <p:nvGrpSpPr>
          <p:cNvPr id="9" name="Group 8">
            <a:extLst>
              <a:ext uri="{FF2B5EF4-FFF2-40B4-BE49-F238E27FC236}">
                <a16:creationId xmlns:a16="http://schemas.microsoft.com/office/drawing/2014/main" id="{E9BB4332-19F5-40B3-87DD-09C01BCAD13D}"/>
              </a:ext>
            </a:extLst>
          </p:cNvPr>
          <p:cNvGrpSpPr/>
          <p:nvPr/>
        </p:nvGrpSpPr>
        <p:grpSpPr>
          <a:xfrm>
            <a:off x="58255" y="5158202"/>
            <a:ext cx="1852397" cy="1313801"/>
            <a:chOff x="0" y="5130572"/>
            <a:chExt cx="1852397" cy="1313801"/>
          </a:xfrm>
        </p:grpSpPr>
        <p:pic>
          <p:nvPicPr>
            <p:cNvPr id="15" name="Picture 14">
              <a:extLst>
                <a:ext uri="{FF2B5EF4-FFF2-40B4-BE49-F238E27FC236}">
                  <a16:creationId xmlns:a16="http://schemas.microsoft.com/office/drawing/2014/main" id="{229596B9-1DAA-4687-822F-8C58B545E682}"/>
                </a:ext>
              </a:extLst>
            </p:cNvPr>
            <p:cNvPicPr>
              <a:picLocks noChangeAspect="1"/>
            </p:cNvPicPr>
            <p:nvPr/>
          </p:nvPicPr>
          <p:blipFill>
            <a:blip r:embed="rId2"/>
            <a:stretch>
              <a:fillRect/>
            </a:stretch>
          </p:blipFill>
          <p:spPr>
            <a:xfrm>
              <a:off x="163674" y="5130572"/>
              <a:ext cx="1357865" cy="596212"/>
            </a:xfrm>
            <a:prstGeom prst="rect">
              <a:avLst/>
            </a:prstGeom>
          </p:spPr>
        </p:pic>
        <p:sp>
          <p:nvSpPr>
            <p:cNvPr id="16" name="TextBox 15">
              <a:extLst>
                <a:ext uri="{FF2B5EF4-FFF2-40B4-BE49-F238E27FC236}">
                  <a16:creationId xmlns:a16="http://schemas.microsoft.com/office/drawing/2014/main" id="{74EBE2D5-0DDF-45B1-94B4-D5694AFBE294}"/>
                </a:ext>
              </a:extLst>
            </p:cNvPr>
            <p:cNvSpPr txBox="1"/>
            <p:nvPr/>
          </p:nvSpPr>
          <p:spPr>
            <a:xfrm>
              <a:off x="0" y="5705709"/>
              <a:ext cx="1852397" cy="738664"/>
            </a:xfrm>
            <a:prstGeom prst="rect">
              <a:avLst/>
            </a:prstGeom>
            <a:noFill/>
          </p:spPr>
          <p:txBody>
            <a:bodyPr wrap="square" rtlCol="0">
              <a:spAutoFit/>
            </a:bodyPr>
            <a:lstStyle/>
            <a:p>
              <a:r>
                <a:rPr lang="en-GB" sz="1400" i="1" dirty="0"/>
                <a:t>Docker for Windows</a:t>
              </a:r>
            </a:p>
            <a:p>
              <a:r>
                <a:rPr lang="en-GB" sz="1400" i="1" dirty="0"/>
                <a:t>Make sure you are signed in here!!</a:t>
              </a:r>
            </a:p>
          </p:txBody>
        </p:sp>
      </p:grpSp>
    </p:spTree>
    <p:extLst>
      <p:ext uri="{BB962C8B-B14F-4D97-AF65-F5344CB8AC3E}">
        <p14:creationId xmlns:p14="http://schemas.microsoft.com/office/powerpoint/2010/main" val="1449045282"/>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Note: Build and Tag</a:t>
            </a:r>
          </a:p>
        </p:txBody>
      </p:sp>
      <p:sp>
        <p:nvSpPr>
          <p:cNvPr id="3" name="Content Placeholder 2"/>
          <p:cNvSpPr>
            <a:spLocks noGrp="1"/>
          </p:cNvSpPr>
          <p:nvPr>
            <p:ph idx="1"/>
          </p:nvPr>
        </p:nvSpPr>
        <p:spPr/>
        <p:txBody>
          <a:bodyPr/>
          <a:lstStyle/>
          <a:p>
            <a:r>
              <a:rPr lang="en-GB" dirty="0"/>
              <a:t>You can build and tag an image for a repository in one step</a:t>
            </a:r>
          </a:p>
          <a:p>
            <a:endParaRPr lang="en-GB" dirty="0"/>
          </a:p>
          <a:p>
            <a:pPr marL="0" indent="0">
              <a:buNone/>
            </a:pPr>
            <a:r>
              <a:rPr lang="en-GB" dirty="0"/>
              <a:t>	</a:t>
            </a:r>
            <a:r>
              <a:rPr lang="en-GB" i="1" dirty="0" err="1"/>
              <a:t>docker</a:t>
            </a:r>
            <a:r>
              <a:rPr lang="en-GB" i="1" dirty="0"/>
              <a:t> build –t </a:t>
            </a:r>
            <a:r>
              <a:rPr lang="en-GB" i="1" dirty="0">
                <a:solidFill>
                  <a:srgbClr val="FF0000"/>
                </a:solidFill>
              </a:rPr>
              <a:t>YOUR_DOCKER_ID</a:t>
            </a:r>
            <a:r>
              <a:rPr lang="en-GB" i="1" dirty="0"/>
              <a:t>/my-</a:t>
            </a:r>
            <a:r>
              <a:rPr lang="en-GB" i="1" dirty="0" err="1"/>
              <a:t>nginx</a:t>
            </a:r>
            <a:r>
              <a:rPr lang="en-GB" i="1" dirty="0"/>
              <a:t>  .</a:t>
            </a:r>
            <a:br>
              <a:rPr lang="en-GB" i="1" dirty="0"/>
            </a:br>
            <a:r>
              <a:rPr lang="en-GB" i="1" dirty="0"/>
              <a:t>	</a:t>
            </a:r>
            <a:r>
              <a:rPr lang="en-GB" i="1" dirty="0" err="1"/>
              <a:t>docker</a:t>
            </a:r>
            <a:r>
              <a:rPr lang="en-GB" i="1" dirty="0"/>
              <a:t> push </a:t>
            </a:r>
            <a:r>
              <a:rPr lang="en-GB" i="1" dirty="0">
                <a:solidFill>
                  <a:srgbClr val="FF0000"/>
                </a:solidFill>
              </a:rPr>
              <a:t>YOUR_DOCKER_ID</a:t>
            </a:r>
            <a:r>
              <a:rPr lang="en-GB" i="1" dirty="0"/>
              <a:t>/my-</a:t>
            </a:r>
            <a:r>
              <a:rPr lang="en-GB" i="1" dirty="0" err="1"/>
              <a:t>nginx</a:t>
            </a:r>
            <a:endParaRPr lang="en-GB" i="1"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6882062" y="4475747"/>
            <a:ext cx="1441420" cy="369332"/>
          </a:xfrm>
          <a:prstGeom prst="rect">
            <a:avLst/>
          </a:prstGeom>
          <a:noFill/>
        </p:spPr>
        <p:txBody>
          <a:bodyPr wrap="none" rtlCol="0">
            <a:spAutoFit/>
          </a:bodyPr>
          <a:lstStyle/>
          <a:p>
            <a:r>
              <a:rPr lang="en-GB" dirty="0"/>
              <a:t>Note the dot</a:t>
            </a:r>
          </a:p>
        </p:txBody>
      </p:sp>
      <p:cxnSp>
        <p:nvCxnSpPr>
          <p:cNvPr id="7" name="Straight Arrow Connector 6"/>
          <p:cNvCxnSpPr/>
          <p:nvPr/>
        </p:nvCxnSpPr>
        <p:spPr bwMode="auto">
          <a:xfrm flipH="1" flipV="1">
            <a:off x="7392202" y="3161899"/>
            <a:ext cx="611204" cy="1227221"/>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 name="TextBox 5"/>
          <p:cNvSpPr txBox="1"/>
          <p:nvPr/>
        </p:nvSpPr>
        <p:spPr>
          <a:xfrm>
            <a:off x="2306887" y="4389120"/>
            <a:ext cx="2446504" cy="369332"/>
          </a:xfrm>
          <a:prstGeom prst="rect">
            <a:avLst/>
          </a:prstGeom>
          <a:noFill/>
        </p:spPr>
        <p:txBody>
          <a:bodyPr wrap="none" rtlCol="0">
            <a:spAutoFit/>
          </a:bodyPr>
          <a:lstStyle/>
          <a:p>
            <a:r>
              <a:rPr lang="en-GB" dirty="0"/>
              <a:t>Repository “my-</a:t>
            </a:r>
            <a:r>
              <a:rPr lang="en-GB" dirty="0" err="1"/>
              <a:t>nginx</a:t>
            </a:r>
            <a:r>
              <a:rPr lang="en-GB" dirty="0"/>
              <a:t>”</a:t>
            </a:r>
          </a:p>
        </p:txBody>
      </p:sp>
      <p:grpSp>
        <p:nvGrpSpPr>
          <p:cNvPr id="11" name="Group 10">
            <a:extLst>
              <a:ext uri="{FF2B5EF4-FFF2-40B4-BE49-F238E27FC236}">
                <a16:creationId xmlns:a16="http://schemas.microsoft.com/office/drawing/2014/main" id="{CA03D79C-963D-46AB-BE60-F828874919F2}"/>
              </a:ext>
            </a:extLst>
          </p:cNvPr>
          <p:cNvGrpSpPr/>
          <p:nvPr/>
        </p:nvGrpSpPr>
        <p:grpSpPr>
          <a:xfrm>
            <a:off x="58255" y="5158202"/>
            <a:ext cx="1852397" cy="1313801"/>
            <a:chOff x="0" y="5130572"/>
            <a:chExt cx="1852397" cy="1313801"/>
          </a:xfrm>
        </p:grpSpPr>
        <p:pic>
          <p:nvPicPr>
            <p:cNvPr id="12" name="Picture 11">
              <a:extLst>
                <a:ext uri="{FF2B5EF4-FFF2-40B4-BE49-F238E27FC236}">
                  <a16:creationId xmlns:a16="http://schemas.microsoft.com/office/drawing/2014/main" id="{3B7F548E-79C9-4777-B0DD-7483CD4BA665}"/>
                </a:ext>
              </a:extLst>
            </p:cNvPr>
            <p:cNvPicPr>
              <a:picLocks noChangeAspect="1"/>
            </p:cNvPicPr>
            <p:nvPr/>
          </p:nvPicPr>
          <p:blipFill>
            <a:blip r:embed="rId2"/>
            <a:stretch>
              <a:fillRect/>
            </a:stretch>
          </p:blipFill>
          <p:spPr>
            <a:xfrm>
              <a:off x="163674" y="5130572"/>
              <a:ext cx="1357865" cy="596212"/>
            </a:xfrm>
            <a:prstGeom prst="rect">
              <a:avLst/>
            </a:prstGeom>
          </p:spPr>
        </p:pic>
        <p:sp>
          <p:nvSpPr>
            <p:cNvPr id="13" name="TextBox 12">
              <a:extLst>
                <a:ext uri="{FF2B5EF4-FFF2-40B4-BE49-F238E27FC236}">
                  <a16:creationId xmlns:a16="http://schemas.microsoft.com/office/drawing/2014/main" id="{69B80095-5526-4FAF-AA79-C3F5F50B1CCF}"/>
                </a:ext>
              </a:extLst>
            </p:cNvPr>
            <p:cNvSpPr txBox="1"/>
            <p:nvPr/>
          </p:nvSpPr>
          <p:spPr>
            <a:xfrm>
              <a:off x="0" y="5705709"/>
              <a:ext cx="1852397" cy="738664"/>
            </a:xfrm>
            <a:prstGeom prst="rect">
              <a:avLst/>
            </a:prstGeom>
            <a:noFill/>
          </p:spPr>
          <p:txBody>
            <a:bodyPr wrap="square" rtlCol="0">
              <a:spAutoFit/>
            </a:bodyPr>
            <a:lstStyle/>
            <a:p>
              <a:r>
                <a:rPr lang="en-GB" sz="1400" i="1" dirty="0"/>
                <a:t>Docker for Windows</a:t>
              </a:r>
            </a:p>
            <a:p>
              <a:r>
                <a:rPr lang="en-GB" sz="1400" i="1" dirty="0"/>
                <a:t>Make sure you are signed in here!!</a:t>
              </a:r>
            </a:p>
          </p:txBody>
        </p:sp>
      </p:grpSp>
    </p:spTree>
    <p:extLst>
      <p:ext uri="{BB962C8B-B14F-4D97-AF65-F5344CB8AC3E}">
        <p14:creationId xmlns:p14="http://schemas.microsoft.com/office/powerpoint/2010/main" val="937879324"/>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F77B0-F135-41A4-8445-679FDA7E1029}"/>
              </a:ext>
            </a:extLst>
          </p:cNvPr>
          <p:cNvSpPr>
            <a:spLocks noGrp="1"/>
          </p:cNvSpPr>
          <p:nvPr>
            <p:ph type="title"/>
          </p:nvPr>
        </p:nvSpPr>
        <p:spPr/>
        <p:txBody>
          <a:bodyPr/>
          <a:lstStyle/>
          <a:p>
            <a:r>
              <a:rPr lang="en-GB" dirty="0"/>
              <a:t>FYI: Retagging an Image</a:t>
            </a:r>
          </a:p>
        </p:txBody>
      </p:sp>
      <p:sp>
        <p:nvSpPr>
          <p:cNvPr id="3" name="Content Placeholder 2">
            <a:extLst>
              <a:ext uri="{FF2B5EF4-FFF2-40B4-BE49-F238E27FC236}">
                <a16:creationId xmlns:a16="http://schemas.microsoft.com/office/drawing/2014/main" id="{E94CD1FA-7C7D-4534-9272-72AC784A08F0}"/>
              </a:ext>
            </a:extLst>
          </p:cNvPr>
          <p:cNvSpPr>
            <a:spLocks noGrp="1"/>
          </p:cNvSpPr>
          <p:nvPr>
            <p:ph idx="1"/>
          </p:nvPr>
        </p:nvSpPr>
        <p:spPr>
          <a:xfrm>
            <a:off x="1047750" y="1297859"/>
            <a:ext cx="7029450" cy="2631112"/>
          </a:xfrm>
        </p:spPr>
        <p:txBody>
          <a:bodyPr/>
          <a:lstStyle/>
          <a:p>
            <a:pPr marL="0" indent="0">
              <a:buNone/>
            </a:pPr>
            <a:r>
              <a:rPr lang="en-GB" u="sng" dirty="0"/>
              <a:t>To retag an image</a:t>
            </a:r>
          </a:p>
          <a:p>
            <a:pPr marL="457200" indent="-457200">
              <a:buFont typeface="+mj-lt"/>
              <a:buAutoNum type="arabicPeriod"/>
            </a:pPr>
            <a:r>
              <a:rPr lang="en-GB" dirty="0"/>
              <a:t>Pull the image </a:t>
            </a:r>
          </a:p>
          <a:p>
            <a:pPr marL="457200" indent="-457200">
              <a:buFont typeface="+mj-lt"/>
              <a:buAutoNum type="arabicPeriod"/>
            </a:pPr>
            <a:r>
              <a:rPr lang="en-GB" dirty="0"/>
              <a:t>Tag the image again (tags are just human-readable aliases for the full image name (d583c3ac45fd...), so you can have as many of them associated with the same image as you like). </a:t>
            </a:r>
          </a:p>
          <a:p>
            <a:pPr marL="457200" indent="-457200">
              <a:buFont typeface="+mj-lt"/>
              <a:buAutoNum type="arabicPeriod"/>
            </a:pPr>
            <a:r>
              <a:rPr lang="en-GB" dirty="0"/>
              <a:t>Push the image with the new tag</a:t>
            </a:r>
            <a:br>
              <a:rPr lang="en-GB" dirty="0"/>
            </a:br>
            <a:endParaRPr lang="en-GB" dirty="0"/>
          </a:p>
        </p:txBody>
      </p:sp>
      <p:sp>
        <p:nvSpPr>
          <p:cNvPr id="4" name="Footer Placeholder 3">
            <a:extLst>
              <a:ext uri="{FF2B5EF4-FFF2-40B4-BE49-F238E27FC236}">
                <a16:creationId xmlns:a16="http://schemas.microsoft.com/office/drawing/2014/main" id="{121A2422-E7CD-4B49-9223-75C67D290FAA}"/>
              </a:ext>
            </a:extLst>
          </p:cNvPr>
          <p:cNvSpPr>
            <a:spLocks noGrp="1"/>
          </p:cNvSpPr>
          <p:nvPr>
            <p:ph type="ftr" sz="quarter" idx="10"/>
          </p:nvPr>
        </p:nvSpPr>
        <p:spPr/>
        <p:txBody>
          <a:bodyPr/>
          <a:lstStyle/>
          <a:p>
            <a:pPr>
              <a:defRPr/>
            </a:pPr>
            <a:r>
              <a:rPr lang="en-US" altLang="en-US"/>
              <a:t>WEB</a:t>
            </a:r>
            <a:endParaRPr lang="en-US" altLang="en-US" dirty="0"/>
          </a:p>
        </p:txBody>
      </p:sp>
      <p:sp>
        <p:nvSpPr>
          <p:cNvPr id="6" name="TextBox 5">
            <a:extLst>
              <a:ext uri="{FF2B5EF4-FFF2-40B4-BE49-F238E27FC236}">
                <a16:creationId xmlns:a16="http://schemas.microsoft.com/office/drawing/2014/main" id="{385882E8-CFDD-4340-A308-024A488F7067}"/>
              </a:ext>
            </a:extLst>
          </p:cNvPr>
          <p:cNvSpPr txBox="1"/>
          <p:nvPr/>
        </p:nvSpPr>
        <p:spPr>
          <a:xfrm>
            <a:off x="737638" y="4032818"/>
            <a:ext cx="7789312" cy="2308324"/>
          </a:xfrm>
          <a:prstGeom prst="rect">
            <a:avLst/>
          </a:prstGeom>
          <a:noFill/>
          <a:ln>
            <a:solidFill>
              <a:schemeClr val="tx1"/>
            </a:solidFill>
          </a:ln>
        </p:spPr>
        <p:txBody>
          <a:bodyPr wrap="none" rtlCol="0">
            <a:spAutoFit/>
          </a:bodyPr>
          <a:lstStyle/>
          <a:p>
            <a:r>
              <a:rPr lang="en-GB" dirty="0"/>
              <a:t>Example: </a:t>
            </a:r>
            <a:r>
              <a:rPr lang="en-GB" u="sng" dirty="0"/>
              <a:t>Changing the “latest” image to “v1”</a:t>
            </a:r>
          </a:p>
          <a:p>
            <a:r>
              <a:rPr lang="en-GB" dirty="0"/>
              <a:t>$ docker pull </a:t>
            </a:r>
            <a:r>
              <a:rPr lang="en-GB" dirty="0" err="1"/>
              <a:t>mikeduwtsd</a:t>
            </a:r>
            <a:r>
              <a:rPr lang="en-GB" dirty="0"/>
              <a:t>/</a:t>
            </a:r>
            <a:r>
              <a:rPr lang="en-GB" dirty="0" err="1"/>
              <a:t>my-image:latest</a:t>
            </a:r>
            <a:endParaRPr lang="en-GB" dirty="0"/>
          </a:p>
          <a:p>
            <a:r>
              <a:rPr lang="en-GB" dirty="0"/>
              <a:t>$ docker image tag </a:t>
            </a:r>
            <a:r>
              <a:rPr lang="en-GB" dirty="0" err="1"/>
              <a:t>mikeduwtsd</a:t>
            </a:r>
            <a:r>
              <a:rPr lang="en-GB" dirty="0"/>
              <a:t>/</a:t>
            </a:r>
            <a:r>
              <a:rPr lang="en-GB" dirty="0" err="1"/>
              <a:t>my-image:latest</a:t>
            </a:r>
            <a:r>
              <a:rPr lang="en-GB" dirty="0"/>
              <a:t> </a:t>
            </a:r>
            <a:r>
              <a:rPr lang="en-GB" dirty="0" err="1"/>
              <a:t>mikeduwtsd</a:t>
            </a:r>
            <a:r>
              <a:rPr lang="en-GB" dirty="0"/>
              <a:t>/my-image:v1</a:t>
            </a:r>
          </a:p>
          <a:p>
            <a:r>
              <a:rPr lang="en-GB" dirty="0"/>
              <a:t>$ docker push </a:t>
            </a:r>
            <a:r>
              <a:rPr lang="en-GB" dirty="0" err="1"/>
              <a:t>mikeduwtsd</a:t>
            </a:r>
            <a:r>
              <a:rPr lang="en-GB" dirty="0"/>
              <a:t>/my-image:v1</a:t>
            </a:r>
          </a:p>
          <a:p>
            <a:r>
              <a:rPr lang="en-GB" u="sng" dirty="0"/>
              <a:t>THEN REPLACE THE EXISTING “latest” VERSION WITH A NEW IMAGE</a:t>
            </a:r>
          </a:p>
          <a:p>
            <a:r>
              <a:rPr lang="en-GB" dirty="0"/>
              <a:t>$ docker image rm -f </a:t>
            </a:r>
            <a:r>
              <a:rPr lang="en-GB" dirty="0" err="1"/>
              <a:t>mikeduwtsd</a:t>
            </a:r>
            <a:r>
              <a:rPr lang="en-GB" dirty="0"/>
              <a:t>/</a:t>
            </a:r>
            <a:r>
              <a:rPr lang="en-GB" dirty="0" err="1"/>
              <a:t>my-image:latest</a:t>
            </a:r>
            <a:endParaRPr lang="en-GB" dirty="0"/>
          </a:p>
          <a:p>
            <a:r>
              <a:rPr lang="en-GB" dirty="0"/>
              <a:t>$ docker image build -t </a:t>
            </a:r>
            <a:r>
              <a:rPr lang="en-GB" dirty="0" err="1"/>
              <a:t>mikeduwtsd</a:t>
            </a:r>
            <a:r>
              <a:rPr lang="en-GB" dirty="0"/>
              <a:t>/</a:t>
            </a:r>
            <a:r>
              <a:rPr lang="en-GB" dirty="0" err="1"/>
              <a:t>my-image</a:t>
            </a:r>
            <a:r>
              <a:rPr lang="en-GB" u="sng" dirty="0" err="1"/>
              <a:t>:latest</a:t>
            </a:r>
            <a:r>
              <a:rPr lang="en-GB" dirty="0"/>
              <a:t>  .</a:t>
            </a:r>
          </a:p>
          <a:p>
            <a:r>
              <a:rPr lang="en-GB" dirty="0"/>
              <a:t>$ docker push </a:t>
            </a:r>
            <a:r>
              <a:rPr lang="en-GB" dirty="0" err="1"/>
              <a:t>mikeduwtsd</a:t>
            </a:r>
            <a:r>
              <a:rPr lang="en-GB" dirty="0"/>
              <a:t>/</a:t>
            </a:r>
            <a:r>
              <a:rPr lang="en-GB" dirty="0" err="1"/>
              <a:t>my-image</a:t>
            </a:r>
            <a:r>
              <a:rPr lang="en-GB" u="sng" dirty="0" err="1"/>
              <a:t>:latest</a:t>
            </a:r>
            <a:endParaRPr lang="en-GB" u="sng" dirty="0"/>
          </a:p>
        </p:txBody>
      </p:sp>
      <p:sp>
        <p:nvSpPr>
          <p:cNvPr id="7" name="TextBox 6">
            <a:extLst>
              <a:ext uri="{FF2B5EF4-FFF2-40B4-BE49-F238E27FC236}">
                <a16:creationId xmlns:a16="http://schemas.microsoft.com/office/drawing/2014/main" id="{C9FCE825-AB64-4D31-B1CD-1D686DD1F763}"/>
              </a:ext>
            </a:extLst>
          </p:cNvPr>
          <p:cNvSpPr txBox="1"/>
          <p:nvPr/>
        </p:nvSpPr>
        <p:spPr>
          <a:xfrm>
            <a:off x="6369544" y="5602478"/>
            <a:ext cx="2188662" cy="738664"/>
          </a:xfrm>
          <a:prstGeom prst="rect">
            <a:avLst/>
          </a:prstGeom>
          <a:noFill/>
        </p:spPr>
        <p:txBody>
          <a:bodyPr wrap="square" rtlCol="0">
            <a:spAutoFit/>
          </a:bodyPr>
          <a:lstStyle/>
          <a:p>
            <a:r>
              <a:rPr lang="en-GB" sz="1400" i="1" dirty="0"/>
              <a:t>You can leave “latest” out because it’s the default tag value</a:t>
            </a:r>
          </a:p>
        </p:txBody>
      </p:sp>
      <p:cxnSp>
        <p:nvCxnSpPr>
          <p:cNvPr id="9" name="Straight Arrow Connector 8">
            <a:extLst>
              <a:ext uri="{FF2B5EF4-FFF2-40B4-BE49-F238E27FC236}">
                <a16:creationId xmlns:a16="http://schemas.microsoft.com/office/drawing/2014/main" id="{C0629146-F322-424A-BF94-6473E86EC506}"/>
              </a:ext>
            </a:extLst>
          </p:cNvPr>
          <p:cNvCxnSpPr/>
          <p:nvPr/>
        </p:nvCxnSpPr>
        <p:spPr bwMode="auto">
          <a:xfrm flipH="1" flipV="1">
            <a:off x="6129430" y="5993745"/>
            <a:ext cx="271370" cy="9438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Straight Arrow Connector 9">
            <a:extLst>
              <a:ext uri="{FF2B5EF4-FFF2-40B4-BE49-F238E27FC236}">
                <a16:creationId xmlns:a16="http://schemas.microsoft.com/office/drawing/2014/main" id="{8B69C802-3403-4437-9314-DB7C8C694D5D}"/>
              </a:ext>
            </a:extLst>
          </p:cNvPr>
          <p:cNvCxnSpPr/>
          <p:nvPr/>
        </p:nvCxnSpPr>
        <p:spPr bwMode="auto">
          <a:xfrm flipH="1">
            <a:off x="5301129" y="6088134"/>
            <a:ext cx="1068415" cy="6165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747286476"/>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a:t>
            </a:r>
            <a:r>
              <a:rPr lang="en-GB" dirty="0" err="1"/>
              <a:t>DockerHub</a:t>
            </a:r>
            <a:endParaRPr lang="en-GB" dirty="0"/>
          </a:p>
        </p:txBody>
      </p:sp>
      <p:sp>
        <p:nvSpPr>
          <p:cNvPr id="3" name="Content Placeholder 2"/>
          <p:cNvSpPr>
            <a:spLocks noGrp="1"/>
          </p:cNvSpPr>
          <p:nvPr>
            <p:ph idx="1"/>
          </p:nvPr>
        </p:nvSpPr>
        <p:spPr>
          <a:xfrm>
            <a:off x="669530" y="844550"/>
            <a:ext cx="6407171" cy="2883843"/>
          </a:xfrm>
        </p:spPr>
        <p:txBody>
          <a:bodyPr/>
          <a:lstStyle/>
          <a:p>
            <a:r>
              <a:rPr lang="en-GB" dirty="0"/>
              <a:t>Create an account on </a:t>
            </a:r>
            <a:r>
              <a:rPr lang="en-GB" dirty="0" err="1"/>
              <a:t>DockerHub</a:t>
            </a:r>
            <a:endParaRPr lang="en-GB" dirty="0"/>
          </a:p>
          <a:p>
            <a:r>
              <a:rPr lang="en-GB" dirty="0"/>
              <a:t>Create a repository</a:t>
            </a:r>
          </a:p>
          <a:p>
            <a:r>
              <a:rPr lang="en-GB" dirty="0"/>
              <a:t>Push an image to your repository (e.g. my-nginx-repo) as version “v1” and “latest”</a:t>
            </a:r>
          </a:p>
          <a:p>
            <a:r>
              <a:rPr lang="en-GB" dirty="0"/>
              <a:t>Remove the image and then pull it</a:t>
            </a:r>
          </a:p>
          <a:p>
            <a:r>
              <a:rPr lang="en-GB" dirty="0"/>
              <a:t>Remember </a:t>
            </a:r>
            <a:r>
              <a:rPr lang="en-GB" i="1" dirty="0" err="1"/>
              <a:t>docker</a:t>
            </a:r>
            <a:r>
              <a:rPr lang="en-GB" i="1" dirty="0"/>
              <a:t> run</a:t>
            </a:r>
            <a:r>
              <a:rPr lang="en-GB" dirty="0"/>
              <a:t> will automatically pull your image from the repository</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669530" y="3562507"/>
            <a:ext cx="7862089" cy="2862322"/>
          </a:xfrm>
          <a:prstGeom prst="rect">
            <a:avLst/>
          </a:prstGeom>
          <a:noFill/>
          <a:ln>
            <a:solidFill>
              <a:schemeClr val="tx1"/>
            </a:solidFill>
          </a:ln>
        </p:spPr>
        <p:txBody>
          <a:bodyPr wrap="none" rtlCol="0">
            <a:spAutoFit/>
          </a:bodyPr>
          <a:lstStyle/>
          <a:p>
            <a:pPr marL="0" indent="0">
              <a:buNone/>
            </a:pPr>
            <a:r>
              <a:rPr lang="en-GB" i="1" dirty="0"/>
              <a:t>docker login   </a:t>
            </a:r>
            <a:r>
              <a:rPr lang="en-GB" i="1" dirty="0">
                <a:sym typeface="Wingdings" panose="05000000000000000000" pitchFamily="2" charset="2"/>
              </a:rPr>
              <a:t> if you need to (or check Docker for Windows is signed in)</a:t>
            </a:r>
            <a:endParaRPr lang="en-GB" i="1" dirty="0"/>
          </a:p>
          <a:p>
            <a:pPr marL="0" indent="0">
              <a:buNone/>
            </a:pPr>
            <a:r>
              <a:rPr lang="en-GB" i="1" dirty="0" err="1"/>
              <a:t>docker</a:t>
            </a:r>
            <a:r>
              <a:rPr lang="en-GB" i="1" dirty="0"/>
              <a:t> image ls  </a:t>
            </a:r>
            <a:r>
              <a:rPr lang="en-GB" i="1" dirty="0">
                <a:sym typeface="Wingdings" panose="05000000000000000000" pitchFamily="2" charset="2"/>
              </a:rPr>
              <a:t> pick any image</a:t>
            </a:r>
            <a:endParaRPr lang="en-GB" i="1" dirty="0"/>
          </a:p>
          <a:p>
            <a:pPr marL="0" indent="0">
              <a:buNone/>
            </a:pPr>
            <a:r>
              <a:rPr lang="en-GB" i="1" dirty="0"/>
              <a:t>docker image tag </a:t>
            </a:r>
            <a:r>
              <a:rPr lang="en-GB" i="1" dirty="0" err="1"/>
              <a:t>imagename</a:t>
            </a:r>
            <a:r>
              <a:rPr lang="en-GB" i="1" dirty="0"/>
              <a:t> </a:t>
            </a:r>
            <a:r>
              <a:rPr lang="en-GB" i="1" dirty="0">
                <a:solidFill>
                  <a:srgbClr val="FF0000"/>
                </a:solidFill>
              </a:rPr>
              <a:t>YOUR_DOCKER_ID</a:t>
            </a:r>
            <a:r>
              <a:rPr lang="en-GB" i="1" dirty="0"/>
              <a:t>/repoimagename:v1</a:t>
            </a:r>
          </a:p>
          <a:p>
            <a:pPr marL="0" indent="0">
              <a:buNone/>
            </a:pPr>
            <a:r>
              <a:rPr lang="en-GB" i="1" dirty="0"/>
              <a:t>docker push </a:t>
            </a:r>
            <a:r>
              <a:rPr lang="en-GB" i="1" dirty="0">
                <a:solidFill>
                  <a:srgbClr val="FF0000"/>
                </a:solidFill>
              </a:rPr>
              <a:t>YOUR_DOCKER_ID</a:t>
            </a:r>
            <a:r>
              <a:rPr lang="en-GB" i="1" dirty="0"/>
              <a:t>/repoimagename:v1</a:t>
            </a:r>
          </a:p>
          <a:p>
            <a:pPr marL="0" indent="0">
              <a:buNone/>
            </a:pPr>
            <a:r>
              <a:rPr lang="en-GB" i="1" dirty="0"/>
              <a:t>docker image tag </a:t>
            </a:r>
            <a:r>
              <a:rPr lang="en-GB" i="1" dirty="0" err="1"/>
              <a:t>imagename</a:t>
            </a:r>
            <a:r>
              <a:rPr lang="en-GB" i="1" dirty="0"/>
              <a:t> </a:t>
            </a:r>
            <a:r>
              <a:rPr lang="en-GB" i="1" dirty="0">
                <a:solidFill>
                  <a:srgbClr val="FF0000"/>
                </a:solidFill>
              </a:rPr>
              <a:t>YOUR_DOCKER_ID</a:t>
            </a:r>
            <a:r>
              <a:rPr lang="en-GB" i="1" dirty="0"/>
              <a:t>/</a:t>
            </a:r>
            <a:r>
              <a:rPr lang="en-GB" i="1" dirty="0" err="1"/>
              <a:t>repoimagename</a:t>
            </a:r>
            <a:endParaRPr lang="en-GB" i="1" dirty="0"/>
          </a:p>
          <a:p>
            <a:pPr marL="0" indent="0">
              <a:buNone/>
            </a:pPr>
            <a:r>
              <a:rPr lang="en-GB" i="1" dirty="0"/>
              <a:t>docker push </a:t>
            </a:r>
            <a:r>
              <a:rPr lang="en-GB" i="1" dirty="0">
                <a:solidFill>
                  <a:srgbClr val="FF0000"/>
                </a:solidFill>
              </a:rPr>
              <a:t>YOUR_DOCKER_ID</a:t>
            </a:r>
            <a:r>
              <a:rPr lang="en-GB" i="1" dirty="0"/>
              <a:t>/</a:t>
            </a:r>
            <a:r>
              <a:rPr lang="en-GB" i="1" dirty="0" err="1"/>
              <a:t>repoimagename</a:t>
            </a:r>
            <a:endParaRPr lang="en-GB" i="1" dirty="0"/>
          </a:p>
          <a:p>
            <a:pPr marL="0" indent="0">
              <a:buNone/>
            </a:pPr>
            <a:endParaRPr lang="en-GB" i="1" dirty="0"/>
          </a:p>
          <a:p>
            <a:pPr marL="0" indent="0">
              <a:buNone/>
            </a:pPr>
            <a:r>
              <a:rPr lang="en-GB" i="1" dirty="0"/>
              <a:t>docker image rm -f </a:t>
            </a:r>
            <a:r>
              <a:rPr lang="en-GB" i="1" dirty="0">
                <a:solidFill>
                  <a:srgbClr val="FF0000"/>
                </a:solidFill>
              </a:rPr>
              <a:t>YOUR_DOCKER_ID</a:t>
            </a:r>
            <a:r>
              <a:rPr lang="en-GB" i="1" dirty="0"/>
              <a:t>/</a:t>
            </a:r>
            <a:r>
              <a:rPr lang="en-GB" i="1" dirty="0" err="1"/>
              <a:t>repoimagename</a:t>
            </a:r>
            <a:br>
              <a:rPr lang="en-GB" i="1" dirty="0"/>
            </a:br>
            <a:r>
              <a:rPr lang="en-GB" i="1" dirty="0"/>
              <a:t>docker pull </a:t>
            </a:r>
            <a:r>
              <a:rPr lang="en-GB" i="1" dirty="0">
                <a:solidFill>
                  <a:srgbClr val="FF0000"/>
                </a:solidFill>
              </a:rPr>
              <a:t>YOUR_DOCKER_ID</a:t>
            </a:r>
            <a:r>
              <a:rPr lang="en-GB" i="1" dirty="0"/>
              <a:t>/</a:t>
            </a:r>
            <a:r>
              <a:rPr lang="en-GB" i="1" dirty="0" err="1"/>
              <a:t>repoimagename</a:t>
            </a:r>
            <a:endParaRPr lang="en-GB" i="1" dirty="0"/>
          </a:p>
          <a:p>
            <a:pPr marL="0" indent="0">
              <a:buNone/>
            </a:pPr>
            <a:r>
              <a:rPr lang="en-GB" i="1" dirty="0"/>
              <a:t>docker run -d --name </a:t>
            </a:r>
            <a:r>
              <a:rPr lang="en-GB" i="1" dirty="0" err="1"/>
              <a:t>containername</a:t>
            </a:r>
            <a:r>
              <a:rPr lang="en-GB" i="1" dirty="0"/>
              <a:t> </a:t>
            </a:r>
            <a:r>
              <a:rPr lang="en-GB" i="1" dirty="0">
                <a:solidFill>
                  <a:srgbClr val="FF0000"/>
                </a:solidFill>
              </a:rPr>
              <a:t>YOUR_DOCKER_ID</a:t>
            </a:r>
            <a:r>
              <a:rPr lang="en-GB" i="1" dirty="0"/>
              <a:t>/</a:t>
            </a:r>
            <a:r>
              <a:rPr lang="en-GB" i="1" dirty="0" err="1"/>
              <a:t>repoimagename</a:t>
            </a:r>
            <a:endParaRPr lang="en-GB" i="1" dirty="0"/>
          </a:p>
        </p:txBody>
      </p:sp>
      <p:grpSp>
        <p:nvGrpSpPr>
          <p:cNvPr id="6" name="Group 5">
            <a:extLst>
              <a:ext uri="{FF2B5EF4-FFF2-40B4-BE49-F238E27FC236}">
                <a16:creationId xmlns:a16="http://schemas.microsoft.com/office/drawing/2014/main" id="{5001DC00-5549-49E6-B979-A0AC0307CADD}"/>
              </a:ext>
            </a:extLst>
          </p:cNvPr>
          <p:cNvGrpSpPr/>
          <p:nvPr/>
        </p:nvGrpSpPr>
        <p:grpSpPr>
          <a:xfrm>
            <a:off x="7249569" y="736718"/>
            <a:ext cx="1852397" cy="1313801"/>
            <a:chOff x="0" y="5130572"/>
            <a:chExt cx="1852397" cy="1313801"/>
          </a:xfrm>
        </p:grpSpPr>
        <p:pic>
          <p:nvPicPr>
            <p:cNvPr id="7" name="Picture 6">
              <a:extLst>
                <a:ext uri="{FF2B5EF4-FFF2-40B4-BE49-F238E27FC236}">
                  <a16:creationId xmlns:a16="http://schemas.microsoft.com/office/drawing/2014/main" id="{8FA7A406-3A0A-4448-9FA7-3F97553B2676}"/>
                </a:ext>
              </a:extLst>
            </p:cNvPr>
            <p:cNvPicPr>
              <a:picLocks noChangeAspect="1"/>
            </p:cNvPicPr>
            <p:nvPr/>
          </p:nvPicPr>
          <p:blipFill>
            <a:blip r:embed="rId2"/>
            <a:stretch>
              <a:fillRect/>
            </a:stretch>
          </p:blipFill>
          <p:spPr>
            <a:xfrm>
              <a:off x="163674" y="5130572"/>
              <a:ext cx="1357865" cy="596212"/>
            </a:xfrm>
            <a:prstGeom prst="rect">
              <a:avLst/>
            </a:prstGeom>
          </p:spPr>
        </p:pic>
        <p:sp>
          <p:nvSpPr>
            <p:cNvPr id="8" name="TextBox 7">
              <a:extLst>
                <a:ext uri="{FF2B5EF4-FFF2-40B4-BE49-F238E27FC236}">
                  <a16:creationId xmlns:a16="http://schemas.microsoft.com/office/drawing/2014/main" id="{C0888800-B1A9-4F1B-8086-44D2BACA5B1A}"/>
                </a:ext>
              </a:extLst>
            </p:cNvPr>
            <p:cNvSpPr txBox="1"/>
            <p:nvPr/>
          </p:nvSpPr>
          <p:spPr>
            <a:xfrm>
              <a:off x="0" y="5705709"/>
              <a:ext cx="1852397" cy="738664"/>
            </a:xfrm>
            <a:prstGeom prst="rect">
              <a:avLst/>
            </a:prstGeom>
            <a:noFill/>
          </p:spPr>
          <p:txBody>
            <a:bodyPr wrap="square" rtlCol="0">
              <a:spAutoFit/>
            </a:bodyPr>
            <a:lstStyle/>
            <a:p>
              <a:r>
                <a:rPr lang="en-GB" sz="1400" i="1" dirty="0"/>
                <a:t>Docker for Windows</a:t>
              </a:r>
            </a:p>
            <a:p>
              <a:r>
                <a:rPr lang="en-GB" sz="1400" i="1" dirty="0"/>
                <a:t>Make sure you are signed in here!!</a:t>
              </a:r>
            </a:p>
          </p:txBody>
        </p:sp>
      </p:grpSp>
      <p:sp>
        <p:nvSpPr>
          <p:cNvPr id="9" name="Right Brace 8">
            <a:extLst>
              <a:ext uri="{FF2B5EF4-FFF2-40B4-BE49-F238E27FC236}">
                <a16:creationId xmlns:a16="http://schemas.microsoft.com/office/drawing/2014/main" id="{ED665FF1-8612-4B48-B197-2A61FF71BCA9}"/>
              </a:ext>
            </a:extLst>
          </p:cNvPr>
          <p:cNvSpPr/>
          <p:nvPr/>
        </p:nvSpPr>
        <p:spPr bwMode="auto">
          <a:xfrm>
            <a:off x="7739954" y="4601497"/>
            <a:ext cx="171081" cy="507344"/>
          </a:xfrm>
          <a:prstGeom prst="rightBrace">
            <a:avLst/>
          </a:prstGeom>
          <a:no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0" name="TextBox 9">
            <a:extLst>
              <a:ext uri="{FF2B5EF4-FFF2-40B4-BE49-F238E27FC236}">
                <a16:creationId xmlns:a16="http://schemas.microsoft.com/office/drawing/2014/main" id="{0695B709-5B13-47F3-A281-5BA86646AA82}"/>
              </a:ext>
            </a:extLst>
          </p:cNvPr>
          <p:cNvSpPr txBox="1"/>
          <p:nvPr/>
        </p:nvSpPr>
        <p:spPr>
          <a:xfrm>
            <a:off x="7877273" y="4716669"/>
            <a:ext cx="654346" cy="276999"/>
          </a:xfrm>
          <a:prstGeom prst="rect">
            <a:avLst/>
          </a:prstGeom>
          <a:noFill/>
        </p:spPr>
        <p:txBody>
          <a:bodyPr wrap="none" rtlCol="0">
            <a:spAutoFit/>
          </a:bodyPr>
          <a:lstStyle/>
          <a:p>
            <a:r>
              <a:rPr lang="en-GB" sz="1200" i="1" dirty="0"/>
              <a:t>“latest”</a:t>
            </a:r>
          </a:p>
        </p:txBody>
      </p:sp>
      <p:sp>
        <p:nvSpPr>
          <p:cNvPr id="11" name="TextBox 10">
            <a:extLst>
              <a:ext uri="{FF2B5EF4-FFF2-40B4-BE49-F238E27FC236}">
                <a16:creationId xmlns:a16="http://schemas.microsoft.com/office/drawing/2014/main" id="{1503470F-6870-4237-AB64-41F696AE652C}"/>
              </a:ext>
            </a:extLst>
          </p:cNvPr>
          <p:cNvSpPr txBox="1"/>
          <p:nvPr/>
        </p:nvSpPr>
        <p:spPr>
          <a:xfrm>
            <a:off x="7141882" y="2154430"/>
            <a:ext cx="2002118" cy="1323439"/>
          </a:xfrm>
          <a:prstGeom prst="rect">
            <a:avLst/>
          </a:prstGeom>
          <a:solidFill>
            <a:schemeClr val="bg1"/>
          </a:solidFill>
          <a:ln>
            <a:solidFill>
              <a:schemeClr val="tx1"/>
            </a:solidFill>
          </a:ln>
        </p:spPr>
        <p:txBody>
          <a:bodyPr wrap="square" rtlCol="0">
            <a:spAutoFit/>
          </a:bodyPr>
          <a:lstStyle/>
          <a:p>
            <a:r>
              <a:rPr lang="en-GB" sz="1600" i="1" dirty="0">
                <a:solidFill>
                  <a:srgbClr val="FF0000"/>
                </a:solidFill>
              </a:rPr>
              <a:t>HINT: Every time you create a new version, remember to also push it as the “latest”</a:t>
            </a:r>
          </a:p>
        </p:txBody>
      </p:sp>
    </p:spTree>
    <p:extLst>
      <p:ext uri="{BB962C8B-B14F-4D97-AF65-F5344CB8AC3E}">
        <p14:creationId xmlns:p14="http://schemas.microsoft.com/office/powerpoint/2010/main" val="1609071010"/>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8E4A6-E811-4E68-83D8-BF9FFF92FBAF}"/>
              </a:ext>
            </a:extLst>
          </p:cNvPr>
          <p:cNvSpPr>
            <a:spLocks noGrp="1"/>
          </p:cNvSpPr>
          <p:nvPr>
            <p:ph type="title"/>
          </p:nvPr>
        </p:nvSpPr>
        <p:spPr/>
        <p:txBody>
          <a:bodyPr/>
          <a:lstStyle/>
          <a:p>
            <a:r>
              <a:rPr lang="en-GB" dirty="0"/>
              <a:t>Commit</a:t>
            </a:r>
          </a:p>
        </p:txBody>
      </p:sp>
      <p:sp>
        <p:nvSpPr>
          <p:cNvPr id="3" name="Content Placeholder 2">
            <a:extLst>
              <a:ext uri="{FF2B5EF4-FFF2-40B4-BE49-F238E27FC236}">
                <a16:creationId xmlns:a16="http://schemas.microsoft.com/office/drawing/2014/main" id="{FAA24A93-07C9-4021-9AA3-D1FBDD74EC03}"/>
              </a:ext>
            </a:extLst>
          </p:cNvPr>
          <p:cNvSpPr>
            <a:spLocks noGrp="1"/>
          </p:cNvSpPr>
          <p:nvPr>
            <p:ph idx="1"/>
          </p:nvPr>
        </p:nvSpPr>
        <p:spPr>
          <a:xfrm>
            <a:off x="383457" y="844550"/>
            <a:ext cx="8424279" cy="5627042"/>
          </a:xfrm>
        </p:spPr>
        <p:txBody>
          <a:bodyPr/>
          <a:lstStyle/>
          <a:p>
            <a:r>
              <a:rPr lang="en-GB" dirty="0"/>
              <a:t>We typically want to use a </a:t>
            </a:r>
            <a:r>
              <a:rPr lang="en-GB" dirty="0" err="1"/>
              <a:t>dockerfile</a:t>
            </a:r>
            <a:r>
              <a:rPr lang="en-GB" dirty="0"/>
              <a:t> to build a new image</a:t>
            </a:r>
          </a:p>
          <a:p>
            <a:r>
              <a:rPr lang="en-GB" dirty="0"/>
              <a:t>However, in some scenarios…..</a:t>
            </a:r>
          </a:p>
          <a:p>
            <a:pPr lvl="1"/>
            <a:r>
              <a:rPr lang="en-GB" dirty="0"/>
              <a:t>Bug fixing an image</a:t>
            </a:r>
          </a:p>
          <a:p>
            <a:pPr lvl="1"/>
            <a:r>
              <a:rPr lang="en-GB" dirty="0"/>
              <a:t>Creating an image snapshot</a:t>
            </a:r>
          </a:p>
          <a:p>
            <a:pPr lvl="1"/>
            <a:r>
              <a:rPr lang="en-GB" dirty="0"/>
              <a:t>Quick tests</a:t>
            </a:r>
          </a:p>
          <a:p>
            <a:r>
              <a:rPr lang="en-GB" dirty="0"/>
              <a:t>…we may wish to modify and save a copy of an image </a:t>
            </a:r>
            <a:r>
              <a:rPr lang="en-GB" u="sng" dirty="0"/>
              <a:t>directly from a container</a:t>
            </a:r>
            <a:r>
              <a:rPr lang="en-GB" dirty="0"/>
              <a:t>. Although, this commit operation will not include any data contained in volumes mounted inside the container.</a:t>
            </a:r>
          </a:p>
          <a:p>
            <a:r>
              <a:rPr lang="en-GB" dirty="0"/>
              <a:t>It works something like this:</a:t>
            </a:r>
          </a:p>
          <a:p>
            <a:pPr lvl="1"/>
            <a:r>
              <a:rPr lang="en-GB" dirty="0"/>
              <a:t>Pull an existing image</a:t>
            </a:r>
          </a:p>
          <a:p>
            <a:pPr lvl="1"/>
            <a:r>
              <a:rPr lang="en-GB" dirty="0"/>
              <a:t>Run it in a container using interactive mode “-it”</a:t>
            </a:r>
          </a:p>
          <a:p>
            <a:pPr lvl="1"/>
            <a:r>
              <a:rPr lang="en-GB" dirty="0"/>
              <a:t>Connect to the container and make changes such as installing new software. This creates a </a:t>
            </a:r>
            <a:r>
              <a:rPr lang="en-GB" i="1" dirty="0"/>
              <a:t>container layer</a:t>
            </a:r>
            <a:r>
              <a:rPr lang="en-GB" dirty="0"/>
              <a:t> on top of the image.</a:t>
            </a:r>
          </a:p>
          <a:p>
            <a:pPr lvl="1"/>
            <a:r>
              <a:rPr lang="en-GB" dirty="0"/>
              <a:t>Test it</a:t>
            </a:r>
          </a:p>
          <a:p>
            <a:pPr lvl="1"/>
            <a:r>
              <a:rPr lang="en-GB" dirty="0"/>
              <a:t>Commit the image </a:t>
            </a:r>
            <a:r>
              <a:rPr lang="en-GB" i="1" dirty="0"/>
              <a:t>(docker commit</a:t>
            </a:r>
            <a:r>
              <a:rPr lang="en-GB" dirty="0"/>
              <a:t>), which, creates an image based on the container (i.e. including the image </a:t>
            </a:r>
            <a:r>
              <a:rPr lang="en-GB" i="1" dirty="0"/>
              <a:t>container layer</a:t>
            </a:r>
            <a:r>
              <a:rPr lang="en-GB" dirty="0"/>
              <a:t>)</a:t>
            </a:r>
          </a:p>
          <a:p>
            <a:pPr lvl="1"/>
            <a:r>
              <a:rPr lang="en-GB" dirty="0"/>
              <a:t>Push the new image to a registry</a:t>
            </a:r>
          </a:p>
        </p:txBody>
      </p:sp>
      <p:sp>
        <p:nvSpPr>
          <p:cNvPr id="4" name="Footer Placeholder 3">
            <a:extLst>
              <a:ext uri="{FF2B5EF4-FFF2-40B4-BE49-F238E27FC236}">
                <a16:creationId xmlns:a16="http://schemas.microsoft.com/office/drawing/2014/main" id="{1C8146AD-C978-400C-A691-47FDADFBB979}"/>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76730213-3E19-4569-B804-938AA2FC7C69}"/>
              </a:ext>
            </a:extLst>
          </p:cNvPr>
          <p:cNvSpPr txBox="1"/>
          <p:nvPr/>
        </p:nvSpPr>
        <p:spPr>
          <a:xfrm>
            <a:off x="5920316" y="48963"/>
            <a:ext cx="3149941" cy="830997"/>
          </a:xfrm>
          <a:prstGeom prst="rect">
            <a:avLst/>
          </a:prstGeom>
          <a:noFill/>
          <a:ln>
            <a:solidFill>
              <a:schemeClr val="tx1"/>
            </a:solidFill>
            <a:prstDash val="dash"/>
          </a:ln>
        </p:spPr>
        <p:txBody>
          <a:bodyPr wrap="square" rtlCol="0">
            <a:spAutoFit/>
          </a:bodyPr>
          <a:lstStyle/>
          <a:p>
            <a:r>
              <a:rPr lang="en-GB" sz="1600" i="1" dirty="0"/>
              <a:t>“commit” is a bit of misnomer, since the command just creates a local image</a:t>
            </a:r>
          </a:p>
        </p:txBody>
      </p:sp>
    </p:spTree>
    <p:extLst>
      <p:ext uri="{BB962C8B-B14F-4D97-AF65-F5344CB8AC3E}">
        <p14:creationId xmlns:p14="http://schemas.microsoft.com/office/powerpoint/2010/main" val="3650403506"/>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72FAE-DA14-40F0-A7C9-9D8802FCFB8C}"/>
              </a:ext>
            </a:extLst>
          </p:cNvPr>
          <p:cNvSpPr>
            <a:spLocks noGrp="1"/>
          </p:cNvSpPr>
          <p:nvPr>
            <p:ph type="title"/>
          </p:nvPr>
        </p:nvSpPr>
        <p:spPr/>
        <p:txBody>
          <a:bodyPr/>
          <a:lstStyle/>
          <a:p>
            <a:r>
              <a:rPr lang="en-GB" dirty="0"/>
              <a:t>Example: Docker Commit</a:t>
            </a:r>
          </a:p>
        </p:txBody>
      </p:sp>
      <p:sp>
        <p:nvSpPr>
          <p:cNvPr id="3" name="Content Placeholder 2">
            <a:extLst>
              <a:ext uri="{FF2B5EF4-FFF2-40B4-BE49-F238E27FC236}">
                <a16:creationId xmlns:a16="http://schemas.microsoft.com/office/drawing/2014/main" id="{04CDE39F-B09E-46DE-88A3-49DB5DF079CF}"/>
              </a:ext>
            </a:extLst>
          </p:cNvPr>
          <p:cNvSpPr>
            <a:spLocks noGrp="1"/>
          </p:cNvSpPr>
          <p:nvPr>
            <p:ph idx="1"/>
          </p:nvPr>
        </p:nvSpPr>
        <p:spPr>
          <a:xfrm>
            <a:off x="1047750" y="4606557"/>
            <a:ext cx="7029450" cy="1410786"/>
          </a:xfrm>
        </p:spPr>
        <p:txBody>
          <a:bodyPr/>
          <a:lstStyle/>
          <a:p>
            <a:r>
              <a:rPr lang="en-GB" dirty="0"/>
              <a:t>Note: This technique bypasses the use of a </a:t>
            </a:r>
            <a:r>
              <a:rPr lang="en-GB" dirty="0" err="1"/>
              <a:t>Dockerfile</a:t>
            </a:r>
            <a:r>
              <a:rPr lang="en-GB" dirty="0"/>
              <a:t> which is not recommended since we lose information about how we made the image</a:t>
            </a:r>
          </a:p>
          <a:p>
            <a:r>
              <a:rPr lang="en-GB" dirty="0"/>
              <a:t>We should use this approach judiciously</a:t>
            </a:r>
          </a:p>
          <a:p>
            <a:endParaRPr lang="en-GB" dirty="0"/>
          </a:p>
        </p:txBody>
      </p:sp>
      <p:sp>
        <p:nvSpPr>
          <p:cNvPr id="4" name="Footer Placeholder 3">
            <a:extLst>
              <a:ext uri="{FF2B5EF4-FFF2-40B4-BE49-F238E27FC236}">
                <a16:creationId xmlns:a16="http://schemas.microsoft.com/office/drawing/2014/main" id="{1A64CAA6-1662-4F35-A385-D1D6679525EA}"/>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9C07DEE1-3C6C-47A0-8550-3DECA9FC6348}"/>
              </a:ext>
            </a:extLst>
          </p:cNvPr>
          <p:cNvSpPr txBox="1"/>
          <p:nvPr/>
        </p:nvSpPr>
        <p:spPr>
          <a:xfrm>
            <a:off x="1047750" y="1164582"/>
            <a:ext cx="7105159" cy="3323987"/>
          </a:xfrm>
          <a:prstGeom prst="rect">
            <a:avLst/>
          </a:prstGeom>
          <a:solidFill>
            <a:srgbClr val="000000"/>
          </a:solidFill>
        </p:spPr>
        <p:txBody>
          <a:bodyPr wrap="square" rtlCol="0">
            <a:spAutoFit/>
          </a:bodyPr>
          <a:lstStyle/>
          <a:p>
            <a:r>
              <a:rPr lang="en-GB" sz="1400" dirty="0">
                <a:solidFill>
                  <a:schemeClr val="bg1"/>
                </a:solidFill>
              </a:rPr>
              <a:t>$ docker pull ubuntu</a:t>
            </a:r>
          </a:p>
          <a:p>
            <a:endParaRPr lang="en-GB" sz="1400" dirty="0">
              <a:solidFill>
                <a:schemeClr val="bg1"/>
              </a:solidFill>
            </a:endParaRPr>
          </a:p>
          <a:p>
            <a:r>
              <a:rPr lang="en-GB" sz="1400" b="1" u="sng" dirty="0">
                <a:solidFill>
                  <a:schemeClr val="bg1"/>
                </a:solidFill>
              </a:rPr>
              <a:t>Run a container with this image and make the required changes</a:t>
            </a:r>
          </a:p>
          <a:p>
            <a:r>
              <a:rPr lang="en-GB" sz="1400" dirty="0">
                <a:solidFill>
                  <a:schemeClr val="bg1"/>
                </a:solidFill>
              </a:rPr>
              <a:t>$ docker run --name ubuntu-container -it ubuntu bin/bash</a:t>
            </a:r>
          </a:p>
          <a:p>
            <a:r>
              <a:rPr lang="en-GB" sz="1400" dirty="0">
                <a:solidFill>
                  <a:schemeClr val="bg1"/>
                </a:solidFill>
              </a:rPr>
              <a:t># apt-get install </a:t>
            </a:r>
            <a:r>
              <a:rPr lang="en-GB" sz="1400" dirty="0" err="1">
                <a:solidFill>
                  <a:schemeClr val="bg1"/>
                </a:solidFill>
              </a:rPr>
              <a:t>nmap</a:t>
            </a:r>
            <a:endParaRPr lang="en-GB" sz="1400" dirty="0">
              <a:solidFill>
                <a:schemeClr val="bg1"/>
              </a:solidFill>
            </a:endParaRPr>
          </a:p>
          <a:p>
            <a:r>
              <a:rPr lang="en-GB" sz="1400" dirty="0">
                <a:solidFill>
                  <a:schemeClr val="bg1"/>
                </a:solidFill>
              </a:rPr>
              <a:t># exit</a:t>
            </a:r>
          </a:p>
          <a:p>
            <a:r>
              <a:rPr lang="en-GB" sz="1400" dirty="0">
                <a:solidFill>
                  <a:schemeClr val="bg1"/>
                </a:solidFill>
              </a:rPr>
              <a:t>$ docker container ls</a:t>
            </a:r>
          </a:p>
          <a:p>
            <a:endParaRPr lang="en-GB" sz="1400" dirty="0">
              <a:solidFill>
                <a:schemeClr val="bg1"/>
              </a:solidFill>
            </a:endParaRPr>
          </a:p>
          <a:p>
            <a:r>
              <a:rPr lang="en-GB" sz="1400" b="1" u="sng" dirty="0">
                <a:solidFill>
                  <a:schemeClr val="bg1"/>
                </a:solidFill>
              </a:rPr>
              <a:t>Create a new image from this container </a:t>
            </a:r>
          </a:p>
          <a:p>
            <a:r>
              <a:rPr lang="en-GB" sz="1400" dirty="0">
                <a:solidFill>
                  <a:schemeClr val="bg1"/>
                </a:solidFill>
              </a:rPr>
              <a:t>$ docker commit ubuntu-container </a:t>
            </a:r>
            <a:r>
              <a:rPr lang="en-GB" sz="1400" dirty="0" err="1">
                <a:solidFill>
                  <a:schemeClr val="bg1"/>
                </a:solidFill>
              </a:rPr>
              <a:t>nmap</a:t>
            </a:r>
            <a:r>
              <a:rPr lang="en-GB" sz="1400" dirty="0">
                <a:solidFill>
                  <a:schemeClr val="bg1"/>
                </a:solidFill>
              </a:rPr>
              <a:t>-image</a:t>
            </a:r>
          </a:p>
          <a:p>
            <a:r>
              <a:rPr lang="en-GB" sz="1400" dirty="0">
                <a:solidFill>
                  <a:schemeClr val="bg1"/>
                </a:solidFill>
              </a:rPr>
              <a:t>$ docker image ls</a:t>
            </a:r>
          </a:p>
          <a:p>
            <a:endParaRPr lang="en-GB" sz="1400" dirty="0">
              <a:solidFill>
                <a:schemeClr val="bg1"/>
              </a:solidFill>
            </a:endParaRPr>
          </a:p>
          <a:p>
            <a:r>
              <a:rPr lang="en-GB" sz="1400" b="1" u="sng" dirty="0">
                <a:solidFill>
                  <a:schemeClr val="bg1"/>
                </a:solidFill>
              </a:rPr>
              <a:t>Push this new image to a registry</a:t>
            </a:r>
          </a:p>
          <a:p>
            <a:r>
              <a:rPr lang="en-GB" sz="1400" dirty="0">
                <a:solidFill>
                  <a:schemeClr val="bg1"/>
                </a:solidFill>
              </a:rPr>
              <a:t>$ </a:t>
            </a:r>
            <a:r>
              <a:rPr lang="de-DE" sz="1400" dirty="0">
                <a:solidFill>
                  <a:schemeClr val="bg1"/>
                </a:solidFill>
              </a:rPr>
              <a:t>docker image tag </a:t>
            </a:r>
            <a:r>
              <a:rPr lang="en-GB" sz="1400" dirty="0" err="1">
                <a:solidFill>
                  <a:schemeClr val="bg1"/>
                </a:solidFill>
              </a:rPr>
              <a:t>nmap</a:t>
            </a:r>
            <a:r>
              <a:rPr lang="en-GB" sz="1400" dirty="0">
                <a:solidFill>
                  <a:schemeClr val="bg1"/>
                </a:solidFill>
              </a:rPr>
              <a:t>-image</a:t>
            </a:r>
            <a:r>
              <a:rPr lang="de-DE" sz="1400" dirty="0">
                <a:solidFill>
                  <a:schemeClr val="bg1"/>
                </a:solidFill>
              </a:rPr>
              <a:t> YOUR_DOCKER_ID/reponame</a:t>
            </a:r>
          </a:p>
          <a:p>
            <a:r>
              <a:rPr lang="en-GB" sz="1400" dirty="0">
                <a:solidFill>
                  <a:schemeClr val="bg1"/>
                </a:solidFill>
              </a:rPr>
              <a:t>$ docker push </a:t>
            </a:r>
            <a:r>
              <a:rPr lang="de-DE" sz="1400" dirty="0">
                <a:solidFill>
                  <a:schemeClr val="bg1"/>
                </a:solidFill>
              </a:rPr>
              <a:t>YOUR_DOCKER_ID/reponame</a:t>
            </a:r>
            <a:endParaRPr lang="en-GB" sz="1400" dirty="0">
              <a:solidFill>
                <a:schemeClr val="bg1"/>
              </a:solidFill>
            </a:endParaRPr>
          </a:p>
        </p:txBody>
      </p:sp>
      <p:sp>
        <p:nvSpPr>
          <p:cNvPr id="6" name="TextBox 5">
            <a:extLst>
              <a:ext uri="{FF2B5EF4-FFF2-40B4-BE49-F238E27FC236}">
                <a16:creationId xmlns:a16="http://schemas.microsoft.com/office/drawing/2014/main" id="{3AC97A23-0A76-4F2C-A304-FD7657A28A69}"/>
              </a:ext>
            </a:extLst>
          </p:cNvPr>
          <p:cNvSpPr txBox="1"/>
          <p:nvPr/>
        </p:nvSpPr>
        <p:spPr>
          <a:xfrm>
            <a:off x="2212262" y="3474720"/>
            <a:ext cx="2095445" cy="307777"/>
          </a:xfrm>
          <a:prstGeom prst="rect">
            <a:avLst/>
          </a:prstGeom>
          <a:noFill/>
        </p:spPr>
        <p:txBody>
          <a:bodyPr wrap="none" rtlCol="0">
            <a:spAutoFit/>
          </a:bodyPr>
          <a:lstStyle/>
          <a:p>
            <a:r>
              <a:rPr lang="en-GB" sz="1400" i="1" dirty="0">
                <a:solidFill>
                  <a:srgbClr val="FF0000"/>
                </a:solidFill>
              </a:rPr>
              <a:t>Existing container name</a:t>
            </a:r>
          </a:p>
        </p:txBody>
      </p:sp>
      <p:sp>
        <p:nvSpPr>
          <p:cNvPr id="7" name="TextBox 6">
            <a:extLst>
              <a:ext uri="{FF2B5EF4-FFF2-40B4-BE49-F238E27FC236}">
                <a16:creationId xmlns:a16="http://schemas.microsoft.com/office/drawing/2014/main" id="{121E5C5B-5110-4667-869A-49566C72CA2A}"/>
              </a:ext>
            </a:extLst>
          </p:cNvPr>
          <p:cNvSpPr txBox="1"/>
          <p:nvPr/>
        </p:nvSpPr>
        <p:spPr>
          <a:xfrm>
            <a:off x="4306529" y="3474720"/>
            <a:ext cx="1577676" cy="307777"/>
          </a:xfrm>
          <a:prstGeom prst="rect">
            <a:avLst/>
          </a:prstGeom>
          <a:noFill/>
        </p:spPr>
        <p:txBody>
          <a:bodyPr wrap="none" rtlCol="0">
            <a:spAutoFit/>
          </a:bodyPr>
          <a:lstStyle/>
          <a:p>
            <a:r>
              <a:rPr lang="en-GB" sz="1400" i="1" dirty="0">
                <a:solidFill>
                  <a:srgbClr val="FF0000"/>
                </a:solidFill>
              </a:rPr>
              <a:t>New image name</a:t>
            </a:r>
          </a:p>
        </p:txBody>
      </p:sp>
      <p:cxnSp>
        <p:nvCxnSpPr>
          <p:cNvPr id="9" name="Straight Arrow Connector 8">
            <a:extLst>
              <a:ext uri="{FF2B5EF4-FFF2-40B4-BE49-F238E27FC236}">
                <a16:creationId xmlns:a16="http://schemas.microsoft.com/office/drawing/2014/main" id="{A0501D05-DAB1-4101-AE1B-9066FCDECBE1}"/>
              </a:ext>
            </a:extLst>
          </p:cNvPr>
          <p:cNvCxnSpPr>
            <a:stCxn id="6" idx="0"/>
          </p:cNvCxnSpPr>
          <p:nvPr/>
        </p:nvCxnSpPr>
        <p:spPr bwMode="auto">
          <a:xfrm flipH="1" flipV="1">
            <a:off x="3144356" y="3356733"/>
            <a:ext cx="115629" cy="117987"/>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Straight Arrow Connector 9">
            <a:extLst>
              <a:ext uri="{FF2B5EF4-FFF2-40B4-BE49-F238E27FC236}">
                <a16:creationId xmlns:a16="http://schemas.microsoft.com/office/drawing/2014/main" id="{F1DCC4BA-CF87-46FA-881B-0C5BCA6DE987}"/>
              </a:ext>
            </a:extLst>
          </p:cNvPr>
          <p:cNvCxnSpPr/>
          <p:nvPr/>
        </p:nvCxnSpPr>
        <p:spPr bwMode="auto">
          <a:xfrm flipH="1" flipV="1">
            <a:off x="4482679" y="3356733"/>
            <a:ext cx="79796" cy="117987"/>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 name="TextBox 10">
            <a:extLst>
              <a:ext uri="{FF2B5EF4-FFF2-40B4-BE49-F238E27FC236}">
                <a16:creationId xmlns:a16="http://schemas.microsoft.com/office/drawing/2014/main" id="{33FD11B8-1F18-41E8-90BB-694B27D5566E}"/>
              </a:ext>
            </a:extLst>
          </p:cNvPr>
          <p:cNvSpPr txBox="1"/>
          <p:nvPr/>
        </p:nvSpPr>
        <p:spPr>
          <a:xfrm>
            <a:off x="5073445" y="2643723"/>
            <a:ext cx="3003755" cy="830997"/>
          </a:xfrm>
          <a:prstGeom prst="rect">
            <a:avLst/>
          </a:prstGeom>
          <a:noFill/>
          <a:ln>
            <a:solidFill>
              <a:schemeClr val="bg1"/>
            </a:solidFill>
          </a:ln>
        </p:spPr>
        <p:txBody>
          <a:bodyPr wrap="square" rtlCol="0">
            <a:spAutoFit/>
          </a:bodyPr>
          <a:lstStyle/>
          <a:p>
            <a:r>
              <a:rPr lang="en-GB" sz="1600" i="1" dirty="0">
                <a:solidFill>
                  <a:schemeClr val="accent6">
                    <a:lumMod val="40000"/>
                    <a:lumOff val="60000"/>
                  </a:schemeClr>
                </a:solidFill>
              </a:rPr>
              <a:t>Alternatively, you can use image and container IDs instead of names</a:t>
            </a:r>
          </a:p>
        </p:txBody>
      </p:sp>
    </p:spTree>
    <p:extLst>
      <p:ext uri="{BB962C8B-B14F-4D97-AF65-F5344CB8AC3E}">
        <p14:creationId xmlns:p14="http://schemas.microsoft.com/office/powerpoint/2010/main" val="743553303"/>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7750" y="1714501"/>
            <a:ext cx="7029450" cy="4124324"/>
          </a:xfrm>
        </p:spPr>
        <p:txBody>
          <a:bodyPr/>
          <a:lstStyle/>
          <a:p>
            <a:pPr marL="0" indent="0" algn="ctr">
              <a:buNone/>
            </a:pPr>
            <a:r>
              <a:rPr lang="en-GB" sz="9600" dirty="0"/>
              <a:t>ADVANCEDDOCKER</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480443560"/>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Docker Layers</a:t>
            </a:r>
          </a:p>
        </p:txBody>
      </p:sp>
      <p:sp>
        <p:nvSpPr>
          <p:cNvPr id="3" name="Content Placeholder 2"/>
          <p:cNvSpPr>
            <a:spLocks noGrp="1"/>
          </p:cNvSpPr>
          <p:nvPr>
            <p:ph idx="1"/>
          </p:nvPr>
        </p:nvSpPr>
        <p:spPr>
          <a:xfrm>
            <a:off x="687675" y="2027789"/>
            <a:ext cx="7029450" cy="3630998"/>
          </a:xfrm>
        </p:spPr>
        <p:txBody>
          <a:bodyPr/>
          <a:lstStyle/>
          <a:p>
            <a:r>
              <a:rPr lang="en-GB" dirty="0"/>
              <a:t>A Docker image is built up from a series of layers. Each layer represents an instruction in the image’s </a:t>
            </a:r>
            <a:r>
              <a:rPr lang="en-GB" dirty="0" err="1"/>
              <a:t>dockerfile</a:t>
            </a:r>
            <a:r>
              <a:rPr lang="en-GB" dirty="0"/>
              <a:t>. </a:t>
            </a:r>
          </a:p>
          <a:p>
            <a:r>
              <a:rPr lang="en-GB" dirty="0"/>
              <a:t>Each layer except the very last one is read-only</a:t>
            </a:r>
          </a:p>
          <a:p>
            <a:r>
              <a:rPr lang="en-GB" dirty="0"/>
              <a:t>Each layer is only a set of differences from the layer before it. </a:t>
            </a:r>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857227" y="4865746"/>
            <a:ext cx="4916795" cy="369332"/>
          </a:xfrm>
          <a:prstGeom prst="rect">
            <a:avLst/>
          </a:prstGeom>
          <a:noFill/>
        </p:spPr>
        <p:txBody>
          <a:bodyPr wrap="none" rtlCol="0">
            <a:spAutoFit/>
          </a:bodyPr>
          <a:lstStyle/>
          <a:p>
            <a:r>
              <a:rPr lang="en-GB" dirty="0"/>
              <a:t>https://docs.docker.com/storage/storagedriver/</a:t>
            </a:r>
          </a:p>
        </p:txBody>
      </p:sp>
    </p:spTree>
    <p:extLst>
      <p:ext uri="{BB962C8B-B14F-4D97-AF65-F5344CB8AC3E}">
        <p14:creationId xmlns:p14="http://schemas.microsoft.com/office/powerpoint/2010/main" val="3169994038"/>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Containers and Layers</a:t>
            </a:r>
          </a:p>
        </p:txBody>
      </p:sp>
      <p:sp>
        <p:nvSpPr>
          <p:cNvPr id="3" name="Content Placeholder 2"/>
          <p:cNvSpPr>
            <a:spLocks noGrp="1"/>
          </p:cNvSpPr>
          <p:nvPr>
            <p:ph idx="1"/>
          </p:nvPr>
        </p:nvSpPr>
        <p:spPr>
          <a:xfrm>
            <a:off x="1047750" y="1752995"/>
            <a:ext cx="7029450" cy="3179080"/>
          </a:xfrm>
        </p:spPr>
        <p:txBody>
          <a:bodyPr/>
          <a:lstStyle/>
          <a:p>
            <a:r>
              <a:rPr lang="en-GB" dirty="0"/>
              <a:t>The layers are stacked on top of each other. When you create a new container, you add a new writable layer on top of the underlying layers aka the “</a:t>
            </a:r>
            <a:r>
              <a:rPr lang="en-GB" b="1" dirty="0"/>
              <a:t>container layer</a:t>
            </a:r>
            <a:r>
              <a:rPr lang="en-GB" dirty="0"/>
              <a:t>”. </a:t>
            </a:r>
          </a:p>
          <a:p>
            <a:r>
              <a:rPr lang="en-GB" dirty="0"/>
              <a:t>All changes made to the running container, such as writing new files, modifying existing files, and deleting files, are written to this thin writable container layer</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358494248"/>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Docker Layers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5" name="Picture 4"/>
          <p:cNvPicPr>
            <a:picLocks noChangeAspect="1"/>
          </p:cNvPicPr>
          <p:nvPr/>
        </p:nvPicPr>
        <p:blipFill>
          <a:blip r:embed="rId2"/>
          <a:stretch>
            <a:fillRect/>
          </a:stretch>
        </p:blipFill>
        <p:spPr>
          <a:xfrm>
            <a:off x="1588767" y="1397483"/>
            <a:ext cx="5850806" cy="4065227"/>
          </a:xfrm>
          <a:prstGeom prst="rect">
            <a:avLst/>
          </a:prstGeom>
        </p:spPr>
      </p:pic>
    </p:spTree>
    <p:extLst>
      <p:ext uri="{BB962C8B-B14F-4D97-AF65-F5344CB8AC3E}">
        <p14:creationId xmlns:p14="http://schemas.microsoft.com/office/powerpoint/2010/main" val="45590096"/>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Docker Layer Sharing</a:t>
            </a:r>
          </a:p>
        </p:txBody>
      </p:sp>
      <p:sp>
        <p:nvSpPr>
          <p:cNvPr id="3" name="Content Placeholder 2"/>
          <p:cNvSpPr>
            <a:spLocks noGrp="1"/>
          </p:cNvSpPr>
          <p:nvPr>
            <p:ph idx="1"/>
          </p:nvPr>
        </p:nvSpPr>
        <p:spPr/>
        <p:txBody>
          <a:bodyPr/>
          <a:lstStyle/>
          <a:p>
            <a:r>
              <a:rPr lang="en-GB" dirty="0"/>
              <a:t>When you use FROM in a </a:t>
            </a:r>
            <a:r>
              <a:rPr lang="en-GB" dirty="0" err="1"/>
              <a:t>dockerfile</a:t>
            </a:r>
            <a:r>
              <a:rPr lang="en-GB" dirty="0"/>
              <a:t> to pull in a parent image</a:t>
            </a:r>
          </a:p>
          <a:p>
            <a:r>
              <a:rPr lang="en-GB" dirty="0"/>
              <a:t>The image you are creating contains all the layers from the parent image, plus new layers for the instructions in the </a:t>
            </a:r>
            <a:r>
              <a:rPr lang="en-GB" dirty="0" err="1"/>
              <a:t>dockerfile</a:t>
            </a:r>
            <a:r>
              <a:rPr lang="en-GB" dirty="0"/>
              <a:t>, and a read-write container layer. </a:t>
            </a:r>
          </a:p>
          <a:p>
            <a:r>
              <a:rPr lang="en-GB" dirty="0"/>
              <a:t>Docker already has all the layers from the parent image, so it does not need to pull them again. </a:t>
            </a:r>
          </a:p>
          <a:p>
            <a:r>
              <a:rPr lang="en-GB" dirty="0"/>
              <a:t>The two images share any layers they have in common</a:t>
            </a:r>
          </a:p>
          <a:p>
            <a:endParaRPr lang="en-GB" dirty="0"/>
          </a:p>
          <a:p>
            <a:r>
              <a:rPr lang="en-GB" dirty="0"/>
              <a:t>Remember:</a:t>
            </a:r>
            <a:br>
              <a:rPr lang="en-GB" dirty="0"/>
            </a:br>
            <a:r>
              <a:rPr lang="en-GB" dirty="0"/>
              <a:t>These layers are used in the container with the addition of a writable container layer</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240864088"/>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Container vs Image</a:t>
            </a:r>
          </a:p>
        </p:txBody>
      </p:sp>
      <p:sp>
        <p:nvSpPr>
          <p:cNvPr id="3" name="Content Placeholder 2"/>
          <p:cNvSpPr>
            <a:spLocks noGrp="1"/>
          </p:cNvSpPr>
          <p:nvPr>
            <p:ph idx="1"/>
          </p:nvPr>
        </p:nvSpPr>
        <p:spPr/>
        <p:txBody>
          <a:bodyPr/>
          <a:lstStyle/>
          <a:p>
            <a:r>
              <a:rPr lang="en-GB" dirty="0"/>
              <a:t>The major difference between a container and an image is the top writable container layer. </a:t>
            </a:r>
          </a:p>
          <a:p>
            <a:pPr lvl="1"/>
            <a:r>
              <a:rPr lang="en-GB" dirty="0"/>
              <a:t>All writes to the container that add new or modify existing data are stored in this writable layer. </a:t>
            </a:r>
          </a:p>
          <a:p>
            <a:pPr lvl="1"/>
            <a:r>
              <a:rPr lang="en-GB" dirty="0"/>
              <a:t>When the container is deleted, the writable layer is also deleted. </a:t>
            </a:r>
          </a:p>
          <a:p>
            <a:pPr lvl="1"/>
            <a:r>
              <a:rPr lang="en-GB" dirty="0"/>
              <a:t>The underlying image remains unchanged.</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509921449"/>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Container vs Image (</a:t>
            </a:r>
            <a:r>
              <a:rPr lang="en-GB" dirty="0" err="1"/>
              <a:t>Cont</a:t>
            </a:r>
            <a:r>
              <a:rPr lang="en-GB" dirty="0"/>
              <a:t>)</a:t>
            </a:r>
          </a:p>
        </p:txBody>
      </p:sp>
      <p:sp>
        <p:nvSpPr>
          <p:cNvPr id="3" name="Content Placeholder 2"/>
          <p:cNvSpPr>
            <a:spLocks noGrp="1"/>
          </p:cNvSpPr>
          <p:nvPr>
            <p:ph idx="1"/>
          </p:nvPr>
        </p:nvSpPr>
        <p:spPr>
          <a:xfrm>
            <a:off x="1047750" y="1042321"/>
            <a:ext cx="7029450" cy="4796504"/>
          </a:xfrm>
        </p:spPr>
        <p:txBody>
          <a:bodyPr/>
          <a:lstStyle/>
          <a:p>
            <a:r>
              <a:rPr lang="en-GB" dirty="0"/>
              <a:t>Each container has its own writable container layer, and all changes are stored in this container layer, </a:t>
            </a:r>
            <a:r>
              <a:rPr lang="en-GB" b="1" dirty="0"/>
              <a:t>multiple containers can share access to the same underlying image</a:t>
            </a:r>
            <a:r>
              <a:rPr lang="en-GB" dirty="0"/>
              <a:t> and yet have their own data state</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grpSp>
        <p:nvGrpSpPr>
          <p:cNvPr id="9" name="Group 8"/>
          <p:cNvGrpSpPr/>
          <p:nvPr/>
        </p:nvGrpSpPr>
        <p:grpSpPr>
          <a:xfrm>
            <a:off x="826794" y="2660354"/>
            <a:ext cx="7250406" cy="3669814"/>
            <a:chOff x="257175" y="869456"/>
            <a:chExt cx="7250406" cy="3669814"/>
          </a:xfrm>
        </p:grpSpPr>
        <p:pic>
          <p:nvPicPr>
            <p:cNvPr id="10" name="Picture 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17368" y="900972"/>
              <a:ext cx="5890213" cy="3638298"/>
            </a:xfrm>
            <a:prstGeom prst="rect">
              <a:avLst/>
            </a:prstGeom>
          </p:spPr>
        </p:pic>
        <p:sp>
          <p:nvSpPr>
            <p:cNvPr id="11" name="TextBox 10"/>
            <p:cNvSpPr txBox="1"/>
            <p:nvPr/>
          </p:nvSpPr>
          <p:spPr>
            <a:xfrm>
              <a:off x="257175" y="869456"/>
              <a:ext cx="1368351" cy="923330"/>
            </a:xfrm>
            <a:prstGeom prst="rect">
              <a:avLst/>
            </a:prstGeom>
            <a:noFill/>
          </p:spPr>
          <p:txBody>
            <a:bodyPr wrap="square" rtlCol="0">
              <a:spAutoFit/>
            </a:bodyPr>
            <a:lstStyle/>
            <a:p>
              <a:r>
                <a:rPr lang="en-GB" dirty="0"/>
                <a:t>Containers using same image</a:t>
              </a:r>
            </a:p>
          </p:txBody>
        </p:sp>
        <p:sp>
          <p:nvSpPr>
            <p:cNvPr id="12" name="TextBox 11"/>
            <p:cNvSpPr txBox="1"/>
            <p:nvPr/>
          </p:nvSpPr>
          <p:spPr>
            <a:xfrm>
              <a:off x="1876967" y="2971284"/>
              <a:ext cx="1250408" cy="1200329"/>
            </a:xfrm>
            <a:prstGeom prst="rect">
              <a:avLst/>
            </a:prstGeom>
            <a:noFill/>
          </p:spPr>
          <p:txBody>
            <a:bodyPr wrap="square" rtlCol="0">
              <a:spAutoFit/>
            </a:bodyPr>
            <a:lstStyle/>
            <a:p>
              <a:r>
                <a:rPr lang="en-GB" dirty="0"/>
                <a:t>Shared read only “image” layers</a:t>
              </a:r>
            </a:p>
          </p:txBody>
        </p:sp>
      </p:grpSp>
    </p:spTree>
    <p:extLst>
      <p:ext uri="{BB962C8B-B14F-4D97-AF65-F5344CB8AC3E}">
        <p14:creationId xmlns:p14="http://schemas.microsoft.com/office/powerpoint/2010/main" val="82749920"/>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Storage Drivers</a:t>
            </a:r>
          </a:p>
        </p:txBody>
      </p:sp>
      <p:sp>
        <p:nvSpPr>
          <p:cNvPr id="3" name="Content Placeholder 2"/>
          <p:cNvSpPr>
            <a:spLocks noGrp="1"/>
          </p:cNvSpPr>
          <p:nvPr>
            <p:ph idx="1"/>
          </p:nvPr>
        </p:nvSpPr>
        <p:spPr>
          <a:xfrm>
            <a:off x="1047750" y="1563482"/>
            <a:ext cx="7029450" cy="4813629"/>
          </a:xfrm>
        </p:spPr>
        <p:txBody>
          <a:bodyPr/>
          <a:lstStyle/>
          <a:p>
            <a:r>
              <a:rPr lang="en-GB" dirty="0"/>
              <a:t>Docker uses storage drivers to manage the contents of the image layers and the writable container layer. </a:t>
            </a:r>
          </a:p>
          <a:p>
            <a:r>
              <a:rPr lang="en-GB" dirty="0"/>
              <a:t>Each storage driver handles the implementation differently, but all drivers use stackable image layers and the copy-on-write (</a:t>
            </a:r>
            <a:r>
              <a:rPr lang="en-GB" dirty="0" err="1"/>
              <a:t>CoW</a:t>
            </a:r>
            <a:r>
              <a:rPr lang="en-GB" dirty="0"/>
              <a:t>) strategy.</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78873880"/>
      </p:ext>
    </p:extLst>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Docker Layers and Cache</a:t>
            </a:r>
          </a:p>
        </p:txBody>
      </p:sp>
      <p:sp>
        <p:nvSpPr>
          <p:cNvPr id="3" name="Content Placeholder 2"/>
          <p:cNvSpPr>
            <a:spLocks noGrp="1"/>
          </p:cNvSpPr>
          <p:nvPr>
            <p:ph idx="1"/>
          </p:nvPr>
        </p:nvSpPr>
        <p:spPr>
          <a:xfrm>
            <a:off x="1047750" y="695739"/>
            <a:ext cx="7029450" cy="1941584"/>
          </a:xfrm>
        </p:spPr>
        <p:txBody>
          <a:bodyPr/>
          <a:lstStyle/>
          <a:p>
            <a:r>
              <a:rPr lang="en-GB" dirty="0"/>
              <a:t>Each line of a </a:t>
            </a:r>
            <a:r>
              <a:rPr lang="en-GB" dirty="0" err="1"/>
              <a:t>dockerfile</a:t>
            </a:r>
            <a:r>
              <a:rPr lang="en-GB" dirty="0"/>
              <a:t> aka “step” is a Docker layer</a:t>
            </a:r>
          </a:p>
          <a:p>
            <a:r>
              <a:rPr lang="en-GB" dirty="0"/>
              <a:t>A Docker layer is cached when executed and only re-executed during an image build if required e.g. source code changes mean that the newly “compiled” application must be copied into the image</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Content Placeholder 2"/>
          <p:cNvSpPr txBox="1">
            <a:spLocks/>
          </p:cNvSpPr>
          <p:nvPr/>
        </p:nvSpPr>
        <p:spPr bwMode="auto">
          <a:xfrm>
            <a:off x="-2318" y="2430448"/>
            <a:ext cx="4562475" cy="1715268"/>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dirty="0"/>
              <a:t>FROM </a:t>
            </a:r>
            <a:r>
              <a:rPr lang="en-GB" sz="1800" dirty="0" err="1"/>
              <a:t>ubuntu</a:t>
            </a:r>
            <a:endParaRPr lang="en-GB" sz="1800" dirty="0"/>
          </a:p>
          <a:p>
            <a:pPr marL="0" indent="0">
              <a:buNone/>
            </a:pPr>
            <a:r>
              <a:rPr lang="en-GB" sz="1800" dirty="0"/>
              <a:t>RUN apt-get update &amp;&amp; \</a:t>
            </a:r>
          </a:p>
          <a:p>
            <a:pPr marL="0" indent="0">
              <a:buNone/>
            </a:pPr>
            <a:r>
              <a:rPr lang="en-GB" sz="1800" dirty="0"/>
              <a:t>apt-get install -y </a:t>
            </a:r>
            <a:r>
              <a:rPr lang="en-GB" sz="1800" dirty="0" err="1"/>
              <a:t>nginx</a:t>
            </a:r>
            <a:endParaRPr lang="en-GB" sz="1800" dirty="0"/>
          </a:p>
          <a:p>
            <a:pPr marL="0" indent="0">
              <a:buNone/>
            </a:pPr>
            <a:r>
              <a:rPr lang="en-GB" sz="1800" dirty="0"/>
              <a:t>EXPOSE 80</a:t>
            </a:r>
          </a:p>
          <a:p>
            <a:pPr marL="0" indent="0">
              <a:buNone/>
            </a:pPr>
            <a:r>
              <a:rPr lang="en-GB" sz="1800" dirty="0"/>
              <a:t>ENTRYPOINT ["</a:t>
            </a:r>
            <a:r>
              <a:rPr lang="en-GB" sz="1800" dirty="0" err="1"/>
              <a:t>nginx</a:t>
            </a:r>
            <a:r>
              <a:rPr lang="en-GB" sz="1800" dirty="0"/>
              <a:t>", "-g", "daemon off;"]</a:t>
            </a:r>
            <a:endParaRPr lang="en-GB" dirty="0"/>
          </a:p>
        </p:txBody>
      </p:sp>
      <p:sp>
        <p:nvSpPr>
          <p:cNvPr id="6" name="TextBox 5"/>
          <p:cNvSpPr txBox="1"/>
          <p:nvPr/>
        </p:nvSpPr>
        <p:spPr>
          <a:xfrm>
            <a:off x="4562475" y="2422898"/>
            <a:ext cx="4544834" cy="4247317"/>
          </a:xfrm>
          <a:prstGeom prst="rect">
            <a:avLst/>
          </a:prstGeom>
          <a:noFill/>
          <a:ln w="12700">
            <a:solidFill>
              <a:schemeClr val="tx1"/>
            </a:solidFill>
          </a:ln>
        </p:spPr>
        <p:txBody>
          <a:bodyPr wrap="none" rtlCol="0">
            <a:spAutoFit/>
          </a:bodyPr>
          <a:lstStyle/>
          <a:p>
            <a:r>
              <a:rPr lang="en-GB" dirty="0"/>
              <a:t>C:\....s\my-nginx&gt;docker image build .</a:t>
            </a:r>
          </a:p>
          <a:p>
            <a:r>
              <a:rPr lang="en-GB" dirty="0"/>
              <a:t>Sending build … Docker daemon  2.048kB</a:t>
            </a:r>
          </a:p>
          <a:p>
            <a:r>
              <a:rPr lang="en-GB" dirty="0"/>
              <a:t>Step </a:t>
            </a:r>
            <a:r>
              <a:rPr lang="en-GB" dirty="0">
                <a:solidFill>
                  <a:srgbClr val="FF0000"/>
                </a:solidFill>
              </a:rPr>
              <a:t>1</a:t>
            </a:r>
            <a:r>
              <a:rPr lang="en-GB" dirty="0"/>
              <a:t>/4 : </a:t>
            </a:r>
            <a:r>
              <a:rPr lang="en-GB" b="1" dirty="0"/>
              <a:t>FROM </a:t>
            </a:r>
            <a:r>
              <a:rPr lang="en-GB" b="1" dirty="0" err="1"/>
              <a:t>ubuntu</a:t>
            </a:r>
            <a:endParaRPr lang="en-GB" b="1" dirty="0"/>
          </a:p>
          <a:p>
            <a:r>
              <a:rPr lang="en-GB" dirty="0"/>
              <a:t> ---&gt; 94e814e2efa8</a:t>
            </a:r>
          </a:p>
          <a:p>
            <a:r>
              <a:rPr lang="en-GB" dirty="0"/>
              <a:t>Step </a:t>
            </a:r>
            <a:r>
              <a:rPr lang="en-GB" dirty="0">
                <a:solidFill>
                  <a:srgbClr val="FF0000"/>
                </a:solidFill>
              </a:rPr>
              <a:t>2</a:t>
            </a:r>
            <a:r>
              <a:rPr lang="en-GB" dirty="0"/>
              <a:t>/4 : </a:t>
            </a:r>
            <a:r>
              <a:rPr lang="en-GB" b="1" dirty="0"/>
              <a:t>RUN apt-get update </a:t>
            </a:r>
          </a:p>
          <a:p>
            <a:r>
              <a:rPr lang="en-GB" b="1" dirty="0"/>
              <a:t>&amp;&amp; apt-get install -y </a:t>
            </a:r>
            <a:r>
              <a:rPr lang="en-GB" b="1" dirty="0" err="1"/>
              <a:t>nginx</a:t>
            </a:r>
            <a:endParaRPr lang="en-GB" b="1" dirty="0"/>
          </a:p>
          <a:p>
            <a:r>
              <a:rPr lang="en-GB" dirty="0"/>
              <a:t> ---&gt; </a:t>
            </a:r>
            <a:r>
              <a:rPr lang="en-GB" dirty="0">
                <a:solidFill>
                  <a:srgbClr val="FF0000"/>
                </a:solidFill>
              </a:rPr>
              <a:t>Using cache</a:t>
            </a:r>
          </a:p>
          <a:p>
            <a:r>
              <a:rPr lang="en-GB" dirty="0"/>
              <a:t> ---&gt; 1f6c36df2501</a:t>
            </a:r>
          </a:p>
          <a:p>
            <a:r>
              <a:rPr lang="en-GB" dirty="0"/>
              <a:t>Step </a:t>
            </a:r>
            <a:r>
              <a:rPr lang="en-GB" dirty="0">
                <a:solidFill>
                  <a:srgbClr val="FF0000"/>
                </a:solidFill>
              </a:rPr>
              <a:t>3</a:t>
            </a:r>
            <a:r>
              <a:rPr lang="en-GB" dirty="0"/>
              <a:t>/4 : </a:t>
            </a:r>
            <a:r>
              <a:rPr lang="en-GB" b="1" dirty="0"/>
              <a:t>EXPOSE 80</a:t>
            </a:r>
          </a:p>
          <a:p>
            <a:r>
              <a:rPr lang="en-GB" dirty="0"/>
              <a:t> ---&gt; </a:t>
            </a:r>
            <a:r>
              <a:rPr lang="en-GB" dirty="0">
                <a:solidFill>
                  <a:srgbClr val="FF0000"/>
                </a:solidFill>
              </a:rPr>
              <a:t>Using cache</a:t>
            </a:r>
          </a:p>
          <a:p>
            <a:r>
              <a:rPr lang="en-GB" dirty="0"/>
              <a:t> ---&gt; 4a70adaf147c</a:t>
            </a:r>
          </a:p>
          <a:p>
            <a:r>
              <a:rPr lang="en-GB" dirty="0"/>
              <a:t>Step </a:t>
            </a:r>
            <a:r>
              <a:rPr lang="en-GB" dirty="0">
                <a:solidFill>
                  <a:srgbClr val="FF0000"/>
                </a:solidFill>
              </a:rPr>
              <a:t>4</a:t>
            </a:r>
            <a:r>
              <a:rPr lang="en-GB" dirty="0"/>
              <a:t>/4 : </a:t>
            </a:r>
            <a:r>
              <a:rPr lang="en-GB" b="1" dirty="0"/>
              <a:t>ENTRYPOINT ["</a:t>
            </a:r>
            <a:r>
              <a:rPr lang="en-GB" b="1" dirty="0" err="1"/>
              <a:t>nginx</a:t>
            </a:r>
            <a:r>
              <a:rPr lang="en-GB" b="1" dirty="0"/>
              <a:t>……;"]</a:t>
            </a:r>
          </a:p>
          <a:p>
            <a:r>
              <a:rPr lang="en-GB" dirty="0"/>
              <a:t> ---&gt; </a:t>
            </a:r>
            <a:r>
              <a:rPr lang="en-GB" dirty="0">
                <a:solidFill>
                  <a:srgbClr val="FF0000"/>
                </a:solidFill>
              </a:rPr>
              <a:t>Using cache</a:t>
            </a:r>
          </a:p>
          <a:p>
            <a:r>
              <a:rPr lang="en-GB" dirty="0"/>
              <a:t> ---&gt; a92653b4dbfb</a:t>
            </a:r>
          </a:p>
          <a:p>
            <a:r>
              <a:rPr lang="en-GB" dirty="0"/>
              <a:t>Successfully built a92653b4dbfb</a:t>
            </a:r>
          </a:p>
        </p:txBody>
      </p:sp>
      <p:grpSp>
        <p:nvGrpSpPr>
          <p:cNvPr id="16" name="Group 15"/>
          <p:cNvGrpSpPr/>
          <p:nvPr/>
        </p:nvGrpSpPr>
        <p:grpSpPr>
          <a:xfrm>
            <a:off x="457015" y="4290844"/>
            <a:ext cx="3146153" cy="2026016"/>
            <a:chOff x="461753" y="4665132"/>
            <a:chExt cx="3146153" cy="2026016"/>
          </a:xfrm>
        </p:grpSpPr>
        <p:sp>
          <p:nvSpPr>
            <p:cNvPr id="7" name="Rectangle 6"/>
            <p:cNvSpPr/>
            <p:nvPr/>
          </p:nvSpPr>
          <p:spPr bwMode="auto">
            <a:xfrm>
              <a:off x="1416326" y="5061128"/>
              <a:ext cx="2191580" cy="407505"/>
            </a:xfrm>
            <a:prstGeom prst="rect">
              <a:avLst/>
            </a:prstGeom>
            <a:solidFill>
              <a:schemeClr val="bg1"/>
            </a:solidFill>
            <a:ln w="2857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algn="ctr"/>
              <a:r>
                <a:rPr lang="en-GB"/>
                <a:t>94e814e2efa8</a:t>
              </a: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8" name="Rectangle 7"/>
            <p:cNvSpPr/>
            <p:nvPr/>
          </p:nvSpPr>
          <p:spPr bwMode="auto">
            <a:xfrm>
              <a:off x="1416325" y="5466215"/>
              <a:ext cx="2191580" cy="407505"/>
            </a:xfrm>
            <a:prstGeom prst="rect">
              <a:avLst/>
            </a:prstGeom>
            <a:solidFill>
              <a:schemeClr val="bg1"/>
            </a:solidFill>
            <a:ln w="2857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algn="ctr"/>
              <a:r>
                <a:rPr lang="en-GB"/>
                <a:t>1f6c36df2501</a:t>
              </a: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9" name="Rectangle 8"/>
            <p:cNvSpPr/>
            <p:nvPr/>
          </p:nvSpPr>
          <p:spPr bwMode="auto">
            <a:xfrm>
              <a:off x="1416325" y="5876138"/>
              <a:ext cx="2191580" cy="407505"/>
            </a:xfrm>
            <a:prstGeom prst="rect">
              <a:avLst/>
            </a:prstGeom>
            <a:solidFill>
              <a:schemeClr val="bg1"/>
            </a:solidFill>
            <a:ln w="2857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algn="ctr"/>
              <a:r>
                <a:rPr lang="en-GB"/>
                <a:t>4a70adaf147c</a:t>
              </a: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0" name="Rectangle 9"/>
            <p:cNvSpPr/>
            <p:nvPr/>
          </p:nvSpPr>
          <p:spPr bwMode="auto">
            <a:xfrm>
              <a:off x="1416324" y="6283643"/>
              <a:ext cx="2191580" cy="407505"/>
            </a:xfrm>
            <a:prstGeom prst="rect">
              <a:avLst/>
            </a:prstGeom>
            <a:solidFill>
              <a:schemeClr val="bg1"/>
            </a:solidFill>
            <a:ln w="2857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algn="ctr"/>
              <a:r>
                <a:rPr lang="en-GB"/>
                <a:t>a92653b4dbfb</a:t>
              </a: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1" name="TextBox 10"/>
            <p:cNvSpPr txBox="1"/>
            <p:nvPr/>
          </p:nvSpPr>
          <p:spPr>
            <a:xfrm>
              <a:off x="1416324" y="4665132"/>
              <a:ext cx="1672253" cy="369332"/>
            </a:xfrm>
            <a:prstGeom prst="rect">
              <a:avLst/>
            </a:prstGeom>
            <a:noFill/>
          </p:spPr>
          <p:txBody>
            <a:bodyPr wrap="none" rtlCol="0">
              <a:spAutoFit/>
            </a:bodyPr>
            <a:lstStyle/>
            <a:p>
              <a:r>
                <a:rPr lang="en-GB" dirty="0"/>
                <a:t>Docker Layers</a:t>
              </a:r>
            </a:p>
          </p:txBody>
        </p:sp>
        <p:sp>
          <p:nvSpPr>
            <p:cNvPr id="12" name="TextBox 11"/>
            <p:cNvSpPr txBox="1"/>
            <p:nvPr/>
          </p:nvSpPr>
          <p:spPr>
            <a:xfrm>
              <a:off x="461757" y="5080214"/>
              <a:ext cx="851515" cy="369332"/>
            </a:xfrm>
            <a:prstGeom prst="rect">
              <a:avLst/>
            </a:prstGeom>
            <a:noFill/>
          </p:spPr>
          <p:txBody>
            <a:bodyPr wrap="none" rtlCol="0">
              <a:spAutoFit/>
            </a:bodyPr>
            <a:lstStyle/>
            <a:p>
              <a:r>
                <a:rPr lang="en-GB" dirty="0"/>
                <a:t>Step 1</a:t>
              </a:r>
            </a:p>
          </p:txBody>
        </p:sp>
        <p:sp>
          <p:nvSpPr>
            <p:cNvPr id="13" name="TextBox 12"/>
            <p:cNvSpPr txBox="1"/>
            <p:nvPr/>
          </p:nvSpPr>
          <p:spPr>
            <a:xfrm>
              <a:off x="461755" y="5485301"/>
              <a:ext cx="851515" cy="369332"/>
            </a:xfrm>
            <a:prstGeom prst="rect">
              <a:avLst/>
            </a:prstGeom>
            <a:noFill/>
          </p:spPr>
          <p:txBody>
            <a:bodyPr wrap="none" rtlCol="0">
              <a:spAutoFit/>
            </a:bodyPr>
            <a:lstStyle/>
            <a:p>
              <a:r>
                <a:rPr lang="en-GB" dirty="0"/>
                <a:t>Step 2</a:t>
              </a:r>
            </a:p>
          </p:txBody>
        </p:sp>
        <p:sp>
          <p:nvSpPr>
            <p:cNvPr id="14" name="TextBox 13"/>
            <p:cNvSpPr txBox="1"/>
            <p:nvPr/>
          </p:nvSpPr>
          <p:spPr>
            <a:xfrm>
              <a:off x="461754" y="5895224"/>
              <a:ext cx="851515" cy="369332"/>
            </a:xfrm>
            <a:prstGeom prst="rect">
              <a:avLst/>
            </a:prstGeom>
            <a:noFill/>
          </p:spPr>
          <p:txBody>
            <a:bodyPr wrap="none" rtlCol="0">
              <a:spAutoFit/>
            </a:bodyPr>
            <a:lstStyle/>
            <a:p>
              <a:r>
                <a:rPr lang="en-GB" dirty="0"/>
                <a:t>Step 3</a:t>
              </a:r>
            </a:p>
          </p:txBody>
        </p:sp>
        <p:sp>
          <p:nvSpPr>
            <p:cNvPr id="15" name="TextBox 14"/>
            <p:cNvSpPr txBox="1"/>
            <p:nvPr/>
          </p:nvSpPr>
          <p:spPr>
            <a:xfrm>
              <a:off x="461753" y="6300883"/>
              <a:ext cx="851515" cy="369332"/>
            </a:xfrm>
            <a:prstGeom prst="rect">
              <a:avLst/>
            </a:prstGeom>
            <a:noFill/>
          </p:spPr>
          <p:txBody>
            <a:bodyPr wrap="none" rtlCol="0">
              <a:spAutoFit/>
            </a:bodyPr>
            <a:lstStyle/>
            <a:p>
              <a:r>
                <a:rPr lang="en-GB" dirty="0"/>
                <a:t>Step 4</a:t>
              </a:r>
            </a:p>
          </p:txBody>
        </p:sp>
      </p:grpSp>
    </p:spTree>
    <p:extLst>
      <p:ext uri="{BB962C8B-B14F-4D97-AF65-F5344CB8AC3E}">
        <p14:creationId xmlns:p14="http://schemas.microsoft.com/office/powerpoint/2010/main" val="4055153797"/>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Caching Good Practice</a:t>
            </a:r>
          </a:p>
        </p:txBody>
      </p:sp>
      <p:sp>
        <p:nvSpPr>
          <p:cNvPr id="3" name="Content Placeholder 2"/>
          <p:cNvSpPr>
            <a:spLocks noGrp="1"/>
          </p:cNvSpPr>
          <p:nvPr>
            <p:ph idx="1"/>
          </p:nvPr>
        </p:nvSpPr>
        <p:spPr>
          <a:xfrm>
            <a:off x="1047750" y="1719943"/>
            <a:ext cx="7029450" cy="4103914"/>
          </a:xfrm>
        </p:spPr>
        <p:txBody>
          <a:bodyPr/>
          <a:lstStyle/>
          <a:p>
            <a:r>
              <a:rPr lang="en-GB" dirty="0"/>
              <a:t>The order of the steps is important for caching</a:t>
            </a:r>
          </a:p>
          <a:p>
            <a:pPr lvl="1"/>
            <a:r>
              <a:rPr lang="en-GB" b="1" dirty="0">
                <a:solidFill>
                  <a:srgbClr val="FF0000"/>
                </a:solidFill>
              </a:rPr>
              <a:t>If a step is rebuilt then any following steps are also rebuilt</a:t>
            </a:r>
          </a:p>
          <a:p>
            <a:r>
              <a:rPr lang="en-GB" dirty="0"/>
              <a:t>Good practice</a:t>
            </a:r>
            <a:br>
              <a:rPr lang="en-GB" dirty="0"/>
            </a:br>
            <a:br>
              <a:rPr lang="en-GB" dirty="0"/>
            </a:br>
            <a:r>
              <a:rPr lang="en-GB" dirty="0"/>
              <a:t>“</a:t>
            </a:r>
            <a:r>
              <a:rPr lang="en-GB" b="1" dirty="0"/>
              <a:t>Order steps from least to most frequently changing</a:t>
            </a:r>
            <a:r>
              <a:rPr lang="en-GB" dirty="0"/>
              <a:t>”</a:t>
            </a:r>
            <a:br>
              <a:rPr lang="en-GB" dirty="0"/>
            </a:br>
            <a:br>
              <a:rPr lang="en-GB" dirty="0"/>
            </a:br>
            <a:r>
              <a:rPr lang="en-GB" dirty="0"/>
              <a:t>e.g. load code as one of the last steps because code changes are quite likely to happen</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776117128"/>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Caching Good Practice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373515" y="861322"/>
            <a:ext cx="2307320" cy="1477328"/>
          </a:xfrm>
          <a:prstGeom prst="rect">
            <a:avLst/>
          </a:prstGeom>
          <a:noFill/>
        </p:spPr>
        <p:txBody>
          <a:bodyPr wrap="square" rtlCol="0">
            <a:spAutoFit/>
          </a:bodyPr>
          <a:lstStyle/>
          <a:p>
            <a:r>
              <a:rPr lang="en-GB" dirty="0"/>
              <a:t>FROM node</a:t>
            </a:r>
          </a:p>
          <a:p>
            <a:r>
              <a:rPr lang="en-GB" dirty="0"/>
              <a:t>WORKDIR /app</a:t>
            </a:r>
          </a:p>
          <a:p>
            <a:r>
              <a:rPr lang="en-GB" b="1" dirty="0"/>
              <a:t>COPY . .</a:t>
            </a:r>
          </a:p>
          <a:p>
            <a:r>
              <a:rPr lang="en-GB" dirty="0"/>
              <a:t>RUN </a:t>
            </a:r>
            <a:r>
              <a:rPr lang="en-GB" dirty="0" err="1"/>
              <a:t>npm</a:t>
            </a:r>
            <a:r>
              <a:rPr lang="en-GB" dirty="0"/>
              <a:t> install</a:t>
            </a:r>
          </a:p>
          <a:p>
            <a:r>
              <a:rPr lang="en-GB" dirty="0"/>
              <a:t>CMD node index.js</a:t>
            </a:r>
          </a:p>
        </p:txBody>
      </p:sp>
      <p:sp>
        <p:nvSpPr>
          <p:cNvPr id="6" name="TextBox 5"/>
          <p:cNvSpPr txBox="1"/>
          <p:nvPr/>
        </p:nvSpPr>
        <p:spPr>
          <a:xfrm>
            <a:off x="4900233" y="861322"/>
            <a:ext cx="2616181" cy="1754326"/>
          </a:xfrm>
          <a:prstGeom prst="rect">
            <a:avLst/>
          </a:prstGeom>
          <a:noFill/>
        </p:spPr>
        <p:txBody>
          <a:bodyPr wrap="square" rtlCol="0">
            <a:spAutoFit/>
          </a:bodyPr>
          <a:lstStyle/>
          <a:p>
            <a:r>
              <a:rPr lang="en-GB" dirty="0"/>
              <a:t>FROM node</a:t>
            </a:r>
          </a:p>
          <a:p>
            <a:r>
              <a:rPr lang="en-GB" dirty="0"/>
              <a:t>WORKDIR /app</a:t>
            </a:r>
          </a:p>
          <a:p>
            <a:r>
              <a:rPr lang="en-GB" dirty="0"/>
              <a:t>COPY package*.</a:t>
            </a:r>
            <a:r>
              <a:rPr lang="en-GB" dirty="0" err="1"/>
              <a:t>json</a:t>
            </a:r>
            <a:r>
              <a:rPr lang="en-GB" dirty="0"/>
              <a:t> ./</a:t>
            </a:r>
          </a:p>
          <a:p>
            <a:r>
              <a:rPr lang="en-GB" dirty="0"/>
              <a:t>RUN </a:t>
            </a:r>
            <a:r>
              <a:rPr lang="en-GB" dirty="0" err="1"/>
              <a:t>npm</a:t>
            </a:r>
            <a:r>
              <a:rPr lang="en-GB" dirty="0"/>
              <a:t> install</a:t>
            </a:r>
          </a:p>
          <a:p>
            <a:r>
              <a:rPr lang="en-GB" b="1" dirty="0"/>
              <a:t>COPY . .</a:t>
            </a:r>
          </a:p>
          <a:p>
            <a:r>
              <a:rPr lang="en-GB" dirty="0"/>
              <a:t>CMD node index.js</a:t>
            </a:r>
          </a:p>
        </p:txBody>
      </p:sp>
      <p:sp>
        <p:nvSpPr>
          <p:cNvPr id="7" name="TextBox 6"/>
          <p:cNvSpPr txBox="1"/>
          <p:nvPr/>
        </p:nvSpPr>
        <p:spPr>
          <a:xfrm>
            <a:off x="373515" y="2766326"/>
            <a:ext cx="3180679" cy="3693319"/>
          </a:xfrm>
          <a:prstGeom prst="rect">
            <a:avLst/>
          </a:prstGeom>
          <a:noFill/>
        </p:spPr>
        <p:txBody>
          <a:bodyPr wrap="none" rtlCol="0">
            <a:spAutoFit/>
          </a:bodyPr>
          <a:lstStyle/>
          <a:p>
            <a:r>
              <a:rPr lang="en-GB" dirty="0"/>
              <a:t>Step 1/5 : FROM node</a:t>
            </a:r>
          </a:p>
          <a:p>
            <a:r>
              <a:rPr lang="en-GB" dirty="0">
                <a:sym typeface="Wingdings" panose="05000000000000000000" pitchFamily="2" charset="2"/>
              </a:rPr>
              <a:t></a:t>
            </a:r>
            <a:r>
              <a:rPr lang="en-GB" dirty="0"/>
              <a:t>169b062cafbd0</a:t>
            </a:r>
          </a:p>
          <a:p>
            <a:r>
              <a:rPr lang="en-GB" dirty="0"/>
              <a:t>Step 2/5 : WORKDIR /app</a:t>
            </a:r>
          </a:p>
          <a:p>
            <a:r>
              <a:rPr lang="en-GB" dirty="0">
                <a:sym typeface="Wingdings" panose="05000000000000000000" pitchFamily="2" charset="2"/>
              </a:rPr>
              <a:t></a:t>
            </a:r>
            <a:r>
              <a:rPr lang="en-GB" dirty="0"/>
              <a:t> </a:t>
            </a:r>
            <a:r>
              <a:rPr lang="en-GB" b="1" dirty="0">
                <a:solidFill>
                  <a:schemeClr val="accent1">
                    <a:lumMod val="25000"/>
                  </a:schemeClr>
                </a:solidFill>
              </a:rPr>
              <a:t>Using cache</a:t>
            </a:r>
          </a:p>
          <a:p>
            <a:r>
              <a:rPr lang="en-GB" dirty="0">
                <a:sym typeface="Wingdings" panose="05000000000000000000" pitchFamily="2" charset="2"/>
              </a:rPr>
              <a:t> </a:t>
            </a:r>
            <a:r>
              <a:rPr lang="en-GB" dirty="0"/>
              <a:t>d54b72644e6</a:t>
            </a:r>
          </a:p>
          <a:p>
            <a:r>
              <a:rPr lang="en-GB" dirty="0"/>
              <a:t>Step 3/5 COPY . .</a:t>
            </a:r>
          </a:p>
          <a:p>
            <a:r>
              <a:rPr lang="en-GB" dirty="0">
                <a:sym typeface="Wingdings" panose="05000000000000000000" pitchFamily="2" charset="2"/>
              </a:rPr>
              <a:t> </a:t>
            </a:r>
            <a:r>
              <a:rPr lang="en-GB" dirty="0"/>
              <a:t>a26b950ff3b</a:t>
            </a:r>
          </a:p>
          <a:p>
            <a:r>
              <a:rPr lang="en-GB" dirty="0"/>
              <a:t>Step 4/5 : RUN </a:t>
            </a:r>
            <a:r>
              <a:rPr lang="en-GB" dirty="0" err="1"/>
              <a:t>npm</a:t>
            </a:r>
            <a:r>
              <a:rPr lang="en-GB" dirty="0"/>
              <a:t> install</a:t>
            </a:r>
          </a:p>
          <a:p>
            <a:r>
              <a:rPr lang="en-GB" dirty="0">
                <a:sym typeface="Wingdings" panose="05000000000000000000" pitchFamily="2" charset="2"/>
              </a:rPr>
              <a:t> </a:t>
            </a:r>
            <a:r>
              <a:rPr lang="en-GB" dirty="0"/>
              <a:t>Running in b370e414ab9d</a:t>
            </a:r>
            <a:br>
              <a:rPr lang="en-GB" dirty="0"/>
            </a:br>
            <a:r>
              <a:rPr lang="en-GB" dirty="0"/>
              <a:t>    </a:t>
            </a:r>
            <a:r>
              <a:rPr lang="en-GB" b="1" dirty="0"/>
              <a:t>DELAY here while </a:t>
            </a:r>
            <a:br>
              <a:rPr lang="en-GB" b="1" dirty="0"/>
            </a:br>
            <a:r>
              <a:rPr lang="en-GB" b="1" dirty="0"/>
              <a:t>    installing dependencies</a:t>
            </a:r>
          </a:p>
          <a:p>
            <a:r>
              <a:rPr lang="en-GB" dirty="0"/>
              <a:t>Step 5/5 CMD node index.js</a:t>
            </a:r>
          </a:p>
          <a:p>
            <a:r>
              <a:rPr lang="en-GB" dirty="0">
                <a:sym typeface="Wingdings" panose="05000000000000000000" pitchFamily="2" charset="2"/>
              </a:rPr>
              <a:t></a:t>
            </a:r>
            <a:r>
              <a:rPr lang="en-GB" dirty="0"/>
              <a:t> Running in 0a6c8a00510</a:t>
            </a:r>
          </a:p>
        </p:txBody>
      </p:sp>
      <p:sp>
        <p:nvSpPr>
          <p:cNvPr id="8" name="TextBox 7"/>
          <p:cNvSpPr txBox="1"/>
          <p:nvPr/>
        </p:nvSpPr>
        <p:spPr>
          <a:xfrm>
            <a:off x="4900234" y="2766326"/>
            <a:ext cx="3057247" cy="3416320"/>
          </a:xfrm>
          <a:prstGeom prst="rect">
            <a:avLst/>
          </a:prstGeom>
          <a:noFill/>
        </p:spPr>
        <p:txBody>
          <a:bodyPr wrap="none" rtlCol="0">
            <a:spAutoFit/>
          </a:bodyPr>
          <a:lstStyle/>
          <a:p>
            <a:r>
              <a:rPr lang="en-GB" dirty="0"/>
              <a:t>Step 1/5 : FROM node</a:t>
            </a:r>
          </a:p>
          <a:p>
            <a:r>
              <a:rPr lang="en-GB" dirty="0">
                <a:sym typeface="Wingdings" panose="05000000000000000000" pitchFamily="2" charset="2"/>
              </a:rPr>
              <a:t></a:t>
            </a:r>
            <a:r>
              <a:rPr lang="en-GB" dirty="0"/>
              <a:t>169b062cafbd0</a:t>
            </a:r>
          </a:p>
          <a:p>
            <a:r>
              <a:rPr lang="en-GB" dirty="0"/>
              <a:t>Step 2/5 : WORKDIR /app</a:t>
            </a:r>
          </a:p>
          <a:p>
            <a:r>
              <a:rPr lang="en-GB" dirty="0">
                <a:sym typeface="Wingdings" panose="05000000000000000000" pitchFamily="2" charset="2"/>
              </a:rPr>
              <a:t></a:t>
            </a:r>
            <a:r>
              <a:rPr lang="en-GB" dirty="0"/>
              <a:t> </a:t>
            </a:r>
            <a:r>
              <a:rPr lang="en-GB" b="1" dirty="0">
                <a:solidFill>
                  <a:schemeClr val="accent1">
                    <a:lumMod val="25000"/>
                  </a:schemeClr>
                </a:solidFill>
              </a:rPr>
              <a:t>Using cache</a:t>
            </a:r>
          </a:p>
          <a:p>
            <a:r>
              <a:rPr lang="en-GB" dirty="0">
                <a:sym typeface="Wingdings" panose="05000000000000000000" pitchFamily="2" charset="2"/>
              </a:rPr>
              <a:t> </a:t>
            </a:r>
            <a:r>
              <a:rPr lang="en-GB" dirty="0"/>
              <a:t>d54b72644e6</a:t>
            </a:r>
          </a:p>
          <a:p>
            <a:r>
              <a:rPr lang="en-GB" dirty="0"/>
              <a:t>Step 3/5 : RUN </a:t>
            </a:r>
            <a:r>
              <a:rPr lang="en-GB" dirty="0" err="1"/>
              <a:t>npm</a:t>
            </a:r>
            <a:r>
              <a:rPr lang="en-GB" dirty="0"/>
              <a:t> install</a:t>
            </a:r>
            <a:br>
              <a:rPr lang="en-GB" dirty="0"/>
            </a:br>
            <a:r>
              <a:rPr lang="en-GB" dirty="0">
                <a:sym typeface="Wingdings" panose="05000000000000000000" pitchFamily="2" charset="2"/>
              </a:rPr>
              <a:t></a:t>
            </a:r>
            <a:r>
              <a:rPr lang="en-GB" dirty="0"/>
              <a:t> </a:t>
            </a:r>
            <a:r>
              <a:rPr lang="en-GB" b="1" dirty="0">
                <a:solidFill>
                  <a:schemeClr val="accent1">
                    <a:lumMod val="25000"/>
                  </a:schemeClr>
                </a:solidFill>
              </a:rPr>
              <a:t>Using cache</a:t>
            </a:r>
          </a:p>
          <a:p>
            <a:pPr marL="285750" indent="-285750">
              <a:buFont typeface="Wingdings" panose="05000000000000000000" pitchFamily="2" charset="2"/>
              <a:buChar char="à"/>
            </a:pPr>
            <a:r>
              <a:rPr lang="en-GB" dirty="0"/>
              <a:t>b370e414ab9d</a:t>
            </a:r>
          </a:p>
          <a:p>
            <a:r>
              <a:rPr lang="en-GB" dirty="0"/>
              <a:t>Step 4/5 COPY . .</a:t>
            </a:r>
          </a:p>
          <a:p>
            <a:r>
              <a:rPr lang="en-GB" dirty="0">
                <a:sym typeface="Wingdings" panose="05000000000000000000" pitchFamily="2" charset="2"/>
              </a:rPr>
              <a:t> </a:t>
            </a:r>
            <a:r>
              <a:rPr lang="en-GB" dirty="0"/>
              <a:t>a26b950ff3b</a:t>
            </a:r>
          </a:p>
          <a:p>
            <a:r>
              <a:rPr lang="en-GB" dirty="0"/>
              <a:t>Step 5/5 CMD node index.js</a:t>
            </a:r>
          </a:p>
          <a:p>
            <a:r>
              <a:rPr lang="en-GB" dirty="0">
                <a:sym typeface="Wingdings" panose="05000000000000000000" pitchFamily="2" charset="2"/>
              </a:rPr>
              <a:t></a:t>
            </a:r>
            <a:r>
              <a:rPr lang="en-GB" dirty="0"/>
              <a:t> Running in 0a6c8a00510</a:t>
            </a:r>
          </a:p>
        </p:txBody>
      </p:sp>
      <p:sp>
        <p:nvSpPr>
          <p:cNvPr id="11" name="TextBox 10"/>
          <p:cNvSpPr txBox="1"/>
          <p:nvPr/>
        </p:nvSpPr>
        <p:spPr>
          <a:xfrm>
            <a:off x="2680835" y="1046842"/>
            <a:ext cx="1907708" cy="646331"/>
          </a:xfrm>
          <a:prstGeom prst="rect">
            <a:avLst/>
          </a:prstGeom>
          <a:noFill/>
        </p:spPr>
        <p:txBody>
          <a:bodyPr wrap="square" rtlCol="0">
            <a:spAutoFit/>
          </a:bodyPr>
          <a:lstStyle/>
          <a:p>
            <a:r>
              <a:rPr lang="en-GB" dirty="0"/>
              <a:t>Move the copy down</a:t>
            </a:r>
          </a:p>
        </p:txBody>
      </p:sp>
      <p:sp>
        <p:nvSpPr>
          <p:cNvPr id="12" name="Rectangle 11"/>
          <p:cNvSpPr/>
          <p:nvPr/>
        </p:nvSpPr>
        <p:spPr bwMode="auto">
          <a:xfrm rot="16200000">
            <a:off x="5910734" y="2608305"/>
            <a:ext cx="5332454" cy="960395"/>
          </a:xfrm>
          <a:prstGeom prst="rect">
            <a:avLst/>
          </a:prstGeom>
          <a:solidFill>
            <a:schemeClr val="bg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algn="ctr"/>
            <a:r>
              <a:rPr lang="en-GB" dirty="0"/>
              <a:t>Note: We have add an extra step because </a:t>
            </a:r>
            <a:r>
              <a:rPr lang="en-GB" dirty="0" err="1"/>
              <a:t>package.json</a:t>
            </a:r>
            <a:r>
              <a:rPr lang="en-GB" dirty="0"/>
              <a:t> contains the list of dependencies to install and has to copied before calling </a:t>
            </a:r>
            <a:r>
              <a:rPr lang="en-GB" dirty="0" err="1"/>
              <a:t>npm</a:t>
            </a:r>
            <a:r>
              <a:rPr lang="en-GB" dirty="0"/>
              <a:t> install</a:t>
            </a:r>
          </a:p>
        </p:txBody>
      </p:sp>
      <p:sp>
        <p:nvSpPr>
          <p:cNvPr id="13" name="Right Arrow 12"/>
          <p:cNvSpPr/>
          <p:nvPr/>
        </p:nvSpPr>
        <p:spPr bwMode="auto">
          <a:xfrm rot="10800000">
            <a:off x="7717970" y="1387046"/>
            <a:ext cx="371889" cy="425879"/>
          </a:xfrm>
          <a:prstGeom prst="rightArrow">
            <a:avLst/>
          </a:prstGeom>
          <a:solidFill>
            <a:schemeClr val="bg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4" name="Right Arrow 13"/>
          <p:cNvSpPr/>
          <p:nvPr/>
        </p:nvSpPr>
        <p:spPr bwMode="auto">
          <a:xfrm rot="609296">
            <a:off x="2067007" y="1699277"/>
            <a:ext cx="2820710" cy="388965"/>
          </a:xfrm>
          <a:prstGeom prst="rightArrow">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5" name="TextBox 14"/>
          <p:cNvSpPr txBox="1"/>
          <p:nvPr/>
        </p:nvSpPr>
        <p:spPr>
          <a:xfrm>
            <a:off x="3037020" y="3891093"/>
            <a:ext cx="1863213" cy="646331"/>
          </a:xfrm>
          <a:prstGeom prst="rect">
            <a:avLst/>
          </a:prstGeom>
          <a:noFill/>
        </p:spPr>
        <p:txBody>
          <a:bodyPr wrap="square" rtlCol="0">
            <a:spAutoFit/>
          </a:bodyPr>
          <a:lstStyle/>
          <a:p>
            <a:r>
              <a:rPr lang="en-GB" dirty="0"/>
              <a:t>Now </a:t>
            </a:r>
            <a:r>
              <a:rPr lang="en-GB" dirty="0" err="1"/>
              <a:t>npm</a:t>
            </a:r>
            <a:r>
              <a:rPr lang="en-GB" dirty="0"/>
              <a:t> install is cached</a:t>
            </a:r>
          </a:p>
        </p:txBody>
      </p:sp>
      <p:cxnSp>
        <p:nvCxnSpPr>
          <p:cNvPr id="17" name="Straight Arrow Connector 16"/>
          <p:cNvCxnSpPr/>
          <p:nvPr/>
        </p:nvCxnSpPr>
        <p:spPr bwMode="auto">
          <a:xfrm>
            <a:off x="4316361" y="4331110"/>
            <a:ext cx="577511" cy="20631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4059423764"/>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File Copying Good Practice</a:t>
            </a:r>
          </a:p>
        </p:txBody>
      </p:sp>
      <p:sp>
        <p:nvSpPr>
          <p:cNvPr id="3" name="Content Placeholder 2"/>
          <p:cNvSpPr>
            <a:spLocks noGrp="1"/>
          </p:cNvSpPr>
          <p:nvPr>
            <p:ph idx="1"/>
          </p:nvPr>
        </p:nvSpPr>
        <p:spPr>
          <a:xfrm>
            <a:off x="1047750" y="1462112"/>
            <a:ext cx="7029450" cy="1373920"/>
          </a:xfrm>
        </p:spPr>
        <p:txBody>
          <a:bodyPr/>
          <a:lstStyle/>
          <a:p>
            <a:r>
              <a:rPr lang="en-GB" dirty="0"/>
              <a:t>Be specific about what you are copying/adding to the image</a:t>
            </a:r>
          </a:p>
          <a:p>
            <a:pPr lvl="1"/>
            <a:r>
              <a:rPr lang="en-GB" dirty="0"/>
              <a:t>Do not add content that is not required to execute the application (keep the image as small as possible)</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6" name="TextBox 5"/>
          <p:cNvSpPr txBox="1"/>
          <p:nvPr/>
        </p:nvSpPr>
        <p:spPr>
          <a:xfrm>
            <a:off x="1604055" y="3453594"/>
            <a:ext cx="2741839" cy="1754326"/>
          </a:xfrm>
          <a:prstGeom prst="rect">
            <a:avLst/>
          </a:prstGeom>
          <a:noFill/>
        </p:spPr>
        <p:txBody>
          <a:bodyPr wrap="square" rtlCol="0">
            <a:spAutoFit/>
          </a:bodyPr>
          <a:lstStyle/>
          <a:p>
            <a:r>
              <a:rPr lang="en-GB" dirty="0"/>
              <a:t>FROM node</a:t>
            </a:r>
          </a:p>
          <a:p>
            <a:r>
              <a:rPr lang="en-GB" dirty="0"/>
              <a:t>WORKDIR /app</a:t>
            </a:r>
          </a:p>
          <a:p>
            <a:r>
              <a:rPr lang="en-GB" dirty="0"/>
              <a:t>COPY package*.</a:t>
            </a:r>
            <a:r>
              <a:rPr lang="en-GB" dirty="0" err="1"/>
              <a:t>json</a:t>
            </a:r>
            <a:r>
              <a:rPr lang="en-GB" dirty="0"/>
              <a:t> ./</a:t>
            </a:r>
          </a:p>
          <a:p>
            <a:r>
              <a:rPr lang="en-GB" dirty="0"/>
              <a:t>RUN </a:t>
            </a:r>
            <a:r>
              <a:rPr lang="en-GB" dirty="0" err="1"/>
              <a:t>npm</a:t>
            </a:r>
            <a:r>
              <a:rPr lang="en-GB" dirty="0"/>
              <a:t> install</a:t>
            </a:r>
          </a:p>
          <a:p>
            <a:r>
              <a:rPr lang="en-GB" b="1" dirty="0"/>
              <a:t>COPY . .</a:t>
            </a:r>
          </a:p>
          <a:p>
            <a:r>
              <a:rPr lang="en-GB" dirty="0"/>
              <a:t>CMD node index.js</a:t>
            </a:r>
          </a:p>
        </p:txBody>
      </p:sp>
      <p:sp>
        <p:nvSpPr>
          <p:cNvPr id="7" name="TextBox 6"/>
          <p:cNvSpPr txBox="1"/>
          <p:nvPr/>
        </p:nvSpPr>
        <p:spPr>
          <a:xfrm>
            <a:off x="4575856" y="3453594"/>
            <a:ext cx="2763611" cy="1754326"/>
          </a:xfrm>
          <a:prstGeom prst="rect">
            <a:avLst/>
          </a:prstGeom>
          <a:noFill/>
        </p:spPr>
        <p:txBody>
          <a:bodyPr wrap="square" rtlCol="0">
            <a:spAutoFit/>
          </a:bodyPr>
          <a:lstStyle/>
          <a:p>
            <a:r>
              <a:rPr lang="en-GB" dirty="0"/>
              <a:t>FROM node</a:t>
            </a:r>
          </a:p>
          <a:p>
            <a:r>
              <a:rPr lang="en-GB" dirty="0"/>
              <a:t>WORKDIR /app</a:t>
            </a:r>
          </a:p>
          <a:p>
            <a:r>
              <a:rPr lang="en-GB" dirty="0"/>
              <a:t>COPY package*.</a:t>
            </a:r>
            <a:r>
              <a:rPr lang="en-GB" dirty="0" err="1"/>
              <a:t>json</a:t>
            </a:r>
            <a:r>
              <a:rPr lang="en-GB" dirty="0"/>
              <a:t> ./</a:t>
            </a:r>
          </a:p>
          <a:p>
            <a:r>
              <a:rPr lang="en-GB" dirty="0"/>
              <a:t>RUN </a:t>
            </a:r>
            <a:r>
              <a:rPr lang="en-GB" dirty="0" err="1"/>
              <a:t>npm</a:t>
            </a:r>
            <a:r>
              <a:rPr lang="en-GB" dirty="0"/>
              <a:t> install</a:t>
            </a:r>
          </a:p>
          <a:p>
            <a:r>
              <a:rPr lang="en-GB" b="1" dirty="0"/>
              <a:t>COPY index.js .</a:t>
            </a:r>
          </a:p>
          <a:p>
            <a:r>
              <a:rPr lang="en-GB" dirty="0"/>
              <a:t>CMD node index.js</a:t>
            </a:r>
          </a:p>
        </p:txBody>
      </p:sp>
    </p:spTree>
    <p:extLst>
      <p:ext uri="{BB962C8B-B14F-4D97-AF65-F5344CB8AC3E}">
        <p14:creationId xmlns:p14="http://schemas.microsoft.com/office/powerpoint/2010/main" val="3072629401"/>
      </p:ext>
    </p:ext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Multi-Stage Builds</a:t>
            </a:r>
          </a:p>
        </p:txBody>
      </p:sp>
      <p:sp>
        <p:nvSpPr>
          <p:cNvPr id="3" name="Content Placeholder 2"/>
          <p:cNvSpPr>
            <a:spLocks noGrp="1"/>
          </p:cNvSpPr>
          <p:nvPr>
            <p:ph idx="1"/>
          </p:nvPr>
        </p:nvSpPr>
        <p:spPr>
          <a:xfrm>
            <a:off x="492011" y="803001"/>
            <a:ext cx="8118201" cy="4056780"/>
          </a:xfrm>
        </p:spPr>
        <p:txBody>
          <a:bodyPr/>
          <a:lstStyle/>
          <a:p>
            <a:r>
              <a:rPr lang="en-GB" dirty="0"/>
              <a:t>Essentially we can build more complex Docker layers “stages” one reliant on another</a:t>
            </a:r>
          </a:p>
          <a:p>
            <a:r>
              <a:rPr lang="en-GB" dirty="0"/>
              <a:t>Good practice is to build your source code in a </a:t>
            </a:r>
            <a:r>
              <a:rPr lang="en-GB" dirty="0" err="1"/>
              <a:t>dockerfile</a:t>
            </a:r>
            <a:r>
              <a:rPr lang="en-GB" dirty="0"/>
              <a:t> so that the code build and image are self contained</a:t>
            </a:r>
          </a:p>
          <a:p>
            <a:r>
              <a:rPr lang="en-GB" dirty="0"/>
              <a:t>However, in the final production image we do not what to keep the source code, intermediate builds, etc., that are required for development </a:t>
            </a:r>
          </a:p>
          <a:p>
            <a:r>
              <a:rPr lang="en-GB" dirty="0"/>
              <a:t>Multi-stage builds solve this problem by allowing these processes to be added as separate stages</a:t>
            </a:r>
          </a:p>
          <a:p>
            <a:r>
              <a:rPr lang="en-GB" b="1" dirty="0"/>
              <a:t>Stages should be named </a:t>
            </a:r>
            <a:r>
              <a:rPr lang="en-GB" dirty="0"/>
              <a:t>using “as”</a:t>
            </a:r>
            <a:r>
              <a:rPr lang="en-GB" b="1" dirty="0"/>
              <a:t> </a:t>
            </a:r>
            <a:r>
              <a:rPr lang="en-GB" dirty="0"/>
              <a:t>(otherwise they are just numbered starting with 0 for the first FROM statement)</a:t>
            </a:r>
            <a:endParaRPr lang="en-GB" b="1" dirty="0"/>
          </a:p>
          <a:p>
            <a:r>
              <a:rPr lang="en-GB" b="1" dirty="0"/>
              <a:t>Previous stages can be as the starting point of a next stage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979384" y="4966539"/>
            <a:ext cx="3634328" cy="646331"/>
          </a:xfrm>
          <a:prstGeom prst="rect">
            <a:avLst/>
          </a:prstGeom>
          <a:noFill/>
        </p:spPr>
        <p:txBody>
          <a:bodyPr wrap="none" rtlCol="0">
            <a:spAutoFit/>
          </a:bodyPr>
          <a:lstStyle/>
          <a:p>
            <a:r>
              <a:rPr lang="en-GB" dirty="0"/>
              <a:t>FROM </a:t>
            </a:r>
            <a:r>
              <a:rPr lang="en-GB" dirty="0" err="1"/>
              <a:t>ubuntu</a:t>
            </a:r>
            <a:r>
              <a:rPr lang="en-GB" dirty="0"/>
              <a:t> </a:t>
            </a:r>
            <a:r>
              <a:rPr lang="en-GB" b="1" dirty="0"/>
              <a:t>as</a:t>
            </a:r>
            <a:r>
              <a:rPr lang="en-GB" dirty="0"/>
              <a:t> </a:t>
            </a:r>
            <a:r>
              <a:rPr lang="en-GB" dirty="0" err="1"/>
              <a:t>nodeenv</a:t>
            </a:r>
            <a:br>
              <a:rPr lang="en-GB" dirty="0"/>
            </a:br>
            <a:r>
              <a:rPr lang="en-GB" dirty="0"/>
              <a:t>RUN apt-get install -y </a:t>
            </a:r>
            <a:r>
              <a:rPr lang="en-GB" dirty="0" err="1"/>
              <a:t>nodejs</a:t>
            </a:r>
            <a:r>
              <a:rPr lang="en-GB" dirty="0"/>
              <a:t> </a:t>
            </a:r>
            <a:r>
              <a:rPr lang="en-GB" dirty="0" err="1"/>
              <a:t>npm</a:t>
            </a:r>
            <a:endParaRPr lang="en-GB" dirty="0"/>
          </a:p>
        </p:txBody>
      </p:sp>
      <p:sp>
        <p:nvSpPr>
          <p:cNvPr id="6" name="TextBox 5"/>
          <p:cNvSpPr txBox="1"/>
          <p:nvPr/>
        </p:nvSpPr>
        <p:spPr>
          <a:xfrm>
            <a:off x="979384" y="5689858"/>
            <a:ext cx="2685351" cy="1200329"/>
          </a:xfrm>
          <a:prstGeom prst="rect">
            <a:avLst/>
          </a:prstGeom>
          <a:noFill/>
        </p:spPr>
        <p:txBody>
          <a:bodyPr wrap="none" rtlCol="0">
            <a:spAutoFit/>
          </a:bodyPr>
          <a:lstStyle/>
          <a:p>
            <a:r>
              <a:rPr lang="en-GB" dirty="0"/>
              <a:t>FROM </a:t>
            </a:r>
            <a:r>
              <a:rPr lang="en-GB" dirty="0" err="1">
                <a:solidFill>
                  <a:srgbClr val="FF0000"/>
                </a:solidFill>
              </a:rPr>
              <a:t>nodeenv</a:t>
            </a:r>
            <a:r>
              <a:rPr lang="en-GB" dirty="0"/>
              <a:t> </a:t>
            </a:r>
            <a:r>
              <a:rPr lang="en-GB" b="1" dirty="0"/>
              <a:t>as </a:t>
            </a:r>
            <a:r>
              <a:rPr lang="en-GB" dirty="0"/>
              <a:t>build</a:t>
            </a:r>
          </a:p>
          <a:p>
            <a:r>
              <a:rPr lang="en-GB" dirty="0"/>
              <a:t>WORKDIR /</a:t>
            </a:r>
            <a:r>
              <a:rPr lang="en-GB" dirty="0" err="1"/>
              <a:t>var</a:t>
            </a:r>
            <a:r>
              <a:rPr lang="en-GB" dirty="0"/>
              <a:t>/build</a:t>
            </a:r>
            <a:br>
              <a:rPr lang="en-GB" dirty="0"/>
            </a:br>
            <a:r>
              <a:rPr lang="en-GB" dirty="0"/>
              <a:t>COPY . .</a:t>
            </a:r>
            <a:br>
              <a:rPr lang="en-GB" dirty="0"/>
            </a:br>
            <a:r>
              <a:rPr lang="en-GB" dirty="0"/>
              <a:t>RUN </a:t>
            </a:r>
            <a:r>
              <a:rPr lang="en-GB" dirty="0" err="1"/>
              <a:t>npm</a:t>
            </a:r>
            <a:r>
              <a:rPr lang="en-GB" dirty="0"/>
              <a:t> run build</a:t>
            </a:r>
          </a:p>
        </p:txBody>
      </p:sp>
      <p:sp>
        <p:nvSpPr>
          <p:cNvPr id="9" name="Arc 8"/>
          <p:cNvSpPr/>
          <p:nvPr/>
        </p:nvSpPr>
        <p:spPr bwMode="auto">
          <a:xfrm>
            <a:off x="1893781" y="5068653"/>
            <a:ext cx="1290374" cy="691603"/>
          </a:xfrm>
          <a:prstGeom prst="arc">
            <a:avLst>
              <a:gd name="adj1" fmla="val 20762407"/>
              <a:gd name="adj2" fmla="val 3646556"/>
            </a:avLst>
          </a:prstGeom>
          <a:noFill/>
          <a:ln w="19050" cap="flat" cmpd="sng" algn="ctr">
            <a:solidFill>
              <a:schemeClr val="tx1"/>
            </a:solidFill>
            <a:prstDash val="solid"/>
            <a:round/>
            <a:headEnd type="none" w="med" len="med"/>
            <a:tailEnd type="arrow"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0" name="TextBox 9"/>
          <p:cNvSpPr txBox="1"/>
          <p:nvPr/>
        </p:nvSpPr>
        <p:spPr>
          <a:xfrm>
            <a:off x="5169998" y="5336321"/>
            <a:ext cx="3649397" cy="923330"/>
          </a:xfrm>
          <a:prstGeom prst="rect">
            <a:avLst/>
          </a:prstGeom>
          <a:noFill/>
        </p:spPr>
        <p:txBody>
          <a:bodyPr wrap="none" rtlCol="0">
            <a:spAutoFit/>
          </a:bodyPr>
          <a:lstStyle/>
          <a:p>
            <a:r>
              <a:rPr lang="en-GB" dirty="0"/>
              <a:t>FROM </a:t>
            </a:r>
            <a:r>
              <a:rPr lang="en-GB" dirty="0" err="1">
                <a:solidFill>
                  <a:srgbClr val="FF0000"/>
                </a:solidFill>
              </a:rPr>
              <a:t>nodeenv</a:t>
            </a:r>
            <a:r>
              <a:rPr lang="en-GB" dirty="0"/>
              <a:t> </a:t>
            </a:r>
            <a:r>
              <a:rPr lang="en-GB" b="1" dirty="0"/>
              <a:t>as </a:t>
            </a:r>
            <a:r>
              <a:rPr lang="en-GB" dirty="0"/>
              <a:t>app</a:t>
            </a:r>
            <a:br>
              <a:rPr lang="en-GB" dirty="0"/>
            </a:br>
            <a:r>
              <a:rPr lang="en-GB" dirty="0"/>
              <a:t>COPY --from=build /</a:t>
            </a:r>
            <a:r>
              <a:rPr lang="en-GB" dirty="0" err="1"/>
              <a:t>var</a:t>
            </a:r>
            <a:r>
              <a:rPr lang="en-GB" dirty="0"/>
              <a:t>/build/*.</a:t>
            </a:r>
            <a:r>
              <a:rPr lang="en-GB" dirty="0" err="1"/>
              <a:t>js</a:t>
            </a:r>
            <a:r>
              <a:rPr lang="en-GB" dirty="0"/>
              <a:t> .</a:t>
            </a:r>
            <a:br>
              <a:rPr lang="en-GB" dirty="0"/>
            </a:br>
            <a:r>
              <a:rPr lang="en-GB" dirty="0"/>
              <a:t>CMD </a:t>
            </a:r>
            <a:r>
              <a:rPr lang="en-GB" dirty="0" err="1"/>
              <a:t>npm</a:t>
            </a:r>
            <a:r>
              <a:rPr lang="en-GB" dirty="0"/>
              <a:t> run start</a:t>
            </a:r>
          </a:p>
        </p:txBody>
      </p:sp>
    </p:spTree>
    <p:extLst>
      <p:ext uri="{BB962C8B-B14F-4D97-AF65-F5344CB8AC3E}">
        <p14:creationId xmlns:p14="http://schemas.microsoft.com/office/powerpoint/2010/main" val="2124783550"/>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Multi-Stage Builds (</a:t>
            </a:r>
            <a:r>
              <a:rPr lang="en-GB" dirty="0" err="1"/>
              <a:t>Cont</a:t>
            </a:r>
            <a:r>
              <a:rPr lang="en-GB"/>
              <a:t>)</a:t>
            </a:r>
          </a:p>
        </p:txBody>
      </p:sp>
      <p:sp>
        <p:nvSpPr>
          <p:cNvPr id="3" name="Content Placeholder 2"/>
          <p:cNvSpPr>
            <a:spLocks noGrp="1"/>
          </p:cNvSpPr>
          <p:nvPr>
            <p:ph idx="1"/>
          </p:nvPr>
        </p:nvSpPr>
        <p:spPr>
          <a:xfrm>
            <a:off x="1047750" y="1373969"/>
            <a:ext cx="7029450" cy="4377749"/>
          </a:xfrm>
        </p:spPr>
        <p:txBody>
          <a:bodyPr/>
          <a:lstStyle/>
          <a:p>
            <a:r>
              <a:rPr lang="en-GB" dirty="0"/>
              <a:t>You can start building at a specific stage </a:t>
            </a:r>
            <a:r>
              <a:rPr lang="en-GB" i="1" dirty="0"/>
              <a:t>(</a:t>
            </a:r>
            <a:r>
              <a:rPr lang="en-GB" i="1" dirty="0" err="1"/>
              <a:t>stagename</a:t>
            </a:r>
            <a:r>
              <a:rPr lang="en-GB" dirty="0"/>
              <a:t>)</a:t>
            </a:r>
            <a:r>
              <a:rPr lang="en-GB" i="1" dirty="0"/>
              <a:t>:</a:t>
            </a:r>
          </a:p>
          <a:p>
            <a:endParaRPr lang="en-GB" dirty="0"/>
          </a:p>
          <a:p>
            <a:endParaRPr lang="en-GB" dirty="0"/>
          </a:p>
          <a:p>
            <a:endParaRPr lang="en-GB" dirty="0"/>
          </a:p>
          <a:p>
            <a:r>
              <a:rPr lang="en-GB" dirty="0"/>
              <a:t>In the </a:t>
            </a:r>
            <a:r>
              <a:rPr lang="en-GB" dirty="0" err="1"/>
              <a:t>dockerfile</a:t>
            </a:r>
            <a:r>
              <a:rPr lang="en-GB" dirty="0"/>
              <a:t> you can copy an artefact from a previous stage</a:t>
            </a:r>
          </a:p>
          <a:p>
            <a:pPr lvl="1"/>
            <a:r>
              <a:rPr lang="en-GB" dirty="0"/>
              <a:t>You can use the </a:t>
            </a:r>
            <a:r>
              <a:rPr lang="en-GB" b="1" dirty="0"/>
              <a:t>COPY --from </a:t>
            </a:r>
            <a:r>
              <a:rPr lang="en-GB" dirty="0"/>
              <a:t>instruction to copy from a separate image, either using the local image name, a tag available locally or on a Docker registry, or a tag ID</a:t>
            </a:r>
          </a:p>
          <a:p>
            <a:pPr lvl="1"/>
            <a:r>
              <a:rPr lang="en-GB" dirty="0"/>
              <a:t>Artefacts can be specific files or the contents of a directory</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9" name="TextBox 8"/>
          <p:cNvSpPr txBox="1"/>
          <p:nvPr/>
        </p:nvSpPr>
        <p:spPr>
          <a:xfrm>
            <a:off x="1336869" y="4888297"/>
            <a:ext cx="7150355" cy="369332"/>
          </a:xfrm>
          <a:prstGeom prst="rect">
            <a:avLst/>
          </a:prstGeom>
          <a:noFill/>
        </p:spPr>
        <p:txBody>
          <a:bodyPr wrap="none" rtlCol="0">
            <a:spAutoFit/>
          </a:bodyPr>
          <a:lstStyle/>
          <a:p>
            <a:r>
              <a:rPr lang="en-GB" dirty="0"/>
              <a:t>COPY </a:t>
            </a:r>
            <a:r>
              <a:rPr lang="en-GB" b="1" dirty="0"/>
              <a:t>--from=</a:t>
            </a:r>
            <a:r>
              <a:rPr lang="en-GB" i="1" dirty="0" err="1"/>
              <a:t>imagename</a:t>
            </a:r>
            <a:r>
              <a:rPr lang="en-GB" dirty="0"/>
              <a:t> </a:t>
            </a:r>
            <a:r>
              <a:rPr lang="en-GB" i="1" dirty="0"/>
              <a:t>/</a:t>
            </a:r>
            <a:r>
              <a:rPr lang="en-GB" i="1" dirty="0" err="1"/>
              <a:t>srcpath</a:t>
            </a:r>
            <a:r>
              <a:rPr lang="en-GB" i="1" dirty="0"/>
              <a:t>/</a:t>
            </a:r>
            <a:r>
              <a:rPr lang="en-GB" i="1" dirty="0" err="1"/>
              <a:t>srcfilename</a:t>
            </a:r>
            <a:r>
              <a:rPr lang="en-GB" dirty="0"/>
              <a:t> </a:t>
            </a:r>
            <a:r>
              <a:rPr lang="en-GB" i="1" dirty="0"/>
              <a:t>/</a:t>
            </a:r>
            <a:r>
              <a:rPr lang="en-GB" i="1" dirty="0" err="1"/>
              <a:t>dstpath</a:t>
            </a:r>
            <a:r>
              <a:rPr lang="en-GB" i="1" dirty="0"/>
              <a:t>/</a:t>
            </a:r>
            <a:r>
              <a:rPr lang="en-GB" i="1" dirty="0" err="1"/>
              <a:t>dstfilename</a:t>
            </a:r>
            <a:endParaRPr lang="en-GB" dirty="0"/>
          </a:p>
        </p:txBody>
      </p:sp>
      <p:grpSp>
        <p:nvGrpSpPr>
          <p:cNvPr id="7" name="Group 6"/>
          <p:cNvGrpSpPr/>
          <p:nvPr/>
        </p:nvGrpSpPr>
        <p:grpSpPr>
          <a:xfrm>
            <a:off x="1527175" y="1643090"/>
            <a:ext cx="4605748" cy="1165291"/>
            <a:chOff x="1527175" y="1756797"/>
            <a:chExt cx="4605748" cy="1165291"/>
          </a:xfrm>
        </p:grpSpPr>
        <p:sp>
          <p:nvSpPr>
            <p:cNvPr id="5" name="TextBox 4"/>
            <p:cNvSpPr txBox="1"/>
            <p:nvPr/>
          </p:nvSpPr>
          <p:spPr>
            <a:xfrm>
              <a:off x="1527175" y="1756797"/>
              <a:ext cx="4605748" cy="954107"/>
            </a:xfrm>
            <a:prstGeom prst="rect">
              <a:avLst/>
            </a:prstGeom>
            <a:noFill/>
          </p:spPr>
          <p:txBody>
            <a:bodyPr wrap="none" rtlCol="0">
              <a:spAutoFit/>
            </a:bodyPr>
            <a:lstStyle/>
            <a:p>
              <a:r>
                <a:rPr lang="en-GB" dirty="0"/>
                <a:t>$ </a:t>
              </a:r>
              <a:r>
                <a:rPr lang="en-GB" dirty="0" err="1"/>
                <a:t>docker</a:t>
              </a:r>
              <a:r>
                <a:rPr lang="en-GB" dirty="0"/>
                <a:t> image build </a:t>
              </a:r>
              <a:r>
                <a:rPr lang="en-GB" b="1" dirty="0"/>
                <a:t>--target </a:t>
              </a:r>
              <a:r>
                <a:rPr lang="en-GB" i="1" dirty="0" err="1"/>
                <a:t>stagename</a:t>
              </a:r>
              <a:r>
                <a:rPr lang="en-GB" dirty="0"/>
                <a:t>  </a:t>
              </a:r>
              <a:r>
                <a:rPr lang="en-GB" sz="2800" b="1" dirty="0"/>
                <a:t>.</a:t>
              </a:r>
            </a:p>
            <a:p>
              <a:endParaRPr lang="en-GB" sz="2800" b="1" dirty="0"/>
            </a:p>
          </p:txBody>
        </p:sp>
        <p:sp>
          <p:nvSpPr>
            <p:cNvPr id="8" name="TextBox 7"/>
            <p:cNvSpPr txBox="1"/>
            <p:nvPr/>
          </p:nvSpPr>
          <p:spPr>
            <a:xfrm>
              <a:off x="1527175" y="2121869"/>
              <a:ext cx="3272050" cy="800219"/>
            </a:xfrm>
            <a:prstGeom prst="rect">
              <a:avLst/>
            </a:prstGeom>
            <a:noFill/>
          </p:spPr>
          <p:txBody>
            <a:bodyPr wrap="none" rtlCol="0">
              <a:spAutoFit/>
            </a:bodyPr>
            <a:lstStyle/>
            <a:p>
              <a:endParaRPr lang="en-GB" dirty="0"/>
            </a:p>
            <a:p>
              <a:r>
                <a:rPr lang="en-GB" dirty="0"/>
                <a:t>$ </a:t>
              </a:r>
              <a:r>
                <a:rPr lang="en-GB" dirty="0" err="1"/>
                <a:t>docker</a:t>
              </a:r>
              <a:r>
                <a:rPr lang="en-GB" dirty="0"/>
                <a:t> build </a:t>
              </a:r>
              <a:r>
                <a:rPr lang="en-GB" b="1" dirty="0"/>
                <a:t>-t </a:t>
              </a:r>
              <a:r>
                <a:rPr lang="en-GB" i="1" dirty="0" err="1"/>
                <a:t>stagename</a:t>
              </a:r>
              <a:r>
                <a:rPr lang="en-GB" dirty="0"/>
                <a:t>  </a:t>
              </a:r>
              <a:r>
                <a:rPr lang="en-GB" sz="2800" b="1" dirty="0"/>
                <a:t>.</a:t>
              </a:r>
            </a:p>
          </p:txBody>
        </p:sp>
        <p:sp>
          <p:nvSpPr>
            <p:cNvPr id="6" name="TextBox 5"/>
            <p:cNvSpPr txBox="1"/>
            <p:nvPr/>
          </p:nvSpPr>
          <p:spPr>
            <a:xfrm>
              <a:off x="1527175" y="2219174"/>
              <a:ext cx="1620957" cy="369332"/>
            </a:xfrm>
            <a:prstGeom prst="rect">
              <a:avLst/>
            </a:prstGeom>
            <a:noFill/>
          </p:spPr>
          <p:txBody>
            <a:bodyPr wrap="none" rtlCol="0">
              <a:spAutoFit/>
            </a:bodyPr>
            <a:lstStyle/>
            <a:p>
              <a:r>
                <a:rPr lang="en-GB" dirty="0"/>
                <a:t>OR shorthand</a:t>
              </a:r>
            </a:p>
          </p:txBody>
        </p:sp>
      </p:grpSp>
    </p:spTree>
    <p:extLst>
      <p:ext uri="{BB962C8B-B14F-4D97-AF65-F5344CB8AC3E}">
        <p14:creationId xmlns:p14="http://schemas.microsoft.com/office/powerpoint/2010/main" val="1537676857"/>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Rectangle 4"/>
          <p:cNvSpPr/>
          <p:nvPr/>
        </p:nvSpPr>
        <p:spPr bwMode="auto">
          <a:xfrm>
            <a:off x="710674" y="1473463"/>
            <a:ext cx="2766890" cy="805825"/>
          </a:xfrm>
          <a:prstGeom prst="rect">
            <a:avLst/>
          </a:prstGeom>
          <a:solidFill>
            <a:schemeClr val="bg1"/>
          </a:solidFill>
          <a:ln w="2857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rgbClr val="FF0000"/>
                </a:solidFill>
                <a:effectLst/>
                <a:latin typeface="Helvetica" panose="020B0604020202020204" pitchFamily="34" charset="0"/>
              </a:rPr>
              <a:t>Build</a:t>
            </a:r>
            <a:r>
              <a:rPr kumimoji="0" lang="en-GB" sz="1800" b="0" i="0" u="none" strike="noStrike" cap="none" normalizeH="0" dirty="0">
                <a:ln>
                  <a:noFill/>
                </a:ln>
                <a:solidFill>
                  <a:srgbClr val="FF0000"/>
                </a:solidFill>
                <a:effectLst/>
                <a:latin typeface="Helvetica" panose="020B0604020202020204" pitchFamily="34" charset="0"/>
              </a:rPr>
              <a:t> the shared OS environment</a:t>
            </a:r>
            <a:endParaRPr kumimoji="0" lang="en-GB" sz="1800" b="0" i="0" u="none" strike="noStrike" cap="none" normalizeH="0" baseline="0" dirty="0">
              <a:ln>
                <a:noFill/>
              </a:ln>
              <a:solidFill>
                <a:srgbClr val="FF0000"/>
              </a:solidFill>
              <a:effectLst/>
              <a:latin typeface="Helvetica" panose="020B0604020202020204" pitchFamily="34" charset="0"/>
            </a:endParaRPr>
          </a:p>
        </p:txBody>
      </p:sp>
      <p:sp>
        <p:nvSpPr>
          <p:cNvPr id="7" name="Rectangle 6"/>
          <p:cNvSpPr/>
          <p:nvPr/>
        </p:nvSpPr>
        <p:spPr bwMode="auto">
          <a:xfrm>
            <a:off x="4311568" y="2743380"/>
            <a:ext cx="3562844" cy="1214101"/>
          </a:xfrm>
          <a:prstGeom prst="rect">
            <a:avLst/>
          </a:prstGeom>
          <a:solidFill>
            <a:schemeClr val="bg1"/>
          </a:solidFill>
          <a:ln w="2857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1" i="0" u="sng" strike="noStrike" cap="none" normalizeH="0" baseline="0" dirty="0">
                <a:ln>
                  <a:noFill/>
                </a:ln>
                <a:solidFill>
                  <a:schemeClr val="tx1"/>
                </a:solidFill>
                <a:effectLst/>
                <a:latin typeface="Helvetica" panose="020B0604020202020204" pitchFamily="34" charset="0"/>
              </a:rPr>
              <a:t>Build Environment</a:t>
            </a:r>
          </a:p>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Add required libraries</a:t>
            </a:r>
          </a:p>
          <a:p>
            <a:pPr marL="0" marR="0" indent="0" defTabSz="914400" rtl="0" eaLnBrk="0" fontAlgn="base" latinLnBrk="0" hangingPunct="0">
              <a:lnSpc>
                <a:spcPct val="100000"/>
              </a:lnSpc>
              <a:spcBef>
                <a:spcPct val="0"/>
              </a:spcBef>
              <a:spcAft>
                <a:spcPct val="0"/>
              </a:spcAft>
              <a:buClrTx/>
              <a:buSzTx/>
              <a:buFontTx/>
              <a:buNone/>
              <a:tabLst/>
            </a:pPr>
            <a:r>
              <a:rPr lang="en-GB" dirty="0"/>
              <a:t>Copy source code into the image</a:t>
            </a:r>
          </a:p>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rgbClr val="FF0000"/>
                </a:solidFill>
                <a:effectLst/>
                <a:latin typeface="Helvetica" panose="020B0604020202020204" pitchFamily="34" charset="0"/>
              </a:rPr>
              <a:t>Build</a:t>
            </a:r>
            <a:r>
              <a:rPr kumimoji="0" lang="en-GB" sz="1800" b="0" i="0" u="none" strike="noStrike" cap="none" normalizeH="0" dirty="0">
                <a:ln>
                  <a:noFill/>
                </a:ln>
                <a:solidFill>
                  <a:srgbClr val="FF0000"/>
                </a:solidFill>
                <a:effectLst/>
                <a:latin typeface="Helvetica" panose="020B0604020202020204" pitchFamily="34" charset="0"/>
              </a:rPr>
              <a:t> the image</a:t>
            </a:r>
            <a:endParaRPr kumimoji="0" lang="en-GB" sz="1800" b="0" i="0" u="none" strike="noStrike" cap="none" normalizeH="0" baseline="0" dirty="0">
              <a:ln>
                <a:noFill/>
              </a:ln>
              <a:solidFill>
                <a:srgbClr val="FF0000"/>
              </a:solidFill>
              <a:effectLst/>
              <a:latin typeface="Helvetica" panose="020B0604020202020204" pitchFamily="34" charset="0"/>
            </a:endParaRPr>
          </a:p>
        </p:txBody>
      </p:sp>
      <p:sp>
        <p:nvSpPr>
          <p:cNvPr id="8" name="Rectangle 7"/>
          <p:cNvSpPr/>
          <p:nvPr/>
        </p:nvSpPr>
        <p:spPr bwMode="auto">
          <a:xfrm>
            <a:off x="4311568" y="4287302"/>
            <a:ext cx="3562844" cy="1214101"/>
          </a:xfrm>
          <a:prstGeom prst="rect">
            <a:avLst/>
          </a:prstGeom>
          <a:solidFill>
            <a:schemeClr val="bg1"/>
          </a:solidFill>
          <a:ln w="2857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1" i="0" u="sng" strike="noStrike" cap="none" normalizeH="0" baseline="0" dirty="0">
                <a:ln>
                  <a:noFill/>
                </a:ln>
                <a:solidFill>
                  <a:schemeClr val="tx1"/>
                </a:solidFill>
                <a:effectLst/>
                <a:latin typeface="Helvetica" panose="020B0604020202020204" pitchFamily="34" charset="0"/>
              </a:rPr>
              <a:t>Application Environment</a:t>
            </a:r>
            <a:br>
              <a:rPr kumimoji="0" lang="en-GB" sz="1800" b="0" i="0" u="none" strike="noStrike" cap="none" normalizeH="0" baseline="0" dirty="0">
                <a:ln>
                  <a:noFill/>
                </a:ln>
                <a:solidFill>
                  <a:schemeClr val="tx1"/>
                </a:solidFill>
                <a:effectLst/>
                <a:latin typeface="Helvetica" panose="020B0604020202020204" pitchFamily="34" charset="0"/>
              </a:rPr>
            </a:br>
            <a:r>
              <a:rPr kumimoji="0" lang="en-GB" sz="1800" b="0" i="0" u="none" strike="noStrike" cap="none" normalizeH="0" baseline="0" dirty="0">
                <a:ln>
                  <a:noFill/>
                </a:ln>
                <a:solidFill>
                  <a:schemeClr val="tx1"/>
                </a:solidFill>
                <a:effectLst/>
                <a:latin typeface="Helvetica" panose="020B0604020202020204" pitchFamily="34" charset="0"/>
              </a:rPr>
              <a:t>Copy built</a:t>
            </a:r>
            <a:r>
              <a:rPr kumimoji="0" lang="en-GB" sz="1800" b="0" i="0" u="none" strike="noStrike" cap="none" normalizeH="0" dirty="0">
                <a:ln>
                  <a:noFill/>
                </a:ln>
                <a:solidFill>
                  <a:schemeClr val="tx1"/>
                </a:solidFill>
                <a:effectLst/>
                <a:latin typeface="Helvetica" panose="020B0604020202020204" pitchFamily="34" charset="0"/>
              </a:rPr>
              <a:t> app (e.g. binaries) from the build</a:t>
            </a:r>
            <a:endParaRPr lang="en-GB" dirty="0"/>
          </a:p>
          <a:p>
            <a:pPr marL="0" marR="0" indent="0" defTabSz="914400" rtl="0" eaLnBrk="0" fontAlgn="base" latinLnBrk="0" hangingPunct="0">
              <a:lnSpc>
                <a:spcPct val="100000"/>
              </a:lnSpc>
              <a:spcBef>
                <a:spcPct val="0"/>
              </a:spcBef>
              <a:spcAft>
                <a:spcPct val="0"/>
              </a:spcAft>
              <a:buClrTx/>
              <a:buSzTx/>
              <a:buFontTx/>
              <a:buNone/>
              <a:tabLst/>
            </a:pPr>
            <a:r>
              <a:rPr lang="en-GB" dirty="0">
                <a:solidFill>
                  <a:srgbClr val="FF0000"/>
                </a:solidFill>
              </a:rPr>
              <a:t>Run the application</a:t>
            </a:r>
            <a:endParaRPr kumimoji="0" lang="en-GB" sz="1800" b="0" i="0" u="none" strike="noStrike" cap="none" normalizeH="0" baseline="0" dirty="0">
              <a:ln>
                <a:noFill/>
              </a:ln>
              <a:solidFill>
                <a:srgbClr val="FF0000"/>
              </a:solidFill>
              <a:effectLst/>
            </a:endParaRPr>
          </a:p>
        </p:txBody>
      </p:sp>
      <p:cxnSp>
        <p:nvCxnSpPr>
          <p:cNvPr id="10" name="Elbow Connector 9"/>
          <p:cNvCxnSpPr>
            <a:stCxn id="5" idx="2"/>
            <a:endCxn id="7" idx="1"/>
          </p:cNvCxnSpPr>
          <p:nvPr/>
        </p:nvCxnSpPr>
        <p:spPr bwMode="auto">
          <a:xfrm rot="16200000" flipH="1">
            <a:off x="2667272" y="1706134"/>
            <a:ext cx="1071143" cy="2217449"/>
          </a:xfrm>
          <a:prstGeom prst="bentConnector2">
            <a:avLst/>
          </a:prstGeom>
          <a:solidFill>
            <a:schemeClr val="accent1"/>
          </a:solidFill>
          <a:ln w="76200"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 name="Elbow Connector 11"/>
          <p:cNvCxnSpPr>
            <a:stCxn id="5" idx="2"/>
            <a:endCxn id="8" idx="1"/>
          </p:cNvCxnSpPr>
          <p:nvPr/>
        </p:nvCxnSpPr>
        <p:spPr bwMode="auto">
          <a:xfrm rot="16200000" flipH="1">
            <a:off x="1895311" y="2478095"/>
            <a:ext cx="2615065" cy="2217449"/>
          </a:xfrm>
          <a:prstGeom prst="bentConnector2">
            <a:avLst/>
          </a:prstGeom>
          <a:solidFill>
            <a:schemeClr val="accent1"/>
          </a:solidFill>
          <a:ln w="76200"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3" name="U-Turn Arrow 12"/>
          <p:cNvSpPr/>
          <p:nvPr/>
        </p:nvSpPr>
        <p:spPr bwMode="auto">
          <a:xfrm rot="5400000">
            <a:off x="7327156" y="3784301"/>
            <a:ext cx="1890392" cy="765232"/>
          </a:xfrm>
          <a:prstGeom prst="uturnArrow">
            <a:avLst>
              <a:gd name="adj1" fmla="val 29080"/>
              <a:gd name="adj2" fmla="val 23298"/>
              <a:gd name="adj3" fmla="val 23762"/>
              <a:gd name="adj4" fmla="val 43750"/>
              <a:gd name="adj5" fmla="val 100000"/>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Built App</a:t>
            </a:r>
          </a:p>
        </p:txBody>
      </p:sp>
      <p:sp>
        <p:nvSpPr>
          <p:cNvPr id="9" name="TextBox 8"/>
          <p:cNvSpPr txBox="1"/>
          <p:nvPr/>
        </p:nvSpPr>
        <p:spPr>
          <a:xfrm rot="5400000">
            <a:off x="8234340" y="3982251"/>
            <a:ext cx="671979" cy="369332"/>
          </a:xfrm>
          <a:prstGeom prst="rect">
            <a:avLst/>
          </a:prstGeom>
          <a:noFill/>
        </p:spPr>
        <p:txBody>
          <a:bodyPr wrap="none" rtlCol="0">
            <a:spAutoFit/>
          </a:bodyPr>
          <a:lstStyle/>
          <a:p>
            <a:r>
              <a:rPr lang="en-GB" dirty="0"/>
              <a:t>uses</a:t>
            </a:r>
          </a:p>
        </p:txBody>
      </p:sp>
    </p:spTree>
    <p:extLst>
      <p:ext uri="{BB962C8B-B14F-4D97-AF65-F5344CB8AC3E}">
        <p14:creationId xmlns:p14="http://schemas.microsoft.com/office/powerpoint/2010/main" val="2834346725"/>
      </p:ext>
    </p:ext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4149001" cy="720149"/>
          </a:xfrm>
        </p:spPr>
        <p:txBody>
          <a:bodyPr/>
          <a:lstStyle/>
          <a:p>
            <a:r>
              <a:rPr lang="en-GB" dirty="0"/>
              <a:t>Example</a:t>
            </a:r>
          </a:p>
        </p:txBody>
      </p:sp>
      <p:sp>
        <p:nvSpPr>
          <p:cNvPr id="4" name="Footer Placeholder 3"/>
          <p:cNvSpPr>
            <a:spLocks noGrp="1"/>
          </p:cNvSpPr>
          <p:nvPr>
            <p:ph type="ftr" sz="quarter" idx="10"/>
          </p:nvPr>
        </p:nvSpPr>
        <p:spPr/>
        <p:txBody>
          <a:bodyPr/>
          <a:lstStyle/>
          <a:p>
            <a:pPr>
              <a:defRPr/>
            </a:pPr>
            <a:r>
              <a:rPr lang="en-US" altLang="en-US" dirty="0"/>
              <a:t>WEB</a:t>
            </a:r>
          </a:p>
        </p:txBody>
      </p:sp>
      <p:sp>
        <p:nvSpPr>
          <p:cNvPr id="5" name="TextBox 4"/>
          <p:cNvSpPr txBox="1"/>
          <p:nvPr/>
        </p:nvSpPr>
        <p:spPr>
          <a:xfrm>
            <a:off x="807821" y="1096783"/>
            <a:ext cx="3339376" cy="1477328"/>
          </a:xfrm>
          <a:prstGeom prst="rect">
            <a:avLst/>
          </a:prstGeom>
          <a:noFill/>
          <a:ln w="9525">
            <a:solidFill>
              <a:schemeClr val="tx1"/>
            </a:solidFill>
            <a:prstDash val="dash"/>
          </a:ln>
        </p:spPr>
        <p:txBody>
          <a:bodyPr wrap="none" rtlCol="0">
            <a:spAutoFit/>
          </a:bodyPr>
          <a:lstStyle/>
          <a:p>
            <a:r>
              <a:rPr lang="en-GB" dirty="0"/>
              <a:t># The OS setup</a:t>
            </a:r>
          </a:p>
          <a:p>
            <a:r>
              <a:rPr lang="en-GB" dirty="0"/>
              <a:t>FROM </a:t>
            </a:r>
            <a:r>
              <a:rPr lang="en-GB" dirty="0" err="1">
                <a:solidFill>
                  <a:srgbClr val="FF0000"/>
                </a:solidFill>
              </a:rPr>
              <a:t>ubuntu</a:t>
            </a:r>
            <a:r>
              <a:rPr lang="en-GB" dirty="0"/>
              <a:t> as </a:t>
            </a:r>
            <a:r>
              <a:rPr lang="en-GB" dirty="0">
                <a:solidFill>
                  <a:schemeClr val="accent1">
                    <a:lumMod val="25000"/>
                  </a:schemeClr>
                </a:solidFill>
              </a:rPr>
              <a:t>developer-</a:t>
            </a:r>
            <a:r>
              <a:rPr lang="en-GB" dirty="0" err="1">
                <a:solidFill>
                  <a:schemeClr val="accent1">
                    <a:lumMod val="25000"/>
                  </a:schemeClr>
                </a:solidFill>
              </a:rPr>
              <a:t>os</a:t>
            </a:r>
            <a:endParaRPr lang="en-GB" dirty="0">
              <a:solidFill>
                <a:schemeClr val="accent1">
                  <a:lumMod val="25000"/>
                </a:schemeClr>
              </a:solidFill>
            </a:endParaRPr>
          </a:p>
          <a:p>
            <a:r>
              <a:rPr lang="en-GB" dirty="0"/>
              <a:t>MAINTAINER mike </a:t>
            </a:r>
          </a:p>
          <a:p>
            <a:r>
              <a:rPr lang="en-GB" dirty="0"/>
              <a:t>Install software tools</a:t>
            </a:r>
          </a:p>
          <a:p>
            <a:r>
              <a:rPr lang="en-GB" dirty="0"/>
              <a:t>RUN apt-get clean</a:t>
            </a:r>
          </a:p>
        </p:txBody>
      </p:sp>
      <p:sp>
        <p:nvSpPr>
          <p:cNvPr id="6" name="TextBox 5"/>
          <p:cNvSpPr txBox="1"/>
          <p:nvPr/>
        </p:nvSpPr>
        <p:spPr>
          <a:xfrm>
            <a:off x="759385" y="2616811"/>
            <a:ext cx="3355481" cy="1754326"/>
          </a:xfrm>
          <a:prstGeom prst="rect">
            <a:avLst/>
          </a:prstGeom>
          <a:noFill/>
          <a:ln w="9525">
            <a:solidFill>
              <a:schemeClr val="tx1"/>
            </a:solidFill>
            <a:prstDash val="dash"/>
          </a:ln>
        </p:spPr>
        <p:txBody>
          <a:bodyPr wrap="square" rtlCol="0">
            <a:spAutoFit/>
          </a:bodyPr>
          <a:lstStyle/>
          <a:p>
            <a:r>
              <a:rPr lang="en-GB" dirty="0"/>
              <a:t># Setup for node.js</a:t>
            </a:r>
          </a:p>
          <a:p>
            <a:r>
              <a:rPr lang="en-GB" dirty="0"/>
              <a:t>FROM </a:t>
            </a:r>
            <a:r>
              <a:rPr lang="en-GB" dirty="0">
                <a:solidFill>
                  <a:srgbClr val="FF0000"/>
                </a:solidFill>
              </a:rPr>
              <a:t>developer-</a:t>
            </a:r>
            <a:r>
              <a:rPr lang="en-GB" dirty="0" err="1">
                <a:solidFill>
                  <a:srgbClr val="FF0000"/>
                </a:solidFill>
              </a:rPr>
              <a:t>os</a:t>
            </a:r>
            <a:r>
              <a:rPr lang="en-GB" dirty="0"/>
              <a:t> as </a:t>
            </a:r>
            <a:r>
              <a:rPr lang="en-GB" dirty="0" err="1">
                <a:solidFill>
                  <a:schemeClr val="accent1">
                    <a:lumMod val="25000"/>
                  </a:schemeClr>
                </a:solidFill>
              </a:rPr>
              <a:t>nodeenv</a:t>
            </a:r>
            <a:endParaRPr lang="en-GB" dirty="0">
              <a:solidFill>
                <a:schemeClr val="accent1">
                  <a:lumMod val="25000"/>
                </a:schemeClr>
              </a:solidFill>
            </a:endParaRPr>
          </a:p>
          <a:p>
            <a:r>
              <a:rPr lang="en-GB" dirty="0"/>
              <a:t>WORKDIR /</a:t>
            </a:r>
            <a:r>
              <a:rPr lang="en-GB" dirty="0" err="1"/>
              <a:t>var</a:t>
            </a:r>
            <a:r>
              <a:rPr lang="en-GB" dirty="0"/>
              <a:t>/www/node</a:t>
            </a:r>
          </a:p>
          <a:p>
            <a:r>
              <a:rPr lang="en-GB" dirty="0"/>
              <a:t>Install specific software </a:t>
            </a:r>
            <a:r>
              <a:rPr lang="en-GB" dirty="0" err="1"/>
              <a:t>librariries</a:t>
            </a:r>
            <a:r>
              <a:rPr lang="en-GB" dirty="0"/>
              <a:t> for node.js</a:t>
            </a:r>
          </a:p>
        </p:txBody>
      </p:sp>
      <p:sp>
        <p:nvSpPr>
          <p:cNvPr id="7" name="TextBox 6"/>
          <p:cNvSpPr txBox="1"/>
          <p:nvPr/>
        </p:nvSpPr>
        <p:spPr>
          <a:xfrm>
            <a:off x="4636254" y="418481"/>
            <a:ext cx="3929281" cy="1200329"/>
          </a:xfrm>
          <a:prstGeom prst="rect">
            <a:avLst/>
          </a:prstGeom>
          <a:noFill/>
          <a:ln w="9525">
            <a:solidFill>
              <a:schemeClr val="tx1"/>
            </a:solidFill>
            <a:prstDash val="dash"/>
          </a:ln>
        </p:spPr>
        <p:txBody>
          <a:bodyPr wrap="none" rtlCol="0">
            <a:spAutoFit/>
          </a:bodyPr>
          <a:lstStyle/>
          <a:p>
            <a:r>
              <a:rPr lang="en-GB" dirty="0"/>
              <a:t>FROM </a:t>
            </a:r>
            <a:r>
              <a:rPr lang="en-GB" dirty="0" err="1">
                <a:solidFill>
                  <a:srgbClr val="FF0000"/>
                </a:solidFill>
              </a:rPr>
              <a:t>nodeenv</a:t>
            </a:r>
            <a:r>
              <a:rPr lang="en-GB" dirty="0"/>
              <a:t> as </a:t>
            </a:r>
            <a:r>
              <a:rPr lang="en-GB" dirty="0">
                <a:solidFill>
                  <a:schemeClr val="accent1">
                    <a:lumMod val="25000"/>
                  </a:schemeClr>
                </a:solidFill>
              </a:rPr>
              <a:t>webserv</a:t>
            </a:r>
            <a:r>
              <a:rPr lang="en-GB" b="1" dirty="0">
                <a:solidFill>
                  <a:schemeClr val="accent1">
                    <a:lumMod val="25000"/>
                  </a:schemeClr>
                </a:solidFill>
              </a:rPr>
              <a:t>er</a:t>
            </a:r>
            <a:r>
              <a:rPr lang="en-GB" dirty="0">
                <a:solidFill>
                  <a:schemeClr val="accent1">
                    <a:lumMod val="25000"/>
                  </a:schemeClr>
                </a:solidFill>
              </a:rPr>
              <a:t>-build</a:t>
            </a:r>
          </a:p>
          <a:p>
            <a:r>
              <a:rPr lang="en-GB" dirty="0"/>
              <a:t>WORKDIR /</a:t>
            </a:r>
            <a:r>
              <a:rPr lang="en-GB" dirty="0" err="1"/>
              <a:t>var</a:t>
            </a:r>
            <a:r>
              <a:rPr lang="en-GB" dirty="0"/>
              <a:t>/www/node</a:t>
            </a:r>
          </a:p>
          <a:p>
            <a:r>
              <a:rPr lang="en-GB" dirty="0"/>
              <a:t>Copy </a:t>
            </a:r>
            <a:r>
              <a:rPr lang="en-GB" b="1" dirty="0"/>
              <a:t>server</a:t>
            </a:r>
            <a:r>
              <a:rPr lang="en-GB" dirty="0"/>
              <a:t> source code into image</a:t>
            </a:r>
          </a:p>
          <a:p>
            <a:r>
              <a:rPr lang="en-GB" dirty="0"/>
              <a:t>RUN </a:t>
            </a:r>
            <a:r>
              <a:rPr lang="en-GB" dirty="0" err="1"/>
              <a:t>npm</a:t>
            </a:r>
            <a:r>
              <a:rPr lang="en-GB" dirty="0"/>
              <a:t> run build</a:t>
            </a:r>
          </a:p>
        </p:txBody>
      </p:sp>
      <p:sp>
        <p:nvSpPr>
          <p:cNvPr id="8" name="TextBox 7"/>
          <p:cNvSpPr txBox="1"/>
          <p:nvPr/>
        </p:nvSpPr>
        <p:spPr>
          <a:xfrm>
            <a:off x="4636255" y="1701079"/>
            <a:ext cx="4398775" cy="1754326"/>
          </a:xfrm>
          <a:prstGeom prst="rect">
            <a:avLst/>
          </a:prstGeom>
          <a:noFill/>
          <a:ln w="9525">
            <a:solidFill>
              <a:schemeClr val="tx1"/>
            </a:solidFill>
            <a:prstDash val="dash"/>
          </a:ln>
        </p:spPr>
        <p:txBody>
          <a:bodyPr wrap="square" rtlCol="0">
            <a:spAutoFit/>
          </a:bodyPr>
          <a:lstStyle/>
          <a:p>
            <a:r>
              <a:rPr lang="en-GB" dirty="0"/>
              <a:t>FROM </a:t>
            </a:r>
            <a:r>
              <a:rPr lang="en-GB" dirty="0" err="1">
                <a:solidFill>
                  <a:srgbClr val="FF0000"/>
                </a:solidFill>
              </a:rPr>
              <a:t>nodeenv</a:t>
            </a:r>
            <a:r>
              <a:rPr lang="en-GB" dirty="0"/>
              <a:t> as </a:t>
            </a:r>
            <a:r>
              <a:rPr lang="en-GB" dirty="0">
                <a:solidFill>
                  <a:schemeClr val="accent1">
                    <a:lumMod val="25000"/>
                  </a:schemeClr>
                </a:solidFill>
              </a:rPr>
              <a:t>webserv</a:t>
            </a:r>
            <a:r>
              <a:rPr lang="en-GB" b="1" dirty="0">
                <a:solidFill>
                  <a:schemeClr val="accent1">
                    <a:lumMod val="25000"/>
                  </a:schemeClr>
                </a:solidFill>
              </a:rPr>
              <a:t>er</a:t>
            </a:r>
          </a:p>
          <a:p>
            <a:r>
              <a:rPr lang="en-GB" dirty="0"/>
              <a:t>EXPOSE 80</a:t>
            </a:r>
          </a:p>
          <a:p>
            <a:r>
              <a:rPr lang="en-GB" dirty="0"/>
              <a:t>WORKDIR /</a:t>
            </a:r>
            <a:r>
              <a:rPr lang="en-GB" dirty="0" err="1"/>
              <a:t>var</a:t>
            </a:r>
            <a:r>
              <a:rPr lang="en-GB" dirty="0"/>
              <a:t>/www/node</a:t>
            </a:r>
          </a:p>
          <a:p>
            <a:r>
              <a:rPr lang="en-GB" dirty="0"/>
              <a:t>COPY --from=webserver-build /</a:t>
            </a:r>
            <a:r>
              <a:rPr lang="en-GB" dirty="0" err="1"/>
              <a:t>var</a:t>
            </a:r>
            <a:r>
              <a:rPr lang="en-GB" dirty="0"/>
              <a:t>/www/node/</a:t>
            </a:r>
            <a:r>
              <a:rPr lang="en-GB" dirty="0" err="1"/>
              <a:t>dist</a:t>
            </a:r>
            <a:r>
              <a:rPr lang="en-GB" dirty="0"/>
              <a:t> ./</a:t>
            </a:r>
          </a:p>
          <a:p>
            <a:r>
              <a:rPr lang="en-GB" dirty="0"/>
              <a:t>ENTRYPOINT ["</a:t>
            </a:r>
            <a:r>
              <a:rPr lang="en-GB" dirty="0" err="1"/>
              <a:t>npm</a:t>
            </a:r>
            <a:r>
              <a:rPr lang="en-GB" dirty="0"/>
              <a:t>", "run", "start"]</a:t>
            </a:r>
          </a:p>
        </p:txBody>
      </p:sp>
      <p:sp>
        <p:nvSpPr>
          <p:cNvPr id="12" name="TextBox 11"/>
          <p:cNvSpPr txBox="1"/>
          <p:nvPr/>
        </p:nvSpPr>
        <p:spPr>
          <a:xfrm>
            <a:off x="4654665" y="3545521"/>
            <a:ext cx="4031873" cy="1200329"/>
          </a:xfrm>
          <a:prstGeom prst="rect">
            <a:avLst/>
          </a:prstGeom>
          <a:noFill/>
          <a:ln w="9525">
            <a:solidFill>
              <a:schemeClr val="tx1"/>
            </a:solidFill>
            <a:prstDash val="dash"/>
          </a:ln>
        </p:spPr>
        <p:txBody>
          <a:bodyPr wrap="none" rtlCol="0">
            <a:spAutoFit/>
          </a:bodyPr>
          <a:lstStyle/>
          <a:p>
            <a:r>
              <a:rPr lang="en-GB" dirty="0"/>
              <a:t>FROM </a:t>
            </a:r>
            <a:r>
              <a:rPr lang="en-GB" dirty="0" err="1">
                <a:solidFill>
                  <a:srgbClr val="FF0000"/>
                </a:solidFill>
              </a:rPr>
              <a:t>nodeenv</a:t>
            </a:r>
            <a:r>
              <a:rPr lang="en-GB" dirty="0"/>
              <a:t> as </a:t>
            </a:r>
            <a:r>
              <a:rPr lang="en-GB" dirty="0" err="1">
                <a:solidFill>
                  <a:schemeClr val="accent1">
                    <a:lumMod val="25000"/>
                  </a:schemeClr>
                </a:solidFill>
              </a:rPr>
              <a:t>webserv</a:t>
            </a:r>
            <a:r>
              <a:rPr lang="en-GB" b="1" dirty="0" err="1">
                <a:solidFill>
                  <a:schemeClr val="accent1">
                    <a:lumMod val="25000"/>
                  </a:schemeClr>
                </a:solidFill>
              </a:rPr>
              <a:t>ice</a:t>
            </a:r>
            <a:r>
              <a:rPr lang="en-GB" dirty="0">
                <a:solidFill>
                  <a:schemeClr val="accent1">
                    <a:lumMod val="25000"/>
                  </a:schemeClr>
                </a:solidFill>
              </a:rPr>
              <a:t>-build</a:t>
            </a:r>
          </a:p>
          <a:p>
            <a:r>
              <a:rPr lang="en-GB" dirty="0"/>
              <a:t>WORKDIR /</a:t>
            </a:r>
            <a:r>
              <a:rPr lang="en-GB" dirty="0" err="1"/>
              <a:t>var</a:t>
            </a:r>
            <a:r>
              <a:rPr lang="en-GB" dirty="0"/>
              <a:t>/www/node</a:t>
            </a:r>
          </a:p>
          <a:p>
            <a:r>
              <a:rPr lang="en-GB" dirty="0"/>
              <a:t>Copy </a:t>
            </a:r>
            <a:r>
              <a:rPr lang="en-GB" b="1" dirty="0"/>
              <a:t>service</a:t>
            </a:r>
            <a:r>
              <a:rPr lang="en-GB" dirty="0"/>
              <a:t> source code into image</a:t>
            </a:r>
          </a:p>
          <a:p>
            <a:r>
              <a:rPr lang="en-GB" dirty="0"/>
              <a:t>RUN </a:t>
            </a:r>
            <a:r>
              <a:rPr lang="en-GB" dirty="0" err="1"/>
              <a:t>npm</a:t>
            </a:r>
            <a:r>
              <a:rPr lang="en-GB" dirty="0"/>
              <a:t> run build</a:t>
            </a:r>
          </a:p>
        </p:txBody>
      </p:sp>
      <p:sp>
        <p:nvSpPr>
          <p:cNvPr id="13" name="TextBox 12"/>
          <p:cNvSpPr txBox="1"/>
          <p:nvPr/>
        </p:nvSpPr>
        <p:spPr>
          <a:xfrm>
            <a:off x="4654666" y="4828119"/>
            <a:ext cx="4242967" cy="1754326"/>
          </a:xfrm>
          <a:prstGeom prst="rect">
            <a:avLst/>
          </a:prstGeom>
          <a:noFill/>
          <a:ln w="9525">
            <a:solidFill>
              <a:schemeClr val="tx1"/>
            </a:solidFill>
            <a:prstDash val="dash"/>
          </a:ln>
        </p:spPr>
        <p:txBody>
          <a:bodyPr wrap="square" rtlCol="0">
            <a:spAutoFit/>
          </a:bodyPr>
          <a:lstStyle/>
          <a:p>
            <a:r>
              <a:rPr lang="en-GB" dirty="0"/>
              <a:t>FROM </a:t>
            </a:r>
            <a:r>
              <a:rPr lang="en-GB" dirty="0" err="1">
                <a:solidFill>
                  <a:srgbClr val="FF0000"/>
                </a:solidFill>
              </a:rPr>
              <a:t>nodeenv</a:t>
            </a:r>
            <a:r>
              <a:rPr lang="en-GB" dirty="0"/>
              <a:t> as </a:t>
            </a:r>
            <a:r>
              <a:rPr lang="en-GB" dirty="0" err="1">
                <a:solidFill>
                  <a:schemeClr val="accent1">
                    <a:lumMod val="25000"/>
                  </a:schemeClr>
                </a:solidFill>
              </a:rPr>
              <a:t>webserv</a:t>
            </a:r>
            <a:r>
              <a:rPr lang="en-GB" b="1" dirty="0" err="1">
                <a:solidFill>
                  <a:schemeClr val="accent1">
                    <a:lumMod val="25000"/>
                  </a:schemeClr>
                </a:solidFill>
              </a:rPr>
              <a:t>ice</a:t>
            </a:r>
            <a:endParaRPr lang="en-GB" b="1" dirty="0">
              <a:solidFill>
                <a:schemeClr val="accent1">
                  <a:lumMod val="25000"/>
                </a:schemeClr>
              </a:solidFill>
            </a:endParaRPr>
          </a:p>
          <a:p>
            <a:r>
              <a:rPr lang="en-GB" dirty="0"/>
              <a:t>EXPOSE 1339</a:t>
            </a:r>
          </a:p>
          <a:p>
            <a:r>
              <a:rPr lang="en-GB" dirty="0"/>
              <a:t>WORKDIR /</a:t>
            </a:r>
            <a:r>
              <a:rPr lang="en-GB" dirty="0" err="1"/>
              <a:t>var</a:t>
            </a:r>
            <a:r>
              <a:rPr lang="en-GB" dirty="0"/>
              <a:t>/www/node</a:t>
            </a:r>
          </a:p>
          <a:p>
            <a:r>
              <a:rPr lang="en-GB" dirty="0"/>
              <a:t>COPY --from=</a:t>
            </a:r>
            <a:r>
              <a:rPr lang="en-GB" dirty="0" err="1"/>
              <a:t>webservice</a:t>
            </a:r>
            <a:r>
              <a:rPr lang="en-GB" dirty="0"/>
              <a:t>-build /</a:t>
            </a:r>
            <a:r>
              <a:rPr lang="en-GB" dirty="0" err="1"/>
              <a:t>var</a:t>
            </a:r>
            <a:r>
              <a:rPr lang="en-GB" dirty="0"/>
              <a:t>/www/node/</a:t>
            </a:r>
            <a:r>
              <a:rPr lang="en-GB" dirty="0" err="1"/>
              <a:t>dist</a:t>
            </a:r>
            <a:r>
              <a:rPr lang="en-GB" dirty="0"/>
              <a:t> ./</a:t>
            </a:r>
          </a:p>
          <a:p>
            <a:r>
              <a:rPr lang="en-GB" dirty="0"/>
              <a:t>ENTRYPOINT ["</a:t>
            </a:r>
            <a:r>
              <a:rPr lang="en-GB" dirty="0" err="1"/>
              <a:t>npm</a:t>
            </a:r>
            <a:r>
              <a:rPr lang="en-GB" dirty="0"/>
              <a:t>", "run", "start"]</a:t>
            </a:r>
          </a:p>
        </p:txBody>
      </p:sp>
      <p:grpSp>
        <p:nvGrpSpPr>
          <p:cNvPr id="22" name="Group 21"/>
          <p:cNvGrpSpPr/>
          <p:nvPr/>
        </p:nvGrpSpPr>
        <p:grpSpPr>
          <a:xfrm flipH="1">
            <a:off x="318763" y="1550039"/>
            <a:ext cx="563802" cy="1525579"/>
            <a:chOff x="5254247" y="1179717"/>
            <a:chExt cx="511686" cy="1525579"/>
          </a:xfrm>
        </p:grpSpPr>
        <p:cxnSp>
          <p:nvCxnSpPr>
            <p:cNvPr id="17" name="Elbow Connector 16"/>
            <p:cNvCxnSpPr/>
            <p:nvPr/>
          </p:nvCxnSpPr>
          <p:spPr bwMode="auto">
            <a:xfrm rot="5400000">
              <a:off x="4811261" y="1750625"/>
              <a:ext cx="1525579" cy="383764"/>
            </a:xfrm>
            <a:prstGeom prst="bentConnector3">
              <a:avLst>
                <a:gd name="adj1" fmla="val 100311"/>
              </a:avLst>
            </a:prstGeom>
            <a:solidFill>
              <a:schemeClr val="accent1"/>
            </a:solidFill>
            <a:ln w="38100" cap="flat" cmpd="sng" algn="ctr">
              <a:solidFill>
                <a:schemeClr val="tx1"/>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1" name="Straight Connector 20"/>
            <p:cNvCxnSpPr/>
            <p:nvPr/>
          </p:nvCxnSpPr>
          <p:spPr bwMode="auto">
            <a:xfrm flipH="1">
              <a:off x="5254247" y="1184456"/>
              <a:ext cx="502209" cy="4738"/>
            </a:xfrm>
            <a:prstGeom prst="line">
              <a:avLst/>
            </a:prstGeom>
            <a:solidFill>
              <a:schemeClr val="accent1"/>
            </a:solidFill>
            <a:ln w="381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grpSp>
      <p:cxnSp>
        <p:nvCxnSpPr>
          <p:cNvPr id="33" name="Elbow Connector 32"/>
          <p:cNvCxnSpPr>
            <a:stCxn id="6" idx="3"/>
            <a:endCxn id="7" idx="1"/>
          </p:cNvCxnSpPr>
          <p:nvPr/>
        </p:nvCxnSpPr>
        <p:spPr bwMode="auto">
          <a:xfrm flipV="1">
            <a:off x="4114866" y="1018646"/>
            <a:ext cx="521388" cy="2475328"/>
          </a:xfrm>
          <a:prstGeom prst="bentConnector3">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5" name="Elbow Connector 34"/>
          <p:cNvCxnSpPr>
            <a:stCxn id="6" idx="3"/>
            <a:endCxn id="8" idx="1"/>
          </p:cNvCxnSpPr>
          <p:nvPr/>
        </p:nvCxnSpPr>
        <p:spPr bwMode="auto">
          <a:xfrm flipV="1">
            <a:off x="4114866" y="2578242"/>
            <a:ext cx="521389" cy="915732"/>
          </a:xfrm>
          <a:prstGeom prst="bentConnector3">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7" name="Elbow Connector 36"/>
          <p:cNvCxnSpPr>
            <a:stCxn id="6" idx="3"/>
            <a:endCxn id="12" idx="1"/>
          </p:cNvCxnSpPr>
          <p:nvPr/>
        </p:nvCxnSpPr>
        <p:spPr bwMode="auto">
          <a:xfrm>
            <a:off x="4114866" y="3493974"/>
            <a:ext cx="539799" cy="651712"/>
          </a:xfrm>
          <a:prstGeom prst="bentConnector3">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9" name="Elbow Connector 38"/>
          <p:cNvCxnSpPr>
            <a:stCxn id="6" idx="3"/>
            <a:endCxn id="13" idx="1"/>
          </p:cNvCxnSpPr>
          <p:nvPr/>
        </p:nvCxnSpPr>
        <p:spPr bwMode="auto">
          <a:xfrm>
            <a:off x="4114866" y="3493974"/>
            <a:ext cx="539800" cy="2211308"/>
          </a:xfrm>
          <a:prstGeom prst="bentConnector3">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2" name="TextBox 41"/>
          <p:cNvSpPr txBox="1"/>
          <p:nvPr/>
        </p:nvSpPr>
        <p:spPr>
          <a:xfrm>
            <a:off x="318763" y="4894172"/>
            <a:ext cx="3518912" cy="1477328"/>
          </a:xfrm>
          <a:prstGeom prst="rect">
            <a:avLst/>
          </a:prstGeom>
          <a:noFill/>
        </p:spPr>
        <p:txBody>
          <a:bodyPr wrap="none" rtlCol="0">
            <a:spAutoFit/>
          </a:bodyPr>
          <a:lstStyle/>
          <a:p>
            <a:r>
              <a:rPr lang="en-GB" b="1" u="sng" dirty="0"/>
              <a:t>Build webserver</a:t>
            </a:r>
            <a:br>
              <a:rPr lang="en-GB" dirty="0"/>
            </a:br>
            <a:r>
              <a:rPr lang="en-GB" dirty="0"/>
              <a:t>$ </a:t>
            </a:r>
            <a:r>
              <a:rPr lang="en-GB" dirty="0" err="1"/>
              <a:t>docker</a:t>
            </a:r>
            <a:r>
              <a:rPr lang="en-GB" dirty="0"/>
              <a:t> build -t </a:t>
            </a:r>
            <a:r>
              <a:rPr lang="en-GB" dirty="0">
                <a:solidFill>
                  <a:srgbClr val="FF0000"/>
                </a:solidFill>
              </a:rPr>
              <a:t>webserver-build</a:t>
            </a:r>
          </a:p>
          <a:p>
            <a:endParaRPr lang="en-GB" dirty="0"/>
          </a:p>
          <a:p>
            <a:r>
              <a:rPr lang="en-GB" b="1" u="sng" dirty="0"/>
              <a:t>Run the server</a:t>
            </a:r>
          </a:p>
          <a:p>
            <a:r>
              <a:rPr lang="en-GB" dirty="0"/>
              <a:t>$ </a:t>
            </a:r>
            <a:r>
              <a:rPr lang="en-GB" dirty="0" err="1"/>
              <a:t>docker</a:t>
            </a:r>
            <a:r>
              <a:rPr lang="en-GB" dirty="0"/>
              <a:t> build -t </a:t>
            </a:r>
            <a:r>
              <a:rPr lang="en-GB" dirty="0">
                <a:solidFill>
                  <a:srgbClr val="FF0000"/>
                </a:solidFill>
              </a:rPr>
              <a:t>webserver</a:t>
            </a:r>
          </a:p>
        </p:txBody>
      </p:sp>
    </p:spTree>
    <p:extLst>
      <p:ext uri="{BB962C8B-B14F-4D97-AF65-F5344CB8AC3E}">
        <p14:creationId xmlns:p14="http://schemas.microsoft.com/office/powerpoint/2010/main" val="1942137467"/>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Links</a:t>
            </a:r>
          </a:p>
        </p:txBody>
      </p:sp>
      <p:sp>
        <p:nvSpPr>
          <p:cNvPr id="3" name="Content Placeholder 2"/>
          <p:cNvSpPr>
            <a:spLocks noGrp="1"/>
          </p:cNvSpPr>
          <p:nvPr>
            <p:ph idx="1"/>
          </p:nvPr>
        </p:nvSpPr>
        <p:spPr/>
        <p:txBody>
          <a:bodyPr/>
          <a:lstStyle/>
          <a:p>
            <a:r>
              <a:rPr lang="en-GB" dirty="0" err="1"/>
              <a:t>Youtube</a:t>
            </a:r>
            <a:r>
              <a:rPr lang="en-GB" dirty="0"/>
              <a:t>:</a:t>
            </a:r>
            <a:br>
              <a:rPr lang="en-GB" dirty="0"/>
            </a:br>
            <a:br>
              <a:rPr lang="en-GB" dirty="0"/>
            </a:br>
            <a:r>
              <a:rPr lang="en-GB" dirty="0"/>
              <a:t>Docker Tutorial - Improve Docker builds with Caching and Layers</a:t>
            </a:r>
            <a:br>
              <a:rPr lang="en-GB" dirty="0"/>
            </a:br>
            <a:br>
              <a:rPr lang="en-GB" dirty="0"/>
            </a:br>
            <a:r>
              <a:rPr lang="en-GB" dirty="0" err="1"/>
              <a:t>dockerfile</a:t>
            </a:r>
            <a:r>
              <a:rPr lang="en-GB" dirty="0"/>
              <a:t> Best Practices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373978103"/>
      </p:ext>
    </p:extLst>
  </p:cSld>
  <p:clrMapOvr>
    <a:masterClrMapping/>
  </p:clrMapOvr>
</p:sld>
</file>

<file path=ppt/theme/theme1.xml><?xml version="1.0" encoding="utf-8"?>
<a:theme xmlns:a="http://schemas.openxmlformats.org/drawingml/2006/main" name="os-slides">
  <a:themeElements>
    <a:clrScheme name="">
      <a:dk1>
        <a:srgbClr val="660066"/>
      </a:dk1>
      <a:lt1>
        <a:srgbClr val="FFFFFF"/>
      </a:lt1>
      <a:dk2>
        <a:srgbClr val="006600"/>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fontScheme name="os-slides">
      <a:majorFont>
        <a:latin typeface="Helvetica"/>
        <a:ea typeface=""/>
        <a:cs typeface=""/>
      </a:majorFont>
      <a:minorFont>
        <a:latin typeface="Helvetic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lnDef>
  </a:objectDefaults>
  <a:extraClrSchemeLst>
    <a:extraClrScheme>
      <a:clrScheme name="os-slides 1">
        <a:dk1>
          <a:srgbClr val="000000"/>
        </a:dk1>
        <a:lt1>
          <a:srgbClr val="FFFFFF"/>
        </a:lt1>
        <a:dk2>
          <a:srgbClr val="6600CC"/>
        </a:dk2>
        <a:lt2>
          <a:srgbClr val="CCECFF"/>
        </a:lt2>
        <a:accent1>
          <a:srgbClr val="00FFCC"/>
        </a:accent1>
        <a:accent2>
          <a:srgbClr val="9933FF"/>
        </a:accent2>
        <a:accent3>
          <a:srgbClr val="B8AAE2"/>
        </a:accent3>
        <a:accent4>
          <a:srgbClr val="DADADA"/>
        </a:accent4>
        <a:accent5>
          <a:srgbClr val="AAFFE2"/>
        </a:accent5>
        <a:accent6>
          <a:srgbClr val="8A2DE7"/>
        </a:accent6>
        <a:hlink>
          <a:srgbClr val="660066"/>
        </a:hlink>
        <a:folHlink>
          <a:srgbClr val="006699"/>
        </a:folHlink>
      </a:clrScheme>
      <a:clrMap bg1="dk2" tx1="lt1" bg2="dk1" tx2="lt2" accent1="accent1" accent2="accent2" accent3="accent3" accent4="accent4" accent5="accent5" accent6="accent6" hlink="hlink" folHlink="folHlink"/>
    </a:extraClrScheme>
    <a:extraClrScheme>
      <a:clrScheme name="os-slides 2">
        <a:dk1>
          <a:srgbClr val="660066"/>
        </a:dk1>
        <a:lt1>
          <a:srgbClr val="FFFFFF"/>
        </a:lt1>
        <a:dk2>
          <a:srgbClr val="FF00FF"/>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clrMap bg1="lt1" tx1="dk1" bg2="lt2" tx2="dk2" accent1="accent1" accent2="accent2" accent3="accent3" accent4="accent4" accent5="accent5" accent6="accent6" hlink="hlink" folHlink="folHlink"/>
    </a:extraClrScheme>
    <a:extraClrScheme>
      <a:clrScheme name="os-slides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s-slides 4">
        <a:dk1>
          <a:srgbClr val="000000"/>
        </a:dk1>
        <a:lt1>
          <a:srgbClr val="FFFFFF"/>
        </a:lt1>
        <a:dk2>
          <a:srgbClr val="CC0099"/>
        </a:dk2>
        <a:lt2>
          <a:srgbClr val="FFCCFF"/>
        </a:lt2>
        <a:accent1>
          <a:srgbClr val="00FF00"/>
        </a:accent1>
        <a:accent2>
          <a:srgbClr val="9933FF"/>
        </a:accent2>
        <a:accent3>
          <a:srgbClr val="E2AACA"/>
        </a:accent3>
        <a:accent4>
          <a:srgbClr val="DADADA"/>
        </a:accent4>
        <a:accent5>
          <a:srgbClr val="AAFFAA"/>
        </a:accent5>
        <a:accent6>
          <a:srgbClr val="8A2DE7"/>
        </a:accent6>
        <a:hlink>
          <a:srgbClr val="660066"/>
        </a:hlink>
        <a:folHlink>
          <a:srgbClr val="00660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
    <a:dk1>
      <a:srgbClr val="003300"/>
    </a:dk1>
    <a:lt1>
      <a:srgbClr val="FFFFFF"/>
    </a:lt1>
    <a:dk2>
      <a:srgbClr val="0000FF"/>
    </a:dk2>
    <a:lt2>
      <a:srgbClr val="FFCC99"/>
    </a:lt2>
    <a:accent1>
      <a:srgbClr val="99FF99"/>
    </a:accent1>
    <a:accent2>
      <a:srgbClr val="CC66FF"/>
    </a:accent2>
    <a:accent3>
      <a:srgbClr val="FFFFFF"/>
    </a:accent3>
    <a:accent4>
      <a:srgbClr val="002A00"/>
    </a:accent4>
    <a:accent5>
      <a:srgbClr val="CAFFCA"/>
    </a:accent5>
    <a:accent6>
      <a:srgbClr val="B95CE7"/>
    </a:accent6>
    <a:hlink>
      <a:srgbClr val="FF99CC"/>
    </a:hlink>
    <a:folHlink>
      <a:srgbClr val="006600"/>
    </a:folHlink>
  </a:clrScheme>
</a:themeOverride>
</file>

<file path=docProps/app.xml><?xml version="1.0" encoding="utf-8"?>
<Properties xmlns="http://schemas.openxmlformats.org/officeDocument/2006/extended-properties" xmlns:vt="http://schemas.openxmlformats.org/officeDocument/2006/docPropsVTypes">
  <Template>C:\apps\Microsoft Office\Templates\Presentations\os-slides.pot</Template>
  <TotalTime>57989</TotalTime>
  <Words>13296</Words>
  <Application>Microsoft Office PowerPoint</Application>
  <PresentationFormat>On-screen Show (4:3)</PresentationFormat>
  <Paragraphs>1620</Paragraphs>
  <Slides>142</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142</vt:i4>
      </vt:variant>
    </vt:vector>
  </HeadingPairs>
  <TitlesOfParts>
    <vt:vector size="151" baseType="lpstr">
      <vt:lpstr>Helvetica-Narrow</vt:lpstr>
      <vt:lpstr>Monotype Sorts</vt:lpstr>
      <vt:lpstr>Arial</vt:lpstr>
      <vt:lpstr>Arial Narrow</vt:lpstr>
      <vt:lpstr>Helvetica</vt:lpstr>
      <vt:lpstr>Impact</vt:lpstr>
      <vt:lpstr>Times New Roman</vt:lpstr>
      <vt:lpstr>Wingdings</vt:lpstr>
      <vt:lpstr>os-slides</vt:lpstr>
      <vt:lpstr>DOCKER</vt:lpstr>
      <vt:lpstr>PowerPoint Presentation</vt:lpstr>
      <vt:lpstr>Virtual Machines</vt:lpstr>
      <vt:lpstr>Why Docker?</vt:lpstr>
      <vt:lpstr>Docker and Microservices</vt:lpstr>
      <vt:lpstr>Docker Usage</vt:lpstr>
      <vt:lpstr>Stateful vs Stateless Containers</vt:lpstr>
      <vt:lpstr>What is a “container” ?</vt:lpstr>
      <vt:lpstr>FYI: How does Docker work?</vt:lpstr>
      <vt:lpstr>PowerPoint Presentation</vt:lpstr>
      <vt:lpstr>PowerPoint Presentation</vt:lpstr>
      <vt:lpstr>Terminology</vt:lpstr>
      <vt:lpstr>Overview of the Docker Command Line Interface (CLI)</vt:lpstr>
      <vt:lpstr>Docker CLI (Short Cuts)</vt:lpstr>
      <vt:lpstr>Docker CLI (Short Cuts)</vt:lpstr>
      <vt:lpstr>Linux</vt:lpstr>
      <vt:lpstr>GitBash, don’t do it!!</vt:lpstr>
      <vt:lpstr>Exercise: Docker Help</vt:lpstr>
      <vt:lpstr>Exercise: Run your First Container</vt:lpstr>
      <vt:lpstr>Note: Pulling Images from a Docker registry</vt:lpstr>
      <vt:lpstr>Exercise: Linux OS in Container</vt:lpstr>
      <vt:lpstr>List Images</vt:lpstr>
      <vt:lpstr>List Containers </vt:lpstr>
      <vt:lpstr>Example: Filters</vt:lpstr>
      <vt:lpstr>Example: List Containers</vt:lpstr>
      <vt:lpstr>Logs</vt:lpstr>
      <vt:lpstr>Inspect</vt:lpstr>
      <vt:lpstr>Example</vt:lpstr>
      <vt:lpstr>Exercise</vt:lpstr>
      <vt:lpstr>config.json</vt:lpstr>
      <vt:lpstr>Example</vt:lpstr>
      <vt:lpstr>PowerPoint Presentation</vt:lpstr>
      <vt:lpstr>Build Ship Run</vt:lpstr>
      <vt:lpstr>Finding Existing Images (Ready to run)</vt:lpstr>
      <vt:lpstr>Build and Run</vt:lpstr>
      <vt:lpstr>Docker File Structure</vt:lpstr>
      <vt:lpstr>dockerfile</vt:lpstr>
      <vt:lpstr>RUN, RUN, RUN</vt:lpstr>
      <vt:lpstr>dockerfile (Cont)</vt:lpstr>
      <vt:lpstr>CMD…Multiple Commands?</vt:lpstr>
      <vt:lpstr>dockerfile (Cont)</vt:lpstr>
      <vt:lpstr>dockerfile (Cont)</vt:lpstr>
      <vt:lpstr>Note</vt:lpstr>
      <vt:lpstr>dockerfile (Cont)</vt:lpstr>
      <vt:lpstr>Note</vt:lpstr>
      <vt:lpstr>Exercise 1</vt:lpstr>
      <vt:lpstr>Answer 1</vt:lpstr>
      <vt:lpstr>Exercise 2</vt:lpstr>
      <vt:lpstr>Answer 2</vt:lpstr>
      <vt:lpstr>Exercise 3</vt:lpstr>
      <vt:lpstr>Answer 3</vt:lpstr>
      <vt:lpstr>Example</vt:lpstr>
      <vt:lpstr>.dockerignore</vt:lpstr>
      <vt:lpstr>Images Revisited</vt:lpstr>
      <vt:lpstr>NOTE</vt:lpstr>
      <vt:lpstr>PowerPoint Presentation</vt:lpstr>
      <vt:lpstr>Building a Container Image</vt:lpstr>
      <vt:lpstr>Warning: Docker for Windows</vt:lpstr>
      <vt:lpstr>Exercise:  Creating a dockerfile</vt:lpstr>
      <vt:lpstr>Remove Images</vt:lpstr>
      <vt:lpstr>Prune Images</vt:lpstr>
      <vt:lpstr>Exercise</vt:lpstr>
      <vt:lpstr>PowerPoint Presentation</vt:lpstr>
      <vt:lpstr>Image vs Container</vt:lpstr>
      <vt:lpstr>Run image in a container</vt:lpstr>
      <vt:lpstr>Exercise: Running the my-nginx image in a container</vt:lpstr>
      <vt:lpstr>PowerPoint Presentation</vt:lpstr>
      <vt:lpstr>Run image in a container (Cont)</vt:lpstr>
      <vt:lpstr>Check Container is Running</vt:lpstr>
      <vt:lpstr>Exercise Running “echo” command when the container starts</vt:lpstr>
      <vt:lpstr>Foreground vs Background</vt:lpstr>
      <vt:lpstr>Execute in Interactive Mode</vt:lpstr>
      <vt:lpstr>Connecting to a Detached Interactive Container</vt:lpstr>
      <vt:lpstr>Exercise</vt:lpstr>
      <vt:lpstr>Running Multiple Containers</vt:lpstr>
      <vt:lpstr>Exercise Map HTTP port 80 to host port 3000</vt:lpstr>
      <vt:lpstr>Exercise Running Multiple Copies of Same Image</vt:lpstr>
      <vt:lpstr>PowerPoint Presentation</vt:lpstr>
      <vt:lpstr>Managing the Containers</vt:lpstr>
      <vt:lpstr>Container Life Cycle</vt:lpstr>
      <vt:lpstr>Exercise</vt:lpstr>
      <vt:lpstr>Stop/Kill/Remove All</vt:lpstr>
      <vt:lpstr>PowerPoint Presentation</vt:lpstr>
      <vt:lpstr>Docker Volumes</vt:lpstr>
      <vt:lpstr>Named Volumes</vt:lpstr>
      <vt:lpstr>Attaching Docker Volume to Container</vt:lpstr>
      <vt:lpstr>Alternative Approach is to Attach a Volume to Container</vt:lpstr>
      <vt:lpstr>Exercise</vt:lpstr>
      <vt:lpstr>Answer</vt:lpstr>
      <vt:lpstr>Sharing Data Between Host and Container</vt:lpstr>
      <vt:lpstr>Exercise</vt:lpstr>
      <vt:lpstr>Answer</vt:lpstr>
      <vt:lpstr>Named Volumes vs Bind Mounts</vt:lpstr>
      <vt:lpstr>PowerPoint Presentation</vt:lpstr>
      <vt:lpstr>Docker Networks</vt:lpstr>
      <vt:lpstr>Different Drivers</vt:lpstr>
      <vt:lpstr>Example</vt:lpstr>
      <vt:lpstr>Exercise</vt:lpstr>
      <vt:lpstr>Answer</vt:lpstr>
      <vt:lpstr>Useful Instructions</vt:lpstr>
      <vt:lpstr>Example</vt:lpstr>
      <vt:lpstr>Overlay Network</vt:lpstr>
      <vt:lpstr>Summary</vt:lpstr>
      <vt:lpstr>PowerPoint Presentation</vt:lpstr>
      <vt:lpstr>Building Multistage Image</vt:lpstr>
      <vt:lpstr>PowerPoint Presentation</vt:lpstr>
      <vt:lpstr>Build Ship Run</vt:lpstr>
      <vt:lpstr>Overview Example</vt:lpstr>
      <vt:lpstr>Docker Registries</vt:lpstr>
      <vt:lpstr>Example</vt:lpstr>
      <vt:lpstr>Exercise: Start Local (Private) Docker Registry</vt:lpstr>
      <vt:lpstr>Exercise: Check Registry is Running</vt:lpstr>
      <vt:lpstr>Image Registries (Repositories)</vt:lpstr>
      <vt:lpstr>Image Naming</vt:lpstr>
      <vt:lpstr>Tagging</vt:lpstr>
      <vt:lpstr>Note: The “latest” tag name</vt:lpstr>
      <vt:lpstr>Using Private Registry</vt:lpstr>
      <vt:lpstr>Exercise: Tag Image for Private Registry</vt:lpstr>
      <vt:lpstr>Exercise: Pushing Image to Private Registry</vt:lpstr>
      <vt:lpstr>Pushing Image to Public Docker Registry</vt:lpstr>
      <vt:lpstr>Note: Build and Tag</vt:lpstr>
      <vt:lpstr>FYI: Retagging an Image</vt:lpstr>
      <vt:lpstr>Exercise: DockerHub</vt:lpstr>
      <vt:lpstr>Commit</vt:lpstr>
      <vt:lpstr>Example: Docker Commit</vt:lpstr>
      <vt:lpstr>PowerPoint Presentation</vt:lpstr>
      <vt:lpstr>Docker Layers</vt:lpstr>
      <vt:lpstr>Containers and Layers</vt:lpstr>
      <vt:lpstr>Docker Layers</vt:lpstr>
      <vt:lpstr>Docker Layer Sharing</vt:lpstr>
      <vt:lpstr>Container vs Image</vt:lpstr>
      <vt:lpstr>Container vs Image (Cont)</vt:lpstr>
      <vt:lpstr>Storage Drivers</vt:lpstr>
      <vt:lpstr>Docker Layers and Cache</vt:lpstr>
      <vt:lpstr>Caching Good Practice</vt:lpstr>
      <vt:lpstr>Caching Good Practice</vt:lpstr>
      <vt:lpstr>File Copying Good Practice</vt:lpstr>
      <vt:lpstr>Multi-Stage Builds</vt:lpstr>
      <vt:lpstr>Multi-Stage Builds (Cont)</vt:lpstr>
      <vt:lpstr>Example</vt:lpstr>
      <vt:lpstr>Example</vt:lpstr>
      <vt:lpstr>Links</vt:lpstr>
    </vt:vector>
  </TitlesOfParts>
  <Company>SIHE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WAN Introduction</dc:title>
  <dc:creator>Michael Dacey</dc:creator>
  <cp:lastModifiedBy>Michael Dacey</cp:lastModifiedBy>
  <cp:revision>1426</cp:revision>
  <cp:lastPrinted>2001-06-14T13:58:17Z</cp:lastPrinted>
  <dcterms:created xsi:type="dcterms:W3CDTF">1999-06-25T18:38:26Z</dcterms:created>
  <dcterms:modified xsi:type="dcterms:W3CDTF">2022-05-10T13:09:33Z</dcterms:modified>
</cp:coreProperties>
</file>