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8" r:id="rId3"/>
    <p:sldId id="290" r:id="rId4"/>
    <p:sldId id="263" r:id="rId5"/>
    <p:sldId id="291" r:id="rId6"/>
    <p:sldId id="292" r:id="rId7"/>
    <p:sldId id="293" r:id="rId8"/>
    <p:sldId id="273" r:id="rId9"/>
    <p:sldId id="274" r:id="rId10"/>
    <p:sldId id="275" r:id="rId11"/>
    <p:sldId id="276" r:id="rId12"/>
    <p:sldId id="289" r:id="rId13"/>
    <p:sldId id="277" r:id="rId14"/>
    <p:sldId id="278" r:id="rId15"/>
    <p:sldId id="279" r:id="rId16"/>
    <p:sldId id="280" r:id="rId17"/>
    <p:sldId id="287" r:id="rId18"/>
    <p:sldId id="28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672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eg9-72-TkAhUDzYUKHbXXCawQjRx6BAgBEAQ&amp;url=%2Furl%3Fsa%3Di%26rct%3Dj%26q%3D%26esrc%3Ds%26source%3Dimages%26cd%3D%26ved%3D%26url%3Dhttps%253A%252F%252Fwww.pinterest.com%252Fpin%252F332844228703770847%252F%26psig%3DAOvVaw3Rk2-pC0C8zlsz2N_9Wea4%26ust%3D1569251476639489&amp;psig=AOvVaw3Rk2-pC0C8zlsz2N_9Wea4&amp;ust=1569251476639489" TargetMode="External"/><Relationship Id="rId2" Type="http://schemas.openxmlformats.org/officeDocument/2006/relationships/hyperlink" Target="https://plato.stanford.edu/entries/peirce-semiotics/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AE8E723-BE3B-4840-B045-77198A34BD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23" y="404664"/>
            <a:ext cx="9144000" cy="6272784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2080" y="4077072"/>
            <a:ext cx="3454152" cy="115327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5776" y="292608"/>
            <a:ext cx="6804248" cy="726132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Semiotics and Structuralism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1DA67-B35B-4261-A8E9-446097727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Semiotics and Structuralism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EB8CB-76D2-4DCC-BB81-2C526346E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775191"/>
            <a:ext cx="8435280" cy="4822161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Semiotics: the study of signs</a:t>
            </a:r>
          </a:p>
          <a:p>
            <a:pPr lvl="1"/>
            <a:r>
              <a:rPr lang="en-GB" sz="2400" dirty="0">
                <a:solidFill>
                  <a:schemeClr val="accent1"/>
                </a:solidFill>
              </a:rPr>
              <a:t>Peirce</a:t>
            </a:r>
          </a:p>
          <a:p>
            <a:r>
              <a:rPr lang="en-GB" sz="2800" dirty="0"/>
              <a:t>Structural linguistics: the hidden rules of language</a:t>
            </a:r>
          </a:p>
          <a:p>
            <a:pPr lvl="1"/>
            <a:r>
              <a:rPr lang="en-GB" sz="2400" dirty="0"/>
              <a:t> </a:t>
            </a:r>
            <a:r>
              <a:rPr lang="en-GB" sz="2400" dirty="0">
                <a:solidFill>
                  <a:schemeClr val="accent1"/>
                </a:solidFill>
              </a:rPr>
              <a:t>Saussure</a:t>
            </a:r>
          </a:p>
          <a:p>
            <a:r>
              <a:rPr lang="en-GB" sz="2800" dirty="0"/>
              <a:t>Structuralism: examines the overarching systems or structures by which human culture is organised</a:t>
            </a:r>
          </a:p>
          <a:p>
            <a:pPr lvl="1"/>
            <a:r>
              <a:rPr lang="en-GB" sz="2400" dirty="0">
                <a:solidFill>
                  <a:schemeClr val="accent1"/>
                </a:solidFill>
              </a:rPr>
              <a:t>Anthropology: Levi-Strauss</a:t>
            </a:r>
          </a:p>
          <a:p>
            <a:r>
              <a:rPr lang="en-GB" sz="2800" dirty="0"/>
              <a:t>Post-structuralism: the underlying structures of society are shaped by its history/culture. E.g. to understand/interpret an object we also need to consider the systems of knowledge that produced it</a:t>
            </a:r>
          </a:p>
        </p:txBody>
      </p:sp>
    </p:spTree>
    <p:extLst>
      <p:ext uri="{BB962C8B-B14F-4D97-AF65-F5344CB8AC3E}">
        <p14:creationId xmlns:p14="http://schemas.microsoft.com/office/powerpoint/2010/main" val="22394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Semiotics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3972" y="1700808"/>
            <a:ext cx="4320480" cy="48234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Symbols</a:t>
            </a:r>
            <a:r>
              <a:rPr lang="en-GB" dirty="0"/>
              <a:t> represent a mental code which frames cultural reality</a:t>
            </a:r>
          </a:p>
          <a:p>
            <a:r>
              <a:rPr lang="en-GB" dirty="0"/>
              <a:t>Mode of communication</a:t>
            </a:r>
          </a:p>
          <a:p>
            <a:pPr lvl="1"/>
            <a:r>
              <a:rPr lang="en-GB" dirty="0"/>
              <a:t>Conveys information &amp; meaning to their viewer</a:t>
            </a:r>
          </a:p>
          <a:p>
            <a:r>
              <a:rPr lang="en-GB" dirty="0"/>
              <a:t>Robb (1998): in any serious study of ancient societies we need to engage with, think about &amp; interpret their symbols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CA7B0F-17A0-4CF1-852C-1FC920962647}"/>
              </a:ext>
            </a:extLst>
          </p:cNvPr>
          <p:cNvSpPr/>
          <p:nvPr/>
        </p:nvSpPr>
        <p:spPr>
          <a:xfrm>
            <a:off x="6084168" y="4941168"/>
            <a:ext cx="24545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Çatalhöyük, hand prints</a:t>
            </a:r>
          </a:p>
        </p:txBody>
      </p:sp>
      <p:pic>
        <p:nvPicPr>
          <p:cNvPr id="15" name="Content Placeholder 8">
            <a:extLst>
              <a:ext uri="{FF2B5EF4-FFF2-40B4-BE49-F238E27FC236}">
                <a16:creationId xmlns:a16="http://schemas.microsoft.com/office/drawing/2014/main" id="{B1D6224D-8694-4665-AEE8-BD05C23CA2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58787" y="2032378"/>
            <a:ext cx="3761685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08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Semiotics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834880" cy="4931664"/>
          </a:xfrm>
        </p:spPr>
        <p:txBody>
          <a:bodyPr>
            <a:normAutofit fontScale="92500"/>
          </a:bodyPr>
          <a:lstStyle/>
          <a:p>
            <a:r>
              <a:rPr lang="en-GB" dirty="0"/>
              <a:t>Diversity of human symbolism</a:t>
            </a:r>
          </a:p>
          <a:p>
            <a:r>
              <a:rPr lang="en-GB" dirty="0"/>
              <a:t>Multiple approaches are needed to deal adequately with it:</a:t>
            </a:r>
          </a:p>
          <a:p>
            <a:pPr lvl="1"/>
            <a:r>
              <a:rPr lang="en-GB" dirty="0"/>
              <a:t>Ethnic/identity markers, emblems of status, political ideology, technological knowledge, religious imagery...</a:t>
            </a:r>
          </a:p>
          <a:p>
            <a:r>
              <a:rPr lang="en-GB" dirty="0"/>
              <a:t>Archaeology of symbols: how do we understand how varied kinds of symbols interrelate?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A19A0F-E777-4E85-AB42-5C20D2A72BCF}"/>
              </a:ext>
            </a:extLst>
          </p:cNvPr>
          <p:cNvSpPr txBox="1"/>
          <p:nvPr/>
        </p:nvSpPr>
        <p:spPr>
          <a:xfrm>
            <a:off x="6101834" y="5949280"/>
            <a:ext cx="2449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Figurine from </a:t>
            </a:r>
            <a:r>
              <a:rPr lang="en-GB" dirty="0" err="1"/>
              <a:t>Khirokitia</a:t>
            </a:r>
            <a:endParaRPr lang="en-GB" dirty="0"/>
          </a:p>
        </p:txBody>
      </p:sp>
      <p:pic>
        <p:nvPicPr>
          <p:cNvPr id="13" name="Content Placeholder 8">
            <a:extLst>
              <a:ext uri="{FF2B5EF4-FFF2-40B4-BE49-F238E27FC236}">
                <a16:creationId xmlns:a16="http://schemas.microsoft.com/office/drawing/2014/main" id="{D5D3DEFC-D5A6-40C3-8AFC-60541831F3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132856"/>
            <a:ext cx="2755408" cy="3600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009C-31DD-41E1-8457-1610AC3E9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Peircean Semiotics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9DC74-D598-48E6-939C-4283367DD7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701" y="1772816"/>
            <a:ext cx="4038600" cy="4623816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Sign has 3 elements:</a:t>
            </a:r>
            <a:endParaRPr lang="en-GB" dirty="0"/>
          </a:p>
          <a:p>
            <a:pPr lvl="1"/>
            <a:r>
              <a:rPr lang="en-GB" dirty="0">
                <a:solidFill>
                  <a:schemeClr val="accent1"/>
                </a:solidFill>
              </a:rPr>
              <a:t>Sign:</a:t>
            </a:r>
            <a:r>
              <a:rPr lang="en-GB" dirty="0"/>
              <a:t> something perceived by interpreter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Object:</a:t>
            </a:r>
            <a:r>
              <a:rPr lang="en-GB" dirty="0"/>
              <a:t> subject matter of sign (exists beyond the interpreter)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Interpretant:</a:t>
            </a:r>
            <a:r>
              <a:rPr lang="en-GB" dirty="0"/>
              <a:t> meaning of the sign (connection between sign and object made by the interpreter)</a:t>
            </a:r>
          </a:p>
        </p:txBody>
      </p:sp>
      <p:pic>
        <p:nvPicPr>
          <p:cNvPr id="4098" name="Picture 2" descr="Image result for cartoon cat">
            <a:hlinkClick r:id="rId3"/>
            <a:extLst>
              <a:ext uri="{FF2B5EF4-FFF2-40B4-BE49-F238E27FC236}">
                <a16:creationId xmlns:a16="http://schemas.microsoft.com/office/drawing/2014/main" id="{AC8E2979-1BA0-4328-AF14-5C46D463924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585" y="1627687"/>
            <a:ext cx="160574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BC5ECE-284F-4A0C-9B4E-2BCDF3745F9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045" y="4514828"/>
            <a:ext cx="1974201" cy="22249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C75BA3-32EF-4BBD-9E7D-3B7C3D313FE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4365" y="320882"/>
            <a:ext cx="1852906" cy="1621293"/>
          </a:xfrm>
          <a:prstGeom prst="rect">
            <a:avLst/>
          </a:prstGeom>
        </p:spPr>
      </p:pic>
      <p:sp>
        <p:nvSpPr>
          <p:cNvPr id="9" name="Arrow: Down 8">
            <a:extLst>
              <a:ext uri="{FF2B5EF4-FFF2-40B4-BE49-F238E27FC236}">
                <a16:creationId xmlns:a16="http://schemas.microsoft.com/office/drawing/2014/main" id="{27BF4000-2957-4DBE-816F-A2B0EFE9786C}"/>
              </a:ext>
            </a:extLst>
          </p:cNvPr>
          <p:cNvSpPr/>
          <p:nvPr/>
        </p:nvSpPr>
        <p:spPr>
          <a:xfrm>
            <a:off x="7316029" y="1856581"/>
            <a:ext cx="280758" cy="2093234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3408B1F2-54AC-436F-A123-422E40629839}"/>
              </a:ext>
            </a:extLst>
          </p:cNvPr>
          <p:cNvSpPr/>
          <p:nvPr/>
        </p:nvSpPr>
        <p:spPr>
          <a:xfrm rot="10800000">
            <a:off x="5292402" y="3429000"/>
            <a:ext cx="611821" cy="1152128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8B010D-06F4-4B87-9BC5-862C49AB0A0E}"/>
              </a:ext>
            </a:extLst>
          </p:cNvPr>
          <p:cNvSpPr/>
          <p:nvPr/>
        </p:nvSpPr>
        <p:spPr>
          <a:xfrm>
            <a:off x="4839771" y="1687404"/>
            <a:ext cx="630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Sign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8ED67B-4194-44E5-983E-2BE97EE99EB6}"/>
              </a:ext>
            </a:extLst>
          </p:cNvPr>
          <p:cNvSpPr txBox="1"/>
          <p:nvPr/>
        </p:nvSpPr>
        <p:spPr>
          <a:xfrm>
            <a:off x="7537626" y="1984855"/>
            <a:ext cx="13923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Interpreter (external to system)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696FF3A-83DE-4E6E-9ED2-C340016DE317}"/>
              </a:ext>
            </a:extLst>
          </p:cNvPr>
          <p:cNvSpPr txBox="1"/>
          <p:nvPr/>
        </p:nvSpPr>
        <p:spPr>
          <a:xfrm>
            <a:off x="7086345" y="3949815"/>
            <a:ext cx="15993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“cat”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DF6424-6C9E-458C-85FE-CC4B8271C66D}"/>
              </a:ext>
            </a:extLst>
          </p:cNvPr>
          <p:cNvSpPr txBox="1"/>
          <p:nvPr/>
        </p:nvSpPr>
        <p:spPr>
          <a:xfrm>
            <a:off x="7307727" y="4531072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interpretant</a:t>
            </a: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61F73D03-ADAB-4CED-B97A-7AA95D7EFA01}"/>
              </a:ext>
            </a:extLst>
          </p:cNvPr>
          <p:cNvSpPr/>
          <p:nvPr/>
        </p:nvSpPr>
        <p:spPr>
          <a:xfrm rot="3023084">
            <a:off x="6194400" y="1069079"/>
            <a:ext cx="611821" cy="1117216"/>
          </a:xfrm>
          <a:prstGeom prst="down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45DA24-D6C5-475D-B897-5ED1187532D9}"/>
              </a:ext>
            </a:extLst>
          </p:cNvPr>
          <p:cNvSpPr txBox="1"/>
          <p:nvPr/>
        </p:nvSpPr>
        <p:spPr>
          <a:xfrm>
            <a:off x="5854754" y="6197775"/>
            <a:ext cx="875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Object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56D8B68-13B3-4B5B-A6DC-5EBA88899E9F}"/>
              </a:ext>
            </a:extLst>
          </p:cNvPr>
          <p:cNvSpPr txBox="1"/>
          <p:nvPr/>
        </p:nvSpPr>
        <p:spPr>
          <a:xfrm>
            <a:off x="6652929" y="6375080"/>
            <a:ext cx="1769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(meaning of sign</a:t>
            </a: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13A712AD-AC43-473E-8AD0-3828F6755A23}"/>
              </a:ext>
            </a:extLst>
          </p:cNvPr>
          <p:cNvSpPr/>
          <p:nvPr/>
        </p:nvSpPr>
        <p:spPr>
          <a:xfrm rot="2907192">
            <a:off x="6350853" y="4346185"/>
            <a:ext cx="611821" cy="1547115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72302733-49D4-4DC1-8952-D127A1CD1C3D}"/>
              </a:ext>
            </a:extLst>
          </p:cNvPr>
          <p:cNvSpPr/>
          <p:nvPr/>
        </p:nvSpPr>
        <p:spPr>
          <a:xfrm rot="19285133">
            <a:off x="6347019" y="2937846"/>
            <a:ext cx="611821" cy="1476232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69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771C5-EFB1-4E48-BE4C-949B837A5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Connections between Sign &amp;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6AE21-E92F-4674-8C10-5E071645B1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Symbol: </a:t>
            </a:r>
            <a:r>
              <a:rPr lang="en-GB" dirty="0"/>
              <a:t>sign &amp; object connected through cultural convention or interpretation</a:t>
            </a:r>
          </a:p>
          <a:p>
            <a:r>
              <a:rPr lang="en-GB" dirty="0">
                <a:solidFill>
                  <a:schemeClr val="accent1"/>
                </a:solidFill>
              </a:rPr>
              <a:t>Icon:</a:t>
            </a:r>
            <a:r>
              <a:rPr lang="en-GB" dirty="0"/>
              <a:t>  sign &amp; object connected by similarity</a:t>
            </a:r>
          </a:p>
          <a:p>
            <a:r>
              <a:rPr lang="en-GB" dirty="0">
                <a:solidFill>
                  <a:schemeClr val="accent1"/>
                </a:solidFill>
              </a:rPr>
              <a:t>Index:</a:t>
            </a:r>
            <a:r>
              <a:rPr lang="en-GB" dirty="0"/>
              <a:t> sign refers to object through an actual, real connection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3360893D-7B30-4143-A4C2-FFEB62CDA0F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8584" y="1988840"/>
            <a:ext cx="3769943" cy="375318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8B5AFD1-04EA-4F13-AADF-C7C5E86F1D85}"/>
              </a:ext>
            </a:extLst>
          </p:cNvPr>
          <p:cNvSpPr txBox="1"/>
          <p:nvPr/>
        </p:nvSpPr>
        <p:spPr>
          <a:xfrm>
            <a:off x="5038058" y="5877272"/>
            <a:ext cx="3390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Index: sign of smoke indicates fire</a:t>
            </a:r>
          </a:p>
        </p:txBody>
      </p:sp>
    </p:spTree>
    <p:extLst>
      <p:ext uri="{BB962C8B-B14F-4D97-AF65-F5344CB8AC3E}">
        <p14:creationId xmlns:p14="http://schemas.microsoft.com/office/powerpoint/2010/main" val="354527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77AF5-D06A-44BA-B5CE-58A7B337C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52400"/>
            <a:ext cx="8496944" cy="1251062"/>
          </a:xfrm>
        </p:spPr>
        <p:txBody>
          <a:bodyPr>
            <a:normAutofit/>
          </a:bodyPr>
          <a:lstStyle/>
          <a:p>
            <a:r>
              <a:rPr lang="en-GB" sz="4000" dirty="0"/>
              <a:t>South Africa: Missionary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7017F-68E8-4B16-84BC-1BC1C2E82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24536" cy="493166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19</a:t>
            </a:r>
            <a:r>
              <a:rPr lang="en-GB" sz="2800" baseline="30000" dirty="0"/>
              <a:t>th</a:t>
            </a:r>
            <a:r>
              <a:rPr lang="en-GB" sz="2800" dirty="0"/>
              <a:t> century: new architectural forms &amp; settlement patterns:</a:t>
            </a:r>
          </a:p>
          <a:p>
            <a:pPr lvl="1"/>
            <a:r>
              <a:rPr lang="en-GB" sz="2400" dirty="0"/>
              <a:t>Imposition of rectilinear architecture “embodying British values of privacy” (Crossland 2013: 87) on local population</a:t>
            </a:r>
          </a:p>
          <a:p>
            <a:pPr lvl="1"/>
            <a:r>
              <a:rPr lang="en-GB" sz="2400" dirty="0"/>
              <a:t>New missionary houses symbolised how to live a good life</a:t>
            </a:r>
          </a:p>
          <a:p>
            <a:r>
              <a:rPr lang="en-GB" sz="2800" dirty="0"/>
              <a:t>Icons for missionary interpretants:</a:t>
            </a:r>
          </a:p>
          <a:p>
            <a:pPr lvl="1"/>
            <a:r>
              <a:rPr lang="en-GB" sz="2400" dirty="0"/>
              <a:t>Of remembered “civilised” houses back home</a:t>
            </a:r>
          </a:p>
          <a:p>
            <a:pPr lvl="1"/>
            <a:r>
              <a:rPr lang="en-GB" sz="2400" dirty="0"/>
              <a:t>Of ideal vision for how indigenous people should live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7B4B38C-5650-4803-B0B1-18CA8C774EB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491062"/>
            <a:ext cx="3456384" cy="230006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2E18505-5748-47A3-8E86-F26533EF5C81}"/>
              </a:ext>
            </a:extLst>
          </p:cNvPr>
          <p:cNvSpPr txBox="1"/>
          <p:nvPr/>
        </p:nvSpPr>
        <p:spPr>
          <a:xfrm>
            <a:off x="5576534" y="4941168"/>
            <a:ext cx="3089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Missionary house, </a:t>
            </a:r>
            <a:r>
              <a:rPr lang="en-GB" dirty="0" err="1"/>
              <a:t>Genedendal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79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Linguistics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536504" cy="46805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Language is composed of </a:t>
            </a:r>
            <a:r>
              <a:rPr lang="en-GB" dirty="0">
                <a:solidFill>
                  <a:srgbClr val="FFC000"/>
                </a:solidFill>
              </a:rPr>
              <a:t>hidden</a:t>
            </a:r>
            <a:r>
              <a:rPr lang="en-GB" dirty="0"/>
              <a:t> [grammatical] rules</a:t>
            </a:r>
          </a:p>
          <a:p>
            <a:pPr>
              <a:defRPr/>
            </a:pPr>
            <a:r>
              <a:rPr lang="en-GB" dirty="0"/>
              <a:t>These rules are known implicitly &amp; subconsciously</a:t>
            </a:r>
          </a:p>
          <a:p>
            <a:pPr lvl="1">
              <a:defRPr/>
            </a:pPr>
            <a:r>
              <a:rPr lang="en-GB" dirty="0"/>
              <a:t>We use them but do not articulate them</a:t>
            </a:r>
          </a:p>
          <a:p>
            <a:endParaRPr lang="en-GB" dirty="0"/>
          </a:p>
        </p:txBody>
      </p:sp>
      <p:pic>
        <p:nvPicPr>
          <p:cNvPr id="6" name="Content Placeholder 5" descr="AilisArt_Saussure_croppe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060848"/>
            <a:ext cx="3750568" cy="3759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2EAFD8-DF34-4EC0-8F46-87A4A28417FF}"/>
              </a:ext>
            </a:extLst>
          </p:cNvPr>
          <p:cNvSpPr txBox="1"/>
          <p:nvPr/>
        </p:nvSpPr>
        <p:spPr>
          <a:xfrm>
            <a:off x="5508104" y="6074286"/>
            <a:ext cx="2336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Ferdinand de Saussure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Linguistics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464496" cy="462381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Language is made of signs, which comprise the union of a ”concept” &amp; a “sound image” 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The signifier (spoken word)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The signified (concept)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Meaning of a sign: </a:t>
            </a:r>
            <a:r>
              <a:rPr lang="en-GB" dirty="0"/>
              <a:t>the association between the sound image &amp; the concept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Hence the sound “cat" in English means the thing “cat</a:t>
            </a:r>
          </a:p>
        </p:txBody>
      </p:sp>
      <p:pic>
        <p:nvPicPr>
          <p:cNvPr id="6" name="Picture 10" descr="DSC_25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9715" y="3717032"/>
            <a:ext cx="4306781" cy="2865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6527294" y="2270775"/>
            <a:ext cx="96212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500" b="1" dirty="0">
                <a:solidFill>
                  <a:srgbClr val="FFC000"/>
                </a:solidFill>
              </a:rPr>
              <a:t>=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228184" y="1628800"/>
            <a:ext cx="168988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Linguistics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80803" y="1628775"/>
            <a:ext cx="4414997" cy="489656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The bond between signifier &amp; signified is </a:t>
            </a:r>
            <a:r>
              <a:rPr lang="en-GB" dirty="0">
                <a:solidFill>
                  <a:srgbClr val="FFC000"/>
                </a:solidFill>
              </a:rPr>
              <a:t>arbitrary: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different words, in different languages, for the same thing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It is possible to separate the signifier &amp; signified, &amp; to change their relationship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Single signifier could be associated with more than one signified concept</a:t>
            </a:r>
          </a:p>
        </p:txBody>
      </p:sp>
      <p:pic>
        <p:nvPicPr>
          <p:cNvPr id="6" name="Picture 2" descr="MCj0438137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620713"/>
            <a:ext cx="3024188" cy="297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DSC_25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49491" y="3717032"/>
            <a:ext cx="4414997" cy="2937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5148263" y="1989138"/>
            <a:ext cx="86914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cat</a:t>
            </a:r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5508104" y="1556792"/>
            <a:ext cx="60305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chat</a:t>
            </a:r>
          </a:p>
        </p:txBody>
      </p:sp>
      <p:sp>
        <p:nvSpPr>
          <p:cNvPr id="10" name="Text Box 8"/>
          <p:cNvSpPr txBox="1">
            <a:spLocks noChangeArrowheads="1"/>
          </p:cNvSpPr>
          <p:nvPr/>
        </p:nvSpPr>
        <p:spPr bwMode="auto">
          <a:xfrm>
            <a:off x="8104188" y="2708275"/>
            <a:ext cx="73609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rgbClr val="FFC000"/>
                </a:solidFill>
              </a:rPr>
              <a:t>Katze</a:t>
            </a:r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5435600" y="2852738"/>
            <a:ext cx="65755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>
                <a:solidFill>
                  <a:srgbClr val="FFC000"/>
                </a:solidFill>
              </a:rPr>
              <a:t>γάτα</a:t>
            </a:r>
          </a:p>
        </p:txBody>
      </p:sp>
      <p:sp>
        <p:nvSpPr>
          <p:cNvPr id="12" name="Text Box 10"/>
          <p:cNvSpPr txBox="1">
            <a:spLocks noChangeArrowheads="1"/>
          </p:cNvSpPr>
          <p:nvPr/>
        </p:nvSpPr>
        <p:spPr bwMode="auto">
          <a:xfrm>
            <a:off x="7956550" y="3357563"/>
            <a:ext cx="86433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ar-SA" sz="2800">
                <a:solidFill>
                  <a:srgbClr val="FFC000"/>
                </a:solidFill>
              </a:rPr>
              <a:t>قطة</a:t>
            </a:r>
            <a:r>
              <a:rPr lang="en-GB" sz="2800">
                <a:solidFill>
                  <a:srgbClr val="FFC000"/>
                </a:solidFill>
              </a:rPr>
              <a:t> </a:t>
            </a:r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4716463" y="3357563"/>
            <a:ext cx="74283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rgbClr val="FFC000"/>
                </a:solidFill>
              </a:rPr>
              <a:t>kočka</a:t>
            </a:r>
          </a:p>
        </p:txBody>
      </p:sp>
      <p:sp>
        <p:nvSpPr>
          <p:cNvPr id="14" name="Text Box 12"/>
          <p:cNvSpPr txBox="1">
            <a:spLocks noChangeArrowheads="1"/>
          </p:cNvSpPr>
          <p:nvPr/>
        </p:nvSpPr>
        <p:spPr bwMode="auto">
          <a:xfrm>
            <a:off x="4284663" y="1628775"/>
            <a:ext cx="7200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 err="1">
                <a:solidFill>
                  <a:srgbClr val="FFC000"/>
                </a:solidFill>
              </a:rPr>
              <a:t>pisică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5" name="Text Box 13"/>
          <p:cNvSpPr txBox="1">
            <a:spLocks noChangeArrowheads="1"/>
          </p:cNvSpPr>
          <p:nvPr/>
        </p:nvSpPr>
        <p:spPr bwMode="auto">
          <a:xfrm>
            <a:off x="4572000" y="2565400"/>
            <a:ext cx="58413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 err="1">
                <a:solidFill>
                  <a:srgbClr val="FFC000"/>
                </a:solidFill>
              </a:rPr>
              <a:t>kedi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6516688" y="3573463"/>
            <a:ext cx="60305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rgbClr val="FFC000"/>
                </a:solidFill>
              </a:rPr>
              <a:t>cath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Anthropology</a:t>
            </a:r>
          </a:p>
        </p:txBody>
      </p:sp>
      <p:pic>
        <p:nvPicPr>
          <p:cNvPr id="5" name="Picture 3" descr="levi-straus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508104" y="1844824"/>
            <a:ext cx="3154444" cy="44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709136"/>
            <a:ext cx="4402832" cy="488821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Semiology: “the life of signs at the heart of social life” (Lévi-Strauss 1973, 1978: 9)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Universal principles ordering human culture are found in the structure of human thought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Culture (art, ritual, patterns of daily life): a system of symbolic communication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89844" y="6497016"/>
            <a:ext cx="1360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Levi-Strauss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E7746-0E6D-42BA-983B-E969AEE33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 Opposites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8BE17-7CB4-430B-A1E3-A1F749B54E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16288" cy="475140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Levi-Strauss assumed that binary opposites underpinned all human thought</a:t>
            </a:r>
            <a:r>
              <a:rPr lang="en-GB" sz="2400" dirty="0"/>
              <a:t>: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Left/right, night/day, male/female, hot/cold, raw/cooked, magic/science</a:t>
            </a:r>
          </a:p>
          <a:p>
            <a:r>
              <a:rPr lang="en-GB" dirty="0"/>
              <a:t>Used by Hodder to interpret Neolithic: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Domus:</a:t>
            </a:r>
            <a:r>
              <a:rPr lang="en-GB" dirty="0"/>
              <a:t> home, domestication, life</a:t>
            </a:r>
          </a:p>
          <a:p>
            <a:pPr lvl="1"/>
            <a:r>
              <a:rPr lang="en-GB" dirty="0" err="1">
                <a:solidFill>
                  <a:schemeClr val="accent1"/>
                </a:solidFill>
              </a:rPr>
              <a:t>Agrios</a:t>
            </a:r>
            <a:r>
              <a:rPr lang="en-GB" dirty="0">
                <a:solidFill>
                  <a:schemeClr val="accent1"/>
                </a:solidFill>
              </a:rPr>
              <a:t>:</a:t>
            </a:r>
            <a:r>
              <a:rPr lang="en-GB" dirty="0"/>
              <a:t> outside, wild, death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1B2AD820-AF83-4AF9-A52E-E5524F64E49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2" y="2276872"/>
            <a:ext cx="4301510" cy="2952328"/>
          </a:xfr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C31300F-AB13-4CFC-A528-4971A8AAC361}"/>
              </a:ext>
            </a:extLst>
          </p:cNvPr>
          <p:cNvSpPr/>
          <p:nvPr/>
        </p:nvSpPr>
        <p:spPr>
          <a:xfrm>
            <a:off x="4789258" y="5373216"/>
            <a:ext cx="38975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Reconstruction of house at Çatalhöyük</a:t>
            </a:r>
          </a:p>
        </p:txBody>
      </p:sp>
    </p:spTree>
    <p:extLst>
      <p:ext uri="{BB962C8B-B14F-4D97-AF65-F5344CB8AC3E}">
        <p14:creationId xmlns:p14="http://schemas.microsoft.com/office/powerpoint/2010/main" val="4136596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Structuralism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A sign (</a:t>
            </a:r>
            <a:r>
              <a:rPr lang="en-GB" dirty="0" err="1"/>
              <a:t>eg</a:t>
            </a:r>
            <a:r>
              <a:rPr lang="en-GB" dirty="0"/>
              <a:t>. a word) gets its meaning only in relation to or in contrast with other signs within a system of signs 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Equally, the phenomena of human life are only intelligible within their network of relationships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Structures: rules which organise how a social group of people patterns their lives; a scientific way to look at people's behaviour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Archaeology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47144"/>
            <a:ext cx="4762872" cy="495845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Structuralism provides a method &amp; theory for the analysis of material culture &amp; its meaning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Reading material culture like a text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Identifying kingship/authority from certain “symbols of power”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Analysis of structures in assemblages should reveal structures in society: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Presence, absence, different combinations</a:t>
            </a:r>
            <a:endParaRPr lang="en-GB" dirty="0"/>
          </a:p>
        </p:txBody>
      </p:sp>
      <p:pic>
        <p:nvPicPr>
          <p:cNvPr id="6" name="Content Placeholder 4" descr="pu abi.jpg">
            <a:extLst>
              <a:ext uri="{FF2B5EF4-FFF2-40B4-BE49-F238E27FC236}">
                <a16:creationId xmlns:a16="http://schemas.microsoft.com/office/drawing/2014/main" id="{BE43F2FE-A02C-4CF8-9237-45654D4F65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72846" y="1885950"/>
            <a:ext cx="3549143" cy="406333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22E10B-F6CB-4D1D-9AC2-5FB67630C0FD}"/>
              </a:ext>
            </a:extLst>
          </p:cNvPr>
          <p:cNvSpPr txBox="1"/>
          <p:nvPr/>
        </p:nvSpPr>
        <p:spPr>
          <a:xfrm>
            <a:off x="6012160" y="6097873"/>
            <a:ext cx="2330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Pu-Abi’s headdress, 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Palaeolithic Cave 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360" y="1700808"/>
            <a:ext cx="4758680" cy="5004792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err="1"/>
              <a:t>Leroi-Gourhan</a:t>
            </a:r>
            <a:r>
              <a:rPr lang="en-GB" dirty="0"/>
              <a:t>: structural analysis of cave art</a:t>
            </a:r>
          </a:p>
          <a:p>
            <a:pPr>
              <a:defRPr/>
            </a:pPr>
            <a:r>
              <a:rPr lang="en-GB" dirty="0"/>
              <a:t>Art: system of signs which could be read (cave as text). What does cave art signify?</a:t>
            </a:r>
          </a:p>
          <a:p>
            <a:pPr>
              <a:defRPr/>
            </a:pPr>
            <a:r>
              <a:rPr lang="en-GB" dirty="0"/>
              <a:t>Cave art was not random: underlying structural principles for making &amp; placing of images on cave walls</a:t>
            </a:r>
          </a:p>
          <a:p>
            <a:pPr lvl="1">
              <a:defRPr/>
            </a:pPr>
            <a:r>
              <a:rPr lang="en-GB" dirty="0"/>
              <a:t>“Syntax governing arrangement of images/symbols”</a:t>
            </a:r>
          </a:p>
          <a:p>
            <a:pPr lvl="1">
              <a:defRPr/>
            </a:pPr>
            <a:r>
              <a:rPr lang="en-GB" dirty="0"/>
              <a:t>Choice of locales; specific relationships between images</a:t>
            </a:r>
          </a:p>
        </p:txBody>
      </p:sp>
      <p:pic>
        <p:nvPicPr>
          <p:cNvPr id="6" name="Picture 4" descr="Lascaux2">
            <a:extLst>
              <a:ext uri="{FF2B5EF4-FFF2-40B4-BE49-F238E27FC236}">
                <a16:creationId xmlns:a16="http://schemas.microsoft.com/office/drawing/2014/main" id="{FECA330D-D2AB-4D58-A181-78A8BAE788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2000" contrast="-12000"/>
          </a:blip>
          <a:srcRect/>
          <a:stretch>
            <a:fillRect/>
          </a:stretch>
        </p:blipFill>
        <p:spPr bwMode="auto">
          <a:xfrm>
            <a:off x="5148064" y="2249946"/>
            <a:ext cx="3636244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Palaeolithic Cave 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8352928" cy="165506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Topographic divisions of cave:</a:t>
            </a:r>
          </a:p>
          <a:p>
            <a:pPr lvl="1"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Entrance, chamber, recesses, galleries</a:t>
            </a:r>
          </a:p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Relationship with imagery</a:t>
            </a:r>
          </a:p>
        </p:txBody>
      </p:sp>
      <p:pic>
        <p:nvPicPr>
          <p:cNvPr id="19" name="Content Placeholder 18">
            <a:extLst>
              <a:ext uri="{FF2B5EF4-FFF2-40B4-BE49-F238E27FC236}">
                <a16:creationId xmlns:a16="http://schemas.microsoft.com/office/drawing/2014/main" id="{07DDFC2F-4732-4241-A31C-D503E2F385F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425748"/>
            <a:ext cx="5616624" cy="26532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Palaeolithic Cave 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360" y="1700808"/>
            <a:ext cx="4542656" cy="48245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“Vocabulary” of signs:</a:t>
            </a:r>
          </a:p>
          <a:p>
            <a:pPr lvl="1"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animals</a:t>
            </a:r>
          </a:p>
          <a:p>
            <a:pPr lvl="1"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humans, signs, stencilled hands</a:t>
            </a:r>
          </a:p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Animals always present, but not the complete range of Upper Palaeolithic fauna</a:t>
            </a:r>
          </a:p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Humans, stencilled hands, signs, not always represented</a:t>
            </a:r>
          </a:p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Constant association of bison/horse:</a:t>
            </a:r>
          </a:p>
          <a:p>
            <a:pPr lvl="1"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Order comparable to male/female</a:t>
            </a:r>
          </a:p>
        </p:txBody>
      </p:sp>
      <p:pic>
        <p:nvPicPr>
          <p:cNvPr id="6" name="Content Placeholder 5" descr="ardeche">
            <a:extLst>
              <a:ext uri="{FF2B5EF4-FFF2-40B4-BE49-F238E27FC236}">
                <a16:creationId xmlns:a16="http://schemas.microsoft.com/office/drawing/2014/main" id="{A20E60CB-6CBA-4D0A-B71B-A3AA898BB0B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1000" contrast="-12000"/>
          </a:blip>
          <a:srcRect/>
          <a:stretch>
            <a:fillRect/>
          </a:stretch>
        </p:blipFill>
        <p:spPr bwMode="auto">
          <a:xfrm>
            <a:off x="4901905" y="2636912"/>
            <a:ext cx="4038600" cy="2827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0100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895E34-53BE-4034-BCFF-79C46B5D0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Semiotics and structuralism in archaeology are largely associated with </a:t>
            </a:r>
            <a:r>
              <a:rPr lang="en-GB" sz="2800" dirty="0" err="1"/>
              <a:t>postprocessualist</a:t>
            </a:r>
            <a:r>
              <a:rPr lang="en-GB" sz="2800" dirty="0"/>
              <a:t> approaches:</a:t>
            </a:r>
          </a:p>
          <a:p>
            <a:pPr lvl="1"/>
            <a:r>
              <a:rPr lang="en-GB" sz="2400" dirty="0"/>
              <a:t>Hodder, Tilley</a:t>
            </a:r>
          </a:p>
          <a:p>
            <a:pPr lvl="1"/>
            <a:r>
              <a:rPr lang="en-GB" sz="2400" dirty="0"/>
              <a:t>Reading material culture like a text</a:t>
            </a:r>
          </a:p>
          <a:p>
            <a:r>
              <a:rPr lang="en-GB" sz="2800" dirty="0"/>
              <a:t>Influence of structural linguistics &amp; structuralism (from anthropology) for interpreting</a:t>
            </a:r>
          </a:p>
          <a:p>
            <a:r>
              <a:rPr lang="en-GB" sz="2800" dirty="0"/>
              <a:t>More recently Peircean semiotics have been adopted to make sense of the archaeological record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cture style" id="{8DE85922-ECAD-4D34-B12C-6BB6EAF7A462}" vid="{DA5F693D-5E40-475D-9A5F-DCC66A19524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2130</TotalTime>
  <Words>851</Words>
  <Application>Microsoft Office PowerPoint</Application>
  <PresentationFormat>On-screen Show (4:3)</PresentationFormat>
  <Paragraphs>120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Arial Black</vt:lpstr>
      <vt:lpstr>Corbel</vt:lpstr>
      <vt:lpstr>Wingdings</vt:lpstr>
      <vt:lpstr>Wingdings 2</vt:lpstr>
      <vt:lpstr>Wingdings 3</vt:lpstr>
      <vt:lpstr>Module</vt:lpstr>
      <vt:lpstr>HPAR5010</vt:lpstr>
      <vt:lpstr>Semiotics and Structuralism</vt:lpstr>
      <vt:lpstr>Semiotics</vt:lpstr>
      <vt:lpstr>Semiotics</vt:lpstr>
      <vt:lpstr>Peircean Semiotics</vt:lpstr>
      <vt:lpstr>Connections between Sign &amp; Object</vt:lpstr>
      <vt:lpstr>South Africa: Missionary Architecture</vt:lpstr>
      <vt:lpstr>Structural Linguistics</vt:lpstr>
      <vt:lpstr>Structural Linguistics</vt:lpstr>
      <vt:lpstr>Structural Linguistics</vt:lpstr>
      <vt:lpstr>Structural Anthropology</vt:lpstr>
      <vt:lpstr>Binary Opposites</vt:lpstr>
      <vt:lpstr>Structuralism</vt:lpstr>
      <vt:lpstr>Structural Archaeology</vt:lpstr>
      <vt:lpstr>Palaeolithic Cave Art</vt:lpstr>
      <vt:lpstr>Palaeolithic Cave Art</vt:lpstr>
      <vt:lpstr>Palaeolithic Cave Art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191</cp:revision>
  <dcterms:created xsi:type="dcterms:W3CDTF">2011-11-16T11:40:50Z</dcterms:created>
  <dcterms:modified xsi:type="dcterms:W3CDTF">2019-09-22T16:16:07Z</dcterms:modified>
</cp:coreProperties>
</file>