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2" r:id="rId1"/>
  </p:sldMasterIdLst>
  <p:notesMasterIdLst>
    <p:notesMasterId r:id="rId18"/>
  </p:notesMasterIdLst>
  <p:sldIdLst>
    <p:sldId id="273" r:id="rId2"/>
    <p:sldId id="257" r:id="rId3"/>
    <p:sldId id="258" r:id="rId4"/>
    <p:sldId id="259" r:id="rId5"/>
    <p:sldId id="260" r:id="rId6"/>
    <p:sldId id="261" r:id="rId7"/>
    <p:sldId id="264" r:id="rId8"/>
    <p:sldId id="263" r:id="rId9"/>
    <p:sldId id="262" r:id="rId10"/>
    <p:sldId id="267" r:id="rId11"/>
    <p:sldId id="266" r:id="rId12"/>
    <p:sldId id="268" r:id="rId13"/>
    <p:sldId id="269" r:id="rId14"/>
    <p:sldId id="270" r:id="rId15"/>
    <p:sldId id="271"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3226C7-4E13-431D-9B02-05B2CF83B8BF}" v="67" dt="2021-07-15T08:43:41.542"/>
    <p1510:client id="{940C992A-C44E-9E47-C0AA-2A1BEC85E335}" v="26" dt="2021-07-15T22:16:02.709"/>
    <p1510:client id="{FAECCB80-6967-9FEE-4754-934A0ED0DCEA}" v="22" dt="2021-07-15T22:24:25.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notesMaster" Target="notesMasters/notesMaster1.xml" Id="rId18" /><Relationship Type="http://schemas.openxmlformats.org/officeDocument/2006/relationships/slide" Target="slides/slide2.xml" Id="rId3" /><Relationship Type="http://schemas.openxmlformats.org/officeDocument/2006/relationships/theme" Target="theme/theme1.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viewProps" Target="view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microsoft.com/office/2015/10/relationships/revisionInfo" Target="revisionInfo.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presProps" Target="presProp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ableStyles" Target="tableStyles.xml" Id="rId22"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E4160-FBD6-44E2-AFE6-6402109758A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4D1A91B-B5B2-406D-8CA4-3CF7162E4DD7}">
      <dgm:prSet/>
      <dgm:spPr/>
      <dgm:t>
        <a:bodyPr/>
        <a:lstStyle/>
        <a:p>
          <a:r>
            <a:rPr lang="en-GB" b="1"/>
            <a:t>Health and Social Care HND/BSC</a:t>
          </a:r>
          <a:endParaRPr lang="en-US"/>
        </a:p>
      </dgm:t>
    </dgm:pt>
    <dgm:pt modelId="{C448C51F-B58F-4505-8DF1-5542913E7A39}" type="parTrans" cxnId="{8CC0CB8C-060E-4CC5-A2E5-2DA63FC66607}">
      <dgm:prSet/>
      <dgm:spPr/>
      <dgm:t>
        <a:bodyPr/>
        <a:lstStyle/>
        <a:p>
          <a:endParaRPr lang="en-US"/>
        </a:p>
      </dgm:t>
    </dgm:pt>
    <dgm:pt modelId="{B8B2A702-5BA1-456C-900D-26592C807D9E}" type="sibTrans" cxnId="{8CC0CB8C-060E-4CC5-A2E5-2DA63FC66607}">
      <dgm:prSet/>
      <dgm:spPr/>
      <dgm:t>
        <a:bodyPr/>
        <a:lstStyle/>
        <a:p>
          <a:endParaRPr lang="en-US"/>
        </a:p>
      </dgm:t>
    </dgm:pt>
    <dgm:pt modelId="{EF91B6FC-BF56-46A3-8570-C5EB9F802655}">
      <dgm:prSet/>
      <dgm:spPr/>
      <dgm:t>
        <a:bodyPr/>
        <a:lstStyle/>
        <a:p>
          <a:r>
            <a:rPr lang="en-GB" b="1"/>
            <a:t>Module: BMHP5004_BIRM</a:t>
          </a:r>
          <a:endParaRPr lang="en-US"/>
        </a:p>
      </dgm:t>
    </dgm:pt>
    <dgm:pt modelId="{1531517D-7CF5-42A0-9099-8BD1C5564F5D}" type="parTrans" cxnId="{7A143A5C-7BAD-47D1-B46F-8A2A85A45C60}">
      <dgm:prSet/>
      <dgm:spPr/>
      <dgm:t>
        <a:bodyPr/>
        <a:lstStyle/>
        <a:p>
          <a:endParaRPr lang="en-US"/>
        </a:p>
      </dgm:t>
    </dgm:pt>
    <dgm:pt modelId="{A42F17A9-0C4A-427C-854C-7C74453E2B75}" type="sibTrans" cxnId="{7A143A5C-7BAD-47D1-B46F-8A2A85A45C60}">
      <dgm:prSet/>
      <dgm:spPr/>
      <dgm:t>
        <a:bodyPr/>
        <a:lstStyle/>
        <a:p>
          <a:endParaRPr lang="en-US"/>
        </a:p>
      </dgm:t>
    </dgm:pt>
    <dgm:pt modelId="{E4715DB6-9324-4D01-964D-A2EFA6578E63}">
      <dgm:prSet/>
      <dgm:spPr/>
      <dgm:t>
        <a:bodyPr/>
        <a:lstStyle/>
        <a:p>
          <a:r>
            <a:rPr lang="en-GB" b="1"/>
            <a:t>Assignment Title: Group Presentation</a:t>
          </a:r>
          <a:endParaRPr lang="en-US"/>
        </a:p>
      </dgm:t>
    </dgm:pt>
    <dgm:pt modelId="{0EB2DA03-7639-4CC8-9570-49B66D3093D0}" type="parTrans" cxnId="{BF50389D-AF5B-442B-AAB7-7C1269CE3993}">
      <dgm:prSet/>
      <dgm:spPr/>
      <dgm:t>
        <a:bodyPr/>
        <a:lstStyle/>
        <a:p>
          <a:endParaRPr lang="en-US"/>
        </a:p>
      </dgm:t>
    </dgm:pt>
    <dgm:pt modelId="{9BD825FC-8C55-4EE7-B67C-91508D58B15F}" type="sibTrans" cxnId="{BF50389D-AF5B-442B-AAB7-7C1269CE3993}">
      <dgm:prSet/>
      <dgm:spPr/>
      <dgm:t>
        <a:bodyPr/>
        <a:lstStyle/>
        <a:p>
          <a:endParaRPr lang="en-US"/>
        </a:p>
      </dgm:t>
    </dgm:pt>
    <dgm:pt modelId="{05AB3C44-11DA-4997-9E41-0B153BE2408C}">
      <dgm:prSet/>
      <dgm:spPr/>
      <dgm:t>
        <a:bodyPr/>
        <a:lstStyle/>
        <a:p>
          <a:r>
            <a:rPr lang="en-GB" b="1"/>
            <a:t>Lecture: Dr. Crisford Chogugudza</a:t>
          </a:r>
          <a:endParaRPr lang="en-US"/>
        </a:p>
      </dgm:t>
    </dgm:pt>
    <dgm:pt modelId="{6D73194B-42BB-4C97-B67E-9627AFE958F4}" type="parTrans" cxnId="{6F764D63-64D7-4389-9B95-BF0139121407}">
      <dgm:prSet/>
      <dgm:spPr/>
      <dgm:t>
        <a:bodyPr/>
        <a:lstStyle/>
        <a:p>
          <a:endParaRPr lang="en-US"/>
        </a:p>
      </dgm:t>
    </dgm:pt>
    <dgm:pt modelId="{968B21AF-6E72-490B-8B63-DDC5408FFD92}" type="sibTrans" cxnId="{6F764D63-64D7-4389-9B95-BF0139121407}">
      <dgm:prSet/>
      <dgm:spPr/>
      <dgm:t>
        <a:bodyPr/>
        <a:lstStyle/>
        <a:p>
          <a:endParaRPr lang="en-US"/>
        </a:p>
      </dgm:t>
    </dgm:pt>
    <dgm:pt modelId="{8A9C678E-F8FB-4283-901C-5EA30FE8C5D8}">
      <dgm:prSet/>
      <dgm:spPr/>
      <dgm:t>
        <a:bodyPr/>
        <a:lstStyle/>
        <a:p>
          <a:r>
            <a:rPr lang="en-GB" b="1"/>
            <a:t>Date: 16th July 2021</a:t>
          </a:r>
          <a:endParaRPr lang="en-US"/>
        </a:p>
      </dgm:t>
    </dgm:pt>
    <dgm:pt modelId="{037D118E-5846-46C0-BBB4-774C408049C4}" type="parTrans" cxnId="{CBB34A72-9CC5-45C9-B12D-F34C3CF8DC0F}">
      <dgm:prSet/>
      <dgm:spPr/>
      <dgm:t>
        <a:bodyPr/>
        <a:lstStyle/>
        <a:p>
          <a:endParaRPr lang="en-US"/>
        </a:p>
      </dgm:t>
    </dgm:pt>
    <dgm:pt modelId="{BCA5DBB8-3206-45FC-8236-53DE88632C72}" type="sibTrans" cxnId="{CBB34A72-9CC5-45C9-B12D-F34C3CF8DC0F}">
      <dgm:prSet/>
      <dgm:spPr/>
      <dgm:t>
        <a:bodyPr/>
        <a:lstStyle/>
        <a:p>
          <a:endParaRPr lang="en-US"/>
        </a:p>
      </dgm:t>
    </dgm:pt>
    <dgm:pt modelId="{E6CBBC5E-208E-415D-9D94-B29670F2758C}" type="pres">
      <dgm:prSet presAssocID="{8A5E4160-FBD6-44E2-AFE6-6402109758A2}" presName="diagram" presStyleCnt="0">
        <dgm:presLayoutVars>
          <dgm:dir/>
          <dgm:resizeHandles val="exact"/>
        </dgm:presLayoutVars>
      </dgm:prSet>
      <dgm:spPr/>
    </dgm:pt>
    <dgm:pt modelId="{2BA1AB9F-2626-4B5F-BF2D-2F1424FB61CB}" type="pres">
      <dgm:prSet presAssocID="{34D1A91B-B5B2-406D-8CA4-3CF7162E4DD7}" presName="node" presStyleLbl="node1" presStyleIdx="0" presStyleCnt="5">
        <dgm:presLayoutVars>
          <dgm:bulletEnabled val="1"/>
        </dgm:presLayoutVars>
      </dgm:prSet>
      <dgm:spPr/>
    </dgm:pt>
    <dgm:pt modelId="{9FB5C6A0-CD1D-4FFF-BC87-48313BB07856}" type="pres">
      <dgm:prSet presAssocID="{B8B2A702-5BA1-456C-900D-26592C807D9E}" presName="sibTrans" presStyleCnt="0"/>
      <dgm:spPr/>
    </dgm:pt>
    <dgm:pt modelId="{2F0F0AC7-1FB1-4305-AEEB-BB9327BD8B39}" type="pres">
      <dgm:prSet presAssocID="{EF91B6FC-BF56-46A3-8570-C5EB9F802655}" presName="node" presStyleLbl="node1" presStyleIdx="1" presStyleCnt="5">
        <dgm:presLayoutVars>
          <dgm:bulletEnabled val="1"/>
        </dgm:presLayoutVars>
      </dgm:prSet>
      <dgm:spPr/>
    </dgm:pt>
    <dgm:pt modelId="{D0E84574-53CF-4D94-B277-04D225383D58}" type="pres">
      <dgm:prSet presAssocID="{A42F17A9-0C4A-427C-854C-7C74453E2B75}" presName="sibTrans" presStyleCnt="0"/>
      <dgm:spPr/>
    </dgm:pt>
    <dgm:pt modelId="{CC1DD1BF-C788-435D-9FC7-CA022D0922B0}" type="pres">
      <dgm:prSet presAssocID="{E4715DB6-9324-4D01-964D-A2EFA6578E63}" presName="node" presStyleLbl="node1" presStyleIdx="2" presStyleCnt="5">
        <dgm:presLayoutVars>
          <dgm:bulletEnabled val="1"/>
        </dgm:presLayoutVars>
      </dgm:prSet>
      <dgm:spPr/>
    </dgm:pt>
    <dgm:pt modelId="{F4FF31B1-302A-469B-90B3-E64236B874AF}" type="pres">
      <dgm:prSet presAssocID="{9BD825FC-8C55-4EE7-B67C-91508D58B15F}" presName="sibTrans" presStyleCnt="0"/>
      <dgm:spPr/>
    </dgm:pt>
    <dgm:pt modelId="{337AA2D0-9BC2-495D-B4FE-325D1275DE98}" type="pres">
      <dgm:prSet presAssocID="{05AB3C44-11DA-4997-9E41-0B153BE2408C}" presName="node" presStyleLbl="node1" presStyleIdx="3" presStyleCnt="5">
        <dgm:presLayoutVars>
          <dgm:bulletEnabled val="1"/>
        </dgm:presLayoutVars>
      </dgm:prSet>
      <dgm:spPr/>
    </dgm:pt>
    <dgm:pt modelId="{76F38FFD-2283-4DD0-83A6-07773F9AFC32}" type="pres">
      <dgm:prSet presAssocID="{968B21AF-6E72-490B-8B63-DDC5408FFD92}" presName="sibTrans" presStyleCnt="0"/>
      <dgm:spPr/>
    </dgm:pt>
    <dgm:pt modelId="{2C58C5E7-1E7C-4037-9661-67157FB1585D}" type="pres">
      <dgm:prSet presAssocID="{8A9C678E-F8FB-4283-901C-5EA30FE8C5D8}" presName="node" presStyleLbl="node1" presStyleIdx="4" presStyleCnt="5">
        <dgm:presLayoutVars>
          <dgm:bulletEnabled val="1"/>
        </dgm:presLayoutVars>
      </dgm:prSet>
      <dgm:spPr/>
    </dgm:pt>
  </dgm:ptLst>
  <dgm:cxnLst>
    <dgm:cxn modelId="{B3AAFE0B-3E86-4544-A7B5-310F2E870768}" type="presOf" srcId="{EF91B6FC-BF56-46A3-8570-C5EB9F802655}" destId="{2F0F0AC7-1FB1-4305-AEEB-BB9327BD8B39}" srcOrd="0" destOrd="0" presId="urn:microsoft.com/office/officeart/2005/8/layout/default"/>
    <dgm:cxn modelId="{2450130E-6A3A-4450-81FA-451DAD91AD59}" type="presOf" srcId="{8A5E4160-FBD6-44E2-AFE6-6402109758A2}" destId="{E6CBBC5E-208E-415D-9D94-B29670F2758C}" srcOrd="0" destOrd="0" presId="urn:microsoft.com/office/officeart/2005/8/layout/default"/>
    <dgm:cxn modelId="{3964CB17-82D3-40FC-BE14-E655DEBB7B3E}" type="presOf" srcId="{8A9C678E-F8FB-4283-901C-5EA30FE8C5D8}" destId="{2C58C5E7-1E7C-4037-9661-67157FB1585D}" srcOrd="0" destOrd="0" presId="urn:microsoft.com/office/officeart/2005/8/layout/default"/>
    <dgm:cxn modelId="{326D843D-9EFF-44F8-829E-EF12ECA8135E}" type="presOf" srcId="{34D1A91B-B5B2-406D-8CA4-3CF7162E4DD7}" destId="{2BA1AB9F-2626-4B5F-BF2D-2F1424FB61CB}" srcOrd="0" destOrd="0" presId="urn:microsoft.com/office/officeart/2005/8/layout/default"/>
    <dgm:cxn modelId="{7A143A5C-7BAD-47D1-B46F-8A2A85A45C60}" srcId="{8A5E4160-FBD6-44E2-AFE6-6402109758A2}" destId="{EF91B6FC-BF56-46A3-8570-C5EB9F802655}" srcOrd="1" destOrd="0" parTransId="{1531517D-7CF5-42A0-9099-8BD1C5564F5D}" sibTransId="{A42F17A9-0C4A-427C-854C-7C74453E2B75}"/>
    <dgm:cxn modelId="{6F764D63-64D7-4389-9B95-BF0139121407}" srcId="{8A5E4160-FBD6-44E2-AFE6-6402109758A2}" destId="{05AB3C44-11DA-4997-9E41-0B153BE2408C}" srcOrd="3" destOrd="0" parTransId="{6D73194B-42BB-4C97-B67E-9627AFE958F4}" sibTransId="{968B21AF-6E72-490B-8B63-DDC5408FFD92}"/>
    <dgm:cxn modelId="{CBB34A72-9CC5-45C9-B12D-F34C3CF8DC0F}" srcId="{8A5E4160-FBD6-44E2-AFE6-6402109758A2}" destId="{8A9C678E-F8FB-4283-901C-5EA30FE8C5D8}" srcOrd="4" destOrd="0" parTransId="{037D118E-5846-46C0-BBB4-774C408049C4}" sibTransId="{BCA5DBB8-3206-45FC-8236-53DE88632C72}"/>
    <dgm:cxn modelId="{8CC0CB8C-060E-4CC5-A2E5-2DA63FC66607}" srcId="{8A5E4160-FBD6-44E2-AFE6-6402109758A2}" destId="{34D1A91B-B5B2-406D-8CA4-3CF7162E4DD7}" srcOrd="0" destOrd="0" parTransId="{C448C51F-B58F-4505-8DF1-5542913E7A39}" sibTransId="{B8B2A702-5BA1-456C-900D-26592C807D9E}"/>
    <dgm:cxn modelId="{BF50389D-AF5B-442B-AAB7-7C1269CE3993}" srcId="{8A5E4160-FBD6-44E2-AFE6-6402109758A2}" destId="{E4715DB6-9324-4D01-964D-A2EFA6578E63}" srcOrd="2" destOrd="0" parTransId="{0EB2DA03-7639-4CC8-9570-49B66D3093D0}" sibTransId="{9BD825FC-8C55-4EE7-B67C-91508D58B15F}"/>
    <dgm:cxn modelId="{1892E4B9-F777-4BEF-A161-7751D7EE02C1}" type="presOf" srcId="{05AB3C44-11DA-4997-9E41-0B153BE2408C}" destId="{337AA2D0-9BC2-495D-B4FE-325D1275DE98}" srcOrd="0" destOrd="0" presId="urn:microsoft.com/office/officeart/2005/8/layout/default"/>
    <dgm:cxn modelId="{B4B198D3-8D2C-44A7-8729-8AA87CA3405E}" type="presOf" srcId="{E4715DB6-9324-4D01-964D-A2EFA6578E63}" destId="{CC1DD1BF-C788-435D-9FC7-CA022D0922B0}" srcOrd="0" destOrd="0" presId="urn:microsoft.com/office/officeart/2005/8/layout/default"/>
    <dgm:cxn modelId="{C1AFB375-0069-4220-8C46-F19AE5C4F827}" type="presParOf" srcId="{E6CBBC5E-208E-415D-9D94-B29670F2758C}" destId="{2BA1AB9F-2626-4B5F-BF2D-2F1424FB61CB}" srcOrd="0" destOrd="0" presId="urn:microsoft.com/office/officeart/2005/8/layout/default"/>
    <dgm:cxn modelId="{8FB6056D-C99D-461A-86CA-492987D18087}" type="presParOf" srcId="{E6CBBC5E-208E-415D-9D94-B29670F2758C}" destId="{9FB5C6A0-CD1D-4FFF-BC87-48313BB07856}" srcOrd="1" destOrd="0" presId="urn:microsoft.com/office/officeart/2005/8/layout/default"/>
    <dgm:cxn modelId="{B02D9A7A-AF1B-4156-BB79-EB334F61FDAC}" type="presParOf" srcId="{E6CBBC5E-208E-415D-9D94-B29670F2758C}" destId="{2F0F0AC7-1FB1-4305-AEEB-BB9327BD8B39}" srcOrd="2" destOrd="0" presId="urn:microsoft.com/office/officeart/2005/8/layout/default"/>
    <dgm:cxn modelId="{3566B41B-F082-4FF6-9F28-BF54741A3D47}" type="presParOf" srcId="{E6CBBC5E-208E-415D-9D94-B29670F2758C}" destId="{D0E84574-53CF-4D94-B277-04D225383D58}" srcOrd="3" destOrd="0" presId="urn:microsoft.com/office/officeart/2005/8/layout/default"/>
    <dgm:cxn modelId="{9A154410-7C88-4B21-9771-AA584F0356C1}" type="presParOf" srcId="{E6CBBC5E-208E-415D-9D94-B29670F2758C}" destId="{CC1DD1BF-C788-435D-9FC7-CA022D0922B0}" srcOrd="4" destOrd="0" presId="urn:microsoft.com/office/officeart/2005/8/layout/default"/>
    <dgm:cxn modelId="{3AA92A40-6F5A-4B09-9755-2E9AC203BAA8}" type="presParOf" srcId="{E6CBBC5E-208E-415D-9D94-B29670F2758C}" destId="{F4FF31B1-302A-469B-90B3-E64236B874AF}" srcOrd="5" destOrd="0" presId="urn:microsoft.com/office/officeart/2005/8/layout/default"/>
    <dgm:cxn modelId="{62F95E9E-9927-493C-9E34-B5C2954A07C6}" type="presParOf" srcId="{E6CBBC5E-208E-415D-9D94-B29670F2758C}" destId="{337AA2D0-9BC2-495D-B4FE-325D1275DE98}" srcOrd="6" destOrd="0" presId="urn:microsoft.com/office/officeart/2005/8/layout/default"/>
    <dgm:cxn modelId="{7D8423EB-CFCE-47F9-BF0C-46791040D770}" type="presParOf" srcId="{E6CBBC5E-208E-415D-9D94-B29670F2758C}" destId="{76F38FFD-2283-4DD0-83A6-07773F9AFC32}" srcOrd="7" destOrd="0" presId="urn:microsoft.com/office/officeart/2005/8/layout/default"/>
    <dgm:cxn modelId="{C91E8412-685B-4173-A308-9EE62844FB1E}" type="presParOf" srcId="{E6CBBC5E-208E-415D-9D94-B29670F2758C}" destId="{2C58C5E7-1E7C-4037-9661-67157FB1585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E7237-7458-4E73-961D-116B3988B1B3}" type="doc">
      <dgm:prSet loTypeId="urn:microsoft.com/office/officeart/2008/layout/LinedList" loCatId="list" qsTypeId="urn:microsoft.com/office/officeart/2005/8/quickstyle/simple2" qsCatId="simple" csTypeId="urn:microsoft.com/office/officeart/2005/8/colors/accent5_2" csCatId="accent5" phldr="1"/>
      <dgm:spPr/>
      <dgm:t>
        <a:bodyPr/>
        <a:lstStyle/>
        <a:p>
          <a:endParaRPr lang="en-US"/>
        </a:p>
      </dgm:t>
    </dgm:pt>
    <dgm:pt modelId="{4BD3E8CB-AE60-4C9C-A793-D42D66E60FA5}">
      <dgm:prSet/>
      <dgm:spPr/>
      <dgm:t>
        <a:bodyPr/>
        <a:lstStyle/>
        <a:p>
          <a:pPr rtl="0"/>
          <a:r>
            <a:rPr lang="en-GB" b="0" baseline="0"/>
            <a:t>The </a:t>
          </a:r>
          <a:r>
            <a:rPr lang="en-GB"/>
            <a:t>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a:p>
      </dgm:t>
    </dgm:pt>
    <dgm:pt modelId="{97BFA9FA-7ABE-490B-91FA-B7A7C64861F6}" type="parTrans" cxnId="{1D4F53BD-91E9-477D-9DE3-219E6B65A221}">
      <dgm:prSet/>
      <dgm:spPr/>
      <dgm:t>
        <a:bodyPr/>
        <a:lstStyle/>
        <a:p>
          <a:endParaRPr lang="en-US"/>
        </a:p>
      </dgm:t>
    </dgm:pt>
    <dgm:pt modelId="{EA05F6A7-BC6E-46DD-AAD2-893024B232DD}" type="sibTrans" cxnId="{1D4F53BD-91E9-477D-9DE3-219E6B65A221}">
      <dgm:prSet/>
      <dgm:spPr/>
      <dgm:t>
        <a:bodyPr/>
        <a:lstStyle/>
        <a:p>
          <a:endParaRPr lang="en-US"/>
        </a:p>
      </dgm:t>
    </dgm:pt>
    <dgm:pt modelId="{C540707C-6F3B-4D9E-A79A-5515E8851885}">
      <dgm:prSet phldr="0"/>
      <dgm:spPr/>
      <dgm:t>
        <a:bodyPr/>
        <a:lstStyle/>
        <a:p>
          <a:r>
            <a:rPr lang="en-GB">
              <a:latin typeface="Meiryo"/>
              <a:cs typeface="Arial"/>
            </a:rPr>
            <a:t>The </a:t>
          </a:r>
          <a:r>
            <a:rPr lang="en-GB"/>
            <a:t>Equality Act of 2010 defines who is disabled and who is protected from discrimination. Incapacity, either physical or mental, has a severe and prolonged negative impact on performing routine daily activities. Disability as defined by the Equality Act 2010, GOV.UK (2021)</a:t>
          </a:r>
          <a:r>
            <a:rPr lang="en-GB">
              <a:latin typeface="Meiryo"/>
            </a:rPr>
            <a:t> </a:t>
          </a:r>
          <a:endParaRPr lang="en-GB"/>
        </a:p>
      </dgm:t>
    </dgm:pt>
    <dgm:pt modelId="{131ECCA9-0300-434F-9DA1-63DCC707D1F2}" type="parTrans" cxnId="{95579AD0-9F36-4E88-939A-19D2DF99C281}">
      <dgm:prSet/>
      <dgm:spPr/>
    </dgm:pt>
    <dgm:pt modelId="{8D5E657C-7729-461E-8206-366E44885A1D}" type="sibTrans" cxnId="{95579AD0-9F36-4E88-939A-19D2DF99C281}">
      <dgm:prSet/>
      <dgm:spPr/>
    </dgm:pt>
    <dgm:pt modelId="{09B97D8C-FD66-4974-81F3-8E0B9681AB05}" type="pres">
      <dgm:prSet presAssocID="{603E7237-7458-4E73-961D-116B3988B1B3}" presName="vert0" presStyleCnt="0">
        <dgm:presLayoutVars>
          <dgm:dir/>
          <dgm:animOne val="branch"/>
          <dgm:animLvl val="lvl"/>
        </dgm:presLayoutVars>
      </dgm:prSet>
      <dgm:spPr/>
    </dgm:pt>
    <dgm:pt modelId="{25AD6952-9504-4910-9A67-BC802D363BBB}" type="pres">
      <dgm:prSet presAssocID="{4BD3E8CB-AE60-4C9C-A793-D42D66E60FA5}" presName="thickLine" presStyleLbl="alignNode1" presStyleIdx="0" presStyleCnt="2"/>
      <dgm:spPr/>
    </dgm:pt>
    <dgm:pt modelId="{EAB24AD4-41BC-49CD-880A-241FFF8BE4EE}" type="pres">
      <dgm:prSet presAssocID="{4BD3E8CB-AE60-4C9C-A793-D42D66E60FA5}" presName="horz1" presStyleCnt="0"/>
      <dgm:spPr/>
    </dgm:pt>
    <dgm:pt modelId="{67377707-16E3-4DCE-8F96-2AE8BA3D12D3}" type="pres">
      <dgm:prSet presAssocID="{4BD3E8CB-AE60-4C9C-A793-D42D66E60FA5}" presName="tx1" presStyleLbl="revTx" presStyleIdx="0" presStyleCnt="2"/>
      <dgm:spPr/>
    </dgm:pt>
    <dgm:pt modelId="{DEF66916-63A4-42FA-B9AC-52C54D46FDC3}" type="pres">
      <dgm:prSet presAssocID="{4BD3E8CB-AE60-4C9C-A793-D42D66E60FA5}" presName="vert1" presStyleCnt="0"/>
      <dgm:spPr/>
    </dgm:pt>
    <dgm:pt modelId="{16A7B73E-B02B-4CF3-95C0-50442BCA4AEF}" type="pres">
      <dgm:prSet presAssocID="{C540707C-6F3B-4D9E-A79A-5515E8851885}" presName="thickLine" presStyleLbl="alignNode1" presStyleIdx="1" presStyleCnt="2"/>
      <dgm:spPr/>
    </dgm:pt>
    <dgm:pt modelId="{713CA4D7-6889-44B6-9EC9-3EFDA1697A72}" type="pres">
      <dgm:prSet presAssocID="{C540707C-6F3B-4D9E-A79A-5515E8851885}" presName="horz1" presStyleCnt="0"/>
      <dgm:spPr/>
    </dgm:pt>
    <dgm:pt modelId="{139DAE68-8D59-47E7-9044-E796EA5B7E4F}" type="pres">
      <dgm:prSet presAssocID="{C540707C-6F3B-4D9E-A79A-5515E8851885}" presName="tx1" presStyleLbl="revTx" presStyleIdx="1" presStyleCnt="2"/>
      <dgm:spPr/>
    </dgm:pt>
    <dgm:pt modelId="{0B6A7627-77F1-4080-92CB-2C3CC0C724AD}" type="pres">
      <dgm:prSet presAssocID="{C540707C-6F3B-4D9E-A79A-5515E8851885}" presName="vert1" presStyleCnt="0"/>
      <dgm:spPr/>
    </dgm:pt>
  </dgm:ptLst>
  <dgm:cxnLst>
    <dgm:cxn modelId="{23D9943B-0001-4B4E-B9D0-06E9102525C1}" type="presOf" srcId="{C540707C-6F3B-4D9E-A79A-5515E8851885}" destId="{139DAE68-8D59-47E7-9044-E796EA5B7E4F}" srcOrd="0" destOrd="0" presId="urn:microsoft.com/office/officeart/2008/layout/LinedList"/>
    <dgm:cxn modelId="{274B2DBB-0BB2-42BE-88FB-2FBEC80C162D}" type="presOf" srcId="{603E7237-7458-4E73-961D-116B3988B1B3}" destId="{09B97D8C-FD66-4974-81F3-8E0B9681AB05}" srcOrd="0" destOrd="0" presId="urn:microsoft.com/office/officeart/2008/layout/LinedList"/>
    <dgm:cxn modelId="{1D4F53BD-91E9-477D-9DE3-219E6B65A221}" srcId="{603E7237-7458-4E73-961D-116B3988B1B3}" destId="{4BD3E8CB-AE60-4C9C-A793-D42D66E60FA5}" srcOrd="0" destOrd="0" parTransId="{97BFA9FA-7ABE-490B-91FA-B7A7C64861F6}" sibTransId="{EA05F6A7-BC6E-46DD-AAD2-893024B232DD}"/>
    <dgm:cxn modelId="{2898FFC3-7262-47EB-A03A-290EC49DE88B}" type="presOf" srcId="{4BD3E8CB-AE60-4C9C-A793-D42D66E60FA5}" destId="{67377707-16E3-4DCE-8F96-2AE8BA3D12D3}" srcOrd="0" destOrd="0" presId="urn:microsoft.com/office/officeart/2008/layout/LinedList"/>
    <dgm:cxn modelId="{95579AD0-9F36-4E88-939A-19D2DF99C281}" srcId="{603E7237-7458-4E73-961D-116B3988B1B3}" destId="{C540707C-6F3B-4D9E-A79A-5515E8851885}" srcOrd="1" destOrd="0" parTransId="{131ECCA9-0300-434F-9DA1-63DCC707D1F2}" sibTransId="{8D5E657C-7729-461E-8206-366E44885A1D}"/>
    <dgm:cxn modelId="{C79D8018-D8EB-44F4-A5AF-A00E23D8963C}" type="presParOf" srcId="{09B97D8C-FD66-4974-81F3-8E0B9681AB05}" destId="{25AD6952-9504-4910-9A67-BC802D363BBB}" srcOrd="0" destOrd="0" presId="urn:microsoft.com/office/officeart/2008/layout/LinedList"/>
    <dgm:cxn modelId="{86D523E7-2C4C-4E31-B401-A74184D2BF72}" type="presParOf" srcId="{09B97D8C-FD66-4974-81F3-8E0B9681AB05}" destId="{EAB24AD4-41BC-49CD-880A-241FFF8BE4EE}" srcOrd="1" destOrd="0" presId="urn:microsoft.com/office/officeart/2008/layout/LinedList"/>
    <dgm:cxn modelId="{2EC92D8C-0DCA-48C6-A616-16C3A970BD7B}" type="presParOf" srcId="{EAB24AD4-41BC-49CD-880A-241FFF8BE4EE}" destId="{67377707-16E3-4DCE-8F96-2AE8BA3D12D3}" srcOrd="0" destOrd="0" presId="urn:microsoft.com/office/officeart/2008/layout/LinedList"/>
    <dgm:cxn modelId="{C05AE5C9-494E-4C2D-83C6-EB55121DB9C1}" type="presParOf" srcId="{EAB24AD4-41BC-49CD-880A-241FFF8BE4EE}" destId="{DEF66916-63A4-42FA-B9AC-52C54D46FDC3}" srcOrd="1" destOrd="0" presId="urn:microsoft.com/office/officeart/2008/layout/LinedList"/>
    <dgm:cxn modelId="{EB85524D-DD09-4096-82D2-8381666D9260}" type="presParOf" srcId="{09B97D8C-FD66-4974-81F3-8E0B9681AB05}" destId="{16A7B73E-B02B-4CF3-95C0-50442BCA4AEF}" srcOrd="2" destOrd="0" presId="urn:microsoft.com/office/officeart/2008/layout/LinedList"/>
    <dgm:cxn modelId="{52D83D72-EC2C-49EA-87A1-C744E7DE68B3}" type="presParOf" srcId="{09B97D8C-FD66-4974-81F3-8E0B9681AB05}" destId="{713CA4D7-6889-44B6-9EC9-3EFDA1697A72}" srcOrd="3" destOrd="0" presId="urn:microsoft.com/office/officeart/2008/layout/LinedList"/>
    <dgm:cxn modelId="{9B36EF5F-0C48-4535-B257-5DF33B27DF23}" type="presParOf" srcId="{713CA4D7-6889-44B6-9EC9-3EFDA1697A72}" destId="{139DAE68-8D59-47E7-9044-E796EA5B7E4F}" srcOrd="0" destOrd="0" presId="urn:microsoft.com/office/officeart/2008/layout/LinedList"/>
    <dgm:cxn modelId="{17399BED-93C2-4247-AEFC-0653145E45DE}" type="presParOf" srcId="{713CA4D7-6889-44B6-9EC9-3EFDA1697A72}" destId="{0B6A7627-77F1-4080-92CB-2C3CC0C724A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3F0EFD-19E0-4952-B014-E9CB736B0DE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37D1267-72BE-477A-9F5D-ED1C3E5EE393}">
      <dgm:prSet/>
      <dgm:spPr/>
      <dgm:t>
        <a:bodyPr/>
        <a:lstStyle/>
        <a:p>
          <a:r>
            <a:rPr lang="en-US"/>
            <a:t>According to Ross et al. (2011) a case management initiative is used by multi-disciplinary teams to ensure that vulnerable children and family's needs are met. These initiatives are:</a:t>
          </a:r>
        </a:p>
      </dgm:t>
    </dgm:pt>
    <dgm:pt modelId="{4DA76FCB-7AF0-43C0-ADEC-1090DFBD5A72}" type="parTrans" cxnId="{5F028AD2-2967-42F8-A0D7-D9A08A80334E}">
      <dgm:prSet/>
      <dgm:spPr/>
      <dgm:t>
        <a:bodyPr/>
        <a:lstStyle/>
        <a:p>
          <a:endParaRPr lang="en-US"/>
        </a:p>
      </dgm:t>
    </dgm:pt>
    <dgm:pt modelId="{7E59F10D-A7DA-4989-97DD-250A9030D40B}" type="sibTrans" cxnId="{5F028AD2-2967-42F8-A0D7-D9A08A80334E}">
      <dgm:prSet/>
      <dgm:spPr/>
      <dgm:t>
        <a:bodyPr/>
        <a:lstStyle/>
        <a:p>
          <a:endParaRPr lang="en-US"/>
        </a:p>
      </dgm:t>
    </dgm:pt>
    <dgm:pt modelId="{F7FDA5C5-4D45-4E3F-8CFD-9C761986F1C9}">
      <dgm:prSet/>
      <dgm:spPr/>
      <dgm:t>
        <a:bodyPr/>
        <a:lstStyle/>
        <a:p>
          <a:r>
            <a:rPr lang="en-US"/>
            <a:t>Case-finding- identifying individuals who is at high risk</a:t>
          </a:r>
          <a:r>
            <a:rPr lang="en-US">
              <a:latin typeface="Meiryo"/>
            </a:rPr>
            <a:t>.</a:t>
          </a:r>
          <a:endParaRPr lang="en-US"/>
        </a:p>
      </dgm:t>
    </dgm:pt>
    <dgm:pt modelId="{5EE16D11-11CD-49A9-95C1-BD6A688793D8}" type="parTrans" cxnId="{928F7A51-CB1F-48D8-BAFC-1C3997FAFFAE}">
      <dgm:prSet/>
      <dgm:spPr/>
      <dgm:t>
        <a:bodyPr/>
        <a:lstStyle/>
        <a:p>
          <a:endParaRPr lang="en-US"/>
        </a:p>
      </dgm:t>
    </dgm:pt>
    <dgm:pt modelId="{C29AE3D4-7A8B-4D02-96E7-3E296E590EED}" type="sibTrans" cxnId="{928F7A51-CB1F-48D8-BAFC-1C3997FAFFAE}">
      <dgm:prSet/>
      <dgm:spPr/>
      <dgm:t>
        <a:bodyPr/>
        <a:lstStyle/>
        <a:p>
          <a:endParaRPr lang="en-US"/>
        </a:p>
      </dgm:t>
    </dgm:pt>
    <dgm:pt modelId="{CC8EEF8E-747E-42C8-BFB1-32CF8AFFC48C}">
      <dgm:prSet/>
      <dgm:spPr/>
      <dgm:t>
        <a:bodyPr/>
        <a:lstStyle/>
        <a:p>
          <a:r>
            <a:rPr lang="en-US"/>
            <a:t>Assessment- this assess a person current level of ability along with their physical and social care.</a:t>
          </a:r>
        </a:p>
      </dgm:t>
    </dgm:pt>
    <dgm:pt modelId="{28579CC5-203B-4708-94E3-312F3A6DED58}" type="parTrans" cxnId="{EFB3D38D-5959-4EE4-A6B7-113BA4F2A6B6}">
      <dgm:prSet/>
      <dgm:spPr/>
      <dgm:t>
        <a:bodyPr/>
        <a:lstStyle/>
        <a:p>
          <a:endParaRPr lang="en-US"/>
        </a:p>
      </dgm:t>
    </dgm:pt>
    <dgm:pt modelId="{DD8BE13A-8E8A-43A7-91E8-7D12420B9982}" type="sibTrans" cxnId="{EFB3D38D-5959-4EE4-A6B7-113BA4F2A6B6}">
      <dgm:prSet/>
      <dgm:spPr/>
      <dgm:t>
        <a:bodyPr/>
        <a:lstStyle/>
        <a:p>
          <a:endParaRPr lang="en-US"/>
        </a:p>
      </dgm:t>
    </dgm:pt>
    <dgm:pt modelId="{8CD2AEF5-C718-4DB3-A6A9-E9A249E6E07A}">
      <dgm:prSet/>
      <dgm:spPr/>
      <dgm:t>
        <a:bodyPr/>
        <a:lstStyle/>
        <a:p>
          <a:r>
            <a:rPr lang="en-US"/>
            <a:t>Care planning- this process brings together a person circumstances such as housing situation, welfare benefits status and access to informal care. </a:t>
          </a:r>
        </a:p>
      </dgm:t>
    </dgm:pt>
    <dgm:pt modelId="{E7365247-D28F-49C7-A6B1-161B84F0CEEF}" type="parTrans" cxnId="{CCC1D881-299D-48CB-8D82-80C2F25C960C}">
      <dgm:prSet/>
      <dgm:spPr/>
      <dgm:t>
        <a:bodyPr/>
        <a:lstStyle/>
        <a:p>
          <a:endParaRPr lang="en-US"/>
        </a:p>
      </dgm:t>
    </dgm:pt>
    <dgm:pt modelId="{24395CBE-4E96-47A0-808C-C3576F004D38}" type="sibTrans" cxnId="{CCC1D881-299D-48CB-8D82-80C2F25C960C}">
      <dgm:prSet/>
      <dgm:spPr/>
      <dgm:t>
        <a:bodyPr/>
        <a:lstStyle/>
        <a:p>
          <a:endParaRPr lang="en-US"/>
        </a:p>
      </dgm:t>
    </dgm:pt>
    <dgm:pt modelId="{DEFCB379-E881-45EA-AFE0-BEB09FFB17BC}">
      <dgm:prSet/>
      <dgm:spPr/>
      <dgm:t>
        <a:bodyPr/>
        <a:lstStyle/>
        <a:p>
          <a:r>
            <a:rPr lang="en-US"/>
            <a:t>Care co-ordination- this involves continued communication between all the professional and services.</a:t>
          </a:r>
        </a:p>
      </dgm:t>
    </dgm:pt>
    <dgm:pt modelId="{03422BFD-3649-42D4-A274-96BF1408575C}" type="parTrans" cxnId="{272FE6BF-5D9C-4455-9D4C-E886C7A07F31}">
      <dgm:prSet/>
      <dgm:spPr/>
      <dgm:t>
        <a:bodyPr/>
        <a:lstStyle/>
        <a:p>
          <a:endParaRPr lang="en-US"/>
        </a:p>
      </dgm:t>
    </dgm:pt>
    <dgm:pt modelId="{1A00336A-DDFA-4070-8AAD-171D0D3C4116}" type="sibTrans" cxnId="{272FE6BF-5D9C-4455-9D4C-E886C7A07F31}">
      <dgm:prSet/>
      <dgm:spPr/>
      <dgm:t>
        <a:bodyPr/>
        <a:lstStyle/>
        <a:p>
          <a:endParaRPr lang="en-US"/>
        </a:p>
      </dgm:t>
    </dgm:pt>
    <dgm:pt modelId="{EBC3A9B3-01E9-4DA9-8751-7CD6820549E9}">
      <dgm:prSet/>
      <dgm:spPr/>
      <dgm:t>
        <a:bodyPr/>
        <a:lstStyle/>
        <a:p>
          <a:r>
            <a:rPr lang="en-US"/>
            <a:t>Case closure</a:t>
          </a:r>
        </a:p>
      </dgm:t>
    </dgm:pt>
    <dgm:pt modelId="{3B2061DE-E5CC-41BB-9589-A79999A90A09}" type="parTrans" cxnId="{58891A5B-F488-4EE3-B764-56A47EC835F5}">
      <dgm:prSet/>
      <dgm:spPr/>
      <dgm:t>
        <a:bodyPr/>
        <a:lstStyle/>
        <a:p>
          <a:endParaRPr lang="en-US"/>
        </a:p>
      </dgm:t>
    </dgm:pt>
    <dgm:pt modelId="{F723E9C9-7F34-40A0-ADFC-8C830CC97ADD}" type="sibTrans" cxnId="{58891A5B-F488-4EE3-B764-56A47EC835F5}">
      <dgm:prSet/>
      <dgm:spPr/>
      <dgm:t>
        <a:bodyPr/>
        <a:lstStyle/>
        <a:p>
          <a:endParaRPr lang="en-US"/>
        </a:p>
      </dgm:t>
    </dgm:pt>
    <dgm:pt modelId="{9801F069-5BA6-4EF7-A33C-45BE5628DDA8}" type="pres">
      <dgm:prSet presAssocID="{3A3F0EFD-19E0-4952-B014-E9CB736B0DE5}" presName="linear" presStyleCnt="0">
        <dgm:presLayoutVars>
          <dgm:animLvl val="lvl"/>
          <dgm:resizeHandles val="exact"/>
        </dgm:presLayoutVars>
      </dgm:prSet>
      <dgm:spPr/>
    </dgm:pt>
    <dgm:pt modelId="{046A6306-250C-4D34-AFE6-3A598A127792}" type="pres">
      <dgm:prSet presAssocID="{337D1267-72BE-477A-9F5D-ED1C3E5EE393}" presName="parentText" presStyleLbl="node1" presStyleIdx="0" presStyleCnt="6">
        <dgm:presLayoutVars>
          <dgm:chMax val="0"/>
          <dgm:bulletEnabled val="1"/>
        </dgm:presLayoutVars>
      </dgm:prSet>
      <dgm:spPr/>
    </dgm:pt>
    <dgm:pt modelId="{A4F6B9CF-080A-444F-87F3-D2CA730BFD42}" type="pres">
      <dgm:prSet presAssocID="{7E59F10D-A7DA-4989-97DD-250A9030D40B}" presName="spacer" presStyleCnt="0"/>
      <dgm:spPr/>
    </dgm:pt>
    <dgm:pt modelId="{4C4F71FF-9CBC-41A5-8F46-95A89E641484}" type="pres">
      <dgm:prSet presAssocID="{F7FDA5C5-4D45-4E3F-8CFD-9C761986F1C9}" presName="parentText" presStyleLbl="node1" presStyleIdx="1" presStyleCnt="6">
        <dgm:presLayoutVars>
          <dgm:chMax val="0"/>
          <dgm:bulletEnabled val="1"/>
        </dgm:presLayoutVars>
      </dgm:prSet>
      <dgm:spPr/>
    </dgm:pt>
    <dgm:pt modelId="{3600546C-5A02-4FD3-B3F4-FC28FC234C1E}" type="pres">
      <dgm:prSet presAssocID="{C29AE3D4-7A8B-4D02-96E7-3E296E590EED}" presName="spacer" presStyleCnt="0"/>
      <dgm:spPr/>
    </dgm:pt>
    <dgm:pt modelId="{E5367892-CF2B-4417-ACE7-997CF5365265}" type="pres">
      <dgm:prSet presAssocID="{CC8EEF8E-747E-42C8-BFB1-32CF8AFFC48C}" presName="parentText" presStyleLbl="node1" presStyleIdx="2" presStyleCnt="6">
        <dgm:presLayoutVars>
          <dgm:chMax val="0"/>
          <dgm:bulletEnabled val="1"/>
        </dgm:presLayoutVars>
      </dgm:prSet>
      <dgm:spPr/>
    </dgm:pt>
    <dgm:pt modelId="{630B0A2E-CEEF-4901-850A-BA5F28290B20}" type="pres">
      <dgm:prSet presAssocID="{DD8BE13A-8E8A-43A7-91E8-7D12420B9982}" presName="spacer" presStyleCnt="0"/>
      <dgm:spPr/>
    </dgm:pt>
    <dgm:pt modelId="{570427EA-12AD-4587-921A-7BE38F9F72A2}" type="pres">
      <dgm:prSet presAssocID="{8CD2AEF5-C718-4DB3-A6A9-E9A249E6E07A}" presName="parentText" presStyleLbl="node1" presStyleIdx="3" presStyleCnt="6">
        <dgm:presLayoutVars>
          <dgm:chMax val="0"/>
          <dgm:bulletEnabled val="1"/>
        </dgm:presLayoutVars>
      </dgm:prSet>
      <dgm:spPr/>
    </dgm:pt>
    <dgm:pt modelId="{18FBE210-E20A-41DB-8F57-5AEA9472537A}" type="pres">
      <dgm:prSet presAssocID="{24395CBE-4E96-47A0-808C-C3576F004D38}" presName="spacer" presStyleCnt="0"/>
      <dgm:spPr/>
    </dgm:pt>
    <dgm:pt modelId="{B35098F8-097C-4216-82D4-33343F489BBA}" type="pres">
      <dgm:prSet presAssocID="{DEFCB379-E881-45EA-AFE0-BEB09FFB17BC}" presName="parentText" presStyleLbl="node1" presStyleIdx="4" presStyleCnt="6">
        <dgm:presLayoutVars>
          <dgm:chMax val="0"/>
          <dgm:bulletEnabled val="1"/>
        </dgm:presLayoutVars>
      </dgm:prSet>
      <dgm:spPr/>
    </dgm:pt>
    <dgm:pt modelId="{173270CD-AB71-4302-8962-D224317426C2}" type="pres">
      <dgm:prSet presAssocID="{1A00336A-DDFA-4070-8AAD-171D0D3C4116}" presName="spacer" presStyleCnt="0"/>
      <dgm:spPr/>
    </dgm:pt>
    <dgm:pt modelId="{F6E9F28C-5A76-4C29-A231-CB3D505FBF6F}" type="pres">
      <dgm:prSet presAssocID="{EBC3A9B3-01E9-4DA9-8751-7CD6820549E9}" presName="parentText" presStyleLbl="node1" presStyleIdx="5" presStyleCnt="6">
        <dgm:presLayoutVars>
          <dgm:chMax val="0"/>
          <dgm:bulletEnabled val="1"/>
        </dgm:presLayoutVars>
      </dgm:prSet>
      <dgm:spPr/>
    </dgm:pt>
  </dgm:ptLst>
  <dgm:cxnLst>
    <dgm:cxn modelId="{A7739508-89C3-4506-84AA-C0E341C98570}" type="presOf" srcId="{3A3F0EFD-19E0-4952-B014-E9CB736B0DE5}" destId="{9801F069-5BA6-4EF7-A33C-45BE5628DDA8}" srcOrd="0" destOrd="0" presId="urn:microsoft.com/office/officeart/2005/8/layout/vList2"/>
    <dgm:cxn modelId="{1E7C281F-5EAA-4CBC-96B0-E839F3EF355B}" type="presOf" srcId="{DEFCB379-E881-45EA-AFE0-BEB09FFB17BC}" destId="{B35098F8-097C-4216-82D4-33343F489BBA}" srcOrd="0" destOrd="0" presId="urn:microsoft.com/office/officeart/2005/8/layout/vList2"/>
    <dgm:cxn modelId="{EE30F03E-B12A-450B-93A9-C9F2D74CC3C0}" type="presOf" srcId="{CC8EEF8E-747E-42C8-BFB1-32CF8AFFC48C}" destId="{E5367892-CF2B-4417-ACE7-997CF5365265}" srcOrd="0" destOrd="0" presId="urn:microsoft.com/office/officeart/2005/8/layout/vList2"/>
    <dgm:cxn modelId="{58891A5B-F488-4EE3-B764-56A47EC835F5}" srcId="{3A3F0EFD-19E0-4952-B014-E9CB736B0DE5}" destId="{EBC3A9B3-01E9-4DA9-8751-7CD6820549E9}" srcOrd="5" destOrd="0" parTransId="{3B2061DE-E5CC-41BB-9589-A79999A90A09}" sibTransId="{F723E9C9-7F34-40A0-ADFC-8C830CC97ADD}"/>
    <dgm:cxn modelId="{DFFEF05E-B2FD-46D7-B92B-A1C31EF71DA2}" type="presOf" srcId="{8CD2AEF5-C718-4DB3-A6A9-E9A249E6E07A}" destId="{570427EA-12AD-4587-921A-7BE38F9F72A2}" srcOrd="0" destOrd="0" presId="urn:microsoft.com/office/officeart/2005/8/layout/vList2"/>
    <dgm:cxn modelId="{928F7A51-CB1F-48D8-BAFC-1C3997FAFFAE}" srcId="{3A3F0EFD-19E0-4952-B014-E9CB736B0DE5}" destId="{F7FDA5C5-4D45-4E3F-8CFD-9C761986F1C9}" srcOrd="1" destOrd="0" parTransId="{5EE16D11-11CD-49A9-95C1-BD6A688793D8}" sibTransId="{C29AE3D4-7A8B-4D02-96E7-3E296E590EED}"/>
    <dgm:cxn modelId="{851C8B76-2255-4A44-AA20-D86B7CA25D9D}" type="presOf" srcId="{F7FDA5C5-4D45-4E3F-8CFD-9C761986F1C9}" destId="{4C4F71FF-9CBC-41A5-8F46-95A89E641484}" srcOrd="0" destOrd="0" presId="urn:microsoft.com/office/officeart/2005/8/layout/vList2"/>
    <dgm:cxn modelId="{CCC1D881-299D-48CB-8D82-80C2F25C960C}" srcId="{3A3F0EFD-19E0-4952-B014-E9CB736B0DE5}" destId="{8CD2AEF5-C718-4DB3-A6A9-E9A249E6E07A}" srcOrd="3" destOrd="0" parTransId="{E7365247-D28F-49C7-A6B1-161B84F0CEEF}" sibTransId="{24395CBE-4E96-47A0-808C-C3576F004D38}"/>
    <dgm:cxn modelId="{EFB3D38D-5959-4EE4-A6B7-113BA4F2A6B6}" srcId="{3A3F0EFD-19E0-4952-B014-E9CB736B0DE5}" destId="{CC8EEF8E-747E-42C8-BFB1-32CF8AFFC48C}" srcOrd="2" destOrd="0" parTransId="{28579CC5-203B-4708-94E3-312F3A6DED58}" sibTransId="{DD8BE13A-8E8A-43A7-91E8-7D12420B9982}"/>
    <dgm:cxn modelId="{0A51E8A4-BE79-4A24-8CAA-6F9CEF6D92C8}" type="presOf" srcId="{337D1267-72BE-477A-9F5D-ED1C3E5EE393}" destId="{046A6306-250C-4D34-AFE6-3A598A127792}" srcOrd="0" destOrd="0" presId="urn:microsoft.com/office/officeart/2005/8/layout/vList2"/>
    <dgm:cxn modelId="{2094A6B2-ECFE-4952-AA71-459EEE77EC5E}" type="presOf" srcId="{EBC3A9B3-01E9-4DA9-8751-7CD6820549E9}" destId="{F6E9F28C-5A76-4C29-A231-CB3D505FBF6F}" srcOrd="0" destOrd="0" presId="urn:microsoft.com/office/officeart/2005/8/layout/vList2"/>
    <dgm:cxn modelId="{272FE6BF-5D9C-4455-9D4C-E886C7A07F31}" srcId="{3A3F0EFD-19E0-4952-B014-E9CB736B0DE5}" destId="{DEFCB379-E881-45EA-AFE0-BEB09FFB17BC}" srcOrd="4" destOrd="0" parTransId="{03422BFD-3649-42D4-A274-96BF1408575C}" sibTransId="{1A00336A-DDFA-4070-8AAD-171D0D3C4116}"/>
    <dgm:cxn modelId="{5F028AD2-2967-42F8-A0D7-D9A08A80334E}" srcId="{3A3F0EFD-19E0-4952-B014-E9CB736B0DE5}" destId="{337D1267-72BE-477A-9F5D-ED1C3E5EE393}" srcOrd="0" destOrd="0" parTransId="{4DA76FCB-7AF0-43C0-ADEC-1090DFBD5A72}" sibTransId="{7E59F10D-A7DA-4989-97DD-250A9030D40B}"/>
    <dgm:cxn modelId="{6FBD5715-9E73-4014-A14F-46AF5309BF88}" type="presParOf" srcId="{9801F069-5BA6-4EF7-A33C-45BE5628DDA8}" destId="{046A6306-250C-4D34-AFE6-3A598A127792}" srcOrd="0" destOrd="0" presId="urn:microsoft.com/office/officeart/2005/8/layout/vList2"/>
    <dgm:cxn modelId="{9F056FED-C934-4C7E-ADCF-55B1D2B4827F}" type="presParOf" srcId="{9801F069-5BA6-4EF7-A33C-45BE5628DDA8}" destId="{A4F6B9CF-080A-444F-87F3-D2CA730BFD42}" srcOrd="1" destOrd="0" presId="urn:microsoft.com/office/officeart/2005/8/layout/vList2"/>
    <dgm:cxn modelId="{589D2A13-8A86-4236-96D0-2E2AD9B26D36}" type="presParOf" srcId="{9801F069-5BA6-4EF7-A33C-45BE5628DDA8}" destId="{4C4F71FF-9CBC-41A5-8F46-95A89E641484}" srcOrd="2" destOrd="0" presId="urn:microsoft.com/office/officeart/2005/8/layout/vList2"/>
    <dgm:cxn modelId="{E49A0D94-E59D-4DA5-8ADF-13BD88DE06A2}" type="presParOf" srcId="{9801F069-5BA6-4EF7-A33C-45BE5628DDA8}" destId="{3600546C-5A02-4FD3-B3F4-FC28FC234C1E}" srcOrd="3" destOrd="0" presId="urn:microsoft.com/office/officeart/2005/8/layout/vList2"/>
    <dgm:cxn modelId="{5FFC9DBC-717E-4CE0-897D-C0D06EC3946E}" type="presParOf" srcId="{9801F069-5BA6-4EF7-A33C-45BE5628DDA8}" destId="{E5367892-CF2B-4417-ACE7-997CF5365265}" srcOrd="4" destOrd="0" presId="urn:microsoft.com/office/officeart/2005/8/layout/vList2"/>
    <dgm:cxn modelId="{44C9992B-71CA-428B-A2FA-1A375B0222B9}" type="presParOf" srcId="{9801F069-5BA6-4EF7-A33C-45BE5628DDA8}" destId="{630B0A2E-CEEF-4901-850A-BA5F28290B20}" srcOrd="5" destOrd="0" presId="urn:microsoft.com/office/officeart/2005/8/layout/vList2"/>
    <dgm:cxn modelId="{C33AD776-1E67-4BA2-A13D-2A4806D92328}" type="presParOf" srcId="{9801F069-5BA6-4EF7-A33C-45BE5628DDA8}" destId="{570427EA-12AD-4587-921A-7BE38F9F72A2}" srcOrd="6" destOrd="0" presId="urn:microsoft.com/office/officeart/2005/8/layout/vList2"/>
    <dgm:cxn modelId="{33BC7552-3BCF-4139-AE31-B9E20FCC575B}" type="presParOf" srcId="{9801F069-5BA6-4EF7-A33C-45BE5628DDA8}" destId="{18FBE210-E20A-41DB-8F57-5AEA9472537A}" srcOrd="7" destOrd="0" presId="urn:microsoft.com/office/officeart/2005/8/layout/vList2"/>
    <dgm:cxn modelId="{59BD1B22-6B6D-400E-B43D-B675B908CCF4}" type="presParOf" srcId="{9801F069-5BA6-4EF7-A33C-45BE5628DDA8}" destId="{B35098F8-097C-4216-82D4-33343F489BBA}" srcOrd="8" destOrd="0" presId="urn:microsoft.com/office/officeart/2005/8/layout/vList2"/>
    <dgm:cxn modelId="{18464D1E-2FEC-41C0-9AD6-6E931A012EB0}" type="presParOf" srcId="{9801F069-5BA6-4EF7-A33C-45BE5628DDA8}" destId="{173270CD-AB71-4302-8962-D224317426C2}" srcOrd="9" destOrd="0" presId="urn:microsoft.com/office/officeart/2005/8/layout/vList2"/>
    <dgm:cxn modelId="{88F68578-FADD-4AAE-B8B0-06651C308779}" type="presParOf" srcId="{9801F069-5BA6-4EF7-A33C-45BE5628DDA8}" destId="{F6E9F28C-5A76-4C29-A231-CB3D505FBF6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1AB9F-2626-4B5F-BF2D-2F1424FB61CB}">
      <dsp:nvSpPr>
        <dsp:cNvPr id="0" name=""/>
        <dsp:cNvSpPr/>
      </dsp:nvSpPr>
      <dsp:spPr>
        <a:xfrm>
          <a:off x="58124" y="1470"/>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Health and Social Care HND/BSC</a:t>
          </a:r>
          <a:endParaRPr lang="en-US" sz="1600" kern="1200"/>
        </a:p>
      </dsp:txBody>
      <dsp:txXfrm>
        <a:off x="58124" y="1470"/>
        <a:ext cx="2083715" cy="1250229"/>
      </dsp:txXfrm>
    </dsp:sp>
    <dsp:sp modelId="{2F0F0AC7-1FB1-4305-AEEB-BB9327BD8B39}">
      <dsp:nvSpPr>
        <dsp:cNvPr id="0" name=""/>
        <dsp:cNvSpPr/>
      </dsp:nvSpPr>
      <dsp:spPr>
        <a:xfrm>
          <a:off x="2350211" y="1470"/>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Module: BMHP5004_BIRM</a:t>
          </a:r>
          <a:endParaRPr lang="en-US" sz="1600" kern="1200"/>
        </a:p>
      </dsp:txBody>
      <dsp:txXfrm>
        <a:off x="2350211" y="1470"/>
        <a:ext cx="2083715" cy="1250229"/>
      </dsp:txXfrm>
    </dsp:sp>
    <dsp:sp modelId="{CC1DD1BF-C788-435D-9FC7-CA022D0922B0}">
      <dsp:nvSpPr>
        <dsp:cNvPr id="0" name=""/>
        <dsp:cNvSpPr/>
      </dsp:nvSpPr>
      <dsp:spPr>
        <a:xfrm>
          <a:off x="58124" y="1460071"/>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Assignment Title: Group Presentation</a:t>
          </a:r>
          <a:endParaRPr lang="en-US" sz="1600" kern="1200"/>
        </a:p>
      </dsp:txBody>
      <dsp:txXfrm>
        <a:off x="58124" y="1460071"/>
        <a:ext cx="2083715" cy="1250229"/>
      </dsp:txXfrm>
    </dsp:sp>
    <dsp:sp modelId="{337AA2D0-9BC2-495D-B4FE-325D1275DE98}">
      <dsp:nvSpPr>
        <dsp:cNvPr id="0" name=""/>
        <dsp:cNvSpPr/>
      </dsp:nvSpPr>
      <dsp:spPr>
        <a:xfrm>
          <a:off x="2350211" y="1460071"/>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Lecture: Dr. Crisford Chogugudza</a:t>
          </a:r>
          <a:endParaRPr lang="en-US" sz="1600" kern="1200"/>
        </a:p>
      </dsp:txBody>
      <dsp:txXfrm>
        <a:off x="2350211" y="1460071"/>
        <a:ext cx="2083715" cy="1250229"/>
      </dsp:txXfrm>
    </dsp:sp>
    <dsp:sp modelId="{2C58C5E7-1E7C-4037-9661-67157FB1585D}">
      <dsp:nvSpPr>
        <dsp:cNvPr id="0" name=""/>
        <dsp:cNvSpPr/>
      </dsp:nvSpPr>
      <dsp:spPr>
        <a:xfrm>
          <a:off x="1204168" y="2918672"/>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Date: 16th July 2021</a:t>
          </a:r>
          <a:endParaRPr lang="en-US" sz="1600" kern="1200"/>
        </a:p>
      </dsp:txBody>
      <dsp:txXfrm>
        <a:off x="1204168" y="2918672"/>
        <a:ext cx="2083715" cy="1250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D6952-9504-4910-9A67-BC802D363BBB}">
      <dsp:nvSpPr>
        <dsp:cNvPr id="0" name=""/>
        <dsp:cNvSpPr/>
      </dsp:nvSpPr>
      <dsp:spPr>
        <a:xfrm>
          <a:off x="0" y="0"/>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7377707-16E3-4DCE-8F96-2AE8BA3D12D3}">
      <dsp:nvSpPr>
        <dsp:cNvPr id="0" name=""/>
        <dsp:cNvSpPr/>
      </dsp:nvSpPr>
      <dsp:spPr>
        <a:xfrm>
          <a:off x="0" y="0"/>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0" kern="1200" baseline="0"/>
            <a:t>The </a:t>
          </a:r>
          <a:r>
            <a:rPr lang="en-GB" sz="1500" kern="1200"/>
            <a:t>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sz="1500" kern="1200"/>
        </a:p>
      </dsp:txBody>
      <dsp:txXfrm>
        <a:off x="0" y="0"/>
        <a:ext cx="5713561" cy="1920664"/>
      </dsp:txXfrm>
    </dsp:sp>
    <dsp:sp modelId="{16A7B73E-B02B-4CF3-95C0-50442BCA4AEF}">
      <dsp:nvSpPr>
        <dsp:cNvPr id="0" name=""/>
        <dsp:cNvSpPr/>
      </dsp:nvSpPr>
      <dsp:spPr>
        <a:xfrm>
          <a:off x="0" y="1920664"/>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39DAE68-8D59-47E7-9044-E796EA5B7E4F}">
      <dsp:nvSpPr>
        <dsp:cNvPr id="0" name=""/>
        <dsp:cNvSpPr/>
      </dsp:nvSpPr>
      <dsp:spPr>
        <a:xfrm>
          <a:off x="0" y="1920664"/>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Meiryo"/>
              <a:cs typeface="Arial"/>
            </a:rPr>
            <a:t>The </a:t>
          </a:r>
          <a:r>
            <a:rPr lang="en-GB" sz="1500" kern="1200"/>
            <a:t>Equality Act of 2010 defines who is disabled and who is protected from discrimination. Incapacity, either physical or mental, has a severe and prolonged negative impact on performing routine daily activities. Disability as defined by the Equality Act 2010, GOV.UK (2021)</a:t>
          </a:r>
          <a:r>
            <a:rPr lang="en-GB" sz="1500" kern="1200">
              <a:latin typeface="Meiryo"/>
            </a:rPr>
            <a:t> </a:t>
          </a:r>
          <a:endParaRPr lang="en-GB" sz="1500" kern="1200"/>
        </a:p>
      </dsp:txBody>
      <dsp:txXfrm>
        <a:off x="0" y="1920664"/>
        <a:ext cx="5713561" cy="1920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A6306-250C-4D34-AFE6-3A598A127792}">
      <dsp:nvSpPr>
        <dsp:cNvPr id="0" name=""/>
        <dsp:cNvSpPr/>
      </dsp:nvSpPr>
      <dsp:spPr>
        <a:xfrm>
          <a:off x="0" y="29725"/>
          <a:ext cx="5750352" cy="926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According to Ross et al. (2011) a case management initiative is used by multi-disciplinary teams to ensure that vulnerable children and family's needs are met. These initiatives are:</a:t>
          </a:r>
        </a:p>
      </dsp:txBody>
      <dsp:txXfrm>
        <a:off x="45235" y="74960"/>
        <a:ext cx="5659882" cy="836170"/>
      </dsp:txXfrm>
    </dsp:sp>
    <dsp:sp modelId="{4C4F71FF-9CBC-41A5-8F46-95A89E641484}">
      <dsp:nvSpPr>
        <dsp:cNvPr id="0" name=""/>
        <dsp:cNvSpPr/>
      </dsp:nvSpPr>
      <dsp:spPr>
        <a:xfrm>
          <a:off x="0" y="988045"/>
          <a:ext cx="5750352" cy="926640"/>
        </a:xfrm>
        <a:prstGeom prst="roundRect">
          <a:avLst/>
        </a:prstGeom>
        <a:solidFill>
          <a:schemeClr val="accent2">
            <a:hueOff val="-159377"/>
            <a:satOff val="2554"/>
            <a:lumOff val="2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Case-finding- identifying individuals who is at high risk</a:t>
          </a:r>
          <a:r>
            <a:rPr lang="en-US" sz="1100" kern="1200">
              <a:latin typeface="Meiryo"/>
            </a:rPr>
            <a:t>.</a:t>
          </a:r>
          <a:endParaRPr lang="en-US" sz="1100" kern="1200"/>
        </a:p>
      </dsp:txBody>
      <dsp:txXfrm>
        <a:off x="45235" y="1033280"/>
        <a:ext cx="5659882" cy="836170"/>
      </dsp:txXfrm>
    </dsp:sp>
    <dsp:sp modelId="{E5367892-CF2B-4417-ACE7-997CF5365265}">
      <dsp:nvSpPr>
        <dsp:cNvPr id="0" name=""/>
        <dsp:cNvSpPr/>
      </dsp:nvSpPr>
      <dsp:spPr>
        <a:xfrm>
          <a:off x="0" y="1946365"/>
          <a:ext cx="5750352" cy="926640"/>
        </a:xfrm>
        <a:prstGeom prst="roundRect">
          <a:avLst/>
        </a:prstGeom>
        <a:solidFill>
          <a:schemeClr val="accent2">
            <a:hueOff val="-318753"/>
            <a:satOff val="5108"/>
            <a:lumOff val="4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Assessment- this assess a person current level of ability along with their physical and social care.</a:t>
          </a:r>
        </a:p>
      </dsp:txBody>
      <dsp:txXfrm>
        <a:off x="45235" y="1991600"/>
        <a:ext cx="5659882" cy="836170"/>
      </dsp:txXfrm>
    </dsp:sp>
    <dsp:sp modelId="{570427EA-12AD-4587-921A-7BE38F9F72A2}">
      <dsp:nvSpPr>
        <dsp:cNvPr id="0" name=""/>
        <dsp:cNvSpPr/>
      </dsp:nvSpPr>
      <dsp:spPr>
        <a:xfrm>
          <a:off x="0" y="2904685"/>
          <a:ext cx="5750352" cy="926640"/>
        </a:xfrm>
        <a:prstGeom prst="roundRect">
          <a:avLst/>
        </a:prstGeom>
        <a:solidFill>
          <a:schemeClr val="accent2">
            <a:hueOff val="-478130"/>
            <a:satOff val="7662"/>
            <a:lumOff val="6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Care planning- this process brings together a person circumstances such as housing situation, welfare benefits status and access to informal care. </a:t>
          </a:r>
        </a:p>
      </dsp:txBody>
      <dsp:txXfrm>
        <a:off x="45235" y="2949920"/>
        <a:ext cx="5659882" cy="836170"/>
      </dsp:txXfrm>
    </dsp:sp>
    <dsp:sp modelId="{B35098F8-097C-4216-82D4-33343F489BBA}">
      <dsp:nvSpPr>
        <dsp:cNvPr id="0" name=""/>
        <dsp:cNvSpPr/>
      </dsp:nvSpPr>
      <dsp:spPr>
        <a:xfrm>
          <a:off x="0" y="3863005"/>
          <a:ext cx="5750352" cy="926640"/>
        </a:xfrm>
        <a:prstGeom prst="roundRect">
          <a:avLst/>
        </a:prstGeom>
        <a:solidFill>
          <a:schemeClr val="accent2">
            <a:hueOff val="-637507"/>
            <a:satOff val="10216"/>
            <a:lumOff val="92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Care co-ordination- this involves continued communication between all the professional and services.</a:t>
          </a:r>
        </a:p>
      </dsp:txBody>
      <dsp:txXfrm>
        <a:off x="45235" y="3908240"/>
        <a:ext cx="5659882" cy="836170"/>
      </dsp:txXfrm>
    </dsp:sp>
    <dsp:sp modelId="{F6E9F28C-5A76-4C29-A231-CB3D505FBF6F}">
      <dsp:nvSpPr>
        <dsp:cNvPr id="0" name=""/>
        <dsp:cNvSpPr/>
      </dsp:nvSpPr>
      <dsp:spPr>
        <a:xfrm>
          <a:off x="0" y="4821325"/>
          <a:ext cx="5750352" cy="926640"/>
        </a:xfrm>
        <a:prstGeom prst="roundRect">
          <a:avLst/>
        </a:prstGeom>
        <a:solidFill>
          <a:schemeClr val="accent2">
            <a:hueOff val="-796883"/>
            <a:satOff val="12770"/>
            <a:lumOff val="1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Case closure</a:t>
          </a:r>
        </a:p>
      </dsp:txBody>
      <dsp:txXfrm>
        <a:off x="45235" y="4866560"/>
        <a:ext cx="5659882" cy="8361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7AC8C4-8884-46C1-A8AE-3923523F2137}" type="datetimeFigureOut">
              <a:rPr lang="en-GB"/>
              <a:t>15/07/2021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FDBCD-0EAE-469E-9E75-D982CFFC210B}" type="slidenum">
              <a:rPr lang="en-GB"/>
              <a:t>‹#›</a:t>
            </a:fld>
            <a:endParaRPr lang="en-GB"/>
          </a:p>
        </p:txBody>
      </p:sp>
    </p:spTree>
    <p:extLst>
      <p:ext uri="{BB962C8B-B14F-4D97-AF65-F5344CB8AC3E}">
        <p14:creationId xmlns:p14="http://schemas.microsoft.com/office/powerpoint/2010/main" val="20518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40000"/>
              </a:lnSpc>
              <a:spcBef>
                <a:spcPts val="930"/>
              </a:spcBef>
              <a:buFont typeface="Arial,Sans-Serif"/>
              <a:buChar char="•"/>
            </a:pPr>
            <a:r>
              <a:rPr lang="en-GB"/>
              <a:t>Partner to the woman can come back and further abuse the mother, this will have a negative impact on the children's development and mental well-being.</a:t>
            </a:r>
            <a:endParaRPr lang="en-US"/>
          </a:p>
          <a:p>
            <a:pPr marL="285750" indent="-285750">
              <a:lnSpc>
                <a:spcPct val="140000"/>
              </a:lnSpc>
              <a:spcBef>
                <a:spcPts val="930"/>
              </a:spcBef>
              <a:buFont typeface="Arial,Sans-Serif"/>
              <a:buChar char="•"/>
            </a:pPr>
            <a:r>
              <a:rPr lang="en-GB"/>
              <a:t>Phycological impacts – Anxiety, depression, Trauma, behaviour (children can carry negative impact into adult life) mother could continue to put herself in unstable relationships because of her low self esteem and confidence.</a:t>
            </a:r>
            <a:endParaRPr lang="en-US"/>
          </a:p>
          <a:p>
            <a:pPr marL="285750" indent="-285750">
              <a:lnSpc>
                <a:spcPct val="140000"/>
              </a:lnSpc>
              <a:spcBef>
                <a:spcPts val="930"/>
              </a:spcBef>
              <a:buFont typeface="Arial,Sans-Serif"/>
              <a:buChar char="•"/>
            </a:pPr>
            <a:r>
              <a:rPr lang="en-GB">
                <a:cs typeface="Calibri"/>
              </a:rPr>
              <a:t>Misuse of money ( help budgeting and maybe accessing further benefits that she can claim example disability allowance )</a:t>
            </a:r>
          </a:p>
          <a:p>
            <a:pPr marL="285750" indent="-285750">
              <a:lnSpc>
                <a:spcPct val="140000"/>
              </a:lnSpc>
              <a:spcBef>
                <a:spcPts val="930"/>
              </a:spcBef>
              <a:buFont typeface="Arial,Sans-Serif"/>
              <a:buChar char="•"/>
            </a:pPr>
            <a:r>
              <a:rPr lang="en-GB"/>
              <a:t>Family has already had eldest son taken into care, so continued support to mother is needed so the needs are met for both herself and children to prevent children being taken into care.</a:t>
            </a:r>
            <a:endParaRPr lang="en-US"/>
          </a:p>
          <a:p>
            <a:pPr marL="285750" indent="-285750">
              <a:lnSpc>
                <a:spcPct val="140000"/>
              </a:lnSpc>
              <a:spcBef>
                <a:spcPts val="930"/>
              </a:spcBef>
              <a:buFont typeface="Arial,Sans-Serif"/>
              <a:buChar char="•"/>
            </a:pPr>
            <a:r>
              <a:rPr lang="en-GB">
                <a:cs typeface="Calibri"/>
              </a:rPr>
              <a:t>Phycological impacts – Anxiety, depression, Trauma, behaviour (children can carry negative impact into adult life) mother could continue to put herself in unstable relationships because of her low self esteem and confidence.</a:t>
            </a:r>
          </a:p>
          <a:p>
            <a:pPr marL="171450" indent="-171450">
              <a:lnSpc>
                <a:spcPct val="140000"/>
              </a:lnSpc>
              <a:spcBef>
                <a:spcPts val="930"/>
              </a:spcBef>
              <a:buFont typeface="Arial"/>
              <a:buChar char="•"/>
            </a:pPr>
            <a:r>
              <a:rPr lang="en-US"/>
              <a:t>The impact of being in the volatile home life and that these are not substantially damaging to him.</a:t>
            </a:r>
            <a:endParaRPr lang="en-US">
              <a:cs typeface="Calibri"/>
            </a:endParaRPr>
          </a:p>
          <a:p>
            <a:pPr marL="285750" indent="-285750">
              <a:lnSpc>
                <a:spcPct val="140000"/>
              </a:lnSpc>
              <a:spcBef>
                <a:spcPts val="930"/>
              </a:spcBef>
              <a:buFont typeface="Arial,Sans-Serif"/>
              <a:buChar char="•"/>
            </a:pPr>
            <a:r>
              <a:rPr lang="en-US"/>
              <a:t>Physical and psychological </a:t>
            </a:r>
            <a:endParaRPr lang="en-US">
              <a:cs typeface="Calibri"/>
            </a:endParaRPr>
          </a:p>
          <a:p>
            <a:pPr marL="285750" indent="-285750">
              <a:lnSpc>
                <a:spcPct val="140000"/>
              </a:lnSpc>
              <a:spcBef>
                <a:spcPts val="930"/>
              </a:spcBef>
              <a:buFont typeface="Arial,Sans-Serif"/>
              <a:buChar char="•"/>
            </a:pPr>
            <a:r>
              <a:rPr lang="en-US"/>
              <a:t>Educational </a:t>
            </a:r>
            <a:endParaRPr lang="en-US">
              <a:cs typeface="Calibri"/>
            </a:endParaRPr>
          </a:p>
          <a:p>
            <a:pPr marL="285750" indent="-285750">
              <a:lnSpc>
                <a:spcPct val="140000"/>
              </a:lnSpc>
              <a:spcBef>
                <a:spcPts val="930"/>
              </a:spcBef>
              <a:buFont typeface="Arial,Sans-Serif"/>
              <a:buChar char="•"/>
            </a:pPr>
            <a:r>
              <a:rPr lang="en-US"/>
              <a:t>Missed hospital and doctor appointments </a:t>
            </a:r>
            <a:endParaRPr lang="en-US">
              <a:cs typeface="Calibri"/>
            </a:endParaRPr>
          </a:p>
          <a:p>
            <a:pPr marL="285750" indent="-285750">
              <a:lnSpc>
                <a:spcPct val="140000"/>
              </a:lnSpc>
              <a:spcBef>
                <a:spcPts val="930"/>
              </a:spcBef>
              <a:buFont typeface="Arial,Sans-Serif"/>
              <a:buChar char="•"/>
            </a:pPr>
            <a:r>
              <a:rPr lang="en-US"/>
              <a:t>Overall well being</a:t>
            </a:r>
            <a:endParaRPr lang="en-US">
              <a:cs typeface="Calibri"/>
            </a:endParaRPr>
          </a:p>
          <a:p>
            <a:pPr marL="171450" indent="-171450">
              <a:buFont typeface="Arial"/>
              <a:buChar char="•"/>
            </a:pPr>
            <a:r>
              <a:rPr lang="en-US"/>
              <a:t>These needs needed to be met by the mother and care </a:t>
            </a:r>
            <a:r>
              <a:rPr lang="en-US" err="1"/>
              <a:t>proffessions</a:t>
            </a:r>
            <a:r>
              <a:rPr lang="en-US"/>
              <a:t> and have to adhere to The children and family act 2014 and other </a:t>
            </a:r>
            <a:r>
              <a:rPr lang="en-US" err="1"/>
              <a:t>legislatioins</a:t>
            </a:r>
            <a:r>
              <a:rPr lang="en-US"/>
              <a:t> such as the  equality act 2010, disability act 2010  education act 1996. This is to Ensure that the child and mother has their view wishes and feelings </a:t>
            </a:r>
            <a:r>
              <a:rPr lang="en-US" err="1"/>
              <a:t>liostened</a:t>
            </a:r>
            <a:r>
              <a:rPr lang="en-US"/>
              <a:t> to, allowing them to participate in the decision making, providing suitable information and support.</a:t>
            </a:r>
          </a:p>
          <a:p>
            <a:pPr marL="171450" indent="-171450">
              <a:buFont typeface="Arial"/>
              <a:buChar char="•"/>
            </a:pPr>
            <a:r>
              <a:rPr lang="en-US"/>
              <a:t>Ensuring the young boy was able to meet his development goals in the correct </a:t>
            </a:r>
            <a:r>
              <a:rPr lang="en-US" err="1"/>
              <a:t>enviroment</a:t>
            </a:r>
            <a:r>
              <a:rPr lang="en-US"/>
              <a:t> with his educational and other needs. Having a ENC  (Education health and care) assessment and plan put in place. This would be reviewed.</a:t>
            </a:r>
          </a:p>
          <a:p>
            <a:pPr marL="171450" indent="-171450">
              <a:buFont typeface="Arial"/>
              <a:buChar char="•"/>
            </a:pPr>
            <a:r>
              <a:rPr lang="en-US"/>
              <a:t>Impact on mother and siblings </a:t>
            </a:r>
          </a:p>
          <a:p>
            <a:pPr marL="171450" indent="-171450">
              <a:lnSpc>
                <a:spcPct val="140000"/>
              </a:lnSpc>
              <a:spcBef>
                <a:spcPts val="930"/>
              </a:spcBef>
              <a:buFont typeface="Arial"/>
              <a:buChar char="•"/>
            </a:pPr>
            <a:r>
              <a:rPr lang="en-US"/>
              <a:t>Impact of disability on mother and siblings.</a:t>
            </a:r>
            <a:endParaRPr lang="en-US">
              <a:cs typeface="Calibri"/>
            </a:endParaRPr>
          </a:p>
          <a:p>
            <a:pPr marL="285750" indent="-285750">
              <a:lnSpc>
                <a:spcPct val="140000"/>
              </a:lnSpc>
              <a:spcBef>
                <a:spcPts val="930"/>
              </a:spcBef>
              <a:buFont typeface="Arial,Sans-Serif"/>
              <a:buChar char="•"/>
            </a:pPr>
            <a:r>
              <a:rPr lang="en-US"/>
              <a:t>Affect decisions about work.</a:t>
            </a:r>
            <a:endParaRPr lang="en-US">
              <a:cs typeface="Calibri"/>
            </a:endParaRPr>
          </a:p>
          <a:p>
            <a:pPr marL="285750" indent="-285750">
              <a:lnSpc>
                <a:spcPct val="140000"/>
              </a:lnSpc>
              <a:spcBef>
                <a:spcPts val="930"/>
              </a:spcBef>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4</a:t>
            </a:fld>
            <a:endParaRPr lang="en-GB"/>
          </a:p>
        </p:txBody>
      </p:sp>
    </p:spTree>
    <p:extLst>
      <p:ext uri="{BB962C8B-B14F-4D97-AF65-F5344CB8AC3E}">
        <p14:creationId xmlns:p14="http://schemas.microsoft.com/office/powerpoint/2010/main" val="52833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risks care professionals  would need to adhere to the children and family act 2014 and other legislations such as the equality act 2010, disability act 2010 and education act 1996. This is to Ensure that the children and mother have their view wishes and feelings listened to, allowing them to participate in the decision making, providing suitable information and support. This will enable the mother to diminish the risks the family are facing.</a:t>
            </a:r>
          </a:p>
        </p:txBody>
      </p:sp>
      <p:sp>
        <p:nvSpPr>
          <p:cNvPr id="4" name="Slide Number Placeholder 3"/>
          <p:cNvSpPr>
            <a:spLocks noGrp="1"/>
          </p:cNvSpPr>
          <p:nvPr>
            <p:ph type="sldNum" sz="quarter" idx="5"/>
          </p:nvPr>
        </p:nvSpPr>
        <p:spPr/>
        <p:txBody>
          <a:bodyPr/>
          <a:lstStyle/>
          <a:p>
            <a:fld id="{5F0A3B3B-4A02-49AD-9B49-E38B2739A5C9}" type="slidenum">
              <a:rPr lang="en-GB"/>
              <a:t>9</a:t>
            </a:fld>
            <a:endParaRPr lang="en-GB"/>
          </a:p>
        </p:txBody>
      </p:sp>
    </p:spTree>
    <p:extLst>
      <p:ext uri="{BB962C8B-B14F-4D97-AF65-F5344CB8AC3E}">
        <p14:creationId xmlns:p14="http://schemas.microsoft.com/office/powerpoint/2010/main" val="3098810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11</a:t>
            </a:fld>
            <a:endParaRPr lang="en-GB"/>
          </a:p>
        </p:txBody>
      </p:sp>
    </p:spTree>
    <p:extLst>
      <p:ext uri="{BB962C8B-B14F-4D97-AF65-F5344CB8AC3E}">
        <p14:creationId xmlns:p14="http://schemas.microsoft.com/office/powerpoint/2010/main" val="3798384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ct val="0"/>
              </a:spcBef>
              <a:buFont typeface="Arial,Sans-Serif"/>
              <a:buChar char="•"/>
            </a:pPr>
            <a:r>
              <a:rPr lang="en-US" b="1"/>
              <a:t>Job center plus ( employment and training for mother)</a:t>
            </a:r>
            <a:endParaRPr lang="en-US"/>
          </a:p>
          <a:p>
            <a:pPr marL="285750" indent="-285750">
              <a:lnSpc>
                <a:spcPct val="110000"/>
              </a:lnSpc>
              <a:spcBef>
                <a:spcPct val="0"/>
              </a:spcBef>
              <a:buFont typeface="Arial,Sans-Serif"/>
              <a:buChar char="•"/>
            </a:pPr>
            <a:r>
              <a:rPr lang="en-US" b="1"/>
              <a:t>Educational services</a:t>
            </a:r>
            <a:endParaRPr lang="en-US"/>
          </a:p>
          <a:p>
            <a:pPr marL="285750" indent="-285750">
              <a:lnSpc>
                <a:spcPct val="110000"/>
              </a:lnSpc>
              <a:spcBef>
                <a:spcPct val="0"/>
              </a:spcBef>
              <a:buFont typeface="Arial,Sans-Serif"/>
              <a:buChar char="•"/>
            </a:pPr>
            <a:r>
              <a:rPr lang="en-US" b="1"/>
              <a:t>Connextions (older children support)</a:t>
            </a:r>
            <a:endParaRPr lang="en-US"/>
          </a:p>
          <a:p>
            <a:pPr marL="285750" indent="-285750">
              <a:lnSpc>
                <a:spcPct val="110000"/>
              </a:lnSpc>
              <a:spcBef>
                <a:spcPct val="0"/>
              </a:spcBef>
              <a:buFont typeface="Arial,Sans-Serif"/>
              <a:buChar char="•"/>
            </a:pPr>
            <a:r>
              <a:rPr lang="en-US" b="1"/>
              <a:t>Work experience placement </a:t>
            </a:r>
            <a:endParaRPr lang="en-US"/>
          </a:p>
          <a:p>
            <a:pPr marL="285750" indent="-285750">
              <a:lnSpc>
                <a:spcPct val="110000"/>
              </a:lnSpc>
              <a:spcBef>
                <a:spcPct val="0"/>
              </a:spcBef>
              <a:buFont typeface="Arial,Sans-Serif"/>
              <a:buChar char="•"/>
            </a:pPr>
            <a:r>
              <a:rPr lang="en-US" b="1"/>
              <a:t>Parenting and personal development training</a:t>
            </a:r>
            <a:br>
              <a:rPr lang="en-US" b="1">
                <a:cs typeface="+mn-lt"/>
              </a:rPr>
            </a:br>
            <a:endParaRPr lang="en-US"/>
          </a:p>
        </p:txBody>
      </p:sp>
      <p:sp>
        <p:nvSpPr>
          <p:cNvPr id="4" name="Slide Number Placeholder 3"/>
          <p:cNvSpPr>
            <a:spLocks noGrp="1"/>
          </p:cNvSpPr>
          <p:nvPr>
            <p:ph type="sldNum" sz="quarter" idx="5"/>
          </p:nvPr>
        </p:nvSpPr>
        <p:spPr/>
        <p:txBody>
          <a:bodyPr/>
          <a:lstStyle/>
          <a:p>
            <a:fld id="{5F0A3B3B-4A02-49AD-9B49-E38B2739A5C9}" type="slidenum">
              <a:rPr lang="en-GB"/>
              <a:t>12</a:t>
            </a:fld>
            <a:endParaRPr lang="en-GB"/>
          </a:p>
        </p:txBody>
      </p:sp>
    </p:spTree>
    <p:extLst>
      <p:ext uri="{BB962C8B-B14F-4D97-AF65-F5344CB8AC3E}">
        <p14:creationId xmlns:p14="http://schemas.microsoft.com/office/powerpoint/2010/main" val="3913096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Ensuring that all children and young adults are save and continue to stay safe. Identifying the needs of the children young people, families, and </a:t>
            </a:r>
            <a:r>
              <a:rPr lang="en-US" err="1"/>
              <a:t>carers</a:t>
            </a:r>
            <a:r>
              <a:rPr lang="en-US"/>
              <a:t>. Having a quick response including all teams that will help and ensure the family gets the right help early to prevent any further problems leading to more intervention. Leaving care transition for eldest son.</a:t>
            </a:r>
          </a:p>
          <a:p>
            <a:r>
              <a:rPr lang="en-US"/>
              <a:t>Ensuring that all children have a chance of success no matter their background. Provide a cohesive partnership with multi-disciplinary teams, so children and families can have the best chance in life enabling them to access resources needed,</a:t>
            </a: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14</a:t>
            </a:fld>
            <a:endParaRPr lang="en-GB"/>
          </a:p>
        </p:txBody>
      </p:sp>
    </p:spTree>
    <p:extLst>
      <p:ext uri="{BB962C8B-B14F-4D97-AF65-F5344CB8AC3E}">
        <p14:creationId xmlns:p14="http://schemas.microsoft.com/office/powerpoint/2010/main" val="3693679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7/15/2021</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278746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7/15/2021</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22754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7/15/2021</a:t>
            </a:fld>
            <a:endParaRPr lang="en-US"/>
          </a:p>
        </p:txBody>
      </p:sp>
    </p:spTree>
    <p:extLst>
      <p:ext uri="{BB962C8B-B14F-4D97-AF65-F5344CB8AC3E}">
        <p14:creationId xmlns:p14="http://schemas.microsoft.com/office/powerpoint/2010/main" val="1536137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7/15/2021</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414078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7/15/2021</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873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7/15/2021</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38655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7/15/2021</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296541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7/15/2021</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926014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7/15/2021</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616404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7/15/2021</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813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7/15/2021</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08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7/15/2021</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32317"/>
      </p:ext>
    </p:extLst>
  </p:cSld>
  <p:clrMap bg1="lt1" tx1="dk1" bg2="lt2" tx2="dk2" accent1="accent1" accent2="accent2" accent3="accent3" accent4="accent4" accent5="accent5" accent6="accent6" hlink="hlink" folHlink="folHlink"/>
  <p:sldLayoutIdLst>
    <p:sldLayoutId id="2147484047" r:id="rId1"/>
    <p:sldLayoutId id="2147484048" r:id="rId2"/>
    <p:sldLayoutId id="2147484049" r:id="rId3"/>
    <p:sldLayoutId id="2147484050" r:id="rId4"/>
    <p:sldLayoutId id="2147484051" r:id="rId5"/>
    <p:sldLayoutId id="2147484045" r:id="rId6"/>
    <p:sldLayoutId id="2147484041" r:id="rId7"/>
    <p:sldLayoutId id="2147484042" r:id="rId8"/>
    <p:sldLayoutId id="2147484043" r:id="rId9"/>
    <p:sldLayoutId id="2147484044" r:id="rId10"/>
    <p:sldLayoutId id="2147484046"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ravelpa.co.za/services/" TargetMode="External"/><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eprocurement/" TargetMode="External"/><Relationship Id="rId2" Type="http://schemas.openxmlformats.org/officeDocument/2006/relationships/hyperlink" Target="http://www.cdc.gov"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kingsfund.org.uk/sites/default/files/Case-Management-paper-The-Kings-Fund-Paper-November-2011_0.pdf" TargetMode="External"/><Relationship Id="rId3" Type="http://schemas.openxmlformats.org/officeDocument/2006/relationships/hyperlink" Target="https://www.england.nhs.uk/wp-content/uploads/2015/01/mdt-dev-guid-flat-fin.pdf" TargetMode="External"/><Relationship Id="rId7" Type="http://schemas.openxmlformats.org/officeDocument/2006/relationships/hyperlink" Target="https://www.rcpsych.ac.uk/mental-health/parents-and-young-people/information-for-parents-and-carers/domestic-violence-and-abuse-effects-on-children" TargetMode="External"/><Relationship Id="rId2" Type="http://schemas.openxmlformats.org/officeDocument/2006/relationships/hyperlink" Target="https://www.nice.org.uk/guidance/ng21/resources/tailored-resource-2433814097/chapter/Roles-responsibilities-and-multidisciplinary-working" TargetMode="External"/><Relationship Id="rId1" Type="http://schemas.openxmlformats.org/officeDocument/2006/relationships/slideLayout" Target="../slideLayouts/slideLayout7.xml"/><Relationship Id="rId6" Type="http://schemas.openxmlformats.org/officeDocument/2006/relationships/hyperlink" Target="https://councilfordisabledchildren.org.uk/sites/default/files/uploads/documents/import/ChildrenAndFamiliesActBrief.pdf" TargetMode="External"/><Relationship Id="rId5" Type="http://schemas.openxmlformats.org/officeDocument/2006/relationships/hyperlink" Target="https://www.ratelab.ca/wp-content/uploads/2016/06/High-Risk.jpg" TargetMode="External"/><Relationship Id="rId4" Type="http://schemas.openxmlformats.org/officeDocument/2006/relationships/hyperlink" Target="https://www.england.nhs.uk/wp-content/uploads/2015/07/safeguarding-children-young-people-adults-at-risk-saaf.pdf" TargetMode="External"/><Relationship Id="rId9" Type="http://schemas.openxmlformats.org/officeDocument/2006/relationships/hyperlink" Target="https://www.scie.org.uk/integrated-care/research-practice/activities/multidisciplinary-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White puzzle with one red piece">
            <a:extLst>
              <a:ext uri="{FF2B5EF4-FFF2-40B4-BE49-F238E27FC236}">
                <a16:creationId xmlns:a16="http://schemas.microsoft.com/office/drawing/2014/main" id="{C5754AC3-FC7A-4343-BCCF-1D02C4FC19BF}"/>
              </a:ext>
            </a:extLst>
          </p:cNvPr>
          <p:cNvPicPr>
            <a:picLocks noChangeAspect="1"/>
          </p:cNvPicPr>
          <p:nvPr/>
        </p:nvPicPr>
        <p:blipFill rotWithShape="1">
          <a:blip r:embed="rId2"/>
          <a:srcRect l="25" r="-2" b="-2"/>
          <a:stretch/>
        </p:blipFill>
        <p:spPr>
          <a:xfrm>
            <a:off x="1524" y="10"/>
            <a:ext cx="12188952" cy="6857990"/>
          </a:xfrm>
          <a:prstGeom prst="rect">
            <a:avLst/>
          </a:prstGeom>
        </p:spPr>
      </p:pic>
      <p:sp>
        <p:nvSpPr>
          <p:cNvPr id="27" name="Freeform: Shape 26">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07A6273-F389-457E-B486-6862D2810042}"/>
              </a:ext>
            </a:extLst>
          </p:cNvPr>
          <p:cNvSpPr>
            <a:spLocks noGrp="1"/>
          </p:cNvSpPr>
          <p:nvPr>
            <p:ph type="title"/>
          </p:nvPr>
        </p:nvSpPr>
        <p:spPr>
          <a:xfrm>
            <a:off x="1977" y="138570"/>
            <a:ext cx="12186905" cy="956075"/>
          </a:xfrm>
        </p:spPr>
        <p:txBody>
          <a:bodyPr vert="horz" lIns="109728" tIns="109728" rIns="109728" bIns="91440" rtlCol="0" anchor="b">
            <a:normAutofit fontScale="90000"/>
          </a:bodyPr>
          <a:lstStyle/>
          <a:p>
            <a:pPr>
              <a:lnSpc>
                <a:spcPct val="110000"/>
              </a:lnSpc>
            </a:pPr>
            <a:r>
              <a:rPr lang="en-US">
                <a:solidFill>
                  <a:schemeClr val="tx1"/>
                </a:solidFill>
                <a:latin typeface="Arial"/>
                <a:cs typeface="Arial"/>
              </a:rPr>
              <a:t>Family D</a:t>
            </a:r>
            <a:br>
              <a:rPr lang="en-US">
                <a:latin typeface="Arial"/>
              </a:rPr>
            </a:br>
            <a:r>
              <a:rPr lang="en-US">
                <a:solidFill>
                  <a:schemeClr val="tx1"/>
                </a:solidFill>
                <a:latin typeface="Arial"/>
                <a:cs typeface="Arial"/>
              </a:rPr>
              <a:t>Neighborhood services(Housing need service)   </a:t>
            </a:r>
          </a:p>
        </p:txBody>
      </p:sp>
      <p:sp>
        <p:nvSpPr>
          <p:cNvPr id="18" name="Subtitle 2">
            <a:extLst>
              <a:ext uri="{FF2B5EF4-FFF2-40B4-BE49-F238E27FC236}">
                <a16:creationId xmlns:a16="http://schemas.microsoft.com/office/drawing/2014/main" id="{42B27F65-FFD0-49A3-B6EC-EE51369E6201}"/>
              </a:ext>
            </a:extLst>
          </p:cNvPr>
          <p:cNvSpPr>
            <a:spLocks noGrp="1"/>
          </p:cNvSpPr>
          <p:nvPr/>
        </p:nvSpPr>
        <p:spPr>
          <a:xfrm>
            <a:off x="7962001" y="2712962"/>
            <a:ext cx="5368525" cy="3651250"/>
          </a:xfrm>
          <a:prstGeom prst="rect">
            <a:avLst/>
          </a:prstGeom>
        </p:spPr>
        <p:txBody>
          <a:bodyPr vert="horz" lIns="109728" tIns="109728" rIns="109728" bIns="91440" rtlCol="0" anchor="t">
            <a:noAutofit/>
          </a:bodyPr>
          <a:lstStyle>
            <a:lvl1pPr marL="0" indent="0" algn="l" defTabSz="914400" rtl="0" eaLnBrk="1" latinLnBrk="0" hangingPunct="1">
              <a:lnSpc>
                <a:spcPct val="130000"/>
              </a:lnSpc>
              <a:spcBef>
                <a:spcPts val="930"/>
              </a:spcBef>
              <a:buFont typeface="Corbel" panose="020B0503020204020204" pitchFamily="34" charset="0"/>
              <a:buNone/>
              <a:defRPr sz="2400" b="0" kern="1200"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pPr algn="just"/>
            <a:r>
              <a:rPr lang="en-US" sz="1600" b="1">
                <a:solidFill>
                  <a:schemeClr val="bg1"/>
                </a:solidFill>
                <a:latin typeface="Arial"/>
                <a:cs typeface="Arial"/>
              </a:rPr>
              <a:t>Chantelle Simmonds - 1914402</a:t>
            </a:r>
            <a:endParaRPr lang="en-US" sz="1600" b="1">
              <a:solidFill>
                <a:schemeClr val="bg1"/>
              </a:solidFill>
              <a:latin typeface="Arial"/>
              <a:ea typeface="Meiryo"/>
              <a:cs typeface="Arial"/>
            </a:endParaRPr>
          </a:p>
          <a:p>
            <a:pPr algn="just"/>
            <a:r>
              <a:rPr lang="en-US" sz="1600" b="1">
                <a:solidFill>
                  <a:schemeClr val="bg1"/>
                </a:solidFill>
                <a:latin typeface="Arial"/>
                <a:ea typeface="Meiryo"/>
                <a:cs typeface="Arial"/>
              </a:rPr>
              <a:t>Nikole Atkinson - 1910236 </a:t>
            </a:r>
          </a:p>
          <a:p>
            <a:pPr algn="just"/>
            <a:r>
              <a:rPr lang="en-US" sz="1600" b="1">
                <a:solidFill>
                  <a:schemeClr val="bg1"/>
                </a:solidFill>
                <a:latin typeface="Arial"/>
                <a:cs typeface="Arial"/>
              </a:rPr>
              <a:t>Shana Rankin- 1912354</a:t>
            </a:r>
            <a:endParaRPr lang="en-US" sz="1600" b="1">
              <a:solidFill>
                <a:schemeClr val="bg1"/>
              </a:solidFill>
              <a:latin typeface="Arial"/>
              <a:ea typeface="Meiryo"/>
              <a:cs typeface="Arial"/>
            </a:endParaRPr>
          </a:p>
          <a:p>
            <a:pPr algn="just"/>
            <a:r>
              <a:rPr lang="en-US" sz="1600" b="1">
                <a:solidFill>
                  <a:schemeClr val="bg1"/>
                </a:solidFill>
                <a:latin typeface="Arial"/>
                <a:cs typeface="Arial"/>
              </a:rPr>
              <a:t>Theresa Reynolds- 1912751</a:t>
            </a:r>
            <a:endParaRPr lang="en-US" sz="1600" b="1">
              <a:solidFill>
                <a:schemeClr val="bg1"/>
              </a:solidFill>
              <a:latin typeface="Arial"/>
              <a:ea typeface="Meiryo"/>
              <a:cs typeface="Arial"/>
            </a:endParaRPr>
          </a:p>
          <a:p>
            <a:pPr algn="just"/>
            <a:endParaRPr lang="en-US" sz="1900" b="1">
              <a:solidFill>
                <a:schemeClr val="tx1">
                  <a:lumMod val="75000"/>
                  <a:lumOff val="25000"/>
                </a:schemeClr>
              </a:solidFill>
              <a:latin typeface="Arial"/>
              <a:ea typeface="Meiryo"/>
              <a:cs typeface="Arial"/>
            </a:endParaRPr>
          </a:p>
          <a:p>
            <a:pPr algn="just"/>
            <a:endParaRPr lang="en-US" sz="1900" b="1">
              <a:solidFill>
                <a:schemeClr val="tx1">
                  <a:lumMod val="75000"/>
                  <a:lumOff val="25000"/>
                </a:schemeClr>
              </a:solidFill>
              <a:latin typeface="Arial"/>
              <a:cs typeface="Arial"/>
            </a:endParaRPr>
          </a:p>
          <a:p>
            <a:endParaRPr lang="en-US" sz="1900">
              <a:solidFill>
                <a:schemeClr val="tx1">
                  <a:lumMod val="75000"/>
                  <a:lumOff val="25000"/>
                </a:schemeClr>
              </a:solidFill>
            </a:endParaRPr>
          </a:p>
          <a:p>
            <a:endParaRPr lang="en-US" sz="1900">
              <a:solidFill>
                <a:schemeClr val="tx1">
                  <a:lumMod val="75000"/>
                  <a:lumOff val="25000"/>
                </a:schemeClr>
              </a:solidFill>
            </a:endParaRPr>
          </a:p>
        </p:txBody>
      </p:sp>
      <p:sp>
        <p:nvSpPr>
          <p:cNvPr id="4" name="TextBox 3">
            <a:extLst>
              <a:ext uri="{FF2B5EF4-FFF2-40B4-BE49-F238E27FC236}">
                <a16:creationId xmlns:a16="http://schemas.microsoft.com/office/drawing/2014/main" id="{44170CDF-7EB2-4859-98B6-4A24482901DD}"/>
              </a:ext>
            </a:extLst>
          </p:cNvPr>
          <p:cNvSpPr txBox="1"/>
          <p:nvPr/>
        </p:nvSpPr>
        <p:spPr>
          <a:xfrm>
            <a:off x="7959306" y="226587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ea typeface="Meiryo"/>
              </a:rPr>
              <a:t>Presented by:</a:t>
            </a:r>
          </a:p>
        </p:txBody>
      </p:sp>
      <p:graphicFrame>
        <p:nvGraphicFramePr>
          <p:cNvPr id="33" name="TextBox 1">
            <a:extLst>
              <a:ext uri="{FF2B5EF4-FFF2-40B4-BE49-F238E27FC236}">
                <a16:creationId xmlns:a16="http://schemas.microsoft.com/office/drawing/2014/main" id="{5A83FBB8-8084-4181-9726-ADBE6259790C}"/>
              </a:ext>
            </a:extLst>
          </p:cNvPr>
          <p:cNvGraphicFramePr/>
          <p:nvPr/>
        </p:nvGraphicFramePr>
        <p:xfrm>
          <a:off x="318800" y="2709450"/>
          <a:ext cx="4492052" cy="4170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0145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1" name="Freeform: Shape 90">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3" name="Freeform: Shape 92">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C663ECC-9CDB-443B-97A6-D8DCDC3C2607}"/>
              </a:ext>
            </a:extLst>
          </p:cNvPr>
          <p:cNvSpPr>
            <a:spLocks noGrp="1"/>
          </p:cNvSpPr>
          <p:nvPr>
            <p:ph type="title"/>
          </p:nvPr>
        </p:nvSpPr>
        <p:spPr>
          <a:xfrm>
            <a:off x="914400" y="227252"/>
            <a:ext cx="5411050" cy="815708"/>
          </a:xfrm>
        </p:spPr>
        <p:txBody>
          <a:bodyPr vert="horz" lIns="109728" tIns="109728" rIns="109728" bIns="91440" rtlCol="0" anchor="b">
            <a:normAutofit/>
          </a:bodyPr>
          <a:lstStyle/>
          <a:p>
            <a:r>
              <a:rPr lang="en-US" sz="2800">
                <a:latin typeface="Arial"/>
                <a:cs typeface="Arial"/>
              </a:rPr>
              <a:t>Introduction </a:t>
            </a:r>
          </a:p>
        </p:txBody>
      </p:sp>
      <p:sp>
        <p:nvSpPr>
          <p:cNvPr id="32" name="Content Placeholder 39">
            <a:extLst>
              <a:ext uri="{FF2B5EF4-FFF2-40B4-BE49-F238E27FC236}">
                <a16:creationId xmlns:a16="http://schemas.microsoft.com/office/drawing/2014/main" id="{610E1764-C059-47A5-8C4D-03F3BBB9D962}"/>
              </a:ext>
            </a:extLst>
          </p:cNvPr>
          <p:cNvSpPr>
            <a:spLocks noGrp="1"/>
          </p:cNvSpPr>
          <p:nvPr/>
        </p:nvSpPr>
        <p:spPr>
          <a:xfrm>
            <a:off x="612475" y="1116494"/>
            <a:ext cx="5181599" cy="3467518"/>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nSpc>
                <a:spcPct val="130000"/>
              </a:lnSpc>
            </a:pPr>
            <a:r>
              <a:rPr lang="en-US" sz="1100" b="1">
                <a:latin typeface="Arial"/>
                <a:cs typeface="Arial"/>
              </a:rPr>
              <a:t>Neighbour hood Services-housing needs units; welcome to the family D. Let me introduce you to our team:</a:t>
            </a:r>
          </a:p>
          <a:p>
            <a:pPr>
              <a:lnSpc>
                <a:spcPct val="130000"/>
              </a:lnSpc>
            </a:pPr>
            <a:r>
              <a:rPr lang="en-US" sz="1100" b="1">
                <a:latin typeface="Arial"/>
                <a:cs typeface="Arial"/>
              </a:rPr>
              <a:t>Chantelle Simmonds, Theresa Reynolds, Nikole Atkinson, Shana Rankin</a:t>
            </a:r>
          </a:p>
          <a:p>
            <a:pPr>
              <a:lnSpc>
                <a:spcPct val="130000"/>
              </a:lnSpc>
            </a:pPr>
            <a:r>
              <a:rPr lang="en-US" sz="1100" b="1">
                <a:latin typeface="Arial"/>
                <a:cs typeface="Arial"/>
              </a:rPr>
              <a:t>In our presentation, we will go over the following areas:</a:t>
            </a:r>
          </a:p>
          <a:p>
            <a:pPr>
              <a:lnSpc>
                <a:spcPct val="130000"/>
              </a:lnSpc>
            </a:pPr>
            <a:r>
              <a:rPr lang="en-US" sz="1100" b="1">
                <a:latin typeface="Arial"/>
                <a:cs typeface="Arial"/>
              </a:rPr>
              <a:t>Risk factors that contribute to the vulnerability of children/young people and families.</a:t>
            </a:r>
          </a:p>
          <a:p>
            <a:pPr>
              <a:lnSpc>
                <a:spcPct val="130000"/>
              </a:lnSpc>
            </a:pPr>
            <a:r>
              <a:rPr lang="en-US" sz="1100" b="1">
                <a:latin typeface="Arial"/>
                <a:cs typeface="Arial"/>
              </a:rPr>
              <a:t>By examining what policies and procedures used and prevent a repeat of the previous incident.</a:t>
            </a:r>
          </a:p>
          <a:p>
            <a:pPr>
              <a:lnSpc>
                <a:spcPct val="130000"/>
              </a:lnSpc>
            </a:pPr>
            <a:r>
              <a:rPr lang="en-US" sz="1100" b="1">
                <a:latin typeface="Arial"/>
                <a:cs typeface="Arial"/>
              </a:rPr>
              <a:t>Multidisciplinary services that address the vulnerabilities of children, adolescents, and families will be assessed with health and social care agencies.</a:t>
            </a:r>
          </a:p>
          <a:p>
            <a:pPr>
              <a:lnSpc>
                <a:spcPct val="130000"/>
              </a:lnSpc>
            </a:pPr>
            <a:r>
              <a:rPr lang="en-US" sz="1100" b="1">
                <a:latin typeface="Arial"/>
                <a:cs typeface="Arial"/>
              </a:rPr>
              <a:t>My team will be happy to answer any question after the presentation.</a:t>
            </a:r>
            <a:endParaRPr lang="en-US" sz="1100" b="1">
              <a:latin typeface="Arial"/>
              <a:ea typeface="Meiryo"/>
              <a:cs typeface="Arial"/>
            </a:endParaRPr>
          </a:p>
        </p:txBody>
      </p:sp>
      <p:sp>
        <p:nvSpPr>
          <p:cNvPr id="95" name="Freeform: Shape 94">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5" descr="Logo, company name&#10;&#10;Description automatically generated">
            <a:extLst>
              <a:ext uri="{FF2B5EF4-FFF2-40B4-BE49-F238E27FC236}">
                <a16:creationId xmlns:a16="http://schemas.microsoft.com/office/drawing/2014/main" id="{EE3C3ED1-A9E6-4486-843D-B69937E09E47}"/>
              </a:ext>
            </a:extLst>
          </p:cNvPr>
          <p:cNvPicPr>
            <a:picLocks noChangeAspect="1"/>
          </p:cNvPicPr>
          <p:nvPr/>
        </p:nvPicPr>
        <p:blipFill rotWithShape="1">
          <a:blip r:embed="rId2"/>
          <a:srcRect r="477" b="-2"/>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239291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2" name="Freeform: Shape 41">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2" name="Rectangle 51">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AE905F1-9FB3-4F11-82A1-1A7D3C995835}"/>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20000"/>
              </a:lnSpc>
            </a:pPr>
            <a:r>
              <a:rPr lang="en-US" sz="5400">
                <a:solidFill>
                  <a:schemeClr val="tx1">
                    <a:lumMod val="85000"/>
                    <a:lumOff val="15000"/>
                  </a:schemeClr>
                </a:solidFill>
              </a:rPr>
              <a:t>Risk factors </a:t>
            </a:r>
            <a:br>
              <a:rPr lang="en-US" sz="5400">
                <a:solidFill>
                  <a:schemeClr val="tx1">
                    <a:lumMod val="85000"/>
                    <a:lumOff val="15000"/>
                  </a:schemeClr>
                </a:solidFill>
              </a:rPr>
            </a:br>
            <a:r>
              <a:rPr lang="en-US" sz="5400">
                <a:solidFill>
                  <a:schemeClr val="tx1">
                    <a:lumMod val="85000"/>
                    <a:lumOff val="15000"/>
                  </a:schemeClr>
                </a:solidFill>
              </a:rPr>
              <a:t>&amp; Impacts </a:t>
            </a:r>
          </a:p>
        </p:txBody>
      </p:sp>
      <p:sp>
        <p:nvSpPr>
          <p:cNvPr id="54" name="Freeform: Shape 53">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Exclamation mark on a yellow background">
            <a:extLst>
              <a:ext uri="{FF2B5EF4-FFF2-40B4-BE49-F238E27FC236}">
                <a16:creationId xmlns:a16="http://schemas.microsoft.com/office/drawing/2014/main" id="{E582555B-5182-480E-A9A4-A3C29F97FDC3}"/>
              </a:ext>
            </a:extLst>
          </p:cNvPr>
          <p:cNvPicPr>
            <a:picLocks noChangeAspect="1"/>
          </p:cNvPicPr>
          <p:nvPr/>
        </p:nvPicPr>
        <p:blipFill rotWithShape="1">
          <a:blip r:embed="rId2"/>
          <a:srcRect l="28710" r="16566"/>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432621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70" name="Straight Connector 4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2" name="Rectangle 45">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4" name="Freeform: Shape 47">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5" name="Freeform: Shape 49">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A1236412-73EE-441D-B965-3B9C642C2A0D}"/>
              </a:ext>
            </a:extLst>
          </p:cNvPr>
          <p:cNvSpPr>
            <a:spLocks noGrp="1"/>
          </p:cNvSpPr>
          <p:nvPr>
            <p:ph sz="half" idx="4294967295"/>
          </p:nvPr>
        </p:nvSpPr>
        <p:spPr>
          <a:xfrm>
            <a:off x="224288" y="1231513"/>
            <a:ext cx="6288655" cy="4876499"/>
          </a:xfrm>
          <a:prstGeom prst="rect">
            <a:avLst/>
          </a:prstGeom>
        </p:spPr>
        <p:txBody>
          <a:bodyPr vert="horz" lIns="109728" tIns="109728" rIns="109728" bIns="91440" rtlCol="0" anchor="t">
            <a:noAutofit/>
          </a:bodyPr>
          <a:lstStyle/>
          <a:p>
            <a:pPr marL="171450" indent="-171450">
              <a:lnSpc>
                <a:spcPct val="130000"/>
              </a:lnSpc>
              <a:buFont typeface="Courier New" panose="020B0503020204020204" pitchFamily="34" charset="0"/>
              <a:buChar char="o"/>
            </a:pPr>
            <a:r>
              <a:rPr lang="en-US" sz="1200">
                <a:latin typeface="Arial"/>
                <a:cs typeface="Arial"/>
              </a:rPr>
              <a:t>Reoccurrence of domestic violence</a:t>
            </a:r>
            <a:endParaRPr lang="en-US">
              <a:ea typeface="Meiryo"/>
            </a:endParaRPr>
          </a:p>
          <a:p>
            <a:pPr marL="171450" indent="-171450">
              <a:lnSpc>
                <a:spcPct val="130000"/>
              </a:lnSpc>
              <a:buFont typeface="Courier New" panose="020B0503020204020204" pitchFamily="34" charset="0"/>
              <a:buChar char="o"/>
            </a:pPr>
            <a:r>
              <a:rPr lang="en-US" sz="1200">
                <a:latin typeface="Arial"/>
                <a:cs typeface="Arial"/>
              </a:rPr>
              <a:t>Family structure. </a:t>
            </a:r>
            <a:endParaRPr lang="en-US">
              <a:latin typeface="Meiryo"/>
              <a:ea typeface="Meiryo"/>
              <a:cs typeface="Arial"/>
            </a:endParaRPr>
          </a:p>
          <a:p>
            <a:pPr marL="171450" indent="-171450">
              <a:lnSpc>
                <a:spcPct val="130000"/>
              </a:lnSpc>
              <a:buFont typeface="Courier New" panose="020B0503020204020204" pitchFamily="34" charset="0"/>
              <a:buChar char="o"/>
            </a:pPr>
            <a:r>
              <a:rPr lang="en-US" sz="1200">
                <a:latin typeface="Arial"/>
                <a:ea typeface="Meiryo"/>
                <a:cs typeface="Arial"/>
              </a:rPr>
              <a:t>Increased pressure.</a:t>
            </a:r>
          </a:p>
          <a:p>
            <a:pPr marL="171450" indent="-171450">
              <a:lnSpc>
                <a:spcPct val="130000"/>
              </a:lnSpc>
              <a:buFont typeface="Courier New" panose="020B0503020204020204" pitchFamily="34" charset="0"/>
              <a:buChar char="o"/>
            </a:pPr>
            <a:r>
              <a:rPr lang="en-US" sz="1200">
                <a:latin typeface="Arial"/>
                <a:cs typeface="Arial"/>
              </a:rPr>
              <a:t>Psychological impacts .</a:t>
            </a:r>
          </a:p>
          <a:p>
            <a:pPr marL="171450" indent="-171450">
              <a:lnSpc>
                <a:spcPct val="130000"/>
              </a:lnSpc>
              <a:buFont typeface="Courier New" panose="020B0503020204020204" pitchFamily="34" charset="0"/>
              <a:buChar char="o"/>
            </a:pPr>
            <a:r>
              <a:rPr lang="en-US" sz="1200">
                <a:latin typeface="Arial"/>
                <a:cs typeface="Arial"/>
              </a:rPr>
              <a:t>Lack of School attendance and educational needs.</a:t>
            </a:r>
          </a:p>
          <a:p>
            <a:pPr marL="171450" indent="-171450">
              <a:lnSpc>
                <a:spcPct val="130000"/>
              </a:lnSpc>
              <a:buFont typeface="Courier New" panose="020B0503020204020204" pitchFamily="34" charset="0"/>
              <a:buChar char="o"/>
            </a:pPr>
            <a:r>
              <a:rPr lang="en-US" sz="1200">
                <a:latin typeface="Arial"/>
                <a:cs typeface="Arial"/>
              </a:rPr>
              <a:t>Debt.</a:t>
            </a:r>
          </a:p>
          <a:p>
            <a:pPr marL="171450" indent="-171450">
              <a:lnSpc>
                <a:spcPct val="130000"/>
              </a:lnSpc>
              <a:buFont typeface="Courier New" panose="020B0503020204020204" pitchFamily="34" charset="0"/>
              <a:buChar char="o"/>
            </a:pPr>
            <a:r>
              <a:rPr lang="en-US" sz="1200">
                <a:latin typeface="Arial"/>
                <a:cs typeface="Arial"/>
              </a:rPr>
              <a:t>Children being taken into care, because mother cannot safeguard and meet the children's needs. (Centers for Disease and Prevention 2021)</a:t>
            </a:r>
          </a:p>
          <a:p>
            <a:pPr indent="-285750">
              <a:lnSpc>
                <a:spcPct val="130000"/>
              </a:lnSpc>
              <a:buFont typeface="Corbel" panose="020B0503020204020204" pitchFamily="34" charset="0"/>
              <a:buChar char="•"/>
            </a:pPr>
            <a:endParaRPr lang="en-US" sz="700"/>
          </a:p>
          <a:p>
            <a:pPr>
              <a:lnSpc>
                <a:spcPct val="130000"/>
              </a:lnSpc>
            </a:pPr>
            <a:endParaRPr lang="en-US" sz="700"/>
          </a:p>
        </p:txBody>
      </p:sp>
      <p:sp>
        <p:nvSpPr>
          <p:cNvPr id="76" name="Freeform: Shape 51">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6" descr="A picture containing text&#10;&#10;Description automatically generated">
            <a:extLst>
              <a:ext uri="{FF2B5EF4-FFF2-40B4-BE49-F238E27FC236}">
                <a16:creationId xmlns:a16="http://schemas.microsoft.com/office/drawing/2014/main" id="{26BCC5F7-0BD4-431A-BBDF-C197881D45B3}"/>
              </a:ext>
            </a:extLst>
          </p:cNvPr>
          <p:cNvPicPr>
            <a:picLocks noChangeAspect="1"/>
          </p:cNvPicPr>
          <p:nvPr/>
        </p:nvPicPr>
        <p:blipFill rotWithShape="1">
          <a:blip r:embed="rId3"/>
          <a:srcRect l="11908" r="10850"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
        <p:nvSpPr>
          <p:cNvPr id="39" name="TextBox 38">
            <a:extLst>
              <a:ext uri="{FF2B5EF4-FFF2-40B4-BE49-F238E27FC236}">
                <a16:creationId xmlns:a16="http://schemas.microsoft.com/office/drawing/2014/main" id="{48587ABA-5385-412E-ADAA-2126ACBB6342}"/>
              </a:ext>
            </a:extLst>
          </p:cNvPr>
          <p:cNvSpPr txBox="1"/>
          <p:nvPr/>
        </p:nvSpPr>
        <p:spPr>
          <a:xfrm>
            <a:off x="81729" y="6569954"/>
            <a:ext cx="1725406" cy="22811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endParaRPr lang="en-GB" sz="1300">
              <a:ea typeface="Meiryo"/>
            </a:endParaRPr>
          </a:p>
        </p:txBody>
      </p:sp>
      <p:sp>
        <p:nvSpPr>
          <p:cNvPr id="4" name="TextBox 3">
            <a:extLst>
              <a:ext uri="{FF2B5EF4-FFF2-40B4-BE49-F238E27FC236}">
                <a16:creationId xmlns:a16="http://schemas.microsoft.com/office/drawing/2014/main" id="{BBADEB81-A296-41C0-8D2A-36378EE81B73}"/>
              </a:ext>
            </a:extLst>
          </p:cNvPr>
          <p:cNvSpPr txBox="1"/>
          <p:nvPr/>
        </p:nvSpPr>
        <p:spPr>
          <a:xfrm>
            <a:off x="9914626" y="6234023"/>
            <a:ext cx="324640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800">
                <a:latin typeface="Arial"/>
                <a:ea typeface="+mn-lt"/>
                <a:cs typeface="+mn-lt"/>
              </a:rPr>
              <a:t>(brown, </a:t>
            </a:r>
            <a:r>
              <a:rPr lang="en-GB" sz="800" err="1">
                <a:latin typeface="Arial"/>
                <a:ea typeface="+mn-lt"/>
                <a:cs typeface="+mn-lt"/>
              </a:rPr>
              <a:t>quinn</a:t>
            </a:r>
            <a:r>
              <a:rPr lang="en-GB" sz="800">
                <a:latin typeface="Arial"/>
                <a:ea typeface="+mn-lt"/>
                <a:cs typeface="+mn-lt"/>
              </a:rPr>
              <a:t> </a:t>
            </a:r>
            <a:r>
              <a:rPr lang="en-GB" sz="800" err="1">
                <a:latin typeface="Arial"/>
                <a:ea typeface="+mn-lt"/>
                <a:cs typeface="+mn-lt"/>
              </a:rPr>
              <a:t>jr</a:t>
            </a:r>
            <a:r>
              <a:rPr lang="en-GB" sz="800">
                <a:latin typeface="Arial"/>
                <a:ea typeface="+mn-lt"/>
                <a:cs typeface="+mn-lt"/>
              </a:rPr>
              <a:t>, </a:t>
            </a:r>
            <a:r>
              <a:rPr lang="en-GB" sz="800" err="1">
                <a:latin typeface="Arial"/>
                <a:ea typeface="+mn-lt"/>
                <a:cs typeface="+mn-lt"/>
              </a:rPr>
              <a:t>hartman</a:t>
            </a:r>
            <a:r>
              <a:rPr lang="en-GB" sz="800">
                <a:latin typeface="Arial"/>
                <a:ea typeface="+mn-lt"/>
                <a:cs typeface="+mn-lt"/>
              </a:rPr>
              <a:t> and tweedy, 2008)</a:t>
            </a:r>
            <a:endParaRPr lang="en-US" sz="800">
              <a:latin typeface="Arial"/>
            </a:endParaRPr>
          </a:p>
        </p:txBody>
      </p:sp>
      <p:sp>
        <p:nvSpPr>
          <p:cNvPr id="2" name="TextBox 1">
            <a:extLst>
              <a:ext uri="{FF2B5EF4-FFF2-40B4-BE49-F238E27FC236}">
                <a16:creationId xmlns:a16="http://schemas.microsoft.com/office/drawing/2014/main" id="{2AE26E1F-E40B-4C89-BD28-5D4AB7F12053}"/>
              </a:ext>
            </a:extLst>
          </p:cNvPr>
          <p:cNvSpPr txBox="1"/>
          <p:nvPr/>
        </p:nvSpPr>
        <p:spPr>
          <a:xfrm>
            <a:off x="1446363" y="253042"/>
            <a:ext cx="3792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ea typeface="Meiryo"/>
                <a:cs typeface="Arial"/>
              </a:rPr>
              <a:t>Risk's </a:t>
            </a:r>
          </a:p>
        </p:txBody>
      </p:sp>
    </p:spTree>
    <p:extLst>
      <p:ext uri="{BB962C8B-B14F-4D97-AF65-F5344CB8AC3E}">
        <p14:creationId xmlns:p14="http://schemas.microsoft.com/office/powerpoint/2010/main" val="3311895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31">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Explosion of a cloud of powder of particles of colour white and a black background">
            <a:extLst>
              <a:ext uri="{FF2B5EF4-FFF2-40B4-BE49-F238E27FC236}">
                <a16:creationId xmlns:a16="http://schemas.microsoft.com/office/drawing/2014/main" id="{335616A8-38FC-4E63-A85B-AFDB41CAC845}"/>
              </a:ext>
            </a:extLst>
          </p:cNvPr>
          <p:cNvPicPr>
            <a:picLocks noChangeAspect="1"/>
          </p:cNvPicPr>
          <p:nvPr/>
        </p:nvPicPr>
        <p:blipFill rotWithShape="1">
          <a:blip r:embed="rId2"/>
          <a:srcRect t="24982" r="-1" b="-1"/>
          <a:stretch/>
        </p:blipFill>
        <p:spPr>
          <a:xfrm>
            <a:off x="20" y="10"/>
            <a:ext cx="12191980" cy="6857990"/>
          </a:xfrm>
          <a:prstGeom prst="rect">
            <a:avLst/>
          </a:prstGeom>
        </p:spPr>
      </p:pic>
      <p:sp>
        <p:nvSpPr>
          <p:cNvPr id="30" name="Freeform: Shape 33">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C14E05-E780-4F23-B2ED-EACB84FDFC5F}"/>
              </a:ext>
            </a:extLst>
          </p:cNvPr>
          <p:cNvSpPr>
            <a:spLocks noGrp="1"/>
          </p:cNvSpPr>
          <p:nvPr>
            <p:ph type="title"/>
          </p:nvPr>
        </p:nvSpPr>
        <p:spPr>
          <a:xfrm>
            <a:off x="2222800" y="83479"/>
            <a:ext cx="8391967" cy="1344612"/>
          </a:xfrm>
        </p:spPr>
        <p:txBody>
          <a:bodyPr vert="horz" lIns="109728" tIns="109728" rIns="109728" bIns="91440" rtlCol="0" anchor="b">
            <a:normAutofit/>
          </a:bodyPr>
          <a:lstStyle/>
          <a:p>
            <a:pPr algn="ctr"/>
            <a:r>
              <a:rPr lang="en-US"/>
              <a:t>Impacts</a:t>
            </a:r>
          </a:p>
        </p:txBody>
      </p:sp>
      <p:sp>
        <p:nvSpPr>
          <p:cNvPr id="31" name="Freeform: Shape 35">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3" name="Freeform: Shape 37">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Content Placeholder 3">
            <a:extLst>
              <a:ext uri="{FF2B5EF4-FFF2-40B4-BE49-F238E27FC236}">
                <a16:creationId xmlns:a16="http://schemas.microsoft.com/office/drawing/2014/main" id="{27A85DE1-7982-47C7-91AB-02BE2BDD0936}"/>
              </a:ext>
            </a:extLst>
          </p:cNvPr>
          <p:cNvSpPr>
            <a:spLocks noGrp="1"/>
          </p:cNvSpPr>
          <p:nvPr/>
        </p:nvSpPr>
        <p:spPr>
          <a:xfrm>
            <a:off x="2222800" y="1427280"/>
            <a:ext cx="8391967" cy="3124594"/>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171450" indent="-171450">
              <a:lnSpc>
                <a:spcPct val="130000"/>
              </a:lnSpc>
              <a:buFont typeface="Arial" panose="020B0503020204020204" pitchFamily="34" charset="0"/>
              <a:buChar char="•"/>
            </a:pPr>
            <a:r>
              <a:rPr lang="en-US" sz="1200">
                <a:latin typeface="Arial"/>
                <a:cs typeface="Arial"/>
              </a:rPr>
              <a:t>The impact of the domestic violence on the children may be with them into adulthood </a:t>
            </a:r>
            <a:endParaRPr lang="en-US">
              <a:latin typeface="Meiryo"/>
              <a:ea typeface="Meiryo"/>
              <a:cs typeface="Arial"/>
            </a:endParaRPr>
          </a:p>
          <a:p>
            <a:pPr marL="171450" indent="-171450">
              <a:lnSpc>
                <a:spcPct val="130000"/>
              </a:lnSpc>
              <a:buFont typeface="Arial" panose="020B0503020204020204" pitchFamily="34" charset="0"/>
              <a:buChar char="•"/>
            </a:pPr>
            <a:r>
              <a:rPr lang="en-US" sz="1200">
                <a:latin typeface="Arial"/>
                <a:cs typeface="Arial"/>
              </a:rPr>
              <a:t>Disabled son of primary age have further effects of his learning ability and development. Being exposed to prejudice and discrimination at school. He may not be able to process the changes, which can lead to further problem.</a:t>
            </a:r>
            <a:endParaRPr lang="en-US">
              <a:ea typeface="Meiryo"/>
            </a:endParaRPr>
          </a:p>
          <a:p>
            <a:pPr marL="171450" indent="-171450">
              <a:lnSpc>
                <a:spcPct val="130000"/>
              </a:lnSpc>
              <a:buFont typeface="Arial" panose="020B0503020204020204" pitchFamily="34" charset="0"/>
              <a:buChar char="•"/>
            </a:pPr>
            <a:r>
              <a:rPr lang="en-US" sz="1200">
                <a:latin typeface="Arial"/>
                <a:cs typeface="Arial"/>
              </a:rPr>
              <a:t>Children may get nightmares, flashbacks of the indecent they witnessed, and also  have post-traumatic stress disorder.</a:t>
            </a:r>
          </a:p>
          <a:p>
            <a:pPr marL="171450" indent="-171450">
              <a:lnSpc>
                <a:spcPct val="130000"/>
              </a:lnSpc>
              <a:buFont typeface="Arial" panose="020B0503020204020204" pitchFamily="34" charset="0"/>
              <a:buChar char="•"/>
            </a:pPr>
            <a:r>
              <a:rPr lang="en-US" sz="1200">
                <a:latin typeface="Arial"/>
                <a:cs typeface="Arial"/>
              </a:rPr>
              <a:t>The impact of the domestic violence can leave children lose interest on going to school, the frightening experiences that they can make it difficult to concentrate in school.</a:t>
            </a:r>
            <a:endParaRPr lang="en-US" sz="1200" b="1">
              <a:latin typeface="Arial"/>
              <a:cs typeface="Arial"/>
            </a:endParaRPr>
          </a:p>
          <a:p>
            <a:pPr marL="171450" indent="-171450">
              <a:lnSpc>
                <a:spcPct val="130000"/>
              </a:lnSpc>
              <a:buFont typeface="Arial" panose="020B0503020204020204" pitchFamily="34" charset="0"/>
              <a:buChar char="•"/>
            </a:pPr>
            <a:r>
              <a:rPr lang="en-US" sz="1200">
                <a:latin typeface="Arial"/>
                <a:cs typeface="Arial"/>
              </a:rPr>
              <a:t>The mother juggling between responsibilities may make life a lot tougher and feel more pressure</a:t>
            </a:r>
          </a:p>
          <a:p>
            <a:pPr indent="-285750">
              <a:lnSpc>
                <a:spcPct val="130000"/>
              </a:lnSpc>
              <a:buFont typeface="Corbel" panose="020B0503020204020204" pitchFamily="34" charset="0"/>
              <a:buChar char="•"/>
            </a:pPr>
            <a:endParaRPr lang="en-US" sz="700"/>
          </a:p>
          <a:p>
            <a:pPr indent="-285750">
              <a:lnSpc>
                <a:spcPct val="130000"/>
              </a:lnSpc>
              <a:buFont typeface="Corbel" panose="020B0503020204020204" pitchFamily="34" charset="0"/>
              <a:buChar char="•"/>
            </a:pPr>
            <a:endParaRPr lang="en-US" sz="700"/>
          </a:p>
        </p:txBody>
      </p:sp>
    </p:spTree>
    <p:extLst>
      <p:ext uri="{BB962C8B-B14F-4D97-AF65-F5344CB8AC3E}">
        <p14:creationId xmlns:p14="http://schemas.microsoft.com/office/powerpoint/2010/main" val="2431609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Illuminated San Francisco City Hall">
            <a:extLst>
              <a:ext uri="{FF2B5EF4-FFF2-40B4-BE49-F238E27FC236}">
                <a16:creationId xmlns:a16="http://schemas.microsoft.com/office/drawing/2014/main" id="{76EC6A1D-F443-4C60-889B-BF74B27F90F0}"/>
              </a:ext>
            </a:extLst>
          </p:cNvPr>
          <p:cNvPicPr>
            <a:picLocks noChangeAspect="1"/>
          </p:cNvPicPr>
          <p:nvPr/>
        </p:nvPicPr>
        <p:blipFill rotWithShape="1">
          <a:blip r:embed="rId2"/>
          <a:srcRect t="15644" r="6" b="6"/>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FBE484-1A8E-4110-B84E-A80559916E6E}"/>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Policies &amp; Intervention</a:t>
            </a:r>
            <a:endParaRPr lang="en-US" err="1">
              <a:solidFill>
                <a:schemeClr val="bg1"/>
              </a:solidFill>
            </a:endParaRPr>
          </a:p>
        </p:txBody>
      </p:sp>
    </p:spTree>
    <p:extLst>
      <p:ext uri="{BB962C8B-B14F-4D97-AF65-F5344CB8AC3E}">
        <p14:creationId xmlns:p14="http://schemas.microsoft.com/office/powerpoint/2010/main" val="809517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7" name="Rectangle 7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712D4A3-AD1A-45C2-8312-5366B8F17CAE}"/>
              </a:ext>
            </a:extLst>
          </p:cNvPr>
          <p:cNvSpPr>
            <a:spLocks noGrp="1"/>
          </p:cNvSpPr>
          <p:nvPr>
            <p:ph type="title"/>
          </p:nvPr>
        </p:nvSpPr>
        <p:spPr>
          <a:xfrm>
            <a:off x="-94976" y="34455"/>
            <a:ext cx="8031053" cy="601519"/>
          </a:xfrm>
        </p:spPr>
        <p:txBody>
          <a:bodyPr anchor="b">
            <a:normAutofit fontScale="90000"/>
          </a:bodyPr>
          <a:lstStyle/>
          <a:p>
            <a:r>
              <a:rPr lang="en-GB">
                <a:latin typeface="Arial"/>
                <a:ea typeface="Meiryo"/>
                <a:cs typeface="Arial"/>
              </a:rPr>
              <a:t>Policies and professional interventions </a:t>
            </a:r>
          </a:p>
        </p:txBody>
      </p:sp>
      <p:sp>
        <p:nvSpPr>
          <p:cNvPr id="3" name="Content Placeholder 2">
            <a:extLst>
              <a:ext uri="{FF2B5EF4-FFF2-40B4-BE49-F238E27FC236}">
                <a16:creationId xmlns:a16="http://schemas.microsoft.com/office/drawing/2014/main" id="{759433F6-B8FC-4766-AAED-84074E69830F}"/>
              </a:ext>
            </a:extLst>
          </p:cNvPr>
          <p:cNvSpPr>
            <a:spLocks noGrp="1"/>
          </p:cNvSpPr>
          <p:nvPr>
            <p:ph idx="1"/>
          </p:nvPr>
        </p:nvSpPr>
        <p:spPr>
          <a:xfrm>
            <a:off x="151077" y="632668"/>
            <a:ext cx="6680162" cy="5362625"/>
          </a:xfrm>
        </p:spPr>
        <p:txBody>
          <a:bodyPr vert="horz" lIns="109728" tIns="109728" rIns="109728" bIns="91440" rtlCol="0" anchor="t">
            <a:noAutofit/>
          </a:bodyPr>
          <a:lstStyle/>
          <a:p>
            <a:pPr>
              <a:lnSpc>
                <a:spcPct val="130000"/>
              </a:lnSpc>
            </a:pPr>
            <a:r>
              <a:rPr lang="en-GB" sz="1200" b="1">
                <a:latin typeface="Arial"/>
                <a:ea typeface="+mn-lt"/>
                <a:cs typeface="+mn-lt"/>
              </a:rPr>
              <a:t>According to Chauhan et al. (2017), behaviour change interventions such as education, training, and enablement in collaborative team-based approaches effectively change the practise of primary healthcare professionals. Environmental restructuring approaches, such as nurse-led care and modelling, need to be tested further. Financial incentives for family physicians have no effect on long-term practise changes.</a:t>
            </a:r>
          </a:p>
          <a:p>
            <a:pPr>
              <a:lnSpc>
                <a:spcPct val="130000"/>
              </a:lnSpc>
            </a:pPr>
            <a:r>
              <a:rPr lang="en-GB" sz="1200" b="1">
                <a:latin typeface="Arial"/>
                <a:ea typeface="Meiryo"/>
                <a:cs typeface="Arial"/>
              </a:rPr>
              <a:t>The Care Act 2014 would be used by all services used with the family </a:t>
            </a:r>
          </a:p>
          <a:p>
            <a:pPr>
              <a:lnSpc>
                <a:spcPct val="130000"/>
              </a:lnSpc>
            </a:pPr>
            <a:r>
              <a:rPr lang="en-GB" sz="1200" b="1">
                <a:latin typeface="Arial"/>
                <a:ea typeface="Meiryo"/>
                <a:cs typeface="Arial"/>
              </a:rPr>
              <a:t>Data Protection Act ( only information needed to be shared with the relevant people involved with the family)</a:t>
            </a:r>
          </a:p>
          <a:p>
            <a:pPr>
              <a:lnSpc>
                <a:spcPct val="130000"/>
              </a:lnSpc>
            </a:pPr>
            <a:endParaRPr lang="en-GB" sz="1200" b="1">
              <a:latin typeface="Arial"/>
              <a:ea typeface="Meiryo"/>
              <a:cs typeface="Arial"/>
            </a:endParaRPr>
          </a:p>
          <a:p>
            <a:pPr>
              <a:lnSpc>
                <a:spcPct val="130000"/>
              </a:lnSpc>
            </a:pPr>
            <a:r>
              <a:rPr lang="en-GB" sz="1200" b="1">
                <a:latin typeface="Arial"/>
                <a:ea typeface="+mn-lt"/>
                <a:cs typeface="+mn-lt"/>
              </a:rPr>
              <a:t>According to (Morris 1999), disabled children are especially vulnerable to abuse, but several factors prevent them from being protected. The Children Act regulations on short-term and long-term placements are frequently not followed, and disabled children and young people have little say in decisions that affect them and few opportunities to express their feelings. The Children Act of 2004 evolved from the Children Act of 1989. It emphasised that all individuals and organisations who work with children have a responsibility to help safeguard children and promote their welfare and well-being.</a:t>
            </a:r>
            <a:endParaRPr lang="en-GB" sz="1200" b="1">
              <a:latin typeface="Arial"/>
              <a:cs typeface="Arial"/>
            </a:endParaRPr>
          </a:p>
        </p:txBody>
      </p:sp>
      <p:sp>
        <p:nvSpPr>
          <p:cNvPr id="98" name="Freeform: Shape 7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73906" y="0"/>
            <a:ext cx="5118093"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Freeform: Shape 79">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2860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0" name="Freeform: Shape 81">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82142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6" name="Picture 36">
            <a:extLst>
              <a:ext uri="{FF2B5EF4-FFF2-40B4-BE49-F238E27FC236}">
                <a16:creationId xmlns:a16="http://schemas.microsoft.com/office/drawing/2014/main" id="{9FA424FC-B9D8-410C-A78F-0CBDE9C8879E}"/>
              </a:ext>
            </a:extLst>
          </p:cNvPr>
          <p:cNvPicPr>
            <a:picLocks noChangeAspect="1"/>
          </p:cNvPicPr>
          <p:nvPr/>
        </p:nvPicPr>
        <p:blipFill rotWithShape="1">
          <a:blip r:embed="rId2"/>
          <a:srcRect l="26904" r="8810" b="-1"/>
          <a:stretch/>
        </p:blipFill>
        <p:spPr>
          <a:xfrm>
            <a:off x="7293798" y="10"/>
            <a:ext cx="4898203" cy="3488426"/>
          </a:xfrm>
          <a:custGeom>
            <a:avLst/>
            <a:gdLst/>
            <a:ahLst/>
            <a:cxnLst/>
            <a:rect l="l" t="t" r="r" b="b"/>
            <a:pathLst>
              <a:path w="4898203" h="3470148">
                <a:moveTo>
                  <a:pt x="1619455" y="0"/>
                </a:moveTo>
                <a:lnTo>
                  <a:pt x="2712688" y="0"/>
                </a:lnTo>
                <a:lnTo>
                  <a:pt x="3492854" y="0"/>
                </a:lnTo>
                <a:lnTo>
                  <a:pt x="4540916" y="0"/>
                </a:lnTo>
                <a:lnTo>
                  <a:pt x="4707219" y="0"/>
                </a:lnTo>
                <a:lnTo>
                  <a:pt x="4898203" y="0"/>
                </a:lnTo>
                <a:lnTo>
                  <a:pt x="4898203" y="3470148"/>
                </a:lnTo>
                <a:lnTo>
                  <a:pt x="0" y="3470148"/>
                </a:lnTo>
                <a:lnTo>
                  <a:pt x="3126" y="3337395"/>
                </a:lnTo>
                <a:cubicBezTo>
                  <a:pt x="69921" y="1928213"/>
                  <a:pt x="634366" y="708413"/>
                  <a:pt x="1597331" y="14997"/>
                </a:cubicBezTo>
                <a:close/>
              </a:path>
            </a:pathLst>
          </a:custGeom>
        </p:spPr>
      </p:pic>
      <p:pic>
        <p:nvPicPr>
          <p:cNvPr id="71" name="Picture 72">
            <a:extLst>
              <a:ext uri="{FF2B5EF4-FFF2-40B4-BE49-F238E27FC236}">
                <a16:creationId xmlns:a16="http://schemas.microsoft.com/office/drawing/2014/main" id="{95999FC1-5230-4834-A4E0-E2282DAE6240}"/>
              </a:ext>
            </a:extLst>
          </p:cNvPr>
          <p:cNvPicPr>
            <a:picLocks noChangeAspect="1"/>
          </p:cNvPicPr>
          <p:nvPr/>
        </p:nvPicPr>
        <p:blipFill rotWithShape="1">
          <a:blip r:embed="rId3"/>
          <a:srcRect l="45471" r="11393"/>
          <a:stretch/>
        </p:blipFill>
        <p:spPr>
          <a:xfrm>
            <a:off x="7290230" y="3534156"/>
            <a:ext cx="4901771" cy="3323844"/>
          </a:xfrm>
          <a:custGeom>
            <a:avLst/>
            <a:gdLst/>
            <a:ahLst/>
            <a:cxnLst/>
            <a:rect l="l" t="t" r="r" b="b"/>
            <a:pathLst>
              <a:path w="4901771" h="3305556">
                <a:moveTo>
                  <a:pt x="1630" y="0"/>
                </a:moveTo>
                <a:lnTo>
                  <a:pt x="4901771" y="0"/>
                </a:lnTo>
                <a:lnTo>
                  <a:pt x="4901771" y="3305556"/>
                </a:lnTo>
                <a:lnTo>
                  <a:pt x="4710787" y="3305556"/>
                </a:lnTo>
                <a:lnTo>
                  <a:pt x="4544484" y="3305556"/>
                </a:lnTo>
                <a:lnTo>
                  <a:pt x="3496422" y="3305556"/>
                </a:lnTo>
                <a:lnTo>
                  <a:pt x="2716256" y="3305556"/>
                </a:lnTo>
                <a:lnTo>
                  <a:pt x="2502754" y="3305556"/>
                </a:lnTo>
                <a:lnTo>
                  <a:pt x="2390998" y="3228155"/>
                </a:lnTo>
                <a:cubicBezTo>
                  <a:pt x="2217180" y="3100664"/>
                  <a:pt x="2046553" y="2962953"/>
                  <a:pt x="1874350" y="2822370"/>
                </a:cubicBezTo>
                <a:cubicBezTo>
                  <a:pt x="928725" y="2050395"/>
                  <a:pt x="0" y="1416687"/>
                  <a:pt x="0" y="69212"/>
                </a:cubicBezTo>
                <a:close/>
              </a:path>
            </a:pathLst>
          </a:custGeom>
        </p:spPr>
      </p:pic>
      <p:sp>
        <p:nvSpPr>
          <p:cNvPr id="101" name="TextBox 100">
            <a:extLst>
              <a:ext uri="{FF2B5EF4-FFF2-40B4-BE49-F238E27FC236}">
                <a16:creationId xmlns:a16="http://schemas.microsoft.com/office/drawing/2014/main" id="{FF8E2A57-6A0A-4CC3-876C-4D5697F77E1D}"/>
              </a:ext>
            </a:extLst>
          </p:cNvPr>
          <p:cNvSpPr txBox="1"/>
          <p:nvPr/>
        </p:nvSpPr>
        <p:spPr>
          <a:xfrm>
            <a:off x="5696085" y="61686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(Morris, 1999)</a:t>
            </a:r>
            <a:endParaRPr lang="en-US" b="1"/>
          </a:p>
        </p:txBody>
      </p:sp>
    </p:spTree>
    <p:extLst>
      <p:ext uri="{BB962C8B-B14F-4D97-AF65-F5344CB8AC3E}">
        <p14:creationId xmlns:p14="http://schemas.microsoft.com/office/powerpoint/2010/main" val="3268179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8" name="Picture 9">
            <a:extLst>
              <a:ext uri="{FF2B5EF4-FFF2-40B4-BE49-F238E27FC236}">
                <a16:creationId xmlns:a16="http://schemas.microsoft.com/office/drawing/2014/main" id="{A8073417-81C8-4C0E-BF75-F18EE14B31DB}"/>
              </a:ext>
            </a:extLst>
          </p:cNvPr>
          <p:cNvPicPr>
            <a:picLocks noChangeAspect="1"/>
          </p:cNvPicPr>
          <p:nvPr/>
        </p:nvPicPr>
        <p:blipFill rotWithShape="1">
          <a:blip r:embed="rId2"/>
          <a:srcRect l="22859" r="-1"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graphicFrame>
        <p:nvGraphicFramePr>
          <p:cNvPr id="5" name="Content Placeholder 2">
            <a:extLst>
              <a:ext uri="{FF2B5EF4-FFF2-40B4-BE49-F238E27FC236}">
                <a16:creationId xmlns:a16="http://schemas.microsoft.com/office/drawing/2014/main" id="{544FC841-42D8-4CA4-840F-A2F87EC5CF2C}"/>
              </a:ext>
            </a:extLst>
          </p:cNvPr>
          <p:cNvGraphicFramePr>
            <a:graphicFrameLocks noGrp="1"/>
          </p:cNvGraphicFramePr>
          <p:nvPr>
            <p:ph idx="1"/>
            <p:extLst>
              <p:ext uri="{D42A27DB-BD31-4B8C-83A1-F6EECF244321}">
                <p14:modId xmlns:p14="http://schemas.microsoft.com/office/powerpoint/2010/main" val="1968851083"/>
              </p:ext>
            </p:extLst>
          </p:nvPr>
        </p:nvGraphicFramePr>
        <p:xfrm>
          <a:off x="552105" y="1268565"/>
          <a:ext cx="5713561" cy="3841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2" name="TextBox 71">
            <a:extLst>
              <a:ext uri="{FF2B5EF4-FFF2-40B4-BE49-F238E27FC236}">
                <a16:creationId xmlns:a16="http://schemas.microsoft.com/office/drawing/2014/main" id="{C530A457-B014-47D9-9842-040CEC54E71F}"/>
              </a:ext>
            </a:extLst>
          </p:cNvPr>
          <p:cNvSpPr txBox="1"/>
          <p:nvPr/>
        </p:nvSpPr>
        <p:spPr>
          <a:xfrm>
            <a:off x="7884826" y="5711252"/>
            <a:ext cx="20811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ea typeface="+mn-lt"/>
                <a:cs typeface="+mn-lt"/>
              </a:rPr>
              <a:t>(Rushton, 2021)</a:t>
            </a:r>
            <a:endParaRPr lang="en-US" b="1"/>
          </a:p>
        </p:txBody>
      </p:sp>
    </p:spTree>
    <p:extLst>
      <p:ext uri="{BB962C8B-B14F-4D97-AF65-F5344CB8AC3E}">
        <p14:creationId xmlns:p14="http://schemas.microsoft.com/office/powerpoint/2010/main" val="3617937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CDC127A-3A6A-41C4-B8B7-610C0E480774}"/>
              </a:ext>
            </a:extLst>
          </p:cNvPr>
          <p:cNvSpPr>
            <a:spLocks noGrp="1"/>
          </p:cNvSpPr>
          <p:nvPr>
            <p:ph type="title"/>
          </p:nvPr>
        </p:nvSpPr>
        <p:spPr>
          <a:xfrm>
            <a:off x="992518" y="442913"/>
            <a:ext cx="5271804" cy="1639888"/>
          </a:xfrm>
        </p:spPr>
        <p:txBody>
          <a:bodyPr anchor="b">
            <a:normAutofit/>
          </a:bodyPr>
          <a:lstStyle/>
          <a:p>
            <a:r>
              <a:rPr lang="en-GB">
                <a:ea typeface="Meiryo"/>
              </a:rPr>
              <a:t>Children Act 1989 </a:t>
            </a:r>
            <a:endParaRPr lang="en-GB"/>
          </a:p>
        </p:txBody>
      </p:sp>
      <p:sp>
        <p:nvSpPr>
          <p:cNvPr id="3" name="Content Placeholder 2">
            <a:extLst>
              <a:ext uri="{FF2B5EF4-FFF2-40B4-BE49-F238E27FC236}">
                <a16:creationId xmlns:a16="http://schemas.microsoft.com/office/drawing/2014/main" id="{17D33904-C1F9-4496-B3D0-8676D03428D2}"/>
              </a:ext>
            </a:extLst>
          </p:cNvPr>
          <p:cNvSpPr>
            <a:spLocks noGrp="1"/>
          </p:cNvSpPr>
          <p:nvPr>
            <p:ph idx="1"/>
          </p:nvPr>
        </p:nvSpPr>
        <p:spPr>
          <a:xfrm>
            <a:off x="230519" y="2088136"/>
            <a:ext cx="6520984" cy="4750528"/>
          </a:xfrm>
        </p:spPr>
        <p:txBody>
          <a:bodyPr vert="horz" lIns="109728" tIns="109728" rIns="109728" bIns="91440" rtlCol="0" anchor="t">
            <a:noAutofit/>
          </a:bodyPr>
          <a:lstStyle/>
          <a:p>
            <a:r>
              <a:rPr lang="en-GB" sz="1200">
                <a:latin typeface="Arial"/>
                <a:ea typeface="+mn-lt"/>
                <a:cs typeface="+mn-lt"/>
              </a:rPr>
              <a:t>Section 17 of the Children Act addresses more specific needs.</a:t>
            </a:r>
            <a:endParaRPr lang="en-US" sz="1200">
              <a:latin typeface="Arial"/>
              <a:ea typeface="Malgun Gothic Semilight"/>
              <a:cs typeface="Malgun Gothic Semilight"/>
            </a:endParaRPr>
          </a:p>
          <a:p>
            <a:r>
              <a:rPr lang="en-GB" sz="1200">
                <a:latin typeface="Arial"/>
                <a:ea typeface="+mn-lt"/>
                <a:cs typeface="Arial"/>
              </a:rPr>
              <a:t>provides services for children, their families, and others and is consulted by all agencies. </a:t>
            </a:r>
            <a:endParaRPr lang="en-GB" sz="1200">
              <a:latin typeface="Arial"/>
              <a:ea typeface="+mn-lt"/>
              <a:cs typeface="+mn-lt"/>
            </a:endParaRPr>
          </a:p>
          <a:p>
            <a:r>
              <a:rPr lang="en-GB" sz="1200">
                <a:latin typeface="Arial"/>
                <a:ea typeface="+mn-lt"/>
                <a:cs typeface="+mn-lt"/>
              </a:rPr>
              <a:t> Section 47 applies if there is any reason to believe that a child is in danger. Section 47 requires the social worker to lead a personal inquiry and assessment in charge of children's social care; social workers are strongly advised to support agencies involved with the child and family to understand the children's circumstances better and identify strengths and potential risks. Children from other households may be mentioned during an investigation for a suspected sexual predator. </a:t>
            </a:r>
            <a:endParaRPr lang="en-GB" sz="1200">
              <a:latin typeface="Arial"/>
              <a:ea typeface="Malgun Gothic Semilight"/>
              <a:cs typeface="Malgun Gothic Semilight"/>
            </a:endParaRPr>
          </a:p>
          <a:p>
            <a:r>
              <a:rPr lang="en-GB" sz="1200">
                <a:latin typeface="Arial"/>
                <a:ea typeface="+mn-lt"/>
                <a:cs typeface="+mn-lt"/>
              </a:rPr>
              <a:t>Furthermore, it shall be the responsibility of every local authority, concerning all other duties imposed by this Part, to safeguard and promote the welfare of children in their area who need support and encourage such children's lifestyle by their families.</a:t>
            </a:r>
            <a:endParaRPr lang="en-GB" sz="1200">
              <a:latin typeface="Arial"/>
              <a:ea typeface="Malgun Gothic Semilight"/>
              <a:cs typeface="Malgun Gothic Semilight"/>
            </a:endParaRPr>
          </a:p>
          <a:p>
            <a:pPr>
              <a:lnSpc>
                <a:spcPct val="130000"/>
              </a:lnSpc>
            </a:pPr>
            <a:r>
              <a:rPr lang="en-GB" sz="1200">
                <a:latin typeface="Arial"/>
                <a:ea typeface="+mn-lt"/>
                <a:cs typeface="+mn-lt"/>
              </a:rPr>
              <a:t> </a:t>
            </a:r>
            <a:r>
              <a:rPr lang="en-GB" sz="1200" b="1">
                <a:latin typeface="Arial"/>
                <a:ea typeface="+mn-lt"/>
                <a:cs typeface="+mn-lt"/>
              </a:rPr>
              <a:t> Children Act 1989, (2021)</a:t>
            </a:r>
            <a:endParaRPr lang="en-GB" sz="1200" b="1">
              <a:latin typeface="Arial"/>
              <a:cs typeface="Arial"/>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514C92D2-6452-40C0-ACC1-254A589E7DCA}"/>
              </a:ext>
            </a:extLst>
          </p:cNvPr>
          <p:cNvPicPr>
            <a:picLocks noChangeAspect="1"/>
          </p:cNvPicPr>
          <p:nvPr/>
        </p:nvPicPr>
        <p:blipFill rotWithShape="1">
          <a:blip r:embed="rId3"/>
          <a:srcRect r="-2" b="8570"/>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5" name="TextBox 4">
            <a:extLst>
              <a:ext uri="{FF2B5EF4-FFF2-40B4-BE49-F238E27FC236}">
                <a16:creationId xmlns:a16="http://schemas.microsoft.com/office/drawing/2014/main" id="{468F51A4-9A23-4919-88E3-43D84316FAA0}"/>
              </a:ext>
            </a:extLst>
          </p:cNvPr>
          <p:cNvSpPr txBox="1"/>
          <p:nvPr/>
        </p:nvSpPr>
        <p:spPr>
          <a:xfrm>
            <a:off x="7515981" y="5924119"/>
            <a:ext cx="20843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Rushton, (2021)</a:t>
            </a:r>
            <a:endParaRPr lang="en-US"/>
          </a:p>
        </p:txBody>
      </p:sp>
    </p:spTree>
    <p:extLst>
      <p:ext uri="{BB962C8B-B14F-4D97-AF65-F5344CB8AC3E}">
        <p14:creationId xmlns:p14="http://schemas.microsoft.com/office/powerpoint/2010/main" val="3504764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a:extLst>
              <a:ext uri="{FF2B5EF4-FFF2-40B4-BE49-F238E27FC236}">
                <a16:creationId xmlns:a16="http://schemas.microsoft.com/office/drawing/2014/main" id="{27DE5C76-10F7-4DC0-A74C-3630DBD57F6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889" r="26889"/>
          <a:stretch/>
        </p:blipFill>
        <p:spPr>
          <a:xfrm>
            <a:off x="1524" y="10"/>
            <a:ext cx="12188952" cy="6857990"/>
          </a:xfrm>
          <a:prstGeom prst="rect">
            <a:avLst/>
          </a:prstGeom>
        </p:spPr>
      </p:pic>
      <p:sp>
        <p:nvSpPr>
          <p:cNvPr id="21" name="Rectangle 20">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49842-D911-47A9-BFC8-A0E0267DB734}"/>
              </a:ext>
            </a:extLst>
          </p:cNvPr>
          <p:cNvSpPr>
            <a:spLocks noGrp="1"/>
          </p:cNvSpPr>
          <p:nvPr>
            <p:ph type="ctrTitle"/>
          </p:nvPr>
        </p:nvSpPr>
        <p:spPr>
          <a:xfrm>
            <a:off x="1883433" y="1346268"/>
            <a:ext cx="8997110" cy="1775585"/>
          </a:xfrm>
        </p:spPr>
        <p:txBody>
          <a:bodyPr>
            <a:normAutofit fontScale="90000"/>
          </a:bodyPr>
          <a:lstStyle/>
          <a:p>
            <a:pPr algn="ctr"/>
            <a:r>
              <a:rPr lang="en-US">
                <a:solidFill>
                  <a:schemeClr val="bg1"/>
                </a:solidFill>
                <a:ea typeface="+mj-lt"/>
                <a:cs typeface="+mj-lt"/>
              </a:rPr>
              <a:t>Multi-disciplinary services  for the family and children </a:t>
            </a:r>
            <a:endParaRPr lang="en-US">
              <a:solidFill>
                <a:schemeClr val="bg1"/>
              </a:solidFill>
              <a:ea typeface="Meiryo"/>
            </a:endParaRPr>
          </a:p>
        </p:txBody>
      </p:sp>
      <p:sp>
        <p:nvSpPr>
          <p:cNvPr id="9" name="TextBox 8">
            <a:extLst>
              <a:ext uri="{FF2B5EF4-FFF2-40B4-BE49-F238E27FC236}">
                <a16:creationId xmlns:a16="http://schemas.microsoft.com/office/drawing/2014/main" id="{6D8503A7-D48C-41CD-AC94-2ABF1692264E}"/>
              </a:ext>
            </a:extLst>
          </p:cNvPr>
          <p:cNvSpPr txBox="1"/>
          <p:nvPr/>
        </p:nvSpPr>
        <p:spPr>
          <a:xfrm>
            <a:off x="9214903" y="6657945"/>
            <a:ext cx="2977097"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a:t>
            </a:r>
            <a:r>
              <a:rPr lang="en-US" sz="700" err="1">
                <a:solidFill>
                  <a:srgbClr val="FFFFFF"/>
                </a:solidFill>
              </a:rPr>
              <a:t>uner</a:t>
            </a:r>
            <a:r>
              <a:rPr lang="en-US" sz="700">
                <a:solidFill>
                  <a:srgbClr val="FFFFFF"/>
                </a:solidFill>
              </a:rPr>
              <a:t>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6807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6"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 name="Rectangle 10">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8" name="Group 12">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4" name="Freeform: Shape 13">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extBox 1">
            <a:extLst>
              <a:ext uri="{FF2B5EF4-FFF2-40B4-BE49-F238E27FC236}">
                <a16:creationId xmlns:a16="http://schemas.microsoft.com/office/drawing/2014/main" id="{240D98FE-AC14-4F07-A1AC-079CAA4FE094}"/>
              </a:ext>
            </a:extLst>
          </p:cNvPr>
          <p:cNvSpPr txBox="1"/>
          <p:nvPr/>
        </p:nvSpPr>
        <p:spPr>
          <a:xfrm>
            <a:off x="1259516" y="12610"/>
            <a:ext cx="6857365" cy="2918006"/>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a:bodyPr>
          <a:lstStyle/>
          <a:p>
            <a:pPr>
              <a:lnSpc>
                <a:spcPct val="140000"/>
              </a:lnSpc>
              <a:spcBef>
                <a:spcPts val="930"/>
              </a:spcBef>
              <a:buFont typeface="Corbel" panose="020B0503020204020204" pitchFamily="34" charset="0"/>
            </a:pPr>
            <a:r>
              <a:rPr lang="en-US" b="1" spc="150">
                <a:solidFill>
                  <a:schemeClr val="tx1">
                    <a:lumMod val="75000"/>
                    <a:lumOff val="25000"/>
                  </a:schemeClr>
                </a:solidFill>
                <a:latin typeface="Arial"/>
                <a:cs typeface="Arial"/>
              </a:rPr>
              <a:t>The Multi-disciplinary services that is in place for Family D are:</a:t>
            </a:r>
          </a:p>
          <a:p>
            <a:pPr indent="-285750">
              <a:lnSpc>
                <a:spcPct val="140000"/>
              </a:lnSpc>
              <a:spcBef>
                <a:spcPts val="930"/>
              </a:spcBef>
              <a:buFont typeface="Corbel" panose="020B0503020204020204" pitchFamily="34" charset="0"/>
              <a:buChar char="•"/>
            </a:pPr>
            <a:endParaRPr lang="en-US" sz="1200" b="1" spc="150">
              <a:solidFill>
                <a:schemeClr val="tx1">
                  <a:lumMod val="75000"/>
                  <a:lumOff val="25000"/>
                </a:schemeClr>
              </a:solidFill>
              <a:latin typeface="Arial"/>
              <a:cs typeface="Arial"/>
            </a:endParaRPr>
          </a:p>
          <a:p>
            <a:pPr indent="-285750">
              <a:lnSpc>
                <a:spcPct val="140000"/>
              </a:lnSpc>
              <a:spcBef>
                <a:spcPts val="930"/>
              </a:spcBef>
              <a:buFont typeface="Corbel" panose="020B0503020204020204" pitchFamily="34" charset="0"/>
              <a:buChar char="•"/>
            </a:pPr>
            <a:endParaRPr lang="en-US" sz="1200" b="1" spc="150">
              <a:solidFill>
                <a:srgbClr val="000000"/>
              </a:solidFill>
              <a:latin typeface="Arial"/>
              <a:cs typeface="Arial"/>
            </a:endParaRPr>
          </a:p>
        </p:txBody>
      </p:sp>
      <p:sp>
        <p:nvSpPr>
          <p:cNvPr id="3" name="TextBox 2">
            <a:extLst>
              <a:ext uri="{FF2B5EF4-FFF2-40B4-BE49-F238E27FC236}">
                <a16:creationId xmlns:a16="http://schemas.microsoft.com/office/drawing/2014/main" id="{8A33BDB4-CAEA-471F-B1D4-F43B2ED8897B}"/>
              </a:ext>
            </a:extLst>
          </p:cNvPr>
          <p:cNvSpPr txBox="1"/>
          <p:nvPr/>
        </p:nvSpPr>
        <p:spPr>
          <a:xfrm>
            <a:off x="173612" y="3253194"/>
            <a:ext cx="11846187"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Arial"/>
                <a:ea typeface="Meiryo"/>
                <a:cs typeface="Arial"/>
              </a:rPr>
              <a:t>The above multidisciplinary teams have policies in place which is crucial to the needs of the children and families that are vulnerable and needs to be to implemented at the highest of importance. These policies are:</a:t>
            </a:r>
          </a:p>
          <a:p>
            <a:pPr>
              <a:spcAft>
                <a:spcPts val="600"/>
              </a:spcAft>
            </a:pPr>
            <a:endParaRPr lang="en-GB" sz="1200">
              <a:latin typeface="Arial"/>
              <a:ea typeface="Meiryo"/>
              <a:cs typeface="Arial"/>
            </a:endParaRPr>
          </a:p>
          <a:p>
            <a:pPr marL="285750" indent="-285750">
              <a:spcAft>
                <a:spcPts val="600"/>
              </a:spcAft>
              <a:buFont typeface="Arial"/>
              <a:buChar char="•"/>
            </a:pPr>
            <a:r>
              <a:rPr lang="en-GB" sz="1200">
                <a:latin typeface="Arial"/>
                <a:ea typeface="Meiryo"/>
                <a:cs typeface="Arial"/>
              </a:rPr>
              <a:t>All multidisciplinary services will ensure that they are providing a person-centred care service which coordinate around individuals. In relation to the case study each member of the family will have a different approach to how they are dealt with because each have different levels of help that is appropriate to them (NHS England, 2014).</a:t>
            </a:r>
          </a:p>
          <a:p>
            <a:pPr>
              <a:spcAft>
                <a:spcPts val="600"/>
              </a:spcAft>
            </a:pPr>
            <a:endParaRPr lang="en-GB" sz="1200">
              <a:latin typeface="Arial"/>
              <a:ea typeface="Meiryo"/>
              <a:cs typeface="Arial"/>
            </a:endParaRPr>
          </a:p>
          <a:p>
            <a:pPr marL="285750" indent="-285750">
              <a:spcAft>
                <a:spcPts val="600"/>
              </a:spcAft>
              <a:buFont typeface="Arial"/>
              <a:buChar char="•"/>
            </a:pPr>
            <a:r>
              <a:rPr lang="en-GB" sz="1200">
                <a:latin typeface="Arial"/>
                <a:ea typeface="Meiryo"/>
                <a:cs typeface="Arial"/>
              </a:rPr>
              <a:t>Safeguarding is another current policy that is embedded in all multidisciplinary team and is a way to ensure children and families who are at risk of abuse and neglect gets the protection that they need (NHS England, 2019). The best way in </a:t>
            </a:r>
            <a:r>
              <a:rPr lang="en-GB" sz="1200">
                <a:latin typeface="Arial"/>
                <a:ea typeface="+mn-lt"/>
                <a:cs typeface="+mn-lt"/>
              </a:rPr>
              <a:t>Safeguarding and protecting is to be able to attain early help, prevention and intervention whilst encouraging positive learning and achievements.(Kent's children and young people. Everyday matters, 2013)</a:t>
            </a:r>
          </a:p>
          <a:p>
            <a:pPr marL="285750" indent="-285750">
              <a:spcAft>
                <a:spcPts val="600"/>
              </a:spcAft>
              <a:buFont typeface="Arial"/>
              <a:buChar char="•"/>
            </a:pPr>
            <a:endParaRPr lang="en-GB" sz="1200">
              <a:latin typeface="Arial"/>
              <a:ea typeface="+mn-lt"/>
              <a:cs typeface="+mn-lt"/>
            </a:endParaRPr>
          </a:p>
          <a:p>
            <a:pPr marL="285750" indent="-285750">
              <a:spcAft>
                <a:spcPts val="600"/>
              </a:spcAft>
              <a:buFont typeface="Arial"/>
              <a:buChar char="•"/>
            </a:pPr>
            <a:r>
              <a:rPr lang="en-GB" sz="1200">
                <a:latin typeface="Arial"/>
                <a:ea typeface="+mn-lt"/>
                <a:cs typeface="+mn-lt"/>
              </a:rPr>
              <a:t>Within the multi-disciplinary team working together is a policy that everyone within the team must in cooperate. They have guidelines which states that health and social care workers should liaise on a regular basis to deliver person-centred care, which is also in line with the Care Act 2014 (NICE, 2016).</a:t>
            </a:r>
          </a:p>
          <a:p>
            <a:pPr>
              <a:spcAft>
                <a:spcPts val="600"/>
              </a:spcAft>
            </a:pPr>
            <a:endParaRPr lang="en-GB" sz="1600">
              <a:latin typeface="Meiryo"/>
              <a:ea typeface="+mn-lt"/>
              <a:cs typeface="+mn-lt"/>
            </a:endParaRPr>
          </a:p>
          <a:p>
            <a:pPr>
              <a:spcAft>
                <a:spcPts val="600"/>
              </a:spcAft>
            </a:pPr>
            <a:endParaRPr lang="en-GB" sz="1600">
              <a:ea typeface="+mn-lt"/>
              <a:cs typeface="+mn-lt"/>
            </a:endParaRPr>
          </a:p>
        </p:txBody>
      </p:sp>
      <p:sp>
        <p:nvSpPr>
          <p:cNvPr id="4" name="TextBox 3">
            <a:extLst>
              <a:ext uri="{FF2B5EF4-FFF2-40B4-BE49-F238E27FC236}">
                <a16:creationId xmlns:a16="http://schemas.microsoft.com/office/drawing/2014/main" id="{4D9BB8F5-CB75-4981-A47D-8CA2AD7FEFEB}"/>
              </a:ext>
            </a:extLst>
          </p:cNvPr>
          <p:cNvSpPr txBox="1"/>
          <p:nvPr/>
        </p:nvSpPr>
        <p:spPr>
          <a:xfrm>
            <a:off x="983223" y="1477475"/>
            <a:ext cx="1715571"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Arial,Sans-Serif"/>
              <a:buChar char="•"/>
            </a:pPr>
            <a:r>
              <a:rPr lang="en-GB" sz="1200" b="1">
                <a:latin typeface="Arial"/>
                <a:ea typeface="+mn-lt"/>
                <a:cs typeface="Arial"/>
              </a:rPr>
              <a:t>Schools </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Police</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GP</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Housing services</a:t>
            </a:r>
            <a:endParaRPr lang="en-US" sz="1200">
              <a:latin typeface="Arial"/>
              <a:ea typeface="+mn-lt"/>
              <a:cs typeface="Arial"/>
            </a:endParaRPr>
          </a:p>
          <a:p>
            <a:pPr>
              <a:spcAft>
                <a:spcPts val="600"/>
              </a:spcAft>
            </a:pPr>
            <a:endParaRPr lang="en-GB" sz="1200">
              <a:latin typeface="Arial"/>
              <a:ea typeface="Meiryo"/>
              <a:cs typeface="Arial"/>
            </a:endParaRPr>
          </a:p>
        </p:txBody>
      </p:sp>
      <p:sp>
        <p:nvSpPr>
          <p:cNvPr id="5" name="TextBox 4">
            <a:extLst>
              <a:ext uri="{FF2B5EF4-FFF2-40B4-BE49-F238E27FC236}">
                <a16:creationId xmlns:a16="http://schemas.microsoft.com/office/drawing/2014/main" id="{33EC5FE4-9EEF-4A1A-8AAB-01C5E8CDA89E}"/>
              </a:ext>
            </a:extLst>
          </p:cNvPr>
          <p:cNvSpPr txBox="1"/>
          <p:nvPr/>
        </p:nvSpPr>
        <p:spPr>
          <a:xfrm>
            <a:off x="4364967" y="1388852"/>
            <a:ext cx="2771954" cy="1177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spcBef>
                <a:spcPts val="930"/>
              </a:spcBef>
              <a:buFont typeface="Arial"/>
              <a:buChar char="•"/>
            </a:pPr>
            <a:r>
              <a:rPr lang="en-US" sz="1200" b="1">
                <a:latin typeface="Arial"/>
                <a:ea typeface="Meiryo"/>
                <a:cs typeface="Arial"/>
              </a:rPr>
              <a:t>Social Worker </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Hospital</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Job center</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Further Education Services</a:t>
            </a:r>
            <a:r>
              <a:rPr lang="en-US" sz="1200" b="1">
                <a:solidFill>
                  <a:schemeClr val="tx1">
                    <a:lumMod val="75000"/>
                    <a:lumOff val="25000"/>
                  </a:schemeClr>
                </a:solidFill>
                <a:latin typeface="Arial"/>
                <a:ea typeface="Meiryo"/>
                <a:cs typeface="Arial"/>
              </a:rPr>
              <a:t> </a:t>
            </a:r>
            <a:endParaRPr lang="en-US" sz="1200" b="1">
              <a:solidFill>
                <a:schemeClr val="tx1">
                  <a:lumMod val="75000"/>
                  <a:lumOff val="25000"/>
                </a:schemeClr>
              </a:solidFill>
              <a:ea typeface="Meiryo"/>
            </a:endParaRPr>
          </a:p>
        </p:txBody>
      </p:sp>
    </p:spTree>
    <p:extLst>
      <p:ext uri="{BB962C8B-B14F-4D97-AF65-F5344CB8AC3E}">
        <p14:creationId xmlns:p14="http://schemas.microsoft.com/office/powerpoint/2010/main" val="213811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71EE9F6-C61B-43AE-8CA0-919AE94B6121}"/>
              </a:ext>
            </a:extLst>
          </p:cNvPr>
          <p:cNvSpPr>
            <a:spLocks noGrp="1"/>
          </p:cNvSpPr>
          <p:nvPr>
            <p:ph type="title" idx="4294967295"/>
          </p:nvPr>
        </p:nvSpPr>
        <p:spPr>
          <a:xfrm>
            <a:off x="1188340" y="1105232"/>
            <a:ext cx="3013545" cy="4277802"/>
          </a:xfrm>
        </p:spPr>
        <p:txBody>
          <a:bodyPr vert="horz" lIns="109728" tIns="109728" rIns="109728" bIns="91440" rtlCol="0" anchor="ctr">
            <a:normAutofit/>
          </a:bodyPr>
          <a:lstStyle/>
          <a:p>
            <a:pPr>
              <a:lnSpc>
                <a:spcPct val="120000"/>
              </a:lnSpc>
            </a:pPr>
            <a:r>
              <a:rPr lang="en-US" sz="2700"/>
              <a:t>Case Management Initiatives used by Multi-disciplinary Services</a:t>
            </a:r>
          </a:p>
        </p:txBody>
      </p:sp>
      <p:grpSp>
        <p:nvGrpSpPr>
          <p:cNvPr id="25" name="Group 24">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6" name="Freeform: Shape 25">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aphicFrame>
        <p:nvGraphicFramePr>
          <p:cNvPr id="17" name="Content Placeholder 2">
            <a:extLst>
              <a:ext uri="{FF2B5EF4-FFF2-40B4-BE49-F238E27FC236}">
                <a16:creationId xmlns:a16="http://schemas.microsoft.com/office/drawing/2014/main" id="{02D9D38E-AA59-4DD5-AC36-9D681DB41DE2}"/>
              </a:ext>
            </a:extLst>
          </p:cNvPr>
          <p:cNvGraphicFramePr>
            <a:graphicFrameLocks noGrp="1"/>
          </p:cNvGraphicFramePr>
          <p:nvPr>
            <p:ph idx="4294967295"/>
            <p:extLst>
              <p:ext uri="{D42A27DB-BD31-4B8C-83A1-F6EECF244321}">
                <p14:modId xmlns:p14="http://schemas.microsoft.com/office/powerpoint/2010/main" val="813408331"/>
              </p:ext>
            </p:extLst>
          </p:nvPr>
        </p:nvGraphicFramePr>
        <p:xfrm>
          <a:off x="6101571" y="344698"/>
          <a:ext cx="5750352" cy="5777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5211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Blood in a test tube">
            <a:extLst>
              <a:ext uri="{FF2B5EF4-FFF2-40B4-BE49-F238E27FC236}">
                <a16:creationId xmlns:a16="http://schemas.microsoft.com/office/drawing/2014/main" id="{CB11A2EA-65D5-40E8-84D8-56C490B0CB3B}"/>
              </a:ext>
            </a:extLst>
          </p:cNvPr>
          <p:cNvPicPr>
            <a:picLocks noChangeAspect="1"/>
          </p:cNvPicPr>
          <p:nvPr/>
        </p:nvPicPr>
        <p:blipFill rotWithShape="1">
          <a:blip r:embed="rId2"/>
          <a:srcRect t="4086" r="6" b="11503"/>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8675ED4-B107-4C08-A92D-DBDCA79D0B4F}"/>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Conclusion</a:t>
            </a:r>
          </a:p>
        </p:txBody>
      </p:sp>
    </p:spTree>
    <p:extLst>
      <p:ext uri="{BB962C8B-B14F-4D97-AF65-F5344CB8AC3E}">
        <p14:creationId xmlns:p14="http://schemas.microsoft.com/office/powerpoint/2010/main" val="2396248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F5FD312-A513-4BE8-AC82-DFFA9D002438}"/>
              </a:ext>
            </a:extLst>
          </p:cNvPr>
          <p:cNvSpPr>
            <a:spLocks noGrp="1"/>
          </p:cNvSpPr>
          <p:nvPr>
            <p:ph type="title"/>
          </p:nvPr>
        </p:nvSpPr>
        <p:spPr>
          <a:xfrm>
            <a:off x="1188340" y="1105232"/>
            <a:ext cx="3013545" cy="4277802"/>
          </a:xfrm>
        </p:spPr>
        <p:txBody>
          <a:bodyPr vert="horz" lIns="109728" tIns="109728" rIns="109728" bIns="91440" rtlCol="0" anchor="ctr">
            <a:normAutofit/>
          </a:bodyPr>
          <a:lstStyle/>
          <a:p>
            <a:r>
              <a:rPr lang="en-US" sz="1600">
                <a:latin typeface="Arial"/>
                <a:ea typeface="Meiryo"/>
                <a:cs typeface="Arial"/>
              </a:rPr>
              <a:t>Conclusion</a:t>
            </a:r>
          </a:p>
        </p:txBody>
      </p:sp>
      <p:grpSp>
        <p:nvGrpSpPr>
          <p:cNvPr id="26" name="Group 16">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8" name="Freeform: Shape 17">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8">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19">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10" name="Content Placeholder 9">
            <a:extLst>
              <a:ext uri="{FF2B5EF4-FFF2-40B4-BE49-F238E27FC236}">
                <a16:creationId xmlns:a16="http://schemas.microsoft.com/office/drawing/2014/main" id="{C86B9484-EFE2-4BEF-A54F-EA4663ECD039}"/>
              </a:ext>
            </a:extLst>
          </p:cNvPr>
          <p:cNvSpPr>
            <a:spLocks noGrp="1"/>
          </p:cNvSpPr>
          <p:nvPr>
            <p:ph idx="1"/>
          </p:nvPr>
        </p:nvSpPr>
        <p:spPr>
          <a:xfrm>
            <a:off x="6096000" y="1105232"/>
            <a:ext cx="5176298" cy="4277802"/>
          </a:xfrm>
        </p:spPr>
        <p:txBody>
          <a:bodyPr vert="horz" lIns="109728" tIns="109728" rIns="109728" bIns="91440" rtlCol="0" anchor="ctr">
            <a:normAutofit/>
          </a:bodyPr>
          <a:lstStyle/>
          <a:p>
            <a:r>
              <a:rPr lang="en-GB" sz="1200">
                <a:latin typeface="Arial"/>
                <a:ea typeface="+mn-lt"/>
                <a:cs typeface="+mn-lt"/>
              </a:rPr>
              <a:t> To conclude Family D, the key needs and support are housing, domestic violence, low income, and disability support for the youngest child; however, there are several contributing risk factors that could have a negative long-term impact on the family's housing situation, such as the reoccurrence of DV. We discovered that there are programmes that may assist families in overcoming any difficulties that they may be experiencing, we have exposed the facts there are ACTS, policies procedure put in place to protect the safety and  rights of vulnerable people. </a:t>
            </a:r>
            <a:endParaRPr lang="en-GB" sz="1200">
              <a:latin typeface="Arial"/>
              <a:ea typeface="Meiryo"/>
            </a:endParaRPr>
          </a:p>
        </p:txBody>
      </p:sp>
    </p:spTree>
    <p:extLst>
      <p:ext uri="{BB962C8B-B14F-4D97-AF65-F5344CB8AC3E}">
        <p14:creationId xmlns:p14="http://schemas.microsoft.com/office/powerpoint/2010/main" val="1506498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7" name="Group 9">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1" name="Freeform: Shape 10">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C86755BE-36BE-4CA5-9329-902BB024A28A}"/>
              </a:ext>
            </a:extLst>
          </p:cNvPr>
          <p:cNvSpPr>
            <a:spLocks noGrp="1"/>
          </p:cNvSpPr>
          <p:nvPr>
            <p:ph type="title"/>
          </p:nvPr>
        </p:nvSpPr>
        <p:spPr>
          <a:xfrm>
            <a:off x="1906498" y="-376597"/>
            <a:ext cx="6857365" cy="1344612"/>
          </a:xfrm>
        </p:spPr>
        <p:txBody>
          <a:bodyPr anchor="b">
            <a:normAutofit/>
          </a:bodyPr>
          <a:lstStyle/>
          <a:p>
            <a:pPr algn="ctr"/>
            <a:r>
              <a:rPr lang="en-GB">
                <a:latin typeface="Bradley Hand ITC"/>
                <a:ea typeface="Meiryo"/>
              </a:rPr>
              <a:t>References </a:t>
            </a:r>
            <a:endParaRPr lang="en-GB">
              <a:latin typeface="Bradley Hand ITC"/>
            </a:endParaRPr>
          </a:p>
        </p:txBody>
      </p:sp>
      <p:sp>
        <p:nvSpPr>
          <p:cNvPr id="3" name="Content Placeholder 2">
            <a:extLst>
              <a:ext uri="{FF2B5EF4-FFF2-40B4-BE49-F238E27FC236}">
                <a16:creationId xmlns:a16="http://schemas.microsoft.com/office/drawing/2014/main" id="{0038DDC4-4B6E-4B99-AB34-16A2CF4C0909}"/>
              </a:ext>
            </a:extLst>
          </p:cNvPr>
          <p:cNvSpPr>
            <a:spLocks noGrp="1"/>
          </p:cNvSpPr>
          <p:nvPr>
            <p:ph idx="1"/>
          </p:nvPr>
        </p:nvSpPr>
        <p:spPr>
          <a:xfrm>
            <a:off x="440008" y="770001"/>
            <a:ext cx="11425589" cy="5715136"/>
          </a:xfrm>
        </p:spPr>
        <p:txBody>
          <a:bodyPr vert="horz" lIns="109728" tIns="109728" rIns="109728" bIns="91440" rtlCol="0" anchor="t">
            <a:noAutofit/>
          </a:bodyPr>
          <a:lstStyle/>
          <a:p>
            <a:pPr>
              <a:lnSpc>
                <a:spcPct val="130000"/>
              </a:lnSpc>
            </a:pPr>
            <a:r>
              <a:rPr lang="en-GB" sz="1200">
                <a:latin typeface="Arial"/>
                <a:ea typeface="+mn-lt"/>
                <a:cs typeface="+mn-lt"/>
              </a:rPr>
              <a:t>Carersuk.org (2015) </a:t>
            </a:r>
            <a:r>
              <a:rPr lang="en-GB" sz="1200" i="1">
                <a:latin typeface="Arial"/>
                <a:ea typeface="+mn-lt"/>
                <a:cs typeface="+mn-lt"/>
              </a:rPr>
              <a:t>Factsheet E1029 Assessments and the Care act: Getting help in England</a:t>
            </a:r>
            <a:r>
              <a:rPr lang="en-GB" sz="1200">
                <a:latin typeface="Arial"/>
                <a:ea typeface="+mn-lt"/>
                <a:cs typeface="+mn-lt"/>
              </a:rPr>
              <a:t>. Available at: &lt;http://www.carersuk.org/files/section/4630/factsheet-e1029--assessments-and-the-care-act-after-april-2015.pdf&gt; (Accessed: 24 June 2021).</a:t>
            </a:r>
            <a:endParaRPr lang="en-US">
              <a:latin typeface="Arial"/>
              <a:ea typeface="Meiryo"/>
              <a:cs typeface="Arial"/>
            </a:endParaRPr>
          </a:p>
          <a:p>
            <a:pPr>
              <a:lnSpc>
                <a:spcPct val="130000"/>
              </a:lnSpc>
            </a:pPr>
            <a:r>
              <a:rPr lang="en-GB" sz="1200">
                <a:latin typeface="Arial"/>
                <a:ea typeface="+mn-lt"/>
                <a:cs typeface="+mn-lt"/>
              </a:rPr>
              <a:t>Centers for Disease Control and Prevention (2021) Risk and Protective Factors. </a:t>
            </a:r>
            <a:r>
              <a:rPr lang="en-GB" sz="1200" i="1">
                <a:latin typeface="Arial"/>
                <a:ea typeface="+mn-lt"/>
                <a:cs typeface="+mn-lt"/>
              </a:rPr>
              <a:t>Violence Prevention. Available at: </a:t>
            </a:r>
            <a:r>
              <a:rPr lang="en-GB" sz="1200" i="1">
                <a:latin typeface="Arial"/>
                <a:ea typeface="+mn-lt"/>
                <a:cs typeface="+mn-lt"/>
                <a:hlinkClick r:id="rId2"/>
              </a:rPr>
              <a:t>www.cdc.gov</a:t>
            </a:r>
            <a:r>
              <a:rPr lang="en-GB" sz="1200" i="1">
                <a:latin typeface="Arial"/>
                <a:ea typeface="+mn-lt"/>
                <a:cs typeface="+mn-lt"/>
              </a:rPr>
              <a:t> (Accessed: 15 June 2021).</a:t>
            </a:r>
            <a:endParaRPr lang="en-GB" sz="1200" i="1">
              <a:latin typeface="Arial"/>
              <a:ea typeface="Meiryo"/>
              <a:cs typeface="Arial"/>
            </a:endParaRPr>
          </a:p>
          <a:p>
            <a:pPr>
              <a:lnSpc>
                <a:spcPct val="130000"/>
              </a:lnSpc>
            </a:pPr>
            <a:r>
              <a:rPr lang="en-GB" sz="1200">
                <a:latin typeface="Arial"/>
                <a:ea typeface="+mn-lt"/>
                <a:cs typeface="+mn-lt"/>
              </a:rPr>
              <a:t>Chauhan </a:t>
            </a:r>
            <a:r>
              <a:rPr lang="en-GB" sz="1200" i="1">
                <a:latin typeface="Arial"/>
                <a:ea typeface="+mn-lt"/>
                <a:cs typeface="+mn-lt"/>
              </a:rPr>
              <a:t>et al.</a:t>
            </a:r>
            <a:r>
              <a:rPr lang="en-GB" sz="1200">
                <a:latin typeface="Arial"/>
                <a:ea typeface="+mn-lt"/>
                <a:cs typeface="+mn-lt"/>
              </a:rPr>
              <a:t>(2017) 'Behaviour change interventions and policies influencing primary healthcare professionals’ practice—an overview of reviews', </a:t>
            </a:r>
            <a:r>
              <a:rPr lang="en-GB" sz="1200" i="1">
                <a:latin typeface="Arial"/>
                <a:ea typeface="+mn-lt"/>
                <a:cs typeface="+mn-lt"/>
              </a:rPr>
              <a:t>Implementation Science</a:t>
            </a:r>
            <a:r>
              <a:rPr lang="en-GB" sz="1200">
                <a:latin typeface="Arial"/>
                <a:ea typeface="+mn-lt"/>
                <a:cs typeface="+mn-lt"/>
              </a:rPr>
              <a:t>, 12(1).</a:t>
            </a:r>
            <a:endParaRPr lang="en-GB" sz="1200">
              <a:latin typeface="Arial"/>
              <a:ea typeface="Meiryo"/>
              <a:cs typeface="Arial"/>
            </a:endParaRPr>
          </a:p>
          <a:p>
            <a:r>
              <a:rPr lang="en-GB" sz="1200" i="1">
                <a:latin typeface="Arial"/>
                <a:ea typeface="+mn-lt"/>
                <a:cs typeface="Arial"/>
              </a:rPr>
              <a:t>E-procurement Software (2020) </a:t>
            </a:r>
            <a:r>
              <a:rPr lang="en-GB" sz="1200" err="1">
                <a:latin typeface="Arial"/>
                <a:ea typeface="+mn-lt"/>
                <a:cs typeface="Arial"/>
              </a:rPr>
              <a:t>Eyvo</a:t>
            </a:r>
            <a:r>
              <a:rPr lang="en-GB" sz="1200">
                <a:latin typeface="Arial"/>
                <a:ea typeface="+mn-lt"/>
                <a:cs typeface="Arial"/>
              </a:rPr>
              <a:t>. </a:t>
            </a:r>
            <a:r>
              <a:rPr lang="en-GB" sz="1200" i="1">
                <a:latin typeface="Arial"/>
                <a:ea typeface="+mn-lt"/>
                <a:cs typeface="Arial"/>
              </a:rPr>
              <a:t>eProcurement and Vendor Risk Management.</a:t>
            </a:r>
            <a:r>
              <a:rPr lang="en-GB" sz="1200">
                <a:latin typeface="Arial"/>
                <a:ea typeface="+mn-lt"/>
                <a:cs typeface="Arial"/>
              </a:rPr>
              <a:t> </a:t>
            </a:r>
            <a:r>
              <a:rPr lang="en-GB" sz="1200" i="1">
                <a:latin typeface="Arial"/>
                <a:ea typeface="+mn-lt"/>
                <a:cs typeface="Arial"/>
              </a:rPr>
              <a:t>Available at: </a:t>
            </a:r>
            <a:r>
              <a:rPr lang="en-GB" sz="1200" i="1">
                <a:latin typeface="Arial"/>
                <a:ea typeface="+mn-lt"/>
                <a:cs typeface="Arial"/>
                <a:hlinkClick r:id="rId3"/>
              </a:rPr>
              <a:t>www.eProcurement.com </a:t>
            </a:r>
            <a:r>
              <a:rPr lang="en-GB" sz="1200">
                <a:latin typeface="Arial"/>
                <a:ea typeface="+mn-lt"/>
                <a:cs typeface="Arial"/>
              </a:rPr>
              <a:t>(Accessed: 15 June 2021).</a:t>
            </a:r>
            <a:endParaRPr lang="en-GB" sz="1200">
              <a:latin typeface="Arial"/>
              <a:ea typeface="+mn-lt"/>
              <a:cs typeface="+mn-lt"/>
            </a:endParaRPr>
          </a:p>
          <a:p>
            <a:r>
              <a:rPr lang="en-GB" sz="1200">
                <a:latin typeface="Arial"/>
                <a:ea typeface="+mn-lt"/>
                <a:cs typeface="Arial"/>
              </a:rPr>
              <a:t>Family., (2021) </a:t>
            </a:r>
            <a:r>
              <a:rPr lang="en-GB" sz="1200" i="1">
                <a:latin typeface="Arial"/>
                <a:ea typeface="+mn-lt"/>
                <a:cs typeface="Arial"/>
              </a:rPr>
              <a:t>The Impact of Disability on a Family</a:t>
            </a:r>
            <a:r>
              <a:rPr lang="en-GB" sz="1200">
                <a:latin typeface="Arial"/>
                <a:ea typeface="+mn-lt"/>
                <a:cs typeface="Arial"/>
              </a:rPr>
              <a:t>. Nhsn.ie. Available at: http://nhsn.ie/information/information-for-host-families/the-impact-of-disability-on-a-family/ [Accessed 21 June 2021].</a:t>
            </a:r>
            <a:endParaRPr lang="en-GB" sz="1200">
              <a:latin typeface="Arial"/>
              <a:ea typeface="+mn-lt"/>
              <a:cs typeface="+mn-lt"/>
            </a:endParaRPr>
          </a:p>
          <a:p>
            <a:pPr>
              <a:lnSpc>
                <a:spcPct val="130000"/>
              </a:lnSpc>
            </a:pPr>
            <a:r>
              <a:rPr lang="en-GB" sz="1200">
                <a:latin typeface="Arial"/>
                <a:ea typeface="+mn-lt"/>
                <a:cs typeface="+mn-lt"/>
              </a:rPr>
              <a:t>GOV.UK (2021) </a:t>
            </a:r>
            <a:r>
              <a:rPr lang="en-GB" sz="1200" i="1">
                <a:latin typeface="Arial"/>
                <a:ea typeface="+mn-lt"/>
                <a:cs typeface="+mn-lt"/>
              </a:rPr>
              <a:t>Definition of disability under the Equality Act 2010</a:t>
            </a:r>
            <a:r>
              <a:rPr lang="en-GB" sz="1200">
                <a:latin typeface="Arial"/>
                <a:ea typeface="+mn-lt"/>
                <a:cs typeface="+mn-lt"/>
              </a:rPr>
              <a:t>. [online] Available at: &lt;https://www.gov.uk/definition-of-disability-under-equality-act-2010&gt; [Accessed: 24 June 2021].</a:t>
            </a:r>
            <a:endParaRPr lang="en-GB" sz="1200">
              <a:latin typeface="Arial"/>
              <a:cs typeface="Arial"/>
            </a:endParaRPr>
          </a:p>
          <a:p>
            <a:pPr>
              <a:lnSpc>
                <a:spcPct val="130000"/>
              </a:lnSpc>
            </a:pPr>
            <a:r>
              <a:rPr lang="en-GB" sz="1200">
                <a:latin typeface="Arial"/>
                <a:ea typeface="+mn-lt"/>
                <a:cs typeface="Arial"/>
              </a:rPr>
              <a:t>Kent.gov.uk (2013) K</a:t>
            </a:r>
            <a:r>
              <a:rPr lang="en-GB" sz="1200" i="1">
                <a:latin typeface="Arial"/>
                <a:ea typeface="+mn-lt"/>
                <a:cs typeface="Arial"/>
              </a:rPr>
              <a:t>ent's children and young people. Every day matters</a:t>
            </a:r>
            <a:r>
              <a:rPr lang="en-GB" sz="1200">
                <a:latin typeface="Arial"/>
                <a:ea typeface="+mn-lt"/>
                <a:cs typeface="Arial"/>
              </a:rPr>
              <a:t>. [online] Available at: &lt;https://www.kent.gov.uk/__data/assets/pdf_file/0011/11999/Every-Day-Matters.pdf&gt; (Accessed: 24 June 2021).</a:t>
            </a:r>
            <a:endParaRPr lang="en-US" sz="1200">
              <a:ea typeface="+mn-lt"/>
              <a:cs typeface="+mn-lt"/>
            </a:endParaRPr>
          </a:p>
          <a:p>
            <a:pPr>
              <a:lnSpc>
                <a:spcPct val="130000"/>
              </a:lnSpc>
            </a:pPr>
            <a:r>
              <a:rPr lang="en-GB" sz="1200">
                <a:ea typeface="+mn-lt"/>
                <a:cs typeface="+mn-lt"/>
              </a:rPr>
              <a:t>Legislation.gov.uk.,(2021). </a:t>
            </a:r>
            <a:r>
              <a:rPr lang="en-GB" sz="1200" i="1">
                <a:ea typeface="+mn-lt"/>
                <a:cs typeface="+mn-lt"/>
              </a:rPr>
              <a:t>Children Act 1989</a:t>
            </a:r>
            <a:r>
              <a:rPr lang="en-GB" sz="1200">
                <a:ea typeface="+mn-lt"/>
                <a:cs typeface="+mn-lt"/>
              </a:rPr>
              <a:t>. [online] Available at: &lt;https://www.legislation.gov.uk/ukpga/1989/41/contents&gt; [Accessed 5 July 2021].</a:t>
            </a:r>
            <a:endParaRPr lang="en-GB" sz="1200">
              <a:latin typeface="Arial"/>
              <a:ea typeface="+mn-lt"/>
              <a:cs typeface="Arial"/>
            </a:endParaRPr>
          </a:p>
          <a:p>
            <a:r>
              <a:rPr lang="en-GB" sz="1200">
                <a:latin typeface="Arial"/>
                <a:ea typeface="+mn-lt"/>
                <a:cs typeface="Arial"/>
              </a:rPr>
              <a:t>Morris, J. (1999) 'Disabled children, child protection systems and the Children Act 1989', </a:t>
            </a:r>
            <a:r>
              <a:rPr lang="en-GB" sz="1200" i="1">
                <a:latin typeface="Arial"/>
                <a:ea typeface="+mn-lt"/>
                <a:cs typeface="Arial"/>
              </a:rPr>
              <a:t>Child Abuse Review</a:t>
            </a:r>
            <a:r>
              <a:rPr lang="en-GB" sz="1200">
                <a:latin typeface="Arial"/>
                <a:ea typeface="+mn-lt"/>
                <a:cs typeface="Arial"/>
              </a:rPr>
              <a:t>, 8(2), pp.91-108.</a:t>
            </a:r>
            <a:endParaRPr lang="en-GB" sz="1200">
              <a:latin typeface="Arial"/>
              <a:ea typeface="Meiryo"/>
              <a:cs typeface="Arial"/>
            </a:endParaRPr>
          </a:p>
        </p:txBody>
      </p:sp>
    </p:spTree>
    <p:extLst>
      <p:ext uri="{BB962C8B-B14F-4D97-AF65-F5344CB8AC3E}">
        <p14:creationId xmlns:p14="http://schemas.microsoft.com/office/powerpoint/2010/main" val="3351305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7C74B3-7414-419E-A2EB-B5CFC940630A}"/>
              </a:ext>
            </a:extLst>
          </p:cNvPr>
          <p:cNvSpPr>
            <a:spLocks noGrp="1"/>
          </p:cNvSpPr>
          <p:nvPr>
            <p:ph idx="4294967295"/>
          </p:nvPr>
        </p:nvSpPr>
        <p:spPr>
          <a:xfrm>
            <a:off x="186571" y="68055"/>
            <a:ext cx="11955462" cy="6636790"/>
          </a:xfrm>
        </p:spPr>
        <p:txBody>
          <a:bodyPr vert="horz" lIns="109728" tIns="109728" rIns="109728" bIns="91440" rtlCol="0" anchor="t">
            <a:noAutofit/>
          </a:bodyPr>
          <a:lstStyle/>
          <a:p>
            <a:pPr>
              <a:lnSpc>
                <a:spcPct val="130000"/>
              </a:lnSpc>
            </a:pPr>
            <a:r>
              <a:rPr lang="en-GB" sz="1100">
                <a:latin typeface="Arial"/>
                <a:cs typeface="Arial"/>
              </a:rPr>
              <a:t>National Institute for Health and Care Excellence (2016) Roles, responsibilities, and multidisciplinary working. Available at: </a:t>
            </a:r>
            <a:r>
              <a:rPr lang="en-GB" sz="1100">
                <a:ea typeface="+mn-lt"/>
                <a:cs typeface="+mn-lt"/>
                <a:hlinkClick r:id="rId2"/>
              </a:rPr>
              <a:t>Roles, responsibilities, and multidisciplinary working | Tools and resources | Home care: delivering personal care and practical support to older people living in their own homes | Guidance | NICE</a:t>
            </a:r>
            <a:r>
              <a:rPr lang="en-GB" sz="1100">
                <a:latin typeface="Arial"/>
                <a:ea typeface="+mn-lt"/>
                <a:cs typeface="Arial"/>
              </a:rPr>
              <a:t> (Accessed: 10 July 2021).</a:t>
            </a:r>
            <a:endParaRPr lang="en-GB" sz="1100">
              <a:latin typeface="Arial"/>
              <a:cs typeface="Arial"/>
            </a:endParaRPr>
          </a:p>
          <a:p>
            <a:pPr>
              <a:lnSpc>
                <a:spcPct val="130000"/>
              </a:lnSpc>
            </a:pPr>
            <a:r>
              <a:rPr lang="en-GB" sz="1100">
                <a:latin typeface="Arial"/>
                <a:cs typeface="Arial"/>
              </a:rPr>
              <a:t>NHS England (2014) MDT Development- Working toward an effective multidisciplinary/multiagency team. Available at:</a:t>
            </a:r>
            <a:r>
              <a:rPr lang="en-GB" sz="1100">
                <a:ea typeface="+mn-lt"/>
                <a:cs typeface="+mn-lt"/>
                <a:hlinkClick r:id="rId3"/>
              </a:rPr>
              <a:t>NHS England Report Template 1 - half page cover photo</a:t>
            </a:r>
            <a:r>
              <a:rPr lang="en-GB" sz="1100">
                <a:ea typeface="+mn-lt"/>
                <a:cs typeface="Arial"/>
              </a:rPr>
              <a:t> (Accessed: 24 June 2021).</a:t>
            </a:r>
            <a:endParaRPr lang="en-GB" sz="1100">
              <a:latin typeface="Meiryo"/>
              <a:ea typeface="Meiryo"/>
              <a:cs typeface="Arial"/>
            </a:endParaRPr>
          </a:p>
          <a:p>
            <a:pPr>
              <a:lnSpc>
                <a:spcPct val="130000"/>
              </a:lnSpc>
            </a:pPr>
            <a:r>
              <a:rPr lang="en-GB" sz="1100">
                <a:latin typeface="Meiryo"/>
                <a:ea typeface="Meiryo"/>
                <a:cs typeface="Arial"/>
              </a:rPr>
              <a:t>NHS England (2019) Safeguarding Children, young People and Adults at Risk in the NHS: Safeguarding Accountability and Assurance Framework. Available at: </a:t>
            </a:r>
            <a:r>
              <a:rPr lang="en-GB" sz="1100">
                <a:ea typeface="+mn-lt"/>
                <a:cs typeface="+mn-lt"/>
                <a:hlinkClick r:id="rId4"/>
              </a:rPr>
              <a:t>NHS England policy template 3 - no photo on cover</a:t>
            </a:r>
            <a:r>
              <a:rPr lang="en-GB" sz="1100">
                <a:ea typeface="+mn-lt"/>
                <a:cs typeface="Arial"/>
              </a:rPr>
              <a:t> (Accessed: 24 June 2021).</a:t>
            </a:r>
            <a:endParaRPr lang="en-GB" sz="1100">
              <a:latin typeface="Meiryo"/>
              <a:ea typeface="Meiryo"/>
              <a:cs typeface="Arial"/>
            </a:endParaRPr>
          </a:p>
          <a:p>
            <a:pPr>
              <a:lnSpc>
                <a:spcPct val="130000"/>
              </a:lnSpc>
            </a:pPr>
            <a:r>
              <a:rPr lang="en-GB" sz="1100" err="1">
                <a:latin typeface="Arial"/>
                <a:cs typeface="Arial"/>
              </a:rPr>
              <a:t>Ratelab</a:t>
            </a:r>
            <a:r>
              <a:rPr lang="en-GB" sz="1100">
                <a:latin typeface="Arial"/>
                <a:cs typeface="Arial"/>
              </a:rPr>
              <a:t>.,(2016).</a:t>
            </a:r>
            <a:r>
              <a:rPr lang="en-GB" sz="1100" u="sng">
                <a:latin typeface="Arial"/>
                <a:cs typeface="Arial"/>
                <a:hlinkClick r:id="rId5"/>
              </a:rPr>
              <a:t>High-Risk.jpg (617×441) (ratelab.ca)</a:t>
            </a:r>
            <a:endParaRPr lang="en-GB" sz="1100">
              <a:ea typeface="+mn-lt"/>
              <a:cs typeface="+mn-lt"/>
            </a:endParaRPr>
          </a:p>
          <a:p>
            <a:pPr>
              <a:lnSpc>
                <a:spcPct val="130000"/>
              </a:lnSpc>
            </a:pPr>
            <a:r>
              <a:rPr lang="en-GB" sz="1100">
                <a:latin typeface="Arial"/>
                <a:cs typeface="Arial"/>
                <a:hlinkClick r:id="rId6"/>
              </a:rPr>
              <a:t>ChildrenAndFamiliesActBrief.pdf (councilfordisabledchildren.org.uk)</a:t>
            </a:r>
            <a:endParaRPr lang="en-GB" sz="1100">
              <a:ea typeface="+mn-lt"/>
              <a:cs typeface="+mn-lt"/>
            </a:endParaRPr>
          </a:p>
          <a:p>
            <a:pPr>
              <a:lnSpc>
                <a:spcPct val="130000"/>
              </a:lnSpc>
            </a:pPr>
            <a:r>
              <a:rPr lang="en-GB" sz="1100">
                <a:latin typeface="Arial"/>
                <a:cs typeface="Arial"/>
              </a:rPr>
              <a:t>RC PSYCH ROYAL COLLEGE OF PSYCHIATRISTS</a:t>
            </a:r>
            <a:r>
              <a:rPr lang="en-GB" sz="1100" b="1">
                <a:latin typeface="Arial"/>
                <a:cs typeface="Arial"/>
              </a:rPr>
              <a:t>.,</a:t>
            </a:r>
            <a:r>
              <a:rPr lang="en-GB" sz="1100">
                <a:latin typeface="Arial"/>
                <a:cs typeface="Arial"/>
              </a:rPr>
              <a:t>(2021). </a:t>
            </a:r>
            <a:r>
              <a:rPr lang="en-GB" sz="1100" i="1">
                <a:latin typeface="Arial"/>
                <a:cs typeface="Arial"/>
              </a:rPr>
              <a:t>Domestic violence and abuse - the impact on children and adolescents | Royal College of Psychiatrists</a:t>
            </a:r>
            <a:r>
              <a:rPr lang="en-GB" sz="1100">
                <a:latin typeface="Arial"/>
                <a:cs typeface="Arial"/>
              </a:rPr>
              <a:t>. Available at: </a:t>
            </a:r>
            <a:r>
              <a:rPr lang="en-GB" sz="1100">
                <a:latin typeface="Arial"/>
                <a:cs typeface="Arial"/>
                <a:hlinkClick r:id="rId7"/>
              </a:rPr>
              <a:t>https://www.rcpsych.ac.uk/mental-health/parents-and-young-people/information-for-parents-and-carers/domestic-violence-and-abuse-effects-on-children</a:t>
            </a:r>
            <a:r>
              <a:rPr lang="en-GB" sz="1100">
                <a:latin typeface="Arial"/>
                <a:cs typeface="Arial"/>
              </a:rPr>
              <a:t> [Accessed 21 June 2021].</a:t>
            </a:r>
            <a:endParaRPr lang="en-GB" sz="1100">
              <a:ea typeface="+mn-lt"/>
              <a:cs typeface="+mn-lt"/>
            </a:endParaRPr>
          </a:p>
          <a:p>
            <a:pPr>
              <a:lnSpc>
                <a:spcPct val="130000"/>
              </a:lnSpc>
            </a:pPr>
            <a:r>
              <a:rPr lang="en-GB" sz="1100">
                <a:latin typeface="Arial"/>
                <a:cs typeface="Arial"/>
              </a:rPr>
              <a:t>Ross, S., Curry, N. and Goodwin, N. (2011) Case Management What it is and how it can best be implemented. Available at: </a:t>
            </a:r>
            <a:r>
              <a:rPr lang="en-GB" sz="1100">
                <a:ea typeface="+mn-lt"/>
                <a:cs typeface="+mn-lt"/>
                <a:hlinkClick r:id="rId8"/>
              </a:rPr>
              <a:t>Case management: What it is and how it can best be implemented, The King's Fund Paper, November 2011 (kingsfund.org.uk)</a:t>
            </a:r>
            <a:r>
              <a:rPr lang="en-GB" sz="1100">
                <a:latin typeface="Arial"/>
                <a:ea typeface="+mn-lt"/>
                <a:cs typeface="Arial"/>
              </a:rPr>
              <a:t> (Accessed: 7 July 2021).</a:t>
            </a:r>
            <a:endParaRPr lang="en-GB" sz="1100">
              <a:latin typeface="Arial"/>
              <a:cs typeface="Arial"/>
            </a:endParaRPr>
          </a:p>
          <a:p>
            <a:pPr>
              <a:lnSpc>
                <a:spcPct val="130000"/>
              </a:lnSpc>
            </a:pPr>
            <a:r>
              <a:rPr lang="en-GB" sz="1100">
                <a:latin typeface="Arial"/>
                <a:cs typeface="Arial"/>
              </a:rPr>
              <a:t>Rushton, J., (2021) </a:t>
            </a:r>
            <a:r>
              <a:rPr lang="en-GB" sz="1100" i="1">
                <a:latin typeface="Arial"/>
                <a:cs typeface="Arial"/>
              </a:rPr>
              <a:t>The Children and Families Act 2014 | CPD Online College</a:t>
            </a:r>
            <a:r>
              <a:rPr lang="en-GB" sz="1100">
                <a:latin typeface="Arial"/>
                <a:cs typeface="Arial"/>
              </a:rPr>
              <a:t>. [online] CPD Online College. Available at: &lt;https://cpdonline.co.uk/knowledge-base/safeguarding/the-children-and-families-act-2014/&gt; [Accessed 24 June 2021].</a:t>
            </a:r>
            <a:endParaRPr lang="en-GB" sz="1100">
              <a:ea typeface="+mn-lt"/>
              <a:cs typeface="+mn-lt"/>
            </a:endParaRPr>
          </a:p>
          <a:p>
            <a:r>
              <a:rPr lang="en-GB" sz="1100">
                <a:latin typeface="Arial"/>
                <a:cs typeface="Arial"/>
              </a:rPr>
              <a:t>Social Care Institute for Excellence.,(2018). </a:t>
            </a:r>
            <a:r>
              <a:rPr lang="en-GB" sz="1100" i="1">
                <a:latin typeface="Arial"/>
                <a:cs typeface="Arial"/>
              </a:rPr>
              <a:t>Multidisciplinary teams - Activities to achieve integrated care</a:t>
            </a:r>
            <a:r>
              <a:rPr lang="en-GB" sz="1100">
                <a:latin typeface="Arial"/>
                <a:cs typeface="Arial"/>
              </a:rPr>
              <a:t>. [online] Social Care Institute for Excellence (SCIE). Available at: </a:t>
            </a:r>
            <a:r>
              <a:rPr lang="en-GB" sz="1100">
                <a:latin typeface="Arial"/>
                <a:cs typeface="Arial"/>
                <a:hlinkClick r:id="rId9"/>
              </a:rPr>
              <a:t>https://www.scie.org.uk/integrated-care/research-practice/activities/multidisciplinary-teams</a:t>
            </a:r>
            <a:r>
              <a:rPr lang="en-GB" sz="1100">
                <a:latin typeface="Arial"/>
                <a:cs typeface="Arial"/>
              </a:rPr>
              <a:t>.</a:t>
            </a:r>
            <a:endParaRPr lang="en-GB" sz="1100">
              <a:latin typeface="Meiryo"/>
              <a:ea typeface="+mn-lt"/>
              <a:cs typeface="Arial"/>
            </a:endParaRPr>
          </a:p>
          <a:p>
            <a:endParaRPr lang="en-GB" sz="1200">
              <a:latin typeface="Arial"/>
              <a:ea typeface="+mn-lt"/>
              <a:cs typeface="Arial"/>
            </a:endParaRPr>
          </a:p>
          <a:p>
            <a:pPr marL="171450" indent="-171450">
              <a:buFont typeface="Wingdings" panose="020B0503020204020204" pitchFamily="34" charset="0"/>
              <a:buChar char="Ø"/>
            </a:pPr>
            <a:endParaRPr lang="en-GB" sz="1200">
              <a:latin typeface="Meiryo"/>
              <a:ea typeface="Meiryo"/>
              <a:cs typeface="Arial"/>
            </a:endParaRPr>
          </a:p>
        </p:txBody>
      </p:sp>
    </p:spTree>
    <p:extLst>
      <p:ext uri="{BB962C8B-B14F-4D97-AF65-F5344CB8AC3E}">
        <p14:creationId xmlns:p14="http://schemas.microsoft.com/office/powerpoint/2010/main" val="3956008629"/>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5</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SketchLinesVTI</vt:lpstr>
      <vt:lpstr>Family D Neighborhood services(Housing need service)   </vt:lpstr>
      <vt:lpstr>Introduction </vt:lpstr>
      <vt:lpstr>Risk factors  &amp; Impacts </vt:lpstr>
      <vt:lpstr>PowerPoint Presentation</vt:lpstr>
      <vt:lpstr>Impacts</vt:lpstr>
      <vt:lpstr>Policies &amp; Intervention</vt:lpstr>
      <vt:lpstr>Policies and professional interventions </vt:lpstr>
      <vt:lpstr>PowerPoint Presentation</vt:lpstr>
      <vt:lpstr>Children Act 1989 </vt:lpstr>
      <vt:lpstr>Multi-disciplinary services  for the family and children </vt:lpstr>
      <vt:lpstr>PowerPoint Presentation</vt:lpstr>
      <vt:lpstr>Case Management Initiatives used by Multi-disciplinary Services</vt:lpstr>
      <vt:lpstr>Conclusion</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2021-07-15T08:33:01Z</dcterms:created>
  <dcterms:modified xsi:type="dcterms:W3CDTF">2021-07-15T22:24:26Z</dcterms:modified>
</cp:coreProperties>
</file>