
<file path=[Content_Types].xml><?xml version="1.0" encoding="utf-8"?>
<Types xmlns="http://schemas.openxmlformats.org/package/2006/content-types">
  <Default ContentType="image/jpeg" Extension="jpeg"/>
  <Default ContentType="video/mp4" Extension="mp4"/>
  <Default ContentType="image/png" Extension="png"/>
  <Default ContentType="application/vnd.openxmlformats-package.relationships+xml" Extension="rels"/>
  <Default ContentType="application/xml" Extension="xml"/>
  <Override ContentType="application/vnd.ms-office.drawingml.diagramDrawing+xml" PartName="/ppt/diagrams/drawing1.xml"/>
  <Override ContentType="application/vnd.openxmlformats-officedocument.custom-properties+xml" PartName="/docProps/custom.xml"/>
  <Override ContentType="application/vnd.openxmlformats-officedocument.customXmlProperties+xml" PartName="/customXml/itemProps1.xml"/>
  <Override ContentType="application/vnd.openxmlformats-officedocument.customXmlProperties+xml" PartName="/customXml/itemProps2.xml"/>
  <Override ContentType="application/vnd.openxmlformats-officedocument.customXmlProperties+xml" PartName="/customXml/itemProps3.xml"/>
  <Override ContentType="application/vnd.openxmlformats-officedocument.drawingml.diagramColors+xml" PartName="/ppt/diagrams/colors1.xml"/>
  <Override ContentType="application/vnd.openxmlformats-officedocument.drawingml.diagramData+xml" PartName="/ppt/diagrams/data1.xml"/>
  <Override ContentType="application/vnd.openxmlformats-officedocument.drawingml.diagramLayout+xml" PartName="/ppt/diagrams/layout1.xml"/>
  <Override ContentType="application/vnd.openxmlformats-officedocument.drawingml.diagramStyle+xml" PartName="/ppt/diagrams/quickStyle1.xml"/>
  <Override ContentType="application/vnd.openxmlformats-officedocument.extended-properties+xml" PartName="/docProps/app.xml"/>
  <Override ContentType="application/vnd.openxmlformats-officedocument.presentationml.notesMaster+xml" PartName="/ppt/notesMasters/notesMaster1.xml"/>
  <Override ContentType="application/vnd.openxmlformats-officedocument.presentationml.notesSlide+xml" PartName="/ppt/notesSlides/notesSlide1.xml"/>
  <Override ContentType="application/vnd.openxmlformats-officedocument.presentationml.notesSlide+xml" PartName="/ppt/notesSlides/notesSlide10.xml"/>
  <Override ContentType="application/vnd.openxmlformats-officedocument.presentationml.notesSlide+xml" PartName="/ppt/notesSlides/notesSlide11.xml"/>
  <Override ContentType="application/vnd.openxmlformats-officedocument.presentationml.notesSlide+xml" PartName="/ppt/notesSlides/notesSlide12.xml"/>
  <Override ContentType="application/vnd.openxmlformats-officedocument.presentationml.notesSlide+xml" PartName="/ppt/notesSlides/notesSlide2.xml"/>
  <Override ContentType="application/vnd.openxmlformats-officedocument.presentationml.notesSlide+xml" PartName="/ppt/notesSlides/notesSlide3.xml"/>
  <Override ContentType="application/vnd.openxmlformats-officedocument.presentationml.notesSlide+xml" PartName="/ppt/notesSlides/notesSlide4.xml"/>
  <Override ContentType="application/vnd.openxmlformats-officedocument.presentationml.notesSlide+xml" PartName="/ppt/notesSlides/notesSlide5.xml"/>
  <Override ContentType="application/vnd.openxmlformats-officedocument.presentationml.notesSlide+xml" PartName="/ppt/notesSlides/notesSlide6.xml"/>
  <Override ContentType="application/vnd.openxmlformats-officedocument.presentationml.notesSlide+xml" PartName="/ppt/notesSlides/notesSlide7.xml"/>
  <Override ContentType="application/vnd.openxmlformats-officedocument.presentationml.notesSlide+xml" PartName="/ppt/notesSlides/notesSlide8.xml"/>
  <Override ContentType="application/vnd.openxmlformats-officedocument.presentationml.notesSlide+xml" PartName="/ppt/notesSlides/notesSlide9.xml"/>
  <Override ContentType="application/vnd.openxmlformats-officedocument.presentationml.presProps+xml" PartName="/ppt/presProps.xml"/>
  <Override ContentType="application/vnd.openxmlformats-officedocument.presentationml.presentation.main+xml" PartName="/ppt/presentation.xml"/>
  <Override ContentType="application/vnd.openxmlformats-officedocument.presentationml.slide+xml" PartName="/ppt/slides/slide1.xml"/>
  <Override ContentType="application/vnd.openxmlformats-officedocument.presentationml.slide+xml" PartName="/ppt/slides/slide10.xml"/>
  <Override ContentType="application/vnd.openxmlformats-officedocument.presentationml.slide+xml" PartName="/ppt/slides/slide11.xml"/>
  <Override ContentType="application/vnd.openxmlformats-officedocument.presentationml.slide+xml" PartName="/ppt/slides/slide12.xml"/>
  <Override ContentType="application/vnd.openxmlformats-officedocument.presentationml.slide+xml" PartName="/ppt/slides/slide13.xml"/>
  <Override ContentType="application/vnd.openxmlformats-officedocument.presentationml.slide+xml" PartName="/ppt/slides/slide14.xml"/>
  <Override ContentType="application/vnd.openxmlformats-officedocument.presentationml.slide+xml" PartName="/ppt/slides/slide15.xml"/>
  <Override ContentType="application/vnd.openxmlformats-officedocument.presentationml.slide+xml" PartName="/ppt/slides/slide16.xml"/>
  <Override ContentType="application/vnd.openxmlformats-officedocument.presentationml.slide+xml" PartName="/ppt/slides/slide17.xml"/>
  <Override ContentType="application/vnd.openxmlformats-officedocument.presentationml.slide+xml" PartName="/ppt/slides/slide18.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4.xml"/>
  <Override ContentType="application/vnd.openxmlformats-officedocument.presentationml.slide+xml" PartName="/ppt/slides/slide5.xml"/>
  <Override ContentType="application/vnd.openxmlformats-officedocument.presentationml.slide+xml" PartName="/ppt/slides/slide6.xml"/>
  <Override ContentType="application/vnd.openxmlformats-officedocument.presentationml.slide+xml" PartName="/ppt/slides/slide7.xml"/>
  <Override ContentType="application/vnd.openxmlformats-officedocument.presentationml.slide+xml" PartName="/ppt/slides/slide8.xml"/>
  <Override ContentType="application/vnd.openxmlformats-officedocument.presentationml.slide+xml" PartName="/ppt/slides/slide9.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11.xml"/>
  <Override ContentType="application/vnd.openxmlformats-officedocument.presentationml.slideLayout+xml" PartName="/ppt/slideLayouts/slideLayout2.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6.xml"/>
  <Override ContentType="application/vnd.openxmlformats-officedocument.presentationml.slideLayout+xml" PartName="/ppt/slideLayouts/slideLayout7.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tableStyles+xml" PartName="/ppt/tableStyles.xml"/>
  <Override ContentType="application/vnd.openxmlformats-officedocument.presentationml.viewProps+xml" PartName="/ppt/viewProps.xml"/>
  <Override ContentType="application/vnd.openxmlformats-officedocument.theme+xml" PartName="/ppt/theme/theme1.xml"/>
  <Override ContentType="application/vnd.openxmlformats-officedocument.theme+xml" PartName="/ppt/theme/theme2.xml"/>
  <Override ContentType="application/vnd.openxmlformats-package.core-properties+xml" PartName="/docProps/core.xml"/>
</Types>
</file>

<file path=_rels/.rels><?xml version="1.0" encoding="UTF-8" standalone="yes"?><Relationships xmlns="http://schemas.openxmlformats.org/package/2006/relationships"><Relationship Id="rId4" Target="ppt/presentation.xml" Type="http://schemas.openxmlformats.org/officeDocument/2006/relationships/officeDocument"/><Relationship Id="rId3" Target="docProps/custom.xml" Type="http://schemas.openxmlformats.org/officeDocument/2006/relationships/custom-properties"/><Relationship Id="rId2" Target="docProps/core.xml" Type="http://schemas.openxmlformats.org/package/2006/relationships/metadata/core-properties"/><Relationship Id="rId1" Target="docProps/app.xml" Type="http://schemas.openxmlformats.org/officeDocument/2006/relationships/extended-properties"/></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9" r:id="rId8"/>
  </p:sldMasterIdLst>
  <p:notesMasterIdLst>
    <p:notesMasterId r:id="rId9"/>
  </p:notesMasterIdLst>
  <p:sldIdLst>
    <p:sldId id="256" r:id="rId10"/>
    <p:sldId id="257" r:id="rId11"/>
    <p:sldId id="258" r:id="rId12"/>
    <p:sldId id="259" r:id="rId13"/>
    <p:sldId id="260" r:id="rId14"/>
    <p:sldId id="261" r:id="rId15"/>
    <p:sldId id="262" r:id="rId16"/>
    <p:sldId id="263" r:id="rId17"/>
    <p:sldId id="264" r:id="rId18"/>
    <p:sldId id="265" r:id="rId19"/>
    <p:sldId id="266" r:id="rId20"/>
    <p:sldId id="267" r:id="rId21"/>
    <p:sldId id="268" r:id="rId22"/>
    <p:sldId id="269" r:id="rId23"/>
    <p:sldId id="270" r:id="rId24"/>
    <p:sldId id="271" r:id="rId25"/>
    <p:sldId id="272" r:id="rId26"/>
    <p:sldId id="273" r:id="rId27"/>
  </p:sldIdLst>
  <p:sldSz cx="12192000" cy="6858000"/>
  <p:notesSz cx="6858000" cy="9144000"/>
  <p:defaultTextStyle>
    <a:defPPr>
      <a:defRPr lang="en-US"/>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940675A-B579-460E-94D1-54222C63F5DA}" styleName="No Style, Table Grid">
    <a:wholeTbl>
      <a:tcTxStyle>
        <a:fontRef idx="minor">
          <a:scrgbClr b="0" g="0" r="0"/>
        </a:fontRef>
        <a:schemeClr val="tx1"/>
      </a:tcTxStyle>
      <a:tcStyle>
        <a:tcBdr>
          <a:left>
            <a:ln cmpd="sng" w="12700">
              <a:solidFill>
                <a:schemeClr val="tx1"/>
              </a:solidFill>
            </a:ln>
          </a:left>
          <a:right>
            <a:ln cmpd="sng" w="12700">
              <a:solidFill>
                <a:schemeClr val="tx1"/>
              </a:solidFill>
            </a:ln>
          </a:right>
          <a:top>
            <a:ln cmpd="sng" w="12700">
              <a:solidFill>
                <a:schemeClr val="tx1"/>
              </a:solidFill>
            </a:ln>
          </a:top>
          <a:bottom>
            <a:ln cmpd="sng" w="12700">
              <a:solidFill>
                <a:schemeClr val="tx1"/>
              </a:solidFill>
            </a:ln>
          </a:bottom>
          <a:insideH>
            <a:ln cmpd="sng" w="12700">
              <a:solidFill>
                <a:schemeClr val="tx1"/>
              </a:solidFill>
            </a:ln>
          </a:insideH>
          <a:insideV>
            <a:ln cmpd="sng" w="12700">
              <a:solidFill>
                <a:schemeClr val="tx1"/>
              </a:solidFill>
            </a:ln>
          </a:insideV>
        </a:tcBdr>
        <a:fill>
          <a:noFill/>
        </a:fill>
      </a:tcStyle>
    </a:wholeTbl>
  </a:tblStyle>
  <a:tblStyle styleId="{5C22544A-7EE6-4342-B048-85BDC9FD1C3A}" styleName="Medium Style 2 – Accent 1">
    <a:wholeTbl>
      <a:tcTxStyle>
        <a:fontRef idx="minor">
          <a:prstClr val="black"/>
        </a:fontRef>
        <a:schemeClr val="dk1"/>
      </a:tcTxStyle>
      <a:tcStyle>
        <a:tcBdr>
          <a:left>
            <a:ln cmpd="sng" w="12700">
              <a:solidFill>
                <a:schemeClr val="lt1"/>
              </a:solidFill>
            </a:ln>
          </a:left>
          <a:right>
            <a:ln cmpd="sng" w="12700">
              <a:solidFill>
                <a:schemeClr val="lt1"/>
              </a:solidFill>
            </a:ln>
          </a:right>
          <a:top>
            <a:ln cmpd="sng" w="12700">
              <a:solidFill>
                <a:schemeClr val="lt1"/>
              </a:solidFill>
            </a:ln>
          </a:top>
          <a:bottom>
            <a:ln cmpd="sng" w="12700">
              <a:solidFill>
                <a:schemeClr val="lt1"/>
              </a:solidFill>
            </a:ln>
          </a:bottom>
          <a:insideH>
            <a:ln cmpd="sng" w="12700">
              <a:solidFill>
                <a:schemeClr val="lt1"/>
              </a:solidFill>
            </a:ln>
          </a:insideH>
          <a:insideV>
            <a:ln cmpd="sng" w="12700">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cmpd="sng" w="38100">
              <a:solidFill>
                <a:schemeClr val="lt1"/>
              </a:solidFill>
            </a:ln>
          </a:top>
        </a:tcBdr>
        <a:fill>
          <a:solidFill>
            <a:schemeClr val="accent1"/>
          </a:solidFill>
        </a:fill>
      </a:tcStyle>
    </a:lastRow>
    <a:firstRow>
      <a:tcTxStyle b="on">
        <a:fontRef idx="minor">
          <a:prstClr val="black"/>
        </a:fontRef>
        <a:schemeClr val="lt1"/>
      </a:tcTxStyle>
      <a:tcStyle>
        <a:tcBdr>
          <a:bottom>
            <a:ln cmpd="sng" w="38100">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d="2" n="1"/>
          <a:sy d="2" n="1"/>
        </p:scale>
        <p:origin x="0" y="0"/>
      </p:cViewPr>
      <p:guideLst/>
    </p:cSldViewPr>
  </p:slideViewPr>
  <p:gridSpacing cx="76200" cy="76200"/>
</p:viewPr>
</file>

<file path=ppt/_rels/presentation.xml.rels><?xml version="1.0" encoding="UTF-8" standalone="yes"?><Relationships xmlns="http://schemas.openxmlformats.org/package/2006/relationships"><Relationship Id="rId27" Target="slides/slide18.xml" Type="http://schemas.openxmlformats.org/officeDocument/2006/relationships/slide"/><Relationship Id="rId26" Target="slides/slide17.xml" Type="http://schemas.openxmlformats.org/officeDocument/2006/relationships/slide"/><Relationship Id="rId25" Target="slides/slide16.xml" Type="http://schemas.openxmlformats.org/officeDocument/2006/relationships/slide"/><Relationship Id="rId24" Target="slides/slide15.xml" Type="http://schemas.openxmlformats.org/officeDocument/2006/relationships/slide"/><Relationship Id="rId21" Target="slides/slide12.xml" Type="http://schemas.openxmlformats.org/officeDocument/2006/relationships/slide"/><Relationship Id="rId19" Target="slides/slide10.xml" Type="http://schemas.openxmlformats.org/officeDocument/2006/relationships/slide"/><Relationship Id="rId20" Target="slides/slide11.xml" Type="http://schemas.openxmlformats.org/officeDocument/2006/relationships/slide"/><Relationship Id="rId18" Target="slides/slide9.xml" Type="http://schemas.openxmlformats.org/officeDocument/2006/relationships/slide"/><Relationship Id="rId17" Target="slides/slide8.xml" Type="http://schemas.openxmlformats.org/officeDocument/2006/relationships/slide"/><Relationship Id="rId16" Target="slides/slide7.xml" Type="http://schemas.openxmlformats.org/officeDocument/2006/relationships/slide"/><Relationship Id="rId15" Target="slides/slide6.xml" Type="http://schemas.openxmlformats.org/officeDocument/2006/relationships/slide"/><Relationship Id="rId14" Target="slides/slide5.xml" Type="http://schemas.openxmlformats.org/officeDocument/2006/relationships/slide"/><Relationship Id="rId13" Target="slides/slide4.xml" Type="http://schemas.openxmlformats.org/officeDocument/2006/relationships/slide"/><Relationship Id="rId12" Target="slides/slide3.xml" Type="http://schemas.openxmlformats.org/officeDocument/2006/relationships/slide"/><Relationship Id="rId11" Target="slides/slide2.xml" Type="http://schemas.openxmlformats.org/officeDocument/2006/relationships/slide"/><Relationship Id="rId10" Target="slides/slide1.xml" Type="http://schemas.openxmlformats.org/officeDocument/2006/relationships/slide"/><Relationship Id="rId9" Target="notesMasters/notesMaster1.xml" Type="http://schemas.openxmlformats.org/officeDocument/2006/relationships/notesMaster"/><Relationship Id="rId8" Target="slideMasters/slideMaster1.xml" Type="http://schemas.openxmlformats.org/officeDocument/2006/relationships/slideMaster"/><Relationship Id="rId7" Target="../customXml/item3.xml" Type="http://schemas.openxmlformats.org/officeDocument/2006/relationships/customXml"/><Relationship Id="rId6" Target="../customXml/item2.xml" Type="http://schemas.openxmlformats.org/officeDocument/2006/relationships/customXml"/><Relationship Id="rId5" Target="../customXml/item1.xml" Type="http://schemas.openxmlformats.org/officeDocument/2006/relationships/customXml"/><Relationship Id="rId4" Target="tableStyles.xml" Type="http://schemas.openxmlformats.org/officeDocument/2006/relationships/tableStyles"/><Relationship Id="rId3" Target="presProps.xml" Type="http://schemas.openxmlformats.org/officeDocument/2006/relationships/presProps"/><Relationship Id="rId23" Target="slides/slide14.xml" Type="http://schemas.openxmlformats.org/officeDocument/2006/relationships/slide"/><Relationship Id="rId2" Target="viewProps.xml" Type="http://schemas.openxmlformats.org/officeDocument/2006/relationships/viewProps"/><Relationship Id="rId22" Target="slides/slide13.xml" Type="http://schemas.openxmlformats.org/officeDocument/2006/relationships/slide"/><Relationship Id="rId1" Target="theme/theme1.xml" Type="http://schemas.openxmlformats.org/officeDocument/2006/relationships/theme"/></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pri="10100" type="colorful"/>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76E4115-BA48-43D4-A947-E1A0BDBA4F3E}" type="doc">
      <dgm:prSet csCatId="colorful" csTypeId="urn:microsoft.com/office/officeart/2005/8/colors/colorful1" loCatId="list" loTypeId="urn:microsoft.com/office/officeart/2005/8/layout/default" qsCatId="simple" qsTypeId="urn:microsoft.com/office/officeart/2005/8/quickstyle/simple4"/>
      <dgm:spPr/>
      <dgm:t>
        <a:bodyPr numCol="1"/>
        <a:lstStyle/>
        <a:p>
          <a:endParaRPr lang="en-US"/>
        </a:p>
      </dgm:t>
    </dgm:pt>
    <dgm:pt modelId="{A233CEB5-BB37-49EE-A8B5-DF1ED8A71062}">
      <dgm:prSet/>
      <dgm:spPr/>
      <dgm:t>
        <a:bodyPr numCol="1"/>
        <a:lstStyle/>
        <a:p>
          <a:r>
            <a:rPr altLang="en-GB" lang="en-GB"/>
            <a:t>Benefits both teachers and pupils. </a:t>
          </a:r>
          <a:endParaRPr lang="en-US"/>
        </a:p>
      </dgm:t>
    </dgm:pt>
    <dgm:pt cxnId="{84CBD134-CAEB-43D3-B4DF-9220FB09CD01}" modelId="{8030331F-03F3-4FFD-99E2-FE836D7D64A8}" type="parTrans">
      <dgm:prSet/>
      <dgm:spPr/>
      <dgm:t>
        <a:bodyPr numCol="1"/>
        <a:lstStyle/>
        <a:p>
          <a:endParaRPr lang="en-US"/>
        </a:p>
      </dgm:t>
    </dgm:pt>
    <dgm:pt cxnId="{84CBD134-CAEB-43D3-B4DF-9220FB09CD01}" modelId="{873F61E2-D7E8-467E-86F0-DD16FA6681AA}" type="sibTrans">
      <dgm:prSet/>
      <dgm:spPr/>
      <dgm:t>
        <a:bodyPr numCol="1"/>
        <a:lstStyle/>
        <a:p>
          <a:endParaRPr lang="en-US"/>
        </a:p>
      </dgm:t>
    </dgm:pt>
    <dgm:pt modelId="{858997BB-8601-44B9-A32E-E808BDE246D4}">
      <dgm:prSet/>
      <dgm:spPr/>
      <dgm:t>
        <a:bodyPr numCol="1"/>
        <a:lstStyle/>
        <a:p>
          <a:r>
            <a:rPr altLang="en-GB" lang="en-GB"/>
            <a:t>Having a better understanding of the child's thought processes can allow teachers to adapt their teaching strategies. </a:t>
          </a:r>
          <a:endParaRPr lang="en-US"/>
        </a:p>
      </dgm:t>
    </dgm:pt>
    <dgm:pt cxnId="{0AECE43F-EE4E-4CFC-99AF-668AF282B51E}" modelId="{60C7DD27-2DC3-4946-96FD-7EB198125207}" type="parTrans">
      <dgm:prSet/>
      <dgm:spPr/>
      <dgm:t>
        <a:bodyPr numCol="1"/>
        <a:lstStyle/>
        <a:p>
          <a:endParaRPr lang="en-US"/>
        </a:p>
      </dgm:t>
    </dgm:pt>
    <dgm:pt cxnId="{0AECE43F-EE4E-4CFC-99AF-668AF282B51E}" modelId="{DC3274A3-B715-497A-97B3-A03E8211C28C}" type="sibTrans">
      <dgm:prSet/>
      <dgm:spPr/>
      <dgm:t>
        <a:bodyPr numCol="1"/>
        <a:lstStyle/>
        <a:p>
          <a:endParaRPr lang="en-US"/>
        </a:p>
      </dgm:t>
    </dgm:pt>
    <dgm:pt modelId="{EDEA33CC-09CC-4138-9748-F47964E89920}">
      <dgm:prSet/>
      <dgm:spPr/>
      <dgm:t>
        <a:bodyPr numCol="1"/>
        <a:lstStyle/>
        <a:p>
          <a:r>
            <a:rPr altLang="en-GB" lang="en-GB"/>
            <a:t>Teachers should take an active mentoring role towards their pupils </a:t>
          </a:r>
          <a:endParaRPr lang="en-US"/>
        </a:p>
      </dgm:t>
    </dgm:pt>
    <dgm:pt cxnId="{301E52AD-D6B6-4639-90EE-D3796420F579}" modelId="{BE217B30-1A90-4546-B56E-1FBB0D19F7BA}" type="parTrans">
      <dgm:prSet/>
      <dgm:spPr/>
      <dgm:t>
        <a:bodyPr numCol="1"/>
        <a:lstStyle/>
        <a:p>
          <a:endParaRPr lang="en-US"/>
        </a:p>
      </dgm:t>
    </dgm:pt>
    <dgm:pt cxnId="{301E52AD-D6B6-4639-90EE-D3796420F579}" modelId="{162127A1-B599-41AA-A316-D48958F43E56}" type="sibTrans">
      <dgm:prSet/>
      <dgm:spPr/>
      <dgm:t>
        <a:bodyPr numCol="1"/>
        <a:lstStyle/>
        <a:p>
          <a:endParaRPr lang="en-US"/>
        </a:p>
      </dgm:t>
    </dgm:pt>
    <dgm:pt modelId="{004F3C44-6E5D-4FE7-82F3-51C85876ED72}">
      <dgm:prSet/>
      <dgm:spPr/>
      <dgm:t>
        <a:bodyPr numCol="1"/>
        <a:lstStyle/>
        <a:p>
          <a:r>
            <a:rPr altLang="en-GB" lang="en-GB"/>
            <a:t>The curriculum being taught is created and implemented by teachers (Garner, 2008). </a:t>
          </a:r>
          <a:endParaRPr lang="en-US"/>
        </a:p>
      </dgm:t>
    </dgm:pt>
    <dgm:pt cxnId="{EB930B25-54BC-424E-B144-50BC20845AB1}" modelId="{1D5A87FA-5845-4DC3-8C8A-81DF54DD5657}" type="parTrans">
      <dgm:prSet/>
      <dgm:spPr/>
      <dgm:t>
        <a:bodyPr numCol="1"/>
        <a:lstStyle/>
        <a:p>
          <a:endParaRPr lang="en-US"/>
        </a:p>
      </dgm:t>
    </dgm:pt>
    <dgm:pt cxnId="{EB930B25-54BC-424E-B144-50BC20845AB1}" modelId="{5194AB71-1A40-47FE-95EF-6BEBDFD7E484}" type="sibTrans">
      <dgm:prSet/>
      <dgm:spPr/>
      <dgm:t>
        <a:bodyPr numCol="1"/>
        <a:lstStyle/>
        <a:p>
          <a:endParaRPr lang="en-US"/>
        </a:p>
      </dgm:t>
    </dgm:pt>
    <dgm:pt modelId="{08445283-50EE-484C-BD4F-9CD7A792FD3E}">
      <dgm:prSet/>
      <dgm:spPr/>
      <dgm:t>
        <a:bodyPr numCol="1"/>
        <a:lstStyle/>
        <a:p>
          <a:r>
            <a:rPr altLang="en-GB" lang="en-GB"/>
            <a:t>Hands-on classroom activities allows pupils to experience the content for themselves should supplement traditional teaching. </a:t>
          </a:r>
          <a:endParaRPr lang="en-US"/>
        </a:p>
      </dgm:t>
    </dgm:pt>
    <dgm:pt cxnId="{644A26A3-9E3F-4ACC-BA94-33391E06580A}" modelId="{D6DA06F1-03C2-48AE-BA56-2C54EB1343D7}" type="parTrans">
      <dgm:prSet/>
      <dgm:spPr/>
      <dgm:t>
        <a:bodyPr numCol="1"/>
        <a:lstStyle/>
        <a:p>
          <a:endParaRPr lang="en-US"/>
        </a:p>
      </dgm:t>
    </dgm:pt>
    <dgm:pt cxnId="{644A26A3-9E3F-4ACC-BA94-33391E06580A}" modelId="{5FC14296-B4C2-40A4-B5F4-9E9F211DD800}" type="sibTrans">
      <dgm:prSet/>
      <dgm:spPr/>
      <dgm:t>
        <a:bodyPr numCol="1"/>
        <a:lstStyle/>
        <a:p>
          <a:endParaRPr lang="en-US"/>
        </a:p>
      </dgm:t>
    </dgm:pt>
    <dgm:pt modelId="{CF6EF828-3E93-4EAD-B10A-45A0DC6C9DAB}">
      <dgm:prSet/>
      <dgm:spPr/>
      <dgm:t>
        <a:bodyPr numCol="1"/>
        <a:lstStyle/>
        <a:p>
          <a:r>
            <a:rPr altLang="en-GB" lang="en-GB"/>
            <a:t>Giving children responsibilities in the classroom can also aid learning and development. </a:t>
          </a:r>
          <a:endParaRPr lang="en-US"/>
        </a:p>
      </dgm:t>
    </dgm:pt>
    <dgm:pt cxnId="{25DB6AC4-C384-4482-9266-7E79B6ADCAA2}" modelId="{989D659F-2FFD-4A01-B0B0-052335CEEA91}" type="parTrans">
      <dgm:prSet/>
      <dgm:spPr/>
      <dgm:t>
        <a:bodyPr numCol="1"/>
        <a:lstStyle/>
        <a:p>
          <a:endParaRPr lang="en-US"/>
        </a:p>
      </dgm:t>
    </dgm:pt>
    <dgm:pt cxnId="{25DB6AC4-C384-4482-9266-7E79B6ADCAA2}" modelId="{D1D477D5-9AD4-467A-8DDF-A4A0499B3464}" type="sibTrans">
      <dgm:prSet/>
      <dgm:spPr/>
      <dgm:t>
        <a:bodyPr numCol="1"/>
        <a:lstStyle/>
        <a:p>
          <a:endParaRPr lang="en-US"/>
        </a:p>
      </dgm:t>
    </dgm:pt>
    <dgm:pt modelId="{43567C8D-84AE-4EA5-965D-E278176DE67E}">
      <dgm:prSet/>
      <dgm:spPr/>
      <dgm:t>
        <a:bodyPr numCol="1"/>
        <a:lstStyle/>
        <a:p>
          <a:r>
            <a:rPr altLang="en-GB" lang="en-GB"/>
            <a:t>Recognising that each child has their own unique interests and abilities. </a:t>
          </a:r>
          <a:endParaRPr lang="en-US"/>
        </a:p>
      </dgm:t>
    </dgm:pt>
    <dgm:pt cxnId="{36AC95B0-807D-41B8-94AA-3638F305AAB7}" modelId="{DCF2CFE1-33DC-4A8C-B105-BF5200405B23}" type="parTrans">
      <dgm:prSet/>
      <dgm:spPr/>
      <dgm:t>
        <a:bodyPr numCol="1"/>
        <a:lstStyle/>
        <a:p>
          <a:endParaRPr lang="en-US"/>
        </a:p>
      </dgm:t>
    </dgm:pt>
    <dgm:pt cxnId="{36AC95B0-807D-41B8-94AA-3638F305AAB7}" modelId="{F3D417B2-D31C-4598-AB2F-00CE78EB0070}" type="sibTrans">
      <dgm:prSet/>
      <dgm:spPr/>
      <dgm:t>
        <a:bodyPr numCol="1"/>
        <a:lstStyle/>
        <a:p>
          <a:endParaRPr lang="en-US"/>
        </a:p>
      </dgm:t>
    </dgm:pt>
    <dgm:pt modelId="{8B86A378-C8A4-45F4-A83F-7EF224B979D2}">
      <dgm:prSet/>
      <dgm:spPr/>
      <dgm:t>
        <a:bodyPr numCol="1"/>
        <a:lstStyle/>
        <a:p>
          <a:r>
            <a:rPr altLang="en-GB" lang="en-GB"/>
            <a:t>Planning a variety of classroom activities that incorporates all the learning styles (Furth and Wachs, 1975).</a:t>
          </a:r>
          <a:endParaRPr lang="en-US"/>
        </a:p>
      </dgm:t>
    </dgm:pt>
    <dgm:pt cxnId="{E0F11D90-CE2F-491C-859C-502B02FD38BC}" modelId="{85B37F4A-77F9-4815-9E17-3FD16E795E91}" type="parTrans">
      <dgm:prSet/>
      <dgm:spPr/>
      <dgm:t>
        <a:bodyPr numCol="1"/>
        <a:lstStyle/>
        <a:p>
          <a:endParaRPr lang="en-US"/>
        </a:p>
      </dgm:t>
    </dgm:pt>
    <dgm:pt cxnId="{E0F11D90-CE2F-491C-859C-502B02FD38BC}" modelId="{E54DF483-7945-42C1-8BAE-D2BEC3EAA353}" type="sibTrans">
      <dgm:prSet/>
      <dgm:spPr/>
      <dgm:t>
        <a:bodyPr numCol="1"/>
        <a:lstStyle/>
        <a:p>
          <a:endParaRPr lang="en-US"/>
        </a:p>
      </dgm:t>
    </dgm:pt>
    <dgm:pt modelId="{9E011691-0A86-4782-80E7-5519E348522D}">
      <dgm:prSet/>
      <dgm:spPr/>
      <dgm:t>
        <a:bodyPr numCol="1"/>
        <a:lstStyle/>
        <a:p>
          <a:r>
            <a:rPr altLang="en-GB" lang="en-GB"/>
            <a:t>Concentrate on both the learning outcomes and the process of learning. </a:t>
          </a:r>
          <a:endParaRPr lang="en-US"/>
        </a:p>
      </dgm:t>
    </dgm:pt>
    <dgm:pt cxnId="{9E6C9A1A-E1D7-478A-975A-B7B02766191B}" modelId="{8F649947-2CD2-40A6-816E-247F0A232BC7}" type="parTrans">
      <dgm:prSet/>
      <dgm:spPr/>
      <dgm:t>
        <a:bodyPr numCol="1"/>
        <a:lstStyle/>
        <a:p>
          <a:endParaRPr lang="en-US"/>
        </a:p>
      </dgm:t>
    </dgm:pt>
    <dgm:pt cxnId="{9E6C9A1A-E1D7-478A-975A-B7B02766191B}" modelId="{50A9B427-0AB4-46D4-A7C3-5722EB2DADAE}" type="sibTrans">
      <dgm:prSet/>
      <dgm:spPr/>
      <dgm:t>
        <a:bodyPr numCol="1"/>
        <a:lstStyle/>
        <a:p>
          <a:endParaRPr lang="en-US"/>
        </a:p>
      </dgm:t>
    </dgm:pt>
    <dgm:pt modelId="{F2AB5431-04EA-4AAE-9C43-92DB6BAA1D29}">
      <dgm:prSet/>
      <dgm:spPr/>
      <dgm:t>
        <a:bodyPr numCol="1"/>
        <a:lstStyle/>
        <a:p>
          <a:r>
            <a:rPr altLang="en-GB" lang="en-GB"/>
            <a:t>Focus on the steps that need to be taken in order for them to complete a task (Blake and Pope, 2008). </a:t>
          </a:r>
          <a:endParaRPr lang="en-US"/>
        </a:p>
      </dgm:t>
    </dgm:pt>
    <dgm:pt cxnId="{E1DD446E-4D4B-448C-B520-BCF63F4374D6}" modelId="{0C52C76A-D409-4721-A034-9138A42FD5C9}" type="parTrans">
      <dgm:prSet/>
      <dgm:spPr/>
      <dgm:t>
        <a:bodyPr numCol="1"/>
        <a:lstStyle/>
        <a:p>
          <a:endParaRPr lang="en-US"/>
        </a:p>
      </dgm:t>
    </dgm:pt>
    <dgm:pt cxnId="{E1DD446E-4D4B-448C-B520-BCF63F4374D6}" modelId="{05325757-6C9A-4FEB-B0FF-075D7D225077}" type="sibTrans">
      <dgm:prSet/>
      <dgm:spPr/>
      <dgm:t>
        <a:bodyPr numCol="1"/>
        <a:lstStyle/>
        <a:p>
          <a:endParaRPr lang="en-US"/>
        </a:p>
      </dgm:t>
    </dgm:pt>
    <dgm:pt modelId="{B452822A-FBB5-423A-A29E-80F903A48760}" type="pres">
      <dgm:prSet presAssocID="{376E4115-BA48-43D4-A947-E1A0BDBA4F3E}" presName="diagram" presStyleCnt="0">
        <dgm:presLayoutVars>
          <dgm:dir/>
          <dgm:resizeHandles val="exact"/>
        </dgm:presLayoutVars>
      </dgm:prSet>
      <dgm:spPr/>
    </dgm:pt>
    <dgm:pt modelId="{F1A51A04-7A20-49AF-AEBF-6875D3EC9AB7}" type="pres">
      <dgm:prSet presAssocID="{A233CEB5-BB37-49EE-A8B5-DF1ED8A71062}" presName="node" presStyleCnt="10" presStyleIdx="0" presStyleLbl="node1">
        <dgm:presLayoutVars>
          <dgm:bulletEnabled val="1"/>
        </dgm:presLayoutVars>
      </dgm:prSet>
      <dgm:spPr/>
    </dgm:pt>
    <dgm:pt modelId="{8DB7ACB8-592D-47F3-ACF1-727AEE7C71E3}" type="pres">
      <dgm:prSet presAssocID="{873F61E2-D7E8-467E-86F0-DD16FA6681AA}" presName="sibTrans" presStyleCnt="0"/>
      <dgm:spPr/>
    </dgm:pt>
    <dgm:pt modelId="{EE52AB3B-2207-42D3-8E1E-03CB262C1487}" type="pres">
      <dgm:prSet presAssocID="{858997BB-8601-44B9-A32E-E808BDE246D4}" presName="node" presStyleCnt="10" presStyleIdx="1" presStyleLbl="node1">
        <dgm:presLayoutVars>
          <dgm:bulletEnabled val="1"/>
        </dgm:presLayoutVars>
      </dgm:prSet>
      <dgm:spPr/>
    </dgm:pt>
    <dgm:pt modelId="{5FD26FF1-E5C0-46A6-90C9-EB0233B893E6}" type="pres">
      <dgm:prSet presAssocID="{DC3274A3-B715-497A-97B3-A03E8211C28C}" presName="sibTrans" presStyleCnt="0"/>
      <dgm:spPr/>
    </dgm:pt>
    <dgm:pt modelId="{0744FF93-197C-4ECD-9B9F-35BEB6ED40BF}" type="pres">
      <dgm:prSet presAssocID="{EDEA33CC-09CC-4138-9748-F47964E89920}" presName="node" presStyleCnt="10" presStyleIdx="2" presStyleLbl="node1">
        <dgm:presLayoutVars>
          <dgm:bulletEnabled val="1"/>
        </dgm:presLayoutVars>
      </dgm:prSet>
      <dgm:spPr/>
    </dgm:pt>
    <dgm:pt modelId="{1ECCC669-14CB-45F4-9256-17A2451B4336}" type="pres">
      <dgm:prSet presAssocID="{162127A1-B599-41AA-A316-D48958F43E56}" presName="sibTrans" presStyleCnt="0"/>
      <dgm:spPr/>
    </dgm:pt>
    <dgm:pt modelId="{8CEBE2FF-58D2-4687-A52D-18355445A9F6}" type="pres">
      <dgm:prSet presAssocID="{004F3C44-6E5D-4FE7-82F3-51C85876ED72}" presName="node" presStyleCnt="10" presStyleIdx="3" presStyleLbl="node1">
        <dgm:presLayoutVars>
          <dgm:bulletEnabled val="1"/>
        </dgm:presLayoutVars>
      </dgm:prSet>
      <dgm:spPr/>
    </dgm:pt>
    <dgm:pt modelId="{4171AEEB-EE95-4891-907E-DC57E92A608B}" type="pres">
      <dgm:prSet presAssocID="{5194AB71-1A40-47FE-95EF-6BEBDFD7E484}" presName="sibTrans" presStyleCnt="0"/>
      <dgm:spPr/>
    </dgm:pt>
    <dgm:pt modelId="{D7C375D1-A4F7-4DEE-B2A8-E8CE21AA19A5}" type="pres">
      <dgm:prSet presAssocID="{08445283-50EE-484C-BD4F-9CD7A792FD3E}" presName="node" presStyleCnt="10" presStyleIdx="4" presStyleLbl="node1">
        <dgm:presLayoutVars>
          <dgm:bulletEnabled val="1"/>
        </dgm:presLayoutVars>
      </dgm:prSet>
      <dgm:spPr/>
    </dgm:pt>
    <dgm:pt modelId="{113B6D4A-A67A-43BC-9A4D-41B11E3CB3AB}" type="pres">
      <dgm:prSet presAssocID="{5FC14296-B4C2-40A4-B5F4-9E9F211DD800}" presName="sibTrans" presStyleCnt="0"/>
      <dgm:spPr/>
    </dgm:pt>
    <dgm:pt modelId="{6E7DE1AE-A230-4716-9A21-C31D60B30955}" type="pres">
      <dgm:prSet presAssocID="{CF6EF828-3E93-4EAD-B10A-45A0DC6C9DAB}" presName="node" presStyleCnt="10" presStyleIdx="5" presStyleLbl="node1">
        <dgm:presLayoutVars>
          <dgm:bulletEnabled val="1"/>
        </dgm:presLayoutVars>
      </dgm:prSet>
      <dgm:spPr/>
    </dgm:pt>
    <dgm:pt modelId="{EE8402B7-AAC6-478D-96EF-933EC730A841}" type="pres">
      <dgm:prSet presAssocID="{D1D477D5-9AD4-467A-8DDF-A4A0499B3464}" presName="sibTrans" presStyleCnt="0"/>
      <dgm:spPr/>
    </dgm:pt>
    <dgm:pt modelId="{F09935C6-95D5-4842-A912-814A7BC47A91}" type="pres">
      <dgm:prSet presAssocID="{43567C8D-84AE-4EA5-965D-E278176DE67E}" presName="node" presStyleCnt="10" presStyleIdx="6" presStyleLbl="node1">
        <dgm:presLayoutVars>
          <dgm:bulletEnabled val="1"/>
        </dgm:presLayoutVars>
      </dgm:prSet>
      <dgm:spPr/>
    </dgm:pt>
    <dgm:pt modelId="{C76A7BA4-BA04-49CB-B838-208AF4558C05}" type="pres">
      <dgm:prSet presAssocID="{F3D417B2-D31C-4598-AB2F-00CE78EB0070}" presName="sibTrans" presStyleCnt="0"/>
      <dgm:spPr/>
    </dgm:pt>
    <dgm:pt modelId="{AB792B18-1F23-463A-8F5E-766F38F6AACB}" type="pres">
      <dgm:prSet presAssocID="{8B86A378-C8A4-45F4-A83F-7EF224B979D2}" presName="node" presStyleCnt="10" presStyleIdx="7" presStyleLbl="node1">
        <dgm:presLayoutVars>
          <dgm:bulletEnabled val="1"/>
        </dgm:presLayoutVars>
      </dgm:prSet>
      <dgm:spPr/>
    </dgm:pt>
    <dgm:pt modelId="{C2A0DDE0-FBE2-4CF8-B8D4-94662210181A}" type="pres">
      <dgm:prSet presAssocID="{E54DF483-7945-42C1-8BAE-D2BEC3EAA353}" presName="sibTrans" presStyleCnt="0"/>
      <dgm:spPr/>
    </dgm:pt>
    <dgm:pt modelId="{8B05895D-C983-45DF-B390-B7364A9FBE89}" type="pres">
      <dgm:prSet presAssocID="{9E011691-0A86-4782-80E7-5519E348522D}" presName="node" presStyleCnt="10" presStyleIdx="8" presStyleLbl="node1">
        <dgm:presLayoutVars>
          <dgm:bulletEnabled val="1"/>
        </dgm:presLayoutVars>
      </dgm:prSet>
      <dgm:spPr/>
    </dgm:pt>
    <dgm:pt modelId="{9740C068-12AE-4AAD-9E3D-3216E198F009}" type="pres">
      <dgm:prSet presAssocID="{50A9B427-0AB4-46D4-A7C3-5722EB2DADAE}" presName="sibTrans" presStyleCnt="0"/>
      <dgm:spPr/>
    </dgm:pt>
    <dgm:pt modelId="{8549A8C3-33F4-4787-AAA5-22EED37745E4}" type="pres">
      <dgm:prSet presAssocID="{F2AB5431-04EA-4AAE-9C43-92DB6BAA1D29}" presName="node" presStyleCnt="10" presStyleIdx="9" presStyleLbl="node1">
        <dgm:presLayoutVars>
          <dgm:bulletEnabled val="1"/>
        </dgm:presLayoutVars>
      </dgm:prSet>
      <dgm:spPr/>
    </dgm:pt>
  </dgm:ptLst>
  <dgm:cxnLst>
    <dgm:cxn destId="{9E011691-0A86-4782-80E7-5519E348522D}" destOrd="0" modelId="{9E6C9A1A-E1D7-478A-975A-B7B02766191B}" parTransId="{8F649947-2CD2-40A6-816E-247F0A232BC7}" sibTransId="{50A9B427-0AB4-46D4-A7C3-5722EB2DADAE}" srcId="{376E4115-BA48-43D4-A947-E1A0BDBA4F3E}" srcOrd="8"/>
    <dgm:cxn destId="{B452822A-FBB5-423A-A29E-80F903A48760}" destOrd="0" modelId="{750F0A24-E707-4E5B-A403-FCF21A079042}" presId="urn:microsoft.com/office/officeart/2005/8/layout/default" srcId="{376E4115-BA48-43D4-A947-E1A0BDBA4F3E}" srcOrd="0" type="presOf"/>
    <dgm:cxn destId="{004F3C44-6E5D-4FE7-82F3-51C85876ED72}" destOrd="0" modelId="{EB930B25-54BC-424E-B144-50BC20845AB1}" parTransId="{1D5A87FA-5845-4DC3-8C8A-81DF54DD5657}" sibTransId="{5194AB71-1A40-47FE-95EF-6BEBDFD7E484}" srcId="{376E4115-BA48-43D4-A947-E1A0BDBA4F3E}" srcOrd="3"/>
    <dgm:cxn destId="{A233CEB5-BB37-49EE-A8B5-DF1ED8A71062}" destOrd="0" modelId="{84CBD134-CAEB-43D3-B4DF-9220FB09CD01}" parTransId="{8030331F-03F3-4FFD-99E2-FE836D7D64A8}" sibTransId="{873F61E2-D7E8-467E-86F0-DD16FA6681AA}" srcId="{376E4115-BA48-43D4-A947-E1A0BDBA4F3E}" srcOrd="0"/>
    <dgm:cxn destId="{858997BB-8601-44B9-A32E-E808BDE246D4}" destOrd="0" modelId="{0AECE43F-EE4E-4CFC-99AF-668AF282B51E}" parTransId="{60C7DD27-2DC3-4946-96FD-7EB198125207}" sibTransId="{DC3274A3-B715-497A-97B3-A03E8211C28C}" srcId="{376E4115-BA48-43D4-A947-E1A0BDBA4F3E}" srcOrd="1"/>
    <dgm:cxn destId="{F2AB5431-04EA-4AAE-9C43-92DB6BAA1D29}" destOrd="0" modelId="{E1DD446E-4D4B-448C-B520-BCF63F4374D6}" parTransId="{0C52C76A-D409-4721-A034-9138A42FD5C9}" sibTransId="{05325757-6C9A-4FEB-B0FF-075D7D225077}" srcId="{376E4115-BA48-43D4-A947-E1A0BDBA4F3E}" srcOrd="9"/>
    <dgm:cxn destId="{8B86A378-C8A4-45F4-A83F-7EF224B979D2}" destOrd="0" modelId="{E0F11D90-CE2F-491C-859C-502B02FD38BC}" parTransId="{85B37F4A-77F9-4815-9E17-3FD16E795E91}" sibTransId="{E54DF483-7945-42C1-8BAE-D2BEC3EAA353}" srcId="{376E4115-BA48-43D4-A947-E1A0BDBA4F3E}" srcOrd="7"/>
    <dgm:cxn destId="{8B05895D-C983-45DF-B390-B7364A9FBE89}" destOrd="0" modelId="{44C9BF91-CFFB-4A32-96E0-C5A043E61594}" presId="urn:microsoft.com/office/officeart/2005/8/layout/default" srcId="{9E011691-0A86-4782-80E7-5519E348522D}" srcOrd="0" type="presOf"/>
    <dgm:cxn destId="{EE52AB3B-2207-42D3-8E1E-03CB262C1487}" destOrd="0" modelId="{3E73269E-17A2-42FF-AD8B-D3AD1CC22742}" presId="urn:microsoft.com/office/officeart/2005/8/layout/default" srcId="{858997BB-8601-44B9-A32E-E808BDE246D4}" srcOrd="0" type="presOf"/>
    <dgm:cxn destId="{08445283-50EE-484C-BD4F-9CD7A792FD3E}" destOrd="0" modelId="{644A26A3-9E3F-4ACC-BA94-33391E06580A}" parTransId="{D6DA06F1-03C2-48AE-BA56-2C54EB1343D7}" sibTransId="{5FC14296-B4C2-40A4-B5F4-9E9F211DD800}" srcId="{376E4115-BA48-43D4-A947-E1A0BDBA4F3E}" srcOrd="4"/>
    <dgm:cxn destId="{F09935C6-95D5-4842-A912-814A7BC47A91}" destOrd="0" modelId="{9B004AAC-F521-4702-8A55-286AF2804A66}" presId="urn:microsoft.com/office/officeart/2005/8/layout/default" srcId="{43567C8D-84AE-4EA5-965D-E278176DE67E}" srcOrd="0" type="presOf"/>
    <dgm:cxn destId="{EDEA33CC-09CC-4138-9748-F47964E89920}" destOrd="0" modelId="{301E52AD-D6B6-4639-90EE-D3796420F579}" parTransId="{BE217B30-1A90-4546-B56E-1FBB0D19F7BA}" sibTransId="{162127A1-B599-41AA-A316-D48958F43E56}" srcId="{376E4115-BA48-43D4-A947-E1A0BDBA4F3E}" srcOrd="2"/>
    <dgm:cxn destId="{43567C8D-84AE-4EA5-965D-E278176DE67E}" destOrd="0" modelId="{36AC95B0-807D-41B8-94AA-3638F305AAB7}" parTransId="{DCF2CFE1-33DC-4A8C-B105-BF5200405B23}" sibTransId="{F3D417B2-D31C-4598-AB2F-00CE78EB0070}" srcId="{376E4115-BA48-43D4-A947-E1A0BDBA4F3E}" srcOrd="6"/>
    <dgm:cxn destId="{0744FF93-197C-4ECD-9B9F-35BEB6ED40BF}" destOrd="0" modelId="{391C76B2-D888-443C-99D8-285082AE6DDC}" presId="urn:microsoft.com/office/officeart/2005/8/layout/default" srcId="{EDEA33CC-09CC-4138-9748-F47964E89920}" srcOrd="0" type="presOf"/>
    <dgm:cxn destId="{F1A51A04-7A20-49AF-AEBF-6875D3EC9AB7}" destOrd="0" modelId="{7B8CFEB6-343D-4276-B996-39CFFD2140F4}" presId="urn:microsoft.com/office/officeart/2005/8/layout/default" srcId="{A233CEB5-BB37-49EE-A8B5-DF1ED8A71062}" srcOrd="0" type="presOf"/>
    <dgm:cxn destId="{AB792B18-1F23-463A-8F5E-766F38F6AACB}" destOrd="0" modelId="{0090D3BD-5A62-4AA3-BAE8-00F0F81B710F}" presId="urn:microsoft.com/office/officeart/2005/8/layout/default" srcId="{8B86A378-C8A4-45F4-A83F-7EF224B979D2}" srcOrd="0" type="presOf"/>
    <dgm:cxn destId="{CF6EF828-3E93-4EAD-B10A-45A0DC6C9DAB}" destOrd="0" modelId="{25DB6AC4-C384-4482-9266-7E79B6ADCAA2}" parTransId="{989D659F-2FFD-4A01-B0B0-052335CEEA91}" sibTransId="{D1D477D5-9AD4-467A-8DDF-A4A0499B3464}" srcId="{376E4115-BA48-43D4-A947-E1A0BDBA4F3E}" srcOrd="5"/>
    <dgm:cxn destId="{6E7DE1AE-A230-4716-9A21-C31D60B30955}" destOrd="0" modelId="{CCA462D2-D663-4594-A8D9-CA4A3AD5E9BE}" presId="urn:microsoft.com/office/officeart/2005/8/layout/default" srcId="{CF6EF828-3E93-4EAD-B10A-45A0DC6C9DAB}" srcOrd="0" type="presOf"/>
    <dgm:cxn destId="{8549A8C3-33F4-4787-AAA5-22EED37745E4}" destOrd="0" modelId="{1B4E0AE6-F042-40B8-8097-1CCC3C6BD5E6}" presId="urn:microsoft.com/office/officeart/2005/8/layout/default" srcId="{F2AB5431-04EA-4AAE-9C43-92DB6BAA1D29}" srcOrd="0" type="presOf"/>
    <dgm:cxn destId="{8CEBE2FF-58D2-4687-A52D-18355445A9F6}" destOrd="0" modelId="{AE5511E9-1A30-4C8F-A349-DEED63AA2841}" presId="urn:microsoft.com/office/officeart/2005/8/layout/default" srcId="{004F3C44-6E5D-4FE7-82F3-51C85876ED72}" srcOrd="0" type="presOf"/>
    <dgm:cxn destId="{D7C375D1-A4F7-4DEE-B2A8-E8CE21AA19A5}" destOrd="0" modelId="{D45C45FE-B92C-4C3D-9D07-1A156B32AA63}" presId="urn:microsoft.com/office/officeart/2005/8/layout/default" srcId="{08445283-50EE-484C-BD4F-9CD7A792FD3E}" srcOrd="0" type="presOf"/>
    <dgm:cxn destId="{F1A51A04-7A20-49AF-AEBF-6875D3EC9AB7}" destOrd="0" modelId="{0DB1EE59-1CA8-446F-AB2C-D6BB269DA3D8}" presId="urn:microsoft.com/office/officeart/2005/8/layout/default" srcId="{B452822A-FBB5-423A-A29E-80F903A48760}" srcOrd="0" type="presParOf"/>
    <dgm:cxn destId="{8DB7ACB8-592D-47F3-ACF1-727AEE7C71E3}" destOrd="0" modelId="{22D0EAD1-6D09-4C57-A31D-EA7D8A7BC211}" presId="urn:microsoft.com/office/officeart/2005/8/layout/default" srcId="{B452822A-FBB5-423A-A29E-80F903A48760}" srcOrd="1" type="presParOf"/>
    <dgm:cxn destId="{EE52AB3B-2207-42D3-8E1E-03CB262C1487}" destOrd="0" modelId="{07E588E9-53F4-49A8-ACB7-0925860BF2F1}" presId="urn:microsoft.com/office/officeart/2005/8/layout/default" srcId="{B452822A-FBB5-423A-A29E-80F903A48760}" srcOrd="2" type="presParOf"/>
    <dgm:cxn destId="{5FD26FF1-E5C0-46A6-90C9-EB0233B893E6}" destOrd="0" modelId="{50B583B8-2FB3-44CB-872E-C9ACA2C96C2F}" presId="urn:microsoft.com/office/officeart/2005/8/layout/default" srcId="{B452822A-FBB5-423A-A29E-80F903A48760}" srcOrd="3" type="presParOf"/>
    <dgm:cxn destId="{0744FF93-197C-4ECD-9B9F-35BEB6ED40BF}" destOrd="0" modelId="{8A9ECDB3-3FF3-4417-A00E-48571AFCBDB7}" presId="urn:microsoft.com/office/officeart/2005/8/layout/default" srcId="{B452822A-FBB5-423A-A29E-80F903A48760}" srcOrd="4" type="presParOf"/>
    <dgm:cxn destId="{1ECCC669-14CB-45F4-9256-17A2451B4336}" destOrd="0" modelId="{13622C12-E653-4301-BB20-06828A301E0A}" presId="urn:microsoft.com/office/officeart/2005/8/layout/default" srcId="{B452822A-FBB5-423A-A29E-80F903A48760}" srcOrd="5" type="presParOf"/>
    <dgm:cxn destId="{8CEBE2FF-58D2-4687-A52D-18355445A9F6}" destOrd="0" modelId="{9F07F390-79EF-49BE-9791-91B6F1E8C73E}" presId="urn:microsoft.com/office/officeart/2005/8/layout/default" srcId="{B452822A-FBB5-423A-A29E-80F903A48760}" srcOrd="6" type="presParOf"/>
    <dgm:cxn destId="{4171AEEB-EE95-4891-907E-DC57E92A608B}" destOrd="0" modelId="{23A1DB3F-6949-42E6-A4E4-17A9AF4AD39E}" presId="urn:microsoft.com/office/officeart/2005/8/layout/default" srcId="{B452822A-FBB5-423A-A29E-80F903A48760}" srcOrd="7" type="presParOf"/>
    <dgm:cxn destId="{D7C375D1-A4F7-4DEE-B2A8-E8CE21AA19A5}" destOrd="0" modelId="{029355ED-1963-4FA9-A729-7DD69311E9BA}" presId="urn:microsoft.com/office/officeart/2005/8/layout/default" srcId="{B452822A-FBB5-423A-A29E-80F903A48760}" srcOrd="8" type="presParOf"/>
    <dgm:cxn destId="{113B6D4A-A67A-43BC-9A4D-41B11E3CB3AB}" destOrd="0" modelId="{B700B9EA-1CAD-460C-9968-6BFC23665F82}" presId="urn:microsoft.com/office/officeart/2005/8/layout/default" srcId="{B452822A-FBB5-423A-A29E-80F903A48760}" srcOrd="9" type="presParOf"/>
    <dgm:cxn destId="{6E7DE1AE-A230-4716-9A21-C31D60B30955}" destOrd="0" modelId="{E109A781-D215-4351-8518-D504E7F7C6B9}" presId="urn:microsoft.com/office/officeart/2005/8/layout/default" srcId="{B452822A-FBB5-423A-A29E-80F903A48760}" srcOrd="10" type="presParOf"/>
    <dgm:cxn destId="{EE8402B7-AAC6-478D-96EF-933EC730A841}" destOrd="0" modelId="{8B73BE05-C3C3-491E-8352-21079C1A6A63}" presId="urn:microsoft.com/office/officeart/2005/8/layout/default" srcId="{B452822A-FBB5-423A-A29E-80F903A48760}" srcOrd="11" type="presParOf"/>
    <dgm:cxn destId="{F09935C6-95D5-4842-A912-814A7BC47A91}" destOrd="0" modelId="{8C7F5747-6D50-4987-92EF-EDD97BAFCC54}" presId="urn:microsoft.com/office/officeart/2005/8/layout/default" srcId="{B452822A-FBB5-423A-A29E-80F903A48760}" srcOrd="12" type="presParOf"/>
    <dgm:cxn destId="{C76A7BA4-BA04-49CB-B838-208AF4558C05}" destOrd="0" modelId="{CBDA52A1-AA43-4DCF-9BE5-BB53DDE00888}" presId="urn:microsoft.com/office/officeart/2005/8/layout/default" srcId="{B452822A-FBB5-423A-A29E-80F903A48760}" srcOrd="13" type="presParOf"/>
    <dgm:cxn destId="{AB792B18-1F23-463A-8F5E-766F38F6AACB}" destOrd="0" modelId="{82B126CC-5E38-44F1-9C6B-2B33A5D9F3AE}" presId="urn:microsoft.com/office/officeart/2005/8/layout/default" srcId="{B452822A-FBB5-423A-A29E-80F903A48760}" srcOrd="14" type="presParOf"/>
    <dgm:cxn destId="{C2A0DDE0-FBE2-4CF8-B8D4-94662210181A}" destOrd="0" modelId="{94DBE668-5EE9-4CEF-8F36-1A2047ADEFCE}" presId="urn:microsoft.com/office/officeart/2005/8/layout/default" srcId="{B452822A-FBB5-423A-A29E-80F903A48760}" srcOrd="15" type="presParOf"/>
    <dgm:cxn destId="{8B05895D-C983-45DF-B390-B7364A9FBE89}" destOrd="0" modelId="{ED3103E2-C46B-46FA-859C-AAABE8E7F3EB}" presId="urn:microsoft.com/office/officeart/2005/8/layout/default" srcId="{B452822A-FBB5-423A-A29E-80F903A48760}" srcOrd="16" type="presParOf"/>
    <dgm:cxn destId="{9740C068-12AE-4AAD-9E3D-3216E198F009}" destOrd="0" modelId="{0FAF50F9-7927-4C5C-B07F-A124CBEE7598}" presId="urn:microsoft.com/office/officeart/2005/8/layout/default" srcId="{B452822A-FBB5-423A-A29E-80F903A48760}" srcOrd="17" type="presParOf"/>
    <dgm:cxn destId="{8549A8C3-33F4-4787-AAA5-22EED37745E4}" destOrd="0" modelId="{21EFB45C-0A57-4038-B29C-159870E4E032}" presId="urn:microsoft.com/office/officeart/2005/8/layout/default" srcId="{B452822A-FBB5-423A-A29E-80F903A48760}" srcOrd="18" type="presParOf"/>
  </dgm:cxnLst>
  <dgm:bg/>
  <dgm:whole/>
  <dgm:extLst>
    <a:ext uri="http://schemas.microsoft.com/office/drawing/2008/diagram">
      <dsp:dataModelExt xmlns:dsp="http://schemas.microsoft.com/office/drawing/2008/diagram" minVer="http://schemas.openxmlformats.org/drawingml/2006/diagram" relId="rId8"/>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GrpSpPr/>
      <dsp:cNvPr id="0" name=""/>
    </dsp:nvGrpSpPr>
    <dsp:grpSpPr/>
    <dsp:sp modelId="{F1A51A04-7A20-49AF-AEBF-6875D3EC9AB7}">
      <dsp:nvSpPr>
        <dsp:cNvPr id="0" name=""/>
        <dsp:cNvSpPr/>
      </dsp:nvSpPr>
      <dsp:spPr>
        <a:xfrm>
          <a:off x="582645" y="1178"/>
          <a:ext cx="2174490" cy="1304694"/>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b="0" g="0" r="0"/>
        </a:lnRef>
        <a:fillRef idx="3">
          <a:scrgbClr b="0" g="0" r="0"/>
        </a:fillRef>
        <a:effectRef idx="2">
          <a:scrgbClr b="0" g="0" r="0"/>
        </a:effectRef>
        <a:fontRef idx="minor">
          <a:schemeClr val="lt1"/>
        </a:fontRef>
      </dsp:style>
      <dsp:txBody>
        <a:bodyPr anchor="ctr" anchorCtr="0" bIns="53340" lIns="53340" numCol="1" rIns="53340" spcCol="1270" spcFirstLastPara="0" tIns="53340" vert="horz" wrap="square">
          <a:noAutofit/>
        </a:bodyPr>
        <a:lstStyle/>
        <a:p>
          <a:pPr algn="ctr" defTabSz="622300" indent="0" lvl="0" marL="0">
            <a:lnSpc>
              <a:spcPct val="90000"/>
            </a:lnSpc>
            <a:spcBef>
              <a:spcPct val="0"/>
            </a:spcBef>
            <a:spcAft>
              <a:spcPct val="35000"/>
            </a:spcAft>
            <a:buNone/>
          </a:pPr>
          <a:r>
            <a:rPr altLang="en-GB" kern="1200" lang="en-GB" sz="1400"/>
            <a:t>Benefits both teachers and pupils. </a:t>
          </a:r>
          <a:endParaRPr kern="1200" lang="en-US" sz="1400"/>
        </a:p>
      </dsp:txBody>
      <dsp:txXfrm>
        <a:off x="582645" y="1178"/>
        <a:ext cx="2174490" cy="1304694"/>
      </dsp:txXfrm>
    </dsp:sp>
    <dsp:sp modelId="{EE52AB3B-2207-42D3-8E1E-03CB262C1487}">
      <dsp:nvSpPr>
        <dsp:cNvPr id="0" name=""/>
        <dsp:cNvSpPr/>
      </dsp:nvSpPr>
      <dsp:spPr>
        <a:xfrm>
          <a:off x="2974584" y="1178"/>
          <a:ext cx="2174490" cy="1304694"/>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b="0" g="0" r="0"/>
        </a:lnRef>
        <a:fillRef idx="3">
          <a:scrgbClr b="0" g="0" r="0"/>
        </a:fillRef>
        <a:effectRef idx="2">
          <a:scrgbClr b="0" g="0" r="0"/>
        </a:effectRef>
        <a:fontRef idx="minor">
          <a:schemeClr val="lt1"/>
        </a:fontRef>
      </dsp:style>
      <dsp:txBody>
        <a:bodyPr anchor="ctr" anchorCtr="0" bIns="53340" lIns="53340" numCol="1" rIns="53340" spcCol="1270" spcFirstLastPara="0" tIns="53340" vert="horz" wrap="square">
          <a:noAutofit/>
        </a:bodyPr>
        <a:lstStyle/>
        <a:p>
          <a:pPr algn="ctr" defTabSz="622300" indent="0" lvl="0" marL="0">
            <a:lnSpc>
              <a:spcPct val="90000"/>
            </a:lnSpc>
            <a:spcBef>
              <a:spcPct val="0"/>
            </a:spcBef>
            <a:spcAft>
              <a:spcPct val="35000"/>
            </a:spcAft>
            <a:buNone/>
          </a:pPr>
          <a:r>
            <a:rPr altLang="en-GB" kern="1200" lang="en-GB" sz="1400"/>
            <a:t>Having a better understanding of the child's thought processes can allow teachers to adapt their teaching strategies. </a:t>
          </a:r>
          <a:endParaRPr kern="1200" lang="en-US" sz="1400"/>
        </a:p>
      </dsp:txBody>
      <dsp:txXfrm>
        <a:off x="2974584" y="1178"/>
        <a:ext cx="2174490" cy="1304694"/>
      </dsp:txXfrm>
    </dsp:sp>
    <dsp:sp modelId="{0744FF93-197C-4ECD-9B9F-35BEB6ED40BF}">
      <dsp:nvSpPr>
        <dsp:cNvPr id="0" name=""/>
        <dsp:cNvSpPr/>
      </dsp:nvSpPr>
      <dsp:spPr>
        <a:xfrm>
          <a:off x="5366524" y="1178"/>
          <a:ext cx="2174490" cy="1304694"/>
        </a:xfrm>
        <a:prstGeom prst="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dsp:spPr>
      <dsp:style>
        <a:lnRef idx="0">
          <a:scrgbClr b="0" g="0" r="0"/>
        </a:lnRef>
        <a:fillRef idx="3">
          <a:scrgbClr b="0" g="0" r="0"/>
        </a:fillRef>
        <a:effectRef idx="2">
          <a:scrgbClr b="0" g="0" r="0"/>
        </a:effectRef>
        <a:fontRef idx="minor">
          <a:schemeClr val="lt1"/>
        </a:fontRef>
      </dsp:style>
      <dsp:txBody>
        <a:bodyPr anchor="ctr" anchorCtr="0" bIns="53340" lIns="53340" numCol="1" rIns="53340" spcCol="1270" spcFirstLastPara="0" tIns="53340" vert="horz" wrap="square">
          <a:noAutofit/>
        </a:bodyPr>
        <a:lstStyle/>
        <a:p>
          <a:pPr algn="ctr" defTabSz="622300" indent="0" lvl="0" marL="0">
            <a:lnSpc>
              <a:spcPct val="90000"/>
            </a:lnSpc>
            <a:spcBef>
              <a:spcPct val="0"/>
            </a:spcBef>
            <a:spcAft>
              <a:spcPct val="35000"/>
            </a:spcAft>
            <a:buNone/>
          </a:pPr>
          <a:r>
            <a:rPr altLang="en-GB" kern="1200" lang="en-GB" sz="1400"/>
            <a:t>Teachers should take an active mentoring role towards their pupils </a:t>
          </a:r>
          <a:endParaRPr kern="1200" lang="en-US" sz="1400"/>
        </a:p>
      </dsp:txBody>
      <dsp:txXfrm>
        <a:off x="5366524" y="1178"/>
        <a:ext cx="2174490" cy="1304694"/>
      </dsp:txXfrm>
    </dsp:sp>
    <dsp:sp modelId="{8CEBE2FF-58D2-4687-A52D-18355445A9F6}">
      <dsp:nvSpPr>
        <dsp:cNvPr id="0" name=""/>
        <dsp:cNvSpPr/>
      </dsp:nvSpPr>
      <dsp:spPr>
        <a:xfrm>
          <a:off x="7758464" y="1178"/>
          <a:ext cx="2174490" cy="1304694"/>
        </a:xfrm>
        <a:prstGeom prst="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b="0" g="0" r="0"/>
        </a:lnRef>
        <a:fillRef idx="3">
          <a:scrgbClr b="0" g="0" r="0"/>
        </a:fillRef>
        <a:effectRef idx="2">
          <a:scrgbClr b="0" g="0" r="0"/>
        </a:effectRef>
        <a:fontRef idx="minor">
          <a:schemeClr val="lt1"/>
        </a:fontRef>
      </dsp:style>
      <dsp:txBody>
        <a:bodyPr anchor="ctr" anchorCtr="0" bIns="53340" lIns="53340" numCol="1" rIns="53340" spcCol="1270" spcFirstLastPara="0" tIns="53340" vert="horz" wrap="square">
          <a:noAutofit/>
        </a:bodyPr>
        <a:lstStyle/>
        <a:p>
          <a:pPr algn="ctr" defTabSz="622300" indent="0" lvl="0" marL="0">
            <a:lnSpc>
              <a:spcPct val="90000"/>
            </a:lnSpc>
            <a:spcBef>
              <a:spcPct val="0"/>
            </a:spcBef>
            <a:spcAft>
              <a:spcPct val="35000"/>
            </a:spcAft>
            <a:buNone/>
          </a:pPr>
          <a:r>
            <a:rPr altLang="en-GB" kern="1200" lang="en-GB" sz="1400"/>
            <a:t>The curriculum being taught is created and implemented by teachers (Garner, 2008). </a:t>
          </a:r>
          <a:endParaRPr kern="1200" lang="en-US" sz="1400"/>
        </a:p>
      </dsp:txBody>
      <dsp:txXfrm>
        <a:off x="7758464" y="1178"/>
        <a:ext cx="2174490" cy="1304694"/>
      </dsp:txXfrm>
    </dsp:sp>
    <dsp:sp modelId="{D7C375D1-A4F7-4DEE-B2A8-E8CE21AA19A5}">
      <dsp:nvSpPr>
        <dsp:cNvPr id="0" name=""/>
        <dsp:cNvSpPr/>
      </dsp:nvSpPr>
      <dsp:spPr>
        <a:xfrm>
          <a:off x="582645" y="1523321"/>
          <a:ext cx="2174490" cy="1304694"/>
        </a:xfrm>
        <a:prstGeom prst="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dsp:spPr>
      <dsp:style>
        <a:lnRef idx="0">
          <a:scrgbClr b="0" g="0" r="0"/>
        </a:lnRef>
        <a:fillRef idx="3">
          <a:scrgbClr b="0" g="0" r="0"/>
        </a:fillRef>
        <a:effectRef idx="2">
          <a:scrgbClr b="0" g="0" r="0"/>
        </a:effectRef>
        <a:fontRef idx="minor">
          <a:schemeClr val="lt1"/>
        </a:fontRef>
      </dsp:style>
      <dsp:txBody>
        <a:bodyPr anchor="ctr" anchorCtr="0" bIns="53340" lIns="53340" numCol="1" rIns="53340" spcCol="1270" spcFirstLastPara="0" tIns="53340" vert="horz" wrap="square">
          <a:noAutofit/>
        </a:bodyPr>
        <a:lstStyle/>
        <a:p>
          <a:pPr algn="ctr" defTabSz="622300" indent="0" lvl="0" marL="0">
            <a:lnSpc>
              <a:spcPct val="90000"/>
            </a:lnSpc>
            <a:spcBef>
              <a:spcPct val="0"/>
            </a:spcBef>
            <a:spcAft>
              <a:spcPct val="35000"/>
            </a:spcAft>
            <a:buNone/>
          </a:pPr>
          <a:r>
            <a:rPr altLang="en-GB" kern="1200" lang="en-GB" sz="1400"/>
            <a:t>Hands-on classroom activities allows pupils to experience the content for themselves should supplement traditional teaching. </a:t>
          </a:r>
          <a:endParaRPr kern="1200" lang="en-US" sz="1400"/>
        </a:p>
      </dsp:txBody>
      <dsp:txXfrm>
        <a:off x="582645" y="1523321"/>
        <a:ext cx="2174490" cy="1304694"/>
      </dsp:txXfrm>
    </dsp:sp>
    <dsp:sp modelId="{6E7DE1AE-A230-4716-9A21-C31D60B30955}">
      <dsp:nvSpPr>
        <dsp:cNvPr id="0" name=""/>
        <dsp:cNvSpPr/>
      </dsp:nvSpPr>
      <dsp:spPr>
        <a:xfrm>
          <a:off x="2974584" y="1523321"/>
          <a:ext cx="2174490" cy="1304694"/>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b="0" g="0" r="0"/>
        </a:lnRef>
        <a:fillRef idx="3">
          <a:scrgbClr b="0" g="0" r="0"/>
        </a:fillRef>
        <a:effectRef idx="2">
          <a:scrgbClr b="0" g="0" r="0"/>
        </a:effectRef>
        <a:fontRef idx="minor">
          <a:schemeClr val="lt1"/>
        </a:fontRef>
      </dsp:style>
      <dsp:txBody>
        <a:bodyPr anchor="ctr" anchorCtr="0" bIns="53340" lIns="53340" numCol="1" rIns="53340" spcCol="1270" spcFirstLastPara="0" tIns="53340" vert="horz" wrap="square">
          <a:noAutofit/>
        </a:bodyPr>
        <a:lstStyle/>
        <a:p>
          <a:pPr algn="ctr" defTabSz="622300" indent="0" lvl="0" marL="0">
            <a:lnSpc>
              <a:spcPct val="90000"/>
            </a:lnSpc>
            <a:spcBef>
              <a:spcPct val="0"/>
            </a:spcBef>
            <a:spcAft>
              <a:spcPct val="35000"/>
            </a:spcAft>
            <a:buNone/>
          </a:pPr>
          <a:r>
            <a:rPr altLang="en-GB" kern="1200" lang="en-GB" sz="1400"/>
            <a:t>Giving children responsibilities in the classroom can also aid learning and development. </a:t>
          </a:r>
          <a:endParaRPr kern="1200" lang="en-US" sz="1400"/>
        </a:p>
      </dsp:txBody>
      <dsp:txXfrm>
        <a:off x="2974584" y="1523321"/>
        <a:ext cx="2174490" cy="1304694"/>
      </dsp:txXfrm>
    </dsp:sp>
    <dsp:sp modelId="{F09935C6-95D5-4842-A912-814A7BC47A91}">
      <dsp:nvSpPr>
        <dsp:cNvPr id="0" name=""/>
        <dsp:cNvSpPr/>
      </dsp:nvSpPr>
      <dsp:spPr>
        <a:xfrm>
          <a:off x="5366524" y="1523321"/>
          <a:ext cx="2174490" cy="1304694"/>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b="0" g="0" r="0"/>
        </a:lnRef>
        <a:fillRef idx="3">
          <a:scrgbClr b="0" g="0" r="0"/>
        </a:fillRef>
        <a:effectRef idx="2">
          <a:scrgbClr b="0" g="0" r="0"/>
        </a:effectRef>
        <a:fontRef idx="minor">
          <a:schemeClr val="lt1"/>
        </a:fontRef>
      </dsp:style>
      <dsp:txBody>
        <a:bodyPr anchor="ctr" anchorCtr="0" bIns="53340" lIns="53340" numCol="1" rIns="53340" spcCol="1270" spcFirstLastPara="0" tIns="53340" vert="horz" wrap="square">
          <a:noAutofit/>
        </a:bodyPr>
        <a:lstStyle/>
        <a:p>
          <a:pPr algn="ctr" defTabSz="622300" indent="0" lvl="0" marL="0">
            <a:lnSpc>
              <a:spcPct val="90000"/>
            </a:lnSpc>
            <a:spcBef>
              <a:spcPct val="0"/>
            </a:spcBef>
            <a:spcAft>
              <a:spcPct val="35000"/>
            </a:spcAft>
            <a:buNone/>
          </a:pPr>
          <a:r>
            <a:rPr altLang="en-GB" kern="1200" lang="en-GB" sz="1400"/>
            <a:t>Recognising that each child has their own unique interests and abilities. </a:t>
          </a:r>
          <a:endParaRPr kern="1200" lang="en-US" sz="1400"/>
        </a:p>
      </dsp:txBody>
      <dsp:txXfrm>
        <a:off x="5366524" y="1523321"/>
        <a:ext cx="2174490" cy="1304694"/>
      </dsp:txXfrm>
    </dsp:sp>
    <dsp:sp modelId="{AB792B18-1F23-463A-8F5E-766F38F6AACB}">
      <dsp:nvSpPr>
        <dsp:cNvPr id="0" name=""/>
        <dsp:cNvSpPr/>
      </dsp:nvSpPr>
      <dsp:spPr>
        <a:xfrm>
          <a:off x="7758464" y="1523321"/>
          <a:ext cx="2174490" cy="1304694"/>
        </a:xfrm>
        <a:prstGeom prst="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dsp:spPr>
      <dsp:style>
        <a:lnRef idx="0">
          <a:scrgbClr b="0" g="0" r="0"/>
        </a:lnRef>
        <a:fillRef idx="3">
          <a:scrgbClr b="0" g="0" r="0"/>
        </a:fillRef>
        <a:effectRef idx="2">
          <a:scrgbClr b="0" g="0" r="0"/>
        </a:effectRef>
        <a:fontRef idx="minor">
          <a:schemeClr val="lt1"/>
        </a:fontRef>
      </dsp:style>
      <dsp:txBody>
        <a:bodyPr anchor="ctr" anchorCtr="0" bIns="53340" lIns="53340" numCol="1" rIns="53340" spcCol="1270" spcFirstLastPara="0" tIns="53340" vert="horz" wrap="square">
          <a:noAutofit/>
        </a:bodyPr>
        <a:lstStyle/>
        <a:p>
          <a:pPr algn="ctr" defTabSz="622300" indent="0" lvl="0" marL="0">
            <a:lnSpc>
              <a:spcPct val="90000"/>
            </a:lnSpc>
            <a:spcBef>
              <a:spcPct val="0"/>
            </a:spcBef>
            <a:spcAft>
              <a:spcPct val="35000"/>
            </a:spcAft>
            <a:buNone/>
          </a:pPr>
          <a:r>
            <a:rPr altLang="en-GB" kern="1200" lang="en-GB" sz="1400"/>
            <a:t>Planning a variety of classroom activities that incorporates all the learning styles (Furth and Wachs, 1975).</a:t>
          </a:r>
          <a:endParaRPr kern="1200" lang="en-US" sz="1400"/>
        </a:p>
      </dsp:txBody>
      <dsp:txXfrm>
        <a:off x="7758464" y="1523321"/>
        <a:ext cx="2174490" cy="1304694"/>
      </dsp:txXfrm>
    </dsp:sp>
    <dsp:sp modelId="{8B05895D-C983-45DF-B390-B7364A9FBE89}">
      <dsp:nvSpPr>
        <dsp:cNvPr id="0" name=""/>
        <dsp:cNvSpPr/>
      </dsp:nvSpPr>
      <dsp:spPr>
        <a:xfrm>
          <a:off x="2974584" y="3045465"/>
          <a:ext cx="2174490" cy="1304694"/>
        </a:xfrm>
        <a:prstGeom prst="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b="0" g="0" r="0"/>
        </a:lnRef>
        <a:fillRef idx="3">
          <a:scrgbClr b="0" g="0" r="0"/>
        </a:fillRef>
        <a:effectRef idx="2">
          <a:scrgbClr b="0" g="0" r="0"/>
        </a:effectRef>
        <a:fontRef idx="minor">
          <a:schemeClr val="lt1"/>
        </a:fontRef>
      </dsp:style>
      <dsp:txBody>
        <a:bodyPr anchor="ctr" anchorCtr="0" bIns="53340" lIns="53340" numCol="1" rIns="53340" spcCol="1270" spcFirstLastPara="0" tIns="53340" vert="horz" wrap="square">
          <a:noAutofit/>
        </a:bodyPr>
        <a:lstStyle/>
        <a:p>
          <a:pPr algn="ctr" defTabSz="622300" indent="0" lvl="0" marL="0">
            <a:lnSpc>
              <a:spcPct val="90000"/>
            </a:lnSpc>
            <a:spcBef>
              <a:spcPct val="0"/>
            </a:spcBef>
            <a:spcAft>
              <a:spcPct val="35000"/>
            </a:spcAft>
            <a:buNone/>
          </a:pPr>
          <a:r>
            <a:rPr altLang="en-GB" kern="1200" lang="en-GB" sz="1400"/>
            <a:t>Concentrate on both the learning outcomes and the process of learning. </a:t>
          </a:r>
          <a:endParaRPr kern="1200" lang="en-US" sz="1400"/>
        </a:p>
      </dsp:txBody>
      <dsp:txXfrm>
        <a:off x="2974584" y="3045465"/>
        <a:ext cx="2174490" cy="1304694"/>
      </dsp:txXfrm>
    </dsp:sp>
    <dsp:sp modelId="{8549A8C3-33F4-4787-AAA5-22EED37745E4}">
      <dsp:nvSpPr>
        <dsp:cNvPr id="0" name=""/>
        <dsp:cNvSpPr/>
      </dsp:nvSpPr>
      <dsp:spPr>
        <a:xfrm>
          <a:off x="5366524" y="3045465"/>
          <a:ext cx="2174490" cy="1304694"/>
        </a:xfrm>
        <a:prstGeom prst="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dsp:spPr>
      <dsp:style>
        <a:lnRef idx="0">
          <a:scrgbClr b="0" g="0" r="0"/>
        </a:lnRef>
        <a:fillRef idx="3">
          <a:scrgbClr b="0" g="0" r="0"/>
        </a:fillRef>
        <a:effectRef idx="2">
          <a:scrgbClr b="0" g="0" r="0"/>
        </a:effectRef>
        <a:fontRef idx="minor">
          <a:schemeClr val="lt1"/>
        </a:fontRef>
      </dsp:style>
      <dsp:txBody>
        <a:bodyPr anchor="ctr" anchorCtr="0" bIns="53340" lIns="53340" numCol="1" rIns="53340" spcCol="1270" spcFirstLastPara="0" tIns="53340" vert="horz" wrap="square">
          <a:noAutofit/>
        </a:bodyPr>
        <a:lstStyle/>
        <a:p>
          <a:pPr algn="ctr" defTabSz="622300" indent="0" lvl="0" marL="0">
            <a:lnSpc>
              <a:spcPct val="90000"/>
            </a:lnSpc>
            <a:spcBef>
              <a:spcPct val="0"/>
            </a:spcBef>
            <a:spcAft>
              <a:spcPct val="35000"/>
            </a:spcAft>
            <a:buNone/>
          </a:pPr>
          <a:r>
            <a:rPr altLang="en-GB" kern="1200" lang="en-GB" sz="1400"/>
            <a:t>Focus on the steps that need to be taken in order for them to complete a task (Blake and Pope, 2008). </a:t>
          </a:r>
          <a:endParaRPr kern="1200" lang="en-US" sz="1400"/>
        </a:p>
      </dsp:txBody>
      <dsp:txXfrm>
        <a:off x="5366524" y="3045465"/>
        <a:ext cx="2174490" cy="1304694"/>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pri="400" type="list"/>
  </dgm:catLst>
  <dgm:sampData>
    <dgm:dataModel>
      <dgm:ptLst>
        <dgm:pt modelId="0" type="doc"/>
        <dgm:pt modelId="1">
          <dgm:prSet phldr="1"/>
        </dgm:pt>
        <dgm:pt modelId="2">
          <dgm:prSet phldr="1"/>
        </dgm:pt>
        <dgm:pt modelId="3">
          <dgm:prSet phldr="1"/>
        </dgm:pt>
        <dgm:pt modelId="4">
          <dgm:prSet phldr="1"/>
        </dgm:pt>
        <dgm:pt modelId="5">
          <dgm:prSet phldr="1"/>
        </dgm:pt>
      </dgm:ptLst>
      <dgm:cxnLst>
        <dgm:cxn destId="1" destOrd="0" modelId="6" srcId="0" srcOrd="0"/>
        <dgm:cxn destId="2" destOrd="0" modelId="7" srcId="0" srcOrd="1"/>
        <dgm:cxn destId="3" destOrd="0" modelId="8" srcId="0" srcOrd="2"/>
        <dgm:cxn destId="4" destOrd="0" modelId="9" srcId="0" srcOrd="3"/>
        <dgm:cxn destId="5" destOrd="0" modelId="10" srcId="0" srcOrd="4"/>
      </dgm:cxnLst>
      <dgm:bg/>
      <dgm:whole/>
    </dgm:dataModel>
  </dgm:sampData>
  <dgm:styleData>
    <dgm:dataModel>
      <dgm:ptLst>
        <dgm:pt modelId="0" type="doc"/>
        <dgm:pt modelId="1"/>
        <dgm:pt modelId="2"/>
      </dgm:ptLst>
      <dgm:cxnLst>
        <dgm:cxn destId="1" destOrd="0" modelId="3" srcId="0" srcOrd="0"/>
        <dgm:cxn destId="2" destOrd="0" modelId="4" srcId="0" srcOrd="1"/>
      </dgm:cxnLst>
      <dgm:bg/>
      <dgm:whole/>
    </dgm:dataModel>
  </dgm:styleData>
  <dgm:clrData>
    <dgm:dataModel>
      <dgm:ptLst>
        <dgm:pt modelId="0" type="doc"/>
        <dgm:pt modelId="1"/>
        <dgm:pt modelId="2"/>
        <dgm:pt modelId="3"/>
        <dgm:pt modelId="4"/>
        <dgm:pt modelId="5"/>
        <dgm:pt modelId="6"/>
      </dgm:ptLst>
      <dgm:cxnLst>
        <dgm:cxn destId="1" destOrd="0" modelId="7" srcId="0" srcOrd="0"/>
        <dgm:cxn destId="2" destOrd="0" modelId="8" srcId="0" srcOrd="1"/>
        <dgm:cxn destId="3" destOrd="0" modelId="9" srcId="0" srcOrd="2"/>
        <dgm:cxn destId="4" destOrd="0" modelId="10" srcId="0" srcOrd="3"/>
        <dgm:cxn destId="5" destOrd="0" modelId="11" srcId="0" srcOrd="4"/>
        <dgm:cxn destId="6" destOrd="0" modelId="12" srcId="0" srcOrd="5"/>
      </dgm:cxnLst>
      <dgm:bg/>
      <dgm:whole/>
    </dgm:dataModel>
  </dgm:clrData>
  <dgm:layoutNode name="diagram">
    <dgm:shape xmlns:r="http://schemas.openxmlformats.org/officeDocument/2006/relationships" r:blip="">
      <dgm:adjLst/>
    </dgm:shape>
    <dgm:varLst>
      <dgm:dir/>
      <dgm:resizeHandles val="exact"/>
    </dgm:varLst>
    <dgm:choose name="Name0">
      <dgm:if arg="dir" func="var" name="Name1"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presOf/>
    <dgm:constrLst>
      <dgm:constr for="ch" forName="node" refType="w" type="w"/>
      <dgm:constr fact="0.6" for="ch" forName="node" refFor="ch" refForName="node" refType="w" type="h"/>
      <dgm:constr fact="0.1" for="ch" forName="sibTrans" refFor="ch" refForName="node" refType="w" type="w"/>
      <dgm:constr refFor="ch" refForName="sibTrans" refType="w" type="sp"/>
      <dgm:constr for="ch" forName="node" op="equ" type="primFontSz" val="65"/>
    </dgm:constrLst>
    <dgm:ruleLst/>
    <dgm:forEach axis="ch" name="Name3" ptType="node">
      <dgm:layoutNode name="node">
        <dgm:alg type="tx"/>
        <dgm:shape xmlns:r="http://schemas.openxmlformats.org/officeDocument/2006/relationships" r:blip="" type="rect">
          <dgm:adjLst/>
        </dgm:shape>
        <dgm:varLst>
          <dgm:bulletEnabled val="1"/>
        </dgm:varLst>
        <dgm:presOf axis="desOrSelf" ptType="node"/>
        <dgm:constrLst>
          <dgm:constr fact="0.3" refType="primFontSz" type="lMarg"/>
          <dgm:constr fact="0.3" refType="primFontSz" type="rMarg"/>
          <dgm:constr fact="0.3" refType="primFontSz" type="tMarg"/>
          <dgm:constr fact="0.3" refType="primFontSz" type="bMarg"/>
        </dgm:constrLst>
        <dgm:ruleLst>
          <dgm:rule fact="NaN" max="NaN" type="primFontSz" val="5"/>
        </dgm:ruleLst>
      </dgm:layoutNode>
      <dgm:forEach axis="followSib" cnt="1" name="Name4" ptType="sibTrans">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pri="10400" type="simple"/>
  </dgm:catLst>
  <dgm:scene3d>
    <a:camera prst="orthographicFront"/>
    <a:lightRig dir="t" rig="threePt"/>
  </dgm:scene3d>
  <dgm:styleLbl name="node0">
    <dgm:scene3d>
      <a:camera prst="orthographicFront"/>
      <a:lightRig dir="t" rig="threePt"/>
    </dgm:scene3d>
    <dgm:sp3d/>
    <dgm:txPr/>
    <dgm:style>
      <a:lnRef idx="0">
        <a:scrgbClr b="0" g="0" r="0"/>
      </a:lnRef>
      <a:fillRef idx="3">
        <a:scrgbClr b="0" g="0" r="0"/>
      </a:fillRef>
      <a:effectRef idx="2">
        <a:scrgbClr b="0" g="0" r="0"/>
      </a:effectRef>
      <a:fontRef idx="minor">
        <a:schemeClr val="lt1"/>
      </a:fontRef>
    </dgm:style>
  </dgm:styleLbl>
  <dgm:styleLbl name="lnNode1">
    <dgm:scene3d>
      <a:camera prst="orthographicFront"/>
      <a:lightRig dir="t" rig="threePt"/>
    </dgm:scene3d>
    <dgm:sp3d/>
    <dgm:txPr/>
    <dgm:style>
      <a:lnRef idx="1">
        <a:scrgbClr b="0" g="0" r="0"/>
      </a:lnRef>
      <a:fillRef idx="3">
        <a:scrgbClr b="0" g="0" r="0"/>
      </a:fillRef>
      <a:effectRef idx="2">
        <a:scrgbClr b="0" g="0" r="0"/>
      </a:effectRef>
      <a:fontRef idx="minor">
        <a:schemeClr val="lt1"/>
      </a:fontRef>
    </dgm:style>
  </dgm:styleLbl>
  <dgm:styleLbl name="vennNode1">
    <dgm:scene3d>
      <a:camera prst="orthographicFront"/>
      <a:lightRig dir="t" rig="threePt"/>
    </dgm:scene3d>
    <dgm:sp3d/>
    <dgm:txPr/>
    <dgm:style>
      <a:lnRef idx="0">
        <a:scrgbClr b="0" g="0" r="0"/>
      </a:lnRef>
      <a:fillRef idx="3">
        <a:scrgbClr b="0" g="0" r="0"/>
      </a:fillRef>
      <a:effectRef idx="0">
        <a:scrgbClr b="0" g="0" r="0"/>
      </a:effectRef>
      <a:fontRef idx="minor">
        <a:schemeClr val="tx1"/>
      </a:fontRef>
    </dgm:style>
  </dgm:styleLbl>
  <dgm:styleLbl name="alignNode1">
    <dgm:scene3d>
      <a:camera prst="orthographicFront"/>
      <a:lightRig dir="t" rig="threePt"/>
    </dgm:scene3d>
    <dgm:sp3d/>
    <dgm:txPr/>
    <dgm:style>
      <a:lnRef idx="1">
        <a:scrgbClr b="0" g="0" r="0"/>
      </a:lnRef>
      <a:fillRef idx="3">
        <a:scrgbClr b="0" g="0" r="0"/>
      </a:fillRef>
      <a:effectRef idx="2">
        <a:scrgbClr b="0" g="0" r="0"/>
      </a:effectRef>
      <a:fontRef idx="minor">
        <a:schemeClr val="lt1"/>
      </a:fontRef>
    </dgm:style>
  </dgm:styleLbl>
  <dgm:styleLbl name="node1">
    <dgm:scene3d>
      <a:camera prst="orthographicFront"/>
      <a:lightRig dir="t" rig="threePt"/>
    </dgm:scene3d>
    <dgm:sp3d/>
    <dgm:txPr/>
    <dgm:style>
      <a:lnRef idx="0">
        <a:scrgbClr b="0" g="0" r="0"/>
      </a:lnRef>
      <a:fillRef idx="3">
        <a:scrgbClr b="0" g="0" r="0"/>
      </a:fillRef>
      <a:effectRef idx="2">
        <a:scrgbClr b="0" g="0" r="0"/>
      </a:effectRef>
      <a:fontRef idx="minor">
        <a:schemeClr val="lt1"/>
      </a:fontRef>
    </dgm:style>
  </dgm:styleLbl>
  <dgm:styleLbl name="node2">
    <dgm:scene3d>
      <a:camera prst="orthographicFront"/>
      <a:lightRig dir="t" rig="threePt"/>
    </dgm:scene3d>
    <dgm:sp3d/>
    <dgm:txPr/>
    <dgm:style>
      <a:lnRef idx="0">
        <a:scrgbClr b="0" g="0" r="0"/>
      </a:lnRef>
      <a:fillRef idx="3">
        <a:scrgbClr b="0" g="0" r="0"/>
      </a:fillRef>
      <a:effectRef idx="2">
        <a:scrgbClr b="0" g="0" r="0"/>
      </a:effectRef>
      <a:fontRef idx="minor">
        <a:schemeClr val="lt1"/>
      </a:fontRef>
    </dgm:style>
  </dgm:styleLbl>
  <dgm:styleLbl name="node3">
    <dgm:scene3d>
      <a:camera prst="orthographicFront"/>
      <a:lightRig dir="t" rig="threePt"/>
    </dgm:scene3d>
    <dgm:sp3d/>
    <dgm:txPr/>
    <dgm:style>
      <a:lnRef idx="0">
        <a:scrgbClr b="0" g="0" r="0"/>
      </a:lnRef>
      <a:fillRef idx="3">
        <a:scrgbClr b="0" g="0" r="0"/>
      </a:fillRef>
      <a:effectRef idx="2">
        <a:scrgbClr b="0" g="0" r="0"/>
      </a:effectRef>
      <a:fontRef idx="minor">
        <a:schemeClr val="lt1"/>
      </a:fontRef>
    </dgm:style>
  </dgm:styleLbl>
  <dgm:styleLbl name="node4">
    <dgm:scene3d>
      <a:camera prst="orthographicFront"/>
      <a:lightRig dir="t" rig="threePt"/>
    </dgm:scene3d>
    <dgm:sp3d/>
    <dgm:txPr/>
    <dgm:style>
      <a:lnRef idx="0">
        <a:scrgbClr b="0" g="0" r="0"/>
      </a:lnRef>
      <a:fillRef idx="3">
        <a:scrgbClr b="0" g="0" r="0"/>
      </a:fillRef>
      <a:effectRef idx="2">
        <a:scrgbClr b="0" g="0" r="0"/>
      </a:effectRef>
      <a:fontRef idx="minor">
        <a:schemeClr val="lt1"/>
      </a:fontRef>
    </dgm:style>
  </dgm:styleLbl>
  <dgm:styleLbl name="fgImgPlace1">
    <dgm:scene3d>
      <a:camera prst="orthographicFront"/>
      <a:lightRig dir="t" rig="threePt"/>
    </dgm:scene3d>
    <dgm:sp3d/>
    <dgm:txPr/>
    <dgm:style>
      <a:lnRef idx="0">
        <a:scrgbClr b="0" g="0" r="0"/>
      </a:lnRef>
      <a:fillRef idx="1">
        <a:scrgbClr b="0" g="0" r="0"/>
      </a:fillRef>
      <a:effectRef idx="2">
        <a:scrgbClr b="0" g="0" r="0"/>
      </a:effectRef>
      <a:fontRef idx="minor"/>
    </dgm:style>
  </dgm:styleLbl>
  <dgm:styleLbl name="alignImgPlace1">
    <dgm:scene3d>
      <a:camera prst="orthographicFront"/>
      <a:lightRig dir="t" rig="threePt"/>
    </dgm:scene3d>
    <dgm:sp3d/>
    <dgm:txPr/>
    <dgm:style>
      <a:lnRef idx="0">
        <a:scrgbClr b="0" g="0" r="0"/>
      </a:lnRef>
      <a:fillRef idx="1">
        <a:scrgbClr b="0" g="0" r="0"/>
      </a:fillRef>
      <a:effectRef idx="2">
        <a:scrgbClr b="0" g="0" r="0"/>
      </a:effectRef>
      <a:fontRef idx="minor"/>
    </dgm:style>
  </dgm:styleLbl>
  <dgm:styleLbl name="bgImgPlace1">
    <dgm:scene3d>
      <a:camera prst="orthographicFront"/>
      <a:lightRig dir="t" rig="threePt"/>
    </dgm:scene3d>
    <dgm:sp3d/>
    <dgm:txPr/>
    <dgm:style>
      <a:lnRef idx="0">
        <a:scrgbClr b="0" g="0" r="0"/>
      </a:lnRef>
      <a:fillRef idx="1">
        <a:scrgbClr b="0" g="0" r="0"/>
      </a:fillRef>
      <a:effectRef idx="2">
        <a:scrgbClr b="0" g="0" r="0"/>
      </a:effectRef>
      <a:fontRef idx="minor"/>
    </dgm:style>
  </dgm:styleLbl>
  <dgm:styleLbl name="sibTrans2D1">
    <dgm:scene3d>
      <a:camera prst="orthographicFront"/>
      <a:lightRig dir="t" rig="threePt"/>
    </dgm:scene3d>
    <dgm:sp3d/>
    <dgm:txPr/>
    <dgm:style>
      <a:lnRef idx="0">
        <a:scrgbClr b="0" g="0" r="0"/>
      </a:lnRef>
      <a:fillRef idx="3">
        <a:scrgbClr b="0" g="0" r="0"/>
      </a:fillRef>
      <a:effectRef idx="2">
        <a:scrgbClr b="0" g="0" r="0"/>
      </a:effectRef>
      <a:fontRef idx="minor">
        <a:schemeClr val="lt1"/>
      </a:fontRef>
    </dgm:style>
  </dgm:styleLbl>
  <dgm:styleLbl name="fgSibTrans2D1">
    <dgm:scene3d>
      <a:camera prst="orthographicFront"/>
      <a:lightRig dir="t" rig="threePt"/>
    </dgm:scene3d>
    <dgm:sp3d/>
    <dgm:txPr/>
    <dgm:style>
      <a:lnRef idx="0">
        <a:scrgbClr b="0" g="0" r="0"/>
      </a:lnRef>
      <a:fillRef idx="3">
        <a:scrgbClr b="0" g="0" r="0"/>
      </a:fillRef>
      <a:effectRef idx="2">
        <a:scrgbClr b="0" g="0" r="0"/>
      </a:effectRef>
      <a:fontRef idx="minor">
        <a:schemeClr val="lt1"/>
      </a:fontRef>
    </dgm:style>
  </dgm:styleLbl>
  <dgm:styleLbl name="bgSibTrans2D1">
    <dgm:scene3d>
      <a:camera prst="orthographicFront"/>
      <a:lightRig dir="t" rig="threePt"/>
    </dgm:scene3d>
    <dgm:sp3d/>
    <dgm:txPr/>
    <dgm:style>
      <a:lnRef idx="0">
        <a:scrgbClr b="0" g="0" r="0"/>
      </a:lnRef>
      <a:fillRef idx="3">
        <a:scrgbClr b="0" g="0" r="0"/>
      </a:fillRef>
      <a:effectRef idx="2">
        <a:scrgbClr b="0" g="0" r="0"/>
      </a:effectRef>
      <a:fontRef idx="minor">
        <a:schemeClr val="lt1"/>
      </a:fontRef>
    </dgm:style>
  </dgm:styleLbl>
  <dgm:styleLbl name="sibTrans1D1">
    <dgm:scene3d>
      <a:camera prst="orthographicFront"/>
      <a:lightRig dir="t" rig="threePt"/>
    </dgm:scene3d>
    <dgm:sp3d/>
    <dgm:txPr/>
    <dgm:style>
      <a:lnRef idx="1">
        <a:scrgbClr b="0" g="0" r="0"/>
      </a:lnRef>
      <a:fillRef idx="0">
        <a:scrgbClr b="0" g="0" r="0"/>
      </a:fillRef>
      <a:effectRef idx="0">
        <a:scrgbClr b="0" g="0" r="0"/>
      </a:effectRef>
      <a:fontRef idx="minor"/>
    </dgm:style>
  </dgm:styleLbl>
  <dgm:styleLbl name="callout">
    <dgm:scene3d>
      <a:camera prst="orthographicFront"/>
      <a:lightRig dir="t" rig="threePt"/>
    </dgm:scene3d>
    <dgm:sp3d/>
    <dgm:txPr/>
    <dgm:style>
      <a:lnRef idx="2">
        <a:scrgbClr b="0" g="0" r="0"/>
      </a:lnRef>
      <a:fillRef idx="1">
        <a:scrgbClr b="0" g="0" r="0"/>
      </a:fillRef>
      <a:effectRef idx="1">
        <a:scrgbClr b="0" g="0" r="0"/>
      </a:effectRef>
      <a:fontRef idx="minor"/>
    </dgm:style>
  </dgm:styleLbl>
  <dgm:styleLbl name="asst0">
    <dgm:scene3d>
      <a:camera prst="orthographicFront"/>
      <a:lightRig dir="t" rig="threePt"/>
    </dgm:scene3d>
    <dgm:sp3d/>
    <dgm:txPr/>
    <dgm:style>
      <a:lnRef idx="0">
        <a:scrgbClr b="0" g="0" r="0"/>
      </a:lnRef>
      <a:fillRef idx="3">
        <a:scrgbClr b="0" g="0" r="0"/>
      </a:fillRef>
      <a:effectRef idx="2">
        <a:scrgbClr b="0" g="0" r="0"/>
      </a:effectRef>
      <a:fontRef idx="minor">
        <a:schemeClr val="lt1"/>
      </a:fontRef>
    </dgm:style>
  </dgm:styleLbl>
  <dgm:styleLbl name="asst1">
    <dgm:scene3d>
      <a:camera prst="orthographicFront"/>
      <a:lightRig dir="t" rig="threePt"/>
    </dgm:scene3d>
    <dgm:sp3d/>
    <dgm:txPr/>
    <dgm:style>
      <a:lnRef idx="0">
        <a:scrgbClr b="0" g="0" r="0"/>
      </a:lnRef>
      <a:fillRef idx="3">
        <a:scrgbClr b="0" g="0" r="0"/>
      </a:fillRef>
      <a:effectRef idx="2">
        <a:scrgbClr b="0" g="0" r="0"/>
      </a:effectRef>
      <a:fontRef idx="minor">
        <a:schemeClr val="lt1"/>
      </a:fontRef>
    </dgm:style>
  </dgm:styleLbl>
  <dgm:styleLbl name="asst2">
    <dgm:scene3d>
      <a:camera prst="orthographicFront"/>
      <a:lightRig dir="t" rig="threePt"/>
    </dgm:scene3d>
    <dgm:sp3d/>
    <dgm:txPr/>
    <dgm:style>
      <a:lnRef idx="0">
        <a:scrgbClr b="0" g="0" r="0"/>
      </a:lnRef>
      <a:fillRef idx="3">
        <a:scrgbClr b="0" g="0" r="0"/>
      </a:fillRef>
      <a:effectRef idx="2">
        <a:scrgbClr b="0" g="0" r="0"/>
      </a:effectRef>
      <a:fontRef idx="minor">
        <a:schemeClr val="lt1"/>
      </a:fontRef>
    </dgm:style>
  </dgm:styleLbl>
  <dgm:styleLbl name="asst3">
    <dgm:scene3d>
      <a:camera prst="orthographicFront"/>
      <a:lightRig dir="t" rig="threePt"/>
    </dgm:scene3d>
    <dgm:sp3d/>
    <dgm:txPr/>
    <dgm:style>
      <a:lnRef idx="0">
        <a:scrgbClr b="0" g="0" r="0"/>
      </a:lnRef>
      <a:fillRef idx="3">
        <a:scrgbClr b="0" g="0" r="0"/>
      </a:fillRef>
      <a:effectRef idx="2">
        <a:scrgbClr b="0" g="0" r="0"/>
      </a:effectRef>
      <a:fontRef idx="minor">
        <a:schemeClr val="lt1"/>
      </a:fontRef>
    </dgm:style>
  </dgm:styleLbl>
  <dgm:styleLbl name="asst4">
    <dgm:scene3d>
      <a:camera prst="orthographicFront"/>
      <a:lightRig dir="t" rig="threePt"/>
    </dgm:scene3d>
    <dgm:sp3d/>
    <dgm:txPr/>
    <dgm:style>
      <a:lnRef idx="0">
        <a:scrgbClr b="0" g="0" r="0"/>
      </a:lnRef>
      <a:fillRef idx="3">
        <a:scrgbClr b="0" g="0" r="0"/>
      </a:fillRef>
      <a:effectRef idx="2">
        <a:scrgbClr b="0" g="0" r="0"/>
      </a:effectRef>
      <a:fontRef idx="minor">
        <a:schemeClr val="lt1"/>
      </a:fontRef>
    </dgm:style>
  </dgm:styleLbl>
  <dgm:styleLbl name="parChTrans2D1">
    <dgm:scene3d>
      <a:camera prst="orthographicFront"/>
      <a:lightRig dir="t" rig="threePt"/>
    </dgm:scene3d>
    <dgm:sp3d/>
    <dgm:txPr/>
    <dgm:style>
      <a:lnRef idx="0">
        <a:scrgbClr b="0" g="0" r="0"/>
      </a:lnRef>
      <a:fillRef idx="3">
        <a:scrgbClr b="0" g="0" r="0"/>
      </a:fillRef>
      <a:effectRef idx="2">
        <a:scrgbClr b="0" g="0" r="0"/>
      </a:effectRef>
      <a:fontRef idx="minor">
        <a:schemeClr val="lt1"/>
      </a:fontRef>
    </dgm:style>
  </dgm:styleLbl>
  <dgm:styleLbl name="parChTrans2D2">
    <dgm:scene3d>
      <a:camera prst="orthographicFront"/>
      <a:lightRig dir="t" rig="threePt"/>
    </dgm:scene3d>
    <dgm:sp3d/>
    <dgm:txPr/>
    <dgm:style>
      <a:lnRef idx="0">
        <a:scrgbClr b="0" g="0" r="0"/>
      </a:lnRef>
      <a:fillRef idx="3">
        <a:scrgbClr b="0" g="0" r="0"/>
      </a:fillRef>
      <a:effectRef idx="2">
        <a:scrgbClr b="0" g="0" r="0"/>
      </a:effectRef>
      <a:fontRef idx="minor">
        <a:schemeClr val="lt1"/>
      </a:fontRef>
    </dgm:style>
  </dgm:styleLbl>
  <dgm:styleLbl name="parChTrans2D3">
    <dgm:scene3d>
      <a:camera prst="orthographicFront"/>
      <a:lightRig dir="t" rig="threePt"/>
    </dgm:scene3d>
    <dgm:sp3d/>
    <dgm:txPr/>
    <dgm:style>
      <a:lnRef idx="1">
        <a:scrgbClr b="0" g="0" r="0"/>
      </a:lnRef>
      <a:fillRef idx="3">
        <a:scrgbClr b="0" g="0" r="0"/>
      </a:fillRef>
      <a:effectRef idx="2">
        <a:scrgbClr b="0" g="0" r="0"/>
      </a:effectRef>
      <a:fontRef idx="minor">
        <a:schemeClr val="lt1"/>
      </a:fontRef>
    </dgm:style>
  </dgm:styleLbl>
  <dgm:styleLbl name="parChTrans2D4">
    <dgm:scene3d>
      <a:camera prst="orthographicFront"/>
      <a:lightRig dir="t" rig="threePt"/>
    </dgm:scene3d>
    <dgm:sp3d/>
    <dgm:txPr/>
    <dgm:style>
      <a:lnRef idx="1">
        <a:scrgbClr b="0" g="0" r="0"/>
      </a:lnRef>
      <a:fillRef idx="3">
        <a:scrgbClr b="0" g="0" r="0"/>
      </a:fillRef>
      <a:effectRef idx="2">
        <a:scrgbClr b="0" g="0" r="0"/>
      </a:effectRef>
      <a:fontRef idx="minor">
        <a:schemeClr val="lt1"/>
      </a:fontRef>
    </dgm:style>
  </dgm:styleLbl>
  <dgm:styleLbl name="parChTrans1D1">
    <dgm:scene3d>
      <a:camera prst="orthographicFront"/>
      <a:lightRig dir="t" rig="threePt"/>
    </dgm:scene3d>
    <dgm:sp3d/>
    <dgm:txPr/>
    <dgm:style>
      <a:lnRef idx="1">
        <a:scrgbClr b="0" g="0" r="0"/>
      </a:lnRef>
      <a:fillRef idx="0">
        <a:scrgbClr b="0" g="0" r="0"/>
      </a:fillRef>
      <a:effectRef idx="0">
        <a:scrgbClr b="0" g="0" r="0"/>
      </a:effectRef>
      <a:fontRef idx="minor"/>
    </dgm:style>
  </dgm:styleLbl>
  <dgm:styleLbl name="parChTrans1D2">
    <dgm:scene3d>
      <a:camera prst="orthographicFront"/>
      <a:lightRig dir="t" rig="threePt"/>
    </dgm:scene3d>
    <dgm:sp3d/>
    <dgm:txPr/>
    <dgm:style>
      <a:lnRef idx="1">
        <a:scrgbClr b="0" g="0" r="0"/>
      </a:lnRef>
      <a:fillRef idx="0">
        <a:scrgbClr b="0" g="0" r="0"/>
      </a:fillRef>
      <a:effectRef idx="0">
        <a:scrgbClr b="0" g="0" r="0"/>
      </a:effectRef>
      <a:fontRef idx="minor"/>
    </dgm:style>
  </dgm:styleLbl>
  <dgm:styleLbl name="parChTrans1D3">
    <dgm:scene3d>
      <a:camera prst="orthographicFront"/>
      <a:lightRig dir="t" rig="threePt"/>
    </dgm:scene3d>
    <dgm:sp3d/>
    <dgm:txPr/>
    <dgm:style>
      <a:lnRef idx="1">
        <a:scrgbClr b="0" g="0" r="0"/>
      </a:lnRef>
      <a:fillRef idx="0">
        <a:scrgbClr b="0" g="0" r="0"/>
      </a:fillRef>
      <a:effectRef idx="0">
        <a:scrgbClr b="0" g="0" r="0"/>
      </a:effectRef>
      <a:fontRef idx="minor"/>
    </dgm:style>
  </dgm:styleLbl>
  <dgm:styleLbl name="parChTrans1D4">
    <dgm:scene3d>
      <a:camera prst="orthographicFront"/>
      <a:lightRig dir="t" rig="threePt"/>
    </dgm:scene3d>
    <dgm:sp3d/>
    <dgm:txPr/>
    <dgm:style>
      <a:lnRef idx="1">
        <a:scrgbClr b="0" g="0" r="0"/>
      </a:lnRef>
      <a:fillRef idx="0">
        <a:scrgbClr b="0" g="0" r="0"/>
      </a:fillRef>
      <a:effectRef idx="0">
        <a:scrgbClr b="0" g="0" r="0"/>
      </a:effectRef>
      <a:fontRef idx="minor"/>
    </dgm:style>
  </dgm:styleLbl>
  <dgm:styleLbl name="fgAcc1">
    <dgm:scene3d>
      <a:camera prst="orthographicFront"/>
      <a:lightRig dir="t" rig="threePt"/>
    </dgm:scene3d>
    <dgm:sp3d/>
    <dgm:txPr/>
    <dgm:style>
      <a:lnRef idx="1">
        <a:scrgbClr b="0" g="0" r="0"/>
      </a:lnRef>
      <a:fillRef idx="1">
        <a:scrgbClr b="0" g="0" r="0"/>
      </a:fillRef>
      <a:effectRef idx="0">
        <a:scrgbClr b="0" g="0" r="0"/>
      </a:effectRef>
      <a:fontRef idx="minor"/>
    </dgm:style>
  </dgm:styleLbl>
  <dgm:styleLbl name="conFgAcc1">
    <dgm:scene3d>
      <a:camera prst="orthographicFront"/>
      <a:lightRig dir="t" rig="threePt"/>
    </dgm:scene3d>
    <dgm:sp3d/>
    <dgm:txPr/>
    <dgm:style>
      <a:lnRef idx="1">
        <a:scrgbClr b="0" g="0" r="0"/>
      </a:lnRef>
      <a:fillRef idx="1">
        <a:scrgbClr b="0" g="0" r="0"/>
      </a:fillRef>
      <a:effectRef idx="0">
        <a:scrgbClr b="0" g="0" r="0"/>
      </a:effectRef>
      <a:fontRef idx="minor"/>
    </dgm:style>
  </dgm:styleLbl>
  <dgm:styleLbl name="alignAcc1">
    <dgm:scene3d>
      <a:camera prst="orthographicFront"/>
      <a:lightRig dir="t" rig="threePt"/>
    </dgm:scene3d>
    <dgm:sp3d/>
    <dgm:txPr/>
    <dgm:style>
      <a:lnRef idx="1">
        <a:scrgbClr b="0" g="0" r="0"/>
      </a:lnRef>
      <a:fillRef idx="1">
        <a:scrgbClr b="0" g="0" r="0"/>
      </a:fillRef>
      <a:effectRef idx="0">
        <a:scrgbClr b="0" g="0" r="0"/>
      </a:effectRef>
      <a:fontRef idx="minor"/>
    </dgm:style>
  </dgm:styleLbl>
  <dgm:styleLbl name="trAlignAcc1">
    <dgm:scene3d>
      <a:camera prst="orthographicFront"/>
      <a:lightRig dir="t" rig="threePt"/>
    </dgm:scene3d>
    <dgm:sp3d/>
    <dgm:txPr/>
    <dgm:style>
      <a:lnRef idx="1">
        <a:scrgbClr b="0" g="0" r="0"/>
      </a:lnRef>
      <a:fillRef idx="1">
        <a:scrgbClr b="0" g="0" r="0"/>
      </a:fillRef>
      <a:effectRef idx="0">
        <a:scrgbClr b="0" g="0" r="0"/>
      </a:effectRef>
      <a:fontRef idx="minor"/>
    </dgm:style>
  </dgm:styleLbl>
  <dgm:styleLbl name="bgAcc1">
    <dgm:scene3d>
      <a:camera prst="orthographicFront"/>
      <a:lightRig dir="t" rig="threePt"/>
    </dgm:scene3d>
    <dgm:sp3d/>
    <dgm:txPr/>
    <dgm:style>
      <a:lnRef idx="1">
        <a:scrgbClr b="0" g="0" r="0"/>
      </a:lnRef>
      <a:fillRef idx="1">
        <a:scrgbClr b="0" g="0" r="0"/>
      </a:fillRef>
      <a:effectRef idx="0">
        <a:scrgbClr b="0" g="0" r="0"/>
      </a:effectRef>
      <a:fontRef idx="minor"/>
    </dgm:style>
  </dgm:styleLbl>
  <dgm:styleLbl name="solidFgAcc1">
    <dgm:scene3d>
      <a:camera prst="orthographicFront"/>
      <a:lightRig dir="t" rig="threePt"/>
    </dgm:scene3d>
    <dgm:sp3d/>
    <dgm:txPr/>
    <dgm:style>
      <a:lnRef idx="1">
        <a:scrgbClr b="0" g="0" r="0"/>
      </a:lnRef>
      <a:fillRef idx="1">
        <a:scrgbClr b="0" g="0" r="0"/>
      </a:fillRef>
      <a:effectRef idx="0">
        <a:scrgbClr b="0" g="0" r="0"/>
      </a:effectRef>
      <a:fontRef idx="minor"/>
    </dgm:style>
  </dgm:styleLbl>
  <dgm:styleLbl name="solidAlignAcc1">
    <dgm:scene3d>
      <a:camera prst="orthographicFront"/>
      <a:lightRig dir="t" rig="threePt"/>
    </dgm:scene3d>
    <dgm:sp3d/>
    <dgm:txPr/>
    <dgm:style>
      <a:lnRef idx="1">
        <a:scrgbClr b="0" g="0" r="0"/>
      </a:lnRef>
      <a:fillRef idx="1">
        <a:scrgbClr b="0" g="0" r="0"/>
      </a:fillRef>
      <a:effectRef idx="0">
        <a:scrgbClr b="0" g="0" r="0"/>
      </a:effectRef>
      <a:fontRef idx="minor"/>
    </dgm:style>
  </dgm:styleLbl>
  <dgm:styleLbl name="solidBgAcc1">
    <dgm:scene3d>
      <a:camera prst="orthographicFront"/>
      <a:lightRig dir="t" rig="threePt"/>
    </dgm:scene3d>
    <dgm:sp3d/>
    <dgm:txPr/>
    <dgm:style>
      <a:lnRef idx="1">
        <a:scrgbClr b="0" g="0" r="0"/>
      </a:lnRef>
      <a:fillRef idx="1">
        <a:scrgbClr b="0" g="0" r="0"/>
      </a:fillRef>
      <a:effectRef idx="0">
        <a:scrgbClr b="0" g="0" r="0"/>
      </a:effectRef>
      <a:fontRef idx="minor"/>
    </dgm:style>
  </dgm:styleLbl>
  <dgm:styleLbl name="fgAccFollowNode1">
    <dgm:scene3d>
      <a:camera prst="orthographicFront"/>
      <a:lightRig dir="t" rig="threePt"/>
    </dgm:scene3d>
    <dgm:sp3d/>
    <dgm:txPr/>
    <dgm:style>
      <a:lnRef idx="1">
        <a:scrgbClr b="0" g="0" r="0"/>
      </a:lnRef>
      <a:fillRef idx="1">
        <a:scrgbClr b="0" g="0" r="0"/>
      </a:fillRef>
      <a:effectRef idx="0">
        <a:scrgbClr b="0" g="0" r="0"/>
      </a:effectRef>
      <a:fontRef idx="minor"/>
    </dgm:style>
  </dgm:styleLbl>
  <dgm:styleLbl name="alignAccFollowNode1">
    <dgm:scene3d>
      <a:camera prst="orthographicFront"/>
      <a:lightRig dir="t" rig="threePt"/>
    </dgm:scene3d>
    <dgm:sp3d/>
    <dgm:txPr/>
    <dgm:style>
      <a:lnRef idx="1">
        <a:scrgbClr b="0" g="0" r="0"/>
      </a:lnRef>
      <a:fillRef idx="1">
        <a:scrgbClr b="0" g="0" r="0"/>
      </a:fillRef>
      <a:effectRef idx="0">
        <a:scrgbClr b="0" g="0" r="0"/>
      </a:effectRef>
      <a:fontRef idx="minor"/>
    </dgm:style>
  </dgm:styleLbl>
  <dgm:styleLbl name="bgAccFollowNode1">
    <dgm:scene3d>
      <a:camera prst="orthographicFront"/>
      <a:lightRig dir="t" rig="threePt"/>
    </dgm:scene3d>
    <dgm:sp3d/>
    <dgm:txPr/>
    <dgm:style>
      <a:lnRef idx="1">
        <a:scrgbClr b="0" g="0" r="0"/>
      </a:lnRef>
      <a:fillRef idx="1">
        <a:scrgbClr b="0" g="0" r="0"/>
      </a:fillRef>
      <a:effectRef idx="0">
        <a:scrgbClr b="0" g="0" r="0"/>
      </a:effectRef>
      <a:fontRef idx="minor"/>
    </dgm:style>
  </dgm:styleLbl>
  <dgm:styleLbl name="fgAcc0">
    <dgm:scene3d>
      <a:camera prst="orthographicFront"/>
      <a:lightRig dir="t" rig="threePt"/>
    </dgm:scene3d>
    <dgm:sp3d/>
    <dgm:txPr/>
    <dgm:style>
      <a:lnRef idx="1">
        <a:scrgbClr b="0" g="0" r="0"/>
      </a:lnRef>
      <a:fillRef idx="1">
        <a:scrgbClr b="0" g="0" r="0"/>
      </a:fillRef>
      <a:effectRef idx="0">
        <a:scrgbClr b="0" g="0" r="0"/>
      </a:effectRef>
      <a:fontRef idx="minor"/>
    </dgm:style>
  </dgm:styleLbl>
  <dgm:styleLbl name="fgAcc2">
    <dgm:scene3d>
      <a:camera prst="orthographicFront"/>
      <a:lightRig dir="t" rig="threePt"/>
    </dgm:scene3d>
    <dgm:sp3d/>
    <dgm:txPr/>
    <dgm:style>
      <a:lnRef idx="1">
        <a:scrgbClr b="0" g="0" r="0"/>
      </a:lnRef>
      <a:fillRef idx="1">
        <a:scrgbClr b="0" g="0" r="0"/>
      </a:fillRef>
      <a:effectRef idx="0">
        <a:scrgbClr b="0" g="0" r="0"/>
      </a:effectRef>
      <a:fontRef idx="minor"/>
    </dgm:style>
  </dgm:styleLbl>
  <dgm:styleLbl name="fgAcc3">
    <dgm:scene3d>
      <a:camera prst="orthographicFront"/>
      <a:lightRig dir="t" rig="threePt"/>
    </dgm:scene3d>
    <dgm:sp3d/>
    <dgm:txPr/>
    <dgm:style>
      <a:lnRef idx="1">
        <a:scrgbClr b="0" g="0" r="0"/>
      </a:lnRef>
      <a:fillRef idx="1">
        <a:scrgbClr b="0" g="0" r="0"/>
      </a:fillRef>
      <a:effectRef idx="0">
        <a:scrgbClr b="0" g="0" r="0"/>
      </a:effectRef>
      <a:fontRef idx="minor"/>
    </dgm:style>
  </dgm:styleLbl>
  <dgm:styleLbl name="fgAcc4">
    <dgm:scene3d>
      <a:camera prst="orthographicFront"/>
      <a:lightRig dir="t" rig="threePt"/>
    </dgm:scene3d>
    <dgm:sp3d/>
    <dgm:txPr/>
    <dgm:style>
      <a:lnRef idx="1">
        <a:scrgbClr b="0" g="0" r="0"/>
      </a:lnRef>
      <a:fillRef idx="1">
        <a:scrgbClr b="0" g="0" r="0"/>
      </a:fillRef>
      <a:effectRef idx="0">
        <a:scrgbClr b="0" g="0" r="0"/>
      </a:effectRef>
      <a:fontRef idx="minor"/>
    </dgm:style>
  </dgm:styleLbl>
  <dgm:styleLbl name="bgShp">
    <dgm:scene3d>
      <a:camera prst="orthographicFront"/>
      <a:lightRig dir="t" rig="threePt"/>
    </dgm:scene3d>
    <dgm:sp3d/>
    <dgm:txPr/>
    <dgm:style>
      <a:lnRef idx="0">
        <a:scrgbClr b="0" g="0" r="0"/>
      </a:lnRef>
      <a:fillRef idx="1">
        <a:scrgbClr b="0" g="0" r="0"/>
      </a:fillRef>
      <a:effectRef idx="2">
        <a:scrgbClr b="0" g="0" r="0"/>
      </a:effectRef>
      <a:fontRef idx="minor"/>
    </dgm:style>
  </dgm:styleLbl>
  <dgm:styleLbl name="dkBgShp">
    <dgm:scene3d>
      <a:camera prst="orthographicFront"/>
      <a:lightRig dir="t" rig="threePt"/>
    </dgm:scene3d>
    <dgm:sp3d/>
    <dgm:txPr/>
    <dgm:style>
      <a:lnRef idx="0">
        <a:scrgbClr b="0" g="0" r="0"/>
      </a:lnRef>
      <a:fillRef idx="1">
        <a:scrgbClr b="0" g="0" r="0"/>
      </a:fillRef>
      <a:effectRef idx="2">
        <a:scrgbClr b="0" g="0" r="0"/>
      </a:effectRef>
      <a:fontRef idx="minor"/>
    </dgm:style>
  </dgm:styleLbl>
  <dgm:styleLbl name="trBgShp">
    <dgm:scene3d>
      <a:camera prst="orthographicFront"/>
      <a:lightRig dir="t" rig="threePt"/>
    </dgm:scene3d>
    <dgm:sp3d/>
    <dgm:txPr/>
    <dgm:style>
      <a:lnRef idx="0">
        <a:scrgbClr b="0" g="0" r="0"/>
      </a:lnRef>
      <a:fillRef idx="1">
        <a:scrgbClr b="0" g="0" r="0"/>
      </a:fillRef>
      <a:effectRef idx="0">
        <a:scrgbClr b="0" g="0" r="0"/>
      </a:effectRef>
      <a:fontRef idx="minor"/>
    </dgm:style>
  </dgm:styleLbl>
  <dgm:styleLbl name="fgShp">
    <dgm:scene3d>
      <a:camera prst="orthographicFront"/>
      <a:lightRig dir="t" rig="threePt"/>
    </dgm:scene3d>
    <dgm:sp3d/>
    <dgm:txPr/>
    <dgm:style>
      <a:lnRef idx="0">
        <a:scrgbClr b="0" g="0" r="0"/>
      </a:lnRef>
      <a:fillRef idx="3">
        <a:scrgbClr b="0" g="0" r="0"/>
      </a:fillRef>
      <a:effectRef idx="2">
        <a:scrgbClr b="0" g="0" r="0"/>
      </a:effectRef>
      <a:fontRef idx="minor"/>
    </dgm:style>
  </dgm:styleLbl>
  <dgm:styleLbl name="revTx">
    <dgm:scene3d>
      <a:camera prst="orthographicFront"/>
      <a:lightRig dir="t" rig="threePt"/>
    </dgm:scene3d>
    <dgm:sp3d/>
    <dgm:txPr/>
    <dgm:style>
      <a:lnRef idx="0">
        <a:scrgbClr b="0" g="0" r="0"/>
      </a:lnRef>
      <a:fillRef idx="0">
        <a:scrgbClr b="0" g="0" r="0"/>
      </a:fillRef>
      <a:effectRef idx="0">
        <a:scrgbClr b="0" g="0" r="0"/>
      </a:effectRef>
      <a:fontRef idx="minor"/>
    </dgm:style>
  </dgm:styleLbl>
</dgm:styleDef>
</file>

<file path=ppt/notesMasters/_rels/notesMaster1.xml.rels><?xml version="1.0" encoding="UTF-8" standalone="yes"?><Relationships xmlns="http://schemas.openxmlformats.org/package/2006/relationships"><Relationship Id="rId1" Target="../theme/theme2.xml" Type="http://schemas.openxmlformats.org/officeDocument/2006/relationships/theme"/></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sz="quarter" type="hdr"/>
          </p:nvPr>
        </p:nvSpPr>
        <p:spPr>
          <a:xfrm>
            <a:off x="0" y="0"/>
            <a:ext cx="2971800" cy="458788"/>
          </a:xfrm>
          <a:prstGeom prst="rect">
            <a:avLst/>
          </a:prstGeom>
        </p:spPr>
        <p:txBody>
          <a:bodyPr bIns="45720" lIns="91440" numCol="1" rIns="91440" rtlCol="0" tIns="45720" vert="horz"/>
          <a:lstStyle>
            <a:lvl1pPr algn="l">
              <a:defRPr sz="1200"/>
            </a:lvl1pPr>
          </a:lstStyle>
          <a:p>
            <a:endParaRPr altLang="en-GB" lang="en-GB"/>
          </a:p>
        </p:txBody>
      </p:sp>
      <p:sp>
        <p:nvSpPr>
          <p:cNvPr id="3" name="Date Placeholder 2"/>
          <p:cNvSpPr>
            <a:spLocks noGrp="1"/>
          </p:cNvSpPr>
          <p:nvPr>
            <p:ph idx="1" type="dt"/>
          </p:nvPr>
        </p:nvSpPr>
        <p:spPr>
          <a:xfrm>
            <a:off x="3884613" y="0"/>
            <a:ext cx="2971800" cy="458788"/>
          </a:xfrm>
          <a:prstGeom prst="rect">
            <a:avLst/>
          </a:prstGeom>
        </p:spPr>
        <p:txBody>
          <a:bodyPr bIns="45720" lIns="91440" numCol="1" rIns="91440" rtlCol="0" tIns="45720" vert="horz"/>
          <a:lstStyle>
            <a:lvl1pPr algn="r">
              <a:defRPr sz="1200"/>
            </a:lvl1pPr>
          </a:lstStyle>
          <a:p>
            <a:fld id="{1812E3E1-0438-430F-A37A-581F994B7CD9}" type="datetimeFigureOut">
              <a:rPr altLang="en-GB" lang="en-GB" smtClean="0"/>
              <a:t>16/01/2022</a:t>
            </a:fld>
            <a:endParaRPr altLang="en-GB" lang="en-GB"/>
          </a:p>
        </p:txBody>
      </p:sp>
      <p:sp>
        <p:nvSpPr>
          <p:cNvPr id="4" name="Slide Image Placeholder 3"/>
          <p:cNvSpPr>
            <a:spLocks noChangeAspect="1" noGrp="1" noRot="1"/>
          </p:cNvSpPr>
          <p:nvPr>
            <p:ph idx="2" type="sldImg"/>
          </p:nvPr>
        </p:nvSpPr>
        <p:spPr>
          <a:xfrm>
            <a:off x="685800" y="1143000"/>
            <a:ext cx="5486400" cy="3086100"/>
          </a:xfrm>
          <a:prstGeom prst="rect">
            <a:avLst/>
          </a:prstGeom>
          <a:noFill/>
          <a:ln w="12700">
            <a:solidFill>
              <a:prstClr val="black"/>
            </a:solidFill>
          </a:ln>
        </p:spPr>
        <p:txBody>
          <a:bodyPr anchor="ctr" bIns="45720" lIns="91440" numCol="1" rIns="91440" rtlCol="0" tIns="45720" vert="horz"/>
          <a:lstStyle/>
          <a:p>
            <a:endParaRPr altLang="en-GB" lang="en-GB"/>
          </a:p>
        </p:txBody>
      </p:sp>
      <p:sp>
        <p:nvSpPr>
          <p:cNvPr id="5" name="Notes Placeholder 4"/>
          <p:cNvSpPr>
            <a:spLocks noGrp="1"/>
          </p:cNvSpPr>
          <p:nvPr>
            <p:ph idx="3" sz="quarter" type="body"/>
          </p:nvPr>
        </p:nvSpPr>
        <p:spPr>
          <a:xfrm>
            <a:off x="685800" y="4400550"/>
            <a:ext cx="5486400" cy="3600450"/>
          </a:xfrm>
          <a:prstGeom prst="rect">
            <a:avLst/>
          </a:prstGeom>
        </p:spPr>
        <p:txBody>
          <a:bodyPr bIns="45720" lIns="91440" numCol="1" rIns="91440" rtlCol="0" tIns="45720" vert="horz"/>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ltLang="en-GB" lang="en-GB"/>
          </a:p>
        </p:txBody>
      </p:sp>
      <p:sp>
        <p:nvSpPr>
          <p:cNvPr id="6" name="Footer Placeholder 5"/>
          <p:cNvSpPr>
            <a:spLocks noGrp="1"/>
          </p:cNvSpPr>
          <p:nvPr>
            <p:ph idx="4" sz="quarter" type="ftr"/>
          </p:nvPr>
        </p:nvSpPr>
        <p:spPr>
          <a:xfrm>
            <a:off x="0" y="8685213"/>
            <a:ext cx="2971800" cy="458787"/>
          </a:xfrm>
          <a:prstGeom prst="rect">
            <a:avLst/>
          </a:prstGeom>
        </p:spPr>
        <p:txBody>
          <a:bodyPr anchor="b" bIns="45720" lIns="91440" numCol="1" rIns="91440" rtlCol="0" tIns="45720" vert="horz"/>
          <a:lstStyle>
            <a:lvl1pPr algn="l">
              <a:defRPr sz="1200"/>
            </a:lvl1pPr>
          </a:lstStyle>
          <a:p>
            <a:endParaRPr altLang="en-GB" lang="en-GB"/>
          </a:p>
        </p:txBody>
      </p:sp>
      <p:sp>
        <p:nvSpPr>
          <p:cNvPr id="7" name="Slide Number Placeholder 6"/>
          <p:cNvSpPr>
            <a:spLocks noGrp="1"/>
          </p:cNvSpPr>
          <p:nvPr>
            <p:ph idx="5" sz="quarter" type="sldNum"/>
          </p:nvPr>
        </p:nvSpPr>
        <p:spPr>
          <a:xfrm>
            <a:off x="3884613" y="8685213"/>
            <a:ext cx="2971800" cy="458787"/>
          </a:xfrm>
          <a:prstGeom prst="rect">
            <a:avLst/>
          </a:prstGeom>
        </p:spPr>
        <p:txBody>
          <a:bodyPr anchor="b" bIns="45720" lIns="91440" numCol="1" rIns="91440" rtlCol="0" tIns="45720" vert="horz"/>
          <a:lstStyle>
            <a:lvl1pPr algn="r">
              <a:defRPr sz="1200"/>
            </a:lvl1pPr>
          </a:lstStyle>
          <a:p>
            <a:fld id="{44F22FA5-0E41-435F-96C0-279CDC0EEF90}" type="slidenum">
              <a:rPr altLang="en-GB" lang="en-GB" smtClean="0"/>
              <a:t>‹#›</a:t>
            </a:fld>
            <a:endParaRPr altLang="en-GB" lang="en-GB"/>
          </a:p>
        </p:txBody>
      </p:sp>
    </p:spTree>
    <p:extLst>
      <p:ext uri="{BB962C8B-B14F-4D97-AF65-F5344CB8AC3E}">
        <p14:creationId xmlns:p14="http://schemas.microsoft.com/office/powerpoint/2010/main" val="4017487968"/>
      </p:ext>
    </p:extLst>
  </p:cSld>
  <p:clrMap accent1="accent1" accent2="accent2" accent3="accent3" accent4="accent4" accent5="accent5" accent6="accent6" bg1="lt1" bg2="lt2" folHlink="folHlink" hlink="hlink" tx1="dk1" tx2="dk2"/>
  <p:notesStyle>
    <a:lvl1pPr algn="l" defTabSz="914400" eaLnBrk="1" hangingPunct="1" latinLnBrk="0" marL="0" rtl="0">
      <a:defRPr kern="1200" sz="1200">
        <a:solidFill>
          <a:schemeClr val="tx1"/>
        </a:solidFill>
        <a:latin typeface="+mn-lt"/>
        <a:ea typeface="+mn-ea"/>
        <a:cs typeface="+mn-cs"/>
      </a:defRPr>
    </a:lvl1pPr>
    <a:lvl2pPr algn="l" defTabSz="914400" eaLnBrk="1" hangingPunct="1" latinLnBrk="0" marL="457200" rtl="0">
      <a:defRPr kern="1200" sz="1200">
        <a:solidFill>
          <a:schemeClr val="tx1"/>
        </a:solidFill>
        <a:latin typeface="+mn-lt"/>
        <a:ea typeface="+mn-ea"/>
        <a:cs typeface="+mn-cs"/>
      </a:defRPr>
    </a:lvl2pPr>
    <a:lvl3pPr algn="l" defTabSz="914400" eaLnBrk="1" hangingPunct="1" latinLnBrk="0" marL="914400" rtl="0">
      <a:defRPr kern="1200" sz="1200">
        <a:solidFill>
          <a:schemeClr val="tx1"/>
        </a:solidFill>
        <a:latin typeface="+mn-lt"/>
        <a:ea typeface="+mn-ea"/>
        <a:cs typeface="+mn-cs"/>
      </a:defRPr>
    </a:lvl3pPr>
    <a:lvl4pPr algn="l" defTabSz="914400" eaLnBrk="1" hangingPunct="1" latinLnBrk="0" marL="1371600" rtl="0">
      <a:defRPr kern="1200" sz="1200">
        <a:solidFill>
          <a:schemeClr val="tx1"/>
        </a:solidFill>
        <a:latin typeface="+mn-lt"/>
        <a:ea typeface="+mn-ea"/>
        <a:cs typeface="+mn-cs"/>
      </a:defRPr>
    </a:lvl4pPr>
    <a:lvl5pPr algn="l" defTabSz="914400" eaLnBrk="1" hangingPunct="1" latinLnBrk="0" marL="1828800" rtl="0">
      <a:defRPr kern="1200" sz="1200">
        <a:solidFill>
          <a:schemeClr val="tx1"/>
        </a:solidFill>
        <a:latin typeface="+mn-lt"/>
        <a:ea typeface="+mn-ea"/>
        <a:cs typeface="+mn-cs"/>
      </a:defRPr>
    </a:lvl5pPr>
    <a:lvl6pPr algn="l" defTabSz="914400" eaLnBrk="1" hangingPunct="1" latinLnBrk="0" marL="2286000" rtl="0">
      <a:defRPr kern="1200" sz="1200">
        <a:solidFill>
          <a:schemeClr val="tx1"/>
        </a:solidFill>
        <a:latin typeface="+mn-lt"/>
        <a:ea typeface="+mn-ea"/>
        <a:cs typeface="+mn-cs"/>
      </a:defRPr>
    </a:lvl6pPr>
    <a:lvl7pPr algn="l" defTabSz="914400" eaLnBrk="1" hangingPunct="1" latinLnBrk="0" marL="2743200" rtl="0">
      <a:defRPr kern="1200" sz="1200">
        <a:solidFill>
          <a:schemeClr val="tx1"/>
        </a:solidFill>
        <a:latin typeface="+mn-lt"/>
        <a:ea typeface="+mn-ea"/>
        <a:cs typeface="+mn-cs"/>
      </a:defRPr>
    </a:lvl7pPr>
    <a:lvl8pPr algn="l" defTabSz="914400" eaLnBrk="1" hangingPunct="1" latinLnBrk="0" marL="3200400" rtl="0">
      <a:defRPr kern="1200" sz="1200">
        <a:solidFill>
          <a:schemeClr val="tx1"/>
        </a:solidFill>
        <a:latin typeface="+mn-lt"/>
        <a:ea typeface="+mn-ea"/>
        <a:cs typeface="+mn-cs"/>
      </a:defRPr>
    </a:lvl8pPr>
    <a:lvl9pPr algn="l" defTabSz="914400" eaLnBrk="1" hangingPunct="1" latinLnBrk="0" marL="3657600" rtl="0">
      <a:defRPr kern="1200" sz="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arget="../slides/slide2.xml" Type="http://schemas.openxmlformats.org/officeDocument/2006/relationships/slide"/><Relationship Id="rId1" Target="../notesMasters/notesMaster1.xml" Type="http://schemas.openxmlformats.org/officeDocument/2006/relationships/notesMaster"/></Relationships>
</file>

<file path=ppt/notesSlides/_rels/notesSlide2.xml.rels><?xml version="1.0" encoding="UTF-8" standalone="yes"?><Relationships xmlns="http://schemas.openxmlformats.org/package/2006/relationships"><Relationship Id="rId2" Target="../slides/slide3.xml" Type="http://schemas.openxmlformats.org/officeDocument/2006/relationships/slide"/><Relationship Id="rId1" Target="../notesMasters/notesMaster1.xml" Type="http://schemas.openxmlformats.org/officeDocument/2006/relationships/notesMaster"/></Relationships>
</file>

<file path=ppt/notesSlides/_rels/notesSlide3.xml.rels><?xml version="1.0" encoding="UTF-8" standalone="yes"?><Relationships xmlns="http://schemas.openxmlformats.org/package/2006/relationships"><Relationship Id="rId2" Target="../slides/slide4.xml" Type="http://schemas.openxmlformats.org/officeDocument/2006/relationships/slide"/><Relationship Id="rId1" Target="../notesMasters/notesMaster1.xml" Type="http://schemas.openxmlformats.org/officeDocument/2006/relationships/notesMaster"/></Relationships>
</file>

<file path=ppt/notesSlides/_rels/notesSlide4.xml.rels><?xml version="1.0" encoding="UTF-8" standalone="yes"?><Relationships xmlns="http://schemas.openxmlformats.org/package/2006/relationships"><Relationship Id="rId2" Target="../slides/slide5.xml" Type="http://schemas.openxmlformats.org/officeDocument/2006/relationships/slide"/><Relationship Id="rId1" Target="../notesMasters/notesMaster1.xml" Type="http://schemas.openxmlformats.org/officeDocument/2006/relationships/notesMaster"/></Relationships>
</file>

<file path=ppt/notesSlides/_rels/notesSlide5.xml.rels><?xml version="1.0" encoding="UTF-8" standalone="yes"?><Relationships xmlns="http://schemas.openxmlformats.org/package/2006/relationships"><Relationship Id="rId2" Target="../slides/slide6.xml" Type="http://schemas.openxmlformats.org/officeDocument/2006/relationships/slide"/><Relationship Id="rId1" Target="../notesMasters/notesMaster1.xml" Type="http://schemas.openxmlformats.org/officeDocument/2006/relationships/notesMaster"/></Relationships>
</file>

<file path=ppt/notesSlides/_rels/notesSlide6.xml.rels><?xml version="1.0" encoding="UTF-8" standalone="yes"?><Relationships xmlns="http://schemas.openxmlformats.org/package/2006/relationships"><Relationship Id="rId2" Target="../slides/slide7.xml" Type="http://schemas.openxmlformats.org/officeDocument/2006/relationships/slide"/><Relationship Id="rId1" Target="../notesMasters/notesMaster1.xml" Type="http://schemas.openxmlformats.org/officeDocument/2006/relationships/notesMaster"/></Relationships>
</file>

<file path=ppt/notesSlides/_rels/notesSlide7.xml.rels><?xml version="1.0" encoding="UTF-8" standalone="yes"?><Relationships xmlns="http://schemas.openxmlformats.org/package/2006/relationships"><Relationship Id="rId2" Target="../slides/slide8.xml" Type="http://schemas.openxmlformats.org/officeDocument/2006/relationships/slide"/><Relationship Id="rId1" Target="../notesMasters/notesMaster1.xml" Type="http://schemas.openxmlformats.org/officeDocument/2006/relationships/notesMaster"/></Relationships>
</file>

<file path=ppt/notesSlides/_rels/notesSlide8.xml.rels><?xml version="1.0" encoding="UTF-8" standalone="yes"?><Relationships xmlns="http://schemas.openxmlformats.org/package/2006/relationships"><Relationship Id="rId2" Target="../slides/slide9.xml" Type="http://schemas.openxmlformats.org/officeDocument/2006/relationships/slide"/><Relationship Id="rId1" Target="../notesMasters/notesMaster1.xml" Type="http://schemas.openxmlformats.org/officeDocument/2006/relationships/notesMaster"/></Relationships>
</file>

<file path=ppt/notesSlides/_rels/notesSlide9.xml.rels><?xml version="1.0" encoding="UTF-8" standalone="yes"?><Relationships xmlns="http://schemas.openxmlformats.org/package/2006/relationships"><Relationship Id="rId2" Target="../slides/slide10.xml" Type="http://schemas.openxmlformats.org/officeDocument/2006/relationships/slide"/><Relationship Id="rId1" Target="../notesMasters/notesMaster1.xml" Type="http://schemas.openxmlformats.org/officeDocument/2006/relationships/notesMaster"/></Relationships>
</file>

<file path=ppt/notesSlides/_rels/notesSlide10.xml.rels><?xml version="1.0" encoding="UTF-8" standalone="yes"?><Relationships xmlns="http://schemas.openxmlformats.org/package/2006/relationships"><Relationship Id="rId2" Target="../slides/slide12.xml" Type="http://schemas.openxmlformats.org/officeDocument/2006/relationships/slide"/><Relationship Id="rId1" Target="../notesMasters/notesMaster1.xml" Type="http://schemas.openxmlformats.org/officeDocument/2006/relationships/notesMaster"/></Relationships>
</file>

<file path=ppt/notesSlides/_rels/notesSlide11.xml.rels><?xml version="1.0" encoding="UTF-8" standalone="yes"?><Relationships xmlns="http://schemas.openxmlformats.org/package/2006/relationships"><Relationship Id="rId2" Target="../slides/slide13.xml" Type="http://schemas.openxmlformats.org/officeDocument/2006/relationships/slide"/><Relationship Id="rId1" Target="../notesMasters/notesMaster1.xml" Type="http://schemas.openxmlformats.org/officeDocument/2006/relationships/notesMaster"/></Relationships>
</file>

<file path=ppt/notesSlides/_rels/notesSlide12.xml.rels><?xml version="1.0" encoding="UTF-8" standalone="yes"?><Relationships xmlns="http://schemas.openxmlformats.org/package/2006/relationships"><Relationship Id="rId2" Target="../slides/slide15.xml" Type="http://schemas.openxmlformats.org/officeDocument/2006/relationships/slide"/><Relationship Id="rId1" Target="../notesMasters/notesMaster1.xml" Type="http://schemas.openxmlformats.org/officeDocument/2006/relationships/notesMaster"/></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pPr algn="just"/>
            <a:endParaRPr altLang="en-GB" lang="en-GB">
              <a:cs typeface="Calibri"/>
            </a:endParaRPr>
          </a:p>
        </p:txBody>
      </p:sp>
      <p:sp>
        <p:nvSpPr>
          <p:cNvPr id="4" name="Slide Number Placeholder 3"/>
          <p:cNvSpPr>
            <a:spLocks noGrp="1"/>
          </p:cNvSpPr>
          <p:nvPr>
            <p:ph idx="5" sz="quarter" type="sldNum"/>
          </p:nvPr>
        </p:nvSpPr>
        <p:spPr/>
        <p:txBody>
          <a:bodyPr numCol="1"/>
          <a:lstStyle/>
          <a:p>
            <a:fld id="{44F22FA5-0E41-435F-96C0-279CDC0EEF90}" type="slidenum">
              <a:rPr altLang="en-GB" lang="en-GB" smtClean="0"/>
              <a:t>2</a:t>
            </a:fld>
            <a:endParaRPr altLang="en-GB" lang="en-GB"/>
          </a:p>
        </p:txBody>
      </p:sp>
    </p:spTree>
    <p:extLst>
      <p:ext uri="{BB962C8B-B14F-4D97-AF65-F5344CB8AC3E}">
        <p14:creationId xmlns:p14="http://schemas.microsoft.com/office/powerpoint/2010/main" val="219944226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pPr algn="just"/>
          </a:p>
        </p:txBody>
      </p:sp>
      <p:sp>
        <p:nvSpPr>
          <p:cNvPr id="4" name="Slide Number Placeholder 3"/>
          <p:cNvSpPr>
            <a:spLocks noGrp="1"/>
          </p:cNvSpPr>
          <p:nvPr>
            <p:ph idx="5" sz="quarter" type="sldNum"/>
          </p:nvPr>
        </p:nvSpPr>
        <p:spPr/>
        <p:txBody>
          <a:bodyPr numCol="1"/>
          <a:lstStyle/>
          <a:p>
            <a:fld id="{44F22FA5-0E41-435F-96C0-279CDC0EEF90}" type="slidenum">
              <a:rPr altLang="en-GB" lang="en-GB" smtClean="0"/>
              <a:t>3</a:t>
            </a:fld>
            <a:endParaRPr altLang="en-GB" lang="en-GB"/>
          </a:p>
        </p:txBody>
      </p:sp>
    </p:spTree>
    <p:extLst>
      <p:ext uri="{BB962C8B-B14F-4D97-AF65-F5344CB8AC3E}">
        <p14:creationId xmlns:p14="http://schemas.microsoft.com/office/powerpoint/2010/main" val="12321072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p:txBody>
      </p:sp>
      <p:sp>
        <p:nvSpPr>
          <p:cNvPr id="4" name="Slide Number Placeholder 3"/>
          <p:cNvSpPr>
            <a:spLocks noGrp="1"/>
          </p:cNvSpPr>
          <p:nvPr>
            <p:ph idx="5" sz="quarter" type="sldNum"/>
          </p:nvPr>
        </p:nvSpPr>
        <p:spPr/>
        <p:txBody>
          <a:bodyPr numCol="1"/>
          <a:lstStyle/>
          <a:p>
            <a:fld id="{44F22FA5-0E41-435F-96C0-279CDC0EEF90}" type="slidenum">
              <a:rPr altLang="en-GB" lang="en-GB" smtClean="0"/>
              <a:t>4</a:t>
            </a:fld>
            <a:endParaRPr altLang="en-GB" lang="en-GB"/>
          </a:p>
        </p:txBody>
      </p:sp>
    </p:spTree>
    <p:extLst>
      <p:ext uri="{BB962C8B-B14F-4D97-AF65-F5344CB8AC3E}">
        <p14:creationId xmlns:p14="http://schemas.microsoft.com/office/powerpoint/2010/main" val="124870611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p:txBody>
      </p:sp>
      <p:sp>
        <p:nvSpPr>
          <p:cNvPr id="4" name="Slide Number Placeholder 3"/>
          <p:cNvSpPr>
            <a:spLocks noGrp="1"/>
          </p:cNvSpPr>
          <p:nvPr>
            <p:ph idx="5" sz="quarter" type="sldNum"/>
          </p:nvPr>
        </p:nvSpPr>
        <p:spPr/>
        <p:txBody>
          <a:bodyPr numCol="1"/>
          <a:lstStyle/>
          <a:p>
            <a:fld id="{44F22FA5-0E41-435F-96C0-279CDC0EEF90}" type="slidenum">
              <a:rPr altLang="en-GB" lang="en-GB" smtClean="0"/>
              <a:t>5</a:t>
            </a:fld>
            <a:endParaRPr altLang="en-GB" lang="en-GB"/>
          </a:p>
        </p:txBody>
      </p:sp>
    </p:spTree>
    <p:extLst>
      <p:ext uri="{BB962C8B-B14F-4D97-AF65-F5344CB8AC3E}">
        <p14:creationId xmlns:p14="http://schemas.microsoft.com/office/powerpoint/2010/main" val="197536115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r>
              <a:rPr lang="en-US"/>
              <a:t> </a:t>
            </a:r>
          </a:p>
        </p:txBody>
      </p:sp>
      <p:sp>
        <p:nvSpPr>
          <p:cNvPr id="4" name="Slide Number Placeholder 3"/>
          <p:cNvSpPr>
            <a:spLocks noGrp="1"/>
          </p:cNvSpPr>
          <p:nvPr>
            <p:ph idx="5" sz="quarter" type="sldNum"/>
          </p:nvPr>
        </p:nvSpPr>
        <p:spPr/>
        <p:txBody>
          <a:bodyPr numCol="1"/>
          <a:lstStyle/>
          <a:p>
            <a:fld id="{44F22FA5-0E41-435F-96C0-279CDC0EEF90}" type="slidenum">
              <a:rPr altLang="en-GB" lang="en-GB" smtClean="0"/>
              <a:t>6</a:t>
            </a:fld>
            <a:endParaRPr altLang="en-GB" lang="en-GB"/>
          </a:p>
        </p:txBody>
      </p:sp>
    </p:spTree>
    <p:extLst>
      <p:ext uri="{BB962C8B-B14F-4D97-AF65-F5344CB8AC3E}">
        <p14:creationId xmlns:p14="http://schemas.microsoft.com/office/powerpoint/2010/main" val="352595986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p:txBody>
      </p:sp>
      <p:sp>
        <p:nvSpPr>
          <p:cNvPr id="4" name="Slide Number Placeholder 3"/>
          <p:cNvSpPr>
            <a:spLocks noGrp="1"/>
          </p:cNvSpPr>
          <p:nvPr>
            <p:ph idx="5" sz="quarter" type="sldNum"/>
          </p:nvPr>
        </p:nvSpPr>
        <p:spPr/>
        <p:txBody>
          <a:bodyPr numCol="1"/>
          <a:lstStyle/>
          <a:p>
            <a:fld id="{44F22FA5-0E41-435F-96C0-279CDC0EEF90}" type="slidenum">
              <a:rPr altLang="en-GB" lang="en-GB" smtClean="0"/>
              <a:t>7</a:t>
            </a:fld>
            <a:endParaRPr altLang="en-GB" lang="en-GB"/>
          </a:p>
        </p:txBody>
      </p:sp>
    </p:spTree>
    <p:extLst>
      <p:ext uri="{BB962C8B-B14F-4D97-AF65-F5344CB8AC3E}">
        <p14:creationId xmlns:p14="http://schemas.microsoft.com/office/powerpoint/2010/main" val="394200991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p:txBody>
      </p:sp>
      <p:sp>
        <p:nvSpPr>
          <p:cNvPr id="4" name="Slide Number Placeholder 3"/>
          <p:cNvSpPr>
            <a:spLocks noGrp="1"/>
          </p:cNvSpPr>
          <p:nvPr>
            <p:ph idx="5" sz="quarter" type="sldNum"/>
          </p:nvPr>
        </p:nvSpPr>
        <p:spPr/>
        <p:txBody>
          <a:bodyPr numCol="1"/>
          <a:lstStyle/>
          <a:p>
            <a:fld id="{44F22FA5-0E41-435F-96C0-279CDC0EEF90}" type="slidenum">
              <a:rPr altLang="en-GB" lang="en-GB" smtClean="0"/>
              <a:t>8</a:t>
            </a:fld>
            <a:endParaRPr altLang="en-GB" lang="en-GB"/>
          </a:p>
        </p:txBody>
      </p:sp>
    </p:spTree>
    <p:extLst>
      <p:ext uri="{BB962C8B-B14F-4D97-AF65-F5344CB8AC3E}">
        <p14:creationId xmlns:p14="http://schemas.microsoft.com/office/powerpoint/2010/main" val="312719505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p:txBody>
      </p:sp>
      <p:sp>
        <p:nvSpPr>
          <p:cNvPr id="4" name="Slide Number Placeholder 3"/>
          <p:cNvSpPr>
            <a:spLocks noGrp="1"/>
          </p:cNvSpPr>
          <p:nvPr>
            <p:ph idx="5" sz="quarter" type="sldNum"/>
          </p:nvPr>
        </p:nvSpPr>
        <p:spPr/>
        <p:txBody>
          <a:bodyPr numCol="1"/>
          <a:lstStyle/>
          <a:p>
            <a:fld id="{44F22FA5-0E41-435F-96C0-279CDC0EEF90}" type="slidenum">
              <a:rPr altLang="en-GB" lang="en-GB" smtClean="0"/>
              <a:t>9</a:t>
            </a:fld>
            <a:endParaRPr altLang="en-GB" lang="en-GB"/>
          </a:p>
        </p:txBody>
      </p:sp>
    </p:spTree>
    <p:extLst>
      <p:ext uri="{BB962C8B-B14F-4D97-AF65-F5344CB8AC3E}">
        <p14:creationId xmlns:p14="http://schemas.microsoft.com/office/powerpoint/2010/main" val="174228131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p:txBody>
      </p:sp>
      <p:sp>
        <p:nvSpPr>
          <p:cNvPr id="4" name="Slide Number Placeholder 3"/>
          <p:cNvSpPr>
            <a:spLocks noGrp="1"/>
          </p:cNvSpPr>
          <p:nvPr>
            <p:ph idx="5" sz="quarter" type="sldNum"/>
          </p:nvPr>
        </p:nvSpPr>
        <p:spPr/>
        <p:txBody>
          <a:bodyPr numCol="1"/>
          <a:lstStyle/>
          <a:p>
            <a:fld id="{44F22FA5-0E41-435F-96C0-279CDC0EEF90}" type="slidenum">
              <a:rPr altLang="en-GB" lang="en-GB" smtClean="0"/>
              <a:t>10</a:t>
            </a:fld>
            <a:endParaRPr altLang="en-GB" lang="en-GB"/>
          </a:p>
        </p:txBody>
      </p:sp>
    </p:spTree>
    <p:extLst>
      <p:ext uri="{BB962C8B-B14F-4D97-AF65-F5344CB8AC3E}">
        <p14:creationId xmlns:p14="http://schemas.microsoft.com/office/powerpoint/2010/main" val="336762772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p:txBody>
      </p:sp>
      <p:sp>
        <p:nvSpPr>
          <p:cNvPr id="4" name="Slide Number Placeholder 3"/>
          <p:cNvSpPr>
            <a:spLocks noGrp="1"/>
          </p:cNvSpPr>
          <p:nvPr>
            <p:ph idx="5" sz="quarter" type="sldNum"/>
          </p:nvPr>
        </p:nvSpPr>
        <p:spPr/>
        <p:txBody>
          <a:bodyPr numCol="1"/>
          <a:lstStyle/>
          <a:p>
            <a:fld id="{44F22FA5-0E41-435F-96C0-279CDC0EEF90}" type="slidenum">
              <a:rPr altLang="en-GB" lang="en-GB" smtClean="0"/>
              <a:t>12</a:t>
            </a:fld>
            <a:endParaRPr altLang="en-GB" lang="en-GB"/>
          </a:p>
        </p:txBody>
      </p:sp>
    </p:spTree>
    <p:extLst>
      <p:ext uri="{BB962C8B-B14F-4D97-AF65-F5344CB8AC3E}">
        <p14:creationId xmlns:p14="http://schemas.microsoft.com/office/powerpoint/2010/main" val="313131162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p:txBody>
      </p:sp>
      <p:sp>
        <p:nvSpPr>
          <p:cNvPr id="4" name="Slide Number Placeholder 3"/>
          <p:cNvSpPr>
            <a:spLocks noGrp="1"/>
          </p:cNvSpPr>
          <p:nvPr>
            <p:ph idx="5" sz="quarter" type="sldNum"/>
          </p:nvPr>
        </p:nvSpPr>
        <p:spPr/>
        <p:txBody>
          <a:bodyPr numCol="1"/>
          <a:lstStyle/>
          <a:p>
            <a:fld id="{44F22FA5-0E41-435F-96C0-279CDC0EEF90}" type="slidenum">
              <a:rPr altLang="en-GB" lang="en-GB" smtClean="0"/>
              <a:t>13</a:t>
            </a:fld>
            <a:endParaRPr altLang="en-GB" lang="en-GB"/>
          </a:p>
        </p:txBody>
      </p:sp>
    </p:spTree>
    <p:extLst>
      <p:ext uri="{BB962C8B-B14F-4D97-AF65-F5344CB8AC3E}">
        <p14:creationId xmlns:p14="http://schemas.microsoft.com/office/powerpoint/2010/main" val="136909945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p:txBody>
      </p:sp>
      <p:sp>
        <p:nvSpPr>
          <p:cNvPr id="4" name="Slide Number Placeholder 3"/>
          <p:cNvSpPr>
            <a:spLocks noGrp="1"/>
          </p:cNvSpPr>
          <p:nvPr>
            <p:ph idx="5" sz="quarter" type="sldNum"/>
          </p:nvPr>
        </p:nvSpPr>
        <p:spPr/>
        <p:txBody>
          <a:bodyPr numCol="1"/>
          <a:lstStyle/>
          <a:p>
            <a:fld id="{44F22FA5-0E41-435F-96C0-279CDC0EEF90}" type="slidenum">
              <a:rPr altLang="en-GB" lang="en-GB" smtClean="0"/>
              <a:t>15</a:t>
            </a:fld>
            <a:endParaRPr altLang="en-GB" lang="en-GB"/>
          </a:p>
        </p:txBody>
      </p:sp>
    </p:spTree>
    <p:extLst>
      <p:ext uri="{BB962C8B-B14F-4D97-AF65-F5344CB8AC3E}">
        <p14:creationId xmlns:p14="http://schemas.microsoft.com/office/powerpoint/2010/main" val="3456458827"/>
      </p:ext>
    </p:extLst>
  </p:cSld>
  <p:clrMapOvr>
    <a:masterClrMapping/>
  </p:clrMapOvr>
</p:notes>
</file>

<file path=ppt/slideLayouts/_rels/slideLayout1.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2.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3.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4.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5.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6.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7.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8.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9.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10.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11.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9B0FDB-518E-4EA9-997D-5A53A00647D0}"/>
              </a:ext>
            </a:extLst>
          </p:cNvPr>
          <p:cNvSpPr>
            <a:spLocks noGrp="1"/>
          </p:cNvSpPr>
          <p:nvPr>
            <p:ph type="ctrTitle"/>
          </p:nvPr>
        </p:nvSpPr>
        <p:spPr>
          <a:xfrm>
            <a:off x="1524000" y="1122363"/>
            <a:ext cx="9144000" cy="2387600"/>
          </a:xfrm>
        </p:spPr>
        <p:txBody>
          <a:bodyPr anchor="b" numCol="1"/>
          <a:lstStyle>
            <a:lvl1pPr algn="ctr">
              <a:defRPr sz="6000"/>
            </a:lvl1pPr>
          </a:lstStyle>
          <a:p>
            <a:r>
              <a:rPr lang="en-US"/>
              <a:t>Click to edit Master title style</a:t>
            </a:r>
            <a:endParaRPr altLang="en-GB" lang="en-GB"/>
          </a:p>
        </p:txBody>
      </p:sp>
      <p:sp>
        <p:nvSpPr>
          <p:cNvPr id="3" name="Subtitle 2">
            <a:extLst>
              <a:ext uri="{FF2B5EF4-FFF2-40B4-BE49-F238E27FC236}">
                <a16:creationId xmlns:a16="http://schemas.microsoft.com/office/drawing/2014/main" id="{E362A413-DF8E-4F35-BBBE-A2BF94BDB7D4}"/>
              </a:ext>
            </a:extLst>
          </p:cNvPr>
          <p:cNvSpPr>
            <a:spLocks noGrp="1"/>
          </p:cNvSpPr>
          <p:nvPr>
            <p:ph idx="1" type="subTitle"/>
          </p:nvPr>
        </p:nvSpPr>
        <p:spPr>
          <a:xfrm>
            <a:off x="1524000" y="3602038"/>
            <a:ext cx="9144000" cy="1655762"/>
          </a:xfrm>
        </p:spPr>
        <p:txBody>
          <a:bodyPr numCol="1"/>
          <a:lstStyle>
            <a:lvl1pPr algn="ctr" indent="0" marL="0">
              <a:buNone/>
              <a:defRPr sz="2400"/>
            </a:lvl1pPr>
            <a:lvl2pPr algn="ctr" indent="0" marL="457200">
              <a:buNone/>
              <a:defRPr sz="2000"/>
            </a:lvl2pPr>
            <a:lvl3pPr algn="ctr" indent="0" marL="914400">
              <a:buNone/>
              <a:defRPr sz="1800"/>
            </a:lvl3pPr>
            <a:lvl4pPr algn="ctr" indent="0" marL="1371600">
              <a:buNone/>
              <a:defRPr sz="1600"/>
            </a:lvl4pPr>
            <a:lvl5pPr algn="ctr" indent="0" marL="1828800">
              <a:buNone/>
              <a:defRPr sz="1600"/>
            </a:lvl5pPr>
            <a:lvl6pPr algn="ctr" indent="0" marL="2286000">
              <a:buNone/>
              <a:defRPr sz="1600"/>
            </a:lvl6pPr>
            <a:lvl7pPr algn="ctr" indent="0" marL="2743200">
              <a:buNone/>
              <a:defRPr sz="1600"/>
            </a:lvl7pPr>
            <a:lvl8pPr algn="ctr" indent="0" marL="3200400">
              <a:buNone/>
              <a:defRPr sz="1600"/>
            </a:lvl8pPr>
            <a:lvl9pPr algn="ctr" indent="0" marL="3657600">
              <a:buNone/>
              <a:defRPr sz="1600"/>
            </a:lvl9pPr>
          </a:lstStyle>
          <a:p>
            <a:r>
              <a:rPr lang="en-US"/>
              <a:t>Click to edit Master subtitle style</a:t>
            </a:r>
            <a:endParaRPr altLang="en-GB" lang="en-GB"/>
          </a:p>
        </p:txBody>
      </p:sp>
      <p:sp>
        <p:nvSpPr>
          <p:cNvPr id="4" name="Date Placeholder 3">
            <a:extLst>
              <a:ext uri="{FF2B5EF4-FFF2-40B4-BE49-F238E27FC236}">
                <a16:creationId xmlns:a16="http://schemas.microsoft.com/office/drawing/2014/main" id="{772058DC-3597-49B0-8EDA-CF75542BDE5F}"/>
              </a:ext>
            </a:extLst>
          </p:cNvPr>
          <p:cNvSpPr>
            <a:spLocks noGrp="1"/>
          </p:cNvSpPr>
          <p:nvPr>
            <p:ph idx="10" sz="half" type="dt"/>
          </p:nvPr>
        </p:nvSpPr>
        <p:spPr/>
        <p:txBody>
          <a:bodyPr numCol="1"/>
          <a:lstStyle/>
          <a:p>
            <a:fld id="{79CEAC5A-FE8C-4FA6-8B30-9D825ED2CAE6}" type="datetimeFigureOut">
              <a:rPr altLang="en-GB" lang="en-GB" smtClean="0"/>
              <a:t>16/01/2022</a:t>
            </a:fld>
            <a:endParaRPr altLang="en-GB" lang="en-GB"/>
          </a:p>
        </p:txBody>
      </p:sp>
      <p:sp>
        <p:nvSpPr>
          <p:cNvPr id="5" name="Footer Placeholder 4">
            <a:extLst>
              <a:ext uri="{FF2B5EF4-FFF2-40B4-BE49-F238E27FC236}">
                <a16:creationId xmlns:a16="http://schemas.microsoft.com/office/drawing/2014/main" id="{F9D1428C-1818-44BC-B0D6-37FCAA678700}"/>
              </a:ext>
            </a:extLst>
          </p:cNvPr>
          <p:cNvSpPr>
            <a:spLocks noGrp="1"/>
          </p:cNvSpPr>
          <p:nvPr>
            <p:ph idx="11" sz="quarter" type="ftr"/>
          </p:nvPr>
        </p:nvSpPr>
        <p:spPr/>
        <p:txBody>
          <a:bodyPr numCol="1"/>
          <a:lstStyle/>
          <a:p>
            <a:endParaRPr altLang="en-GB" lang="en-GB"/>
          </a:p>
        </p:txBody>
      </p:sp>
      <p:sp>
        <p:nvSpPr>
          <p:cNvPr id="6" name="Slide Number Placeholder 5">
            <a:extLst>
              <a:ext uri="{FF2B5EF4-FFF2-40B4-BE49-F238E27FC236}">
                <a16:creationId xmlns:a16="http://schemas.microsoft.com/office/drawing/2014/main" id="{6F4E9AFE-6A13-4D3A-9006-B38C05869DCC}"/>
              </a:ext>
            </a:extLst>
          </p:cNvPr>
          <p:cNvSpPr>
            <a:spLocks noGrp="1"/>
          </p:cNvSpPr>
          <p:nvPr>
            <p:ph idx="12" sz="quarter" type="sldNum"/>
          </p:nvPr>
        </p:nvSpPr>
        <p:spPr/>
        <p:txBody>
          <a:bodyPr numCol="1"/>
          <a:lstStyle/>
          <a:p>
            <a:fld id="{4C2FA86B-1F31-400C-8935-09591B5C9351}" type="slidenum">
              <a:rPr altLang="en-GB" lang="en-GB" smtClean="0"/>
              <a:t>‹#›</a:t>
            </a:fld>
            <a:endParaRPr altLang="en-GB" lang="en-GB"/>
          </a:p>
        </p:txBody>
      </p:sp>
    </p:spTree>
    <p:extLst>
      <p:ext uri="{BB962C8B-B14F-4D97-AF65-F5344CB8AC3E}">
        <p14:creationId xmlns:p14="http://schemas.microsoft.com/office/powerpoint/2010/main" val="9672182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C13368-F41F-4155-B8B1-2E3B4DD52D71}"/>
              </a:ext>
            </a:extLst>
          </p:cNvPr>
          <p:cNvSpPr>
            <a:spLocks noGrp="1"/>
          </p:cNvSpPr>
          <p:nvPr>
            <p:ph type="title"/>
          </p:nvPr>
        </p:nvSpPr>
        <p:spPr/>
        <p:txBody>
          <a:bodyPr numCol="1"/>
          <a:lstStyle/>
          <a:p>
            <a:r>
              <a:rPr lang="en-US"/>
              <a:t>Click to edit Master title style</a:t>
            </a:r>
            <a:endParaRPr altLang="en-GB" lang="en-GB"/>
          </a:p>
        </p:txBody>
      </p:sp>
      <p:sp>
        <p:nvSpPr>
          <p:cNvPr id="3" name="Content Placeholder 2">
            <a:extLst>
              <a:ext uri="{FF2B5EF4-FFF2-40B4-BE49-F238E27FC236}">
                <a16:creationId xmlns:a16="http://schemas.microsoft.com/office/drawing/2014/main" id="{8320BC0D-28D0-41BF-B470-3F0C0148DCBE}"/>
              </a:ext>
            </a:extLst>
          </p:cNvPr>
          <p:cNvSpPr>
            <a:spLocks noGrp="1"/>
          </p:cNvSpPr>
          <p:nvPr>
            <p:ph idx="1"/>
          </p:nvPr>
        </p:nvSpPr>
        <p:spPr/>
        <p:txBody>
          <a:bodyPr numCol="1"/>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ltLang="en-GB" lang="en-GB"/>
          </a:p>
        </p:txBody>
      </p:sp>
      <p:sp>
        <p:nvSpPr>
          <p:cNvPr id="4" name="Date Placeholder 3">
            <a:extLst>
              <a:ext uri="{FF2B5EF4-FFF2-40B4-BE49-F238E27FC236}">
                <a16:creationId xmlns:a16="http://schemas.microsoft.com/office/drawing/2014/main" id="{2141AE62-C4D1-4FC5-9C68-4C5B24B65583}"/>
              </a:ext>
            </a:extLst>
          </p:cNvPr>
          <p:cNvSpPr>
            <a:spLocks noGrp="1"/>
          </p:cNvSpPr>
          <p:nvPr>
            <p:ph idx="10" sz="half" type="dt"/>
          </p:nvPr>
        </p:nvSpPr>
        <p:spPr/>
        <p:txBody>
          <a:bodyPr numCol="1"/>
          <a:lstStyle/>
          <a:p>
            <a:fld id="{79CEAC5A-FE8C-4FA6-8B30-9D825ED2CAE6}" type="datetimeFigureOut">
              <a:rPr altLang="en-GB" lang="en-GB" smtClean="0"/>
              <a:t>16/01/2022</a:t>
            </a:fld>
            <a:endParaRPr altLang="en-GB" lang="en-GB"/>
          </a:p>
        </p:txBody>
      </p:sp>
      <p:sp>
        <p:nvSpPr>
          <p:cNvPr id="5" name="Footer Placeholder 4">
            <a:extLst>
              <a:ext uri="{FF2B5EF4-FFF2-40B4-BE49-F238E27FC236}">
                <a16:creationId xmlns:a16="http://schemas.microsoft.com/office/drawing/2014/main" id="{EA746701-DB69-4F4C-B15E-B7D83ADF3B21}"/>
              </a:ext>
            </a:extLst>
          </p:cNvPr>
          <p:cNvSpPr>
            <a:spLocks noGrp="1"/>
          </p:cNvSpPr>
          <p:nvPr>
            <p:ph idx="11" sz="quarter" type="ftr"/>
          </p:nvPr>
        </p:nvSpPr>
        <p:spPr/>
        <p:txBody>
          <a:bodyPr numCol="1"/>
          <a:lstStyle/>
          <a:p>
            <a:endParaRPr altLang="en-GB" lang="en-GB"/>
          </a:p>
        </p:txBody>
      </p:sp>
      <p:sp>
        <p:nvSpPr>
          <p:cNvPr id="6" name="Slide Number Placeholder 5">
            <a:extLst>
              <a:ext uri="{FF2B5EF4-FFF2-40B4-BE49-F238E27FC236}">
                <a16:creationId xmlns:a16="http://schemas.microsoft.com/office/drawing/2014/main" id="{CA5AC807-5340-4CE4-929F-9C52AE7FF1DE}"/>
              </a:ext>
            </a:extLst>
          </p:cNvPr>
          <p:cNvSpPr>
            <a:spLocks noGrp="1"/>
          </p:cNvSpPr>
          <p:nvPr>
            <p:ph idx="12" sz="quarter" type="sldNum"/>
          </p:nvPr>
        </p:nvSpPr>
        <p:spPr/>
        <p:txBody>
          <a:bodyPr numCol="1"/>
          <a:lstStyle/>
          <a:p>
            <a:fld id="{4C2FA86B-1F31-400C-8935-09591B5C9351}" type="slidenum">
              <a:rPr altLang="en-GB" lang="en-GB" smtClean="0"/>
              <a:t>‹#›</a:t>
            </a:fld>
            <a:endParaRPr altLang="en-GB" lang="en-GB"/>
          </a:p>
        </p:txBody>
      </p:sp>
    </p:spTree>
    <p:extLst>
      <p:ext uri="{BB962C8B-B14F-4D97-AF65-F5344CB8AC3E}">
        <p14:creationId xmlns:p14="http://schemas.microsoft.com/office/powerpoint/2010/main" val="3808075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type="secHead">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B7B29C-9F4A-4DFE-9B39-A3DD54082EF0}"/>
              </a:ext>
            </a:extLst>
          </p:cNvPr>
          <p:cNvSpPr>
            <a:spLocks noGrp="1"/>
          </p:cNvSpPr>
          <p:nvPr>
            <p:ph type="title"/>
          </p:nvPr>
        </p:nvSpPr>
        <p:spPr>
          <a:xfrm>
            <a:off x="831850" y="1709738"/>
            <a:ext cx="10515600" cy="2852737"/>
          </a:xfrm>
        </p:spPr>
        <p:txBody>
          <a:bodyPr anchor="b" numCol="1"/>
          <a:lstStyle>
            <a:lvl1pPr>
              <a:defRPr sz="6000"/>
            </a:lvl1pPr>
          </a:lstStyle>
          <a:p>
            <a:r>
              <a:rPr lang="en-US"/>
              <a:t>Click to edit Master title style</a:t>
            </a:r>
            <a:endParaRPr altLang="en-GB" lang="en-GB"/>
          </a:p>
        </p:txBody>
      </p:sp>
      <p:sp>
        <p:nvSpPr>
          <p:cNvPr id="3" name="Text Placeholder 2">
            <a:extLst>
              <a:ext uri="{FF2B5EF4-FFF2-40B4-BE49-F238E27FC236}">
                <a16:creationId xmlns:a16="http://schemas.microsoft.com/office/drawing/2014/main" id="{C45AB546-777D-46A3-AAAC-220D82F97029}"/>
              </a:ext>
            </a:extLst>
          </p:cNvPr>
          <p:cNvSpPr>
            <a:spLocks noGrp="1"/>
          </p:cNvSpPr>
          <p:nvPr>
            <p:ph idx="1" type="body"/>
          </p:nvPr>
        </p:nvSpPr>
        <p:spPr>
          <a:xfrm>
            <a:off x="831850" y="4589463"/>
            <a:ext cx="10515600" cy="1500187"/>
          </a:xfrm>
        </p:spPr>
        <p:txBody>
          <a:bodyPr numCol="1"/>
          <a:lstStyle>
            <a:lvl1pPr indent="0" marL="0">
              <a:buNone/>
              <a:defRPr sz="2400">
                <a:solidFill>
                  <a:schemeClr val="tx1">
                    <a:tint val="75000"/>
                  </a:schemeClr>
                </a:solidFill>
              </a:defRPr>
            </a:lvl1pPr>
            <a:lvl2pPr indent="0" marL="457200">
              <a:buNone/>
              <a:defRPr sz="2000">
                <a:solidFill>
                  <a:schemeClr val="tx1">
                    <a:tint val="75000"/>
                  </a:schemeClr>
                </a:solidFill>
              </a:defRPr>
            </a:lvl2pPr>
            <a:lvl3pPr indent="0" marL="914400">
              <a:buNone/>
              <a:defRPr sz="1800">
                <a:solidFill>
                  <a:schemeClr val="tx1">
                    <a:tint val="75000"/>
                  </a:schemeClr>
                </a:solidFill>
              </a:defRPr>
            </a:lvl3pPr>
            <a:lvl4pPr indent="0" marL="1371600">
              <a:buNone/>
              <a:defRPr sz="1600">
                <a:solidFill>
                  <a:schemeClr val="tx1">
                    <a:tint val="75000"/>
                  </a:schemeClr>
                </a:solidFill>
              </a:defRPr>
            </a:lvl4pPr>
            <a:lvl5pPr indent="0" marL="1828800">
              <a:buNone/>
              <a:defRPr sz="1600">
                <a:solidFill>
                  <a:schemeClr val="tx1">
                    <a:tint val="75000"/>
                  </a:schemeClr>
                </a:solidFill>
              </a:defRPr>
            </a:lvl5pPr>
            <a:lvl6pPr indent="0" marL="2286000">
              <a:buNone/>
              <a:defRPr sz="1600">
                <a:solidFill>
                  <a:schemeClr val="tx1">
                    <a:tint val="75000"/>
                  </a:schemeClr>
                </a:solidFill>
              </a:defRPr>
            </a:lvl6pPr>
            <a:lvl7pPr indent="0" marL="2743200">
              <a:buNone/>
              <a:defRPr sz="1600">
                <a:solidFill>
                  <a:schemeClr val="tx1">
                    <a:tint val="75000"/>
                  </a:schemeClr>
                </a:solidFill>
              </a:defRPr>
            </a:lvl7pPr>
            <a:lvl8pPr indent="0" marL="3200400">
              <a:buNone/>
              <a:defRPr sz="1600">
                <a:solidFill>
                  <a:schemeClr val="tx1">
                    <a:tint val="75000"/>
                  </a:schemeClr>
                </a:solidFill>
              </a:defRPr>
            </a:lvl8pPr>
            <a:lvl9pPr indent="0" marL="365760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F85826E-9FF5-49B0-B60D-7BE3E1328AF3}"/>
              </a:ext>
            </a:extLst>
          </p:cNvPr>
          <p:cNvSpPr>
            <a:spLocks noGrp="1"/>
          </p:cNvSpPr>
          <p:nvPr>
            <p:ph idx="10" sz="half" type="dt"/>
          </p:nvPr>
        </p:nvSpPr>
        <p:spPr/>
        <p:txBody>
          <a:bodyPr numCol="1"/>
          <a:lstStyle/>
          <a:p>
            <a:fld id="{79CEAC5A-FE8C-4FA6-8B30-9D825ED2CAE6}" type="datetimeFigureOut">
              <a:rPr altLang="en-GB" lang="en-GB" smtClean="0"/>
              <a:t>16/01/2022</a:t>
            </a:fld>
            <a:endParaRPr altLang="en-GB" lang="en-GB"/>
          </a:p>
        </p:txBody>
      </p:sp>
      <p:sp>
        <p:nvSpPr>
          <p:cNvPr id="5" name="Footer Placeholder 4">
            <a:extLst>
              <a:ext uri="{FF2B5EF4-FFF2-40B4-BE49-F238E27FC236}">
                <a16:creationId xmlns:a16="http://schemas.microsoft.com/office/drawing/2014/main" id="{46FB01C1-1470-46C3-802F-835B383AC00D}"/>
              </a:ext>
            </a:extLst>
          </p:cNvPr>
          <p:cNvSpPr>
            <a:spLocks noGrp="1"/>
          </p:cNvSpPr>
          <p:nvPr>
            <p:ph idx="11" sz="quarter" type="ftr"/>
          </p:nvPr>
        </p:nvSpPr>
        <p:spPr/>
        <p:txBody>
          <a:bodyPr numCol="1"/>
          <a:lstStyle/>
          <a:p>
            <a:endParaRPr altLang="en-GB" lang="en-GB"/>
          </a:p>
        </p:txBody>
      </p:sp>
      <p:sp>
        <p:nvSpPr>
          <p:cNvPr id="6" name="Slide Number Placeholder 5">
            <a:extLst>
              <a:ext uri="{FF2B5EF4-FFF2-40B4-BE49-F238E27FC236}">
                <a16:creationId xmlns:a16="http://schemas.microsoft.com/office/drawing/2014/main" id="{976D5D26-5AE0-40C9-A114-9484998291F8}"/>
              </a:ext>
            </a:extLst>
          </p:cNvPr>
          <p:cNvSpPr>
            <a:spLocks noGrp="1"/>
          </p:cNvSpPr>
          <p:nvPr>
            <p:ph idx="12" sz="quarter" type="sldNum"/>
          </p:nvPr>
        </p:nvSpPr>
        <p:spPr/>
        <p:txBody>
          <a:bodyPr numCol="1"/>
          <a:lstStyle/>
          <a:p>
            <a:fld id="{4C2FA86B-1F31-400C-8935-09591B5C9351}" type="slidenum">
              <a:rPr altLang="en-GB" lang="en-GB" smtClean="0"/>
              <a:t>‹#›</a:t>
            </a:fld>
            <a:endParaRPr altLang="en-GB" lang="en-GB"/>
          </a:p>
        </p:txBody>
      </p:sp>
    </p:spTree>
    <p:extLst>
      <p:ext uri="{BB962C8B-B14F-4D97-AF65-F5344CB8AC3E}">
        <p14:creationId xmlns:p14="http://schemas.microsoft.com/office/powerpoint/2010/main" val="10514428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FDA46F-39F7-4FC9-B3FF-E6A91A5FC454}"/>
              </a:ext>
            </a:extLst>
          </p:cNvPr>
          <p:cNvSpPr>
            <a:spLocks noGrp="1"/>
          </p:cNvSpPr>
          <p:nvPr>
            <p:ph type="title"/>
          </p:nvPr>
        </p:nvSpPr>
        <p:spPr/>
        <p:txBody>
          <a:bodyPr numCol="1"/>
          <a:lstStyle/>
          <a:p>
            <a:r>
              <a:rPr lang="en-US"/>
              <a:t>Click to edit Master title style</a:t>
            </a:r>
            <a:endParaRPr altLang="en-GB" lang="en-GB"/>
          </a:p>
        </p:txBody>
      </p:sp>
      <p:sp>
        <p:nvSpPr>
          <p:cNvPr id="3" name="Content Placeholder 2">
            <a:extLst>
              <a:ext uri="{FF2B5EF4-FFF2-40B4-BE49-F238E27FC236}">
                <a16:creationId xmlns:a16="http://schemas.microsoft.com/office/drawing/2014/main" id="{1FF56553-6587-4D5E-95FE-511E70138BFE}"/>
              </a:ext>
            </a:extLst>
          </p:cNvPr>
          <p:cNvSpPr>
            <a:spLocks noGrp="1"/>
          </p:cNvSpPr>
          <p:nvPr>
            <p:ph idx="1" sz="half"/>
          </p:nvPr>
        </p:nvSpPr>
        <p:spPr>
          <a:xfrm>
            <a:off x="838200" y="1825625"/>
            <a:ext cx="5181600" cy="4351338"/>
          </a:xfrm>
        </p:spPr>
        <p:txBody>
          <a:bodyPr numCol="1"/>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ltLang="en-GB" lang="en-GB"/>
          </a:p>
        </p:txBody>
      </p:sp>
      <p:sp>
        <p:nvSpPr>
          <p:cNvPr id="4" name="Content Placeholder 3">
            <a:extLst>
              <a:ext uri="{FF2B5EF4-FFF2-40B4-BE49-F238E27FC236}">
                <a16:creationId xmlns:a16="http://schemas.microsoft.com/office/drawing/2014/main" id="{3D646FCF-74BF-4787-A75A-50F26CE72E52}"/>
              </a:ext>
            </a:extLst>
          </p:cNvPr>
          <p:cNvSpPr>
            <a:spLocks noGrp="1"/>
          </p:cNvSpPr>
          <p:nvPr>
            <p:ph idx="2" sz="half"/>
          </p:nvPr>
        </p:nvSpPr>
        <p:spPr>
          <a:xfrm>
            <a:off x="6172200" y="1825625"/>
            <a:ext cx="5181600" cy="4351338"/>
          </a:xfrm>
        </p:spPr>
        <p:txBody>
          <a:bodyPr numCol="1"/>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ltLang="en-GB" lang="en-GB"/>
          </a:p>
        </p:txBody>
      </p:sp>
      <p:sp>
        <p:nvSpPr>
          <p:cNvPr id="5" name="Date Placeholder 4">
            <a:extLst>
              <a:ext uri="{FF2B5EF4-FFF2-40B4-BE49-F238E27FC236}">
                <a16:creationId xmlns:a16="http://schemas.microsoft.com/office/drawing/2014/main" id="{D60E5448-BEB0-48D1-8DDA-7477F37F504C}"/>
              </a:ext>
            </a:extLst>
          </p:cNvPr>
          <p:cNvSpPr>
            <a:spLocks noGrp="1"/>
          </p:cNvSpPr>
          <p:nvPr>
            <p:ph idx="10" sz="half" type="dt"/>
          </p:nvPr>
        </p:nvSpPr>
        <p:spPr/>
        <p:txBody>
          <a:bodyPr numCol="1"/>
          <a:lstStyle/>
          <a:p>
            <a:fld id="{79CEAC5A-FE8C-4FA6-8B30-9D825ED2CAE6}" type="datetimeFigureOut">
              <a:rPr altLang="en-GB" lang="en-GB" smtClean="0"/>
              <a:t>16/01/2022</a:t>
            </a:fld>
            <a:endParaRPr altLang="en-GB" lang="en-GB"/>
          </a:p>
        </p:txBody>
      </p:sp>
      <p:sp>
        <p:nvSpPr>
          <p:cNvPr id="6" name="Footer Placeholder 5">
            <a:extLst>
              <a:ext uri="{FF2B5EF4-FFF2-40B4-BE49-F238E27FC236}">
                <a16:creationId xmlns:a16="http://schemas.microsoft.com/office/drawing/2014/main" id="{C3764F20-7AD9-4E22-93C9-3EC8680FEC5F}"/>
              </a:ext>
            </a:extLst>
          </p:cNvPr>
          <p:cNvSpPr>
            <a:spLocks noGrp="1"/>
          </p:cNvSpPr>
          <p:nvPr>
            <p:ph idx="11" sz="quarter" type="ftr"/>
          </p:nvPr>
        </p:nvSpPr>
        <p:spPr/>
        <p:txBody>
          <a:bodyPr numCol="1"/>
          <a:lstStyle/>
          <a:p>
            <a:endParaRPr altLang="en-GB" lang="en-GB"/>
          </a:p>
        </p:txBody>
      </p:sp>
      <p:sp>
        <p:nvSpPr>
          <p:cNvPr id="7" name="Slide Number Placeholder 6">
            <a:extLst>
              <a:ext uri="{FF2B5EF4-FFF2-40B4-BE49-F238E27FC236}">
                <a16:creationId xmlns:a16="http://schemas.microsoft.com/office/drawing/2014/main" id="{43638C8E-C32D-4F61-AF68-B15D84593A2A}"/>
              </a:ext>
            </a:extLst>
          </p:cNvPr>
          <p:cNvSpPr>
            <a:spLocks noGrp="1"/>
          </p:cNvSpPr>
          <p:nvPr>
            <p:ph idx="12" sz="quarter" type="sldNum"/>
          </p:nvPr>
        </p:nvSpPr>
        <p:spPr/>
        <p:txBody>
          <a:bodyPr numCol="1"/>
          <a:lstStyle/>
          <a:p>
            <a:fld id="{4C2FA86B-1F31-400C-8935-09591B5C9351}" type="slidenum">
              <a:rPr altLang="en-GB" lang="en-GB" smtClean="0"/>
              <a:t>‹#›</a:t>
            </a:fld>
            <a:endParaRPr altLang="en-GB" lang="en-GB"/>
          </a:p>
        </p:txBody>
      </p:sp>
    </p:spTree>
    <p:extLst>
      <p:ext uri="{BB962C8B-B14F-4D97-AF65-F5344CB8AC3E}">
        <p14:creationId xmlns:p14="http://schemas.microsoft.com/office/powerpoint/2010/main" val="3673803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type="twoTxTwoObj">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A3C216-CD74-4F3F-941A-B0B46E72E21D}"/>
              </a:ext>
            </a:extLst>
          </p:cNvPr>
          <p:cNvSpPr>
            <a:spLocks noGrp="1"/>
          </p:cNvSpPr>
          <p:nvPr>
            <p:ph type="title"/>
          </p:nvPr>
        </p:nvSpPr>
        <p:spPr>
          <a:xfrm>
            <a:off x="839788" y="365125"/>
            <a:ext cx="10515600" cy="1325563"/>
          </a:xfrm>
        </p:spPr>
        <p:txBody>
          <a:bodyPr numCol="1"/>
          <a:lstStyle/>
          <a:p>
            <a:r>
              <a:rPr lang="en-US"/>
              <a:t>Click to edit Master title style</a:t>
            </a:r>
            <a:endParaRPr altLang="en-GB" lang="en-GB"/>
          </a:p>
        </p:txBody>
      </p:sp>
      <p:sp>
        <p:nvSpPr>
          <p:cNvPr id="3" name="Text Placeholder 2">
            <a:extLst>
              <a:ext uri="{FF2B5EF4-FFF2-40B4-BE49-F238E27FC236}">
                <a16:creationId xmlns:a16="http://schemas.microsoft.com/office/drawing/2014/main" id="{11B3CAB4-3A23-4EB0-8097-33DEFFCA37CC}"/>
              </a:ext>
            </a:extLst>
          </p:cNvPr>
          <p:cNvSpPr>
            <a:spLocks noGrp="1"/>
          </p:cNvSpPr>
          <p:nvPr>
            <p:ph idx="1" type="body"/>
          </p:nvPr>
        </p:nvSpPr>
        <p:spPr>
          <a:xfrm>
            <a:off x="839788" y="1681163"/>
            <a:ext cx="5157787" cy="823912"/>
          </a:xfrm>
        </p:spPr>
        <p:txBody>
          <a:bodyPr anchor="b" numCol="1"/>
          <a:lstStyle>
            <a:lvl1pPr indent="0" marL="0">
              <a:buNone/>
              <a:defRPr b="1" sz="2400"/>
            </a:lvl1pPr>
            <a:lvl2pPr indent="0" marL="457200">
              <a:buNone/>
              <a:defRPr b="1" sz="2000"/>
            </a:lvl2pPr>
            <a:lvl3pPr indent="0" marL="914400">
              <a:buNone/>
              <a:defRPr b="1" sz="1800"/>
            </a:lvl3pPr>
            <a:lvl4pPr indent="0" marL="1371600">
              <a:buNone/>
              <a:defRPr b="1" sz="1600"/>
            </a:lvl4pPr>
            <a:lvl5pPr indent="0" marL="1828800">
              <a:buNone/>
              <a:defRPr b="1" sz="1600"/>
            </a:lvl5pPr>
            <a:lvl6pPr indent="0" marL="2286000">
              <a:buNone/>
              <a:defRPr b="1" sz="1600"/>
            </a:lvl6pPr>
            <a:lvl7pPr indent="0" marL="2743200">
              <a:buNone/>
              <a:defRPr b="1" sz="1600"/>
            </a:lvl7pPr>
            <a:lvl8pPr indent="0" marL="3200400">
              <a:buNone/>
              <a:defRPr b="1" sz="1600"/>
            </a:lvl8pPr>
            <a:lvl9pPr indent="0" marL="3657600">
              <a:buNone/>
              <a:defRPr b="1" sz="1600"/>
            </a:lvl9pPr>
          </a:lstStyle>
          <a:p>
            <a:pPr lvl="0"/>
            <a:r>
              <a:rPr lang="en-US"/>
              <a:t>Click to edit Master text styles</a:t>
            </a:r>
          </a:p>
        </p:txBody>
      </p:sp>
      <p:sp>
        <p:nvSpPr>
          <p:cNvPr id="4" name="Content Placeholder 3">
            <a:extLst>
              <a:ext uri="{FF2B5EF4-FFF2-40B4-BE49-F238E27FC236}">
                <a16:creationId xmlns:a16="http://schemas.microsoft.com/office/drawing/2014/main" id="{6B50B11B-D96C-49F0-B078-F055C7B21004}"/>
              </a:ext>
            </a:extLst>
          </p:cNvPr>
          <p:cNvSpPr>
            <a:spLocks noGrp="1"/>
          </p:cNvSpPr>
          <p:nvPr>
            <p:ph idx="2" sz="half"/>
          </p:nvPr>
        </p:nvSpPr>
        <p:spPr>
          <a:xfrm>
            <a:off x="839788" y="2505075"/>
            <a:ext cx="5157787" cy="3684588"/>
          </a:xfrm>
        </p:spPr>
        <p:txBody>
          <a:bodyPr numCol="1"/>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ltLang="en-GB" lang="en-GB"/>
          </a:p>
        </p:txBody>
      </p:sp>
      <p:sp>
        <p:nvSpPr>
          <p:cNvPr id="5" name="Text Placeholder 4">
            <a:extLst>
              <a:ext uri="{FF2B5EF4-FFF2-40B4-BE49-F238E27FC236}">
                <a16:creationId xmlns:a16="http://schemas.microsoft.com/office/drawing/2014/main" id="{DBE1CA72-9111-4793-959F-C4D54CDD2C41}"/>
              </a:ext>
            </a:extLst>
          </p:cNvPr>
          <p:cNvSpPr>
            <a:spLocks noGrp="1"/>
          </p:cNvSpPr>
          <p:nvPr>
            <p:ph idx="3" sz="quarter" type="body"/>
          </p:nvPr>
        </p:nvSpPr>
        <p:spPr>
          <a:xfrm>
            <a:off x="6172200" y="1681163"/>
            <a:ext cx="5183188" cy="823912"/>
          </a:xfrm>
        </p:spPr>
        <p:txBody>
          <a:bodyPr anchor="b" numCol="1"/>
          <a:lstStyle>
            <a:lvl1pPr indent="0" marL="0">
              <a:buNone/>
              <a:defRPr b="1" sz="2400"/>
            </a:lvl1pPr>
            <a:lvl2pPr indent="0" marL="457200">
              <a:buNone/>
              <a:defRPr b="1" sz="2000"/>
            </a:lvl2pPr>
            <a:lvl3pPr indent="0" marL="914400">
              <a:buNone/>
              <a:defRPr b="1" sz="1800"/>
            </a:lvl3pPr>
            <a:lvl4pPr indent="0" marL="1371600">
              <a:buNone/>
              <a:defRPr b="1" sz="1600"/>
            </a:lvl4pPr>
            <a:lvl5pPr indent="0" marL="1828800">
              <a:buNone/>
              <a:defRPr b="1" sz="1600"/>
            </a:lvl5pPr>
            <a:lvl6pPr indent="0" marL="2286000">
              <a:buNone/>
              <a:defRPr b="1" sz="1600"/>
            </a:lvl6pPr>
            <a:lvl7pPr indent="0" marL="2743200">
              <a:buNone/>
              <a:defRPr b="1" sz="1600"/>
            </a:lvl7pPr>
            <a:lvl8pPr indent="0" marL="3200400">
              <a:buNone/>
              <a:defRPr b="1" sz="1600"/>
            </a:lvl8pPr>
            <a:lvl9pPr indent="0" marL="3657600">
              <a:buNone/>
              <a:defRPr b="1" sz="1600"/>
            </a:lvl9pPr>
          </a:lstStyle>
          <a:p>
            <a:pPr lvl="0"/>
            <a:r>
              <a:rPr lang="en-US"/>
              <a:t>Click to edit Master text styles</a:t>
            </a:r>
          </a:p>
        </p:txBody>
      </p:sp>
      <p:sp>
        <p:nvSpPr>
          <p:cNvPr id="6" name="Content Placeholder 5">
            <a:extLst>
              <a:ext uri="{FF2B5EF4-FFF2-40B4-BE49-F238E27FC236}">
                <a16:creationId xmlns:a16="http://schemas.microsoft.com/office/drawing/2014/main" id="{380F9A69-5395-40E8-A582-555918215638}"/>
              </a:ext>
            </a:extLst>
          </p:cNvPr>
          <p:cNvSpPr>
            <a:spLocks noGrp="1"/>
          </p:cNvSpPr>
          <p:nvPr>
            <p:ph idx="4" sz="quarter"/>
          </p:nvPr>
        </p:nvSpPr>
        <p:spPr>
          <a:xfrm>
            <a:off x="6172200" y="2505075"/>
            <a:ext cx="5183188" cy="3684588"/>
          </a:xfrm>
        </p:spPr>
        <p:txBody>
          <a:bodyPr numCol="1"/>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ltLang="en-GB" lang="en-GB"/>
          </a:p>
        </p:txBody>
      </p:sp>
      <p:sp>
        <p:nvSpPr>
          <p:cNvPr id="7" name="Date Placeholder 6">
            <a:extLst>
              <a:ext uri="{FF2B5EF4-FFF2-40B4-BE49-F238E27FC236}">
                <a16:creationId xmlns:a16="http://schemas.microsoft.com/office/drawing/2014/main" id="{4366EF73-AC21-4127-A0B3-A94D30E05DE1}"/>
              </a:ext>
            </a:extLst>
          </p:cNvPr>
          <p:cNvSpPr>
            <a:spLocks noGrp="1"/>
          </p:cNvSpPr>
          <p:nvPr>
            <p:ph idx="10" sz="half" type="dt"/>
          </p:nvPr>
        </p:nvSpPr>
        <p:spPr/>
        <p:txBody>
          <a:bodyPr numCol="1"/>
          <a:lstStyle/>
          <a:p>
            <a:fld id="{79CEAC5A-FE8C-4FA6-8B30-9D825ED2CAE6}" type="datetimeFigureOut">
              <a:rPr altLang="en-GB" lang="en-GB" smtClean="0"/>
              <a:t>16/01/2022</a:t>
            </a:fld>
            <a:endParaRPr altLang="en-GB" lang="en-GB"/>
          </a:p>
        </p:txBody>
      </p:sp>
      <p:sp>
        <p:nvSpPr>
          <p:cNvPr id="8" name="Footer Placeholder 7">
            <a:extLst>
              <a:ext uri="{FF2B5EF4-FFF2-40B4-BE49-F238E27FC236}">
                <a16:creationId xmlns:a16="http://schemas.microsoft.com/office/drawing/2014/main" id="{7F95474F-0DB2-4A8B-AAA5-C6CA68839C7D}"/>
              </a:ext>
            </a:extLst>
          </p:cNvPr>
          <p:cNvSpPr>
            <a:spLocks noGrp="1"/>
          </p:cNvSpPr>
          <p:nvPr>
            <p:ph idx="11" sz="quarter" type="ftr"/>
          </p:nvPr>
        </p:nvSpPr>
        <p:spPr/>
        <p:txBody>
          <a:bodyPr numCol="1"/>
          <a:lstStyle/>
          <a:p>
            <a:endParaRPr altLang="en-GB" lang="en-GB"/>
          </a:p>
        </p:txBody>
      </p:sp>
      <p:sp>
        <p:nvSpPr>
          <p:cNvPr id="9" name="Slide Number Placeholder 8">
            <a:extLst>
              <a:ext uri="{FF2B5EF4-FFF2-40B4-BE49-F238E27FC236}">
                <a16:creationId xmlns:a16="http://schemas.microsoft.com/office/drawing/2014/main" id="{B014575D-D455-4726-82B4-2FF2EE5EE52C}"/>
              </a:ext>
            </a:extLst>
          </p:cNvPr>
          <p:cNvSpPr>
            <a:spLocks noGrp="1"/>
          </p:cNvSpPr>
          <p:nvPr>
            <p:ph idx="12" sz="quarter" type="sldNum"/>
          </p:nvPr>
        </p:nvSpPr>
        <p:spPr/>
        <p:txBody>
          <a:bodyPr numCol="1"/>
          <a:lstStyle/>
          <a:p>
            <a:fld id="{4C2FA86B-1F31-400C-8935-09591B5C9351}" type="slidenum">
              <a:rPr altLang="en-GB" lang="en-GB" smtClean="0"/>
              <a:t>‹#›</a:t>
            </a:fld>
            <a:endParaRPr altLang="en-GB" lang="en-GB"/>
          </a:p>
        </p:txBody>
      </p:sp>
    </p:spTree>
    <p:extLst>
      <p:ext uri="{BB962C8B-B14F-4D97-AF65-F5344CB8AC3E}">
        <p14:creationId xmlns:p14="http://schemas.microsoft.com/office/powerpoint/2010/main" val="21776100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type="titleOnly">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A107B9-027D-4F22-9165-C16FFACDA7A8}"/>
              </a:ext>
            </a:extLst>
          </p:cNvPr>
          <p:cNvSpPr>
            <a:spLocks noGrp="1"/>
          </p:cNvSpPr>
          <p:nvPr>
            <p:ph type="title"/>
          </p:nvPr>
        </p:nvSpPr>
        <p:spPr/>
        <p:txBody>
          <a:bodyPr numCol="1"/>
          <a:lstStyle/>
          <a:p>
            <a:r>
              <a:rPr lang="en-US"/>
              <a:t>Click to edit Master title style</a:t>
            </a:r>
            <a:endParaRPr altLang="en-GB" lang="en-GB"/>
          </a:p>
        </p:txBody>
      </p:sp>
      <p:sp>
        <p:nvSpPr>
          <p:cNvPr id="3" name="Date Placeholder 2">
            <a:extLst>
              <a:ext uri="{FF2B5EF4-FFF2-40B4-BE49-F238E27FC236}">
                <a16:creationId xmlns:a16="http://schemas.microsoft.com/office/drawing/2014/main" id="{5780D1B1-A593-46B9-BE1F-8E69CEA86F5B}"/>
              </a:ext>
            </a:extLst>
          </p:cNvPr>
          <p:cNvSpPr>
            <a:spLocks noGrp="1"/>
          </p:cNvSpPr>
          <p:nvPr>
            <p:ph idx="10" sz="half" type="dt"/>
          </p:nvPr>
        </p:nvSpPr>
        <p:spPr/>
        <p:txBody>
          <a:bodyPr numCol="1"/>
          <a:lstStyle/>
          <a:p>
            <a:fld id="{79CEAC5A-FE8C-4FA6-8B30-9D825ED2CAE6}" type="datetimeFigureOut">
              <a:rPr altLang="en-GB" lang="en-GB" smtClean="0"/>
              <a:t>16/01/2022</a:t>
            </a:fld>
            <a:endParaRPr altLang="en-GB" lang="en-GB"/>
          </a:p>
        </p:txBody>
      </p:sp>
      <p:sp>
        <p:nvSpPr>
          <p:cNvPr id="4" name="Footer Placeholder 3">
            <a:extLst>
              <a:ext uri="{FF2B5EF4-FFF2-40B4-BE49-F238E27FC236}">
                <a16:creationId xmlns:a16="http://schemas.microsoft.com/office/drawing/2014/main" id="{F7B5FFCA-B8B9-4960-969E-DABBD97F5816}"/>
              </a:ext>
            </a:extLst>
          </p:cNvPr>
          <p:cNvSpPr>
            <a:spLocks noGrp="1"/>
          </p:cNvSpPr>
          <p:nvPr>
            <p:ph idx="11" sz="quarter" type="ftr"/>
          </p:nvPr>
        </p:nvSpPr>
        <p:spPr/>
        <p:txBody>
          <a:bodyPr numCol="1"/>
          <a:lstStyle/>
          <a:p>
            <a:endParaRPr altLang="en-GB" lang="en-GB"/>
          </a:p>
        </p:txBody>
      </p:sp>
      <p:sp>
        <p:nvSpPr>
          <p:cNvPr id="5" name="Slide Number Placeholder 4">
            <a:extLst>
              <a:ext uri="{FF2B5EF4-FFF2-40B4-BE49-F238E27FC236}">
                <a16:creationId xmlns:a16="http://schemas.microsoft.com/office/drawing/2014/main" id="{5E685CF3-5D11-455B-9870-72C30F5138FE}"/>
              </a:ext>
            </a:extLst>
          </p:cNvPr>
          <p:cNvSpPr>
            <a:spLocks noGrp="1"/>
          </p:cNvSpPr>
          <p:nvPr>
            <p:ph idx="12" sz="quarter" type="sldNum"/>
          </p:nvPr>
        </p:nvSpPr>
        <p:spPr/>
        <p:txBody>
          <a:bodyPr numCol="1"/>
          <a:lstStyle/>
          <a:p>
            <a:fld id="{4C2FA86B-1F31-400C-8935-09591B5C9351}" type="slidenum">
              <a:rPr altLang="en-GB" lang="en-GB" smtClean="0"/>
              <a:t>‹#›</a:t>
            </a:fld>
            <a:endParaRPr altLang="en-GB" lang="en-GB"/>
          </a:p>
        </p:txBody>
      </p:sp>
    </p:spTree>
    <p:extLst>
      <p:ext uri="{BB962C8B-B14F-4D97-AF65-F5344CB8AC3E}">
        <p14:creationId xmlns:p14="http://schemas.microsoft.com/office/powerpoint/2010/main" val="14350753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type="blank">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DEF8EBA-C200-4DF4-A0FD-EEEC13B795DD}"/>
              </a:ext>
            </a:extLst>
          </p:cNvPr>
          <p:cNvSpPr>
            <a:spLocks noGrp="1"/>
          </p:cNvSpPr>
          <p:nvPr>
            <p:ph idx="10" sz="half" type="dt"/>
          </p:nvPr>
        </p:nvSpPr>
        <p:spPr/>
        <p:txBody>
          <a:bodyPr numCol="1"/>
          <a:lstStyle/>
          <a:p>
            <a:fld id="{79CEAC5A-FE8C-4FA6-8B30-9D825ED2CAE6}" type="datetimeFigureOut">
              <a:rPr altLang="en-GB" lang="en-GB" smtClean="0"/>
              <a:t>16/01/2022</a:t>
            </a:fld>
            <a:endParaRPr altLang="en-GB" lang="en-GB"/>
          </a:p>
        </p:txBody>
      </p:sp>
      <p:sp>
        <p:nvSpPr>
          <p:cNvPr id="3" name="Footer Placeholder 2">
            <a:extLst>
              <a:ext uri="{FF2B5EF4-FFF2-40B4-BE49-F238E27FC236}">
                <a16:creationId xmlns:a16="http://schemas.microsoft.com/office/drawing/2014/main" id="{3B33C830-164C-4CF7-AA62-E881B1CC26FF}"/>
              </a:ext>
            </a:extLst>
          </p:cNvPr>
          <p:cNvSpPr>
            <a:spLocks noGrp="1"/>
          </p:cNvSpPr>
          <p:nvPr>
            <p:ph idx="11" sz="quarter" type="ftr"/>
          </p:nvPr>
        </p:nvSpPr>
        <p:spPr/>
        <p:txBody>
          <a:bodyPr numCol="1"/>
          <a:lstStyle/>
          <a:p>
            <a:endParaRPr altLang="en-GB" lang="en-GB"/>
          </a:p>
        </p:txBody>
      </p:sp>
      <p:sp>
        <p:nvSpPr>
          <p:cNvPr id="4" name="Slide Number Placeholder 3">
            <a:extLst>
              <a:ext uri="{FF2B5EF4-FFF2-40B4-BE49-F238E27FC236}">
                <a16:creationId xmlns:a16="http://schemas.microsoft.com/office/drawing/2014/main" id="{A4278473-B01E-45D2-B0D6-92F98173633B}"/>
              </a:ext>
            </a:extLst>
          </p:cNvPr>
          <p:cNvSpPr>
            <a:spLocks noGrp="1"/>
          </p:cNvSpPr>
          <p:nvPr>
            <p:ph idx="12" sz="quarter" type="sldNum"/>
          </p:nvPr>
        </p:nvSpPr>
        <p:spPr/>
        <p:txBody>
          <a:bodyPr numCol="1"/>
          <a:lstStyle/>
          <a:p>
            <a:fld id="{4C2FA86B-1F31-400C-8935-09591B5C9351}" type="slidenum">
              <a:rPr altLang="en-GB" lang="en-GB" smtClean="0"/>
              <a:t>‹#›</a:t>
            </a:fld>
            <a:endParaRPr altLang="en-GB" lang="en-GB"/>
          </a:p>
        </p:txBody>
      </p:sp>
    </p:spTree>
    <p:extLst>
      <p:ext uri="{BB962C8B-B14F-4D97-AF65-F5344CB8AC3E}">
        <p14:creationId xmlns:p14="http://schemas.microsoft.com/office/powerpoint/2010/main" val="305716453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type="objTx">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B3FFB0-0C28-4C58-B9ED-3448E9F57F0E}"/>
              </a:ext>
            </a:extLst>
          </p:cNvPr>
          <p:cNvSpPr>
            <a:spLocks noGrp="1"/>
          </p:cNvSpPr>
          <p:nvPr>
            <p:ph type="title"/>
          </p:nvPr>
        </p:nvSpPr>
        <p:spPr>
          <a:xfrm>
            <a:off x="839788" y="457200"/>
            <a:ext cx="3932237" cy="1600200"/>
          </a:xfrm>
        </p:spPr>
        <p:txBody>
          <a:bodyPr anchor="b" numCol="1"/>
          <a:lstStyle>
            <a:lvl1pPr>
              <a:defRPr sz="3200"/>
            </a:lvl1pPr>
          </a:lstStyle>
          <a:p>
            <a:r>
              <a:rPr lang="en-US"/>
              <a:t>Click to edit Master title style</a:t>
            </a:r>
            <a:endParaRPr altLang="en-GB" lang="en-GB"/>
          </a:p>
        </p:txBody>
      </p:sp>
      <p:sp>
        <p:nvSpPr>
          <p:cNvPr id="3" name="Content Placeholder 2">
            <a:extLst>
              <a:ext uri="{FF2B5EF4-FFF2-40B4-BE49-F238E27FC236}">
                <a16:creationId xmlns:a16="http://schemas.microsoft.com/office/drawing/2014/main" id="{01CDD8A9-7397-4F14-99E6-B1F23CA73DC6}"/>
              </a:ext>
            </a:extLst>
          </p:cNvPr>
          <p:cNvSpPr>
            <a:spLocks noGrp="1"/>
          </p:cNvSpPr>
          <p:nvPr>
            <p:ph idx="1"/>
          </p:nvPr>
        </p:nvSpPr>
        <p:spPr>
          <a:xfrm>
            <a:off x="5183188" y="987425"/>
            <a:ext cx="6172200" cy="4873625"/>
          </a:xfrm>
        </p:spPr>
        <p:txBody>
          <a:bodyPr numCol="1"/>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ltLang="en-GB" lang="en-GB"/>
          </a:p>
        </p:txBody>
      </p:sp>
      <p:sp>
        <p:nvSpPr>
          <p:cNvPr id="4" name="Text Placeholder 3">
            <a:extLst>
              <a:ext uri="{FF2B5EF4-FFF2-40B4-BE49-F238E27FC236}">
                <a16:creationId xmlns:a16="http://schemas.microsoft.com/office/drawing/2014/main" id="{264CA641-6C6A-4C10-A792-21F4BFC50326}"/>
              </a:ext>
            </a:extLst>
          </p:cNvPr>
          <p:cNvSpPr>
            <a:spLocks noGrp="1"/>
          </p:cNvSpPr>
          <p:nvPr>
            <p:ph idx="2" sz="half" type="body"/>
          </p:nvPr>
        </p:nvSpPr>
        <p:spPr>
          <a:xfrm>
            <a:off x="839788" y="2057400"/>
            <a:ext cx="3932237" cy="3811588"/>
          </a:xfrm>
        </p:spPr>
        <p:txBody>
          <a:bodyPr numCol="1"/>
          <a:lstStyle>
            <a:lvl1pPr indent="0" marL="0">
              <a:buNone/>
              <a:defRPr sz="1600"/>
            </a:lvl1pPr>
            <a:lvl2pPr indent="0" marL="457200">
              <a:buNone/>
              <a:defRPr sz="1400"/>
            </a:lvl2pPr>
            <a:lvl3pPr indent="0" marL="914400">
              <a:buNone/>
              <a:defRPr sz="1200"/>
            </a:lvl3pPr>
            <a:lvl4pPr indent="0" marL="1371600">
              <a:buNone/>
              <a:defRPr sz="1000"/>
            </a:lvl4pPr>
            <a:lvl5pPr indent="0" marL="1828800">
              <a:buNone/>
              <a:defRPr sz="1000"/>
            </a:lvl5pPr>
            <a:lvl6pPr indent="0" marL="2286000">
              <a:buNone/>
              <a:defRPr sz="1000"/>
            </a:lvl6pPr>
            <a:lvl7pPr indent="0" marL="2743200">
              <a:buNone/>
              <a:defRPr sz="1000"/>
            </a:lvl7pPr>
            <a:lvl8pPr indent="0" marL="3200400">
              <a:buNone/>
              <a:defRPr sz="1000"/>
            </a:lvl8pPr>
            <a:lvl9pPr indent="0" marL="365760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141358D-5BD1-4EE8-9A03-3C06913523BF}"/>
              </a:ext>
            </a:extLst>
          </p:cNvPr>
          <p:cNvSpPr>
            <a:spLocks noGrp="1"/>
          </p:cNvSpPr>
          <p:nvPr>
            <p:ph idx="10" sz="half" type="dt"/>
          </p:nvPr>
        </p:nvSpPr>
        <p:spPr/>
        <p:txBody>
          <a:bodyPr numCol="1"/>
          <a:lstStyle/>
          <a:p>
            <a:fld id="{79CEAC5A-FE8C-4FA6-8B30-9D825ED2CAE6}" type="datetimeFigureOut">
              <a:rPr altLang="en-GB" lang="en-GB" smtClean="0"/>
              <a:t>16/01/2022</a:t>
            </a:fld>
            <a:endParaRPr altLang="en-GB" lang="en-GB"/>
          </a:p>
        </p:txBody>
      </p:sp>
      <p:sp>
        <p:nvSpPr>
          <p:cNvPr id="6" name="Footer Placeholder 5">
            <a:extLst>
              <a:ext uri="{FF2B5EF4-FFF2-40B4-BE49-F238E27FC236}">
                <a16:creationId xmlns:a16="http://schemas.microsoft.com/office/drawing/2014/main" id="{29E2F6B7-E0E3-4CA4-8A9C-43587891B84F}"/>
              </a:ext>
            </a:extLst>
          </p:cNvPr>
          <p:cNvSpPr>
            <a:spLocks noGrp="1"/>
          </p:cNvSpPr>
          <p:nvPr>
            <p:ph idx="11" sz="quarter" type="ftr"/>
          </p:nvPr>
        </p:nvSpPr>
        <p:spPr/>
        <p:txBody>
          <a:bodyPr numCol="1"/>
          <a:lstStyle/>
          <a:p>
            <a:endParaRPr altLang="en-GB" lang="en-GB"/>
          </a:p>
        </p:txBody>
      </p:sp>
      <p:sp>
        <p:nvSpPr>
          <p:cNvPr id="7" name="Slide Number Placeholder 6">
            <a:extLst>
              <a:ext uri="{FF2B5EF4-FFF2-40B4-BE49-F238E27FC236}">
                <a16:creationId xmlns:a16="http://schemas.microsoft.com/office/drawing/2014/main" id="{07F1B287-10E5-4F80-AB8C-14325E0F41F2}"/>
              </a:ext>
            </a:extLst>
          </p:cNvPr>
          <p:cNvSpPr>
            <a:spLocks noGrp="1"/>
          </p:cNvSpPr>
          <p:nvPr>
            <p:ph idx="12" sz="quarter" type="sldNum"/>
          </p:nvPr>
        </p:nvSpPr>
        <p:spPr/>
        <p:txBody>
          <a:bodyPr numCol="1"/>
          <a:lstStyle/>
          <a:p>
            <a:fld id="{4C2FA86B-1F31-400C-8935-09591B5C9351}" type="slidenum">
              <a:rPr altLang="en-GB" lang="en-GB" smtClean="0"/>
              <a:t>‹#›</a:t>
            </a:fld>
            <a:endParaRPr altLang="en-GB" lang="en-GB"/>
          </a:p>
        </p:txBody>
      </p:sp>
    </p:spTree>
    <p:extLst>
      <p:ext uri="{BB962C8B-B14F-4D97-AF65-F5344CB8AC3E}">
        <p14:creationId xmlns:p14="http://schemas.microsoft.com/office/powerpoint/2010/main" val="25456056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type="picTx">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CA5957-A8AC-4FDA-8297-7CA96576A4DC}"/>
              </a:ext>
            </a:extLst>
          </p:cNvPr>
          <p:cNvSpPr>
            <a:spLocks noGrp="1"/>
          </p:cNvSpPr>
          <p:nvPr>
            <p:ph type="title"/>
          </p:nvPr>
        </p:nvSpPr>
        <p:spPr>
          <a:xfrm>
            <a:off x="839788" y="457200"/>
            <a:ext cx="3932237" cy="1600200"/>
          </a:xfrm>
        </p:spPr>
        <p:txBody>
          <a:bodyPr anchor="b" numCol="1"/>
          <a:lstStyle>
            <a:lvl1pPr>
              <a:defRPr sz="3200"/>
            </a:lvl1pPr>
          </a:lstStyle>
          <a:p>
            <a:r>
              <a:rPr lang="en-US"/>
              <a:t>Click to edit Master title style</a:t>
            </a:r>
            <a:endParaRPr altLang="en-GB" lang="en-GB"/>
          </a:p>
        </p:txBody>
      </p:sp>
      <p:sp>
        <p:nvSpPr>
          <p:cNvPr id="3" name="Picture Placeholder 2">
            <a:extLst>
              <a:ext uri="{FF2B5EF4-FFF2-40B4-BE49-F238E27FC236}">
                <a16:creationId xmlns:a16="http://schemas.microsoft.com/office/drawing/2014/main" id="{23B4D7D0-9F07-4F4F-8054-68ED23866A3A}"/>
              </a:ext>
            </a:extLst>
          </p:cNvPr>
          <p:cNvSpPr>
            <a:spLocks noGrp="1"/>
          </p:cNvSpPr>
          <p:nvPr>
            <p:ph idx="1" type="pic"/>
          </p:nvPr>
        </p:nvSpPr>
        <p:spPr>
          <a:xfrm>
            <a:off x="5183188" y="987425"/>
            <a:ext cx="6172200" cy="4873625"/>
          </a:xfrm>
        </p:spPr>
        <p:txBody>
          <a:bodyPr numCol="1"/>
          <a:lstStyle>
            <a:lvl1pPr indent="0" marL="0">
              <a:buNone/>
              <a:defRPr sz="3200"/>
            </a:lvl1pPr>
            <a:lvl2pPr indent="0" marL="457200">
              <a:buNone/>
              <a:defRPr sz="2800"/>
            </a:lvl2pPr>
            <a:lvl3pPr indent="0" marL="914400">
              <a:buNone/>
              <a:defRPr sz="2400"/>
            </a:lvl3pPr>
            <a:lvl4pPr indent="0" marL="1371600">
              <a:buNone/>
              <a:defRPr sz="2000"/>
            </a:lvl4pPr>
            <a:lvl5pPr indent="0" marL="1828800">
              <a:buNone/>
              <a:defRPr sz="2000"/>
            </a:lvl5pPr>
            <a:lvl6pPr indent="0" marL="2286000">
              <a:buNone/>
              <a:defRPr sz="2000"/>
            </a:lvl6pPr>
            <a:lvl7pPr indent="0" marL="2743200">
              <a:buNone/>
              <a:defRPr sz="2000"/>
            </a:lvl7pPr>
            <a:lvl8pPr indent="0" marL="3200400">
              <a:buNone/>
              <a:defRPr sz="2000"/>
            </a:lvl8pPr>
            <a:lvl9pPr indent="0" marL="3657600">
              <a:buNone/>
              <a:defRPr sz="2000"/>
            </a:lvl9pPr>
          </a:lstStyle>
          <a:p>
            <a:endParaRPr altLang="en-GB" lang="en-GB"/>
          </a:p>
        </p:txBody>
      </p:sp>
      <p:sp>
        <p:nvSpPr>
          <p:cNvPr id="4" name="Text Placeholder 3">
            <a:extLst>
              <a:ext uri="{FF2B5EF4-FFF2-40B4-BE49-F238E27FC236}">
                <a16:creationId xmlns:a16="http://schemas.microsoft.com/office/drawing/2014/main" id="{8AC7B5A1-AC19-4DAC-99E0-F5CD157F16AC}"/>
              </a:ext>
            </a:extLst>
          </p:cNvPr>
          <p:cNvSpPr>
            <a:spLocks noGrp="1"/>
          </p:cNvSpPr>
          <p:nvPr>
            <p:ph idx="2" sz="half" type="body"/>
          </p:nvPr>
        </p:nvSpPr>
        <p:spPr>
          <a:xfrm>
            <a:off x="839788" y="2057400"/>
            <a:ext cx="3932237" cy="3811588"/>
          </a:xfrm>
        </p:spPr>
        <p:txBody>
          <a:bodyPr numCol="1"/>
          <a:lstStyle>
            <a:lvl1pPr indent="0" marL="0">
              <a:buNone/>
              <a:defRPr sz="1600"/>
            </a:lvl1pPr>
            <a:lvl2pPr indent="0" marL="457200">
              <a:buNone/>
              <a:defRPr sz="1400"/>
            </a:lvl2pPr>
            <a:lvl3pPr indent="0" marL="914400">
              <a:buNone/>
              <a:defRPr sz="1200"/>
            </a:lvl3pPr>
            <a:lvl4pPr indent="0" marL="1371600">
              <a:buNone/>
              <a:defRPr sz="1000"/>
            </a:lvl4pPr>
            <a:lvl5pPr indent="0" marL="1828800">
              <a:buNone/>
              <a:defRPr sz="1000"/>
            </a:lvl5pPr>
            <a:lvl6pPr indent="0" marL="2286000">
              <a:buNone/>
              <a:defRPr sz="1000"/>
            </a:lvl6pPr>
            <a:lvl7pPr indent="0" marL="2743200">
              <a:buNone/>
              <a:defRPr sz="1000"/>
            </a:lvl7pPr>
            <a:lvl8pPr indent="0" marL="3200400">
              <a:buNone/>
              <a:defRPr sz="1000"/>
            </a:lvl8pPr>
            <a:lvl9pPr indent="0" marL="365760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0C5295C-8665-44A0-996C-994F5E531315}"/>
              </a:ext>
            </a:extLst>
          </p:cNvPr>
          <p:cNvSpPr>
            <a:spLocks noGrp="1"/>
          </p:cNvSpPr>
          <p:nvPr>
            <p:ph idx="10" sz="half" type="dt"/>
          </p:nvPr>
        </p:nvSpPr>
        <p:spPr/>
        <p:txBody>
          <a:bodyPr numCol="1"/>
          <a:lstStyle/>
          <a:p>
            <a:fld id="{79CEAC5A-FE8C-4FA6-8B30-9D825ED2CAE6}" type="datetimeFigureOut">
              <a:rPr altLang="en-GB" lang="en-GB" smtClean="0"/>
              <a:t>16/01/2022</a:t>
            </a:fld>
            <a:endParaRPr altLang="en-GB" lang="en-GB"/>
          </a:p>
        </p:txBody>
      </p:sp>
      <p:sp>
        <p:nvSpPr>
          <p:cNvPr id="6" name="Footer Placeholder 5">
            <a:extLst>
              <a:ext uri="{FF2B5EF4-FFF2-40B4-BE49-F238E27FC236}">
                <a16:creationId xmlns:a16="http://schemas.microsoft.com/office/drawing/2014/main" id="{2DFF60A2-9FAC-4C00-9E45-190FB880167C}"/>
              </a:ext>
            </a:extLst>
          </p:cNvPr>
          <p:cNvSpPr>
            <a:spLocks noGrp="1"/>
          </p:cNvSpPr>
          <p:nvPr>
            <p:ph idx="11" sz="quarter" type="ftr"/>
          </p:nvPr>
        </p:nvSpPr>
        <p:spPr/>
        <p:txBody>
          <a:bodyPr numCol="1"/>
          <a:lstStyle/>
          <a:p>
            <a:endParaRPr altLang="en-GB" lang="en-GB"/>
          </a:p>
        </p:txBody>
      </p:sp>
      <p:sp>
        <p:nvSpPr>
          <p:cNvPr id="7" name="Slide Number Placeholder 6">
            <a:extLst>
              <a:ext uri="{FF2B5EF4-FFF2-40B4-BE49-F238E27FC236}">
                <a16:creationId xmlns:a16="http://schemas.microsoft.com/office/drawing/2014/main" id="{08F5FB6F-7847-4077-B1AF-5F087F1ECAFB}"/>
              </a:ext>
            </a:extLst>
          </p:cNvPr>
          <p:cNvSpPr>
            <a:spLocks noGrp="1"/>
          </p:cNvSpPr>
          <p:nvPr>
            <p:ph idx="12" sz="quarter" type="sldNum"/>
          </p:nvPr>
        </p:nvSpPr>
        <p:spPr/>
        <p:txBody>
          <a:bodyPr numCol="1"/>
          <a:lstStyle/>
          <a:p>
            <a:fld id="{4C2FA86B-1F31-400C-8935-09591B5C9351}" type="slidenum">
              <a:rPr altLang="en-GB" lang="en-GB" smtClean="0"/>
              <a:t>‹#›</a:t>
            </a:fld>
            <a:endParaRPr altLang="en-GB" lang="en-GB"/>
          </a:p>
        </p:txBody>
      </p:sp>
    </p:spTree>
    <p:extLst>
      <p:ext uri="{BB962C8B-B14F-4D97-AF65-F5344CB8AC3E}">
        <p14:creationId xmlns:p14="http://schemas.microsoft.com/office/powerpoint/2010/main" val="29130870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type="vertTx">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99A3F0-0DA4-4F12-B62C-23435D46FA95}"/>
              </a:ext>
            </a:extLst>
          </p:cNvPr>
          <p:cNvSpPr>
            <a:spLocks noGrp="1"/>
          </p:cNvSpPr>
          <p:nvPr>
            <p:ph type="title"/>
          </p:nvPr>
        </p:nvSpPr>
        <p:spPr/>
        <p:txBody>
          <a:bodyPr numCol="1"/>
          <a:lstStyle/>
          <a:p>
            <a:r>
              <a:rPr lang="en-US"/>
              <a:t>Click to edit Master title style</a:t>
            </a:r>
            <a:endParaRPr altLang="en-GB" lang="en-GB"/>
          </a:p>
        </p:txBody>
      </p:sp>
      <p:sp>
        <p:nvSpPr>
          <p:cNvPr id="3" name="Vertical Text Placeholder 2">
            <a:extLst>
              <a:ext uri="{FF2B5EF4-FFF2-40B4-BE49-F238E27FC236}">
                <a16:creationId xmlns:a16="http://schemas.microsoft.com/office/drawing/2014/main" id="{0428E244-A718-4E4F-9A76-D5DC3264EB0A}"/>
              </a:ext>
            </a:extLst>
          </p:cNvPr>
          <p:cNvSpPr>
            <a:spLocks noGrp="1"/>
          </p:cNvSpPr>
          <p:nvPr>
            <p:ph idx="1" orient="vert" type="body"/>
          </p:nvPr>
        </p:nvSpPr>
        <p:spPr/>
        <p:txBody>
          <a:bodyPr numCol="1"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ltLang="en-GB" lang="en-GB"/>
          </a:p>
        </p:txBody>
      </p:sp>
      <p:sp>
        <p:nvSpPr>
          <p:cNvPr id="4" name="Date Placeholder 3">
            <a:extLst>
              <a:ext uri="{FF2B5EF4-FFF2-40B4-BE49-F238E27FC236}">
                <a16:creationId xmlns:a16="http://schemas.microsoft.com/office/drawing/2014/main" id="{E8DE46A0-C6EE-47D0-989B-169B702B8632}"/>
              </a:ext>
            </a:extLst>
          </p:cNvPr>
          <p:cNvSpPr>
            <a:spLocks noGrp="1"/>
          </p:cNvSpPr>
          <p:nvPr>
            <p:ph idx="10" sz="half" type="dt"/>
          </p:nvPr>
        </p:nvSpPr>
        <p:spPr/>
        <p:txBody>
          <a:bodyPr numCol="1"/>
          <a:lstStyle/>
          <a:p>
            <a:fld id="{79CEAC5A-FE8C-4FA6-8B30-9D825ED2CAE6}" type="datetimeFigureOut">
              <a:rPr altLang="en-GB" lang="en-GB" smtClean="0"/>
              <a:t>16/01/2022</a:t>
            </a:fld>
            <a:endParaRPr altLang="en-GB" lang="en-GB"/>
          </a:p>
        </p:txBody>
      </p:sp>
      <p:sp>
        <p:nvSpPr>
          <p:cNvPr id="5" name="Footer Placeholder 4">
            <a:extLst>
              <a:ext uri="{FF2B5EF4-FFF2-40B4-BE49-F238E27FC236}">
                <a16:creationId xmlns:a16="http://schemas.microsoft.com/office/drawing/2014/main" id="{3F300F51-CCB6-49A6-826A-60D5279A41B0}"/>
              </a:ext>
            </a:extLst>
          </p:cNvPr>
          <p:cNvSpPr>
            <a:spLocks noGrp="1"/>
          </p:cNvSpPr>
          <p:nvPr>
            <p:ph idx="11" sz="quarter" type="ftr"/>
          </p:nvPr>
        </p:nvSpPr>
        <p:spPr/>
        <p:txBody>
          <a:bodyPr numCol="1"/>
          <a:lstStyle/>
          <a:p>
            <a:endParaRPr altLang="en-GB" lang="en-GB"/>
          </a:p>
        </p:txBody>
      </p:sp>
      <p:sp>
        <p:nvSpPr>
          <p:cNvPr id="6" name="Slide Number Placeholder 5">
            <a:extLst>
              <a:ext uri="{FF2B5EF4-FFF2-40B4-BE49-F238E27FC236}">
                <a16:creationId xmlns:a16="http://schemas.microsoft.com/office/drawing/2014/main" id="{DCB3BFAB-6CF0-4A42-9FAD-ABE40906A1E0}"/>
              </a:ext>
            </a:extLst>
          </p:cNvPr>
          <p:cNvSpPr>
            <a:spLocks noGrp="1"/>
          </p:cNvSpPr>
          <p:nvPr>
            <p:ph idx="12" sz="quarter" type="sldNum"/>
          </p:nvPr>
        </p:nvSpPr>
        <p:spPr/>
        <p:txBody>
          <a:bodyPr numCol="1"/>
          <a:lstStyle/>
          <a:p>
            <a:fld id="{4C2FA86B-1F31-400C-8935-09591B5C9351}" type="slidenum">
              <a:rPr altLang="en-GB" lang="en-GB" smtClean="0"/>
              <a:t>‹#›</a:t>
            </a:fld>
            <a:endParaRPr altLang="en-GB" lang="en-GB"/>
          </a:p>
        </p:txBody>
      </p:sp>
    </p:spTree>
    <p:extLst>
      <p:ext uri="{BB962C8B-B14F-4D97-AF65-F5344CB8AC3E}">
        <p14:creationId xmlns:p14="http://schemas.microsoft.com/office/powerpoint/2010/main" val="309224352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type="vertTitleAndTx">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6EAABD5-F0D4-47F0-B3CE-263B460F4BAB}"/>
              </a:ext>
            </a:extLst>
          </p:cNvPr>
          <p:cNvSpPr>
            <a:spLocks noGrp="1"/>
          </p:cNvSpPr>
          <p:nvPr>
            <p:ph orient="vert" type="title"/>
          </p:nvPr>
        </p:nvSpPr>
        <p:spPr>
          <a:xfrm>
            <a:off x="8724900" y="365125"/>
            <a:ext cx="2628900" cy="5811838"/>
          </a:xfrm>
        </p:spPr>
        <p:txBody>
          <a:bodyPr numCol="1" vert="eaVert"/>
          <a:lstStyle/>
          <a:p>
            <a:r>
              <a:rPr lang="en-US"/>
              <a:t>Click to edit Master title style</a:t>
            </a:r>
            <a:endParaRPr altLang="en-GB" lang="en-GB"/>
          </a:p>
        </p:txBody>
      </p:sp>
      <p:sp>
        <p:nvSpPr>
          <p:cNvPr id="3" name="Vertical Text Placeholder 2">
            <a:extLst>
              <a:ext uri="{FF2B5EF4-FFF2-40B4-BE49-F238E27FC236}">
                <a16:creationId xmlns:a16="http://schemas.microsoft.com/office/drawing/2014/main" id="{196DF1A6-9803-48B9-BBAB-3008A6707B76}"/>
              </a:ext>
            </a:extLst>
          </p:cNvPr>
          <p:cNvSpPr>
            <a:spLocks noGrp="1"/>
          </p:cNvSpPr>
          <p:nvPr>
            <p:ph idx="1" orient="vert" type="body"/>
          </p:nvPr>
        </p:nvSpPr>
        <p:spPr>
          <a:xfrm>
            <a:off x="838200" y="365125"/>
            <a:ext cx="7734300" cy="5811838"/>
          </a:xfrm>
        </p:spPr>
        <p:txBody>
          <a:bodyPr numCol="1"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ltLang="en-GB" lang="en-GB"/>
          </a:p>
        </p:txBody>
      </p:sp>
      <p:sp>
        <p:nvSpPr>
          <p:cNvPr id="4" name="Date Placeholder 3">
            <a:extLst>
              <a:ext uri="{FF2B5EF4-FFF2-40B4-BE49-F238E27FC236}">
                <a16:creationId xmlns:a16="http://schemas.microsoft.com/office/drawing/2014/main" id="{6FFA3B3F-0713-488A-9747-70A808592CCD}"/>
              </a:ext>
            </a:extLst>
          </p:cNvPr>
          <p:cNvSpPr>
            <a:spLocks noGrp="1"/>
          </p:cNvSpPr>
          <p:nvPr>
            <p:ph idx="10" sz="half" type="dt"/>
          </p:nvPr>
        </p:nvSpPr>
        <p:spPr/>
        <p:txBody>
          <a:bodyPr numCol="1"/>
          <a:lstStyle/>
          <a:p>
            <a:fld id="{79CEAC5A-FE8C-4FA6-8B30-9D825ED2CAE6}" type="datetimeFigureOut">
              <a:rPr altLang="en-GB" lang="en-GB" smtClean="0"/>
              <a:t>16/01/2022</a:t>
            </a:fld>
            <a:endParaRPr altLang="en-GB" lang="en-GB"/>
          </a:p>
        </p:txBody>
      </p:sp>
      <p:sp>
        <p:nvSpPr>
          <p:cNvPr id="5" name="Footer Placeholder 4">
            <a:extLst>
              <a:ext uri="{FF2B5EF4-FFF2-40B4-BE49-F238E27FC236}">
                <a16:creationId xmlns:a16="http://schemas.microsoft.com/office/drawing/2014/main" id="{EF8931C2-EC1A-4211-96A4-6BAB6F97EDA6}"/>
              </a:ext>
            </a:extLst>
          </p:cNvPr>
          <p:cNvSpPr>
            <a:spLocks noGrp="1"/>
          </p:cNvSpPr>
          <p:nvPr>
            <p:ph idx="11" sz="quarter" type="ftr"/>
          </p:nvPr>
        </p:nvSpPr>
        <p:spPr/>
        <p:txBody>
          <a:bodyPr numCol="1"/>
          <a:lstStyle/>
          <a:p>
            <a:endParaRPr altLang="en-GB" lang="en-GB"/>
          </a:p>
        </p:txBody>
      </p:sp>
      <p:sp>
        <p:nvSpPr>
          <p:cNvPr id="6" name="Slide Number Placeholder 5">
            <a:extLst>
              <a:ext uri="{FF2B5EF4-FFF2-40B4-BE49-F238E27FC236}">
                <a16:creationId xmlns:a16="http://schemas.microsoft.com/office/drawing/2014/main" id="{C70A3833-33AE-475E-8F8E-D2349FA60443}"/>
              </a:ext>
            </a:extLst>
          </p:cNvPr>
          <p:cNvSpPr>
            <a:spLocks noGrp="1"/>
          </p:cNvSpPr>
          <p:nvPr>
            <p:ph idx="12" sz="quarter" type="sldNum"/>
          </p:nvPr>
        </p:nvSpPr>
        <p:spPr/>
        <p:txBody>
          <a:bodyPr numCol="1"/>
          <a:lstStyle/>
          <a:p>
            <a:fld id="{4C2FA86B-1F31-400C-8935-09591B5C9351}" type="slidenum">
              <a:rPr altLang="en-GB" lang="en-GB" smtClean="0"/>
              <a:t>‹#›</a:t>
            </a:fld>
            <a:endParaRPr altLang="en-GB" lang="en-GB"/>
          </a:p>
        </p:txBody>
      </p:sp>
    </p:spTree>
    <p:extLst>
      <p:ext uri="{BB962C8B-B14F-4D97-AF65-F5344CB8AC3E}">
        <p14:creationId xmlns:p14="http://schemas.microsoft.com/office/powerpoint/2010/main" val="1863244911"/>
      </p:ext>
    </p:extLst>
  </p:cSld>
  <p:clrMapOvr>
    <a:masterClrMapping/>
  </p:clrMapOvr>
</p:sldLayout>
</file>

<file path=ppt/slideMasters/_rels/slideMaster1.xml.rels><?xml version="1.0" encoding="UTF-8" standalone="yes"?><Relationships xmlns="http://schemas.openxmlformats.org/package/2006/relationships"><Relationship Id="rId12" Target="../slideLayouts/slideLayout11.xml" Type="http://schemas.openxmlformats.org/officeDocument/2006/relationships/slideLayout"/><Relationship Id="rId11" Target="../slideLayouts/slideLayout10.xml" Type="http://schemas.openxmlformats.org/officeDocument/2006/relationships/slideLayout"/><Relationship Id="rId9" Target="../slideLayouts/slideLayout8.xml" Type="http://schemas.openxmlformats.org/officeDocument/2006/relationships/slideLayout"/><Relationship Id="rId10" Target="../slideLayouts/slideLayout9.xml" Type="http://schemas.openxmlformats.org/officeDocument/2006/relationships/slideLayout"/><Relationship Id="rId8" Target="../slideLayouts/slideLayout7.xml" Type="http://schemas.openxmlformats.org/officeDocument/2006/relationships/slideLayout"/><Relationship Id="rId7" Target="../slideLayouts/slideLayout6.xml" Type="http://schemas.openxmlformats.org/officeDocument/2006/relationships/slideLayout"/><Relationship Id="rId6" Target="../slideLayouts/slideLayout5.xml" Type="http://schemas.openxmlformats.org/officeDocument/2006/relationships/slideLayout"/><Relationship Id="rId5" Target="../slideLayouts/slideLayout4.xml" Type="http://schemas.openxmlformats.org/officeDocument/2006/relationships/slideLayout"/><Relationship Id="rId4" Target="../slideLayouts/slideLayout3.xml" Type="http://schemas.openxmlformats.org/officeDocument/2006/relationships/slideLayout"/><Relationship Id="rId3" Target="../slideLayouts/slideLayout2.xml" Type="http://schemas.openxmlformats.org/officeDocument/2006/relationships/slideLayout"/><Relationship Id="rId2" Target="../slideLayouts/slideLayout1.xml" Type="http://schemas.openxmlformats.org/officeDocument/2006/relationships/slideLayout"/><Relationship Id="rId1" Target="../theme/theme1.xml" Type="http://schemas.openxmlformats.org/officeDocument/2006/relationships/theme"/></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4DE08B5-E572-4962-8349-7ED9FEF16854}"/>
              </a:ext>
            </a:extLst>
          </p:cNvPr>
          <p:cNvSpPr>
            <a:spLocks noGrp="1"/>
          </p:cNvSpPr>
          <p:nvPr>
            <p:ph type="title"/>
          </p:nvPr>
        </p:nvSpPr>
        <p:spPr>
          <a:xfrm>
            <a:off x="838200" y="365125"/>
            <a:ext cx="10515600" cy="1325563"/>
          </a:xfrm>
          <a:prstGeom prst="rect">
            <a:avLst/>
          </a:prstGeom>
        </p:spPr>
        <p:txBody>
          <a:bodyPr anchor="ctr" bIns="45720" lIns="91440" numCol="1" rIns="91440" rtlCol="0" tIns="45720" vert="horz">
            <a:normAutofit/>
          </a:bodyPr>
          <a:lstStyle/>
          <a:p>
            <a:r>
              <a:rPr lang="en-US"/>
              <a:t>Click to edit Master title style</a:t>
            </a:r>
            <a:endParaRPr altLang="en-GB" lang="en-GB"/>
          </a:p>
        </p:txBody>
      </p:sp>
      <p:sp>
        <p:nvSpPr>
          <p:cNvPr id="3" name="Text Placeholder 2">
            <a:extLst>
              <a:ext uri="{FF2B5EF4-FFF2-40B4-BE49-F238E27FC236}">
                <a16:creationId xmlns:a16="http://schemas.microsoft.com/office/drawing/2014/main" id="{8AFCF1A0-8F03-420E-B8B5-D793C4ABE4A2}"/>
              </a:ext>
            </a:extLst>
          </p:cNvPr>
          <p:cNvSpPr>
            <a:spLocks noGrp="1"/>
          </p:cNvSpPr>
          <p:nvPr>
            <p:ph idx="1" type="body"/>
          </p:nvPr>
        </p:nvSpPr>
        <p:spPr>
          <a:xfrm>
            <a:off x="838200" y="1825625"/>
            <a:ext cx="10515600" cy="4351338"/>
          </a:xfrm>
          <a:prstGeom prst="rect">
            <a:avLst/>
          </a:prstGeom>
        </p:spPr>
        <p:txBody>
          <a:bodyPr bIns="45720" lIns="91440" numCol="1" rIns="91440" rtlCol="0" tIns="45720" vert="horz">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ltLang="en-GB" lang="en-GB"/>
          </a:p>
        </p:txBody>
      </p:sp>
      <p:sp>
        <p:nvSpPr>
          <p:cNvPr id="4" name="Date Placeholder 3">
            <a:extLst>
              <a:ext uri="{FF2B5EF4-FFF2-40B4-BE49-F238E27FC236}">
                <a16:creationId xmlns:a16="http://schemas.microsoft.com/office/drawing/2014/main" id="{88E408D9-1614-4DFC-B790-22226EFBC67B}"/>
              </a:ext>
            </a:extLst>
          </p:cNvPr>
          <p:cNvSpPr>
            <a:spLocks noGrp="1"/>
          </p:cNvSpPr>
          <p:nvPr>
            <p:ph idx="2" sz="half" type="dt"/>
          </p:nvPr>
        </p:nvSpPr>
        <p:spPr>
          <a:xfrm>
            <a:off x="838200" y="6356350"/>
            <a:ext cx="2743200" cy="365125"/>
          </a:xfrm>
          <a:prstGeom prst="rect">
            <a:avLst/>
          </a:prstGeom>
        </p:spPr>
        <p:txBody>
          <a:bodyPr anchor="ctr" bIns="45720" lIns="91440" numCol="1" rIns="91440" rtlCol="0" tIns="45720" vert="horz"/>
          <a:lstStyle>
            <a:lvl1pPr algn="l">
              <a:defRPr sz="1200">
                <a:solidFill>
                  <a:schemeClr val="tx1">
                    <a:tint val="75000"/>
                  </a:schemeClr>
                </a:solidFill>
              </a:defRPr>
            </a:lvl1pPr>
          </a:lstStyle>
          <a:p>
            <a:fld id="{79CEAC5A-FE8C-4FA6-8B30-9D825ED2CAE6}" type="datetimeFigureOut">
              <a:rPr altLang="en-GB" lang="en-GB" smtClean="0"/>
              <a:t>16/01/2022</a:t>
            </a:fld>
            <a:endParaRPr altLang="en-GB" lang="en-GB"/>
          </a:p>
        </p:txBody>
      </p:sp>
      <p:sp>
        <p:nvSpPr>
          <p:cNvPr id="5" name="Footer Placeholder 4">
            <a:extLst>
              <a:ext uri="{FF2B5EF4-FFF2-40B4-BE49-F238E27FC236}">
                <a16:creationId xmlns:a16="http://schemas.microsoft.com/office/drawing/2014/main" id="{C67B7C59-014F-441D-947A-C77359942CD8}"/>
              </a:ext>
            </a:extLst>
          </p:cNvPr>
          <p:cNvSpPr>
            <a:spLocks noGrp="1"/>
          </p:cNvSpPr>
          <p:nvPr>
            <p:ph idx="3" sz="quarter" type="ftr"/>
          </p:nvPr>
        </p:nvSpPr>
        <p:spPr>
          <a:xfrm>
            <a:off x="4038600" y="6356350"/>
            <a:ext cx="4114800" cy="365125"/>
          </a:xfrm>
          <a:prstGeom prst="rect">
            <a:avLst/>
          </a:prstGeom>
        </p:spPr>
        <p:txBody>
          <a:bodyPr anchor="ctr" bIns="45720" lIns="91440" numCol="1" rIns="91440" rtlCol="0" tIns="45720" vert="horz"/>
          <a:lstStyle>
            <a:lvl1pPr algn="ctr">
              <a:defRPr sz="1200">
                <a:solidFill>
                  <a:schemeClr val="tx1">
                    <a:tint val="75000"/>
                  </a:schemeClr>
                </a:solidFill>
              </a:defRPr>
            </a:lvl1pPr>
          </a:lstStyle>
          <a:p>
            <a:endParaRPr altLang="en-GB" lang="en-GB"/>
          </a:p>
        </p:txBody>
      </p:sp>
      <p:sp>
        <p:nvSpPr>
          <p:cNvPr id="6" name="Slide Number Placeholder 5">
            <a:extLst>
              <a:ext uri="{FF2B5EF4-FFF2-40B4-BE49-F238E27FC236}">
                <a16:creationId xmlns:a16="http://schemas.microsoft.com/office/drawing/2014/main" id="{02BC8242-FDE5-44F7-A117-7F3A1D51EDE4}"/>
              </a:ext>
            </a:extLst>
          </p:cNvPr>
          <p:cNvSpPr>
            <a:spLocks noGrp="1"/>
          </p:cNvSpPr>
          <p:nvPr>
            <p:ph idx="4" sz="quarter" type="sldNum"/>
          </p:nvPr>
        </p:nvSpPr>
        <p:spPr>
          <a:xfrm>
            <a:off x="8610600" y="6356350"/>
            <a:ext cx="2743200" cy="365125"/>
          </a:xfrm>
          <a:prstGeom prst="rect">
            <a:avLst/>
          </a:prstGeom>
        </p:spPr>
        <p:txBody>
          <a:bodyPr anchor="ctr" bIns="45720" lIns="91440" numCol="1" rIns="91440" rtlCol="0" tIns="45720" vert="horz"/>
          <a:lstStyle>
            <a:lvl1pPr algn="r">
              <a:defRPr sz="1200">
                <a:solidFill>
                  <a:schemeClr val="tx1">
                    <a:tint val="75000"/>
                  </a:schemeClr>
                </a:solidFill>
              </a:defRPr>
            </a:lvl1pPr>
          </a:lstStyle>
          <a:p>
            <a:fld id="{4C2FA86B-1F31-400C-8935-09591B5C9351}" type="slidenum">
              <a:rPr altLang="en-GB" lang="en-GB" smtClean="0"/>
              <a:t>‹#›</a:t>
            </a:fld>
            <a:endParaRPr altLang="en-GB" lang="en-GB"/>
          </a:p>
        </p:txBody>
      </p:sp>
    </p:spTree>
    <p:extLst>
      <p:ext uri="{BB962C8B-B14F-4D97-AF65-F5344CB8AC3E}">
        <p14:creationId xmlns:p14="http://schemas.microsoft.com/office/powerpoint/2010/main" val="2129575399"/>
      </p:ext>
    </p:extLst>
  </p:cSld>
  <p:clrMap accent1="accent1" accent2="accent2" accent3="accent3" accent4="accent4" accent5="accent5" accent6="accent6" bg1="lt1" bg2="lt2" folHlink="folHlink" hlink="hlink" tx1="dk1" tx2="dk2"/>
  <p:sldLayoutIdLst>
    <p:sldLayoutId id="2147483648" r:id="rId2"/>
    <p:sldLayoutId id="2147483649" r:id="rId3"/>
    <p:sldLayoutId id="2147483650" r:id="rId4"/>
    <p:sldLayoutId id="2147483651" r:id="rId5"/>
    <p:sldLayoutId id="2147483652" r:id="rId6"/>
    <p:sldLayoutId id="2147483653" r:id="rId7"/>
    <p:sldLayoutId id="2147483654" r:id="rId8"/>
    <p:sldLayoutId id="2147483655" r:id="rId9"/>
    <p:sldLayoutId id="2147483656" r:id="rId10"/>
    <p:sldLayoutId id="2147483657" r:id="rId11"/>
    <p:sldLayoutId id="2147483658" r:id="rId12"/>
  </p:sldLayoutIdLst>
  <p:txStyles>
    <p:titleStyle>
      <a:lvl1pPr algn="l" defTabSz="914400" eaLnBrk="1" hangingPunct="1" latinLnBrk="0" rtl="0">
        <a:lnSpc>
          <a:spcPct val="90000"/>
        </a:lnSpc>
        <a:spcBef>
          <a:spcPct val="0"/>
        </a:spcBef>
        <a:buNone/>
        <a:defRPr kern="1200" sz="4400">
          <a:solidFill>
            <a:schemeClr val="tx1"/>
          </a:solidFill>
          <a:latin typeface="+mj-lt"/>
          <a:ea typeface="+mj-ea"/>
          <a:cs typeface="+mj-cs"/>
        </a:defRPr>
      </a:lvl1pPr>
    </p:titleStyle>
    <p:bodyStyle>
      <a:lvl1pPr algn="l" defTabSz="914400" eaLnBrk="1" hangingPunct="1" indent="-228600" latinLnBrk="0" marL="228600" rtl="0">
        <a:lnSpc>
          <a:spcPct val="90000"/>
        </a:lnSpc>
        <a:spcBef>
          <a:spcPts val="1000"/>
        </a:spcBef>
        <a:buFont charset="0" panose="020B0604020202020204" pitchFamily="34" typeface="Arial"/>
        <a:buChar char="•"/>
        <a:defRPr kern="1200" sz="2800">
          <a:solidFill>
            <a:schemeClr val="tx1"/>
          </a:solidFill>
          <a:latin typeface="+mn-lt"/>
          <a:ea typeface="+mn-ea"/>
          <a:cs typeface="+mn-cs"/>
        </a:defRPr>
      </a:lvl1pPr>
      <a:lvl2pPr algn="l" defTabSz="914400" eaLnBrk="1" hangingPunct="1" indent="-228600" latinLnBrk="0" marL="685800" rtl="0">
        <a:lnSpc>
          <a:spcPct val="90000"/>
        </a:lnSpc>
        <a:spcBef>
          <a:spcPts val="500"/>
        </a:spcBef>
        <a:buFont charset="0" panose="020B0604020202020204" pitchFamily="34" typeface="Arial"/>
        <a:buChar char="•"/>
        <a:defRPr kern="1200" sz="2400">
          <a:solidFill>
            <a:schemeClr val="tx1"/>
          </a:solidFill>
          <a:latin typeface="+mn-lt"/>
          <a:ea typeface="+mn-ea"/>
          <a:cs typeface="+mn-cs"/>
        </a:defRPr>
      </a:lvl2pPr>
      <a:lvl3pPr algn="l" defTabSz="914400" eaLnBrk="1" hangingPunct="1" indent="-228600" latinLnBrk="0" marL="1143000" rtl="0">
        <a:lnSpc>
          <a:spcPct val="90000"/>
        </a:lnSpc>
        <a:spcBef>
          <a:spcPts val="500"/>
        </a:spcBef>
        <a:buFont charset="0" panose="020B0604020202020204" pitchFamily="34" typeface="Arial"/>
        <a:buChar char="•"/>
        <a:defRPr kern="1200" sz="2000">
          <a:solidFill>
            <a:schemeClr val="tx1"/>
          </a:solidFill>
          <a:latin typeface="+mn-lt"/>
          <a:ea typeface="+mn-ea"/>
          <a:cs typeface="+mn-cs"/>
        </a:defRPr>
      </a:lvl3pPr>
      <a:lvl4pPr algn="l" defTabSz="914400" eaLnBrk="1" hangingPunct="1" indent="-228600" latinLnBrk="0" marL="1600200" rtl="0">
        <a:lnSpc>
          <a:spcPct val="90000"/>
        </a:lnSpc>
        <a:spcBef>
          <a:spcPts val="500"/>
        </a:spcBef>
        <a:buFont charset="0" panose="020B0604020202020204" pitchFamily="34" typeface="Arial"/>
        <a:buChar char="•"/>
        <a:defRPr kern="1200" sz="1800">
          <a:solidFill>
            <a:schemeClr val="tx1"/>
          </a:solidFill>
          <a:latin typeface="+mn-lt"/>
          <a:ea typeface="+mn-ea"/>
          <a:cs typeface="+mn-cs"/>
        </a:defRPr>
      </a:lvl4pPr>
      <a:lvl5pPr algn="l" defTabSz="914400" eaLnBrk="1" hangingPunct="1" indent="-228600" latinLnBrk="0" marL="2057400" rtl="0">
        <a:lnSpc>
          <a:spcPct val="90000"/>
        </a:lnSpc>
        <a:spcBef>
          <a:spcPts val="500"/>
        </a:spcBef>
        <a:buFont charset="0" panose="020B0604020202020204" pitchFamily="34" typeface="Arial"/>
        <a:buChar char="•"/>
        <a:defRPr kern="1200" sz="1800">
          <a:solidFill>
            <a:schemeClr val="tx1"/>
          </a:solidFill>
          <a:latin typeface="+mn-lt"/>
          <a:ea typeface="+mn-ea"/>
          <a:cs typeface="+mn-cs"/>
        </a:defRPr>
      </a:lvl5pPr>
      <a:lvl6pPr algn="l" defTabSz="914400" eaLnBrk="1" hangingPunct="1" indent="-228600" latinLnBrk="0" marL="2514600" rtl="0">
        <a:lnSpc>
          <a:spcPct val="90000"/>
        </a:lnSpc>
        <a:spcBef>
          <a:spcPts val="500"/>
        </a:spcBef>
        <a:buFont charset="0" panose="020B0604020202020204" pitchFamily="34" typeface="Arial"/>
        <a:buChar char="•"/>
        <a:defRPr kern="1200" sz="1800">
          <a:solidFill>
            <a:schemeClr val="tx1"/>
          </a:solidFill>
          <a:latin typeface="+mn-lt"/>
          <a:ea typeface="+mn-ea"/>
          <a:cs typeface="+mn-cs"/>
        </a:defRPr>
      </a:lvl6pPr>
      <a:lvl7pPr algn="l" defTabSz="914400" eaLnBrk="1" hangingPunct="1" indent="-228600" latinLnBrk="0" marL="2971800" rtl="0">
        <a:lnSpc>
          <a:spcPct val="90000"/>
        </a:lnSpc>
        <a:spcBef>
          <a:spcPts val="500"/>
        </a:spcBef>
        <a:buFont charset="0" panose="020B0604020202020204" pitchFamily="34" typeface="Arial"/>
        <a:buChar char="•"/>
        <a:defRPr kern="1200" sz="1800">
          <a:solidFill>
            <a:schemeClr val="tx1"/>
          </a:solidFill>
          <a:latin typeface="+mn-lt"/>
          <a:ea typeface="+mn-ea"/>
          <a:cs typeface="+mn-cs"/>
        </a:defRPr>
      </a:lvl7pPr>
      <a:lvl8pPr algn="l" defTabSz="914400" eaLnBrk="1" hangingPunct="1" indent="-228600" latinLnBrk="0" marL="3429000" rtl="0">
        <a:lnSpc>
          <a:spcPct val="90000"/>
        </a:lnSpc>
        <a:spcBef>
          <a:spcPts val="500"/>
        </a:spcBef>
        <a:buFont charset="0" panose="020B0604020202020204" pitchFamily="34" typeface="Arial"/>
        <a:buChar char="•"/>
        <a:defRPr kern="1200" sz="1800">
          <a:solidFill>
            <a:schemeClr val="tx1"/>
          </a:solidFill>
          <a:latin typeface="+mn-lt"/>
          <a:ea typeface="+mn-ea"/>
          <a:cs typeface="+mn-cs"/>
        </a:defRPr>
      </a:lvl8pPr>
      <a:lvl9pPr algn="l" defTabSz="914400" eaLnBrk="1" hangingPunct="1" indent="-228600" latinLnBrk="0" marL="3886200" rtl="0">
        <a:lnSpc>
          <a:spcPct val="90000"/>
        </a:lnSpc>
        <a:spcBef>
          <a:spcPts val="500"/>
        </a:spcBef>
        <a:buFont charset="0" panose="020B0604020202020204" pitchFamily="34" typeface="Arial"/>
        <a:buChar char="•"/>
        <a:defRPr kern="1200" sz="1800">
          <a:solidFill>
            <a:schemeClr val="tx1"/>
          </a:solidFill>
          <a:latin typeface="+mn-lt"/>
          <a:ea typeface="+mn-ea"/>
          <a:cs typeface="+mn-cs"/>
        </a:defRPr>
      </a:lvl9pPr>
    </p:bodyStyle>
    <p:otherStyle>
      <a:defPPr>
        <a:defRPr lang="en-US"/>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4" Target="../media/image1.jpeg" Type="http://schemas.openxmlformats.org/officeDocument/2006/relationships/image"/><Relationship Id="rId3" Target="../media/media1.mp4" Type="http://schemas.microsoft.com/office/2007/relationships/media"/><Relationship Id="rId2" Target="../media/media1.mp4" Type="http://schemas.openxmlformats.org/officeDocument/2006/relationships/video"/><Relationship Id="rId1" Target="../slideLayouts/slideLayout1.xml" Type="http://schemas.openxmlformats.org/officeDocument/2006/relationships/slideLayout"/></Relationships>
</file>

<file path=ppt/slides/_rels/slide2.xml.rels><?xml version="1.0" encoding="UTF-8" standalone="yes"?><Relationships xmlns="http://schemas.openxmlformats.org/package/2006/relationships"><Relationship Id="rId4" Target="../media/image3.png" Type="http://schemas.openxmlformats.org/officeDocument/2006/relationships/image"/><Relationship Id="rId3" Target="../media/image2.jpeg" Type="http://schemas.openxmlformats.org/officeDocument/2006/relationships/image"/><Relationship Id="rId2" Target="../notesSlides/notesSlide1.xml" Type="http://schemas.openxmlformats.org/officeDocument/2006/relationships/notesSlide"/><Relationship Id="rId1" Target="../slideLayouts/slideLayout2.xml" Type="http://schemas.openxmlformats.org/officeDocument/2006/relationships/slideLayout"/></Relationships>
</file>

<file path=ppt/slides/_rels/slide3.xml.rels><?xml version="1.0" encoding="UTF-8" standalone="yes"?><Relationships xmlns="http://schemas.openxmlformats.org/package/2006/relationships"><Relationship Id="rId3" Target="../media/image4.png" Type="http://schemas.openxmlformats.org/officeDocument/2006/relationships/image"/><Relationship Id="rId2" Target="../notesSlides/notesSlide2.xml" Type="http://schemas.openxmlformats.org/officeDocument/2006/relationships/notesSlide"/><Relationship Id="rId1" Target="../slideLayouts/slideLayout2.xml" Type="http://schemas.openxmlformats.org/officeDocument/2006/relationships/slideLayout"/></Relationships>
</file>

<file path=ppt/slides/_rels/slide4.xml.rels><?xml version="1.0" encoding="UTF-8" standalone="yes"?><Relationships xmlns="http://schemas.openxmlformats.org/package/2006/relationships"><Relationship Id="rId8" Target="../diagrams/drawing1.xml" Type="http://schemas.microsoft.com/office/2007/relationships/diagramDrawing"/><Relationship Id="rId7" Target="../diagrams/quickStyle1.xml" Type="http://schemas.openxmlformats.org/officeDocument/2006/relationships/diagramQuickStyle"/><Relationship Id="rId6" Target="../diagrams/layout1.xml" Type="http://schemas.openxmlformats.org/officeDocument/2006/relationships/diagramLayout"/><Relationship Id="rId5" Target="../diagrams/data1.xml" Type="http://schemas.openxmlformats.org/officeDocument/2006/relationships/diagramData"/><Relationship Id="rId4" Target="../diagrams/colors1.xml" Type="http://schemas.openxmlformats.org/officeDocument/2006/relationships/diagramColors"/><Relationship Id="rId3" Target="../media/image5.jpeg" Type="http://schemas.openxmlformats.org/officeDocument/2006/relationships/image"/><Relationship Id="rId2" Target="../notesSlides/notesSlide3.xml" Type="http://schemas.openxmlformats.org/officeDocument/2006/relationships/notesSlide"/><Relationship Id="rId1" Target="../slideLayouts/slideLayout2.xml" Type="http://schemas.openxmlformats.org/officeDocument/2006/relationships/slideLayout"/></Relationships>
</file>

<file path=ppt/slides/_rels/slide5.xml.rels><?xml version="1.0" encoding="UTF-8" standalone="yes"?><Relationships xmlns="http://schemas.openxmlformats.org/package/2006/relationships"><Relationship Id="rId3" Target="../media/image6.png" Type="http://schemas.openxmlformats.org/officeDocument/2006/relationships/image"/><Relationship Id="rId2" Target="../notesSlides/notesSlide4.xml" Type="http://schemas.openxmlformats.org/officeDocument/2006/relationships/notesSlide"/><Relationship Id="rId1" Target="../slideLayouts/slideLayout2.xml" Type="http://schemas.openxmlformats.org/officeDocument/2006/relationships/slideLayout"/></Relationships>
</file>

<file path=ppt/slides/_rels/slide6.xml.rels><?xml version="1.0" encoding="UTF-8" standalone="yes"?><Relationships xmlns="http://schemas.openxmlformats.org/package/2006/relationships"><Relationship Id="rId3" Target="../media/image7.png" Type="http://schemas.openxmlformats.org/officeDocument/2006/relationships/image"/><Relationship Id="rId2" Target="../notesSlides/notesSlide5.xml" Type="http://schemas.openxmlformats.org/officeDocument/2006/relationships/notesSlide"/><Relationship Id="rId1" Target="../slideLayouts/slideLayout2.xml" Type="http://schemas.openxmlformats.org/officeDocument/2006/relationships/slideLayout"/></Relationships>
</file>

<file path=ppt/slides/_rels/slide7.xml.rels><?xml version="1.0" encoding="UTF-8" standalone="yes"?><Relationships xmlns="http://schemas.openxmlformats.org/package/2006/relationships"><Relationship Id="rId3" Target="../media/image8.png" Type="http://schemas.openxmlformats.org/officeDocument/2006/relationships/image"/><Relationship Id="rId2" Target="../notesSlides/notesSlide6.xml" Type="http://schemas.openxmlformats.org/officeDocument/2006/relationships/notesSlide"/><Relationship Id="rId1" Target="../slideLayouts/slideLayout2.xml" Type="http://schemas.openxmlformats.org/officeDocument/2006/relationships/slideLayout"/></Relationships>
</file>

<file path=ppt/slides/_rels/slide8.xml.rels><?xml version="1.0" encoding="UTF-8" standalone="yes"?><Relationships xmlns="http://schemas.openxmlformats.org/package/2006/relationships"><Relationship Id="rId4" Target="../media/image10.png" Type="http://schemas.openxmlformats.org/officeDocument/2006/relationships/image"/><Relationship Id="rId3" Target="../media/image9.png" Type="http://schemas.openxmlformats.org/officeDocument/2006/relationships/image"/><Relationship Id="rId2" Target="../notesSlides/notesSlide7.xml" Type="http://schemas.openxmlformats.org/officeDocument/2006/relationships/notesSlide"/><Relationship Id="rId1" Target="../slideLayouts/slideLayout2.xml" Type="http://schemas.openxmlformats.org/officeDocument/2006/relationships/slideLayout"/></Relationships>
</file>

<file path=ppt/slides/_rels/slide9.xml.rels><?xml version="1.0" encoding="UTF-8" standalone="yes"?><Relationships xmlns="http://schemas.openxmlformats.org/package/2006/relationships"><Relationship Id="rId3" Target="../media/image11.png" Type="http://schemas.openxmlformats.org/officeDocument/2006/relationships/image"/><Relationship Id="rId2" Target="../notesSlides/notesSlide8.xml" Type="http://schemas.openxmlformats.org/officeDocument/2006/relationships/notesSlide"/><Relationship Id="rId1" Target="../slideLayouts/slideLayout2.xml" Type="http://schemas.openxmlformats.org/officeDocument/2006/relationships/slideLayout"/></Relationships>
</file>

<file path=ppt/slides/_rels/slide10.xml.rels><?xml version="1.0" encoding="UTF-8" standalone="yes"?><Relationships xmlns="http://schemas.openxmlformats.org/package/2006/relationships"><Relationship Id="rId3" Target="../media/image12.png" Type="http://schemas.openxmlformats.org/officeDocument/2006/relationships/image"/><Relationship Id="rId2" Target="../notesSlides/notesSlide9.xml" Type="http://schemas.openxmlformats.org/officeDocument/2006/relationships/notesSlide"/><Relationship Id="rId1" Target="../slideLayouts/slideLayout2.xml" Type="http://schemas.openxmlformats.org/officeDocument/2006/relationships/slideLayout"/></Relationships>
</file>

<file path=ppt/slides/_rels/slide11.xml.rels><?xml version="1.0" encoding="UTF-8" standalone="yes"?><Relationships xmlns="http://schemas.openxmlformats.org/package/2006/relationships"><Relationship Id="rId1" Target="../slideLayouts/slideLayout2.xml" Type="http://schemas.openxmlformats.org/officeDocument/2006/relationships/slideLayout"/></Relationships>
</file>

<file path=ppt/slides/_rels/slide12.xml.rels><?xml version="1.0" encoding="UTF-8" standalone="yes"?><Relationships xmlns="http://schemas.openxmlformats.org/package/2006/relationships"><Relationship Id="rId3" Target="../media/image13.jpeg" Type="http://schemas.openxmlformats.org/officeDocument/2006/relationships/image"/><Relationship Id="rId2" Target="../notesSlides/notesSlide10.xml" Type="http://schemas.openxmlformats.org/officeDocument/2006/relationships/notesSlide"/><Relationship Id="rId1" Target="../slideLayouts/slideLayout2.xml" Type="http://schemas.openxmlformats.org/officeDocument/2006/relationships/slideLayout"/></Relationships>
</file>

<file path=ppt/slides/_rels/slide13.xml.rels><?xml version="1.0" encoding="UTF-8" standalone="yes"?><Relationships xmlns="http://schemas.openxmlformats.org/package/2006/relationships"><Relationship Id="rId3" Target="../media/image14.png" Type="http://schemas.openxmlformats.org/officeDocument/2006/relationships/image"/><Relationship Id="rId2" Target="../notesSlides/notesSlide11.xml" Type="http://schemas.openxmlformats.org/officeDocument/2006/relationships/notesSlide"/><Relationship Id="rId1" Target="../slideLayouts/slideLayout2.xml" Type="http://schemas.openxmlformats.org/officeDocument/2006/relationships/slideLayout"/></Relationships>
</file>

<file path=ppt/slides/_rels/slide14.xml.rels><?xml version="1.0" encoding="UTF-8" standalone="yes"?><Relationships xmlns="http://schemas.openxmlformats.org/package/2006/relationships"><Relationship Id="rId1" Target="../slideLayouts/slideLayout2.xml" Type="http://schemas.openxmlformats.org/officeDocument/2006/relationships/slideLayout"/></Relationships>
</file>

<file path=ppt/slides/_rels/slide15.xml.rels><?xml version="1.0" encoding="UTF-8" standalone="yes"?><Relationships xmlns="http://schemas.openxmlformats.org/package/2006/relationships"><Relationship Id="rId2" Target="../notesSlides/notesSlide12.xml" Type="http://schemas.openxmlformats.org/officeDocument/2006/relationships/notesSlide"/><Relationship Id="rId1" Target="../slideLayouts/slideLayout2.xml" Type="http://schemas.openxmlformats.org/officeDocument/2006/relationships/slideLayout"/></Relationships>
</file>

<file path=ppt/slides/_rels/slide16.xml.rels><?xml version="1.0" encoding="UTF-8" standalone="yes"?><Relationships xmlns="http://schemas.openxmlformats.org/package/2006/relationships"><Relationship Id="rId2" Target="../media/image15.png" Type="http://schemas.openxmlformats.org/officeDocument/2006/relationships/image"/><Relationship Id="rId1" Target="../slideLayouts/slideLayout2.xml" Type="http://schemas.openxmlformats.org/officeDocument/2006/relationships/slideLayout"/></Relationships>
</file>

<file path=ppt/slides/_rels/slide17.xml.rels><?xml version="1.0" encoding="UTF-8" standalone="yes"?><Relationships xmlns="http://schemas.openxmlformats.org/package/2006/relationships"><Relationship Id="rId7" Target="https://gov.wales/sites/default/files/publications/2018-02/foundation-phase-framework-revised-2015.pdf" TargetMode="External" Type="http://schemas.openxmlformats.org/officeDocument/2006/relationships/hyperlink"/><Relationship Id="rId6" Target="https://hwb.gov.wales/storage/8f0b360f-f1f6-4bec-b11a-df88168007f9/learning-and-teaching-pedagogy.pdf" TargetMode="External" Type="http://schemas.openxmlformats.org/officeDocument/2006/relationships/hyperlink"/><Relationship Id="rId5" Target="https://discoverearlychildhoodedu.wordpress.com/2019/08/22/lev-vygotskys-social-development-theory/" TargetMode="External" Type="http://schemas.openxmlformats.org/officeDocument/2006/relationships/hyperlink"/><Relationship Id="rId4" Target="https://www.wesa.fm/education/2018-08-27/twenty-pittsburgh-kids-to-attend-pre-k-at-the-carnegie-science-center" TargetMode="External" Type="http://schemas.openxmlformats.org/officeDocument/2006/relationships/hyperlink"/><Relationship Id="rId3" Target="https://americanprofile.com/articles/simple-marbles-games/" TargetMode="External" Type="http://schemas.openxmlformats.org/officeDocument/2006/relationships/hyperlink"/><Relationship Id="rId2" Target="https://www.rbth.com/education/332871-vygotsky-soviet-psychology" TargetMode="External" Type="http://schemas.openxmlformats.org/officeDocument/2006/relationships/hyperlink"/><Relationship Id="rId1" Target="../slideLayouts/slideLayout2.xml" Type="http://schemas.openxmlformats.org/officeDocument/2006/relationships/slideLayout"/></Relationships>
</file>

<file path=ppt/slides/_rels/slide18.xml.rels><?xml version="1.0" encoding="UTF-8" standalone="yes"?><Relationships xmlns="http://schemas.openxmlformats.org/package/2006/relationships"><Relationship Id="rId10" Target="https://gov.wales/foundation-phase-framework" TargetMode="External" Type="http://schemas.openxmlformats.org/officeDocument/2006/relationships/hyperlink"/><Relationship Id="rId9" Target="https://gov.wales/designed-smile-child-oral-health-improvement-programme-whc201723" TargetMode="External" Type="http://schemas.openxmlformats.org/officeDocument/2006/relationships/hyperlink"/><Relationship Id="rId8" Target="https://hwb.gov.wales/api/storage/932d8940-56f5-4660-aa85-afb4e87560a9/an-introduction-to-the-professional-standards-for-teaching-and-leadership.pdf" TargetMode="External" Type="http://schemas.openxmlformats.org/officeDocument/2006/relationships/hyperlink"/><Relationship Id="rId7" Target="https://sbuhb.nhs.wales/news/swansea-bay-health-news/designed-to-smile" TargetMode="External" Type="http://schemas.openxmlformats.org/officeDocument/2006/relationships/hyperlink"/><Relationship Id="rId6" Target="https://sbuhb.nhs.wales/news/swansea-bay-health-news/designed-to-smile" TargetMode="External" Type="http://schemas.openxmlformats.org/officeDocument/2006/relationships/hyperlink"/><Relationship Id="rId5" Target="https://themontessorifamily.com/?s=prepared+environment" TargetMode="External" Type="http://schemas.openxmlformats.org/officeDocument/2006/relationships/hyperlink"/><Relationship Id="rId4" Target="https://www.cmu.edu/news/stories/archives/2014/may/may27_decoratedclassrooms.html" TargetMode="External" Type="http://schemas.openxmlformats.org/officeDocument/2006/relationships/hyperlink"/><Relationship Id="rId3" Target="https://www.estyn.gov.wales/effective-practice/enabling-pupils-become-independent-learners" TargetMode="External" Type="http://schemas.openxmlformats.org/officeDocument/2006/relationships/hyperlink"/><Relationship Id="rId2" Target="https://childrenshouse-montessori.com/2020/01/21/why-are-montessori-classrooms-mixed-age/" TargetMode="External" Type="http://schemas.openxmlformats.org/officeDocument/2006/relationships/hyperlink"/><Relationship Id="rId1" Target="../slideLayouts/slideLayout2.xml" Type="http://schemas.openxmlformats.org/officeDocument/2006/relationships/slideLayout"/></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AdjustHandles="1" noChangeArrowheads="1" noChangeAspect="1" noChangeShapeType="1" noEditPoints="1" noGrp="1" noMove="1" noResize="1" noRot="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nchor="ctr" numCol="1" rtlCol="0"/>
          <a:lstStyle/>
          <a:p>
            <a:pPr algn="ctr"/>
            <a:endParaRPr lang="en-US"/>
          </a:p>
        </p:txBody>
      </p:sp>
      <p:pic>
        <p:nvPicPr>
          <p:cNvPr id="6" name="Picture 5">
            <a:extLst>
              <a:ext uri="{FF2B5EF4-FFF2-40B4-BE49-F238E27FC236}">
                <a16:creationId xmlns:a16="http://schemas.microsoft.com/office/drawing/2014/main" id="{5581E150-4A3B-44A3-87D9-065335BB8232}"/>
              </a:ext>
            </a:extLst>
          </p:cNvPr>
          <p:cNvPicPr>
            <a:picLocks noChangeAspect="1"/>
          </p:cNvPicPr>
          <p:nvPr>
            <a:videoFile r:link="rId2"/>
            <p:extLst>
              <p:ext uri="{DAA4B4D4-6D71-4841-9C94-3DE7FCFB9230}">
                <p14:media xmlns:p14="http://schemas.microsoft.com/office/powerpoint/2010/main" r:embed="rId3"/>
              </p:ext>
            </p:extLst>
          </p:nvPr>
        </p:nvPicPr>
        <p:blipFill rotWithShape="1">
          <a:blip r:embed="rId4"/>
          <a:srcRect/>
          <a:stretch/>
        </p:blipFill>
        <p:spPr>
          <a:xfrm>
            <a:off x="-3047" y="10"/>
            <a:ext cx="12191999" cy="6857990"/>
          </a:xfrm>
          <a:prstGeom prst="rect">
            <a:avLst/>
          </a:prstGeom>
        </p:spPr>
      </p:pic>
      <p:sp>
        <p:nvSpPr>
          <p:cNvPr id="12" name="Rectangle 11">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AdjustHandles="1" noChangeArrowheads="1" noChangeAspect="1" noChangeShapeType="1" noEditPoints="1" noGrp="1" noMove="1" noResize="1" noRot="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numCol="1" rtlCol="0"/>
          <a:lstStyle/>
          <a:p>
            <a:pPr algn="ctr"/>
            <a:endParaRPr lang="en-US"/>
          </a:p>
        </p:txBody>
      </p:sp>
      <p:sp>
        <p:nvSpPr>
          <p:cNvPr id="2" name="Title 1">
            <a:extLst>
              <a:ext uri="{FF2B5EF4-FFF2-40B4-BE49-F238E27FC236}">
                <a16:creationId xmlns:a16="http://schemas.microsoft.com/office/drawing/2014/main" id="{22F55E29-43C5-40AC-8AFC-28FB2284EE14}"/>
              </a:ext>
            </a:extLst>
          </p:cNvPr>
          <p:cNvSpPr>
            <a:spLocks noGrp="1"/>
          </p:cNvSpPr>
          <p:nvPr>
            <p:ph type="ctrTitle"/>
          </p:nvPr>
        </p:nvSpPr>
        <p:spPr>
          <a:xfrm>
            <a:off x="1068525" y="210532"/>
            <a:ext cx="10058400" cy="3574778"/>
          </a:xfrm>
          <a:effectLst>
            <a:outerShdw algn="tl" blurRad="50800" dir="2700000" dist="38100" rotWithShape="0">
              <a:prstClr val="black">
                <a:alpha val="40000"/>
              </a:prstClr>
            </a:outerShdw>
          </a:effectLst>
        </p:spPr>
        <p:txBody>
          <a:bodyPr numCol="1">
            <a:normAutofit/>
          </a:bodyPr>
          <a:lstStyle/>
          <a:p>
            <a:r>
              <a:rPr altLang="en-GB" b="1" lang="en-GB" sz="5200">
                <a:solidFill>
                  <a:srgbClr val="FFFFFF"/>
                </a:solidFill>
              </a:rPr>
              <a:t>Demonstrate how learning theories can support effective teaching and learning.</a:t>
            </a:r>
          </a:p>
        </p:txBody>
      </p:sp>
      <p:sp>
        <p:nvSpPr>
          <p:cNvPr id="3" name="Subtitle 2">
            <a:extLst>
              <a:ext uri="{FF2B5EF4-FFF2-40B4-BE49-F238E27FC236}">
                <a16:creationId xmlns:a16="http://schemas.microsoft.com/office/drawing/2014/main" id="{AE5232F4-E9D9-43FF-9C0A-75CC80BE081C}"/>
              </a:ext>
            </a:extLst>
          </p:cNvPr>
          <p:cNvSpPr>
            <a:spLocks noGrp="1"/>
          </p:cNvSpPr>
          <p:nvPr>
            <p:ph idx="1" type="subTitle"/>
          </p:nvPr>
        </p:nvSpPr>
        <p:spPr>
          <a:xfrm>
            <a:off x="1071296" y="4417100"/>
            <a:ext cx="10058400" cy="1282707"/>
          </a:xfrm>
          <a:effectLst>
            <a:outerShdw algn="tl" blurRad="50800" dir="2700000" dist="38100" rotWithShape="0">
              <a:prstClr val="black">
                <a:alpha val="40000"/>
              </a:prstClr>
            </a:outerShdw>
          </a:effectLst>
        </p:spPr>
        <p:txBody>
          <a:bodyPr numCol="1">
            <a:normAutofit/>
          </a:bodyPr>
          <a:lstStyle/>
          <a:p>
            <a:r>
              <a:rPr altLang="en-GB" lang="en-GB" sz="2200">
                <a:solidFill>
                  <a:srgbClr val="FFFFFF"/>
                </a:solidFill>
              </a:rPr>
              <a:t>Declan Milton-Harris – 1900817</a:t>
            </a:r>
          </a:p>
          <a:p>
            <a:r>
              <a:rPr altLang="en-GB" lang="en-GB" sz="2200">
                <a:solidFill>
                  <a:srgbClr val="FFFFFF"/>
                </a:solidFill>
              </a:rPr>
              <a:t>Chloe Evans – 2105814</a:t>
            </a:r>
          </a:p>
          <a:p>
            <a:r>
              <a:rPr altLang="en-GB" lang="en-GB" sz="2200">
                <a:solidFill>
                  <a:srgbClr val="FFFFFF"/>
                </a:solidFill>
              </a:rPr>
              <a:t>Ryan John Green - 2017590</a:t>
            </a:r>
          </a:p>
        </p:txBody>
      </p:sp>
      <p:sp>
        <p:nvSpPr>
          <p:cNvPr id="4" name="Footer Placeholder 3">
            <a:extLst>
              <a:ext uri="{FF2B5EF4-FFF2-40B4-BE49-F238E27FC236}">
                <a16:creationId xmlns:a16="http://schemas.microsoft.com/office/drawing/2014/main" id="{63712433-549B-4755-9F87-C37DBB3D8B57}"/>
              </a:ext>
            </a:extLst>
          </p:cNvPr>
          <p:cNvSpPr>
            <a:spLocks noGrp="1"/>
          </p:cNvSpPr>
          <p:nvPr>
            <p:ph idx="11" sz="quarter" type="ftr"/>
          </p:nvPr>
        </p:nvSpPr>
        <p:spPr>
          <a:xfrm>
            <a:off x="4038600" y="6356350"/>
            <a:ext cx="4114800" cy="365125"/>
          </a:xfrm>
        </p:spPr>
        <p:txBody>
          <a:bodyPr numCol="1">
            <a:normAutofit/>
          </a:bodyPr>
          <a:lstStyle/>
          <a:p>
            <a:endParaRPr lang="en-US">
              <a:solidFill>
                <a:srgbClr val="FFFFFF"/>
              </a:solidFill>
            </a:endParaRPr>
          </a:p>
        </p:txBody>
      </p:sp>
    </p:spTree>
    <p:extLst>
      <p:ext uri="{BB962C8B-B14F-4D97-AF65-F5344CB8AC3E}">
        <p14:creationId xmlns:p14="http://schemas.microsoft.com/office/powerpoint/2010/main" val="24929537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tx2">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3FE13C-5907-4D4B-B98D-793BBA67607C}"/>
              </a:ext>
            </a:extLst>
          </p:cNvPr>
          <p:cNvSpPr>
            <a:spLocks noGrp="1"/>
          </p:cNvSpPr>
          <p:nvPr>
            <p:ph type="title"/>
          </p:nvPr>
        </p:nvSpPr>
        <p:spPr>
          <a:xfrm>
            <a:off x="565030" y="5691"/>
            <a:ext cx="10515600" cy="1325563"/>
          </a:xfrm>
        </p:spPr>
        <p:txBody>
          <a:bodyPr numCol="1"/>
          <a:lstStyle/>
          <a:p>
            <a:r>
              <a:rPr altLang="en-GB" lang="en-GB" u="sng"/>
              <a:t>Introduction </a:t>
            </a:r>
            <a:endParaRPr altLang="en-GB" lang="en-GB"/>
          </a:p>
        </p:txBody>
      </p:sp>
      <p:sp>
        <p:nvSpPr>
          <p:cNvPr id="3" name="Content Placeholder 2">
            <a:extLst>
              <a:ext uri="{FF2B5EF4-FFF2-40B4-BE49-F238E27FC236}">
                <a16:creationId xmlns:a16="http://schemas.microsoft.com/office/drawing/2014/main" id="{49AB67CD-7B41-4820-8B9B-3BD8D90C364C}"/>
              </a:ext>
            </a:extLst>
          </p:cNvPr>
          <p:cNvSpPr>
            <a:spLocks noGrp="1"/>
          </p:cNvSpPr>
          <p:nvPr>
            <p:ph idx="1"/>
          </p:nvPr>
        </p:nvSpPr>
        <p:spPr>
          <a:xfrm>
            <a:off x="291860" y="1149890"/>
            <a:ext cx="10515600" cy="5249245"/>
          </a:xfrm>
        </p:spPr>
        <p:txBody>
          <a:bodyPr anchor="t" bIns="45720" lIns="91440" numCol="1" rIns="91440" rtlCol="0" tIns="45720" vert="horz">
            <a:normAutofit fontScale="77500" lnSpcReduction="20000"/>
          </a:bodyPr>
          <a:lstStyle/>
          <a:p>
            <a:pPr indent="0" marL="0">
              <a:buNone/>
            </a:pPr>
            <a:r>
              <a:rPr altLang="en-GB" lang="en-GB">
                <a:ea typeface="+mn-lt"/>
                <a:cs typeface="+mn-lt"/>
              </a:rPr>
              <a:t>Piaget's Theory (Ryan):</a:t>
            </a:r>
            <a:endParaRPr altLang="en-GB" lang="en-GB">
              <a:cs typeface="Calibri"/>
            </a:endParaRPr>
          </a:p>
          <a:p>
            <a:r>
              <a:rPr altLang="en-GB" lang="en-GB">
                <a:ea typeface="+mn-lt"/>
                <a:cs typeface="+mn-lt"/>
              </a:rPr>
              <a:t>Born in Switzerland 1896; Graduated 1918 with a PhD; Worked for Alfred Binet</a:t>
            </a:r>
          </a:p>
          <a:p>
            <a:r>
              <a:rPr altLang="en-GB" lang="en-GB">
                <a:ea typeface="+mn-lt"/>
                <a:cs typeface="+mn-lt"/>
              </a:rPr>
              <a:t>Believed that children should learn based on their interests (Similar to Montessori)</a:t>
            </a:r>
          </a:p>
          <a:p>
            <a:r>
              <a:rPr altLang="en-GB" lang="en-GB">
                <a:ea typeface="+mn-lt"/>
                <a:cs typeface="+mn-lt"/>
              </a:rPr>
              <a:t>Children move through Four Stages of Cognitive Development. </a:t>
            </a:r>
          </a:p>
          <a:p>
            <a:pPr indent="0" marL="0">
              <a:buNone/>
            </a:pPr>
            <a:r>
              <a:rPr altLang="en-GB" lang="en-GB">
                <a:ea typeface="+mn-lt"/>
                <a:cs typeface="+mn-lt"/>
              </a:rPr>
              <a:t>Vygotsky’s Theory (Declan)</a:t>
            </a:r>
            <a:endParaRPr altLang="en-GB" lang="en-GB">
              <a:cs panose="020F0502020204030204" typeface="Calibri"/>
            </a:endParaRPr>
          </a:p>
          <a:p>
            <a:r>
              <a:rPr altLang="en-GB" lang="en-GB">
                <a:ea typeface="+mn-lt"/>
                <a:cs typeface="+mn-lt"/>
              </a:rPr>
              <a:t>Socio-cultural factors – language, culture, play. (Newman and Latifi, 2021).</a:t>
            </a:r>
            <a:endParaRPr altLang="en-GB" lang="en-GB"/>
          </a:p>
          <a:p>
            <a:r>
              <a:rPr altLang="en-GB" lang="en-GB">
                <a:ea typeface="+mn-lt"/>
                <a:cs typeface="+mn-lt"/>
              </a:rPr>
              <a:t>4 stages – "Primitive, Prelinguistic, Egocentric and inner ingrowth speech". (Bee and Boyd, 2019)</a:t>
            </a:r>
            <a:endParaRPr altLang="en-GB" lang="en-GB"/>
          </a:p>
          <a:p>
            <a:r>
              <a:rPr altLang="en-GB" lang="en-GB">
                <a:ea typeface="+mn-lt"/>
                <a:cs typeface="+mn-lt"/>
              </a:rPr>
              <a:t>Zone of proximal Development and Scaffolding.</a:t>
            </a:r>
            <a:endParaRPr altLang="en-GB" lang="en-GB">
              <a:cs typeface="Calibri"/>
            </a:endParaRPr>
          </a:p>
          <a:p>
            <a:r>
              <a:rPr altLang="en-GB" lang="en-GB">
                <a:ea typeface="+mn-lt"/>
                <a:cs typeface="+mn-lt"/>
              </a:rPr>
              <a:t>Learning assistance to promote learning.</a:t>
            </a:r>
            <a:endParaRPr lang="en-US">
              <a:ea typeface="+mn-lt"/>
              <a:cs typeface="+mn-lt"/>
            </a:endParaRPr>
          </a:p>
          <a:p>
            <a:pPr indent="0" marL="0">
              <a:buNone/>
            </a:pPr>
            <a:r>
              <a:rPr altLang="en-GB" lang="en-GB">
                <a:ea typeface="+mn-lt"/>
                <a:cs typeface="+mn-lt"/>
              </a:rPr>
              <a:t>Montessori</a:t>
            </a:r>
            <a:r>
              <a:rPr lang="en-US">
                <a:ea typeface="+mn-lt"/>
                <a:cs typeface="+mn-lt"/>
              </a:rPr>
              <a:t>’s Theory (Chloe)</a:t>
            </a:r>
          </a:p>
          <a:p>
            <a:r>
              <a:rPr lang="en-US">
                <a:ea typeface="+mn-lt"/>
                <a:cs typeface="+mn-lt"/>
              </a:rPr>
              <a:t>Independence</a:t>
            </a:r>
          </a:p>
          <a:p>
            <a:r>
              <a:rPr lang="en-US">
                <a:ea typeface="+mn-lt"/>
                <a:cs typeface="+mn-lt"/>
              </a:rPr>
              <a:t>Carine Robin (2019) Freedom within limits </a:t>
            </a:r>
          </a:p>
          <a:p>
            <a:r>
              <a:rPr lang="en-US">
                <a:ea typeface="+mn-lt"/>
                <a:cs typeface="+mn-lt"/>
              </a:rPr>
              <a:t>Respect for child’s natural development </a:t>
            </a:r>
          </a:p>
          <a:p>
            <a:endParaRPr altLang="en-GB" lang="en-GB">
              <a:cs panose="020F0502020204030204" typeface="Calibri"/>
            </a:endParaRPr>
          </a:p>
          <a:p>
            <a:endParaRPr altLang="en-GB" lang="en-GB">
              <a:cs panose="020F0502020204030204" typeface="Calibri"/>
            </a:endParaRPr>
          </a:p>
        </p:txBody>
      </p:sp>
      <p:pic>
        <p:nvPicPr>
          <p:cNvPr id="4" name="Picture 4">
            <a:extLst>
              <a:ext uri="{FF2B5EF4-FFF2-40B4-BE49-F238E27FC236}">
                <a16:creationId xmlns:a16="http://schemas.microsoft.com/office/drawing/2014/main" id="{5B52B156-8A73-4650-8F88-56AD02A1D07C}"/>
              </a:ext>
            </a:extLst>
          </p:cNvPr>
          <p:cNvPicPr>
            <a:picLocks noChangeAspect="1"/>
          </p:cNvPicPr>
          <p:nvPr/>
        </p:nvPicPr>
        <p:blipFill>
          <a:blip r:embed="rId3"/>
          <a:stretch>
            <a:fillRect/>
          </a:stretch>
        </p:blipFill>
        <p:spPr>
          <a:xfrm>
            <a:off x="10274059" y="2640871"/>
            <a:ext cx="1751164" cy="2381391"/>
          </a:xfrm>
          <a:prstGeom prst="rect">
            <a:avLst/>
          </a:prstGeom>
        </p:spPr>
      </p:pic>
      <p:sp>
        <p:nvSpPr>
          <p:cNvPr id="5" name="TextBox 4">
            <a:extLst>
              <a:ext uri="{FF2B5EF4-FFF2-40B4-BE49-F238E27FC236}">
                <a16:creationId xmlns:a16="http://schemas.microsoft.com/office/drawing/2014/main" id="{DDD810ED-61E9-40CF-83A1-1674B32F1A8A}"/>
              </a:ext>
            </a:extLst>
          </p:cNvPr>
          <p:cNvSpPr txBox="1"/>
          <p:nvPr/>
        </p:nvSpPr>
        <p:spPr>
          <a:xfrm>
            <a:off x="10144664" y="5011947"/>
            <a:ext cx="1765540" cy="369332"/>
          </a:xfrm>
          <a:prstGeom prst="rect">
            <a:avLst/>
          </a:prstGeom>
          <a:noFill/>
        </p:spPr>
        <p:txBody>
          <a:bodyPr anchor="t" anchorCtr="0" bIns="45720" compatLnSpc="1" forceAA="0" fromWordArt="0" horzOverflow="overflow" lIns="91440" numCol="1" rIns="91440" rot="0" rtlCol="0" spcCol="0" spcFirstLastPara="0" tIns="45720" vert="horz" vertOverflow="overflow" wrap="square">
            <a:prstTxWarp prst="textNoShape">
              <a:avLst/>
            </a:prstTxWarp>
            <a:spAutoFit/>
          </a:bodyPr>
          <a:lstStyle/>
          <a:p>
            <a:r>
              <a:rPr altLang="en-GB" lang="en-GB">
                <a:cs typeface="Calibri"/>
              </a:rPr>
              <a:t>(Berliner, 2020)</a:t>
            </a:r>
          </a:p>
        </p:txBody>
      </p:sp>
      <p:pic>
        <p:nvPicPr>
          <p:cNvPr descr="A picture containing person, posing  Description automatically generated" id="6" name="Picture 6">
            <a:extLst>
              <a:ext uri="{FF2B5EF4-FFF2-40B4-BE49-F238E27FC236}">
                <a16:creationId xmlns:a16="http://schemas.microsoft.com/office/drawing/2014/main" id="{17CAC123-272A-4173-ABE9-8B03E501A4C8}"/>
              </a:ext>
            </a:extLst>
          </p:cNvPr>
          <p:cNvPicPr>
            <a:picLocks noChangeAspect="1"/>
          </p:cNvPicPr>
          <p:nvPr/>
        </p:nvPicPr>
        <p:blipFill>
          <a:blip r:embed="rId4"/>
          <a:stretch>
            <a:fillRect/>
          </a:stretch>
        </p:blipFill>
        <p:spPr>
          <a:xfrm>
            <a:off x="6960432" y="4093564"/>
            <a:ext cx="1868774" cy="1868774"/>
          </a:xfrm>
          <a:prstGeom prst="rect">
            <a:avLst/>
          </a:prstGeom>
        </p:spPr>
      </p:pic>
      <p:sp>
        <p:nvSpPr>
          <p:cNvPr id="7" name="TextBox 6">
            <a:extLst>
              <a:ext uri="{FF2B5EF4-FFF2-40B4-BE49-F238E27FC236}">
                <a16:creationId xmlns:a16="http://schemas.microsoft.com/office/drawing/2014/main" id="{C1991014-3AC0-4372-9CF7-AC562A57B473}"/>
              </a:ext>
            </a:extLst>
          </p:cNvPr>
          <p:cNvSpPr txBox="1"/>
          <p:nvPr/>
        </p:nvSpPr>
        <p:spPr>
          <a:xfrm>
            <a:off x="6848007" y="6061023"/>
            <a:ext cx="2405921" cy="923330"/>
          </a:xfrm>
          <a:prstGeom prst="rect">
            <a:avLst/>
          </a:prstGeom>
          <a:noFill/>
        </p:spPr>
        <p:txBody>
          <a:bodyPr anchor="t" anchorCtr="0" bIns="45720" compatLnSpc="1" forceAA="0" fromWordArt="0" horzOverflow="overflow" lIns="91440" numCol="1" rIns="91440" rot="0" rtlCol="0" spcCol="0" spcFirstLastPara="0" tIns="45720" vert="horz" vertOverflow="overflow" wrap="square">
            <a:prstTxWarp prst="textNoShape">
              <a:avLst/>
            </a:prstTxWarp>
            <a:spAutoFit/>
          </a:bodyPr>
          <a:lstStyle/>
          <a:p>
            <a:r>
              <a:rPr lang="en-US"/>
              <a:t>https://www.biography.com/scholar/maria-montessori</a:t>
            </a:r>
          </a:p>
        </p:txBody>
      </p:sp>
    </p:spTree>
    <p:extLst>
      <p:ext uri="{BB962C8B-B14F-4D97-AF65-F5344CB8AC3E}">
        <p14:creationId xmlns:p14="http://schemas.microsoft.com/office/powerpoint/2010/main" val="19447147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E7523F-06E1-4333-BE17-83E3A43B53C3}"/>
              </a:ext>
            </a:extLst>
          </p:cNvPr>
          <p:cNvSpPr>
            <a:spLocks noGrp="1"/>
          </p:cNvSpPr>
          <p:nvPr>
            <p:ph type="title"/>
          </p:nvPr>
        </p:nvSpPr>
        <p:spPr>
          <a:xfrm>
            <a:off x="108397" y="118280"/>
            <a:ext cx="3893713" cy="1336295"/>
          </a:xfrm>
        </p:spPr>
        <p:txBody>
          <a:bodyPr numCol="1">
            <a:normAutofit fontScale="90000"/>
          </a:bodyPr>
          <a:lstStyle/>
          <a:p>
            <a:pPr algn="ctr"/>
            <a:r>
              <a:rPr altLang="en-GB" lang="en-GB" sz="3200" u="sng">
                <a:cs typeface="Calibri Light"/>
              </a:rPr>
              <a:t>Piaget's Four Stages of Cognitive Development</a:t>
            </a:r>
            <a:endParaRPr lang="en-US" u="sng">
              <a:cs typeface="Calibri Light"/>
            </a:endParaRPr>
          </a:p>
        </p:txBody>
      </p:sp>
      <p:graphicFrame>
        <p:nvGraphicFramePr>
          <p:cNvPr id="5" name="Table 4">
            <a:extLst>
              <a:ext uri="{FF2B5EF4-FFF2-40B4-BE49-F238E27FC236}">
                <a16:creationId xmlns:a16="http://schemas.microsoft.com/office/drawing/2014/main" id="{6F35EC43-4671-46B4-9636-FA988E42AB9F}"/>
              </a:ext>
            </a:extLst>
          </p:cNvPr>
          <p:cNvGraphicFramePr>
            <a:graphicFrameLocks noGrp="1"/>
          </p:cNvGraphicFramePr>
          <p:nvPr>
            <p:extLst>
              <p:ext uri="{D42A27DB-BD31-4B8C-83A1-F6EECF244321}">
                <p14:modId xmlns:p14="http://schemas.microsoft.com/office/powerpoint/2010/main" val="896504274"/>
              </p:ext>
            </p:extLst>
          </p:nvPr>
        </p:nvGraphicFramePr>
        <p:xfrm>
          <a:off x="3933422" y="499056"/>
          <a:ext cx="7860936" cy="5329859"/>
        </p:xfrm>
        <a:graphic>
          <a:graphicData uri="http://schemas.openxmlformats.org/drawingml/2006/table">
            <a:tbl>
              <a:tblPr bandRow="1" firstRow="1">
                <a:tableStyleId>{5940675A-B579-460E-94D1-54222C63F5DA}</a:tableStyleId>
              </a:tblPr>
              <a:tblGrid>
                <a:gridCol w="2620021">
                  <a:extLst>
                    <a:ext uri="{9D8B030D-6E8A-4147-A177-3AD203B41FA5}">
                      <a16:colId xmlns:a16="http://schemas.microsoft.com/office/drawing/2014/main" val="3470554846"/>
                    </a:ext>
                  </a:extLst>
                </a:gridCol>
                <a:gridCol w="2620021">
                  <a:extLst>
                    <a:ext uri="{9D8B030D-6E8A-4147-A177-3AD203B41FA5}">
                      <a16:colId xmlns:a16="http://schemas.microsoft.com/office/drawing/2014/main" val="782038976"/>
                    </a:ext>
                  </a:extLst>
                </a:gridCol>
                <a:gridCol w="2620894">
                  <a:extLst>
                    <a:ext uri="{9D8B030D-6E8A-4147-A177-3AD203B41FA5}">
                      <a16:colId xmlns:a16="http://schemas.microsoft.com/office/drawing/2014/main" val="2918139056"/>
                    </a:ext>
                  </a:extLst>
                </a:gridCol>
              </a:tblGrid>
              <a:tr h="1073239">
                <a:tc>
                  <a:txBody>
                    <a:bodyPr numCol="1"/>
                    <a:lstStyle/>
                    <a:p>
                      <a:pPr algn="ctr"/>
                      <a:endParaRPr altLang="en-GB" b="1" lang="en-GB" sz="1600">
                        <a:effectLst/>
                      </a:endParaRPr>
                    </a:p>
                    <a:p>
                      <a:pPr algn="ctr" lvl="0">
                        <a:buNone/>
                      </a:pPr>
                      <a:endParaRPr altLang="en-GB" b="1" lang="en-GB" sz="1600">
                        <a:effectLst/>
                      </a:endParaRPr>
                    </a:p>
                    <a:p>
                      <a:pPr algn="ctr" lvl="0">
                        <a:buNone/>
                      </a:pPr>
                      <a:r>
                        <a:rPr altLang="en-GB" b="1" lang="en-GB" sz="1600">
                          <a:effectLst/>
                        </a:rPr>
                        <a:t>Stage</a:t>
                      </a:r>
                      <a:endParaRPr altLang="en-GB" b="1" lang="en-GB" sz="1600"/>
                    </a:p>
                    <a:p>
                      <a:pPr algn="ctr"/>
                      <a:endParaRPr altLang="en-GB" b="1" lang="en-GB" sz="1600">
                        <a:effectLst/>
                      </a:endParaRPr>
                    </a:p>
                  </a:txBody>
                  <a:tcPr marB="0" marL="68580" marR="68580" marT="0">
                    <a:solidFill>
                      <a:schemeClr val="accent2">
                        <a:lumMod val="60000"/>
                        <a:lumOff val="40000"/>
                      </a:schemeClr>
                    </a:solidFill>
                  </a:tcPr>
                </a:tc>
                <a:tc>
                  <a:txBody>
                    <a:bodyPr numCol="1"/>
                    <a:lstStyle/>
                    <a:p>
                      <a:pPr algn="ctr"/>
                      <a:endParaRPr altLang="en-GB" b="1" lang="en-GB" sz="1600">
                        <a:effectLst/>
                      </a:endParaRPr>
                    </a:p>
                    <a:p>
                      <a:pPr algn="ctr"/>
                      <a:endParaRPr altLang="en-GB" b="1" lang="en-GB" sz="1600">
                        <a:effectLst/>
                      </a:endParaRPr>
                    </a:p>
                    <a:p>
                      <a:pPr algn="ctr" lvl="0">
                        <a:buNone/>
                      </a:pPr>
                      <a:r>
                        <a:rPr altLang="en-GB" b="1" lang="en-GB" sz="1600">
                          <a:effectLst/>
                        </a:rPr>
                        <a:t>Age Achieved</a:t>
                      </a:r>
                      <a:endParaRPr altLang="en-GB" b="1" lang="en-GB" sz="1600"/>
                    </a:p>
                  </a:txBody>
                  <a:tcPr marB="0" marL="68580" marR="68580" marT="0">
                    <a:solidFill>
                      <a:schemeClr val="accent1">
                        <a:lumMod val="40000"/>
                        <a:lumOff val="60000"/>
                      </a:schemeClr>
                    </a:solidFill>
                  </a:tcPr>
                </a:tc>
                <a:tc>
                  <a:txBody>
                    <a:bodyPr numCol="1"/>
                    <a:lstStyle/>
                    <a:p>
                      <a:pPr algn="ctr"/>
                      <a:endParaRPr altLang="en-GB" b="1" lang="en-GB" sz="1600">
                        <a:effectLst/>
                      </a:endParaRPr>
                    </a:p>
                    <a:p>
                      <a:pPr algn="ctr" lvl="0">
                        <a:buNone/>
                      </a:pPr>
                      <a:endParaRPr altLang="en-GB" b="1" lang="en-GB" sz="1600">
                        <a:effectLst/>
                      </a:endParaRPr>
                    </a:p>
                    <a:p>
                      <a:pPr algn="ctr" lvl="0">
                        <a:buNone/>
                      </a:pPr>
                      <a:r>
                        <a:rPr altLang="en-GB" b="1" lang="en-GB" sz="1600">
                          <a:effectLst/>
                        </a:rPr>
                        <a:t>Objective</a:t>
                      </a:r>
                      <a:endParaRPr altLang="en-GB" b="1" lang="en-GB" sz="1600"/>
                    </a:p>
                  </a:txBody>
                  <a:tcPr marB="0" marL="68580" marR="68580" marT="0">
                    <a:solidFill>
                      <a:schemeClr val="accent6">
                        <a:lumMod val="60000"/>
                        <a:lumOff val="40000"/>
                      </a:schemeClr>
                    </a:solidFill>
                  </a:tcPr>
                </a:tc>
                <a:extLst>
                  <a:ext uri="{0D108BD9-81ED-4DB2-BD59-A6C34878D82A}">
                    <a16:rowId xmlns:a16="http://schemas.microsoft.com/office/drawing/2014/main" val="719287581"/>
                  </a:ext>
                </a:extLst>
              </a:tr>
              <a:tr h="1064155">
                <a:tc>
                  <a:txBody>
                    <a:bodyPr numCol="1"/>
                    <a:lstStyle/>
                    <a:p>
                      <a:pPr algn="ctr"/>
                      <a:endParaRPr altLang="en-GB" lang="en-GB" sz="1600">
                        <a:effectLst/>
                      </a:endParaRPr>
                    </a:p>
                    <a:p>
                      <a:pPr algn="ctr" lvl="0">
                        <a:buNone/>
                      </a:pPr>
                      <a:endParaRPr altLang="en-GB" lang="en-GB" sz="1600">
                        <a:effectLst/>
                      </a:endParaRPr>
                    </a:p>
                    <a:p>
                      <a:pPr algn="ctr" lvl="0">
                        <a:buNone/>
                      </a:pPr>
                      <a:r>
                        <a:rPr altLang="en-GB" lang="en-GB" sz="1600">
                          <a:effectLst/>
                        </a:rPr>
                        <a:t>Sensorimotor</a:t>
                      </a:r>
                      <a:endParaRPr altLang="en-GB" lang="en-GB" sz="1600"/>
                    </a:p>
                    <a:p>
                      <a:pPr algn="ctr"/>
                      <a:endParaRPr altLang="en-GB" lang="en-GB" sz="1600">
                        <a:effectLst/>
                      </a:endParaRPr>
                    </a:p>
                  </a:txBody>
                  <a:tcPr marB="0" marL="68580" marR="68580" marT="0">
                    <a:solidFill>
                      <a:schemeClr val="bg1">
                        <a:lumMod val="95000"/>
                      </a:schemeClr>
                    </a:solidFill>
                  </a:tcPr>
                </a:tc>
                <a:tc>
                  <a:txBody>
                    <a:bodyPr numCol="1"/>
                    <a:lstStyle/>
                    <a:p>
                      <a:pPr algn="ctr"/>
                      <a:endParaRPr altLang="en-GB" lang="en-GB" sz="1600">
                        <a:effectLst/>
                      </a:endParaRPr>
                    </a:p>
                    <a:p>
                      <a:pPr algn="ctr" lvl="0">
                        <a:buNone/>
                      </a:pPr>
                      <a:endParaRPr altLang="en-GB" lang="en-GB" sz="1600">
                        <a:effectLst/>
                      </a:endParaRPr>
                    </a:p>
                    <a:p>
                      <a:pPr algn="ctr" lvl="0">
                        <a:buNone/>
                      </a:pPr>
                      <a:r>
                        <a:rPr altLang="en-GB" lang="en-GB" sz="1600">
                          <a:effectLst/>
                        </a:rPr>
                        <a:t>Birth – 24mths</a:t>
                      </a:r>
                      <a:endParaRPr altLang="en-GB" lang="en-GB" sz="1600"/>
                    </a:p>
                  </a:txBody>
                  <a:tcPr marB="0" marL="68580" marR="68580" marT="0">
                    <a:solidFill>
                      <a:schemeClr val="bg1">
                        <a:lumMod val="95000"/>
                      </a:schemeClr>
                    </a:solidFill>
                  </a:tcPr>
                </a:tc>
                <a:tc>
                  <a:txBody>
                    <a:bodyPr numCol="1"/>
                    <a:lstStyle/>
                    <a:p>
                      <a:pPr algn="ctr"/>
                      <a:endParaRPr altLang="en-GB" lang="en-GB" sz="1600">
                        <a:effectLst/>
                      </a:endParaRPr>
                    </a:p>
                    <a:p>
                      <a:pPr algn="ctr" lvl="0">
                        <a:buNone/>
                      </a:pPr>
                      <a:endParaRPr altLang="en-GB" lang="en-GB" sz="1600">
                        <a:effectLst/>
                      </a:endParaRPr>
                    </a:p>
                    <a:p>
                      <a:pPr algn="ctr" lvl="0">
                        <a:buNone/>
                      </a:pPr>
                      <a:r>
                        <a:rPr altLang="en-GB" lang="en-GB" sz="1600">
                          <a:effectLst/>
                        </a:rPr>
                        <a:t>Object Permanence</a:t>
                      </a:r>
                      <a:endParaRPr altLang="en-GB" lang="en-GB" sz="1600"/>
                    </a:p>
                  </a:txBody>
                  <a:tcPr marB="0" marL="68580" marR="68580" marT="0">
                    <a:solidFill>
                      <a:schemeClr val="bg1">
                        <a:lumMod val="95000"/>
                      </a:schemeClr>
                    </a:solidFill>
                  </a:tcPr>
                </a:tc>
                <a:extLst>
                  <a:ext uri="{0D108BD9-81ED-4DB2-BD59-A6C34878D82A}">
                    <a16:rowId xmlns:a16="http://schemas.microsoft.com/office/drawing/2014/main" val="3279123182"/>
                  </a:ext>
                </a:extLst>
              </a:tr>
              <a:tr h="1064155">
                <a:tc>
                  <a:txBody>
                    <a:bodyPr numCol="1"/>
                    <a:lstStyle/>
                    <a:p>
                      <a:pPr algn="ctr"/>
                      <a:endParaRPr altLang="en-GB" lang="en-GB" sz="1600">
                        <a:effectLst/>
                      </a:endParaRPr>
                    </a:p>
                    <a:p>
                      <a:pPr algn="ctr" lvl="0">
                        <a:buNone/>
                      </a:pPr>
                      <a:endParaRPr altLang="en-GB" lang="en-GB" sz="1600">
                        <a:effectLst/>
                      </a:endParaRPr>
                    </a:p>
                    <a:p>
                      <a:pPr algn="ctr" lvl="0">
                        <a:buNone/>
                      </a:pPr>
                      <a:r>
                        <a:rPr altLang="en-GB" lang="en-GB" sz="1600">
                          <a:effectLst/>
                        </a:rPr>
                        <a:t>Pre-operational</a:t>
                      </a:r>
                    </a:p>
                    <a:p>
                      <a:pPr algn="ctr"/>
                      <a:endParaRPr altLang="en-GB" lang="en-GB" sz="1600">
                        <a:effectLst/>
                      </a:endParaRPr>
                    </a:p>
                  </a:txBody>
                  <a:tcPr marB="0" marL="68580" marR="68580" marT="0">
                    <a:solidFill>
                      <a:schemeClr val="bg1">
                        <a:lumMod val="95000"/>
                      </a:schemeClr>
                    </a:solidFill>
                  </a:tcPr>
                </a:tc>
                <a:tc>
                  <a:txBody>
                    <a:bodyPr numCol="1"/>
                    <a:lstStyle/>
                    <a:p>
                      <a:pPr algn="ctr"/>
                      <a:endParaRPr altLang="en-GB" lang="en-GB" sz="1600">
                        <a:effectLst/>
                      </a:endParaRPr>
                    </a:p>
                    <a:p>
                      <a:pPr algn="ctr"/>
                      <a:endParaRPr altLang="en-GB" lang="en-GB" sz="1600">
                        <a:effectLst/>
                      </a:endParaRPr>
                    </a:p>
                    <a:p>
                      <a:pPr algn="ctr" lvl="0">
                        <a:buNone/>
                      </a:pPr>
                      <a:r>
                        <a:rPr altLang="en-GB" lang="en-GB" sz="1600">
                          <a:effectLst/>
                        </a:rPr>
                        <a:t>2 – 7yrs </a:t>
                      </a:r>
                      <a:endParaRPr altLang="en-GB" lang="en-GB" sz="1600"/>
                    </a:p>
                  </a:txBody>
                  <a:tcPr marB="0" marL="68580" marR="68580" marT="0">
                    <a:solidFill>
                      <a:schemeClr val="bg1">
                        <a:lumMod val="95000"/>
                      </a:schemeClr>
                    </a:solidFill>
                  </a:tcPr>
                </a:tc>
                <a:tc>
                  <a:txBody>
                    <a:bodyPr numCol="1"/>
                    <a:lstStyle/>
                    <a:p>
                      <a:pPr algn="ctr"/>
                      <a:endParaRPr altLang="en-GB" lang="en-GB" sz="1600">
                        <a:effectLst/>
                      </a:endParaRPr>
                    </a:p>
                    <a:p>
                      <a:pPr algn="ctr" lvl="0">
                        <a:buNone/>
                      </a:pPr>
                      <a:endParaRPr altLang="en-GB" lang="en-GB" sz="1600">
                        <a:effectLst/>
                      </a:endParaRPr>
                    </a:p>
                    <a:p>
                      <a:pPr algn="ctr" lvl="0">
                        <a:buNone/>
                      </a:pPr>
                      <a:r>
                        <a:rPr altLang="en-GB" lang="en-GB" sz="1600">
                          <a:effectLst/>
                        </a:rPr>
                        <a:t>Symbolic Thought</a:t>
                      </a:r>
                      <a:endParaRPr altLang="en-GB" lang="en-GB" sz="1600"/>
                    </a:p>
                  </a:txBody>
                  <a:tcPr marB="0" marL="68580" marR="68580" marT="0">
                    <a:solidFill>
                      <a:schemeClr val="bg1">
                        <a:lumMod val="95000"/>
                      </a:schemeClr>
                    </a:solidFill>
                  </a:tcPr>
                </a:tc>
                <a:extLst>
                  <a:ext uri="{0D108BD9-81ED-4DB2-BD59-A6C34878D82A}">
                    <a16:rowId xmlns:a16="http://schemas.microsoft.com/office/drawing/2014/main" val="2339334854"/>
                  </a:ext>
                </a:extLst>
              </a:tr>
              <a:tr h="1064155">
                <a:tc>
                  <a:txBody>
                    <a:bodyPr numCol="1"/>
                    <a:lstStyle/>
                    <a:p>
                      <a:pPr algn="ctr"/>
                      <a:endParaRPr altLang="en-GB" lang="en-GB" sz="1600">
                        <a:effectLst/>
                      </a:endParaRPr>
                    </a:p>
                    <a:p>
                      <a:pPr algn="ctr" lvl="0">
                        <a:buNone/>
                      </a:pPr>
                      <a:endParaRPr altLang="en-GB" lang="en-GB" sz="1600">
                        <a:effectLst/>
                      </a:endParaRPr>
                    </a:p>
                    <a:p>
                      <a:pPr algn="ctr" lvl="0">
                        <a:buNone/>
                      </a:pPr>
                      <a:r>
                        <a:rPr altLang="en-GB" lang="en-GB" sz="1600">
                          <a:effectLst/>
                        </a:rPr>
                        <a:t>Concrete Operational</a:t>
                      </a:r>
                      <a:endParaRPr altLang="en-GB" lang="en-GB" sz="1600"/>
                    </a:p>
                    <a:p>
                      <a:pPr algn="ctr"/>
                      <a:endParaRPr altLang="en-GB" lang="en-GB" sz="1600">
                        <a:effectLst/>
                      </a:endParaRPr>
                    </a:p>
                  </a:txBody>
                  <a:tcPr marB="0" marL="68580" marR="68580" marT="0">
                    <a:solidFill>
                      <a:schemeClr val="bg1">
                        <a:lumMod val="95000"/>
                      </a:schemeClr>
                    </a:solidFill>
                  </a:tcPr>
                </a:tc>
                <a:tc>
                  <a:txBody>
                    <a:bodyPr numCol="1"/>
                    <a:lstStyle/>
                    <a:p>
                      <a:pPr algn="ctr"/>
                      <a:endParaRPr altLang="en-GB" lang="en-GB" sz="1600">
                        <a:effectLst/>
                      </a:endParaRPr>
                    </a:p>
                    <a:p>
                      <a:pPr algn="ctr" lvl="0">
                        <a:buNone/>
                      </a:pPr>
                      <a:endParaRPr altLang="en-GB" lang="en-GB" sz="1600">
                        <a:effectLst/>
                      </a:endParaRPr>
                    </a:p>
                    <a:p>
                      <a:pPr algn="ctr" lvl="0">
                        <a:buNone/>
                      </a:pPr>
                      <a:r>
                        <a:rPr altLang="en-GB" lang="en-GB" sz="1600">
                          <a:effectLst/>
                        </a:rPr>
                        <a:t>7 – 11yrs</a:t>
                      </a:r>
                      <a:endParaRPr altLang="en-GB" lang="en-GB" sz="1600"/>
                    </a:p>
                  </a:txBody>
                  <a:tcPr marB="0" marL="68580" marR="68580" marT="0">
                    <a:solidFill>
                      <a:schemeClr val="bg1">
                        <a:lumMod val="95000"/>
                      </a:schemeClr>
                    </a:solidFill>
                  </a:tcPr>
                </a:tc>
                <a:tc>
                  <a:txBody>
                    <a:bodyPr numCol="1"/>
                    <a:lstStyle/>
                    <a:p>
                      <a:pPr algn="ctr"/>
                      <a:endParaRPr altLang="en-GB" lang="en-GB" sz="1600">
                        <a:effectLst/>
                      </a:endParaRPr>
                    </a:p>
                    <a:p>
                      <a:pPr algn="ctr"/>
                      <a:endParaRPr altLang="en-GB" lang="en-GB" sz="1600">
                        <a:effectLst/>
                      </a:endParaRPr>
                    </a:p>
                    <a:p>
                      <a:pPr algn="ctr" lvl="0">
                        <a:buNone/>
                      </a:pPr>
                      <a:r>
                        <a:rPr altLang="en-GB" lang="en-GB" sz="1600">
                          <a:effectLst/>
                        </a:rPr>
                        <a:t>Logical Thought</a:t>
                      </a:r>
                      <a:endParaRPr altLang="en-GB" lang="en-GB" sz="1600"/>
                    </a:p>
                  </a:txBody>
                  <a:tcPr marB="0" marL="68580" marR="68580" marT="0">
                    <a:solidFill>
                      <a:schemeClr val="bg1">
                        <a:lumMod val="95000"/>
                      </a:schemeClr>
                    </a:solidFill>
                  </a:tcPr>
                </a:tc>
                <a:extLst>
                  <a:ext uri="{0D108BD9-81ED-4DB2-BD59-A6C34878D82A}">
                    <a16:rowId xmlns:a16="http://schemas.microsoft.com/office/drawing/2014/main" val="1491616469"/>
                  </a:ext>
                </a:extLst>
              </a:tr>
              <a:tr h="1064155">
                <a:tc>
                  <a:txBody>
                    <a:bodyPr numCol="1"/>
                    <a:lstStyle/>
                    <a:p>
                      <a:pPr algn="ctr"/>
                      <a:endParaRPr altLang="en-GB" lang="en-GB" sz="1600">
                        <a:effectLst/>
                      </a:endParaRPr>
                    </a:p>
                    <a:p>
                      <a:pPr algn="ctr" lvl="0">
                        <a:buNone/>
                      </a:pPr>
                      <a:endParaRPr altLang="en-GB" lang="en-GB" sz="1600">
                        <a:effectLst/>
                      </a:endParaRPr>
                    </a:p>
                    <a:p>
                      <a:pPr algn="ctr" lvl="0">
                        <a:buNone/>
                      </a:pPr>
                      <a:r>
                        <a:rPr altLang="en-GB" lang="en-GB" sz="1600">
                          <a:effectLst/>
                        </a:rPr>
                        <a:t>Formal Operational</a:t>
                      </a:r>
                      <a:endParaRPr altLang="en-GB" lang="en-GB" sz="1600"/>
                    </a:p>
                    <a:p>
                      <a:pPr algn="ctr"/>
                      <a:endParaRPr altLang="en-GB" lang="en-GB" sz="1600">
                        <a:effectLst/>
                      </a:endParaRPr>
                    </a:p>
                  </a:txBody>
                  <a:tcPr marB="0" marL="68580" marR="68580" marT="0">
                    <a:solidFill>
                      <a:schemeClr val="bg1">
                        <a:lumMod val="95000"/>
                      </a:schemeClr>
                    </a:solidFill>
                  </a:tcPr>
                </a:tc>
                <a:tc>
                  <a:txBody>
                    <a:bodyPr numCol="1"/>
                    <a:lstStyle/>
                    <a:p>
                      <a:pPr algn="ctr"/>
                      <a:endParaRPr altLang="en-GB" lang="en-GB" sz="1600">
                        <a:effectLst/>
                      </a:endParaRPr>
                    </a:p>
                    <a:p>
                      <a:pPr algn="ctr" lvl="0">
                        <a:buNone/>
                      </a:pPr>
                      <a:endParaRPr altLang="en-GB" lang="en-GB" sz="1600">
                        <a:effectLst/>
                      </a:endParaRPr>
                    </a:p>
                    <a:p>
                      <a:pPr algn="ctr" lvl="0">
                        <a:buNone/>
                      </a:pPr>
                      <a:r>
                        <a:rPr altLang="en-GB" lang="en-GB" sz="1600">
                          <a:effectLst/>
                        </a:rPr>
                        <a:t>Adolescence – Adulthood</a:t>
                      </a:r>
                      <a:endParaRPr altLang="en-GB" lang="en-GB" sz="1600"/>
                    </a:p>
                  </a:txBody>
                  <a:tcPr marB="0" marL="68580" marR="68580" marT="0">
                    <a:solidFill>
                      <a:schemeClr val="bg1">
                        <a:lumMod val="95000"/>
                      </a:schemeClr>
                    </a:solidFill>
                  </a:tcPr>
                </a:tc>
                <a:tc>
                  <a:txBody>
                    <a:bodyPr numCol="1"/>
                    <a:lstStyle/>
                    <a:p>
                      <a:pPr algn="ctr"/>
                      <a:endParaRPr altLang="en-GB" lang="en-GB" sz="1600">
                        <a:effectLst/>
                      </a:endParaRPr>
                    </a:p>
                    <a:p>
                      <a:pPr algn="ctr" lvl="0">
                        <a:buNone/>
                      </a:pPr>
                      <a:endParaRPr altLang="en-GB" lang="en-GB" sz="1600">
                        <a:effectLst/>
                      </a:endParaRPr>
                    </a:p>
                    <a:p>
                      <a:pPr algn="ctr" lvl="0">
                        <a:buNone/>
                      </a:pPr>
                      <a:r>
                        <a:rPr altLang="en-GB" lang="en-GB" sz="1600">
                          <a:effectLst/>
                        </a:rPr>
                        <a:t>Scientific Reasoning</a:t>
                      </a:r>
                      <a:endParaRPr altLang="en-GB" lang="en-GB" sz="1600"/>
                    </a:p>
                    <a:p>
                      <a:pPr algn="ctr"/>
                      <a:endParaRPr altLang="en-GB" lang="en-GB" sz="1600">
                        <a:effectLst/>
                      </a:endParaRPr>
                    </a:p>
                  </a:txBody>
                  <a:tcPr marB="0" marL="68580" marR="68580" marT="0">
                    <a:solidFill>
                      <a:schemeClr val="bg1">
                        <a:lumMod val="95000"/>
                      </a:schemeClr>
                    </a:solidFill>
                  </a:tcPr>
                </a:tc>
                <a:extLst>
                  <a:ext uri="{0D108BD9-81ED-4DB2-BD59-A6C34878D82A}">
                    <a16:rowId xmlns:a16="http://schemas.microsoft.com/office/drawing/2014/main" val="3677966555"/>
                  </a:ext>
                </a:extLst>
              </a:tr>
            </a:tbl>
          </a:graphicData>
        </a:graphic>
      </p:graphicFrame>
      <p:pic>
        <p:nvPicPr>
          <p:cNvPr descr="A picture containing outdoor, tree, person, grass  Description automatically generated" id="6" name="Picture 6">
            <a:extLst>
              <a:ext uri="{FF2B5EF4-FFF2-40B4-BE49-F238E27FC236}">
                <a16:creationId xmlns:a16="http://schemas.microsoft.com/office/drawing/2014/main" id="{97310D2A-9C49-4760-BAC2-4FB5EF2A4EBA}"/>
              </a:ext>
            </a:extLst>
          </p:cNvPr>
          <p:cNvPicPr>
            <a:picLocks noChangeAspect="1"/>
          </p:cNvPicPr>
          <p:nvPr/>
        </p:nvPicPr>
        <p:blipFill>
          <a:blip r:embed="rId3"/>
          <a:stretch>
            <a:fillRect/>
          </a:stretch>
        </p:blipFill>
        <p:spPr>
          <a:xfrm>
            <a:off x="588068" y="1486102"/>
            <a:ext cx="2945103" cy="4427783"/>
          </a:xfrm>
          <a:prstGeom prst="rect">
            <a:avLst/>
          </a:prstGeom>
        </p:spPr>
      </p:pic>
      <p:sp>
        <p:nvSpPr>
          <p:cNvPr id="3" name="TextBox 2">
            <a:extLst>
              <a:ext uri="{FF2B5EF4-FFF2-40B4-BE49-F238E27FC236}">
                <a16:creationId xmlns:a16="http://schemas.microsoft.com/office/drawing/2014/main" id="{8BF71EE9-AB11-4901-9C2E-DC3764721BE1}"/>
              </a:ext>
            </a:extLst>
          </p:cNvPr>
          <p:cNvSpPr txBox="1"/>
          <p:nvPr/>
        </p:nvSpPr>
        <p:spPr>
          <a:xfrm>
            <a:off x="488619" y="6197931"/>
            <a:ext cx="912126" cy="276999"/>
          </a:xfrm>
          <a:prstGeom prst="rect">
            <a:avLst/>
          </a:prstGeom>
          <a:noFill/>
        </p:spPr>
        <p:txBody>
          <a:bodyPr anchor="t" anchorCtr="0" bIns="45720" compatLnSpc="1" forceAA="0" fromWordArt="0" horzOverflow="overflow" lIns="91440" numCol="1" rIns="91440" rot="0" rtlCol="0" spcCol="0" spcFirstLastPara="0" tIns="45720" vert="horz" vertOverflow="overflow" wrap="square">
            <a:prstTxWarp prst="textNoShape">
              <a:avLst/>
            </a:prstTxWarp>
            <a:spAutoFit/>
          </a:bodyPr>
          <a:lstStyle/>
          <a:p>
            <a:pPr algn="ctr"/>
            <a:r>
              <a:rPr altLang="en-GB" lang="en-GB" sz="1200"/>
              <a:t>Ryan Green</a:t>
            </a:r>
            <a:endParaRPr lang="en-US" sz="1200">
              <a:cs typeface="Calibri"/>
            </a:endParaRPr>
          </a:p>
        </p:txBody>
      </p:sp>
    </p:spTree>
    <p:extLst>
      <p:ext uri="{BB962C8B-B14F-4D97-AF65-F5344CB8AC3E}">
        <p14:creationId xmlns:p14="http://schemas.microsoft.com/office/powerpoint/2010/main" val="26048206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AdjustHandles="1" noChangeArrowheads="1" noChangeAspect="1" noChangeShapeType="1" noEditPoints="1" noGrp="1" noMove="1" noResize="1" noRot="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numCol="1" rtlCol="0"/>
          <a:lstStyle/>
          <a:p>
            <a:pPr algn="ctr"/>
            <a:endParaRPr lang="en-US"/>
          </a:p>
        </p:txBody>
      </p:sp>
      <p:pic>
        <p:nvPicPr>
          <p:cNvPr id="6" name="Picture 5">
            <a:extLst>
              <a:ext uri="{FF2B5EF4-FFF2-40B4-BE49-F238E27FC236}">
                <a16:creationId xmlns:a16="http://schemas.microsoft.com/office/drawing/2014/main" id="{F9C8DB41-78EF-4E1A-BBFE-42CAB8CBC53B}"/>
              </a:ext>
            </a:extLst>
          </p:cNvPr>
          <p:cNvPicPr>
            <a:picLocks noChangeAspect="1"/>
          </p:cNvPicPr>
          <p:nvPr/>
        </p:nvPicPr>
        <p:blipFill rotWithShape="1">
          <a:blip r:embed="rId3">
            <a:alphaModFix amt="35000"/>
          </a:blip>
          <a:srcRect b="11912" r="-2" t="3691"/>
          <a:stretch/>
        </p:blipFill>
        <p:spPr>
          <a:xfrm>
            <a:off x="20" y="10"/>
            <a:ext cx="12191980" cy="6857990"/>
          </a:xfrm>
          <a:prstGeom prst="rect">
            <a:avLst/>
          </a:prstGeom>
        </p:spPr>
      </p:pic>
      <p:sp>
        <p:nvSpPr>
          <p:cNvPr id="2" name="Title 1">
            <a:extLst>
              <a:ext uri="{FF2B5EF4-FFF2-40B4-BE49-F238E27FC236}">
                <a16:creationId xmlns:a16="http://schemas.microsoft.com/office/drawing/2014/main" id="{25817D30-D36F-42EC-B475-F9FD723867A5}"/>
              </a:ext>
            </a:extLst>
          </p:cNvPr>
          <p:cNvSpPr>
            <a:spLocks noGrp="1"/>
          </p:cNvSpPr>
          <p:nvPr>
            <p:ph type="title"/>
          </p:nvPr>
        </p:nvSpPr>
        <p:spPr>
          <a:xfrm>
            <a:off x="838200" y="365125"/>
            <a:ext cx="10515600" cy="1325563"/>
          </a:xfrm>
        </p:spPr>
        <p:txBody>
          <a:bodyPr numCol="1">
            <a:normAutofit/>
          </a:bodyPr>
          <a:lstStyle/>
          <a:p>
            <a:pPr algn="ctr"/>
            <a:r>
              <a:rPr altLang="en-GB" b="1" lang="en-GB" u="sng">
                <a:solidFill>
                  <a:srgbClr val="FFFFFF"/>
                </a:solidFill>
                <a:cs typeface="Calibri Light"/>
              </a:rPr>
              <a:t>How Piaget's Theories Can Be Used to Develop Skills &amp; Learning</a:t>
            </a:r>
            <a:endParaRPr lang="en-US"/>
          </a:p>
        </p:txBody>
      </p:sp>
      <p:graphicFrame>
        <p:nvGraphicFramePr>
          <p:cNvPr id="5" name="Content Placeholder 2">
            <a:extLst>
              <a:ext uri="{FF2B5EF4-FFF2-40B4-BE49-F238E27FC236}">
                <a16:creationId xmlns:a16="http://schemas.microsoft.com/office/drawing/2014/main" id="{5922EFEA-D483-49BD-8720-C568A3A3BACE}"/>
              </a:ext>
            </a:extLst>
          </p:cNvPr>
          <p:cNvGraphicFramePr>
            <a:graphicFrameLocks noGrp="1"/>
          </p:cNvGraphicFramePr>
          <p:nvPr>
            <p:ph idx="1"/>
            <p:extLst>
              <p:ext uri="{D42A27DB-BD31-4B8C-83A1-F6EECF244321}">
                <p14:modId xmlns:p14="http://schemas.microsoft.com/office/powerpoint/2010/main" val="1830645157"/>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cs="rId4" r:dm="rId5" r:lo="rId6" r:qs="rId7"/>
          </a:graphicData>
        </a:graphic>
      </p:graphicFrame>
      <p:sp>
        <p:nvSpPr>
          <p:cNvPr id="18" name="TextBox 17">
            <a:extLst>
              <a:ext uri="{FF2B5EF4-FFF2-40B4-BE49-F238E27FC236}">
                <a16:creationId xmlns:a16="http://schemas.microsoft.com/office/drawing/2014/main" id="{7BA9A7F4-04B7-4029-B631-8BF35712D3B6}"/>
              </a:ext>
            </a:extLst>
          </p:cNvPr>
          <p:cNvSpPr txBox="1"/>
          <p:nvPr/>
        </p:nvSpPr>
        <p:spPr>
          <a:xfrm>
            <a:off x="124679" y="6442453"/>
            <a:ext cx="912126" cy="276999"/>
          </a:xfrm>
          <a:prstGeom prst="rect">
            <a:avLst/>
          </a:prstGeom>
          <a:noFill/>
        </p:spPr>
        <p:txBody>
          <a:bodyPr anchor="t" anchorCtr="0" bIns="45720" compatLnSpc="1" forceAA="0" fromWordArt="0" horzOverflow="overflow" lIns="91440" numCol="1" rIns="91440" rot="0" rtlCol="0" spcCol="0" spcFirstLastPara="0" tIns="45720" vert="horz" vertOverflow="overflow" wrap="square">
            <a:prstTxWarp prst="textNoShape">
              <a:avLst/>
            </a:prstTxWarp>
            <a:spAutoFit/>
          </a:bodyPr>
          <a:lstStyle/>
          <a:p>
            <a:pPr algn="ctr"/>
            <a:r>
              <a:rPr altLang="en-GB" lang="en-GB" sz="1200">
                <a:solidFill>
                  <a:srgbClr val="FFFFFF"/>
                </a:solidFill>
              </a:rPr>
              <a:t>Ryan Green</a:t>
            </a:r>
            <a:endParaRPr lang="en-US" sz="1200">
              <a:solidFill>
                <a:srgbClr val="FFFFFF"/>
              </a:solidFill>
              <a:cs typeface="Calibri"/>
            </a:endParaRPr>
          </a:p>
        </p:txBody>
      </p:sp>
    </p:spTree>
    <p:extLst>
      <p:ext uri="{BB962C8B-B14F-4D97-AF65-F5344CB8AC3E}">
        <p14:creationId xmlns:p14="http://schemas.microsoft.com/office/powerpoint/2010/main" val="1345666291"/>
      </p:ext>
    </p:extLst>
  </p:cSld>
  <p:clrMapOvr>
    <a:overrideClrMapping accent1="accent1" accent2="accent2" accent3="accent3" accent4="accent4" accent5="accent5" accent6="accent6" bg1="dk1" bg2="dk2" folHlink="folHlink" hlink="hlink" tx1="lt1" tx2="lt2"/>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2267E5-9685-48C3-8A7D-0CA6156722DF}"/>
              </a:ext>
            </a:extLst>
          </p:cNvPr>
          <p:cNvSpPr>
            <a:spLocks noGrp="1"/>
          </p:cNvSpPr>
          <p:nvPr>
            <p:ph type="title"/>
          </p:nvPr>
        </p:nvSpPr>
        <p:spPr>
          <a:xfrm>
            <a:off x="762001" y="803325"/>
            <a:ext cx="5314536" cy="1325563"/>
          </a:xfrm>
        </p:spPr>
        <p:txBody>
          <a:bodyPr numCol="1">
            <a:normAutofit/>
          </a:bodyPr>
          <a:lstStyle/>
          <a:p>
            <a:r>
              <a:rPr altLang="en-GB" lang="en-GB" sz="3700" u="sng">
                <a:cs typeface="Calibri Light"/>
              </a:rPr>
              <a:t>Using Vygotsky's theory to develop skills and learning</a:t>
            </a:r>
          </a:p>
        </p:txBody>
      </p:sp>
      <p:sp>
        <p:nvSpPr>
          <p:cNvPr id="3" name="Content Placeholder 2">
            <a:extLst>
              <a:ext uri="{FF2B5EF4-FFF2-40B4-BE49-F238E27FC236}">
                <a16:creationId xmlns:a16="http://schemas.microsoft.com/office/drawing/2014/main" id="{E3B9D8FA-AA54-4DC1-8E58-90B87639D183}"/>
              </a:ext>
            </a:extLst>
          </p:cNvPr>
          <p:cNvSpPr>
            <a:spLocks noGrp="1"/>
          </p:cNvSpPr>
          <p:nvPr>
            <p:ph idx="1"/>
          </p:nvPr>
        </p:nvSpPr>
        <p:spPr>
          <a:xfrm>
            <a:off x="762000" y="2120867"/>
            <a:ext cx="5328920" cy="3577203"/>
          </a:xfrm>
        </p:spPr>
        <p:txBody>
          <a:bodyPr anchor="t" bIns="45720" lIns="91440" numCol="1" rIns="91440" rtlCol="0" tIns="45720" vert="horz">
            <a:noAutofit/>
          </a:bodyPr>
          <a:lstStyle/>
          <a:p>
            <a:pPr indent="-342900" marL="342900"/>
            <a:r>
              <a:rPr altLang="en-GB" lang="en-GB" sz="1200">
                <a:cs typeface="Calibri"/>
              </a:rPr>
              <a:t>F</a:t>
            </a:r>
            <a:r>
              <a:rPr altLang="en-GB" lang="en-GB" sz="1400">
                <a:cs typeface="Calibri"/>
              </a:rPr>
              <a:t>oundation phase education – Key to learning Curriculum.</a:t>
            </a:r>
            <a:endParaRPr lang="en-US" sz="1400">
              <a:cs panose="020F0502020204030204" typeface="Calibri"/>
            </a:endParaRPr>
          </a:p>
          <a:p>
            <a:pPr indent="-342900" marL="342900"/>
            <a:r>
              <a:rPr altLang="en-GB" lang="en-GB" sz="1400">
                <a:cs typeface="Calibri"/>
              </a:rPr>
              <a:t>"To Help children develop communicative, self-regulative and cognitive abilities." (Dolya, 2010) </a:t>
            </a:r>
          </a:p>
          <a:p>
            <a:pPr indent="-342900" marL="342900"/>
            <a:r>
              <a:rPr altLang="en-GB" lang="en-GB" sz="1400">
                <a:cs typeface="Calibri"/>
              </a:rPr>
              <a:t>12 programmes - "freeze game", "</a:t>
            </a:r>
            <a:r>
              <a:rPr altLang="en-GB" err="1" lang="en-GB" sz="1400">
                <a:cs typeface="Calibri"/>
              </a:rPr>
              <a:t>artographics</a:t>
            </a:r>
            <a:r>
              <a:rPr altLang="en-GB" lang="en-GB" sz="1400">
                <a:cs typeface="Calibri"/>
              </a:rPr>
              <a:t>" and "buttons for buttonholes". (Dolya, 2010)</a:t>
            </a:r>
          </a:p>
          <a:p>
            <a:pPr indent="-342900" marL="342900"/>
            <a:r>
              <a:rPr altLang="en-GB" lang="en-GB" sz="1400">
                <a:cs typeface="Calibri"/>
              </a:rPr>
              <a:t>The contribution from the teacher to enhance the learning of students.</a:t>
            </a:r>
          </a:p>
          <a:p>
            <a:pPr indent="-342900" marL="342900"/>
            <a:endParaRPr altLang="en-GB" lang="en-GB" sz="1400">
              <a:cs typeface="Calibri"/>
            </a:endParaRPr>
          </a:p>
          <a:p>
            <a:pPr indent="-342900" marL="342900"/>
            <a:r>
              <a:rPr altLang="en-GB" lang="en-GB" sz="1400">
                <a:cs typeface="Calibri"/>
              </a:rPr>
              <a:t>At ages 3-6 learners and the influence of social interaction and play. (Karpov, 2005)  </a:t>
            </a:r>
          </a:p>
          <a:p>
            <a:pPr indent="-342900" marL="342900"/>
            <a:r>
              <a:rPr altLang="en-GB" lang="en-GB" sz="1400">
                <a:cs typeface="Calibri"/>
              </a:rPr>
              <a:t>Pretend play, through dressing up as firemen, policemen or other occupations.</a:t>
            </a:r>
          </a:p>
          <a:p>
            <a:pPr indent="-342900" marL="342900"/>
            <a:endParaRPr altLang="en-GB" lang="en-GB" sz="1400">
              <a:cs typeface="Calibri"/>
            </a:endParaRPr>
          </a:p>
          <a:p>
            <a:pPr indent="-342900" marL="342900"/>
            <a:r>
              <a:rPr altLang="en-GB" lang="en-GB" sz="1400">
                <a:cs typeface="Calibri"/>
              </a:rPr>
              <a:t>Criticisms of Vygotsky's theory with thoughts of it being "weak and unclear" (</a:t>
            </a:r>
            <a:r>
              <a:rPr altLang="en-GB" err="1" lang="en-GB" sz="1400">
                <a:cs typeface="Calibri"/>
              </a:rPr>
              <a:t>Luntley</a:t>
            </a:r>
            <a:r>
              <a:rPr altLang="en-GB" lang="en-GB" sz="1400">
                <a:cs typeface="Calibri"/>
              </a:rPr>
              <a:t>, 2017).</a:t>
            </a:r>
          </a:p>
          <a:p>
            <a:pPr indent="-342900" marL="342900"/>
            <a:r>
              <a:rPr altLang="en-GB" lang="en-GB" sz="1400">
                <a:cs typeface="Calibri"/>
              </a:rPr>
              <a:t>Creation of a continuous question loop, who gained knowledge to educate others first?</a:t>
            </a:r>
          </a:p>
          <a:p>
            <a:endParaRPr altLang="en-GB" lang="en-GB" sz="1200">
              <a:cs typeface="Calibri"/>
            </a:endParaRPr>
          </a:p>
        </p:txBody>
      </p:sp>
      <p:sp>
        <p:nvSpPr>
          <p:cNvPr id="10" name="Freeform: Shape 9">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AdjustHandles="1" noChangeArrowheads="1" noChangeAspect="1" noChangeShapeType="1" noEditPoints="1" noGrp="1" noMove="1" noResize="1" noRot="1" noTextEdit="1"/>
          </p:cNvSpPr>
          <p:nvPr>
            <p:extLst>
              <p:ext uri="{386F3935-93C4-4BCD-93E2-E3B085C9AB24}">
                <p16:designElem xmlns:p16="http://schemas.microsoft.com/office/powerpoint/2015/main" val="1"/>
              </p:ext>
            </p:extLst>
          </p:nvPr>
        </p:nvSpPr>
        <p:spPr>
          <a:xfrm flipH="1">
            <a:off x="6582780" y="-2008"/>
            <a:ext cx="5609220" cy="5840278"/>
          </a:xfrm>
          <a:custGeom>
            <a:avLst/>
            <a:gdLst>
              <a:gd fmla="*/ 0 w 5609220" name="connsiteX0"/>
              <a:gd fmla="*/ 0 h 5840278" name="connsiteY0"/>
              <a:gd fmla="*/ 4637091 w 5609220" name="connsiteX1"/>
              <a:gd fmla="*/ 0 h 5840278" name="connsiteY1"/>
              <a:gd fmla="*/ 4822569 w 5609220" name="connsiteX2"/>
              <a:gd fmla="*/ 204077 h 5840278" name="connsiteY2"/>
              <a:gd fmla="*/ 5609220 w 5609220" name="connsiteX3"/>
              <a:gd fmla="*/ 2395363 h 5840278" name="connsiteY3"/>
              <a:gd fmla="*/ 2164305 w 5609220" name="connsiteX4"/>
              <a:gd fmla="*/ 5840278 h 5840278" name="connsiteY4"/>
              <a:gd fmla="*/ 238220 w 5609220" name="connsiteX5"/>
              <a:gd fmla="*/ 5251941 h 5840278" name="connsiteY5"/>
              <a:gd fmla="*/ 0 w 5609220" name="connsiteX6"/>
              <a:gd fmla="*/ 5073803 h 5840278" name="connsiteY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b="b" l="l" r="r" t="t"/>
            <a:pathLst>
              <a:path h="5840278" w="5609220">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numCol="1" rtlCol="0"/>
          <a:lstStyle/>
          <a:p>
            <a:pPr algn="ctr" defTabSz="914400" eaLnBrk="1" hangingPunct="1" indent="0" latinLnBrk="0" lvl="0" marL="0" marR="0" rtl="0">
              <a:lnSpc>
                <a:spcPct val="100000"/>
              </a:lnSpc>
              <a:spcBef>
                <a:spcPts val="0"/>
              </a:spcBef>
              <a:spcAft>
                <a:spcPts val="0"/>
              </a:spcAft>
              <a:buClrTx/>
              <a:buSzTx/>
              <a:buFontTx/>
              <a:buNone/>
              <a:tabLst/>
              <a:defRPr/>
            </a:pPr>
            <a:endParaRPr b="0" baseline="0" cap="none" i="0" kern="1200" kumimoji="0" lang="en-US" noProof="0" normalizeH="0" spc="0" strike="noStrike" sz="1800" u="none">
              <a:ln>
                <a:noFill/>
              </a:ln>
              <a:solidFill>
                <a:prstClr val="white"/>
              </a:solidFill>
              <a:effectLst/>
              <a:uLnTx/>
              <a:uFillTx/>
              <a:latin panose="020F0502020204030204" typeface="Calibri"/>
              <a:ea typeface="+mn-ea"/>
              <a:cs typeface="+mn-cs"/>
            </a:endParaRPr>
          </a:p>
        </p:txBody>
      </p:sp>
      <p:pic>
        <p:nvPicPr>
          <p:cNvPr id="4" name="Picture 4">
            <a:extLst>
              <a:ext uri="{FF2B5EF4-FFF2-40B4-BE49-F238E27FC236}">
                <a16:creationId xmlns:a16="http://schemas.microsoft.com/office/drawing/2014/main" id="{6DDADFCC-9534-4514-9A01-175C45D6F99F}"/>
              </a:ext>
            </a:extLst>
          </p:cNvPr>
          <p:cNvPicPr>
            <a:picLocks noChangeAspect="1"/>
          </p:cNvPicPr>
          <p:nvPr/>
        </p:nvPicPr>
        <p:blipFill rotWithShape="1">
          <a:blip r:embed="rId3"/>
          <a:srcRect b="-1" l="22848" r="10732"/>
          <a:stretch/>
        </p:blipFill>
        <p:spPr>
          <a:xfrm>
            <a:off x="6750141" y="-2"/>
            <a:ext cx="5441859" cy="5654940"/>
          </a:xfrm>
          <a:custGeom>
            <a:avLst/>
            <a:gdLst/>
            <a:ahLst/>
            <a:cxnLst/>
            <a:rect b="b" l="l" r="r" t="t"/>
            <a:pathLst>
              <a:path h="5654940" w="5441859">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p:spPr>
      </p:pic>
      <p:sp>
        <p:nvSpPr>
          <p:cNvPr id="5" name="TextBox 4">
            <a:extLst>
              <a:ext uri="{FF2B5EF4-FFF2-40B4-BE49-F238E27FC236}">
                <a16:creationId xmlns:a16="http://schemas.microsoft.com/office/drawing/2014/main" id="{0C44F0F7-CB0B-4017-AA82-389819E40FDE}"/>
              </a:ext>
            </a:extLst>
          </p:cNvPr>
          <p:cNvSpPr txBox="1"/>
          <p:nvPr/>
        </p:nvSpPr>
        <p:spPr>
          <a:xfrm>
            <a:off x="6750141" y="5089444"/>
            <a:ext cx="5441859" cy="565494"/>
          </a:xfrm>
          <a:prstGeom prst="rect">
            <a:avLst/>
          </a:prstGeom>
          <a:solidFill>
            <a:srgbClr val="000000">
              <a:alpha val="50000"/>
            </a:srgbClr>
          </a:solidFill>
          <a:ln>
            <a:noFill/>
          </a:ln>
        </p:spPr>
        <p:txBody>
          <a:bodyPr anchor="t" anchorCtr="0" bIns="45720" compatLnSpc="1" forceAA="0" fromWordArt="0" horzOverflow="overflow" lIns="91440" numCol="1" rIns="91440" rot="0" rtlCol="0" spcCol="0" spcFirstLastPara="0" tIns="45720" vert="horz" vertOverflow="overflow" wrap="square">
            <a:prstTxWarp prst="textNoShape">
              <a:avLst/>
            </a:prstTxWarp>
            <a:noAutofit/>
          </a:bodyPr>
          <a:lstStyle/>
          <a:p>
            <a:pPr algn="ctr">
              <a:spcAft>
                <a:spcPts val="600"/>
              </a:spcAft>
            </a:pPr>
            <a:r>
              <a:rPr altLang="en-GB" lang="en-GB" sz="1300">
                <a:solidFill>
                  <a:srgbClr val="FFFFFF"/>
                </a:solidFill>
              </a:rPr>
              <a:t>(Discover Learning Childhood EDU, 2019)</a:t>
            </a:r>
          </a:p>
        </p:txBody>
      </p:sp>
      <p:sp>
        <p:nvSpPr>
          <p:cNvPr id="6" name="TextBox 5">
            <a:extLst>
              <a:ext uri="{FF2B5EF4-FFF2-40B4-BE49-F238E27FC236}">
                <a16:creationId xmlns:a16="http://schemas.microsoft.com/office/drawing/2014/main" id="{C1EF8442-E3BA-47CE-A534-C8C504F4222A}"/>
              </a:ext>
            </a:extLst>
          </p:cNvPr>
          <p:cNvSpPr txBox="1"/>
          <p:nvPr/>
        </p:nvSpPr>
        <p:spPr>
          <a:xfrm>
            <a:off x="10087155" y="6492815"/>
            <a:ext cx="2743200" cy="369332"/>
          </a:xfrm>
          <a:prstGeom prst="rect">
            <a:avLst/>
          </a:prstGeom>
          <a:noFill/>
        </p:spPr>
        <p:txBody>
          <a:bodyPr anchor="t" anchorCtr="0" bIns="45720" compatLnSpc="1" forceAA="0" fromWordArt="0" horzOverflow="overflow" lIns="91440" numCol="1" rIns="91440" rot="0" rtlCol="0" spcCol="0" spcFirstLastPara="0" tIns="45720" vert="horz" vertOverflow="overflow" wrap="square">
            <a:prstTxWarp prst="textNoShape">
              <a:avLst/>
            </a:prstTxWarp>
            <a:spAutoFit/>
          </a:bodyPr>
          <a:lstStyle/>
          <a:p>
            <a:r>
              <a:rPr altLang="en-GB" lang="en-GB">
                <a:cs typeface="Calibri"/>
              </a:rPr>
              <a:t>Declan Milton-Harris</a:t>
            </a:r>
          </a:p>
        </p:txBody>
      </p:sp>
    </p:spTree>
    <p:extLst>
      <p:ext uri="{BB962C8B-B14F-4D97-AF65-F5344CB8AC3E}">
        <p14:creationId xmlns:p14="http://schemas.microsoft.com/office/powerpoint/2010/main" val="2149372942"/>
      </p:ext>
    </p:extLst>
  </p:cSld>
  <p:clrMapOvr>
    <a:overrideClrMapping accent1="accent1" accent2="accent2" accent3="accent3" accent4="accent4" accent5="accent5" accent6="accent6" bg1="dk1" bg2="dk2" folHlink="folHlink" hlink="hlink" tx1="lt1" tx2="lt2"/>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1DC02D-A68E-4A3A-BB6A-0803D873C834}"/>
              </a:ext>
            </a:extLst>
          </p:cNvPr>
          <p:cNvSpPr>
            <a:spLocks noGrp="1"/>
          </p:cNvSpPr>
          <p:nvPr>
            <p:ph type="title"/>
          </p:nvPr>
        </p:nvSpPr>
        <p:spPr>
          <a:xfrm>
            <a:off x="6417733" y="490537"/>
            <a:ext cx="5291663" cy="1628775"/>
          </a:xfrm>
        </p:spPr>
        <p:txBody>
          <a:bodyPr anchor="b" numCol="1">
            <a:normAutofit/>
          </a:bodyPr>
          <a:lstStyle/>
          <a:p>
            <a:r>
              <a:rPr lang="en-US" sz="3700">
                <a:cs typeface="Calibri Light"/>
              </a:rPr>
              <a:t>Using </a:t>
            </a:r>
            <a:r>
              <a:rPr altLang="en-GB" lang="en-GB" sz="3700">
                <a:cs typeface="Calibri Light"/>
              </a:rPr>
              <a:t>Montessori</a:t>
            </a:r>
            <a:r>
              <a:rPr lang="en-US" sz="3700">
                <a:cs typeface="Calibri Light"/>
              </a:rPr>
              <a:t>’s theory to develop skills and learning</a:t>
            </a:r>
            <a:endParaRPr altLang="en-GB" lang="en-GB" sz="3700"/>
          </a:p>
        </p:txBody>
      </p:sp>
      <p:pic>
        <p:nvPicPr>
          <p:cNvPr descr="A picture containing person, indoor, child, baby  Description automatically generated" id="11" name="Picture 11">
            <a:extLst>
              <a:ext uri="{FF2B5EF4-FFF2-40B4-BE49-F238E27FC236}">
                <a16:creationId xmlns:a16="http://schemas.microsoft.com/office/drawing/2014/main" id="{6F0AB2A8-F816-440B-85FB-EF724703122B}"/>
              </a:ext>
            </a:extLst>
          </p:cNvPr>
          <p:cNvPicPr>
            <a:picLocks noChangeAspect="1"/>
          </p:cNvPicPr>
          <p:nvPr/>
        </p:nvPicPr>
        <p:blipFill rotWithShape="1">
          <a:blip r:embed="rId3"/>
          <a:srcRect b="-2" l="6165" r="34486"/>
          <a:stretch/>
        </p:blipFill>
        <p:spPr>
          <a:xfrm>
            <a:off x="2" y="1587"/>
            <a:ext cx="6095999" cy="6856413"/>
          </a:xfrm>
          <a:custGeom>
            <a:avLst/>
            <a:gdLst/>
            <a:ahLst/>
            <a:cxnLst/>
            <a:rect b="b" l="l" r="r" t="t"/>
            <a:pathLst>
              <a:path h="6856413" w="6649908">
                <a:moveTo>
                  <a:pt x="0" y="0"/>
                </a:moveTo>
                <a:lnTo>
                  <a:pt x="6559859" y="0"/>
                </a:lnTo>
                <a:lnTo>
                  <a:pt x="6572145" y="79394"/>
                </a:lnTo>
                <a:cubicBezTo>
                  <a:pt x="6857782" y="2230562"/>
                  <a:pt x="6243159" y="4473353"/>
                  <a:pt x="6528796" y="6624522"/>
                </a:cubicBezTo>
                <a:lnTo>
                  <a:pt x="6564680" y="6856413"/>
                </a:lnTo>
                <a:lnTo>
                  <a:pt x="0" y="6856413"/>
                </a:lnTo>
                <a:close/>
              </a:path>
            </a:pathLst>
          </a:custGeom>
        </p:spPr>
      </p:pic>
      <p:sp>
        <p:nvSpPr>
          <p:cNvPr id="3" name="Content Placeholder 2">
            <a:extLst>
              <a:ext uri="{FF2B5EF4-FFF2-40B4-BE49-F238E27FC236}">
                <a16:creationId xmlns:a16="http://schemas.microsoft.com/office/drawing/2014/main" id="{20A025A0-F128-4DD6-87AC-67CE119D0490}"/>
              </a:ext>
            </a:extLst>
          </p:cNvPr>
          <p:cNvSpPr>
            <a:spLocks noGrp="1"/>
          </p:cNvSpPr>
          <p:nvPr>
            <p:ph idx="1"/>
          </p:nvPr>
        </p:nvSpPr>
        <p:spPr>
          <a:xfrm>
            <a:off x="6417734" y="2614612"/>
            <a:ext cx="5291663" cy="3752849"/>
          </a:xfrm>
        </p:spPr>
        <p:txBody>
          <a:bodyPr anchor="t" bIns="45720" lIns="91440" numCol="1" rIns="91440" rtlCol="0" tIns="45720" vert="horz">
            <a:normAutofit/>
          </a:bodyPr>
          <a:lstStyle/>
          <a:p>
            <a:r>
              <a:rPr altLang="en-GB" lang="en-GB" sz="1500">
                <a:cs typeface="Calibri"/>
              </a:rPr>
              <a:t>Having limited but wholly educational objects and materials are said by </a:t>
            </a:r>
            <a:r>
              <a:rPr altLang="en-GB" lang="en-GB" sz="1500">
                <a:ea typeface="+mn-lt"/>
                <a:cs typeface="+mn-lt"/>
              </a:rPr>
              <a:t>(</a:t>
            </a:r>
            <a:r>
              <a:rPr altLang="en-GB" err="1" lang="en-GB" sz="1500">
                <a:ea typeface="+mn-lt"/>
                <a:cs typeface="+mn-lt"/>
              </a:rPr>
              <a:t>Feez</a:t>
            </a:r>
            <a:r>
              <a:rPr altLang="en-GB" lang="en-GB" sz="1500">
                <a:ea typeface="+mn-lt"/>
                <a:cs typeface="+mn-lt"/>
              </a:rPr>
              <a:t>, 2010) to be effective as children can "materialize educational knowledge from using these specific objects. </a:t>
            </a:r>
            <a:endParaRPr lang="en-US" sz="1500"/>
          </a:p>
          <a:p>
            <a:r>
              <a:rPr altLang="en-GB" lang="en-GB" sz="1500">
                <a:cs typeface="Calibri"/>
              </a:rPr>
              <a:t>This is supported by (Woods, 1999) who argues</a:t>
            </a:r>
            <a:r>
              <a:rPr lang="en-US" sz="1500">
                <a:ea typeface="+mn-lt"/>
                <a:cs typeface="+mn-lt"/>
              </a:rPr>
              <a:t> that physical features, materials, organization, and climate are key features for a classroom for effective teaching. </a:t>
            </a:r>
          </a:p>
          <a:p>
            <a:r>
              <a:rPr lang="en-US" sz="1500">
                <a:cs typeface="Calibri"/>
              </a:rPr>
              <a:t>An example of educational materials supported by Montessori's theory would be wooden blocks</a:t>
            </a:r>
          </a:p>
          <a:p>
            <a:r>
              <a:rPr lang="en-US" sz="1500">
                <a:cs typeface="Calibri"/>
              </a:rPr>
              <a:t>Hand-eye coordination skills, </a:t>
            </a:r>
            <a:r>
              <a:rPr err="1" lang="en-US" sz="1500">
                <a:cs typeface="Calibri"/>
              </a:rPr>
              <a:t>socialisation</a:t>
            </a:r>
            <a:r>
              <a:rPr lang="en-US" sz="1500">
                <a:cs typeface="Calibri"/>
              </a:rPr>
              <a:t> and creativity skills are all developed through this type of learning. </a:t>
            </a:r>
          </a:p>
          <a:p>
            <a:r>
              <a:rPr lang="en-US" sz="1500">
                <a:cs typeface="Calibri"/>
              </a:rPr>
              <a:t>A criticism of this comes from (O'Donnell,2013,p.132) who argues that</a:t>
            </a:r>
            <a:r>
              <a:rPr lang="en-US" sz="1500">
                <a:ea typeface="+mn-lt"/>
                <a:cs typeface="+mn-lt"/>
              </a:rPr>
              <a:t> there is potentially not enough materials which limit a child’s resourcefulness which may affect their learning</a:t>
            </a:r>
            <a:endParaRPr lang="en-US" sz="1500">
              <a:cs typeface="Calibri"/>
            </a:endParaRPr>
          </a:p>
          <a:p>
            <a:endParaRPr lang="en-US" sz="1500">
              <a:cs typeface="Calibri"/>
            </a:endParaRPr>
          </a:p>
        </p:txBody>
      </p:sp>
      <p:sp>
        <p:nvSpPr>
          <p:cNvPr id="20" name="TextBox 19">
            <a:extLst>
              <a:ext uri="{FF2B5EF4-FFF2-40B4-BE49-F238E27FC236}">
                <a16:creationId xmlns:a16="http://schemas.microsoft.com/office/drawing/2014/main" id="{4A788FCC-E5D2-4326-A915-75B9EE16788D}"/>
              </a:ext>
            </a:extLst>
          </p:cNvPr>
          <p:cNvSpPr txBox="1"/>
          <p:nvPr/>
        </p:nvSpPr>
        <p:spPr>
          <a:xfrm>
            <a:off x="10820400" y="6493789"/>
            <a:ext cx="1374183" cy="369332"/>
          </a:xfrm>
          <a:prstGeom prst="rect">
            <a:avLst/>
          </a:prstGeom>
          <a:noFill/>
        </p:spPr>
        <p:txBody>
          <a:bodyPr anchor="t" anchorCtr="0" bIns="45720" compatLnSpc="1" forceAA="0" fromWordArt="0" horzOverflow="overflow" lIns="91440" numCol="1" rIns="91440" rot="0" rtlCol="0" spcCol="0" spcFirstLastPara="0" tIns="45720" vert="horz" vertOverflow="overflow" wrap="square">
            <a:prstTxWarp prst="textNoShape">
              <a:avLst/>
            </a:prstTxWarp>
            <a:spAutoFit/>
          </a:bodyPr>
          <a:lstStyle/>
          <a:p>
            <a:pPr>
              <a:spcAft>
                <a:spcPts val="600"/>
              </a:spcAft>
            </a:pPr>
            <a:r>
              <a:rPr lang="en-US"/>
              <a:t>Chloe Evans </a:t>
            </a:r>
          </a:p>
        </p:txBody>
      </p:sp>
      <p:sp>
        <p:nvSpPr>
          <p:cNvPr id="9" name="TextBox 8">
            <a:extLst>
              <a:ext uri="{FF2B5EF4-FFF2-40B4-BE49-F238E27FC236}">
                <a16:creationId xmlns:a16="http://schemas.microsoft.com/office/drawing/2014/main" id="{E7D4D3AD-02F0-45F5-B600-0E80B6DCB47D}"/>
              </a:ext>
            </a:extLst>
          </p:cNvPr>
          <p:cNvSpPr txBox="1"/>
          <p:nvPr/>
        </p:nvSpPr>
        <p:spPr>
          <a:xfrm>
            <a:off x="52467" y="6185941"/>
            <a:ext cx="6253395" cy="646331"/>
          </a:xfrm>
          <a:prstGeom prst="rect">
            <a:avLst/>
          </a:prstGeom>
          <a:noFill/>
        </p:spPr>
        <p:txBody>
          <a:bodyPr anchor="t" anchorCtr="0" bIns="45720" compatLnSpc="1" forceAA="0" fromWordArt="0" horzOverflow="overflow" lIns="91440" numCol="1" rIns="91440" rot="0" rtlCol="0" spcCol="0" spcFirstLastPara="0" tIns="45720" vert="horz" vertOverflow="overflow" wrap="square">
            <a:prstTxWarp prst="textNoShape">
              <a:avLst/>
            </a:prstTxWarp>
            <a:spAutoFit/>
          </a:bodyPr>
          <a:lstStyle/>
          <a:p>
            <a:pPr>
              <a:spcAft>
                <a:spcPts val="600"/>
              </a:spcAft>
            </a:pPr>
            <a:r>
              <a:rPr lang="en-US">
                <a:ea typeface="+mn-lt"/>
                <a:cs typeface="+mn-lt"/>
              </a:rPr>
              <a:t>https://www.howwemontessori.com/how-we-montessori/2019/01/importance-of-toddler-block-play.html</a:t>
            </a:r>
            <a:endParaRPr lang="en-US"/>
          </a:p>
        </p:txBody>
      </p:sp>
    </p:spTree>
    <p:extLst>
      <p:ext uri="{BB962C8B-B14F-4D97-AF65-F5344CB8AC3E}">
        <p14:creationId xmlns:p14="http://schemas.microsoft.com/office/powerpoint/2010/main" val="1901990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descr="A picture containing indoor, floor  Description automatically generated" id="11" name="Picture 12">
            <a:extLst>
              <a:ext uri="{FF2B5EF4-FFF2-40B4-BE49-F238E27FC236}">
                <a16:creationId xmlns:a16="http://schemas.microsoft.com/office/drawing/2014/main" id="{DAE059E2-55CB-42AE-B873-F3D41757BA77}"/>
              </a:ext>
            </a:extLst>
          </p:cNvPr>
          <p:cNvPicPr>
            <a:picLocks noChangeAspect="1"/>
          </p:cNvPicPr>
          <p:nvPr/>
        </p:nvPicPr>
        <p:blipFill rotWithShape="1">
          <a:blip r:embed="rId3"/>
          <a:srcRect b="1" l="19968" r="13350"/>
          <a:stretch/>
        </p:blipFill>
        <p:spPr>
          <a:xfrm>
            <a:off x="2" y="1587"/>
            <a:ext cx="6095999" cy="6856413"/>
          </a:xfrm>
          <a:custGeom>
            <a:avLst/>
            <a:gdLst/>
            <a:ahLst/>
            <a:cxnLst/>
            <a:rect b="b" l="l" r="r" t="t"/>
            <a:pathLst>
              <a:path h="6856413" w="6649908">
                <a:moveTo>
                  <a:pt x="0" y="0"/>
                </a:moveTo>
                <a:lnTo>
                  <a:pt x="6559859" y="0"/>
                </a:lnTo>
                <a:lnTo>
                  <a:pt x="6572145" y="79394"/>
                </a:lnTo>
                <a:cubicBezTo>
                  <a:pt x="6857782" y="2230562"/>
                  <a:pt x="6243159" y="4473353"/>
                  <a:pt x="6528796" y="6624522"/>
                </a:cubicBezTo>
                <a:lnTo>
                  <a:pt x="6564680" y="6856413"/>
                </a:lnTo>
                <a:lnTo>
                  <a:pt x="0" y="6856413"/>
                </a:lnTo>
                <a:close/>
              </a:path>
            </a:pathLst>
          </a:custGeom>
        </p:spPr>
      </p:pic>
      <p:sp>
        <p:nvSpPr>
          <p:cNvPr id="3" name="Content Placeholder 2">
            <a:extLst>
              <a:ext uri="{FF2B5EF4-FFF2-40B4-BE49-F238E27FC236}">
                <a16:creationId xmlns:a16="http://schemas.microsoft.com/office/drawing/2014/main" id="{0AF2AE5B-A741-4EC9-ADE2-CA0AAC2F9563}"/>
              </a:ext>
            </a:extLst>
          </p:cNvPr>
          <p:cNvSpPr>
            <a:spLocks noGrp="1"/>
          </p:cNvSpPr>
          <p:nvPr>
            <p:ph idx="1"/>
          </p:nvPr>
        </p:nvSpPr>
        <p:spPr>
          <a:xfrm>
            <a:off x="6142915" y="178711"/>
            <a:ext cx="5566482" cy="6188750"/>
          </a:xfrm>
        </p:spPr>
        <p:txBody>
          <a:bodyPr anchor="t" bIns="45720" lIns="91440" numCol="1" rIns="91440" rtlCol="0" tIns="45720" vert="horz">
            <a:normAutofit/>
          </a:bodyPr>
          <a:lstStyle/>
          <a:p>
            <a:r>
              <a:rPr lang="en-US" sz="1600">
                <a:ea typeface="+mn-lt"/>
                <a:cs typeface="+mn-lt"/>
              </a:rPr>
              <a:t>Similarities can be drawn here with Vygotsky's theory as there is an emphasis on developing cognitive skills through  hands-on activities where they learn skills indirectly. </a:t>
            </a:r>
            <a:endParaRPr lang="en-US" sz="1600">
              <a:cs typeface="Calibri"/>
            </a:endParaRPr>
          </a:p>
          <a:p>
            <a:r>
              <a:rPr lang="en-US" sz="1600">
                <a:cs typeface="Calibri"/>
              </a:rPr>
              <a:t>Child- led teaching means children have the freedom to learn from their own experiences </a:t>
            </a:r>
          </a:p>
          <a:p>
            <a:r>
              <a:rPr lang="en-US" sz="1600">
                <a:cs typeface="Calibri"/>
              </a:rPr>
              <a:t>(Schneir and Schneir, 1971, pp.71-97) believes that children learn best from</a:t>
            </a:r>
            <a:r>
              <a:rPr lang="en-US" sz="1600">
                <a:ea typeface="+mn-lt"/>
                <a:cs typeface="+mn-lt"/>
              </a:rPr>
              <a:t> "an enriched and carefully planned environment” meaning that the classroom should be designed in such way that the child wants to explore and build independence. For example: shelving that’s in reach for the children.</a:t>
            </a:r>
          </a:p>
          <a:p>
            <a:endParaRPr lang="en-US" sz="1600">
              <a:ea typeface="+mn-lt"/>
              <a:cs typeface="+mn-lt"/>
            </a:endParaRPr>
          </a:p>
          <a:p>
            <a:r>
              <a:rPr lang="en-US" sz="1600">
                <a:cs typeface="Calibri"/>
              </a:rPr>
              <a:t>Mixed age classrooms encourages </a:t>
            </a:r>
            <a:r>
              <a:rPr err="1" lang="en-US" sz="1600">
                <a:cs typeface="Calibri"/>
              </a:rPr>
              <a:t>socialisation</a:t>
            </a:r>
            <a:r>
              <a:rPr lang="en-US" sz="1600">
                <a:cs typeface="Calibri"/>
              </a:rPr>
              <a:t>. Older children build on leadership skills by helping the younger children whilst younger children have a stronger sense of belonging</a:t>
            </a:r>
          </a:p>
          <a:p>
            <a:r>
              <a:rPr lang="en-US" sz="1600">
                <a:cs typeface="Calibri"/>
              </a:rPr>
              <a:t>(Little, 2001) argues that mixed age classrooms aren't effective because there is too much pressure put on teachers with the extra planning and </a:t>
            </a:r>
            <a:r>
              <a:rPr err="1" lang="en-US" sz="1600">
                <a:cs typeface="Calibri"/>
              </a:rPr>
              <a:t>organistation</a:t>
            </a:r>
            <a:r>
              <a:rPr lang="en-US" sz="1600">
                <a:cs typeface="Calibri"/>
              </a:rPr>
              <a:t> that is needed.</a:t>
            </a:r>
          </a:p>
          <a:p>
            <a:r>
              <a:rPr lang="en-US" sz="1600">
                <a:cs typeface="Calibri"/>
              </a:rPr>
              <a:t>Karen Disney (2020) supports mixed age classrooms arguing that it develops skills in a more natural environment. </a:t>
            </a:r>
          </a:p>
        </p:txBody>
      </p:sp>
      <p:sp>
        <p:nvSpPr>
          <p:cNvPr id="4" name="TextBox 3">
            <a:extLst>
              <a:ext uri="{FF2B5EF4-FFF2-40B4-BE49-F238E27FC236}">
                <a16:creationId xmlns:a16="http://schemas.microsoft.com/office/drawing/2014/main" id="{D9D79C7D-370A-46F7-BCE0-570D0CA4C4E8}"/>
              </a:ext>
            </a:extLst>
          </p:cNvPr>
          <p:cNvSpPr txBox="1"/>
          <p:nvPr/>
        </p:nvSpPr>
        <p:spPr>
          <a:xfrm>
            <a:off x="10820400" y="6493789"/>
            <a:ext cx="1309606" cy="369332"/>
          </a:xfrm>
          <a:prstGeom prst="rect">
            <a:avLst/>
          </a:prstGeom>
          <a:noFill/>
        </p:spPr>
        <p:txBody>
          <a:bodyPr anchor="t" anchorCtr="0" bIns="45720" compatLnSpc="1" forceAA="0" fromWordArt="0" horzOverflow="overflow" lIns="91440" numCol="1" rIns="91440" rot="0" rtlCol="0" spcCol="0" spcFirstLastPara="0" tIns="45720" vert="horz" vertOverflow="overflow" wrap="square">
            <a:prstTxWarp prst="textNoShape">
              <a:avLst/>
            </a:prstTxWarp>
            <a:spAutoFit/>
          </a:bodyPr>
          <a:lstStyle/>
          <a:p>
            <a:pPr>
              <a:spcAft>
                <a:spcPts val="600"/>
              </a:spcAft>
            </a:pPr>
            <a:r>
              <a:rPr lang="en-US"/>
              <a:t>Chloe Evans</a:t>
            </a:r>
          </a:p>
        </p:txBody>
      </p:sp>
      <p:sp>
        <p:nvSpPr>
          <p:cNvPr id="9" name="TextBox 8">
            <a:extLst>
              <a:ext uri="{FF2B5EF4-FFF2-40B4-BE49-F238E27FC236}">
                <a16:creationId xmlns:a16="http://schemas.microsoft.com/office/drawing/2014/main" id="{3206B05E-14DC-4FB8-82D7-62F491E47634}"/>
              </a:ext>
            </a:extLst>
          </p:cNvPr>
          <p:cNvSpPr txBox="1"/>
          <p:nvPr/>
        </p:nvSpPr>
        <p:spPr>
          <a:xfrm>
            <a:off x="89941" y="6485744"/>
            <a:ext cx="4579495" cy="369332"/>
          </a:xfrm>
          <a:prstGeom prst="rect">
            <a:avLst/>
          </a:prstGeom>
          <a:noFill/>
        </p:spPr>
        <p:txBody>
          <a:bodyPr anchor="t" anchorCtr="0" bIns="45720" compatLnSpc="1" forceAA="0" fromWordArt="0" horzOverflow="overflow" lIns="91440" numCol="1" rIns="91440" rot="0" rtlCol="0" spcCol="0" spcFirstLastPara="0" tIns="45720" vert="horz" vertOverflow="overflow" wrap="square">
            <a:prstTxWarp prst="textNoShape">
              <a:avLst/>
            </a:prstTxWarp>
            <a:spAutoFit/>
          </a:bodyPr>
          <a:lstStyle/>
          <a:p>
            <a:pPr>
              <a:spcAft>
                <a:spcPts val="600"/>
              </a:spcAft>
            </a:pPr>
            <a:r>
              <a:rPr lang="en-US"/>
              <a:t>https://www.missymontessori.com/blog</a:t>
            </a:r>
          </a:p>
        </p:txBody>
      </p:sp>
    </p:spTree>
    <p:extLst>
      <p:ext uri="{BB962C8B-B14F-4D97-AF65-F5344CB8AC3E}">
        <p14:creationId xmlns:p14="http://schemas.microsoft.com/office/powerpoint/2010/main" val="8686246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 name="Rectangle 28">
            <a:extLst>
              <a:ext uri="{FF2B5EF4-FFF2-40B4-BE49-F238E27FC236}">
                <a16:creationId xmlns:a16="http://schemas.microsoft.com/office/drawing/2014/main" id="{4845A0EE-C4C8-4AE1-B3C6-1261368AC036}"/>
              </a:ext>
              <a:ext uri="{C183D7F6-B498-43B3-948B-1728B52AA6E4}">
                <adec:decorative xmlns:adec="http://schemas.microsoft.com/office/drawing/2017/decorative" val="1"/>
              </a:ext>
            </a:extLst>
          </p:cNvPr>
          <p:cNvSpPr>
            <a:spLocks noAdjustHandles="1" noChangeArrowheads="1" noChangeAspect="1" noChangeShapeType="1" noEditPoints="1" noGrp="1" noMove="1" noResize="1" noRot="1" noTextEdit="1"/>
          </p:cNvSpPr>
          <p:nvPr>
            <p:extLst>
              <p:ext uri="{386F3935-93C4-4BCD-93E2-E3B085C9AB24}">
                <p16:designElem xmlns:p16="http://schemas.microsoft.com/office/powerpoint/2015/main" val="1"/>
              </p:ext>
            </p:extLst>
          </p:nvPr>
        </p:nvSpPr>
        <p:spPr>
          <a:xfrm>
            <a:off x="0" y="0"/>
            <a:ext cx="546854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numCol="1" rtlCol="0"/>
          <a:lstStyle/>
          <a:p>
            <a:pPr algn="ctr"/>
            <a:endParaRPr lang="en-US"/>
          </a:p>
        </p:txBody>
      </p:sp>
      <p:pic>
        <p:nvPicPr>
          <p:cNvPr id="8" name="Picture 8">
            <a:extLst>
              <a:ext uri="{FF2B5EF4-FFF2-40B4-BE49-F238E27FC236}">
                <a16:creationId xmlns:a16="http://schemas.microsoft.com/office/drawing/2014/main" id="{C7B08C23-DF29-4E33-9AD9-5CF7387E05F8}"/>
              </a:ext>
            </a:extLst>
          </p:cNvPr>
          <p:cNvPicPr>
            <a:picLocks noChangeAspect="1"/>
          </p:cNvPicPr>
          <p:nvPr/>
        </p:nvPicPr>
        <p:blipFill>
          <a:blip r:embed="rId3"/>
          <a:stretch>
            <a:fillRect/>
          </a:stretch>
        </p:blipFill>
        <p:spPr>
          <a:xfrm>
            <a:off x="6437245" y="171783"/>
            <a:ext cx="4776922" cy="4464497"/>
          </a:xfrm>
          <a:prstGeom prst="rect">
            <a:avLst/>
          </a:prstGeom>
        </p:spPr>
      </p:pic>
      <p:sp>
        <p:nvSpPr>
          <p:cNvPr id="2" name="Title 1">
            <a:extLst>
              <a:ext uri="{FF2B5EF4-FFF2-40B4-BE49-F238E27FC236}">
                <a16:creationId xmlns:a16="http://schemas.microsoft.com/office/drawing/2014/main" id="{9A4BBFCB-5B71-4C97-913E-0A0ECCA9933C}"/>
              </a:ext>
            </a:extLst>
          </p:cNvPr>
          <p:cNvSpPr>
            <a:spLocks noGrp="1"/>
          </p:cNvSpPr>
          <p:nvPr>
            <p:ph type="title"/>
          </p:nvPr>
        </p:nvSpPr>
        <p:spPr>
          <a:xfrm>
            <a:off x="621629" y="640080"/>
            <a:ext cx="4225290" cy="5578816"/>
          </a:xfrm>
        </p:spPr>
        <p:txBody>
          <a:bodyPr anchor="ctr" bIns="45720" lIns="91440" numCol="1" rIns="91440" rtlCol="0" tIns="45720" vert="horz">
            <a:normAutofit/>
          </a:bodyPr>
          <a:lstStyle/>
          <a:p>
            <a:pPr algn="ctr"/>
            <a:r>
              <a:rPr kern="1200" lang="en-US">
                <a:solidFill>
                  <a:srgbClr val="FFFFFF"/>
                </a:solidFill>
                <a:latin typeface="+mj-lt"/>
                <a:ea typeface="+mj-ea"/>
                <a:cs typeface="+mj-cs"/>
              </a:rPr>
              <a:t>Planning Learning with Piaget's Theory. </a:t>
            </a:r>
          </a:p>
        </p:txBody>
      </p:sp>
      <p:pic>
        <p:nvPicPr>
          <p:cNvPr id="10" name="Picture 10">
            <a:extLst>
              <a:ext uri="{FF2B5EF4-FFF2-40B4-BE49-F238E27FC236}">
                <a16:creationId xmlns:a16="http://schemas.microsoft.com/office/drawing/2014/main" id="{1DDF2CB0-E296-4CFA-B1C0-1595651C3DB1}"/>
              </a:ext>
            </a:extLst>
          </p:cNvPr>
          <p:cNvPicPr>
            <a:picLocks noChangeAspect="1"/>
          </p:cNvPicPr>
          <p:nvPr/>
        </p:nvPicPr>
        <p:blipFill>
          <a:blip r:embed="rId4"/>
          <a:stretch>
            <a:fillRect/>
          </a:stretch>
        </p:blipFill>
        <p:spPr>
          <a:xfrm>
            <a:off x="6435576" y="4637153"/>
            <a:ext cx="4583805" cy="2182260"/>
          </a:xfrm>
          <a:prstGeom prst="rect">
            <a:avLst/>
          </a:prstGeom>
        </p:spPr>
      </p:pic>
      <p:sp>
        <p:nvSpPr>
          <p:cNvPr id="4" name="TextBox 3">
            <a:extLst>
              <a:ext uri="{FF2B5EF4-FFF2-40B4-BE49-F238E27FC236}">
                <a16:creationId xmlns:a16="http://schemas.microsoft.com/office/drawing/2014/main" id="{C84581AB-4CD9-4695-B4B6-06355C6E7388}"/>
              </a:ext>
            </a:extLst>
          </p:cNvPr>
          <p:cNvSpPr txBox="1"/>
          <p:nvPr/>
        </p:nvSpPr>
        <p:spPr>
          <a:xfrm>
            <a:off x="33694" y="6482259"/>
            <a:ext cx="912126" cy="276999"/>
          </a:xfrm>
          <a:prstGeom prst="rect">
            <a:avLst/>
          </a:prstGeom>
          <a:noFill/>
        </p:spPr>
        <p:txBody>
          <a:bodyPr anchor="t" anchorCtr="0" bIns="45720" compatLnSpc="1" forceAA="0" fromWordArt="0" horzOverflow="overflow" lIns="91440" numCol="1" rIns="91440" rot="0" rtlCol="0" spcCol="0" spcFirstLastPara="0" tIns="45720" vert="horz" vertOverflow="overflow" wrap="square">
            <a:prstTxWarp prst="textNoShape">
              <a:avLst/>
            </a:prstTxWarp>
            <a:spAutoFit/>
          </a:bodyPr>
          <a:lstStyle/>
          <a:p>
            <a:pPr algn="ctr"/>
            <a:r>
              <a:rPr altLang="en-GB" lang="en-GB" sz="1200">
                <a:solidFill>
                  <a:srgbClr val="FFFFFF"/>
                </a:solidFill>
              </a:rPr>
              <a:t>Ryan Green</a:t>
            </a:r>
            <a:endParaRPr lang="en-US" sz="1200">
              <a:solidFill>
                <a:srgbClr val="FFFFFF"/>
              </a:solidFill>
              <a:cs typeface="Calibri"/>
            </a:endParaRPr>
          </a:p>
        </p:txBody>
      </p:sp>
    </p:spTree>
    <p:extLst>
      <p:ext uri="{BB962C8B-B14F-4D97-AF65-F5344CB8AC3E}">
        <p14:creationId xmlns:p14="http://schemas.microsoft.com/office/powerpoint/2010/main" val="122375581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pic>
        <p:nvPicPr>
          <p:cNvPr descr="A picture containing person, indoor, group, soup  Description automatically generated" id="4" name="Picture 4">
            <a:extLst>
              <a:ext uri="{FF2B5EF4-FFF2-40B4-BE49-F238E27FC236}">
                <a16:creationId xmlns:a16="http://schemas.microsoft.com/office/drawing/2014/main" id="{B16E548B-E249-4755-8F90-65C56A0DE2E6}"/>
              </a:ext>
            </a:extLst>
          </p:cNvPr>
          <p:cNvPicPr>
            <a:picLocks noChangeAspect="1"/>
          </p:cNvPicPr>
          <p:nvPr/>
        </p:nvPicPr>
        <p:blipFill rotWithShape="1">
          <a:blip r:embed="rId3"/>
          <a:srcRect b="1" l="12253" r="25907"/>
          <a:stretch/>
        </p:blipFill>
        <p:spPr>
          <a:xfrm>
            <a:off x="5182104" y="10"/>
            <a:ext cx="7009896" cy="6857990"/>
          </a:xfrm>
          <a:custGeom>
            <a:avLst/>
            <a:gdLst/>
            <a:ahLst/>
            <a:cxnLst/>
            <a:rect b="b" l="l" r="r" t="t"/>
            <a:pathLst>
              <a:path h="6858000" w="7009896">
                <a:moveTo>
                  <a:pt x="0" y="0"/>
                </a:moveTo>
                <a:lnTo>
                  <a:pt x="7009896" y="0"/>
                </a:lnTo>
                <a:lnTo>
                  <a:pt x="7009896" y="6858000"/>
                </a:lnTo>
                <a:lnTo>
                  <a:pt x="21616" y="6858000"/>
                </a:lnTo>
                <a:lnTo>
                  <a:pt x="129867" y="6647018"/>
                </a:lnTo>
                <a:cubicBezTo>
                  <a:pt x="1043295" y="4758249"/>
                  <a:pt x="1332296" y="2559611"/>
                  <a:pt x="814641" y="380651"/>
                </a:cubicBezTo>
                <a:lnTo>
                  <a:pt x="714685" y="1"/>
                </a:lnTo>
                <a:lnTo>
                  <a:pt x="0" y="1"/>
                </a:lnTo>
                <a:close/>
              </a:path>
            </a:pathLst>
          </a:custGeom>
        </p:spPr>
      </p:pic>
      <p:sp>
        <p:nvSpPr>
          <p:cNvPr id="15" name="Freeform: Shape 14">
            <a:extLst>
              <a:ext uri="{FF2B5EF4-FFF2-40B4-BE49-F238E27FC236}">
                <a16:creationId xmlns:a16="http://schemas.microsoft.com/office/drawing/2014/main" id="{5FDF4720-5445-47BE-89FE-E40D1AE6F619}"/>
              </a:ext>
              <a:ext uri="{C183D7F6-B498-43B3-948B-1728B52AA6E4}">
                <adec:decorative xmlns:adec="http://schemas.microsoft.com/office/drawing/2017/decorative" val="1"/>
              </a:ext>
            </a:extLst>
          </p:cNvPr>
          <p:cNvSpPr>
            <a:spLocks noAdjustHandles="1" noChangeArrowheads="1" noChangeAspect="1" noChangeShapeType="1" noEditPoints="1" noGrp="1" noMove="1" noResize="1" noRot="1" noTextEdit="1"/>
          </p:cNvSpPr>
          <p:nvPr>
            <p:extLst>
              <p:ext uri="{386F3935-93C4-4BCD-93E2-E3B085C9AB24}">
                <p16:designElem xmlns:p16="http://schemas.microsoft.com/office/powerpoint/2015/main" val="1"/>
              </p:ext>
            </p:extLst>
          </p:nvPr>
        </p:nvSpPr>
        <p:spPr>
          <a:xfrm>
            <a:off x="0" y="-1"/>
            <a:ext cx="6480073" cy="6858002"/>
          </a:xfrm>
          <a:custGeom>
            <a:avLst/>
            <a:gdLst>
              <a:gd fmla="*/ 6130244 w 6480073" name="connsiteX0"/>
              <a:gd fmla="*/ 0 h 6858002" name="connsiteY0"/>
              <a:gd fmla="*/ 6212951 w 6480073" name="connsiteX1"/>
              <a:gd fmla="*/ 314584 h 6858002" name="connsiteY1"/>
              <a:gd fmla="*/ 5540779 w 6480073" name="connsiteX2"/>
              <a:gd fmla="*/ 6756649 h 6858002" name="connsiteY2"/>
              <a:gd fmla="*/ 5489971 w 6480073" name="connsiteX3"/>
              <a:gd fmla="*/ 6858002 h 6858002" name="connsiteY3"/>
              <a:gd fmla="*/ 0 w 6480073" name="connsiteX4"/>
              <a:gd fmla="*/ 6858002 h 6858002" name="connsiteY4"/>
              <a:gd fmla="*/ 0 w 6480073" name="connsiteX5"/>
              <a:gd fmla="*/ 0 h 6858002" name="connsiteY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b="b" l="l" r="r" t="t"/>
            <a:pathLst>
              <a:path h="6858002" w="6480073">
                <a:moveTo>
                  <a:pt x="6130244" y="0"/>
                </a:moveTo>
                <a:lnTo>
                  <a:pt x="6212951" y="314584"/>
                </a:lnTo>
                <a:cubicBezTo>
                  <a:pt x="6745828" y="2551616"/>
                  <a:pt x="6460994" y="4808873"/>
                  <a:pt x="5540779" y="6756649"/>
                </a:cubicBezTo>
                <a:lnTo>
                  <a:pt x="5489971" y="6858002"/>
                </a:lnTo>
                <a:lnTo>
                  <a:pt x="0" y="6858002"/>
                </a:lnTo>
                <a:lnTo>
                  <a:pt x="0"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numCol="1" rtlCol="0" wrap="square">
            <a:noAutofit/>
          </a:bodyPr>
          <a:lstStyle/>
          <a:p>
            <a:pPr algn="ctr"/>
            <a:endParaRPr lang="en-US"/>
          </a:p>
        </p:txBody>
      </p:sp>
      <p:sp useBgFill="1">
        <p:nvSpPr>
          <p:cNvPr id="17" name="Freeform: Shape 16">
            <a:extLst>
              <a:ext uri="{FF2B5EF4-FFF2-40B4-BE49-F238E27FC236}">
                <a16:creationId xmlns:a16="http://schemas.microsoft.com/office/drawing/2014/main" id="{AC8710B4-A815-4082-9E4F-F13A0007090C}"/>
              </a:ext>
              <a:ext uri="{C183D7F6-B498-43B3-948B-1728B52AA6E4}">
                <adec:decorative xmlns:adec="http://schemas.microsoft.com/office/drawing/2017/decorative" val="1"/>
              </a:ext>
            </a:extLst>
          </p:cNvPr>
          <p:cNvSpPr>
            <a:spLocks noAdjustHandles="1" noChangeArrowheads="1" noChangeAspect="1" noChangeShapeType="1" noEditPoints="1" noGrp="1" noMove="1" noResize="1" noRot="1" noTextEdit="1"/>
          </p:cNvSpPr>
          <p:nvPr>
            <p:extLst>
              <p:ext uri="{386F3935-93C4-4BCD-93E2-E3B085C9AB24}">
                <p16:designElem xmlns:p16="http://schemas.microsoft.com/office/powerpoint/2015/main" val="1"/>
              </p:ext>
            </p:extLst>
          </p:nvPr>
        </p:nvSpPr>
        <p:spPr>
          <a:xfrm>
            <a:off x="0" y="0"/>
            <a:ext cx="6249216" cy="6858001"/>
          </a:xfrm>
          <a:custGeom>
            <a:avLst/>
            <a:gdLst>
              <a:gd fmla="*/ 0 w 6249216" name="connsiteX0"/>
              <a:gd fmla="*/ 0 h 6858001" name="connsiteY0"/>
              <a:gd fmla="*/ 5893742 w 6249216" name="connsiteX1"/>
              <a:gd fmla="*/ 1 h 6858001" name="connsiteY1"/>
              <a:gd fmla="*/ 5993697 w 6249216" name="connsiteX2"/>
              <a:gd fmla="*/ 380651 h 6858001" name="connsiteY2"/>
              <a:gd fmla="*/ 5308924 w 6249216" name="connsiteX3"/>
              <a:gd fmla="*/ 6647018 h 6858001" name="connsiteY3"/>
              <a:gd fmla="*/ 5200672 w 6249216" name="connsiteX4"/>
              <a:gd fmla="*/ 6858001 h 6858001" name="connsiteY4"/>
              <a:gd fmla="*/ 1 w 6249216" name="connsiteX5"/>
              <a:gd fmla="*/ 6858001 h 6858001" name="connsiteY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b="b" l="l" r="r" t="t"/>
            <a:pathLst>
              <a:path h="6858001" w="6249216">
                <a:moveTo>
                  <a:pt x="0" y="0"/>
                </a:moveTo>
                <a:lnTo>
                  <a:pt x="5893742" y="1"/>
                </a:lnTo>
                <a:lnTo>
                  <a:pt x="5993697" y="380651"/>
                </a:lnTo>
                <a:cubicBezTo>
                  <a:pt x="6511353" y="2559611"/>
                  <a:pt x="6222352" y="4758249"/>
                  <a:pt x="5308924" y="6647018"/>
                </a:cubicBezTo>
                <a:lnTo>
                  <a:pt x="5200672" y="6858001"/>
                </a:lnTo>
                <a:lnTo>
                  <a:pt x="1" y="6858001"/>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anchor="ctr" numCol="1" rtlCol="0" wrap="square">
            <a:noAutofit/>
          </a:bodyPr>
          <a:lstStyle/>
          <a:p>
            <a:pPr algn="ctr"/>
            <a:endParaRPr lang="en-US"/>
          </a:p>
        </p:txBody>
      </p:sp>
      <p:sp>
        <p:nvSpPr>
          <p:cNvPr id="2" name="Title 1">
            <a:extLst>
              <a:ext uri="{FF2B5EF4-FFF2-40B4-BE49-F238E27FC236}">
                <a16:creationId xmlns:a16="http://schemas.microsoft.com/office/drawing/2014/main" id="{02C061E7-476E-4A7A-8B7F-D0A6C6553C84}"/>
              </a:ext>
            </a:extLst>
          </p:cNvPr>
          <p:cNvSpPr>
            <a:spLocks noGrp="1"/>
          </p:cNvSpPr>
          <p:nvPr>
            <p:ph type="title"/>
          </p:nvPr>
        </p:nvSpPr>
        <p:spPr>
          <a:xfrm>
            <a:off x="732786" y="447383"/>
            <a:ext cx="4782458" cy="1325563"/>
          </a:xfrm>
        </p:spPr>
        <p:txBody>
          <a:bodyPr numCol="1">
            <a:normAutofit/>
          </a:bodyPr>
          <a:lstStyle/>
          <a:p>
            <a:r>
              <a:rPr altLang="en-GB" lang="en-GB" sz="3700" u="sng">
                <a:cs typeface="Calibri Light"/>
              </a:rPr>
              <a:t>Planning Learning with Vygotsky's theory</a:t>
            </a:r>
          </a:p>
        </p:txBody>
      </p:sp>
      <p:sp>
        <p:nvSpPr>
          <p:cNvPr id="3" name="Content Placeholder 2">
            <a:extLst>
              <a:ext uri="{FF2B5EF4-FFF2-40B4-BE49-F238E27FC236}">
                <a16:creationId xmlns:a16="http://schemas.microsoft.com/office/drawing/2014/main" id="{537EAAF1-2934-4F0A-A0B3-ABCB66E18F90}"/>
              </a:ext>
            </a:extLst>
          </p:cNvPr>
          <p:cNvSpPr>
            <a:spLocks noGrp="1"/>
          </p:cNvSpPr>
          <p:nvPr>
            <p:ph idx="1"/>
          </p:nvPr>
        </p:nvSpPr>
        <p:spPr>
          <a:xfrm>
            <a:off x="660898" y="1923076"/>
            <a:ext cx="4782458" cy="3181684"/>
          </a:xfrm>
        </p:spPr>
        <p:txBody>
          <a:bodyPr anchor="t" bIns="45720" lIns="91440" numCol="1" rIns="91440" rtlCol="0" tIns="45720" vert="horz">
            <a:noAutofit/>
          </a:bodyPr>
          <a:lstStyle/>
          <a:p>
            <a:pPr>
              <a:buFont typeface="Arial"/>
            </a:pPr>
            <a:r>
              <a:rPr altLang="en-GB" lang="en-GB" sz="1400">
                <a:cs typeface="Calibri"/>
              </a:rPr>
              <a:t>Estyn (2009) created a document of case studies to encourage a more detailed delivery of education to foundation phase pupils aged 3-7.</a:t>
            </a:r>
            <a:endParaRPr lang="en-US" sz="1400">
              <a:cs panose="020F0502020204030204" typeface="Calibri"/>
            </a:endParaRPr>
          </a:p>
          <a:p>
            <a:pPr>
              <a:buFont typeface="Arial"/>
            </a:pPr>
            <a:r>
              <a:rPr altLang="en-GB" lang="en-GB" sz="1400">
                <a:cs typeface="Calibri"/>
              </a:rPr>
              <a:t>Examples include using areas of learning within the class.</a:t>
            </a:r>
          </a:p>
          <a:p>
            <a:pPr>
              <a:buFont typeface="Arial"/>
            </a:pPr>
            <a:r>
              <a:rPr altLang="en-GB" lang="en-GB" sz="1400">
                <a:cs typeface="Calibri"/>
              </a:rPr>
              <a:t>Further development of skills with the influence of the teacher to promote their educational evolution.</a:t>
            </a:r>
          </a:p>
          <a:p>
            <a:pPr>
              <a:buFont typeface="Arial"/>
            </a:pPr>
            <a:endParaRPr altLang="en-GB" lang="en-GB" sz="1400">
              <a:cs typeface="Calibri"/>
            </a:endParaRPr>
          </a:p>
          <a:p>
            <a:pPr>
              <a:buFont typeface="Arial"/>
            </a:pPr>
            <a:r>
              <a:rPr altLang="en-GB" lang="en-GB" sz="1400">
                <a:cs typeface="Calibri"/>
              </a:rPr>
              <a:t>Using Vygotsky's theory as a universal tool to learn through "CHAT, Cultural-Historical Activity Theory". (Roth and Lee, 2007).</a:t>
            </a:r>
          </a:p>
          <a:p>
            <a:pPr>
              <a:buFont typeface="Arial"/>
            </a:pPr>
            <a:r>
              <a:rPr altLang="en-GB" lang="en-GB" sz="1400">
                <a:cs typeface="Calibri"/>
              </a:rPr>
              <a:t>More kinaesthetic learning, for example; marbles or puppets. </a:t>
            </a:r>
          </a:p>
          <a:p>
            <a:pPr>
              <a:buFont typeface="Arial"/>
            </a:pPr>
            <a:endParaRPr altLang="en-GB" lang="en-GB" sz="1400">
              <a:cs typeface="Calibri"/>
            </a:endParaRPr>
          </a:p>
          <a:p>
            <a:pPr>
              <a:buFont typeface="Arial"/>
            </a:pPr>
            <a:r>
              <a:rPr altLang="en-GB" lang="en-GB" sz="1400">
                <a:cs typeface="Calibri"/>
              </a:rPr>
              <a:t>The increased struggle of the building an education for learners through children increasing in diversity. (</a:t>
            </a:r>
            <a:r>
              <a:rPr altLang="en-GB" err="1" lang="en-GB" sz="1400">
                <a:cs typeface="Calibri"/>
              </a:rPr>
              <a:t>Eun</a:t>
            </a:r>
            <a:r>
              <a:rPr altLang="en-GB" lang="en-GB" sz="1400">
                <a:cs typeface="Calibri"/>
              </a:rPr>
              <a:t>, 2011).</a:t>
            </a:r>
          </a:p>
          <a:p>
            <a:pPr>
              <a:buFont typeface="Arial"/>
            </a:pPr>
            <a:r>
              <a:rPr altLang="en-GB" lang="en-GB" sz="1400">
                <a:cs typeface="Calibri"/>
              </a:rPr>
              <a:t>Cognition of learners begins to plateau, due to the lack of education for practitioners.</a:t>
            </a:r>
          </a:p>
        </p:txBody>
      </p:sp>
      <p:sp>
        <p:nvSpPr>
          <p:cNvPr id="5" name="TextBox 4">
            <a:extLst>
              <a:ext uri="{FF2B5EF4-FFF2-40B4-BE49-F238E27FC236}">
                <a16:creationId xmlns:a16="http://schemas.microsoft.com/office/drawing/2014/main" id="{BE2BCF41-7246-4376-AB0C-AF62AEEAC38D}"/>
              </a:ext>
            </a:extLst>
          </p:cNvPr>
          <p:cNvSpPr txBox="1"/>
          <p:nvPr/>
        </p:nvSpPr>
        <p:spPr>
          <a:xfrm>
            <a:off x="5182104" y="6172201"/>
            <a:ext cx="7009896" cy="685799"/>
          </a:xfrm>
          <a:prstGeom prst="rect">
            <a:avLst/>
          </a:prstGeom>
          <a:solidFill>
            <a:srgbClr val="000000">
              <a:alpha val="50000"/>
            </a:srgbClr>
          </a:solidFill>
          <a:ln>
            <a:noFill/>
          </a:ln>
        </p:spPr>
        <p:txBody>
          <a:bodyPr anchor="t" anchorCtr="0" bIns="45720" compatLnSpc="1" forceAA="0" fromWordArt="0" horzOverflow="overflow" lIns="91440" numCol="1" rIns="91440" rot="0" rtlCol="0" spcCol="0" spcFirstLastPara="0" tIns="45720" vert="horz" vertOverflow="overflow" wrap="square">
            <a:prstTxWarp prst="textNoShape">
              <a:avLst/>
            </a:prstTxWarp>
            <a:noAutofit/>
          </a:bodyPr>
          <a:lstStyle/>
          <a:p>
            <a:pPr algn="ctr">
              <a:spcAft>
                <a:spcPts val="600"/>
              </a:spcAft>
            </a:pPr>
            <a:r>
              <a:rPr altLang="en-GB" lang="en-GB" sz="1300">
                <a:solidFill>
                  <a:srgbClr val="FFFFFF"/>
                </a:solidFill>
              </a:rPr>
              <a:t>(Crupper, 2013)</a:t>
            </a:r>
          </a:p>
        </p:txBody>
      </p:sp>
      <p:sp>
        <p:nvSpPr>
          <p:cNvPr id="6" name="TextBox 5">
            <a:extLst>
              <a:ext uri="{FF2B5EF4-FFF2-40B4-BE49-F238E27FC236}">
                <a16:creationId xmlns:a16="http://schemas.microsoft.com/office/drawing/2014/main" id="{1B8E768E-C906-4819-9389-9BF103B76898}"/>
              </a:ext>
            </a:extLst>
          </p:cNvPr>
          <p:cNvSpPr txBox="1"/>
          <p:nvPr/>
        </p:nvSpPr>
        <p:spPr>
          <a:xfrm>
            <a:off x="-5751" y="6492815"/>
            <a:ext cx="2743200" cy="369332"/>
          </a:xfrm>
          <a:prstGeom prst="rect">
            <a:avLst/>
          </a:prstGeom>
          <a:noFill/>
        </p:spPr>
        <p:txBody>
          <a:bodyPr anchor="t" anchorCtr="0" bIns="45720" compatLnSpc="1" forceAA="0" fromWordArt="0" horzOverflow="overflow" lIns="91440" numCol="1" rIns="91440" rot="0" rtlCol="0" spcCol="0" spcFirstLastPara="0" tIns="45720" vert="horz" vertOverflow="overflow" wrap="square">
            <a:prstTxWarp prst="textNoShape">
              <a:avLst/>
            </a:prstTxWarp>
            <a:spAutoFit/>
          </a:bodyPr>
          <a:lstStyle/>
          <a:p>
            <a:r>
              <a:rPr altLang="en-GB" lang="en-GB">
                <a:cs typeface="Calibri"/>
              </a:rPr>
              <a:t>Declan Milton-Harris</a:t>
            </a:r>
          </a:p>
        </p:txBody>
      </p:sp>
    </p:spTree>
    <p:extLst>
      <p:ext uri="{BB962C8B-B14F-4D97-AF65-F5344CB8AC3E}">
        <p14:creationId xmlns:p14="http://schemas.microsoft.com/office/powerpoint/2010/main" val="3315005086"/>
      </p:ext>
    </p:extLst>
  </p:cSld>
  <p:clrMapOvr>
    <a:overrideClrMapping accent1="accent1" accent2="accent2" accent3="accent3" accent4="accent4" accent5="accent5" accent6="accent6" bg1="dk1" bg2="dk2" folHlink="folHlink" hlink="hlink" tx1="lt1" tx2="lt2"/>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2DDE46-A001-422E-A225-86D4DFA7E69B}"/>
              </a:ext>
            </a:extLst>
          </p:cNvPr>
          <p:cNvSpPr>
            <a:spLocks noGrp="1"/>
          </p:cNvSpPr>
          <p:nvPr>
            <p:ph type="title"/>
          </p:nvPr>
        </p:nvSpPr>
        <p:spPr>
          <a:xfrm>
            <a:off x="5955536" y="3356"/>
            <a:ext cx="5966220" cy="1079136"/>
          </a:xfrm>
        </p:spPr>
        <p:txBody>
          <a:bodyPr anchor="b" numCol="1">
            <a:normAutofit/>
          </a:bodyPr>
          <a:lstStyle/>
          <a:p>
            <a:pPr algn="ctr"/>
            <a:r>
              <a:rPr lang="en-US" sz="2800" u="sng">
                <a:cs typeface="Calibri Light"/>
              </a:rPr>
              <a:t>Planning learning with </a:t>
            </a:r>
            <a:r>
              <a:rPr altLang="en-GB" lang="en-GB" sz="2800" u="sng">
                <a:cs typeface="Calibri Light"/>
              </a:rPr>
              <a:t>Montessori</a:t>
            </a:r>
            <a:r>
              <a:rPr lang="en-US" sz="2800" u="sng">
                <a:cs typeface="Calibri Light"/>
              </a:rPr>
              <a:t>’s theory</a:t>
            </a:r>
            <a:endParaRPr altLang="en-GB" lang="en-GB" sz="2800" u="sng">
              <a:cs panose="020F0302020204030204" typeface="Calibri Light"/>
            </a:endParaRPr>
          </a:p>
        </p:txBody>
      </p:sp>
      <p:pic>
        <p:nvPicPr>
          <p:cNvPr descr="A picture containing cluttered  Description automatically generated" id="5" name="Picture 5">
            <a:extLst>
              <a:ext uri="{FF2B5EF4-FFF2-40B4-BE49-F238E27FC236}">
                <a16:creationId xmlns:a16="http://schemas.microsoft.com/office/drawing/2014/main" id="{41F31227-A6E2-41FE-B221-C80728855766}"/>
              </a:ext>
            </a:extLst>
          </p:cNvPr>
          <p:cNvPicPr>
            <a:picLocks noChangeAspect="1"/>
          </p:cNvPicPr>
          <p:nvPr/>
        </p:nvPicPr>
        <p:blipFill rotWithShape="1">
          <a:blip r:embed="rId3"/>
          <a:srcRect b="1" l="18900" r="14419"/>
          <a:stretch/>
        </p:blipFill>
        <p:spPr>
          <a:xfrm>
            <a:off x="2" y="1587"/>
            <a:ext cx="6095999" cy="6856413"/>
          </a:xfrm>
          <a:custGeom>
            <a:avLst/>
            <a:gdLst/>
            <a:ahLst/>
            <a:cxnLst/>
            <a:rect b="b" l="l" r="r" t="t"/>
            <a:pathLst>
              <a:path h="6856413" w="6649908">
                <a:moveTo>
                  <a:pt x="0" y="0"/>
                </a:moveTo>
                <a:lnTo>
                  <a:pt x="6559859" y="0"/>
                </a:lnTo>
                <a:lnTo>
                  <a:pt x="6572145" y="79394"/>
                </a:lnTo>
                <a:cubicBezTo>
                  <a:pt x="6857782" y="2230562"/>
                  <a:pt x="6243159" y="4473353"/>
                  <a:pt x="6528796" y="6624522"/>
                </a:cubicBezTo>
                <a:lnTo>
                  <a:pt x="6564680" y="6856413"/>
                </a:lnTo>
                <a:lnTo>
                  <a:pt x="0" y="6856413"/>
                </a:lnTo>
                <a:close/>
              </a:path>
            </a:pathLst>
          </a:custGeom>
        </p:spPr>
      </p:pic>
      <p:sp>
        <p:nvSpPr>
          <p:cNvPr id="3" name="Content Placeholder 2">
            <a:extLst>
              <a:ext uri="{FF2B5EF4-FFF2-40B4-BE49-F238E27FC236}">
                <a16:creationId xmlns:a16="http://schemas.microsoft.com/office/drawing/2014/main" id="{E0D9DB92-A6FA-4DB1-93AB-C7AD5DC790BB}"/>
              </a:ext>
            </a:extLst>
          </p:cNvPr>
          <p:cNvSpPr>
            <a:spLocks noGrp="1"/>
          </p:cNvSpPr>
          <p:nvPr>
            <p:ph idx="1"/>
          </p:nvPr>
        </p:nvSpPr>
        <p:spPr>
          <a:xfrm>
            <a:off x="6292816" y="1190546"/>
            <a:ext cx="5628942" cy="5776521"/>
          </a:xfrm>
        </p:spPr>
        <p:txBody>
          <a:bodyPr anchor="t" bIns="45720" lIns="91440" numCol="1" rIns="91440" rtlCol="0" tIns="45720" vert="horz">
            <a:noAutofit/>
          </a:bodyPr>
          <a:lstStyle/>
          <a:p>
            <a:r>
              <a:rPr altLang="en-GB" baseline="30000" lang="en-GB" sz="1800">
                <a:cs panose="020F0502020204030204" typeface="Calibri"/>
              </a:rPr>
              <a:t>'Prepared environment' - The classroom should be engaging for children where they are able to access all learning materials easily. The classroom should be simplistic in its decoration to avoid distractions. Rea (2014) finds that heavily decorated rooms can distract from learning and that children focus best with fewer visual displays on the walls</a:t>
            </a:r>
          </a:p>
          <a:p>
            <a:r>
              <a:rPr altLang="en-GB" baseline="30000" lang="en-GB" sz="1800">
                <a:cs panose="020F0502020204030204" typeface="Calibri"/>
              </a:rPr>
              <a:t>To support free movement there should be lots of space at tables and on the floor. This is supported by the Reggio- Emilia approach which designs its classrooms to encourage hands-on learning in open space for uninterrupted independent learning, </a:t>
            </a:r>
          </a:p>
          <a:p>
            <a:r>
              <a:rPr altLang="en-GB" baseline="30000" lang="en-GB" sz="1800">
                <a:ea typeface="+mn-lt"/>
                <a:cs typeface="+mn-lt"/>
              </a:rPr>
              <a:t>To have an effectively prepared environment is vital according to (Gillet, 1969) it “is necessary for the formation of children's intelligence”.</a:t>
            </a:r>
          </a:p>
          <a:p>
            <a:r>
              <a:rPr altLang="en-GB" baseline="30000" lang="en-GB" sz="1800">
                <a:ea typeface="+mn-lt"/>
                <a:cs typeface="+mn-lt"/>
              </a:rPr>
              <a:t>(Isaacs, 2012, p.53) finds that one feature of Montessori's theory allows children to learn new skills through "scaffolding". This is the breaking down of information into smaller, more manageable pieces so that a child can learn in stages. Montessori's theory allows for teachers or peers to assist with this by asking questions, using props or through demonstration.  </a:t>
            </a:r>
          </a:p>
          <a:p>
            <a:r>
              <a:rPr altLang="en-GB" baseline="30000" lang="en-GB" sz="1800">
                <a:cs panose="020F0502020204030204" typeface="Calibri"/>
              </a:rPr>
              <a:t>Lessons should have uninterrupted blocks of work time - This is to help with concentration. This idea differs from the current teaching framework whereby the teacher may stop a lesson after an hour to move onto a different subject. </a:t>
            </a:r>
          </a:p>
        </p:txBody>
      </p:sp>
      <p:sp>
        <p:nvSpPr>
          <p:cNvPr id="4" name="TextBox 3">
            <a:extLst>
              <a:ext uri="{FF2B5EF4-FFF2-40B4-BE49-F238E27FC236}">
                <a16:creationId xmlns:a16="http://schemas.microsoft.com/office/drawing/2014/main" id="{FFCFB808-BAE7-45D1-AF7F-09374AD240BA}"/>
              </a:ext>
            </a:extLst>
          </p:cNvPr>
          <p:cNvSpPr txBox="1"/>
          <p:nvPr/>
        </p:nvSpPr>
        <p:spPr>
          <a:xfrm>
            <a:off x="10742908" y="6493789"/>
            <a:ext cx="1451674" cy="369332"/>
          </a:xfrm>
          <a:prstGeom prst="rect">
            <a:avLst/>
          </a:prstGeom>
          <a:noFill/>
        </p:spPr>
        <p:txBody>
          <a:bodyPr anchor="t" anchorCtr="0" bIns="45720" compatLnSpc="1" forceAA="0" fromWordArt="0" horzOverflow="overflow" lIns="91440" numCol="1" rIns="91440" rot="0" rtlCol="0" spcCol="0" spcFirstLastPara="0" tIns="45720" vert="horz" vertOverflow="overflow" wrap="square">
            <a:prstTxWarp prst="textNoShape">
              <a:avLst/>
            </a:prstTxWarp>
            <a:spAutoFit/>
          </a:bodyPr>
          <a:lstStyle/>
          <a:p>
            <a:pPr>
              <a:spcAft>
                <a:spcPts val="600"/>
              </a:spcAft>
            </a:pPr>
            <a:r>
              <a:rPr lang="en-US"/>
              <a:t>Chloe Evans </a:t>
            </a:r>
          </a:p>
        </p:txBody>
      </p:sp>
      <p:sp>
        <p:nvSpPr>
          <p:cNvPr id="6" name="TextBox 5">
            <a:extLst>
              <a:ext uri="{FF2B5EF4-FFF2-40B4-BE49-F238E27FC236}">
                <a16:creationId xmlns:a16="http://schemas.microsoft.com/office/drawing/2014/main" id="{7A514694-AB47-4EFD-A6A5-B9CF831E0A97}"/>
              </a:ext>
            </a:extLst>
          </p:cNvPr>
          <p:cNvSpPr txBox="1"/>
          <p:nvPr/>
        </p:nvSpPr>
        <p:spPr>
          <a:xfrm>
            <a:off x="2138596" y="6498236"/>
            <a:ext cx="4629462" cy="369332"/>
          </a:xfrm>
          <a:prstGeom prst="rect">
            <a:avLst/>
          </a:prstGeom>
          <a:noFill/>
        </p:spPr>
        <p:txBody>
          <a:bodyPr anchor="t" anchorCtr="0" bIns="45720" compatLnSpc="1" forceAA="0" fromWordArt="0" horzOverflow="overflow" lIns="91440" numCol="1" rIns="91440" rot="0" rtlCol="0" spcCol="0" spcFirstLastPara="0" tIns="45720" vert="horz" vertOverflow="overflow" wrap="square">
            <a:prstTxWarp prst="textNoShape">
              <a:avLst/>
            </a:prstTxWarp>
            <a:spAutoFit/>
          </a:bodyPr>
          <a:lstStyle/>
          <a:p>
            <a:pPr>
              <a:spcAft>
                <a:spcPts val="600"/>
              </a:spcAft>
            </a:pPr>
            <a:r>
              <a:rPr lang="en-US">
                <a:solidFill>
                  <a:schemeClr val="bg2"/>
                </a:solidFill>
              </a:rPr>
              <a:t>https://www.missymontessori.com/blog</a:t>
            </a:r>
          </a:p>
        </p:txBody>
      </p:sp>
    </p:spTree>
    <p:extLst>
      <p:ext uri="{BB962C8B-B14F-4D97-AF65-F5344CB8AC3E}">
        <p14:creationId xmlns:p14="http://schemas.microsoft.com/office/powerpoint/2010/main" val="24592645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AdjustHandles="1" noChangeArrowheads="1" noChangeAspect="1" noChangeShapeType="1" noEditPoints="1" noGrp="1" noMove="1" noResize="1" noRot="1" noTextEdit="1"/>
          </p:cNvSpPr>
          <p:nvPr>
            <p:extLst>
              <p:ext uri="{386F3935-93C4-4BCD-93E2-E3B085C9AB24}">
                <p16:designElem xmlns:p16="http://schemas.microsoft.com/office/powerpoint/2015/main" val="1"/>
              </p:ext>
            </p:extLst>
          </p:nvPr>
        </p:nvSpPr>
        <p:spPr>
          <a:xfrm>
            <a:off x="466344" y="448055"/>
            <a:ext cx="3414370" cy="3801257"/>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anchor="ctr" numCol="1" rtlCol="0"/>
          <a:lstStyle/>
          <a:p>
            <a:pPr algn="ctr"/>
            <a:endParaRPr lang="en-US">
              <a:solidFill>
                <a:srgbClr val="FFFFFF"/>
              </a:solidFill>
            </a:endParaRPr>
          </a:p>
        </p:txBody>
      </p:sp>
      <p:sp>
        <p:nvSpPr>
          <p:cNvPr id="2" name="Title 1">
            <a:extLst>
              <a:ext uri="{FF2B5EF4-FFF2-40B4-BE49-F238E27FC236}">
                <a16:creationId xmlns:a16="http://schemas.microsoft.com/office/drawing/2014/main" id="{02B3B8BF-33CB-4E9B-8820-3CD68FABACFE}"/>
              </a:ext>
            </a:extLst>
          </p:cNvPr>
          <p:cNvSpPr>
            <a:spLocks noGrp="1"/>
          </p:cNvSpPr>
          <p:nvPr>
            <p:ph type="title"/>
          </p:nvPr>
        </p:nvSpPr>
        <p:spPr>
          <a:xfrm>
            <a:off x="777240" y="731519"/>
            <a:ext cx="2845191" cy="3237579"/>
          </a:xfrm>
        </p:spPr>
        <p:txBody>
          <a:bodyPr numCol="1">
            <a:normAutofit/>
          </a:bodyPr>
          <a:lstStyle/>
          <a:p>
            <a:r>
              <a:rPr altLang="en-GB" lang="en-GB" sz="3800">
                <a:solidFill>
                  <a:srgbClr val="FFFFFF"/>
                </a:solidFill>
                <a:cs typeface="Calibri Light"/>
              </a:rPr>
              <a:t>Piaget Today</a:t>
            </a:r>
            <a:endParaRPr altLang="en-GB" lang="en-GB" sz="3800">
              <a:solidFill>
                <a:srgbClr val="FFFFFF"/>
              </a:solidFill>
            </a:endParaRPr>
          </a:p>
        </p:txBody>
      </p:sp>
      <p:sp>
        <p:nvSpPr>
          <p:cNvPr id="10" name="Rectangle 9">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AdjustHandles="1" noChangeArrowheads="1" noChangeAspect="1" noChangeShapeType="1" noEditPoints="1" noGrp="1" noMove="1" noResize="1" noRot="1" noTextEdit="1"/>
          </p:cNvSpPr>
          <p:nvPr>
            <p:extLst>
              <p:ext uri="{386F3935-93C4-4BCD-93E2-E3B085C9AB24}">
                <p16:designElem xmlns:p16="http://schemas.microsoft.com/office/powerpoint/2015/main" val="1"/>
              </p:ext>
            </p:extLst>
          </p:nvPr>
        </p:nvSpPr>
        <p:spPr>
          <a:xfrm>
            <a:off x="466343" y="4419227"/>
            <a:ext cx="3414369" cy="1979852"/>
          </a:xfrm>
          <a:prstGeom prst="rect">
            <a:avLst/>
          </a:prstGeom>
          <a:solidFill>
            <a:schemeClr val="accent1">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anchor="ctr" numCol="1" rtlCol="0"/>
          <a:lstStyle/>
          <a:p>
            <a:pPr algn="ctr"/>
            <a:endParaRPr lang="en-US">
              <a:solidFill>
                <a:srgbClr val="FFFFFF"/>
              </a:solidFill>
            </a:endParaRPr>
          </a:p>
        </p:txBody>
      </p:sp>
      <p:sp>
        <p:nvSpPr>
          <p:cNvPr id="12" name="Rectangle 11">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AdjustHandles="1" noChangeArrowheads="1" noChangeAspect="1" noChangeShapeType="1" noEditPoints="1" noGrp="1" noMove="1" noResize="1" noRot="1" noTextEdit="1"/>
          </p:cNvSpPr>
          <p:nvPr>
            <p:extLst>
              <p:ext uri="{386F3935-93C4-4BCD-93E2-E3B085C9AB24}">
                <p16:designElem xmlns:p16="http://schemas.microsoft.com/office/powerpoint/2015/main" val="1"/>
              </p:ext>
            </p:extLst>
          </p:nvPr>
        </p:nvSpPr>
        <p:spPr>
          <a:xfrm>
            <a:off x="4044603" y="448055"/>
            <a:ext cx="7688475" cy="5952745"/>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numCol="1" rtlCol="0"/>
          <a:lstStyle/>
          <a:p>
            <a:pPr algn="ctr"/>
            <a:endParaRPr lang="en-US"/>
          </a:p>
        </p:txBody>
      </p:sp>
      <p:sp>
        <p:nvSpPr>
          <p:cNvPr id="3" name="Content Placeholder 2">
            <a:extLst>
              <a:ext uri="{FF2B5EF4-FFF2-40B4-BE49-F238E27FC236}">
                <a16:creationId xmlns:a16="http://schemas.microsoft.com/office/drawing/2014/main" id="{769ECAA9-651C-4274-8D5A-B86C04777F88}"/>
              </a:ext>
            </a:extLst>
          </p:cNvPr>
          <p:cNvSpPr>
            <a:spLocks noGrp="1"/>
          </p:cNvSpPr>
          <p:nvPr>
            <p:ph idx="1"/>
          </p:nvPr>
        </p:nvSpPr>
        <p:spPr>
          <a:xfrm>
            <a:off x="4146560" y="2967176"/>
            <a:ext cx="7481143" cy="4883726"/>
          </a:xfrm>
        </p:spPr>
        <p:txBody>
          <a:bodyPr anchor="ctr" bIns="45720" lIns="91440" numCol="1" rIns="91440" rtlCol="0" tIns="45720" vert="horz">
            <a:normAutofit/>
          </a:bodyPr>
          <a:lstStyle/>
          <a:p>
            <a:r>
              <a:rPr altLang="en-GB" baseline="30000" lang="en-GB" sz="2600">
                <a:ea typeface="+mn-lt"/>
                <a:cs typeface="+mn-lt"/>
              </a:rPr>
              <a:t>Piaget's theory is still relevant today, especially within the Foundation Phase environment because of his belief that children learn through play to construct the knowledge they are learning and build on it to reach the equilibrium stage after passing the schemas. </a:t>
            </a:r>
            <a:endParaRPr altLang="en-GB" baseline="30000" lang="en-GB" sz="2600">
              <a:cs typeface="Calibri"/>
            </a:endParaRPr>
          </a:p>
          <a:p>
            <a:r>
              <a:rPr altLang="en-GB" baseline="30000" lang="en-GB" sz="2600">
                <a:cs typeface="Calibri"/>
              </a:rPr>
              <a:t>Both the Welsh Government and Estyn are very clear that learning should mainly take place through play and other fun activities which engage the pupils as opposed to sitting them down with worksheets all day. </a:t>
            </a:r>
          </a:p>
          <a:p>
            <a:r>
              <a:rPr altLang="en-GB" baseline="30000" lang="en-GB" sz="2600">
                <a:cs typeface="Calibri"/>
              </a:rPr>
              <a:t>Most classrooms in schools today provide stimulating environments for children – both inside and outside – so they have enough activities and opportunities to allow them to develop based on their own interests. </a:t>
            </a:r>
          </a:p>
          <a:p>
            <a:r>
              <a:rPr altLang="en-GB" baseline="30000" lang="en-GB" sz="2600">
                <a:cs typeface="Calibri"/>
              </a:rPr>
              <a:t>During their inspections, Estyn ensure that the schools and teachers are providing the environment in which children need to learn new skills and develop. They also help to identify areas for improvement within the learning environment so that the teacher or practitioner is able to meet their pupil's learning needs. </a:t>
            </a:r>
          </a:p>
          <a:p>
            <a:endParaRPr altLang="en-GB" baseline="30000" lang="en-GB" sz="2600">
              <a:cs typeface="Calibri"/>
            </a:endParaRPr>
          </a:p>
          <a:p>
            <a:endParaRPr altLang="en-GB" baseline="30000" lang="en-GB" sz="2600">
              <a:cs typeface="Calibri"/>
            </a:endParaRPr>
          </a:p>
          <a:p>
            <a:endParaRPr altLang="en-GB" lang="en-GB" sz="2600">
              <a:cs panose="020F0502020204030204" typeface="Calibri"/>
            </a:endParaRPr>
          </a:p>
        </p:txBody>
      </p:sp>
      <p:sp>
        <p:nvSpPr>
          <p:cNvPr id="6" name="TextBox 5">
            <a:extLst>
              <a:ext uri="{FF2B5EF4-FFF2-40B4-BE49-F238E27FC236}">
                <a16:creationId xmlns:a16="http://schemas.microsoft.com/office/drawing/2014/main" id="{66BD6B18-3626-4EAD-BBDF-3D14BE5C2F97}"/>
              </a:ext>
            </a:extLst>
          </p:cNvPr>
          <p:cNvSpPr txBox="1"/>
          <p:nvPr/>
        </p:nvSpPr>
        <p:spPr>
          <a:xfrm>
            <a:off x="1580440" y="6118319"/>
            <a:ext cx="912126" cy="276999"/>
          </a:xfrm>
          <a:prstGeom prst="rect">
            <a:avLst/>
          </a:prstGeom>
          <a:noFill/>
        </p:spPr>
        <p:txBody>
          <a:bodyPr anchor="t" anchorCtr="0" bIns="45720" compatLnSpc="1" forceAA="0" fromWordArt="0" horzOverflow="overflow" lIns="91440" numCol="1" rIns="91440" rot="0" rtlCol="0" spcCol="0" spcFirstLastPara="0" tIns="45720" vert="horz" vertOverflow="overflow" wrap="square">
            <a:prstTxWarp prst="textNoShape">
              <a:avLst/>
            </a:prstTxWarp>
            <a:spAutoFit/>
          </a:bodyPr>
          <a:lstStyle/>
          <a:p>
            <a:pPr algn="ctr"/>
            <a:r>
              <a:rPr altLang="en-GB" lang="en-GB" sz="1200">
                <a:solidFill>
                  <a:srgbClr val="FFFFFF"/>
                </a:solidFill>
              </a:rPr>
              <a:t>Ryan Green</a:t>
            </a:r>
            <a:endParaRPr lang="en-US" sz="1200">
              <a:solidFill>
                <a:srgbClr val="FFFFFF"/>
              </a:solidFill>
              <a:cs typeface="Calibri"/>
            </a:endParaRPr>
          </a:p>
        </p:txBody>
      </p:sp>
    </p:spTree>
    <p:extLst>
      <p:ext uri="{BB962C8B-B14F-4D97-AF65-F5344CB8AC3E}">
        <p14:creationId xmlns:p14="http://schemas.microsoft.com/office/powerpoint/2010/main" val="78018993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F9F59D-64EA-45B1-B8FF-5900F076B308}"/>
              </a:ext>
            </a:extLst>
          </p:cNvPr>
          <p:cNvSpPr>
            <a:spLocks noGrp="1"/>
          </p:cNvSpPr>
          <p:nvPr>
            <p:ph type="title"/>
          </p:nvPr>
        </p:nvSpPr>
        <p:spPr>
          <a:xfrm>
            <a:off x="6053668" y="803325"/>
            <a:ext cx="5314536" cy="1325563"/>
          </a:xfrm>
        </p:spPr>
        <p:txBody>
          <a:bodyPr numCol="1">
            <a:normAutofit/>
          </a:bodyPr>
          <a:lstStyle/>
          <a:p>
            <a:r>
              <a:rPr altLang="en-GB" lang="en-GB" sz="3100" u="sng">
                <a:ea typeface="+mj-lt"/>
                <a:cs typeface="+mj-lt"/>
              </a:rPr>
              <a:t>Evidence of Vygotsky's Theory in Foundation phase environment.</a:t>
            </a:r>
            <a:endParaRPr lang="en-US" sz="3100"/>
          </a:p>
        </p:txBody>
      </p:sp>
      <p:sp>
        <p:nvSpPr>
          <p:cNvPr id="10" name="Freeform: Shape 9">
            <a:extLst>
              <a:ext uri="{FF2B5EF4-FFF2-40B4-BE49-F238E27FC236}">
                <a16:creationId xmlns:a16="http://schemas.microsoft.com/office/drawing/2014/main" id="{E0D60ECE-8986-45DC-B7FE-EC7699B466B8}"/>
              </a:ext>
              <a:ext uri="{C183D7F6-B498-43B3-948B-1728B52AA6E4}">
                <adec:decorative xmlns:adec="http://schemas.microsoft.com/office/drawing/2017/decorative" val="1"/>
              </a:ext>
            </a:extLst>
          </p:cNvPr>
          <p:cNvSpPr>
            <a:spLocks noAdjustHandles="1" noChangeArrowheads="1" noChangeAspect="1" noChangeShapeType="1" noEditPoints="1" noGrp="1" noMove="1" noResize="1" noRot="1" noTextEdit="1"/>
          </p:cNvSpPr>
          <p:nvPr>
            <p:extLst>
              <p:ext uri="{386F3935-93C4-4BCD-93E2-E3B085C9AB24}">
                <p16:designElem xmlns:p16="http://schemas.microsoft.com/office/powerpoint/2015/main" val="1"/>
              </p:ext>
            </p:extLst>
          </p:nvPr>
        </p:nvSpPr>
        <p:spPr>
          <a:xfrm>
            <a:off x="1" y="0"/>
            <a:ext cx="5438829" cy="5840278"/>
          </a:xfrm>
          <a:custGeom>
            <a:avLst/>
            <a:gdLst>
              <a:gd fmla="*/ 0 w 5438829" name="connsiteX0"/>
              <a:gd fmla="*/ 0 h 5840278" name="connsiteY0"/>
              <a:gd fmla="*/ 4466700 w 5438829" name="connsiteX1"/>
              <a:gd fmla="*/ 0 h 5840278" name="connsiteY1"/>
              <a:gd fmla="*/ 4652178 w 5438829" name="connsiteX2"/>
              <a:gd fmla="*/ 204077 h 5840278" name="connsiteY2"/>
              <a:gd fmla="*/ 5438829 w 5438829" name="connsiteX3"/>
              <a:gd fmla="*/ 2395363 h 5840278" name="connsiteY3"/>
              <a:gd fmla="*/ 1993914 w 5438829" name="connsiteX4"/>
              <a:gd fmla="*/ 5840278 h 5840278" name="connsiteY4"/>
              <a:gd fmla="*/ 67829 w 5438829" name="connsiteX5"/>
              <a:gd fmla="*/ 5251941 h 5840278" name="connsiteY5"/>
              <a:gd fmla="*/ 0 w 5438829" name="connsiteX6"/>
              <a:gd fmla="*/ 5201220 h 5840278" name="connsiteY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b="b" l="l" r="r" t="t"/>
            <a:pathLst>
              <a:path h="5840278" w="5438829">
                <a:moveTo>
                  <a:pt x="0" y="0"/>
                </a:moveTo>
                <a:lnTo>
                  <a:pt x="4466700" y="0"/>
                </a:lnTo>
                <a:lnTo>
                  <a:pt x="4652178" y="204077"/>
                </a:lnTo>
                <a:cubicBezTo>
                  <a:pt x="5143616" y="799562"/>
                  <a:pt x="5438829" y="1562987"/>
                  <a:pt x="5438829" y="2395363"/>
                </a:cubicBezTo>
                <a:cubicBezTo>
                  <a:pt x="5438829" y="4297937"/>
                  <a:pt x="3896488" y="5840278"/>
                  <a:pt x="1993914" y="5840278"/>
                </a:cubicBezTo>
                <a:cubicBezTo>
                  <a:pt x="1280449" y="5840278"/>
                  <a:pt x="617641" y="5623387"/>
                  <a:pt x="67829" y="5251941"/>
                </a:cubicBezTo>
                <a:lnTo>
                  <a:pt x="0" y="520122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numCol="1" rtlCol="0" wrap="square">
            <a:noAutofit/>
          </a:bodyPr>
          <a:lstStyle/>
          <a:p>
            <a:pPr algn="ctr" defTabSz="914400" eaLnBrk="1" hangingPunct="1" indent="0" latinLnBrk="0" lvl="0" marL="0" marR="0" rtl="0">
              <a:lnSpc>
                <a:spcPct val="100000"/>
              </a:lnSpc>
              <a:spcBef>
                <a:spcPts val="0"/>
              </a:spcBef>
              <a:spcAft>
                <a:spcPts val="0"/>
              </a:spcAft>
              <a:buClrTx/>
              <a:buSzTx/>
              <a:buFontTx/>
              <a:buNone/>
              <a:tabLst/>
              <a:defRPr/>
            </a:pPr>
            <a:endParaRPr b="0" baseline="0" cap="none" i="0" kern="1200" kumimoji="0" lang="en-US" noProof="0" normalizeH="0" spc="0" strike="noStrike" sz="1800" u="none">
              <a:ln>
                <a:noFill/>
              </a:ln>
              <a:solidFill>
                <a:prstClr val="white"/>
              </a:solidFill>
              <a:effectLst/>
              <a:uLnTx/>
              <a:uFillTx/>
              <a:latin panose="020F0502020204030204" typeface="Calibri"/>
              <a:ea typeface="+mn-ea"/>
              <a:cs typeface="+mn-cs"/>
            </a:endParaRPr>
          </a:p>
        </p:txBody>
      </p:sp>
      <p:sp>
        <p:nvSpPr>
          <p:cNvPr id="12" name="Freeform: Shape 11">
            <a:extLst>
              <a:ext uri="{FF2B5EF4-FFF2-40B4-BE49-F238E27FC236}">
                <a16:creationId xmlns:a16="http://schemas.microsoft.com/office/drawing/2014/main" id="{96964194-5878-40D2-8EC0-DDC58387FA56}"/>
              </a:ext>
              <a:ext uri="{C183D7F6-B498-43B3-948B-1728B52AA6E4}">
                <adec:decorative xmlns:adec="http://schemas.microsoft.com/office/drawing/2017/decorative" val="1"/>
              </a:ext>
            </a:extLst>
          </p:cNvPr>
          <p:cNvSpPr>
            <a:spLocks noAdjustHandles="1" noChangeArrowheads="1" noChangeAspect="1" noChangeShapeType="1" noEditPoints="1" noGrp="1" noMove="1" noResize="1" noRot="1" noTextEdit="1"/>
          </p:cNvSpPr>
          <p:nvPr>
            <p:extLst>
              <p:ext uri="{386F3935-93C4-4BCD-93E2-E3B085C9AB24}">
                <p16:designElem xmlns:p16="http://schemas.microsoft.com/office/powerpoint/2015/main" val="1"/>
              </p:ext>
            </p:extLst>
          </p:nvPr>
        </p:nvSpPr>
        <p:spPr>
          <a:xfrm>
            <a:off x="0" y="0"/>
            <a:ext cx="5269134" cy="5654940"/>
          </a:xfrm>
          <a:custGeom>
            <a:avLst/>
            <a:gdLst>
              <a:gd fmla="*/ 0 w 5269134" name="connsiteX0"/>
              <a:gd fmla="*/ 0 h 5654940" name="connsiteY0"/>
              <a:gd fmla="*/ 4227767 w 5269134" name="connsiteX1"/>
              <a:gd fmla="*/ 0 h 5654940" name="connsiteY1"/>
              <a:gd fmla="*/ 4312042 w 5269134" name="connsiteX2"/>
              <a:gd fmla="*/ 76595 h 5654940" name="connsiteY2"/>
              <a:gd fmla="*/ 5269134 w 5269134" name="connsiteX3"/>
              <a:gd fmla="*/ 2387221 h 5654940" name="connsiteY3"/>
              <a:gd fmla="*/ 2001415 w 5269134" name="connsiteX4"/>
              <a:gd fmla="*/ 5654940 h 5654940" name="connsiteY4"/>
              <a:gd fmla="*/ 198928 w 5269134" name="connsiteX5"/>
              <a:gd fmla="*/ 5113274 h 5654940" name="connsiteY5"/>
              <a:gd fmla="*/ 0 w 5269134" name="connsiteX6"/>
              <a:gd fmla="*/ 4969563 h 5654940" name="connsiteY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b="b" l="l" r="r" t="t"/>
            <a:pathLst>
              <a:path h="5654940" w="5269134">
                <a:moveTo>
                  <a:pt x="0" y="0"/>
                </a:moveTo>
                <a:lnTo>
                  <a:pt x="4227767" y="0"/>
                </a:lnTo>
                <a:lnTo>
                  <a:pt x="4312042" y="76595"/>
                </a:lnTo>
                <a:cubicBezTo>
                  <a:pt x="4903383" y="667936"/>
                  <a:pt x="5269134" y="1484866"/>
                  <a:pt x="5269134" y="2387221"/>
                </a:cubicBezTo>
                <a:cubicBezTo>
                  <a:pt x="5269134" y="4191932"/>
                  <a:pt x="3806126" y="5654940"/>
                  <a:pt x="2001415" y="5654940"/>
                </a:cubicBezTo>
                <a:cubicBezTo>
                  <a:pt x="1335223" y="5654940"/>
                  <a:pt x="715593" y="5455584"/>
                  <a:pt x="198928" y="5113274"/>
                </a:cubicBezTo>
                <a:lnTo>
                  <a:pt x="0" y="4969563"/>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numCol="1" rtlCol="0" wrap="square">
            <a:noAutofit/>
          </a:bodyPr>
          <a:lstStyle/>
          <a:p>
            <a:pPr algn="ctr" defTabSz="914400" eaLnBrk="1" hangingPunct="1" indent="0" latinLnBrk="0" lvl="0" marL="0" marR="0" rtl="0">
              <a:lnSpc>
                <a:spcPct val="100000"/>
              </a:lnSpc>
              <a:spcBef>
                <a:spcPts val="0"/>
              </a:spcBef>
              <a:spcAft>
                <a:spcPts val="0"/>
              </a:spcAft>
              <a:buClrTx/>
              <a:buSzTx/>
              <a:buFontTx/>
              <a:buNone/>
              <a:tabLst/>
              <a:defRPr/>
            </a:pPr>
            <a:endParaRPr b="0" baseline="0" cap="none" i="0" kern="1200" kumimoji="0" lang="en-US" noProof="0" normalizeH="0" spc="0" strike="noStrike" sz="1800" u="none">
              <a:ln>
                <a:noFill/>
              </a:ln>
              <a:solidFill>
                <a:prstClr val="white"/>
              </a:solidFill>
              <a:effectLst/>
              <a:uLnTx/>
              <a:uFillTx/>
              <a:latin panose="020F0502020204030204" typeface="Calibri"/>
              <a:ea typeface="+mn-ea"/>
              <a:cs typeface="+mn-cs"/>
            </a:endParaRPr>
          </a:p>
        </p:txBody>
      </p:sp>
      <p:pic>
        <p:nvPicPr>
          <p:cNvPr descr="A picture containing text, indoor, bedroom  Description automatically generated" id="5" name="Picture 8">
            <a:extLst>
              <a:ext uri="{FF2B5EF4-FFF2-40B4-BE49-F238E27FC236}">
                <a16:creationId xmlns:a16="http://schemas.microsoft.com/office/drawing/2014/main" id="{168E81CA-B6B7-4AE8-B4E1-5377FC9E0E69}"/>
              </a:ext>
            </a:extLst>
          </p:cNvPr>
          <p:cNvPicPr>
            <a:picLocks noChangeAspect="1"/>
          </p:cNvPicPr>
          <p:nvPr/>
        </p:nvPicPr>
        <p:blipFill>
          <a:blip r:embed="rId3"/>
          <a:stretch>
            <a:fillRect/>
          </a:stretch>
        </p:blipFill>
        <p:spPr>
          <a:xfrm>
            <a:off x="321733" y="1017524"/>
            <a:ext cx="3835488" cy="2886709"/>
          </a:xfrm>
          <a:prstGeom prst="rect">
            <a:avLst/>
          </a:prstGeom>
        </p:spPr>
      </p:pic>
      <p:sp>
        <p:nvSpPr>
          <p:cNvPr id="3" name="Content Placeholder 2">
            <a:extLst>
              <a:ext uri="{FF2B5EF4-FFF2-40B4-BE49-F238E27FC236}">
                <a16:creationId xmlns:a16="http://schemas.microsoft.com/office/drawing/2014/main" id="{63CC652B-33BD-405E-BBE5-4718F68AC608}"/>
              </a:ext>
            </a:extLst>
          </p:cNvPr>
          <p:cNvSpPr>
            <a:spLocks noGrp="1"/>
          </p:cNvSpPr>
          <p:nvPr>
            <p:ph idx="1"/>
          </p:nvPr>
        </p:nvSpPr>
        <p:spPr>
          <a:xfrm>
            <a:off x="6053667" y="2279018"/>
            <a:ext cx="5314543" cy="3375920"/>
          </a:xfrm>
        </p:spPr>
        <p:txBody>
          <a:bodyPr anchor="t" bIns="45720" lIns="91440" numCol="1" rIns="91440" rtlCol="0" tIns="45720" vert="horz">
            <a:noAutofit/>
          </a:bodyPr>
          <a:lstStyle/>
          <a:p>
            <a:pPr indent="-342900" marL="342900">
              <a:spcBef>
                <a:spcPts val="0"/>
              </a:spcBef>
              <a:buFont charset="0" panose="020B0604020202020204" pitchFamily="34" typeface="Arial,Sans-Serif"/>
            </a:pPr>
            <a:r>
              <a:rPr lang="en-US" sz="1600">
                <a:ea typeface="+mn-lt"/>
                <a:cs typeface="+mn-lt"/>
              </a:rPr>
              <a:t>Importance of the implementation of a variety of theorists within early years education. (Welsh Assembly Government, 2008).</a:t>
            </a:r>
          </a:p>
          <a:p>
            <a:pPr indent="-342900" marL="342900">
              <a:spcBef>
                <a:spcPts val="0"/>
              </a:spcBef>
              <a:buFont charset="0" panose="020B0604020202020204" pitchFamily="34" typeface="Arial,Sans-Serif"/>
            </a:pPr>
            <a:r>
              <a:rPr lang="en-US" sz="1600">
                <a:ea typeface="+mn-lt"/>
                <a:cs typeface="+mn-lt"/>
              </a:rPr>
              <a:t>Through social free-play, visual aids, external educators.</a:t>
            </a:r>
          </a:p>
          <a:p>
            <a:pPr indent="-342900" marL="342900">
              <a:spcBef>
                <a:spcPts val="0"/>
              </a:spcBef>
              <a:buFont charset="0" panose="020B0604020202020204" pitchFamily="34" typeface="Arial,Sans-Serif"/>
            </a:pPr>
            <a:r>
              <a:rPr lang="en-US" sz="1600">
                <a:ea typeface="+mn-lt"/>
                <a:cs typeface="+mn-lt"/>
              </a:rPr>
              <a:t>For example, individuals in the local community.</a:t>
            </a:r>
          </a:p>
          <a:p>
            <a:pPr indent="-342900" marL="342900">
              <a:spcBef>
                <a:spcPts val="0"/>
              </a:spcBef>
              <a:buFont charset="0" panose="020B0604020202020204" pitchFamily="34" typeface="Arial,Sans-Serif"/>
            </a:pPr>
            <a:endParaRPr lang="en-US" sz="1600">
              <a:ea typeface="+mn-lt"/>
              <a:cs typeface="+mn-lt"/>
            </a:endParaRPr>
          </a:p>
          <a:p>
            <a:pPr indent="-342900" marL="342900">
              <a:spcBef>
                <a:spcPts val="0"/>
              </a:spcBef>
              <a:buFont charset="0" panose="020B0604020202020204" pitchFamily="34" typeface="Arial,Sans-Serif"/>
            </a:pPr>
            <a:r>
              <a:rPr lang="en-US" sz="1600">
                <a:ea typeface="+mn-lt"/>
                <a:cs typeface="+mn-lt"/>
              </a:rPr>
              <a:t>Reinforcement of Vygotsky's theory within Foundation phase framework. (Welsh Government, 2015).</a:t>
            </a:r>
          </a:p>
          <a:p>
            <a:pPr indent="-342900" marL="342900">
              <a:spcBef>
                <a:spcPts val="0"/>
              </a:spcBef>
              <a:buFont charset="0" panose="020B0604020202020204" pitchFamily="34" typeface="Arial,Sans-Serif"/>
            </a:pPr>
            <a:r>
              <a:rPr lang="en-US" sz="1600">
                <a:ea typeface="+mn-lt"/>
                <a:cs typeface="+mn-lt"/>
              </a:rPr>
              <a:t>Altering group sizes in activities within or out of the classroom.</a:t>
            </a:r>
          </a:p>
          <a:p>
            <a:pPr indent="-342900" marL="342900">
              <a:spcBef>
                <a:spcPts val="0"/>
              </a:spcBef>
              <a:buFont charset="0" panose="020B0604020202020204" pitchFamily="34" typeface="Arial,Sans-Serif"/>
            </a:pPr>
            <a:r>
              <a:rPr lang="en-US" sz="1600">
                <a:ea typeface="+mn-lt"/>
                <a:cs typeface="+mn-lt"/>
              </a:rPr>
              <a:t>Personal experiences as a coach, using games like stuck in the mud.</a:t>
            </a:r>
          </a:p>
          <a:p>
            <a:pPr indent="-342900" marL="342900">
              <a:spcBef>
                <a:spcPts val="0"/>
              </a:spcBef>
              <a:buFont charset="0" panose="020B0604020202020204" pitchFamily="34" typeface="Arial,Sans-Serif"/>
            </a:pPr>
            <a:endParaRPr lang="en-US" sz="1600">
              <a:ea typeface="+mn-lt"/>
              <a:cs typeface="+mn-lt"/>
            </a:endParaRPr>
          </a:p>
          <a:p>
            <a:pPr indent="-342900" marL="342900">
              <a:spcBef>
                <a:spcPts val="0"/>
              </a:spcBef>
              <a:buFont charset="0" panose="020B0604020202020204" pitchFamily="34" typeface="Arial,Sans-Serif"/>
            </a:pPr>
            <a:r>
              <a:rPr lang="en-US" sz="1600">
                <a:ea typeface="+mn-lt"/>
                <a:cs typeface="+mn-lt"/>
              </a:rPr>
              <a:t>Implications due to the use of Vygotsky's theory in the classroom. </a:t>
            </a:r>
          </a:p>
          <a:p>
            <a:pPr indent="-342900" marL="342900">
              <a:spcBef>
                <a:spcPts val="0"/>
              </a:spcBef>
              <a:buFont charset="0" panose="020B0604020202020204" pitchFamily="34" typeface="Arial,Sans-Serif"/>
            </a:pPr>
            <a:r>
              <a:rPr lang="en-US" sz="1600">
                <a:ea typeface="+mn-lt"/>
                <a:cs typeface="+mn-lt"/>
              </a:rPr>
              <a:t>Lacking acknowledgement of lifelike experiences to develop key skills compared to other theorists. (Yilmaz, 2011).</a:t>
            </a:r>
          </a:p>
          <a:p>
            <a:pPr indent="-457200" marL="457200">
              <a:spcBef>
                <a:spcPts val="0"/>
              </a:spcBef>
              <a:buFont charset="0" panose="020B0604020202020204" pitchFamily="34" typeface="Arial,Sans-Serif"/>
            </a:pPr>
            <a:endParaRPr lang="en-US" sz="1400">
              <a:ea typeface="+mn-lt"/>
              <a:cs typeface="+mn-lt"/>
            </a:endParaRPr>
          </a:p>
          <a:p>
            <a:endParaRPr altLang="en-GB" lang="en-GB" sz="1400">
              <a:cs typeface="Calibri"/>
            </a:endParaRPr>
          </a:p>
        </p:txBody>
      </p:sp>
      <p:sp>
        <p:nvSpPr>
          <p:cNvPr id="7" name="TextBox 6">
            <a:extLst>
              <a:ext uri="{FF2B5EF4-FFF2-40B4-BE49-F238E27FC236}">
                <a16:creationId xmlns:a16="http://schemas.microsoft.com/office/drawing/2014/main" id="{7CE3E4B6-7D56-452B-B651-C551894391DF}"/>
              </a:ext>
            </a:extLst>
          </p:cNvPr>
          <p:cNvSpPr txBox="1"/>
          <p:nvPr/>
        </p:nvSpPr>
        <p:spPr>
          <a:xfrm>
            <a:off x="322555" y="3900578"/>
            <a:ext cx="3832502" cy="685799"/>
          </a:xfrm>
          <a:prstGeom prst="rect">
            <a:avLst/>
          </a:prstGeom>
          <a:solidFill>
            <a:srgbClr val="000000">
              <a:alpha val="50000"/>
            </a:srgbClr>
          </a:solidFill>
          <a:ln>
            <a:noFill/>
          </a:ln>
        </p:spPr>
        <p:txBody>
          <a:bodyPr anchor="t" anchorCtr="0" bIns="45720" compatLnSpc="1" forceAA="0" fromWordArt="0" horzOverflow="overflow" lIns="91440" numCol="1" rIns="91440" rot="0" rtlCol="0" spcCol="0" spcFirstLastPara="0" tIns="45720" vert="horz" vertOverflow="overflow" wrap="square">
            <a:prstTxWarp prst="textNoShape">
              <a:avLst/>
            </a:prstTxWarp>
            <a:noAutofit/>
          </a:bodyPr>
          <a:lstStyle/>
          <a:p>
            <a:pPr algn="ctr">
              <a:spcAft>
                <a:spcPts val="600"/>
              </a:spcAft>
            </a:pPr>
            <a:r>
              <a:rPr altLang="en-GB" lang="en-GB" sz="1600">
                <a:solidFill>
                  <a:srgbClr val="FFFFFF"/>
                </a:solidFill>
                <a:cs typeface="Calibri"/>
              </a:rPr>
              <a:t>(Davis,2018)</a:t>
            </a:r>
          </a:p>
        </p:txBody>
      </p:sp>
      <p:sp>
        <p:nvSpPr>
          <p:cNvPr id="9" name="TextBox 8">
            <a:extLst>
              <a:ext uri="{FF2B5EF4-FFF2-40B4-BE49-F238E27FC236}">
                <a16:creationId xmlns:a16="http://schemas.microsoft.com/office/drawing/2014/main" id="{AC237338-D988-47BE-B8F0-8FBBD9488154}"/>
              </a:ext>
            </a:extLst>
          </p:cNvPr>
          <p:cNvSpPr txBox="1"/>
          <p:nvPr/>
        </p:nvSpPr>
        <p:spPr>
          <a:xfrm>
            <a:off x="10072777" y="6449683"/>
            <a:ext cx="2743200" cy="369332"/>
          </a:xfrm>
          <a:prstGeom prst="rect">
            <a:avLst/>
          </a:prstGeom>
          <a:noFill/>
        </p:spPr>
        <p:txBody>
          <a:bodyPr anchor="t" anchorCtr="0" bIns="45720" compatLnSpc="1" forceAA="0" fromWordArt="0" horzOverflow="overflow" lIns="91440" numCol="1" rIns="91440" rot="0" rtlCol="0" spcCol="0" spcFirstLastPara="0" tIns="45720" vert="horz" vertOverflow="overflow" wrap="square">
            <a:prstTxWarp prst="textNoShape">
              <a:avLst/>
            </a:prstTxWarp>
            <a:spAutoFit/>
          </a:bodyPr>
          <a:lstStyle/>
          <a:p>
            <a:r>
              <a:rPr altLang="en-GB" lang="en-GB">
                <a:cs typeface="Calibri"/>
              </a:rPr>
              <a:t>Declan Miton-Harris</a:t>
            </a:r>
          </a:p>
        </p:txBody>
      </p:sp>
    </p:spTree>
    <p:extLst>
      <p:ext uri="{BB962C8B-B14F-4D97-AF65-F5344CB8AC3E}">
        <p14:creationId xmlns:p14="http://schemas.microsoft.com/office/powerpoint/2010/main" val="1599465272"/>
      </p:ext>
    </p:extLst>
  </p:cSld>
  <p:clrMapOvr>
    <a:overrideClrMapping accent1="accent1" accent2="accent2" accent3="accent3" accent4="accent4" accent5="accent5" accent6="accent6" bg1="dk1" bg2="dk2" folHlink="folHlink" hlink="hlink" tx1="lt1" tx2="lt2"/>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D787F0D4-F1FE-47F4-8A75-D64507F64B0D}"/>
              </a:ext>
            </a:extLst>
          </p:cNvPr>
          <p:cNvSpPr txBox="1"/>
          <p:nvPr/>
        </p:nvSpPr>
        <p:spPr>
          <a:xfrm>
            <a:off x="6180389" y="3356"/>
            <a:ext cx="5778843" cy="954218"/>
          </a:xfrm>
          <a:prstGeom prst="rect">
            <a:avLst/>
          </a:prstGeom>
        </p:spPr>
        <p:txBody>
          <a:bodyPr anchor="b" anchorCtr="0" bIns="45720" compatLnSpc="1" forceAA="0" fromWordArt="0" horzOverflow="overflow" lIns="91440" numCol="1" rIns="91440" rot="0" rtlCol="0" spcCol="0" spcFirstLastPara="0" tIns="45720" vert="horz" vertOverflow="overflow">
            <a:prstTxWarp prst="textNoShape">
              <a:avLst/>
            </a:prstTxWarp>
            <a:normAutofit/>
          </a:bodyPr>
          <a:lstStyle/>
          <a:p>
            <a:pPr>
              <a:lnSpc>
                <a:spcPct val="90000"/>
              </a:lnSpc>
              <a:spcBef>
                <a:spcPct val="0"/>
              </a:spcBef>
              <a:spcAft>
                <a:spcPts val="600"/>
              </a:spcAft>
            </a:pPr>
            <a:r>
              <a:rPr lang="en-US" sz="3100">
                <a:latin typeface="+mj-lt"/>
                <a:ea typeface="+mj-ea"/>
                <a:cs typeface="+mj-cs"/>
              </a:rPr>
              <a:t>Evidence of Montessori’s theory in Foundation phase environment</a:t>
            </a:r>
          </a:p>
        </p:txBody>
      </p:sp>
      <p:pic>
        <p:nvPicPr>
          <p:cNvPr descr="A picture containing person, indoor, crowd  Description automatically generated" id="2" name="Picture 3">
            <a:extLst>
              <a:ext uri="{FF2B5EF4-FFF2-40B4-BE49-F238E27FC236}">
                <a16:creationId xmlns:a16="http://schemas.microsoft.com/office/drawing/2014/main" id="{A21A6A32-5491-4B1C-8644-62687574BC83}"/>
              </a:ext>
            </a:extLst>
          </p:cNvPr>
          <p:cNvPicPr>
            <a:picLocks noChangeAspect="1"/>
          </p:cNvPicPr>
          <p:nvPr/>
        </p:nvPicPr>
        <p:blipFill rotWithShape="1">
          <a:blip r:embed="rId3"/>
          <a:srcRect l="35433" r="5442"/>
          <a:stretch/>
        </p:blipFill>
        <p:spPr>
          <a:xfrm>
            <a:off x="2" y="1587"/>
            <a:ext cx="6095999" cy="6856413"/>
          </a:xfrm>
          <a:custGeom>
            <a:avLst/>
            <a:gdLst/>
            <a:ahLst/>
            <a:cxnLst/>
            <a:rect b="b" l="l" r="r" t="t"/>
            <a:pathLst>
              <a:path h="6856413" w="6649908">
                <a:moveTo>
                  <a:pt x="0" y="0"/>
                </a:moveTo>
                <a:lnTo>
                  <a:pt x="6559859" y="0"/>
                </a:lnTo>
                <a:lnTo>
                  <a:pt x="6572145" y="79394"/>
                </a:lnTo>
                <a:cubicBezTo>
                  <a:pt x="6857782" y="2230562"/>
                  <a:pt x="6243159" y="4473353"/>
                  <a:pt x="6528796" y="6624522"/>
                </a:cubicBezTo>
                <a:lnTo>
                  <a:pt x="6564680" y="6856413"/>
                </a:lnTo>
                <a:lnTo>
                  <a:pt x="0" y="6856413"/>
                </a:lnTo>
                <a:close/>
              </a:path>
            </a:pathLst>
          </a:custGeom>
        </p:spPr>
      </p:pic>
      <p:sp>
        <p:nvSpPr>
          <p:cNvPr id="3" name="Content Placeholder 2">
            <a:extLst>
              <a:ext uri="{FF2B5EF4-FFF2-40B4-BE49-F238E27FC236}">
                <a16:creationId xmlns:a16="http://schemas.microsoft.com/office/drawing/2014/main" id="{A4719342-F00F-4775-8254-A9C117C6FAF6}"/>
              </a:ext>
            </a:extLst>
          </p:cNvPr>
          <p:cNvSpPr>
            <a:spLocks noGrp="1"/>
          </p:cNvSpPr>
          <p:nvPr>
            <p:ph idx="1"/>
          </p:nvPr>
        </p:nvSpPr>
        <p:spPr>
          <a:xfrm>
            <a:off x="6092948" y="965695"/>
            <a:ext cx="5866285" cy="5726552"/>
          </a:xfrm>
        </p:spPr>
        <p:txBody>
          <a:bodyPr anchor="t" bIns="45720" lIns="91440" numCol="1" rIns="91440" rtlCol="0" tIns="45720" vert="horz">
            <a:normAutofit/>
          </a:bodyPr>
          <a:lstStyle/>
          <a:p>
            <a:r>
              <a:rPr lang="en-US" sz="1600"/>
              <a:t>Within the professional teaching standards specification posted by (Welsh Government, 2017) there is evidence of Montessori's theory as it claims that the teacher should encourage collaboration amongst learners.</a:t>
            </a:r>
            <a:endParaRPr lang="en-US" sz="1600">
              <a:cs typeface="Calibri"/>
            </a:endParaRPr>
          </a:p>
          <a:p>
            <a:r>
              <a:rPr lang="en-US" sz="1600"/>
              <a:t>Montessori believed that mixed aged classrooms allowed for children to learn from each other- An (</a:t>
            </a:r>
            <a:r>
              <a:rPr err="1" lang="en-US" sz="1600"/>
              <a:t>Estyn</a:t>
            </a:r>
            <a:r>
              <a:rPr lang="en-US" sz="1600"/>
              <a:t> 2019) report recently commended a Welsh primary school (which has mixed aged classrooms) for enabling their pupils to become independent learners.  They achieved this by choosing their own topics each term, peer assessment and goal setting. </a:t>
            </a:r>
            <a:endParaRPr lang="en-US" sz="1600">
              <a:cs typeface="Calibri"/>
            </a:endParaRPr>
          </a:p>
          <a:p>
            <a:r>
              <a:rPr lang="en-US" sz="1600"/>
              <a:t>Children are encouraged to learn from real-life experiences - the Designed to Smile </a:t>
            </a:r>
            <a:r>
              <a:rPr err="1" lang="en-US" sz="1600"/>
              <a:t>programme</a:t>
            </a:r>
            <a:r>
              <a:rPr lang="en-US" sz="1600"/>
              <a:t> set by (Welsh government, 2017) gets them to brush their teeth every day in school making it an everyday, real-life lesson. This was supported by Swansea Bay University Health Board (2019) that found children who were involved in the </a:t>
            </a:r>
            <a:r>
              <a:rPr err="1" lang="en-US" sz="1600"/>
              <a:t>programme</a:t>
            </a:r>
            <a:r>
              <a:rPr lang="en-US" sz="1600"/>
              <a:t> learnt more because of the socialization involved.</a:t>
            </a:r>
            <a:endParaRPr lang="en-US" sz="1600">
              <a:cs typeface="Calibri"/>
            </a:endParaRPr>
          </a:p>
          <a:p>
            <a:r>
              <a:rPr lang="en-US" sz="1600"/>
              <a:t>(Welsh Government, 2019) stated in its foundation phase framework that pupils are to show curiosity and a positive attitude towards learning whilst becoming independent thinkers and learners. Interestingly, this mirrors the ideas of Montessori for effective teaching and learning. </a:t>
            </a:r>
            <a:r>
              <a:rPr lang="en-US" sz="1100"/>
              <a:t> </a:t>
            </a:r>
            <a:endParaRPr lang="en-US" sz="1100">
              <a:cs typeface="Calibri"/>
            </a:endParaRPr>
          </a:p>
          <a:p>
            <a:endParaRPr lang="en-US" sz="1100"/>
          </a:p>
        </p:txBody>
      </p:sp>
      <p:sp>
        <p:nvSpPr>
          <p:cNvPr id="9" name="TextBox 8">
            <a:extLst>
              <a:ext uri="{FF2B5EF4-FFF2-40B4-BE49-F238E27FC236}">
                <a16:creationId xmlns:a16="http://schemas.microsoft.com/office/drawing/2014/main" id="{5579107B-CE00-4474-99CF-251A8576E342}"/>
              </a:ext>
            </a:extLst>
          </p:cNvPr>
          <p:cNvSpPr txBox="1"/>
          <p:nvPr/>
        </p:nvSpPr>
        <p:spPr>
          <a:xfrm>
            <a:off x="10613756" y="6455043"/>
            <a:ext cx="1477504" cy="369332"/>
          </a:xfrm>
          <a:prstGeom prst="rect">
            <a:avLst/>
          </a:prstGeom>
          <a:noFill/>
        </p:spPr>
        <p:txBody>
          <a:bodyPr anchor="t" anchorCtr="0" bIns="45720" compatLnSpc="1" forceAA="0" fromWordArt="0" horzOverflow="overflow" lIns="91440" numCol="1" rIns="91440" rot="0" rtlCol="0" spcCol="0" spcFirstLastPara="0" tIns="45720" vert="horz" vertOverflow="overflow" wrap="square">
            <a:prstTxWarp prst="textNoShape">
              <a:avLst/>
            </a:prstTxWarp>
            <a:spAutoFit/>
          </a:bodyPr>
          <a:lstStyle/>
          <a:p>
            <a:pPr>
              <a:spcAft>
                <a:spcPts val="600"/>
              </a:spcAft>
            </a:pPr>
            <a:r>
              <a:rPr lang="en-US"/>
              <a:t>Chloe Evans</a:t>
            </a:r>
          </a:p>
        </p:txBody>
      </p:sp>
      <p:sp>
        <p:nvSpPr>
          <p:cNvPr id="4" name="TextBox 3">
            <a:extLst>
              <a:ext uri="{FF2B5EF4-FFF2-40B4-BE49-F238E27FC236}">
                <a16:creationId xmlns:a16="http://schemas.microsoft.com/office/drawing/2014/main" id="{BEB82B8A-0821-4D3B-88E3-94E21EFD71B0}"/>
              </a:ext>
            </a:extLst>
          </p:cNvPr>
          <p:cNvSpPr txBox="1"/>
          <p:nvPr/>
        </p:nvSpPr>
        <p:spPr>
          <a:xfrm>
            <a:off x="1713875" y="6510728"/>
            <a:ext cx="4379626" cy="369332"/>
          </a:xfrm>
          <a:prstGeom prst="rect">
            <a:avLst/>
          </a:prstGeom>
          <a:noFill/>
        </p:spPr>
        <p:txBody>
          <a:bodyPr anchor="t" anchorCtr="0" bIns="45720" compatLnSpc="1" forceAA="0" fromWordArt="0" horzOverflow="overflow" lIns="91440" numCol="1" rIns="91440" rot="0" rtlCol="0" spcCol="0" spcFirstLastPara="0" tIns="45720" vert="horz" vertOverflow="overflow" wrap="square">
            <a:prstTxWarp prst="textNoShape">
              <a:avLst/>
            </a:prstTxWarp>
            <a:spAutoFit/>
          </a:bodyPr>
          <a:lstStyle/>
          <a:p>
            <a:r>
              <a:rPr lang="en-US">
                <a:solidFill>
                  <a:schemeClr val="bg2"/>
                </a:solidFill>
              </a:rPr>
              <a:t>(Swansea Bay University Health Board, 2019)</a:t>
            </a:r>
            <a:endParaRPr lang="en-US">
              <a:solidFill>
                <a:schemeClr val="bg2"/>
              </a:solidFill>
              <a:cs typeface="Calibri"/>
            </a:endParaRPr>
          </a:p>
        </p:txBody>
      </p:sp>
    </p:spTree>
    <p:extLst>
      <p:ext uri="{BB962C8B-B14F-4D97-AF65-F5344CB8AC3E}">
        <p14:creationId xmlns:p14="http://schemas.microsoft.com/office/powerpoint/2010/main" val="349063290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E72D8C-5FB4-432A-B631-1FDB318B1954}"/>
              </a:ext>
            </a:extLst>
          </p:cNvPr>
          <p:cNvSpPr>
            <a:spLocks noGrp="1"/>
          </p:cNvSpPr>
          <p:nvPr>
            <p:ph type="title"/>
          </p:nvPr>
        </p:nvSpPr>
        <p:spPr>
          <a:xfrm>
            <a:off x="838200" y="5691"/>
            <a:ext cx="10515600" cy="1325563"/>
          </a:xfrm>
        </p:spPr>
        <p:txBody>
          <a:bodyPr numCol="1"/>
          <a:lstStyle/>
          <a:p>
            <a:pPr algn="ctr"/>
            <a:endParaRPr altLang="en-GB" lang="en-GB">
              <a:cs typeface="Calibri Light"/>
            </a:endParaRPr>
          </a:p>
        </p:txBody>
      </p:sp>
      <p:graphicFrame>
        <p:nvGraphicFramePr>
          <p:cNvPr id="8" name="Table 8">
            <a:extLst>
              <a:ext uri="{FF2B5EF4-FFF2-40B4-BE49-F238E27FC236}">
                <a16:creationId xmlns:a16="http://schemas.microsoft.com/office/drawing/2014/main" id="{CA6A38E5-E290-4D27-9676-4DAC85C39F16}"/>
              </a:ext>
            </a:extLst>
          </p:cNvPr>
          <p:cNvGraphicFramePr>
            <a:graphicFrameLocks noGrp="1"/>
          </p:cNvGraphicFramePr>
          <p:nvPr>
            <p:extLst>
              <p:ext uri="{D42A27DB-BD31-4B8C-83A1-F6EECF244321}">
                <p14:modId xmlns:p14="http://schemas.microsoft.com/office/powerpoint/2010/main" val="662827070"/>
              </p:ext>
            </p:extLst>
          </p:nvPr>
        </p:nvGraphicFramePr>
        <p:xfrm>
          <a:off x="43132" y="-28754"/>
          <a:ext cx="12160231" cy="6892101"/>
        </p:xfrm>
        <a:graphic>
          <a:graphicData uri="http://schemas.openxmlformats.org/drawingml/2006/table">
            <a:tbl>
              <a:tblPr bandRow="1" firstRow="1">
                <a:tableStyleId>{5C22544A-7EE6-4342-B048-85BDC9FD1C3A}</a:tableStyleId>
              </a:tblPr>
              <a:tblGrid>
                <a:gridCol w="2829461">
                  <a:extLst>
                    <a:ext uri="{9D8B030D-6E8A-4147-A177-3AD203B41FA5}">
                      <a16:colId xmlns:a16="http://schemas.microsoft.com/office/drawing/2014/main" val="1623710640"/>
                    </a:ext>
                  </a:extLst>
                </a:gridCol>
                <a:gridCol w="2835359">
                  <a:extLst>
                    <a:ext uri="{9D8B030D-6E8A-4147-A177-3AD203B41FA5}">
                      <a16:colId xmlns:a16="http://schemas.microsoft.com/office/drawing/2014/main" val="161765946"/>
                    </a:ext>
                  </a:extLst>
                </a:gridCol>
                <a:gridCol w="3270232">
                  <a:extLst>
                    <a:ext uri="{9D8B030D-6E8A-4147-A177-3AD203B41FA5}">
                      <a16:colId xmlns:a16="http://schemas.microsoft.com/office/drawing/2014/main" val="2082498289"/>
                    </a:ext>
                  </a:extLst>
                </a:gridCol>
                <a:gridCol w="3225179">
                  <a:extLst>
                    <a:ext uri="{9D8B030D-6E8A-4147-A177-3AD203B41FA5}">
                      <a16:colId xmlns:a16="http://schemas.microsoft.com/office/drawing/2014/main" val="1380006822"/>
                    </a:ext>
                  </a:extLst>
                </a:gridCol>
              </a:tblGrid>
              <a:tr h="1427153">
                <a:tc>
                  <a:txBody>
                    <a:bodyPr numCol="1"/>
                    <a:lstStyle/>
                    <a:p>
                      <a:r>
                        <a:rPr altLang="en-GB" lang="en-GB">
                          <a:solidFill>
                            <a:srgbClr val="00B050"/>
                          </a:solidFill>
                        </a:rPr>
                        <a:t>Similarities </a:t>
                      </a:r>
                      <a:r>
                        <a:rPr altLang="en-GB" lang="en-GB"/>
                        <a:t>/</a:t>
                      </a:r>
                      <a:r>
                        <a:rPr altLang="en-GB" lang="en-GB">
                          <a:solidFill>
                            <a:srgbClr val="FF0000"/>
                          </a:solidFill>
                        </a:rPr>
                        <a:t> Differences</a:t>
                      </a:r>
                    </a:p>
                  </a:txBody>
                  <a:tcPr>
                    <a:solidFill>
                      <a:schemeClr val="tx2">
                        <a:lumMod val="40000"/>
                        <a:lumOff val="60000"/>
                      </a:schemeClr>
                    </a:solidFill>
                  </a:tcPr>
                </a:tc>
                <a:tc>
                  <a:txBody>
                    <a:bodyPr numCol="1"/>
                    <a:lstStyle/>
                    <a:p>
                      <a:r>
                        <a:rPr altLang="en-GB" lang="en-GB"/>
                        <a:t>Piaget</a:t>
                      </a:r>
                    </a:p>
                  </a:txBody>
                  <a:tcPr>
                    <a:solidFill>
                      <a:schemeClr val="tx2">
                        <a:lumMod val="40000"/>
                        <a:lumOff val="60000"/>
                      </a:schemeClr>
                    </a:solidFill>
                  </a:tcPr>
                </a:tc>
                <a:tc>
                  <a:txBody>
                    <a:bodyPr numCol="1"/>
                    <a:lstStyle/>
                    <a:p>
                      <a:r>
                        <a:rPr altLang="en-GB" lang="en-GB"/>
                        <a:t>Vygotsky</a:t>
                      </a:r>
                    </a:p>
                  </a:txBody>
                  <a:tcPr>
                    <a:solidFill>
                      <a:schemeClr val="tx2">
                        <a:lumMod val="40000"/>
                        <a:lumOff val="60000"/>
                      </a:schemeClr>
                    </a:solidFill>
                  </a:tcPr>
                </a:tc>
                <a:tc>
                  <a:txBody>
                    <a:bodyPr numCol="1"/>
                    <a:lstStyle/>
                    <a:p>
                      <a:r>
                        <a:rPr altLang="en-GB" lang="en-GB"/>
                        <a:t>Montessori</a:t>
                      </a:r>
                    </a:p>
                  </a:txBody>
                  <a:tcPr>
                    <a:solidFill>
                      <a:schemeClr val="tx2">
                        <a:lumMod val="40000"/>
                        <a:lumOff val="60000"/>
                      </a:schemeClr>
                    </a:solidFill>
                  </a:tcPr>
                </a:tc>
                <a:extLst>
                  <a:ext uri="{0D108BD9-81ED-4DB2-BD59-A6C34878D82A}">
                    <a16:rowId xmlns:a16="http://schemas.microsoft.com/office/drawing/2014/main" val="1542787086"/>
                  </a:ext>
                </a:extLst>
              </a:tr>
              <a:tr h="1496771">
                <a:tc>
                  <a:txBody>
                    <a:bodyPr numCol="1"/>
                    <a:lstStyle/>
                    <a:p>
                      <a:r>
                        <a:rPr altLang="en-GB" lang="en-GB">
                          <a:solidFill>
                            <a:srgbClr val="00B050"/>
                          </a:solidFill>
                        </a:rPr>
                        <a:t>How Children learn.</a:t>
                      </a:r>
                    </a:p>
                  </a:txBody>
                  <a:tcPr>
                    <a:solidFill>
                      <a:schemeClr val="tx2">
                        <a:lumMod val="20000"/>
                        <a:lumOff val="80000"/>
                      </a:schemeClr>
                    </a:solidFill>
                  </a:tcPr>
                </a:tc>
                <a:tc>
                  <a:txBody>
                    <a:bodyPr numCol="1"/>
                    <a:lstStyle/>
                    <a:p>
                      <a:r>
                        <a:rPr altLang="en-GB" lang="en-GB">
                          <a:solidFill>
                            <a:srgbClr val="00B050"/>
                          </a:solidFill>
                        </a:rPr>
                        <a:t>Through being active learners, play and learning from their interests</a:t>
                      </a:r>
                    </a:p>
                  </a:txBody>
                  <a:tcPr>
                    <a:solidFill>
                      <a:schemeClr val="tx2">
                        <a:lumMod val="20000"/>
                        <a:lumOff val="80000"/>
                      </a:schemeClr>
                    </a:solidFill>
                  </a:tcPr>
                </a:tc>
                <a:tc>
                  <a:txBody>
                    <a:bodyPr numCol="1"/>
                    <a:lstStyle/>
                    <a:p>
                      <a:pPr lvl="0">
                        <a:buNone/>
                      </a:pPr>
                      <a:r>
                        <a:rPr altLang="en-GB" b="0" i="0" lang="en-GB" noProof="0" strike="noStrike" sz="1800" u="none">
                          <a:solidFill>
                            <a:srgbClr val="00B050"/>
                          </a:solidFill>
                          <a:latin typeface="Calibri"/>
                        </a:rPr>
                        <a:t>Children are active in social groups and develop logical thinking through play and scaffolding.</a:t>
                      </a:r>
                    </a:p>
                  </a:txBody>
                  <a:tcPr>
                    <a:solidFill>
                      <a:schemeClr val="tx2">
                        <a:lumMod val="20000"/>
                        <a:lumOff val="80000"/>
                      </a:schemeClr>
                    </a:solidFill>
                  </a:tcPr>
                </a:tc>
                <a:tc>
                  <a:txBody>
                    <a:bodyPr numCol="1"/>
                    <a:lstStyle/>
                    <a:p>
                      <a:pPr lvl="0">
                        <a:buNone/>
                      </a:pPr>
                      <a:r>
                        <a:rPr altLang="en-GB" b="0" i="0" lang="en-GB" noProof="0" strike="noStrike" sz="1800" u="none">
                          <a:solidFill>
                            <a:srgbClr val="00B050"/>
                          </a:solidFill>
                          <a:latin typeface="Calibri"/>
                        </a:rPr>
                        <a:t>Through being active and developing logical thinking through exploration . The teacher should "follow the child". </a:t>
                      </a:r>
                      <a:endParaRPr lang="en-US"/>
                    </a:p>
                  </a:txBody>
                  <a:tcPr>
                    <a:solidFill>
                      <a:schemeClr val="tx2">
                        <a:lumMod val="20000"/>
                        <a:lumOff val="80000"/>
                      </a:schemeClr>
                    </a:solidFill>
                  </a:tcPr>
                </a:tc>
                <a:extLst>
                  <a:ext uri="{0D108BD9-81ED-4DB2-BD59-A6C34878D82A}">
                    <a16:rowId xmlns:a16="http://schemas.microsoft.com/office/drawing/2014/main" val="3160534184"/>
                  </a:ext>
                </a:extLst>
              </a:tr>
              <a:tr h="1479367">
                <a:tc>
                  <a:txBody>
                    <a:bodyPr numCol="1"/>
                    <a:lstStyle/>
                    <a:p>
                      <a:r>
                        <a:rPr altLang="en-GB" lang="en-GB">
                          <a:solidFill>
                            <a:srgbClr val="FF0000"/>
                          </a:solidFill>
                        </a:rPr>
                        <a:t>How cognitive development happens.</a:t>
                      </a:r>
                    </a:p>
                  </a:txBody>
                  <a:tcPr>
                    <a:solidFill>
                      <a:schemeClr val="tx2">
                        <a:lumMod val="20000"/>
                        <a:lumOff val="80000"/>
                      </a:schemeClr>
                    </a:solidFill>
                  </a:tcPr>
                </a:tc>
                <a:tc>
                  <a:txBody>
                    <a:bodyPr numCol="1"/>
                    <a:lstStyle/>
                    <a:p>
                      <a:r>
                        <a:rPr altLang="en-GB" lang="en-GB">
                          <a:solidFill>
                            <a:srgbClr val="FF0000"/>
                          </a:solidFill>
                        </a:rPr>
                        <a:t>Reaching the equilibrium stage to progress to the next schema or developmental stage. </a:t>
                      </a:r>
                    </a:p>
                  </a:txBody>
                  <a:tcPr>
                    <a:solidFill>
                      <a:schemeClr val="tx2">
                        <a:lumMod val="20000"/>
                        <a:lumOff val="80000"/>
                      </a:schemeClr>
                    </a:solidFill>
                  </a:tcPr>
                </a:tc>
                <a:tc>
                  <a:txBody>
                    <a:bodyPr numCol="1"/>
                    <a:lstStyle/>
                    <a:p>
                      <a:r>
                        <a:rPr altLang="en-GB" lang="en-GB">
                          <a:solidFill>
                            <a:srgbClr val="FF0000"/>
                          </a:solidFill>
                        </a:rPr>
                        <a:t>Social interaction and use of social and cultural factors that scaffold learning to allow a learner to proceed their Zone of Proximal Development.</a:t>
                      </a:r>
                    </a:p>
                  </a:txBody>
                  <a:tcPr>
                    <a:solidFill>
                      <a:schemeClr val="tx2">
                        <a:lumMod val="20000"/>
                        <a:lumOff val="80000"/>
                      </a:schemeClr>
                    </a:solidFill>
                  </a:tcPr>
                </a:tc>
                <a:tc>
                  <a:txBody>
                    <a:bodyPr numCol="1"/>
                    <a:lstStyle/>
                    <a:p>
                      <a:r>
                        <a:rPr altLang="en-GB" lang="en-GB">
                          <a:solidFill>
                            <a:srgbClr val="FF0000"/>
                          </a:solidFill>
                        </a:rPr>
                        <a:t>Through independently choosing learning materials and having the freedom to do what they want within limits. </a:t>
                      </a:r>
                    </a:p>
                  </a:txBody>
                  <a:tcPr>
                    <a:solidFill>
                      <a:schemeClr val="tx2">
                        <a:lumMod val="20000"/>
                        <a:lumOff val="80000"/>
                      </a:schemeClr>
                    </a:solidFill>
                  </a:tcPr>
                </a:tc>
                <a:extLst>
                  <a:ext uri="{0D108BD9-81ED-4DB2-BD59-A6C34878D82A}">
                    <a16:rowId xmlns:a16="http://schemas.microsoft.com/office/drawing/2014/main" val="902508790"/>
                  </a:ext>
                </a:extLst>
              </a:tr>
              <a:tr h="2488810">
                <a:tc>
                  <a:txBody>
                    <a:bodyPr numCol="1"/>
                    <a:lstStyle/>
                    <a:p>
                      <a:r>
                        <a:rPr altLang="en-GB" lang="en-GB">
                          <a:solidFill>
                            <a:srgbClr val="FF0000"/>
                          </a:solidFill>
                        </a:rPr>
                        <a:t>Structure of the learning environment</a:t>
                      </a:r>
                    </a:p>
                  </a:txBody>
                  <a:tcPr>
                    <a:solidFill>
                      <a:schemeClr val="tx2">
                        <a:lumMod val="20000"/>
                        <a:lumOff val="80000"/>
                      </a:schemeClr>
                    </a:solidFill>
                  </a:tcPr>
                </a:tc>
                <a:tc>
                  <a:txBody>
                    <a:bodyPr numCol="1"/>
                    <a:lstStyle/>
                    <a:p>
                      <a:r>
                        <a:rPr altLang="en-GB" lang="en-GB">
                          <a:solidFill>
                            <a:srgbClr val="FF0000"/>
                          </a:solidFill>
                        </a:rPr>
                        <a:t>There is no formal layout of a classroom such as with Montessori, but children should be able to follow their interests and have plenty of opportunities to play and role-play. </a:t>
                      </a:r>
                      <a:endParaRPr altLang="en-GB" err="1" lang="en-GB">
                        <a:solidFill>
                          <a:srgbClr val="FF0000"/>
                        </a:solidFill>
                      </a:endParaRPr>
                    </a:p>
                  </a:txBody>
                  <a:tcPr>
                    <a:solidFill>
                      <a:schemeClr val="tx2">
                        <a:lumMod val="20000"/>
                        <a:lumOff val="80000"/>
                      </a:schemeClr>
                    </a:solidFill>
                  </a:tcPr>
                </a:tc>
                <a:tc>
                  <a:txBody>
                    <a:bodyPr numCol="1"/>
                    <a:lstStyle/>
                    <a:p>
                      <a:r>
                        <a:rPr altLang="en-GB" lang="en-GB">
                          <a:solidFill>
                            <a:srgbClr val="FF0000"/>
                          </a:solidFill>
                        </a:rPr>
                        <a:t>The Teacher or more knowledgeable individual instructs or participates in groups with the children. Activities can have different areas where children interact with each other.</a:t>
                      </a:r>
                    </a:p>
                  </a:txBody>
                  <a:tcPr>
                    <a:solidFill>
                      <a:schemeClr val="tx2">
                        <a:lumMod val="20000"/>
                        <a:lumOff val="80000"/>
                      </a:schemeClr>
                    </a:solidFill>
                  </a:tcPr>
                </a:tc>
                <a:tc>
                  <a:txBody>
                    <a:bodyPr numCol="1"/>
                    <a:lstStyle/>
                    <a:p>
                      <a:r>
                        <a:rPr altLang="en-GB" lang="en-GB">
                          <a:solidFill>
                            <a:srgbClr val="FF0000"/>
                          </a:solidFill>
                        </a:rPr>
                        <a:t>Emphasis on shelving and materials to be easily accessible to the children. </a:t>
                      </a:r>
                    </a:p>
                    <a:p>
                      <a:pPr lvl="0">
                        <a:buNone/>
                      </a:pPr>
                      <a:r>
                        <a:rPr altLang="en-GB" lang="en-GB">
                          <a:solidFill>
                            <a:srgbClr val="FF0000"/>
                          </a:solidFill>
                        </a:rPr>
                        <a:t>Lots of space on floor and at tables.</a:t>
                      </a:r>
                    </a:p>
                    <a:p>
                      <a:pPr lvl="0">
                        <a:buNone/>
                      </a:pPr>
                      <a:r>
                        <a:rPr altLang="en-GB" lang="en-GB">
                          <a:solidFill>
                            <a:srgbClr val="FF0000"/>
                          </a:solidFill>
                        </a:rPr>
                        <a:t>There should be blocks of uninterrupted work time.</a:t>
                      </a:r>
                    </a:p>
                  </a:txBody>
                  <a:tcPr>
                    <a:solidFill>
                      <a:schemeClr val="tx2">
                        <a:lumMod val="20000"/>
                        <a:lumOff val="80000"/>
                      </a:schemeClr>
                    </a:solidFill>
                  </a:tcPr>
                </a:tc>
                <a:extLst>
                  <a:ext uri="{0D108BD9-81ED-4DB2-BD59-A6C34878D82A}">
                    <a16:rowId xmlns:a16="http://schemas.microsoft.com/office/drawing/2014/main" val="3333906090"/>
                  </a:ext>
                </a:extLst>
              </a:tr>
            </a:tbl>
          </a:graphicData>
        </a:graphic>
      </p:graphicFrame>
    </p:spTree>
    <p:extLst>
      <p:ext uri="{BB962C8B-B14F-4D97-AF65-F5344CB8AC3E}">
        <p14:creationId xmlns:p14="http://schemas.microsoft.com/office/powerpoint/2010/main" val="120603185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28C6D1-4A30-499C-B132-5CB48B1577C0}"/>
              </a:ext>
            </a:extLst>
          </p:cNvPr>
          <p:cNvSpPr>
            <a:spLocks noGrp="1"/>
          </p:cNvSpPr>
          <p:nvPr>
            <p:ph type="title"/>
          </p:nvPr>
        </p:nvSpPr>
        <p:spPr>
          <a:xfrm>
            <a:off x="1653363" y="365760"/>
            <a:ext cx="9367203" cy="1188720"/>
          </a:xfrm>
        </p:spPr>
        <p:txBody>
          <a:bodyPr numCol="1">
            <a:normAutofit/>
          </a:bodyPr>
          <a:lstStyle/>
          <a:p>
            <a:r>
              <a:rPr altLang="en-GB" lang="en-GB">
                <a:cs typeface="Calibri Light"/>
              </a:rPr>
              <a:t>Conclusion</a:t>
            </a:r>
            <a:endParaRPr altLang="en-GB" lang="en-GB"/>
          </a:p>
        </p:txBody>
      </p:sp>
      <p:sp>
        <p:nvSpPr>
          <p:cNvPr id="8" name="Freeform: Shape 7">
            <a:extLst>
              <a:ext uri="{FF2B5EF4-FFF2-40B4-BE49-F238E27FC236}">
                <a16:creationId xmlns:a16="http://schemas.microsoft.com/office/drawing/2014/main" id="{7CB4857B-ED7C-444D-9F04-2F885114A1C2}"/>
              </a:ext>
              <a:ext uri="{C183D7F6-B498-43B3-948B-1728B52AA6E4}">
                <adec:decorative xmlns:adec="http://schemas.microsoft.com/office/drawing/2017/decorative" val="1"/>
              </a:ext>
            </a:extLst>
          </p:cNvPr>
          <p:cNvSpPr>
            <a:spLocks noAdjustHandles="1" noChangeArrowheads="1" noChangeAspect="1" noChangeShapeType="1" noEditPoints="1" noGrp="1" noMove="1" noResize="1" noRot="1" noTextEdit="1"/>
          </p:cNvSpPr>
          <p:nvPr>
            <p:extLst>
              <p:ext uri="{386F3935-93C4-4BCD-93E2-E3B085C9AB24}">
                <p16:designElem xmlns:p16="http://schemas.microsoft.com/office/powerpoint/2015/main" val="1"/>
              </p:ext>
            </p:extLst>
          </p:nvPr>
        </p:nvSpPr>
        <p:spPr>
          <a:xfrm>
            <a:off x="1" y="0"/>
            <a:ext cx="1764099" cy="1558212"/>
          </a:xfrm>
          <a:custGeom>
            <a:avLst/>
            <a:gdLst>
              <a:gd fmla="*/ 0 w 1764099" name="connsiteX0"/>
              <a:gd fmla="*/ 0 h 1558212" name="connsiteY0"/>
              <a:gd fmla="*/ 1764099 w 1764099" name="connsiteX1"/>
              <a:gd fmla="*/ 0 h 1558212" name="connsiteY1"/>
              <a:gd fmla="*/ 1042087 w 1764099" name="connsiteX2"/>
              <a:gd fmla="*/ 1558212 h 1558212" name="connsiteY2"/>
              <a:gd fmla="*/ 0 w 1764099" name="connsiteX3"/>
              <a:gd fmla="*/ 1558212 h 1558212" name="connsiteY3"/>
            </a:gdLst>
            <a:ahLst/>
            <a:cxnLst>
              <a:cxn ang="0">
                <a:pos x="connsiteX0" y="connsiteY0"/>
              </a:cxn>
              <a:cxn ang="0">
                <a:pos x="connsiteX1" y="connsiteY1"/>
              </a:cxn>
              <a:cxn ang="0">
                <a:pos x="connsiteX2" y="connsiteY2"/>
              </a:cxn>
              <a:cxn ang="0">
                <a:pos x="connsiteX3" y="connsiteY3"/>
              </a:cxn>
            </a:cxnLst>
            <a:rect b="b" l="l" r="r" t="t"/>
            <a:pathLst>
              <a:path h="1558212" w="1764099">
                <a:moveTo>
                  <a:pt x="0" y="0"/>
                </a:moveTo>
                <a:lnTo>
                  <a:pt x="1764099" y="0"/>
                </a:lnTo>
                <a:lnTo>
                  <a:pt x="1042087" y="1558212"/>
                </a:lnTo>
                <a:lnTo>
                  <a:pt x="0" y="1558212"/>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numCol="1" rtlCol="0" wrap="square">
            <a:noAutofit/>
          </a:bodyPr>
          <a:lstStyle/>
          <a:p>
            <a:pPr algn="ctr"/>
            <a:endParaRPr lang="en-US"/>
          </a:p>
        </p:txBody>
      </p:sp>
      <p:sp>
        <p:nvSpPr>
          <p:cNvPr id="10" name="Freeform: Shape 9">
            <a:extLst>
              <a:ext uri="{FF2B5EF4-FFF2-40B4-BE49-F238E27FC236}">
                <a16:creationId xmlns:a16="http://schemas.microsoft.com/office/drawing/2014/main" id="{D18046FB-44EA-4FD8-A585-EA09A319B2D0}"/>
              </a:ext>
              <a:ext uri="{C183D7F6-B498-43B3-948B-1728B52AA6E4}">
                <adec:decorative xmlns:adec="http://schemas.microsoft.com/office/drawing/2017/decorative" val="1"/>
              </a:ext>
            </a:extLst>
          </p:cNvPr>
          <p:cNvSpPr>
            <a:spLocks noAdjustHandles="1" noChangeArrowheads="1" noChangeAspect="1" noChangeShapeType="1" noEditPoints="1" noGrp="1" noMove="1" noResize="1" noRot="1" noTextEdit="1"/>
          </p:cNvSpPr>
          <p:nvPr>
            <p:extLst>
              <p:ext uri="{386F3935-93C4-4BCD-93E2-E3B085C9AB24}">
                <p16:designElem xmlns:p16="http://schemas.microsoft.com/office/powerpoint/2015/main" val="1"/>
              </p:ext>
            </p:extLst>
          </p:nvPr>
        </p:nvSpPr>
        <p:spPr>
          <a:xfrm>
            <a:off x="1" y="1691640"/>
            <a:ext cx="12191999" cy="5166360"/>
          </a:xfrm>
          <a:custGeom>
            <a:avLst/>
            <a:gdLst>
              <a:gd fmla="*/ 0 w 12191999" name="connsiteX0"/>
              <a:gd fmla="*/ 0 h 5166360" name="connsiteY0"/>
              <a:gd fmla="*/ 1822388 w 12191999" name="connsiteX1"/>
              <a:gd fmla="*/ 0 h 5166360" name="connsiteY1"/>
              <a:gd fmla="*/ 6468290 w 12191999" name="connsiteX2"/>
              <a:gd fmla="*/ 0 h 5166360" name="connsiteY2"/>
              <a:gd fmla="*/ 7796394 w 12191999" name="connsiteX3"/>
              <a:gd fmla="*/ 0 h 5166360" name="connsiteY3"/>
              <a:gd fmla="*/ 8376834 w 12191999" name="connsiteX4"/>
              <a:gd fmla="*/ 0 h 5166360" name="connsiteY4"/>
              <a:gd fmla="*/ 9704938 w 12191999" name="connsiteX5"/>
              <a:gd fmla="*/ 0 h 5166360" name="connsiteY5"/>
              <a:gd fmla="*/ 9704938 w 12191999" name="connsiteX6"/>
              <a:gd fmla="*/ 2 h 5166360" name="connsiteY6"/>
              <a:gd fmla="*/ 10283456 w 12191999" name="connsiteX7"/>
              <a:gd fmla="*/ 2 h 5166360" name="connsiteY7"/>
              <a:gd fmla="*/ 10863897 w 12191999" name="connsiteX8"/>
              <a:gd fmla="*/ 2 h 5166360" name="connsiteY8"/>
              <a:gd fmla="*/ 12191999 w 12191999" name="connsiteX9"/>
              <a:gd fmla="*/ 2 h 5166360" name="connsiteY9"/>
              <a:gd fmla="*/ 12191999 w 12191999" name="connsiteX10"/>
              <a:gd fmla="*/ 5166360 h 5166360" name="connsiteY10"/>
              <a:gd fmla="*/ 0 w 12191999" name="connsiteX11"/>
              <a:gd fmla="*/ 5166360 h 5166360" name="connsiteY11"/>
              <a:gd fmla="*/ 0 w 12191999" name="connsiteX12"/>
              <a:gd fmla="*/ 2604436 h 5166360" name="connsiteY12"/>
              <a:gd fmla="*/ 862341 w 12191999" name="connsiteX13"/>
              <a:gd fmla="*/ 743371 h 5166360" name="connsiteY13"/>
              <a:gd fmla="*/ 0 w 12191999" name="connsiteX14"/>
              <a:gd fmla="*/ 743371 h 5166360" name="connsiteY14"/>
              <a:gd fmla="*/ 0 w 12191999" name="connsiteX15"/>
              <a:gd fmla="*/ 742508 h 5166360" name="connsiteY15"/>
              <a:gd fmla="*/ 92826 w 12191999" name="connsiteX16"/>
              <a:gd fmla="*/ 742508 h 5166360" name="connsiteY16"/>
              <a:gd fmla="*/ 406486 w 12191999" name="connsiteX17"/>
              <a:gd fmla="*/ 742508 h 5166360" name="connsiteY17"/>
              <a:gd fmla="*/ 406486 w 12191999" name="connsiteX18"/>
              <a:gd fmla="*/ 742507 h 5166360" name="connsiteY18"/>
              <a:gd fmla="*/ 862741 w 12191999" name="connsiteX19"/>
              <a:gd fmla="*/ 742507 h 5166360" name="connsiteY19"/>
              <a:gd fmla="*/ 1206388 w 12191999" name="connsiteX20"/>
              <a:gd fmla="*/ 864 h 5166360" name="connsiteY20"/>
              <a:gd fmla="*/ 748500 w 12191999" name="connsiteX21"/>
              <a:gd fmla="*/ 864 h 5166360" name="connsiteY21"/>
              <a:gd fmla="*/ 0 w 12191999" name="connsiteX22"/>
              <a:gd fmla="*/ 864 h 5166360" name="connsiteY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b="b" l="l" r="r" t="t"/>
            <a:pathLst>
              <a:path h="5166360" w="12191999">
                <a:moveTo>
                  <a:pt x="0" y="0"/>
                </a:moveTo>
                <a:lnTo>
                  <a:pt x="1822388" y="0"/>
                </a:lnTo>
                <a:lnTo>
                  <a:pt x="6468290" y="0"/>
                </a:lnTo>
                <a:lnTo>
                  <a:pt x="7796394" y="0"/>
                </a:lnTo>
                <a:lnTo>
                  <a:pt x="8376834" y="0"/>
                </a:lnTo>
                <a:lnTo>
                  <a:pt x="9704938" y="0"/>
                </a:lnTo>
                <a:lnTo>
                  <a:pt x="9704938" y="2"/>
                </a:lnTo>
                <a:lnTo>
                  <a:pt x="10283456" y="2"/>
                </a:lnTo>
                <a:lnTo>
                  <a:pt x="10863897" y="2"/>
                </a:lnTo>
                <a:lnTo>
                  <a:pt x="12191999" y="2"/>
                </a:lnTo>
                <a:lnTo>
                  <a:pt x="12191999" y="5166360"/>
                </a:lnTo>
                <a:lnTo>
                  <a:pt x="0" y="5166360"/>
                </a:lnTo>
                <a:lnTo>
                  <a:pt x="0" y="2604436"/>
                </a:lnTo>
                <a:lnTo>
                  <a:pt x="862341" y="743371"/>
                </a:lnTo>
                <a:lnTo>
                  <a:pt x="0" y="743371"/>
                </a:lnTo>
                <a:lnTo>
                  <a:pt x="0" y="742508"/>
                </a:lnTo>
                <a:lnTo>
                  <a:pt x="92826" y="742508"/>
                </a:lnTo>
                <a:lnTo>
                  <a:pt x="406486" y="742508"/>
                </a:lnTo>
                <a:lnTo>
                  <a:pt x="406486" y="742507"/>
                </a:lnTo>
                <a:lnTo>
                  <a:pt x="862741" y="742507"/>
                </a:lnTo>
                <a:lnTo>
                  <a:pt x="1206388" y="864"/>
                </a:lnTo>
                <a:lnTo>
                  <a:pt x="748500" y="864"/>
                </a:lnTo>
                <a:lnTo>
                  <a:pt x="0" y="864"/>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numCol="1" rtlCol="0" wrap="square">
            <a:noAutofit/>
          </a:bodyPr>
          <a:lstStyle/>
          <a:p>
            <a:pPr algn="ctr"/>
            <a:endParaRPr lang="en-US"/>
          </a:p>
        </p:txBody>
      </p:sp>
      <p:sp>
        <p:nvSpPr>
          <p:cNvPr id="12" name="Freeform: Shape 11">
            <a:extLst>
              <a:ext uri="{FF2B5EF4-FFF2-40B4-BE49-F238E27FC236}">
                <a16:creationId xmlns:a16="http://schemas.microsoft.com/office/drawing/2014/main" id="{479F5F2B-8B58-4140-AE6A-51F6C67B18D9}"/>
              </a:ext>
              <a:ext uri="{C183D7F6-B498-43B3-948B-1728B52AA6E4}">
                <adec:decorative xmlns:adec="http://schemas.microsoft.com/office/drawing/2017/decorative" val="1"/>
              </a:ext>
            </a:extLst>
          </p:cNvPr>
          <p:cNvSpPr>
            <a:spLocks noAdjustHandles="1" noChangeArrowheads="1" noChangeAspect="1" noChangeShapeType="1" noEditPoints="1" noGrp="1" noMove="1" noResize="1" noRot="1" noTextEdit="1"/>
          </p:cNvSpPr>
          <p:nvPr>
            <p:extLst>
              <p:ext uri="{386F3935-93C4-4BCD-93E2-E3B085C9AB24}">
                <p16:designElem xmlns:p16="http://schemas.microsoft.com/office/powerpoint/2015/main" val="1"/>
              </p:ext>
            </p:extLst>
          </p:nvPr>
        </p:nvSpPr>
        <p:spPr>
          <a:xfrm>
            <a:off x="0" y="1691641"/>
            <a:ext cx="971654" cy="2096979"/>
          </a:xfrm>
          <a:custGeom>
            <a:avLst/>
            <a:gdLst>
              <a:gd fmla="*/ 0 w 971654" name="connsiteX0"/>
              <a:gd fmla="*/ 0 h 2096979" name="connsiteY0"/>
              <a:gd fmla="*/ 971654 w 971654" name="connsiteX1"/>
              <a:gd fmla="*/ 0 h 2096979" name="connsiteY1"/>
              <a:gd fmla="*/ 0 w 971654" name="connsiteX2"/>
              <a:gd fmla="*/ 2096979 h 2096979" name="connsiteY2"/>
            </a:gdLst>
            <a:ahLst/>
            <a:cxnLst>
              <a:cxn ang="0">
                <a:pos x="connsiteX0" y="connsiteY0"/>
              </a:cxn>
              <a:cxn ang="0">
                <a:pos x="connsiteX1" y="connsiteY1"/>
              </a:cxn>
              <a:cxn ang="0">
                <a:pos x="connsiteX2" y="connsiteY2"/>
              </a:cxn>
            </a:cxnLst>
            <a:rect b="b" l="l" r="r" t="t"/>
            <a:pathLst>
              <a:path h="2096979" w="971654">
                <a:moveTo>
                  <a:pt x="0" y="0"/>
                </a:moveTo>
                <a:lnTo>
                  <a:pt x="971654" y="0"/>
                </a:lnTo>
                <a:lnTo>
                  <a:pt x="0" y="2096979"/>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numCol="1" rtlCol="0" wrap="square">
            <a:noAutofit/>
          </a:bodyPr>
          <a:lstStyle/>
          <a:p>
            <a:pPr algn="ctr"/>
            <a:endParaRPr lang="en-US"/>
          </a:p>
        </p:txBody>
      </p:sp>
      <p:sp>
        <p:nvSpPr>
          <p:cNvPr id="3" name="Content Placeholder 2">
            <a:extLst>
              <a:ext uri="{FF2B5EF4-FFF2-40B4-BE49-F238E27FC236}">
                <a16:creationId xmlns:a16="http://schemas.microsoft.com/office/drawing/2014/main" id="{10FA2AA0-D64D-4A1F-B62C-A21A91D95BE3}"/>
              </a:ext>
            </a:extLst>
          </p:cNvPr>
          <p:cNvSpPr>
            <a:spLocks noGrp="1"/>
          </p:cNvSpPr>
          <p:nvPr>
            <p:ph idx="1"/>
          </p:nvPr>
        </p:nvSpPr>
        <p:spPr>
          <a:xfrm>
            <a:off x="1653363" y="2176272"/>
            <a:ext cx="9367204" cy="4041648"/>
          </a:xfrm>
        </p:spPr>
        <p:txBody>
          <a:bodyPr anchor="t" bIns="45720" lIns="91440" numCol="1" rIns="91440" rtlCol="0" tIns="45720" vert="horz">
            <a:normAutofit/>
          </a:bodyPr>
          <a:lstStyle/>
          <a:p>
            <a:pPr indent="0" marL="0">
              <a:buNone/>
            </a:pPr>
            <a:r>
              <a:rPr altLang="en-GB" lang="en-GB" sz="1100">
                <a:cs panose="020F0502020204030204" typeface="Calibri"/>
              </a:rPr>
              <a:t>Ryan Green</a:t>
            </a:r>
            <a:r>
              <a:rPr altLang="en-GB" lang="en-GB" sz="1100">
                <a:ea typeface="+mn-lt"/>
                <a:cs typeface="+mn-lt"/>
              </a:rPr>
              <a:t>:</a:t>
            </a:r>
          </a:p>
          <a:p>
            <a:pPr indent="0" marL="0">
              <a:buNone/>
            </a:pPr>
            <a:r>
              <a:rPr altLang="en-GB" lang="en-GB" sz="1100">
                <a:ea typeface="+mn-lt"/>
                <a:cs typeface="+mn-lt"/>
              </a:rPr>
              <a:t> </a:t>
            </a:r>
            <a:r>
              <a:rPr lang="en-US" sz="1100">
                <a:ea typeface="+mn-lt"/>
                <a:cs typeface="+mn-lt"/>
              </a:rPr>
              <a:t>Piaget's theory is widely used both in Wales and England as guidance for providing a stimulating environment for Early Years pupils. It has also influenced the conversation about 'readiness' meaning that pupils need to reach a particular level in their cognitive development before they can be expected to understand certain concepts. Observations are also important as it helps teachers and practitioners understand each child's interests, learning styles and achievements to adapt their lesson planning and ensure they are providing suitable opportunities for their children to learn and develop. By doing this it is thought that while they are involved in activities and play practitioners will be able to assess how each child is developing and will allow them to gain an understanding of what they are able to do and gather details of their personal learning preferences. It is also thought that Piaget's theory can help teachers to understand children's </a:t>
            </a:r>
            <a:r>
              <a:rPr err="1" lang="en-US" sz="1100">
                <a:ea typeface="+mn-lt"/>
                <a:cs typeface="+mn-lt"/>
              </a:rPr>
              <a:t>behaviour</a:t>
            </a:r>
            <a:r>
              <a:rPr lang="en-US" sz="1100">
                <a:ea typeface="+mn-lt"/>
                <a:cs typeface="+mn-lt"/>
              </a:rPr>
              <a:t> – for example if a child will not share then it is likely that they don’t understand conservation (PACEY, 2016)</a:t>
            </a:r>
            <a:endParaRPr altLang="en-GB" lang="en-GB" sz="1100">
              <a:ea typeface="+mn-lt"/>
              <a:cs typeface="+mn-lt"/>
            </a:endParaRPr>
          </a:p>
          <a:p>
            <a:pPr indent="0" marL="0">
              <a:buNone/>
            </a:pPr>
            <a:r>
              <a:rPr altLang="en-GB" lang="en-GB" sz="1100">
                <a:cs panose="020F0502020204030204" typeface="Calibri"/>
              </a:rPr>
              <a:t>Declan Milton-Harris:</a:t>
            </a:r>
          </a:p>
          <a:p>
            <a:pPr indent="0" marL="0">
              <a:buNone/>
            </a:pPr>
            <a:r>
              <a:rPr altLang="en-GB" lang="en-GB" sz="1100">
                <a:cs panose="020F0502020204030204" typeface="Calibri"/>
              </a:rPr>
              <a:t>The effectiveness of Vygotsky's theory is supported through the works of Dolya (2010) and Welsh Government (2015) to distinguish how effective teaching is promoted in a foundation phase setting. </a:t>
            </a:r>
            <a:r>
              <a:rPr altLang="en-GB" err="1" lang="en-GB" sz="1100">
                <a:cs panose="020F0502020204030204" typeface="Calibri"/>
              </a:rPr>
              <a:t>Eun</a:t>
            </a:r>
            <a:r>
              <a:rPr altLang="en-GB" lang="en-GB" sz="1100">
                <a:cs panose="020F0502020204030204" typeface="Calibri"/>
              </a:rPr>
              <a:t> (2011) and Yilmaz (2011)  raises concern over the  relevancy of the theory in effective teaching for the future as it is limited with no real-life experiences. I believe Vygotsky's theory is partially evident within early years education to support effective learning, however support from other theoretical frameworks are needed. </a:t>
            </a:r>
            <a:endParaRPr altLang="en-GB" lang="en-GB" sz="1100"/>
          </a:p>
          <a:p>
            <a:pPr indent="0" marL="0">
              <a:buNone/>
            </a:pPr>
            <a:r>
              <a:rPr altLang="en-GB" lang="en-GB" sz="1100">
                <a:cs panose="020F0502020204030204" typeface="Calibri"/>
              </a:rPr>
              <a:t>Chloe Evans:</a:t>
            </a:r>
          </a:p>
          <a:p>
            <a:pPr indent="0" marL="0">
              <a:buNone/>
            </a:pPr>
            <a:r>
              <a:rPr altLang="en-GB" lang="en-GB" sz="1100">
                <a:cs panose="020F0502020204030204" typeface="Calibri"/>
              </a:rPr>
              <a:t>Elements</a:t>
            </a:r>
            <a:r>
              <a:rPr altLang="en-GB" lang="en-GB" sz="1100">
                <a:ea typeface="+mn-lt"/>
                <a:cs typeface="+mn-lt"/>
              </a:rPr>
              <a:t> of Montessori's theory can be found in effective teaching and learning practice. Children learn through socialisation with other children and through independent exploration. This is encouraged in primary schools with the assistance of educational toys and materials. The foundation framework by the (Welsh Government, 2019) sets out that a well-planned curriculum strikes a balance between child-initiated activities, but also structured activities directed by teachers. This concludes that parts of Montessori's theory are present in schools, backing that her theory does support effective teaching and learning.</a:t>
            </a:r>
            <a:endParaRPr lang="en-US" sz="1100">
              <a:ea typeface="+mn-lt"/>
              <a:cs typeface="+mn-lt"/>
            </a:endParaRPr>
          </a:p>
          <a:p>
            <a:pPr indent="0" marL="0">
              <a:buNone/>
            </a:pPr>
            <a:endParaRPr altLang="en-GB" lang="en-GB" sz="1100">
              <a:ea typeface="+mn-lt"/>
              <a:cs typeface="+mn-lt"/>
            </a:endParaRPr>
          </a:p>
        </p:txBody>
      </p:sp>
    </p:spTree>
    <p:extLst>
      <p:ext uri="{BB962C8B-B14F-4D97-AF65-F5344CB8AC3E}">
        <p14:creationId xmlns:p14="http://schemas.microsoft.com/office/powerpoint/2010/main" val="347578174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901133-C5BA-49E1-8762-1D0193DCD41E}"/>
              </a:ext>
            </a:extLst>
          </p:cNvPr>
          <p:cNvSpPr>
            <a:spLocks noGrp="1"/>
          </p:cNvSpPr>
          <p:nvPr>
            <p:ph type="title"/>
          </p:nvPr>
        </p:nvSpPr>
        <p:spPr>
          <a:xfrm>
            <a:off x="110319" y="92170"/>
            <a:ext cx="3123062" cy="358846"/>
          </a:xfrm>
        </p:spPr>
        <p:txBody>
          <a:bodyPr numCol="1">
            <a:noAutofit/>
          </a:bodyPr>
          <a:lstStyle/>
          <a:p>
            <a:r>
              <a:rPr altLang="en-GB" lang="en-GB" sz="2400">
                <a:cs typeface="Calibri Light"/>
              </a:rPr>
              <a:t>Ryan's References</a:t>
            </a:r>
          </a:p>
        </p:txBody>
      </p:sp>
      <p:sp>
        <p:nvSpPr>
          <p:cNvPr id="3" name="Content Placeholder 2">
            <a:extLst>
              <a:ext uri="{FF2B5EF4-FFF2-40B4-BE49-F238E27FC236}">
                <a16:creationId xmlns:a16="http://schemas.microsoft.com/office/drawing/2014/main" id="{1604160D-4B5B-44AF-8D41-B0EB74C52555}"/>
              </a:ext>
            </a:extLst>
          </p:cNvPr>
          <p:cNvSpPr>
            <a:spLocks noGrp="1"/>
          </p:cNvSpPr>
          <p:nvPr>
            <p:ph idx="1"/>
          </p:nvPr>
        </p:nvSpPr>
        <p:spPr>
          <a:xfrm>
            <a:off x="263106" y="1365550"/>
            <a:ext cx="11752052" cy="4538243"/>
          </a:xfrm>
        </p:spPr>
        <p:txBody>
          <a:bodyPr anchor="t" bIns="45720" lIns="91440" numCol="1" rIns="91440" rtlCol="0" tIns="45720" vert="horz">
            <a:normAutofit/>
          </a:bodyPr>
          <a:lstStyle/>
          <a:p>
            <a:pPr indent="0" marL="0">
              <a:buNone/>
            </a:pPr>
            <a:endParaRPr altLang="en-GB" lang="en-GB" sz="4800">
              <a:cs typeface="Calibri"/>
            </a:endParaRPr>
          </a:p>
          <a:p>
            <a:pPr>
              <a:buNone/>
            </a:pPr>
            <a:endParaRPr lang="en-US" sz="3200">
              <a:ea typeface="+mn-lt"/>
              <a:cs typeface="+mn-lt"/>
            </a:endParaRPr>
          </a:p>
          <a:p>
            <a:pPr>
              <a:buNone/>
            </a:pPr>
            <a:endParaRPr lang="en-US" sz="5600">
              <a:cs typeface="Calibri"/>
            </a:endParaRPr>
          </a:p>
        </p:txBody>
      </p:sp>
      <p:pic>
        <p:nvPicPr>
          <p:cNvPr id="8" name="Picture 8">
            <a:extLst>
              <a:ext uri="{FF2B5EF4-FFF2-40B4-BE49-F238E27FC236}">
                <a16:creationId xmlns:a16="http://schemas.microsoft.com/office/drawing/2014/main" id="{BE4238AE-E4DF-47EC-BC1B-9EE53E2090C1}"/>
              </a:ext>
            </a:extLst>
          </p:cNvPr>
          <p:cNvPicPr>
            <a:picLocks noChangeAspect="1"/>
          </p:cNvPicPr>
          <p:nvPr/>
        </p:nvPicPr>
        <p:blipFill>
          <a:blip r:embed="rId2"/>
          <a:stretch>
            <a:fillRect/>
          </a:stretch>
        </p:blipFill>
        <p:spPr>
          <a:xfrm>
            <a:off x="112594" y="593848"/>
            <a:ext cx="12040737" cy="5738542"/>
          </a:xfrm>
          <a:prstGeom prst="rect">
            <a:avLst/>
          </a:prstGeom>
        </p:spPr>
      </p:pic>
    </p:spTree>
    <p:extLst>
      <p:ext uri="{BB962C8B-B14F-4D97-AF65-F5344CB8AC3E}">
        <p14:creationId xmlns:p14="http://schemas.microsoft.com/office/powerpoint/2010/main" val="352320809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ED7C43-A8C6-4A7A-8DCC-871AC4A1453C}"/>
              </a:ext>
            </a:extLst>
          </p:cNvPr>
          <p:cNvSpPr>
            <a:spLocks noGrp="1"/>
          </p:cNvSpPr>
          <p:nvPr>
            <p:ph type="title"/>
          </p:nvPr>
        </p:nvSpPr>
        <p:spPr>
          <a:xfrm>
            <a:off x="507521" y="-224347"/>
            <a:ext cx="10515600" cy="1325563"/>
          </a:xfrm>
        </p:spPr>
        <p:txBody>
          <a:bodyPr numCol="1"/>
          <a:lstStyle/>
          <a:p>
            <a:r>
              <a:rPr altLang="en-GB" lang="en-GB">
                <a:cs typeface="Calibri Light"/>
              </a:rPr>
              <a:t>Declan's References</a:t>
            </a:r>
            <a:endParaRPr altLang="en-GB" lang="en-GB"/>
          </a:p>
        </p:txBody>
      </p:sp>
      <p:sp>
        <p:nvSpPr>
          <p:cNvPr id="3" name="Content Placeholder 2">
            <a:extLst>
              <a:ext uri="{FF2B5EF4-FFF2-40B4-BE49-F238E27FC236}">
                <a16:creationId xmlns:a16="http://schemas.microsoft.com/office/drawing/2014/main" id="{250007D3-DFA1-4446-88FA-DB9FE9ECEA9B}"/>
              </a:ext>
            </a:extLst>
          </p:cNvPr>
          <p:cNvSpPr>
            <a:spLocks noGrp="1"/>
          </p:cNvSpPr>
          <p:nvPr>
            <p:ph idx="1"/>
          </p:nvPr>
        </p:nvSpPr>
        <p:spPr>
          <a:xfrm>
            <a:off x="219973" y="445398"/>
            <a:ext cx="10515600" cy="7399337"/>
          </a:xfrm>
        </p:spPr>
        <p:txBody>
          <a:bodyPr anchor="t" bIns="45720" lIns="91440" numCol="1" rIns="91440" rtlCol="0" tIns="45720" vert="horz">
            <a:noAutofit/>
          </a:bodyPr>
          <a:lstStyle/>
          <a:p>
            <a:pPr indent="0" marL="0">
              <a:buNone/>
            </a:pPr>
            <a:endParaRPr lang="en-US" sz="1200">
              <a:ea typeface="+mn-lt"/>
              <a:cs typeface="+mn-lt"/>
            </a:endParaRPr>
          </a:p>
          <a:p>
            <a:r>
              <a:rPr lang="en-US" sz="1300">
                <a:ea typeface="+mn-lt"/>
                <a:cs typeface="+mn-lt"/>
              </a:rPr>
              <a:t>Bee, H. and Boyd, D., (2019) </a:t>
            </a:r>
            <a:r>
              <a:rPr i="1" lang="en-US" sz="1300">
                <a:ea typeface="+mn-lt"/>
                <a:cs typeface="+mn-lt"/>
              </a:rPr>
              <a:t>Lifespan Development. </a:t>
            </a:r>
            <a:r>
              <a:rPr lang="en-US" sz="1300">
                <a:ea typeface="+mn-lt"/>
                <a:cs typeface="+mn-lt"/>
              </a:rPr>
              <a:t>8 ed. Harlow: Pearson Education.  </a:t>
            </a:r>
            <a:endParaRPr lang="en-US" sz="1300">
              <a:cs typeface="Calibri"/>
            </a:endParaRPr>
          </a:p>
          <a:p>
            <a:r>
              <a:rPr lang="en-US" sz="1300">
                <a:ea typeface="+mn-lt"/>
                <a:cs typeface="+mn-lt"/>
              </a:rPr>
              <a:t>Berliner, Y., (2020) 'Mozart of psychology': How Lev Vygotsky helped shape modern thinking. [Online] Available at: </a:t>
            </a:r>
            <a:r>
              <a:rPr lang="en-US" sz="1300">
                <a:ea typeface="+mn-lt"/>
                <a:cs typeface="+mn-lt"/>
                <a:hlinkClick r:id="rId2"/>
              </a:rPr>
              <a:t>‘Mozart of psychology': How Lev Vygotsky helped shape modern thinking - Russia Beyond (rbth.com)</a:t>
            </a:r>
            <a:r>
              <a:rPr lang="en-US" sz="1300">
                <a:ea typeface="+mn-lt"/>
                <a:cs typeface="+mn-lt"/>
              </a:rPr>
              <a:t> [Accessed 14 January 2022]. </a:t>
            </a:r>
            <a:endParaRPr lang="en-US" sz="1300">
              <a:cs typeface="Calibri"/>
            </a:endParaRPr>
          </a:p>
          <a:p>
            <a:r>
              <a:rPr lang="en-US" sz="1300">
                <a:ea typeface="+mn-lt"/>
                <a:cs typeface="+mn-lt"/>
              </a:rPr>
              <a:t>Crupper, C., (2013) Simple Marbles Games. [Online] Available at: </a:t>
            </a:r>
            <a:r>
              <a:rPr lang="en-US" sz="1300">
                <a:ea typeface="+mn-lt"/>
                <a:cs typeface="+mn-lt"/>
                <a:hlinkClick r:id="rId3"/>
              </a:rPr>
              <a:t>Simple Marbles Games - American Profile</a:t>
            </a:r>
            <a:r>
              <a:rPr lang="en-US" sz="1300">
                <a:ea typeface="+mn-lt"/>
                <a:cs typeface="+mn-lt"/>
              </a:rPr>
              <a:t> [Accessed 14 January 2022] </a:t>
            </a:r>
            <a:endParaRPr lang="en-US" sz="1300">
              <a:cs typeface="Calibri"/>
            </a:endParaRPr>
          </a:p>
          <a:p>
            <a:r>
              <a:rPr lang="en-US" sz="1300">
                <a:ea typeface="+mn-lt"/>
                <a:cs typeface="+mn-lt"/>
              </a:rPr>
              <a:t>Davis, K., (2018) Twenty Pittsburgh kids to attend Pre-K at the Carnegie Science Center. [Online] </a:t>
            </a:r>
            <a:r>
              <a:rPr lang="en-US" sz="1300">
                <a:ea typeface="+mn-lt"/>
                <a:cs typeface="+mn-lt"/>
                <a:hlinkClick r:id="rId4"/>
              </a:rPr>
              <a:t>Twenty Pittsburgh Kids To Attend Pre-K At The Carnegie Science Center | 90.5 WESA</a:t>
            </a:r>
            <a:r>
              <a:rPr lang="en-US" sz="1300">
                <a:ea typeface="+mn-lt"/>
                <a:cs typeface="+mn-lt"/>
              </a:rPr>
              <a:t> [Accessed 14 January 2022]</a:t>
            </a:r>
            <a:endParaRPr lang="en-US" sz="1300">
              <a:cs typeface="Calibri"/>
            </a:endParaRPr>
          </a:p>
          <a:p>
            <a:r>
              <a:rPr lang="en-US" sz="1300">
                <a:ea typeface="+mn-lt"/>
                <a:cs typeface="+mn-lt"/>
              </a:rPr>
              <a:t>Discover Learning Childhood EDU., (2019) Lev Vygotsky's social development theory. [Online] </a:t>
            </a:r>
            <a:r>
              <a:rPr altLang="en-GB" lang="en-GB" sz="1300">
                <a:ea typeface="+mn-lt"/>
                <a:cs typeface="+mn-lt"/>
              </a:rPr>
              <a:t>Available at: </a:t>
            </a:r>
            <a:r>
              <a:rPr altLang="en-GB" lang="en-GB" sz="1300">
                <a:ea typeface="+mn-lt"/>
                <a:cs typeface="+mn-lt"/>
                <a:hlinkClick r:id="rId5"/>
              </a:rPr>
              <a:t>Lev Vygotsky’s Social Development Theory – Discover Early Childhood EDU (wordpress.com)</a:t>
            </a:r>
            <a:r>
              <a:rPr altLang="en-GB" lang="en-GB" sz="1300">
                <a:ea typeface="+mn-lt"/>
                <a:cs typeface="+mn-lt"/>
              </a:rPr>
              <a:t> [Accessed 14 January 2022]. </a:t>
            </a:r>
            <a:r>
              <a:rPr lang="en-US" sz="1300">
                <a:ea typeface="+mn-lt"/>
                <a:cs typeface="+mn-lt"/>
              </a:rPr>
              <a:t> </a:t>
            </a:r>
            <a:endParaRPr lang="en-US" sz="1300">
              <a:cs typeface="Calibri"/>
            </a:endParaRPr>
          </a:p>
          <a:p>
            <a:r>
              <a:rPr lang="en-US" sz="1300">
                <a:ea typeface="+mn-lt"/>
                <a:cs typeface="+mn-lt"/>
              </a:rPr>
              <a:t>Dolya, G., (2010) </a:t>
            </a:r>
            <a:r>
              <a:rPr i="1" lang="en-US" sz="1300">
                <a:ea typeface="+mn-lt"/>
                <a:cs typeface="+mn-lt"/>
              </a:rPr>
              <a:t>Vygotsky in action in the early years the key to learning curriculum. </a:t>
            </a:r>
            <a:r>
              <a:rPr lang="en-US" sz="1300">
                <a:ea typeface="+mn-lt"/>
                <a:cs typeface="+mn-lt"/>
              </a:rPr>
              <a:t>London: Routledge.  </a:t>
            </a:r>
            <a:endParaRPr lang="en-US" sz="1300">
              <a:cs typeface="Calibri"/>
            </a:endParaRPr>
          </a:p>
          <a:p>
            <a:r>
              <a:rPr err="1" lang="en-US" sz="1300">
                <a:ea typeface="+mn-lt"/>
                <a:cs typeface="+mn-lt"/>
              </a:rPr>
              <a:t>Estyn</a:t>
            </a:r>
            <a:r>
              <a:rPr lang="en-US" sz="1300">
                <a:ea typeface="+mn-lt"/>
                <a:cs typeface="+mn-lt"/>
              </a:rPr>
              <a:t>., (2009) </a:t>
            </a:r>
            <a:r>
              <a:rPr i="1" lang="en-US" sz="1300">
                <a:ea typeface="+mn-lt"/>
                <a:cs typeface="+mn-lt"/>
              </a:rPr>
              <a:t>Play and Active Learning: A Toolkit for Foundation Phase practitioners, </a:t>
            </a:r>
            <a:r>
              <a:rPr lang="en-US" sz="1300">
                <a:ea typeface="+mn-lt"/>
                <a:cs typeface="+mn-lt"/>
              </a:rPr>
              <a:t>Cardiff: </a:t>
            </a:r>
            <a:r>
              <a:rPr err="1" lang="en-US" sz="1300">
                <a:ea typeface="+mn-lt"/>
                <a:cs typeface="+mn-lt"/>
              </a:rPr>
              <a:t>Estyn</a:t>
            </a:r>
            <a:r>
              <a:rPr lang="en-US" sz="1300">
                <a:ea typeface="+mn-lt"/>
                <a:cs typeface="+mn-lt"/>
              </a:rPr>
              <a:t>.  </a:t>
            </a:r>
            <a:endParaRPr lang="en-US" sz="1300">
              <a:cs typeface="Calibri"/>
            </a:endParaRPr>
          </a:p>
          <a:p>
            <a:r>
              <a:rPr err="1" lang="en-US" sz="1300">
                <a:ea typeface="+mn-lt"/>
                <a:cs typeface="+mn-lt"/>
              </a:rPr>
              <a:t>Eun</a:t>
            </a:r>
            <a:r>
              <a:rPr lang="en-US" sz="1300">
                <a:ea typeface="+mn-lt"/>
                <a:cs typeface="+mn-lt"/>
              </a:rPr>
              <a:t>, B., (2011) A Vygotskian theory‐based professional development: implications for culturally diverse classrooms. </a:t>
            </a:r>
            <a:r>
              <a:rPr i="1" lang="en-US" sz="1300">
                <a:ea typeface="+mn-lt"/>
                <a:cs typeface="+mn-lt"/>
              </a:rPr>
              <a:t>Professional Development in Education, </a:t>
            </a:r>
            <a:r>
              <a:rPr lang="en-US" sz="1300">
                <a:ea typeface="+mn-lt"/>
                <a:cs typeface="+mn-lt"/>
              </a:rPr>
              <a:t>37(3), pp. 319-333.  </a:t>
            </a:r>
            <a:endParaRPr lang="en-US" sz="1300">
              <a:cs typeface="Calibri"/>
            </a:endParaRPr>
          </a:p>
          <a:p>
            <a:r>
              <a:rPr lang="en-US" sz="1300">
                <a:ea typeface="+mn-lt"/>
                <a:cs typeface="+mn-lt"/>
              </a:rPr>
              <a:t>Karpov, Y., (2005) </a:t>
            </a:r>
            <a:r>
              <a:rPr i="1" lang="en-US" sz="1300">
                <a:ea typeface="+mn-lt"/>
                <a:cs typeface="+mn-lt"/>
              </a:rPr>
              <a:t>The neo-Vygotskian approach to child development. </a:t>
            </a:r>
            <a:r>
              <a:rPr lang="en-US" sz="1300">
                <a:ea typeface="+mn-lt"/>
                <a:cs typeface="+mn-lt"/>
              </a:rPr>
              <a:t>Cambridge: Cambridge University Press.  </a:t>
            </a:r>
            <a:endParaRPr lang="en-US" sz="1300">
              <a:cs typeface="Calibri"/>
            </a:endParaRPr>
          </a:p>
          <a:p>
            <a:r>
              <a:rPr err="1" lang="en-US" sz="1300">
                <a:ea typeface="+mn-lt"/>
                <a:cs typeface="+mn-lt"/>
              </a:rPr>
              <a:t>Luntley</a:t>
            </a:r>
            <a:r>
              <a:rPr lang="en-US" sz="1300">
                <a:ea typeface="+mn-lt"/>
                <a:cs typeface="+mn-lt"/>
              </a:rPr>
              <a:t>, M., (2017) </a:t>
            </a:r>
            <a:r>
              <a:rPr err="1" lang="en-US" sz="1300">
                <a:ea typeface="+mn-lt"/>
                <a:cs typeface="+mn-lt"/>
              </a:rPr>
              <a:t>Forgetski</a:t>
            </a:r>
            <a:r>
              <a:rPr lang="en-US" sz="1300">
                <a:ea typeface="+mn-lt"/>
                <a:cs typeface="+mn-lt"/>
              </a:rPr>
              <a:t> Vygotsky: Or, a plea for bootstrapping accounts of learning. </a:t>
            </a:r>
            <a:r>
              <a:rPr i="1" lang="en-US" sz="1300">
                <a:ea typeface="+mn-lt"/>
                <a:cs typeface="+mn-lt"/>
              </a:rPr>
              <a:t>Educational Philosophy and Theory, </a:t>
            </a:r>
            <a:r>
              <a:rPr lang="en-US" sz="1300">
                <a:ea typeface="+mn-lt"/>
                <a:cs typeface="+mn-lt"/>
              </a:rPr>
              <a:t>49(10), pp. 957-970.  </a:t>
            </a:r>
            <a:endParaRPr lang="en-US" sz="1300">
              <a:cs typeface="Calibri"/>
            </a:endParaRPr>
          </a:p>
          <a:p>
            <a:r>
              <a:rPr lang="en-US" sz="1300">
                <a:ea typeface="+mn-lt"/>
                <a:cs typeface="+mn-lt"/>
              </a:rPr>
              <a:t>Newman, S. and Latifi, A., (2021) Vygotsky, Education and teacher education. </a:t>
            </a:r>
            <a:r>
              <a:rPr i="1" lang="en-US" sz="1300">
                <a:ea typeface="+mn-lt"/>
                <a:cs typeface="+mn-lt"/>
              </a:rPr>
              <a:t>Journal of education for teaching, </a:t>
            </a:r>
            <a:r>
              <a:rPr lang="en-US" sz="1300">
                <a:ea typeface="+mn-lt"/>
                <a:cs typeface="+mn-lt"/>
              </a:rPr>
              <a:t>47(1), pp. 4-17.  </a:t>
            </a:r>
            <a:endParaRPr lang="en-US" sz="1300">
              <a:cs typeface="Calibri"/>
            </a:endParaRPr>
          </a:p>
          <a:p>
            <a:r>
              <a:rPr lang="en-US" sz="1300">
                <a:ea typeface="+mn-lt"/>
                <a:cs typeface="+mn-lt"/>
              </a:rPr>
              <a:t>Roth, W.-M. and Lee, Y. J., (2007) "Vygotsky's Neglected Legacy": Cultural-Historical Activity Theory. </a:t>
            </a:r>
            <a:r>
              <a:rPr i="1" lang="en-US" sz="1300">
                <a:ea typeface="+mn-lt"/>
                <a:cs typeface="+mn-lt"/>
              </a:rPr>
              <a:t>Review of educational research, </a:t>
            </a:r>
            <a:r>
              <a:rPr lang="en-US" sz="1300">
                <a:ea typeface="+mn-lt"/>
                <a:cs typeface="+mn-lt"/>
              </a:rPr>
              <a:t>77(2), pp. 186-232.  </a:t>
            </a:r>
            <a:endParaRPr lang="en-US" sz="1300">
              <a:cs typeface="Calibri"/>
            </a:endParaRPr>
          </a:p>
          <a:p>
            <a:r>
              <a:rPr lang="en-US" sz="1300">
                <a:ea typeface="+mn-lt"/>
                <a:cs typeface="+mn-lt"/>
              </a:rPr>
              <a:t>Welsh Assembly Government., (2008) Foundation phase framework. [Online] Available at: </a:t>
            </a:r>
            <a:r>
              <a:rPr lang="en-US" sz="1300">
                <a:ea typeface="+mn-lt"/>
                <a:cs typeface="+mn-lt"/>
                <a:hlinkClick r:id="rId6"/>
              </a:rPr>
              <a:t>https://hwb.gov.wales/storage/8f0b360f-f1f6-4bec-b11a-df88168007f9/learning-and-teaching-pedagogy.pdf</a:t>
            </a:r>
            <a:r>
              <a:rPr lang="en-US" sz="1300">
                <a:ea typeface="+mn-lt"/>
                <a:cs typeface="+mn-lt"/>
              </a:rPr>
              <a:t> [Accessed 10 January 2022].  </a:t>
            </a:r>
            <a:endParaRPr lang="en-US" sz="1300">
              <a:cs typeface="Calibri"/>
            </a:endParaRPr>
          </a:p>
          <a:p>
            <a:r>
              <a:rPr lang="en-US" sz="1300">
                <a:ea typeface="+mn-lt"/>
                <a:cs typeface="+mn-lt"/>
              </a:rPr>
              <a:t>Welsh Government., (2015) Learning and Teaching Pedagogy.</a:t>
            </a:r>
            <a:r>
              <a:rPr i="1" lang="en-US" sz="1300">
                <a:ea typeface="+mn-lt"/>
                <a:cs typeface="+mn-lt"/>
              </a:rPr>
              <a:t> </a:t>
            </a:r>
            <a:r>
              <a:rPr lang="en-US" sz="1300">
                <a:ea typeface="+mn-lt"/>
                <a:cs typeface="+mn-lt"/>
              </a:rPr>
              <a:t>[Online] Available at: </a:t>
            </a:r>
            <a:r>
              <a:rPr lang="en-US" sz="1300">
                <a:ea typeface="+mn-lt"/>
                <a:cs typeface="+mn-lt"/>
                <a:hlinkClick r:id="rId7"/>
              </a:rPr>
              <a:t>https://gov.wales/sites/default/files/publications/2018-02/foundation-phase-framework-revised-2015.pdf</a:t>
            </a:r>
            <a:r>
              <a:rPr lang="en-US" sz="1300">
                <a:ea typeface="+mn-lt"/>
                <a:cs typeface="+mn-lt"/>
              </a:rPr>
              <a:t> [Accessed 10 January 2022].  </a:t>
            </a:r>
            <a:endParaRPr lang="en-US" sz="1300">
              <a:cs typeface="Calibri"/>
            </a:endParaRPr>
          </a:p>
          <a:p>
            <a:r>
              <a:rPr lang="en-US" sz="1300">
                <a:ea typeface="+mn-lt"/>
                <a:cs typeface="+mn-lt"/>
              </a:rPr>
              <a:t>Yilmaz, K., (2011) The Cognitive Perspective on Learning: Its Theoretical Underpinnings and Implications for Classroom Practices. </a:t>
            </a:r>
            <a:r>
              <a:rPr i="1" lang="en-US" sz="1300">
                <a:ea typeface="+mn-lt"/>
                <a:cs typeface="+mn-lt"/>
              </a:rPr>
              <a:t>The Clearing house, </a:t>
            </a:r>
            <a:r>
              <a:rPr lang="en-US" sz="1300">
                <a:ea typeface="+mn-lt"/>
                <a:cs typeface="+mn-lt"/>
              </a:rPr>
              <a:t>84(5), pp. 204-212.  </a:t>
            </a:r>
            <a:endParaRPr lang="en-US" sz="1300">
              <a:cs typeface="Calibri"/>
            </a:endParaRPr>
          </a:p>
          <a:p>
            <a:endParaRPr lang="en-US" sz="1200">
              <a:ea typeface="+mn-lt"/>
              <a:cs typeface="+mn-lt"/>
            </a:endParaRPr>
          </a:p>
        </p:txBody>
      </p:sp>
    </p:spTree>
    <p:extLst>
      <p:ext uri="{BB962C8B-B14F-4D97-AF65-F5344CB8AC3E}">
        <p14:creationId xmlns:p14="http://schemas.microsoft.com/office/powerpoint/2010/main" val="36131325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1A86BB-4C85-4E80-938C-3D3F7114B23E}"/>
              </a:ext>
            </a:extLst>
          </p:cNvPr>
          <p:cNvSpPr>
            <a:spLocks noGrp="1"/>
          </p:cNvSpPr>
          <p:nvPr>
            <p:ph type="title"/>
          </p:nvPr>
        </p:nvSpPr>
        <p:spPr>
          <a:xfrm>
            <a:off x="838200" y="238125"/>
            <a:ext cx="10515600" cy="1325563"/>
          </a:xfrm>
        </p:spPr>
        <p:txBody>
          <a:bodyPr numCol="1"/>
          <a:lstStyle/>
          <a:p>
            <a:r>
              <a:rPr lang="en-US">
                <a:cs typeface="Calibri Light"/>
              </a:rPr>
              <a:t>Chloe's reference list: </a:t>
            </a:r>
          </a:p>
        </p:txBody>
      </p:sp>
      <p:sp>
        <p:nvSpPr>
          <p:cNvPr id="3" name="Content Placeholder 2">
            <a:extLst>
              <a:ext uri="{FF2B5EF4-FFF2-40B4-BE49-F238E27FC236}">
                <a16:creationId xmlns:a16="http://schemas.microsoft.com/office/drawing/2014/main" id="{0A5227CE-D8EB-443F-A7F5-1309A2213500}"/>
              </a:ext>
            </a:extLst>
          </p:cNvPr>
          <p:cNvSpPr>
            <a:spLocks noGrp="1"/>
          </p:cNvSpPr>
          <p:nvPr>
            <p:ph idx="1"/>
          </p:nvPr>
        </p:nvSpPr>
        <p:spPr>
          <a:xfrm>
            <a:off x="838200" y="1242219"/>
            <a:ext cx="10515600" cy="5368660"/>
          </a:xfrm>
        </p:spPr>
        <p:txBody>
          <a:bodyPr anchor="t" bIns="45720" lIns="91440" numCol="1" rIns="91440" rtlCol="0" tIns="45720" vert="horz">
            <a:normAutofit fontScale="47500" lnSpcReduction="20000"/>
          </a:bodyPr>
          <a:lstStyle/>
          <a:p>
            <a:pPr>
              <a:buNone/>
            </a:pPr>
            <a:r>
              <a:rPr lang="en-US">
                <a:ea typeface="+mn-lt"/>
                <a:cs typeface="+mn-lt"/>
              </a:rPr>
              <a:t>Disney, K. (2020) ‘Why are Montessori classes mixed age’, Children’s House Montessori School of Reston [blog] 21 January. Available at: </a:t>
            </a:r>
            <a:r>
              <a:rPr lang="en-US">
                <a:ea typeface="+mn-lt"/>
                <a:cs typeface="+mn-lt"/>
                <a:hlinkClick r:id="rId2"/>
              </a:rPr>
              <a:t>https://childrenshouse-montessori.com/2020/01/21/why-are-montessori-classrooms-mixed-age/</a:t>
            </a:r>
            <a:endParaRPr lang="en-US">
              <a:ea typeface="+mn-lt"/>
              <a:cs typeface="+mn-lt"/>
            </a:endParaRPr>
          </a:p>
          <a:p>
            <a:pPr>
              <a:buNone/>
            </a:pPr>
            <a:r>
              <a:rPr err="1" lang="en-US">
                <a:ea typeface="+mn-lt"/>
                <a:cs typeface="+mn-lt"/>
              </a:rPr>
              <a:t>Estyn</a:t>
            </a:r>
            <a:r>
              <a:rPr lang="en-US">
                <a:ea typeface="+mn-lt"/>
                <a:cs typeface="+mn-lt"/>
              </a:rPr>
              <a:t> (2019) Effective Practice Available at: </a:t>
            </a:r>
            <a:r>
              <a:rPr lang="en-US">
                <a:ea typeface="+mn-lt"/>
                <a:cs typeface="+mn-lt"/>
                <a:hlinkClick r:id="rId3"/>
              </a:rPr>
              <a:t>https://www.estyn.gov.wales/effective-practice/enabling-pupils-become-independent-learners</a:t>
            </a:r>
            <a:endParaRPr lang="en-US">
              <a:ea typeface="+mn-lt"/>
              <a:cs typeface="+mn-lt"/>
            </a:endParaRPr>
          </a:p>
          <a:p>
            <a:pPr>
              <a:buNone/>
            </a:pPr>
            <a:r>
              <a:rPr err="1" lang="en-US">
                <a:ea typeface="+mn-lt"/>
                <a:cs typeface="+mn-lt"/>
              </a:rPr>
              <a:t>Feez</a:t>
            </a:r>
            <a:r>
              <a:rPr lang="en-US">
                <a:ea typeface="+mn-lt"/>
                <a:cs typeface="+mn-lt"/>
              </a:rPr>
              <a:t>, S. (2010) Montessori and Early Childhood</a:t>
            </a:r>
            <a:r>
              <a:rPr i="1" lang="en-US">
                <a:ea typeface="+mn-lt"/>
                <a:cs typeface="+mn-lt"/>
              </a:rPr>
              <a:t>: A Guide for Students</a:t>
            </a:r>
            <a:r>
              <a:rPr lang="en-US">
                <a:ea typeface="+mn-lt"/>
                <a:cs typeface="+mn-lt"/>
              </a:rPr>
              <a:t>. Los Angeles: Sage Publications Ltd.</a:t>
            </a:r>
          </a:p>
          <a:p>
            <a:pPr>
              <a:buNone/>
            </a:pPr>
            <a:r>
              <a:rPr lang="en-US">
                <a:ea typeface="+mn-lt"/>
                <a:cs typeface="+mn-lt"/>
              </a:rPr>
              <a:t>Gillet, A. M. (1969) </a:t>
            </a:r>
            <a:r>
              <a:rPr i="1" lang="en-US">
                <a:ea typeface="+mn-lt"/>
                <a:cs typeface="+mn-lt"/>
              </a:rPr>
              <a:t>Introduction to Biology</a:t>
            </a:r>
            <a:r>
              <a:rPr lang="en-US">
                <a:ea typeface="+mn-lt"/>
                <a:cs typeface="+mn-lt"/>
              </a:rPr>
              <a:t>. Bergama: Montessori Conference. </a:t>
            </a:r>
          </a:p>
          <a:p>
            <a:pPr>
              <a:buNone/>
            </a:pPr>
            <a:r>
              <a:rPr lang="en-US">
                <a:ea typeface="+mn-lt"/>
                <a:cs typeface="+mn-lt"/>
              </a:rPr>
              <a:t>Isaacs, B. (2012)</a:t>
            </a:r>
            <a:r>
              <a:rPr i="1" lang="en-US">
                <a:ea typeface="+mn-lt"/>
                <a:cs typeface="+mn-lt"/>
              </a:rPr>
              <a:t> Understanding the Montessori approach</a:t>
            </a:r>
            <a:r>
              <a:rPr lang="en-US">
                <a:ea typeface="+mn-lt"/>
                <a:cs typeface="+mn-lt"/>
              </a:rPr>
              <a:t>: early years. Routledge</a:t>
            </a:r>
          </a:p>
          <a:p>
            <a:pPr>
              <a:buNone/>
            </a:pPr>
            <a:r>
              <a:rPr lang="en-US">
                <a:ea typeface="+mn-lt"/>
                <a:cs typeface="+mn-lt"/>
              </a:rPr>
              <a:t>Little, W. (2001).</a:t>
            </a:r>
            <a:r>
              <a:rPr i="1" lang="en-US">
                <a:ea typeface="+mn-lt"/>
                <a:cs typeface="+mn-lt"/>
              </a:rPr>
              <a:t> </a:t>
            </a:r>
            <a:r>
              <a:rPr lang="en-US">
                <a:ea typeface="+mn-lt"/>
                <a:cs typeface="+mn-lt"/>
              </a:rPr>
              <a:t>'Multigrade teaching: towards an international research and policy agenda'.</a:t>
            </a:r>
            <a:r>
              <a:rPr i="1" lang="en-US">
                <a:ea typeface="+mn-lt"/>
                <a:cs typeface="+mn-lt"/>
              </a:rPr>
              <a:t> International Journal of Educational Development. </a:t>
            </a:r>
            <a:r>
              <a:rPr lang="en-US">
                <a:ea typeface="+mn-lt"/>
                <a:cs typeface="+mn-lt"/>
              </a:rPr>
              <a:t>21, 481-497. </a:t>
            </a:r>
          </a:p>
          <a:p>
            <a:pPr>
              <a:buNone/>
            </a:pPr>
            <a:r>
              <a:rPr lang="en-US">
                <a:ea typeface="+mn-lt"/>
                <a:cs typeface="+mn-lt"/>
              </a:rPr>
              <a:t>O'Donnell M. (2013) </a:t>
            </a:r>
            <a:r>
              <a:rPr i="1" lang="en-US">
                <a:ea typeface="+mn-lt"/>
                <a:cs typeface="+mn-lt"/>
              </a:rPr>
              <a:t>A critical introduction to key themes and debates. Bloomsbury publishing. </a:t>
            </a:r>
            <a:endParaRPr lang="en-US">
              <a:ea typeface="+mn-lt"/>
              <a:cs typeface="+mn-lt"/>
            </a:endParaRPr>
          </a:p>
          <a:p>
            <a:pPr>
              <a:buNone/>
            </a:pPr>
            <a:r>
              <a:rPr lang="en-US">
                <a:ea typeface="+mn-lt"/>
                <a:cs typeface="+mn-lt"/>
              </a:rPr>
              <a:t>Rea, S. (2014) Press Release: Heavily Decorated Classrooms Disrupt Attention and Learning In Young Children, According To New Carnegie Mellon Research. Available at: </a:t>
            </a:r>
            <a:r>
              <a:rPr lang="en-US">
                <a:ea typeface="+mn-lt"/>
                <a:cs typeface="+mn-lt"/>
                <a:hlinkClick r:id="rId4"/>
              </a:rPr>
              <a:t>https://www.cmu.edu/news/stories/archives/2014/may/may27_decoratedclassrooms.html</a:t>
            </a:r>
            <a:endParaRPr lang="en-US">
              <a:ea typeface="+mn-lt"/>
              <a:cs typeface="+mn-lt"/>
            </a:endParaRPr>
          </a:p>
          <a:p>
            <a:pPr>
              <a:buNone/>
            </a:pPr>
            <a:r>
              <a:rPr lang="en-US">
                <a:ea typeface="+mn-lt"/>
                <a:cs typeface="+mn-lt"/>
              </a:rPr>
              <a:t>Robin, C. (2019) ‘What is a prepared environment’ Montessori Family [Blog]. August 23. Available at: </a:t>
            </a:r>
            <a:r>
              <a:rPr lang="en-US">
                <a:ea typeface="+mn-lt"/>
                <a:cs typeface="+mn-lt"/>
                <a:hlinkClick r:id="rId5"/>
              </a:rPr>
              <a:t>https://themontessorifamily.com/?s=prepared+environment</a:t>
            </a:r>
            <a:r>
              <a:rPr lang="en-US">
                <a:ea typeface="+mn-lt"/>
                <a:cs typeface="+mn-lt"/>
              </a:rPr>
              <a:t> (Accessed: 11 January 2021)</a:t>
            </a:r>
          </a:p>
          <a:p>
            <a:pPr>
              <a:buNone/>
            </a:pPr>
            <a:r>
              <a:rPr lang="en-US">
                <a:ea typeface="+mn-lt"/>
                <a:cs typeface="+mn-lt"/>
              </a:rPr>
              <a:t>Schneir, W. and Schneir M. (1971) ‘The Joy of Learning – in the open corridor’. New York Magazine, pp. 72-97.</a:t>
            </a:r>
          </a:p>
          <a:p>
            <a:pPr>
              <a:buNone/>
            </a:pPr>
            <a:r>
              <a:rPr lang="en-US">
                <a:ea typeface="+mn-lt"/>
                <a:cs typeface="+mn-lt"/>
              </a:rPr>
              <a:t>Swansea Bay University Health Board (2017) Designed to smile. Available at: </a:t>
            </a:r>
            <a:r>
              <a:rPr lang="en-US">
                <a:ea typeface="+mn-lt"/>
                <a:cs typeface="+mn-lt"/>
                <a:hlinkClick r:id="rId6"/>
              </a:rPr>
              <a:t>https://sbuhb.nhs.wales/news/swansea-bay-health-news/designed-to-smile</a:t>
            </a:r>
            <a:endParaRPr lang="en-US">
              <a:ea typeface="+mn-lt"/>
              <a:cs typeface="+mn-lt"/>
            </a:endParaRPr>
          </a:p>
          <a:p>
            <a:pPr>
              <a:buNone/>
            </a:pPr>
            <a:r>
              <a:rPr lang="en-US">
                <a:ea typeface="+mn-lt"/>
                <a:cs typeface="+mn-lt"/>
              </a:rPr>
              <a:t>Swansea Bay University Health Board (2017) </a:t>
            </a:r>
            <a:r>
              <a:rPr i="1" lang="en-US">
                <a:ea typeface="+mn-lt"/>
                <a:cs typeface="+mn-lt"/>
              </a:rPr>
              <a:t>Designed to smile</a:t>
            </a:r>
            <a:r>
              <a:rPr lang="en-US">
                <a:ea typeface="+mn-lt"/>
                <a:cs typeface="+mn-lt"/>
              </a:rPr>
              <a:t>. Available at: </a:t>
            </a:r>
            <a:r>
              <a:rPr lang="en-US">
                <a:ea typeface="+mn-lt"/>
                <a:cs typeface="+mn-lt"/>
                <a:hlinkClick r:id="rId7"/>
              </a:rPr>
              <a:t>https://sbuhb.nhs.wales/news/swansea-bay-health-news/designed-to-smile</a:t>
            </a:r>
            <a:endParaRPr lang="en-US">
              <a:ea typeface="+mn-lt"/>
              <a:cs typeface="+mn-lt"/>
            </a:endParaRPr>
          </a:p>
          <a:p>
            <a:pPr>
              <a:buNone/>
            </a:pPr>
            <a:r>
              <a:rPr lang="en-US">
                <a:ea typeface="+mn-lt"/>
                <a:cs typeface="+mn-lt"/>
              </a:rPr>
              <a:t>Welsh Government (2017) An introduction to the professional standards for teaching .leadership. Available at: </a:t>
            </a:r>
            <a:r>
              <a:rPr lang="en-US">
                <a:ea typeface="+mn-lt"/>
                <a:cs typeface="+mn-lt"/>
                <a:hlinkClick r:id="rId8"/>
              </a:rPr>
              <a:t>https://hwb.gov.wales/api/storage/932d8940-56f5-4660-aa85-afb4e87560a9/an-introduction-to-the-professional-standards-for-teaching-and-leadership.pdf</a:t>
            </a:r>
            <a:endParaRPr lang="en-US">
              <a:ea typeface="+mn-lt"/>
              <a:cs typeface="+mn-lt"/>
            </a:endParaRPr>
          </a:p>
          <a:p>
            <a:pPr>
              <a:buNone/>
            </a:pPr>
            <a:r>
              <a:rPr lang="en-US">
                <a:ea typeface="+mn-lt"/>
                <a:cs typeface="+mn-lt"/>
              </a:rPr>
              <a:t>Welsh Government (2017) Designed to Smile child oral health improvement </a:t>
            </a:r>
            <a:r>
              <a:rPr err="1" lang="en-US">
                <a:ea typeface="+mn-lt"/>
                <a:cs typeface="+mn-lt"/>
              </a:rPr>
              <a:t>programme</a:t>
            </a:r>
            <a:r>
              <a:rPr lang="en-US">
                <a:ea typeface="+mn-lt"/>
                <a:cs typeface="+mn-lt"/>
              </a:rPr>
              <a:t>. Available at: </a:t>
            </a:r>
            <a:r>
              <a:rPr lang="en-US">
                <a:ea typeface="+mn-lt"/>
                <a:cs typeface="+mn-lt"/>
                <a:hlinkClick r:id="rId9"/>
              </a:rPr>
              <a:t>https://gov.wales/designed-smile-child-oral-health-improvement-programme-whc201723</a:t>
            </a:r>
            <a:endParaRPr lang="en-US">
              <a:ea typeface="+mn-lt"/>
              <a:cs typeface="+mn-lt"/>
            </a:endParaRPr>
          </a:p>
          <a:p>
            <a:pPr>
              <a:buNone/>
            </a:pPr>
            <a:r>
              <a:rPr lang="en-US">
                <a:ea typeface="+mn-lt"/>
                <a:cs typeface="+mn-lt"/>
              </a:rPr>
              <a:t>Welsh Government (2019) Foundation phase Framework. Available at: </a:t>
            </a:r>
            <a:r>
              <a:rPr lang="en-US">
                <a:ea typeface="+mn-lt"/>
                <a:cs typeface="+mn-lt"/>
                <a:hlinkClick r:id="rId10"/>
              </a:rPr>
              <a:t>https://gov.wales/foundation-phase-framework</a:t>
            </a:r>
            <a:endParaRPr lang="en-US">
              <a:ea typeface="+mn-lt"/>
              <a:cs typeface="+mn-lt"/>
            </a:endParaRPr>
          </a:p>
          <a:p>
            <a:pPr>
              <a:buNone/>
            </a:pPr>
            <a:r>
              <a:rPr lang="en-US">
                <a:ea typeface="+mn-lt"/>
                <a:cs typeface="+mn-lt"/>
              </a:rPr>
              <a:t>Wood, M. (1999) Essentials of classroom Teaching: Elementary Language Arts. 2nd </a:t>
            </a:r>
            <a:r>
              <a:rPr err="1" lang="en-US">
                <a:ea typeface="+mn-lt"/>
                <a:cs typeface="+mn-lt"/>
              </a:rPr>
              <a:t>edn</a:t>
            </a:r>
            <a:r>
              <a:rPr lang="en-US">
                <a:ea typeface="+mn-lt"/>
                <a:cs typeface="+mn-lt"/>
              </a:rPr>
              <a:t>. Boston: Allyn and Bacon. </a:t>
            </a:r>
          </a:p>
          <a:p>
            <a:pPr>
              <a:buNone/>
            </a:pPr>
            <a:endParaRPr lang="en-US">
              <a:ea typeface="+mn-lt"/>
              <a:cs typeface="+mn-lt"/>
            </a:endParaRPr>
          </a:p>
          <a:p>
            <a:pPr indent="0" marL="0">
              <a:buNone/>
            </a:pPr>
            <a:endParaRPr lang="en-US">
              <a:cs panose="020F0502020204030204" typeface="Calibri"/>
            </a:endParaRPr>
          </a:p>
        </p:txBody>
      </p:sp>
    </p:spTree>
    <p:extLst>
      <p:ext uri="{BB962C8B-B14F-4D97-AF65-F5344CB8AC3E}">
        <p14:creationId xmlns:p14="http://schemas.microsoft.com/office/powerpoint/2010/main" val="3107203285"/>
      </p:ext>
    </p:extLst>
  </p:cSld>
  <p:clrMapOvr>
    <a:masterClrMapping/>
  </p:clrMapOvr>
</p:sld>
</file>

<file path=ppt/theme/theme1.xml><?xml version="1.0" encoding="utf-8"?>
<a:theme xmlns:a="http://schemas.openxmlformats.org/drawingml/2006/main" name="Office Theme">
  <a:themeElements>
    <a:clrScheme name="Office">
      <a:dk1>
        <a:sysClr lastClr="000000" val="windowText"/>
      </a:dk1>
      <a:lt1>
        <a:sysClr lastClr="FFFFFF" val="window"/>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panose="020F0302020204030204"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panose="020F0502020204030204"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algn="ctr" cap="flat" cmpd="sng" w="6350">
          <a:solidFill>
            <a:schemeClr val="phClr"/>
          </a:solidFill>
          <a:prstDash val="solid"/>
          <a:miter lim="800000"/>
        </a:ln>
        <a:ln algn="ctr" cap="flat" cmpd="sng" w="12700">
          <a:solidFill>
            <a:schemeClr val="phClr"/>
          </a:solidFill>
          <a:prstDash val="solid"/>
          <a:miter lim="800000"/>
        </a:ln>
        <a:ln algn="ctr" cap="flat" cmpd="sng" w="19050">
          <a:solidFill>
            <a:schemeClr val="phClr"/>
          </a:solidFill>
          <a:prstDash val="solid"/>
          <a:miter lim="800000"/>
        </a:ln>
      </a:lnStyleLst>
      <a:effectStyleLst>
        <a:effectStyle>
          <a:effectLst/>
        </a:effectStyle>
        <a:effectStyle>
          <a:effectLst/>
        </a:effectStyle>
        <a:effectStyle>
          <a:effectLst>
            <a:outerShdw algn="ctr" blurRad="57150" dir="5400000" dist="19050"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id="{62F939B6-93AF-4DB8-9C6B-D6C7DFDC589F}" name="Office Theme" vid="{4A3C46E8-61CC-4603-A589-7422A47A8E4A}"/>
    </a:ext>
  </a:extLst>
</a:theme>
</file>

<file path=ppt/theme/theme2.xml><?xml version="1.0" encoding="utf-8"?>
<a:theme xmlns:a="http://schemas.openxmlformats.org/drawingml/2006/main" name="Office Theme">
  <a:themeElements>
    <a:clrScheme name="Office">
      <a:dk1>
        <a:sysClr lastClr="000000" val="windowText"/>
      </a:dk1>
      <a:lt1>
        <a:sysClr lastClr="FFFFFF" val="window"/>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panose="020F0302020204030204"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panose="020F0502020204030204"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algn="ctr" cap="flat" cmpd="sng" w="6350">
          <a:solidFill>
            <a:schemeClr val="phClr"/>
          </a:solidFill>
          <a:prstDash val="solid"/>
          <a:miter lim="800000"/>
        </a:ln>
        <a:ln algn="ctr" cap="flat" cmpd="sng" w="12700">
          <a:solidFill>
            <a:schemeClr val="phClr"/>
          </a:solidFill>
          <a:prstDash val="solid"/>
          <a:miter lim="800000"/>
        </a:ln>
        <a:ln algn="ctr" cap="flat" cmpd="sng" w="19050">
          <a:solidFill>
            <a:schemeClr val="phClr"/>
          </a:solidFill>
          <a:prstDash val="solid"/>
          <a:miter lim="800000"/>
        </a:ln>
      </a:lnStyleLst>
      <a:effectStyleLst>
        <a:effectStyle>
          <a:effectLst/>
        </a:effectStyle>
        <a:effectStyle>
          <a:effectLst/>
        </a:effectStyle>
        <a:effectStyle>
          <a:effectLst>
            <a:outerShdw algn="ctr" blurRad="57150" dir="5400000" dist="19050"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id="{62F939B6-93AF-4DB8-9C6B-D6C7DFDC589F}" name="Office Theme"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891B451D30E41240A96500EC6D397FB6" ma:contentTypeVersion="4" ma:contentTypeDescription="Create a new document." ma:contentTypeScope="" ma:versionID="fe20b7efdbaab09c74013926fe1d6310">
  <xsd:schema xmlns:xsd="http://www.w3.org/2001/XMLSchema" xmlns:xs="http://www.w3.org/2001/XMLSchema" xmlns:p="http://schemas.microsoft.com/office/2006/metadata/properties" xmlns:ns3="be49ff73-cec0-4379-9da8-63ff3cc411bb" targetNamespace="http://schemas.microsoft.com/office/2006/metadata/properties" ma:root="true" ma:fieldsID="88d392c79c05f0eecaa93bc11aebfa1f" ns3:_="">
    <xsd:import namespace="be49ff73-cec0-4379-9da8-63ff3cc411bb"/>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e49ff73-cec0-4379-9da8-63ff3cc411b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235079E-8EF6-4970-B282-7CA7006B2AA0}">
  <ds:schemaRefs>
    <ds:schemaRef ds:uri="http://schemas.microsoft.com/office/2006/metadata/properties"/>
    <ds:schemaRef ds:uri="http://schemas.microsoft.com/office/infopath/2007/PartnerControls"/>
    <ds:schemaRef ds:uri="http://www.w3.org/2000/xmlns/"/>
  </ds:schemaRefs>
</ds:datastoreItem>
</file>

<file path=customXml/itemProps2.xml><?xml version="1.0" encoding="utf-8"?>
<ds:datastoreItem xmlns:ds="http://schemas.openxmlformats.org/officeDocument/2006/customXml" ds:itemID="{313A609C-0BD0-4ADB-A767-A23BEAFC046A}">
  <ds:schemaRefs>
    <ds:schemaRef ds:uri="http://schemas.microsoft.com/sharepoint/v3/contenttype/forms"/>
  </ds:schemaRefs>
</ds:datastoreItem>
</file>

<file path=customXml/itemProps3.xml><?xml version="1.0" encoding="utf-8"?>
<ds:datastoreItem xmlns:ds="http://schemas.openxmlformats.org/officeDocument/2006/customXml" ds:itemID="{804C742F-4433-4E45-A40A-71E3DF2A71CC}">
  <ds:schemaRefs>
    <ds:schemaRef ds:uri="be49ff73-cec0-4379-9da8-63ff3cc411bb"/>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0/xmlns/"/>
    <ds:schemaRef ds:uri="http://www.w3.org/2001/XMLSchema"/>
  </ds:schemaRefs>
</ds:datastoreItem>
</file>

<file path=docProps/app.xml><?xml version="1.0" encoding="utf-8"?>
<Properties xmlns="http://schemas.openxmlformats.org/officeDocument/2006/extended-properties" xmlns:vt="http://schemas.openxmlformats.org/officeDocument/2006/docPropsVTypes">
  <Slides>18</Slides>
  <Notes>12</Notes>
  <HiddenSlides>0</HiddenSlides>
  <ScaleCrop>false</ScaleCrop>
  <HeadingPairs>
    <vt:vector baseType="variant" size="4">
      <vt:variant>
        <vt:lpstr>Theme</vt:lpstr>
      </vt:variant>
      <vt:variant>
        <vt:i4>1</vt:i4>
      </vt:variant>
      <vt:variant>
        <vt:lpstr>Slide Titles</vt:lpstr>
      </vt:variant>
      <vt:variant>
        <vt:i4>18</vt:i4>
      </vt:variant>
    </vt:vector>
  </HeadingPairs>
  <TitlesOfParts>
    <vt:vector baseType="lpstr" size="19">
      <vt:lpstr>Office Theme</vt:lpstr>
      <vt:lpstr>Demonstrate how learning theories can support effective teaching and learning.</vt:lpstr>
      <vt:lpstr>Introduction </vt:lpstr>
      <vt:lpstr>Piaget's Four Stages of Cognitive Development</vt:lpstr>
      <vt:lpstr>How Piaget's Theories Can Be Used to Develop Skills &amp; Learning</vt:lpstr>
      <vt:lpstr>Using Vygotsky's theory to develop skills and learning</vt:lpstr>
      <vt:lpstr>Using Montessori’s theory to develop skills and learning</vt:lpstr>
      <vt:lpstr>PowerPoint Presentation</vt:lpstr>
      <vt:lpstr>Planning Learning with Piaget's Theory. </vt:lpstr>
      <vt:lpstr>Planning Learning with Vygotsky's theory</vt:lpstr>
      <vt:lpstr>Planning learning with Montessori’s theory</vt:lpstr>
      <vt:lpstr>Piaget Today</vt:lpstr>
      <vt:lpstr>Evidence of Vygotsky's Theory in Foundation phase environment.</vt:lpstr>
      <vt:lpstr>PowerPoint Presentation</vt:lpstr>
      <vt:lpstr>PowerPoint Presentation</vt:lpstr>
      <vt:lpstr>Conclusion</vt:lpstr>
      <vt:lpstr>Ryan's References</vt:lpstr>
      <vt:lpstr>Declan's References</vt:lpstr>
      <vt:lpstr>Chloe's reference list: </vt:lpstr>
    </vt:vector>
  </TitlesOfParts>
  <LinksUpToDate>false</LinksUpToDate>
  <SharedDoc>false</SharedDoc>
  <HyperlinksChanged>false</HyperlinksChanged>
  <Application>Microsoft Office PowerPoint</Application>
  <AppVersion>16.0000</AppVersion>
  <PresentationFormat>Widescreen</PresentationFormat>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2021-12-14T10:53:27Z</dcterms:created>
  <dc:creator>declan harris</dc:creator>
  <dcterms:modified xsi:type="dcterms:W3CDTF">2022-01-16T18:39:38Z</dcterms:modified>
  <cp:revision>1</cp:revision>
  <dc:title>Demonstrate how learning theories can support effective teaching and learning.</dc:title>
</cp:coreProperties>
</file>

<file path=docProps/custom.xml><?xml version="1.0" encoding="utf-8"?>
<Properties xmlns="http://schemas.openxmlformats.org/officeDocument/2006/custom-properties" xmlns:vt="http://schemas.openxmlformats.org/officeDocument/2006/docPropsVTypes">
  <property fmtid="{D5CDD505-2E9C-101B-9397-08002B2CF9AE}" name="ContentTypeId" pid="2">
    <vt:lpwstr>0x010100891B451D30E41240A96500EC6D397FB6</vt:lpwstr>
  </property>
</Properties>
</file>