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69" r:id="rId3"/>
    <p:sldId id="257" r:id="rId4"/>
    <p:sldId id="258" r:id="rId5"/>
    <p:sldId id="259" r:id="rId6"/>
    <p:sldId id="267" r:id="rId7"/>
    <p:sldId id="260" r:id="rId8"/>
    <p:sldId id="261" r:id="rId9"/>
    <p:sldId id="262" r:id="rId10"/>
    <p:sldId id="270" r:id="rId11"/>
    <p:sldId id="268" r:id="rId12"/>
    <p:sldId id="263" r:id="rId13"/>
    <p:sldId id="264" r:id="rId14"/>
    <p:sldId id="266"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2152" autoAdjust="0"/>
  </p:normalViewPr>
  <p:slideViewPr>
    <p:cSldViewPr snapToGrid="0">
      <p:cViewPr varScale="1">
        <p:scale>
          <a:sx n="45" d="100"/>
          <a:sy n="45" d="100"/>
        </p:scale>
        <p:origin x="1698" y="3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7FC8DA-F03C-4773-B0BB-91DB631C72D0}" type="datetimeFigureOut">
              <a:rPr lang="en-GB" smtClean="0"/>
              <a:t>27/06/2019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825916-4E36-4629-8514-A1DAC7F7A0BD}" type="slidenum">
              <a:rPr lang="en-GB" smtClean="0"/>
              <a:t>‹#›</a:t>
            </a:fld>
            <a:endParaRPr lang="en-GB"/>
          </a:p>
        </p:txBody>
      </p:sp>
    </p:spTree>
    <p:extLst>
      <p:ext uri="{BB962C8B-B14F-4D97-AF65-F5344CB8AC3E}">
        <p14:creationId xmlns:p14="http://schemas.microsoft.com/office/powerpoint/2010/main" val="2878840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theleansupplychain.com/"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cerasis.com/2013/08/16/voice-of-the-customer/"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8825916-4E36-4629-8514-A1DAC7F7A0BD}" type="slidenum">
              <a:rPr lang="en-GB" smtClean="0"/>
              <a:t>1</a:t>
            </a:fld>
            <a:endParaRPr lang="en-GB"/>
          </a:p>
        </p:txBody>
      </p:sp>
    </p:spTree>
    <p:extLst>
      <p:ext uri="{BB962C8B-B14F-4D97-AF65-F5344CB8AC3E}">
        <p14:creationId xmlns:p14="http://schemas.microsoft.com/office/powerpoint/2010/main" val="1433313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will take place between 15 to 20 mins in case of any technical errors.</a:t>
            </a:r>
          </a:p>
          <a:p>
            <a:endParaRPr lang="en-GB" dirty="0"/>
          </a:p>
          <a:p>
            <a:r>
              <a:rPr lang="en-GB" dirty="0"/>
              <a:t>The main aims that will be covered of what lean is, why is it being taken on by industry, how does that effect their relationships with supplier and consumers and finally how sustainable is it compared to other practices available in industry. </a:t>
            </a:r>
          </a:p>
          <a:p>
            <a:endParaRPr lang="en-GB" dirty="0"/>
          </a:p>
          <a:p>
            <a:r>
              <a:rPr lang="en-GB" dirty="0"/>
              <a:t>The context of this will be based upon the Bosch company and its models to both forward and rearward supply chains, something that is becoming extremely prevalent in the news and global attention of large manufacturers. </a:t>
            </a:r>
          </a:p>
          <a:p>
            <a:endParaRPr lang="en-GB" dirty="0"/>
          </a:p>
          <a:p>
            <a:r>
              <a:rPr lang="en-GB" dirty="0"/>
              <a:t>Questions please hold till the end unless urgent.</a:t>
            </a:r>
          </a:p>
          <a:p>
            <a:endParaRPr lang="en-GB" dirty="0"/>
          </a:p>
          <a:p>
            <a:r>
              <a:rPr lang="en-GB" dirty="0"/>
              <a:t>References will be available on the last slide.</a:t>
            </a:r>
          </a:p>
          <a:p>
            <a:endParaRPr lang="en-GB" dirty="0"/>
          </a:p>
          <a:p>
            <a:r>
              <a:rPr lang="en-GB" dirty="0"/>
              <a:t>Please do not eat/ drink anything other than water/tea/coffee. </a:t>
            </a:r>
          </a:p>
        </p:txBody>
      </p:sp>
      <p:sp>
        <p:nvSpPr>
          <p:cNvPr id="4" name="Slide Number Placeholder 3"/>
          <p:cNvSpPr>
            <a:spLocks noGrp="1"/>
          </p:cNvSpPr>
          <p:nvPr>
            <p:ph type="sldNum" sz="quarter" idx="5"/>
          </p:nvPr>
        </p:nvSpPr>
        <p:spPr/>
        <p:txBody>
          <a:bodyPr/>
          <a:lstStyle/>
          <a:p>
            <a:fld id="{88825916-4E36-4629-8514-A1DAC7F7A0BD}" type="slidenum">
              <a:rPr lang="en-GB" smtClean="0"/>
              <a:t>3</a:t>
            </a:fld>
            <a:endParaRPr lang="en-GB"/>
          </a:p>
        </p:txBody>
      </p:sp>
    </p:spTree>
    <p:extLst>
      <p:ext uri="{BB962C8B-B14F-4D97-AF65-F5344CB8AC3E}">
        <p14:creationId xmlns:p14="http://schemas.microsoft.com/office/powerpoint/2010/main" val="408969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the past, manufacturing businesses relied on purchasing large amounts of supplies in order to get better prices on material. The process involved buying bulk material at a lower price and then warehousing the material until it was needed. Many companies have now eliminated the concept of bulk ordering and have moved to lean supply chain practices, due to large amounts of money that can be tied up in inventory.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process of lean supply looks at 3 distinctive stages;</a:t>
            </a:r>
          </a:p>
          <a:p>
            <a:r>
              <a:rPr lang="en-GB" sz="1200" b="0" i="0" kern="1200" dirty="0">
                <a:solidFill>
                  <a:schemeClr val="tx1"/>
                </a:solidFill>
                <a:effectLst/>
                <a:latin typeface="+mn-lt"/>
                <a:ea typeface="+mn-ea"/>
                <a:cs typeface="+mn-cs"/>
              </a:rPr>
              <a:t>1. Warehousing from a lean perspective includes inventory on demand, which means only the inventory currently needed is ordered and stored. Lean warehousing enables organizations to save cash flow for other urgent needs.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2. Lean transportation can include multiple stops on delivery routes, lower fuel costs, better customer service for on-time delivery, and larger payloads for efficient distribution. Automated functions for drivers would ensure more timely use of vehicles by eliminated paper waste and more organized information.</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3. It is an advantage for a customer to know what they want and have a shared interest in the efficiency of the process. When a customer understands their needs and can relay that to the business, both sides benefit. A good example of this phenomenon is when a customer is a repeat wholesale customer and an order can be made for exactly what is needed. When the supplier can order for the customer the exact supplies needed rather than having to choose from items on hand, the costs are driven down, which benefits both the business and the consumer. </a:t>
            </a:r>
            <a:r>
              <a:rPr lang="en-GB" dirty="0"/>
              <a:t>(</a:t>
            </a:r>
            <a:r>
              <a:rPr lang="en-GB" dirty="0" err="1"/>
              <a:t>Matyus</a:t>
            </a:r>
            <a:r>
              <a:rPr lang="en-GB" dirty="0"/>
              <a:t>, 2017, p. 26)</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question arises often in academic and industry research of whether the ‘LEAN’ concept is better for business or ‘AGILE’ is more preferential for sustainability and this is something that often needs to be balanced.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‘lean’ principle is being taken on by many business, in particular ones that have either large chains of suppliers or are extremely integrated in the global network, most of which is seen in the savings offered by logistic innovations. </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8825916-4E36-4629-8514-A1DAC7F7A0BD}" type="slidenum">
              <a:rPr lang="en-GB" smtClean="0"/>
              <a:t>4</a:t>
            </a:fld>
            <a:endParaRPr lang="en-GB"/>
          </a:p>
        </p:txBody>
      </p:sp>
    </p:spTree>
    <p:extLst>
      <p:ext uri="{BB962C8B-B14F-4D97-AF65-F5344CB8AC3E}">
        <p14:creationId xmlns:p14="http://schemas.microsoft.com/office/powerpoint/2010/main" val="20231061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kern="1200" dirty="0">
              <a:solidFill>
                <a:schemeClr val="tx1"/>
              </a:solidFill>
              <a:effectLst/>
              <a:latin typeface="+mn-lt"/>
              <a:ea typeface="+mn-ea"/>
              <a:cs typeface="+mn-cs"/>
            </a:endParaRPr>
          </a:p>
          <a:p>
            <a:endParaRPr lang="en-GB" sz="1200" u="none" dirty="0">
              <a:solidFill>
                <a:schemeClr val="tx1"/>
              </a:solidFill>
            </a:endParaRPr>
          </a:p>
        </p:txBody>
      </p:sp>
      <p:sp>
        <p:nvSpPr>
          <p:cNvPr id="4" name="Slide Number Placeholder 3"/>
          <p:cNvSpPr>
            <a:spLocks noGrp="1"/>
          </p:cNvSpPr>
          <p:nvPr>
            <p:ph type="sldNum" sz="quarter" idx="5"/>
          </p:nvPr>
        </p:nvSpPr>
        <p:spPr/>
        <p:txBody>
          <a:bodyPr/>
          <a:lstStyle/>
          <a:p>
            <a:fld id="{88825916-4E36-4629-8514-A1DAC7F7A0BD}" type="slidenum">
              <a:rPr lang="en-GB" smtClean="0"/>
              <a:t>5</a:t>
            </a:fld>
            <a:endParaRPr lang="en-GB"/>
          </a:p>
        </p:txBody>
      </p:sp>
    </p:spTree>
    <p:extLst>
      <p:ext uri="{BB962C8B-B14F-4D97-AF65-F5344CB8AC3E}">
        <p14:creationId xmlns:p14="http://schemas.microsoft.com/office/powerpoint/2010/main" val="2520845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Definition of Lean </a:t>
            </a:r>
            <a:r>
              <a:rPr lang="en-GB" sz="1200" u="none" dirty="0">
                <a:solidFill>
                  <a:schemeClr val="tx1"/>
                </a:solidFill>
              </a:rPr>
              <a:t>Supply is </a:t>
            </a:r>
            <a:r>
              <a:rPr lang="en-GB" sz="1200" b="0" i="0" u="none" kern="1200" dirty="0">
                <a:solidFill>
                  <a:schemeClr val="tx1"/>
                </a:solidFill>
                <a:effectLst/>
                <a:latin typeface="+mn-lt"/>
                <a:ea typeface="+mn-ea"/>
                <a:cs typeface="+mn-cs"/>
              </a:rPr>
              <a:t> </a:t>
            </a:r>
            <a:r>
              <a:rPr lang="en-GB"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a:t>
            </a:r>
            <a:r>
              <a:rPr lang="en-GB" sz="1200" b="0" i="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The Lean Supply Chain</a:t>
            </a:r>
            <a:r>
              <a:rPr lang="en-GB" sz="1200" b="0" i="0" u="none" kern="1200" dirty="0">
                <a:solidFill>
                  <a:schemeClr val="tx1"/>
                </a:solidFill>
                <a:effectLst/>
                <a:latin typeface="+mn-lt"/>
                <a:ea typeface="+mn-ea"/>
                <a:cs typeface="+mn-cs"/>
              </a:rPr>
              <a:t> is a system of interconnected and interdependent partners that operate in unison to accomplish supply chain objectives. There should be metrics involved to monitor these objectives to ensure success across the supply chain. These metrics should be reviewed frequently to ensure supply chain success.”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Intrieri</a:t>
            </a:r>
            <a:r>
              <a:rPr lang="en-GB" sz="1200" kern="1200" dirty="0">
                <a:solidFill>
                  <a:schemeClr val="tx1"/>
                </a:solidFill>
                <a:effectLst/>
                <a:latin typeface="+mn-lt"/>
                <a:ea typeface="+mn-ea"/>
                <a:cs typeface="+mn-cs"/>
              </a:rPr>
              <a:t>, 2017)</a:t>
            </a:r>
            <a:endParaRPr lang="en-GB" sz="1200" b="0" i="0" u="none" kern="1200" dirty="0">
              <a:solidFill>
                <a:schemeClr val="tx1"/>
              </a:solidFill>
              <a:effectLst/>
              <a:latin typeface="+mn-lt"/>
              <a:ea typeface="+mn-ea"/>
              <a:cs typeface="+mn-cs"/>
            </a:endParaRPr>
          </a:p>
          <a:p>
            <a:endParaRPr lang="en-GB" sz="1200" b="0" i="0" u="none"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For industry ever since </a:t>
            </a:r>
          </a:p>
          <a:p>
            <a:endParaRPr lang="en-GB" sz="1200" b="0" i="0" u="none"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This has been a practice that has seen much more of the responsibility placed on the sourcing and procurement networks to be able to produce the correct quantities, at the right quality, price and for the time required just before it effects the next step in the chain. </a:t>
            </a:r>
          </a:p>
          <a:p>
            <a:endParaRPr lang="en-GB" sz="1200" b="0" i="0" u="none"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Areas of waste have often been from holding significant stock, waiting for it to be consumed. This can have a two fold problem, firstly because the cash tied up in this was significant and so businesses cash flow was less liquid to be moved from one area to another. The second aspect is the problem of spoilt stock, either from natural decay, weather damage or crime all of which meant that wasted money had to be taken into account.</a:t>
            </a:r>
            <a:r>
              <a:rPr lang="en-GB" sz="1200" b="1" i="0" kern="1200" dirty="0">
                <a:solidFill>
                  <a:schemeClr val="tx1"/>
                </a:solidFill>
                <a:effectLst/>
                <a:latin typeface="+mn-lt"/>
                <a:ea typeface="+mn-ea"/>
                <a:cs typeface="+mn-cs"/>
              </a:rPr>
              <a:t>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There are seven (7) basic kinds of waste</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Overproduction</a:t>
            </a:r>
            <a:r>
              <a:rPr lang="en-GB" sz="1200" b="0" i="0" kern="1200" dirty="0">
                <a:solidFill>
                  <a:schemeClr val="tx1"/>
                </a:solidFill>
                <a:effectLst/>
                <a:latin typeface="+mn-lt"/>
                <a:ea typeface="+mn-ea"/>
                <a:cs typeface="+mn-cs"/>
              </a:rPr>
              <a:t>: manufacturing items before they are required</a:t>
            </a:r>
          </a:p>
          <a:p>
            <a:r>
              <a:rPr lang="en-GB" sz="1200" b="1" i="0" kern="1200" dirty="0">
                <a:solidFill>
                  <a:schemeClr val="tx1"/>
                </a:solidFill>
                <a:effectLst/>
                <a:latin typeface="+mn-lt"/>
                <a:ea typeface="+mn-ea"/>
                <a:cs typeface="+mn-cs"/>
              </a:rPr>
              <a:t>Waiting</a:t>
            </a:r>
            <a:r>
              <a:rPr lang="en-GB" sz="1200" b="0" i="0" kern="1200" dirty="0">
                <a:solidFill>
                  <a:schemeClr val="tx1"/>
                </a:solidFill>
                <a:effectLst/>
                <a:latin typeface="+mn-lt"/>
                <a:ea typeface="+mn-ea"/>
                <a:cs typeface="+mn-cs"/>
              </a:rPr>
              <a:t>: leaving goods in work-in-process before they are needed for the next process</a:t>
            </a:r>
          </a:p>
          <a:p>
            <a:r>
              <a:rPr lang="en-GB" sz="1200" b="1" i="0" kern="1200" dirty="0">
                <a:solidFill>
                  <a:schemeClr val="tx1"/>
                </a:solidFill>
                <a:effectLst/>
                <a:latin typeface="+mn-lt"/>
                <a:ea typeface="+mn-ea"/>
                <a:cs typeface="+mn-cs"/>
              </a:rPr>
              <a:t>Transporting</a:t>
            </a:r>
            <a:r>
              <a:rPr lang="en-GB" sz="1200" b="0" i="0" kern="1200" dirty="0">
                <a:solidFill>
                  <a:schemeClr val="tx1"/>
                </a:solidFill>
                <a:effectLst/>
                <a:latin typeface="+mn-lt"/>
                <a:ea typeface="+mn-ea"/>
                <a:cs typeface="+mn-cs"/>
              </a:rPr>
              <a:t>: excessive movement and handling to get goods from one process to the next</a:t>
            </a:r>
          </a:p>
          <a:p>
            <a:r>
              <a:rPr lang="en-GB" sz="1200" b="1" i="0" kern="1200" dirty="0">
                <a:solidFill>
                  <a:schemeClr val="tx1"/>
                </a:solidFill>
                <a:effectLst/>
                <a:latin typeface="+mn-lt"/>
                <a:ea typeface="+mn-ea"/>
                <a:cs typeface="+mn-cs"/>
              </a:rPr>
              <a:t>Inappropriate processing</a:t>
            </a:r>
            <a:r>
              <a:rPr lang="en-GB" sz="1200" b="0" i="0" kern="1200" dirty="0">
                <a:solidFill>
                  <a:schemeClr val="tx1"/>
                </a:solidFill>
                <a:effectLst/>
                <a:latin typeface="+mn-lt"/>
                <a:ea typeface="+mn-ea"/>
                <a:cs typeface="+mn-cs"/>
              </a:rPr>
              <a:t>: using equipment that is more sophisticated and expensive than actually needed</a:t>
            </a:r>
          </a:p>
          <a:p>
            <a:r>
              <a:rPr lang="en-GB" sz="1200" b="1" i="0" kern="1200" dirty="0">
                <a:solidFill>
                  <a:schemeClr val="tx1"/>
                </a:solidFill>
                <a:effectLst/>
                <a:latin typeface="+mn-lt"/>
                <a:ea typeface="+mn-ea"/>
                <a:cs typeface="+mn-cs"/>
              </a:rPr>
              <a:t>Unnecessary inventory</a:t>
            </a:r>
            <a:r>
              <a:rPr lang="en-GB" sz="1200" b="0" i="0" kern="1200" dirty="0">
                <a:solidFill>
                  <a:schemeClr val="tx1"/>
                </a:solidFill>
                <a:effectLst/>
                <a:latin typeface="+mn-lt"/>
                <a:ea typeface="+mn-ea"/>
                <a:cs typeface="+mn-cs"/>
              </a:rPr>
              <a:t>: holding goods that are not flowing through any process</a:t>
            </a:r>
          </a:p>
          <a:p>
            <a:r>
              <a:rPr lang="en-GB" sz="1200" b="1" i="0" kern="1200" dirty="0">
                <a:solidFill>
                  <a:schemeClr val="tx1"/>
                </a:solidFill>
                <a:effectLst/>
                <a:latin typeface="+mn-lt"/>
                <a:ea typeface="+mn-ea"/>
                <a:cs typeface="+mn-cs"/>
              </a:rPr>
              <a:t>Unnecessary or excess motion</a:t>
            </a:r>
            <a:r>
              <a:rPr lang="en-GB" sz="1200" b="0" i="0" kern="1200" dirty="0">
                <a:solidFill>
                  <a:schemeClr val="tx1"/>
                </a:solidFill>
                <a:effectLst/>
                <a:latin typeface="+mn-lt"/>
                <a:ea typeface="+mn-ea"/>
                <a:cs typeface="+mn-cs"/>
              </a:rPr>
              <a:t>: allowing bending, stretching, walking, etc. that is not strictly needed to do the job and can  jeopardize workers’ health and safety</a:t>
            </a:r>
          </a:p>
          <a:p>
            <a:r>
              <a:rPr lang="en-GB" sz="1200" b="1" i="0" kern="1200" dirty="0">
                <a:solidFill>
                  <a:schemeClr val="tx1"/>
                </a:solidFill>
                <a:effectLst/>
                <a:latin typeface="+mn-lt"/>
                <a:ea typeface="+mn-ea"/>
                <a:cs typeface="+mn-cs"/>
              </a:rPr>
              <a:t>Defects</a:t>
            </a:r>
            <a:r>
              <a:rPr lang="en-GB" sz="1200" b="0" i="0" kern="1200" dirty="0">
                <a:solidFill>
                  <a:schemeClr val="tx1"/>
                </a:solidFill>
                <a:effectLst/>
                <a:latin typeface="+mn-lt"/>
                <a:ea typeface="+mn-ea"/>
                <a:cs typeface="+mn-cs"/>
              </a:rPr>
              <a:t>: allowing quality deficiencies that result in rework or scrap.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Intrieri</a:t>
            </a:r>
            <a:r>
              <a:rPr lang="en-GB" sz="1200" kern="1200" dirty="0">
                <a:solidFill>
                  <a:schemeClr val="tx1"/>
                </a:solidFill>
                <a:effectLst/>
                <a:latin typeface="+mn-lt"/>
                <a:ea typeface="+mn-ea"/>
                <a:cs typeface="+mn-cs"/>
              </a:rPr>
              <a:t>, 2017)</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So often it is referred to as accounting waste, stock waste and logistic strangling.</a:t>
            </a:r>
          </a:p>
          <a:p>
            <a:endParaRPr lang="en-GB" sz="1200" b="0" i="0" u="none"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With </a:t>
            </a:r>
            <a:r>
              <a:rPr lang="en-GB" sz="1200" b="1" i="0" u="none" kern="1200" dirty="0">
                <a:solidFill>
                  <a:schemeClr val="tx1"/>
                </a:solidFill>
                <a:effectLst/>
                <a:latin typeface="+mn-lt"/>
                <a:ea typeface="+mn-ea"/>
                <a:cs typeface="+mn-cs"/>
              </a:rPr>
              <a:t>culture</a:t>
            </a:r>
            <a:r>
              <a:rPr lang="en-GB" sz="1200" b="0" i="0" u="none" kern="1200" dirty="0">
                <a:solidFill>
                  <a:schemeClr val="tx1"/>
                </a:solidFill>
                <a:effectLst/>
                <a:latin typeface="+mn-lt"/>
                <a:ea typeface="+mn-ea"/>
                <a:cs typeface="+mn-cs"/>
              </a:rPr>
              <a:t>,  lean must be taken up as a natural habit of those employed in the business, otherwise there would be no longevity to the firm and ultimately their jobs. The increase of readily available information means that employees can inform other elements of the supply chain and integrate the companies needs better. This is seen through re-ordering techniques of predict systems and informing those managers to understand critical re-order levels. </a:t>
            </a:r>
          </a:p>
          <a:p>
            <a:endParaRPr lang="en-GB" sz="1200" b="0" i="0" u="none"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Secondly for the </a:t>
            </a:r>
            <a:r>
              <a:rPr lang="en-GB" sz="1200" b="1" i="0" u="none" kern="1200" dirty="0">
                <a:solidFill>
                  <a:schemeClr val="tx1"/>
                </a:solidFill>
                <a:effectLst/>
                <a:latin typeface="+mn-lt"/>
                <a:ea typeface="+mn-ea"/>
                <a:cs typeface="+mn-cs"/>
              </a:rPr>
              <a:t>environment</a:t>
            </a:r>
            <a:r>
              <a:rPr lang="en-GB" sz="1200" b="0" i="0" u="none" kern="1200" dirty="0">
                <a:solidFill>
                  <a:schemeClr val="tx1"/>
                </a:solidFill>
                <a:effectLst/>
                <a:latin typeface="+mn-lt"/>
                <a:ea typeface="+mn-ea"/>
                <a:cs typeface="+mn-cs"/>
              </a:rPr>
              <a:t> this benefits both the customer and the manufacturer. With the marketing of how a customer can help the environment by bulk ordering or automated ordering , as seen with Amazons click devices, they can minimise their impact of driving or minimise the need to physically purchase items. This in turn reduces the cars, transport to/from places and so the consumer gains the utility of feeling slightly more eco-friendly. For the manufacturer they can begin to build up a picture of consumer ordering cycles (e.g. increased demand for coal, </a:t>
            </a:r>
            <a:r>
              <a:rPr lang="en-GB" sz="1200" b="0" i="0" u="none" kern="1200" dirty="0" err="1">
                <a:solidFill>
                  <a:schemeClr val="tx1"/>
                </a:solidFill>
                <a:effectLst/>
                <a:latin typeface="+mn-lt"/>
                <a:ea typeface="+mn-ea"/>
                <a:cs typeface="+mn-cs"/>
              </a:rPr>
              <a:t>bbq</a:t>
            </a:r>
            <a:r>
              <a:rPr lang="en-GB" sz="1200" b="0" i="0" u="none" kern="1200" dirty="0">
                <a:solidFill>
                  <a:schemeClr val="tx1"/>
                </a:solidFill>
                <a:effectLst/>
                <a:latin typeface="+mn-lt"/>
                <a:ea typeface="+mn-ea"/>
                <a:cs typeface="+mn-cs"/>
              </a:rPr>
              <a:t> sets etc. in the summer) and begin to model their supply chain needs on such behaviours saving them money in the long run by grouped orders, reduced wastage in man power etc. </a:t>
            </a:r>
          </a:p>
          <a:p>
            <a:endParaRPr lang="en-GB" sz="1200" b="0" i="0" u="none"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Lastly financial </a:t>
            </a:r>
          </a:p>
          <a:p>
            <a:endParaRPr lang="en-GB" sz="1200" u="none" dirty="0">
              <a:solidFill>
                <a:schemeClr val="tx1"/>
              </a:solidFill>
            </a:endParaRPr>
          </a:p>
        </p:txBody>
      </p:sp>
      <p:sp>
        <p:nvSpPr>
          <p:cNvPr id="4" name="Slide Number Placeholder 3"/>
          <p:cNvSpPr>
            <a:spLocks noGrp="1"/>
          </p:cNvSpPr>
          <p:nvPr>
            <p:ph type="sldNum" sz="quarter" idx="5"/>
          </p:nvPr>
        </p:nvSpPr>
        <p:spPr/>
        <p:txBody>
          <a:bodyPr/>
          <a:lstStyle/>
          <a:p>
            <a:fld id="{88825916-4E36-4629-8514-A1DAC7F7A0BD}" type="slidenum">
              <a:rPr lang="en-GB" smtClean="0"/>
              <a:t>6</a:t>
            </a:fld>
            <a:endParaRPr lang="en-GB"/>
          </a:p>
        </p:txBody>
      </p:sp>
    </p:spTree>
    <p:extLst>
      <p:ext uri="{BB962C8B-B14F-4D97-AF65-F5344CB8AC3E}">
        <p14:creationId xmlns:p14="http://schemas.microsoft.com/office/powerpoint/2010/main" val="189623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1886, Robert Bosch founded the “Workshop for Precision Mechanics and Electrical Engineering” in Stuttgart.</a:t>
            </a:r>
          </a:p>
          <a:p>
            <a:endParaRPr lang="en-GB" sz="1200" b="0" i="0" kern="1200" dirty="0">
              <a:solidFill>
                <a:schemeClr val="tx1"/>
              </a:solidFill>
              <a:effectLst/>
              <a:latin typeface="+mn-lt"/>
              <a:ea typeface="+mn-ea"/>
              <a:cs typeface="+mn-cs"/>
            </a:endParaRPr>
          </a:p>
          <a:p>
            <a:r>
              <a:rPr lang="en-GB" dirty="0"/>
              <a:t>Mobility Solutions, Industrial Technology, Consumer Goods, and Energy and Building Technology.</a:t>
            </a:r>
          </a:p>
        </p:txBody>
      </p:sp>
      <p:sp>
        <p:nvSpPr>
          <p:cNvPr id="4" name="Slide Number Placeholder 3"/>
          <p:cNvSpPr>
            <a:spLocks noGrp="1"/>
          </p:cNvSpPr>
          <p:nvPr>
            <p:ph type="sldNum" sz="quarter" idx="5"/>
          </p:nvPr>
        </p:nvSpPr>
        <p:spPr/>
        <p:txBody>
          <a:bodyPr/>
          <a:lstStyle/>
          <a:p>
            <a:fld id="{88825916-4E36-4629-8514-A1DAC7F7A0BD}" type="slidenum">
              <a:rPr lang="en-GB" smtClean="0"/>
              <a:t>7</a:t>
            </a:fld>
            <a:endParaRPr lang="en-GB"/>
          </a:p>
        </p:txBody>
      </p:sp>
    </p:spTree>
    <p:extLst>
      <p:ext uri="{BB962C8B-B14F-4D97-AF65-F5344CB8AC3E}">
        <p14:creationId xmlns:p14="http://schemas.microsoft.com/office/powerpoint/2010/main" val="51294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company runs into constraints imposed by its suppliers and customers in the process of becoming lean. The gradual elimination of more and more waste leads to greater efficiency, and increased flexibility. Supply chain is the collection of all the organizations that contribute directly to the manufacture and delivery of products. Once the supply chain is selected, the next step is to access the current state of the chain. The overall supply-chain focus is supported by the assessment team, which constantly looks for opportunities related to interactions and impacts from trading partners. The team can assemble the overall current-state supply chain value-stream map. A value-stream mapping approach is a very high level view of how a part moves between the companies.”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ReaserchGate.Net</a:t>
            </a:r>
            <a:r>
              <a:rPr lang="en-GB" sz="1200" kern="1200" dirty="0">
                <a:solidFill>
                  <a:schemeClr val="tx1"/>
                </a:solidFill>
                <a:effectLst/>
                <a:latin typeface="+mn-lt"/>
                <a:ea typeface="+mn-ea"/>
                <a:cs typeface="+mn-cs"/>
              </a:rPr>
              <a:t>, 2004, p. 22)</a:t>
            </a:r>
          </a:p>
          <a:p>
            <a:endParaRPr lang="en-GB" sz="120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2015, the company has formally inaugurated a two-acre power tools plant at </a:t>
            </a:r>
            <a:r>
              <a:rPr lang="en-GB" sz="1200" b="0" i="0" kern="1200" dirty="0" err="1">
                <a:solidFill>
                  <a:schemeClr val="tx1"/>
                </a:solidFill>
                <a:effectLst/>
                <a:latin typeface="+mn-lt"/>
                <a:ea typeface="+mn-ea"/>
                <a:cs typeface="+mn-cs"/>
              </a:rPr>
              <a:t>Oragadam</a:t>
            </a:r>
            <a:r>
              <a:rPr lang="en-GB" sz="1200" b="0" i="0" kern="1200" dirty="0">
                <a:solidFill>
                  <a:schemeClr val="tx1"/>
                </a:solidFill>
                <a:effectLst/>
                <a:latin typeface="+mn-lt"/>
                <a:ea typeface="+mn-ea"/>
                <a:cs typeface="+mn-cs"/>
              </a:rPr>
              <a:t> near Chennai. The company wins </a:t>
            </a:r>
            <a:r>
              <a:rPr lang="en-GB" sz="1200" b="0" i="0" kern="1200" dirty="0" err="1">
                <a:solidFill>
                  <a:schemeClr val="tx1"/>
                </a:solidFill>
                <a:effectLst/>
                <a:latin typeface="+mn-lt"/>
                <a:ea typeface="+mn-ea"/>
                <a:cs typeface="+mn-cs"/>
              </a:rPr>
              <a:t>InterSolar</a:t>
            </a:r>
            <a:r>
              <a:rPr lang="en-GB" sz="1200" b="0" i="0" kern="1200" dirty="0">
                <a:solidFill>
                  <a:schemeClr val="tx1"/>
                </a:solidFill>
                <a:effectLst/>
                <a:latin typeface="+mn-lt"/>
                <a:ea typeface="+mn-ea"/>
                <a:cs typeface="+mn-cs"/>
              </a:rPr>
              <a:t> Award 2015. During the year, the company also signed MoU with the Indian Institute of Science, Bangalore Industry-academia collaboration key to innovation. The company inaugurates first office in Colombo, Sri Lanka. Indian Prime Minister Modi and Chancellor Merkel also visited the company's facilities in Bangalore during the year. </a:t>
            </a:r>
            <a:r>
              <a:rPr lang="en-GB" sz="1200" kern="1200" dirty="0">
                <a:solidFill>
                  <a:schemeClr val="tx1"/>
                </a:solidFill>
                <a:effectLst/>
                <a:latin typeface="+mn-lt"/>
                <a:ea typeface="+mn-ea"/>
                <a:cs typeface="+mn-cs"/>
              </a:rPr>
              <a:t>(Capital Market, 2018)</a:t>
            </a:r>
            <a:endParaRPr lang="en-GB" dirty="0"/>
          </a:p>
        </p:txBody>
      </p:sp>
      <p:sp>
        <p:nvSpPr>
          <p:cNvPr id="4" name="Slide Number Placeholder 3"/>
          <p:cNvSpPr>
            <a:spLocks noGrp="1"/>
          </p:cNvSpPr>
          <p:nvPr>
            <p:ph type="sldNum" sz="quarter" idx="5"/>
          </p:nvPr>
        </p:nvSpPr>
        <p:spPr/>
        <p:txBody>
          <a:bodyPr/>
          <a:lstStyle/>
          <a:p>
            <a:fld id="{88825916-4E36-4629-8514-A1DAC7F7A0BD}" type="slidenum">
              <a:rPr lang="en-GB" smtClean="0"/>
              <a:t>8</a:t>
            </a:fld>
            <a:endParaRPr lang="en-GB"/>
          </a:p>
        </p:txBody>
      </p:sp>
    </p:spTree>
    <p:extLst>
      <p:ext uri="{BB962C8B-B14F-4D97-AF65-F5344CB8AC3E}">
        <p14:creationId xmlns:p14="http://schemas.microsoft.com/office/powerpoint/2010/main" val="38829254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Recognised certain elements of their core </a:t>
            </a:r>
            <a:r>
              <a:rPr lang="en-GB" dirty="0" err="1"/>
              <a:t>competentices</a:t>
            </a:r>
            <a:r>
              <a:rPr lang="en-GB" dirty="0"/>
              <a:t> in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Kanban is considered a “lean production” technique, or one that eliminates labour and inventory waste. One of the ways Kanban reduces waste is through the “pull production” model that regulates item production based on consumer supply and demand. Instead of estimating the number of a specific item the market will want and producing based on that amount, Kanban produces items in direct relation to the number requested by the market.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Intrieri</a:t>
            </a:r>
            <a:r>
              <a:rPr lang="en-GB" sz="1200" kern="1200" dirty="0">
                <a:solidFill>
                  <a:schemeClr val="tx1"/>
                </a:solidFill>
                <a:effectLst/>
                <a:latin typeface="+mn-lt"/>
                <a:ea typeface="+mn-ea"/>
                <a:cs typeface="+mn-cs"/>
              </a:rPr>
              <a:t>, 2017)</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Benefits include; </a:t>
            </a:r>
          </a:p>
          <a:p>
            <a:r>
              <a:rPr lang="en-GB" sz="1200" b="0" i="0" kern="1200" dirty="0">
                <a:solidFill>
                  <a:schemeClr val="tx1"/>
                </a:solidFill>
                <a:effectLst/>
                <a:latin typeface="+mn-lt"/>
                <a:ea typeface="+mn-ea"/>
                <a:cs typeface="+mn-cs"/>
              </a:rPr>
              <a:t>Employees treat other employees as their own customer</a:t>
            </a:r>
          </a:p>
          <a:p>
            <a:r>
              <a:rPr lang="en-GB" sz="1200" b="0" i="0" kern="1200" dirty="0">
                <a:solidFill>
                  <a:schemeClr val="tx1"/>
                </a:solidFill>
                <a:effectLst/>
                <a:latin typeface="+mn-lt"/>
                <a:ea typeface="+mn-ea"/>
                <a:cs typeface="+mn-cs"/>
              </a:rPr>
              <a:t>Each employee strives to give their internal customer excellent products and services</a:t>
            </a:r>
          </a:p>
          <a:p>
            <a:r>
              <a:rPr lang="en-GB" sz="1200" b="0" i="0" kern="1200" dirty="0">
                <a:solidFill>
                  <a:schemeClr val="tx1"/>
                </a:solidFill>
                <a:effectLst/>
                <a:latin typeface="+mn-lt"/>
                <a:ea typeface="+mn-ea"/>
                <a:cs typeface="+mn-cs"/>
              </a:rPr>
              <a:t>Better communication</a:t>
            </a:r>
          </a:p>
          <a:p>
            <a:r>
              <a:rPr lang="en-GB" sz="1200" b="0" i="0" kern="1200" dirty="0">
                <a:solidFill>
                  <a:schemeClr val="tx1"/>
                </a:solidFill>
                <a:effectLst/>
                <a:latin typeface="+mn-lt"/>
                <a:ea typeface="+mn-ea"/>
                <a:cs typeface="+mn-cs"/>
              </a:rPr>
              <a:t>Higher quality</a:t>
            </a:r>
          </a:p>
          <a:p>
            <a:r>
              <a:rPr lang="en-GB" sz="1200" b="0" i="0" kern="1200" dirty="0">
                <a:solidFill>
                  <a:schemeClr val="tx1"/>
                </a:solidFill>
                <a:effectLst/>
                <a:latin typeface="+mn-lt"/>
                <a:ea typeface="+mn-ea"/>
                <a:cs typeface="+mn-cs"/>
              </a:rPr>
              <a:t>Lower production costs</a:t>
            </a:r>
          </a:p>
          <a:p>
            <a:r>
              <a:rPr lang="en-GB" sz="1200" b="0" i="0" kern="1200" dirty="0">
                <a:solidFill>
                  <a:schemeClr val="tx1"/>
                </a:solidFill>
                <a:effectLst/>
                <a:latin typeface="+mn-lt"/>
                <a:ea typeface="+mn-ea"/>
                <a:cs typeface="+mn-cs"/>
              </a:rPr>
              <a:t>Team members will work to combine related actions into single events so less time and energy is wasted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8825916-4E36-4629-8514-A1DAC7F7A0BD}" type="slidenum">
              <a:rPr lang="en-GB" smtClean="0"/>
              <a:t>9</a:t>
            </a:fld>
            <a:endParaRPr lang="en-GB"/>
          </a:p>
        </p:txBody>
      </p:sp>
    </p:spTree>
    <p:extLst>
      <p:ext uri="{BB962C8B-B14F-4D97-AF65-F5344CB8AC3E}">
        <p14:creationId xmlns:p14="http://schemas.microsoft.com/office/powerpoint/2010/main" val="11453686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kern="1200" dirty="0">
                <a:solidFill>
                  <a:schemeClr val="tx1"/>
                </a:solidFill>
                <a:effectLst/>
                <a:latin typeface="+mn-lt"/>
                <a:ea typeface="+mn-ea"/>
                <a:cs typeface="+mn-cs"/>
              </a:rPr>
              <a:t>Use </a:t>
            </a:r>
            <a:r>
              <a:rPr lang="en-GB" sz="1200" b="1" i="0" u="none" strike="noStrike" kern="1200" dirty="0">
                <a:solidFill>
                  <a:schemeClr val="tx1"/>
                </a:solidFill>
                <a:effectLst/>
                <a:latin typeface="+mn-lt"/>
                <a:ea typeface="+mn-ea"/>
                <a:cs typeface="+mn-cs"/>
                <a:hlinkClick r:id="rId3" tooltip="Voice of The Customer: 4 Common Mistakes &amp; How to Avoid Them">
                  <a:extLst>
                    <a:ext uri="{A12FA001-AC4F-418D-AE19-62706E023703}">
                      <ahyp:hlinkClr xmlns:ahyp="http://schemas.microsoft.com/office/drawing/2018/hyperlinkcolor" val="tx"/>
                    </a:ext>
                  </a:extLst>
                </a:hlinkClick>
              </a:rPr>
              <a:t>Voice of the Customer (VOC) techniques</a:t>
            </a:r>
            <a:r>
              <a:rPr lang="en-GB" sz="1200" b="0" i="0" u="none" kern="1200" dirty="0">
                <a:solidFill>
                  <a:schemeClr val="tx1"/>
                </a:solidFill>
                <a:effectLst/>
                <a:latin typeface="+mn-lt"/>
                <a:ea typeface="+mn-ea"/>
                <a:cs typeface="+mn-cs"/>
              </a:rPr>
              <a:t> and customer needs to drive your LEAN activities. Have your customers answer questionnaires about your company weaknesses and strengths. Evaluate the customer comments about </a:t>
            </a:r>
            <a:r>
              <a:rPr lang="en-GB" sz="1200" b="0" i="0" kern="1200" dirty="0">
                <a:solidFill>
                  <a:schemeClr val="tx1"/>
                </a:solidFill>
                <a:effectLst/>
                <a:latin typeface="+mn-lt"/>
                <a:ea typeface="+mn-ea"/>
                <a:cs typeface="+mn-cs"/>
              </a:rPr>
              <a:t>your weaknesses, prioritize them, using Pareto’s 80/20 Principle, and implement improvements based on your customer’s input. Let your customers know that their comments/input are valuable to you and you are implementing systems and procedures to improve and eliminate any weaknesses. This will help retain your customers.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Using a 3PL service provider reduces costs on average:</a:t>
            </a:r>
          </a:p>
          <a:p>
            <a:r>
              <a:rPr lang="en-GB" sz="1200" b="0" i="0" kern="1200" dirty="0">
                <a:solidFill>
                  <a:schemeClr val="tx1"/>
                </a:solidFill>
                <a:effectLst/>
                <a:latin typeface="+mn-lt"/>
                <a:ea typeface="+mn-ea"/>
                <a:cs typeface="+mn-cs"/>
              </a:rPr>
              <a:t>Logistics costs are reduced by 9 percent.</a:t>
            </a:r>
          </a:p>
          <a:p>
            <a:r>
              <a:rPr lang="en-GB" sz="1200" b="0" i="0" kern="1200" dirty="0">
                <a:solidFill>
                  <a:schemeClr val="tx1"/>
                </a:solidFill>
                <a:effectLst/>
                <a:latin typeface="+mn-lt"/>
                <a:ea typeface="+mn-ea"/>
                <a:cs typeface="+mn-cs"/>
              </a:rPr>
              <a:t>Logistics assets are reduced by 15 percent.</a:t>
            </a:r>
          </a:p>
          <a:p>
            <a:r>
              <a:rPr lang="en-GB" sz="1200" b="0" i="0" kern="1200" dirty="0">
                <a:solidFill>
                  <a:schemeClr val="tx1"/>
                </a:solidFill>
                <a:effectLst/>
                <a:latin typeface="+mn-lt"/>
                <a:ea typeface="+mn-ea"/>
                <a:cs typeface="+mn-cs"/>
              </a:rPr>
              <a:t>Order cycle length is reduced from 7.1 days to 3.9 days.</a:t>
            </a:r>
          </a:p>
          <a:p>
            <a:r>
              <a:rPr lang="en-GB" sz="1200" b="0" i="0" kern="1200" dirty="0">
                <a:solidFill>
                  <a:schemeClr val="tx1"/>
                </a:solidFill>
                <a:effectLst/>
                <a:latin typeface="+mn-lt"/>
                <a:ea typeface="+mn-ea"/>
                <a:cs typeface="+mn-cs"/>
              </a:rPr>
              <a:t>Order accuracy from 61% to 66%; Inventory is reduced by 5 percent; Order fill rate from 60% to 66% (Capgemini Consulting: 2015 3PL Study)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simplicity of Lean Accounting frees up the time of the financial people and the operational people so that they can become more actively involved in moving the company forward towards its strategic goals. The role of the financial professional moves away from bookkeeper and reporter and towards strategic partnering with the company leaders. At a deeper level Lean Accounting matches the cultural goals of a lean organization. The simple and timely information empowers people at all levels of the organization. The financial and performance measurement information is organized around value streams and thereby </a:t>
            </a:r>
            <a:r>
              <a:rPr lang="en-GB" sz="1200" b="0" i="0" kern="1200" dirty="0" err="1">
                <a:solidFill>
                  <a:schemeClr val="tx1"/>
                </a:solidFill>
                <a:effectLst/>
                <a:latin typeface="+mn-lt"/>
                <a:ea typeface="+mn-ea"/>
                <a:cs typeface="+mn-cs"/>
              </a:rPr>
              <a:t>honors</a:t>
            </a:r>
            <a:r>
              <a:rPr lang="en-GB" sz="1200" b="0" i="0" kern="1200" dirty="0">
                <a:solidFill>
                  <a:schemeClr val="tx1"/>
                </a:solidFill>
                <a:effectLst/>
                <a:latin typeface="+mn-lt"/>
                <a:ea typeface="+mn-ea"/>
                <a:cs typeface="+mn-cs"/>
              </a:rPr>
              <a:t> the lean principle of value stream management. The emphasis on customer value is also derived from the principles of lean thinking. The way a company accounts and measures its business is deeply rooted in the culture of the organization.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As focused on the environmental impact many devices are thrown away, especially the large number of household items. The use of a reverse supply chain to return any old devices while delivering a new item could greatly reduce any public scathing from being seen to be doing nothing of their products taking up landfill or having a token effort towards the recycling of the products. </a:t>
            </a:r>
          </a:p>
          <a:p>
            <a:endParaRPr lang="en-GB" sz="1200" b="0" i="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5"/>
          </p:nvPr>
        </p:nvSpPr>
        <p:spPr/>
        <p:txBody>
          <a:bodyPr/>
          <a:lstStyle/>
          <a:p>
            <a:fld id="{88825916-4E36-4629-8514-A1DAC7F7A0BD}" type="slidenum">
              <a:rPr lang="en-GB" smtClean="0"/>
              <a:t>10</a:t>
            </a:fld>
            <a:endParaRPr lang="en-GB"/>
          </a:p>
        </p:txBody>
      </p:sp>
    </p:spTree>
    <p:extLst>
      <p:ext uri="{BB962C8B-B14F-4D97-AF65-F5344CB8AC3E}">
        <p14:creationId xmlns:p14="http://schemas.microsoft.com/office/powerpoint/2010/main" val="24680215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“Global trends and factors, such as the increased level of globalization, climate change, resource scarcity, and awareness of social and environmental responsibilities, as well as fiercer competition and lower profit margins in all industries, force organizations to act to retain, regain, or sustain their competitive advantages for long-term survival. These trends and factors are historically known to bring about innovations that drive the evolution of industries. Sustainability is considered to be such an innovation to achieve fiscally sound, environmentally conscious, and socially progressive organizations and supply chains.”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Gazo</a:t>
            </a:r>
            <a:r>
              <a:rPr lang="en-GB" sz="1200" kern="1200" dirty="0">
                <a:solidFill>
                  <a:schemeClr val="tx1"/>
                </a:solidFill>
                <a:effectLst/>
                <a:latin typeface="+mn-lt"/>
                <a:ea typeface="+mn-ea"/>
                <a:cs typeface="+mn-cs"/>
              </a:rPr>
              <a:t>, 2018, p. 1)</a:t>
            </a:r>
            <a:endParaRPr lang="en-GB" dirty="0"/>
          </a:p>
        </p:txBody>
      </p:sp>
      <p:sp>
        <p:nvSpPr>
          <p:cNvPr id="4" name="Slide Number Placeholder 3"/>
          <p:cNvSpPr>
            <a:spLocks noGrp="1"/>
          </p:cNvSpPr>
          <p:nvPr>
            <p:ph type="sldNum" sz="quarter" idx="5"/>
          </p:nvPr>
        </p:nvSpPr>
        <p:spPr/>
        <p:txBody>
          <a:bodyPr/>
          <a:lstStyle/>
          <a:p>
            <a:fld id="{88825916-4E36-4629-8514-A1DAC7F7A0BD}" type="slidenum">
              <a:rPr lang="en-GB" smtClean="0"/>
              <a:t>13</a:t>
            </a:fld>
            <a:endParaRPr lang="en-GB"/>
          </a:p>
        </p:txBody>
      </p:sp>
    </p:spTree>
    <p:extLst>
      <p:ext uri="{BB962C8B-B14F-4D97-AF65-F5344CB8AC3E}">
        <p14:creationId xmlns:p14="http://schemas.microsoft.com/office/powerpoint/2010/main" val="484495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 name="Title 1"/>
          <p:cNvSpPr>
            <a:spLocks noGrp="1"/>
          </p:cNvSpPr>
          <p:nvPr>
            <p:ph type="ctrTitle"/>
          </p:nvPr>
        </p:nvSpPr>
        <p:spPr>
          <a:xfrm>
            <a:off x="1088913" y="1143293"/>
            <a:ext cx="7034362" cy="4268965"/>
          </a:xfrm>
        </p:spPr>
        <p:txBody>
          <a:bodyPr anchor="t">
            <a:normAutofit/>
          </a:bodyPr>
          <a:lstStyle>
            <a:lvl1pPr algn="l">
              <a:lnSpc>
                <a:spcPct val="85000"/>
              </a:lnSpc>
              <a:defRPr sz="77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1088914" y="5537925"/>
            <a:ext cx="7034362" cy="706355"/>
          </a:xfrm>
        </p:spPr>
        <p:txBody>
          <a:bodyPr>
            <a:normAutofit/>
          </a:bodyPr>
          <a:lstStyle>
            <a:lvl1pPr marL="0" indent="0" algn="l">
              <a:lnSpc>
                <a:spcPct val="114000"/>
              </a:lnSpc>
              <a:spcBef>
                <a:spcPts val="0"/>
              </a:spcBef>
              <a:buNone/>
              <a:defRPr sz="20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88913" y="6314440"/>
            <a:ext cx="1596622" cy="365125"/>
          </a:xfrm>
        </p:spPr>
        <p:txBody>
          <a:bodyPr/>
          <a:lstStyle>
            <a:lvl1pPr algn="l">
              <a:defRPr sz="1200">
                <a:solidFill>
                  <a:schemeClr val="tx2"/>
                </a:solidFill>
              </a:defRPr>
            </a:lvl1pPr>
          </a:lstStyle>
          <a:p>
            <a:fld id="{3C633830-2244-49AE-BC4A-47F415C177C6}" type="datetimeFigureOut">
              <a:rPr lang="en-US" dirty="0"/>
              <a:pPr/>
              <a:t>6/27/2019</a:t>
            </a:fld>
            <a:endParaRPr lang="en-US" dirty="0"/>
          </a:p>
        </p:txBody>
      </p:sp>
      <p:sp>
        <p:nvSpPr>
          <p:cNvPr id="5" name="Footer Placeholder 4"/>
          <p:cNvSpPr>
            <a:spLocks noGrp="1"/>
          </p:cNvSpPr>
          <p:nvPr>
            <p:ph type="ftr" sz="quarter" idx="11"/>
          </p:nvPr>
        </p:nvSpPr>
        <p:spPr>
          <a:xfrm>
            <a:off x="3000591" y="6314440"/>
            <a:ext cx="5122683" cy="365125"/>
          </a:xfrm>
        </p:spPr>
        <p:txBody>
          <a:bodyPr/>
          <a:lstStyle>
            <a:lvl1pPr algn="l">
              <a:defRPr b="0">
                <a:solidFill>
                  <a:schemeClr val="tx2"/>
                </a:solidFill>
              </a:defRPr>
            </a:lvl1pPr>
          </a:lstStyle>
          <a:p>
            <a:endParaRPr lang="en-US" dirty="0"/>
          </a:p>
        </p:txBody>
      </p:sp>
      <p:sp>
        <p:nvSpPr>
          <p:cNvPr id="6" name="Slide Number Placeholder 5"/>
          <p:cNvSpPr>
            <a:spLocks noGrp="1"/>
          </p:cNvSpPr>
          <p:nvPr>
            <p:ph type="sldNum" sz="quarter" idx="12"/>
          </p:nvPr>
        </p:nvSpPr>
        <p:spPr>
          <a:xfrm>
            <a:off x="11784011" y="1416216"/>
            <a:ext cx="407988" cy="365125"/>
          </a:xfrm>
        </p:spPr>
        <p:txBody>
          <a:bodyPr/>
          <a:lstStyle>
            <a:lvl1pPr algn="r">
              <a:defRPr>
                <a:solidFill>
                  <a:schemeClr val="bg2"/>
                </a:solidFill>
              </a:defRPr>
            </a:lvl1pPr>
          </a:lstStyle>
          <a:p>
            <a:fld id="{2AC27A5A-7290-4DE1-BA94-4BE8A8E57DCF}" type="slidenum">
              <a:rPr lang="en-US" dirty="0"/>
              <a:pPr/>
              <a:t>‹#›</a:t>
            </a:fld>
            <a:endParaRPr lang="en-US" dirty="0"/>
          </a:p>
        </p:txBody>
      </p:sp>
      <p:cxnSp>
        <p:nvCxnSpPr>
          <p:cNvPr id="9" name="Straight Connector 8" title="Verticle Rule Line"/>
          <p:cNvCxnSpPr/>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633830-2244-49AE-BC4A-47F415C177C6}" type="datetimeFigureOut">
              <a:rPr lang="en-US" dirty="0"/>
              <a:t>6/27/2019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AC27A5A-7290-4DE1-BA94-4BE8A8E57DCF}"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all" baseline="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3C633830-2244-49AE-BC4A-47F415C177C6}" type="datetimeFigureOut">
              <a:rPr lang="en-US" dirty="0"/>
              <a:pPr/>
              <a:t>6/27/2019</a:t>
            </a:fld>
            <a:endParaRPr lang="en-US" dirty="0"/>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2AC27A5A-7290-4DE1-BA94-4BE8A8E57DCF}" type="slidenum">
              <a:rPr lang="en-US" dirty="0"/>
              <a:pPr/>
              <a:t>‹#›</a:t>
            </a:fld>
            <a:endParaRPr lang="en-US" dirty="0"/>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645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81600" y="540628"/>
            <a:ext cx="6248400" cy="24889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81600" y="3712467"/>
            <a:ext cx="6248400" cy="2482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633830-2244-49AE-BC4A-47F415C177C6}" type="datetimeFigureOut">
              <a:rPr lang="en-US" dirty="0"/>
              <a:t>6/27/2019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AC27A5A-7290-4DE1-BA94-4BE8A8E57DCF}"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633830-2244-49AE-BC4A-47F415C177C6}" type="datetimeFigureOut">
              <a:rPr lang="en-US" dirty="0"/>
              <a:t>6/27/2019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AC27A5A-7290-4DE1-BA94-4BE8A8E57DCF}"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633830-2244-49AE-BC4A-47F415C177C6}" type="datetimeFigureOut">
              <a:rPr lang="en-US" dirty="0"/>
              <a:t>6/27/2019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AC27A5A-7290-4DE1-BA94-4BE8A8E57DCF}"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633830-2244-49AE-BC4A-47F415C177C6}" type="datetimeFigureOut">
              <a:rPr lang="en-US" dirty="0"/>
              <a:t>6/27/2019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AC27A5A-7290-4DE1-BA94-4BE8A8E57DCF}"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5479"/>
            <a:ext cx="3838776" cy="1921022"/>
          </a:xfrm>
        </p:spPr>
        <p:txBody>
          <a:bodyPr anchor="t">
            <a:noAutofit/>
          </a:bodyPr>
          <a:lstStyle>
            <a:lvl1pPr>
              <a:lnSpc>
                <a:spcPct val="93000"/>
              </a:lnSpc>
              <a:defRPr sz="4000"/>
            </a:lvl1pPr>
          </a:lstStyle>
          <a:p>
            <a:r>
              <a:rPr lang="en-US"/>
              <a:t>Click to edit Master title style</a:t>
            </a:r>
            <a:endParaRPr lang="en-US" dirty="0"/>
          </a:p>
        </p:txBody>
      </p:sp>
      <p:sp>
        <p:nvSpPr>
          <p:cNvPr id="3" name="Content Placeholder 2"/>
          <p:cNvSpPr>
            <a:spLocks noGrp="1"/>
          </p:cNvSpPr>
          <p:nvPr>
            <p:ph idx="1"/>
          </p:nvPr>
        </p:nvSpPr>
        <p:spPr>
          <a:xfrm>
            <a:off x="5181600" y="564147"/>
            <a:ext cx="6248400" cy="5622644"/>
          </a:xfrm>
        </p:spPr>
        <p:txBody>
          <a:bodyPr/>
          <a:lstStyle>
            <a:lvl1pPr>
              <a:lnSpc>
                <a:spcPct val="112000"/>
              </a:lnSpc>
              <a:defRPr sz="2000"/>
            </a:lvl1pPr>
            <a:lvl2pPr>
              <a:lnSpc>
                <a:spcPct val="112000"/>
              </a:lnSpc>
              <a:defRPr sz="1800"/>
            </a:lvl2pPr>
            <a:lvl3pPr>
              <a:lnSpc>
                <a:spcPct val="112000"/>
              </a:lnSpc>
              <a:defRPr sz="1600"/>
            </a:lvl3pPr>
            <a:lvl4pPr>
              <a:lnSpc>
                <a:spcPct val="112000"/>
              </a:lnSpc>
              <a:defRPr sz="1400"/>
            </a:lvl4pPr>
            <a:lvl5pPr>
              <a:lnSpc>
                <a:spcPct val="112000"/>
              </a:lnSpc>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2000" y="2621512"/>
            <a:ext cx="3838776" cy="3239537"/>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633830-2244-49AE-BC4A-47F415C177C6}" type="datetimeFigureOut">
              <a:rPr lang="en-US" dirty="0"/>
              <a:t>6/27/2019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AC27A5A-7290-4DE1-BA94-4BE8A8E57DCF}"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557261"/>
            <a:ext cx="3840480" cy="1919239"/>
          </a:xfrm>
        </p:spPr>
        <p:txBody>
          <a:bodyPr anchor="t">
            <a:noAutofit/>
          </a:bodyPr>
          <a:lstStyle>
            <a:lvl1pPr>
              <a:lnSpc>
                <a:spcPct val="93000"/>
              </a:lnSpc>
              <a:defRPr sz="40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57800" y="0"/>
            <a:ext cx="6172200"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58952" y="2621512"/>
            <a:ext cx="3840480" cy="3236976"/>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633830-2244-49AE-BC4A-47F415C177C6}" type="datetimeFigureOut">
              <a:rPr lang="en-US" dirty="0"/>
              <a:t>6/27/2019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AC27A5A-7290-4DE1-BA94-4BE8A8E57DCF}"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181600" y="640080"/>
            <a:ext cx="6248398" cy="558414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633830-2244-49AE-BC4A-47F415C177C6}" type="datetimeFigureOut">
              <a:rPr lang="en-US" dirty="0"/>
              <a:t>6/27/2019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AC27A5A-7290-4DE1-BA94-4BE8A8E57DCF}"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2"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rgbClr val="262626"/>
          </a:solidFill>
          <a:ln w="0">
            <a:noFill/>
            <a:prstDash val="solid"/>
            <a:round/>
            <a:headEnd/>
            <a:tailEnd/>
          </a:ln>
        </p:spPr>
      </p:sp>
      <p:sp>
        <p:nvSpPr>
          <p:cNvPr id="2" name="Vertical Title 1"/>
          <p:cNvSpPr>
            <a:spLocks noGrp="1"/>
          </p:cNvSpPr>
          <p:nvPr>
            <p:ph type="title" orient="vert"/>
          </p:nvPr>
        </p:nvSpPr>
        <p:spPr>
          <a:xfrm>
            <a:off x="7990765" y="642931"/>
            <a:ext cx="2446670" cy="467810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38200" y="642932"/>
            <a:ext cx="7070678" cy="46781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536187" y="5927131"/>
            <a:ext cx="3814856" cy="365125"/>
          </a:xfrm>
        </p:spPr>
        <p:txBody>
          <a:bodyPr/>
          <a:lstStyle/>
          <a:p>
            <a:fld id="{3C633830-2244-49AE-BC4A-47F415C177C6}" type="datetimeFigureOut">
              <a:rPr lang="en-US" dirty="0"/>
              <a:t>6/27/2019</a:t>
            </a:fld>
            <a:endParaRPr lang="en-US" dirty="0"/>
          </a:p>
        </p:txBody>
      </p:sp>
      <p:sp>
        <p:nvSpPr>
          <p:cNvPr id="5" name="Footer Placeholder 4"/>
          <p:cNvSpPr>
            <a:spLocks noGrp="1"/>
          </p:cNvSpPr>
          <p:nvPr>
            <p:ph type="ftr" sz="quarter" idx="11"/>
          </p:nvPr>
        </p:nvSpPr>
        <p:spPr>
          <a:xfrm>
            <a:off x="6536187" y="6315949"/>
            <a:ext cx="3814856" cy="365125"/>
          </a:xfrm>
        </p:spPr>
        <p:txBody>
          <a:bodyPr/>
          <a:lstStyle/>
          <a:p>
            <a:endParaRPr lang="en-US" dirty="0"/>
          </a:p>
        </p:txBody>
      </p:sp>
      <p:sp>
        <p:nvSpPr>
          <p:cNvPr id="6" name="Slide Number Placeholder 5"/>
          <p:cNvSpPr>
            <a:spLocks noGrp="1"/>
          </p:cNvSpPr>
          <p:nvPr>
            <p:ph type="sldNum" sz="quarter" idx="12"/>
          </p:nvPr>
        </p:nvSpPr>
        <p:spPr>
          <a:xfrm>
            <a:off x="11784011" y="5607592"/>
            <a:ext cx="407988" cy="365125"/>
          </a:xfrm>
        </p:spPr>
        <p:txBody>
          <a:bodyPr/>
          <a:lstStyle/>
          <a:p>
            <a:fld id="{2AC27A5A-7290-4DE1-BA94-4BE8A8E57DCF}" type="slidenum">
              <a:rPr lang="en-US" dirty="0"/>
              <a:t>‹#›</a:t>
            </a:fld>
            <a:endParaRPr lang="en-US" dirty="0"/>
          </a:p>
        </p:txBody>
      </p:sp>
      <p:cxnSp>
        <p:nvCxnSpPr>
          <p:cNvPr id="13" name="Straight Connector 12" title="Horizontal Rule Line"/>
          <p:cNvCxnSpPr/>
          <p:nvPr/>
        </p:nvCxnSpPr>
        <p:spPr>
          <a:xfrm>
            <a:off x="0" y="6199730"/>
            <a:ext cx="10260011"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6456">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3C633830-2244-49AE-BC4A-47F415C177C6}" type="datetimeFigureOut">
              <a:rPr lang="en-US" dirty="0"/>
              <a:pPr/>
              <a:t>6/27/2019</a:t>
            </a:fld>
            <a:endParaRPr lang="en-US" dirty="0"/>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US" dirty="0"/>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2AC27A5A-7290-4DE1-BA94-4BE8A8E57DCF}" type="slidenum">
              <a:rPr lang="en-US" dirty="0"/>
              <a:pPr/>
              <a:t>‹#›</a:t>
            </a:fld>
            <a:endParaRPr lang="en-US" dirty="0"/>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40E0F-E1DB-4164-9B20-CE963FDC3FF0}"/>
              </a:ext>
            </a:extLst>
          </p:cNvPr>
          <p:cNvSpPr>
            <a:spLocks noGrp="1"/>
          </p:cNvSpPr>
          <p:nvPr>
            <p:ph type="ctrTitle"/>
          </p:nvPr>
        </p:nvSpPr>
        <p:spPr>
          <a:xfrm>
            <a:off x="1088913" y="1143293"/>
            <a:ext cx="8094844" cy="2285707"/>
          </a:xfrm>
        </p:spPr>
        <p:txBody>
          <a:bodyPr>
            <a:normAutofit fontScale="90000"/>
          </a:bodyPr>
          <a:lstStyle/>
          <a:p>
            <a:r>
              <a:rPr lang="en-GB" dirty="0"/>
              <a:t>Lean Supply Management</a:t>
            </a:r>
            <a:br>
              <a:rPr lang="en-GB" dirty="0"/>
            </a:br>
            <a:endParaRPr lang="en-GB" dirty="0"/>
          </a:p>
        </p:txBody>
      </p:sp>
      <p:sp>
        <p:nvSpPr>
          <p:cNvPr id="3" name="Subtitle 2">
            <a:extLst>
              <a:ext uri="{FF2B5EF4-FFF2-40B4-BE49-F238E27FC236}">
                <a16:creationId xmlns:a16="http://schemas.microsoft.com/office/drawing/2014/main" id="{9D065EF8-029C-413B-AC12-03F9A5B8012D}"/>
              </a:ext>
            </a:extLst>
          </p:cNvPr>
          <p:cNvSpPr>
            <a:spLocks noGrp="1"/>
          </p:cNvSpPr>
          <p:nvPr>
            <p:ph type="subTitle" idx="1"/>
          </p:nvPr>
        </p:nvSpPr>
        <p:spPr/>
        <p:txBody>
          <a:bodyPr/>
          <a:lstStyle/>
          <a:p>
            <a:r>
              <a:rPr lang="en-GB" dirty="0"/>
              <a:t>Student: Alexander Payne</a:t>
            </a:r>
          </a:p>
        </p:txBody>
      </p:sp>
      <p:pic>
        <p:nvPicPr>
          <p:cNvPr id="7" name="Picture 6" descr="A close up of a logo&#10;&#10;Description automatically generated">
            <a:extLst>
              <a:ext uri="{FF2B5EF4-FFF2-40B4-BE49-F238E27FC236}">
                <a16:creationId xmlns:a16="http://schemas.microsoft.com/office/drawing/2014/main" id="{AAF73AE6-CFFB-49FD-BCE8-995F32CA20A6}"/>
              </a:ext>
            </a:extLst>
          </p:cNvPr>
          <p:cNvPicPr>
            <a:picLocks noChangeAspect="1"/>
          </p:cNvPicPr>
          <p:nvPr/>
        </p:nvPicPr>
        <p:blipFill>
          <a:blip r:embed="rId3"/>
          <a:stretch>
            <a:fillRect/>
          </a:stretch>
        </p:blipFill>
        <p:spPr>
          <a:xfrm>
            <a:off x="8593836" y="3429000"/>
            <a:ext cx="3598164" cy="1440180"/>
          </a:xfrm>
          <a:prstGeom prst="rect">
            <a:avLst/>
          </a:prstGeom>
        </p:spPr>
      </p:pic>
    </p:spTree>
    <p:extLst>
      <p:ext uri="{BB962C8B-B14F-4D97-AF65-F5344CB8AC3E}">
        <p14:creationId xmlns:p14="http://schemas.microsoft.com/office/powerpoint/2010/main" val="19061062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40E0F-E1DB-4164-9B20-CE963FDC3FF0}"/>
              </a:ext>
            </a:extLst>
          </p:cNvPr>
          <p:cNvSpPr>
            <a:spLocks noGrp="1"/>
          </p:cNvSpPr>
          <p:nvPr>
            <p:ph type="ctrTitle"/>
          </p:nvPr>
        </p:nvSpPr>
        <p:spPr>
          <a:xfrm>
            <a:off x="1088912" y="1143293"/>
            <a:ext cx="10458045" cy="4394632"/>
          </a:xfrm>
        </p:spPr>
        <p:txBody>
          <a:bodyPr>
            <a:normAutofit fontScale="90000"/>
          </a:bodyPr>
          <a:lstStyle/>
          <a:p>
            <a:r>
              <a:rPr lang="en-GB" dirty="0"/>
              <a:t>Questions;</a:t>
            </a:r>
            <a:br>
              <a:rPr lang="en-GB" dirty="0"/>
            </a:br>
            <a:br>
              <a:rPr lang="en-GB" sz="4000" dirty="0"/>
            </a:br>
            <a:r>
              <a:rPr lang="en-GB" sz="4000" dirty="0"/>
              <a:t>1.</a:t>
            </a:r>
            <a:r>
              <a:rPr lang="en-GB" sz="3100" dirty="0"/>
              <a:t>Analyse the kind of wastes that are occurring in your chosen area, and where possible try to quantify. </a:t>
            </a:r>
            <a:br>
              <a:rPr lang="en-GB" sz="3100" dirty="0"/>
            </a:br>
            <a:br>
              <a:rPr lang="en-GB" sz="4000" dirty="0"/>
            </a:br>
            <a:r>
              <a:rPr lang="en-GB" sz="4000" dirty="0"/>
              <a:t>2.</a:t>
            </a:r>
            <a:r>
              <a:rPr lang="en-GB" sz="2800" dirty="0"/>
              <a:t>evaluate what improvements could be made to reduce or eliminate the wastes that are occurring.</a:t>
            </a:r>
            <a:br>
              <a:rPr lang="en-GB" dirty="0"/>
            </a:br>
            <a:endParaRPr lang="en-GB" dirty="0"/>
          </a:p>
        </p:txBody>
      </p:sp>
      <p:sp>
        <p:nvSpPr>
          <p:cNvPr id="3" name="Subtitle 2">
            <a:extLst>
              <a:ext uri="{FF2B5EF4-FFF2-40B4-BE49-F238E27FC236}">
                <a16:creationId xmlns:a16="http://schemas.microsoft.com/office/drawing/2014/main" id="{9D065EF8-029C-413B-AC12-03F9A5B8012D}"/>
              </a:ext>
            </a:extLst>
          </p:cNvPr>
          <p:cNvSpPr>
            <a:spLocks noGrp="1"/>
          </p:cNvSpPr>
          <p:nvPr>
            <p:ph type="subTitle" idx="1"/>
          </p:nvPr>
        </p:nvSpPr>
        <p:spPr>
          <a:xfrm>
            <a:off x="1088912" y="6151645"/>
            <a:ext cx="7034362" cy="706355"/>
          </a:xfrm>
        </p:spPr>
        <p:txBody>
          <a:bodyPr/>
          <a:lstStyle/>
          <a:p>
            <a:r>
              <a:rPr lang="en-GB" dirty="0"/>
              <a:t>Student: Alexander Payne</a:t>
            </a:r>
          </a:p>
        </p:txBody>
      </p:sp>
    </p:spTree>
    <p:extLst>
      <p:ext uri="{BB962C8B-B14F-4D97-AF65-F5344CB8AC3E}">
        <p14:creationId xmlns:p14="http://schemas.microsoft.com/office/powerpoint/2010/main" val="38078689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A92F7-916C-4338-8A26-A53BB5FD97DA}"/>
              </a:ext>
            </a:extLst>
          </p:cNvPr>
          <p:cNvSpPr>
            <a:spLocks noGrp="1"/>
          </p:cNvSpPr>
          <p:nvPr>
            <p:ph type="title"/>
          </p:nvPr>
        </p:nvSpPr>
        <p:spPr/>
        <p:txBody>
          <a:bodyPr/>
          <a:lstStyle/>
          <a:p>
            <a:pPr algn="l"/>
            <a:r>
              <a:rPr lang="en-GB" dirty="0"/>
              <a:t>Scope:</a:t>
            </a:r>
            <a:br>
              <a:rPr lang="en-GB" dirty="0"/>
            </a:br>
            <a:endParaRPr lang="en-GB" dirty="0"/>
          </a:p>
        </p:txBody>
      </p:sp>
      <p:sp>
        <p:nvSpPr>
          <p:cNvPr id="3" name="Content Placeholder 2">
            <a:extLst>
              <a:ext uri="{FF2B5EF4-FFF2-40B4-BE49-F238E27FC236}">
                <a16:creationId xmlns:a16="http://schemas.microsoft.com/office/drawing/2014/main" id="{6E92FBB0-079A-4571-B0C3-C5B6A8B38025}"/>
              </a:ext>
            </a:extLst>
          </p:cNvPr>
          <p:cNvSpPr>
            <a:spLocks noGrp="1"/>
          </p:cNvSpPr>
          <p:nvPr>
            <p:ph idx="1"/>
          </p:nvPr>
        </p:nvSpPr>
        <p:spPr/>
        <p:txBody>
          <a:bodyPr/>
          <a:lstStyle/>
          <a:p>
            <a:r>
              <a:rPr lang="en-GB" dirty="0"/>
              <a:t>Time – 15 mins</a:t>
            </a:r>
          </a:p>
          <a:p>
            <a:endParaRPr lang="en-GB" dirty="0"/>
          </a:p>
          <a:p>
            <a:r>
              <a:rPr lang="en-GB" dirty="0"/>
              <a:t>Aims </a:t>
            </a:r>
          </a:p>
          <a:p>
            <a:endParaRPr lang="en-GB" dirty="0"/>
          </a:p>
          <a:p>
            <a:r>
              <a:rPr lang="en-GB" dirty="0"/>
              <a:t>Context</a:t>
            </a:r>
          </a:p>
          <a:p>
            <a:endParaRPr lang="en-GB" dirty="0"/>
          </a:p>
          <a:p>
            <a:r>
              <a:rPr lang="en-GB" dirty="0"/>
              <a:t>Questions</a:t>
            </a:r>
          </a:p>
          <a:p>
            <a:endParaRPr lang="en-GB" dirty="0"/>
          </a:p>
          <a:p>
            <a:r>
              <a:rPr lang="en-GB" dirty="0"/>
              <a:t>References</a:t>
            </a:r>
          </a:p>
          <a:p>
            <a:endParaRPr lang="en-GB" dirty="0"/>
          </a:p>
          <a:p>
            <a:r>
              <a:rPr lang="en-GB" dirty="0"/>
              <a:t>Eating/Drinking Policy – No eating</a:t>
            </a:r>
          </a:p>
        </p:txBody>
      </p:sp>
    </p:spTree>
    <p:extLst>
      <p:ext uri="{BB962C8B-B14F-4D97-AF65-F5344CB8AC3E}">
        <p14:creationId xmlns:p14="http://schemas.microsoft.com/office/powerpoint/2010/main" val="10133782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58D30-4180-46E8-BA06-FADC10BD638B}"/>
              </a:ext>
            </a:extLst>
          </p:cNvPr>
          <p:cNvSpPr>
            <a:spLocks noGrp="1"/>
          </p:cNvSpPr>
          <p:nvPr>
            <p:ph type="title"/>
          </p:nvPr>
        </p:nvSpPr>
        <p:spPr>
          <a:xfrm>
            <a:off x="742122" y="559678"/>
            <a:ext cx="3853784" cy="4952492"/>
          </a:xfrm>
        </p:spPr>
        <p:txBody>
          <a:bodyPr/>
          <a:lstStyle/>
          <a:p>
            <a:pPr algn="l"/>
            <a:r>
              <a:rPr lang="en-GB" dirty="0"/>
              <a:t>Introduction</a:t>
            </a:r>
          </a:p>
        </p:txBody>
      </p:sp>
      <p:sp>
        <p:nvSpPr>
          <p:cNvPr id="3" name="Content Placeholder 2">
            <a:extLst>
              <a:ext uri="{FF2B5EF4-FFF2-40B4-BE49-F238E27FC236}">
                <a16:creationId xmlns:a16="http://schemas.microsoft.com/office/drawing/2014/main" id="{01EE8776-C40A-4ABF-A04E-FA6FDA5127D3}"/>
              </a:ext>
            </a:extLst>
          </p:cNvPr>
          <p:cNvSpPr>
            <a:spLocks noGrp="1"/>
          </p:cNvSpPr>
          <p:nvPr>
            <p:ph idx="1"/>
          </p:nvPr>
        </p:nvSpPr>
        <p:spPr/>
        <p:txBody>
          <a:bodyPr/>
          <a:lstStyle/>
          <a:p>
            <a:r>
              <a:rPr lang="en-GB" dirty="0"/>
              <a:t>Why would an organisation choose to make themselves lean?</a:t>
            </a:r>
          </a:p>
          <a:p>
            <a:endParaRPr lang="en-GB" dirty="0"/>
          </a:p>
          <a:p>
            <a:r>
              <a:rPr lang="en-GB" dirty="0"/>
              <a:t>Is it better to be LEAN or AGILE?</a:t>
            </a:r>
          </a:p>
          <a:p>
            <a:endParaRPr lang="en-GB" dirty="0"/>
          </a:p>
          <a:p>
            <a:r>
              <a:rPr lang="en-GB" dirty="0"/>
              <a:t>What is industry currently doing about being lean?</a:t>
            </a:r>
          </a:p>
          <a:p>
            <a:endParaRPr lang="en-GB" dirty="0"/>
          </a:p>
          <a:p>
            <a:r>
              <a:rPr lang="en-GB" dirty="0"/>
              <a:t>Is it sustainable to be lean?</a:t>
            </a:r>
          </a:p>
        </p:txBody>
      </p:sp>
    </p:spTree>
    <p:extLst>
      <p:ext uri="{BB962C8B-B14F-4D97-AF65-F5344CB8AC3E}">
        <p14:creationId xmlns:p14="http://schemas.microsoft.com/office/powerpoint/2010/main" val="3925169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DF926-DC51-4724-89D2-2017FFED9955}"/>
              </a:ext>
            </a:extLst>
          </p:cNvPr>
          <p:cNvSpPr>
            <a:spLocks noGrp="1"/>
          </p:cNvSpPr>
          <p:nvPr>
            <p:ph type="title"/>
          </p:nvPr>
        </p:nvSpPr>
        <p:spPr>
          <a:xfrm>
            <a:off x="172278" y="559678"/>
            <a:ext cx="4731026" cy="4952492"/>
          </a:xfrm>
        </p:spPr>
        <p:txBody>
          <a:bodyPr/>
          <a:lstStyle/>
          <a:p>
            <a:pPr algn="l"/>
            <a:r>
              <a:rPr lang="en-GB" dirty="0"/>
              <a:t>What is LEAN?</a:t>
            </a:r>
          </a:p>
        </p:txBody>
      </p:sp>
      <p:sp>
        <p:nvSpPr>
          <p:cNvPr id="3" name="Content Placeholder 2">
            <a:extLst>
              <a:ext uri="{FF2B5EF4-FFF2-40B4-BE49-F238E27FC236}">
                <a16:creationId xmlns:a16="http://schemas.microsoft.com/office/drawing/2014/main" id="{434FD242-DF0B-4A17-B1ED-FC42C2AE93CB}"/>
              </a:ext>
            </a:extLst>
          </p:cNvPr>
          <p:cNvSpPr>
            <a:spLocks noGrp="1"/>
          </p:cNvSpPr>
          <p:nvPr>
            <p:ph idx="1"/>
          </p:nvPr>
        </p:nvSpPr>
        <p:spPr>
          <a:xfrm>
            <a:off x="8572502" y="908687"/>
            <a:ext cx="3900454" cy="4952492"/>
          </a:xfrm>
        </p:spPr>
        <p:txBody>
          <a:bodyPr/>
          <a:lstStyle/>
          <a:p>
            <a:endParaRPr lang="en-GB" dirty="0"/>
          </a:p>
          <a:p>
            <a:endParaRPr lang="en-GB" dirty="0"/>
          </a:p>
          <a:p>
            <a:endParaRPr lang="en-GB" dirty="0"/>
          </a:p>
        </p:txBody>
      </p:sp>
      <p:pic>
        <p:nvPicPr>
          <p:cNvPr id="1026" name="Picture 2" descr="Image result for lean person">
            <a:extLst>
              <a:ext uri="{FF2B5EF4-FFF2-40B4-BE49-F238E27FC236}">
                <a16:creationId xmlns:a16="http://schemas.microsoft.com/office/drawing/2014/main" id="{3913E377-29EE-41FC-A17A-6CA3F71547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698" y="559678"/>
            <a:ext cx="4337580" cy="5563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8561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DF926-DC51-4724-89D2-2017FFED9955}"/>
              </a:ext>
            </a:extLst>
          </p:cNvPr>
          <p:cNvSpPr>
            <a:spLocks noGrp="1"/>
          </p:cNvSpPr>
          <p:nvPr>
            <p:ph type="title"/>
          </p:nvPr>
        </p:nvSpPr>
        <p:spPr>
          <a:xfrm>
            <a:off x="172278" y="559678"/>
            <a:ext cx="4731026" cy="4952492"/>
          </a:xfrm>
        </p:spPr>
        <p:txBody>
          <a:bodyPr/>
          <a:lstStyle/>
          <a:p>
            <a:pPr algn="l"/>
            <a:r>
              <a:rPr lang="en-GB" dirty="0"/>
              <a:t>What is LEAN?</a:t>
            </a:r>
          </a:p>
        </p:txBody>
      </p:sp>
      <p:sp>
        <p:nvSpPr>
          <p:cNvPr id="3" name="Content Placeholder 2">
            <a:extLst>
              <a:ext uri="{FF2B5EF4-FFF2-40B4-BE49-F238E27FC236}">
                <a16:creationId xmlns:a16="http://schemas.microsoft.com/office/drawing/2014/main" id="{434FD242-DF0B-4A17-B1ED-FC42C2AE93CB}"/>
              </a:ext>
            </a:extLst>
          </p:cNvPr>
          <p:cNvSpPr>
            <a:spLocks noGrp="1"/>
          </p:cNvSpPr>
          <p:nvPr>
            <p:ph idx="1"/>
          </p:nvPr>
        </p:nvSpPr>
        <p:spPr/>
        <p:txBody>
          <a:bodyPr/>
          <a:lstStyle/>
          <a:p>
            <a:r>
              <a:rPr lang="en-GB" dirty="0"/>
              <a:t>Definition</a:t>
            </a:r>
          </a:p>
          <a:p>
            <a:endParaRPr lang="en-GB" dirty="0"/>
          </a:p>
          <a:p>
            <a:r>
              <a:rPr lang="en-GB" dirty="0"/>
              <a:t>Industry practices</a:t>
            </a:r>
          </a:p>
          <a:p>
            <a:endParaRPr lang="en-GB" dirty="0"/>
          </a:p>
          <a:p>
            <a:r>
              <a:rPr lang="en-GB" dirty="0"/>
              <a:t>Areas of  Waste</a:t>
            </a:r>
          </a:p>
          <a:p>
            <a:endParaRPr lang="en-GB" dirty="0"/>
          </a:p>
          <a:p>
            <a:r>
              <a:rPr lang="en-GB" dirty="0"/>
              <a:t>Culture</a:t>
            </a:r>
          </a:p>
          <a:p>
            <a:endParaRPr lang="en-GB" dirty="0"/>
          </a:p>
          <a:p>
            <a:r>
              <a:rPr lang="en-GB" dirty="0"/>
              <a:t>Environment</a:t>
            </a:r>
          </a:p>
          <a:p>
            <a:endParaRPr lang="en-GB" dirty="0"/>
          </a:p>
          <a:p>
            <a:r>
              <a:rPr lang="en-GB" dirty="0"/>
              <a:t>Financial</a:t>
            </a:r>
          </a:p>
        </p:txBody>
      </p:sp>
    </p:spTree>
    <p:extLst>
      <p:ext uri="{BB962C8B-B14F-4D97-AF65-F5344CB8AC3E}">
        <p14:creationId xmlns:p14="http://schemas.microsoft.com/office/powerpoint/2010/main" val="2152798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63F04-AA59-476A-B8DF-694D0CA4C0B4}"/>
              </a:ext>
            </a:extLst>
          </p:cNvPr>
          <p:cNvSpPr>
            <a:spLocks noGrp="1"/>
          </p:cNvSpPr>
          <p:nvPr>
            <p:ph type="title"/>
          </p:nvPr>
        </p:nvSpPr>
        <p:spPr/>
        <p:txBody>
          <a:bodyPr/>
          <a:lstStyle/>
          <a:p>
            <a:pPr algn="l"/>
            <a:r>
              <a:rPr lang="en-GB" dirty="0"/>
              <a:t>The Firm</a:t>
            </a:r>
          </a:p>
        </p:txBody>
      </p:sp>
      <p:sp>
        <p:nvSpPr>
          <p:cNvPr id="3" name="Content Placeholder 2">
            <a:extLst>
              <a:ext uri="{FF2B5EF4-FFF2-40B4-BE49-F238E27FC236}">
                <a16:creationId xmlns:a16="http://schemas.microsoft.com/office/drawing/2014/main" id="{096DFCEE-F7A5-4C08-9B00-63420726DB30}"/>
              </a:ext>
            </a:extLst>
          </p:cNvPr>
          <p:cNvSpPr>
            <a:spLocks noGrp="1"/>
          </p:cNvSpPr>
          <p:nvPr>
            <p:ph idx="1"/>
          </p:nvPr>
        </p:nvSpPr>
        <p:spPr/>
        <p:txBody>
          <a:bodyPr/>
          <a:lstStyle/>
          <a:p>
            <a:r>
              <a:rPr lang="en-GB" dirty="0"/>
              <a:t>Founded in  1888 by Robert Bosch</a:t>
            </a:r>
          </a:p>
          <a:p>
            <a:endParaRPr lang="en-GB" dirty="0"/>
          </a:p>
          <a:p>
            <a:r>
              <a:rPr lang="en-GB" dirty="0"/>
              <a:t>Currently manufactures parts in India, USA, Germany and Malaysia</a:t>
            </a:r>
          </a:p>
          <a:p>
            <a:endParaRPr lang="en-GB" dirty="0"/>
          </a:p>
          <a:p>
            <a:r>
              <a:rPr lang="en-GB" dirty="0"/>
              <a:t>Since 2003 has entered into multiple markets to expand market share</a:t>
            </a:r>
          </a:p>
          <a:p>
            <a:endParaRPr lang="en-GB" dirty="0"/>
          </a:p>
          <a:p>
            <a:r>
              <a:rPr lang="en-GB" dirty="0"/>
              <a:t>Involved in the 2012 diesel emission scandal</a:t>
            </a:r>
          </a:p>
          <a:p>
            <a:endParaRPr lang="en-GB" dirty="0"/>
          </a:p>
          <a:p>
            <a:r>
              <a:rPr lang="en-GB" dirty="0"/>
              <a:t>Competitors of Dyson</a:t>
            </a:r>
          </a:p>
        </p:txBody>
      </p:sp>
    </p:spTree>
    <p:extLst>
      <p:ext uri="{BB962C8B-B14F-4D97-AF65-F5344CB8AC3E}">
        <p14:creationId xmlns:p14="http://schemas.microsoft.com/office/powerpoint/2010/main" val="2533721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4CF9A01-C2DD-4966-B31A-D2D87CB4CC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256E2E-F247-46AF-AB53-1F5CE6E85752}"/>
              </a:ext>
            </a:extLst>
          </p:cNvPr>
          <p:cNvSpPr>
            <a:spLocks noGrp="1"/>
          </p:cNvSpPr>
          <p:nvPr>
            <p:ph type="title"/>
          </p:nvPr>
        </p:nvSpPr>
        <p:spPr>
          <a:xfrm>
            <a:off x="6419654" y="643465"/>
            <a:ext cx="5128880" cy="1628396"/>
          </a:xfrm>
        </p:spPr>
        <p:txBody>
          <a:bodyPr>
            <a:normAutofit/>
          </a:bodyPr>
          <a:lstStyle/>
          <a:p>
            <a:pPr algn="l"/>
            <a:r>
              <a:rPr lang="en-GB" sz="3500"/>
              <a:t>What do they currently look like?</a:t>
            </a:r>
            <a:br>
              <a:rPr lang="en-GB" sz="3500"/>
            </a:br>
            <a:endParaRPr lang="en-GB" sz="3500"/>
          </a:p>
        </p:txBody>
      </p:sp>
      <p:pic>
        <p:nvPicPr>
          <p:cNvPr id="6" name="Picture 5" descr="A close up of a logo&#10;&#10;Description automatically generated">
            <a:extLst>
              <a:ext uri="{FF2B5EF4-FFF2-40B4-BE49-F238E27FC236}">
                <a16:creationId xmlns:a16="http://schemas.microsoft.com/office/drawing/2014/main" id="{73B1A810-0C22-4AB7-9009-77E72827BF90}"/>
              </a:ext>
            </a:extLst>
          </p:cNvPr>
          <p:cNvPicPr>
            <a:picLocks noChangeAspect="1"/>
          </p:cNvPicPr>
          <p:nvPr/>
        </p:nvPicPr>
        <p:blipFill>
          <a:blip r:embed="rId3"/>
          <a:stretch>
            <a:fillRect/>
          </a:stretch>
        </p:blipFill>
        <p:spPr>
          <a:xfrm>
            <a:off x="633999" y="1517316"/>
            <a:ext cx="5462001" cy="3493760"/>
          </a:xfrm>
          <a:prstGeom prst="rect">
            <a:avLst/>
          </a:prstGeom>
        </p:spPr>
      </p:pic>
      <p:cxnSp>
        <p:nvCxnSpPr>
          <p:cNvPr id="20" name="Straight Connector 19">
            <a:extLst>
              <a:ext uri="{FF2B5EF4-FFF2-40B4-BE49-F238E27FC236}">
                <a16:creationId xmlns:a16="http://schemas.microsoft.com/office/drawing/2014/main" id="{0AC6CA7B-A97D-4EE7-BEEF-3794C96942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608076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2D32C0D-473C-4A38-BBD3-5FACF2E9C19F}"/>
              </a:ext>
            </a:extLst>
          </p:cNvPr>
          <p:cNvSpPr>
            <a:spLocks noGrp="1"/>
          </p:cNvSpPr>
          <p:nvPr>
            <p:ph idx="1"/>
          </p:nvPr>
        </p:nvSpPr>
        <p:spPr>
          <a:xfrm>
            <a:off x="6419654" y="2422688"/>
            <a:ext cx="5128880" cy="3801533"/>
          </a:xfrm>
        </p:spPr>
        <p:txBody>
          <a:bodyPr>
            <a:normAutofit/>
          </a:bodyPr>
          <a:lstStyle/>
          <a:p>
            <a:pPr>
              <a:lnSpc>
                <a:spcPct val="102000"/>
              </a:lnSpc>
            </a:pPr>
            <a:r>
              <a:rPr lang="en-GB" sz="1400"/>
              <a:t>Significant expansion into China</a:t>
            </a:r>
          </a:p>
          <a:p>
            <a:pPr>
              <a:lnSpc>
                <a:spcPct val="102000"/>
              </a:lnSpc>
            </a:pPr>
            <a:endParaRPr lang="en-GB" sz="1400"/>
          </a:p>
          <a:p>
            <a:pPr>
              <a:lnSpc>
                <a:spcPct val="102000"/>
              </a:lnSpc>
            </a:pPr>
            <a:r>
              <a:rPr lang="en-GB" sz="1400"/>
              <a:t>Consolidated technical engineering and research in Germany</a:t>
            </a:r>
          </a:p>
          <a:p>
            <a:pPr>
              <a:lnSpc>
                <a:spcPct val="102000"/>
              </a:lnSpc>
            </a:pPr>
            <a:endParaRPr lang="en-GB" sz="1400"/>
          </a:p>
          <a:p>
            <a:pPr>
              <a:lnSpc>
                <a:spcPct val="102000"/>
              </a:lnSpc>
            </a:pPr>
            <a:r>
              <a:rPr lang="en-GB" sz="1400"/>
              <a:t>Large presence in India</a:t>
            </a:r>
          </a:p>
          <a:p>
            <a:pPr>
              <a:lnSpc>
                <a:spcPct val="102000"/>
              </a:lnSpc>
            </a:pPr>
            <a:endParaRPr lang="en-GB" sz="1400"/>
          </a:p>
          <a:p>
            <a:pPr>
              <a:lnSpc>
                <a:spcPct val="102000"/>
              </a:lnSpc>
            </a:pPr>
            <a:r>
              <a:rPr lang="en-GB" sz="1400"/>
              <a:t>Recovering from the emissions scandal </a:t>
            </a:r>
          </a:p>
          <a:p>
            <a:pPr>
              <a:lnSpc>
                <a:spcPct val="102000"/>
              </a:lnSpc>
            </a:pPr>
            <a:endParaRPr lang="en-GB" sz="1400"/>
          </a:p>
          <a:p>
            <a:pPr>
              <a:lnSpc>
                <a:spcPct val="102000"/>
              </a:lnSpc>
            </a:pPr>
            <a:r>
              <a:rPr lang="en-GB" sz="1400"/>
              <a:t>Unease from faulty products causing fires</a:t>
            </a:r>
          </a:p>
          <a:p>
            <a:pPr>
              <a:lnSpc>
                <a:spcPct val="102000"/>
              </a:lnSpc>
            </a:pPr>
            <a:endParaRPr lang="en-GB" sz="1400"/>
          </a:p>
          <a:p>
            <a:pPr>
              <a:lnSpc>
                <a:spcPct val="102000"/>
              </a:lnSpc>
            </a:pPr>
            <a:r>
              <a:rPr lang="en-GB" sz="1400"/>
              <a:t>Six Sigma (DMAIC)</a:t>
            </a:r>
          </a:p>
          <a:p>
            <a:pPr>
              <a:lnSpc>
                <a:spcPct val="102000"/>
              </a:lnSpc>
            </a:pPr>
            <a:endParaRPr lang="en-GB" sz="1400"/>
          </a:p>
          <a:p>
            <a:pPr>
              <a:lnSpc>
                <a:spcPct val="102000"/>
              </a:lnSpc>
            </a:pPr>
            <a:endParaRPr lang="en-GB" sz="1400"/>
          </a:p>
        </p:txBody>
      </p:sp>
      <p:sp>
        <p:nvSpPr>
          <p:cNvPr id="22" name="Freeform 6">
            <a:extLst>
              <a:ext uri="{FF2B5EF4-FFF2-40B4-BE49-F238E27FC236}">
                <a16:creationId xmlns:a16="http://schemas.microsoft.com/office/drawing/2014/main" id="{7F3F28AE-09C6-438F-B1F8-6B3D763F93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Tree>
    <p:extLst>
      <p:ext uri="{BB962C8B-B14F-4D97-AF65-F5344CB8AC3E}">
        <p14:creationId xmlns:p14="http://schemas.microsoft.com/office/powerpoint/2010/main" val="2351538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6">
            <a:extLst>
              <a:ext uri="{FF2B5EF4-FFF2-40B4-BE49-F238E27FC236}">
                <a16:creationId xmlns:a16="http://schemas.microsoft.com/office/drawing/2014/main" id="{49EC5C96-A5B7-48AF-865B-32EA92606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cxnSp>
        <p:nvCxnSpPr>
          <p:cNvPr id="15" name="Straight Connector 14">
            <a:extLst>
              <a:ext uri="{FF2B5EF4-FFF2-40B4-BE49-F238E27FC236}">
                <a16:creationId xmlns:a16="http://schemas.microsoft.com/office/drawing/2014/main" id="{87D3361C-8AD4-4C09-8E01-433248861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6">
            <a:extLst>
              <a:ext uri="{FF2B5EF4-FFF2-40B4-BE49-F238E27FC236}">
                <a16:creationId xmlns:a16="http://schemas.microsoft.com/office/drawing/2014/main" id="{D3686B33-4E07-4542-8F02-1876C8359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1" name="Freeform: Shape 20">
            <a:extLst>
              <a:ext uri="{FF2B5EF4-FFF2-40B4-BE49-F238E27FC236}">
                <a16:creationId xmlns:a16="http://schemas.microsoft.com/office/drawing/2014/main" id="{5D44B584-65A7-4029-A075-505AA5EAE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48333" y="0"/>
            <a:ext cx="5443666" cy="6858000"/>
          </a:xfrm>
          <a:custGeom>
            <a:avLst/>
            <a:gdLst>
              <a:gd name="connsiteX0" fmla="*/ 0 w 5443666"/>
              <a:gd name="connsiteY0" fmla="*/ 0 h 6845983"/>
              <a:gd name="connsiteX1" fmla="*/ 3595564 w 5443666"/>
              <a:gd name="connsiteY1" fmla="*/ 0 h 6845983"/>
              <a:gd name="connsiteX2" fmla="*/ 3746607 w 5443666"/>
              <a:gd name="connsiteY2" fmla="*/ 118697 h 6845983"/>
              <a:gd name="connsiteX3" fmla="*/ 5443666 w 5443666"/>
              <a:gd name="connsiteY3" fmla="*/ 3717234 h 6845983"/>
              <a:gd name="connsiteX4" fmla="*/ 4378763 w 5443666"/>
              <a:gd name="connsiteY4" fmla="*/ 6683615 h 6845983"/>
              <a:gd name="connsiteX5" fmla="*/ 4238117 w 5443666"/>
              <a:gd name="connsiteY5" fmla="*/ 6845983 h 6845983"/>
              <a:gd name="connsiteX6" fmla="*/ 0 w 5443666"/>
              <a:gd name="connsiteY6" fmla="*/ 6845983 h 6845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3666" h="6845983">
                <a:moveTo>
                  <a:pt x="0" y="0"/>
                </a:moveTo>
                <a:lnTo>
                  <a:pt x="3595564" y="0"/>
                </a:lnTo>
                <a:lnTo>
                  <a:pt x="3746607" y="118697"/>
                </a:lnTo>
                <a:cubicBezTo>
                  <a:pt x="4783044" y="974041"/>
                  <a:pt x="5443666" y="2268489"/>
                  <a:pt x="5443666" y="3717234"/>
                </a:cubicBezTo>
                <a:cubicBezTo>
                  <a:pt x="5443666" y="4844036"/>
                  <a:pt x="5044030" y="5877498"/>
                  <a:pt x="4378763" y="6683615"/>
                </a:cubicBezTo>
                <a:lnTo>
                  <a:pt x="4238117" y="6845983"/>
                </a:lnTo>
                <a:lnTo>
                  <a:pt x="0" y="6845983"/>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D6E95BAF-7B85-4D33-BD5C-94336D35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6934"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485716-F438-4C20-ABA1-B5D70859D950}"/>
              </a:ext>
            </a:extLst>
          </p:cNvPr>
          <p:cNvSpPr>
            <a:spLocks noGrp="1"/>
          </p:cNvSpPr>
          <p:nvPr>
            <p:ph type="title"/>
          </p:nvPr>
        </p:nvSpPr>
        <p:spPr>
          <a:xfrm>
            <a:off x="7912847" y="1090707"/>
            <a:ext cx="3920565" cy="4676588"/>
          </a:xfrm>
        </p:spPr>
        <p:txBody>
          <a:bodyPr vert="horz" lIns="91440" tIns="45720" rIns="91440" bIns="45720" rtlCol="0" anchor="ctr">
            <a:normAutofit fontScale="90000"/>
          </a:bodyPr>
          <a:lstStyle/>
          <a:p>
            <a:pPr algn="l">
              <a:lnSpc>
                <a:spcPct val="85000"/>
              </a:lnSpc>
            </a:pPr>
            <a:r>
              <a:rPr lang="en-US" sz="4600" cap="all" dirty="0">
                <a:solidFill>
                  <a:schemeClr val="bg1"/>
                </a:solidFill>
              </a:rPr>
              <a:t>Ways to make them more lean</a:t>
            </a:r>
            <a:br>
              <a:rPr lang="en-US" sz="4600" cap="all" dirty="0">
                <a:solidFill>
                  <a:schemeClr val="bg1"/>
                </a:solidFill>
              </a:rPr>
            </a:br>
            <a:br>
              <a:rPr lang="en-US" sz="4600" cap="all" dirty="0">
                <a:solidFill>
                  <a:schemeClr val="bg1"/>
                </a:solidFill>
              </a:rPr>
            </a:br>
            <a:br>
              <a:rPr lang="en-US" sz="4600" cap="all" dirty="0">
                <a:solidFill>
                  <a:schemeClr val="bg1"/>
                </a:solidFill>
              </a:rPr>
            </a:br>
            <a:r>
              <a:rPr lang="en-US" sz="4600" cap="all" dirty="0" err="1">
                <a:solidFill>
                  <a:schemeClr val="bg1"/>
                </a:solidFill>
              </a:rPr>
              <a:t>Kaban</a:t>
            </a:r>
            <a:r>
              <a:rPr lang="en-US" sz="4600" cap="all" dirty="0">
                <a:solidFill>
                  <a:schemeClr val="bg1"/>
                </a:solidFill>
              </a:rPr>
              <a:t> System</a:t>
            </a:r>
          </a:p>
        </p:txBody>
      </p:sp>
      <p:pic>
        <p:nvPicPr>
          <p:cNvPr id="8" name="Content Placeholder 7">
            <a:extLst>
              <a:ext uri="{FF2B5EF4-FFF2-40B4-BE49-F238E27FC236}">
                <a16:creationId xmlns:a16="http://schemas.microsoft.com/office/drawing/2014/main" id="{09E65513-5B09-47D0-848E-AAE2FF8BCE60}"/>
              </a:ext>
            </a:extLst>
          </p:cNvPr>
          <p:cNvPicPr>
            <a:picLocks noGrp="1" noChangeAspect="1"/>
          </p:cNvPicPr>
          <p:nvPr>
            <p:ph idx="1"/>
          </p:nvPr>
        </p:nvPicPr>
        <p:blipFill>
          <a:blip r:embed="rId3"/>
          <a:stretch>
            <a:fillRect/>
          </a:stretch>
        </p:blipFill>
        <p:spPr>
          <a:xfrm>
            <a:off x="261718" y="1189204"/>
            <a:ext cx="6473132" cy="3193411"/>
          </a:xfrm>
          <a:prstGeom prst="rect">
            <a:avLst/>
          </a:prstGeom>
        </p:spPr>
      </p:pic>
    </p:spTree>
    <p:extLst>
      <p:ext uri="{BB962C8B-B14F-4D97-AF65-F5344CB8AC3E}">
        <p14:creationId xmlns:p14="http://schemas.microsoft.com/office/powerpoint/2010/main" val="3950301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85716-F438-4C20-ABA1-B5D70859D950}"/>
              </a:ext>
            </a:extLst>
          </p:cNvPr>
          <p:cNvSpPr>
            <a:spLocks noGrp="1"/>
          </p:cNvSpPr>
          <p:nvPr>
            <p:ph type="title"/>
          </p:nvPr>
        </p:nvSpPr>
        <p:spPr>
          <a:xfrm>
            <a:off x="92764" y="559678"/>
            <a:ext cx="4691271" cy="4952492"/>
          </a:xfrm>
        </p:spPr>
        <p:txBody>
          <a:bodyPr/>
          <a:lstStyle/>
          <a:p>
            <a:pPr algn="l"/>
            <a:r>
              <a:rPr lang="en-GB" dirty="0"/>
              <a:t>Ways to make them more lean</a:t>
            </a:r>
            <a:br>
              <a:rPr lang="en-GB" dirty="0"/>
            </a:br>
            <a:br>
              <a:rPr lang="en-GB" dirty="0"/>
            </a:br>
            <a:endParaRPr lang="en-GB" dirty="0"/>
          </a:p>
        </p:txBody>
      </p:sp>
      <p:sp>
        <p:nvSpPr>
          <p:cNvPr id="5" name="Content Placeholder 4">
            <a:extLst>
              <a:ext uri="{FF2B5EF4-FFF2-40B4-BE49-F238E27FC236}">
                <a16:creationId xmlns:a16="http://schemas.microsoft.com/office/drawing/2014/main" id="{2BD52E7D-EEF2-4AD4-B662-7939D3D8E4BC}"/>
              </a:ext>
            </a:extLst>
          </p:cNvPr>
          <p:cNvSpPr>
            <a:spLocks noGrp="1"/>
          </p:cNvSpPr>
          <p:nvPr>
            <p:ph idx="1"/>
          </p:nvPr>
        </p:nvSpPr>
        <p:spPr/>
        <p:txBody>
          <a:bodyPr/>
          <a:lstStyle/>
          <a:p>
            <a:r>
              <a:rPr lang="en-GB" dirty="0"/>
              <a:t>Customer Engagement</a:t>
            </a:r>
          </a:p>
          <a:p>
            <a:endParaRPr lang="en-GB" dirty="0"/>
          </a:p>
          <a:p>
            <a:r>
              <a:rPr lang="en-GB" dirty="0"/>
              <a:t>Use of incentivised 3</a:t>
            </a:r>
            <a:r>
              <a:rPr lang="en-GB" baseline="30000" dirty="0"/>
              <a:t>rd</a:t>
            </a:r>
            <a:r>
              <a:rPr lang="en-GB" dirty="0"/>
              <a:t> Party Logistics (3PL)</a:t>
            </a:r>
          </a:p>
          <a:p>
            <a:endParaRPr lang="en-GB" dirty="0"/>
          </a:p>
          <a:p>
            <a:r>
              <a:rPr lang="en-GB" dirty="0"/>
              <a:t>Lean Accounting</a:t>
            </a:r>
          </a:p>
          <a:p>
            <a:endParaRPr lang="en-GB" dirty="0"/>
          </a:p>
          <a:p>
            <a:r>
              <a:rPr lang="en-GB" dirty="0"/>
              <a:t>Reverse Supply Chain Improvements</a:t>
            </a:r>
          </a:p>
          <a:p>
            <a:endParaRPr lang="en-GB" dirty="0"/>
          </a:p>
          <a:p>
            <a:endParaRPr lang="en-GB" dirty="0"/>
          </a:p>
        </p:txBody>
      </p:sp>
    </p:spTree>
    <p:extLst>
      <p:ext uri="{BB962C8B-B14F-4D97-AF65-F5344CB8AC3E}">
        <p14:creationId xmlns:p14="http://schemas.microsoft.com/office/powerpoint/2010/main" val="1197710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BDD7B-AE0F-4905-8CC4-D775D94E2BDC}"/>
              </a:ext>
            </a:extLst>
          </p:cNvPr>
          <p:cNvSpPr>
            <a:spLocks noGrp="1"/>
          </p:cNvSpPr>
          <p:nvPr>
            <p:ph type="title"/>
          </p:nvPr>
        </p:nvSpPr>
        <p:spPr>
          <a:xfrm>
            <a:off x="233916" y="559678"/>
            <a:ext cx="4361990" cy="4952492"/>
          </a:xfrm>
        </p:spPr>
        <p:txBody>
          <a:bodyPr/>
          <a:lstStyle/>
          <a:p>
            <a:r>
              <a:rPr lang="en-GB" dirty="0"/>
              <a:t>Lean vs. Agile</a:t>
            </a:r>
          </a:p>
        </p:txBody>
      </p:sp>
      <p:sp>
        <p:nvSpPr>
          <p:cNvPr id="3" name="Content Placeholder 2">
            <a:extLst>
              <a:ext uri="{FF2B5EF4-FFF2-40B4-BE49-F238E27FC236}">
                <a16:creationId xmlns:a16="http://schemas.microsoft.com/office/drawing/2014/main" id="{AEDD8E9F-327B-4D16-A8D6-2F89C4BA2C6E}"/>
              </a:ext>
            </a:extLst>
          </p:cNvPr>
          <p:cNvSpPr>
            <a:spLocks noGrp="1"/>
          </p:cNvSpPr>
          <p:nvPr>
            <p:ph idx="1"/>
          </p:nvPr>
        </p:nvSpPr>
        <p:spPr/>
        <p:txBody>
          <a:bodyPr/>
          <a:lstStyle/>
          <a:p>
            <a:r>
              <a:rPr lang="en-GB" dirty="0"/>
              <a:t>What is better for now?</a:t>
            </a:r>
          </a:p>
          <a:p>
            <a:endParaRPr lang="en-GB" dirty="0"/>
          </a:p>
          <a:p>
            <a:r>
              <a:rPr lang="en-GB" dirty="0"/>
              <a:t>What does it look like for Bosch</a:t>
            </a:r>
          </a:p>
          <a:p>
            <a:endParaRPr lang="en-GB" dirty="0"/>
          </a:p>
          <a:p>
            <a:r>
              <a:rPr lang="en-GB" dirty="0"/>
              <a:t>Sustainability</a:t>
            </a:r>
          </a:p>
          <a:p>
            <a:endParaRPr lang="en-GB" dirty="0"/>
          </a:p>
          <a:p>
            <a:r>
              <a:rPr lang="en-GB" dirty="0"/>
              <a:t>Financial viability</a:t>
            </a:r>
          </a:p>
        </p:txBody>
      </p:sp>
    </p:spTree>
    <p:extLst>
      <p:ext uri="{BB962C8B-B14F-4D97-AF65-F5344CB8AC3E}">
        <p14:creationId xmlns:p14="http://schemas.microsoft.com/office/powerpoint/2010/main" val="3944334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B7486-A5E6-45F5-8094-47575EC38FAB}"/>
              </a:ext>
            </a:extLst>
          </p:cNvPr>
          <p:cNvSpPr>
            <a:spLocks noGrp="1"/>
          </p:cNvSpPr>
          <p:nvPr>
            <p:ph type="title"/>
          </p:nvPr>
        </p:nvSpPr>
        <p:spPr>
          <a:xfrm>
            <a:off x="0" y="559678"/>
            <a:ext cx="4757530" cy="4952492"/>
          </a:xfrm>
        </p:spPr>
        <p:txBody>
          <a:bodyPr>
            <a:normAutofit/>
          </a:bodyPr>
          <a:lstStyle/>
          <a:p>
            <a:pPr algn="l"/>
            <a:r>
              <a:rPr lang="en-GB" sz="4000" dirty="0"/>
              <a:t>Recommendations</a:t>
            </a:r>
          </a:p>
        </p:txBody>
      </p:sp>
      <p:sp>
        <p:nvSpPr>
          <p:cNvPr id="3" name="Content Placeholder 2">
            <a:extLst>
              <a:ext uri="{FF2B5EF4-FFF2-40B4-BE49-F238E27FC236}">
                <a16:creationId xmlns:a16="http://schemas.microsoft.com/office/drawing/2014/main" id="{06C59553-FA0D-4AD9-AF93-B29FB8458D57}"/>
              </a:ext>
            </a:extLst>
          </p:cNvPr>
          <p:cNvSpPr>
            <a:spLocks noGrp="1"/>
          </p:cNvSpPr>
          <p:nvPr>
            <p:ph idx="1"/>
          </p:nvPr>
        </p:nvSpPr>
        <p:spPr/>
        <p:txBody>
          <a:bodyPr/>
          <a:lstStyle/>
          <a:p>
            <a:r>
              <a:rPr lang="en-GB" dirty="0"/>
              <a:t>Use  greater customer engagement techniques</a:t>
            </a:r>
          </a:p>
          <a:p>
            <a:endParaRPr lang="en-GB" dirty="0"/>
          </a:p>
          <a:p>
            <a:r>
              <a:rPr lang="en-GB" dirty="0"/>
              <a:t>Innovation is key</a:t>
            </a:r>
          </a:p>
          <a:p>
            <a:endParaRPr lang="en-GB" dirty="0"/>
          </a:p>
          <a:p>
            <a:r>
              <a:rPr lang="en-GB" dirty="0"/>
              <a:t>Reverse supply chain</a:t>
            </a:r>
          </a:p>
          <a:p>
            <a:endParaRPr lang="en-GB" dirty="0"/>
          </a:p>
          <a:p>
            <a:r>
              <a:rPr lang="en-GB" dirty="0"/>
              <a:t>Decentralised distribution</a:t>
            </a:r>
          </a:p>
          <a:p>
            <a:endParaRPr lang="en-GB" dirty="0"/>
          </a:p>
          <a:p>
            <a:endParaRPr lang="en-GB" dirty="0"/>
          </a:p>
        </p:txBody>
      </p:sp>
    </p:spTree>
    <p:extLst>
      <p:ext uri="{BB962C8B-B14F-4D97-AF65-F5344CB8AC3E}">
        <p14:creationId xmlns:p14="http://schemas.microsoft.com/office/powerpoint/2010/main" val="3294281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E546C-1804-46B5-8B40-F50351277F7A}"/>
              </a:ext>
            </a:extLst>
          </p:cNvPr>
          <p:cNvSpPr>
            <a:spLocks noGrp="1"/>
          </p:cNvSpPr>
          <p:nvPr>
            <p:ph type="title"/>
          </p:nvPr>
        </p:nvSpPr>
        <p:spPr/>
        <p:txBody>
          <a:bodyPr/>
          <a:lstStyle/>
          <a:p>
            <a:pPr algn="l"/>
            <a:r>
              <a:rPr lang="en-GB" dirty="0"/>
              <a:t>Conclusion</a:t>
            </a:r>
          </a:p>
        </p:txBody>
      </p:sp>
      <p:sp>
        <p:nvSpPr>
          <p:cNvPr id="3" name="Content Placeholder 2">
            <a:extLst>
              <a:ext uri="{FF2B5EF4-FFF2-40B4-BE49-F238E27FC236}">
                <a16:creationId xmlns:a16="http://schemas.microsoft.com/office/drawing/2014/main" id="{6E140C93-4F09-42CB-AEE8-BCF20B624893}"/>
              </a:ext>
            </a:extLst>
          </p:cNvPr>
          <p:cNvSpPr>
            <a:spLocks noGrp="1"/>
          </p:cNvSpPr>
          <p:nvPr>
            <p:ph idx="1"/>
          </p:nvPr>
        </p:nvSpPr>
        <p:spPr/>
        <p:txBody>
          <a:bodyPr/>
          <a:lstStyle/>
          <a:p>
            <a:r>
              <a:rPr lang="en-GB" dirty="0"/>
              <a:t>Wastes of logistics, accounting and old products</a:t>
            </a:r>
          </a:p>
          <a:p>
            <a:endParaRPr lang="en-GB" dirty="0"/>
          </a:p>
          <a:p>
            <a:r>
              <a:rPr lang="en-GB" dirty="0"/>
              <a:t>Lean now, Agile later</a:t>
            </a:r>
          </a:p>
          <a:p>
            <a:endParaRPr lang="en-GB" dirty="0"/>
          </a:p>
          <a:p>
            <a:r>
              <a:rPr lang="en-GB" dirty="0"/>
              <a:t>Incentivised efficiencies</a:t>
            </a:r>
          </a:p>
          <a:p>
            <a:endParaRPr lang="en-GB" dirty="0"/>
          </a:p>
          <a:p>
            <a:r>
              <a:rPr lang="en-GB" dirty="0"/>
              <a:t>Strive for innovation</a:t>
            </a:r>
          </a:p>
          <a:p>
            <a:endParaRPr lang="en-GB" dirty="0"/>
          </a:p>
        </p:txBody>
      </p:sp>
    </p:spTree>
    <p:extLst>
      <p:ext uri="{BB962C8B-B14F-4D97-AF65-F5344CB8AC3E}">
        <p14:creationId xmlns:p14="http://schemas.microsoft.com/office/powerpoint/2010/main" val="4248783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59521-40F5-45FF-8E3C-A48ACCBAA054}"/>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9E99FF78-E639-4996-BFEC-17F0F650A7AD}"/>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2137177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500">
        <p15:prstTrans prst="crush"/>
        <p:sndAc>
          <p:stSnd>
            <p:snd r:embed="rId2" name="drumroll.wav"/>
          </p:stSnd>
        </p:sndAc>
      </p:transition>
    </mc:Choice>
    <mc:Fallback xmlns="">
      <p:transition spd="slow">
        <p:fade/>
        <p:sndAc>
          <p:stSnd>
            <p:snd r:embed="rId3" name="drumroll.wav"/>
          </p:stSnd>
        </p:sndAc>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501A84-E03A-4644-83BE-A65F0ACCCC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3B1EE1F-6738-485F-A620-2602F7683D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7" y="0"/>
            <a:ext cx="465734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5FDFB3-C0FE-4E7C-B182-42140BB7D5C3}"/>
              </a:ext>
            </a:extLst>
          </p:cNvPr>
          <p:cNvSpPr>
            <a:spLocks noGrp="1"/>
          </p:cNvSpPr>
          <p:nvPr>
            <p:ph type="title"/>
          </p:nvPr>
        </p:nvSpPr>
        <p:spPr>
          <a:xfrm>
            <a:off x="8046748" y="1257300"/>
            <a:ext cx="3505240" cy="4254869"/>
          </a:xfrm>
        </p:spPr>
        <p:txBody>
          <a:bodyPr>
            <a:normAutofit/>
          </a:bodyPr>
          <a:lstStyle/>
          <a:p>
            <a:pPr algn="l"/>
            <a:r>
              <a:rPr lang="en-GB">
                <a:solidFill>
                  <a:schemeClr val="bg1"/>
                </a:solidFill>
              </a:rPr>
              <a:t>References</a:t>
            </a:r>
          </a:p>
        </p:txBody>
      </p:sp>
      <p:sp>
        <p:nvSpPr>
          <p:cNvPr id="4" name="Rectangle 1">
            <a:extLst>
              <a:ext uri="{FF2B5EF4-FFF2-40B4-BE49-F238E27FC236}">
                <a16:creationId xmlns:a16="http://schemas.microsoft.com/office/drawing/2014/main" id="{C741D9E3-6F2A-42AF-970D-5BD7993E5A54}"/>
              </a:ext>
            </a:extLst>
          </p:cNvPr>
          <p:cNvSpPr>
            <a:spLocks noGrp="1" noChangeArrowheads="1"/>
          </p:cNvSpPr>
          <p:nvPr>
            <p:ph idx="1"/>
          </p:nvPr>
        </p:nvSpPr>
        <p:spPr bwMode="auto">
          <a:xfrm>
            <a:off x="666755" y="569066"/>
            <a:ext cx="6248398" cy="565515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02000"/>
              </a:lnSpc>
              <a:spcBef>
                <a:spcPct val="0"/>
              </a:spcBef>
              <a:spcAft>
                <a:spcPts val="600"/>
              </a:spcAft>
              <a:buClrTx/>
              <a:buSzTx/>
              <a:buFontTx/>
              <a:buNone/>
              <a:tabLst/>
            </a:pP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Capital Market, 2018. </a:t>
            </a:r>
            <a:r>
              <a:rPr kumimoji="0" lang="en-US" altLang="en-US" sz="1400" b="0" i="1" u="none" strike="noStrike" cap="none" normalizeH="0" baseline="0" dirty="0">
                <a:ln>
                  <a:noFill/>
                </a:ln>
                <a:effectLst/>
                <a:latin typeface="+mj-lt"/>
                <a:ea typeface="Calibri" panose="020F0502020204030204" pitchFamily="34" charset="0"/>
                <a:cs typeface="Arial" panose="020B0604020202020204" pitchFamily="34" charset="0"/>
              </a:rPr>
              <a:t>Capital Market. </a:t>
            </a: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b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effectLst/>
                <a:latin typeface="+mj-lt"/>
                <a:ea typeface="Calibri" panose="020F0502020204030204" pitchFamily="34" charset="0"/>
                <a:cs typeface="Arial" panose="020B0604020202020204" pitchFamily="34" charset="0"/>
              </a:rPr>
              <a:t>http://www.capitalmarket.com/Company-Information/Information/About-Company/Bosch-Ltd/378</a:t>
            </a:r>
            <a:b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b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[Accessed 25 06 2019].</a:t>
            </a:r>
            <a:endParaRPr kumimoji="0" lang="en-GB" altLang="en-US" sz="1400" b="0" i="0" u="none" strike="noStrike" cap="none" normalizeH="0" baseline="0" dirty="0">
              <a:ln>
                <a:noFill/>
              </a:ln>
              <a:effectLst/>
              <a:latin typeface="+mj-lt"/>
              <a:cs typeface="Arial" panose="020B0604020202020204" pitchFamily="34" charset="0"/>
            </a:endParaRPr>
          </a:p>
          <a:p>
            <a:pPr marL="0" marR="0" lvl="0" indent="0" defTabSz="914400" rtl="0" eaLnBrk="0" fontAlgn="base" latinLnBrk="0" hangingPunct="0">
              <a:lnSpc>
                <a:spcPct val="102000"/>
              </a:lnSpc>
              <a:spcBef>
                <a:spcPct val="0"/>
              </a:spcBef>
              <a:spcAft>
                <a:spcPts val="600"/>
              </a:spcAft>
              <a:buClrTx/>
              <a:buSzTx/>
              <a:buFontTx/>
              <a:buNone/>
              <a:tabLst/>
            </a:pPr>
            <a:r>
              <a:rPr kumimoji="0" lang="en-US" altLang="en-US" sz="1400" b="0" i="0" u="none" strike="noStrike" cap="none" normalizeH="0" baseline="0" dirty="0" err="1">
                <a:ln>
                  <a:noFill/>
                </a:ln>
                <a:effectLst/>
                <a:latin typeface="+mj-lt"/>
                <a:ea typeface="Calibri" panose="020F0502020204030204" pitchFamily="34" charset="0"/>
                <a:cs typeface="Arial" panose="020B0604020202020204" pitchFamily="34" charset="0"/>
              </a:rPr>
              <a:t>Gazo</a:t>
            </a: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 R., 2018. </a:t>
            </a:r>
            <a:r>
              <a:rPr kumimoji="0" lang="en-US" altLang="en-US" sz="1400" b="0" i="1" u="none" strike="noStrike" cap="none" normalizeH="0" baseline="0" dirty="0">
                <a:ln>
                  <a:noFill/>
                </a:ln>
                <a:effectLst/>
                <a:latin typeface="+mj-lt"/>
                <a:ea typeface="Calibri" panose="020F0502020204030204" pitchFamily="34" charset="0"/>
                <a:cs typeface="Arial" panose="020B0604020202020204" pitchFamily="34" charset="0"/>
              </a:rPr>
              <a:t>A Systematic Literature Review for Better Understanding of Lean Driven Sustainability. </a:t>
            </a: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b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effectLst/>
                <a:latin typeface="+mj-lt"/>
                <a:ea typeface="Calibri" panose="020F0502020204030204" pitchFamily="34" charset="0"/>
                <a:cs typeface="Arial" panose="020B0604020202020204" pitchFamily="34" charset="0"/>
              </a:rPr>
              <a:t>https://www.researchgate.net/publication/326513152_A_Systematic_Literature_Review_for_Better_Understanding_of_Lean_Driven_Sustainability</a:t>
            </a:r>
            <a:b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b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[Accessed 24 06 2019].</a:t>
            </a:r>
            <a:endParaRPr kumimoji="0" lang="en-GB" altLang="en-US" sz="1400" b="0" i="0" u="none" strike="noStrike" cap="none" normalizeH="0" baseline="0" dirty="0">
              <a:ln>
                <a:noFill/>
              </a:ln>
              <a:effectLst/>
              <a:latin typeface="+mj-lt"/>
              <a:cs typeface="Arial" panose="020B0604020202020204" pitchFamily="34" charset="0"/>
            </a:endParaRPr>
          </a:p>
          <a:p>
            <a:pPr marL="0" marR="0" lvl="0" indent="0" defTabSz="914400" rtl="0" eaLnBrk="0" fontAlgn="base" latinLnBrk="0" hangingPunct="0">
              <a:lnSpc>
                <a:spcPct val="102000"/>
              </a:lnSpc>
              <a:spcBef>
                <a:spcPct val="0"/>
              </a:spcBef>
              <a:spcAft>
                <a:spcPts val="600"/>
              </a:spcAft>
              <a:buClrTx/>
              <a:buSzTx/>
              <a:buFontTx/>
              <a:buNone/>
              <a:tabLst/>
            </a:pPr>
            <a:r>
              <a:rPr kumimoji="0" lang="en-US" altLang="en-US" sz="1400" b="0" i="0" u="none" strike="noStrike" cap="none" normalizeH="0" baseline="0" dirty="0" err="1">
                <a:ln>
                  <a:noFill/>
                </a:ln>
                <a:effectLst/>
                <a:latin typeface="+mj-lt"/>
                <a:ea typeface="Calibri" panose="020F0502020204030204" pitchFamily="34" charset="0"/>
                <a:cs typeface="Arial" panose="020B0604020202020204" pitchFamily="34" charset="0"/>
              </a:rPr>
              <a:t>Intrieri</a:t>
            </a: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 C., 2017. </a:t>
            </a:r>
            <a:r>
              <a:rPr kumimoji="0" lang="en-US" altLang="en-US" sz="1400" b="0" i="1" u="none" strike="noStrike" cap="none" normalizeH="0" baseline="0" dirty="0" err="1">
                <a:ln>
                  <a:noFill/>
                </a:ln>
                <a:effectLst/>
                <a:latin typeface="+mj-lt"/>
                <a:ea typeface="Calibri" panose="020F0502020204030204" pitchFamily="34" charset="0"/>
                <a:cs typeface="Arial" panose="020B0604020202020204" pitchFamily="34" charset="0"/>
              </a:rPr>
              <a:t>Cerasis</a:t>
            </a:r>
            <a:r>
              <a:rPr kumimoji="0" lang="en-US" altLang="en-US" sz="1400" b="0" i="1" u="none" strike="noStrike" cap="none" normalizeH="0" baseline="0" dirty="0">
                <a:ln>
                  <a:noFill/>
                </a:ln>
                <a:effectLst/>
                <a:latin typeface="+mj-lt"/>
                <a:ea typeface="Calibri" panose="020F0502020204030204" pitchFamily="34" charset="0"/>
                <a:cs typeface="Arial" panose="020B0604020202020204" pitchFamily="34" charset="0"/>
              </a:rPr>
              <a:t>. </a:t>
            </a: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b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effectLst/>
                <a:latin typeface="+mj-lt"/>
                <a:ea typeface="Calibri" panose="020F0502020204030204" pitchFamily="34" charset="0"/>
                <a:cs typeface="Arial" panose="020B0604020202020204" pitchFamily="34" charset="0"/>
              </a:rPr>
              <a:t>https://cerasis.com/what-is-kanban/</a:t>
            </a:r>
            <a:b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b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[Accessed 24 06 2019].</a:t>
            </a:r>
            <a:endParaRPr kumimoji="0" lang="en-GB" altLang="en-US" sz="1400" b="0" i="0" u="none" strike="noStrike" cap="none" normalizeH="0" baseline="0" dirty="0">
              <a:ln>
                <a:noFill/>
              </a:ln>
              <a:effectLst/>
              <a:latin typeface="+mj-lt"/>
              <a:cs typeface="Arial" panose="020B0604020202020204" pitchFamily="34" charset="0"/>
            </a:endParaRPr>
          </a:p>
          <a:p>
            <a:pPr marL="0" marR="0" lvl="0" indent="0" defTabSz="914400" rtl="0" eaLnBrk="0" fontAlgn="base" latinLnBrk="0" hangingPunct="0">
              <a:lnSpc>
                <a:spcPct val="102000"/>
              </a:lnSpc>
              <a:spcBef>
                <a:spcPct val="0"/>
              </a:spcBef>
              <a:spcAft>
                <a:spcPts val="600"/>
              </a:spcAft>
              <a:buClrTx/>
              <a:buSzTx/>
              <a:buFontTx/>
              <a:buNone/>
              <a:tabLst/>
            </a:pPr>
            <a:r>
              <a:rPr kumimoji="0" lang="en-US" altLang="en-US" sz="1400" b="0" i="0" u="none" strike="noStrike" cap="none" normalizeH="0" baseline="0" dirty="0" err="1">
                <a:ln>
                  <a:noFill/>
                </a:ln>
                <a:effectLst/>
                <a:latin typeface="+mj-lt"/>
                <a:ea typeface="Calibri" panose="020F0502020204030204" pitchFamily="34" charset="0"/>
                <a:cs typeface="Arial" panose="020B0604020202020204" pitchFamily="34" charset="0"/>
              </a:rPr>
              <a:t>Matyus</a:t>
            </a: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 J., 2017. </a:t>
            </a:r>
            <a:r>
              <a:rPr kumimoji="0" lang="en-US" altLang="en-US" sz="1400" b="0" i="1" u="none" strike="noStrike" cap="none" normalizeH="0" baseline="0" dirty="0">
                <a:ln>
                  <a:noFill/>
                </a:ln>
                <a:effectLst/>
                <a:latin typeface="+mj-lt"/>
                <a:ea typeface="Calibri" panose="020F0502020204030204" pitchFamily="34" charset="0"/>
                <a:cs typeface="Arial" panose="020B0604020202020204" pitchFamily="34" charset="0"/>
              </a:rPr>
              <a:t>Lean Supply Chain </a:t>
            </a:r>
            <a:r>
              <a:rPr kumimoji="0" lang="en-US" altLang="en-US" sz="1400" b="0" i="1" u="none" strike="noStrike" cap="none" normalizeH="0" baseline="0" dirty="0" err="1">
                <a:ln>
                  <a:noFill/>
                </a:ln>
                <a:effectLst/>
                <a:latin typeface="+mj-lt"/>
                <a:ea typeface="Calibri" panose="020F0502020204030204" pitchFamily="34" charset="0"/>
                <a:cs typeface="Arial" panose="020B0604020202020204" pitchFamily="34" charset="0"/>
              </a:rPr>
              <a:t>Managment</a:t>
            </a:r>
            <a:r>
              <a:rPr kumimoji="0" lang="en-US" altLang="en-US" sz="1400" b="0" i="1" u="none" strike="noStrike" cap="none" normalizeH="0" baseline="0" dirty="0">
                <a:ln>
                  <a:noFill/>
                </a:ln>
                <a:effectLst/>
                <a:latin typeface="+mj-lt"/>
                <a:ea typeface="Calibri" panose="020F0502020204030204" pitchFamily="34" charset="0"/>
                <a:cs typeface="Arial" panose="020B0604020202020204" pitchFamily="34" charset="0"/>
              </a:rPr>
              <a:t>. </a:t>
            </a: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b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effectLst/>
                <a:latin typeface="+mj-lt"/>
                <a:ea typeface="Calibri" panose="020F0502020204030204" pitchFamily="34" charset="0"/>
                <a:cs typeface="Arial" panose="020B0604020202020204" pitchFamily="34" charset="0"/>
              </a:rPr>
              <a:t>https://study.com/academy/lesson/lean-supply-chain-management.html</a:t>
            </a:r>
            <a:b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b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[Accessed 22 06 2019].</a:t>
            </a:r>
            <a:endParaRPr kumimoji="0" lang="en-GB" altLang="en-US" sz="1400" b="0" i="0" u="none" strike="noStrike" cap="none" normalizeH="0" baseline="0" dirty="0">
              <a:ln>
                <a:noFill/>
              </a:ln>
              <a:effectLst/>
              <a:latin typeface="+mj-lt"/>
              <a:cs typeface="Arial" panose="020B0604020202020204" pitchFamily="34" charset="0"/>
            </a:endParaRPr>
          </a:p>
          <a:p>
            <a:pPr marL="0" marR="0" lvl="0" indent="0" defTabSz="914400" rtl="0" eaLnBrk="0" fontAlgn="base" latinLnBrk="0" hangingPunct="0">
              <a:lnSpc>
                <a:spcPct val="102000"/>
              </a:lnSpc>
              <a:spcBef>
                <a:spcPct val="0"/>
              </a:spcBef>
              <a:spcAft>
                <a:spcPts val="600"/>
              </a:spcAft>
              <a:buClrTx/>
              <a:buSzTx/>
              <a:buFontTx/>
              <a:buNone/>
              <a:tabLst/>
            </a:pPr>
            <a:r>
              <a:rPr kumimoji="0" lang="en-US" altLang="en-US" sz="1400" b="0" i="0" u="none" strike="noStrike" cap="none" normalizeH="0" baseline="0" dirty="0" err="1">
                <a:ln>
                  <a:noFill/>
                </a:ln>
                <a:effectLst/>
                <a:latin typeface="+mj-lt"/>
                <a:ea typeface="Calibri" panose="020F0502020204030204" pitchFamily="34" charset="0"/>
                <a:cs typeface="Arial" panose="020B0604020202020204" pitchFamily="34" charset="0"/>
              </a:rPr>
              <a:t>ReaserchGate.Net</a:t>
            </a: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 2004. </a:t>
            </a:r>
            <a:r>
              <a:rPr kumimoji="0" lang="en-US" altLang="en-US" sz="1400" b="0" i="1" u="none" strike="noStrike" cap="none" normalizeH="0" baseline="0" dirty="0">
                <a:ln>
                  <a:noFill/>
                </a:ln>
                <a:effectLst/>
                <a:latin typeface="+mj-lt"/>
                <a:ea typeface="Calibri" panose="020F0502020204030204" pitchFamily="34" charset="0"/>
                <a:cs typeface="Arial" panose="020B0604020202020204" pitchFamily="34" charset="0"/>
              </a:rPr>
              <a:t>Building a Lean supply chain. </a:t>
            </a: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b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effectLst/>
                <a:latin typeface="+mj-lt"/>
                <a:ea typeface="Calibri" panose="020F0502020204030204" pitchFamily="34" charset="0"/>
                <a:cs typeface="Arial" panose="020B0604020202020204" pitchFamily="34" charset="0"/>
              </a:rPr>
              <a:t>https://www.researchgate.net/publication/293343438_Building_a_Lean_supply_chain</a:t>
            </a:r>
            <a:b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br>
            <a:r>
              <a:rPr kumimoji="0" lang="en-US" altLang="en-US" sz="1400" b="0" i="0" u="none" strike="noStrike" cap="none" normalizeH="0" baseline="0" dirty="0">
                <a:ln>
                  <a:noFill/>
                </a:ln>
                <a:effectLst/>
                <a:latin typeface="+mj-lt"/>
                <a:ea typeface="Calibri" panose="020F0502020204030204" pitchFamily="34" charset="0"/>
                <a:cs typeface="Arial" panose="020B0604020202020204" pitchFamily="34" charset="0"/>
              </a:rPr>
              <a:t>[Accessed 25 06 2019].</a:t>
            </a:r>
            <a:endParaRPr kumimoji="0" lang="en-GB" altLang="en-US" sz="1400" b="0" i="0" u="none" strike="noStrike" cap="none" normalizeH="0" baseline="0" dirty="0">
              <a:ln>
                <a:noFill/>
              </a:ln>
              <a:effectLst/>
              <a:latin typeface="+mj-lt"/>
              <a:cs typeface="Arial" panose="020B0604020202020204" pitchFamily="34" charset="0"/>
            </a:endParaRPr>
          </a:p>
          <a:p>
            <a:pPr marL="0" marR="0" lvl="0" indent="0" defTabSz="914400" rtl="0" eaLnBrk="0" fontAlgn="base" latinLnBrk="0" hangingPunct="0">
              <a:lnSpc>
                <a:spcPct val="102000"/>
              </a:lnSpc>
              <a:spcBef>
                <a:spcPct val="0"/>
              </a:spcBef>
              <a:spcAft>
                <a:spcPts val="600"/>
              </a:spcAft>
              <a:buClrTx/>
              <a:buSzTx/>
              <a:buFontTx/>
              <a:buNone/>
              <a:tabLst/>
            </a:pPr>
            <a:endParaRPr kumimoji="0" lang="en-GB" altLang="en-US" sz="1400" b="0" i="0" u="none" strike="noStrike" cap="none" normalizeH="0" baseline="0" dirty="0">
              <a:ln>
                <a:noFill/>
              </a:ln>
              <a:effectLst/>
              <a:latin typeface="Arial" panose="020B0604020202020204" pitchFamily="34" charset="0"/>
            </a:endParaRPr>
          </a:p>
        </p:txBody>
      </p:sp>
      <p:cxnSp>
        <p:nvCxnSpPr>
          <p:cNvPr id="13" name="Straight Connector 12">
            <a:extLst>
              <a:ext uri="{FF2B5EF4-FFF2-40B4-BE49-F238E27FC236}">
                <a16:creationId xmlns:a16="http://schemas.microsoft.com/office/drawing/2014/main" id="{ADC544FB-7860-4381-935B-43879C94F6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86703" y="1257300"/>
            <a:ext cx="0" cy="560070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6">
            <a:extLst>
              <a:ext uri="{FF2B5EF4-FFF2-40B4-BE49-F238E27FC236}">
                <a16:creationId xmlns:a16="http://schemas.microsoft.com/office/drawing/2014/main" id="{D9949DD4-1FB3-4162-9489-E2488DEC3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393747"/>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2"/>
          </a:solidFill>
          <a:ln w="0">
            <a:noFill/>
            <a:prstDash val="solid"/>
            <a:round/>
            <a:headEnd/>
            <a:tailEnd/>
          </a:ln>
        </p:spPr>
      </p:sp>
    </p:spTree>
    <p:extLst>
      <p:ext uri="{BB962C8B-B14F-4D97-AF65-F5344CB8AC3E}">
        <p14:creationId xmlns:p14="http://schemas.microsoft.com/office/powerpoint/2010/main" val="355730150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ECD25A4C-D97E-4C12-84B1-63580BFFAE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730</TotalTime>
  <Words>1291</Words>
  <Application>Microsoft Office PowerPoint</Application>
  <PresentationFormat>Widescreen</PresentationFormat>
  <Paragraphs>187</Paragraphs>
  <Slides>15</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Schoolbook</vt:lpstr>
      <vt:lpstr>Corbel</vt:lpstr>
      <vt:lpstr>Headlines</vt:lpstr>
      <vt:lpstr>Lean Supply Management </vt:lpstr>
      <vt:lpstr>Questions;  1.Analyse the kind of wastes that are occurring in your chosen area, and where possible try to quantify.   2.evaluate what improvements could be made to reduce or eliminate the wastes that are occurring. </vt:lpstr>
      <vt:lpstr>Scope: </vt:lpstr>
      <vt:lpstr>Introduction</vt:lpstr>
      <vt:lpstr>What is LEAN?</vt:lpstr>
      <vt:lpstr>What is LEAN?</vt:lpstr>
      <vt:lpstr>The Firm</vt:lpstr>
      <vt:lpstr>What do they currently look like? </vt:lpstr>
      <vt:lpstr>Ways to make them more lean   Kaban System</vt:lpstr>
      <vt:lpstr>Ways to make them more lean  </vt:lpstr>
      <vt:lpstr>Lean vs. Agile</vt:lpstr>
      <vt:lpstr>Recommendations</vt:lpstr>
      <vt:lpstr>Conclusion</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Lean Supply Management </dc:title>
  <dc:creator>Al Payne</dc:creator>
  <cp:lastModifiedBy>Al Payne</cp:lastModifiedBy>
  <cp:revision>1</cp:revision>
  <dcterms:created xsi:type="dcterms:W3CDTF">2019-06-27T08:31:58Z</dcterms:created>
  <dcterms:modified xsi:type="dcterms:W3CDTF">2019-06-27T20:57:21Z</dcterms:modified>
</cp:coreProperties>
</file>