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sldIdLst>
    <p:sldId id="256" r:id="rId2"/>
    <p:sldId id="257" r:id="rId3"/>
    <p:sldId id="258" r:id="rId4"/>
    <p:sldId id="259" r:id="rId5"/>
    <p:sldId id="260" r:id="rId6"/>
    <p:sldId id="268" r:id="rId7"/>
    <p:sldId id="261" r:id="rId8"/>
    <p:sldId id="263" r:id="rId9"/>
    <p:sldId id="269" r:id="rId10"/>
    <p:sldId id="266" r:id="rId11"/>
    <p:sldId id="271" r:id="rId12"/>
    <p:sldId id="270" r:id="rId13"/>
    <p:sldId id="272" r:id="rId14"/>
    <p:sldId id="267" r:id="rId15"/>
  </p:sldIdLst>
  <p:sldSz cx="18288000" cy="10287000"/>
  <p:notesSz cx="6858000" cy="9144000"/>
  <p:embeddedFontLst>
    <p:embeddedFont>
      <p:font typeface="Calibri" panose="020F0502020204030204" pitchFamily="34" charset="0"/>
      <p:regular r:id="rId16"/>
      <p:bold r:id="rId17"/>
      <p:italic r:id="rId18"/>
      <p:boldItalic r:id="rId19"/>
    </p:embeddedFont>
    <p:embeddedFont>
      <p:font typeface="Glacial Indifference" panose="020B0604020202020204" charset="0"/>
      <p:regular r:id="rId20"/>
    </p:embeddedFont>
    <p:embeddedFont>
      <p:font typeface="Heebo Bold" panose="020B0604020202020204" charset="-79"/>
      <p:regular r:id="rId21"/>
    </p:embeddedFont>
    <p:embeddedFont>
      <p:font typeface="Helios Extended Bold" panose="020B0604020202020204" charset="0"/>
      <p:regular r:id="rId22"/>
    </p:embeddedFont>
    <p:embeddedFont>
      <p:font typeface="Lato" panose="020F0502020204030203" pitchFamily="34" charset="0"/>
      <p:regular r:id="rId23"/>
      <p:bold r:id="rId24"/>
      <p:italic r:id="rId25"/>
      <p:boldItalic r:id="rId26"/>
    </p:embeddedFont>
    <p:embeddedFont>
      <p:font typeface="Lato Bold" panose="020F0502020204030203" charset="0"/>
      <p:regular r:id="rId2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CEEA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64" d="100"/>
          <a:sy n="64" d="100"/>
        </p:scale>
        <p:origin x="32" y="91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font" Target="fonts/font11.fntdata"/><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font" Target="fonts/font10.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9.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8.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4.fntdata"/><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font" Target="fonts/font12.fntdata"/><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CF5"/>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3/19/2026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4.sv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2083342">
            <a:off x="12347359" y="-1716641"/>
            <a:ext cx="7511977" cy="9699130"/>
          </a:xfrm>
          <a:custGeom>
            <a:avLst/>
            <a:gdLst/>
            <a:ahLst/>
            <a:cxnLst/>
            <a:rect l="l" t="t" r="r" b="b"/>
            <a:pathLst>
              <a:path w="7511977" h="9699130">
                <a:moveTo>
                  <a:pt x="0" y="0"/>
                </a:moveTo>
                <a:lnTo>
                  <a:pt x="7511976" y="0"/>
                </a:lnTo>
                <a:lnTo>
                  <a:pt x="7511976" y="9699131"/>
                </a:lnTo>
                <a:lnTo>
                  <a:pt x="0" y="969913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a:off x="12051194" y="2234314"/>
            <a:ext cx="6236806" cy="8052686"/>
          </a:xfrm>
          <a:custGeom>
            <a:avLst/>
            <a:gdLst/>
            <a:ahLst/>
            <a:cxnLst/>
            <a:rect l="l" t="t" r="r" b="b"/>
            <a:pathLst>
              <a:path w="6236806" h="8052686">
                <a:moveTo>
                  <a:pt x="0" y="0"/>
                </a:moveTo>
                <a:lnTo>
                  <a:pt x="6236806" y="0"/>
                </a:lnTo>
                <a:lnTo>
                  <a:pt x="6236806" y="8052686"/>
                </a:lnTo>
                <a:lnTo>
                  <a:pt x="0" y="805268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rot="-10800000">
            <a:off x="0" y="0"/>
            <a:ext cx="2655819" cy="4132861"/>
          </a:xfrm>
          <a:custGeom>
            <a:avLst/>
            <a:gdLst/>
            <a:ahLst/>
            <a:cxnLst/>
            <a:rect l="l" t="t" r="r" b="b"/>
            <a:pathLst>
              <a:path w="2655819" h="4132861">
                <a:moveTo>
                  <a:pt x="0" y="0"/>
                </a:moveTo>
                <a:lnTo>
                  <a:pt x="2655819" y="0"/>
                </a:lnTo>
                <a:lnTo>
                  <a:pt x="2655819" y="4132861"/>
                </a:lnTo>
                <a:lnTo>
                  <a:pt x="0" y="413286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7" name="TextBox 7"/>
          <p:cNvSpPr txBox="1"/>
          <p:nvPr/>
        </p:nvSpPr>
        <p:spPr>
          <a:xfrm>
            <a:off x="2343741" y="8683785"/>
            <a:ext cx="3086100" cy="985184"/>
          </a:xfrm>
          <a:prstGeom prst="rect">
            <a:avLst/>
          </a:prstGeom>
        </p:spPr>
        <p:txBody>
          <a:bodyPr lIns="50800" tIns="50800" rIns="50800" bIns="50800" rtlCol="0" anchor="ctr"/>
          <a:lstStyle/>
          <a:p>
            <a:pPr algn="ctr">
              <a:lnSpc>
                <a:spcPts val="3079"/>
              </a:lnSpc>
            </a:pPr>
            <a:r>
              <a:rPr lang="en-US" sz="2199" spc="219" dirty="0">
                <a:solidFill>
                  <a:srgbClr val="FFFFFF"/>
                </a:solidFill>
                <a:latin typeface="Lato"/>
                <a:ea typeface="Lato"/>
                <a:cs typeface="Lato"/>
                <a:sym typeface="Lato"/>
              </a:rPr>
              <a:t>02 June, 2025</a:t>
            </a:r>
          </a:p>
        </p:txBody>
      </p:sp>
      <p:sp>
        <p:nvSpPr>
          <p:cNvPr id="8" name="TextBox 8"/>
          <p:cNvSpPr txBox="1"/>
          <p:nvPr/>
        </p:nvSpPr>
        <p:spPr>
          <a:xfrm>
            <a:off x="2958125" y="706894"/>
            <a:ext cx="12371749" cy="2039917"/>
          </a:xfrm>
          <a:prstGeom prst="rect">
            <a:avLst/>
          </a:prstGeom>
        </p:spPr>
        <p:txBody>
          <a:bodyPr lIns="0" tIns="0" rIns="0" bIns="0" rtlCol="0" anchor="t">
            <a:spAutoFit/>
          </a:bodyPr>
          <a:lstStyle/>
          <a:p>
            <a:pPr marL="0" lvl="0" indent="0" algn="l">
              <a:lnSpc>
                <a:spcPts val="8400"/>
              </a:lnSpc>
            </a:pPr>
            <a:r>
              <a:rPr lang="en-US" sz="4800" b="1" spc="300" dirty="0">
                <a:solidFill>
                  <a:srgbClr val="000000"/>
                </a:solidFill>
                <a:latin typeface="Helios Extended Bold"/>
                <a:ea typeface="Helios Extended Bold"/>
                <a:cs typeface="Helios Extended Bold"/>
                <a:sym typeface="Helios Extended Bold"/>
              </a:rPr>
              <a:t>Quality Assurance and Service Improvement in Healthcare</a:t>
            </a:r>
          </a:p>
        </p:txBody>
      </p:sp>
      <p:sp>
        <p:nvSpPr>
          <p:cNvPr id="9" name="TextBox 9"/>
          <p:cNvSpPr txBox="1"/>
          <p:nvPr/>
        </p:nvSpPr>
        <p:spPr>
          <a:xfrm>
            <a:off x="3270312" y="3114702"/>
            <a:ext cx="10199725" cy="1627369"/>
          </a:xfrm>
          <a:prstGeom prst="rect">
            <a:avLst/>
          </a:prstGeom>
        </p:spPr>
        <p:txBody>
          <a:bodyPr wrap="square" lIns="0" tIns="0" rIns="0" bIns="0" rtlCol="0" anchor="t">
            <a:spAutoFit/>
          </a:bodyPr>
          <a:lstStyle/>
          <a:p>
            <a:pPr marL="0" lvl="0" indent="0" algn="l">
              <a:lnSpc>
                <a:spcPts val="3219"/>
              </a:lnSpc>
            </a:pPr>
            <a:r>
              <a:rPr lang="en-US" sz="2299" b="1" spc="229" dirty="0">
                <a:solidFill>
                  <a:srgbClr val="000000"/>
                </a:solidFill>
                <a:latin typeface="Heebo Bold"/>
                <a:ea typeface="Heebo Bold"/>
                <a:cs typeface="Heebo Bold"/>
                <a:sym typeface="Heebo Bold"/>
              </a:rPr>
              <a:t>Case Study Analysis: Leeds Maternity Services Safety Failures</a:t>
            </a:r>
          </a:p>
          <a:p>
            <a:pPr marL="0" lvl="0" indent="0" algn="l">
              <a:lnSpc>
                <a:spcPts val="3219"/>
              </a:lnSpc>
            </a:pPr>
            <a:endParaRPr lang="en-US" sz="2299" b="1" spc="229" dirty="0">
              <a:solidFill>
                <a:srgbClr val="000000"/>
              </a:solidFill>
              <a:latin typeface="Heebo Bold"/>
              <a:ea typeface="Heebo Bold"/>
              <a:cs typeface="Heebo Bold"/>
              <a:sym typeface="Heebo Bold"/>
            </a:endParaRPr>
          </a:p>
          <a:p>
            <a:pPr marL="0" lvl="0" indent="0" algn="l">
              <a:lnSpc>
                <a:spcPts val="3219"/>
              </a:lnSpc>
            </a:pPr>
            <a:r>
              <a:rPr lang="en-US" sz="2299" b="1" spc="229" dirty="0">
                <a:solidFill>
                  <a:srgbClr val="000000"/>
                </a:solidFill>
                <a:latin typeface="Heebo Bold"/>
                <a:ea typeface="Heebo Bold"/>
                <a:cs typeface="Heebo Bold"/>
                <a:sym typeface="Heebo Bold"/>
              </a:rPr>
              <a:t>Module Code: LCHS7006</a:t>
            </a:r>
          </a:p>
          <a:p>
            <a:pPr marL="0" lvl="0" indent="0" algn="l">
              <a:lnSpc>
                <a:spcPts val="3219"/>
              </a:lnSpc>
            </a:pPr>
            <a:r>
              <a:rPr lang="en-US" sz="2299" b="1" spc="229" dirty="0">
                <a:solidFill>
                  <a:srgbClr val="000000"/>
                </a:solidFill>
                <a:latin typeface="Heebo Bold"/>
                <a:ea typeface="Heebo Bold"/>
                <a:cs typeface="Heebo Bold"/>
                <a:sym typeface="Heebo Bold"/>
              </a:rPr>
              <a:t>Module Title: Quality Assurance and Service Improvements</a:t>
            </a:r>
          </a:p>
        </p:txBody>
      </p:sp>
      <p:sp>
        <p:nvSpPr>
          <p:cNvPr id="10" name="TextBox 10"/>
          <p:cNvSpPr txBox="1"/>
          <p:nvPr/>
        </p:nvSpPr>
        <p:spPr>
          <a:xfrm>
            <a:off x="2343741" y="5830926"/>
            <a:ext cx="4895260" cy="828560"/>
          </a:xfrm>
          <a:prstGeom prst="rect">
            <a:avLst/>
          </a:prstGeom>
        </p:spPr>
        <p:txBody>
          <a:bodyPr wrap="square" lIns="0" tIns="0" rIns="0" bIns="0" rtlCol="0" anchor="t">
            <a:spAutoFit/>
          </a:bodyPr>
          <a:lstStyle/>
          <a:p>
            <a:pPr marL="0" lvl="0" indent="0" algn="l">
              <a:lnSpc>
                <a:spcPts val="3359"/>
              </a:lnSpc>
              <a:spcBef>
                <a:spcPct val="0"/>
              </a:spcBef>
            </a:pPr>
            <a:r>
              <a:rPr lang="en-US" sz="2399" b="1" spc="239" dirty="0">
                <a:solidFill>
                  <a:srgbClr val="000000"/>
                </a:solidFill>
                <a:latin typeface="Lato Bold"/>
                <a:ea typeface="Lato Bold"/>
                <a:cs typeface="Lato Bold"/>
                <a:sym typeface="Lato Bold"/>
              </a:rPr>
              <a:t>Name: MD Nasir Uddin Nahid</a:t>
            </a:r>
          </a:p>
          <a:p>
            <a:pPr marL="0" lvl="0" indent="0" algn="l">
              <a:lnSpc>
                <a:spcPts val="3359"/>
              </a:lnSpc>
              <a:spcBef>
                <a:spcPct val="0"/>
              </a:spcBef>
            </a:pPr>
            <a:r>
              <a:rPr lang="en-US" sz="2399" b="1" spc="239" dirty="0">
                <a:solidFill>
                  <a:srgbClr val="000000"/>
                </a:solidFill>
                <a:latin typeface="Lato Bold"/>
                <a:ea typeface="Lato Bold"/>
                <a:cs typeface="Lato Bold"/>
                <a:sym typeface="Lato Bold"/>
              </a:rPr>
              <a:t>Student ID: 2432642 </a:t>
            </a:r>
          </a:p>
        </p:txBody>
      </p:sp>
      <p:sp>
        <p:nvSpPr>
          <p:cNvPr id="12" name="Rectangle: Rounded Corners 11">
            <a:extLst>
              <a:ext uri="{FF2B5EF4-FFF2-40B4-BE49-F238E27FC236}">
                <a16:creationId xmlns:a16="http://schemas.microsoft.com/office/drawing/2014/main" id="{D04773B1-2E65-4D0F-AE11-A720F1F0B15A}"/>
              </a:ext>
            </a:extLst>
          </p:cNvPr>
          <p:cNvSpPr/>
          <p:nvPr/>
        </p:nvSpPr>
        <p:spPr>
          <a:xfrm>
            <a:off x="13017247" y="3460551"/>
            <a:ext cx="6172200" cy="4079639"/>
          </a:xfrm>
          <a:prstGeom prst="roundRect">
            <a:avLst/>
          </a:prstGeom>
          <a:blipFill>
            <a:blip r:embed="rId6"/>
            <a:stretch>
              <a:fillRect/>
            </a:stretch>
          </a:blipFill>
          <a:ln w="571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0284198" flipH="1">
            <a:off x="11429986" y="-3416142"/>
            <a:ext cx="7511977" cy="9699130"/>
          </a:xfrm>
          <a:custGeom>
            <a:avLst/>
            <a:gdLst/>
            <a:ahLst/>
            <a:cxnLst/>
            <a:rect l="l" t="t" r="r" b="b"/>
            <a:pathLst>
              <a:path w="7511977" h="9699130">
                <a:moveTo>
                  <a:pt x="7511977" y="0"/>
                </a:moveTo>
                <a:lnTo>
                  <a:pt x="0" y="0"/>
                </a:lnTo>
                <a:lnTo>
                  <a:pt x="0" y="9699131"/>
                </a:lnTo>
                <a:lnTo>
                  <a:pt x="7511977" y="9699131"/>
                </a:lnTo>
                <a:lnTo>
                  <a:pt x="7511977"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rot="746055" flipH="1">
            <a:off x="-782786" y="3487429"/>
            <a:ext cx="5985173" cy="7727790"/>
          </a:xfrm>
          <a:custGeom>
            <a:avLst/>
            <a:gdLst/>
            <a:ahLst/>
            <a:cxnLst/>
            <a:rect l="l" t="t" r="r" b="b"/>
            <a:pathLst>
              <a:path w="5985173" h="7727790">
                <a:moveTo>
                  <a:pt x="5985173" y="0"/>
                </a:moveTo>
                <a:lnTo>
                  <a:pt x="0" y="0"/>
                </a:lnTo>
                <a:lnTo>
                  <a:pt x="0" y="7727790"/>
                </a:lnTo>
                <a:lnTo>
                  <a:pt x="5985173" y="7727790"/>
                </a:lnTo>
                <a:lnTo>
                  <a:pt x="5985173"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rot="-10800000">
            <a:off x="0" y="0"/>
            <a:ext cx="2655819" cy="4132861"/>
          </a:xfrm>
          <a:custGeom>
            <a:avLst/>
            <a:gdLst/>
            <a:ahLst/>
            <a:cxnLst/>
            <a:rect l="l" t="t" r="r" b="b"/>
            <a:pathLst>
              <a:path w="2655819" h="4132861">
                <a:moveTo>
                  <a:pt x="0" y="0"/>
                </a:moveTo>
                <a:lnTo>
                  <a:pt x="2655819" y="0"/>
                </a:lnTo>
                <a:lnTo>
                  <a:pt x="2655819" y="4132861"/>
                </a:lnTo>
                <a:lnTo>
                  <a:pt x="0" y="413286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TextBox 6"/>
          <p:cNvSpPr txBox="1"/>
          <p:nvPr/>
        </p:nvSpPr>
        <p:spPr>
          <a:xfrm>
            <a:off x="4419600" y="739348"/>
            <a:ext cx="6996120" cy="1001364"/>
          </a:xfrm>
          <a:prstGeom prst="rect">
            <a:avLst/>
          </a:prstGeom>
        </p:spPr>
        <p:txBody>
          <a:bodyPr lIns="0" tIns="0" rIns="0" bIns="0" rtlCol="0" anchor="t">
            <a:spAutoFit/>
          </a:bodyPr>
          <a:lstStyle/>
          <a:p>
            <a:pPr marL="0" lvl="0" indent="0" algn="r">
              <a:lnSpc>
                <a:spcPts val="8400"/>
              </a:lnSpc>
            </a:pPr>
            <a:r>
              <a:rPr lang="en-US" sz="6000" b="1" spc="300">
                <a:solidFill>
                  <a:srgbClr val="000000"/>
                </a:solidFill>
                <a:latin typeface="Helios Extended Bold"/>
                <a:ea typeface="Helios Extended Bold"/>
                <a:cs typeface="Helios Extended Bold"/>
                <a:sym typeface="Helios Extended Bold"/>
              </a:rPr>
              <a:t>Introduction</a:t>
            </a:r>
          </a:p>
        </p:txBody>
      </p:sp>
      <p:sp>
        <p:nvSpPr>
          <p:cNvPr id="7" name="TextBox 7"/>
          <p:cNvSpPr txBox="1"/>
          <p:nvPr/>
        </p:nvSpPr>
        <p:spPr>
          <a:xfrm>
            <a:off x="2671769" y="2285164"/>
            <a:ext cx="13406431" cy="6586418"/>
          </a:xfrm>
          <a:prstGeom prst="rect">
            <a:avLst/>
          </a:prstGeom>
        </p:spPr>
        <p:txBody>
          <a:bodyPr wrap="square" lIns="0" tIns="0" rIns="0" bIns="0" rtlCol="0" anchor="t">
            <a:spAutoFit/>
          </a:bodyPr>
          <a:lstStyle/>
          <a:p>
            <a:pPr lvl="0" algn="just">
              <a:lnSpc>
                <a:spcPct val="150000"/>
              </a:lnSpc>
            </a:pPr>
            <a:r>
              <a:rPr lang="en-US" sz="2400">
                <a:solidFill>
                  <a:srgbClr val="000000"/>
                </a:solidFill>
                <a:latin typeface="Glacial Indifference"/>
                <a:ea typeface="Glacial Indifference"/>
                <a:cs typeface="Times New Roman" panose="02020603050405020304" pitchFamily="18" charset="0"/>
                <a:sym typeface="Glacial Indifference"/>
              </a:rPr>
              <a:t>This presentation discusses safety incidents found in the maternity services in Leeds Teaching Hospitals NHS Trust and covers their causes and origins using healthcare quality management theories (Walshe and Smith, 2016).</a:t>
            </a:r>
          </a:p>
          <a:p>
            <a:pPr marL="0" lvl="0" indent="0" algn="just">
              <a:lnSpc>
                <a:spcPct val="150000"/>
              </a:lnSpc>
            </a:pPr>
            <a:r>
              <a:rPr lang="en-US" sz="2400">
                <a:solidFill>
                  <a:srgbClr val="000000"/>
                </a:solidFill>
                <a:latin typeface="Glacial Indifference"/>
                <a:ea typeface="Glacial Indifference"/>
                <a:cs typeface="Times New Roman" panose="02020603050405020304" pitchFamily="18" charset="0"/>
                <a:sym typeface="Glacial Indifference"/>
              </a:rPr>
              <a:t>The most important goals of the presentation are:</a:t>
            </a:r>
          </a:p>
          <a:p>
            <a:pPr marL="800100" lvl="1" indent="-342900" algn="just">
              <a:lnSpc>
                <a:spcPct val="150000"/>
              </a:lnSpc>
              <a:buFont typeface="Wingdings" panose="05000000000000000000" pitchFamily="2" charset="2"/>
              <a:buChar char="v"/>
            </a:pPr>
            <a:r>
              <a:rPr lang="en-US" sz="2400">
                <a:solidFill>
                  <a:srgbClr val="000000"/>
                </a:solidFill>
                <a:latin typeface="Glacial Indifference"/>
                <a:ea typeface="Glacial Indifference"/>
                <a:cs typeface="Times New Roman" panose="02020603050405020304" pitchFamily="18" charset="0"/>
                <a:sym typeface="Glacial Indifference"/>
              </a:rPr>
              <a:t>Analyse the quality failures in the Leeds maternity services.</a:t>
            </a:r>
          </a:p>
          <a:p>
            <a:pPr marL="800100" lvl="1" indent="-342900" algn="just">
              <a:lnSpc>
                <a:spcPct val="150000"/>
              </a:lnSpc>
              <a:buFont typeface="Wingdings" panose="05000000000000000000" pitchFamily="2" charset="2"/>
              <a:buChar char="v"/>
            </a:pPr>
            <a:r>
              <a:rPr lang="en-US" sz="2400">
                <a:solidFill>
                  <a:srgbClr val="000000"/>
                </a:solidFill>
                <a:latin typeface="Glacial Indifference"/>
                <a:ea typeface="Glacial Indifference"/>
                <a:cs typeface="Times New Roman" panose="02020603050405020304" pitchFamily="18" charset="0"/>
                <a:sym typeface="Glacial Indifference"/>
              </a:rPr>
              <a:t>Determine the root causes of the safety problems through systems-based safety models.</a:t>
            </a:r>
          </a:p>
          <a:p>
            <a:pPr marL="800100" lvl="1" indent="-342900" algn="just">
              <a:lnSpc>
                <a:spcPct val="150000"/>
              </a:lnSpc>
              <a:buFont typeface="Wingdings" panose="05000000000000000000" pitchFamily="2" charset="2"/>
              <a:buChar char="v"/>
            </a:pPr>
            <a:r>
              <a:rPr lang="en-US" sz="2400">
                <a:solidFill>
                  <a:srgbClr val="000000"/>
                </a:solidFill>
                <a:latin typeface="Glacial Indifference"/>
                <a:ea typeface="Glacial Indifference"/>
                <a:cs typeface="Times New Roman" panose="02020603050405020304" pitchFamily="18" charset="0"/>
                <a:sym typeface="Glacial Indifference"/>
              </a:rPr>
              <a:t>Examine policy and governance-related problems that affect healthcare service provision.</a:t>
            </a:r>
          </a:p>
          <a:p>
            <a:pPr marL="800100" lvl="1" indent="-342900" algn="just">
              <a:lnSpc>
                <a:spcPct val="150000"/>
              </a:lnSpc>
              <a:buFont typeface="Wingdings" panose="05000000000000000000" pitchFamily="2" charset="2"/>
              <a:buChar char="v"/>
            </a:pPr>
            <a:r>
              <a:rPr lang="en-US" sz="2400">
                <a:solidFill>
                  <a:srgbClr val="000000"/>
                </a:solidFill>
                <a:latin typeface="Glacial Indifference"/>
                <a:ea typeface="Glacial Indifference"/>
                <a:cs typeface="Times New Roman" panose="02020603050405020304" pitchFamily="18" charset="0"/>
                <a:sym typeface="Glacial Indifference"/>
              </a:rPr>
              <a:t>Determine the effects of such failures on quality, efficiency and equity of healthcare.</a:t>
            </a:r>
          </a:p>
          <a:p>
            <a:pPr marL="800100" lvl="1" indent="-342900" algn="just">
              <a:lnSpc>
                <a:spcPct val="150000"/>
              </a:lnSpc>
              <a:buFont typeface="Wingdings" panose="05000000000000000000" pitchFamily="2" charset="2"/>
              <a:buChar char="v"/>
            </a:pPr>
            <a:r>
              <a:rPr lang="en-US" sz="2400">
                <a:solidFill>
                  <a:srgbClr val="000000"/>
                </a:solidFill>
                <a:latin typeface="Glacial Indifference"/>
                <a:ea typeface="Glacial Indifference"/>
                <a:cs typeface="Times New Roman" panose="02020603050405020304" pitchFamily="18" charset="0"/>
                <a:sym typeface="Glacial Indifference"/>
              </a:rPr>
              <a:t>Discuss a brief description of the structure of the Component 2 report.</a:t>
            </a:r>
          </a:p>
          <a:p>
            <a:pPr lvl="1" algn="just">
              <a:lnSpc>
                <a:spcPct val="150000"/>
              </a:lnSpc>
            </a:pPr>
            <a:endParaRPr lang="en-US" sz="2400">
              <a:solidFill>
                <a:srgbClr val="000000"/>
              </a:solidFill>
              <a:latin typeface="Glacial Indifference"/>
              <a:ea typeface="Glacial Indifference"/>
              <a:cs typeface="Times New Roman" panose="02020603050405020304" pitchFamily="18" charset="0"/>
              <a:sym typeface="Glacial Indifference"/>
            </a:endParaRPr>
          </a:p>
          <a:p>
            <a:pPr marL="0" lvl="0" indent="0" algn="just">
              <a:lnSpc>
                <a:spcPct val="150000"/>
              </a:lnSpc>
            </a:pPr>
            <a:r>
              <a:rPr lang="en-US" sz="2400">
                <a:solidFill>
                  <a:srgbClr val="000000"/>
                </a:solidFill>
                <a:latin typeface="Glacial Indifference"/>
                <a:ea typeface="Glacial Indifference"/>
                <a:cs typeface="Times New Roman" panose="02020603050405020304" pitchFamily="18" charset="0"/>
                <a:sym typeface="Glacial Indifference"/>
              </a:rPr>
              <a:t>Healthcare quality management is aimed at enhancing the safety of the patients, the accountability, and care delivery effectiveness (Donabedian, 1988)</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1797614">
            <a:off x="-1385118" y="-3167783"/>
            <a:ext cx="7511977" cy="9699130"/>
          </a:xfrm>
          <a:custGeom>
            <a:avLst/>
            <a:gdLst/>
            <a:ahLst/>
            <a:cxnLst/>
            <a:rect l="l" t="t" r="r" b="b"/>
            <a:pathLst>
              <a:path w="7511977" h="9699130">
                <a:moveTo>
                  <a:pt x="0" y="0"/>
                </a:moveTo>
                <a:lnTo>
                  <a:pt x="7511977" y="0"/>
                </a:lnTo>
                <a:lnTo>
                  <a:pt x="7511977" y="9699131"/>
                </a:lnTo>
                <a:lnTo>
                  <a:pt x="0" y="969913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TextBox 3"/>
          <p:cNvSpPr txBox="1"/>
          <p:nvPr/>
        </p:nvSpPr>
        <p:spPr>
          <a:xfrm>
            <a:off x="2491826" y="1181100"/>
            <a:ext cx="14523548" cy="1001364"/>
          </a:xfrm>
          <a:prstGeom prst="rect">
            <a:avLst/>
          </a:prstGeom>
        </p:spPr>
        <p:txBody>
          <a:bodyPr lIns="0" tIns="0" rIns="0" bIns="0" rtlCol="0" anchor="t">
            <a:spAutoFit/>
          </a:bodyPr>
          <a:lstStyle/>
          <a:p>
            <a:pPr marL="0" lvl="0" indent="0" algn="l">
              <a:lnSpc>
                <a:spcPts val="8400"/>
              </a:lnSpc>
            </a:pPr>
            <a:r>
              <a:rPr lang="en-US" sz="6000" b="1" spc="300">
                <a:solidFill>
                  <a:srgbClr val="000000"/>
                </a:solidFill>
                <a:latin typeface="Helios Extended Bold"/>
                <a:ea typeface="Helios Extended Bold"/>
                <a:cs typeface="Helios Extended Bold"/>
                <a:sym typeface="Helios Extended Bold"/>
              </a:rPr>
              <a:t>Background of the Case</a:t>
            </a:r>
          </a:p>
        </p:txBody>
      </p:sp>
      <p:sp>
        <p:nvSpPr>
          <p:cNvPr id="20" name="Freeform 20"/>
          <p:cNvSpPr/>
          <p:nvPr/>
        </p:nvSpPr>
        <p:spPr>
          <a:xfrm rot="10505412" flipH="1">
            <a:off x="13583879" y="-1410830"/>
            <a:ext cx="7511977" cy="9699130"/>
          </a:xfrm>
          <a:custGeom>
            <a:avLst/>
            <a:gdLst/>
            <a:ahLst/>
            <a:cxnLst/>
            <a:rect l="l" t="t" r="r" b="b"/>
            <a:pathLst>
              <a:path w="7511977" h="9699130">
                <a:moveTo>
                  <a:pt x="7511976" y="0"/>
                </a:moveTo>
                <a:lnTo>
                  <a:pt x="0" y="0"/>
                </a:lnTo>
                <a:lnTo>
                  <a:pt x="0" y="9699130"/>
                </a:lnTo>
                <a:lnTo>
                  <a:pt x="7511976" y="9699130"/>
                </a:lnTo>
                <a:lnTo>
                  <a:pt x="751197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22" name="TextBox 7">
            <a:extLst>
              <a:ext uri="{FF2B5EF4-FFF2-40B4-BE49-F238E27FC236}">
                <a16:creationId xmlns:a16="http://schemas.microsoft.com/office/drawing/2014/main" id="{A18FBFEE-90B9-DFE4-277F-E237F76D10B3}"/>
              </a:ext>
            </a:extLst>
          </p:cNvPr>
          <p:cNvSpPr txBox="1"/>
          <p:nvPr/>
        </p:nvSpPr>
        <p:spPr>
          <a:xfrm>
            <a:off x="1295400" y="2693888"/>
            <a:ext cx="9524999" cy="6873677"/>
          </a:xfrm>
          <a:prstGeom prst="rect">
            <a:avLst/>
          </a:prstGeom>
        </p:spPr>
        <p:txBody>
          <a:bodyPr wrap="square" lIns="0" tIns="0" rIns="0" bIns="0" rtlCol="0" anchor="t">
            <a:spAutoFit/>
          </a:bodyPr>
          <a:lstStyle/>
          <a:p>
            <a:pPr lvl="0" algn="just">
              <a:lnSpc>
                <a:spcPct val="150000"/>
              </a:lnSpc>
            </a:pPr>
            <a:r>
              <a:rPr lang="en-US" sz="2000">
                <a:solidFill>
                  <a:srgbClr val="000000"/>
                </a:solidFill>
                <a:latin typeface="Glacial Indifference"/>
                <a:ea typeface="Glacial Indifference"/>
                <a:cs typeface="Times New Roman" panose="02020603050405020304" pitchFamily="18" charset="0"/>
                <a:sym typeface="Glacial Indifference"/>
              </a:rPr>
              <a:t>It concerns maternity and neonatal units in the Leeds Teaching Hospitals NHS trust, which is among the largest NHS hospital trusts in the United Kingdom.</a:t>
            </a:r>
          </a:p>
          <a:p>
            <a:pPr lvl="0" algn="just">
              <a:lnSpc>
                <a:spcPct val="150000"/>
              </a:lnSpc>
            </a:pPr>
            <a:r>
              <a:rPr lang="en-US" sz="2000">
                <a:solidFill>
                  <a:srgbClr val="000000"/>
                </a:solidFill>
                <a:latin typeface="Glacial Indifference"/>
                <a:ea typeface="Glacial Indifference"/>
                <a:cs typeface="Times New Roman" panose="02020603050405020304" pitchFamily="18" charset="0"/>
                <a:sym typeface="Glacial Indifference"/>
              </a:rPr>
              <a:t>The trust has two large hospitals:</a:t>
            </a:r>
          </a:p>
          <a:p>
            <a:pPr marL="800100" lvl="1" indent="-342900" algn="just">
              <a:lnSpc>
                <a:spcPct val="150000"/>
              </a:lnSpc>
              <a:buFont typeface="Wingdings" panose="05000000000000000000" pitchFamily="2" charset="2"/>
              <a:buChar char="v"/>
            </a:pPr>
            <a:r>
              <a:rPr lang="en-US" sz="2000">
                <a:solidFill>
                  <a:srgbClr val="000000"/>
                </a:solidFill>
                <a:latin typeface="Glacial Indifference"/>
                <a:ea typeface="Glacial Indifference"/>
                <a:cs typeface="Times New Roman" panose="02020603050405020304" pitchFamily="18" charset="0"/>
                <a:sym typeface="Glacial Indifference"/>
              </a:rPr>
              <a:t>Leeds General Infirmary</a:t>
            </a:r>
          </a:p>
          <a:p>
            <a:pPr marL="800100" lvl="1" indent="-342900" algn="just">
              <a:lnSpc>
                <a:spcPct val="150000"/>
              </a:lnSpc>
              <a:buFont typeface="Wingdings" panose="05000000000000000000" pitchFamily="2" charset="2"/>
              <a:buChar char="v"/>
            </a:pPr>
            <a:r>
              <a:rPr lang="en-US" sz="2000">
                <a:solidFill>
                  <a:srgbClr val="000000"/>
                </a:solidFill>
                <a:latin typeface="Glacial Indifference"/>
                <a:ea typeface="Glacial Indifference"/>
                <a:cs typeface="Times New Roman" panose="02020603050405020304" pitchFamily="18" charset="0"/>
                <a:sym typeface="Glacial Indifference"/>
              </a:rPr>
              <a:t>St James University Hospital.</a:t>
            </a:r>
          </a:p>
          <a:p>
            <a:pPr lvl="0" algn="just">
              <a:lnSpc>
                <a:spcPct val="150000"/>
              </a:lnSpc>
            </a:pPr>
            <a:endParaRPr lang="en-US" sz="2000">
              <a:solidFill>
                <a:srgbClr val="000000"/>
              </a:solidFill>
              <a:latin typeface="Glacial Indifference"/>
              <a:ea typeface="Glacial Indifference"/>
              <a:cs typeface="Times New Roman" panose="02020603050405020304" pitchFamily="18" charset="0"/>
              <a:sym typeface="Glacial Indifference"/>
            </a:endParaRPr>
          </a:p>
          <a:p>
            <a:pPr lvl="0" algn="just">
              <a:lnSpc>
                <a:spcPct val="150000"/>
              </a:lnSpc>
            </a:pPr>
            <a:r>
              <a:rPr lang="en-US" sz="2000">
                <a:solidFill>
                  <a:srgbClr val="000000"/>
                </a:solidFill>
                <a:latin typeface="Glacial Indifference"/>
                <a:ea typeface="Glacial Indifference"/>
                <a:cs typeface="Times New Roman" panose="02020603050405020304" pitchFamily="18" charset="0"/>
                <a:sym typeface="Glacial Indifference"/>
              </a:rPr>
              <a:t>The maternity services have been categorised as inadequate following Care Quality Commission (CQC) inspections, as there are high risks to safety (CQC, 2025).</a:t>
            </a:r>
          </a:p>
          <a:p>
            <a:pPr lvl="0" algn="just">
              <a:lnSpc>
                <a:spcPct val="150000"/>
              </a:lnSpc>
            </a:pPr>
            <a:r>
              <a:rPr lang="en-US" sz="2000">
                <a:solidFill>
                  <a:srgbClr val="000000"/>
                </a:solidFill>
                <a:latin typeface="Glacial Indifference"/>
                <a:ea typeface="Glacial Indifference"/>
                <a:cs typeface="Times New Roman" panose="02020603050405020304" pitchFamily="18" charset="0"/>
                <a:sym typeface="Glacial Indifference"/>
              </a:rPr>
              <a:t>Some of the issues of concern raised by regulators were:</a:t>
            </a:r>
          </a:p>
          <a:p>
            <a:pPr marL="800100" lvl="1" indent="-342900" algn="just">
              <a:lnSpc>
                <a:spcPct val="150000"/>
              </a:lnSpc>
              <a:buFont typeface="Wingdings" panose="05000000000000000000" pitchFamily="2" charset="2"/>
              <a:buChar char="v"/>
            </a:pPr>
            <a:r>
              <a:rPr lang="en-US" sz="2000">
                <a:solidFill>
                  <a:srgbClr val="000000"/>
                </a:solidFill>
                <a:latin typeface="Glacial Indifference"/>
                <a:ea typeface="Glacial Indifference"/>
                <a:cs typeface="Times New Roman" panose="02020603050405020304" pitchFamily="18" charset="0"/>
                <a:sym typeface="Glacial Indifference"/>
              </a:rPr>
              <a:t>unhealthy medication storage procedures.</a:t>
            </a:r>
          </a:p>
          <a:p>
            <a:pPr marL="800100" lvl="1" indent="-342900" algn="just">
              <a:lnSpc>
                <a:spcPct val="150000"/>
              </a:lnSpc>
              <a:buFont typeface="Wingdings" panose="05000000000000000000" pitchFamily="2" charset="2"/>
              <a:buChar char="v"/>
            </a:pPr>
            <a:r>
              <a:rPr lang="en-US" sz="2000">
                <a:solidFill>
                  <a:srgbClr val="000000"/>
                </a:solidFill>
                <a:latin typeface="Glacial Indifference"/>
                <a:ea typeface="Glacial Indifference"/>
                <a:cs typeface="Times New Roman" panose="02020603050405020304" pitchFamily="18" charset="0"/>
                <a:sym typeface="Glacial Indifference"/>
              </a:rPr>
              <a:t>low standards of infection control and hygiene.</a:t>
            </a:r>
          </a:p>
          <a:p>
            <a:pPr marL="800100" lvl="1" indent="-342900" algn="just">
              <a:lnSpc>
                <a:spcPct val="150000"/>
              </a:lnSpc>
              <a:buFont typeface="Wingdings" panose="05000000000000000000" pitchFamily="2" charset="2"/>
              <a:buChar char="v"/>
            </a:pPr>
            <a:r>
              <a:rPr lang="en-US" sz="2000">
                <a:solidFill>
                  <a:srgbClr val="000000"/>
                </a:solidFill>
                <a:latin typeface="Glacial Indifference"/>
                <a:ea typeface="Glacial Indifference"/>
                <a:cs typeface="Times New Roman" panose="02020603050405020304" pitchFamily="18" charset="0"/>
                <a:sym typeface="Glacial Indifference"/>
              </a:rPr>
              <a:t>patient care peri-personal staffing problems.</a:t>
            </a:r>
          </a:p>
          <a:p>
            <a:pPr marL="800100" lvl="1" indent="-342900" algn="just">
              <a:lnSpc>
                <a:spcPct val="150000"/>
              </a:lnSpc>
              <a:buFont typeface="Wingdings" panose="05000000000000000000" pitchFamily="2" charset="2"/>
              <a:buChar char="v"/>
            </a:pPr>
            <a:r>
              <a:rPr lang="en-US" sz="2000">
                <a:solidFill>
                  <a:srgbClr val="000000"/>
                </a:solidFill>
                <a:latin typeface="Glacial Indifference"/>
                <a:ea typeface="Glacial Indifference"/>
                <a:cs typeface="Times New Roman" panose="02020603050405020304" pitchFamily="18" charset="0"/>
                <a:sym typeface="Glacial Indifference"/>
              </a:rPr>
              <a:t>lack of leadership and governance.</a:t>
            </a:r>
          </a:p>
          <a:p>
            <a:pPr lvl="0" algn="just">
              <a:lnSpc>
                <a:spcPct val="150000"/>
              </a:lnSpc>
            </a:pPr>
            <a:r>
              <a:rPr lang="en-US" sz="2000">
                <a:solidFill>
                  <a:srgbClr val="000000"/>
                </a:solidFill>
                <a:latin typeface="Glacial Indifference"/>
                <a:ea typeface="Glacial Indifference"/>
                <a:cs typeface="Times New Roman" panose="02020603050405020304" pitchFamily="18" charset="0"/>
                <a:sym typeface="Glacial Indifference"/>
              </a:rPr>
              <a:t>The discovery of these results was troubling due to safety concerns of mothers and babies who receive care in such services (The Guardian, 2025).</a:t>
            </a:r>
          </a:p>
        </p:txBody>
      </p:sp>
      <p:pic>
        <p:nvPicPr>
          <p:cNvPr id="28" name="Picture 27">
            <a:extLst>
              <a:ext uri="{FF2B5EF4-FFF2-40B4-BE49-F238E27FC236}">
                <a16:creationId xmlns:a16="http://schemas.microsoft.com/office/drawing/2014/main" id="{34221551-0E66-0E22-D0EB-90992803FCB6}"/>
              </a:ext>
            </a:extLst>
          </p:cNvPr>
          <p:cNvPicPr>
            <a:picLocks noChangeAspect="1"/>
          </p:cNvPicPr>
          <p:nvPr/>
        </p:nvPicPr>
        <p:blipFill>
          <a:blip r:embed="rId4"/>
          <a:stretch>
            <a:fillRect/>
          </a:stretch>
        </p:blipFill>
        <p:spPr>
          <a:xfrm>
            <a:off x="12039600" y="2871829"/>
            <a:ext cx="5612410" cy="651779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2083085">
            <a:off x="-832584" y="-3562851"/>
            <a:ext cx="7511977" cy="9699130"/>
          </a:xfrm>
          <a:custGeom>
            <a:avLst/>
            <a:gdLst/>
            <a:ahLst/>
            <a:cxnLst/>
            <a:rect l="l" t="t" r="r" b="b"/>
            <a:pathLst>
              <a:path w="7511977" h="9699130">
                <a:moveTo>
                  <a:pt x="0" y="0"/>
                </a:moveTo>
                <a:lnTo>
                  <a:pt x="7511977" y="0"/>
                </a:lnTo>
                <a:lnTo>
                  <a:pt x="7511977" y="9699131"/>
                </a:lnTo>
                <a:lnTo>
                  <a:pt x="0" y="969913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rot="10505412" flipH="1">
            <a:off x="11698623" y="-3293298"/>
            <a:ext cx="7511977" cy="9699130"/>
          </a:xfrm>
          <a:custGeom>
            <a:avLst/>
            <a:gdLst/>
            <a:ahLst/>
            <a:cxnLst/>
            <a:rect l="l" t="t" r="r" b="b"/>
            <a:pathLst>
              <a:path w="7511977" h="9699130">
                <a:moveTo>
                  <a:pt x="7511976" y="0"/>
                </a:moveTo>
                <a:lnTo>
                  <a:pt x="0" y="0"/>
                </a:lnTo>
                <a:lnTo>
                  <a:pt x="0" y="9699130"/>
                </a:lnTo>
                <a:lnTo>
                  <a:pt x="7511976" y="9699130"/>
                </a:lnTo>
                <a:lnTo>
                  <a:pt x="7511976"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5" name="TextBox 5"/>
          <p:cNvSpPr txBox="1"/>
          <p:nvPr/>
        </p:nvSpPr>
        <p:spPr>
          <a:xfrm>
            <a:off x="2192440" y="966895"/>
            <a:ext cx="14159211" cy="847348"/>
          </a:xfrm>
          <a:prstGeom prst="rect">
            <a:avLst/>
          </a:prstGeom>
        </p:spPr>
        <p:txBody>
          <a:bodyPr wrap="square" lIns="0" tIns="0" rIns="0" bIns="0" rtlCol="0" anchor="t">
            <a:spAutoFit/>
          </a:bodyPr>
          <a:lstStyle/>
          <a:p>
            <a:pPr algn="r">
              <a:lnSpc>
                <a:spcPts val="7019"/>
              </a:lnSpc>
            </a:pPr>
            <a:r>
              <a:rPr lang="en-US" sz="5400" b="1" spc="300">
                <a:solidFill>
                  <a:srgbClr val="000000"/>
                </a:solidFill>
                <a:latin typeface="Helios Extended Bold"/>
                <a:ea typeface="Helios Extended Bold"/>
                <a:cs typeface="Helios Extended Bold"/>
                <a:sym typeface="Helios Extended Bold"/>
              </a:rPr>
              <a:t>Key Quality Problems Identified</a:t>
            </a:r>
          </a:p>
        </p:txBody>
      </p:sp>
      <p:sp>
        <p:nvSpPr>
          <p:cNvPr id="6" name="TextBox 6"/>
          <p:cNvSpPr txBox="1"/>
          <p:nvPr/>
        </p:nvSpPr>
        <p:spPr>
          <a:xfrm>
            <a:off x="6629400" y="2596612"/>
            <a:ext cx="10287000" cy="6412012"/>
          </a:xfrm>
          <a:prstGeom prst="rect">
            <a:avLst/>
          </a:prstGeom>
        </p:spPr>
        <p:txBody>
          <a:bodyPr wrap="square" lIns="0" tIns="0" rIns="0" bIns="0" rtlCol="0" anchor="t">
            <a:spAutoFit/>
          </a:bodyPr>
          <a:lstStyle/>
          <a:p>
            <a:pPr marL="0" lvl="0" indent="0" algn="just">
              <a:lnSpc>
                <a:spcPct val="150000"/>
              </a:lnSpc>
            </a:pPr>
            <a:r>
              <a:rPr lang="en-US" sz="2000">
                <a:solidFill>
                  <a:srgbClr val="000000"/>
                </a:solidFill>
                <a:latin typeface="Glacial Indifference"/>
                <a:ea typeface="Glacial Indifference"/>
                <a:cs typeface="Glacial Indifference"/>
                <a:sym typeface="Glacial Indifference"/>
              </a:rPr>
              <a:t>The inspectional reports pointed out a number of significant quality and safety breakdowns in the maternity services.</a:t>
            </a:r>
          </a:p>
          <a:p>
            <a:pPr marL="0" lvl="0" indent="0" algn="just">
              <a:lnSpc>
                <a:spcPct val="150000"/>
              </a:lnSpc>
            </a:pPr>
            <a:r>
              <a:rPr lang="en-US" sz="2000">
                <a:solidFill>
                  <a:srgbClr val="000000"/>
                </a:solidFill>
                <a:latin typeface="Glacial Indifference"/>
                <a:ea typeface="Glacial Indifference"/>
                <a:cs typeface="Glacial Indifference"/>
                <a:sym typeface="Glacial Indifference"/>
              </a:rPr>
              <a:t>These included:</a:t>
            </a:r>
          </a:p>
          <a:p>
            <a:pPr marL="800100" lvl="1" indent="-342900" algn="just">
              <a:lnSpc>
                <a:spcPct val="150000"/>
              </a:lnSpc>
              <a:buFont typeface="Wingdings" panose="05000000000000000000" pitchFamily="2" charset="2"/>
              <a:buChar char="v"/>
            </a:pPr>
            <a:r>
              <a:rPr lang="en-US" sz="2000">
                <a:solidFill>
                  <a:srgbClr val="000000"/>
                </a:solidFill>
                <a:latin typeface="Glacial Indifference"/>
                <a:ea typeface="Glacial Indifference"/>
                <a:cs typeface="Glacial Indifference"/>
                <a:sym typeface="Glacial Indifference"/>
              </a:rPr>
              <a:t>The lack of </a:t>
            </a:r>
            <a:r>
              <a:rPr lang="en-US" sz="2000">
                <a:solidFill>
                  <a:srgbClr val="000000"/>
                </a:solidFill>
                <a:latin typeface="Glacial Indifference" panose="020B0604020202020204" charset="0"/>
                <a:ea typeface="Glacial Indifference"/>
                <a:cs typeface="Glacial Indifference"/>
                <a:sym typeface="Glacial Indifference"/>
              </a:rPr>
              <a:t>staffing</a:t>
            </a:r>
            <a:r>
              <a:rPr lang="en-US" sz="2000">
                <a:solidFill>
                  <a:srgbClr val="000000"/>
                </a:solidFill>
                <a:latin typeface="Glacial Indifference"/>
                <a:ea typeface="Glacial Indifference"/>
                <a:cs typeface="Glacial Indifference"/>
                <a:sym typeface="Glacial Indifference"/>
              </a:rPr>
              <a:t> put additional workload pressure on medical workers and decreased the chances of providing patient care in a safe manner.</a:t>
            </a:r>
          </a:p>
          <a:p>
            <a:pPr marL="800100" lvl="1" indent="-342900" algn="just">
              <a:lnSpc>
                <a:spcPct val="150000"/>
              </a:lnSpc>
              <a:buFont typeface="Wingdings" panose="05000000000000000000" pitchFamily="2" charset="2"/>
              <a:buChar char="v"/>
            </a:pPr>
            <a:r>
              <a:rPr lang="en-US" sz="2000">
                <a:solidFill>
                  <a:srgbClr val="000000"/>
                </a:solidFill>
                <a:latin typeface="Glacial Indifference"/>
                <a:ea typeface="Glacial Indifference"/>
                <a:cs typeface="Glacial Indifference"/>
                <a:sym typeface="Glacial Indifference"/>
              </a:rPr>
              <a:t>Light incident reporting systems that restricted the learning capability of the organisation in terms of safety incidents (NHS England, 2023).</a:t>
            </a:r>
          </a:p>
          <a:p>
            <a:pPr marL="800100" lvl="1" indent="-342900" algn="just">
              <a:lnSpc>
                <a:spcPct val="150000"/>
              </a:lnSpc>
              <a:buFont typeface="Wingdings" panose="05000000000000000000" pitchFamily="2" charset="2"/>
              <a:buChar char="v"/>
            </a:pPr>
            <a:r>
              <a:rPr lang="en-US" sz="2000">
                <a:solidFill>
                  <a:srgbClr val="000000"/>
                </a:solidFill>
                <a:latin typeface="Glacial Indifference"/>
                <a:ea typeface="Glacial Indifference"/>
                <a:cs typeface="Glacial Indifference"/>
                <a:sym typeface="Glacial Indifference"/>
              </a:rPr>
              <a:t>Having poor clinical governance and leadership control that impacts accountability and decision-making.</a:t>
            </a:r>
          </a:p>
          <a:p>
            <a:pPr marL="800100" lvl="1" indent="-342900" algn="just">
              <a:lnSpc>
                <a:spcPct val="150000"/>
              </a:lnSpc>
              <a:buFont typeface="Wingdings" panose="05000000000000000000" pitchFamily="2" charset="2"/>
              <a:buChar char="v"/>
            </a:pPr>
            <a:r>
              <a:rPr lang="en-US" sz="2000">
                <a:solidFill>
                  <a:srgbClr val="000000"/>
                </a:solidFill>
                <a:latin typeface="Glacial Indifference"/>
                <a:ea typeface="Glacial Indifference"/>
                <a:cs typeface="Glacial Indifference"/>
                <a:sym typeface="Glacial Indifference"/>
              </a:rPr>
              <a:t>Unsafe clinical conditions, such as hygiene and infectious issues.</a:t>
            </a:r>
          </a:p>
          <a:p>
            <a:pPr marL="800100" lvl="1" indent="-342900" algn="just">
              <a:lnSpc>
                <a:spcPct val="150000"/>
              </a:lnSpc>
              <a:buFont typeface="Wingdings" panose="05000000000000000000" pitchFamily="2" charset="2"/>
              <a:buChar char="v"/>
            </a:pPr>
            <a:r>
              <a:rPr lang="en-US" sz="2000">
                <a:solidFill>
                  <a:srgbClr val="000000"/>
                </a:solidFill>
                <a:latin typeface="Glacial Indifference"/>
                <a:ea typeface="Glacial Indifference"/>
                <a:cs typeface="Glacial Indifference"/>
                <a:sym typeface="Glacial Indifference"/>
              </a:rPr>
              <a:t>An organisation where the culture discouraged employees from being concerned about safety, which is commonly referred to as a blame culture.</a:t>
            </a:r>
          </a:p>
          <a:p>
            <a:pPr marL="0" lvl="0" indent="0" algn="just">
              <a:lnSpc>
                <a:spcPct val="150000"/>
              </a:lnSpc>
            </a:pPr>
            <a:r>
              <a:rPr lang="en-US" sz="2000">
                <a:solidFill>
                  <a:srgbClr val="000000"/>
                </a:solidFill>
                <a:latin typeface="Glacial Indifference"/>
                <a:ea typeface="Glacial Indifference"/>
                <a:cs typeface="Glacial Indifference"/>
                <a:sym typeface="Glacial Indifference"/>
              </a:rPr>
              <a:t>They may be said to be organisational problems that can drastically affect patient safety and quality of services in healthcare systems (CQC, 2025).</a:t>
            </a:r>
          </a:p>
        </p:txBody>
      </p:sp>
      <p:pic>
        <p:nvPicPr>
          <p:cNvPr id="1026" name="Picture 2" descr="Leeds hospitals' maternity services rated 'inadequate' after CQC inspection  | ITV News Calendar">
            <a:extLst>
              <a:ext uri="{FF2B5EF4-FFF2-40B4-BE49-F238E27FC236}">
                <a16:creationId xmlns:a16="http://schemas.microsoft.com/office/drawing/2014/main" id="{5E4EC28B-3962-7788-3DA8-3D56BA1D211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6261" y="2602055"/>
            <a:ext cx="5369784" cy="641201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10810" y="1028700"/>
            <a:ext cx="248490" cy="248490"/>
            <a:chOff x="0" y="0"/>
            <a:chExt cx="812800" cy="812800"/>
          </a:xfrm>
        </p:grpSpPr>
        <p:sp>
          <p:nvSpPr>
            <p:cNvPr id="3" name="Freeform 3"/>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000000"/>
            </a:solidFill>
          </p:spPr>
        </p:sp>
        <p:sp>
          <p:nvSpPr>
            <p:cNvPr id="4" name="TextBox 4"/>
            <p:cNvSpPr txBox="1"/>
            <p:nvPr/>
          </p:nvSpPr>
          <p:spPr>
            <a:xfrm>
              <a:off x="0" y="-47625"/>
              <a:ext cx="812800" cy="860425"/>
            </a:xfrm>
            <a:prstGeom prst="rect">
              <a:avLst/>
            </a:prstGeom>
          </p:spPr>
          <p:txBody>
            <a:bodyPr lIns="50800" tIns="50800" rIns="50800" bIns="50800" rtlCol="0" anchor="ctr"/>
            <a:lstStyle/>
            <a:p>
              <a:pPr algn="ctr">
                <a:lnSpc>
                  <a:spcPts val="3359"/>
                </a:lnSpc>
              </a:pPr>
              <a:endParaRPr/>
            </a:p>
          </p:txBody>
        </p:sp>
      </p:grpSp>
      <p:sp>
        <p:nvSpPr>
          <p:cNvPr id="5" name="Freeform 5"/>
          <p:cNvSpPr/>
          <p:nvPr/>
        </p:nvSpPr>
        <p:spPr>
          <a:xfrm rot="-10376575">
            <a:off x="-699234" y="-3190905"/>
            <a:ext cx="7511977" cy="9699130"/>
          </a:xfrm>
          <a:custGeom>
            <a:avLst/>
            <a:gdLst/>
            <a:ahLst/>
            <a:cxnLst/>
            <a:rect l="l" t="t" r="r" b="b"/>
            <a:pathLst>
              <a:path w="7511977" h="9699130">
                <a:moveTo>
                  <a:pt x="0" y="0"/>
                </a:moveTo>
                <a:lnTo>
                  <a:pt x="7511977" y="0"/>
                </a:lnTo>
                <a:lnTo>
                  <a:pt x="7511977" y="9699130"/>
                </a:lnTo>
                <a:lnTo>
                  <a:pt x="0" y="969913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6" name="TextBox 6"/>
          <p:cNvSpPr txBox="1"/>
          <p:nvPr/>
        </p:nvSpPr>
        <p:spPr>
          <a:xfrm>
            <a:off x="1379470" y="1353860"/>
            <a:ext cx="15529061" cy="982000"/>
          </a:xfrm>
          <a:prstGeom prst="rect">
            <a:avLst/>
          </a:prstGeom>
        </p:spPr>
        <p:txBody>
          <a:bodyPr lIns="0" tIns="0" rIns="0" bIns="0" rtlCol="0" anchor="t">
            <a:spAutoFit/>
          </a:bodyPr>
          <a:lstStyle/>
          <a:p>
            <a:pPr marL="0" lvl="0" indent="0" algn="ctr">
              <a:lnSpc>
                <a:spcPts val="8400"/>
              </a:lnSpc>
            </a:pPr>
            <a:r>
              <a:rPr lang="en-US" sz="4800" b="1" spc="300">
                <a:solidFill>
                  <a:srgbClr val="000000"/>
                </a:solidFill>
                <a:latin typeface="Helios Extended Bold"/>
                <a:ea typeface="Helios Extended Bold"/>
                <a:cs typeface="Helios Extended Bold"/>
                <a:sym typeface="Helios Extended Bold"/>
              </a:rPr>
              <a:t>Impact on Patients and Families</a:t>
            </a:r>
          </a:p>
        </p:txBody>
      </p:sp>
      <p:sp>
        <p:nvSpPr>
          <p:cNvPr id="9" name="TextBox 9"/>
          <p:cNvSpPr txBox="1"/>
          <p:nvPr/>
        </p:nvSpPr>
        <p:spPr>
          <a:xfrm>
            <a:off x="2744614" y="2946833"/>
            <a:ext cx="13638386" cy="6840462"/>
          </a:xfrm>
          <a:prstGeom prst="rect">
            <a:avLst/>
          </a:prstGeom>
        </p:spPr>
        <p:txBody>
          <a:bodyPr wrap="square" lIns="0" tIns="0" rIns="0" bIns="0" rtlCol="0" anchor="t">
            <a:spAutoFit/>
          </a:bodyPr>
          <a:lstStyle/>
          <a:p>
            <a:pPr marL="0" lvl="0" indent="0" algn="just">
              <a:lnSpc>
                <a:spcPct val="150000"/>
              </a:lnSpc>
              <a:spcBef>
                <a:spcPct val="0"/>
              </a:spcBef>
            </a:pPr>
            <a:r>
              <a:rPr lang="en-US" sz="2299" spc="229">
                <a:solidFill>
                  <a:srgbClr val="000000"/>
                </a:solidFill>
                <a:latin typeface="Glacial Indifference" panose="020B0604020202020204" charset="0"/>
                <a:ea typeface="Lato"/>
                <a:cs typeface="Lato"/>
                <a:sym typeface="Lato"/>
              </a:rPr>
              <a:t>Malfunctions in the quality and safety of the healthcare industry may be very relevant to the patients and their families.</a:t>
            </a:r>
          </a:p>
          <a:p>
            <a:pPr marL="0" lvl="0" indent="0" algn="just">
              <a:lnSpc>
                <a:spcPct val="150000"/>
              </a:lnSpc>
              <a:spcBef>
                <a:spcPct val="0"/>
              </a:spcBef>
            </a:pPr>
            <a:r>
              <a:rPr lang="en-US" sz="2299" spc="229">
                <a:solidFill>
                  <a:srgbClr val="000000"/>
                </a:solidFill>
                <a:latin typeface="Glacial Indifference" panose="020B0604020202020204" charset="0"/>
                <a:ea typeface="Lato"/>
                <a:cs typeface="Lato"/>
                <a:sym typeface="Lato"/>
              </a:rPr>
              <a:t>Failure to maintain safety in maternity service may result in:</a:t>
            </a:r>
          </a:p>
          <a:p>
            <a:pPr marL="800100" lvl="1" indent="-342900" algn="just">
              <a:lnSpc>
                <a:spcPct val="150000"/>
              </a:lnSpc>
              <a:spcBef>
                <a:spcPct val="0"/>
              </a:spcBef>
              <a:buFont typeface="Wingdings" panose="05000000000000000000" pitchFamily="2" charset="2"/>
              <a:buChar char="v"/>
            </a:pPr>
            <a:r>
              <a:rPr lang="en-US" sz="2299" spc="229">
                <a:solidFill>
                  <a:srgbClr val="000000"/>
                </a:solidFill>
                <a:latin typeface="Glacial Indifference" panose="020B0604020202020204" charset="0"/>
                <a:ea typeface="Lato"/>
                <a:cs typeface="Lato"/>
                <a:sym typeface="Lato"/>
              </a:rPr>
              <a:t>preventable physical injuries to mothers and infants</a:t>
            </a:r>
          </a:p>
          <a:p>
            <a:pPr marL="800100" lvl="1" indent="-342900" algn="just">
              <a:lnSpc>
                <a:spcPct val="150000"/>
              </a:lnSpc>
              <a:spcBef>
                <a:spcPct val="0"/>
              </a:spcBef>
              <a:buFont typeface="Wingdings" panose="05000000000000000000" pitchFamily="2" charset="2"/>
              <a:buChar char="v"/>
            </a:pPr>
            <a:r>
              <a:rPr lang="en-US" sz="2299" spc="229">
                <a:solidFill>
                  <a:srgbClr val="000000"/>
                </a:solidFill>
                <a:latin typeface="Glacial Indifference" panose="020B0604020202020204" charset="0"/>
                <a:ea typeface="Lato"/>
                <a:cs typeface="Lato"/>
                <a:sym typeface="Lato"/>
              </a:rPr>
              <a:t>I have complications associated with childbirth</a:t>
            </a:r>
          </a:p>
          <a:p>
            <a:pPr marL="800100" lvl="1" indent="-342900" algn="just">
              <a:lnSpc>
                <a:spcPct val="150000"/>
              </a:lnSpc>
              <a:spcBef>
                <a:spcPct val="0"/>
              </a:spcBef>
              <a:buFont typeface="Wingdings" panose="05000000000000000000" pitchFamily="2" charset="2"/>
              <a:buChar char="v"/>
            </a:pPr>
            <a:r>
              <a:rPr lang="en-US" sz="2299" spc="229">
                <a:solidFill>
                  <a:srgbClr val="000000"/>
                </a:solidFill>
                <a:latin typeface="Glacial Indifference" panose="020B0604020202020204" charset="0"/>
                <a:ea typeface="Lato"/>
                <a:cs typeface="Lato"/>
                <a:sym typeface="Lato"/>
              </a:rPr>
              <a:t>long-term health effects of the infants</a:t>
            </a:r>
          </a:p>
          <a:p>
            <a:pPr marL="800100" lvl="1" indent="-342900" algn="just">
              <a:lnSpc>
                <a:spcPct val="150000"/>
              </a:lnSpc>
              <a:spcBef>
                <a:spcPct val="0"/>
              </a:spcBef>
              <a:buFont typeface="Wingdings" panose="05000000000000000000" pitchFamily="2" charset="2"/>
              <a:buChar char="v"/>
            </a:pPr>
            <a:r>
              <a:rPr lang="en-US" sz="2299" spc="229">
                <a:solidFill>
                  <a:srgbClr val="000000"/>
                </a:solidFill>
                <a:latin typeface="Glacial Indifference" panose="020B0604020202020204" charset="0"/>
                <a:ea typeface="Lato"/>
                <a:cs typeface="Lato"/>
                <a:sym typeface="Lato"/>
              </a:rPr>
              <a:t>family trauma and suffering</a:t>
            </a:r>
          </a:p>
          <a:p>
            <a:pPr lvl="1" algn="just">
              <a:lnSpc>
                <a:spcPct val="150000"/>
              </a:lnSpc>
              <a:spcBef>
                <a:spcPct val="0"/>
              </a:spcBef>
            </a:pPr>
            <a:endParaRPr lang="en-US" sz="2299" spc="229">
              <a:solidFill>
                <a:srgbClr val="000000"/>
              </a:solidFill>
              <a:latin typeface="Glacial Indifference" panose="020B0604020202020204" charset="0"/>
              <a:ea typeface="Lato"/>
              <a:cs typeface="Lato"/>
              <a:sym typeface="Lato"/>
            </a:endParaRPr>
          </a:p>
          <a:p>
            <a:pPr marL="0" lvl="0" indent="0" algn="just">
              <a:lnSpc>
                <a:spcPct val="150000"/>
              </a:lnSpc>
              <a:spcBef>
                <a:spcPct val="0"/>
              </a:spcBef>
            </a:pPr>
            <a:r>
              <a:rPr lang="en-US" sz="2299" spc="229">
                <a:solidFill>
                  <a:srgbClr val="000000"/>
                </a:solidFill>
                <a:latin typeface="Glacial Indifference" panose="020B0604020202020204" charset="0"/>
                <a:ea typeface="Lato"/>
                <a:cs typeface="Lato"/>
                <a:sym typeface="Lato"/>
              </a:rPr>
              <a:t>Moreover, these failures may decrease the trust of the population in the healthcare organisations and monitoring systems.</a:t>
            </a:r>
          </a:p>
          <a:p>
            <a:pPr marL="0" lvl="0" indent="0" algn="just">
              <a:lnSpc>
                <a:spcPct val="150000"/>
              </a:lnSpc>
              <a:spcBef>
                <a:spcPct val="0"/>
              </a:spcBef>
            </a:pPr>
            <a:r>
              <a:rPr lang="en-US" sz="2299" spc="229">
                <a:solidFill>
                  <a:srgbClr val="000000"/>
                </a:solidFill>
                <a:latin typeface="Glacial Indifference" panose="020B0604020202020204" charset="0"/>
                <a:ea typeface="Lato"/>
                <a:cs typeface="Lato"/>
                <a:sym typeface="Lato"/>
              </a:rPr>
              <a:t>Healthcare patient safety failures are commonly linked to system vulnerabilities, and not single actions carried out by individual professionals (WHO, 2021; Vincent and Amalberti, 2016).</a:t>
            </a:r>
          </a:p>
        </p:txBody>
      </p:sp>
      <p:sp>
        <p:nvSpPr>
          <p:cNvPr id="17" name="Freeform 17"/>
          <p:cNvSpPr/>
          <p:nvPr/>
        </p:nvSpPr>
        <p:spPr>
          <a:xfrm rot="-10800000" flipH="1">
            <a:off x="15632181" y="0"/>
            <a:ext cx="2655819" cy="4132861"/>
          </a:xfrm>
          <a:custGeom>
            <a:avLst/>
            <a:gdLst/>
            <a:ahLst/>
            <a:cxnLst/>
            <a:rect l="l" t="t" r="r" b="b"/>
            <a:pathLst>
              <a:path w="2655819" h="4132861">
                <a:moveTo>
                  <a:pt x="2655819" y="0"/>
                </a:moveTo>
                <a:lnTo>
                  <a:pt x="0" y="0"/>
                </a:lnTo>
                <a:lnTo>
                  <a:pt x="0" y="4132861"/>
                </a:lnTo>
                <a:lnTo>
                  <a:pt x="2655819" y="4132861"/>
                </a:lnTo>
                <a:lnTo>
                  <a:pt x="2655819" y="0"/>
                </a:lnTo>
                <a:close/>
              </a:path>
            </a:pathLst>
          </a:custGeom>
          <a:blipFill>
            <a:blip r:embed="rId4">
              <a:extLst>
                <a:ext uri="{96DAC541-7B7A-43D3-8B79-37D633B846F1}">
                  <asvg:svgBlip xmlns:asvg="http://schemas.microsoft.com/office/drawing/2016/SVG/main" r:embed="rId5"/>
                </a:ext>
              </a:extLst>
            </a:blip>
            <a:stretch>
              <a:fillRect/>
            </a:stretch>
          </a:blipFill>
        </p:spPr>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E9EA9F-FE27-058D-5868-C5BAB994FBEE}"/>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DFF9487E-FB43-82FA-A7BF-975ADFAADB59}"/>
              </a:ext>
            </a:extLst>
          </p:cNvPr>
          <p:cNvGrpSpPr/>
          <p:nvPr/>
        </p:nvGrpSpPr>
        <p:grpSpPr>
          <a:xfrm>
            <a:off x="17010810" y="1028700"/>
            <a:ext cx="248490" cy="248490"/>
            <a:chOff x="0" y="0"/>
            <a:chExt cx="812800" cy="812800"/>
          </a:xfrm>
        </p:grpSpPr>
        <p:sp>
          <p:nvSpPr>
            <p:cNvPr id="3" name="Freeform 3">
              <a:extLst>
                <a:ext uri="{FF2B5EF4-FFF2-40B4-BE49-F238E27FC236}">
                  <a16:creationId xmlns:a16="http://schemas.microsoft.com/office/drawing/2014/main" id="{606BF3D5-55BD-4400-AFBB-96A7E3368AE0}"/>
                </a:ext>
              </a:extLst>
            </p:cNvPr>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000000"/>
            </a:solidFill>
          </p:spPr>
        </p:sp>
        <p:sp>
          <p:nvSpPr>
            <p:cNvPr id="4" name="TextBox 4">
              <a:extLst>
                <a:ext uri="{FF2B5EF4-FFF2-40B4-BE49-F238E27FC236}">
                  <a16:creationId xmlns:a16="http://schemas.microsoft.com/office/drawing/2014/main" id="{6520CDE3-BFF4-A183-7555-ABDB9C86567E}"/>
                </a:ext>
              </a:extLst>
            </p:cNvPr>
            <p:cNvSpPr txBox="1"/>
            <p:nvPr/>
          </p:nvSpPr>
          <p:spPr>
            <a:xfrm>
              <a:off x="0" y="-47625"/>
              <a:ext cx="812800" cy="860425"/>
            </a:xfrm>
            <a:prstGeom prst="rect">
              <a:avLst/>
            </a:prstGeom>
          </p:spPr>
          <p:txBody>
            <a:bodyPr lIns="50800" tIns="50800" rIns="50800" bIns="50800" rtlCol="0" anchor="ctr"/>
            <a:lstStyle/>
            <a:p>
              <a:pPr algn="ctr">
                <a:lnSpc>
                  <a:spcPts val="3359"/>
                </a:lnSpc>
              </a:pPr>
              <a:endParaRPr/>
            </a:p>
          </p:txBody>
        </p:sp>
      </p:grpSp>
      <p:sp>
        <p:nvSpPr>
          <p:cNvPr id="5" name="Freeform 5">
            <a:extLst>
              <a:ext uri="{FF2B5EF4-FFF2-40B4-BE49-F238E27FC236}">
                <a16:creationId xmlns:a16="http://schemas.microsoft.com/office/drawing/2014/main" id="{82C5628C-001D-9C1E-633C-2B5DF04C6F6A}"/>
              </a:ext>
            </a:extLst>
          </p:cNvPr>
          <p:cNvSpPr/>
          <p:nvPr/>
        </p:nvSpPr>
        <p:spPr>
          <a:xfrm rot="12878461">
            <a:off x="-1096979" y="-3696619"/>
            <a:ext cx="7511977" cy="9699130"/>
          </a:xfrm>
          <a:custGeom>
            <a:avLst/>
            <a:gdLst/>
            <a:ahLst/>
            <a:cxnLst/>
            <a:rect l="l" t="t" r="r" b="b"/>
            <a:pathLst>
              <a:path w="7511977" h="9699130">
                <a:moveTo>
                  <a:pt x="0" y="0"/>
                </a:moveTo>
                <a:lnTo>
                  <a:pt x="7511977" y="0"/>
                </a:lnTo>
                <a:lnTo>
                  <a:pt x="7511977" y="9699130"/>
                </a:lnTo>
                <a:lnTo>
                  <a:pt x="0" y="969913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6" name="TextBox 6">
            <a:extLst>
              <a:ext uri="{FF2B5EF4-FFF2-40B4-BE49-F238E27FC236}">
                <a16:creationId xmlns:a16="http://schemas.microsoft.com/office/drawing/2014/main" id="{0B3403CD-72E0-56FC-AE0D-9A7D01A187CE}"/>
              </a:ext>
            </a:extLst>
          </p:cNvPr>
          <p:cNvSpPr txBox="1"/>
          <p:nvPr/>
        </p:nvSpPr>
        <p:spPr>
          <a:xfrm>
            <a:off x="1379469" y="661637"/>
            <a:ext cx="15529061" cy="1231106"/>
          </a:xfrm>
          <a:prstGeom prst="rect">
            <a:avLst/>
          </a:prstGeom>
        </p:spPr>
        <p:txBody>
          <a:bodyPr lIns="0" tIns="0" rIns="0" bIns="0" rtlCol="0" anchor="t">
            <a:spAutoFit/>
          </a:bodyPr>
          <a:lstStyle/>
          <a:p>
            <a:pPr marL="0" lvl="0" indent="0" algn="ctr"/>
            <a:r>
              <a:rPr lang="en-US" sz="4000" b="1" spc="300">
                <a:solidFill>
                  <a:srgbClr val="000000"/>
                </a:solidFill>
                <a:latin typeface="Helios Extended Bold"/>
                <a:ea typeface="Helios Extended Bold"/>
                <a:cs typeface="Helios Extended Bold"/>
                <a:sym typeface="Helios Extended Bold"/>
              </a:rPr>
              <a:t>Systems-Based Safety Model </a:t>
            </a:r>
          </a:p>
          <a:p>
            <a:pPr marL="0" lvl="0" indent="0" algn="ctr"/>
            <a:r>
              <a:rPr lang="en-US" sz="4000" b="1" spc="300">
                <a:solidFill>
                  <a:srgbClr val="000000"/>
                </a:solidFill>
                <a:latin typeface="Helios Extended Bold"/>
                <a:ea typeface="Helios Extended Bold"/>
                <a:cs typeface="Helios Extended Bold"/>
                <a:sym typeface="Helios Extended Bold"/>
              </a:rPr>
              <a:t>(Swiss Cheese Model)</a:t>
            </a:r>
          </a:p>
        </p:txBody>
      </p:sp>
      <p:sp>
        <p:nvSpPr>
          <p:cNvPr id="9" name="TextBox 9">
            <a:extLst>
              <a:ext uri="{FF2B5EF4-FFF2-40B4-BE49-F238E27FC236}">
                <a16:creationId xmlns:a16="http://schemas.microsoft.com/office/drawing/2014/main" id="{4FB89B65-B76B-9C38-65A3-12BF55A8785F}"/>
              </a:ext>
            </a:extLst>
          </p:cNvPr>
          <p:cNvSpPr txBox="1"/>
          <p:nvPr/>
        </p:nvSpPr>
        <p:spPr>
          <a:xfrm>
            <a:off x="7848600" y="2535494"/>
            <a:ext cx="8915400" cy="6873677"/>
          </a:xfrm>
          <a:prstGeom prst="rect">
            <a:avLst/>
          </a:prstGeom>
        </p:spPr>
        <p:txBody>
          <a:bodyPr wrap="square" lIns="0" tIns="0" rIns="0" bIns="0" rtlCol="0" anchor="t">
            <a:spAutoFit/>
          </a:bodyPr>
          <a:lstStyle/>
          <a:p>
            <a:pPr marL="0" lvl="0" indent="0">
              <a:lnSpc>
                <a:spcPct val="150000"/>
              </a:lnSpc>
              <a:spcBef>
                <a:spcPct val="0"/>
              </a:spcBef>
            </a:pPr>
            <a:r>
              <a:rPr lang="en-US" sz="2000">
                <a:solidFill>
                  <a:srgbClr val="000000"/>
                </a:solidFill>
                <a:latin typeface="Glacial Indifference" panose="020B0604020202020204" charset="0"/>
                <a:ea typeface="Lato"/>
                <a:cs typeface="Lato"/>
                <a:sym typeface="Lato"/>
              </a:rPr>
              <a:t>James Reason is the author of the Swiss Cheese Model, which is commonly used to remember how complex system failures happen in the field of healthcare (Vincent, 2010).</a:t>
            </a:r>
          </a:p>
          <a:p>
            <a:pPr marL="0" lvl="0" indent="0">
              <a:lnSpc>
                <a:spcPct val="150000"/>
              </a:lnSpc>
              <a:spcBef>
                <a:spcPct val="0"/>
              </a:spcBef>
            </a:pPr>
            <a:r>
              <a:rPr lang="en-US" sz="2000">
                <a:solidFill>
                  <a:srgbClr val="000000"/>
                </a:solidFill>
                <a:latin typeface="Glacial Indifference" panose="020B0604020202020204" charset="0"/>
                <a:ea typeface="Lato"/>
                <a:cs typeface="Lato"/>
                <a:sym typeface="Lato"/>
              </a:rPr>
              <a:t>The weaknesses or flaws of each line of defence include:</a:t>
            </a:r>
          </a:p>
          <a:p>
            <a:pPr marL="800100" lvl="1" indent="-342900">
              <a:lnSpc>
                <a:spcPct val="150000"/>
              </a:lnSpc>
              <a:spcBef>
                <a:spcPct val="0"/>
              </a:spcBef>
              <a:buFont typeface="Wingdings" panose="05000000000000000000" pitchFamily="2" charset="2"/>
              <a:buChar char="v"/>
            </a:pPr>
            <a:r>
              <a:rPr lang="en-US" sz="2000">
                <a:solidFill>
                  <a:srgbClr val="000000"/>
                </a:solidFill>
                <a:latin typeface="Glacial Indifference" panose="020B0604020202020204" charset="0"/>
                <a:ea typeface="Lato"/>
                <a:cs typeface="Lato"/>
                <a:sym typeface="Lato"/>
              </a:rPr>
              <a:t>organisational weaknesses</a:t>
            </a:r>
          </a:p>
          <a:p>
            <a:pPr marL="800100" lvl="1" indent="-342900">
              <a:lnSpc>
                <a:spcPct val="150000"/>
              </a:lnSpc>
              <a:spcBef>
                <a:spcPct val="0"/>
              </a:spcBef>
              <a:buFont typeface="Wingdings" panose="05000000000000000000" pitchFamily="2" charset="2"/>
              <a:buChar char="v"/>
            </a:pPr>
            <a:r>
              <a:rPr lang="en-US" sz="2000">
                <a:solidFill>
                  <a:srgbClr val="000000"/>
                </a:solidFill>
                <a:latin typeface="Glacial Indifference" panose="020B0604020202020204" charset="0"/>
                <a:ea typeface="Lato"/>
                <a:cs typeface="Lato"/>
                <a:sym typeface="Lato"/>
              </a:rPr>
              <a:t>communication failures</a:t>
            </a:r>
          </a:p>
          <a:p>
            <a:pPr marL="800100" lvl="1" indent="-342900">
              <a:lnSpc>
                <a:spcPct val="150000"/>
              </a:lnSpc>
              <a:spcBef>
                <a:spcPct val="0"/>
              </a:spcBef>
              <a:buFont typeface="Wingdings" panose="05000000000000000000" pitchFamily="2" charset="2"/>
              <a:buChar char="v"/>
            </a:pPr>
            <a:r>
              <a:rPr lang="en-US" sz="2000">
                <a:solidFill>
                  <a:srgbClr val="000000"/>
                </a:solidFill>
                <a:latin typeface="Glacial Indifference" panose="020B0604020202020204" charset="0"/>
                <a:ea typeface="Lato"/>
                <a:cs typeface="Lato"/>
                <a:sym typeface="Lato"/>
              </a:rPr>
              <a:t>inadequate staffing levels</a:t>
            </a:r>
          </a:p>
          <a:p>
            <a:pPr marL="800100" lvl="1" indent="-342900">
              <a:lnSpc>
                <a:spcPct val="150000"/>
              </a:lnSpc>
              <a:spcBef>
                <a:spcPct val="0"/>
              </a:spcBef>
              <a:buFont typeface="Wingdings" panose="05000000000000000000" pitchFamily="2" charset="2"/>
              <a:buChar char="v"/>
            </a:pPr>
            <a:r>
              <a:rPr lang="en-US" sz="2000">
                <a:solidFill>
                  <a:srgbClr val="000000"/>
                </a:solidFill>
                <a:latin typeface="Glacial Indifference" panose="020B0604020202020204" charset="0"/>
                <a:ea typeface="Lato"/>
                <a:cs typeface="Lato"/>
                <a:sym typeface="Lato"/>
              </a:rPr>
              <a:t>lack of adequate safety measures.</a:t>
            </a:r>
          </a:p>
          <a:p>
            <a:pPr marL="0" lvl="0" indent="0">
              <a:lnSpc>
                <a:spcPct val="150000"/>
              </a:lnSpc>
              <a:spcBef>
                <a:spcPct val="0"/>
              </a:spcBef>
            </a:pPr>
            <a:r>
              <a:rPr lang="en-US" sz="2000">
                <a:solidFill>
                  <a:srgbClr val="000000"/>
                </a:solidFill>
                <a:latin typeface="Glacial Indifference" panose="020B0604020202020204" charset="0"/>
                <a:ea typeface="Lato"/>
                <a:cs typeface="Lato"/>
                <a:sym typeface="Lato"/>
              </a:rPr>
              <a:t>When the weaknesses coincide, then they form an opportunity where the harm would occur.</a:t>
            </a:r>
          </a:p>
          <a:p>
            <a:pPr marL="0" lvl="0" indent="0">
              <a:lnSpc>
                <a:spcPct val="150000"/>
              </a:lnSpc>
              <a:spcBef>
                <a:spcPct val="0"/>
              </a:spcBef>
            </a:pPr>
            <a:endParaRPr lang="en-US" sz="2000">
              <a:solidFill>
                <a:srgbClr val="000000"/>
              </a:solidFill>
              <a:latin typeface="Glacial Indifference" panose="020B0604020202020204" charset="0"/>
              <a:ea typeface="Lato"/>
              <a:cs typeface="Lato"/>
              <a:sym typeface="Lato"/>
            </a:endParaRPr>
          </a:p>
          <a:p>
            <a:pPr lvl="0">
              <a:lnSpc>
                <a:spcPct val="150000"/>
              </a:lnSpc>
              <a:spcBef>
                <a:spcPct val="0"/>
              </a:spcBef>
            </a:pPr>
            <a:r>
              <a:rPr lang="en-US" sz="2000">
                <a:solidFill>
                  <a:srgbClr val="000000"/>
                </a:solidFill>
                <a:latin typeface="Glacial Indifference" panose="020B0604020202020204" charset="0"/>
                <a:ea typeface="Lato"/>
                <a:cs typeface="Lato"/>
                <a:sym typeface="Lato"/>
              </a:rPr>
              <a:t>This paradigm emphasises the fact that healthcare accidents are typically the result of system failures and not personal error only (Reason, 2000). At Leeds, lack of staffing, poor leadership and bad governance system led to loopholes in safety systems that exposed patients to more risks.</a:t>
            </a:r>
          </a:p>
        </p:txBody>
      </p:sp>
      <p:sp>
        <p:nvSpPr>
          <p:cNvPr id="17" name="Freeform 17">
            <a:extLst>
              <a:ext uri="{FF2B5EF4-FFF2-40B4-BE49-F238E27FC236}">
                <a16:creationId xmlns:a16="http://schemas.microsoft.com/office/drawing/2014/main" id="{0602BBB6-94C1-AEF6-1857-E033EF53D398}"/>
              </a:ext>
            </a:extLst>
          </p:cNvPr>
          <p:cNvSpPr/>
          <p:nvPr/>
        </p:nvSpPr>
        <p:spPr>
          <a:xfrm rot="-10800000" flipH="1">
            <a:off x="15632181" y="0"/>
            <a:ext cx="2655819" cy="4132861"/>
          </a:xfrm>
          <a:custGeom>
            <a:avLst/>
            <a:gdLst/>
            <a:ahLst/>
            <a:cxnLst/>
            <a:rect l="l" t="t" r="r" b="b"/>
            <a:pathLst>
              <a:path w="2655819" h="4132861">
                <a:moveTo>
                  <a:pt x="2655819" y="0"/>
                </a:moveTo>
                <a:lnTo>
                  <a:pt x="0" y="0"/>
                </a:lnTo>
                <a:lnTo>
                  <a:pt x="0" y="4132861"/>
                </a:lnTo>
                <a:lnTo>
                  <a:pt x="2655819" y="4132861"/>
                </a:lnTo>
                <a:lnTo>
                  <a:pt x="2655819" y="0"/>
                </a:lnTo>
                <a:close/>
              </a:path>
            </a:pathLst>
          </a:custGeom>
          <a:blipFill>
            <a:blip r:embed="rId4">
              <a:extLst>
                <a:ext uri="{96DAC541-7B7A-43D3-8B79-37D633B846F1}">
                  <asvg:svgBlip xmlns:asvg="http://schemas.microsoft.com/office/drawing/2016/SVG/main" r:embed="rId5"/>
                </a:ext>
              </a:extLst>
            </a:blip>
            <a:stretch>
              <a:fillRect/>
            </a:stretch>
          </a:blipFill>
        </p:spPr>
      </p:sp>
      <p:pic>
        <p:nvPicPr>
          <p:cNvPr id="2050" name="Picture 2" descr="Swiss Cheese Model of an adverse event in community‐based mental health care mapped to the Yorkshire Contributory Factors Framework—Mental Health (adapted from Berzins et al.²⁵ and Reason⁷⁶).">
            <a:extLst>
              <a:ext uri="{FF2B5EF4-FFF2-40B4-BE49-F238E27FC236}">
                <a16:creationId xmlns:a16="http://schemas.microsoft.com/office/drawing/2014/main" id="{0167FB60-FB81-C06C-8AAC-CADFDC8C897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9736" y="2742520"/>
            <a:ext cx="7155464" cy="6650323"/>
          </a:xfrm>
          <a:prstGeom prst="rect">
            <a:avLst/>
          </a:prstGeom>
          <a:noFill/>
          <a:extLst>
            <a:ext uri="{909E8E84-426E-40DD-AFC4-6F175D3DCCD1}">
              <a14:hiddenFill xmlns:a14="http://schemas.microsoft.com/office/drawing/2010/main">
                <a:solidFill>
                  <a:srgbClr val="FFFFFF"/>
                </a:solidFill>
              </a14:hiddenFill>
            </a:ext>
          </a:extLst>
        </p:spPr>
      </p:pic>
      <p:sp>
        <p:nvSpPr>
          <p:cNvPr id="21" name="Rectangle 5">
            <a:extLst>
              <a:ext uri="{FF2B5EF4-FFF2-40B4-BE49-F238E27FC236}">
                <a16:creationId xmlns:a16="http://schemas.microsoft.com/office/drawing/2014/main" id="{528D4059-A9C4-BB9F-3C7E-834090035513}"/>
              </a:ext>
            </a:extLst>
          </p:cNvPr>
          <p:cNvSpPr>
            <a:spLocks noChangeArrowheads="1"/>
          </p:cNvSpPr>
          <p:nvPr/>
        </p:nvSpPr>
        <p:spPr bwMode="auto">
          <a:xfrm>
            <a:off x="4114800" y="9827457"/>
            <a:ext cx="1744731"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Glacial Indifference" panose="020B0604020202020204" charset="0"/>
                <a:cs typeface="Times New Roman" panose="02020603050405020304" pitchFamily="18" charset="0"/>
              </a:rPr>
              <a:t>(Averill et al., 2022)</a:t>
            </a:r>
            <a:endParaRPr kumimoji="0" lang="en-US" altLang="en-US" sz="1800" b="0" i="0" u="none" strike="noStrike" cap="none" normalizeH="0" baseline="0">
              <a:ln>
                <a:noFill/>
              </a:ln>
              <a:solidFill>
                <a:schemeClr val="tx1"/>
              </a:solidFill>
              <a:effectLst/>
              <a:latin typeface="Glacial Indifference" panose="020B0604020202020204" charset="0"/>
            </a:endParaRPr>
          </a:p>
        </p:txBody>
      </p:sp>
      <p:sp>
        <p:nvSpPr>
          <p:cNvPr id="23" name="TextBox 22">
            <a:extLst>
              <a:ext uri="{FF2B5EF4-FFF2-40B4-BE49-F238E27FC236}">
                <a16:creationId xmlns:a16="http://schemas.microsoft.com/office/drawing/2014/main" id="{CAD27490-5E99-321E-7021-54C285BC4F0F}"/>
              </a:ext>
            </a:extLst>
          </p:cNvPr>
          <p:cNvSpPr txBox="1"/>
          <p:nvPr/>
        </p:nvSpPr>
        <p:spPr>
          <a:xfrm>
            <a:off x="1379469" y="9392843"/>
            <a:ext cx="10738882" cy="369332"/>
          </a:xfrm>
          <a:prstGeom prst="rect">
            <a:avLst/>
          </a:prstGeom>
          <a:noFill/>
        </p:spPr>
        <p:txBody>
          <a:bodyPr wrap="square">
            <a:spAutoFit/>
          </a:bodyPr>
          <a:lstStyle/>
          <a:p>
            <a:r>
              <a:rPr lang="en-US" sz="1800" b="1" spc="300">
                <a:solidFill>
                  <a:srgbClr val="000000"/>
                </a:solidFill>
                <a:latin typeface="Glacial Indifference" panose="020B0604020202020204" charset="0"/>
                <a:ea typeface="Helios Extended Bold"/>
                <a:cs typeface="Helios Extended Bold"/>
                <a:sym typeface="Helios Extended Bold"/>
              </a:rPr>
              <a:t>Swiss Cheese Model</a:t>
            </a:r>
            <a:endParaRPr lang="en-US">
              <a:latin typeface="Glacial Indifference" panose="020B0604020202020204" charset="0"/>
            </a:endParaRPr>
          </a:p>
        </p:txBody>
      </p:sp>
    </p:spTree>
    <p:extLst>
      <p:ext uri="{BB962C8B-B14F-4D97-AF65-F5344CB8AC3E}">
        <p14:creationId xmlns:p14="http://schemas.microsoft.com/office/powerpoint/2010/main" val="16220047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rot="-10800000">
            <a:off x="0" y="0"/>
            <a:ext cx="2655819" cy="4132861"/>
          </a:xfrm>
          <a:custGeom>
            <a:avLst/>
            <a:gdLst/>
            <a:ahLst/>
            <a:cxnLst/>
            <a:rect l="l" t="t" r="r" b="b"/>
            <a:pathLst>
              <a:path w="2655819" h="4132861">
                <a:moveTo>
                  <a:pt x="0" y="0"/>
                </a:moveTo>
                <a:lnTo>
                  <a:pt x="2655819" y="0"/>
                </a:lnTo>
                <a:lnTo>
                  <a:pt x="2655819" y="4132861"/>
                </a:lnTo>
                <a:lnTo>
                  <a:pt x="0" y="413286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a:off x="14140770" y="3761876"/>
            <a:ext cx="6236806" cy="8052686"/>
          </a:xfrm>
          <a:custGeom>
            <a:avLst/>
            <a:gdLst/>
            <a:ahLst/>
            <a:cxnLst/>
            <a:rect l="l" t="t" r="r" b="b"/>
            <a:pathLst>
              <a:path w="6236806" h="8052686">
                <a:moveTo>
                  <a:pt x="0" y="0"/>
                </a:moveTo>
                <a:lnTo>
                  <a:pt x="6236806" y="0"/>
                </a:lnTo>
                <a:lnTo>
                  <a:pt x="6236806" y="8052686"/>
                </a:lnTo>
                <a:lnTo>
                  <a:pt x="0" y="805268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1" name="TextBox 11"/>
          <p:cNvSpPr txBox="1"/>
          <p:nvPr/>
        </p:nvSpPr>
        <p:spPr>
          <a:xfrm>
            <a:off x="2029205" y="671776"/>
            <a:ext cx="13621921" cy="1001364"/>
          </a:xfrm>
          <a:prstGeom prst="rect">
            <a:avLst/>
          </a:prstGeom>
        </p:spPr>
        <p:txBody>
          <a:bodyPr wrap="square" lIns="0" tIns="0" rIns="0" bIns="0" rtlCol="0" anchor="t">
            <a:spAutoFit/>
          </a:bodyPr>
          <a:lstStyle/>
          <a:p>
            <a:pPr marL="0" lvl="0" indent="0" algn="l">
              <a:lnSpc>
                <a:spcPts val="8400"/>
              </a:lnSpc>
            </a:pPr>
            <a:r>
              <a:rPr lang="en-US" sz="6000" b="1" spc="300">
                <a:solidFill>
                  <a:srgbClr val="000000"/>
                </a:solidFill>
                <a:latin typeface="Helios Extended Bold"/>
                <a:ea typeface="Helios Extended Bold"/>
                <a:cs typeface="Helios Extended Bold"/>
                <a:sym typeface="Helios Extended Bold"/>
              </a:rPr>
              <a:t>Root Cause Analysis (RCA)</a:t>
            </a:r>
          </a:p>
        </p:txBody>
      </p:sp>
      <p:sp>
        <p:nvSpPr>
          <p:cNvPr id="21" name="TextBox 9">
            <a:extLst>
              <a:ext uri="{FF2B5EF4-FFF2-40B4-BE49-F238E27FC236}">
                <a16:creationId xmlns:a16="http://schemas.microsoft.com/office/drawing/2014/main" id="{0412355A-DD75-6BE5-E2AB-511BDAB5B0D1}"/>
              </a:ext>
            </a:extLst>
          </p:cNvPr>
          <p:cNvSpPr txBox="1"/>
          <p:nvPr/>
        </p:nvSpPr>
        <p:spPr>
          <a:xfrm>
            <a:off x="1447800" y="2535495"/>
            <a:ext cx="9525000" cy="5950347"/>
          </a:xfrm>
          <a:prstGeom prst="rect">
            <a:avLst/>
          </a:prstGeom>
        </p:spPr>
        <p:txBody>
          <a:bodyPr wrap="square" lIns="0" tIns="0" rIns="0" bIns="0" rtlCol="0" anchor="t">
            <a:spAutoFit/>
          </a:bodyPr>
          <a:lstStyle/>
          <a:p>
            <a:pPr marL="0" lvl="0" indent="0" algn="just">
              <a:lnSpc>
                <a:spcPct val="150000"/>
              </a:lnSpc>
              <a:spcBef>
                <a:spcPct val="0"/>
              </a:spcBef>
            </a:pPr>
            <a:r>
              <a:rPr lang="en-US" sz="2000">
                <a:solidFill>
                  <a:srgbClr val="000000"/>
                </a:solidFill>
                <a:latin typeface="Glacial Indifference" panose="020B0604020202020204" charset="0"/>
                <a:ea typeface="Lato"/>
                <a:cs typeface="Lato"/>
                <a:sym typeface="Lato"/>
              </a:rPr>
              <a:t>Root Cause Analysis (RCA) is a popular technique in healthcare safety management.</a:t>
            </a:r>
          </a:p>
          <a:p>
            <a:pPr marL="0" lvl="0" indent="0" algn="just">
              <a:lnSpc>
                <a:spcPct val="150000"/>
              </a:lnSpc>
              <a:spcBef>
                <a:spcPct val="0"/>
              </a:spcBef>
            </a:pPr>
            <a:r>
              <a:rPr lang="en-US" sz="2000">
                <a:solidFill>
                  <a:srgbClr val="000000"/>
                </a:solidFill>
                <a:latin typeface="Glacial Indifference" panose="020B0604020202020204" charset="0"/>
                <a:ea typeface="Lato"/>
                <a:cs typeface="Lato"/>
                <a:sym typeface="Lato"/>
              </a:rPr>
              <a:t>The idea of RCA is to define the root reasons behind safety accidents, as opposed to determining the immediate issue.</a:t>
            </a:r>
          </a:p>
          <a:p>
            <a:pPr marL="0" lvl="0" indent="0" algn="just">
              <a:lnSpc>
                <a:spcPct val="150000"/>
              </a:lnSpc>
              <a:spcBef>
                <a:spcPct val="0"/>
              </a:spcBef>
            </a:pPr>
            <a:endParaRPr lang="en-US" sz="2000">
              <a:solidFill>
                <a:srgbClr val="000000"/>
              </a:solidFill>
              <a:latin typeface="Glacial Indifference" panose="020B0604020202020204" charset="0"/>
              <a:ea typeface="Lato"/>
              <a:cs typeface="Lato"/>
              <a:sym typeface="Lato"/>
            </a:endParaRPr>
          </a:p>
          <a:p>
            <a:pPr marL="0" lvl="0" indent="0" algn="just">
              <a:lnSpc>
                <a:spcPct val="150000"/>
              </a:lnSpc>
              <a:spcBef>
                <a:spcPct val="0"/>
              </a:spcBef>
            </a:pPr>
            <a:r>
              <a:rPr lang="en-US" sz="2000">
                <a:solidFill>
                  <a:srgbClr val="000000"/>
                </a:solidFill>
                <a:latin typeface="Glacial Indifference" panose="020B0604020202020204" charset="0"/>
                <a:ea typeface="Lato"/>
                <a:cs typeface="Lato"/>
                <a:sym typeface="Lato"/>
              </a:rPr>
              <a:t>The common sources of root causes in healthcare organisations can be:</a:t>
            </a:r>
          </a:p>
          <a:p>
            <a:pPr marL="800100" lvl="1" indent="-342900" algn="just">
              <a:lnSpc>
                <a:spcPct val="150000"/>
              </a:lnSpc>
              <a:spcBef>
                <a:spcPct val="0"/>
              </a:spcBef>
              <a:buFont typeface="Wingdings" panose="05000000000000000000" pitchFamily="2" charset="2"/>
              <a:buChar char="v"/>
            </a:pPr>
            <a:r>
              <a:rPr lang="en-US" sz="2000">
                <a:solidFill>
                  <a:srgbClr val="000000"/>
                </a:solidFill>
                <a:latin typeface="Glacial Indifference" panose="020B0604020202020204" charset="0"/>
                <a:ea typeface="Lato"/>
                <a:cs typeface="Lato"/>
                <a:sym typeface="Lato"/>
              </a:rPr>
              <a:t>inadequate staffing levels</a:t>
            </a:r>
          </a:p>
          <a:p>
            <a:pPr marL="800100" lvl="1" indent="-342900" algn="just">
              <a:lnSpc>
                <a:spcPct val="150000"/>
              </a:lnSpc>
              <a:spcBef>
                <a:spcPct val="0"/>
              </a:spcBef>
              <a:buFont typeface="Wingdings" panose="05000000000000000000" pitchFamily="2" charset="2"/>
              <a:buChar char="v"/>
            </a:pPr>
            <a:r>
              <a:rPr lang="en-US" sz="2000">
                <a:solidFill>
                  <a:srgbClr val="000000"/>
                </a:solidFill>
                <a:latin typeface="Glacial Indifference" panose="020B0604020202020204" charset="0"/>
                <a:ea typeface="Lato"/>
                <a:cs typeface="Lato"/>
                <a:sym typeface="Lato"/>
              </a:rPr>
              <a:t>lack of effective interactions among healthcare teams.</a:t>
            </a:r>
          </a:p>
          <a:p>
            <a:pPr marL="800100" lvl="1" indent="-342900" algn="just">
              <a:lnSpc>
                <a:spcPct val="150000"/>
              </a:lnSpc>
              <a:spcBef>
                <a:spcPct val="0"/>
              </a:spcBef>
              <a:buFont typeface="Wingdings" panose="05000000000000000000" pitchFamily="2" charset="2"/>
              <a:buChar char="v"/>
            </a:pPr>
            <a:r>
              <a:rPr lang="en-US" sz="2000">
                <a:solidFill>
                  <a:srgbClr val="000000"/>
                </a:solidFill>
                <a:latin typeface="Glacial Indifference" panose="020B0604020202020204" charset="0"/>
                <a:ea typeface="Lato"/>
                <a:cs typeface="Lato"/>
                <a:sym typeface="Lato"/>
              </a:rPr>
              <a:t>misplaced leadership and management systems.</a:t>
            </a:r>
          </a:p>
          <a:p>
            <a:pPr marL="800100" lvl="1" indent="-342900" algn="just">
              <a:lnSpc>
                <a:spcPct val="150000"/>
              </a:lnSpc>
              <a:spcBef>
                <a:spcPct val="0"/>
              </a:spcBef>
              <a:buFont typeface="Wingdings" panose="05000000000000000000" pitchFamily="2" charset="2"/>
              <a:buChar char="v"/>
            </a:pPr>
            <a:r>
              <a:rPr lang="en-US" sz="2000">
                <a:solidFill>
                  <a:srgbClr val="000000"/>
                </a:solidFill>
                <a:latin typeface="Glacial Indifference" panose="020B0604020202020204" charset="0"/>
                <a:ea typeface="Lato"/>
                <a:cs typeface="Lato"/>
                <a:sym typeface="Lato"/>
              </a:rPr>
              <a:t>as a result of minimal training or supervision.</a:t>
            </a:r>
          </a:p>
          <a:p>
            <a:pPr marL="800100" lvl="1" indent="-342900" algn="just">
              <a:lnSpc>
                <a:spcPct val="150000"/>
              </a:lnSpc>
              <a:spcBef>
                <a:spcPct val="0"/>
              </a:spcBef>
              <a:buFont typeface="Wingdings" panose="05000000000000000000" pitchFamily="2" charset="2"/>
              <a:buChar char="v"/>
            </a:pPr>
            <a:r>
              <a:rPr lang="en-US" sz="2000">
                <a:solidFill>
                  <a:srgbClr val="000000"/>
                </a:solidFill>
                <a:latin typeface="Glacial Indifference" panose="020B0604020202020204" charset="0"/>
                <a:ea typeface="Lato"/>
                <a:cs typeface="Lato"/>
                <a:sym typeface="Lato"/>
              </a:rPr>
              <a:t>bad organisational processes.</a:t>
            </a:r>
          </a:p>
          <a:p>
            <a:pPr marL="0" lvl="0" indent="0" algn="just">
              <a:lnSpc>
                <a:spcPct val="150000"/>
              </a:lnSpc>
              <a:spcBef>
                <a:spcPct val="0"/>
              </a:spcBef>
            </a:pPr>
            <a:r>
              <a:rPr lang="en-US" sz="2000">
                <a:solidFill>
                  <a:srgbClr val="000000"/>
                </a:solidFill>
                <a:latin typeface="Glacial Indifference" panose="020B0604020202020204" charset="0"/>
                <a:ea typeface="Lato"/>
                <a:cs typeface="Lato"/>
                <a:sym typeface="Lato"/>
              </a:rPr>
              <a:t>By stating these root causes, the healthcare organisations are able to put in place measures that will help in avoiding such an occurrence in the future (NHS England, 2023; Vincent, 2010).</a:t>
            </a:r>
          </a:p>
        </p:txBody>
      </p:sp>
      <p:sp>
        <p:nvSpPr>
          <p:cNvPr id="22" name="Rectangle 5">
            <a:extLst>
              <a:ext uri="{FF2B5EF4-FFF2-40B4-BE49-F238E27FC236}">
                <a16:creationId xmlns:a16="http://schemas.microsoft.com/office/drawing/2014/main" id="{372E21DF-B013-0A23-4B09-BF1E7ADF181E}"/>
              </a:ext>
            </a:extLst>
          </p:cNvPr>
          <p:cNvSpPr>
            <a:spLocks noChangeArrowheads="1"/>
          </p:cNvSpPr>
          <p:nvPr/>
        </p:nvSpPr>
        <p:spPr bwMode="auto">
          <a:xfrm>
            <a:off x="15150748" y="9126133"/>
            <a:ext cx="1446914"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Glacial Indifference" panose="020B0604020202020204" charset="0"/>
                <a:cs typeface="Times New Roman" panose="02020603050405020304" pitchFamily="18" charset="0"/>
              </a:rPr>
              <a:t>(Özbakır, 2024)</a:t>
            </a:r>
            <a:endParaRPr kumimoji="0" lang="en-US" altLang="en-US" sz="1800" b="0" i="0" u="none" strike="noStrike" cap="none" normalizeH="0" baseline="0">
              <a:ln>
                <a:noFill/>
              </a:ln>
              <a:solidFill>
                <a:schemeClr val="tx1"/>
              </a:solidFill>
              <a:effectLst/>
              <a:latin typeface="Glacial Indifference" panose="020B0604020202020204" charset="0"/>
            </a:endParaRPr>
          </a:p>
        </p:txBody>
      </p:sp>
      <p:sp>
        <p:nvSpPr>
          <p:cNvPr id="24" name="TextBox 23">
            <a:extLst>
              <a:ext uri="{FF2B5EF4-FFF2-40B4-BE49-F238E27FC236}">
                <a16:creationId xmlns:a16="http://schemas.microsoft.com/office/drawing/2014/main" id="{B606E51B-36F8-CFB5-C7F1-ABBED7C23EEE}"/>
              </a:ext>
            </a:extLst>
          </p:cNvPr>
          <p:cNvSpPr txBox="1"/>
          <p:nvPr/>
        </p:nvSpPr>
        <p:spPr>
          <a:xfrm>
            <a:off x="12420600" y="8756801"/>
            <a:ext cx="10185990" cy="369332"/>
          </a:xfrm>
          <a:prstGeom prst="rect">
            <a:avLst/>
          </a:prstGeom>
          <a:noFill/>
        </p:spPr>
        <p:txBody>
          <a:bodyPr wrap="square">
            <a:spAutoFit/>
          </a:bodyPr>
          <a:lstStyle/>
          <a:p>
            <a:r>
              <a:rPr lang="en-US" sz="1800" b="1" spc="300">
                <a:solidFill>
                  <a:srgbClr val="000000"/>
                </a:solidFill>
                <a:latin typeface="Glacial Indifference" panose="020B0604020202020204" charset="0"/>
                <a:ea typeface="Helios Extended Bold"/>
                <a:cs typeface="Helios Extended Bold"/>
                <a:sym typeface="Helios Extended Bold"/>
              </a:rPr>
              <a:t>Root Cause Analysis (RCA)</a:t>
            </a:r>
          </a:p>
        </p:txBody>
      </p:sp>
      <p:pic>
        <p:nvPicPr>
          <p:cNvPr id="3079" name="Picture 7" descr="Fishbone or Ishikawa diagrams for root cause analysis (RCA).">
            <a:extLst>
              <a:ext uri="{FF2B5EF4-FFF2-40B4-BE49-F238E27FC236}">
                <a16:creationId xmlns:a16="http://schemas.microsoft.com/office/drawing/2014/main" id="{6815C1F6-478E-6AC1-D7E5-A9FEB3ED869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16200000">
            <a:off x="11456140" y="3198708"/>
            <a:ext cx="6098654" cy="46482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reeform 5"/>
          <p:cNvSpPr/>
          <p:nvPr/>
        </p:nvSpPr>
        <p:spPr>
          <a:xfrm rot="-10376575">
            <a:off x="-1718646" y="-3696619"/>
            <a:ext cx="7511977" cy="9699130"/>
          </a:xfrm>
          <a:custGeom>
            <a:avLst/>
            <a:gdLst/>
            <a:ahLst/>
            <a:cxnLst/>
            <a:rect l="l" t="t" r="r" b="b"/>
            <a:pathLst>
              <a:path w="7511977" h="9699130">
                <a:moveTo>
                  <a:pt x="0" y="0"/>
                </a:moveTo>
                <a:lnTo>
                  <a:pt x="7511977" y="0"/>
                </a:lnTo>
                <a:lnTo>
                  <a:pt x="7511977" y="9699130"/>
                </a:lnTo>
                <a:lnTo>
                  <a:pt x="0" y="969913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6" name="Freeform 6"/>
          <p:cNvSpPr/>
          <p:nvPr/>
        </p:nvSpPr>
        <p:spPr>
          <a:xfrm rot="-10800000" flipH="1">
            <a:off x="15966832" y="-571500"/>
            <a:ext cx="2655819" cy="4132861"/>
          </a:xfrm>
          <a:custGeom>
            <a:avLst/>
            <a:gdLst/>
            <a:ahLst/>
            <a:cxnLst/>
            <a:rect l="l" t="t" r="r" b="b"/>
            <a:pathLst>
              <a:path w="2655819" h="4132861">
                <a:moveTo>
                  <a:pt x="2655819" y="0"/>
                </a:moveTo>
                <a:lnTo>
                  <a:pt x="0" y="0"/>
                </a:lnTo>
                <a:lnTo>
                  <a:pt x="0" y="4132861"/>
                </a:lnTo>
                <a:lnTo>
                  <a:pt x="2655819" y="4132861"/>
                </a:lnTo>
                <a:lnTo>
                  <a:pt x="2655819"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23" name="TextBox 23"/>
          <p:cNvSpPr txBox="1"/>
          <p:nvPr/>
        </p:nvSpPr>
        <p:spPr>
          <a:xfrm>
            <a:off x="1422660" y="802284"/>
            <a:ext cx="15872082" cy="949812"/>
          </a:xfrm>
          <a:prstGeom prst="rect">
            <a:avLst/>
          </a:prstGeom>
        </p:spPr>
        <p:txBody>
          <a:bodyPr lIns="0" tIns="0" rIns="0" bIns="0" rtlCol="0" anchor="t">
            <a:spAutoFit/>
          </a:bodyPr>
          <a:lstStyle/>
          <a:p>
            <a:pPr marL="0" lvl="0" indent="0" algn="ctr">
              <a:lnSpc>
                <a:spcPts val="8400"/>
              </a:lnSpc>
            </a:pPr>
            <a:r>
              <a:rPr lang="en-US" sz="4400" b="1" spc="300">
                <a:solidFill>
                  <a:srgbClr val="000000"/>
                </a:solidFill>
                <a:latin typeface="Helios Extended Bold"/>
                <a:ea typeface="Helios Extended Bold"/>
                <a:cs typeface="Helios Extended Bold"/>
                <a:sym typeface="Helios Extended Bold"/>
              </a:rPr>
              <a:t>Policy Issues Affecting Service Delivery</a:t>
            </a:r>
          </a:p>
        </p:txBody>
      </p:sp>
      <p:sp>
        <p:nvSpPr>
          <p:cNvPr id="25" name="TextBox 24">
            <a:extLst>
              <a:ext uri="{FF2B5EF4-FFF2-40B4-BE49-F238E27FC236}">
                <a16:creationId xmlns:a16="http://schemas.microsoft.com/office/drawing/2014/main" id="{B0929CFB-F646-3006-E845-D787D0480FDE}"/>
              </a:ext>
            </a:extLst>
          </p:cNvPr>
          <p:cNvSpPr txBox="1"/>
          <p:nvPr/>
        </p:nvSpPr>
        <p:spPr>
          <a:xfrm>
            <a:off x="2037342" y="2417693"/>
            <a:ext cx="13563600" cy="6186309"/>
          </a:xfrm>
          <a:prstGeom prst="rect">
            <a:avLst/>
          </a:prstGeom>
          <a:noFill/>
        </p:spPr>
        <p:txBody>
          <a:bodyPr wrap="square">
            <a:spAutoFit/>
          </a:bodyPr>
          <a:lstStyle/>
          <a:p>
            <a:pPr marL="0" marR="0" algn="just">
              <a:lnSpc>
                <a:spcPct val="150000"/>
              </a:lnSpc>
              <a:spcAft>
                <a:spcPts val="800"/>
              </a:spcAft>
              <a:buNone/>
            </a:pPr>
            <a:r>
              <a:rPr lang="en-US" sz="2400" kern="100">
                <a:effectLst/>
                <a:latin typeface="Glacial Indifference" panose="020B0604020202020204" charset="0"/>
                <a:ea typeface="Calibri" panose="020F0502020204030204" pitchFamily="34" charset="0"/>
                <a:cs typeface="Times New Roman" panose="02020603050405020304" pitchFamily="18" charset="0"/>
              </a:rPr>
              <a:t>There are a number of wider policy and systemic problems that could lead to safety failures of healthcare organisations.</a:t>
            </a:r>
          </a:p>
          <a:p>
            <a:pPr marL="0" marR="0" algn="just">
              <a:lnSpc>
                <a:spcPct val="150000"/>
              </a:lnSpc>
              <a:spcAft>
                <a:spcPts val="800"/>
              </a:spcAft>
              <a:buNone/>
            </a:pPr>
            <a:r>
              <a:rPr lang="en-US" sz="2400" kern="100">
                <a:effectLst/>
                <a:latin typeface="Glacial Indifference" panose="020B0604020202020204" charset="0"/>
                <a:ea typeface="Calibri" panose="020F0502020204030204" pitchFamily="34" charset="0"/>
                <a:cs typeface="Times New Roman" panose="02020603050405020304" pitchFamily="18" charset="0"/>
              </a:rPr>
              <a:t>These include:</a:t>
            </a:r>
          </a:p>
          <a:p>
            <a:pPr marL="800100" lvl="1" indent="-342900" algn="just">
              <a:lnSpc>
                <a:spcPct val="150000"/>
              </a:lnSpc>
              <a:spcAft>
                <a:spcPts val="800"/>
              </a:spcAft>
              <a:buFont typeface="Wingdings" panose="05000000000000000000" pitchFamily="2" charset="2"/>
              <a:buChar char="v"/>
            </a:pPr>
            <a:r>
              <a:rPr lang="en-US" sz="2400" kern="100">
                <a:latin typeface="Glacial Indifference" panose="020B0604020202020204" charset="0"/>
                <a:ea typeface="Calibri" panose="020F0502020204030204" pitchFamily="34" charset="0"/>
                <a:cs typeface="Times New Roman" panose="02020603050405020304" pitchFamily="18" charset="0"/>
              </a:rPr>
              <a:t>NHS workforce shortages (National) with particular reference to maternity services (</a:t>
            </a:r>
            <a:r>
              <a:rPr lang="en-US" sz="2400">
                <a:latin typeface="Glacial Indifference" panose="020B0604020202020204" charset="0"/>
                <a:ea typeface="Calibri" panose="020F0502020204030204" pitchFamily="34" charset="0"/>
                <a:cs typeface="Times New Roman" panose="02020603050405020304" pitchFamily="18" charset="0"/>
              </a:rPr>
              <a:t>NHS England, 2023</a:t>
            </a:r>
            <a:r>
              <a:rPr lang="en-US" sz="2400" kern="100">
                <a:latin typeface="Glacial Indifference" panose="020B0604020202020204" charset="0"/>
                <a:ea typeface="Calibri" panose="020F0502020204030204" pitchFamily="34" charset="0"/>
                <a:cs typeface="Times New Roman" panose="02020603050405020304" pitchFamily="18" charset="0"/>
              </a:rPr>
              <a:t>).</a:t>
            </a:r>
          </a:p>
          <a:p>
            <a:pPr marL="800100" lvl="1" indent="-342900" algn="just">
              <a:lnSpc>
                <a:spcPct val="150000"/>
              </a:lnSpc>
              <a:spcAft>
                <a:spcPts val="800"/>
              </a:spcAft>
              <a:buFont typeface="Wingdings" panose="05000000000000000000" pitchFamily="2" charset="2"/>
              <a:buChar char="v"/>
            </a:pPr>
            <a:r>
              <a:rPr lang="en-US" sz="2400" kern="100">
                <a:latin typeface="Glacial Indifference" panose="020B0604020202020204" charset="0"/>
                <a:ea typeface="Calibri" panose="020F0502020204030204" pitchFamily="34" charset="0"/>
                <a:cs typeface="Times New Roman" panose="02020603050405020304" pitchFamily="18" charset="0"/>
              </a:rPr>
              <a:t>higher rate of patient demand and pressure on hospital services.</a:t>
            </a:r>
          </a:p>
          <a:p>
            <a:pPr marL="800100" lvl="1" indent="-342900" algn="just">
              <a:lnSpc>
                <a:spcPct val="150000"/>
              </a:lnSpc>
              <a:spcAft>
                <a:spcPts val="800"/>
              </a:spcAft>
              <a:buFont typeface="Wingdings" panose="05000000000000000000" pitchFamily="2" charset="2"/>
              <a:buChar char="v"/>
            </a:pPr>
            <a:r>
              <a:rPr lang="en-US" sz="2400" kern="100">
                <a:latin typeface="Glacial Indifference" panose="020B0604020202020204" charset="0"/>
                <a:ea typeface="Calibri" panose="020F0502020204030204" pitchFamily="34" charset="0"/>
                <a:cs typeface="Times New Roman" panose="02020603050405020304" pitchFamily="18" charset="0"/>
              </a:rPr>
              <a:t>resource and financial limitations to healthcare organisations.</a:t>
            </a:r>
          </a:p>
          <a:p>
            <a:pPr marL="800100" lvl="1" indent="-342900" algn="just">
              <a:lnSpc>
                <a:spcPct val="150000"/>
              </a:lnSpc>
              <a:spcAft>
                <a:spcPts val="800"/>
              </a:spcAft>
              <a:buFont typeface="Wingdings" panose="05000000000000000000" pitchFamily="2" charset="2"/>
              <a:buChar char="v"/>
            </a:pPr>
            <a:r>
              <a:rPr lang="en-US" sz="2400" kern="100">
                <a:latin typeface="Glacial Indifference" panose="020B0604020202020204" charset="0"/>
                <a:ea typeface="Calibri" panose="020F0502020204030204" pitchFamily="34" charset="0"/>
                <a:cs typeface="Times New Roman" panose="02020603050405020304" pitchFamily="18" charset="0"/>
              </a:rPr>
              <a:t>regulatory monitoring and control problems.</a:t>
            </a:r>
          </a:p>
          <a:p>
            <a:pPr algn="just">
              <a:lnSpc>
                <a:spcPct val="150000"/>
              </a:lnSpc>
              <a:spcAft>
                <a:spcPts val="800"/>
              </a:spcAft>
            </a:pPr>
            <a:r>
              <a:rPr lang="en-US" sz="2400">
                <a:effectLst/>
                <a:latin typeface="Glacial Indifference" panose="020B0604020202020204" charset="0"/>
                <a:ea typeface="Calibri" panose="020F0502020204030204" pitchFamily="34" charset="0"/>
                <a:cs typeface="Times New Roman" panose="02020603050405020304" pitchFamily="18" charset="0"/>
              </a:rPr>
              <a:t>Good governance in healthcare involves well-developed policies, proper accountability systems with sufficient resources to facilitate safe care delivery (Department of Health and Social Care, 2022).</a:t>
            </a:r>
            <a:endParaRPr lang="en-US" sz="2400">
              <a:latin typeface="Glacial Indifference" panose="020B060402020202020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60C4BC-670B-BC85-3E1A-B4371114BC03}"/>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A8083238-4E44-9024-E48B-2D9C506F40D3}"/>
              </a:ext>
            </a:extLst>
          </p:cNvPr>
          <p:cNvSpPr/>
          <p:nvPr/>
        </p:nvSpPr>
        <p:spPr>
          <a:xfrm rot="-10376575">
            <a:off x="-1718646" y="-3696619"/>
            <a:ext cx="7511977" cy="9699130"/>
          </a:xfrm>
          <a:custGeom>
            <a:avLst/>
            <a:gdLst/>
            <a:ahLst/>
            <a:cxnLst/>
            <a:rect l="l" t="t" r="r" b="b"/>
            <a:pathLst>
              <a:path w="7511977" h="9699130">
                <a:moveTo>
                  <a:pt x="0" y="0"/>
                </a:moveTo>
                <a:lnTo>
                  <a:pt x="7511977" y="0"/>
                </a:lnTo>
                <a:lnTo>
                  <a:pt x="7511977" y="9699130"/>
                </a:lnTo>
                <a:lnTo>
                  <a:pt x="0" y="969913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6" name="Freeform 6">
            <a:extLst>
              <a:ext uri="{FF2B5EF4-FFF2-40B4-BE49-F238E27FC236}">
                <a16:creationId xmlns:a16="http://schemas.microsoft.com/office/drawing/2014/main" id="{A8931536-6744-EC4C-0303-B2807DA73F56}"/>
              </a:ext>
            </a:extLst>
          </p:cNvPr>
          <p:cNvSpPr/>
          <p:nvPr/>
        </p:nvSpPr>
        <p:spPr>
          <a:xfrm rot="-10800000" flipH="1">
            <a:off x="15966832" y="-571500"/>
            <a:ext cx="2655819" cy="4132861"/>
          </a:xfrm>
          <a:custGeom>
            <a:avLst/>
            <a:gdLst/>
            <a:ahLst/>
            <a:cxnLst/>
            <a:rect l="l" t="t" r="r" b="b"/>
            <a:pathLst>
              <a:path w="2655819" h="4132861">
                <a:moveTo>
                  <a:pt x="2655819" y="0"/>
                </a:moveTo>
                <a:lnTo>
                  <a:pt x="0" y="0"/>
                </a:lnTo>
                <a:lnTo>
                  <a:pt x="0" y="4132861"/>
                </a:lnTo>
                <a:lnTo>
                  <a:pt x="2655819" y="4132861"/>
                </a:lnTo>
                <a:lnTo>
                  <a:pt x="2655819"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23" name="TextBox 23">
            <a:extLst>
              <a:ext uri="{FF2B5EF4-FFF2-40B4-BE49-F238E27FC236}">
                <a16:creationId xmlns:a16="http://schemas.microsoft.com/office/drawing/2014/main" id="{679361AA-0CF2-FFC7-BF3D-CA0B7B279C9D}"/>
              </a:ext>
            </a:extLst>
          </p:cNvPr>
          <p:cNvSpPr txBox="1"/>
          <p:nvPr/>
        </p:nvSpPr>
        <p:spPr>
          <a:xfrm>
            <a:off x="1422660" y="802284"/>
            <a:ext cx="15872082" cy="949812"/>
          </a:xfrm>
          <a:prstGeom prst="rect">
            <a:avLst/>
          </a:prstGeom>
        </p:spPr>
        <p:txBody>
          <a:bodyPr lIns="0" tIns="0" rIns="0" bIns="0" rtlCol="0" anchor="t">
            <a:spAutoFit/>
          </a:bodyPr>
          <a:lstStyle/>
          <a:p>
            <a:pPr marL="0" lvl="0" indent="0" algn="ctr">
              <a:lnSpc>
                <a:spcPts val="8400"/>
              </a:lnSpc>
            </a:pPr>
            <a:r>
              <a:rPr lang="en-US" sz="4400" b="1" spc="300">
                <a:solidFill>
                  <a:srgbClr val="000000"/>
                </a:solidFill>
                <a:latin typeface="Helios Extended Bold"/>
                <a:ea typeface="Helios Extended Bold"/>
                <a:cs typeface="Helios Extended Bold"/>
                <a:sym typeface="Helios Extended Bold"/>
              </a:rPr>
              <a:t>Impact on Healthcare Quality</a:t>
            </a:r>
          </a:p>
        </p:txBody>
      </p:sp>
      <p:sp>
        <p:nvSpPr>
          <p:cNvPr id="25" name="TextBox 24">
            <a:extLst>
              <a:ext uri="{FF2B5EF4-FFF2-40B4-BE49-F238E27FC236}">
                <a16:creationId xmlns:a16="http://schemas.microsoft.com/office/drawing/2014/main" id="{3F3EA22A-A80C-C800-00FF-65C97E570FC9}"/>
              </a:ext>
            </a:extLst>
          </p:cNvPr>
          <p:cNvSpPr txBox="1"/>
          <p:nvPr/>
        </p:nvSpPr>
        <p:spPr>
          <a:xfrm>
            <a:off x="2133600" y="2046590"/>
            <a:ext cx="14401800" cy="7150675"/>
          </a:xfrm>
          <a:prstGeom prst="rect">
            <a:avLst/>
          </a:prstGeom>
          <a:noFill/>
        </p:spPr>
        <p:txBody>
          <a:bodyPr wrap="square">
            <a:spAutoFit/>
          </a:bodyPr>
          <a:lstStyle/>
          <a:p>
            <a:pPr algn="just">
              <a:lnSpc>
                <a:spcPct val="150000"/>
              </a:lnSpc>
              <a:spcAft>
                <a:spcPts val="800"/>
              </a:spcAft>
            </a:pPr>
            <a:r>
              <a:rPr lang="en-US" sz="2400" kern="100">
                <a:latin typeface="Glacial Indifference" panose="020B0604020202020204" charset="0"/>
                <a:ea typeface="Calibri" panose="020F0502020204030204" pitchFamily="34" charset="0"/>
                <a:cs typeface="Times New Roman" panose="02020603050405020304" pitchFamily="18" charset="0"/>
              </a:rPr>
              <a:t>Healthcare service failures have the potential to influence some critical areas of healthcare quality (Vincent and Amalberti, 2016).</a:t>
            </a:r>
          </a:p>
          <a:p>
            <a:pPr marL="0" marR="0" algn="just">
              <a:lnSpc>
                <a:spcPct val="150000"/>
              </a:lnSpc>
              <a:spcAft>
                <a:spcPts val="800"/>
              </a:spcAft>
              <a:buNone/>
            </a:pPr>
            <a:r>
              <a:rPr lang="en-US" sz="2400" b="1" kern="100">
                <a:effectLst/>
                <a:latin typeface="Glacial Indifference" panose="020B0604020202020204" charset="0"/>
                <a:ea typeface="Calibri" panose="020F0502020204030204" pitchFamily="34" charset="0"/>
                <a:cs typeface="Times New Roman" panose="02020603050405020304" pitchFamily="18" charset="0"/>
              </a:rPr>
              <a:t>Quality of care</a:t>
            </a:r>
          </a:p>
          <a:p>
            <a:pPr marL="800100" lvl="1" indent="-342900" algn="just">
              <a:spcAft>
                <a:spcPts val="800"/>
              </a:spcAft>
              <a:buFont typeface="Wingdings" panose="05000000000000000000" pitchFamily="2" charset="2"/>
              <a:buChar char="v"/>
            </a:pPr>
            <a:r>
              <a:rPr lang="en-US" sz="2400" kern="100">
                <a:effectLst/>
                <a:latin typeface="Glacial Indifference" panose="020B0604020202020204" charset="0"/>
                <a:ea typeface="Calibri" panose="020F0502020204030204" pitchFamily="34" charset="0"/>
                <a:cs typeface="Times New Roman" panose="02020603050405020304" pitchFamily="18" charset="0"/>
              </a:rPr>
              <a:t>The risk of patient injury is increased</a:t>
            </a:r>
          </a:p>
          <a:p>
            <a:pPr marL="800100" lvl="1" indent="-342900" algn="just">
              <a:spcAft>
                <a:spcPts val="800"/>
              </a:spcAft>
              <a:buFont typeface="Wingdings" panose="05000000000000000000" pitchFamily="2" charset="2"/>
              <a:buChar char="v"/>
            </a:pPr>
            <a:r>
              <a:rPr lang="en-US" sz="2400" kern="100">
                <a:effectLst/>
                <a:latin typeface="Glacial Indifference" panose="020B0604020202020204" charset="0"/>
                <a:ea typeface="Calibri" panose="020F0502020204030204" pitchFamily="34" charset="0"/>
                <a:cs typeface="Times New Roman" panose="02020603050405020304" pitchFamily="18" charset="0"/>
              </a:rPr>
              <a:t>poor clinical safety levels</a:t>
            </a:r>
          </a:p>
          <a:p>
            <a:pPr marL="0" marR="0" algn="just">
              <a:lnSpc>
                <a:spcPct val="150000"/>
              </a:lnSpc>
              <a:spcAft>
                <a:spcPts val="800"/>
              </a:spcAft>
              <a:buNone/>
            </a:pPr>
            <a:r>
              <a:rPr lang="en-US" sz="2400" b="1" kern="100">
                <a:effectLst/>
                <a:latin typeface="Glacial Indifference" panose="020B0604020202020204" charset="0"/>
                <a:ea typeface="Calibri" panose="020F0502020204030204" pitchFamily="34" charset="0"/>
                <a:cs typeface="Times New Roman" panose="02020603050405020304" pitchFamily="18" charset="0"/>
              </a:rPr>
              <a:t>Efficiency of services</a:t>
            </a:r>
          </a:p>
          <a:p>
            <a:pPr marL="800100" lvl="1" indent="-342900" algn="just">
              <a:spcAft>
                <a:spcPts val="800"/>
              </a:spcAft>
              <a:buFont typeface="Wingdings" panose="05000000000000000000" pitchFamily="2" charset="2"/>
              <a:buChar char="v"/>
            </a:pPr>
            <a:r>
              <a:rPr lang="en-US" sz="2400" kern="100">
                <a:latin typeface="Glacial Indifference" panose="020B0604020202020204" charset="0"/>
                <a:ea typeface="Calibri" panose="020F0502020204030204" pitchFamily="34" charset="0"/>
                <a:cs typeface="Times New Roman" panose="02020603050405020304" pitchFamily="18" charset="0"/>
              </a:rPr>
              <a:t>A</a:t>
            </a:r>
            <a:r>
              <a:rPr lang="en-US" sz="2400" kern="100">
                <a:effectLst/>
                <a:latin typeface="Glacial Indifference" panose="020B0604020202020204" charset="0"/>
                <a:ea typeface="Calibri" panose="020F0502020204030204" pitchFamily="34" charset="0"/>
                <a:cs typeface="Times New Roman" panose="02020603050405020304" pitchFamily="18" charset="0"/>
              </a:rPr>
              <a:t>ddition of complications and remedial treatment to healthcare costs</a:t>
            </a:r>
          </a:p>
          <a:p>
            <a:pPr marL="800100" lvl="1" indent="-342900" algn="just">
              <a:spcAft>
                <a:spcPts val="800"/>
              </a:spcAft>
              <a:buFont typeface="Wingdings" panose="05000000000000000000" pitchFamily="2" charset="2"/>
              <a:buChar char="v"/>
            </a:pPr>
            <a:r>
              <a:rPr lang="en-US" sz="2400" kern="100">
                <a:latin typeface="Glacial Indifference" panose="020B0604020202020204" charset="0"/>
                <a:ea typeface="Calibri" panose="020F0502020204030204" pitchFamily="34" charset="0"/>
                <a:cs typeface="Times New Roman" panose="02020603050405020304" pitchFamily="18" charset="0"/>
              </a:rPr>
              <a:t>W</a:t>
            </a:r>
            <a:r>
              <a:rPr lang="en-US" sz="2400" kern="100">
                <a:effectLst/>
                <a:latin typeface="Glacial Indifference" panose="020B0604020202020204" charset="0"/>
                <a:ea typeface="Calibri" panose="020F0502020204030204" pitchFamily="34" charset="0"/>
                <a:cs typeface="Times New Roman" panose="02020603050405020304" pitchFamily="18" charset="0"/>
              </a:rPr>
              <a:t>asteful consumption of healthcare facilities</a:t>
            </a:r>
          </a:p>
          <a:p>
            <a:pPr marL="0" marR="0" algn="just">
              <a:lnSpc>
                <a:spcPct val="150000"/>
              </a:lnSpc>
              <a:spcAft>
                <a:spcPts val="800"/>
              </a:spcAft>
              <a:buNone/>
            </a:pPr>
            <a:r>
              <a:rPr lang="en-US" sz="2400" b="1" kern="100">
                <a:effectLst/>
                <a:latin typeface="Glacial Indifference" panose="020B0604020202020204" charset="0"/>
                <a:ea typeface="Calibri" panose="020F0502020204030204" pitchFamily="34" charset="0"/>
                <a:cs typeface="Times New Roman" panose="02020603050405020304" pitchFamily="18" charset="0"/>
              </a:rPr>
              <a:t>Equity in healthcare</a:t>
            </a:r>
          </a:p>
          <a:p>
            <a:pPr marL="800100" lvl="1" indent="-342900" algn="just">
              <a:spcAft>
                <a:spcPts val="800"/>
              </a:spcAft>
              <a:buFont typeface="Wingdings" panose="05000000000000000000" pitchFamily="2" charset="2"/>
              <a:buChar char="v"/>
            </a:pPr>
            <a:r>
              <a:rPr lang="en-US" sz="2400" kern="100">
                <a:effectLst/>
                <a:latin typeface="Glacial Indifference" panose="020B0604020202020204" charset="0"/>
                <a:ea typeface="Calibri" panose="020F0502020204030204" pitchFamily="34" charset="0"/>
                <a:cs typeface="Times New Roman" panose="02020603050405020304" pitchFamily="18" charset="0"/>
              </a:rPr>
              <a:t>Unequal access to safe maternity services</a:t>
            </a:r>
          </a:p>
          <a:p>
            <a:pPr marL="800100" lvl="1" indent="-342900" algn="just">
              <a:spcAft>
                <a:spcPts val="800"/>
              </a:spcAft>
              <a:buFont typeface="Wingdings" panose="05000000000000000000" pitchFamily="2" charset="2"/>
              <a:buChar char="v"/>
            </a:pPr>
            <a:r>
              <a:rPr lang="en-US" sz="2400" kern="100">
                <a:latin typeface="Glacial Indifference" panose="020B0604020202020204" charset="0"/>
                <a:ea typeface="Calibri" panose="020F0502020204030204" pitchFamily="34" charset="0"/>
                <a:cs typeface="Times New Roman" panose="02020603050405020304" pitchFamily="18" charset="0"/>
              </a:rPr>
              <a:t>D</a:t>
            </a:r>
            <a:r>
              <a:rPr lang="en-US" sz="2400" kern="100">
                <a:effectLst/>
                <a:latin typeface="Glacial Indifference" panose="020B0604020202020204" charset="0"/>
                <a:ea typeface="Calibri" panose="020F0502020204030204" pitchFamily="34" charset="0"/>
                <a:cs typeface="Times New Roman" panose="02020603050405020304" pitchFamily="18" charset="0"/>
              </a:rPr>
              <a:t>issimilarities in care quality among various regions or groups of patients</a:t>
            </a:r>
          </a:p>
          <a:p>
            <a:pPr marL="0" marR="0" algn="just">
              <a:lnSpc>
                <a:spcPct val="150000"/>
              </a:lnSpc>
              <a:spcAft>
                <a:spcPts val="800"/>
              </a:spcAft>
              <a:buNone/>
            </a:pPr>
            <a:r>
              <a:rPr lang="en-US" sz="2400" kern="100">
                <a:effectLst/>
                <a:latin typeface="Glacial Indifference" panose="020B0604020202020204" charset="0"/>
                <a:ea typeface="Calibri" panose="020F0502020204030204" pitchFamily="34" charset="0"/>
                <a:cs typeface="Times New Roman" panose="02020603050405020304" pitchFamily="18" charset="0"/>
              </a:rPr>
              <a:t>Quality improvement efforts are meant to provide safe, effective and equitable healthcare services to everybody (WHO, 2021).</a:t>
            </a:r>
          </a:p>
        </p:txBody>
      </p:sp>
    </p:spTree>
    <p:extLst>
      <p:ext uri="{BB962C8B-B14F-4D97-AF65-F5344CB8AC3E}">
        <p14:creationId xmlns:p14="http://schemas.microsoft.com/office/powerpoint/2010/main" val="30120804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010810" y="1028700"/>
            <a:ext cx="248490" cy="248490"/>
            <a:chOff x="0" y="0"/>
            <a:chExt cx="812800" cy="812800"/>
          </a:xfrm>
        </p:grpSpPr>
        <p:sp>
          <p:nvSpPr>
            <p:cNvPr id="3" name="Freeform 3"/>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000000"/>
            </a:solidFill>
          </p:spPr>
        </p:sp>
        <p:sp>
          <p:nvSpPr>
            <p:cNvPr id="4" name="TextBox 4"/>
            <p:cNvSpPr txBox="1"/>
            <p:nvPr/>
          </p:nvSpPr>
          <p:spPr>
            <a:xfrm>
              <a:off x="0" y="-47625"/>
              <a:ext cx="812800" cy="860425"/>
            </a:xfrm>
            <a:prstGeom prst="rect">
              <a:avLst/>
            </a:prstGeom>
          </p:spPr>
          <p:txBody>
            <a:bodyPr lIns="50800" tIns="50800" rIns="50800" bIns="50800" rtlCol="0" anchor="ctr"/>
            <a:lstStyle/>
            <a:p>
              <a:pPr algn="ctr">
                <a:lnSpc>
                  <a:spcPts val="3359"/>
                </a:lnSpc>
              </a:pPr>
              <a:endParaRPr/>
            </a:p>
          </p:txBody>
        </p:sp>
      </p:grpSp>
      <p:sp>
        <p:nvSpPr>
          <p:cNvPr id="5" name="Freeform 5"/>
          <p:cNvSpPr/>
          <p:nvPr/>
        </p:nvSpPr>
        <p:spPr>
          <a:xfrm rot="-10376575">
            <a:off x="-699234" y="-3190905"/>
            <a:ext cx="7511977" cy="9699130"/>
          </a:xfrm>
          <a:custGeom>
            <a:avLst/>
            <a:gdLst/>
            <a:ahLst/>
            <a:cxnLst/>
            <a:rect l="l" t="t" r="r" b="b"/>
            <a:pathLst>
              <a:path w="7511977" h="9699130">
                <a:moveTo>
                  <a:pt x="0" y="0"/>
                </a:moveTo>
                <a:lnTo>
                  <a:pt x="7511977" y="0"/>
                </a:lnTo>
                <a:lnTo>
                  <a:pt x="7511977" y="9699130"/>
                </a:lnTo>
                <a:lnTo>
                  <a:pt x="0" y="969913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6" name="Freeform 6"/>
          <p:cNvSpPr/>
          <p:nvPr/>
        </p:nvSpPr>
        <p:spPr>
          <a:xfrm rot="-10800000" flipH="1">
            <a:off x="15632181" y="0"/>
            <a:ext cx="2655819" cy="4132861"/>
          </a:xfrm>
          <a:custGeom>
            <a:avLst/>
            <a:gdLst/>
            <a:ahLst/>
            <a:cxnLst/>
            <a:rect l="l" t="t" r="r" b="b"/>
            <a:pathLst>
              <a:path w="2655819" h="4132861">
                <a:moveTo>
                  <a:pt x="2655819" y="0"/>
                </a:moveTo>
                <a:lnTo>
                  <a:pt x="0" y="0"/>
                </a:lnTo>
                <a:lnTo>
                  <a:pt x="0" y="4132861"/>
                </a:lnTo>
                <a:lnTo>
                  <a:pt x="2655819" y="4132861"/>
                </a:lnTo>
                <a:lnTo>
                  <a:pt x="2655819"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9" name="TextBox 19"/>
          <p:cNvSpPr txBox="1"/>
          <p:nvPr/>
        </p:nvSpPr>
        <p:spPr>
          <a:xfrm>
            <a:off x="1391017" y="382768"/>
            <a:ext cx="15721001" cy="2078582"/>
          </a:xfrm>
          <a:prstGeom prst="rect">
            <a:avLst/>
          </a:prstGeom>
        </p:spPr>
        <p:txBody>
          <a:bodyPr wrap="square" lIns="0" tIns="0" rIns="0" bIns="0" rtlCol="0" anchor="t">
            <a:spAutoFit/>
          </a:bodyPr>
          <a:lstStyle/>
          <a:p>
            <a:pPr marL="0" lvl="0" indent="0" algn="ctr">
              <a:lnSpc>
                <a:spcPts val="8400"/>
              </a:lnSpc>
            </a:pPr>
            <a:r>
              <a:rPr lang="en-US" sz="4800" b="1" spc="300">
                <a:solidFill>
                  <a:srgbClr val="000000"/>
                </a:solidFill>
                <a:latin typeface="Helios Extended Bold"/>
                <a:ea typeface="Helios Extended Bold"/>
                <a:cs typeface="Helios Extended Bold"/>
                <a:sym typeface="Helios Extended Bold"/>
              </a:rPr>
              <a:t>Recommendations for Service Improvement</a:t>
            </a:r>
          </a:p>
        </p:txBody>
      </p:sp>
      <p:sp>
        <p:nvSpPr>
          <p:cNvPr id="21" name="TextBox 20">
            <a:extLst>
              <a:ext uri="{FF2B5EF4-FFF2-40B4-BE49-F238E27FC236}">
                <a16:creationId xmlns:a16="http://schemas.microsoft.com/office/drawing/2014/main" id="{DC0B9528-AD17-3CBD-2069-F80CB658E87A}"/>
              </a:ext>
            </a:extLst>
          </p:cNvPr>
          <p:cNvSpPr txBox="1"/>
          <p:nvPr/>
        </p:nvSpPr>
        <p:spPr>
          <a:xfrm>
            <a:off x="1981200" y="2891964"/>
            <a:ext cx="14249400" cy="6842899"/>
          </a:xfrm>
          <a:prstGeom prst="rect">
            <a:avLst/>
          </a:prstGeom>
          <a:noFill/>
        </p:spPr>
        <p:txBody>
          <a:bodyPr wrap="square">
            <a:spAutoFit/>
          </a:bodyPr>
          <a:lstStyle/>
          <a:p>
            <a:pPr marL="0" marR="0" algn="just">
              <a:lnSpc>
                <a:spcPct val="150000"/>
              </a:lnSpc>
              <a:spcAft>
                <a:spcPts val="800"/>
              </a:spcAft>
              <a:buNone/>
            </a:pPr>
            <a:r>
              <a:rPr lang="en-US" sz="2400" kern="100">
                <a:effectLst/>
                <a:latin typeface="Glacial Indifference" panose="020B0604020202020204" charset="0"/>
                <a:ea typeface="Calibri" panose="020F0502020204030204" pitchFamily="34" charset="0"/>
                <a:cs typeface="Times New Roman" panose="02020603050405020304" pitchFamily="18" charset="0"/>
              </a:rPr>
              <a:t>A number of approaches would contribute to quality and safety improvement in maternity services.</a:t>
            </a:r>
          </a:p>
          <a:p>
            <a:pPr marL="0" marR="0" algn="just">
              <a:lnSpc>
                <a:spcPct val="150000"/>
              </a:lnSpc>
              <a:spcAft>
                <a:spcPts val="800"/>
              </a:spcAft>
              <a:buNone/>
            </a:pPr>
            <a:r>
              <a:rPr lang="en-US" sz="2400" kern="100">
                <a:effectLst/>
                <a:latin typeface="Glacial Indifference" panose="020B0604020202020204" charset="0"/>
                <a:ea typeface="Calibri" panose="020F0502020204030204" pitchFamily="34" charset="0"/>
                <a:cs typeface="Times New Roman" panose="02020603050405020304" pitchFamily="18" charset="0"/>
              </a:rPr>
              <a:t>These include:</a:t>
            </a:r>
          </a:p>
          <a:p>
            <a:pPr marL="800100" lvl="1" indent="-342900" algn="just">
              <a:lnSpc>
                <a:spcPct val="150000"/>
              </a:lnSpc>
              <a:spcAft>
                <a:spcPts val="800"/>
              </a:spcAft>
              <a:buFont typeface="Wingdings" panose="05000000000000000000" pitchFamily="2" charset="2"/>
              <a:buChar char="v"/>
            </a:pPr>
            <a:r>
              <a:rPr lang="en-US" sz="2400" kern="100">
                <a:latin typeface="Glacial Indifference" panose="020B0604020202020204" charset="0"/>
                <a:ea typeface="Calibri" panose="020F0502020204030204" pitchFamily="34" charset="0"/>
                <a:cs typeface="Times New Roman" panose="02020603050405020304" pitchFamily="18" charset="0"/>
              </a:rPr>
              <a:t>A</a:t>
            </a:r>
            <a:r>
              <a:rPr lang="en-US" sz="2400" kern="100">
                <a:effectLst/>
                <a:latin typeface="Glacial Indifference" panose="020B0604020202020204" charset="0"/>
                <a:ea typeface="Calibri" panose="020F0502020204030204" pitchFamily="34" charset="0"/>
                <a:cs typeface="Times New Roman" panose="02020603050405020304" pitchFamily="18" charset="0"/>
              </a:rPr>
              <a:t>n enhancement of the capacity of the maternity workforce to minimise the effects of staffing shortage (Ahmed et al., 2024).</a:t>
            </a:r>
          </a:p>
          <a:p>
            <a:pPr marL="800100" lvl="1" indent="-342900" algn="just">
              <a:lnSpc>
                <a:spcPct val="150000"/>
              </a:lnSpc>
              <a:spcAft>
                <a:spcPts val="800"/>
              </a:spcAft>
              <a:buFont typeface="Wingdings" panose="05000000000000000000" pitchFamily="2" charset="2"/>
              <a:buChar char="v"/>
            </a:pPr>
            <a:r>
              <a:rPr lang="en-US" sz="2400" kern="100">
                <a:latin typeface="Glacial Indifference" panose="020B0604020202020204" charset="0"/>
                <a:ea typeface="Calibri" panose="020F0502020204030204" pitchFamily="34" charset="0"/>
                <a:cs typeface="Times New Roman" panose="02020603050405020304" pitchFamily="18" charset="0"/>
              </a:rPr>
              <a:t>S</a:t>
            </a:r>
            <a:r>
              <a:rPr lang="en-US" sz="2400" kern="100">
                <a:effectLst/>
                <a:latin typeface="Glacial Indifference" panose="020B0604020202020204" charset="0"/>
                <a:ea typeface="Calibri" panose="020F0502020204030204" pitchFamily="34" charset="0"/>
                <a:cs typeface="Times New Roman" panose="02020603050405020304" pitchFamily="18" charset="0"/>
              </a:rPr>
              <a:t>trengthening incident reporting systems so that they can learn from errors.</a:t>
            </a:r>
          </a:p>
          <a:p>
            <a:pPr marL="800100" lvl="1" indent="-342900" algn="just">
              <a:lnSpc>
                <a:spcPct val="150000"/>
              </a:lnSpc>
              <a:spcAft>
                <a:spcPts val="800"/>
              </a:spcAft>
              <a:buFont typeface="Wingdings" panose="05000000000000000000" pitchFamily="2" charset="2"/>
              <a:buChar char="v"/>
            </a:pPr>
            <a:r>
              <a:rPr lang="en-US" sz="2400" kern="100">
                <a:latin typeface="Glacial Indifference" panose="020B0604020202020204" charset="0"/>
                <a:ea typeface="Calibri" panose="020F0502020204030204" pitchFamily="34" charset="0"/>
                <a:cs typeface="Times New Roman" panose="02020603050405020304" pitchFamily="18" charset="0"/>
              </a:rPr>
              <a:t>E</a:t>
            </a:r>
            <a:r>
              <a:rPr lang="en-US" sz="2400" kern="100">
                <a:effectLst/>
                <a:latin typeface="Glacial Indifference" panose="020B0604020202020204" charset="0"/>
                <a:ea typeface="Calibri" panose="020F0502020204030204" pitchFamily="34" charset="0"/>
                <a:cs typeface="Times New Roman" panose="02020603050405020304" pitchFamily="18" charset="0"/>
              </a:rPr>
              <a:t>nhancing clinical governance, leadership accountability.</a:t>
            </a:r>
          </a:p>
          <a:p>
            <a:pPr marL="800100" lvl="1" indent="-342900" algn="just">
              <a:lnSpc>
                <a:spcPct val="150000"/>
              </a:lnSpc>
              <a:spcAft>
                <a:spcPts val="800"/>
              </a:spcAft>
              <a:buFont typeface="Wingdings" panose="05000000000000000000" pitchFamily="2" charset="2"/>
              <a:buChar char="v"/>
            </a:pPr>
            <a:r>
              <a:rPr lang="en-US" sz="2400" kern="100">
                <a:latin typeface="Glacial Indifference" panose="020B0604020202020204" charset="0"/>
                <a:ea typeface="Calibri" panose="020F0502020204030204" pitchFamily="34" charset="0"/>
                <a:cs typeface="Times New Roman" panose="02020603050405020304" pitchFamily="18" charset="0"/>
              </a:rPr>
              <a:t>E</a:t>
            </a:r>
            <a:r>
              <a:rPr lang="en-US" sz="2400" kern="100">
                <a:effectLst/>
                <a:latin typeface="Glacial Indifference" panose="020B0604020202020204" charset="0"/>
                <a:ea typeface="Calibri" panose="020F0502020204030204" pitchFamily="34" charset="0"/>
                <a:cs typeface="Times New Roman" panose="02020603050405020304" pitchFamily="18" charset="0"/>
              </a:rPr>
              <a:t>ncouraging a favourable safety culture in which the staff feel comfortable reporting</a:t>
            </a:r>
            <a:r>
              <a:rPr lang="en-US" sz="2400" kern="100">
                <a:latin typeface="Glacial Indifference" panose="020B0604020202020204" charset="0"/>
                <a:ea typeface="Calibri" panose="020F0502020204030204" pitchFamily="34" charset="0"/>
                <a:cs typeface="Times New Roman" panose="02020603050405020304" pitchFamily="18" charset="0"/>
              </a:rPr>
              <a:t> (NHS England, 2023)</a:t>
            </a:r>
            <a:r>
              <a:rPr lang="en-US" sz="2400" kern="100">
                <a:effectLst/>
                <a:latin typeface="Glacial Indifference" panose="020B0604020202020204" charset="0"/>
                <a:ea typeface="Calibri" panose="020F0502020204030204" pitchFamily="34" charset="0"/>
                <a:cs typeface="Times New Roman" panose="02020603050405020304" pitchFamily="18" charset="0"/>
              </a:rPr>
              <a:t>.</a:t>
            </a:r>
          </a:p>
          <a:p>
            <a:pPr marL="800100" lvl="1" indent="-342900" algn="just">
              <a:lnSpc>
                <a:spcPct val="150000"/>
              </a:lnSpc>
              <a:spcAft>
                <a:spcPts val="800"/>
              </a:spcAft>
              <a:buFont typeface="Wingdings" panose="05000000000000000000" pitchFamily="2" charset="2"/>
              <a:buChar char="v"/>
            </a:pPr>
            <a:r>
              <a:rPr lang="en-US" sz="2400" kern="100">
                <a:latin typeface="Glacial Indifference" panose="020B0604020202020204" charset="0"/>
                <a:ea typeface="Calibri" panose="020F0502020204030204" pitchFamily="34" charset="0"/>
                <a:cs typeface="Times New Roman" panose="02020603050405020304" pitchFamily="18" charset="0"/>
              </a:rPr>
              <a:t>C</a:t>
            </a:r>
            <a:r>
              <a:rPr lang="en-US" sz="2400" kern="100">
                <a:effectLst/>
                <a:latin typeface="Glacial Indifference" panose="020B0604020202020204" charset="0"/>
                <a:ea typeface="Calibri" panose="020F0502020204030204" pitchFamily="34" charset="0"/>
                <a:cs typeface="Times New Roman" panose="02020603050405020304" pitchFamily="18" charset="0"/>
              </a:rPr>
              <a:t>arrying out frequent safety inspections and controls.</a:t>
            </a:r>
          </a:p>
          <a:p>
            <a:pPr marL="0" marR="0" algn="just">
              <a:lnSpc>
                <a:spcPct val="150000"/>
              </a:lnSpc>
              <a:spcAft>
                <a:spcPts val="800"/>
              </a:spcAft>
              <a:buNone/>
            </a:pPr>
            <a:r>
              <a:rPr lang="en-US" sz="2400" kern="100">
                <a:effectLst/>
                <a:latin typeface="Glacial Indifference" panose="020B0604020202020204" charset="0"/>
                <a:ea typeface="Calibri" panose="020F0502020204030204" pitchFamily="34" charset="0"/>
                <a:cs typeface="Times New Roman" panose="02020603050405020304" pitchFamily="18" charset="0"/>
              </a:rPr>
              <a:t>By adopting quality improvement measures, the healthcare organisations can attain sustainable patient safety and service delivery (Walshe &amp; Smith, 2016).</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B52B8B-32EF-CF9C-153C-F241F660DA4D}"/>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BC1425C8-C5FD-F067-7474-C4E14AADF1DA}"/>
              </a:ext>
            </a:extLst>
          </p:cNvPr>
          <p:cNvSpPr/>
          <p:nvPr/>
        </p:nvSpPr>
        <p:spPr>
          <a:xfrm rot="-10376575">
            <a:off x="-1718646" y="-3696619"/>
            <a:ext cx="7511977" cy="9699130"/>
          </a:xfrm>
          <a:custGeom>
            <a:avLst/>
            <a:gdLst/>
            <a:ahLst/>
            <a:cxnLst/>
            <a:rect l="l" t="t" r="r" b="b"/>
            <a:pathLst>
              <a:path w="7511977" h="9699130">
                <a:moveTo>
                  <a:pt x="0" y="0"/>
                </a:moveTo>
                <a:lnTo>
                  <a:pt x="7511977" y="0"/>
                </a:lnTo>
                <a:lnTo>
                  <a:pt x="7511977" y="9699130"/>
                </a:lnTo>
                <a:lnTo>
                  <a:pt x="0" y="969913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6" name="Freeform 6">
            <a:extLst>
              <a:ext uri="{FF2B5EF4-FFF2-40B4-BE49-F238E27FC236}">
                <a16:creationId xmlns:a16="http://schemas.microsoft.com/office/drawing/2014/main" id="{916900FC-EECE-D14D-4B78-5597FD30B6DC}"/>
              </a:ext>
            </a:extLst>
          </p:cNvPr>
          <p:cNvSpPr/>
          <p:nvPr/>
        </p:nvSpPr>
        <p:spPr>
          <a:xfrm rot="-10800000" flipH="1">
            <a:off x="15966832" y="-571500"/>
            <a:ext cx="2655819" cy="4132861"/>
          </a:xfrm>
          <a:custGeom>
            <a:avLst/>
            <a:gdLst/>
            <a:ahLst/>
            <a:cxnLst/>
            <a:rect l="l" t="t" r="r" b="b"/>
            <a:pathLst>
              <a:path w="2655819" h="4132861">
                <a:moveTo>
                  <a:pt x="2655819" y="0"/>
                </a:moveTo>
                <a:lnTo>
                  <a:pt x="0" y="0"/>
                </a:lnTo>
                <a:lnTo>
                  <a:pt x="0" y="4132861"/>
                </a:lnTo>
                <a:lnTo>
                  <a:pt x="2655819" y="4132861"/>
                </a:lnTo>
                <a:lnTo>
                  <a:pt x="2655819"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23" name="TextBox 23">
            <a:extLst>
              <a:ext uri="{FF2B5EF4-FFF2-40B4-BE49-F238E27FC236}">
                <a16:creationId xmlns:a16="http://schemas.microsoft.com/office/drawing/2014/main" id="{1FC4AD3C-5644-D5E7-962F-182D3ED005C3}"/>
              </a:ext>
            </a:extLst>
          </p:cNvPr>
          <p:cNvSpPr txBox="1"/>
          <p:nvPr/>
        </p:nvSpPr>
        <p:spPr>
          <a:xfrm>
            <a:off x="1422660" y="802284"/>
            <a:ext cx="15872082" cy="949812"/>
          </a:xfrm>
          <a:prstGeom prst="rect">
            <a:avLst/>
          </a:prstGeom>
        </p:spPr>
        <p:txBody>
          <a:bodyPr lIns="0" tIns="0" rIns="0" bIns="0" rtlCol="0" anchor="t">
            <a:spAutoFit/>
          </a:bodyPr>
          <a:lstStyle/>
          <a:p>
            <a:pPr marL="0" lvl="0" indent="0" algn="ctr">
              <a:lnSpc>
                <a:spcPts val="8400"/>
              </a:lnSpc>
            </a:pPr>
            <a:r>
              <a:rPr lang="en-US" sz="4400" b="1" spc="300">
                <a:solidFill>
                  <a:srgbClr val="000000"/>
                </a:solidFill>
                <a:latin typeface="Helios Extended Bold"/>
                <a:ea typeface="Helios Extended Bold"/>
                <a:cs typeface="Helios Extended Bold"/>
                <a:sym typeface="Helios Extended Bold"/>
              </a:rPr>
              <a:t>Conclusion</a:t>
            </a:r>
          </a:p>
        </p:txBody>
      </p:sp>
      <p:sp>
        <p:nvSpPr>
          <p:cNvPr id="25" name="TextBox 24">
            <a:extLst>
              <a:ext uri="{FF2B5EF4-FFF2-40B4-BE49-F238E27FC236}">
                <a16:creationId xmlns:a16="http://schemas.microsoft.com/office/drawing/2014/main" id="{845662F8-748C-8A3E-83EC-1CB1444FB898}"/>
              </a:ext>
            </a:extLst>
          </p:cNvPr>
          <p:cNvSpPr txBox="1"/>
          <p:nvPr/>
        </p:nvSpPr>
        <p:spPr>
          <a:xfrm>
            <a:off x="2037342" y="2417693"/>
            <a:ext cx="13563600" cy="5632311"/>
          </a:xfrm>
          <a:prstGeom prst="rect">
            <a:avLst/>
          </a:prstGeom>
          <a:noFill/>
        </p:spPr>
        <p:txBody>
          <a:bodyPr wrap="square">
            <a:spAutoFit/>
          </a:bodyPr>
          <a:lstStyle/>
          <a:p>
            <a:pPr marL="0" marR="0" algn="just">
              <a:lnSpc>
                <a:spcPct val="150000"/>
              </a:lnSpc>
              <a:spcAft>
                <a:spcPts val="800"/>
              </a:spcAft>
              <a:buNone/>
            </a:pPr>
            <a:r>
              <a:rPr lang="en-US" sz="2400" kern="100">
                <a:effectLst/>
                <a:latin typeface="Glacial Indifference" panose="020B0604020202020204" charset="0"/>
                <a:ea typeface="Calibri" panose="020F0502020204030204" pitchFamily="34" charset="0"/>
                <a:cs typeface="Times New Roman" panose="02020603050405020304" pitchFamily="18" charset="0"/>
              </a:rPr>
              <a:t>This case study shows that the failure of healthcare systems can be severe as far as patient safety is concerned.</a:t>
            </a:r>
          </a:p>
          <a:p>
            <a:pPr marL="0" marR="0" algn="just">
              <a:lnSpc>
                <a:spcPct val="150000"/>
              </a:lnSpc>
              <a:spcAft>
                <a:spcPts val="800"/>
              </a:spcAft>
              <a:buNone/>
            </a:pPr>
            <a:r>
              <a:rPr lang="en-US" sz="2400" kern="100">
                <a:effectLst/>
                <a:latin typeface="Glacial Indifference" panose="020B0604020202020204" charset="0"/>
                <a:ea typeface="Calibri" panose="020F0502020204030204" pitchFamily="34" charset="0"/>
                <a:cs typeface="Times New Roman" panose="02020603050405020304" pitchFamily="18" charset="0"/>
              </a:rPr>
              <a:t>Key points include:</a:t>
            </a:r>
          </a:p>
          <a:p>
            <a:pPr marL="800100" lvl="1" indent="-342900" algn="just">
              <a:lnSpc>
                <a:spcPct val="150000"/>
              </a:lnSpc>
              <a:spcAft>
                <a:spcPts val="800"/>
              </a:spcAft>
              <a:buFont typeface="Wingdings" panose="05000000000000000000" pitchFamily="2" charset="2"/>
              <a:buChar char="v"/>
            </a:pPr>
            <a:r>
              <a:rPr lang="en-US" sz="2400" kern="100">
                <a:effectLst/>
                <a:latin typeface="Glacial Indifference" panose="020B0604020202020204" charset="0"/>
                <a:ea typeface="Calibri" panose="020F0502020204030204" pitchFamily="34" charset="0"/>
                <a:cs typeface="Times New Roman" panose="02020603050405020304" pitchFamily="18" charset="0"/>
              </a:rPr>
              <a:t>The case study on Leeds maternity services was rated as poor because of various safety issues.</a:t>
            </a:r>
          </a:p>
          <a:p>
            <a:pPr marL="800100" lvl="1" indent="-342900" algn="just">
              <a:lnSpc>
                <a:spcPct val="150000"/>
              </a:lnSpc>
              <a:spcAft>
                <a:spcPts val="800"/>
              </a:spcAft>
              <a:buFont typeface="Wingdings" panose="05000000000000000000" pitchFamily="2" charset="2"/>
              <a:buChar char="v"/>
            </a:pPr>
            <a:r>
              <a:rPr lang="en-US" sz="2400" kern="100">
                <a:effectLst/>
                <a:latin typeface="Glacial Indifference" panose="020B0604020202020204" charset="0"/>
                <a:ea typeface="Calibri" panose="020F0502020204030204" pitchFamily="34" charset="0"/>
                <a:cs typeface="Times New Roman" panose="02020603050405020304" pitchFamily="18" charset="0"/>
              </a:rPr>
              <a:t>Root causes embrace organisational, leadership, and system failures.</a:t>
            </a:r>
          </a:p>
          <a:p>
            <a:pPr marL="800100" lvl="1" indent="-342900" algn="just">
              <a:lnSpc>
                <a:spcPct val="150000"/>
              </a:lnSpc>
              <a:spcAft>
                <a:spcPts val="800"/>
              </a:spcAft>
              <a:buFont typeface="Wingdings" panose="05000000000000000000" pitchFamily="2" charset="2"/>
              <a:buChar char="v"/>
            </a:pPr>
            <a:r>
              <a:rPr lang="en-US" sz="2400" kern="100">
                <a:effectLst/>
                <a:latin typeface="Glacial Indifference" panose="020B0604020202020204" charset="0"/>
                <a:ea typeface="Calibri" panose="020F0502020204030204" pitchFamily="34" charset="0"/>
                <a:cs typeface="Times New Roman" panose="02020603050405020304" pitchFamily="18" charset="0"/>
              </a:rPr>
              <a:t>Healthcare safety incidents are usually due to complicated interactions in healthcare systems.</a:t>
            </a:r>
          </a:p>
          <a:p>
            <a:pPr marL="800100" lvl="1" indent="-342900" algn="just">
              <a:lnSpc>
                <a:spcPct val="150000"/>
              </a:lnSpc>
              <a:spcAft>
                <a:spcPts val="800"/>
              </a:spcAft>
              <a:buFont typeface="Wingdings" panose="05000000000000000000" pitchFamily="2" charset="2"/>
              <a:buChar char="v"/>
            </a:pPr>
            <a:r>
              <a:rPr lang="en-US" sz="2400" kern="100">
                <a:effectLst/>
                <a:latin typeface="Glacial Indifference" panose="020B0604020202020204" charset="0"/>
                <a:ea typeface="Calibri" panose="020F0502020204030204" pitchFamily="34" charset="0"/>
                <a:cs typeface="Times New Roman" panose="02020603050405020304" pitchFamily="18" charset="0"/>
              </a:rPr>
              <a:t>Policy, governance and labour issues affect service provision.</a:t>
            </a:r>
          </a:p>
          <a:p>
            <a:pPr marL="0" marR="0" algn="just">
              <a:lnSpc>
                <a:spcPct val="150000"/>
              </a:lnSpc>
              <a:spcAft>
                <a:spcPts val="800"/>
              </a:spcAft>
              <a:buNone/>
            </a:pPr>
            <a:r>
              <a:rPr lang="en-US" sz="2400" kern="100">
                <a:effectLst/>
                <a:latin typeface="Glacial Indifference" panose="020B0604020202020204" charset="0"/>
                <a:ea typeface="Calibri" panose="020F0502020204030204" pitchFamily="34" charset="0"/>
                <a:cs typeface="Times New Roman" panose="02020603050405020304" pitchFamily="18" charset="0"/>
              </a:rPr>
              <a:t>The healthcare quality will be improved by means of effective governance, proper leadership, sufficient staffing and safety culture within healthcare organisations.</a:t>
            </a:r>
          </a:p>
        </p:txBody>
      </p:sp>
    </p:spTree>
    <p:extLst>
      <p:ext uri="{BB962C8B-B14F-4D97-AF65-F5344CB8AC3E}">
        <p14:creationId xmlns:p14="http://schemas.microsoft.com/office/powerpoint/2010/main" val="42069432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3E4C61-BDFE-5041-EC17-76D2A9BFA4C7}"/>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F8E29D56-F6E4-B1B4-6CAA-C1BCCE201CA3}"/>
              </a:ext>
            </a:extLst>
          </p:cNvPr>
          <p:cNvSpPr/>
          <p:nvPr/>
        </p:nvSpPr>
        <p:spPr>
          <a:xfrm rot="10284198" flipH="1">
            <a:off x="11429986" y="-3416142"/>
            <a:ext cx="7511977" cy="9699130"/>
          </a:xfrm>
          <a:custGeom>
            <a:avLst/>
            <a:gdLst/>
            <a:ahLst/>
            <a:cxnLst/>
            <a:rect l="l" t="t" r="r" b="b"/>
            <a:pathLst>
              <a:path w="7511977" h="9699130">
                <a:moveTo>
                  <a:pt x="7511977" y="0"/>
                </a:moveTo>
                <a:lnTo>
                  <a:pt x="0" y="0"/>
                </a:lnTo>
                <a:lnTo>
                  <a:pt x="0" y="9699131"/>
                </a:lnTo>
                <a:lnTo>
                  <a:pt x="7511977" y="9699131"/>
                </a:lnTo>
                <a:lnTo>
                  <a:pt x="7511977"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a:extLst>
              <a:ext uri="{FF2B5EF4-FFF2-40B4-BE49-F238E27FC236}">
                <a16:creationId xmlns:a16="http://schemas.microsoft.com/office/drawing/2014/main" id="{AD379F34-3F5D-94FB-B387-23AD1EB5065A}"/>
              </a:ext>
            </a:extLst>
          </p:cNvPr>
          <p:cNvSpPr/>
          <p:nvPr/>
        </p:nvSpPr>
        <p:spPr>
          <a:xfrm rot="586694" flipH="1">
            <a:off x="-1295400" y="3491784"/>
            <a:ext cx="5985173" cy="7727790"/>
          </a:xfrm>
          <a:custGeom>
            <a:avLst/>
            <a:gdLst/>
            <a:ahLst/>
            <a:cxnLst/>
            <a:rect l="l" t="t" r="r" b="b"/>
            <a:pathLst>
              <a:path w="5985173" h="7727790">
                <a:moveTo>
                  <a:pt x="5985173" y="0"/>
                </a:moveTo>
                <a:lnTo>
                  <a:pt x="0" y="0"/>
                </a:lnTo>
                <a:lnTo>
                  <a:pt x="0" y="7727790"/>
                </a:lnTo>
                <a:lnTo>
                  <a:pt x="5985173" y="7727790"/>
                </a:lnTo>
                <a:lnTo>
                  <a:pt x="5985173"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a:extLst>
              <a:ext uri="{FF2B5EF4-FFF2-40B4-BE49-F238E27FC236}">
                <a16:creationId xmlns:a16="http://schemas.microsoft.com/office/drawing/2014/main" id="{F07EAD10-7FC7-DBEF-3B43-9D6F2BB626DB}"/>
              </a:ext>
            </a:extLst>
          </p:cNvPr>
          <p:cNvSpPr/>
          <p:nvPr/>
        </p:nvSpPr>
        <p:spPr>
          <a:xfrm rot="-10800000">
            <a:off x="0" y="0"/>
            <a:ext cx="2655819" cy="4132861"/>
          </a:xfrm>
          <a:custGeom>
            <a:avLst/>
            <a:gdLst/>
            <a:ahLst/>
            <a:cxnLst/>
            <a:rect l="l" t="t" r="r" b="b"/>
            <a:pathLst>
              <a:path w="2655819" h="4132861">
                <a:moveTo>
                  <a:pt x="0" y="0"/>
                </a:moveTo>
                <a:lnTo>
                  <a:pt x="2655819" y="0"/>
                </a:lnTo>
                <a:lnTo>
                  <a:pt x="2655819" y="4132861"/>
                </a:lnTo>
                <a:lnTo>
                  <a:pt x="0" y="413286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TextBox 6">
            <a:extLst>
              <a:ext uri="{FF2B5EF4-FFF2-40B4-BE49-F238E27FC236}">
                <a16:creationId xmlns:a16="http://schemas.microsoft.com/office/drawing/2014/main" id="{0F7223AB-3764-5D73-2E0B-2F3C379A4DA2}"/>
              </a:ext>
            </a:extLst>
          </p:cNvPr>
          <p:cNvSpPr txBox="1"/>
          <p:nvPr/>
        </p:nvSpPr>
        <p:spPr>
          <a:xfrm>
            <a:off x="1939963" y="513905"/>
            <a:ext cx="13868400" cy="962699"/>
          </a:xfrm>
          <a:prstGeom prst="rect">
            <a:avLst/>
          </a:prstGeom>
        </p:spPr>
        <p:txBody>
          <a:bodyPr wrap="square" lIns="0" tIns="0" rIns="0" bIns="0" rtlCol="0" anchor="t">
            <a:spAutoFit/>
          </a:bodyPr>
          <a:lstStyle/>
          <a:p>
            <a:pPr marL="0" lvl="0" indent="0" algn="ctr">
              <a:lnSpc>
                <a:spcPts val="8400"/>
              </a:lnSpc>
            </a:pPr>
            <a:r>
              <a:rPr lang="en-US" sz="4400" b="1" spc="300">
                <a:solidFill>
                  <a:srgbClr val="000000"/>
                </a:solidFill>
                <a:latin typeface="Helios Extended Bold"/>
                <a:ea typeface="Helios Extended Bold"/>
                <a:cs typeface="Helios Extended Bold"/>
                <a:sym typeface="Helios Extended Bold"/>
              </a:rPr>
              <a:t>Structure of Component 2 Report</a:t>
            </a:r>
          </a:p>
        </p:txBody>
      </p:sp>
      <p:sp>
        <p:nvSpPr>
          <p:cNvPr id="7" name="TextBox 7">
            <a:extLst>
              <a:ext uri="{FF2B5EF4-FFF2-40B4-BE49-F238E27FC236}">
                <a16:creationId xmlns:a16="http://schemas.microsoft.com/office/drawing/2014/main" id="{34432175-0408-A464-3844-949B3EFC46D1}"/>
              </a:ext>
            </a:extLst>
          </p:cNvPr>
          <p:cNvSpPr txBox="1"/>
          <p:nvPr/>
        </p:nvSpPr>
        <p:spPr>
          <a:xfrm>
            <a:off x="2655820" y="1955978"/>
            <a:ext cx="14244631" cy="7140416"/>
          </a:xfrm>
          <a:prstGeom prst="rect">
            <a:avLst/>
          </a:prstGeom>
        </p:spPr>
        <p:txBody>
          <a:bodyPr wrap="square" lIns="0" tIns="0" rIns="0" bIns="0" rtlCol="0" anchor="t">
            <a:spAutoFit/>
          </a:bodyPr>
          <a:lstStyle/>
          <a:p>
            <a:pPr lvl="0" algn="just">
              <a:lnSpc>
                <a:spcPct val="150000"/>
              </a:lnSpc>
            </a:pPr>
            <a:r>
              <a:rPr lang="en-US" sz="2400">
                <a:solidFill>
                  <a:srgbClr val="000000"/>
                </a:solidFill>
                <a:latin typeface="Glacial Indifference"/>
                <a:ea typeface="Glacial Indifference"/>
                <a:cs typeface="Times New Roman" panose="02020603050405020304" pitchFamily="18" charset="0"/>
                <a:sym typeface="Glacial Indifference"/>
              </a:rPr>
              <a:t>The Component 2 report shall further give an analysis of the case study.</a:t>
            </a:r>
          </a:p>
          <a:p>
            <a:pPr lvl="0" algn="just">
              <a:lnSpc>
                <a:spcPct val="150000"/>
              </a:lnSpc>
            </a:pPr>
            <a:r>
              <a:rPr lang="en-US" sz="2400">
                <a:solidFill>
                  <a:srgbClr val="000000"/>
                </a:solidFill>
                <a:latin typeface="Glacial Indifference"/>
                <a:ea typeface="Glacial Indifference"/>
                <a:cs typeface="Times New Roman" panose="02020603050405020304" pitchFamily="18" charset="0"/>
                <a:sym typeface="Glacial Indifference"/>
              </a:rPr>
              <a:t>The report is going to be organised in the following way:</a:t>
            </a:r>
          </a:p>
          <a:p>
            <a:pPr lvl="0" algn="just">
              <a:lnSpc>
                <a:spcPct val="150000"/>
              </a:lnSpc>
            </a:pPr>
            <a:endParaRPr lang="en-US" sz="2400">
              <a:solidFill>
                <a:srgbClr val="000000"/>
              </a:solidFill>
              <a:latin typeface="Glacial Indifference"/>
              <a:ea typeface="Glacial Indifference"/>
              <a:cs typeface="Times New Roman" panose="02020603050405020304" pitchFamily="18" charset="0"/>
              <a:sym typeface="Glacial Indifference"/>
            </a:endParaRPr>
          </a:p>
          <a:p>
            <a:pPr marL="457200" lvl="0" indent="-457200" algn="just">
              <a:lnSpc>
                <a:spcPct val="150000"/>
              </a:lnSpc>
              <a:buFont typeface="+mj-lt"/>
              <a:buAutoNum type="arabicPeriod"/>
            </a:pPr>
            <a:r>
              <a:rPr lang="en-US" sz="2400">
                <a:solidFill>
                  <a:srgbClr val="000000"/>
                </a:solidFill>
                <a:latin typeface="Glacial Indifference"/>
                <a:ea typeface="Glacial Indifference"/>
                <a:cs typeface="Times New Roman" panose="02020603050405020304" pitchFamily="18" charset="0"/>
                <a:sym typeface="Glacial Indifference"/>
              </a:rPr>
              <a:t>Introduction- case summary and the purpose of the research.</a:t>
            </a:r>
          </a:p>
          <a:p>
            <a:pPr marL="457200" lvl="0" indent="-457200" algn="just">
              <a:lnSpc>
                <a:spcPct val="150000"/>
              </a:lnSpc>
              <a:buFont typeface="+mj-lt"/>
              <a:buAutoNum type="arabicPeriod"/>
            </a:pPr>
            <a:r>
              <a:rPr lang="en-US" sz="2400">
                <a:solidFill>
                  <a:srgbClr val="000000"/>
                </a:solidFill>
                <a:latin typeface="Glacial Indifference"/>
                <a:ea typeface="Glacial Indifference"/>
                <a:cs typeface="Times New Roman" panose="02020603050405020304" pitchFamily="18" charset="0"/>
                <a:sym typeface="Glacial Indifference"/>
              </a:rPr>
              <a:t>Literature Review- discourse about the theories of healthcare quality management.</a:t>
            </a:r>
          </a:p>
          <a:p>
            <a:pPr marL="457200" lvl="0" indent="-457200" algn="just">
              <a:lnSpc>
                <a:spcPct val="150000"/>
              </a:lnSpc>
              <a:buFont typeface="+mj-lt"/>
              <a:buAutoNum type="arabicPeriod"/>
            </a:pPr>
            <a:r>
              <a:rPr lang="en-US" sz="2400">
                <a:solidFill>
                  <a:srgbClr val="000000"/>
                </a:solidFill>
                <a:latin typeface="Glacial Indifference"/>
                <a:ea typeface="Glacial Indifference"/>
                <a:cs typeface="Times New Roman" panose="02020603050405020304" pitchFamily="18" charset="0"/>
                <a:sym typeface="Glacial Indifference"/>
              </a:rPr>
              <a:t>Root Cause Analysis- the use of safety models on the case study.</a:t>
            </a:r>
          </a:p>
          <a:p>
            <a:pPr marL="457200" lvl="0" indent="-457200" algn="just">
              <a:lnSpc>
                <a:spcPct val="150000"/>
              </a:lnSpc>
              <a:buFont typeface="+mj-lt"/>
              <a:buAutoNum type="arabicPeriod"/>
            </a:pPr>
            <a:r>
              <a:rPr lang="en-US" sz="2400">
                <a:solidFill>
                  <a:srgbClr val="000000"/>
                </a:solidFill>
                <a:latin typeface="Glacial Indifference"/>
                <a:ea typeface="Glacial Indifference"/>
                <a:cs typeface="Times New Roman" panose="02020603050405020304" pitchFamily="18" charset="0"/>
                <a:sym typeface="Glacial Indifference"/>
              </a:rPr>
              <a:t>Policy Analysis- assessment of policy and governance problems.</a:t>
            </a:r>
          </a:p>
          <a:p>
            <a:pPr marL="457200" lvl="0" indent="-457200" algn="just">
              <a:lnSpc>
                <a:spcPct val="150000"/>
              </a:lnSpc>
              <a:buFont typeface="+mj-lt"/>
              <a:buAutoNum type="arabicPeriod"/>
            </a:pPr>
            <a:r>
              <a:rPr lang="en-US" sz="2400">
                <a:solidFill>
                  <a:srgbClr val="000000"/>
                </a:solidFill>
                <a:latin typeface="Glacial Indifference"/>
                <a:ea typeface="Glacial Indifference"/>
                <a:cs typeface="Times New Roman" panose="02020603050405020304" pitchFamily="18" charset="0"/>
                <a:sym typeface="Glacial Indifference"/>
              </a:rPr>
              <a:t>Impact Assessment- examination of influences on the quality of healthcare and service provision.</a:t>
            </a:r>
          </a:p>
          <a:p>
            <a:pPr marL="457200" lvl="0" indent="-457200" algn="just">
              <a:lnSpc>
                <a:spcPct val="150000"/>
              </a:lnSpc>
              <a:buFont typeface="+mj-lt"/>
              <a:buAutoNum type="arabicPeriod"/>
            </a:pPr>
            <a:r>
              <a:rPr lang="en-US" sz="2400">
                <a:solidFill>
                  <a:srgbClr val="000000"/>
                </a:solidFill>
                <a:latin typeface="Glacial Indifference"/>
                <a:ea typeface="Glacial Indifference"/>
                <a:cs typeface="Times New Roman" panose="02020603050405020304" pitchFamily="18" charset="0"/>
                <a:sym typeface="Glacial Indifference"/>
              </a:rPr>
              <a:t>Recommendations- suggested measures on service improvement.</a:t>
            </a:r>
          </a:p>
          <a:p>
            <a:pPr marL="457200" lvl="0" indent="-457200" algn="just">
              <a:lnSpc>
                <a:spcPct val="150000"/>
              </a:lnSpc>
              <a:buFont typeface="+mj-lt"/>
              <a:buAutoNum type="arabicPeriod"/>
            </a:pPr>
            <a:r>
              <a:rPr lang="en-US" sz="2400">
                <a:solidFill>
                  <a:srgbClr val="000000"/>
                </a:solidFill>
                <a:latin typeface="Glacial Indifference"/>
                <a:ea typeface="Glacial Indifference"/>
                <a:cs typeface="Times New Roman" panose="02020603050405020304" pitchFamily="18" charset="0"/>
                <a:sym typeface="Glacial Indifference"/>
              </a:rPr>
              <a:t>Conclusion- summary of main findings.</a:t>
            </a:r>
          </a:p>
          <a:p>
            <a:pPr lvl="0" algn="just">
              <a:lnSpc>
                <a:spcPct val="150000"/>
              </a:lnSpc>
            </a:pPr>
            <a:endParaRPr lang="en-US" sz="2400">
              <a:solidFill>
                <a:srgbClr val="000000"/>
              </a:solidFill>
              <a:latin typeface="Glacial Indifference"/>
              <a:ea typeface="Glacial Indifference"/>
              <a:cs typeface="Times New Roman" panose="02020603050405020304" pitchFamily="18" charset="0"/>
              <a:sym typeface="Glacial Indifference"/>
            </a:endParaRPr>
          </a:p>
          <a:p>
            <a:pPr lvl="0" algn="just">
              <a:lnSpc>
                <a:spcPct val="150000"/>
              </a:lnSpc>
            </a:pPr>
            <a:r>
              <a:rPr lang="en-US" sz="2400">
                <a:solidFill>
                  <a:srgbClr val="000000"/>
                </a:solidFill>
                <a:latin typeface="Glacial Indifference"/>
                <a:ea typeface="Glacial Indifference"/>
                <a:cs typeface="Times New Roman" panose="02020603050405020304" pitchFamily="18" charset="0"/>
                <a:sym typeface="Glacial Indifference"/>
              </a:rPr>
              <a:t>With such a construct, it is possible to discuss a systematic analysis of failures in healthcare quality and strategies to optimise improvement (Vincent, 2010).</a:t>
            </a:r>
          </a:p>
        </p:txBody>
      </p:sp>
    </p:spTree>
    <p:extLst>
      <p:ext uri="{BB962C8B-B14F-4D97-AF65-F5344CB8AC3E}">
        <p14:creationId xmlns:p14="http://schemas.microsoft.com/office/powerpoint/2010/main" val="21401430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C1752-A17F-5FA7-0A7C-5A1298E446BD}"/>
              </a:ext>
            </a:extLst>
          </p:cNvPr>
          <p:cNvSpPr>
            <a:spLocks noGrp="1"/>
          </p:cNvSpPr>
          <p:nvPr>
            <p:ph type="title"/>
          </p:nvPr>
        </p:nvSpPr>
        <p:spPr>
          <a:xfrm>
            <a:off x="5448300" y="419100"/>
            <a:ext cx="7772400" cy="1362075"/>
          </a:xfrm>
        </p:spPr>
        <p:txBody>
          <a:bodyPr/>
          <a:lstStyle/>
          <a:p>
            <a:r>
              <a:rPr lang="en-US"/>
              <a:t>References</a:t>
            </a:r>
          </a:p>
        </p:txBody>
      </p:sp>
      <p:sp>
        <p:nvSpPr>
          <p:cNvPr id="4" name="Rectangle 1">
            <a:extLst>
              <a:ext uri="{FF2B5EF4-FFF2-40B4-BE49-F238E27FC236}">
                <a16:creationId xmlns:a16="http://schemas.microsoft.com/office/drawing/2014/main" id="{47DB00FF-E6BC-B7D4-391F-1E87AA6862CB}"/>
              </a:ext>
            </a:extLst>
          </p:cNvPr>
          <p:cNvSpPr>
            <a:spLocks noChangeArrowheads="1"/>
          </p:cNvSpPr>
          <p:nvPr/>
        </p:nvSpPr>
        <p:spPr bwMode="auto">
          <a:xfrm>
            <a:off x="1219200" y="1754815"/>
            <a:ext cx="15163800" cy="74481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R="0" lvl="0" algn="just" defTabSz="914400" rtl="0" eaLnBrk="0" fontAlgn="base" latinLnBrk="0" hangingPunct="0">
              <a:lnSpc>
                <a:spcPct val="150000"/>
              </a:lnSpc>
              <a:spcBef>
                <a:spcPct val="0"/>
              </a:spcBef>
              <a:spcAft>
                <a:spcPct val="0"/>
              </a:spcAft>
              <a:buClrTx/>
              <a:buSzTx/>
              <a:tabLst/>
            </a:pP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Ahmed, Z., </a:t>
            </a:r>
            <a:r>
              <a:rPr kumimoji="0" lang="en-US" altLang="en-US" sz="1200" i="0" u="none" strike="noStrike" cap="none" normalizeH="0" baseline="0" dirty="0" err="1">
                <a:ln>
                  <a:noFill/>
                </a:ln>
                <a:solidFill>
                  <a:schemeClr val="tx1"/>
                </a:solidFill>
                <a:effectLst/>
                <a:latin typeface="Glacial Indifference" panose="020B0604020202020204" charset="0"/>
                <a:cs typeface="Times New Roman" panose="02020603050405020304" pitchFamily="18" charset="0"/>
              </a:rPr>
              <a:t>Ellahham</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S., Soomro, M., Shams, S. and Latif, K. (2024). Exploring the Impact of Compassion and Leadership on Patient Safety and Quality in Healthcare systems: a Narrative Review. </a:t>
            </a:r>
            <a:r>
              <a:rPr kumimoji="0" lang="en-US" altLang="en-US" sz="1200" i="1"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BMJ Open Quality</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[online] 13(2), pp.1–7. doi:https://doi.org/10.1136/bmjoq-2023-002651.</a:t>
            </a:r>
            <a:endParaRPr kumimoji="0" lang="en-US" altLang="en-US" sz="1600" i="0" u="none" strike="noStrike" cap="none" normalizeH="0" baseline="0" dirty="0">
              <a:ln>
                <a:noFill/>
              </a:ln>
              <a:solidFill>
                <a:schemeClr val="tx1"/>
              </a:solidFill>
              <a:effectLst/>
              <a:latin typeface="Glacial Indifference" panose="020B0604020202020204" charset="0"/>
            </a:endParaRPr>
          </a:p>
          <a:p>
            <a:pPr marR="0" lvl="0" algn="just" defTabSz="914400" rtl="0" eaLnBrk="0" fontAlgn="base" latinLnBrk="0" hangingPunct="0">
              <a:lnSpc>
                <a:spcPct val="150000"/>
              </a:lnSpc>
              <a:spcBef>
                <a:spcPct val="0"/>
              </a:spcBef>
              <a:spcAft>
                <a:spcPct val="0"/>
              </a:spcAft>
              <a:buClrTx/>
              <a:buSzTx/>
              <a:tabLst/>
            </a:pP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Averill, P., Vincent, C., </a:t>
            </a:r>
            <a:r>
              <a:rPr kumimoji="0" lang="en-US" altLang="en-US" sz="1200" i="0" u="none" strike="noStrike" cap="none" normalizeH="0" baseline="0" dirty="0" err="1">
                <a:ln>
                  <a:noFill/>
                </a:ln>
                <a:solidFill>
                  <a:schemeClr val="tx1"/>
                </a:solidFill>
                <a:effectLst/>
                <a:latin typeface="Glacial Indifference" panose="020B0604020202020204" charset="0"/>
                <a:cs typeface="Times New Roman" panose="02020603050405020304" pitchFamily="18" charset="0"/>
              </a:rPr>
              <a:t>Reen</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G., Henderson, C. and </a:t>
            </a:r>
            <a:r>
              <a:rPr kumimoji="0" lang="en-US" altLang="en-US" sz="1200" i="0" u="none" strike="noStrike" cap="none" normalizeH="0" baseline="0" dirty="0" err="1">
                <a:ln>
                  <a:noFill/>
                </a:ln>
                <a:solidFill>
                  <a:schemeClr val="tx1"/>
                </a:solidFill>
                <a:effectLst/>
                <a:latin typeface="Glacial Indifference" panose="020B0604020202020204" charset="0"/>
                <a:cs typeface="Times New Roman" panose="02020603050405020304" pitchFamily="18" charset="0"/>
              </a:rPr>
              <a:t>Sevdalis</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N. (2022). Conceptual and practical challenges associated with understanding patient safety within community‐based mental health services. </a:t>
            </a:r>
            <a:r>
              <a:rPr kumimoji="0" lang="en-US" altLang="en-US" sz="1200" i="1"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Health Expectations</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26(1), pp.51–63. doi:https://doi.org/10.1111/hex.13660.</a:t>
            </a:r>
            <a:endParaRPr kumimoji="0" lang="en-US" altLang="en-US" sz="1600" i="0" u="none" strike="noStrike" cap="none" normalizeH="0" baseline="0" dirty="0">
              <a:ln>
                <a:noFill/>
              </a:ln>
              <a:solidFill>
                <a:schemeClr val="tx1"/>
              </a:solidFill>
              <a:effectLst/>
              <a:latin typeface="Glacial Indifference" panose="020B0604020202020204" charset="0"/>
            </a:endParaRPr>
          </a:p>
          <a:p>
            <a:pPr marR="0" lvl="0" algn="just" defTabSz="914400" rtl="0" eaLnBrk="0" fontAlgn="base" latinLnBrk="0" hangingPunct="0">
              <a:lnSpc>
                <a:spcPct val="150000"/>
              </a:lnSpc>
              <a:spcBef>
                <a:spcPct val="0"/>
              </a:spcBef>
              <a:spcAft>
                <a:spcPct val="0"/>
              </a:spcAft>
              <a:buClrTx/>
              <a:buSzTx/>
              <a:tabLst/>
            </a:pP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BMJ (2023). </a:t>
            </a:r>
            <a:r>
              <a:rPr kumimoji="0" lang="en-US" altLang="en-US" sz="1200" i="1"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BMJ Quality &amp; Safety</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[online] BMJ Quality &amp; Safety. Available at: https://qualitysafety.bmj.com/.</a:t>
            </a:r>
            <a:endParaRPr kumimoji="0" lang="en-US" altLang="en-US" sz="1600" i="0" u="none" strike="noStrike" cap="none" normalizeH="0" baseline="0" dirty="0">
              <a:ln>
                <a:noFill/>
              </a:ln>
              <a:solidFill>
                <a:schemeClr val="tx1"/>
              </a:solidFill>
              <a:effectLst/>
              <a:latin typeface="Glacial Indifference" panose="020B0604020202020204" charset="0"/>
            </a:endParaRPr>
          </a:p>
          <a:p>
            <a:pPr marR="0" lvl="0" algn="just" defTabSz="914400" rtl="0" eaLnBrk="0" fontAlgn="base" latinLnBrk="0" hangingPunct="0">
              <a:lnSpc>
                <a:spcPct val="150000"/>
              </a:lnSpc>
              <a:spcBef>
                <a:spcPct val="0"/>
              </a:spcBef>
              <a:spcAft>
                <a:spcPct val="0"/>
              </a:spcAft>
              <a:buClrTx/>
              <a:buSzTx/>
              <a:tabLst/>
            </a:pP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Care Quality Commission (2025). </a:t>
            </a:r>
            <a:r>
              <a:rPr kumimoji="0" lang="en-US" altLang="en-US" sz="1200" i="1"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CQC Takes Action to Protect People Using Maternity and Neonatal Services at Leeds Teaching Hospitals NHS Trust - Care Quality Commission</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[online] Cqc.org.uk. Available at: https://www.cqc.org.uk/press-release/cqc-takes-action-protect-people-using-maternity-and-neonatal-services-leeds-teaching.</a:t>
            </a:r>
            <a:endParaRPr kumimoji="0" lang="en-US" altLang="en-US" sz="1600" i="0" u="none" strike="noStrike" cap="none" normalizeH="0" baseline="0" dirty="0">
              <a:ln>
                <a:noFill/>
              </a:ln>
              <a:solidFill>
                <a:schemeClr val="tx1"/>
              </a:solidFill>
              <a:effectLst/>
              <a:latin typeface="Glacial Indifference" panose="020B0604020202020204" charset="0"/>
            </a:endParaRPr>
          </a:p>
          <a:p>
            <a:pPr marR="0" lvl="0" algn="just" defTabSz="914400" rtl="0" eaLnBrk="0" fontAlgn="base" latinLnBrk="0" hangingPunct="0">
              <a:lnSpc>
                <a:spcPct val="150000"/>
              </a:lnSpc>
              <a:spcBef>
                <a:spcPct val="0"/>
              </a:spcBef>
              <a:spcAft>
                <a:spcPct val="0"/>
              </a:spcAft>
              <a:buClrTx/>
              <a:buSzTx/>
              <a:tabLst/>
            </a:pPr>
            <a:r>
              <a:rPr kumimoji="0" lang="en-US" altLang="en-US" sz="1200" i="0" u="none" strike="noStrike" cap="none" normalizeH="0" baseline="0" dirty="0" err="1">
                <a:ln>
                  <a:noFill/>
                </a:ln>
                <a:solidFill>
                  <a:schemeClr val="tx1"/>
                </a:solidFill>
                <a:effectLst/>
                <a:latin typeface="Glacial Indifference" panose="020B0604020202020204" charset="0"/>
                <a:cs typeface="Times New Roman" panose="02020603050405020304" pitchFamily="18" charset="0"/>
              </a:rPr>
              <a:t>Cosma</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G., Singh, M.K., Waterson, P., Jun, G.T. and Back, J. (2024). </a:t>
            </a:r>
            <a:r>
              <a:rPr kumimoji="0" lang="en-US" altLang="en-US" sz="1200" i="1"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Unveiling Disparities in Maternity Care: A Topic Modelling Approach to </a:t>
            </a:r>
            <a:r>
              <a:rPr kumimoji="0" lang="en-US" altLang="en-US" sz="1200" i="1" u="none" strike="noStrike" cap="none" normalizeH="0" baseline="0" dirty="0" err="1">
                <a:ln>
                  <a:noFill/>
                </a:ln>
                <a:solidFill>
                  <a:schemeClr val="tx1"/>
                </a:solidFill>
                <a:effectLst/>
                <a:latin typeface="Glacial Indifference" panose="020B0604020202020204" charset="0"/>
                <a:cs typeface="Times New Roman" panose="02020603050405020304" pitchFamily="18" charset="0"/>
              </a:rPr>
              <a:t>Analysing</a:t>
            </a:r>
            <a:r>
              <a:rPr kumimoji="0" lang="en-US" altLang="en-US" sz="1200" i="1"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Maternity Incident Investigation Reports</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[online] arXiv.org. Available at: https://arxiv.org/abs/2407.08328.</a:t>
            </a:r>
            <a:endParaRPr kumimoji="0" lang="en-US" altLang="en-US" sz="1600" i="0" u="none" strike="noStrike" cap="none" normalizeH="0" baseline="0" dirty="0">
              <a:ln>
                <a:noFill/>
              </a:ln>
              <a:solidFill>
                <a:schemeClr val="tx1"/>
              </a:solidFill>
              <a:effectLst/>
              <a:latin typeface="Glacial Indifference" panose="020B0604020202020204" charset="0"/>
            </a:endParaRPr>
          </a:p>
          <a:p>
            <a:pPr marR="0" lvl="0" algn="just" defTabSz="914400" rtl="0" eaLnBrk="0" fontAlgn="base" latinLnBrk="0" hangingPunct="0">
              <a:lnSpc>
                <a:spcPct val="150000"/>
              </a:lnSpc>
              <a:spcBef>
                <a:spcPct val="0"/>
              </a:spcBef>
              <a:spcAft>
                <a:spcPct val="0"/>
              </a:spcAft>
              <a:buClrTx/>
              <a:buSzTx/>
              <a:tabLst/>
            </a:pP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Donabedian, A. (1988). The quality of care. How can it be assessed? </a:t>
            </a:r>
            <a:r>
              <a:rPr kumimoji="0" lang="en-US" altLang="en-US" sz="1200" i="1"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JAMA: The Journal of the American Medical Association</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[online] 260(12), pp.1743–1748. doi:https://doi.org/10.1001/jama.260.12.1743.</a:t>
            </a:r>
            <a:endParaRPr kumimoji="0" lang="en-US" altLang="en-US" sz="1600" i="0" u="none" strike="noStrike" cap="none" normalizeH="0" baseline="0" dirty="0">
              <a:ln>
                <a:noFill/>
              </a:ln>
              <a:solidFill>
                <a:schemeClr val="tx1"/>
              </a:solidFill>
              <a:effectLst/>
              <a:latin typeface="Glacial Indifference" panose="020B0604020202020204" charset="0"/>
            </a:endParaRPr>
          </a:p>
          <a:p>
            <a:pPr marR="0" lvl="0" algn="just" defTabSz="914400" rtl="0" eaLnBrk="0" fontAlgn="base" latinLnBrk="0" hangingPunct="0">
              <a:lnSpc>
                <a:spcPct val="150000"/>
              </a:lnSpc>
              <a:spcBef>
                <a:spcPct val="0"/>
              </a:spcBef>
              <a:spcAft>
                <a:spcPct val="0"/>
              </a:spcAft>
              <a:buClrTx/>
              <a:buSzTx/>
              <a:tabLst/>
            </a:pP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Huang, E., Hart, J. and Won, J. (2025). From SMART aims to systems thinking: expanding the scope of quality improvement and patient safety education. </a:t>
            </a:r>
            <a:r>
              <a:rPr kumimoji="0" lang="en-US" altLang="en-US" sz="1200" i="1"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BMJ Quality &amp; Safety</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34(12), pp.781–784. doi:https://doi.org/10.1136/bmjqs-2025-019288.</a:t>
            </a:r>
            <a:endParaRPr kumimoji="0" lang="en-US" altLang="en-US" sz="1600" i="0" u="none" strike="noStrike" cap="none" normalizeH="0" baseline="0" dirty="0">
              <a:ln>
                <a:noFill/>
              </a:ln>
              <a:solidFill>
                <a:schemeClr val="tx1"/>
              </a:solidFill>
              <a:effectLst/>
              <a:latin typeface="Glacial Indifference" panose="020B0604020202020204" charset="0"/>
            </a:endParaRPr>
          </a:p>
          <a:p>
            <a:pPr marR="0" lvl="0" algn="just" defTabSz="914400" rtl="0" eaLnBrk="0" fontAlgn="base" latinLnBrk="0" hangingPunct="0">
              <a:lnSpc>
                <a:spcPct val="150000"/>
              </a:lnSpc>
              <a:spcBef>
                <a:spcPct val="0"/>
              </a:spcBef>
              <a:spcAft>
                <a:spcPct val="0"/>
              </a:spcAft>
              <a:buClrTx/>
              <a:buSzTx/>
              <a:tabLst/>
            </a:pP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Leeds Teaching Hospitals NHS Trust (2025). </a:t>
            </a:r>
            <a:r>
              <a:rPr kumimoji="0" lang="en-US" altLang="en-US" sz="1200" i="1"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Leeds Teaching Hospitals commits to improvements following CQC reports on maternity and neonatal services  - Leeds Teaching Hospitals NHS Trust</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[online] Leeds Teaching Hospitals NHS Trust. Available at: https://www.leedsth.nhs.uk/news/leeds-teaching-hospitals-commits-to-improvements-following-cqc-reports-on-maternity-and-neonatal-services/.</a:t>
            </a:r>
            <a:endParaRPr kumimoji="0" lang="en-US" altLang="en-US" sz="1600" i="0" u="none" strike="noStrike" cap="none" normalizeH="0" baseline="0" dirty="0">
              <a:ln>
                <a:noFill/>
              </a:ln>
              <a:solidFill>
                <a:schemeClr val="tx1"/>
              </a:solidFill>
              <a:effectLst/>
              <a:latin typeface="Glacial Indifference" panose="020B0604020202020204" charset="0"/>
            </a:endParaRPr>
          </a:p>
          <a:p>
            <a:pPr marR="0" lvl="0" algn="just" defTabSz="914400" rtl="0" eaLnBrk="0" fontAlgn="base" latinLnBrk="0" hangingPunct="0">
              <a:lnSpc>
                <a:spcPct val="150000"/>
              </a:lnSpc>
              <a:spcBef>
                <a:spcPct val="0"/>
              </a:spcBef>
              <a:spcAft>
                <a:spcPct val="0"/>
              </a:spcAft>
              <a:buClrTx/>
              <a:buSzTx/>
              <a:tabLst/>
            </a:pP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Macrae, C. (2015). The problem with incident reporting. </a:t>
            </a:r>
            <a:r>
              <a:rPr kumimoji="0" lang="en-US" altLang="en-US" sz="1200" i="1"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BMJ Quality &amp; Safety</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[online] 25(2), pp.71–75. doi:https://doi.org/10.1136/bmjqs-2015-004732.</a:t>
            </a:r>
            <a:endParaRPr kumimoji="0" lang="en-US" altLang="en-US" sz="1600" i="0" u="none" strike="noStrike" cap="none" normalizeH="0" baseline="0" dirty="0">
              <a:ln>
                <a:noFill/>
              </a:ln>
              <a:solidFill>
                <a:schemeClr val="tx1"/>
              </a:solidFill>
              <a:effectLst/>
              <a:latin typeface="Glacial Indifference" panose="020B0604020202020204" charset="0"/>
            </a:endParaRPr>
          </a:p>
          <a:p>
            <a:pPr marR="0" lvl="0" algn="just" defTabSz="914400" rtl="0" eaLnBrk="0" fontAlgn="base" latinLnBrk="0" hangingPunct="0">
              <a:lnSpc>
                <a:spcPct val="150000"/>
              </a:lnSpc>
              <a:spcBef>
                <a:spcPct val="0"/>
              </a:spcBef>
              <a:spcAft>
                <a:spcPct val="0"/>
              </a:spcAft>
              <a:buClrTx/>
              <a:buSzTx/>
              <a:tabLst/>
            </a:pPr>
            <a:r>
              <a:rPr kumimoji="0" lang="en-US" altLang="en-US" sz="1200" i="0" u="none" strike="noStrike" cap="none" normalizeH="0" baseline="0" dirty="0" err="1">
                <a:ln>
                  <a:noFill/>
                </a:ln>
                <a:solidFill>
                  <a:schemeClr val="tx1"/>
                </a:solidFill>
                <a:effectLst/>
                <a:latin typeface="Glacial Indifference" panose="020B0604020202020204" charset="0"/>
                <a:cs typeface="Times New Roman" panose="02020603050405020304" pitchFamily="18" charset="0"/>
              </a:rPr>
              <a:t>Maliqi</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B., Hinton, R., </a:t>
            </a:r>
            <a:r>
              <a:rPr kumimoji="0" lang="en-US" altLang="en-US" sz="1200" i="0" u="none" strike="noStrike" cap="none" normalizeH="0" baseline="0" dirty="0" err="1">
                <a:ln>
                  <a:noFill/>
                </a:ln>
                <a:solidFill>
                  <a:schemeClr val="tx1"/>
                </a:solidFill>
                <a:effectLst/>
                <a:latin typeface="Glacial Indifference" panose="020B0604020202020204" charset="0"/>
                <a:cs typeface="Times New Roman" panose="02020603050405020304" pitchFamily="18" charset="0"/>
              </a:rPr>
              <a:t>Chowdury</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M., </a:t>
            </a:r>
            <a:r>
              <a:rPr kumimoji="0" lang="en-US" altLang="en-US" sz="1200" i="0" u="none" strike="noStrike" cap="none" normalizeH="0" baseline="0" dirty="0" err="1">
                <a:ln>
                  <a:noFill/>
                </a:ln>
                <a:solidFill>
                  <a:schemeClr val="tx1"/>
                </a:solidFill>
                <a:effectLst/>
                <a:latin typeface="Glacial Indifference" panose="020B0604020202020204" charset="0"/>
                <a:cs typeface="Times New Roman" panose="02020603050405020304" pitchFamily="18" charset="0"/>
              </a:rPr>
              <a:t>Roder-DeWan</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S., </a:t>
            </a:r>
            <a:r>
              <a:rPr kumimoji="0" lang="en-US" altLang="en-US" sz="1200" i="0" u="none" strike="noStrike" cap="none" normalizeH="0" baseline="0" dirty="0" err="1">
                <a:ln>
                  <a:noFill/>
                </a:ln>
                <a:solidFill>
                  <a:schemeClr val="tx1"/>
                </a:solidFill>
                <a:effectLst/>
                <a:latin typeface="Glacial Indifference" panose="020B0604020202020204" charset="0"/>
                <a:cs typeface="Times New Roman" panose="02020603050405020304" pitchFamily="18" charset="0"/>
              </a:rPr>
              <a:t>Eluwa</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A. and </a:t>
            </a:r>
            <a:r>
              <a:rPr kumimoji="0" lang="en-US" altLang="en-US" sz="1200" i="0" u="none" strike="noStrike" cap="none" normalizeH="0" baseline="0" dirty="0" err="1">
                <a:ln>
                  <a:noFill/>
                </a:ln>
                <a:solidFill>
                  <a:schemeClr val="tx1"/>
                </a:solidFill>
                <a:effectLst/>
                <a:latin typeface="Glacial Indifference" panose="020B0604020202020204" charset="0"/>
                <a:cs typeface="Times New Roman" panose="02020603050405020304" pitchFamily="18" charset="0"/>
              </a:rPr>
              <a:t>Kassa</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M. (2023). Prepared health systems provide quality care at all times. </a:t>
            </a:r>
            <a:r>
              <a:rPr kumimoji="0" lang="en-US" altLang="en-US" sz="1200" i="1"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BMJ</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p.e072698. doi:https://doi.org/10.1136/bmj-2022-072698.</a:t>
            </a:r>
            <a:endParaRPr kumimoji="0" lang="en-US" altLang="en-US" sz="1600" i="0" u="none" strike="noStrike" cap="none" normalizeH="0" baseline="0" dirty="0">
              <a:ln>
                <a:noFill/>
              </a:ln>
              <a:solidFill>
                <a:schemeClr val="tx1"/>
              </a:solidFill>
              <a:effectLst/>
              <a:latin typeface="Glacial Indifference" panose="020B0604020202020204" charset="0"/>
            </a:endParaRPr>
          </a:p>
          <a:p>
            <a:pPr marR="0" lvl="0" algn="just" defTabSz="914400" rtl="0" eaLnBrk="0" fontAlgn="base" latinLnBrk="0" hangingPunct="0">
              <a:lnSpc>
                <a:spcPct val="150000"/>
              </a:lnSpc>
              <a:spcBef>
                <a:spcPct val="0"/>
              </a:spcBef>
              <a:spcAft>
                <a:spcPct val="0"/>
              </a:spcAft>
              <a:buClrTx/>
              <a:buSzTx/>
              <a:tabLst/>
            </a:pP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MBRRACE (2024). </a:t>
            </a:r>
            <a:r>
              <a:rPr kumimoji="0" lang="en-US" altLang="en-US" sz="1200" i="1"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MBRRACE-UK reports | MBRRACE-UK | NPEU</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[online] Ox.ac.uk. Available at: https://www.npeu.ox.ac.uk/mbrrace-uk/reports.</a:t>
            </a:r>
            <a:endParaRPr kumimoji="0" lang="en-US" altLang="en-US" sz="1600" i="0" u="none" strike="noStrike" cap="none" normalizeH="0" baseline="0" dirty="0">
              <a:ln>
                <a:noFill/>
              </a:ln>
              <a:solidFill>
                <a:schemeClr val="tx1"/>
              </a:solidFill>
              <a:effectLst/>
              <a:latin typeface="Glacial Indifference" panose="020B0604020202020204" charset="0"/>
            </a:endParaRPr>
          </a:p>
          <a:p>
            <a:pPr marR="0" lvl="0" algn="just" defTabSz="914400" rtl="0" eaLnBrk="0" fontAlgn="base" latinLnBrk="0" hangingPunct="0">
              <a:lnSpc>
                <a:spcPct val="150000"/>
              </a:lnSpc>
              <a:spcBef>
                <a:spcPct val="0"/>
              </a:spcBef>
              <a:spcAft>
                <a:spcPct val="0"/>
              </a:spcAft>
              <a:buClrTx/>
              <a:buSzTx/>
              <a:tabLst/>
            </a:pP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McGowan, J., Attal, B., Kuhn, I., Hinton, L., </a:t>
            </a:r>
            <a:r>
              <a:rPr kumimoji="0" lang="en-US" altLang="en-US" sz="1200" i="0" u="none" strike="noStrike" cap="none" normalizeH="0" baseline="0" dirty="0" err="1">
                <a:ln>
                  <a:noFill/>
                </a:ln>
                <a:solidFill>
                  <a:schemeClr val="tx1"/>
                </a:solidFill>
                <a:effectLst/>
                <a:latin typeface="Glacial Indifference" panose="020B0604020202020204" charset="0"/>
                <a:cs typeface="Times New Roman" panose="02020603050405020304" pitchFamily="18" charset="0"/>
              </a:rPr>
              <a:t>Draycott</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T., Martin, G. and Dixon‐Woods, M. (2023). Quality and reporting of large-scale improvement </a:t>
            </a:r>
            <a:r>
              <a:rPr kumimoji="0" lang="en-US" altLang="en-US" sz="1200" i="0" u="none" strike="noStrike" cap="none" normalizeH="0" baseline="0" dirty="0" err="1">
                <a:ln>
                  <a:noFill/>
                </a:ln>
                <a:solidFill>
                  <a:schemeClr val="tx1"/>
                </a:solidFill>
                <a:effectLst/>
                <a:latin typeface="Glacial Indifference" panose="020B0604020202020204" charset="0"/>
                <a:cs typeface="Times New Roman" panose="02020603050405020304" pitchFamily="18" charset="0"/>
              </a:rPr>
              <a:t>programmes</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a review of maternity initiatives in the English NHS, 2010–2023. </a:t>
            </a:r>
            <a:r>
              <a:rPr kumimoji="0" lang="en-US" altLang="en-US" sz="1200" i="1"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BMJ Quality &amp; Safety</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33(11), p.bmjqs-016606. doi:https://doi.org/10.1136/bmjqs-2023-016606.</a:t>
            </a:r>
            <a:endParaRPr kumimoji="0" lang="en-US" altLang="en-US" sz="1600" i="0" u="none" strike="noStrike" cap="none" normalizeH="0" baseline="0" dirty="0">
              <a:ln>
                <a:noFill/>
              </a:ln>
              <a:solidFill>
                <a:schemeClr val="tx1"/>
              </a:solidFill>
              <a:effectLst/>
              <a:latin typeface="Glacial Indifference" panose="020B0604020202020204" charset="0"/>
            </a:endParaRPr>
          </a:p>
          <a:p>
            <a:pPr marR="0" lvl="0" algn="just" defTabSz="914400" rtl="0" eaLnBrk="0" fontAlgn="base" latinLnBrk="0" hangingPunct="0">
              <a:lnSpc>
                <a:spcPct val="150000"/>
              </a:lnSpc>
              <a:spcBef>
                <a:spcPct val="0"/>
              </a:spcBef>
              <a:spcAft>
                <a:spcPct val="0"/>
              </a:spcAft>
              <a:buClrTx/>
              <a:buSzTx/>
              <a:tabLst/>
            </a:pP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NHS England (2023). </a:t>
            </a:r>
            <a:r>
              <a:rPr kumimoji="0" lang="en-US" altLang="en-US" sz="1200" i="1"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Three year delivery plan for maternity and neonatal services</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[online] NHS England. Available at: https://www.england.nhs.uk/publication/three-year-delivery-plan-for-maternity-and-neonatal-services/.</a:t>
            </a:r>
            <a:endParaRPr kumimoji="0" lang="en-US" altLang="en-US" sz="1600" i="0" u="none" strike="noStrike" cap="none" normalizeH="0" baseline="0" dirty="0">
              <a:ln>
                <a:noFill/>
              </a:ln>
              <a:solidFill>
                <a:schemeClr val="tx1"/>
              </a:solidFill>
              <a:effectLst/>
              <a:latin typeface="Glacial Indifference" panose="020B0604020202020204" charset="0"/>
            </a:endParaRPr>
          </a:p>
          <a:p>
            <a:pPr marR="0" lvl="0" algn="just" defTabSz="914400" rtl="0" eaLnBrk="0" fontAlgn="base" latinLnBrk="0" hangingPunct="0">
              <a:lnSpc>
                <a:spcPct val="150000"/>
              </a:lnSpc>
              <a:spcBef>
                <a:spcPct val="0"/>
              </a:spcBef>
              <a:spcAft>
                <a:spcPct val="0"/>
              </a:spcAft>
              <a:buClrTx/>
              <a:buSzTx/>
              <a:tabLst/>
            </a:pPr>
            <a:r>
              <a:rPr kumimoji="0" lang="en-US" altLang="en-US" sz="1200" i="0" u="none" strike="noStrike" cap="none" normalizeH="0" baseline="0" dirty="0" err="1">
                <a:ln>
                  <a:noFill/>
                </a:ln>
                <a:solidFill>
                  <a:schemeClr val="tx1"/>
                </a:solidFill>
                <a:effectLst/>
                <a:latin typeface="Glacial Indifference" panose="020B0604020202020204" charset="0"/>
                <a:cs typeface="Times New Roman" panose="02020603050405020304" pitchFamily="18" charset="0"/>
              </a:rPr>
              <a:t>Ockenden</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D. (2022). </a:t>
            </a:r>
            <a:r>
              <a:rPr kumimoji="0" lang="en-US" altLang="en-US" sz="1200" i="1"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Final report of the </a:t>
            </a:r>
            <a:r>
              <a:rPr kumimoji="0" lang="en-US" altLang="en-US" sz="1200" i="1" u="none" strike="noStrike" cap="none" normalizeH="0" baseline="0" dirty="0" err="1">
                <a:ln>
                  <a:noFill/>
                </a:ln>
                <a:solidFill>
                  <a:schemeClr val="tx1"/>
                </a:solidFill>
                <a:effectLst/>
                <a:latin typeface="Glacial Indifference" panose="020B0604020202020204" charset="0"/>
                <a:cs typeface="Times New Roman" panose="02020603050405020304" pitchFamily="18" charset="0"/>
              </a:rPr>
              <a:t>Ockenden</a:t>
            </a:r>
            <a:r>
              <a:rPr kumimoji="0" lang="en-US" altLang="en-US" sz="1200" i="1"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review</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[online] GOV.UK. Available at: https://www.gov.uk/government/publications/final-report-of-the-ockenden-review.</a:t>
            </a:r>
            <a:endParaRPr kumimoji="0" lang="en-US" altLang="en-US" sz="1600" i="0" u="none" strike="noStrike" cap="none" normalizeH="0" baseline="0" dirty="0">
              <a:ln>
                <a:noFill/>
              </a:ln>
              <a:solidFill>
                <a:schemeClr val="tx1"/>
              </a:solidFill>
              <a:effectLst/>
              <a:latin typeface="Glacial Indifference" panose="020B0604020202020204" charset="0"/>
            </a:endParaRPr>
          </a:p>
          <a:p>
            <a:pPr marR="0" lvl="0" algn="just" defTabSz="914400" rtl="0" eaLnBrk="0" fontAlgn="base" latinLnBrk="0" hangingPunct="0">
              <a:lnSpc>
                <a:spcPct val="150000"/>
              </a:lnSpc>
              <a:spcBef>
                <a:spcPct val="0"/>
              </a:spcBef>
              <a:spcAft>
                <a:spcPct val="0"/>
              </a:spcAft>
              <a:buClrTx/>
              <a:buSzTx/>
              <a:tabLst/>
            </a:pPr>
            <a:r>
              <a:rPr kumimoji="0" lang="en-US" altLang="en-US" sz="1200" i="0" u="none" strike="noStrike" cap="none" normalizeH="0" baseline="0" dirty="0" err="1">
                <a:ln>
                  <a:noFill/>
                </a:ln>
                <a:solidFill>
                  <a:schemeClr val="tx1"/>
                </a:solidFill>
                <a:effectLst/>
                <a:latin typeface="Glacial Indifference" panose="020B0604020202020204" charset="0"/>
                <a:cs typeface="Times New Roman" panose="02020603050405020304" pitchFamily="18" charset="0"/>
              </a:rPr>
              <a:t>Özbakır</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O. (2024). Reducing Rockfall Hazards in Tunnel Construction: A Case Study Using Root Cause Analysis Methodology. </a:t>
            </a:r>
            <a:r>
              <a:rPr kumimoji="0" lang="en-US" altLang="en-US" sz="1200" i="1"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International Journal of Innovative Engineering Applications</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doi:https://doi.org/10.46460/ijiea.1375469.</a:t>
            </a:r>
            <a:endParaRPr kumimoji="0" lang="en-US" altLang="en-US" sz="1600" i="0" u="none" strike="noStrike" cap="none" normalizeH="0" baseline="0" dirty="0">
              <a:ln>
                <a:noFill/>
              </a:ln>
              <a:solidFill>
                <a:schemeClr val="tx1"/>
              </a:solidFill>
              <a:effectLst/>
              <a:latin typeface="Glacial Indifference" panose="020B0604020202020204" charset="0"/>
            </a:endParaRPr>
          </a:p>
          <a:p>
            <a:pPr marR="0" lvl="0" algn="just" defTabSz="914400" rtl="0" eaLnBrk="0" fontAlgn="base" latinLnBrk="0" hangingPunct="0">
              <a:lnSpc>
                <a:spcPct val="150000"/>
              </a:lnSpc>
              <a:spcBef>
                <a:spcPct val="0"/>
              </a:spcBef>
              <a:spcAft>
                <a:spcPct val="0"/>
              </a:spcAft>
              <a:buClrTx/>
              <a:buSzTx/>
              <a:tabLst/>
            </a:pPr>
            <a:r>
              <a:rPr kumimoji="0" lang="en-US" altLang="en-US" sz="1200" i="0" u="none" strike="noStrike" cap="none" normalizeH="0" baseline="0" dirty="0" err="1">
                <a:ln>
                  <a:noFill/>
                </a:ln>
                <a:solidFill>
                  <a:schemeClr val="tx1"/>
                </a:solidFill>
                <a:effectLst/>
                <a:latin typeface="Glacial Indifference" panose="020B0604020202020204" charset="0"/>
                <a:cs typeface="Times New Roman" panose="02020603050405020304" pitchFamily="18" charset="0"/>
              </a:rPr>
              <a:t>Qasem</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F. (2025). Quality improvement in maternity care: insights from system integration simulations. </a:t>
            </a:r>
            <a:r>
              <a:rPr kumimoji="0" lang="en-US" altLang="en-US" sz="1200" i="1"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BMJ Open Quality</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14(2), p.e003204. doi:https://doi.org/10.1136/bmjoq-2024-003204.</a:t>
            </a:r>
            <a:endParaRPr kumimoji="0" lang="en-US" altLang="en-US" sz="1600" i="0" u="none" strike="noStrike" cap="none" normalizeH="0" baseline="0" dirty="0">
              <a:ln>
                <a:noFill/>
              </a:ln>
              <a:solidFill>
                <a:schemeClr val="tx1"/>
              </a:solidFill>
              <a:effectLst/>
              <a:latin typeface="Glacial Indifference" panose="020B0604020202020204" charset="0"/>
            </a:endParaRPr>
          </a:p>
          <a:p>
            <a:pPr marR="0" lvl="0" algn="just" defTabSz="914400" rtl="0" eaLnBrk="0" fontAlgn="base" latinLnBrk="0" hangingPunct="0">
              <a:lnSpc>
                <a:spcPct val="150000"/>
              </a:lnSpc>
              <a:spcBef>
                <a:spcPct val="0"/>
              </a:spcBef>
              <a:spcAft>
                <a:spcPct val="0"/>
              </a:spcAft>
              <a:buClrTx/>
              <a:buSzTx/>
              <a:tabLst/>
            </a:pP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Reason, J. (2000). Human Error: Models and Management. </a:t>
            </a:r>
            <a:r>
              <a:rPr kumimoji="0" lang="en-US" altLang="en-US" sz="1200" i="1"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British Medical Journal</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320(7237), pp.768–770. doi:https://doi.org/10.1136/bmj.320.7237.768.</a:t>
            </a:r>
            <a:endParaRPr kumimoji="0" lang="en-US" altLang="en-US" sz="1600" i="0" u="none" strike="noStrike" cap="none" normalizeH="0" baseline="0" dirty="0">
              <a:ln>
                <a:noFill/>
              </a:ln>
              <a:solidFill>
                <a:schemeClr val="tx1"/>
              </a:solidFill>
              <a:effectLst/>
              <a:latin typeface="Glacial Indifference" panose="020B0604020202020204" charset="0"/>
            </a:endParaRPr>
          </a:p>
          <a:p>
            <a:pPr marR="0" lvl="0" algn="just" defTabSz="914400" rtl="0" eaLnBrk="0" fontAlgn="base" latinLnBrk="0" hangingPunct="0">
              <a:lnSpc>
                <a:spcPct val="150000"/>
              </a:lnSpc>
              <a:spcBef>
                <a:spcPct val="0"/>
              </a:spcBef>
              <a:spcAft>
                <a:spcPct val="0"/>
              </a:spcAft>
              <a:buClrTx/>
              <a:buSzTx/>
              <a:tabLst/>
            </a:pPr>
            <a:r>
              <a:rPr kumimoji="0" lang="en-US" altLang="en-US" sz="1200" i="0" u="none" strike="noStrike" cap="none" normalizeH="0" baseline="0" dirty="0" err="1">
                <a:ln>
                  <a:noFill/>
                </a:ln>
                <a:solidFill>
                  <a:schemeClr val="tx1"/>
                </a:solidFill>
                <a:effectLst/>
                <a:latin typeface="Glacial Indifference" panose="020B0604020202020204" charset="0"/>
                <a:cs typeface="Times New Roman" panose="02020603050405020304" pitchFamily="18" charset="0"/>
              </a:rPr>
              <a:t>Tossaint-Schoenmakers</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R., </a:t>
            </a:r>
            <a:r>
              <a:rPr kumimoji="0" lang="en-US" altLang="en-US" sz="1200" i="0" u="none" strike="noStrike" cap="none" normalizeH="0" baseline="0" dirty="0" err="1">
                <a:ln>
                  <a:noFill/>
                </a:ln>
                <a:solidFill>
                  <a:schemeClr val="tx1"/>
                </a:solidFill>
                <a:effectLst/>
                <a:latin typeface="Glacial Indifference" panose="020B0604020202020204" charset="0"/>
                <a:cs typeface="Times New Roman" panose="02020603050405020304" pitchFamily="18" charset="0"/>
              </a:rPr>
              <a:t>Versluis</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A., Chavannes, N., </a:t>
            </a:r>
            <a:r>
              <a:rPr kumimoji="0" lang="en-US" altLang="en-US" sz="1200" i="0" u="none" strike="noStrike" cap="none" normalizeH="0" baseline="0" dirty="0" err="1">
                <a:ln>
                  <a:noFill/>
                </a:ln>
                <a:solidFill>
                  <a:schemeClr val="tx1"/>
                </a:solidFill>
                <a:effectLst/>
                <a:latin typeface="Glacial Indifference" panose="020B0604020202020204" charset="0"/>
                <a:cs typeface="Times New Roman" panose="02020603050405020304" pitchFamily="18" charset="0"/>
              </a:rPr>
              <a:t>Talboom</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-Kamp, E. and </a:t>
            </a:r>
            <a:r>
              <a:rPr kumimoji="0" lang="en-US" altLang="en-US" sz="1200" i="0" u="none" strike="noStrike" cap="none" normalizeH="0" baseline="0" dirty="0" err="1">
                <a:ln>
                  <a:noFill/>
                </a:ln>
                <a:solidFill>
                  <a:schemeClr val="tx1"/>
                </a:solidFill>
                <a:effectLst/>
                <a:latin typeface="Glacial Indifference" panose="020B0604020202020204" charset="0"/>
                <a:cs typeface="Times New Roman" panose="02020603050405020304" pitchFamily="18" charset="0"/>
              </a:rPr>
              <a:t>Kasteleyn</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M. (2021). The Challenge of Integrating eHealth Into Health Care: Systematic Literature Review of the Donabedian Model of Structure, Process, and Outcome. </a:t>
            </a:r>
            <a:r>
              <a:rPr kumimoji="0" lang="en-US" altLang="en-US" sz="1200" i="1"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Journal of Medical Internet Research</a:t>
            </a:r>
            <a:r>
              <a:rPr kumimoji="0" lang="en-US" altLang="en-US" sz="1200" i="0" u="none" strike="noStrike" cap="none" normalizeH="0" baseline="0" dirty="0">
                <a:ln>
                  <a:noFill/>
                </a:ln>
                <a:solidFill>
                  <a:schemeClr val="tx1"/>
                </a:solidFill>
                <a:effectLst/>
                <a:latin typeface="Glacial Indifference" panose="020B0604020202020204" charset="0"/>
                <a:cs typeface="Times New Roman" panose="02020603050405020304" pitchFamily="18" charset="0"/>
              </a:rPr>
              <a:t>, [online] 23(5), p.e27180. doi:https://doi.org/10.2196/27180.</a:t>
            </a:r>
            <a:endParaRPr kumimoji="0" lang="en-US" altLang="en-US" i="0" u="none" strike="noStrike" cap="none" normalizeH="0" baseline="0" dirty="0">
              <a:ln>
                <a:noFill/>
              </a:ln>
              <a:solidFill>
                <a:schemeClr val="tx1"/>
              </a:solidFill>
              <a:effectLst/>
              <a:latin typeface="Glacial Indifference" panose="020B0604020202020204" charset="0"/>
            </a:endParaRPr>
          </a:p>
        </p:txBody>
      </p:sp>
    </p:spTree>
    <p:extLst>
      <p:ext uri="{BB962C8B-B14F-4D97-AF65-F5344CB8AC3E}">
        <p14:creationId xmlns:p14="http://schemas.microsoft.com/office/powerpoint/2010/main" val="1627639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2083342">
            <a:off x="12347359" y="-1716641"/>
            <a:ext cx="7511977" cy="9699130"/>
          </a:xfrm>
          <a:custGeom>
            <a:avLst/>
            <a:gdLst/>
            <a:ahLst/>
            <a:cxnLst/>
            <a:rect l="l" t="t" r="r" b="b"/>
            <a:pathLst>
              <a:path w="7511977" h="9699130">
                <a:moveTo>
                  <a:pt x="0" y="0"/>
                </a:moveTo>
                <a:lnTo>
                  <a:pt x="7511976" y="0"/>
                </a:lnTo>
                <a:lnTo>
                  <a:pt x="7511976" y="9699131"/>
                </a:lnTo>
                <a:lnTo>
                  <a:pt x="0" y="969913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a:off x="12051194" y="2234314"/>
            <a:ext cx="6236806" cy="8052686"/>
          </a:xfrm>
          <a:custGeom>
            <a:avLst/>
            <a:gdLst/>
            <a:ahLst/>
            <a:cxnLst/>
            <a:rect l="l" t="t" r="r" b="b"/>
            <a:pathLst>
              <a:path w="6236806" h="8052686">
                <a:moveTo>
                  <a:pt x="0" y="0"/>
                </a:moveTo>
                <a:lnTo>
                  <a:pt x="6236806" y="0"/>
                </a:lnTo>
                <a:lnTo>
                  <a:pt x="6236806" y="8052686"/>
                </a:lnTo>
                <a:lnTo>
                  <a:pt x="0" y="805268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rot="-10800000">
            <a:off x="0" y="0"/>
            <a:ext cx="2655819" cy="4132861"/>
          </a:xfrm>
          <a:custGeom>
            <a:avLst/>
            <a:gdLst/>
            <a:ahLst/>
            <a:cxnLst/>
            <a:rect l="l" t="t" r="r" b="b"/>
            <a:pathLst>
              <a:path w="2655819" h="4132861">
                <a:moveTo>
                  <a:pt x="0" y="0"/>
                </a:moveTo>
                <a:lnTo>
                  <a:pt x="2655819" y="0"/>
                </a:lnTo>
                <a:lnTo>
                  <a:pt x="2655819" y="4132861"/>
                </a:lnTo>
                <a:lnTo>
                  <a:pt x="0" y="413286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Freeform 6"/>
          <p:cNvSpPr/>
          <p:nvPr/>
        </p:nvSpPr>
        <p:spPr>
          <a:xfrm>
            <a:off x="2343741" y="6158222"/>
            <a:ext cx="3086100" cy="804358"/>
          </a:xfrm>
          <a:custGeom>
            <a:avLst/>
            <a:gdLst/>
            <a:ahLst/>
            <a:cxnLst/>
            <a:rect l="l" t="t" r="r" b="b"/>
            <a:pathLst>
              <a:path w="812800" h="211847">
                <a:moveTo>
                  <a:pt x="50173" y="0"/>
                </a:moveTo>
                <a:lnTo>
                  <a:pt x="762627" y="0"/>
                </a:lnTo>
                <a:cubicBezTo>
                  <a:pt x="775934" y="0"/>
                  <a:pt x="788695" y="5286"/>
                  <a:pt x="798105" y="14695"/>
                </a:cubicBezTo>
                <a:cubicBezTo>
                  <a:pt x="807514" y="24105"/>
                  <a:pt x="812800" y="36866"/>
                  <a:pt x="812800" y="50173"/>
                </a:cubicBezTo>
                <a:lnTo>
                  <a:pt x="812800" y="161675"/>
                </a:lnTo>
                <a:cubicBezTo>
                  <a:pt x="812800" y="174981"/>
                  <a:pt x="807514" y="187743"/>
                  <a:pt x="798105" y="197152"/>
                </a:cubicBezTo>
                <a:cubicBezTo>
                  <a:pt x="788695" y="206561"/>
                  <a:pt x="775934" y="211847"/>
                  <a:pt x="762627" y="211847"/>
                </a:cubicBezTo>
                <a:lnTo>
                  <a:pt x="50173" y="211847"/>
                </a:lnTo>
                <a:cubicBezTo>
                  <a:pt x="36866" y="211847"/>
                  <a:pt x="24105" y="206561"/>
                  <a:pt x="14695" y="197152"/>
                </a:cubicBezTo>
                <a:cubicBezTo>
                  <a:pt x="5286" y="187743"/>
                  <a:pt x="0" y="174981"/>
                  <a:pt x="0" y="161675"/>
                </a:cubicBezTo>
                <a:lnTo>
                  <a:pt x="0" y="50173"/>
                </a:lnTo>
                <a:cubicBezTo>
                  <a:pt x="0" y="36866"/>
                  <a:pt x="5286" y="24105"/>
                  <a:pt x="14695" y="14695"/>
                </a:cubicBezTo>
                <a:cubicBezTo>
                  <a:pt x="24105" y="5286"/>
                  <a:pt x="36866" y="0"/>
                  <a:pt x="50173" y="0"/>
                </a:cubicBezTo>
                <a:close/>
              </a:path>
            </a:pathLst>
          </a:custGeom>
          <a:solidFill>
            <a:srgbClr val="E97142"/>
          </a:solidFill>
        </p:spPr>
      </p:sp>
      <p:sp>
        <p:nvSpPr>
          <p:cNvPr id="9" name="TextBox 9"/>
          <p:cNvSpPr txBox="1"/>
          <p:nvPr/>
        </p:nvSpPr>
        <p:spPr>
          <a:xfrm>
            <a:off x="2343741" y="3976378"/>
            <a:ext cx="12371749" cy="2048493"/>
          </a:xfrm>
          <a:prstGeom prst="rect">
            <a:avLst/>
          </a:prstGeom>
        </p:spPr>
        <p:txBody>
          <a:bodyPr lIns="0" tIns="0" rIns="0" bIns="0" rtlCol="0" anchor="t">
            <a:spAutoFit/>
          </a:bodyPr>
          <a:lstStyle/>
          <a:p>
            <a:pPr marL="0" lvl="0" indent="0" algn="l">
              <a:lnSpc>
                <a:spcPts val="16238"/>
              </a:lnSpc>
            </a:pPr>
            <a:r>
              <a:rPr lang="en-US" sz="11598" b="1" spc="579">
                <a:solidFill>
                  <a:srgbClr val="000000"/>
                </a:solidFill>
                <a:latin typeface="Helios Extended Bold"/>
                <a:ea typeface="Helios Extended Bold"/>
                <a:cs typeface="Helios Extended Bold"/>
                <a:sym typeface="Helios Extended Bold"/>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2310</Words>
  <Application>Microsoft Office PowerPoint</Application>
  <PresentationFormat>Custom</PresentationFormat>
  <Paragraphs>146</Paragraphs>
  <Slides>14</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Glacial Indifference</vt:lpstr>
      <vt:lpstr>Lato Bold</vt:lpstr>
      <vt:lpstr>Arial</vt:lpstr>
      <vt:lpstr>Helios Extended Bold</vt:lpstr>
      <vt:lpstr>Calibri</vt:lpstr>
      <vt:lpstr>Heebo Bold</vt:lpstr>
      <vt:lpstr>Wingdings</vt:lpstr>
      <vt:lpstr>Lato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created xsi:type="dcterms:W3CDTF">2026-03-19T10:14:56Z</dcterms:created>
  <dcterms:modified xsi:type="dcterms:W3CDTF">2026-03-19T10:15:03Z</dcterms:modified>
  <dc:identifier/>
</cp:coreProperties>
</file>