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Lato" panose="020F0502020204030203" pitchFamily="34" charset="0"/>
      <p:regular r:id="rId19"/>
      <p:bold r:id="rId20"/>
      <p:italic r:id="rId21"/>
      <p:boldItalic r:id="rId22"/>
    </p:embeddedFont>
    <p:embeddedFont>
      <p:font typeface="Playfair Display" panose="00000500000000000000" pitchFamily="2" charset="0"/>
      <p:regular r:id="rId23"/>
      <p:bold r:id="rId24"/>
      <p:italic r:id="rId25"/>
      <p:boldItalic r:id="rId26"/>
    </p:embeddedFont>
    <p:embeddedFont>
      <p:font typeface="Roboto" panose="02000000000000000000"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657" autoAdjust="0"/>
  </p:normalViewPr>
  <p:slideViewPr>
    <p:cSldViewPr snapToGrid="0">
      <p:cViewPr varScale="1">
        <p:scale>
          <a:sx n="93" d="100"/>
          <a:sy n="93" d="100"/>
        </p:scale>
        <p:origin x="1162" y="5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tha amoah" userId="3202d833c251eae9" providerId="LiveId" clId="{1196F5AA-3EAF-4C52-BFA7-511576312138}"/>
    <pc:docChg chg="modSld">
      <pc:chgData name="bertha amoah" userId="3202d833c251eae9" providerId="LiveId" clId="{1196F5AA-3EAF-4C52-BFA7-511576312138}" dt="2026-10-11T14:57:04.710" v="66" actId="20577"/>
      <pc:docMkLst>
        <pc:docMk/>
      </pc:docMkLst>
      <pc:sldChg chg="modSp mod">
        <pc:chgData name="bertha amoah" userId="3202d833c251eae9" providerId="LiveId" clId="{1196F5AA-3EAF-4C52-BFA7-511576312138}" dt="2026-10-11T14:57:04.710" v="66" actId="20577"/>
        <pc:sldMkLst>
          <pc:docMk/>
          <pc:sldMk cId="0" sldId="256"/>
        </pc:sldMkLst>
        <pc:spChg chg="mod">
          <ac:chgData name="bertha amoah" userId="3202d833c251eae9" providerId="LiveId" clId="{1196F5AA-3EAF-4C52-BFA7-511576312138}" dt="2026-10-11T14:57:04.710" v="66" actId="20577"/>
          <ac:spMkLst>
            <pc:docMk/>
            <pc:sldMk cId="0" sldId="256"/>
            <ac:spMk id="6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h4fc20a8c7a0be556_0_23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h4fc20a8c7a0be556_0_23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h4fc20a8c7a0be556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h4fc20a8c7a0be556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dirty="0">
                <a:solidFill>
                  <a:schemeClr val="dk1"/>
                </a:solidFill>
                <a:latin typeface="Calibri"/>
                <a:ea typeface="Calibri"/>
                <a:cs typeface="Calibri"/>
                <a:sym typeface="Calibri"/>
              </a:rPr>
              <a:t>The activity of smoking causes significant physical, psychological, and social drawbacks. The convergence of health, well-being, and sustainable development brings into focus how the approach to addressing health issues has transformed from a reactive one to a proactive one. This presentation will critique Help Me Quit Wales as an illustration that combines health, well-being, and sustainable development. The Biopsychosocial model, the Health Belief model, and Sustainable Development Goal 3 will be discussed.</a:t>
            </a:r>
            <a:endParaRPr sz="1200" dirty="0">
              <a:solidFill>
                <a:schemeClr val="dk1"/>
              </a:solidFill>
              <a:latin typeface="Calibri"/>
              <a:ea typeface="Calibri"/>
              <a:cs typeface="Calibri"/>
              <a:sym typeface="Calibri"/>
            </a:endParaRPr>
          </a:p>
          <a:p>
            <a:pPr marL="0" lvl="0" indent="0" algn="just" rtl="0">
              <a:lnSpc>
                <a:spcPct val="150000"/>
              </a:lnSpc>
              <a:spcBef>
                <a:spcPts val="600"/>
              </a:spcBef>
              <a:spcAft>
                <a:spcPts val="0"/>
              </a:spcAft>
              <a:buNone/>
            </a:pPr>
            <a:endParaRPr sz="1200" dirty="0">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h4fc20a8c7a0be556_0_7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h4fc20a8c7a0be556_0_7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None/>
            </a:pPr>
            <a:r>
              <a:rPr lang="en" sz="1200">
                <a:solidFill>
                  <a:schemeClr val="dk1"/>
                </a:solidFill>
                <a:latin typeface="Calibri"/>
                <a:ea typeface="Calibri"/>
                <a:cs typeface="Calibri"/>
                <a:sym typeface="Calibri"/>
              </a:rPr>
              <a:t>The WHO definition has a broader idea of health than the mere absence of disease, while well-being is the state of happiness and wellness in life (WHO, 2025). Similarly, the Brundtland definition took into account the idea of satisfying the needs of the current and future generations. This forms the basis of modern healthcare policies, for instance, the SDGs. Smoking cannot be viewed only from the biological aspect, but also from psychological motivation and social environment perspectives. It is for this reason that a holistic approach should be used in addressing smoking cessation.</a:t>
            </a:r>
            <a:endParaRPr sz="1200">
              <a:solidFill>
                <a:schemeClr val="dk1"/>
              </a:solidFill>
              <a:latin typeface="Calibri"/>
              <a:ea typeface="Calibri"/>
              <a:cs typeface="Calibri"/>
              <a:sym typeface="Calibri"/>
            </a:endParaRPr>
          </a:p>
          <a:p>
            <a:pPr marL="0" lvl="0" indent="0" algn="just" rtl="0">
              <a:lnSpc>
                <a:spcPct val="150000"/>
              </a:lnSpc>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h4fc20a8c7a0be556_0_8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h4fc20a8c7a0be556_0_8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Previously, health care has been defined using the concept of the Biomedical Model.  The Biopsychosocial Model aided in expanding the body of knowledge by integrating psychological and social determinants along with biological determinants. However, the Ecological Model provides an all-inclusive explanation for contemporary public health issues as it incorporates environmental, economic, and political determinants (Yu </a:t>
            </a:r>
            <a:r>
              <a:rPr lang="en" sz="1200" i="1">
                <a:solidFill>
                  <a:schemeClr val="dk1"/>
                </a:solidFill>
                <a:latin typeface="Calibri"/>
                <a:ea typeface="Calibri"/>
                <a:cs typeface="Calibri"/>
                <a:sym typeface="Calibri"/>
              </a:rPr>
              <a:t>et al., </a:t>
            </a:r>
            <a:r>
              <a:rPr lang="en" sz="1200">
                <a:solidFill>
                  <a:schemeClr val="dk1"/>
                </a:solidFill>
                <a:latin typeface="Calibri"/>
                <a:ea typeface="Calibri"/>
                <a:cs typeface="Calibri"/>
                <a:sym typeface="Calibri"/>
              </a:rPr>
              <a:t>2024). This becomes particularly relevant when dealing with smoking cessation because addiction is determined by individual choice and environment.</a:t>
            </a:r>
            <a:endParaRPr sz="1200">
              <a:solidFill>
                <a:schemeClr val="dk1"/>
              </a:solidFill>
              <a:latin typeface="Calibri"/>
              <a:ea typeface="Calibri"/>
              <a:cs typeface="Calibri"/>
              <a:sym typeface="Calibri"/>
            </a:endParaRPr>
          </a:p>
          <a:p>
            <a:pPr marL="0" lvl="0" indent="0" algn="just" rtl="0">
              <a:lnSpc>
                <a:spcPct val="150000"/>
              </a:lnSpc>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h4fc20a8c7a0be556_0_8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h4fc20a8c7a0be556_0_8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Goal number 3 of the SDGs focuses on reducing preventable diseases through the promotion of health and the prevention of diseases. Help Me Quit plays an important role in addressing this goal by facilitating smokers to quit smoking before developing chronic diseases like cancer, lung disease, and heart disease (Jones, 2026). This will help not only to improve their physical health but also to reduce their future costs of healthcare services. However, this process will face difficulties due to high smoking rates among poorer groups.</a:t>
            </a:r>
            <a:endParaRPr sz="1200">
              <a:solidFill>
                <a:schemeClr val="dk1"/>
              </a:solidFill>
              <a:latin typeface="Calibri"/>
              <a:ea typeface="Calibri"/>
              <a:cs typeface="Calibri"/>
              <a:sym typeface="Calibri"/>
            </a:endParaRPr>
          </a:p>
          <a:p>
            <a:pPr marL="0" lvl="0" indent="0" algn="just" rtl="0">
              <a:lnSpc>
                <a:spcPct val="150000"/>
              </a:lnSpc>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h4fc20a8c7a0be556_0_8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h4fc20a8c7a0be556_0_8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The policy framework affects the development and implementation of Help Me Quit Wales. The WHO’s Health in All Policies policy acknowledges that the outcomes of people’s health depend on social, environmental, and economic influences. Therefore, it is consistent with the Ecological model. Policy frameworks at a national level, such as the NHS Long Term Plan and the Well-being of Future Generations (Wales) Act 2015, focus on preventative actions and improving the well-being of populations (Gov.Wales, 2023). Help Me Quit is a way to implement the goals of these policies into practice in terms of quitting smoking.</a:t>
            </a:r>
            <a:endParaRPr sz="1200">
              <a:solidFill>
                <a:schemeClr val="dk1"/>
              </a:solidFill>
              <a:latin typeface="Calibri"/>
              <a:ea typeface="Calibri"/>
              <a:cs typeface="Calibri"/>
              <a:sym typeface="Calibri"/>
            </a:endParaRPr>
          </a:p>
          <a:p>
            <a:pPr marL="0" lvl="0" indent="0" algn="just" rtl="0">
              <a:lnSpc>
                <a:spcPct val="150000"/>
              </a:lnSpc>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h4fc20a8c7a0be556_0_8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h4fc20a8c7a0be556_0_8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The project 'Help Me Quit' is an example of the combination of health, wellbeing, and sustainable development through preventive healthcare. Cessation of smoking positively impacts health outcomes by decreasing people's exposure to major risk factors that can cause chronic diseases (Benowitz </a:t>
            </a:r>
            <a:r>
              <a:rPr lang="en" sz="1200" i="1">
                <a:solidFill>
                  <a:schemeClr val="dk1"/>
                </a:solidFill>
                <a:latin typeface="Calibri"/>
                <a:ea typeface="Calibri"/>
                <a:cs typeface="Calibri"/>
                <a:sym typeface="Calibri"/>
              </a:rPr>
              <a:t>et al.</a:t>
            </a:r>
            <a:r>
              <a:rPr lang="en" sz="1200">
                <a:solidFill>
                  <a:schemeClr val="dk1"/>
                </a:solidFill>
                <a:latin typeface="Calibri"/>
                <a:ea typeface="Calibri"/>
                <a:cs typeface="Calibri"/>
                <a:sym typeface="Calibri"/>
              </a:rPr>
              <a:t>, 2023). There are additional advantages in terms of building confidence and improving one’s wellbeing and functionality. Moreover, the service is economically beneficial in the sense that prevention is always cheaper than treatment of the diseases caused by smoking.</a:t>
            </a:r>
            <a:endParaRPr sz="1200">
              <a:solidFill>
                <a:schemeClr val="dk1"/>
              </a:solidFill>
              <a:latin typeface="Calibri"/>
              <a:ea typeface="Calibri"/>
              <a:cs typeface="Calibri"/>
              <a:sym typeface="Calibri"/>
            </a:endParaRPr>
          </a:p>
          <a:p>
            <a:pPr marL="0" lvl="0" indent="0" algn="just" rtl="0">
              <a:lnSpc>
                <a:spcPct val="150000"/>
              </a:lnSpc>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h4fc20a8c7a0be556_0_8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h4fc20a8c7a0be556_0_8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Help Me Quit was created to decrease the number of people who smoke and to prevent smoking-induced illnesses in Wales. People can use the service by referring themselves or being referred by a healthcare professional. Help Me Quit offers services such as behavioural counselling, nicotine replacement therapy, and online tools to aid in the process of stopping smoking (Jones, 2026). Help Me Quit represents an example of a preventative public health policy since it aims at reducing the incidence of illness before any form of treatment is required.</a:t>
            </a:r>
            <a:endParaRPr sz="1200">
              <a:solidFill>
                <a:schemeClr val="dk1"/>
              </a:solidFill>
              <a:latin typeface="Calibri"/>
              <a:ea typeface="Calibri"/>
              <a:cs typeface="Calibri"/>
              <a:sym typeface="Calibri"/>
            </a:endParaRPr>
          </a:p>
          <a:p>
            <a:pPr marL="0" lvl="0" indent="0" algn="just" rtl="0">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h4fc20a8c7a0be556_0_8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h4fc20a8c7a0be556_0_8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The Health Belief Model can be used to understand the way Help Me Quit works to motivate smokers to quit. The programme raises awareness about the susceptibility to diseases related to smoking and emphasises the severity of those illnesses through health education (Hartmann‐Boyce </a:t>
            </a:r>
            <a:r>
              <a:rPr lang="en" sz="1200" i="1">
                <a:solidFill>
                  <a:schemeClr val="dk1"/>
                </a:solidFill>
                <a:latin typeface="Calibri"/>
                <a:ea typeface="Calibri"/>
                <a:cs typeface="Calibri"/>
                <a:sym typeface="Calibri"/>
              </a:rPr>
              <a:t>et al.</a:t>
            </a:r>
            <a:r>
              <a:rPr lang="en" sz="1200">
                <a:solidFill>
                  <a:schemeClr val="dk1"/>
                </a:solidFill>
                <a:latin typeface="Calibri"/>
                <a:ea typeface="Calibri"/>
                <a:cs typeface="Calibri"/>
                <a:sym typeface="Calibri"/>
              </a:rPr>
              <a:t>, 2022). Counselling and nicotine replacement therapy decrease the sense of barriers to quitting smoking, and referrals and health campaigns are the cues to action.</a:t>
            </a:r>
            <a:endParaRPr sz="1200">
              <a:solidFill>
                <a:schemeClr val="dk1"/>
              </a:solidFill>
              <a:latin typeface="Calibri"/>
              <a:ea typeface="Calibri"/>
              <a:cs typeface="Calibri"/>
              <a:sym typeface="Calibri"/>
            </a:endParaRPr>
          </a:p>
          <a:p>
            <a:pPr marL="0" lvl="0" indent="0" algn="just" rtl="0">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h4fc20a8c7a0be556_0_90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h4fc20a8c7a0be556_0_9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The Help Me Quit intervention helps support the country's efforts to decrease the rate of smoking among the population through behavioural interventions and quitting programmes.  Lowering the rate of smoking indicates progress towards good health (Hersi </a:t>
            </a:r>
            <a:r>
              <a:rPr lang="en" sz="1200" i="1">
                <a:solidFill>
                  <a:schemeClr val="dk1"/>
                </a:solidFill>
                <a:latin typeface="Calibri"/>
                <a:ea typeface="Calibri"/>
                <a:cs typeface="Calibri"/>
                <a:sym typeface="Calibri"/>
              </a:rPr>
              <a:t>et al.,</a:t>
            </a:r>
            <a:r>
              <a:rPr lang="en" sz="1200">
                <a:solidFill>
                  <a:schemeClr val="dk1"/>
                </a:solidFill>
                <a:latin typeface="Calibri"/>
                <a:ea typeface="Calibri"/>
                <a:cs typeface="Calibri"/>
                <a:sym typeface="Calibri"/>
              </a:rPr>
              <a:t> 2024). Nevertheless, the results of quit attempts should not be judged only by way of abstinence prevalence figures. Maintaining new behaviour is difficult, especially in disadvantaged groups.</a:t>
            </a:r>
            <a:endParaRPr sz="1200">
              <a:solidFill>
                <a:schemeClr val="dk1"/>
              </a:solidFill>
              <a:latin typeface="Calibri"/>
              <a:ea typeface="Calibri"/>
              <a:cs typeface="Calibri"/>
              <a:sym typeface="Calibri"/>
            </a:endParaRPr>
          </a:p>
          <a:p>
            <a:pPr marL="0" lvl="0" indent="0" algn="just" rtl="0">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h4fc20a8c7a0be556_0_9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h4fc20a8c7a0be556_0_9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Health inequalities have been identified as one of the major problems facing smoking cessation (Taylor </a:t>
            </a:r>
            <a:r>
              <a:rPr lang="en" sz="1200" i="1">
                <a:solidFill>
                  <a:schemeClr val="dk1"/>
                </a:solidFill>
                <a:latin typeface="Calibri"/>
                <a:ea typeface="Calibri"/>
                <a:cs typeface="Calibri"/>
                <a:sym typeface="Calibri"/>
              </a:rPr>
              <a:t>et al.</a:t>
            </a:r>
            <a:r>
              <a:rPr lang="en" sz="1200">
                <a:solidFill>
                  <a:schemeClr val="dk1"/>
                </a:solidFill>
                <a:latin typeface="Calibri"/>
                <a:ea typeface="Calibri"/>
                <a:cs typeface="Calibri"/>
                <a:sym typeface="Calibri"/>
              </a:rPr>
              <a:t>, 2026). It has been proven through many studies that there is a high prevalence of smoking among underprivileged groups in society because of poverty, lack of health awareness, and many other factors. Even though the Help Me Quit service is available to all people in Wales for free, equality of access does not lead to equality of results.</a:t>
            </a:r>
            <a:endParaRPr sz="1200">
              <a:solidFill>
                <a:schemeClr val="dk1"/>
              </a:solidFill>
              <a:latin typeface="Calibri"/>
              <a:ea typeface="Calibri"/>
              <a:cs typeface="Calibri"/>
              <a:sym typeface="Calibri"/>
            </a:endParaRPr>
          </a:p>
          <a:p>
            <a:pPr marL="0" lvl="0" indent="0" algn="just" rtl="0">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h4fc20a8c7a0be556_0_9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h4fc20a8c7a0be556_0_9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Advances in the future need to address the problem of how to reduce inequality and maintain behaviour change. The combination of using technology and interaction could be effective in reducing the digital divide (Hawes </a:t>
            </a:r>
            <a:r>
              <a:rPr lang="en" sz="1200" i="1">
                <a:solidFill>
                  <a:schemeClr val="dk1"/>
                </a:solidFill>
                <a:latin typeface="Calibri"/>
                <a:ea typeface="Calibri"/>
                <a:cs typeface="Calibri"/>
                <a:sym typeface="Calibri"/>
              </a:rPr>
              <a:t>et al.,</a:t>
            </a:r>
            <a:r>
              <a:rPr lang="en" sz="1200">
                <a:solidFill>
                  <a:schemeClr val="dk1"/>
                </a:solidFill>
                <a:latin typeface="Calibri"/>
                <a:ea typeface="Calibri"/>
                <a:cs typeface="Calibri"/>
                <a:sym typeface="Calibri"/>
              </a:rPr>
              <a:t> 2026). Such recommendations align with the Ecological Model because the Ecological Model acknowledges that smoking is an environmental issue.</a:t>
            </a:r>
            <a:endParaRPr sz="1200">
              <a:solidFill>
                <a:schemeClr val="dk1"/>
              </a:solidFill>
              <a:latin typeface="Calibri"/>
              <a:ea typeface="Calibri"/>
              <a:cs typeface="Calibri"/>
              <a:sym typeface="Calibri"/>
            </a:endParaRPr>
          </a:p>
          <a:p>
            <a:pPr marL="0" lvl="0" indent="0" algn="just" rtl="0">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h4fc20a8c7a0be556_0_9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h4fc20a8c7a0be556_0_9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600"/>
              </a:spcBef>
              <a:spcAft>
                <a:spcPts val="0"/>
              </a:spcAft>
              <a:buClr>
                <a:schemeClr val="dk1"/>
              </a:buClr>
              <a:buSzPts val="1100"/>
              <a:buFont typeface="Arial"/>
              <a:buNone/>
            </a:pPr>
            <a:r>
              <a:rPr lang="en" sz="1200">
                <a:solidFill>
                  <a:schemeClr val="dk1"/>
                </a:solidFill>
                <a:latin typeface="Calibri"/>
                <a:ea typeface="Calibri"/>
                <a:cs typeface="Calibri"/>
                <a:sym typeface="Calibri"/>
              </a:rPr>
              <a:t>This presentation has shown how Help Me Quit is a very good example of incorporating health, well-being and sustainable development into the Welsh healthcare system. Analysis through the use of the Biopsychosocial model, Health Belief Model and Ecological model revealed some of the important strengths, such as better health benefits and a lesser need for health care in the future.</a:t>
            </a:r>
            <a:endParaRPr sz="1200">
              <a:solidFill>
                <a:schemeClr val="dk1"/>
              </a:solidFill>
              <a:latin typeface="Calibri"/>
              <a:ea typeface="Calibri"/>
              <a:cs typeface="Calibri"/>
              <a:sym typeface="Calibri"/>
            </a:endParaRPr>
          </a:p>
          <a:p>
            <a:pPr marL="0" lvl="0" indent="0" algn="just" rtl="0">
              <a:spcBef>
                <a:spcPts val="600"/>
              </a:spcBef>
              <a:spcAft>
                <a:spcPts val="0"/>
              </a:spcAft>
              <a:buNone/>
            </a:pPr>
            <a:endParaRPr sz="1200">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h4fc20a8c7a0be556_0_9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h4fc20a8c7a0be556_0_9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h4fc20a8c7a0be556_0_9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h4fc20a8c7a0be556_0_9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2"/>
          <p:cNvCxnSpPr/>
          <p:nvPr/>
        </p:nvCxnSpPr>
        <p:spPr>
          <a:xfrm>
            <a:off x="733219" y="2235351"/>
            <a:ext cx="385200" cy="0"/>
          </a:xfrm>
          <a:prstGeom prst="straightConnector1">
            <a:avLst/>
          </a:prstGeom>
          <a:noFill/>
          <a:ln w="28575" cap="flat" cmpd="sng">
            <a:solidFill>
              <a:schemeClr val="dk1"/>
            </a:solidFill>
            <a:prstDash val="solid"/>
            <a:round/>
            <a:headEnd type="none" w="sm" len="sm"/>
            <a:tailEnd type="none" w="sm" len="sm"/>
          </a:ln>
        </p:spPr>
      </p:cxnSp>
      <p:sp>
        <p:nvSpPr>
          <p:cNvPr id="13" name="Google Shape;13;p2"/>
          <p:cNvSpPr txBox="1">
            <a:spLocks noGrp="1"/>
          </p:cNvSpPr>
          <p:nvPr>
            <p:ph type="ctrTitle"/>
          </p:nvPr>
        </p:nvSpPr>
        <p:spPr>
          <a:xfrm>
            <a:off x="630600" y="136800"/>
            <a:ext cx="7893000" cy="1853700"/>
          </a:xfrm>
          <a:prstGeom prst="rect">
            <a:avLst/>
          </a:prstGeom>
        </p:spPr>
        <p:txBody>
          <a:bodyPr spcFirstLastPara="1" wrap="square" lIns="91425" tIns="91425" rIns="91425" bIns="91425" anchor="b" anchorCtr="0">
            <a:normAutofit/>
          </a:bodyPr>
          <a:lstStyle>
            <a:lvl1pPr lvl="0">
              <a:spcBef>
                <a:spcPts val="100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4" name="Google Shape;14;p2"/>
          <p:cNvSpPr txBox="1">
            <a:spLocks noGrp="1"/>
          </p:cNvSpPr>
          <p:nvPr>
            <p:ph type="subTitle" idx="1"/>
          </p:nvPr>
        </p:nvSpPr>
        <p:spPr>
          <a:xfrm>
            <a:off x="630600" y="3228375"/>
            <a:ext cx="7893000" cy="1274100"/>
          </a:xfrm>
          <a:prstGeom prst="rect">
            <a:avLst/>
          </a:prstGeom>
        </p:spPr>
        <p:txBody>
          <a:bodyPr spcFirstLastPara="1" wrap="square" lIns="91425" tIns="91425" rIns="91425" bIns="91425" anchor="b" anchorCtr="0">
            <a:normAutofit/>
          </a:bodyPr>
          <a:lstStyle>
            <a:lvl1pPr lvl="0">
              <a:lnSpc>
                <a:spcPct val="100000"/>
              </a:lnSpc>
              <a:spcBef>
                <a:spcPts val="1000"/>
              </a:spcBef>
              <a:spcAft>
                <a:spcPts val="0"/>
              </a:spcAft>
              <a:buClr>
                <a:schemeClr val="accent6"/>
              </a:buClr>
              <a:buSzPts val="2400"/>
              <a:buNone/>
              <a:defRPr sz="2400">
                <a:solidFill>
                  <a:schemeClr val="accent6"/>
                </a:solidFill>
              </a:defRPr>
            </a:lvl1pPr>
            <a:lvl2pPr lvl="1">
              <a:lnSpc>
                <a:spcPct val="100000"/>
              </a:lnSpc>
              <a:spcBef>
                <a:spcPts val="0"/>
              </a:spcBef>
              <a:spcAft>
                <a:spcPts val="0"/>
              </a:spcAft>
              <a:buClr>
                <a:schemeClr val="accent6"/>
              </a:buClr>
              <a:buSzPts val="2400"/>
              <a:buNone/>
              <a:defRPr sz="2400">
                <a:solidFill>
                  <a:schemeClr val="accent6"/>
                </a:solidFill>
              </a:defRPr>
            </a:lvl2pPr>
            <a:lvl3pPr lvl="2">
              <a:lnSpc>
                <a:spcPct val="100000"/>
              </a:lnSpc>
              <a:spcBef>
                <a:spcPts val="0"/>
              </a:spcBef>
              <a:spcAft>
                <a:spcPts val="0"/>
              </a:spcAft>
              <a:buClr>
                <a:schemeClr val="accent6"/>
              </a:buClr>
              <a:buSzPts val="2400"/>
              <a:buNone/>
              <a:defRPr sz="2400">
                <a:solidFill>
                  <a:schemeClr val="accent6"/>
                </a:solidFill>
              </a:defRPr>
            </a:lvl3pPr>
            <a:lvl4pPr lvl="3">
              <a:lnSpc>
                <a:spcPct val="100000"/>
              </a:lnSpc>
              <a:spcBef>
                <a:spcPts val="0"/>
              </a:spcBef>
              <a:spcAft>
                <a:spcPts val="0"/>
              </a:spcAft>
              <a:buClr>
                <a:schemeClr val="accent6"/>
              </a:buClr>
              <a:buSzPts val="2400"/>
              <a:buNone/>
              <a:defRPr sz="2400">
                <a:solidFill>
                  <a:schemeClr val="accent6"/>
                </a:solidFill>
              </a:defRPr>
            </a:lvl4pPr>
            <a:lvl5pPr lvl="4">
              <a:lnSpc>
                <a:spcPct val="100000"/>
              </a:lnSpc>
              <a:spcBef>
                <a:spcPts val="0"/>
              </a:spcBef>
              <a:spcAft>
                <a:spcPts val="0"/>
              </a:spcAft>
              <a:buClr>
                <a:schemeClr val="accent6"/>
              </a:buClr>
              <a:buSzPts val="2400"/>
              <a:buNone/>
              <a:defRPr sz="2400">
                <a:solidFill>
                  <a:schemeClr val="accent6"/>
                </a:solidFill>
              </a:defRPr>
            </a:lvl5pPr>
            <a:lvl6pPr lvl="5">
              <a:lnSpc>
                <a:spcPct val="100000"/>
              </a:lnSpc>
              <a:spcBef>
                <a:spcPts val="0"/>
              </a:spcBef>
              <a:spcAft>
                <a:spcPts val="0"/>
              </a:spcAft>
              <a:buClr>
                <a:schemeClr val="accent6"/>
              </a:buClr>
              <a:buSzPts val="2400"/>
              <a:buNone/>
              <a:defRPr sz="2400">
                <a:solidFill>
                  <a:schemeClr val="accent6"/>
                </a:solidFill>
              </a:defRPr>
            </a:lvl6pPr>
            <a:lvl7pPr lvl="6">
              <a:lnSpc>
                <a:spcPct val="100000"/>
              </a:lnSpc>
              <a:spcBef>
                <a:spcPts val="0"/>
              </a:spcBef>
              <a:spcAft>
                <a:spcPts val="0"/>
              </a:spcAft>
              <a:buClr>
                <a:schemeClr val="accent6"/>
              </a:buClr>
              <a:buSzPts val="2400"/>
              <a:buNone/>
              <a:defRPr sz="2400">
                <a:solidFill>
                  <a:schemeClr val="accent6"/>
                </a:solidFill>
              </a:defRPr>
            </a:lvl7pPr>
            <a:lvl8pPr lvl="7">
              <a:lnSpc>
                <a:spcPct val="100000"/>
              </a:lnSpc>
              <a:spcBef>
                <a:spcPts val="0"/>
              </a:spcBef>
              <a:spcAft>
                <a:spcPts val="0"/>
              </a:spcAft>
              <a:buClr>
                <a:schemeClr val="accent6"/>
              </a:buClr>
              <a:buSzPts val="2400"/>
              <a:buNone/>
              <a:defRPr sz="2400">
                <a:solidFill>
                  <a:schemeClr val="accent6"/>
                </a:solidFill>
              </a:defRPr>
            </a:lvl8pPr>
            <a:lvl9pPr lvl="8">
              <a:lnSpc>
                <a:spcPct val="100000"/>
              </a:lnSpc>
              <a:spcBef>
                <a:spcPts val="0"/>
              </a:spcBef>
              <a:spcAft>
                <a:spcPts val="0"/>
              </a:spcAft>
              <a:buClr>
                <a:schemeClr val="accent6"/>
              </a:buClr>
              <a:buSzPts val="2400"/>
              <a:buNone/>
              <a:defRPr sz="2400">
                <a:solidFill>
                  <a:schemeClr val="accent6"/>
                </a:solidFill>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509550" y="1921350"/>
            <a:ext cx="8124900" cy="1300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sp>
        <p:nvSpPr>
          <p:cNvPr id="22" name="Google Shape;22;p4"/>
          <p:cNvSpPr/>
          <p:nvPr/>
        </p:nvSpPr>
        <p:spPr>
          <a:xfrm>
            <a:off x="-125" y="5045700"/>
            <a:ext cx="9144000" cy="978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 name="Google Shape;23;p4"/>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4" name="Google Shape;24;p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6" name="Google Shape;26;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7"/>
        <p:cNvGrpSpPr/>
        <p:nvPr/>
      </p:nvGrpSpPr>
      <p:grpSpPr>
        <a:xfrm>
          <a:off x="0" y="0"/>
          <a:ext cx="0" cy="0"/>
          <a:chOff x="0" y="0"/>
          <a:chExt cx="0" cy="0"/>
        </a:xfrm>
      </p:grpSpPr>
      <p:cxnSp>
        <p:nvCxnSpPr>
          <p:cNvPr id="28" name="Google Shape;28;p5"/>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9" name="Google Shape;29;p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5"/>
          <p:cNvSpPr txBox="1">
            <a:spLocks noGrp="1"/>
          </p:cNvSpPr>
          <p:nvPr>
            <p:ph type="body" idx="1"/>
          </p:nvPr>
        </p:nvSpPr>
        <p:spPr>
          <a:xfrm>
            <a:off x="3117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5"/>
          <p:cNvSpPr txBox="1">
            <a:spLocks noGrp="1"/>
          </p:cNvSpPr>
          <p:nvPr>
            <p:ph type="body" idx="2"/>
          </p:nvPr>
        </p:nvSpPr>
        <p:spPr>
          <a:xfrm>
            <a:off x="48324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cxnSp>
        <p:nvCxnSpPr>
          <p:cNvPr id="37" name="Google Shape;37;p7"/>
          <p:cNvCxnSpPr/>
          <p:nvPr/>
        </p:nvCxnSpPr>
        <p:spPr>
          <a:xfrm>
            <a:off x="411044" y="1417772"/>
            <a:ext cx="385200" cy="0"/>
          </a:xfrm>
          <a:prstGeom prst="straightConnector1">
            <a:avLst/>
          </a:prstGeom>
          <a:noFill/>
          <a:ln w="28575" cap="flat" cmpd="sng">
            <a:solidFill>
              <a:schemeClr val="dk1"/>
            </a:solidFill>
            <a:prstDash val="solid"/>
            <a:round/>
            <a:headEnd type="none" w="sm" len="sm"/>
            <a:tailEnd type="none" w="sm" len="sm"/>
          </a:ln>
        </p:spPr>
      </p:cxnSp>
      <p:sp>
        <p:nvSpPr>
          <p:cNvPr id="38" name="Google Shape;38;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9" name="Google Shape;39;p7"/>
          <p:cNvSpPr txBox="1">
            <a:spLocks noGrp="1"/>
          </p:cNvSpPr>
          <p:nvPr>
            <p:ph type="body" idx="1"/>
          </p:nvPr>
        </p:nvSpPr>
        <p:spPr>
          <a:xfrm>
            <a:off x="311700" y="1640350"/>
            <a:ext cx="2808000" cy="29289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8"/>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8" name="Google Shape;4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9" name="Google Shape;49;p9"/>
          <p:cNvSpPr txBox="1">
            <a:spLocks noGrp="1"/>
          </p:cNvSpPr>
          <p:nvPr>
            <p:ph type="title"/>
          </p:nvPr>
        </p:nvSpPr>
        <p:spPr>
          <a:xfrm>
            <a:off x="265500" y="1084625"/>
            <a:ext cx="4045200" cy="170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0" name="Google Shape;50;p9"/>
          <p:cNvSpPr txBox="1">
            <a:spLocks noGrp="1"/>
          </p:cNvSpPr>
          <p:nvPr>
            <p:ph type="subTitle" idx="1"/>
          </p:nvPr>
        </p:nvSpPr>
        <p:spPr>
          <a:xfrm>
            <a:off x="265500" y="2845200"/>
            <a:ext cx="4045200" cy="14217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6"/>
              </a:buClr>
              <a:buSzPts val="2100"/>
              <a:buNone/>
              <a:defRPr sz="2100">
                <a:solidFill>
                  <a:schemeClr val="accent6"/>
                </a:solidFill>
              </a:defRPr>
            </a:lvl1pPr>
            <a:lvl2pPr lvl="1" algn="ctr">
              <a:lnSpc>
                <a:spcPct val="100000"/>
              </a:lnSpc>
              <a:spcBef>
                <a:spcPts val="0"/>
              </a:spcBef>
              <a:spcAft>
                <a:spcPts val="0"/>
              </a:spcAft>
              <a:buClr>
                <a:schemeClr val="accent6"/>
              </a:buClr>
              <a:buSzPts val="2100"/>
              <a:buNone/>
              <a:defRPr sz="2100">
                <a:solidFill>
                  <a:schemeClr val="accent6"/>
                </a:solidFill>
              </a:defRPr>
            </a:lvl2pPr>
            <a:lvl3pPr lvl="2" algn="ctr">
              <a:lnSpc>
                <a:spcPct val="100000"/>
              </a:lnSpc>
              <a:spcBef>
                <a:spcPts val="0"/>
              </a:spcBef>
              <a:spcAft>
                <a:spcPts val="0"/>
              </a:spcAft>
              <a:buClr>
                <a:schemeClr val="accent6"/>
              </a:buClr>
              <a:buSzPts val="2100"/>
              <a:buNone/>
              <a:defRPr sz="2100">
                <a:solidFill>
                  <a:schemeClr val="accent6"/>
                </a:solidFill>
              </a:defRPr>
            </a:lvl3pPr>
            <a:lvl4pPr lvl="3" algn="ctr">
              <a:lnSpc>
                <a:spcPct val="100000"/>
              </a:lnSpc>
              <a:spcBef>
                <a:spcPts val="0"/>
              </a:spcBef>
              <a:spcAft>
                <a:spcPts val="0"/>
              </a:spcAft>
              <a:buClr>
                <a:schemeClr val="accent6"/>
              </a:buClr>
              <a:buSzPts val="2100"/>
              <a:buNone/>
              <a:defRPr sz="2100">
                <a:solidFill>
                  <a:schemeClr val="accent6"/>
                </a:solidFill>
              </a:defRPr>
            </a:lvl4pPr>
            <a:lvl5pPr lvl="4" algn="ctr">
              <a:lnSpc>
                <a:spcPct val="100000"/>
              </a:lnSpc>
              <a:spcBef>
                <a:spcPts val="0"/>
              </a:spcBef>
              <a:spcAft>
                <a:spcPts val="0"/>
              </a:spcAft>
              <a:buClr>
                <a:schemeClr val="accent6"/>
              </a:buClr>
              <a:buSzPts val="2100"/>
              <a:buNone/>
              <a:defRPr sz="2100">
                <a:solidFill>
                  <a:schemeClr val="accent6"/>
                </a:solidFill>
              </a:defRPr>
            </a:lvl5pPr>
            <a:lvl6pPr lvl="5" algn="ctr">
              <a:lnSpc>
                <a:spcPct val="100000"/>
              </a:lnSpc>
              <a:spcBef>
                <a:spcPts val="0"/>
              </a:spcBef>
              <a:spcAft>
                <a:spcPts val="0"/>
              </a:spcAft>
              <a:buClr>
                <a:schemeClr val="accent6"/>
              </a:buClr>
              <a:buSzPts val="2100"/>
              <a:buNone/>
              <a:defRPr sz="2100">
                <a:solidFill>
                  <a:schemeClr val="accent6"/>
                </a:solidFill>
              </a:defRPr>
            </a:lvl6pPr>
            <a:lvl7pPr lvl="6" algn="ctr">
              <a:lnSpc>
                <a:spcPct val="100000"/>
              </a:lnSpc>
              <a:spcBef>
                <a:spcPts val="0"/>
              </a:spcBef>
              <a:spcAft>
                <a:spcPts val="0"/>
              </a:spcAft>
              <a:buClr>
                <a:schemeClr val="accent6"/>
              </a:buClr>
              <a:buSzPts val="2100"/>
              <a:buNone/>
              <a:defRPr sz="2100">
                <a:solidFill>
                  <a:schemeClr val="accent6"/>
                </a:solidFill>
              </a:defRPr>
            </a:lvl7pPr>
            <a:lvl8pPr lvl="7" algn="ctr">
              <a:lnSpc>
                <a:spcPct val="100000"/>
              </a:lnSpc>
              <a:spcBef>
                <a:spcPts val="0"/>
              </a:spcBef>
              <a:spcAft>
                <a:spcPts val="0"/>
              </a:spcAft>
              <a:buClr>
                <a:schemeClr val="accent6"/>
              </a:buClr>
              <a:buSzPts val="2100"/>
              <a:buNone/>
              <a:defRPr sz="2100">
                <a:solidFill>
                  <a:schemeClr val="accent6"/>
                </a:solidFill>
              </a:defRPr>
            </a:lvl8pPr>
            <a:lvl9pPr lvl="8" algn="ctr">
              <a:lnSpc>
                <a:spcPct val="100000"/>
              </a:lnSpc>
              <a:spcBef>
                <a:spcPts val="0"/>
              </a:spcBef>
              <a:spcAft>
                <a:spcPts val="0"/>
              </a:spcAft>
              <a:buClr>
                <a:schemeClr val="accent6"/>
              </a:buClr>
              <a:buSzPts val="2100"/>
              <a:buNone/>
              <a:defRPr sz="2100">
                <a:solidFill>
                  <a:schemeClr val="accent6"/>
                </a:solidFill>
              </a:defRPr>
            </a:lvl9pPr>
          </a:lstStyle>
          <a:p>
            <a:endParaRPr/>
          </a:p>
        </p:txBody>
      </p:sp>
      <p:sp>
        <p:nvSpPr>
          <p:cNvPr id="51" name="Google Shape;5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52" name="Google Shape;5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11"/>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1"/>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1"/>
          <p:cNvSpPr txBox="1">
            <a:spLocks noGrp="1"/>
          </p:cNvSpPr>
          <p:nvPr>
            <p:ph type="title" hasCustomPrompt="1"/>
          </p:nvPr>
        </p:nvSpPr>
        <p:spPr>
          <a:xfrm>
            <a:off x="586725" y="1353788"/>
            <a:ext cx="79707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6"/>
              </a:buClr>
              <a:buSzPts val="10800"/>
              <a:buNone/>
              <a:defRPr sz="10800">
                <a:solidFill>
                  <a:schemeClr val="accent6"/>
                </a:solidFill>
              </a:defRPr>
            </a:lvl1pPr>
            <a:lvl2pPr lvl="1" algn="ctr">
              <a:spcBef>
                <a:spcPts val="0"/>
              </a:spcBef>
              <a:spcAft>
                <a:spcPts val="0"/>
              </a:spcAft>
              <a:buClr>
                <a:schemeClr val="accent6"/>
              </a:buClr>
              <a:buSzPts val="10800"/>
              <a:buNone/>
              <a:defRPr sz="10800">
                <a:solidFill>
                  <a:schemeClr val="accent6"/>
                </a:solidFill>
              </a:defRPr>
            </a:lvl2pPr>
            <a:lvl3pPr lvl="2" algn="ctr">
              <a:spcBef>
                <a:spcPts val="0"/>
              </a:spcBef>
              <a:spcAft>
                <a:spcPts val="0"/>
              </a:spcAft>
              <a:buClr>
                <a:schemeClr val="accent6"/>
              </a:buClr>
              <a:buSzPts val="10800"/>
              <a:buNone/>
              <a:defRPr sz="10800">
                <a:solidFill>
                  <a:schemeClr val="accent6"/>
                </a:solidFill>
              </a:defRPr>
            </a:lvl3pPr>
            <a:lvl4pPr lvl="3" algn="ctr">
              <a:spcBef>
                <a:spcPts val="0"/>
              </a:spcBef>
              <a:spcAft>
                <a:spcPts val="0"/>
              </a:spcAft>
              <a:buClr>
                <a:schemeClr val="accent6"/>
              </a:buClr>
              <a:buSzPts val="10800"/>
              <a:buNone/>
              <a:defRPr sz="10800">
                <a:solidFill>
                  <a:schemeClr val="accent6"/>
                </a:solidFill>
              </a:defRPr>
            </a:lvl4pPr>
            <a:lvl5pPr lvl="4" algn="ctr">
              <a:spcBef>
                <a:spcPts val="0"/>
              </a:spcBef>
              <a:spcAft>
                <a:spcPts val="0"/>
              </a:spcAft>
              <a:buClr>
                <a:schemeClr val="accent6"/>
              </a:buClr>
              <a:buSzPts val="10800"/>
              <a:buNone/>
              <a:defRPr sz="10800">
                <a:solidFill>
                  <a:schemeClr val="accent6"/>
                </a:solidFill>
              </a:defRPr>
            </a:lvl5pPr>
            <a:lvl6pPr lvl="5" algn="ctr">
              <a:spcBef>
                <a:spcPts val="0"/>
              </a:spcBef>
              <a:spcAft>
                <a:spcPts val="0"/>
              </a:spcAft>
              <a:buClr>
                <a:schemeClr val="accent6"/>
              </a:buClr>
              <a:buSzPts val="10800"/>
              <a:buNone/>
              <a:defRPr sz="10800">
                <a:solidFill>
                  <a:schemeClr val="accent6"/>
                </a:solidFill>
              </a:defRPr>
            </a:lvl6pPr>
            <a:lvl7pPr lvl="6" algn="ctr">
              <a:spcBef>
                <a:spcPts val="0"/>
              </a:spcBef>
              <a:spcAft>
                <a:spcPts val="0"/>
              </a:spcAft>
              <a:buClr>
                <a:schemeClr val="accent6"/>
              </a:buClr>
              <a:buSzPts val="10800"/>
              <a:buNone/>
              <a:defRPr sz="10800">
                <a:solidFill>
                  <a:schemeClr val="accent6"/>
                </a:solidFill>
              </a:defRPr>
            </a:lvl7pPr>
            <a:lvl8pPr lvl="7" algn="ctr">
              <a:spcBef>
                <a:spcPts val="0"/>
              </a:spcBef>
              <a:spcAft>
                <a:spcPts val="0"/>
              </a:spcAft>
              <a:buClr>
                <a:schemeClr val="accent6"/>
              </a:buClr>
              <a:buSzPts val="10800"/>
              <a:buNone/>
              <a:defRPr sz="10800">
                <a:solidFill>
                  <a:schemeClr val="accent6"/>
                </a:solidFill>
              </a:defRPr>
            </a:lvl8pPr>
            <a:lvl9pPr lvl="8" algn="ctr">
              <a:spcBef>
                <a:spcPts val="0"/>
              </a:spcBef>
              <a:spcAft>
                <a:spcPts val="0"/>
              </a:spcAft>
              <a:buClr>
                <a:schemeClr val="accent6"/>
              </a:buClr>
              <a:buSzPts val="10800"/>
              <a:buNone/>
              <a:defRPr sz="10800">
                <a:solidFill>
                  <a:schemeClr val="accent6"/>
                </a:solidFill>
              </a:defRPr>
            </a:lvl9pPr>
          </a:lstStyle>
          <a:p>
            <a:r>
              <a:t>xx%</a:t>
            </a:r>
          </a:p>
        </p:txBody>
      </p:sp>
      <p:sp>
        <p:nvSpPr>
          <p:cNvPr id="60" name="Google Shape;60;p11"/>
          <p:cNvSpPr txBox="1">
            <a:spLocks noGrp="1"/>
          </p:cNvSpPr>
          <p:nvPr>
            <p:ph type="body" idx="1"/>
          </p:nvPr>
        </p:nvSpPr>
        <p:spPr>
          <a:xfrm>
            <a:off x="586725" y="2968388"/>
            <a:ext cx="79707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1" name="Google Shape;61;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lue-gold">
    <p:bg>
      <p:bgPr>
        <a:solidFill>
          <a:srgbClr val="EAD1D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725"/>
            <a:ext cx="8520600" cy="645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417800"/>
            <a:ext cx="8520600" cy="3150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Lato"/>
                <a:ea typeface="Lato"/>
                <a:cs typeface="Lato"/>
                <a:sym typeface="Lato"/>
              </a:defRPr>
            </a:lvl1pPr>
            <a:lvl2pPr lvl="1" algn="r">
              <a:buNone/>
              <a:defRPr sz="1000">
                <a:solidFill>
                  <a:schemeClr val="dk1"/>
                </a:solidFill>
                <a:latin typeface="Lato"/>
                <a:ea typeface="Lato"/>
                <a:cs typeface="Lato"/>
                <a:sym typeface="Lato"/>
              </a:defRPr>
            </a:lvl2pPr>
            <a:lvl3pPr lvl="2" algn="r">
              <a:buNone/>
              <a:defRPr sz="1000">
                <a:solidFill>
                  <a:schemeClr val="dk1"/>
                </a:solidFill>
                <a:latin typeface="Lato"/>
                <a:ea typeface="Lato"/>
                <a:cs typeface="Lato"/>
                <a:sym typeface="Lato"/>
              </a:defRPr>
            </a:lvl3pPr>
            <a:lvl4pPr lvl="3" algn="r">
              <a:buNone/>
              <a:defRPr sz="1000">
                <a:solidFill>
                  <a:schemeClr val="dk1"/>
                </a:solidFill>
                <a:latin typeface="Lato"/>
                <a:ea typeface="Lato"/>
                <a:cs typeface="Lato"/>
                <a:sym typeface="Lato"/>
              </a:defRPr>
            </a:lvl4pPr>
            <a:lvl5pPr lvl="4" algn="r">
              <a:buNone/>
              <a:defRPr sz="1000">
                <a:solidFill>
                  <a:schemeClr val="dk1"/>
                </a:solidFill>
                <a:latin typeface="Lato"/>
                <a:ea typeface="Lato"/>
                <a:cs typeface="Lato"/>
                <a:sym typeface="Lato"/>
              </a:defRPr>
            </a:lvl5pPr>
            <a:lvl6pPr lvl="5" algn="r">
              <a:buNone/>
              <a:defRPr sz="1000">
                <a:solidFill>
                  <a:schemeClr val="dk1"/>
                </a:solidFill>
                <a:latin typeface="Lato"/>
                <a:ea typeface="Lato"/>
                <a:cs typeface="Lato"/>
                <a:sym typeface="Lato"/>
              </a:defRPr>
            </a:lvl6pPr>
            <a:lvl7pPr lvl="6" algn="r">
              <a:buNone/>
              <a:defRPr sz="1000">
                <a:solidFill>
                  <a:schemeClr val="dk1"/>
                </a:solidFill>
                <a:latin typeface="Lato"/>
                <a:ea typeface="Lato"/>
                <a:cs typeface="Lato"/>
                <a:sym typeface="Lato"/>
              </a:defRPr>
            </a:lvl7pPr>
            <a:lvl8pPr lvl="7" algn="r">
              <a:buNone/>
              <a:defRPr sz="1000">
                <a:solidFill>
                  <a:schemeClr val="dk1"/>
                </a:solidFill>
                <a:latin typeface="Lato"/>
                <a:ea typeface="Lato"/>
                <a:cs typeface="Lato"/>
                <a:sym typeface="Lato"/>
              </a:defRPr>
            </a:lvl8pPr>
            <a:lvl9pPr lvl="8" algn="r">
              <a:buNone/>
              <a:defRPr sz="1000">
                <a:solidFill>
                  <a:schemeClr val="dk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3"/>
          <p:cNvSpPr txBox="1">
            <a:spLocks noGrp="1"/>
          </p:cNvSpPr>
          <p:nvPr>
            <p:ph type="ctrTitle"/>
          </p:nvPr>
        </p:nvSpPr>
        <p:spPr>
          <a:xfrm>
            <a:off x="1081350" y="2811900"/>
            <a:ext cx="7765200" cy="2331600"/>
          </a:xfrm>
          <a:prstGeom prst="rect">
            <a:avLst/>
          </a:prstGeom>
        </p:spPr>
        <p:txBody>
          <a:bodyPr spcFirstLastPara="1" wrap="square" lIns="91425" tIns="91425" rIns="91425" bIns="91425" anchor="b" anchorCtr="0">
            <a:normAutofit fontScale="90000"/>
          </a:bodyPr>
          <a:lstStyle/>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Student Name: Bertha Amoah</a:t>
            </a:r>
            <a:endParaRPr sz="1600" dirty="0">
              <a:solidFill>
                <a:srgbClr val="000000"/>
              </a:solidFill>
              <a:latin typeface="Calibri"/>
              <a:ea typeface="Calibri"/>
              <a:cs typeface="Calibri"/>
              <a:sym typeface="Calibri"/>
            </a:endParaRPr>
          </a:p>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 </a:t>
            </a:r>
            <a:endParaRPr sz="1600" dirty="0">
              <a:solidFill>
                <a:srgbClr val="000000"/>
              </a:solidFill>
              <a:latin typeface="Calibri"/>
              <a:ea typeface="Calibri"/>
              <a:cs typeface="Calibri"/>
              <a:sym typeface="Calibri"/>
            </a:endParaRPr>
          </a:p>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Student ID: 2324071</a:t>
            </a:r>
            <a:endParaRPr sz="1600" dirty="0">
              <a:solidFill>
                <a:srgbClr val="000000"/>
              </a:solidFill>
              <a:latin typeface="Calibri"/>
              <a:ea typeface="Calibri"/>
              <a:cs typeface="Calibri"/>
              <a:sym typeface="Calibri"/>
            </a:endParaRPr>
          </a:p>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 </a:t>
            </a:r>
            <a:endParaRPr sz="1600" dirty="0">
              <a:solidFill>
                <a:srgbClr val="000000"/>
              </a:solidFill>
              <a:latin typeface="Calibri"/>
              <a:ea typeface="Calibri"/>
              <a:cs typeface="Calibri"/>
              <a:sym typeface="Calibri"/>
            </a:endParaRPr>
          </a:p>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Lecturer’s Name:  Zakiyyah Ahmed</a:t>
            </a:r>
            <a:endParaRPr sz="1600" dirty="0">
              <a:solidFill>
                <a:srgbClr val="000000"/>
              </a:solidFill>
              <a:latin typeface="Calibri"/>
              <a:ea typeface="Calibri"/>
              <a:cs typeface="Calibri"/>
              <a:sym typeface="Calibri"/>
            </a:endParaRPr>
          </a:p>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 </a:t>
            </a:r>
            <a:endParaRPr sz="1600" dirty="0">
              <a:solidFill>
                <a:srgbClr val="000000"/>
              </a:solidFill>
              <a:latin typeface="Calibri"/>
              <a:ea typeface="Calibri"/>
              <a:cs typeface="Calibri"/>
              <a:sym typeface="Calibri"/>
            </a:endParaRPr>
          </a:p>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Module Code: BMHP6030</a:t>
            </a:r>
            <a:br>
              <a:rPr lang="en" sz="1600" dirty="0">
                <a:solidFill>
                  <a:srgbClr val="000000"/>
                </a:solidFill>
                <a:latin typeface="Calibri"/>
                <a:ea typeface="Calibri"/>
                <a:cs typeface="Calibri"/>
                <a:sym typeface="Calibri"/>
              </a:rPr>
            </a:br>
            <a:br>
              <a:rPr lang="en" sz="1600" dirty="0">
                <a:solidFill>
                  <a:srgbClr val="000000"/>
                </a:solidFill>
                <a:latin typeface="Calibri"/>
                <a:ea typeface="Calibri"/>
                <a:cs typeface="Calibri"/>
                <a:sym typeface="Calibri"/>
              </a:rPr>
            </a:br>
            <a:r>
              <a:rPr lang="en" sz="1600" dirty="0">
                <a:solidFill>
                  <a:srgbClr val="000000"/>
                </a:solidFill>
                <a:latin typeface="Calibri"/>
                <a:ea typeface="Calibri"/>
                <a:cs typeface="Calibri"/>
                <a:sym typeface="Calibri"/>
              </a:rPr>
              <a:t>Submission Date</a:t>
            </a:r>
            <a:r>
              <a:rPr lang="en" sz="1600">
                <a:solidFill>
                  <a:srgbClr val="000000"/>
                </a:solidFill>
                <a:latin typeface="Calibri"/>
                <a:ea typeface="Calibri"/>
                <a:cs typeface="Calibri"/>
                <a:sym typeface="Calibri"/>
              </a:rPr>
              <a:t>:  </a:t>
            </a:r>
            <a:r>
              <a:rPr lang="en" sz="1600">
                <a:solidFill>
                  <a:srgbClr val="000000"/>
                </a:solidFill>
                <a:latin typeface="Arial" panose="020B0604020202020204" pitchFamily="34" charset="0"/>
                <a:ea typeface="Calibri"/>
                <a:cs typeface="Arial" panose="020B0604020202020204" pitchFamily="34" charset="0"/>
                <a:sym typeface="Calibri"/>
              </a:rPr>
              <a:t>15/10/2026.</a:t>
            </a:r>
            <a:endParaRPr sz="1600" dirty="0">
              <a:solidFill>
                <a:srgbClr val="000000"/>
              </a:solidFill>
              <a:latin typeface="Arial" panose="020B0604020202020204" pitchFamily="34" charset="0"/>
              <a:ea typeface="Calibri"/>
              <a:cs typeface="Arial" panose="020B0604020202020204" pitchFamily="34" charset="0"/>
              <a:sym typeface="Calibri"/>
            </a:endParaRPr>
          </a:p>
          <a:p>
            <a:pPr marL="0" lvl="0" indent="0" algn="ctr" rtl="0">
              <a:lnSpc>
                <a:spcPct val="100000"/>
              </a:lnSpc>
              <a:spcBef>
                <a:spcPts val="0"/>
              </a:spcBef>
              <a:spcAft>
                <a:spcPts val="0"/>
              </a:spcAft>
              <a:buNone/>
            </a:pPr>
            <a:r>
              <a:rPr lang="en" sz="1600" dirty="0">
                <a:solidFill>
                  <a:srgbClr val="000000"/>
                </a:solidFill>
                <a:latin typeface="Arial" panose="020B0604020202020204" pitchFamily="34" charset="0"/>
                <a:ea typeface="Calibri"/>
                <a:cs typeface="Arial" panose="020B0604020202020204" pitchFamily="34" charset="0"/>
                <a:sym typeface="Calibri"/>
              </a:rPr>
              <a:t>  </a:t>
            </a:r>
            <a:endParaRPr sz="1600" dirty="0">
              <a:solidFill>
                <a:srgbClr val="000000"/>
              </a:solidFill>
              <a:latin typeface="Arial" panose="020B0604020202020204" pitchFamily="34" charset="0"/>
              <a:ea typeface="Calibri"/>
              <a:cs typeface="Arial" panose="020B0604020202020204" pitchFamily="34" charset="0"/>
              <a:sym typeface="Calibri"/>
            </a:endParaRPr>
          </a:p>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Module Title: Health, Wellbeing and Sustainable Development</a:t>
            </a:r>
            <a:endParaRPr sz="1600" dirty="0">
              <a:solidFill>
                <a:srgbClr val="000000"/>
              </a:solidFill>
              <a:latin typeface="Calibri"/>
              <a:ea typeface="Calibri"/>
              <a:cs typeface="Calibri"/>
              <a:sym typeface="Calibri"/>
            </a:endParaRPr>
          </a:p>
          <a:p>
            <a:pPr marL="0" lvl="0" indent="0" algn="ctr" rtl="0">
              <a:lnSpc>
                <a:spcPct val="100000"/>
              </a:lnSpc>
              <a:spcBef>
                <a:spcPts val="0"/>
              </a:spcBef>
              <a:spcAft>
                <a:spcPts val="0"/>
              </a:spcAft>
              <a:buNone/>
            </a:pPr>
            <a:endParaRPr sz="1600" dirty="0">
              <a:solidFill>
                <a:srgbClr val="000000"/>
              </a:solidFill>
              <a:latin typeface="Calibri"/>
              <a:ea typeface="Calibri"/>
              <a:cs typeface="Calibri"/>
              <a:sym typeface="Calibri"/>
            </a:endParaRPr>
          </a:p>
          <a:p>
            <a:pPr marL="0" lvl="0" indent="0" algn="ctr" rtl="0">
              <a:lnSpc>
                <a:spcPct val="100000"/>
              </a:lnSpc>
              <a:spcBef>
                <a:spcPts val="0"/>
              </a:spcBef>
              <a:spcAft>
                <a:spcPts val="0"/>
              </a:spcAft>
              <a:buNone/>
            </a:pPr>
            <a:r>
              <a:rPr lang="en" sz="1600" dirty="0">
                <a:solidFill>
                  <a:srgbClr val="000000"/>
                </a:solidFill>
                <a:latin typeface="Calibri"/>
                <a:ea typeface="Calibri"/>
                <a:cs typeface="Calibri"/>
                <a:sym typeface="Calibri"/>
              </a:rPr>
              <a:t> </a:t>
            </a:r>
            <a:endParaRPr sz="1600" dirty="0">
              <a:solidFill>
                <a:srgbClr val="000000"/>
              </a:solidFill>
              <a:latin typeface="Calibri"/>
              <a:ea typeface="Calibri"/>
              <a:cs typeface="Calibri"/>
              <a:sym typeface="Calibri"/>
            </a:endParaRPr>
          </a:p>
          <a:p>
            <a:pPr marL="0" lvl="0" indent="0" algn="ctr" rtl="0">
              <a:lnSpc>
                <a:spcPct val="100000"/>
              </a:lnSpc>
              <a:spcBef>
                <a:spcPts val="1000"/>
              </a:spcBef>
              <a:spcAft>
                <a:spcPts val="0"/>
              </a:spcAft>
              <a:buNone/>
            </a:pPr>
            <a:endParaRPr dirty="0">
              <a:latin typeface="Calibri"/>
              <a:ea typeface="Calibri"/>
              <a:cs typeface="Calibri"/>
              <a:sym typeface="Calibri"/>
            </a:endParaRPr>
          </a:p>
        </p:txBody>
      </p:sp>
      <p:pic>
        <p:nvPicPr>
          <p:cNvPr id="69" name="Google Shape;69;p13"/>
          <p:cNvPicPr preferRelativeResize="0"/>
          <p:nvPr/>
        </p:nvPicPr>
        <p:blipFill>
          <a:blip r:embed="rId3">
            <a:alphaModFix/>
          </a:blip>
          <a:stretch>
            <a:fillRect/>
          </a:stretch>
        </p:blipFill>
        <p:spPr>
          <a:xfrm>
            <a:off x="3048000" y="328525"/>
            <a:ext cx="3048000" cy="114300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4"/>
          <p:cNvSpPr txBox="1">
            <a:spLocks noGrp="1"/>
          </p:cNvSpPr>
          <p:nvPr>
            <p:ph type="ctrTitle"/>
          </p:nvPr>
        </p:nvSpPr>
        <p:spPr>
          <a:xfrm>
            <a:off x="775025" y="1424800"/>
            <a:ext cx="7893000" cy="1810800"/>
          </a:xfrm>
          <a:prstGeom prst="rect">
            <a:avLst/>
          </a:prstGeom>
          <a:ln w="9525" cap="flat" cmpd="sng">
            <a:solidFill>
              <a:srgbClr val="000000"/>
            </a:solidFill>
            <a:prstDash val="lgDashDot"/>
            <a:round/>
            <a:headEnd type="none" w="sm" len="sm"/>
            <a:tailEnd type="none" w="sm" len="sm"/>
          </a:ln>
        </p:spPr>
        <p:txBody>
          <a:bodyPr spcFirstLastPara="1" wrap="square" lIns="91425" tIns="91425" rIns="91425" bIns="91425" anchor="b" anchorCtr="0">
            <a:normAutofit fontScale="90000"/>
          </a:bodyPr>
          <a:lstStyle/>
          <a:p>
            <a:pPr marL="0" lvl="0" indent="0" algn="ctr" rtl="0">
              <a:lnSpc>
                <a:spcPct val="150000"/>
              </a:lnSpc>
              <a:spcBef>
                <a:spcPts val="1000"/>
              </a:spcBef>
              <a:spcAft>
                <a:spcPts val="0"/>
              </a:spcAft>
              <a:buNone/>
            </a:pPr>
            <a:r>
              <a:rPr lang="en" sz="2400" i="1">
                <a:solidFill>
                  <a:srgbClr val="000000"/>
                </a:solidFill>
                <a:latin typeface="Calibri"/>
                <a:ea typeface="Calibri"/>
                <a:cs typeface="Calibri"/>
                <a:sym typeface="Calibri"/>
              </a:rPr>
              <a:t>Title: Critically Evaluating the Integration of Health, Wellbeing and Sustainable Development in Health and Social Care: A Case Study of Help Me Quit Wales</a:t>
            </a:r>
            <a:endParaRPr sz="2400" i="1">
              <a:solidFill>
                <a:srgbClr val="000000"/>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5"/>
          <p:cNvSpPr txBox="1">
            <a:spLocks noGrp="1"/>
          </p:cNvSpPr>
          <p:nvPr>
            <p:ph type="title"/>
          </p:nvPr>
        </p:nvSpPr>
        <p:spPr>
          <a:xfrm>
            <a:off x="311700" y="249300"/>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rgbClr val="000000"/>
                </a:solidFill>
                <a:latin typeface="Calibri"/>
                <a:ea typeface="Calibri"/>
                <a:cs typeface="Calibri"/>
                <a:sym typeface="Calibri"/>
              </a:rPr>
              <a:t>Introduction</a:t>
            </a:r>
            <a:endParaRPr sz="2800">
              <a:solidFill>
                <a:srgbClr val="000000"/>
              </a:solidFill>
              <a:latin typeface="Calibri"/>
              <a:ea typeface="Calibri"/>
              <a:cs typeface="Calibri"/>
              <a:sym typeface="Calibri"/>
            </a:endParaRPr>
          </a:p>
        </p:txBody>
      </p:sp>
      <p:sp>
        <p:nvSpPr>
          <p:cNvPr id="80" name="Google Shape;80;p15"/>
          <p:cNvSpPr txBox="1">
            <a:spLocks noGrp="1"/>
          </p:cNvSpPr>
          <p:nvPr>
            <p:ph type="body" idx="1"/>
          </p:nvPr>
        </p:nvSpPr>
        <p:spPr>
          <a:xfrm>
            <a:off x="106412" y="937491"/>
            <a:ext cx="5767800" cy="4206009"/>
          </a:xfrm>
          <a:prstGeom prst="rect">
            <a:avLst/>
          </a:prstGeom>
          <a:ln w="9525" cap="flat" cmpd="sng">
            <a:solidFill>
              <a:srgbClr val="000000"/>
            </a:solidFill>
            <a:prstDash val="lgDash"/>
            <a:round/>
            <a:headEnd type="none" w="sm" len="sm"/>
            <a:tailEnd type="none" w="sm" len="sm"/>
          </a:ln>
        </p:spPr>
        <p:txBody>
          <a:bodyPr spcFirstLastPara="1" wrap="square" lIns="91425" tIns="91425" rIns="91425" bIns="91425" anchor="t" anchorCtr="0">
            <a:noAutofit/>
          </a:bodyPr>
          <a:lstStyle/>
          <a:p>
            <a:pPr marL="406400" indent="-285750" algn="just">
              <a:lnSpc>
                <a:spcPct val="150000"/>
              </a:lnSpc>
              <a:spcBef>
                <a:spcPts val="1200"/>
              </a:spcBef>
              <a:buClr>
                <a:srgbClr val="000000"/>
              </a:buClr>
              <a:buSzPts val="1700"/>
            </a:pPr>
            <a:r>
              <a:rPr lang="en" sz="1700" dirty="0">
                <a:solidFill>
                  <a:srgbClr val="000000"/>
                </a:solidFill>
                <a:latin typeface="Calibri"/>
                <a:ea typeface="Calibri"/>
                <a:cs typeface="Calibri"/>
                <a:sym typeface="Calibri"/>
              </a:rPr>
              <a:t>Smoking remains a major preventable cause of illness and health inequalities, requiring integrated public health interventions within contemporary healthcare systems (McGeoch </a:t>
            </a:r>
            <a:r>
              <a:rPr lang="en" sz="1700" i="1" dirty="0">
                <a:solidFill>
                  <a:srgbClr val="000000"/>
                </a:solidFill>
                <a:latin typeface="Calibri"/>
                <a:ea typeface="Calibri"/>
                <a:cs typeface="Calibri"/>
                <a:sym typeface="Calibri"/>
              </a:rPr>
              <a:t>et al.</a:t>
            </a:r>
            <a:r>
              <a:rPr lang="en" sz="1700" dirty="0">
                <a:solidFill>
                  <a:srgbClr val="000000"/>
                </a:solidFill>
                <a:latin typeface="Calibri"/>
                <a:ea typeface="Calibri"/>
                <a:cs typeface="Calibri"/>
                <a:sym typeface="Calibri"/>
              </a:rPr>
              <a:t>, 2023).</a:t>
            </a:r>
            <a:endParaRPr sz="1700" dirty="0">
              <a:solidFill>
                <a:srgbClr val="000000"/>
              </a:solidFill>
              <a:latin typeface="Calibri"/>
              <a:ea typeface="Calibri"/>
              <a:cs typeface="Calibri"/>
              <a:sym typeface="Calibri"/>
            </a:endParaRPr>
          </a:p>
          <a:p>
            <a:pPr marL="457200" lvl="0" indent="-336550" algn="just" rtl="0">
              <a:lnSpc>
                <a:spcPct val="150000"/>
              </a:lnSpc>
              <a:spcBef>
                <a:spcPts val="0"/>
              </a:spcBef>
              <a:spcAft>
                <a:spcPts val="0"/>
              </a:spcAft>
              <a:buClr>
                <a:srgbClr val="000000"/>
              </a:buClr>
              <a:buSzPts val="1700"/>
              <a:buFont typeface="Calibri"/>
              <a:buChar char="●"/>
            </a:pPr>
            <a:r>
              <a:rPr lang="en" sz="1700" dirty="0">
                <a:solidFill>
                  <a:srgbClr val="000000"/>
                </a:solidFill>
                <a:latin typeface="Calibri"/>
                <a:ea typeface="Calibri"/>
                <a:cs typeface="Calibri"/>
                <a:sym typeface="Calibri"/>
              </a:rPr>
              <a:t>Health, wellbeing and sustainable development are increasingly interconnected objectives within UK and Welsh health policy frameworks.</a:t>
            </a:r>
            <a:endParaRPr sz="1700" dirty="0">
              <a:solidFill>
                <a:srgbClr val="000000"/>
              </a:solidFill>
              <a:latin typeface="Calibri"/>
              <a:ea typeface="Calibri"/>
              <a:cs typeface="Calibri"/>
              <a:sym typeface="Calibri"/>
            </a:endParaRPr>
          </a:p>
          <a:p>
            <a:pPr marL="457200" lvl="0" indent="-336550" algn="just" rtl="0">
              <a:lnSpc>
                <a:spcPct val="150000"/>
              </a:lnSpc>
              <a:spcBef>
                <a:spcPts val="0"/>
              </a:spcBef>
              <a:spcAft>
                <a:spcPts val="0"/>
              </a:spcAft>
              <a:buClr>
                <a:srgbClr val="000000"/>
              </a:buClr>
              <a:buSzPts val="1700"/>
              <a:buFont typeface="Calibri"/>
              <a:buChar char="●"/>
            </a:pPr>
            <a:r>
              <a:rPr lang="en" sz="1700" dirty="0">
                <a:solidFill>
                  <a:srgbClr val="000000"/>
                </a:solidFill>
                <a:latin typeface="Calibri"/>
                <a:ea typeface="Calibri"/>
                <a:cs typeface="Calibri"/>
                <a:sym typeface="Calibri"/>
              </a:rPr>
              <a:t>This presentation critically evaluates the NHS Wales Help Me Quit service using theory, policy and evidence to assess effectiveness and limitations.</a:t>
            </a:r>
            <a:endParaRPr sz="1700" dirty="0">
              <a:latin typeface="Calibri"/>
              <a:ea typeface="Calibri"/>
              <a:cs typeface="Calibri"/>
              <a:sym typeface="Calibri"/>
            </a:endParaRPr>
          </a:p>
        </p:txBody>
      </p:sp>
      <p:pic>
        <p:nvPicPr>
          <p:cNvPr id="81" name="Google Shape;81;p15"/>
          <p:cNvPicPr preferRelativeResize="0"/>
          <p:nvPr/>
        </p:nvPicPr>
        <p:blipFill>
          <a:blip r:embed="rId3">
            <a:alphaModFix/>
          </a:blip>
          <a:stretch>
            <a:fillRect/>
          </a:stretch>
        </p:blipFill>
        <p:spPr>
          <a:xfrm>
            <a:off x="5957500" y="1096350"/>
            <a:ext cx="3064974" cy="3247400"/>
          </a:xfrm>
          <a:prstGeom prst="rect">
            <a:avLst/>
          </a:prstGeom>
          <a:noFill/>
          <a:ln>
            <a:noFill/>
          </a:ln>
        </p:spPr>
      </p:pic>
      <p:sp>
        <p:nvSpPr>
          <p:cNvPr id="82" name="Google Shape;82;p15"/>
          <p:cNvSpPr txBox="1"/>
          <p:nvPr/>
        </p:nvSpPr>
        <p:spPr>
          <a:xfrm>
            <a:off x="6404400" y="4395100"/>
            <a:ext cx="2427900" cy="524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dk2"/>
                </a:solidFill>
                <a:latin typeface="Calibri"/>
                <a:ea typeface="Calibri"/>
                <a:cs typeface="Calibri"/>
                <a:sym typeface="Calibri"/>
              </a:rPr>
              <a:t>(Source: NHS Choices, 2024) </a:t>
            </a:r>
            <a:endParaRPr>
              <a:solidFill>
                <a:schemeClr val="dk2"/>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222000" y="300750"/>
            <a:ext cx="87000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Defining Health, Wellbeing and Sustainable Development</a:t>
            </a:r>
            <a:endParaRPr sz="2800">
              <a:solidFill>
                <a:schemeClr val="dk2"/>
              </a:solidFill>
              <a:latin typeface="Calibri"/>
              <a:ea typeface="Calibri"/>
              <a:cs typeface="Calibri"/>
              <a:sym typeface="Calibri"/>
            </a:endParaRPr>
          </a:p>
        </p:txBody>
      </p:sp>
      <p:grpSp>
        <p:nvGrpSpPr>
          <p:cNvPr id="88" name="Google Shape;88;p16"/>
          <p:cNvGrpSpPr/>
          <p:nvPr/>
        </p:nvGrpSpPr>
        <p:grpSpPr>
          <a:xfrm>
            <a:off x="6151175" y="3049000"/>
            <a:ext cx="2770898" cy="1384500"/>
            <a:chOff x="6038025" y="2773815"/>
            <a:chExt cx="2770898" cy="1384500"/>
          </a:xfrm>
        </p:grpSpPr>
        <p:cxnSp>
          <p:nvCxnSpPr>
            <p:cNvPr id="89" name="Google Shape;89;p16"/>
            <p:cNvCxnSpPr/>
            <p:nvPr/>
          </p:nvCxnSpPr>
          <p:spPr>
            <a:xfrm>
              <a:off x="6038025" y="3312550"/>
              <a:ext cx="582000" cy="0"/>
            </a:xfrm>
            <a:prstGeom prst="straightConnector1">
              <a:avLst/>
            </a:prstGeom>
            <a:noFill/>
            <a:ln w="9525" cap="flat" cmpd="sng">
              <a:solidFill>
                <a:srgbClr val="C2C2C2"/>
              </a:solidFill>
              <a:prstDash val="solid"/>
              <a:round/>
              <a:headEnd type="none" w="sm" len="sm"/>
              <a:tailEnd type="none" w="sm" len="sm"/>
            </a:ln>
          </p:spPr>
        </p:cxnSp>
        <p:sp>
          <p:nvSpPr>
            <p:cNvPr id="90" name="Google Shape;90;p16"/>
            <p:cNvSpPr txBox="1"/>
            <p:nvPr/>
          </p:nvSpPr>
          <p:spPr>
            <a:xfrm>
              <a:off x="6646523" y="2773815"/>
              <a:ext cx="2162400" cy="13845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1600"/>
                </a:spcAft>
                <a:buNone/>
              </a:pPr>
              <a:r>
                <a:rPr lang="en" b="1">
                  <a:latin typeface="Calibri"/>
                  <a:ea typeface="Calibri"/>
                  <a:cs typeface="Calibri"/>
                  <a:sym typeface="Calibri"/>
                </a:rPr>
                <a:t>Wellbeing encompasses physical, emotional, psychological and social functioning, influencing quality of life and healthcare outcomes.</a:t>
              </a:r>
              <a:endParaRPr sz="1000" b="1">
                <a:latin typeface="Calibri"/>
                <a:ea typeface="Calibri"/>
                <a:cs typeface="Calibri"/>
                <a:sym typeface="Calibri"/>
              </a:endParaRPr>
            </a:p>
          </p:txBody>
        </p:sp>
        <p:sp>
          <p:nvSpPr>
            <p:cNvPr id="91" name="Google Shape;91;p16"/>
            <p:cNvSpPr/>
            <p:nvPr/>
          </p:nvSpPr>
          <p:spPr>
            <a:xfrm>
              <a:off x="6424027" y="3212150"/>
              <a:ext cx="198600" cy="198300"/>
            </a:xfrm>
            <a:prstGeom prst="ellipse">
              <a:avLst/>
            </a:prstGeom>
            <a:solidFill>
              <a:srgbClr val="9325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6"/>
            <p:cNvSpPr txBox="1"/>
            <p:nvPr/>
          </p:nvSpPr>
          <p:spPr>
            <a:xfrm>
              <a:off x="6399017" y="3156109"/>
              <a:ext cx="247500" cy="312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800">
                  <a:solidFill>
                    <a:srgbClr val="FFFFFF"/>
                  </a:solidFill>
                  <a:latin typeface="Roboto"/>
                  <a:ea typeface="Roboto"/>
                  <a:cs typeface="Roboto"/>
                  <a:sym typeface="Roboto"/>
                </a:rPr>
                <a:t>3</a:t>
              </a:r>
              <a:endParaRPr sz="800">
                <a:solidFill>
                  <a:srgbClr val="FFFFFF"/>
                </a:solidFill>
                <a:latin typeface="Roboto"/>
                <a:ea typeface="Roboto"/>
                <a:cs typeface="Roboto"/>
                <a:sym typeface="Roboto"/>
              </a:endParaRPr>
            </a:p>
          </p:txBody>
        </p:sp>
      </p:grpSp>
      <p:grpSp>
        <p:nvGrpSpPr>
          <p:cNvPr id="93" name="Google Shape;93;p16"/>
          <p:cNvGrpSpPr/>
          <p:nvPr/>
        </p:nvGrpSpPr>
        <p:grpSpPr>
          <a:xfrm>
            <a:off x="145350" y="1504525"/>
            <a:ext cx="3485700" cy="1759500"/>
            <a:chOff x="145350" y="1469120"/>
            <a:chExt cx="3485700" cy="1759500"/>
          </a:xfrm>
        </p:grpSpPr>
        <p:sp>
          <p:nvSpPr>
            <p:cNvPr id="94" name="Google Shape;94;p16"/>
            <p:cNvSpPr txBox="1"/>
            <p:nvPr/>
          </p:nvSpPr>
          <p:spPr>
            <a:xfrm>
              <a:off x="145350" y="1469120"/>
              <a:ext cx="2358300" cy="1759500"/>
            </a:xfrm>
            <a:prstGeom prst="rect">
              <a:avLst/>
            </a:prstGeom>
            <a:noFill/>
            <a:ln>
              <a:noFill/>
            </a:ln>
          </p:spPr>
          <p:txBody>
            <a:bodyPr spcFirstLastPara="1" wrap="square" lIns="91425" tIns="91425" rIns="91425" bIns="91425" anchor="ctr" anchorCtr="0">
              <a:noAutofit/>
            </a:bodyPr>
            <a:lstStyle/>
            <a:p>
              <a:pPr marL="0" lvl="0" indent="0" algn="just" rtl="0">
                <a:lnSpc>
                  <a:spcPct val="100000"/>
                </a:lnSpc>
                <a:spcBef>
                  <a:spcPts val="0"/>
                </a:spcBef>
                <a:spcAft>
                  <a:spcPts val="1600"/>
                </a:spcAft>
                <a:buNone/>
              </a:pPr>
              <a:r>
                <a:rPr lang="en" b="1">
                  <a:latin typeface="Calibri"/>
                  <a:ea typeface="Calibri"/>
                  <a:cs typeface="Calibri"/>
                  <a:sym typeface="Calibri"/>
                </a:rPr>
                <a:t>Sustainable development meets present needs without compromising future generations, underpinning SDG 3 and modern population-health strategies (United Nations, 2025).</a:t>
              </a:r>
              <a:endParaRPr b="1">
                <a:latin typeface="Calibri"/>
                <a:ea typeface="Calibri"/>
                <a:cs typeface="Calibri"/>
                <a:sym typeface="Calibri"/>
              </a:endParaRPr>
            </a:p>
          </p:txBody>
        </p:sp>
        <p:cxnSp>
          <p:nvCxnSpPr>
            <p:cNvPr id="95" name="Google Shape;95;p16"/>
            <p:cNvCxnSpPr/>
            <p:nvPr/>
          </p:nvCxnSpPr>
          <p:spPr>
            <a:xfrm rot="10800000">
              <a:off x="2587350" y="2536350"/>
              <a:ext cx="1043700" cy="0"/>
            </a:xfrm>
            <a:prstGeom prst="straightConnector1">
              <a:avLst/>
            </a:prstGeom>
            <a:noFill/>
            <a:ln w="9525" cap="flat" cmpd="sng">
              <a:solidFill>
                <a:srgbClr val="C2C2C2"/>
              </a:solidFill>
              <a:prstDash val="solid"/>
              <a:round/>
              <a:headEnd type="none" w="sm" len="sm"/>
              <a:tailEnd type="none" w="sm" len="sm"/>
            </a:ln>
          </p:spPr>
        </p:cxnSp>
        <p:sp>
          <p:nvSpPr>
            <p:cNvPr id="96" name="Google Shape;96;p16"/>
            <p:cNvSpPr/>
            <p:nvPr/>
          </p:nvSpPr>
          <p:spPr>
            <a:xfrm>
              <a:off x="2523501" y="2431050"/>
              <a:ext cx="198600" cy="198300"/>
            </a:xfrm>
            <a:prstGeom prst="ellipse">
              <a:avLst/>
            </a:prstGeom>
            <a:solidFill>
              <a:srgbClr val="771E8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6"/>
            <p:cNvSpPr txBox="1"/>
            <p:nvPr/>
          </p:nvSpPr>
          <p:spPr>
            <a:xfrm>
              <a:off x="2498491" y="2373759"/>
              <a:ext cx="247500" cy="312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800">
                  <a:solidFill>
                    <a:srgbClr val="FFFFFF"/>
                  </a:solidFill>
                  <a:latin typeface="Roboto"/>
                  <a:ea typeface="Roboto"/>
                  <a:cs typeface="Roboto"/>
                  <a:sym typeface="Roboto"/>
                </a:rPr>
                <a:t>2</a:t>
              </a:r>
              <a:endParaRPr sz="800">
                <a:solidFill>
                  <a:srgbClr val="FFFFFF"/>
                </a:solidFill>
                <a:latin typeface="Roboto"/>
                <a:ea typeface="Roboto"/>
                <a:cs typeface="Roboto"/>
                <a:sym typeface="Roboto"/>
              </a:endParaRPr>
            </a:p>
          </p:txBody>
        </p:sp>
      </p:grpSp>
      <p:grpSp>
        <p:nvGrpSpPr>
          <p:cNvPr id="98" name="Google Shape;98;p16"/>
          <p:cNvGrpSpPr/>
          <p:nvPr/>
        </p:nvGrpSpPr>
        <p:grpSpPr>
          <a:xfrm>
            <a:off x="4990400" y="1254375"/>
            <a:ext cx="4012050" cy="1681800"/>
            <a:chOff x="4908100" y="1013380"/>
            <a:chExt cx="4012050" cy="1681800"/>
          </a:xfrm>
        </p:grpSpPr>
        <p:cxnSp>
          <p:nvCxnSpPr>
            <p:cNvPr id="99" name="Google Shape;99;p16"/>
            <p:cNvCxnSpPr/>
            <p:nvPr/>
          </p:nvCxnSpPr>
          <p:spPr>
            <a:xfrm>
              <a:off x="4908100" y="1593250"/>
              <a:ext cx="1715100" cy="0"/>
            </a:xfrm>
            <a:prstGeom prst="straightConnector1">
              <a:avLst/>
            </a:prstGeom>
            <a:noFill/>
            <a:ln w="9525" cap="flat" cmpd="sng">
              <a:solidFill>
                <a:srgbClr val="C2C2C2"/>
              </a:solidFill>
              <a:prstDash val="solid"/>
              <a:round/>
              <a:headEnd type="none" w="sm" len="sm"/>
              <a:tailEnd type="none" w="sm" len="sm"/>
            </a:ln>
          </p:spPr>
        </p:cxnSp>
        <p:sp>
          <p:nvSpPr>
            <p:cNvPr id="100" name="Google Shape;100;p16"/>
            <p:cNvSpPr txBox="1"/>
            <p:nvPr/>
          </p:nvSpPr>
          <p:spPr>
            <a:xfrm>
              <a:off x="6734050" y="1013380"/>
              <a:ext cx="2186100" cy="16818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0"/>
                </a:spcAft>
                <a:buNone/>
              </a:pPr>
              <a:r>
                <a:rPr lang="en" b="1">
                  <a:latin typeface="Calibri"/>
                  <a:ea typeface="Calibri"/>
                  <a:cs typeface="Calibri"/>
                  <a:sym typeface="Calibri"/>
                </a:rPr>
                <a:t>Health is a state of physical, mental and social wellbeing, not merely the absence of disease, reflecting a multidimensional understanding of health (Schramme, 2023).</a:t>
              </a:r>
              <a:endParaRPr b="1">
                <a:latin typeface="Calibri"/>
                <a:ea typeface="Calibri"/>
                <a:cs typeface="Calibri"/>
                <a:sym typeface="Calibri"/>
              </a:endParaRPr>
            </a:p>
            <a:p>
              <a:pPr marL="0" lvl="0" indent="0" algn="l" rtl="0">
                <a:spcBef>
                  <a:spcPts val="0"/>
                </a:spcBef>
                <a:spcAft>
                  <a:spcPts val="1600"/>
                </a:spcAft>
                <a:buNone/>
              </a:pPr>
              <a:endParaRPr sz="800" b="1">
                <a:latin typeface="Roboto"/>
                <a:ea typeface="Roboto"/>
                <a:cs typeface="Roboto"/>
                <a:sym typeface="Roboto"/>
              </a:endParaRPr>
            </a:p>
          </p:txBody>
        </p:sp>
        <p:sp>
          <p:nvSpPr>
            <p:cNvPr id="101" name="Google Shape;101;p16"/>
            <p:cNvSpPr/>
            <p:nvPr/>
          </p:nvSpPr>
          <p:spPr>
            <a:xfrm>
              <a:off x="6427830" y="1493307"/>
              <a:ext cx="198600" cy="198300"/>
            </a:xfrm>
            <a:prstGeom prst="ellipse">
              <a:avLst/>
            </a:prstGeom>
            <a:solidFill>
              <a:srgbClr val="701C7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6"/>
            <p:cNvSpPr txBox="1"/>
            <p:nvPr/>
          </p:nvSpPr>
          <p:spPr>
            <a:xfrm>
              <a:off x="6402820" y="1436790"/>
              <a:ext cx="247500" cy="312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1600"/>
                </a:spcAft>
                <a:buNone/>
              </a:pPr>
              <a:r>
                <a:rPr lang="en" sz="800">
                  <a:solidFill>
                    <a:srgbClr val="FFFFFF"/>
                  </a:solidFill>
                  <a:latin typeface="Roboto"/>
                  <a:ea typeface="Roboto"/>
                  <a:cs typeface="Roboto"/>
                  <a:sym typeface="Roboto"/>
                </a:rPr>
                <a:t>1</a:t>
              </a:r>
              <a:endParaRPr sz="800">
                <a:solidFill>
                  <a:srgbClr val="FFFFFF"/>
                </a:solidFill>
                <a:latin typeface="Roboto"/>
                <a:ea typeface="Roboto"/>
                <a:cs typeface="Roboto"/>
                <a:sym typeface="Roboto"/>
              </a:endParaRPr>
            </a:p>
          </p:txBody>
        </p:sp>
      </p:grpSp>
      <p:grpSp>
        <p:nvGrpSpPr>
          <p:cNvPr id="103" name="Google Shape;103;p16"/>
          <p:cNvGrpSpPr/>
          <p:nvPr/>
        </p:nvGrpSpPr>
        <p:grpSpPr>
          <a:xfrm>
            <a:off x="2742569" y="1254375"/>
            <a:ext cx="3514811" cy="3252003"/>
            <a:chOff x="2991269" y="1153325"/>
            <a:chExt cx="3514811" cy="3252003"/>
          </a:xfrm>
        </p:grpSpPr>
        <p:sp>
          <p:nvSpPr>
            <p:cNvPr id="104" name="Google Shape;104;p16"/>
            <p:cNvSpPr/>
            <p:nvPr/>
          </p:nvSpPr>
          <p:spPr>
            <a:xfrm>
              <a:off x="3477586" y="2585458"/>
              <a:ext cx="2541910" cy="950456"/>
            </a:xfrm>
            <a:custGeom>
              <a:avLst/>
              <a:gdLst/>
              <a:ahLst/>
              <a:cxnLst/>
              <a:rect l="l" t="t" r="r" b="b"/>
              <a:pathLst>
                <a:path w="126826" h="43529" extrusionOk="0">
                  <a:moveTo>
                    <a:pt x="0" y="20002"/>
                  </a:moveTo>
                  <a:lnTo>
                    <a:pt x="63389" y="43529"/>
                  </a:lnTo>
                  <a:lnTo>
                    <a:pt x="126826" y="19907"/>
                  </a:lnTo>
                  <a:lnTo>
                    <a:pt x="63580" y="0"/>
                  </a:lnTo>
                  <a:close/>
                </a:path>
              </a:pathLst>
            </a:custGeom>
            <a:solidFill>
              <a:srgbClr val="D9D9D9"/>
            </a:solidFill>
            <a:ln>
              <a:noFill/>
            </a:ln>
          </p:spPr>
          <p:txBody>
            <a:bodyPr/>
            <a:lstStyle/>
            <a:p>
              <a:endParaRPr lang="en-GB"/>
            </a:p>
          </p:txBody>
        </p:sp>
        <p:sp>
          <p:nvSpPr>
            <p:cNvPr id="105" name="Google Shape;105;p16"/>
            <p:cNvSpPr/>
            <p:nvPr/>
          </p:nvSpPr>
          <p:spPr>
            <a:xfrm>
              <a:off x="2991269" y="3020977"/>
              <a:ext cx="1758228" cy="1384350"/>
            </a:xfrm>
            <a:custGeom>
              <a:avLst/>
              <a:gdLst/>
              <a:ahLst/>
              <a:cxnLst/>
              <a:rect l="l" t="t" r="r" b="b"/>
              <a:pathLst>
                <a:path w="87725" h="63817" extrusionOk="0">
                  <a:moveTo>
                    <a:pt x="24288" y="0"/>
                  </a:moveTo>
                  <a:lnTo>
                    <a:pt x="0" y="29908"/>
                  </a:lnTo>
                  <a:lnTo>
                    <a:pt x="87725" y="63817"/>
                  </a:lnTo>
                  <a:lnTo>
                    <a:pt x="87725" y="42291"/>
                  </a:lnTo>
                  <a:lnTo>
                    <a:pt x="87725" y="23526"/>
                  </a:lnTo>
                  <a:close/>
                </a:path>
              </a:pathLst>
            </a:custGeom>
            <a:solidFill>
              <a:srgbClr val="561561"/>
            </a:solidFill>
            <a:ln>
              <a:noFill/>
            </a:ln>
          </p:spPr>
          <p:txBody>
            <a:bodyPr/>
            <a:lstStyle/>
            <a:p>
              <a:endParaRPr lang="en-GB"/>
            </a:p>
          </p:txBody>
        </p:sp>
        <p:sp>
          <p:nvSpPr>
            <p:cNvPr id="106" name="Google Shape;106;p16"/>
            <p:cNvSpPr/>
            <p:nvPr/>
          </p:nvSpPr>
          <p:spPr>
            <a:xfrm flipH="1">
              <a:off x="4747852" y="3020977"/>
              <a:ext cx="1758228" cy="1384350"/>
            </a:xfrm>
            <a:custGeom>
              <a:avLst/>
              <a:gdLst/>
              <a:ahLst/>
              <a:cxnLst/>
              <a:rect l="l" t="t" r="r" b="b"/>
              <a:pathLst>
                <a:path w="87725" h="63817" extrusionOk="0">
                  <a:moveTo>
                    <a:pt x="24288" y="0"/>
                  </a:moveTo>
                  <a:lnTo>
                    <a:pt x="0" y="29908"/>
                  </a:lnTo>
                  <a:lnTo>
                    <a:pt x="87725" y="63817"/>
                  </a:lnTo>
                  <a:lnTo>
                    <a:pt x="87725" y="42291"/>
                  </a:lnTo>
                  <a:lnTo>
                    <a:pt x="87725" y="23526"/>
                  </a:lnTo>
                  <a:close/>
                </a:path>
              </a:pathLst>
            </a:custGeom>
            <a:solidFill>
              <a:srgbClr val="9325A5"/>
            </a:solidFill>
            <a:ln>
              <a:noFill/>
            </a:ln>
          </p:spPr>
          <p:txBody>
            <a:bodyPr/>
            <a:lstStyle/>
            <a:p>
              <a:endParaRPr lang="en-GB"/>
            </a:p>
          </p:txBody>
        </p:sp>
        <p:sp>
          <p:nvSpPr>
            <p:cNvPr id="107" name="Google Shape;107;p16"/>
            <p:cNvSpPr/>
            <p:nvPr/>
          </p:nvSpPr>
          <p:spPr>
            <a:xfrm>
              <a:off x="3969199" y="2001324"/>
              <a:ext cx="1565850" cy="585863"/>
            </a:xfrm>
            <a:custGeom>
              <a:avLst/>
              <a:gdLst/>
              <a:ahLst/>
              <a:cxnLst/>
              <a:rect l="l" t="t" r="r" b="b"/>
              <a:pathLst>
                <a:path w="24053" h="8150" extrusionOk="0">
                  <a:moveTo>
                    <a:pt x="0" y="3827"/>
                  </a:moveTo>
                  <a:lnTo>
                    <a:pt x="11976" y="8150"/>
                  </a:lnTo>
                  <a:lnTo>
                    <a:pt x="24053" y="3827"/>
                  </a:lnTo>
                  <a:lnTo>
                    <a:pt x="12126" y="0"/>
                  </a:lnTo>
                  <a:close/>
                </a:path>
              </a:pathLst>
            </a:custGeom>
            <a:solidFill>
              <a:srgbClr val="D9D9D9"/>
            </a:solidFill>
            <a:ln>
              <a:noFill/>
            </a:ln>
          </p:spPr>
          <p:txBody>
            <a:bodyPr/>
            <a:lstStyle/>
            <a:p>
              <a:endParaRPr lang="en-GB"/>
            </a:p>
          </p:txBody>
        </p:sp>
        <p:sp>
          <p:nvSpPr>
            <p:cNvPr id="108" name="Google Shape;108;p16"/>
            <p:cNvSpPr/>
            <p:nvPr/>
          </p:nvSpPr>
          <p:spPr>
            <a:xfrm>
              <a:off x="3563255" y="2275837"/>
              <a:ext cx="1189300" cy="1015326"/>
            </a:xfrm>
            <a:custGeom>
              <a:avLst/>
              <a:gdLst/>
              <a:ahLst/>
              <a:cxnLst/>
              <a:rect l="l" t="t" r="r" b="b"/>
              <a:pathLst>
                <a:path w="18238" h="14114" extrusionOk="0">
                  <a:moveTo>
                    <a:pt x="6262" y="0"/>
                  </a:moveTo>
                  <a:lnTo>
                    <a:pt x="18238" y="4324"/>
                  </a:lnTo>
                  <a:lnTo>
                    <a:pt x="18238" y="14114"/>
                  </a:lnTo>
                  <a:lnTo>
                    <a:pt x="0" y="7554"/>
                  </a:lnTo>
                  <a:close/>
                </a:path>
              </a:pathLst>
            </a:custGeom>
            <a:solidFill>
              <a:srgbClr val="561561"/>
            </a:solidFill>
            <a:ln>
              <a:noFill/>
            </a:ln>
          </p:spPr>
          <p:txBody>
            <a:bodyPr/>
            <a:lstStyle/>
            <a:p>
              <a:endParaRPr lang="en-GB"/>
            </a:p>
          </p:txBody>
        </p:sp>
        <p:sp>
          <p:nvSpPr>
            <p:cNvPr id="109" name="Google Shape;109;p16"/>
            <p:cNvSpPr/>
            <p:nvPr/>
          </p:nvSpPr>
          <p:spPr>
            <a:xfrm flipH="1">
              <a:off x="4749365" y="2275837"/>
              <a:ext cx="1189300" cy="1015326"/>
            </a:xfrm>
            <a:custGeom>
              <a:avLst/>
              <a:gdLst/>
              <a:ahLst/>
              <a:cxnLst/>
              <a:rect l="l" t="t" r="r" b="b"/>
              <a:pathLst>
                <a:path w="18238" h="14114" extrusionOk="0">
                  <a:moveTo>
                    <a:pt x="6262" y="0"/>
                  </a:moveTo>
                  <a:lnTo>
                    <a:pt x="18238" y="4324"/>
                  </a:lnTo>
                  <a:lnTo>
                    <a:pt x="18238" y="14114"/>
                  </a:lnTo>
                  <a:lnTo>
                    <a:pt x="0" y="7554"/>
                  </a:lnTo>
                  <a:close/>
                </a:path>
              </a:pathLst>
            </a:custGeom>
            <a:solidFill>
              <a:srgbClr val="771E86"/>
            </a:solidFill>
            <a:ln>
              <a:noFill/>
            </a:ln>
          </p:spPr>
          <p:txBody>
            <a:bodyPr/>
            <a:lstStyle/>
            <a:p>
              <a:endParaRPr lang="en-GB"/>
            </a:p>
          </p:txBody>
        </p:sp>
        <p:sp>
          <p:nvSpPr>
            <p:cNvPr id="110" name="Google Shape;110;p16"/>
            <p:cNvSpPr/>
            <p:nvPr/>
          </p:nvSpPr>
          <p:spPr>
            <a:xfrm>
              <a:off x="4059061" y="1153325"/>
              <a:ext cx="693508" cy="1201140"/>
            </a:xfrm>
            <a:custGeom>
              <a:avLst/>
              <a:gdLst/>
              <a:ahLst/>
              <a:cxnLst/>
              <a:rect l="l" t="t" r="r" b="b"/>
              <a:pathLst>
                <a:path w="10635" h="16697" extrusionOk="0">
                  <a:moveTo>
                    <a:pt x="10635" y="0"/>
                  </a:moveTo>
                  <a:lnTo>
                    <a:pt x="0" y="12722"/>
                  </a:lnTo>
                  <a:lnTo>
                    <a:pt x="10635" y="16697"/>
                  </a:lnTo>
                  <a:close/>
                </a:path>
              </a:pathLst>
            </a:custGeom>
            <a:solidFill>
              <a:srgbClr val="561561"/>
            </a:solidFill>
            <a:ln>
              <a:noFill/>
            </a:ln>
          </p:spPr>
          <p:txBody>
            <a:bodyPr/>
            <a:lstStyle/>
            <a:p>
              <a:endParaRPr lang="en-GB"/>
            </a:p>
          </p:txBody>
        </p:sp>
        <p:sp>
          <p:nvSpPr>
            <p:cNvPr id="111" name="Google Shape;111;p16"/>
            <p:cNvSpPr/>
            <p:nvPr/>
          </p:nvSpPr>
          <p:spPr>
            <a:xfrm flipH="1">
              <a:off x="4749350" y="1153325"/>
              <a:ext cx="693508" cy="1201140"/>
            </a:xfrm>
            <a:custGeom>
              <a:avLst/>
              <a:gdLst/>
              <a:ahLst/>
              <a:cxnLst/>
              <a:rect l="l" t="t" r="r" b="b"/>
              <a:pathLst>
                <a:path w="10635" h="16697" extrusionOk="0">
                  <a:moveTo>
                    <a:pt x="10635" y="0"/>
                  </a:moveTo>
                  <a:lnTo>
                    <a:pt x="0" y="12722"/>
                  </a:lnTo>
                  <a:lnTo>
                    <a:pt x="10635" y="16697"/>
                  </a:lnTo>
                  <a:close/>
                </a:path>
              </a:pathLst>
            </a:custGeom>
            <a:solidFill>
              <a:srgbClr val="701C7F"/>
            </a:solidFill>
            <a:ln>
              <a:noFill/>
            </a:ln>
          </p:spPr>
          <p:txBody>
            <a:bodyPr/>
            <a:lstStyle/>
            <a:p>
              <a:endParaRPr lang="en-GB"/>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7"/>
          <p:cNvSpPr txBox="1">
            <a:spLocks noGrp="1"/>
          </p:cNvSpPr>
          <p:nvPr>
            <p:ph type="title"/>
          </p:nvPr>
        </p:nvSpPr>
        <p:spPr>
          <a:xfrm>
            <a:off x="311700" y="37272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Theoretical Perspectives</a:t>
            </a:r>
            <a:endParaRPr sz="2800">
              <a:solidFill>
                <a:schemeClr val="dk2"/>
              </a:solidFill>
              <a:latin typeface="Calibri"/>
              <a:ea typeface="Calibri"/>
              <a:cs typeface="Calibri"/>
              <a:sym typeface="Calibri"/>
            </a:endParaRPr>
          </a:p>
        </p:txBody>
      </p:sp>
      <p:sp>
        <p:nvSpPr>
          <p:cNvPr id="117" name="Google Shape;117;p17"/>
          <p:cNvSpPr txBox="1">
            <a:spLocks noGrp="1"/>
          </p:cNvSpPr>
          <p:nvPr>
            <p:ph type="body" idx="1"/>
          </p:nvPr>
        </p:nvSpPr>
        <p:spPr>
          <a:xfrm>
            <a:off x="107425" y="1247450"/>
            <a:ext cx="4821300" cy="3600300"/>
          </a:xfrm>
          <a:prstGeom prst="rect">
            <a:avLst/>
          </a:prstGeom>
          <a:ln w="9525" cap="flat" cmpd="sng">
            <a:solidFill>
              <a:srgbClr val="000000"/>
            </a:solidFill>
            <a:prstDash val="lgDash"/>
            <a:round/>
            <a:headEnd type="none" w="sm" len="sm"/>
            <a:tailEnd type="none" w="sm" len="sm"/>
          </a:ln>
        </p:spPr>
        <p:txBody>
          <a:bodyPr spcFirstLastPara="1" wrap="square" lIns="91425" tIns="91425" rIns="91425" bIns="91425" anchor="t" anchorCtr="0">
            <a:noAutofit/>
          </a:bodyPr>
          <a:lstStyle/>
          <a:p>
            <a:pPr marL="457200" lvl="0" indent="-336550" algn="just" rtl="0">
              <a:lnSpc>
                <a:spcPct val="100000"/>
              </a:lnSpc>
              <a:spcBef>
                <a:spcPts val="0"/>
              </a:spcBef>
              <a:spcAft>
                <a:spcPts val="0"/>
              </a:spcAft>
              <a:buClr>
                <a:srgbClr val="000000"/>
              </a:buClr>
              <a:buSzPts val="1700"/>
              <a:buFont typeface="Calibri"/>
              <a:buChar char="●"/>
            </a:pPr>
            <a:r>
              <a:rPr lang="en" sz="1700" dirty="0">
                <a:solidFill>
                  <a:srgbClr val="000000"/>
                </a:solidFill>
                <a:latin typeface="Calibri"/>
                <a:ea typeface="Calibri"/>
                <a:cs typeface="Calibri"/>
                <a:sym typeface="Calibri"/>
              </a:rPr>
              <a:t>The Biomedical Model emphasises biological causes of disease, whereas the Biopsychosocial Model incorporates psychological and social determinants influencing health outcomes (Dorfner </a:t>
            </a:r>
            <a:r>
              <a:rPr lang="en" sz="1700" i="1" dirty="0">
                <a:solidFill>
                  <a:srgbClr val="000000"/>
                </a:solidFill>
                <a:latin typeface="Calibri"/>
                <a:ea typeface="Calibri"/>
                <a:cs typeface="Calibri"/>
                <a:sym typeface="Calibri"/>
              </a:rPr>
              <a:t>et al.</a:t>
            </a:r>
            <a:r>
              <a:rPr lang="en" sz="1700" dirty="0">
                <a:solidFill>
                  <a:srgbClr val="000000"/>
                </a:solidFill>
                <a:latin typeface="Calibri"/>
                <a:ea typeface="Calibri"/>
                <a:cs typeface="Calibri"/>
                <a:sym typeface="Calibri"/>
              </a:rPr>
              <a:t>, 2025).</a:t>
            </a:r>
            <a:endParaRPr sz="1700" dirty="0">
              <a:solidFill>
                <a:srgbClr val="000000"/>
              </a:solidFill>
              <a:latin typeface="Calibri"/>
              <a:ea typeface="Calibri"/>
              <a:cs typeface="Calibri"/>
              <a:sym typeface="Calibri"/>
            </a:endParaRPr>
          </a:p>
          <a:p>
            <a:pPr marL="457200" lvl="0" indent="-336550" algn="just" rtl="0">
              <a:lnSpc>
                <a:spcPct val="100000"/>
              </a:lnSpc>
              <a:spcBef>
                <a:spcPts val="0"/>
              </a:spcBef>
              <a:spcAft>
                <a:spcPts val="0"/>
              </a:spcAft>
              <a:buClr>
                <a:srgbClr val="000000"/>
              </a:buClr>
              <a:buSzPts val="1700"/>
              <a:buFont typeface="Calibri"/>
              <a:buChar char="●"/>
            </a:pPr>
            <a:r>
              <a:rPr lang="en" sz="1700" dirty="0">
                <a:solidFill>
                  <a:srgbClr val="000000"/>
                </a:solidFill>
                <a:latin typeface="Calibri"/>
                <a:ea typeface="Calibri"/>
                <a:cs typeface="Calibri"/>
                <a:sym typeface="Calibri"/>
              </a:rPr>
              <a:t>The Ecological Model further recognises interactions between individual, community, environmental and policy-level influences on health.</a:t>
            </a:r>
            <a:endParaRPr sz="1700" dirty="0">
              <a:solidFill>
                <a:srgbClr val="000000"/>
              </a:solidFill>
              <a:latin typeface="Calibri"/>
              <a:ea typeface="Calibri"/>
              <a:cs typeface="Calibri"/>
              <a:sym typeface="Calibri"/>
            </a:endParaRPr>
          </a:p>
          <a:p>
            <a:pPr marL="457200" lvl="0" indent="-336550" algn="just" rtl="0">
              <a:lnSpc>
                <a:spcPct val="100000"/>
              </a:lnSpc>
              <a:spcBef>
                <a:spcPts val="0"/>
              </a:spcBef>
              <a:spcAft>
                <a:spcPts val="0"/>
              </a:spcAft>
              <a:buClr>
                <a:srgbClr val="000000"/>
              </a:buClr>
              <a:buSzPts val="1700"/>
              <a:buFont typeface="Calibri"/>
              <a:buChar char="●"/>
            </a:pPr>
            <a:r>
              <a:rPr lang="en" sz="1700" dirty="0">
                <a:solidFill>
                  <a:srgbClr val="000000"/>
                </a:solidFill>
                <a:latin typeface="Calibri"/>
                <a:ea typeface="Calibri"/>
                <a:cs typeface="Calibri"/>
                <a:sym typeface="Calibri"/>
              </a:rPr>
              <a:t>Contemporary healthcare increasingly favours holistic frameworks because chronic diseases require prevention, behavioural change and population-level interventions.</a:t>
            </a:r>
            <a:endParaRPr sz="1700" b="1" dirty="0">
              <a:latin typeface="Calibri"/>
              <a:ea typeface="Calibri"/>
              <a:cs typeface="Calibri"/>
              <a:sym typeface="Calibri"/>
            </a:endParaRPr>
          </a:p>
        </p:txBody>
      </p:sp>
      <p:pic>
        <p:nvPicPr>
          <p:cNvPr id="118" name="Google Shape;118;p17"/>
          <p:cNvPicPr preferRelativeResize="0"/>
          <p:nvPr/>
        </p:nvPicPr>
        <p:blipFill>
          <a:blip r:embed="rId3">
            <a:alphaModFix/>
          </a:blip>
          <a:stretch>
            <a:fillRect/>
          </a:stretch>
        </p:blipFill>
        <p:spPr>
          <a:xfrm>
            <a:off x="5060575" y="1247450"/>
            <a:ext cx="3910474" cy="3259596"/>
          </a:xfrm>
          <a:prstGeom prst="rect">
            <a:avLst/>
          </a:prstGeom>
          <a:noFill/>
          <a:ln>
            <a:noFill/>
          </a:ln>
        </p:spPr>
      </p:pic>
      <p:sp>
        <p:nvSpPr>
          <p:cNvPr id="119" name="Google Shape;119;p17"/>
          <p:cNvSpPr txBox="1"/>
          <p:nvPr/>
        </p:nvSpPr>
        <p:spPr>
          <a:xfrm>
            <a:off x="6013500" y="4507050"/>
            <a:ext cx="2427900" cy="524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dk2"/>
                </a:solidFill>
                <a:latin typeface="Calibri"/>
                <a:ea typeface="Calibri"/>
                <a:cs typeface="Calibri"/>
                <a:sym typeface="Calibri"/>
              </a:rPr>
              <a:t>(Source: </a:t>
            </a:r>
            <a:r>
              <a:rPr lang="en">
                <a:latin typeface="Calibri"/>
                <a:ea typeface="Calibri"/>
                <a:cs typeface="Calibri"/>
                <a:sym typeface="Calibri"/>
              </a:rPr>
              <a:t>Dorfner </a:t>
            </a:r>
            <a:r>
              <a:rPr lang="en" i="1">
                <a:latin typeface="Calibri"/>
                <a:ea typeface="Calibri"/>
                <a:cs typeface="Calibri"/>
                <a:sym typeface="Calibri"/>
              </a:rPr>
              <a:t>et al.</a:t>
            </a:r>
            <a:r>
              <a:rPr lang="en">
                <a:latin typeface="Calibri"/>
                <a:ea typeface="Calibri"/>
                <a:cs typeface="Calibri"/>
                <a:sym typeface="Calibri"/>
              </a:rPr>
              <a:t>, 2025</a:t>
            </a:r>
            <a:r>
              <a:rPr lang="en">
                <a:solidFill>
                  <a:schemeClr val="dk2"/>
                </a:solidFill>
                <a:latin typeface="Calibri"/>
                <a:ea typeface="Calibri"/>
                <a:cs typeface="Calibri"/>
                <a:sym typeface="Calibri"/>
              </a:rPr>
              <a:t>) </a:t>
            </a:r>
            <a:endParaRPr>
              <a:solidFill>
                <a:schemeClr val="dk2"/>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8"/>
          <p:cNvSpPr txBox="1">
            <a:spLocks noGrp="1"/>
          </p:cNvSpPr>
          <p:nvPr>
            <p:ph type="title"/>
          </p:nvPr>
        </p:nvSpPr>
        <p:spPr>
          <a:xfrm>
            <a:off x="95050" y="190125"/>
            <a:ext cx="8991900" cy="9762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3133">
                <a:solidFill>
                  <a:schemeClr val="dk2"/>
                </a:solidFill>
                <a:latin typeface="Calibri"/>
                <a:ea typeface="Calibri"/>
                <a:cs typeface="Calibri"/>
                <a:sym typeface="Calibri"/>
              </a:rPr>
              <a:t>Sustainable Development Goals (SDGs), Health and Wellbeing</a:t>
            </a:r>
            <a:endParaRPr sz="3133">
              <a:solidFill>
                <a:schemeClr val="dk2"/>
              </a:solidFill>
              <a:latin typeface="Calibri"/>
              <a:ea typeface="Calibri"/>
              <a:cs typeface="Calibri"/>
              <a:sym typeface="Calibri"/>
            </a:endParaRPr>
          </a:p>
          <a:p>
            <a:pPr marL="0" lvl="0" indent="0" algn="ctr" rtl="0">
              <a:spcBef>
                <a:spcPts val="0"/>
              </a:spcBef>
              <a:spcAft>
                <a:spcPts val="0"/>
              </a:spcAft>
              <a:buNone/>
            </a:pPr>
            <a:endParaRPr sz="2800">
              <a:latin typeface="Calibri"/>
              <a:ea typeface="Calibri"/>
              <a:cs typeface="Calibri"/>
              <a:sym typeface="Calibri"/>
            </a:endParaRPr>
          </a:p>
        </p:txBody>
      </p:sp>
      <p:grpSp>
        <p:nvGrpSpPr>
          <p:cNvPr id="125" name="Google Shape;125;p18"/>
          <p:cNvGrpSpPr/>
          <p:nvPr/>
        </p:nvGrpSpPr>
        <p:grpSpPr>
          <a:xfrm>
            <a:off x="323513" y="1986800"/>
            <a:ext cx="2952125" cy="1289700"/>
            <a:chOff x="323513" y="1986800"/>
            <a:chExt cx="2952125" cy="1289700"/>
          </a:xfrm>
        </p:grpSpPr>
        <p:sp>
          <p:nvSpPr>
            <p:cNvPr id="126" name="Google Shape;126;p18"/>
            <p:cNvSpPr txBox="1"/>
            <p:nvPr/>
          </p:nvSpPr>
          <p:spPr>
            <a:xfrm>
              <a:off x="323513" y="1986800"/>
              <a:ext cx="2124000" cy="12897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1600"/>
                </a:spcAft>
                <a:buNone/>
              </a:pPr>
              <a:r>
                <a:rPr lang="en" b="1">
                  <a:latin typeface="Calibri"/>
                  <a:ea typeface="Calibri"/>
                  <a:cs typeface="Calibri"/>
                  <a:sym typeface="Calibri"/>
                </a:rPr>
                <a:t>SDG 3 promotes healthy lives and wellbeing through prevention, health promotion and reduced premature mortality from non-communicable diseases (United Nations, 2025).</a:t>
              </a:r>
              <a:endParaRPr b="1">
                <a:latin typeface="Calibri"/>
                <a:ea typeface="Calibri"/>
                <a:cs typeface="Calibri"/>
                <a:sym typeface="Calibri"/>
              </a:endParaRPr>
            </a:p>
          </p:txBody>
        </p:sp>
        <p:cxnSp>
          <p:nvCxnSpPr>
            <p:cNvPr id="127" name="Google Shape;127;p18"/>
            <p:cNvCxnSpPr/>
            <p:nvPr/>
          </p:nvCxnSpPr>
          <p:spPr>
            <a:xfrm rot="10800000">
              <a:off x="2642038" y="2647950"/>
              <a:ext cx="633600" cy="0"/>
            </a:xfrm>
            <a:prstGeom prst="straightConnector1">
              <a:avLst/>
            </a:prstGeom>
            <a:noFill/>
            <a:ln w="9525" cap="flat" cmpd="sng">
              <a:solidFill>
                <a:srgbClr val="E1165B"/>
              </a:solidFill>
              <a:prstDash val="solid"/>
              <a:round/>
              <a:headEnd type="none" w="sm" len="sm"/>
              <a:tailEnd type="oval" w="med" len="med"/>
            </a:ln>
          </p:spPr>
        </p:cxnSp>
      </p:grpSp>
      <p:grpSp>
        <p:nvGrpSpPr>
          <p:cNvPr id="128" name="Google Shape;128;p18"/>
          <p:cNvGrpSpPr/>
          <p:nvPr/>
        </p:nvGrpSpPr>
        <p:grpSpPr>
          <a:xfrm>
            <a:off x="5250988" y="1382350"/>
            <a:ext cx="3741013" cy="1559100"/>
            <a:chOff x="5209838" y="1166325"/>
            <a:chExt cx="3741013" cy="1559100"/>
          </a:xfrm>
        </p:grpSpPr>
        <p:sp>
          <p:nvSpPr>
            <p:cNvPr id="129" name="Google Shape;129;p18"/>
            <p:cNvSpPr txBox="1"/>
            <p:nvPr/>
          </p:nvSpPr>
          <p:spPr>
            <a:xfrm>
              <a:off x="6554150" y="1166325"/>
              <a:ext cx="2396700" cy="15591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1600"/>
                </a:spcAft>
                <a:buNone/>
              </a:pPr>
              <a:r>
                <a:rPr lang="en" b="1">
                  <a:latin typeface="Calibri"/>
                  <a:ea typeface="Calibri"/>
                  <a:cs typeface="Calibri"/>
                  <a:sym typeface="Calibri"/>
                </a:rPr>
                <a:t>Help Me Quit supports SDG 3 by reducing smoking-related harm through behavioural support, early intervention and long-term health improvement.</a:t>
              </a:r>
              <a:endParaRPr b="1">
                <a:latin typeface="Calibri"/>
                <a:ea typeface="Calibri"/>
                <a:cs typeface="Calibri"/>
                <a:sym typeface="Calibri"/>
              </a:endParaRPr>
            </a:p>
          </p:txBody>
        </p:sp>
        <p:cxnSp>
          <p:nvCxnSpPr>
            <p:cNvPr id="130" name="Google Shape;130;p18"/>
            <p:cNvCxnSpPr/>
            <p:nvPr/>
          </p:nvCxnSpPr>
          <p:spPr>
            <a:xfrm>
              <a:off x="5209838" y="1705200"/>
              <a:ext cx="1286700" cy="0"/>
            </a:xfrm>
            <a:prstGeom prst="straightConnector1">
              <a:avLst/>
            </a:prstGeom>
            <a:noFill/>
            <a:ln w="9525" cap="flat" cmpd="sng">
              <a:solidFill>
                <a:srgbClr val="840D35"/>
              </a:solidFill>
              <a:prstDash val="solid"/>
              <a:round/>
              <a:headEnd type="none" w="sm" len="sm"/>
              <a:tailEnd type="oval" w="med" len="med"/>
            </a:ln>
          </p:spPr>
        </p:cxnSp>
      </p:grpSp>
      <p:grpSp>
        <p:nvGrpSpPr>
          <p:cNvPr id="131" name="Google Shape;131;p18"/>
          <p:cNvGrpSpPr/>
          <p:nvPr/>
        </p:nvGrpSpPr>
        <p:grpSpPr>
          <a:xfrm>
            <a:off x="5250988" y="3143900"/>
            <a:ext cx="3740863" cy="1559100"/>
            <a:chOff x="5209838" y="3020450"/>
            <a:chExt cx="3740863" cy="1559100"/>
          </a:xfrm>
        </p:grpSpPr>
        <p:sp>
          <p:nvSpPr>
            <p:cNvPr id="132" name="Google Shape;132;p18"/>
            <p:cNvSpPr txBox="1"/>
            <p:nvPr/>
          </p:nvSpPr>
          <p:spPr>
            <a:xfrm>
              <a:off x="6696500" y="3020450"/>
              <a:ext cx="2254200" cy="15591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1600"/>
                </a:spcAft>
                <a:buNone/>
              </a:pPr>
              <a:r>
                <a:rPr lang="en" b="1">
                  <a:latin typeface="Calibri"/>
                  <a:ea typeface="Calibri"/>
                  <a:cs typeface="Calibri"/>
                  <a:sym typeface="Calibri"/>
                </a:rPr>
                <a:t>The service demonstrates how health, wellbeing and sustainability can be integrated within contemporary Welsh healthcare practice.</a:t>
              </a:r>
              <a:endParaRPr b="1">
                <a:latin typeface="Calibri"/>
                <a:ea typeface="Calibri"/>
                <a:cs typeface="Calibri"/>
                <a:sym typeface="Calibri"/>
              </a:endParaRPr>
            </a:p>
          </p:txBody>
        </p:sp>
        <p:cxnSp>
          <p:nvCxnSpPr>
            <p:cNvPr id="133" name="Google Shape;133;p18"/>
            <p:cNvCxnSpPr/>
            <p:nvPr/>
          </p:nvCxnSpPr>
          <p:spPr>
            <a:xfrm>
              <a:off x="5209838" y="3648300"/>
              <a:ext cx="1286700" cy="0"/>
            </a:xfrm>
            <a:prstGeom prst="straightConnector1">
              <a:avLst/>
            </a:prstGeom>
            <a:noFill/>
            <a:ln w="9525" cap="flat" cmpd="sng">
              <a:solidFill>
                <a:srgbClr val="B6124A"/>
              </a:solidFill>
              <a:prstDash val="solid"/>
              <a:round/>
              <a:headEnd type="none" w="sm" len="sm"/>
              <a:tailEnd type="oval" w="med" len="med"/>
            </a:ln>
          </p:spPr>
        </p:cxnSp>
      </p:grpSp>
      <p:grpSp>
        <p:nvGrpSpPr>
          <p:cNvPr id="134" name="Google Shape;134;p18"/>
          <p:cNvGrpSpPr/>
          <p:nvPr/>
        </p:nvGrpSpPr>
        <p:grpSpPr>
          <a:xfrm>
            <a:off x="2664575" y="1060338"/>
            <a:ext cx="3814835" cy="3790597"/>
            <a:chOff x="2662213" y="676344"/>
            <a:chExt cx="3814835" cy="3790597"/>
          </a:xfrm>
        </p:grpSpPr>
        <p:sp>
          <p:nvSpPr>
            <p:cNvPr id="135" name="Google Shape;135;p18"/>
            <p:cNvSpPr/>
            <p:nvPr/>
          </p:nvSpPr>
          <p:spPr>
            <a:xfrm rot="3600185">
              <a:off x="3169983" y="1184511"/>
              <a:ext cx="2774659" cy="2774659"/>
            </a:xfrm>
            <a:prstGeom prst="blockArc">
              <a:avLst>
                <a:gd name="adj1" fmla="val 12622480"/>
                <a:gd name="adj2" fmla="val 19781569"/>
                <a:gd name="adj3" fmla="val 20773"/>
              </a:avLst>
            </a:prstGeom>
            <a:solidFill>
              <a:srgbClr val="840D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10800000">
              <a:off x="3183490" y="1163229"/>
              <a:ext cx="2774700" cy="2774700"/>
            </a:xfrm>
            <a:prstGeom prst="blockArc">
              <a:avLst>
                <a:gd name="adj1" fmla="val 12622480"/>
                <a:gd name="adj2" fmla="val 19662822"/>
                <a:gd name="adj3" fmla="val 20729"/>
              </a:avLst>
            </a:prstGeom>
            <a:solidFill>
              <a:srgbClr val="B612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8"/>
            <p:cNvSpPr/>
            <p:nvPr/>
          </p:nvSpPr>
          <p:spPr>
            <a:xfrm rot="-3600185">
              <a:off x="3194618" y="1184114"/>
              <a:ext cx="2774659" cy="2774659"/>
            </a:xfrm>
            <a:prstGeom prst="blockArc">
              <a:avLst>
                <a:gd name="adj1" fmla="val 12622480"/>
                <a:gd name="adj2" fmla="val 19703271"/>
                <a:gd name="adj3" fmla="val 20851"/>
              </a:avLst>
            </a:prstGeom>
            <a:solidFill>
              <a:srgbClr val="E116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 name="Google Shape;138;p18"/>
            <p:cNvGrpSpPr/>
            <p:nvPr/>
          </p:nvGrpSpPr>
          <p:grpSpPr>
            <a:xfrm rot="-7200165">
              <a:off x="3337679" y="2826785"/>
              <a:ext cx="585011" cy="585536"/>
              <a:chOff x="1967628" y="812211"/>
              <a:chExt cx="588000" cy="588000"/>
            </a:xfrm>
          </p:grpSpPr>
          <p:sp>
            <p:nvSpPr>
              <p:cNvPr id="139" name="Google Shape;139;p18"/>
              <p:cNvSpPr/>
              <p:nvPr/>
            </p:nvSpPr>
            <p:spPr>
              <a:xfrm rot="39023">
                <a:off x="1970909" y="815492"/>
                <a:ext cx="581437" cy="581437"/>
              </a:xfrm>
              <a:prstGeom prst="pie">
                <a:avLst>
                  <a:gd name="adj1" fmla="val 6190354"/>
                  <a:gd name="adj2" fmla="val 14996165"/>
                </a:avLst>
              </a:prstGeom>
              <a:solidFill>
                <a:srgbClr val="E1165B"/>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8"/>
              <p:cNvSpPr/>
              <p:nvPr/>
            </p:nvSpPr>
            <p:spPr>
              <a:xfrm rot="10800000">
                <a:off x="1970875" y="815525"/>
                <a:ext cx="581400" cy="581400"/>
              </a:xfrm>
              <a:prstGeom prst="pie">
                <a:avLst>
                  <a:gd name="adj1" fmla="val 4028252"/>
                  <a:gd name="adj2" fmla="val 17183677"/>
                </a:avLst>
              </a:prstGeom>
              <a:solidFill>
                <a:srgbClr val="E116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 name="Google Shape;141;p18"/>
            <p:cNvGrpSpPr/>
            <p:nvPr/>
          </p:nvGrpSpPr>
          <p:grpSpPr>
            <a:xfrm>
              <a:off x="4264097" y="1180331"/>
              <a:ext cx="585001" cy="585530"/>
              <a:chOff x="1970048" y="811613"/>
              <a:chExt cx="588000" cy="588000"/>
            </a:xfrm>
          </p:grpSpPr>
          <p:sp>
            <p:nvSpPr>
              <p:cNvPr id="142" name="Google Shape;142;p18"/>
              <p:cNvSpPr/>
              <p:nvPr/>
            </p:nvSpPr>
            <p:spPr>
              <a:xfrm rot="39023">
                <a:off x="1973329" y="814894"/>
                <a:ext cx="581437" cy="581437"/>
              </a:xfrm>
              <a:prstGeom prst="pie">
                <a:avLst>
                  <a:gd name="adj1" fmla="val 6190354"/>
                  <a:gd name="adj2" fmla="val 14996165"/>
                </a:avLst>
              </a:prstGeom>
              <a:solidFill>
                <a:srgbClr val="840D35"/>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8"/>
              <p:cNvSpPr/>
              <p:nvPr/>
            </p:nvSpPr>
            <p:spPr>
              <a:xfrm rot="10800000">
                <a:off x="1973295" y="814927"/>
                <a:ext cx="581400" cy="581400"/>
              </a:xfrm>
              <a:prstGeom prst="pie">
                <a:avLst>
                  <a:gd name="adj1" fmla="val 4028252"/>
                  <a:gd name="adj2" fmla="val 17183677"/>
                </a:avLst>
              </a:prstGeom>
              <a:solidFill>
                <a:srgbClr val="840D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 name="Google Shape;144;p18"/>
            <p:cNvGrpSpPr/>
            <p:nvPr/>
          </p:nvGrpSpPr>
          <p:grpSpPr>
            <a:xfrm rot="7200165">
              <a:off x="5229930" y="2804716"/>
              <a:ext cx="585011" cy="585536"/>
              <a:chOff x="1977085" y="811649"/>
              <a:chExt cx="588000" cy="588000"/>
            </a:xfrm>
          </p:grpSpPr>
          <p:sp>
            <p:nvSpPr>
              <p:cNvPr id="145" name="Google Shape;145;p18"/>
              <p:cNvSpPr/>
              <p:nvPr/>
            </p:nvSpPr>
            <p:spPr>
              <a:xfrm rot="39023">
                <a:off x="1980366" y="814930"/>
                <a:ext cx="581437" cy="581437"/>
              </a:xfrm>
              <a:prstGeom prst="pie">
                <a:avLst>
                  <a:gd name="adj1" fmla="val 6190354"/>
                  <a:gd name="adj2" fmla="val 14996165"/>
                </a:avLst>
              </a:prstGeom>
              <a:solidFill>
                <a:srgbClr val="B6124A"/>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8"/>
              <p:cNvSpPr/>
              <p:nvPr/>
            </p:nvSpPr>
            <p:spPr>
              <a:xfrm rot="10800000">
                <a:off x="1980332" y="814963"/>
                <a:ext cx="581400" cy="581400"/>
              </a:xfrm>
              <a:prstGeom prst="pie">
                <a:avLst>
                  <a:gd name="adj1" fmla="val 4028252"/>
                  <a:gd name="adj2" fmla="val 17183677"/>
                </a:avLst>
              </a:prstGeom>
              <a:solidFill>
                <a:srgbClr val="B612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 name="Google Shape;147;p18"/>
            <p:cNvSpPr txBox="1"/>
            <p:nvPr/>
          </p:nvSpPr>
          <p:spPr>
            <a:xfrm>
              <a:off x="4334550" y="1255312"/>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a:solidFill>
                    <a:srgbClr val="FFFFFF"/>
                  </a:solidFill>
                  <a:latin typeface="Roboto"/>
                  <a:ea typeface="Roboto"/>
                  <a:cs typeface="Roboto"/>
                  <a:sym typeface="Roboto"/>
                </a:rPr>
                <a:t>03 </a:t>
              </a:r>
              <a:endParaRPr sz="1600" b="1">
                <a:solidFill>
                  <a:srgbClr val="FFFFFF"/>
                </a:solidFill>
                <a:latin typeface="Roboto"/>
                <a:ea typeface="Roboto"/>
                <a:cs typeface="Roboto"/>
                <a:sym typeface="Roboto"/>
              </a:endParaRPr>
            </a:p>
          </p:txBody>
        </p:sp>
        <p:sp>
          <p:nvSpPr>
            <p:cNvPr id="148" name="Google Shape;148;p18"/>
            <p:cNvSpPr txBox="1"/>
            <p:nvPr/>
          </p:nvSpPr>
          <p:spPr>
            <a:xfrm>
              <a:off x="3375648" y="2887440"/>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a:solidFill>
                    <a:srgbClr val="FFFFFF"/>
                  </a:solidFill>
                  <a:latin typeface="Roboto"/>
                  <a:ea typeface="Roboto"/>
                  <a:cs typeface="Roboto"/>
                  <a:sym typeface="Roboto"/>
                </a:rPr>
                <a:t>01 </a:t>
              </a:r>
              <a:endParaRPr sz="1600" b="1">
                <a:solidFill>
                  <a:srgbClr val="FFFFFF"/>
                </a:solidFill>
                <a:latin typeface="Roboto"/>
                <a:ea typeface="Roboto"/>
                <a:cs typeface="Roboto"/>
                <a:sym typeface="Roboto"/>
              </a:endParaRPr>
            </a:p>
          </p:txBody>
        </p:sp>
        <p:sp>
          <p:nvSpPr>
            <p:cNvPr id="149" name="Google Shape;149;p18"/>
            <p:cNvSpPr txBox="1"/>
            <p:nvPr/>
          </p:nvSpPr>
          <p:spPr>
            <a:xfrm>
              <a:off x="5281877" y="2857865"/>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a:solidFill>
                    <a:srgbClr val="FFFFFF"/>
                  </a:solidFill>
                  <a:latin typeface="Roboto"/>
                  <a:ea typeface="Roboto"/>
                  <a:cs typeface="Roboto"/>
                  <a:sym typeface="Roboto"/>
                </a:rPr>
                <a:t>02 </a:t>
              </a:r>
              <a:endParaRPr sz="1600" b="1">
                <a:solidFill>
                  <a:srgbClr val="FFFFFF"/>
                </a:solidFill>
                <a:latin typeface="Roboto"/>
                <a:ea typeface="Roboto"/>
                <a:cs typeface="Roboto"/>
                <a:sym typeface="Roboto"/>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19"/>
          <p:cNvSpPr txBox="1">
            <a:spLocks noGrp="1"/>
          </p:cNvSpPr>
          <p:nvPr>
            <p:ph type="title"/>
          </p:nvPr>
        </p:nvSpPr>
        <p:spPr>
          <a:xfrm>
            <a:off x="311700" y="37272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Policy and Governance Influencing Help Me Quit</a:t>
            </a:r>
            <a:endParaRPr sz="2800">
              <a:solidFill>
                <a:schemeClr val="dk2"/>
              </a:solidFill>
              <a:latin typeface="Calibri"/>
              <a:ea typeface="Calibri"/>
              <a:cs typeface="Calibri"/>
              <a:sym typeface="Calibri"/>
            </a:endParaRPr>
          </a:p>
        </p:txBody>
      </p:sp>
      <p:grpSp>
        <p:nvGrpSpPr>
          <p:cNvPr id="155" name="Google Shape;155;p19"/>
          <p:cNvGrpSpPr/>
          <p:nvPr/>
        </p:nvGrpSpPr>
        <p:grpSpPr>
          <a:xfrm>
            <a:off x="5632317" y="1189775"/>
            <a:ext cx="3305700" cy="3483050"/>
            <a:chOff x="5632317" y="1189775"/>
            <a:chExt cx="3305700" cy="3483050"/>
          </a:xfrm>
        </p:grpSpPr>
        <p:sp>
          <p:nvSpPr>
            <p:cNvPr id="156" name="Google Shape;156;p19"/>
            <p:cNvSpPr/>
            <p:nvPr/>
          </p:nvSpPr>
          <p:spPr>
            <a:xfrm>
              <a:off x="5632317" y="1189775"/>
              <a:ext cx="3305700" cy="669000"/>
            </a:xfrm>
            <a:prstGeom prst="chevron">
              <a:avLst>
                <a:gd name="adj" fmla="val 50000"/>
              </a:avLst>
            </a:prstGeom>
            <a:solidFill>
              <a:srgbClr val="307A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latin typeface="Roboto"/>
                <a:ea typeface="Roboto"/>
                <a:cs typeface="Roboto"/>
                <a:sym typeface="Roboto"/>
              </a:endParaRPr>
            </a:p>
          </p:txBody>
        </p:sp>
        <p:sp>
          <p:nvSpPr>
            <p:cNvPr id="157" name="Google Shape;157;p19"/>
            <p:cNvSpPr txBox="1"/>
            <p:nvPr/>
          </p:nvSpPr>
          <p:spPr>
            <a:xfrm>
              <a:off x="6167063" y="2057125"/>
              <a:ext cx="2236200" cy="2615700"/>
            </a:xfrm>
            <a:prstGeom prst="rect">
              <a:avLst/>
            </a:prstGeom>
            <a:solidFill>
              <a:srgbClr val="EA9999"/>
            </a:solidFill>
            <a:ln w="9525" cap="flat" cmpd="sng">
              <a:solidFill>
                <a:srgbClr val="000000"/>
              </a:solidFill>
              <a:prstDash val="dash"/>
              <a:round/>
              <a:headEnd type="none" w="sm" len="sm"/>
              <a:tailEnd type="none" w="sm" len="sm"/>
            </a:ln>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 sz="1800">
                  <a:latin typeface="Calibri"/>
                  <a:ea typeface="Calibri"/>
                  <a:cs typeface="Calibri"/>
                  <a:sym typeface="Calibri"/>
                </a:rPr>
                <a:t>Help Me Quit operationalises these frameworks through accessible smoking cessation support, health promotion and preventative care delivery.</a:t>
              </a:r>
              <a:endParaRPr sz="1800">
                <a:latin typeface="Calibri"/>
                <a:ea typeface="Calibri"/>
                <a:cs typeface="Calibri"/>
                <a:sym typeface="Calibri"/>
              </a:endParaRPr>
            </a:p>
          </p:txBody>
        </p:sp>
      </p:grpSp>
      <p:grpSp>
        <p:nvGrpSpPr>
          <p:cNvPr id="158" name="Google Shape;158;p19"/>
          <p:cNvGrpSpPr/>
          <p:nvPr/>
        </p:nvGrpSpPr>
        <p:grpSpPr>
          <a:xfrm>
            <a:off x="0" y="1189989"/>
            <a:ext cx="3546900" cy="3482836"/>
            <a:chOff x="0" y="1189989"/>
            <a:chExt cx="3546900" cy="3482836"/>
          </a:xfrm>
        </p:grpSpPr>
        <p:sp>
          <p:nvSpPr>
            <p:cNvPr id="159" name="Google Shape;159;p19"/>
            <p:cNvSpPr/>
            <p:nvPr/>
          </p:nvSpPr>
          <p:spPr>
            <a:xfrm>
              <a:off x="0" y="1189989"/>
              <a:ext cx="3546900" cy="669000"/>
            </a:xfrm>
            <a:prstGeom prst="homePlate">
              <a:avLst>
                <a:gd name="adj" fmla="val 50000"/>
              </a:avLst>
            </a:prstGeom>
            <a:solidFill>
              <a:srgbClr val="0942A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latin typeface="Roboto"/>
                <a:ea typeface="Roboto"/>
                <a:cs typeface="Roboto"/>
                <a:sym typeface="Roboto"/>
              </a:endParaRPr>
            </a:p>
          </p:txBody>
        </p:sp>
        <p:sp>
          <p:nvSpPr>
            <p:cNvPr id="160" name="Google Shape;160;p19"/>
            <p:cNvSpPr txBox="1"/>
            <p:nvPr/>
          </p:nvSpPr>
          <p:spPr>
            <a:xfrm>
              <a:off x="655361" y="2057125"/>
              <a:ext cx="2236200" cy="2615700"/>
            </a:xfrm>
            <a:prstGeom prst="rect">
              <a:avLst/>
            </a:prstGeom>
            <a:solidFill>
              <a:schemeClr val="accent6"/>
            </a:solidFill>
            <a:ln w="9525" cap="flat" cmpd="sng">
              <a:solidFill>
                <a:srgbClr val="000000"/>
              </a:solidFill>
              <a:prstDash val="dash"/>
              <a:round/>
              <a:headEnd type="none" w="sm" len="sm"/>
              <a:tailEnd type="none" w="sm" len="sm"/>
            </a:ln>
          </p:spPr>
          <p:txBody>
            <a:bodyPr spcFirstLastPara="1" wrap="square" lIns="91425" tIns="91425" rIns="91425" bIns="91425" anchor="t" anchorCtr="0">
              <a:noAutofit/>
            </a:bodyPr>
            <a:lstStyle/>
            <a:p>
              <a:pPr marL="0" lvl="0" indent="0" algn="just" rtl="0">
                <a:lnSpc>
                  <a:spcPct val="100000"/>
                </a:lnSpc>
                <a:spcBef>
                  <a:spcPts val="600"/>
                </a:spcBef>
                <a:spcAft>
                  <a:spcPts val="600"/>
                </a:spcAft>
                <a:buNone/>
              </a:pPr>
              <a:r>
                <a:rPr lang="en" sz="1800" dirty="0">
                  <a:latin typeface="Calibri"/>
                  <a:ea typeface="Calibri"/>
                  <a:cs typeface="Calibri"/>
                  <a:sym typeface="Calibri"/>
                </a:rPr>
                <a:t>WHO's Health in All Policies approach promotes collaboration across sectors to improve population health and reduce health inequalities.</a:t>
              </a:r>
              <a:endParaRPr sz="1800" dirty="0">
                <a:latin typeface="Calibri"/>
                <a:ea typeface="Calibri"/>
                <a:cs typeface="Calibri"/>
                <a:sym typeface="Calibri"/>
              </a:endParaRPr>
            </a:p>
          </p:txBody>
        </p:sp>
      </p:grpSp>
      <p:grpSp>
        <p:nvGrpSpPr>
          <p:cNvPr id="161" name="Google Shape;161;p19"/>
          <p:cNvGrpSpPr/>
          <p:nvPr/>
        </p:nvGrpSpPr>
        <p:grpSpPr>
          <a:xfrm>
            <a:off x="2944204" y="1189775"/>
            <a:ext cx="3305700" cy="3483050"/>
            <a:chOff x="2944204" y="1189775"/>
            <a:chExt cx="3305700" cy="3483050"/>
          </a:xfrm>
        </p:grpSpPr>
        <p:sp>
          <p:nvSpPr>
            <p:cNvPr id="162" name="Google Shape;162;p19"/>
            <p:cNvSpPr/>
            <p:nvPr/>
          </p:nvSpPr>
          <p:spPr>
            <a:xfrm>
              <a:off x="2944204" y="1189775"/>
              <a:ext cx="3305700" cy="669000"/>
            </a:xfrm>
            <a:prstGeom prst="chevron">
              <a:avLst>
                <a:gd name="adj" fmla="val 50000"/>
              </a:avLst>
            </a:prstGeom>
            <a:solidFill>
              <a:srgbClr val="0D5CD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FFFFFF"/>
                </a:solidFill>
                <a:latin typeface="Roboto"/>
                <a:ea typeface="Roboto"/>
                <a:cs typeface="Roboto"/>
                <a:sym typeface="Roboto"/>
              </a:endParaRPr>
            </a:p>
          </p:txBody>
        </p:sp>
        <p:sp>
          <p:nvSpPr>
            <p:cNvPr id="163" name="Google Shape;163;p19"/>
            <p:cNvSpPr txBox="1"/>
            <p:nvPr/>
          </p:nvSpPr>
          <p:spPr>
            <a:xfrm>
              <a:off x="3478949" y="2057125"/>
              <a:ext cx="2236200" cy="2615700"/>
            </a:xfrm>
            <a:prstGeom prst="rect">
              <a:avLst/>
            </a:prstGeom>
            <a:solidFill>
              <a:srgbClr val="9FC5E8"/>
            </a:solidFill>
            <a:ln w="9525" cap="flat" cmpd="sng">
              <a:solidFill>
                <a:srgbClr val="000000"/>
              </a:solidFill>
              <a:prstDash val="dash"/>
              <a:round/>
              <a:headEnd type="none" w="sm" len="sm"/>
              <a:tailEnd type="none" w="sm" len="sm"/>
            </a:ln>
          </p:spPr>
          <p:txBody>
            <a:bodyPr spcFirstLastPara="1" wrap="square" lIns="91425" tIns="91425" rIns="91425" bIns="91425" anchor="t" anchorCtr="0">
              <a:noAutofit/>
            </a:bodyPr>
            <a:lstStyle/>
            <a:p>
              <a:pPr marL="0" lvl="0" indent="0" algn="just" rtl="0">
                <a:lnSpc>
                  <a:spcPct val="115000"/>
                </a:lnSpc>
                <a:spcBef>
                  <a:spcPts val="0"/>
                </a:spcBef>
                <a:spcAft>
                  <a:spcPts val="0"/>
                </a:spcAft>
                <a:buNone/>
              </a:pPr>
              <a:r>
                <a:rPr lang="en" sz="1800">
                  <a:latin typeface="Calibri"/>
                  <a:ea typeface="Calibri"/>
                  <a:cs typeface="Calibri"/>
                  <a:sym typeface="Calibri"/>
                </a:rPr>
                <a:t>Welsh and UK policies prioritise prevention, behaviour change and early intervention to reduce smoking-related disease burdens (Gov.Wales, 2023)</a:t>
              </a:r>
              <a:r>
                <a:rPr lang="en" sz="1200">
                  <a:latin typeface="Roboto"/>
                  <a:ea typeface="Roboto"/>
                  <a:cs typeface="Roboto"/>
                  <a:sym typeface="Roboto"/>
                </a:rPr>
                <a:t>.</a:t>
              </a:r>
              <a:endParaRPr sz="1200">
                <a:latin typeface="Roboto"/>
                <a:ea typeface="Roboto"/>
                <a:cs typeface="Roboto"/>
                <a:sym typeface="Roboto"/>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0"/>
          <p:cNvSpPr txBox="1">
            <a:spLocks noGrp="1"/>
          </p:cNvSpPr>
          <p:nvPr>
            <p:ph type="title"/>
          </p:nvPr>
        </p:nvSpPr>
        <p:spPr>
          <a:xfrm>
            <a:off x="311700" y="37272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Health, Wellbeing and Service Delivery Impact</a:t>
            </a:r>
            <a:endParaRPr sz="2800">
              <a:solidFill>
                <a:schemeClr val="dk2"/>
              </a:solidFill>
              <a:latin typeface="Calibri"/>
              <a:ea typeface="Calibri"/>
              <a:cs typeface="Calibri"/>
              <a:sym typeface="Calibri"/>
            </a:endParaRPr>
          </a:p>
        </p:txBody>
      </p:sp>
      <p:sp>
        <p:nvSpPr>
          <p:cNvPr id="169" name="Google Shape;169;p20"/>
          <p:cNvSpPr txBox="1">
            <a:spLocks noGrp="1"/>
          </p:cNvSpPr>
          <p:nvPr>
            <p:ph type="body" idx="1"/>
          </p:nvPr>
        </p:nvSpPr>
        <p:spPr>
          <a:xfrm>
            <a:off x="189700" y="1288500"/>
            <a:ext cx="5088900" cy="3594600"/>
          </a:xfrm>
          <a:prstGeom prst="rect">
            <a:avLst/>
          </a:prstGeom>
          <a:ln w="9525" cap="flat" cmpd="sng">
            <a:solidFill>
              <a:srgbClr val="000000"/>
            </a:solidFill>
            <a:prstDash val="dash"/>
            <a:round/>
            <a:headEnd type="none" w="sm" len="sm"/>
            <a:tailEnd type="none" w="sm" len="sm"/>
          </a:ln>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Clr>
                <a:srgbClr val="000000"/>
              </a:buClr>
              <a:buSzPts val="1800"/>
              <a:buFont typeface="Calibri"/>
              <a:buChar char="●"/>
            </a:pPr>
            <a:r>
              <a:rPr lang="en" dirty="0">
                <a:solidFill>
                  <a:srgbClr val="000000"/>
                </a:solidFill>
                <a:latin typeface="Calibri"/>
                <a:ea typeface="Calibri"/>
                <a:cs typeface="Calibri"/>
                <a:sym typeface="Calibri"/>
              </a:rPr>
              <a:t>Help Me Quit improves physical health by reducing smoking-related risks of cancer, cardiovascular disease and chronic respiratory conditions.</a:t>
            </a:r>
            <a:endParaRPr dirty="0">
              <a:solidFill>
                <a:srgbClr val="000000"/>
              </a:solidFill>
              <a:latin typeface="Calibri"/>
              <a:ea typeface="Calibri"/>
              <a:cs typeface="Calibri"/>
              <a:sym typeface="Calibri"/>
            </a:endParaRPr>
          </a:p>
          <a:p>
            <a:pPr marL="457200" lvl="0" indent="-342900" algn="just" rtl="0">
              <a:lnSpc>
                <a:spcPct val="100000"/>
              </a:lnSpc>
              <a:spcBef>
                <a:spcPts val="0"/>
              </a:spcBef>
              <a:spcAft>
                <a:spcPts val="0"/>
              </a:spcAft>
              <a:buClr>
                <a:srgbClr val="000000"/>
              </a:buClr>
              <a:buSzPts val="1800"/>
              <a:buFont typeface="Calibri"/>
              <a:buChar char="●"/>
            </a:pPr>
            <a:r>
              <a:rPr lang="en" dirty="0">
                <a:solidFill>
                  <a:srgbClr val="000000"/>
                </a:solidFill>
                <a:latin typeface="Calibri"/>
                <a:ea typeface="Calibri"/>
                <a:cs typeface="Calibri"/>
                <a:sym typeface="Calibri"/>
              </a:rPr>
              <a:t>Smoking cessation can enhance psychological wellbeing through improved self-efficacy, health confidence and quality of life (Benowitz </a:t>
            </a:r>
            <a:r>
              <a:rPr lang="en" i="1" dirty="0">
                <a:solidFill>
                  <a:srgbClr val="000000"/>
                </a:solidFill>
                <a:latin typeface="Calibri"/>
                <a:ea typeface="Calibri"/>
                <a:cs typeface="Calibri"/>
                <a:sym typeface="Calibri"/>
              </a:rPr>
              <a:t>et al.</a:t>
            </a:r>
            <a:r>
              <a:rPr lang="en" dirty="0">
                <a:solidFill>
                  <a:srgbClr val="000000"/>
                </a:solidFill>
                <a:latin typeface="Calibri"/>
                <a:ea typeface="Calibri"/>
                <a:cs typeface="Calibri"/>
                <a:sym typeface="Calibri"/>
              </a:rPr>
              <a:t>, 2023).</a:t>
            </a:r>
            <a:endParaRPr dirty="0">
              <a:solidFill>
                <a:srgbClr val="000000"/>
              </a:solidFill>
              <a:latin typeface="Calibri"/>
              <a:ea typeface="Calibri"/>
              <a:cs typeface="Calibri"/>
              <a:sym typeface="Calibri"/>
            </a:endParaRPr>
          </a:p>
          <a:p>
            <a:pPr marL="457200" lvl="0" indent="-342900" algn="just" rtl="0">
              <a:lnSpc>
                <a:spcPct val="100000"/>
              </a:lnSpc>
              <a:spcBef>
                <a:spcPts val="0"/>
              </a:spcBef>
              <a:spcAft>
                <a:spcPts val="0"/>
              </a:spcAft>
              <a:buClr>
                <a:srgbClr val="000000"/>
              </a:buClr>
              <a:buSzPts val="1800"/>
              <a:buFont typeface="Calibri"/>
              <a:buChar char="●"/>
            </a:pPr>
            <a:r>
              <a:rPr lang="en" dirty="0">
                <a:solidFill>
                  <a:srgbClr val="000000"/>
                </a:solidFill>
                <a:latin typeface="Calibri"/>
                <a:ea typeface="Calibri"/>
                <a:cs typeface="Calibri"/>
                <a:sym typeface="Calibri"/>
              </a:rPr>
              <a:t>Preventative services generate economic benefits by reducing future healthcare demand and supporting sustainable service delivery.</a:t>
            </a:r>
            <a:endParaRPr b="1" dirty="0">
              <a:latin typeface="Calibri"/>
              <a:ea typeface="Calibri"/>
              <a:cs typeface="Calibri"/>
              <a:sym typeface="Calibri"/>
            </a:endParaRPr>
          </a:p>
        </p:txBody>
      </p:sp>
      <p:pic>
        <p:nvPicPr>
          <p:cNvPr id="170" name="Google Shape;170;p20"/>
          <p:cNvPicPr preferRelativeResize="0"/>
          <p:nvPr/>
        </p:nvPicPr>
        <p:blipFill>
          <a:blip r:embed="rId3">
            <a:alphaModFix/>
          </a:blip>
          <a:stretch>
            <a:fillRect/>
          </a:stretch>
        </p:blipFill>
        <p:spPr>
          <a:xfrm>
            <a:off x="5391725" y="1288500"/>
            <a:ext cx="3610749" cy="3178675"/>
          </a:xfrm>
          <a:prstGeom prst="rect">
            <a:avLst/>
          </a:prstGeom>
          <a:noFill/>
          <a:ln>
            <a:noFill/>
          </a:ln>
        </p:spPr>
      </p:pic>
      <p:sp>
        <p:nvSpPr>
          <p:cNvPr id="171" name="Google Shape;171;p20"/>
          <p:cNvSpPr txBox="1"/>
          <p:nvPr/>
        </p:nvSpPr>
        <p:spPr>
          <a:xfrm>
            <a:off x="6136950" y="4528825"/>
            <a:ext cx="2427900" cy="524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dk2"/>
                </a:solidFill>
                <a:latin typeface="Calibri"/>
                <a:ea typeface="Calibri"/>
                <a:cs typeface="Calibri"/>
                <a:sym typeface="Calibri"/>
              </a:rPr>
              <a:t>(Source: NHS Choices, 2024) </a:t>
            </a:r>
            <a:endParaRPr>
              <a:solidFill>
                <a:schemeClr val="dk2"/>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1"/>
          <p:cNvSpPr txBox="1">
            <a:spLocks noGrp="1"/>
          </p:cNvSpPr>
          <p:nvPr>
            <p:ph type="title"/>
          </p:nvPr>
        </p:nvSpPr>
        <p:spPr>
          <a:xfrm>
            <a:off x="311700" y="37272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sz="3133">
                <a:solidFill>
                  <a:schemeClr val="dk2"/>
                </a:solidFill>
                <a:latin typeface="Calibri"/>
                <a:ea typeface="Calibri"/>
                <a:cs typeface="Calibri"/>
                <a:sym typeface="Calibri"/>
              </a:rPr>
              <a:t>Help Me Quit Wales - Service Overview</a:t>
            </a:r>
            <a:endParaRPr sz="3133">
              <a:solidFill>
                <a:schemeClr val="dk2"/>
              </a:solidFill>
              <a:latin typeface="Calibri"/>
              <a:ea typeface="Calibri"/>
              <a:cs typeface="Calibri"/>
              <a:sym typeface="Calibri"/>
            </a:endParaRPr>
          </a:p>
          <a:p>
            <a:pPr marL="0" lvl="0" indent="0" algn="ctr" rtl="0">
              <a:spcBef>
                <a:spcPts val="0"/>
              </a:spcBef>
              <a:spcAft>
                <a:spcPts val="0"/>
              </a:spcAft>
              <a:buNone/>
            </a:pPr>
            <a:endParaRPr sz="2800">
              <a:latin typeface="Calibri"/>
              <a:ea typeface="Calibri"/>
              <a:cs typeface="Calibri"/>
              <a:sym typeface="Calibri"/>
            </a:endParaRPr>
          </a:p>
        </p:txBody>
      </p:sp>
      <p:grpSp>
        <p:nvGrpSpPr>
          <p:cNvPr id="177" name="Google Shape;177;p21"/>
          <p:cNvGrpSpPr/>
          <p:nvPr/>
        </p:nvGrpSpPr>
        <p:grpSpPr>
          <a:xfrm>
            <a:off x="5866372" y="1257853"/>
            <a:ext cx="2775849" cy="3466607"/>
            <a:chOff x="5485996" y="1146343"/>
            <a:chExt cx="1827900" cy="2399700"/>
          </a:xfrm>
        </p:grpSpPr>
        <p:sp>
          <p:nvSpPr>
            <p:cNvPr id="178" name="Google Shape;178;p21"/>
            <p:cNvSpPr/>
            <p:nvPr/>
          </p:nvSpPr>
          <p:spPr>
            <a:xfrm rot="-5400000">
              <a:off x="5200096" y="1432243"/>
              <a:ext cx="2399700" cy="1827900"/>
            </a:xfrm>
            <a:prstGeom prst="rightArrowCallout">
              <a:avLst>
                <a:gd name="adj1" fmla="val 9283"/>
                <a:gd name="adj2" fmla="val 13570"/>
                <a:gd name="adj3" fmla="val 16082"/>
                <a:gd name="adj4" fmla="val 81236"/>
              </a:avLst>
            </a:prstGeom>
            <a:solidFill>
              <a:srgbClr val="F48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1"/>
            <p:cNvSpPr/>
            <p:nvPr/>
          </p:nvSpPr>
          <p:spPr>
            <a:xfrm flipH="1">
              <a:off x="5574563" y="1686400"/>
              <a:ext cx="1649400" cy="1769700"/>
            </a:xfrm>
            <a:prstGeom prst="snip1Rect">
              <a:avLst>
                <a:gd name="adj" fmla="val 0"/>
              </a:avLst>
            </a:prstGeom>
            <a:solidFill>
              <a:srgbClr val="AC11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21"/>
            <p:cNvSpPr txBox="1"/>
            <p:nvPr/>
          </p:nvSpPr>
          <p:spPr>
            <a:xfrm>
              <a:off x="5708413"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1500" b="1">
                  <a:solidFill>
                    <a:srgbClr val="FFFFFF"/>
                  </a:solidFill>
                  <a:latin typeface="Calibri"/>
                  <a:ea typeface="Calibri"/>
                  <a:cs typeface="Calibri"/>
                  <a:sym typeface="Calibri"/>
                </a:rPr>
                <a:t>Its prevention-focused approach aims to reduce smoking-related disease before costly treatment becomes necessary.</a:t>
              </a:r>
              <a:endParaRPr sz="1500">
                <a:solidFill>
                  <a:srgbClr val="FFFFFF"/>
                </a:solidFill>
                <a:latin typeface="Calibri"/>
                <a:ea typeface="Calibri"/>
                <a:cs typeface="Calibri"/>
                <a:sym typeface="Calibri"/>
              </a:endParaRPr>
            </a:p>
          </p:txBody>
        </p:sp>
      </p:grpSp>
      <p:grpSp>
        <p:nvGrpSpPr>
          <p:cNvPr id="181" name="Google Shape;181;p21"/>
          <p:cNvGrpSpPr/>
          <p:nvPr/>
        </p:nvGrpSpPr>
        <p:grpSpPr>
          <a:xfrm>
            <a:off x="3186016" y="1494254"/>
            <a:ext cx="2680433" cy="3466607"/>
            <a:chOff x="3658096" y="1597469"/>
            <a:chExt cx="1827900" cy="2399700"/>
          </a:xfrm>
        </p:grpSpPr>
        <p:sp>
          <p:nvSpPr>
            <p:cNvPr id="182" name="Google Shape;182;p21"/>
            <p:cNvSpPr/>
            <p:nvPr/>
          </p:nvSpPr>
          <p:spPr>
            <a:xfrm rot="5400000">
              <a:off x="3372196" y="1883369"/>
              <a:ext cx="2399700" cy="1827900"/>
            </a:xfrm>
            <a:prstGeom prst="rightArrowCallout">
              <a:avLst>
                <a:gd name="adj1" fmla="val 9283"/>
                <a:gd name="adj2" fmla="val 13570"/>
                <a:gd name="adj3" fmla="val 16082"/>
                <a:gd name="adj4" fmla="val 81236"/>
              </a:avLst>
            </a:prstGeom>
            <a:solidFill>
              <a:srgbClr val="840D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1"/>
            <p:cNvSpPr/>
            <p:nvPr/>
          </p:nvSpPr>
          <p:spPr>
            <a:xfrm rot="10800000" flipH="1">
              <a:off x="3748030" y="1687411"/>
              <a:ext cx="1649400" cy="1769700"/>
            </a:xfrm>
            <a:prstGeom prst="snip1Rect">
              <a:avLst>
                <a:gd name="adj" fmla="val 0"/>
              </a:avLst>
            </a:prstGeom>
            <a:solidFill>
              <a:srgbClr val="AC11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1"/>
            <p:cNvSpPr txBox="1"/>
            <p:nvPr/>
          </p:nvSpPr>
          <p:spPr>
            <a:xfrm>
              <a:off x="3880438"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1600"/>
                </a:spcAft>
                <a:buNone/>
              </a:pPr>
              <a:r>
                <a:rPr lang="en" sz="1500" b="1">
                  <a:solidFill>
                    <a:srgbClr val="FFFFFF"/>
                  </a:solidFill>
                  <a:latin typeface="Calibri"/>
                  <a:ea typeface="Calibri"/>
                  <a:cs typeface="Calibri"/>
                  <a:sym typeface="Calibri"/>
                </a:rPr>
                <a:t>The service combines behavioural counselling, nicotine replacement therapy and digital support to improve quit success.</a:t>
              </a:r>
              <a:endParaRPr sz="1500">
                <a:solidFill>
                  <a:srgbClr val="FFFFFF"/>
                </a:solidFill>
                <a:latin typeface="Calibri"/>
                <a:ea typeface="Calibri"/>
                <a:cs typeface="Calibri"/>
                <a:sym typeface="Calibri"/>
              </a:endParaRPr>
            </a:p>
          </p:txBody>
        </p:sp>
      </p:grpSp>
      <p:grpSp>
        <p:nvGrpSpPr>
          <p:cNvPr id="185" name="Google Shape;185;p21"/>
          <p:cNvGrpSpPr/>
          <p:nvPr/>
        </p:nvGrpSpPr>
        <p:grpSpPr>
          <a:xfrm>
            <a:off x="700813" y="1082787"/>
            <a:ext cx="2459988" cy="3642025"/>
            <a:chOff x="1830046" y="1146343"/>
            <a:chExt cx="1827900" cy="2399700"/>
          </a:xfrm>
        </p:grpSpPr>
        <p:sp>
          <p:nvSpPr>
            <p:cNvPr id="186" name="Google Shape;186;p21"/>
            <p:cNvSpPr/>
            <p:nvPr/>
          </p:nvSpPr>
          <p:spPr>
            <a:xfrm rot="-5400000">
              <a:off x="1544146" y="1432243"/>
              <a:ext cx="2399700" cy="1827900"/>
            </a:xfrm>
            <a:prstGeom prst="rightArrowCallout">
              <a:avLst>
                <a:gd name="adj1" fmla="val 9283"/>
                <a:gd name="adj2" fmla="val 13570"/>
                <a:gd name="adj3" fmla="val 16082"/>
                <a:gd name="adj4" fmla="val 81236"/>
              </a:avLst>
            </a:prstGeom>
            <a:solidFill>
              <a:srgbClr val="F48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1"/>
            <p:cNvSpPr/>
            <p:nvPr/>
          </p:nvSpPr>
          <p:spPr>
            <a:xfrm flipH="1">
              <a:off x="1918613" y="1686400"/>
              <a:ext cx="1649400" cy="1769700"/>
            </a:xfrm>
            <a:prstGeom prst="snip1Rect">
              <a:avLst>
                <a:gd name="adj" fmla="val 0"/>
              </a:avLst>
            </a:prstGeom>
            <a:solidFill>
              <a:srgbClr val="AC114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1"/>
            <p:cNvSpPr txBox="1"/>
            <p:nvPr/>
          </p:nvSpPr>
          <p:spPr>
            <a:xfrm>
              <a:off x="2052463" y="1795520"/>
              <a:ext cx="1383000" cy="14760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500" b="1">
                  <a:solidFill>
                    <a:schemeClr val="dk1"/>
                  </a:solidFill>
                  <a:latin typeface="Calibri"/>
                  <a:ea typeface="Calibri"/>
                  <a:cs typeface="Calibri"/>
                  <a:sym typeface="Calibri"/>
                </a:rPr>
                <a:t>Help Me Quit is the national NHS Wales smoking cessation service, providing free evidence-based support to individuals wishing to stop smoking (Jones, 2026).</a:t>
              </a:r>
              <a:endParaRPr sz="1500" b="1">
                <a:solidFill>
                  <a:schemeClr val="dk1"/>
                </a:solidFill>
                <a:latin typeface="Calibri"/>
                <a:ea typeface="Calibri"/>
                <a:cs typeface="Calibri"/>
                <a:sym typeface="Calibri"/>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22"/>
          <p:cNvSpPr txBox="1">
            <a:spLocks noGrp="1"/>
          </p:cNvSpPr>
          <p:nvPr>
            <p:ph type="title"/>
          </p:nvPr>
        </p:nvSpPr>
        <p:spPr>
          <a:xfrm>
            <a:off x="311700" y="37272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Behaviour Change Theory in Help Me Quit Wales</a:t>
            </a:r>
            <a:endParaRPr sz="2800">
              <a:solidFill>
                <a:schemeClr val="dk2"/>
              </a:solidFill>
              <a:latin typeface="Calibri"/>
              <a:ea typeface="Calibri"/>
              <a:cs typeface="Calibri"/>
              <a:sym typeface="Calibri"/>
            </a:endParaRPr>
          </a:p>
        </p:txBody>
      </p:sp>
      <p:sp>
        <p:nvSpPr>
          <p:cNvPr id="194" name="Google Shape;194;p22"/>
          <p:cNvSpPr txBox="1">
            <a:spLocks noGrp="1"/>
          </p:cNvSpPr>
          <p:nvPr>
            <p:ph type="body" idx="1"/>
          </p:nvPr>
        </p:nvSpPr>
        <p:spPr>
          <a:xfrm>
            <a:off x="189700" y="1319000"/>
            <a:ext cx="4626000" cy="3579900"/>
          </a:xfrm>
          <a:prstGeom prst="rect">
            <a:avLst/>
          </a:prstGeom>
          <a:ln w="9525" cap="flat" cmpd="sng">
            <a:solidFill>
              <a:srgbClr val="000000"/>
            </a:solidFill>
            <a:prstDash val="dash"/>
            <a:round/>
            <a:headEnd type="none" w="sm" len="sm"/>
            <a:tailEnd type="none" w="sm" len="sm"/>
          </a:ln>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Clr>
                <a:srgbClr val="000000"/>
              </a:buClr>
              <a:buSzPts val="1800"/>
              <a:buFont typeface="Calibri"/>
              <a:buChar char="●"/>
            </a:pPr>
            <a:r>
              <a:rPr lang="en" dirty="0">
                <a:solidFill>
                  <a:srgbClr val="000000"/>
                </a:solidFill>
                <a:latin typeface="Calibri"/>
                <a:ea typeface="Calibri"/>
                <a:cs typeface="Calibri"/>
                <a:sym typeface="Calibri"/>
              </a:rPr>
              <a:t>Help Me Quit reflects the Health Belief Model by increasing awareness of smoking risks and benefits of cessation.</a:t>
            </a:r>
            <a:endParaRPr dirty="0">
              <a:solidFill>
                <a:srgbClr val="000000"/>
              </a:solidFill>
              <a:latin typeface="Calibri"/>
              <a:ea typeface="Calibri"/>
              <a:cs typeface="Calibri"/>
              <a:sym typeface="Calibri"/>
            </a:endParaRPr>
          </a:p>
          <a:p>
            <a:pPr marL="457200" lvl="0" indent="-342900" algn="just" rtl="0">
              <a:lnSpc>
                <a:spcPct val="100000"/>
              </a:lnSpc>
              <a:spcBef>
                <a:spcPts val="0"/>
              </a:spcBef>
              <a:spcAft>
                <a:spcPts val="0"/>
              </a:spcAft>
              <a:buClr>
                <a:srgbClr val="000000"/>
              </a:buClr>
              <a:buSzPts val="1800"/>
              <a:buFont typeface="Calibri"/>
              <a:buChar char="●"/>
            </a:pPr>
            <a:r>
              <a:rPr lang="en" dirty="0">
                <a:solidFill>
                  <a:srgbClr val="000000"/>
                </a:solidFill>
                <a:latin typeface="Calibri"/>
                <a:ea typeface="Calibri"/>
                <a:cs typeface="Calibri"/>
                <a:sym typeface="Calibri"/>
              </a:rPr>
              <a:t>Behavioural support seeks to overcome perceived barriers while strengthening motivation and confidence to quit (Hartmann‐Boyce </a:t>
            </a:r>
            <a:r>
              <a:rPr lang="en" i="1" dirty="0">
                <a:solidFill>
                  <a:srgbClr val="000000"/>
                </a:solidFill>
                <a:latin typeface="Calibri"/>
                <a:ea typeface="Calibri"/>
                <a:cs typeface="Calibri"/>
                <a:sym typeface="Calibri"/>
              </a:rPr>
              <a:t>et al.</a:t>
            </a:r>
            <a:r>
              <a:rPr lang="en" dirty="0">
                <a:solidFill>
                  <a:srgbClr val="000000"/>
                </a:solidFill>
                <a:latin typeface="Calibri"/>
                <a:ea typeface="Calibri"/>
                <a:cs typeface="Calibri"/>
                <a:sym typeface="Calibri"/>
              </a:rPr>
              <a:t>, 2022). </a:t>
            </a:r>
            <a:endParaRPr dirty="0">
              <a:solidFill>
                <a:srgbClr val="000000"/>
              </a:solidFill>
              <a:latin typeface="Calibri"/>
              <a:ea typeface="Calibri"/>
              <a:cs typeface="Calibri"/>
              <a:sym typeface="Calibri"/>
            </a:endParaRPr>
          </a:p>
          <a:p>
            <a:pPr marL="457200" lvl="0" indent="-342900" algn="just" rtl="0">
              <a:lnSpc>
                <a:spcPct val="100000"/>
              </a:lnSpc>
              <a:spcBef>
                <a:spcPts val="0"/>
              </a:spcBef>
              <a:spcAft>
                <a:spcPts val="0"/>
              </a:spcAft>
              <a:buClr>
                <a:srgbClr val="000000"/>
              </a:buClr>
              <a:buSzPts val="1800"/>
              <a:buFont typeface="Calibri"/>
              <a:buChar char="●"/>
            </a:pPr>
            <a:r>
              <a:rPr lang="en" dirty="0">
                <a:solidFill>
                  <a:srgbClr val="000000"/>
                </a:solidFill>
                <a:latin typeface="Calibri"/>
                <a:ea typeface="Calibri"/>
                <a:cs typeface="Calibri"/>
                <a:sym typeface="Calibri"/>
              </a:rPr>
              <a:t>However, smoking behaviour is also influenced by wider social and environmental determinants beyond individual beliefs.</a:t>
            </a:r>
            <a:endParaRPr b="1" dirty="0">
              <a:latin typeface="Calibri"/>
              <a:ea typeface="Calibri"/>
              <a:cs typeface="Calibri"/>
              <a:sym typeface="Calibri"/>
            </a:endParaRPr>
          </a:p>
        </p:txBody>
      </p:sp>
      <p:pic>
        <p:nvPicPr>
          <p:cNvPr id="195" name="Google Shape;195;p22"/>
          <p:cNvPicPr preferRelativeResize="0"/>
          <p:nvPr/>
        </p:nvPicPr>
        <p:blipFill>
          <a:blip r:embed="rId3">
            <a:alphaModFix/>
          </a:blip>
          <a:stretch>
            <a:fillRect/>
          </a:stretch>
        </p:blipFill>
        <p:spPr>
          <a:xfrm>
            <a:off x="4918525" y="1411950"/>
            <a:ext cx="4114799" cy="2661700"/>
          </a:xfrm>
          <a:prstGeom prst="rect">
            <a:avLst/>
          </a:prstGeom>
          <a:noFill/>
          <a:ln>
            <a:noFill/>
          </a:ln>
        </p:spPr>
      </p:pic>
      <p:sp>
        <p:nvSpPr>
          <p:cNvPr id="196" name="Google Shape;196;p22"/>
          <p:cNvSpPr txBox="1"/>
          <p:nvPr/>
        </p:nvSpPr>
        <p:spPr>
          <a:xfrm>
            <a:off x="5998675" y="4282025"/>
            <a:ext cx="2422200" cy="493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dk2"/>
                </a:solidFill>
                <a:latin typeface="Calibri"/>
                <a:ea typeface="Calibri"/>
                <a:cs typeface="Calibri"/>
                <a:sym typeface="Calibri"/>
              </a:rPr>
              <a:t>(Source: Author) </a:t>
            </a:r>
            <a:endParaRPr>
              <a:solidFill>
                <a:schemeClr val="dk2"/>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3"/>
          <p:cNvSpPr txBox="1">
            <a:spLocks noGrp="1"/>
          </p:cNvSpPr>
          <p:nvPr>
            <p:ph type="title"/>
          </p:nvPr>
        </p:nvSpPr>
        <p:spPr>
          <a:xfrm>
            <a:off x="311700" y="37272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Evidence of Effectiveness</a:t>
            </a:r>
            <a:endParaRPr sz="2800">
              <a:solidFill>
                <a:schemeClr val="dk2"/>
              </a:solidFill>
              <a:latin typeface="Calibri"/>
              <a:ea typeface="Calibri"/>
              <a:cs typeface="Calibri"/>
              <a:sym typeface="Calibri"/>
            </a:endParaRPr>
          </a:p>
        </p:txBody>
      </p:sp>
      <p:grpSp>
        <p:nvGrpSpPr>
          <p:cNvPr id="202" name="Google Shape;202;p23"/>
          <p:cNvGrpSpPr/>
          <p:nvPr/>
        </p:nvGrpSpPr>
        <p:grpSpPr>
          <a:xfrm>
            <a:off x="3073857" y="2013910"/>
            <a:ext cx="2488505" cy="1959489"/>
            <a:chOff x="3071457" y="2013875"/>
            <a:chExt cx="1944600" cy="1569600"/>
          </a:xfrm>
        </p:grpSpPr>
        <p:sp>
          <p:nvSpPr>
            <p:cNvPr id="203" name="Google Shape;203;p23"/>
            <p:cNvSpPr/>
            <p:nvPr/>
          </p:nvSpPr>
          <p:spPr>
            <a:xfrm rot="10800000" flipH="1">
              <a:off x="3071457" y="2013875"/>
              <a:ext cx="1944600" cy="1569600"/>
            </a:xfrm>
            <a:prstGeom prst="round2DiagRect">
              <a:avLst>
                <a:gd name="adj1" fmla="val 0"/>
                <a:gd name="adj2" fmla="val 17764"/>
              </a:avLst>
            </a:prstGeom>
            <a:solidFill>
              <a:srgbClr val="0D5C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3"/>
            <p:cNvSpPr txBox="1"/>
            <p:nvPr/>
          </p:nvSpPr>
          <p:spPr>
            <a:xfrm>
              <a:off x="3176788" y="2124969"/>
              <a:ext cx="1659300" cy="13185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b="1">
                  <a:solidFill>
                    <a:srgbClr val="FFFFFF"/>
                  </a:solidFill>
                  <a:latin typeface="Calibri"/>
                  <a:ea typeface="Calibri"/>
                  <a:cs typeface="Calibri"/>
                  <a:sym typeface="Calibri"/>
                </a:rPr>
                <a:t>National smoking prevalence in Wales has declined over recent decades, supporting wider prevention-focused strategies (Hersi </a:t>
              </a:r>
              <a:r>
                <a:rPr lang="en" b="1" i="1">
                  <a:solidFill>
                    <a:srgbClr val="FFFFFF"/>
                  </a:solidFill>
                  <a:latin typeface="Calibri"/>
                  <a:ea typeface="Calibri"/>
                  <a:cs typeface="Calibri"/>
                  <a:sym typeface="Calibri"/>
                </a:rPr>
                <a:t>et al.,</a:t>
              </a:r>
              <a:r>
                <a:rPr lang="en" b="1">
                  <a:solidFill>
                    <a:srgbClr val="FFFFFF"/>
                  </a:solidFill>
                  <a:latin typeface="Calibri"/>
                  <a:ea typeface="Calibri"/>
                  <a:cs typeface="Calibri"/>
                  <a:sym typeface="Calibri"/>
                </a:rPr>
                <a:t> 2024).</a:t>
              </a:r>
              <a:endParaRPr>
                <a:solidFill>
                  <a:srgbClr val="FFFFFF"/>
                </a:solidFill>
                <a:latin typeface="Calibri"/>
                <a:ea typeface="Calibri"/>
                <a:cs typeface="Calibri"/>
                <a:sym typeface="Calibri"/>
              </a:endParaRPr>
            </a:p>
          </p:txBody>
        </p:sp>
      </p:grpSp>
      <p:grpSp>
        <p:nvGrpSpPr>
          <p:cNvPr id="205" name="Google Shape;205;p23"/>
          <p:cNvGrpSpPr/>
          <p:nvPr/>
        </p:nvGrpSpPr>
        <p:grpSpPr>
          <a:xfrm>
            <a:off x="587675" y="2013810"/>
            <a:ext cx="2488500" cy="1959428"/>
            <a:chOff x="582913" y="2013875"/>
            <a:chExt cx="2488500" cy="2988300"/>
          </a:xfrm>
        </p:grpSpPr>
        <p:sp>
          <p:nvSpPr>
            <p:cNvPr id="206" name="Google Shape;206;p23"/>
            <p:cNvSpPr/>
            <p:nvPr/>
          </p:nvSpPr>
          <p:spPr>
            <a:xfrm>
              <a:off x="582913" y="2013875"/>
              <a:ext cx="2488500" cy="2988300"/>
            </a:xfrm>
            <a:prstGeom prst="round2DiagRect">
              <a:avLst>
                <a:gd name="adj1" fmla="val 0"/>
                <a:gd name="adj2" fmla="val 17764"/>
              </a:avLst>
            </a:prstGeom>
            <a:solidFill>
              <a:srgbClr val="307A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3"/>
            <p:cNvSpPr txBox="1"/>
            <p:nvPr/>
          </p:nvSpPr>
          <p:spPr>
            <a:xfrm>
              <a:off x="706363" y="2256375"/>
              <a:ext cx="2097000" cy="18096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b="1">
                  <a:solidFill>
                    <a:srgbClr val="FFFFFF"/>
                  </a:solidFill>
                  <a:latin typeface="Calibri"/>
                  <a:ea typeface="Calibri"/>
                  <a:cs typeface="Calibri"/>
                  <a:sym typeface="Calibri"/>
                </a:rPr>
                <a:t>Help Me Quit has contributed to smoking reduction efforts through behavioural support, cessation interventions and sustained public health engagement.</a:t>
              </a:r>
              <a:endParaRPr>
                <a:solidFill>
                  <a:srgbClr val="FFFFFF"/>
                </a:solidFill>
                <a:latin typeface="Calibri"/>
                <a:ea typeface="Calibri"/>
                <a:cs typeface="Calibri"/>
                <a:sym typeface="Calibri"/>
              </a:endParaRPr>
            </a:p>
          </p:txBody>
        </p:sp>
      </p:grpSp>
      <p:grpSp>
        <p:nvGrpSpPr>
          <p:cNvPr id="208" name="Google Shape;208;p23"/>
          <p:cNvGrpSpPr/>
          <p:nvPr/>
        </p:nvGrpSpPr>
        <p:grpSpPr>
          <a:xfrm>
            <a:off x="5529004" y="2013881"/>
            <a:ext cx="3041416" cy="1856680"/>
            <a:chOff x="5015938" y="2013875"/>
            <a:chExt cx="3001200" cy="1569600"/>
          </a:xfrm>
        </p:grpSpPr>
        <p:sp>
          <p:nvSpPr>
            <p:cNvPr id="209" name="Google Shape;209;p23"/>
            <p:cNvSpPr/>
            <p:nvPr/>
          </p:nvSpPr>
          <p:spPr>
            <a:xfrm>
              <a:off x="5015938" y="2013875"/>
              <a:ext cx="3001200" cy="1569600"/>
            </a:xfrm>
            <a:prstGeom prst="round2DiagRect">
              <a:avLst>
                <a:gd name="adj1" fmla="val 0"/>
                <a:gd name="adj2" fmla="val 17764"/>
              </a:avLst>
            </a:prstGeom>
            <a:solidFill>
              <a:srgbClr val="0942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10" name="Google Shape;210;p23"/>
            <p:cNvSpPr txBox="1"/>
            <p:nvPr/>
          </p:nvSpPr>
          <p:spPr>
            <a:xfrm>
              <a:off x="5360220" y="2256388"/>
              <a:ext cx="2417100" cy="11619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 b="1">
                  <a:solidFill>
                    <a:srgbClr val="FFFFFF"/>
                  </a:solidFill>
                  <a:latin typeface="Calibri"/>
                  <a:ea typeface="Calibri"/>
                  <a:cs typeface="Calibri"/>
                  <a:sym typeface="Calibri"/>
                </a:rPr>
                <a:t>Despite positive outcomes, maintaining long-term abstinence and reducing relapse remain ongoing public health challenges.</a:t>
              </a:r>
              <a:endParaRPr>
                <a:solidFill>
                  <a:srgbClr val="FFFFFF"/>
                </a:solidFill>
                <a:latin typeface="Calibri"/>
                <a:ea typeface="Calibri"/>
                <a:cs typeface="Calibri"/>
                <a:sym typeface="Calibri"/>
              </a:endParaRPr>
            </a:p>
          </p:txBody>
        </p:sp>
      </p:grpSp>
      <p:grpSp>
        <p:nvGrpSpPr>
          <p:cNvPr id="211" name="Google Shape;211;p23"/>
          <p:cNvGrpSpPr/>
          <p:nvPr/>
        </p:nvGrpSpPr>
        <p:grpSpPr>
          <a:xfrm>
            <a:off x="2948278" y="2701271"/>
            <a:ext cx="260366" cy="260366"/>
            <a:chOff x="3157188" y="909150"/>
            <a:chExt cx="470400" cy="470400"/>
          </a:xfrm>
        </p:grpSpPr>
        <p:sp>
          <p:nvSpPr>
            <p:cNvPr id="212" name="Google Shape;212;p23"/>
            <p:cNvSpPr/>
            <p:nvPr/>
          </p:nvSpPr>
          <p:spPr>
            <a:xfrm>
              <a:off x="3157188" y="909150"/>
              <a:ext cx="470400" cy="4704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3"/>
            <p:cNvSpPr/>
            <p:nvPr/>
          </p:nvSpPr>
          <p:spPr>
            <a:xfrm>
              <a:off x="3243138" y="995100"/>
              <a:ext cx="298500" cy="298500"/>
            </a:xfrm>
            <a:prstGeom prst="mathPlus">
              <a:avLst>
                <a:gd name="adj1" fmla="val 9900"/>
              </a:avLst>
            </a:prstGeom>
            <a:solidFill>
              <a:srgbClr val="307A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23"/>
          <p:cNvGrpSpPr/>
          <p:nvPr/>
        </p:nvGrpSpPr>
        <p:grpSpPr>
          <a:xfrm>
            <a:off x="5425553" y="2701271"/>
            <a:ext cx="260366" cy="260366"/>
            <a:chOff x="3157188" y="909150"/>
            <a:chExt cx="470400" cy="470400"/>
          </a:xfrm>
        </p:grpSpPr>
        <p:sp>
          <p:nvSpPr>
            <p:cNvPr id="215" name="Google Shape;215;p23"/>
            <p:cNvSpPr/>
            <p:nvPr/>
          </p:nvSpPr>
          <p:spPr>
            <a:xfrm>
              <a:off x="3157188" y="909150"/>
              <a:ext cx="470400" cy="4704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3"/>
            <p:cNvSpPr/>
            <p:nvPr/>
          </p:nvSpPr>
          <p:spPr>
            <a:xfrm>
              <a:off x="3243138" y="995100"/>
              <a:ext cx="298500" cy="298500"/>
            </a:xfrm>
            <a:prstGeom prst="mathPlus">
              <a:avLst>
                <a:gd name="adj1" fmla="val 9900"/>
              </a:avLst>
            </a:prstGeom>
            <a:solidFill>
              <a:srgbClr val="307A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4"/>
          <p:cNvSpPr txBox="1">
            <a:spLocks noGrp="1"/>
          </p:cNvSpPr>
          <p:nvPr>
            <p:ph type="title"/>
          </p:nvPr>
        </p:nvSpPr>
        <p:spPr>
          <a:xfrm>
            <a:off x="311700" y="37272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Equity, Access and Health Inequalities</a:t>
            </a:r>
            <a:endParaRPr sz="2800">
              <a:solidFill>
                <a:schemeClr val="dk2"/>
              </a:solidFill>
              <a:latin typeface="Calibri"/>
              <a:ea typeface="Calibri"/>
              <a:cs typeface="Calibri"/>
              <a:sym typeface="Calibri"/>
            </a:endParaRPr>
          </a:p>
        </p:txBody>
      </p:sp>
      <p:sp>
        <p:nvSpPr>
          <p:cNvPr id="222" name="Google Shape;222;p24"/>
          <p:cNvSpPr txBox="1">
            <a:spLocks noGrp="1"/>
          </p:cNvSpPr>
          <p:nvPr>
            <p:ph type="body" idx="1"/>
          </p:nvPr>
        </p:nvSpPr>
        <p:spPr>
          <a:xfrm>
            <a:off x="189700" y="1370875"/>
            <a:ext cx="4770000" cy="3538800"/>
          </a:xfrm>
          <a:prstGeom prst="rect">
            <a:avLst/>
          </a:prstGeom>
          <a:ln w="9525" cap="flat" cmpd="sng">
            <a:solidFill>
              <a:srgbClr val="000000"/>
            </a:solidFill>
            <a:prstDash val="dash"/>
            <a:round/>
            <a:headEnd type="none" w="sm" len="sm"/>
            <a:tailEnd type="none" w="sm" len="sm"/>
          </a:ln>
        </p:spPr>
        <p:txBody>
          <a:bodyPr spcFirstLastPara="1" wrap="square" lIns="91425" tIns="91425" rIns="91425" bIns="91425" anchor="t" anchorCtr="0">
            <a:noAutofit/>
          </a:bodyPr>
          <a:lstStyle/>
          <a:p>
            <a:pPr marL="457200" lvl="0" indent="-342900" algn="just" rtl="0">
              <a:lnSpc>
                <a:spcPct val="100000"/>
              </a:lnSpc>
              <a:spcBef>
                <a:spcPts val="0"/>
              </a:spcBef>
              <a:spcAft>
                <a:spcPts val="0"/>
              </a:spcAft>
              <a:buClr>
                <a:srgbClr val="000000"/>
              </a:buClr>
              <a:buSzPts val="1800"/>
              <a:buFont typeface="Calibri"/>
              <a:buChar char="●"/>
            </a:pPr>
            <a:r>
              <a:rPr lang="en">
                <a:solidFill>
                  <a:srgbClr val="000000"/>
                </a:solidFill>
                <a:latin typeface="Calibri"/>
                <a:ea typeface="Calibri"/>
                <a:cs typeface="Calibri"/>
                <a:sym typeface="Calibri"/>
              </a:rPr>
              <a:t>Smoking prevalence remains disproportionately higher among deprived populations, contributing to persistent health inequalities across Wales (Jackson </a:t>
            </a:r>
            <a:r>
              <a:rPr lang="en" i="1">
                <a:solidFill>
                  <a:srgbClr val="000000"/>
                </a:solidFill>
                <a:latin typeface="Calibri"/>
                <a:ea typeface="Calibri"/>
                <a:cs typeface="Calibri"/>
                <a:sym typeface="Calibri"/>
              </a:rPr>
              <a:t>et al.</a:t>
            </a:r>
            <a:r>
              <a:rPr lang="en">
                <a:solidFill>
                  <a:srgbClr val="000000"/>
                </a:solidFill>
                <a:latin typeface="Calibri"/>
                <a:ea typeface="Calibri"/>
                <a:cs typeface="Calibri"/>
                <a:sym typeface="Calibri"/>
              </a:rPr>
              <a:t>, 2025).</a:t>
            </a:r>
            <a:endParaRPr>
              <a:solidFill>
                <a:srgbClr val="000000"/>
              </a:solidFill>
              <a:latin typeface="Calibri"/>
              <a:ea typeface="Calibri"/>
              <a:cs typeface="Calibri"/>
              <a:sym typeface="Calibri"/>
            </a:endParaRPr>
          </a:p>
          <a:p>
            <a:pPr marL="457200" lvl="0" indent="-342900" algn="just" rtl="0">
              <a:lnSpc>
                <a:spcPct val="100000"/>
              </a:lnSpc>
              <a:spcBef>
                <a:spcPts val="0"/>
              </a:spcBef>
              <a:spcAft>
                <a:spcPts val="0"/>
              </a:spcAft>
              <a:buClr>
                <a:srgbClr val="000000"/>
              </a:buClr>
              <a:buSzPts val="1800"/>
              <a:buFont typeface="Calibri"/>
              <a:buChar char="●"/>
            </a:pPr>
            <a:r>
              <a:rPr lang="en">
                <a:solidFill>
                  <a:srgbClr val="000000"/>
                </a:solidFill>
                <a:latin typeface="Calibri"/>
                <a:ea typeface="Calibri"/>
                <a:cs typeface="Calibri"/>
                <a:sym typeface="Calibri"/>
              </a:rPr>
              <a:t>Barriers including deprivation, geographic accessibility and digital exclusion can reduce engagement with cessation services.</a:t>
            </a:r>
            <a:endParaRPr>
              <a:solidFill>
                <a:srgbClr val="000000"/>
              </a:solidFill>
              <a:latin typeface="Calibri"/>
              <a:ea typeface="Calibri"/>
              <a:cs typeface="Calibri"/>
              <a:sym typeface="Calibri"/>
            </a:endParaRPr>
          </a:p>
          <a:p>
            <a:pPr marL="457200" lvl="0" indent="-342900" algn="just" rtl="0">
              <a:lnSpc>
                <a:spcPct val="100000"/>
              </a:lnSpc>
              <a:spcBef>
                <a:spcPts val="0"/>
              </a:spcBef>
              <a:spcAft>
                <a:spcPts val="0"/>
              </a:spcAft>
              <a:buClr>
                <a:srgbClr val="000000"/>
              </a:buClr>
              <a:buSzPts val="1800"/>
              <a:buFont typeface="Calibri"/>
              <a:buChar char="●"/>
            </a:pPr>
            <a:r>
              <a:rPr lang="en">
                <a:solidFill>
                  <a:srgbClr val="000000"/>
                </a:solidFill>
                <a:latin typeface="Calibri"/>
                <a:ea typeface="Calibri"/>
                <a:cs typeface="Calibri"/>
                <a:sym typeface="Calibri"/>
              </a:rPr>
              <a:t>While Help Me Quit promotes equitable access, structural inequalities continue to influence smoking behaviours and outcomes.</a:t>
            </a:r>
            <a:endParaRPr b="1">
              <a:latin typeface="Calibri"/>
              <a:ea typeface="Calibri"/>
              <a:cs typeface="Calibri"/>
              <a:sym typeface="Calibri"/>
            </a:endParaRPr>
          </a:p>
        </p:txBody>
      </p:sp>
      <p:pic>
        <p:nvPicPr>
          <p:cNvPr id="223" name="Google Shape;223;p24"/>
          <p:cNvPicPr preferRelativeResize="0"/>
          <p:nvPr/>
        </p:nvPicPr>
        <p:blipFill>
          <a:blip r:embed="rId3">
            <a:alphaModFix/>
          </a:blip>
          <a:stretch>
            <a:fillRect/>
          </a:stretch>
        </p:blipFill>
        <p:spPr>
          <a:xfrm>
            <a:off x="5101800" y="1447875"/>
            <a:ext cx="3879502" cy="2533552"/>
          </a:xfrm>
          <a:prstGeom prst="rect">
            <a:avLst/>
          </a:prstGeom>
          <a:noFill/>
          <a:ln>
            <a:noFill/>
          </a:ln>
        </p:spPr>
      </p:pic>
      <p:sp>
        <p:nvSpPr>
          <p:cNvPr id="224" name="Google Shape;224;p24"/>
          <p:cNvSpPr txBox="1"/>
          <p:nvPr/>
        </p:nvSpPr>
        <p:spPr>
          <a:xfrm>
            <a:off x="5998675" y="4282025"/>
            <a:ext cx="2422200" cy="493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dk2"/>
                </a:solidFill>
                <a:latin typeface="Calibri"/>
                <a:ea typeface="Calibri"/>
                <a:cs typeface="Calibri"/>
                <a:sym typeface="Calibri"/>
              </a:rPr>
              <a:t>(Source: ONS, 2023) </a:t>
            </a:r>
            <a:endParaRPr>
              <a:solidFill>
                <a:schemeClr val="dk2"/>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25"/>
          <p:cNvSpPr txBox="1">
            <a:spLocks noGrp="1"/>
          </p:cNvSpPr>
          <p:nvPr>
            <p:ph type="title"/>
          </p:nvPr>
        </p:nvSpPr>
        <p:spPr>
          <a:xfrm>
            <a:off x="311700" y="37272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Recommendations and Future Improvements</a:t>
            </a:r>
            <a:endParaRPr sz="2800">
              <a:solidFill>
                <a:schemeClr val="dk2"/>
              </a:solidFill>
              <a:latin typeface="Calibri"/>
              <a:ea typeface="Calibri"/>
              <a:cs typeface="Calibri"/>
              <a:sym typeface="Calibri"/>
            </a:endParaRPr>
          </a:p>
        </p:txBody>
      </p:sp>
      <p:grpSp>
        <p:nvGrpSpPr>
          <p:cNvPr id="230" name="Google Shape;230;p25"/>
          <p:cNvGrpSpPr/>
          <p:nvPr/>
        </p:nvGrpSpPr>
        <p:grpSpPr>
          <a:xfrm>
            <a:off x="5632317" y="1189775"/>
            <a:ext cx="3305700" cy="3483050"/>
            <a:chOff x="5632317" y="1189775"/>
            <a:chExt cx="3305700" cy="3483050"/>
          </a:xfrm>
        </p:grpSpPr>
        <p:sp>
          <p:nvSpPr>
            <p:cNvPr id="231" name="Google Shape;231;p25"/>
            <p:cNvSpPr/>
            <p:nvPr/>
          </p:nvSpPr>
          <p:spPr>
            <a:xfrm>
              <a:off x="5632317" y="1189775"/>
              <a:ext cx="3305700" cy="669000"/>
            </a:xfrm>
            <a:prstGeom prst="chevron">
              <a:avLst>
                <a:gd name="adj" fmla="val 50000"/>
              </a:avLst>
            </a:prstGeom>
            <a:solidFill>
              <a:srgbClr val="E1165B"/>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rgbClr val="FFFFFF"/>
                  </a:solidFill>
                  <a:latin typeface="Calibri"/>
                  <a:ea typeface="Calibri"/>
                  <a:cs typeface="Calibri"/>
                  <a:sym typeface="Calibri"/>
                </a:rPr>
                <a:t>Recommendation 3</a:t>
              </a:r>
              <a:endParaRPr sz="1800">
                <a:solidFill>
                  <a:srgbClr val="FFFFFF"/>
                </a:solidFill>
                <a:latin typeface="Calibri"/>
                <a:ea typeface="Calibri"/>
                <a:cs typeface="Calibri"/>
                <a:sym typeface="Calibri"/>
              </a:endParaRPr>
            </a:p>
          </p:txBody>
        </p:sp>
        <p:sp>
          <p:nvSpPr>
            <p:cNvPr id="232" name="Google Shape;232;p25"/>
            <p:cNvSpPr txBox="1"/>
            <p:nvPr/>
          </p:nvSpPr>
          <p:spPr>
            <a:xfrm>
              <a:off x="6167063" y="2057125"/>
              <a:ext cx="2236200" cy="2615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1800">
                  <a:latin typeface="Calibri"/>
                  <a:ea typeface="Calibri"/>
                  <a:cs typeface="Calibri"/>
                  <a:sym typeface="Calibri"/>
                </a:rPr>
                <a:t>Strengthen community partnerships to improve engagement, accessibility and long-term cessation outcomes.</a:t>
              </a:r>
              <a:endParaRPr sz="1800">
                <a:latin typeface="Calibri"/>
                <a:ea typeface="Calibri"/>
                <a:cs typeface="Calibri"/>
                <a:sym typeface="Calibri"/>
              </a:endParaRPr>
            </a:p>
          </p:txBody>
        </p:sp>
      </p:grpSp>
      <p:grpSp>
        <p:nvGrpSpPr>
          <p:cNvPr id="233" name="Google Shape;233;p25"/>
          <p:cNvGrpSpPr/>
          <p:nvPr/>
        </p:nvGrpSpPr>
        <p:grpSpPr>
          <a:xfrm>
            <a:off x="0" y="1189989"/>
            <a:ext cx="3546900" cy="3482836"/>
            <a:chOff x="0" y="1189989"/>
            <a:chExt cx="3546900" cy="3482836"/>
          </a:xfrm>
        </p:grpSpPr>
        <p:sp>
          <p:nvSpPr>
            <p:cNvPr id="234" name="Google Shape;234;p25"/>
            <p:cNvSpPr/>
            <p:nvPr/>
          </p:nvSpPr>
          <p:spPr>
            <a:xfrm>
              <a:off x="0" y="1189989"/>
              <a:ext cx="3546900" cy="669000"/>
            </a:xfrm>
            <a:prstGeom prst="homePlate">
              <a:avLst>
                <a:gd name="adj" fmla="val 50000"/>
              </a:avLst>
            </a:prstGeom>
            <a:solidFill>
              <a:srgbClr val="840D35"/>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rgbClr val="FFFFFF"/>
                  </a:solidFill>
                  <a:latin typeface="Calibri"/>
                  <a:ea typeface="Calibri"/>
                  <a:cs typeface="Calibri"/>
                  <a:sym typeface="Calibri"/>
                </a:rPr>
                <a:t>Recommendation 1</a:t>
              </a:r>
              <a:endParaRPr sz="1800">
                <a:solidFill>
                  <a:srgbClr val="FFFFFF"/>
                </a:solidFill>
                <a:latin typeface="Calibri"/>
                <a:ea typeface="Calibri"/>
                <a:cs typeface="Calibri"/>
                <a:sym typeface="Calibri"/>
              </a:endParaRPr>
            </a:p>
          </p:txBody>
        </p:sp>
        <p:sp>
          <p:nvSpPr>
            <p:cNvPr id="235" name="Google Shape;235;p25"/>
            <p:cNvSpPr txBox="1"/>
            <p:nvPr/>
          </p:nvSpPr>
          <p:spPr>
            <a:xfrm>
              <a:off x="655361" y="2057125"/>
              <a:ext cx="2236200" cy="2615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1800">
                  <a:latin typeface="Calibri"/>
                  <a:ea typeface="Calibri"/>
                  <a:cs typeface="Calibri"/>
                  <a:sym typeface="Calibri"/>
                </a:rPr>
                <a:t>Target deprived populations through tailored interventions addressing social determinants and higher smoking prevalence rates.</a:t>
              </a:r>
              <a:endParaRPr sz="1800">
                <a:latin typeface="Calibri"/>
                <a:ea typeface="Calibri"/>
                <a:cs typeface="Calibri"/>
                <a:sym typeface="Calibri"/>
              </a:endParaRPr>
            </a:p>
          </p:txBody>
        </p:sp>
      </p:grpSp>
      <p:grpSp>
        <p:nvGrpSpPr>
          <p:cNvPr id="236" name="Google Shape;236;p25"/>
          <p:cNvGrpSpPr/>
          <p:nvPr/>
        </p:nvGrpSpPr>
        <p:grpSpPr>
          <a:xfrm>
            <a:off x="2944204" y="1189775"/>
            <a:ext cx="3305700" cy="3483050"/>
            <a:chOff x="2944204" y="1189775"/>
            <a:chExt cx="3305700" cy="3483050"/>
          </a:xfrm>
        </p:grpSpPr>
        <p:sp>
          <p:nvSpPr>
            <p:cNvPr id="237" name="Google Shape;237;p25"/>
            <p:cNvSpPr/>
            <p:nvPr/>
          </p:nvSpPr>
          <p:spPr>
            <a:xfrm>
              <a:off x="2944204" y="1189775"/>
              <a:ext cx="3305700" cy="669000"/>
            </a:xfrm>
            <a:prstGeom prst="chevron">
              <a:avLst>
                <a:gd name="adj" fmla="val 50000"/>
              </a:avLst>
            </a:prstGeom>
            <a:solidFill>
              <a:srgbClr val="B6124A"/>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rgbClr val="FFFFFF"/>
                  </a:solidFill>
                  <a:latin typeface="Calibri"/>
                  <a:ea typeface="Calibri"/>
                  <a:cs typeface="Calibri"/>
                  <a:sym typeface="Calibri"/>
                </a:rPr>
                <a:t>Recommendation 2</a:t>
              </a:r>
              <a:endParaRPr sz="1800">
                <a:solidFill>
                  <a:srgbClr val="FFFFFF"/>
                </a:solidFill>
                <a:latin typeface="Calibri"/>
                <a:ea typeface="Calibri"/>
                <a:cs typeface="Calibri"/>
                <a:sym typeface="Calibri"/>
              </a:endParaRPr>
            </a:p>
          </p:txBody>
        </p:sp>
        <p:sp>
          <p:nvSpPr>
            <p:cNvPr id="238" name="Google Shape;238;p25"/>
            <p:cNvSpPr txBox="1"/>
            <p:nvPr/>
          </p:nvSpPr>
          <p:spPr>
            <a:xfrm>
              <a:off x="3478949" y="2057125"/>
              <a:ext cx="2236200" cy="261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800">
                  <a:latin typeface="Calibri"/>
                  <a:ea typeface="Calibri"/>
                  <a:cs typeface="Calibri"/>
                  <a:sym typeface="Calibri"/>
                </a:rPr>
                <a:t>Expand hybrid delivery models combining digital resources with face-to-face personalised support (Woodrow </a:t>
              </a:r>
              <a:r>
                <a:rPr lang="en" sz="1800" i="1">
                  <a:latin typeface="Calibri"/>
                  <a:ea typeface="Calibri"/>
                  <a:cs typeface="Calibri"/>
                  <a:sym typeface="Calibri"/>
                </a:rPr>
                <a:t>et al.</a:t>
              </a:r>
              <a:r>
                <a:rPr lang="en" sz="1800">
                  <a:latin typeface="Calibri"/>
                  <a:ea typeface="Calibri"/>
                  <a:cs typeface="Calibri"/>
                  <a:sym typeface="Calibri"/>
                </a:rPr>
                <a:t>, 2024).</a:t>
              </a:r>
              <a:endParaRPr sz="1800">
                <a:latin typeface="Calibri"/>
                <a:ea typeface="Calibri"/>
                <a:cs typeface="Calibri"/>
                <a:sym typeface="Calibri"/>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26"/>
          <p:cNvSpPr txBox="1">
            <a:spLocks noGrp="1"/>
          </p:cNvSpPr>
          <p:nvPr>
            <p:ph type="title"/>
          </p:nvPr>
        </p:nvSpPr>
        <p:spPr>
          <a:xfrm>
            <a:off x="311700" y="33157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Conclusion</a:t>
            </a:r>
            <a:endParaRPr sz="2800">
              <a:solidFill>
                <a:schemeClr val="dk2"/>
              </a:solidFill>
              <a:latin typeface="Calibri"/>
              <a:ea typeface="Calibri"/>
              <a:cs typeface="Calibri"/>
              <a:sym typeface="Calibri"/>
            </a:endParaRPr>
          </a:p>
        </p:txBody>
      </p:sp>
      <p:grpSp>
        <p:nvGrpSpPr>
          <p:cNvPr id="244" name="Google Shape;244;p26"/>
          <p:cNvGrpSpPr/>
          <p:nvPr/>
        </p:nvGrpSpPr>
        <p:grpSpPr>
          <a:xfrm>
            <a:off x="124775" y="1634600"/>
            <a:ext cx="3150863" cy="1824300"/>
            <a:chOff x="124775" y="1634600"/>
            <a:chExt cx="3150863" cy="1824300"/>
          </a:xfrm>
        </p:grpSpPr>
        <p:sp>
          <p:nvSpPr>
            <p:cNvPr id="245" name="Google Shape;245;p26"/>
            <p:cNvSpPr txBox="1"/>
            <p:nvPr/>
          </p:nvSpPr>
          <p:spPr>
            <a:xfrm>
              <a:off x="124775" y="1634600"/>
              <a:ext cx="2417400" cy="18243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1600"/>
                </a:spcAft>
                <a:buNone/>
              </a:pPr>
              <a:r>
                <a:rPr lang="en" b="1">
                  <a:latin typeface="Calibri"/>
                  <a:ea typeface="Calibri"/>
                  <a:cs typeface="Calibri"/>
                  <a:sym typeface="Calibri"/>
                </a:rPr>
                <a:t>Despite significant achievements, greater emphasis on equity and sustained behavioural change remains necessary.</a:t>
              </a:r>
              <a:endParaRPr b="1">
                <a:latin typeface="Calibri"/>
                <a:ea typeface="Calibri"/>
                <a:cs typeface="Calibri"/>
                <a:sym typeface="Calibri"/>
              </a:endParaRPr>
            </a:p>
          </p:txBody>
        </p:sp>
        <p:cxnSp>
          <p:nvCxnSpPr>
            <p:cNvPr id="246" name="Google Shape;246;p26"/>
            <p:cNvCxnSpPr/>
            <p:nvPr/>
          </p:nvCxnSpPr>
          <p:spPr>
            <a:xfrm rot="10800000">
              <a:off x="2642038" y="2647950"/>
              <a:ext cx="633600" cy="0"/>
            </a:xfrm>
            <a:prstGeom prst="straightConnector1">
              <a:avLst/>
            </a:prstGeom>
            <a:noFill/>
            <a:ln w="9525" cap="flat" cmpd="sng">
              <a:solidFill>
                <a:srgbClr val="E1165B"/>
              </a:solidFill>
              <a:prstDash val="solid"/>
              <a:round/>
              <a:headEnd type="none" w="sm" len="sm"/>
              <a:tailEnd type="oval" w="med" len="med"/>
            </a:ln>
          </p:spPr>
        </p:cxnSp>
      </p:grpSp>
      <p:grpSp>
        <p:nvGrpSpPr>
          <p:cNvPr id="247" name="Google Shape;247;p26"/>
          <p:cNvGrpSpPr/>
          <p:nvPr/>
        </p:nvGrpSpPr>
        <p:grpSpPr>
          <a:xfrm>
            <a:off x="5168688" y="1154775"/>
            <a:ext cx="3813038" cy="1488600"/>
            <a:chOff x="5209838" y="861463"/>
            <a:chExt cx="3813038" cy="1488600"/>
          </a:xfrm>
        </p:grpSpPr>
        <p:sp>
          <p:nvSpPr>
            <p:cNvPr id="248" name="Google Shape;248;p26"/>
            <p:cNvSpPr txBox="1"/>
            <p:nvPr/>
          </p:nvSpPr>
          <p:spPr>
            <a:xfrm>
              <a:off x="6520575" y="861463"/>
              <a:ext cx="2502300" cy="14886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1600"/>
                </a:spcAft>
                <a:buNone/>
              </a:pPr>
              <a:r>
                <a:rPr lang="en" b="1">
                  <a:latin typeface="Calibri"/>
                  <a:ea typeface="Calibri"/>
                  <a:cs typeface="Calibri"/>
                  <a:sym typeface="Calibri"/>
                </a:rPr>
                <a:t>Help Me Quit demonstrates effective integration of health, wellbeing and sustainable development through preventative healthcare delivery.</a:t>
              </a:r>
              <a:endParaRPr b="1">
                <a:latin typeface="Calibri"/>
                <a:ea typeface="Calibri"/>
                <a:cs typeface="Calibri"/>
                <a:sym typeface="Calibri"/>
              </a:endParaRPr>
            </a:p>
          </p:txBody>
        </p:sp>
        <p:cxnSp>
          <p:nvCxnSpPr>
            <p:cNvPr id="249" name="Google Shape;249;p26"/>
            <p:cNvCxnSpPr/>
            <p:nvPr/>
          </p:nvCxnSpPr>
          <p:spPr>
            <a:xfrm>
              <a:off x="5209838" y="1705200"/>
              <a:ext cx="1286700" cy="0"/>
            </a:xfrm>
            <a:prstGeom prst="straightConnector1">
              <a:avLst/>
            </a:prstGeom>
            <a:noFill/>
            <a:ln w="9525" cap="flat" cmpd="sng">
              <a:solidFill>
                <a:srgbClr val="840D35"/>
              </a:solidFill>
              <a:prstDash val="solid"/>
              <a:round/>
              <a:headEnd type="none" w="sm" len="sm"/>
              <a:tailEnd type="oval" w="med" len="med"/>
            </a:ln>
          </p:spPr>
        </p:cxnSp>
      </p:grpSp>
      <p:grpSp>
        <p:nvGrpSpPr>
          <p:cNvPr id="250" name="Google Shape;250;p26"/>
          <p:cNvGrpSpPr/>
          <p:nvPr/>
        </p:nvGrpSpPr>
        <p:grpSpPr>
          <a:xfrm>
            <a:off x="5269938" y="2938900"/>
            <a:ext cx="3711913" cy="1641900"/>
            <a:chOff x="5209838" y="2785725"/>
            <a:chExt cx="3711913" cy="1641900"/>
          </a:xfrm>
        </p:grpSpPr>
        <p:sp>
          <p:nvSpPr>
            <p:cNvPr id="251" name="Google Shape;251;p26"/>
            <p:cNvSpPr txBox="1"/>
            <p:nvPr/>
          </p:nvSpPr>
          <p:spPr>
            <a:xfrm>
              <a:off x="6496550" y="2785725"/>
              <a:ext cx="2425200" cy="1641900"/>
            </a:xfrm>
            <a:prstGeom prst="rect">
              <a:avLst/>
            </a:prstGeom>
            <a:noFill/>
            <a:ln>
              <a:noFill/>
            </a:ln>
          </p:spPr>
          <p:txBody>
            <a:bodyPr spcFirstLastPara="1" wrap="square" lIns="91425" tIns="91425" rIns="91425" bIns="91425" anchor="ctr" anchorCtr="0">
              <a:noAutofit/>
            </a:bodyPr>
            <a:lstStyle/>
            <a:p>
              <a:pPr marL="0" lvl="0" indent="0" algn="just" rtl="0">
                <a:spcBef>
                  <a:spcPts val="0"/>
                </a:spcBef>
                <a:spcAft>
                  <a:spcPts val="1600"/>
                </a:spcAft>
                <a:buNone/>
              </a:pPr>
              <a:r>
                <a:rPr lang="en" b="1">
                  <a:latin typeface="Calibri"/>
                  <a:ea typeface="Calibri"/>
                  <a:cs typeface="Calibri"/>
                  <a:sym typeface="Calibri"/>
                </a:rPr>
                <a:t>The service reflects contemporary theories, policies and public health priorities focused on long-term population wellbeing.</a:t>
              </a:r>
              <a:endParaRPr b="1">
                <a:latin typeface="Calibri"/>
                <a:ea typeface="Calibri"/>
                <a:cs typeface="Calibri"/>
                <a:sym typeface="Calibri"/>
              </a:endParaRPr>
            </a:p>
          </p:txBody>
        </p:sp>
        <p:cxnSp>
          <p:nvCxnSpPr>
            <p:cNvPr id="252" name="Google Shape;252;p26"/>
            <p:cNvCxnSpPr/>
            <p:nvPr/>
          </p:nvCxnSpPr>
          <p:spPr>
            <a:xfrm>
              <a:off x="5209838" y="3648300"/>
              <a:ext cx="1286700" cy="0"/>
            </a:xfrm>
            <a:prstGeom prst="straightConnector1">
              <a:avLst/>
            </a:prstGeom>
            <a:noFill/>
            <a:ln w="9525" cap="flat" cmpd="sng">
              <a:solidFill>
                <a:srgbClr val="B6124A"/>
              </a:solidFill>
              <a:prstDash val="solid"/>
              <a:round/>
              <a:headEnd type="none" w="sm" len="sm"/>
              <a:tailEnd type="oval" w="med" len="med"/>
            </a:ln>
          </p:spPr>
        </p:cxnSp>
      </p:grpSp>
      <p:grpSp>
        <p:nvGrpSpPr>
          <p:cNvPr id="253" name="Google Shape;253;p26"/>
          <p:cNvGrpSpPr/>
          <p:nvPr/>
        </p:nvGrpSpPr>
        <p:grpSpPr>
          <a:xfrm>
            <a:off x="2664588" y="790213"/>
            <a:ext cx="3814835" cy="3790597"/>
            <a:chOff x="2662213" y="676344"/>
            <a:chExt cx="3814835" cy="3790597"/>
          </a:xfrm>
        </p:grpSpPr>
        <p:sp>
          <p:nvSpPr>
            <p:cNvPr id="254" name="Google Shape;254;p26"/>
            <p:cNvSpPr/>
            <p:nvPr/>
          </p:nvSpPr>
          <p:spPr>
            <a:xfrm rot="3600185">
              <a:off x="3169983" y="1184511"/>
              <a:ext cx="2774659" cy="2774659"/>
            </a:xfrm>
            <a:prstGeom prst="blockArc">
              <a:avLst>
                <a:gd name="adj1" fmla="val 12622480"/>
                <a:gd name="adj2" fmla="val 19781569"/>
                <a:gd name="adj3" fmla="val 20773"/>
              </a:avLst>
            </a:prstGeom>
            <a:solidFill>
              <a:srgbClr val="840D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6"/>
            <p:cNvSpPr/>
            <p:nvPr/>
          </p:nvSpPr>
          <p:spPr>
            <a:xfrm rot="10800000">
              <a:off x="3183490" y="1163229"/>
              <a:ext cx="2774700" cy="2774700"/>
            </a:xfrm>
            <a:prstGeom prst="blockArc">
              <a:avLst>
                <a:gd name="adj1" fmla="val 12622480"/>
                <a:gd name="adj2" fmla="val 19662822"/>
                <a:gd name="adj3" fmla="val 20729"/>
              </a:avLst>
            </a:prstGeom>
            <a:solidFill>
              <a:srgbClr val="B612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6"/>
            <p:cNvSpPr/>
            <p:nvPr/>
          </p:nvSpPr>
          <p:spPr>
            <a:xfrm rot="-3600185">
              <a:off x="3194618" y="1184114"/>
              <a:ext cx="2774659" cy="2774659"/>
            </a:xfrm>
            <a:prstGeom prst="blockArc">
              <a:avLst>
                <a:gd name="adj1" fmla="val 12622480"/>
                <a:gd name="adj2" fmla="val 19703271"/>
                <a:gd name="adj3" fmla="val 20851"/>
              </a:avLst>
            </a:prstGeom>
            <a:solidFill>
              <a:srgbClr val="E116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7" name="Google Shape;257;p26"/>
            <p:cNvGrpSpPr/>
            <p:nvPr/>
          </p:nvGrpSpPr>
          <p:grpSpPr>
            <a:xfrm rot="-7200165">
              <a:off x="3337679" y="2826785"/>
              <a:ext cx="585011" cy="585536"/>
              <a:chOff x="1967628" y="812211"/>
              <a:chExt cx="588000" cy="588000"/>
            </a:xfrm>
          </p:grpSpPr>
          <p:sp>
            <p:nvSpPr>
              <p:cNvPr id="258" name="Google Shape;258;p26"/>
              <p:cNvSpPr/>
              <p:nvPr/>
            </p:nvSpPr>
            <p:spPr>
              <a:xfrm rot="39023">
                <a:off x="1970909" y="815492"/>
                <a:ext cx="581437" cy="581437"/>
              </a:xfrm>
              <a:prstGeom prst="pie">
                <a:avLst>
                  <a:gd name="adj1" fmla="val 6190354"/>
                  <a:gd name="adj2" fmla="val 14996165"/>
                </a:avLst>
              </a:prstGeom>
              <a:solidFill>
                <a:srgbClr val="E1165B"/>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6"/>
              <p:cNvSpPr/>
              <p:nvPr/>
            </p:nvSpPr>
            <p:spPr>
              <a:xfrm rot="10800000">
                <a:off x="1970875" y="815525"/>
                <a:ext cx="581400" cy="581400"/>
              </a:xfrm>
              <a:prstGeom prst="pie">
                <a:avLst>
                  <a:gd name="adj1" fmla="val 4028252"/>
                  <a:gd name="adj2" fmla="val 17183677"/>
                </a:avLst>
              </a:prstGeom>
              <a:solidFill>
                <a:srgbClr val="E116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0" name="Google Shape;260;p26"/>
            <p:cNvGrpSpPr/>
            <p:nvPr/>
          </p:nvGrpSpPr>
          <p:grpSpPr>
            <a:xfrm>
              <a:off x="4264097" y="1180331"/>
              <a:ext cx="585001" cy="585530"/>
              <a:chOff x="1970048" y="811613"/>
              <a:chExt cx="588000" cy="588000"/>
            </a:xfrm>
          </p:grpSpPr>
          <p:sp>
            <p:nvSpPr>
              <p:cNvPr id="261" name="Google Shape;261;p26"/>
              <p:cNvSpPr/>
              <p:nvPr/>
            </p:nvSpPr>
            <p:spPr>
              <a:xfrm rot="39023">
                <a:off x="1973329" y="814894"/>
                <a:ext cx="581437" cy="581437"/>
              </a:xfrm>
              <a:prstGeom prst="pie">
                <a:avLst>
                  <a:gd name="adj1" fmla="val 6190354"/>
                  <a:gd name="adj2" fmla="val 14996165"/>
                </a:avLst>
              </a:prstGeom>
              <a:solidFill>
                <a:srgbClr val="840D35"/>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6"/>
              <p:cNvSpPr/>
              <p:nvPr/>
            </p:nvSpPr>
            <p:spPr>
              <a:xfrm rot="10800000">
                <a:off x="1973295" y="814927"/>
                <a:ext cx="581400" cy="581400"/>
              </a:xfrm>
              <a:prstGeom prst="pie">
                <a:avLst>
                  <a:gd name="adj1" fmla="val 4028252"/>
                  <a:gd name="adj2" fmla="val 17183677"/>
                </a:avLst>
              </a:prstGeom>
              <a:solidFill>
                <a:srgbClr val="840D3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26"/>
            <p:cNvGrpSpPr/>
            <p:nvPr/>
          </p:nvGrpSpPr>
          <p:grpSpPr>
            <a:xfrm rot="7200165">
              <a:off x="5229930" y="2804716"/>
              <a:ext cx="585011" cy="585536"/>
              <a:chOff x="1977085" y="811649"/>
              <a:chExt cx="588000" cy="588000"/>
            </a:xfrm>
          </p:grpSpPr>
          <p:sp>
            <p:nvSpPr>
              <p:cNvPr id="264" name="Google Shape;264;p26"/>
              <p:cNvSpPr/>
              <p:nvPr/>
            </p:nvSpPr>
            <p:spPr>
              <a:xfrm rot="39023">
                <a:off x="1980366" y="814930"/>
                <a:ext cx="581437" cy="581437"/>
              </a:xfrm>
              <a:prstGeom prst="pie">
                <a:avLst>
                  <a:gd name="adj1" fmla="val 6190354"/>
                  <a:gd name="adj2" fmla="val 14996165"/>
                </a:avLst>
              </a:prstGeom>
              <a:solidFill>
                <a:srgbClr val="B6124A"/>
              </a:solidFill>
              <a:ln>
                <a:noFill/>
              </a:ln>
              <a:effectLst>
                <a:outerShdw blurRad="142875" algn="bl" rotWithShape="0">
                  <a:srgbClr val="000000">
                    <a:alpha val="43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6"/>
              <p:cNvSpPr/>
              <p:nvPr/>
            </p:nvSpPr>
            <p:spPr>
              <a:xfrm rot="10800000">
                <a:off x="1980332" y="814963"/>
                <a:ext cx="581400" cy="581400"/>
              </a:xfrm>
              <a:prstGeom prst="pie">
                <a:avLst>
                  <a:gd name="adj1" fmla="val 4028252"/>
                  <a:gd name="adj2" fmla="val 17183677"/>
                </a:avLst>
              </a:prstGeom>
              <a:solidFill>
                <a:srgbClr val="B612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6" name="Google Shape;266;p26"/>
            <p:cNvSpPr txBox="1"/>
            <p:nvPr/>
          </p:nvSpPr>
          <p:spPr>
            <a:xfrm>
              <a:off x="4334550" y="1255312"/>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a:solidFill>
                    <a:srgbClr val="FFFFFF"/>
                  </a:solidFill>
                  <a:latin typeface="Roboto"/>
                  <a:ea typeface="Roboto"/>
                  <a:cs typeface="Roboto"/>
                  <a:sym typeface="Roboto"/>
                </a:rPr>
                <a:t>03 </a:t>
              </a:r>
              <a:endParaRPr sz="1600" b="1">
                <a:solidFill>
                  <a:srgbClr val="FFFFFF"/>
                </a:solidFill>
                <a:latin typeface="Roboto"/>
                <a:ea typeface="Roboto"/>
                <a:cs typeface="Roboto"/>
                <a:sym typeface="Roboto"/>
              </a:endParaRPr>
            </a:p>
          </p:txBody>
        </p:sp>
        <p:sp>
          <p:nvSpPr>
            <p:cNvPr id="267" name="Google Shape;267;p26"/>
            <p:cNvSpPr txBox="1"/>
            <p:nvPr/>
          </p:nvSpPr>
          <p:spPr>
            <a:xfrm>
              <a:off x="3375648" y="2887440"/>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a:solidFill>
                    <a:srgbClr val="FFFFFF"/>
                  </a:solidFill>
                  <a:latin typeface="Roboto"/>
                  <a:ea typeface="Roboto"/>
                  <a:cs typeface="Roboto"/>
                  <a:sym typeface="Roboto"/>
                </a:rPr>
                <a:t>01 </a:t>
              </a:r>
              <a:endParaRPr sz="1600" b="1">
                <a:solidFill>
                  <a:srgbClr val="FFFFFF"/>
                </a:solidFill>
                <a:latin typeface="Roboto"/>
                <a:ea typeface="Roboto"/>
                <a:cs typeface="Roboto"/>
                <a:sym typeface="Roboto"/>
              </a:endParaRPr>
            </a:p>
          </p:txBody>
        </p:sp>
        <p:sp>
          <p:nvSpPr>
            <p:cNvPr id="268" name="Google Shape;268;p26"/>
            <p:cNvSpPr txBox="1"/>
            <p:nvPr/>
          </p:nvSpPr>
          <p:spPr>
            <a:xfrm>
              <a:off x="5281877" y="2857865"/>
              <a:ext cx="509100" cy="267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600" b="1">
                  <a:solidFill>
                    <a:srgbClr val="FFFFFF"/>
                  </a:solidFill>
                  <a:latin typeface="Roboto"/>
                  <a:ea typeface="Roboto"/>
                  <a:cs typeface="Roboto"/>
                  <a:sym typeface="Roboto"/>
                </a:rPr>
                <a:t>02 </a:t>
              </a:r>
              <a:endParaRPr sz="1600" b="1">
                <a:solidFill>
                  <a:srgbClr val="FFFFFF"/>
                </a:solidFill>
                <a:latin typeface="Roboto"/>
                <a:ea typeface="Roboto"/>
                <a:cs typeface="Roboto"/>
                <a:sym typeface="Roboto"/>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27"/>
          <p:cNvSpPr txBox="1">
            <a:spLocks noGrp="1"/>
          </p:cNvSpPr>
          <p:nvPr>
            <p:ph type="title"/>
          </p:nvPr>
        </p:nvSpPr>
        <p:spPr>
          <a:xfrm>
            <a:off x="311700" y="161650"/>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Reference List</a:t>
            </a:r>
            <a:endParaRPr sz="2800">
              <a:solidFill>
                <a:schemeClr val="dk2"/>
              </a:solidFill>
              <a:latin typeface="Calibri"/>
              <a:ea typeface="Calibri"/>
              <a:cs typeface="Calibri"/>
              <a:sym typeface="Calibri"/>
            </a:endParaRPr>
          </a:p>
        </p:txBody>
      </p:sp>
      <p:sp>
        <p:nvSpPr>
          <p:cNvPr id="274" name="Google Shape;274;p27"/>
          <p:cNvSpPr txBox="1">
            <a:spLocks noGrp="1"/>
          </p:cNvSpPr>
          <p:nvPr>
            <p:ph type="body" idx="1"/>
          </p:nvPr>
        </p:nvSpPr>
        <p:spPr>
          <a:xfrm>
            <a:off x="56875" y="913774"/>
            <a:ext cx="8998200" cy="4229725"/>
          </a:xfrm>
          <a:prstGeom prst="rect">
            <a:avLst/>
          </a:prstGeom>
          <a:solidFill>
            <a:srgbClr val="FCE5CD"/>
          </a:solidFill>
        </p:spPr>
        <p:txBody>
          <a:bodyPr spcFirstLastPara="1" wrap="square" lIns="91425" tIns="91425" rIns="91425" bIns="91425" anchor="t" anchorCtr="0">
            <a:noAutofit/>
          </a:bodyPr>
          <a:lstStyle/>
          <a:p>
            <a:pPr marL="457200" lvl="0" indent="-306705" algn="just" rtl="0">
              <a:lnSpc>
                <a:spcPct val="80000"/>
              </a:lnSpc>
              <a:spcBef>
                <a:spcPts val="100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Benowitz, N.L., Samet, J., Soleimanpour, N. and Chaffee, B.W. (2023) “Biomarkers of improved health outcomes after smoking cessation,” </a:t>
            </a:r>
            <a:r>
              <a:rPr lang="en" sz="1230" i="1" dirty="0">
                <a:solidFill>
                  <a:srgbClr val="000000"/>
                </a:solidFill>
                <a:latin typeface="Calibri"/>
                <a:ea typeface="Calibri"/>
                <a:cs typeface="Calibri"/>
                <a:sym typeface="Calibri"/>
              </a:rPr>
              <a:t>Addiction Neuroscience</a:t>
            </a:r>
            <a:r>
              <a:rPr lang="en" sz="1230" dirty="0">
                <a:solidFill>
                  <a:srgbClr val="000000"/>
                </a:solidFill>
                <a:latin typeface="Calibri"/>
                <a:ea typeface="Calibri"/>
                <a:cs typeface="Calibri"/>
                <a:sym typeface="Calibri"/>
              </a:rPr>
              <a:t>, 5(9), pp. 100–504. Available at: https://doi.org/10.1016/j.addicn.2022.100054.</a:t>
            </a:r>
            <a:endParaRPr sz="1230" dirty="0">
              <a:solidFill>
                <a:srgbClr val="000000"/>
              </a:solidFill>
              <a:latin typeface="Calibri"/>
              <a:ea typeface="Calibri"/>
              <a:cs typeface="Calibri"/>
              <a:sym typeface="Calibri"/>
            </a:endParaRPr>
          </a:p>
          <a:p>
            <a:pPr marL="457200" lvl="0" indent="-306705" algn="just" rtl="0">
              <a:lnSpc>
                <a:spcPct val="80000"/>
              </a:lnSpc>
              <a:spcBef>
                <a:spcPts val="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Dorfner, F.J., Dada, A., Busch, F., Makowski, M.R., Han, T., Truhn, D., Kleesiek, J., Sushil, M., Adams, L.C. and Bressem, K.K. (2025) “Evaluating the effectiveness of biomedical fine-tuning for large language models on clinical tasks,” </a:t>
            </a:r>
            <a:r>
              <a:rPr lang="en" sz="1230" i="1" dirty="0">
                <a:solidFill>
                  <a:srgbClr val="000000"/>
                </a:solidFill>
                <a:latin typeface="Calibri"/>
                <a:ea typeface="Calibri"/>
                <a:cs typeface="Calibri"/>
                <a:sym typeface="Calibri"/>
              </a:rPr>
              <a:t>Journal of the American Medical Informatics Association</a:t>
            </a:r>
            <a:r>
              <a:rPr lang="en" sz="1230" dirty="0">
                <a:solidFill>
                  <a:srgbClr val="000000"/>
                </a:solidFill>
                <a:latin typeface="Calibri"/>
                <a:ea typeface="Calibri"/>
                <a:cs typeface="Calibri"/>
                <a:sym typeface="Calibri"/>
              </a:rPr>
              <a:t>, 32(6), pp. 1015–1024. Available at: https://doi.org/10.1093/jamia/ocaf045.</a:t>
            </a:r>
            <a:endParaRPr sz="1230" dirty="0">
              <a:solidFill>
                <a:srgbClr val="000000"/>
              </a:solidFill>
              <a:latin typeface="Calibri"/>
              <a:ea typeface="Calibri"/>
              <a:cs typeface="Calibri"/>
              <a:sym typeface="Calibri"/>
            </a:endParaRPr>
          </a:p>
          <a:p>
            <a:pPr marL="457200" lvl="0" indent="-306705" algn="just" rtl="0">
              <a:lnSpc>
                <a:spcPct val="80000"/>
              </a:lnSpc>
              <a:spcBef>
                <a:spcPts val="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Gov.Wales (2023) </a:t>
            </a:r>
            <a:r>
              <a:rPr lang="en" sz="1230" i="1" dirty="0">
                <a:solidFill>
                  <a:srgbClr val="000000"/>
                </a:solidFill>
                <a:latin typeface="Calibri"/>
                <a:ea typeface="Calibri"/>
                <a:cs typeface="Calibri"/>
                <a:sym typeface="Calibri"/>
              </a:rPr>
              <a:t>The well-being of future generations</a:t>
            </a:r>
            <a:r>
              <a:rPr lang="en" sz="1230" dirty="0">
                <a:solidFill>
                  <a:srgbClr val="000000"/>
                </a:solidFill>
                <a:latin typeface="Calibri"/>
                <a:ea typeface="Calibri"/>
                <a:cs typeface="Calibri"/>
                <a:sym typeface="Calibri"/>
              </a:rPr>
              <a:t>, </a:t>
            </a:r>
            <a:r>
              <a:rPr lang="en" sz="1230" i="1" dirty="0">
                <a:solidFill>
                  <a:srgbClr val="000000"/>
                </a:solidFill>
                <a:latin typeface="Calibri"/>
                <a:ea typeface="Calibri"/>
                <a:cs typeface="Calibri"/>
                <a:sym typeface="Calibri"/>
              </a:rPr>
              <a:t>GOV.WALES</a:t>
            </a:r>
            <a:r>
              <a:rPr lang="en" sz="1230" dirty="0">
                <a:solidFill>
                  <a:srgbClr val="000000"/>
                </a:solidFill>
                <a:latin typeface="Calibri"/>
                <a:ea typeface="Calibri"/>
                <a:cs typeface="Calibri"/>
                <a:sym typeface="Calibri"/>
              </a:rPr>
              <a:t>. Available at: https://www.gov.wales/well-being-of-future-generations-wales (Accessed: September 25, 2026).</a:t>
            </a:r>
            <a:endParaRPr sz="1230" dirty="0">
              <a:solidFill>
                <a:srgbClr val="000000"/>
              </a:solidFill>
              <a:latin typeface="Calibri"/>
              <a:ea typeface="Calibri"/>
              <a:cs typeface="Calibri"/>
              <a:sym typeface="Calibri"/>
            </a:endParaRPr>
          </a:p>
          <a:p>
            <a:pPr marL="457200" lvl="0" indent="-306705" algn="just" rtl="0">
              <a:lnSpc>
                <a:spcPct val="80000"/>
              </a:lnSpc>
              <a:spcBef>
                <a:spcPts val="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Hartmann‐Boyce, J., Ordóñez‐Mena, J.M., Livingstone‐Banks, J., Fanshawe, T.R., Lindson, N., Freeman, S.C., Sutton, A.J., Theodoulou, A. and Aveyard, P. (2022) “Behavioural programmes for cigarette smoking cessation: Investigating interactions between behavioural, motivational and delivery components in a systematic review and component network meta‐analysis,” </a:t>
            </a:r>
            <a:r>
              <a:rPr lang="en" sz="1230" i="1" dirty="0">
                <a:solidFill>
                  <a:srgbClr val="000000"/>
                </a:solidFill>
                <a:latin typeface="Calibri"/>
                <a:ea typeface="Calibri"/>
                <a:cs typeface="Calibri"/>
                <a:sym typeface="Calibri"/>
              </a:rPr>
              <a:t>Addiction</a:t>
            </a:r>
            <a:r>
              <a:rPr lang="en" sz="1230" dirty="0">
                <a:solidFill>
                  <a:srgbClr val="000000"/>
                </a:solidFill>
                <a:latin typeface="Calibri"/>
                <a:ea typeface="Calibri"/>
                <a:cs typeface="Calibri"/>
                <a:sym typeface="Calibri"/>
              </a:rPr>
              <a:t>, 117(8), pp. 428–440. Available at: https://doi.org/10.1111/add.15791.</a:t>
            </a:r>
            <a:endParaRPr sz="1230" dirty="0">
              <a:solidFill>
                <a:srgbClr val="000000"/>
              </a:solidFill>
              <a:latin typeface="Calibri"/>
              <a:ea typeface="Calibri"/>
              <a:cs typeface="Calibri"/>
              <a:sym typeface="Calibri"/>
            </a:endParaRPr>
          </a:p>
          <a:p>
            <a:pPr marL="457200" lvl="0" indent="-306705" algn="just" rtl="0">
              <a:lnSpc>
                <a:spcPct val="80000"/>
              </a:lnSpc>
              <a:spcBef>
                <a:spcPts val="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Hawes, E.S., Bontemps, A.P., Wagner, W.P., Hendricks, P.S., Lahti, A.C., Azuero, A. and Cropsey, K.L. (2026) “Comparison of remote to hybrid methods on recruitment and retention rates in a smoking cessation trial,” </a:t>
            </a:r>
            <a:r>
              <a:rPr lang="en" sz="1230" i="1" dirty="0">
                <a:solidFill>
                  <a:srgbClr val="000000"/>
                </a:solidFill>
                <a:latin typeface="Calibri"/>
                <a:ea typeface="Calibri"/>
                <a:cs typeface="Calibri"/>
                <a:sym typeface="Calibri"/>
              </a:rPr>
              <a:t>Drug and Alcohol Dependence</a:t>
            </a:r>
            <a:r>
              <a:rPr lang="en" sz="1230" dirty="0">
                <a:solidFill>
                  <a:srgbClr val="000000"/>
                </a:solidFill>
                <a:latin typeface="Calibri"/>
                <a:ea typeface="Calibri"/>
                <a:cs typeface="Calibri"/>
                <a:sym typeface="Calibri"/>
              </a:rPr>
              <a:t>, 278(2), pp. 112–976. Available at: https://doi.org/10.1016/j.drugalcdep.2025.112976.</a:t>
            </a:r>
            <a:endParaRPr sz="1230" dirty="0">
              <a:solidFill>
                <a:srgbClr val="000000"/>
              </a:solidFill>
              <a:latin typeface="Calibri"/>
              <a:ea typeface="Calibri"/>
              <a:cs typeface="Calibri"/>
              <a:sym typeface="Calibri"/>
            </a:endParaRPr>
          </a:p>
          <a:p>
            <a:pPr marL="457200" lvl="0" indent="-306705" algn="just" rtl="0">
              <a:lnSpc>
                <a:spcPct val="80000"/>
              </a:lnSpc>
              <a:spcBef>
                <a:spcPts val="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Hersi, M., Beck, A., Hamel, C., Esmaeilisaraji, L., Pussegoda, K., Austin, B., Ahmadzai, N., Pratt, M., Thuku, M., Yazdi, F., Bennett, A., Shaver, N., Vyas, N., Skidmore, B., Hutton, B., Manuel, D., Morrow, M., Pakhale, S., Presseau, J., Shea, B.J., Little, J., Moher, D. and Stevens, A. (2024) “Effectiveness of smoking cessation interventions among adults: An overview of systematic reviews,” </a:t>
            </a:r>
            <a:r>
              <a:rPr lang="en" sz="1230" i="1" dirty="0">
                <a:solidFill>
                  <a:srgbClr val="000000"/>
                </a:solidFill>
                <a:latin typeface="Calibri"/>
                <a:ea typeface="Calibri"/>
                <a:cs typeface="Calibri"/>
                <a:sym typeface="Calibri"/>
              </a:rPr>
              <a:t>Systematic Reviews</a:t>
            </a:r>
            <a:r>
              <a:rPr lang="en" sz="1230" dirty="0">
                <a:solidFill>
                  <a:srgbClr val="000000"/>
                </a:solidFill>
                <a:latin typeface="Calibri"/>
                <a:ea typeface="Calibri"/>
                <a:cs typeface="Calibri"/>
                <a:sym typeface="Calibri"/>
              </a:rPr>
              <a:t>, 13(1), pp. 179–190. Available at: https://doi.org/10.1186/s13643-024-02570-9.</a:t>
            </a:r>
            <a:endParaRPr sz="1230" dirty="0">
              <a:solidFill>
                <a:srgbClr val="000000"/>
              </a:solidFill>
              <a:latin typeface="Calibri"/>
              <a:ea typeface="Calibri"/>
              <a:cs typeface="Calibri"/>
              <a:sym typeface="Calibri"/>
            </a:endParaRPr>
          </a:p>
          <a:p>
            <a:pPr marL="457200" lvl="0" indent="-306705" algn="just" rtl="0">
              <a:lnSpc>
                <a:spcPct val="80000"/>
              </a:lnSpc>
              <a:spcBef>
                <a:spcPts val="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Jackson, S.E., Cox, S., Buss, V., Tattan‐Birch, H. and Brown, J. (2025) “Trends in smoking prevalence and socio‐economic inequalities across regions in England: A population study, 2006 to 2024,” </a:t>
            </a:r>
            <a:r>
              <a:rPr lang="en" sz="1230" i="1" dirty="0">
                <a:solidFill>
                  <a:srgbClr val="000000"/>
                </a:solidFill>
                <a:latin typeface="Calibri"/>
                <a:ea typeface="Calibri"/>
                <a:cs typeface="Calibri"/>
                <a:sym typeface="Calibri"/>
              </a:rPr>
              <a:t>Addiction</a:t>
            </a:r>
            <a:r>
              <a:rPr lang="en" sz="1230" dirty="0">
                <a:solidFill>
                  <a:srgbClr val="000000"/>
                </a:solidFill>
                <a:latin typeface="Calibri"/>
                <a:ea typeface="Calibri"/>
                <a:cs typeface="Calibri"/>
                <a:sym typeface="Calibri"/>
              </a:rPr>
              <a:t>, 50(2), pp. 287–305. Available at: https://doi.org/10.1111/add.70032.</a:t>
            </a:r>
            <a:endParaRPr sz="1230" dirty="0">
              <a:solidFill>
                <a:srgbClr val="000000"/>
              </a:solidFill>
              <a:latin typeface="Calibri"/>
              <a:ea typeface="Calibri"/>
              <a:cs typeface="Calibri"/>
              <a:sym typeface="Calibri"/>
            </a:endParaRPr>
          </a:p>
          <a:p>
            <a:pPr marL="457200" lvl="0" indent="-306705" algn="just" rtl="0">
              <a:lnSpc>
                <a:spcPct val="80000"/>
              </a:lnSpc>
              <a:spcBef>
                <a:spcPts val="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Jones, B. (2026) </a:t>
            </a:r>
            <a:r>
              <a:rPr lang="en" sz="1230" i="1" dirty="0">
                <a:solidFill>
                  <a:srgbClr val="000000"/>
                </a:solidFill>
                <a:latin typeface="Calibri"/>
                <a:ea typeface="Calibri"/>
                <a:cs typeface="Calibri"/>
                <a:sym typeface="Calibri"/>
              </a:rPr>
              <a:t>Help me quit Service Review - Public Health Wales</a:t>
            </a:r>
            <a:r>
              <a:rPr lang="en" sz="1230" dirty="0">
                <a:solidFill>
                  <a:srgbClr val="000000"/>
                </a:solidFill>
                <a:latin typeface="Calibri"/>
                <a:ea typeface="Calibri"/>
                <a:cs typeface="Calibri"/>
                <a:sym typeface="Calibri"/>
              </a:rPr>
              <a:t>, </a:t>
            </a:r>
            <a:r>
              <a:rPr lang="en" sz="1230" i="1" dirty="0">
                <a:solidFill>
                  <a:srgbClr val="000000"/>
                </a:solidFill>
                <a:latin typeface="Calibri"/>
                <a:ea typeface="Calibri"/>
                <a:cs typeface="Calibri"/>
                <a:sym typeface="Calibri"/>
              </a:rPr>
              <a:t>Public Health Wales -</a:t>
            </a:r>
            <a:r>
              <a:rPr lang="en" sz="1230" dirty="0">
                <a:solidFill>
                  <a:srgbClr val="000000"/>
                </a:solidFill>
                <a:latin typeface="Calibri"/>
                <a:ea typeface="Calibri"/>
                <a:cs typeface="Calibri"/>
                <a:sym typeface="Calibri"/>
              </a:rPr>
              <a:t>. Available at: https://phw.nhs.wales/reports/help-me-quit-service-review/ (Accessed: September 25, 2026).</a:t>
            </a:r>
            <a:endParaRPr sz="1230" dirty="0">
              <a:solidFill>
                <a:srgbClr val="000000"/>
              </a:solidFill>
              <a:latin typeface="Calibri"/>
              <a:ea typeface="Calibri"/>
              <a:cs typeface="Calibri"/>
              <a:sym typeface="Calibri"/>
            </a:endParaRPr>
          </a:p>
          <a:p>
            <a:pPr marL="457200" lvl="0" indent="-306705" algn="just" rtl="0">
              <a:lnSpc>
                <a:spcPct val="80000"/>
              </a:lnSpc>
              <a:spcBef>
                <a:spcPts val="0"/>
              </a:spcBef>
              <a:spcAft>
                <a:spcPts val="0"/>
              </a:spcAft>
              <a:buClr>
                <a:srgbClr val="000000"/>
              </a:buClr>
              <a:buSzPts val="1230"/>
              <a:buFont typeface="Calibri"/>
              <a:buChar char="●"/>
            </a:pPr>
            <a:r>
              <a:rPr lang="en" sz="1230" dirty="0">
                <a:solidFill>
                  <a:srgbClr val="000000"/>
                </a:solidFill>
                <a:latin typeface="Calibri"/>
                <a:ea typeface="Calibri"/>
                <a:cs typeface="Calibri"/>
                <a:sym typeface="Calibri"/>
              </a:rPr>
              <a:t>McGeoch, L.J., Ross, S., Massa, M.S., Lewington, S. and Clarke, R. (2023) "Cigarette smoking and risk of severe infectious respiratory diseases in UK adults: 12-Year follow-up of UK Biobank," </a:t>
            </a:r>
            <a:r>
              <a:rPr lang="en" sz="1230" i="1" dirty="0">
                <a:solidFill>
                  <a:srgbClr val="000000"/>
                </a:solidFill>
                <a:latin typeface="Calibri"/>
                <a:ea typeface="Calibri"/>
                <a:cs typeface="Calibri"/>
                <a:sym typeface="Calibri"/>
              </a:rPr>
              <a:t>Journal of Public Health</a:t>
            </a:r>
            <a:r>
              <a:rPr lang="en" sz="1230" dirty="0">
                <a:solidFill>
                  <a:srgbClr val="000000"/>
                </a:solidFill>
                <a:latin typeface="Calibri"/>
                <a:ea typeface="Calibri"/>
                <a:cs typeface="Calibri"/>
                <a:sym typeface="Calibri"/>
              </a:rPr>
              <a:t>, 45(4), pp. 428–440. Available at: https://doi.org/10.1093/pubmed/fdad090.</a:t>
            </a:r>
            <a:endParaRPr sz="1230" dirty="0">
              <a:solidFill>
                <a:srgbClr val="000000"/>
              </a:solidFill>
              <a:latin typeface="Calibri"/>
              <a:ea typeface="Calibri"/>
              <a:cs typeface="Calibri"/>
              <a:sym typeface="Calibri"/>
            </a:endParaRPr>
          </a:p>
          <a:p>
            <a:pPr marL="0" lvl="0" indent="0" algn="just" rtl="0">
              <a:lnSpc>
                <a:spcPct val="80000"/>
              </a:lnSpc>
              <a:spcBef>
                <a:spcPts val="1100"/>
              </a:spcBef>
              <a:spcAft>
                <a:spcPts val="1200"/>
              </a:spcAft>
              <a:buSzPts val="853"/>
              <a:buNone/>
            </a:pPr>
            <a:endParaRPr sz="1495" b="1" dirty="0">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28"/>
          <p:cNvSpPr txBox="1">
            <a:spLocks noGrp="1"/>
          </p:cNvSpPr>
          <p:nvPr>
            <p:ph type="title"/>
          </p:nvPr>
        </p:nvSpPr>
        <p:spPr>
          <a:xfrm>
            <a:off x="411700" y="328275"/>
            <a:ext cx="8520600" cy="645000"/>
          </a:xfrm>
          <a:prstGeom prst="rect">
            <a:avLst/>
          </a:prstGeom>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 sz="2800">
                <a:solidFill>
                  <a:schemeClr val="dk2"/>
                </a:solidFill>
                <a:latin typeface="Calibri"/>
                <a:ea typeface="Calibri"/>
                <a:cs typeface="Calibri"/>
                <a:sym typeface="Calibri"/>
              </a:rPr>
              <a:t>Reference List</a:t>
            </a:r>
            <a:endParaRPr sz="2800">
              <a:solidFill>
                <a:schemeClr val="dk2"/>
              </a:solidFill>
              <a:latin typeface="Calibri"/>
              <a:ea typeface="Calibri"/>
              <a:cs typeface="Calibri"/>
              <a:sym typeface="Calibri"/>
            </a:endParaRPr>
          </a:p>
        </p:txBody>
      </p:sp>
      <p:sp>
        <p:nvSpPr>
          <p:cNvPr id="280" name="Google Shape;280;p28"/>
          <p:cNvSpPr txBox="1">
            <a:spLocks noGrp="1"/>
          </p:cNvSpPr>
          <p:nvPr>
            <p:ph type="body" idx="1"/>
          </p:nvPr>
        </p:nvSpPr>
        <p:spPr>
          <a:xfrm>
            <a:off x="79100" y="1180400"/>
            <a:ext cx="8998500" cy="3843900"/>
          </a:xfrm>
          <a:prstGeom prst="rect">
            <a:avLst/>
          </a:prstGeom>
          <a:solidFill>
            <a:srgbClr val="FCE5CD"/>
          </a:solidFill>
        </p:spPr>
        <p:txBody>
          <a:bodyPr spcFirstLastPara="1" wrap="square" lIns="91425" tIns="91425" rIns="91425" bIns="91425" anchor="t" anchorCtr="0">
            <a:noAutofit/>
          </a:bodyPr>
          <a:lstStyle/>
          <a:p>
            <a:pPr marL="457200" lvl="0" indent="-304800" algn="just" rtl="0">
              <a:lnSpc>
                <a:spcPct val="100000"/>
              </a:lnSpc>
              <a:spcBef>
                <a:spcPts val="1000"/>
              </a:spcBef>
              <a:spcAft>
                <a:spcPts val="0"/>
              </a:spcAft>
              <a:buClr>
                <a:srgbClr val="000000"/>
              </a:buClr>
              <a:buSzPts val="1200"/>
              <a:buFont typeface="Calibri"/>
              <a:buChar char="●"/>
            </a:pPr>
            <a:r>
              <a:rPr lang="en" sz="1200">
                <a:solidFill>
                  <a:srgbClr val="000000"/>
                </a:solidFill>
                <a:latin typeface="Calibri"/>
                <a:ea typeface="Calibri"/>
                <a:cs typeface="Calibri"/>
                <a:sym typeface="Calibri"/>
              </a:rPr>
              <a:t>NHS Choices (2024) </a:t>
            </a:r>
            <a:r>
              <a:rPr lang="en" sz="1200" i="1">
                <a:solidFill>
                  <a:srgbClr val="000000"/>
                </a:solidFill>
                <a:latin typeface="Calibri"/>
                <a:ea typeface="Calibri"/>
                <a:cs typeface="Calibri"/>
                <a:sym typeface="Calibri"/>
              </a:rPr>
              <a:t>Quit smoking</a:t>
            </a:r>
            <a:r>
              <a:rPr lang="en" sz="1200">
                <a:solidFill>
                  <a:srgbClr val="000000"/>
                </a:solidFill>
                <a:latin typeface="Calibri"/>
                <a:ea typeface="Calibri"/>
                <a:cs typeface="Calibri"/>
                <a:sym typeface="Calibri"/>
              </a:rPr>
              <a:t>, </a:t>
            </a:r>
            <a:r>
              <a:rPr lang="en" sz="1200" i="1">
                <a:solidFill>
                  <a:srgbClr val="000000"/>
                </a:solidFill>
                <a:latin typeface="Calibri"/>
                <a:ea typeface="Calibri"/>
                <a:cs typeface="Calibri"/>
                <a:sym typeface="Calibri"/>
              </a:rPr>
              <a:t>NHS</a:t>
            </a:r>
            <a:r>
              <a:rPr lang="en" sz="1200">
                <a:solidFill>
                  <a:srgbClr val="000000"/>
                </a:solidFill>
                <a:latin typeface="Calibri"/>
                <a:ea typeface="Calibri"/>
                <a:cs typeface="Calibri"/>
                <a:sym typeface="Calibri"/>
              </a:rPr>
              <a:t>. Available at: https://www.nhs.uk/live-well/quit-smoking/ (Accessed: September 25, 2026).</a:t>
            </a:r>
            <a:endParaRPr sz="1200">
              <a:solidFill>
                <a:srgbClr val="000000"/>
              </a:solidFill>
              <a:latin typeface="Calibri"/>
              <a:ea typeface="Calibri"/>
              <a:cs typeface="Calibri"/>
              <a:sym typeface="Calibri"/>
            </a:endParaRPr>
          </a:p>
          <a:p>
            <a:pPr marL="457200" lvl="0" indent="-304800" algn="just" rtl="0">
              <a:lnSpc>
                <a:spcPct val="100000"/>
              </a:lnSpc>
              <a:spcBef>
                <a:spcPts val="0"/>
              </a:spcBef>
              <a:spcAft>
                <a:spcPts val="0"/>
              </a:spcAft>
              <a:buClr>
                <a:srgbClr val="000000"/>
              </a:buClr>
              <a:buSzPts val="1200"/>
              <a:buFont typeface="Calibri"/>
              <a:buChar char="●"/>
            </a:pPr>
            <a:r>
              <a:rPr lang="en" sz="1200">
                <a:solidFill>
                  <a:srgbClr val="000000"/>
                </a:solidFill>
                <a:latin typeface="Calibri"/>
                <a:ea typeface="Calibri"/>
                <a:cs typeface="Calibri"/>
                <a:sym typeface="Calibri"/>
              </a:rPr>
              <a:t>ONS (2023) </a:t>
            </a:r>
            <a:r>
              <a:rPr lang="en" sz="1200" i="1">
                <a:solidFill>
                  <a:srgbClr val="000000"/>
                </a:solidFill>
                <a:latin typeface="Calibri"/>
                <a:ea typeface="Calibri"/>
                <a:cs typeface="Calibri"/>
                <a:sym typeface="Calibri"/>
              </a:rPr>
              <a:t>Deprivation and the impact on smoking prevalence, England and Wales - Office for National Statistics</a:t>
            </a:r>
            <a:r>
              <a:rPr lang="en" sz="1200">
                <a:solidFill>
                  <a:srgbClr val="000000"/>
                </a:solidFill>
                <a:latin typeface="Calibri"/>
                <a:ea typeface="Calibri"/>
                <a:cs typeface="Calibri"/>
                <a:sym typeface="Calibri"/>
              </a:rPr>
              <a:t>, </a:t>
            </a:r>
            <a:r>
              <a:rPr lang="en" sz="1200" i="1">
                <a:solidFill>
                  <a:srgbClr val="000000"/>
                </a:solidFill>
                <a:latin typeface="Calibri"/>
                <a:ea typeface="Calibri"/>
                <a:cs typeface="Calibri"/>
                <a:sym typeface="Calibri"/>
              </a:rPr>
              <a:t>www.ons.gov.uk</a:t>
            </a:r>
            <a:r>
              <a:rPr lang="en" sz="1200">
                <a:solidFill>
                  <a:srgbClr val="000000"/>
                </a:solidFill>
                <a:latin typeface="Calibri"/>
                <a:ea typeface="Calibri"/>
                <a:cs typeface="Calibri"/>
                <a:sym typeface="Calibri"/>
              </a:rPr>
              <a:t>. Available at: https://www.ons.gov.uk/peoplepopulationandcommunity/healthandsocialcare/drugusealcoholandsmoking/bulletins/deprivationandtheimpactonsmokingprevalenceenglandandwales/2017to2021 (Accessed: September 25, 2026).</a:t>
            </a:r>
            <a:endParaRPr sz="1200">
              <a:solidFill>
                <a:srgbClr val="000000"/>
              </a:solidFill>
              <a:latin typeface="Calibri"/>
              <a:ea typeface="Calibri"/>
              <a:cs typeface="Calibri"/>
              <a:sym typeface="Calibri"/>
            </a:endParaRPr>
          </a:p>
          <a:p>
            <a:pPr marL="457200" lvl="0" indent="-304800" algn="just" rtl="0">
              <a:lnSpc>
                <a:spcPct val="100000"/>
              </a:lnSpc>
              <a:spcBef>
                <a:spcPts val="0"/>
              </a:spcBef>
              <a:spcAft>
                <a:spcPts val="0"/>
              </a:spcAft>
              <a:buClr>
                <a:srgbClr val="000000"/>
              </a:buClr>
              <a:buSzPts val="1200"/>
              <a:buFont typeface="Calibri"/>
              <a:buChar char="●"/>
            </a:pPr>
            <a:r>
              <a:rPr lang="en" sz="1200">
                <a:solidFill>
                  <a:srgbClr val="000000"/>
                </a:solidFill>
                <a:latin typeface="Calibri"/>
                <a:ea typeface="Calibri"/>
                <a:cs typeface="Calibri"/>
                <a:sym typeface="Calibri"/>
              </a:rPr>
              <a:t>Schramme, T. (2023) “Health as complete well-being: The WHO definition and beyond,” </a:t>
            </a:r>
            <a:r>
              <a:rPr lang="en" sz="1200" i="1">
                <a:solidFill>
                  <a:srgbClr val="000000"/>
                </a:solidFill>
                <a:latin typeface="Calibri"/>
                <a:ea typeface="Calibri"/>
                <a:cs typeface="Calibri"/>
                <a:sym typeface="Calibri"/>
              </a:rPr>
              <a:t>Public Health Ethics</a:t>
            </a:r>
            <a:r>
              <a:rPr lang="en" sz="1200">
                <a:solidFill>
                  <a:srgbClr val="000000"/>
                </a:solidFill>
                <a:latin typeface="Calibri"/>
                <a:ea typeface="Calibri"/>
                <a:cs typeface="Calibri"/>
                <a:sym typeface="Calibri"/>
              </a:rPr>
              <a:t>, 16(3), pp. 210–218. Available at: https://doi.org/10.1093/phe/phad017.</a:t>
            </a:r>
            <a:endParaRPr sz="1200">
              <a:solidFill>
                <a:srgbClr val="000000"/>
              </a:solidFill>
              <a:latin typeface="Calibri"/>
              <a:ea typeface="Calibri"/>
              <a:cs typeface="Calibri"/>
              <a:sym typeface="Calibri"/>
            </a:endParaRPr>
          </a:p>
          <a:p>
            <a:pPr marL="457200" lvl="0" indent="-304800" algn="just" rtl="0">
              <a:lnSpc>
                <a:spcPct val="100000"/>
              </a:lnSpc>
              <a:spcBef>
                <a:spcPts val="0"/>
              </a:spcBef>
              <a:spcAft>
                <a:spcPts val="0"/>
              </a:spcAft>
              <a:buClr>
                <a:srgbClr val="000000"/>
              </a:buClr>
              <a:buSzPts val="1200"/>
              <a:buFont typeface="Calibri"/>
              <a:buChar char="●"/>
            </a:pPr>
            <a:r>
              <a:rPr lang="en" sz="1200">
                <a:solidFill>
                  <a:srgbClr val="000000"/>
                </a:solidFill>
                <a:latin typeface="Calibri"/>
                <a:ea typeface="Calibri"/>
                <a:cs typeface="Calibri"/>
                <a:sym typeface="Calibri"/>
              </a:rPr>
              <a:t>Taylor, E., Tattan‐Birch, H., Brown, J. and Jackson, S. (2026) “Using aggregated ethnicity categories masks inequalities in smoking prevalence in England,” </a:t>
            </a:r>
            <a:r>
              <a:rPr lang="en" sz="1200" i="1">
                <a:solidFill>
                  <a:srgbClr val="000000"/>
                </a:solidFill>
                <a:latin typeface="Calibri"/>
                <a:ea typeface="Calibri"/>
                <a:cs typeface="Calibri"/>
                <a:sym typeface="Calibri"/>
              </a:rPr>
              <a:t>Addiction</a:t>
            </a:r>
            <a:r>
              <a:rPr lang="en" sz="1200">
                <a:solidFill>
                  <a:srgbClr val="000000"/>
                </a:solidFill>
                <a:latin typeface="Calibri"/>
                <a:ea typeface="Calibri"/>
                <a:cs typeface="Calibri"/>
                <a:sym typeface="Calibri"/>
              </a:rPr>
              <a:t>, 121(8), pp. 2234–2241. Available at: https://doi.org/10.1111/add.70427.</a:t>
            </a:r>
            <a:endParaRPr sz="1200">
              <a:solidFill>
                <a:srgbClr val="000000"/>
              </a:solidFill>
              <a:latin typeface="Calibri"/>
              <a:ea typeface="Calibri"/>
              <a:cs typeface="Calibri"/>
              <a:sym typeface="Calibri"/>
            </a:endParaRPr>
          </a:p>
          <a:p>
            <a:pPr marL="457200" lvl="0" indent="-304800" algn="just" rtl="0">
              <a:lnSpc>
                <a:spcPct val="100000"/>
              </a:lnSpc>
              <a:spcBef>
                <a:spcPts val="0"/>
              </a:spcBef>
              <a:spcAft>
                <a:spcPts val="0"/>
              </a:spcAft>
              <a:buClr>
                <a:srgbClr val="000000"/>
              </a:buClr>
              <a:buSzPts val="1200"/>
              <a:buFont typeface="Calibri"/>
              <a:buChar char="●"/>
            </a:pPr>
            <a:r>
              <a:rPr lang="en" sz="1200">
                <a:solidFill>
                  <a:srgbClr val="000000"/>
                </a:solidFill>
                <a:latin typeface="Calibri"/>
                <a:ea typeface="Calibri"/>
                <a:cs typeface="Calibri"/>
                <a:sym typeface="Calibri"/>
              </a:rPr>
              <a:t>United Nations (2025) </a:t>
            </a:r>
            <a:r>
              <a:rPr lang="en" sz="1200" i="1">
                <a:solidFill>
                  <a:srgbClr val="000000"/>
                </a:solidFill>
                <a:latin typeface="Calibri"/>
                <a:ea typeface="Calibri"/>
                <a:cs typeface="Calibri"/>
                <a:sym typeface="Calibri"/>
              </a:rPr>
              <a:t>The sustainable development goals - United Nations Sustainable Development</a:t>
            </a:r>
            <a:r>
              <a:rPr lang="en" sz="1200">
                <a:solidFill>
                  <a:srgbClr val="000000"/>
                </a:solidFill>
                <a:latin typeface="Calibri"/>
                <a:ea typeface="Calibri"/>
                <a:cs typeface="Calibri"/>
                <a:sym typeface="Calibri"/>
              </a:rPr>
              <a:t>, </a:t>
            </a:r>
            <a:r>
              <a:rPr lang="en" sz="1200" i="1">
                <a:solidFill>
                  <a:srgbClr val="000000"/>
                </a:solidFill>
                <a:latin typeface="Calibri"/>
                <a:ea typeface="Calibri"/>
                <a:cs typeface="Calibri"/>
                <a:sym typeface="Calibri"/>
              </a:rPr>
              <a:t>United Nations Sustainable Development</a:t>
            </a:r>
            <a:r>
              <a:rPr lang="en" sz="1200">
                <a:solidFill>
                  <a:srgbClr val="000000"/>
                </a:solidFill>
                <a:latin typeface="Calibri"/>
                <a:ea typeface="Calibri"/>
                <a:cs typeface="Calibri"/>
                <a:sym typeface="Calibri"/>
              </a:rPr>
              <a:t>. Available at: https://www.un.org/sustainabledevelopment/development-goals/ (Accessed: September 25, 2026).</a:t>
            </a:r>
            <a:endParaRPr sz="1200">
              <a:solidFill>
                <a:srgbClr val="000000"/>
              </a:solidFill>
              <a:latin typeface="Calibri"/>
              <a:ea typeface="Calibri"/>
              <a:cs typeface="Calibri"/>
              <a:sym typeface="Calibri"/>
            </a:endParaRPr>
          </a:p>
          <a:p>
            <a:pPr marL="457200" lvl="0" indent="-304800" algn="just" rtl="0">
              <a:lnSpc>
                <a:spcPct val="100000"/>
              </a:lnSpc>
              <a:spcBef>
                <a:spcPts val="0"/>
              </a:spcBef>
              <a:spcAft>
                <a:spcPts val="0"/>
              </a:spcAft>
              <a:buClr>
                <a:srgbClr val="000000"/>
              </a:buClr>
              <a:buSzPts val="1200"/>
              <a:buFont typeface="Calibri"/>
              <a:buChar char="●"/>
            </a:pPr>
            <a:r>
              <a:rPr lang="en" sz="1200">
                <a:solidFill>
                  <a:srgbClr val="000000"/>
                </a:solidFill>
                <a:latin typeface="Calibri"/>
                <a:ea typeface="Calibri"/>
                <a:cs typeface="Calibri"/>
                <a:sym typeface="Calibri"/>
              </a:rPr>
              <a:t>WHO (2025) </a:t>
            </a:r>
            <a:r>
              <a:rPr lang="en" sz="1200" i="1">
                <a:solidFill>
                  <a:srgbClr val="000000"/>
                </a:solidFill>
                <a:latin typeface="Calibri"/>
                <a:ea typeface="Calibri"/>
                <a:cs typeface="Calibri"/>
                <a:sym typeface="Calibri"/>
              </a:rPr>
              <a:t>Health and Well-Being</a:t>
            </a:r>
            <a:r>
              <a:rPr lang="en" sz="1200">
                <a:solidFill>
                  <a:srgbClr val="000000"/>
                </a:solidFill>
                <a:latin typeface="Calibri"/>
                <a:ea typeface="Calibri"/>
                <a:cs typeface="Calibri"/>
                <a:sym typeface="Calibri"/>
              </a:rPr>
              <a:t>, </a:t>
            </a:r>
            <a:r>
              <a:rPr lang="en" sz="1200" i="1">
                <a:solidFill>
                  <a:srgbClr val="000000"/>
                </a:solidFill>
                <a:latin typeface="Calibri"/>
                <a:ea typeface="Calibri"/>
                <a:cs typeface="Calibri"/>
                <a:sym typeface="Calibri"/>
              </a:rPr>
              <a:t>World Health Organisation</a:t>
            </a:r>
            <a:r>
              <a:rPr lang="en" sz="1200">
                <a:solidFill>
                  <a:srgbClr val="000000"/>
                </a:solidFill>
                <a:latin typeface="Calibri"/>
                <a:ea typeface="Calibri"/>
                <a:cs typeface="Calibri"/>
                <a:sym typeface="Calibri"/>
              </a:rPr>
              <a:t>. Available at: https://www.who.int/data/gho/data/major-themes/health-and-well-being (Accessed: September 25, 2026).</a:t>
            </a:r>
            <a:endParaRPr sz="1200">
              <a:solidFill>
                <a:srgbClr val="000000"/>
              </a:solidFill>
              <a:latin typeface="Calibri"/>
              <a:ea typeface="Calibri"/>
              <a:cs typeface="Calibri"/>
              <a:sym typeface="Calibri"/>
            </a:endParaRPr>
          </a:p>
          <a:p>
            <a:pPr marL="457200" lvl="0" indent="-304800" algn="just" rtl="0">
              <a:lnSpc>
                <a:spcPct val="100000"/>
              </a:lnSpc>
              <a:spcBef>
                <a:spcPts val="0"/>
              </a:spcBef>
              <a:spcAft>
                <a:spcPts val="0"/>
              </a:spcAft>
              <a:buClr>
                <a:srgbClr val="000000"/>
              </a:buClr>
              <a:buSzPts val="1200"/>
              <a:buFont typeface="Calibri"/>
              <a:buChar char="●"/>
            </a:pPr>
            <a:r>
              <a:rPr lang="en" sz="1200">
                <a:solidFill>
                  <a:srgbClr val="000000"/>
                </a:solidFill>
                <a:latin typeface="Calibri"/>
                <a:ea typeface="Calibri"/>
                <a:cs typeface="Calibri"/>
                <a:sym typeface="Calibri"/>
              </a:rPr>
              <a:t>Woodrow, N., Gillespie, D., Kitchin, L., O’Brien, M., Chapman, S., Chng, N.R., Passey, A., Aquino, M.R.J., Clarke, Z. and Goyder, E. (2024) “Reintroducing face-to-face support alongside remote support to form a hybrid stop smoking service in England: A formative mixed methods evaluation,” </a:t>
            </a:r>
            <a:r>
              <a:rPr lang="en" sz="1200" i="1">
                <a:solidFill>
                  <a:srgbClr val="000000"/>
                </a:solidFill>
                <a:latin typeface="Calibri"/>
                <a:ea typeface="Calibri"/>
                <a:cs typeface="Calibri"/>
                <a:sym typeface="Calibri"/>
              </a:rPr>
              <a:t>BMC Public Health</a:t>
            </a:r>
            <a:r>
              <a:rPr lang="en" sz="1200">
                <a:solidFill>
                  <a:srgbClr val="000000"/>
                </a:solidFill>
                <a:latin typeface="Calibri"/>
                <a:ea typeface="Calibri"/>
                <a:cs typeface="Calibri"/>
                <a:sym typeface="Calibri"/>
              </a:rPr>
              <a:t>, 24(1), pp. 1–7. Available at: https://doi.org/10.1186/s12889-024-18235-0.</a:t>
            </a:r>
            <a:endParaRPr sz="1200">
              <a:solidFill>
                <a:srgbClr val="000000"/>
              </a:solidFill>
              <a:latin typeface="Calibri"/>
              <a:ea typeface="Calibri"/>
              <a:cs typeface="Calibri"/>
              <a:sym typeface="Calibri"/>
            </a:endParaRPr>
          </a:p>
          <a:p>
            <a:pPr marL="457200" lvl="0" indent="-304800" algn="just" rtl="0">
              <a:lnSpc>
                <a:spcPct val="100000"/>
              </a:lnSpc>
              <a:spcBef>
                <a:spcPts val="0"/>
              </a:spcBef>
              <a:spcAft>
                <a:spcPts val="0"/>
              </a:spcAft>
              <a:buClr>
                <a:srgbClr val="000000"/>
              </a:buClr>
              <a:buSzPts val="1200"/>
              <a:buFont typeface="Calibri"/>
              <a:buChar char="●"/>
            </a:pPr>
            <a:r>
              <a:rPr lang="en" sz="1200">
                <a:solidFill>
                  <a:srgbClr val="000000"/>
                </a:solidFill>
                <a:latin typeface="Calibri"/>
                <a:ea typeface="Calibri"/>
                <a:cs typeface="Calibri"/>
                <a:sym typeface="Calibri"/>
              </a:rPr>
              <a:t>Yu, Q., Huang, C., Tian, Y., Yang, J., Li, X., Ning, M., Chen, Z., Du, J., He, J. and Li, Y. (2024) "Factors associated with clinical nurses' mental health: A qualitative study applying the social ecological model," </a:t>
            </a:r>
            <a:r>
              <a:rPr lang="en" sz="1200" i="1">
                <a:solidFill>
                  <a:srgbClr val="000000"/>
                </a:solidFill>
                <a:latin typeface="Calibri"/>
                <a:ea typeface="Calibri"/>
                <a:cs typeface="Calibri"/>
                <a:sym typeface="Calibri"/>
              </a:rPr>
              <a:t>BMC Nursing</a:t>
            </a:r>
            <a:r>
              <a:rPr lang="en" sz="1200">
                <a:solidFill>
                  <a:srgbClr val="000000"/>
                </a:solidFill>
                <a:latin typeface="Calibri"/>
                <a:ea typeface="Calibri"/>
                <a:cs typeface="Calibri"/>
                <a:sym typeface="Calibri"/>
              </a:rPr>
              <a:t>, 23(1), pp. 1–7. Available at: https://doi.org/10.1186/s12912-024-02005-9. </a:t>
            </a:r>
            <a:endParaRPr sz="1200" b="1">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TotalTime>
  <Words>3103</Words>
  <Application>Microsoft Office PowerPoint</Application>
  <PresentationFormat>On-screen Show (16:9)</PresentationFormat>
  <Paragraphs>110</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Playfair Display</vt:lpstr>
      <vt:lpstr>Roboto</vt:lpstr>
      <vt:lpstr>Calibri</vt:lpstr>
      <vt:lpstr>Lato</vt:lpstr>
      <vt:lpstr>Blue &amp; Gold</vt:lpstr>
      <vt:lpstr>Student Name: Bertha Amoah   Student ID: 2324071   Lecturer’s Name:  Zakiyyah Ahmed   Module Code: BMHP6030  Submission Date:  15/10/2026.    Module Title: Health, Wellbeing and Sustainable Development    </vt:lpstr>
      <vt:lpstr>Title: Critically Evaluating the Integration of Health, Wellbeing and Sustainable Development in Health and Social Care: A Case Study of Help Me Quit Wales</vt:lpstr>
      <vt:lpstr>Introduction</vt:lpstr>
      <vt:lpstr>Defining Health, Wellbeing and Sustainable Development</vt:lpstr>
      <vt:lpstr>Theoretical Perspectives</vt:lpstr>
      <vt:lpstr>Sustainable Development Goals (SDGs), Health and Wellbeing </vt:lpstr>
      <vt:lpstr>Policy and Governance Influencing Help Me Quit</vt:lpstr>
      <vt:lpstr>Health, Wellbeing and Service Delivery Impact</vt:lpstr>
      <vt:lpstr>Help Me Quit Wales - Service Overview </vt:lpstr>
      <vt:lpstr>Behaviour Change Theory in Help Me Quit Wales</vt:lpstr>
      <vt:lpstr>Evidence of Effectiveness</vt:lpstr>
      <vt:lpstr>Equity, Access and Health Inequalities</vt:lpstr>
      <vt:lpstr>Recommendations and Future Improvements</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bertha amoah</dc:creator>
  <cp:lastModifiedBy>Bertha Quarschie Ep Amoah (2324071)</cp:lastModifiedBy>
  <cp:revision>1</cp:revision>
  <dcterms:modified xsi:type="dcterms:W3CDTF">2026-10-11T14:57:10Z</dcterms:modified>
</cp:coreProperties>
</file>