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79" r:id="rId5"/>
    <p:sldId id="278" r:id="rId6"/>
    <p:sldId id="289" r:id="rId7"/>
    <p:sldId id="292" r:id="rId8"/>
    <p:sldId id="290" r:id="rId9"/>
    <p:sldId id="291" r:id="rId10"/>
    <p:sldId id="28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59484" autoAdjust="0"/>
  </p:normalViewPr>
  <p:slideViewPr>
    <p:cSldViewPr snapToGrid="0">
      <p:cViewPr varScale="1">
        <p:scale>
          <a:sx n="63" d="100"/>
          <a:sy n="63" d="100"/>
        </p:scale>
        <p:origin x="102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087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aria.heffernan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3014" y="1341439"/>
            <a:ext cx="7165975" cy="30194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dirty="0"/>
              <a:t>BA Leadership and Management </a:t>
            </a:r>
            <a:r>
              <a:rPr lang="en-GB" altLang="en-US" sz="3200" b="1" dirty="0" err="1"/>
              <a:t>SfWP</a:t>
            </a:r>
            <a:br>
              <a:rPr lang="en-GB" altLang="en-US" sz="3200" b="1" dirty="0"/>
            </a:br>
            <a:br>
              <a:rPr lang="en-GB" altLang="en-US" sz="2800" b="1" dirty="0"/>
            </a:br>
            <a:r>
              <a:rPr lang="en-GB" altLang="en-US" sz="2800" b="1" dirty="0"/>
              <a:t>Strategic  Management </a:t>
            </a:r>
            <a:br>
              <a:rPr lang="en-GB" altLang="en-US" sz="2800" b="1" dirty="0"/>
            </a:br>
            <a:br>
              <a:rPr lang="en-GB" altLang="en-US" sz="2800" b="1" dirty="0"/>
            </a:br>
            <a:r>
              <a:rPr lang="en-GB" altLang="en-US" sz="2800" dirty="0"/>
              <a:t>Module code: BMSW6104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Introductory Session Week Commencing : Monday  24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 April 2023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78401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/>
              <a:t>Maria Heffernan</a:t>
            </a:r>
          </a:p>
          <a:p>
            <a:pPr marL="0" indent="0">
              <a:buNone/>
              <a:defRPr/>
            </a:pPr>
            <a:r>
              <a:rPr lang="en-GB" sz="4000" dirty="0">
                <a:hlinkClick r:id="rId3"/>
              </a:rPr>
              <a:t>Maria.heffernan@uwtsd.ac.uk</a:t>
            </a:r>
            <a:endParaRPr lang="en-GB" sz="4000" dirty="0"/>
          </a:p>
          <a:p>
            <a:pPr marL="0" indent="0">
              <a:buNone/>
              <a:defRPr/>
            </a:pPr>
            <a:r>
              <a:rPr lang="en-GB" sz="4000" dirty="0"/>
              <a:t>Moodle access: BMSW6104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B6225-7706-427B-BCDF-2583159A0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8C15B-C61F-4C2B-8FF4-4C9C96FF6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AIM(S)</a:t>
            </a:r>
            <a:endParaRPr lang="en-GB" dirty="0"/>
          </a:p>
          <a:p>
            <a:pPr lvl="0" fontAlgn="base" hangingPunct="0"/>
            <a:r>
              <a:rPr lang="en-GB" dirty="0"/>
              <a:t>To develop a holistic understanding of organisations’ strategic direction via their  </a:t>
            </a:r>
          </a:p>
          <a:p>
            <a:pPr fontAlgn="base" hangingPunct="0"/>
            <a:r>
              <a:rPr lang="en-GB" dirty="0"/>
              <a:t>        interaction with the internal and external environment.</a:t>
            </a:r>
          </a:p>
          <a:p>
            <a:r>
              <a:rPr lang="en-GB" b="1" dirty="0"/>
              <a:t>LEARNING OUTCOMES</a:t>
            </a:r>
            <a:endParaRPr lang="en-GB" dirty="0"/>
          </a:p>
          <a:p>
            <a:pPr hangingPunct="0"/>
            <a:r>
              <a:rPr lang="en-GB" dirty="0"/>
              <a:t>Upon the successful completion of this module, the student should be able to:</a:t>
            </a:r>
          </a:p>
          <a:p>
            <a:pPr lvl="0" fontAlgn="base" hangingPunct="0"/>
            <a:r>
              <a:rPr lang="en-GB" dirty="0"/>
              <a:t>critically appraise an organisation’s strategic direction;</a:t>
            </a:r>
          </a:p>
          <a:p>
            <a:pPr lvl="0" fontAlgn="base" hangingPunct="0"/>
            <a:r>
              <a:rPr lang="en-GB" dirty="0"/>
              <a:t>critically analyse the components of an organisation’s internal and external  environment; </a:t>
            </a:r>
          </a:p>
          <a:p>
            <a:pPr lvl="0" fontAlgn="base" hangingPunct="0"/>
            <a:r>
              <a:rPr lang="en-GB" dirty="0"/>
              <a:t>critically evaluate  stakeholder expectations;</a:t>
            </a:r>
          </a:p>
          <a:p>
            <a:pPr lvl="0" fontAlgn="base" hangingPunct="0"/>
            <a:r>
              <a:rPr lang="en-GB" dirty="0"/>
              <a:t>formulate and verify new strategies for sustainable growth.</a:t>
            </a:r>
          </a:p>
          <a:p>
            <a:pPr fontAlgn="base" hangingPunct="0"/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02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CE93A-6D80-4A33-9ABC-7E640FCD0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76D32-09F7-4524-8094-929627A44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Strategy-</a:t>
            </a:r>
          </a:p>
          <a:p>
            <a:r>
              <a:rPr lang="en-GB" dirty="0"/>
              <a:t>Strategy Positioning Schools</a:t>
            </a:r>
          </a:p>
          <a:p>
            <a:r>
              <a:rPr lang="en-GB" dirty="0"/>
              <a:t>Strategic Analysis- Analysing the Environment</a:t>
            </a:r>
          </a:p>
          <a:p>
            <a:r>
              <a:rPr lang="en-GB" dirty="0"/>
              <a:t>Models to be included in this SOW- Boston Matrix, Stakeholder Analysis, PESTLE, SWOT, Porter’s 5 Forces, Porter’s Generic .</a:t>
            </a:r>
          </a:p>
          <a:p>
            <a:r>
              <a:rPr lang="en-GB" dirty="0"/>
              <a:t>Analysing and Evaluating Resource Capabilities</a:t>
            </a:r>
          </a:p>
          <a:p>
            <a:r>
              <a:rPr lang="en-GB" dirty="0"/>
              <a:t>Symptoms and Causes of Decline</a:t>
            </a:r>
          </a:p>
          <a:p>
            <a:r>
              <a:rPr lang="en-GB" dirty="0"/>
              <a:t>Acquisitions and Diversification.</a:t>
            </a:r>
          </a:p>
          <a:p>
            <a:r>
              <a:rPr lang="en-GB" dirty="0"/>
              <a:t>Strategic Options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349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258EC-18BE-47B2-B2DA-EDE5D9E27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0C607-D783-47D5-9E23-BB73A17EB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Strategic management in different contexts; Corporate\level strategy and business level strategy. </a:t>
            </a:r>
          </a:p>
          <a:p>
            <a:pPr lvl="0" fontAlgn="base" hangingPunct="0"/>
            <a:r>
              <a:rPr lang="en-GB" dirty="0"/>
              <a:t>Strategic management in practice; to include the strategic position, strategic choices strategy into action and development processes.</a:t>
            </a:r>
          </a:p>
          <a:p>
            <a:pPr lvl="0" fontAlgn="base" hangingPunct="0"/>
            <a:r>
              <a:rPr lang="en-GB" dirty="0"/>
              <a:t>Strategic analysis; to include macro environment analysis using PEST and other frameworks, five forces framework, defining strategic groups and critical success factors.</a:t>
            </a:r>
          </a:p>
          <a:p>
            <a:pPr lvl="0" fontAlgn="base" hangingPunct="0"/>
            <a:r>
              <a:rPr lang="en-GB" dirty="0"/>
              <a:t>Resource, competence and strategic capability. The strategic importance of resources, core competences and organisation capabilities. Using SWOT matrix.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474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E3C9-F501-4742-A85A-EF6D449FD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5D92-D62A-4452-88A8-A675258D7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 hangingPunct="0"/>
            <a:r>
              <a:rPr lang="en-GB" dirty="0"/>
              <a:t>Stakeholder expectation and organisational purpose; to include the importance of governance stakeholder mapping and ethical issues and their impact on strategic development. </a:t>
            </a:r>
          </a:p>
          <a:p>
            <a:pPr lvl="0" fontAlgn="base" hangingPunct="0"/>
            <a:r>
              <a:rPr lang="en-GB" dirty="0"/>
              <a:t>Corporate level strategy to include product diversity, international diversity, corporate parenting roles and portfolio management.</a:t>
            </a:r>
          </a:p>
          <a:p>
            <a:pPr lvl="0" fontAlgn="base" hangingPunct="0"/>
            <a:r>
              <a:rPr lang="en-GB" dirty="0"/>
              <a:t>Strategic evaluation and selection; to include the various strategic development methods available to organisations (internal, acquisition and alliance).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6776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FCF51-C915-4248-830F-EE4333C33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6415-785A-471B-88FE-6E9962B87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Individual:</a:t>
            </a:r>
          </a:p>
          <a:p>
            <a:r>
              <a:rPr lang="en-GB" sz="3200" dirty="0"/>
              <a:t>Report (4,500 words)</a:t>
            </a:r>
          </a:p>
          <a:p>
            <a:r>
              <a:rPr lang="en-GB" sz="3200" dirty="0"/>
              <a:t>Due: Friday </a:t>
            </a:r>
            <a:r>
              <a:rPr lang="en-GB" sz="3200"/>
              <a:t>7th  July </a:t>
            </a:r>
            <a:r>
              <a:rPr lang="en-GB" sz="3200" dirty="0"/>
              <a:t>2023 at 15:00 (3pm)</a:t>
            </a:r>
          </a:p>
        </p:txBody>
      </p:sp>
    </p:spTree>
    <p:extLst>
      <p:ext uri="{BB962C8B-B14F-4D97-AF65-F5344CB8AC3E}">
        <p14:creationId xmlns:p14="http://schemas.microsoft.com/office/powerpoint/2010/main" val="160023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22" ma:contentTypeDescription="Create a new document." ma:contentTypeScope="" ma:versionID="a978c0187ecde264adcaf29a38e485ec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b918a4c89e73d6f50f2c800316baad09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2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3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5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A5FE0D7E-D9F4-4D0B-8542-10A6187D58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6AD343B-177C-45F2-A975-048E9EC642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AE510DF-759E-4792-A57A-ECA7D3083CBF}">
  <ds:schemaRefs>
    <ds:schemaRef ds:uri="http://purl.org/dc/terms/"/>
    <ds:schemaRef ds:uri="http://purl.org/dc/elements/1.1/"/>
    <ds:schemaRef ds:uri="92c24619-d6d5-42cf-b618-23d930ad9f20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762</TotalTime>
  <Words>341</Words>
  <Application>Microsoft Office PowerPoint</Application>
  <PresentationFormat>Widescreen</PresentationFormat>
  <Paragraphs>41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BA Leadership and Management SfWP  Strategic  Management   Module code: BMSW6104  Introductory Session Week Commencing : Monday  24th April 2023</vt:lpstr>
      <vt:lpstr>PowerPoint Presentation</vt:lpstr>
      <vt:lpstr>PowerPoint Presentation</vt:lpstr>
      <vt:lpstr>SOW</vt:lpstr>
      <vt:lpstr>Indicative Content</vt:lpstr>
      <vt:lpstr>PowerPoint Presentation</vt:lpstr>
      <vt:lpstr>Assessment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Maria Heffernan</cp:lastModifiedBy>
  <cp:revision>35</cp:revision>
  <dcterms:created xsi:type="dcterms:W3CDTF">2020-04-22T20:36:53Z</dcterms:created>
  <dcterms:modified xsi:type="dcterms:W3CDTF">2023-03-26T12:31:45Z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