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21"/>
    <p:restoredTop sz="95680"/>
  </p:normalViewPr>
  <p:slideViewPr>
    <p:cSldViewPr snapToGrid="0">
      <p:cViewPr varScale="1">
        <p:scale>
          <a:sx n="109" d="100"/>
          <a:sy n="109" d="100"/>
        </p:scale>
        <p:origin x="44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10/18/23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10/18/23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10/18/23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09ADC9-6EAF-4268-9415-1ED5ECFA2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standing in front of Waldorf Astoria New York&#10;&#10;Description automatically generated">
            <a:extLst>
              <a:ext uri="{FF2B5EF4-FFF2-40B4-BE49-F238E27FC236}">
                <a16:creationId xmlns:a16="http://schemas.microsoft.com/office/drawing/2014/main" id="{3F8288FE-366B-BFC6-9E49-3ABF34C5AAA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44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A373B1-6BD2-1C33-5973-FB62924817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>
            <a:normAutofit/>
          </a:bodyPr>
          <a:lstStyle/>
          <a:p>
            <a:r>
              <a:rPr lang="en-RO" dirty="0">
                <a:effectLst/>
                <a:latin typeface="CIDFont+F2"/>
                <a:ea typeface="Calibri" panose="020F0502020204030204" pitchFamily="34" charset="0"/>
                <a:cs typeface="Times New Roman" panose="02020603050405020304" pitchFamily="18" charset="0"/>
              </a:rPr>
              <a:t>Wal</a:t>
            </a:r>
            <a:r>
              <a:rPr lang="en-US" dirty="0" err="1">
                <a:effectLst/>
                <a:latin typeface="CIDFont+F2"/>
                <a:ea typeface="Calibri" panose="020F0502020204030204" pitchFamily="34" charset="0"/>
                <a:cs typeface="Times New Roman" panose="02020603050405020304" pitchFamily="18" charset="0"/>
              </a:rPr>
              <a:t>dorf</a:t>
            </a:r>
            <a:r>
              <a:rPr lang="en-RO" dirty="0">
                <a:effectLst/>
                <a:latin typeface="CIDFont+F2"/>
                <a:ea typeface="Calibri" panose="020F0502020204030204" pitchFamily="34" charset="0"/>
                <a:cs typeface="Times New Roman" panose="02020603050405020304" pitchFamily="18" charset="0"/>
              </a:rPr>
              <a:t> Astoria </a:t>
            </a:r>
            <a:endParaRPr lang="en-RO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9B493E-0E04-E022-78AD-25FBFE7090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4396" y="3956279"/>
            <a:ext cx="10984674" cy="1086237"/>
          </a:xfrm>
        </p:spPr>
        <p:txBody>
          <a:bodyPr>
            <a:normAutofit fontScale="77500" lnSpcReduction="20000"/>
          </a:bodyPr>
          <a:lstStyle/>
          <a:p>
            <a:r>
              <a:rPr lang="en-GB" sz="1400" dirty="0"/>
              <a:t>The role and importance of quality service, hospitality, and guest services within the hotel industry</a:t>
            </a:r>
          </a:p>
          <a:p>
            <a:endParaRPr lang="en-GB" sz="1400" dirty="0"/>
          </a:p>
          <a:p>
            <a:r>
              <a:rPr lang="en-GB" sz="1400" dirty="0"/>
              <a:t>Module: </a:t>
            </a:r>
            <a:r>
              <a:rPr lang="en-GB" sz="1400" dirty="0">
                <a:effectLst/>
                <a:latin typeface="CIDFont+F3"/>
              </a:rPr>
              <a:t>Hospitality and Guest Services -</a:t>
            </a:r>
            <a:r>
              <a:rPr lang="en-GB" sz="1400" dirty="0"/>
              <a:t> BMIH4003</a:t>
            </a:r>
          </a:p>
          <a:p>
            <a:r>
              <a:rPr lang="en-GB" sz="1400" dirty="0"/>
              <a:t>Student: Roxana </a:t>
            </a:r>
            <a:r>
              <a:rPr lang="en-GB" sz="1400" dirty="0" err="1"/>
              <a:t>Pesu</a:t>
            </a:r>
            <a:endParaRPr lang="en-GB" sz="1400" dirty="0"/>
          </a:p>
          <a:p>
            <a:r>
              <a:rPr lang="en-GB" sz="1400" dirty="0"/>
              <a:t>Student ID Number: 2243649</a:t>
            </a:r>
          </a:p>
          <a:p>
            <a:r>
              <a:rPr lang="en-GB" sz="1400" dirty="0"/>
              <a:t>Lecturer: Daniel Payne</a:t>
            </a:r>
          </a:p>
          <a:p>
            <a:endParaRPr lang="en-RO" sz="1400" dirty="0"/>
          </a:p>
        </p:txBody>
      </p:sp>
    </p:spTree>
    <p:extLst>
      <p:ext uri="{BB962C8B-B14F-4D97-AF65-F5344CB8AC3E}">
        <p14:creationId xmlns:p14="http://schemas.microsoft.com/office/powerpoint/2010/main" val="10027181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C96282C0-351C-48EE-A89D-D662C5DB2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7A22D6-1323-DE7C-4159-B70A348D9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>
            <a:normAutofit/>
          </a:bodyPr>
          <a:lstStyle/>
          <a:p>
            <a:r>
              <a:rPr lang="en-RO" dirty="0"/>
              <a:t>Table of contents</a:t>
            </a:r>
          </a:p>
        </p:txBody>
      </p:sp>
      <p:pic>
        <p:nvPicPr>
          <p:cNvPr id="14" name="Picture 4" descr="Empty office chairs">
            <a:extLst>
              <a:ext uri="{FF2B5EF4-FFF2-40B4-BE49-F238E27FC236}">
                <a16:creationId xmlns:a16="http://schemas.microsoft.com/office/drawing/2014/main" id="{88A6C20E-1737-4300-9F37-760CAE8D0A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951" r="24959" b="-1"/>
          <a:stretch/>
        </p:blipFill>
        <p:spPr>
          <a:xfrm>
            <a:off x="-1" y="10"/>
            <a:ext cx="4373546" cy="6857990"/>
          </a:xfrm>
          <a:prstGeom prst="rect">
            <a:avLst/>
          </a:prstGeom>
        </p:spPr>
      </p:pic>
      <p:sp>
        <p:nvSpPr>
          <p:cNvPr id="15" name="Rectangle 10">
            <a:extLst>
              <a:ext uri="{FF2B5EF4-FFF2-40B4-BE49-F238E27FC236}">
                <a16:creationId xmlns:a16="http://schemas.microsoft.com/office/drawing/2014/main" id="{1B35EC73-2F87-44A7-B231-91053659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F5EF7-1993-9819-D38E-2253DA60B1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0824" y="2286000"/>
            <a:ext cx="6176776" cy="3581400"/>
          </a:xfrm>
        </p:spPr>
        <p:txBody>
          <a:bodyPr>
            <a:normAutofit/>
          </a:bodyPr>
          <a:lstStyle/>
          <a:p>
            <a:r>
              <a:rPr lang="en-US" sz="1700">
                <a:effectLst/>
                <a:latin typeface="+mj-lt"/>
                <a:ea typeface="+mj-ea"/>
                <a:cs typeface="+mj-cs"/>
              </a:rPr>
              <a:t>Waldorf Astoria: An Emblem of Luxury and Elegance </a:t>
            </a:r>
          </a:p>
          <a:p>
            <a:r>
              <a:rPr lang="en-GB" sz="17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Waldorf Astoria's Main Consumers</a:t>
            </a:r>
          </a:p>
          <a:p>
            <a:r>
              <a:rPr lang="en-US" sz="1700">
                <a:effectLst/>
                <a:latin typeface="+mj-lt"/>
                <a:ea typeface="+mj-ea"/>
                <a:cs typeface="+mj-cs"/>
              </a:rPr>
              <a:t>Reasons for Waldorf Astoria's Appeal to Its Main Consumers</a:t>
            </a:r>
          </a:p>
          <a:p>
            <a:r>
              <a:rPr lang="en-US" sz="1700">
                <a:effectLst/>
                <a:latin typeface="+mj-lt"/>
                <a:ea typeface="+mj-ea"/>
                <a:cs typeface="+mj-cs"/>
              </a:rPr>
              <a:t>Nature, Scope, and Role of Guest Services and Facilities</a:t>
            </a:r>
          </a:p>
          <a:p>
            <a:r>
              <a:rPr lang="en-US" sz="1700">
                <a:effectLst/>
                <a:latin typeface="+mj-lt"/>
                <a:ea typeface="+mj-ea"/>
                <a:cs typeface="+mj-cs"/>
              </a:rPr>
              <a:t>Guest Services and Facilities at Waldorf Astoria</a:t>
            </a:r>
          </a:p>
          <a:p>
            <a:r>
              <a:rPr lang="en-US" sz="1700">
                <a:effectLst/>
                <a:latin typeface="+mj-lt"/>
                <a:ea typeface="+mj-ea"/>
                <a:cs typeface="+mj-cs"/>
              </a:rPr>
              <a:t>Importance of Hospitality and Meeting/Exceeding Guest Expectations</a:t>
            </a:r>
          </a:p>
          <a:p>
            <a:r>
              <a:rPr lang="en-US" sz="1700">
                <a:effectLst/>
              </a:rPr>
              <a:t>References</a:t>
            </a:r>
            <a:endParaRPr lang="en-US" sz="1700">
              <a:effectLst/>
              <a:latin typeface="+mj-lt"/>
              <a:ea typeface="+mj-ea"/>
              <a:cs typeface="+mj-cs"/>
            </a:endParaRPr>
          </a:p>
          <a:p>
            <a:endParaRPr lang="en-US" sz="1700">
              <a:effectLst/>
              <a:latin typeface="+mj-lt"/>
              <a:ea typeface="+mj-ea"/>
              <a:cs typeface="+mj-cs"/>
            </a:endParaRPr>
          </a:p>
          <a:p>
            <a:endParaRPr lang="en-RO" sz="1700"/>
          </a:p>
        </p:txBody>
      </p:sp>
    </p:spTree>
    <p:extLst>
      <p:ext uri="{BB962C8B-B14F-4D97-AF65-F5344CB8AC3E}">
        <p14:creationId xmlns:p14="http://schemas.microsoft.com/office/powerpoint/2010/main" val="11155266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793B903-AB42-42A0-AE97-93D366679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16E34C-4CC9-6EE9-947B-4467F8FEEC8B}"/>
              </a:ext>
            </a:extLst>
          </p:cNvPr>
          <p:cNvSpPr txBox="1"/>
          <p:nvPr/>
        </p:nvSpPr>
        <p:spPr>
          <a:xfrm>
            <a:off x="1909762" y="604838"/>
            <a:ext cx="8372476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89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Waldorf Astoria: An Emblem of Luxury and Elegance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D5A934-7177-1852-B5CB-1ED7020C040D}"/>
              </a:ext>
            </a:extLst>
          </p:cNvPr>
          <p:cNvSpPr txBox="1"/>
          <p:nvPr/>
        </p:nvSpPr>
        <p:spPr>
          <a:xfrm>
            <a:off x="781830" y="1155067"/>
            <a:ext cx="4004483" cy="3581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 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Historical Roots: The Waldorf Astoria traces its origins to New York City in the late 19th century. It began as two separate hotels owned by feuding relatives: the Waldorf Hotel and the Astoria Hotel.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Luxury and Prestige: Over the decades, the brand has become synonymous with unparalleled luxury and impeccable service. Its iconic status has attracted celebrities, political figures, and royalty (Moreno, 2012).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Global Expansion: From its initial location on Park Avenue in New York City, the brand has expanded globally, with properties in major cities and luxury destinations worldwide.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Architectural Marvels: Many Waldorf Astoria properties are housed in architecturally significant buildings, representing a blend of historical charm and modern luxury.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Culinary Excellence: The brand is also renowned for its culinary contributions, notably the creation of the Waldorf Salad.</a:t>
            </a:r>
          </a:p>
        </p:txBody>
      </p:sp>
      <p:pic>
        <p:nvPicPr>
          <p:cNvPr id="8" name="Picture 7" descr="A car parked outside of a building&#10;&#10;Description automatically generated">
            <a:extLst>
              <a:ext uri="{FF2B5EF4-FFF2-40B4-BE49-F238E27FC236}">
                <a16:creationId xmlns:a16="http://schemas.microsoft.com/office/drawing/2014/main" id="{FDD54EAB-E3A4-E0A6-6E92-90FAE9513B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387" y="1547550"/>
            <a:ext cx="7108755" cy="4050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753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E807223-DF88-4D6D-970E-08919E5E0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61D8973-EAA9-459A-AF59-BBB4233D6C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442B40-0BD3-3BDD-BBA7-A8BB10816681}"/>
              </a:ext>
            </a:extLst>
          </p:cNvPr>
          <p:cNvSpPr txBox="1"/>
          <p:nvPr/>
        </p:nvSpPr>
        <p:spPr>
          <a:xfrm>
            <a:off x="706695" y="1312623"/>
            <a:ext cx="5389305" cy="3581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endParaRPr lang="en-US" sz="1400" dirty="0">
              <a:solidFill>
                <a:schemeClr val="tx2"/>
              </a:solidFill>
              <a:effectLst/>
            </a:endParaRP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Affluent Travelers: The Waldorf Astoria primarily attracts wealthy individuals seeking luxurious accommodations. Its upscale amenities and services cater to those who are willing to pay a premium for top-tier experiences (Smith, 2010).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Business Executives: Given its prime locations in major cities, the brand is a favorite among business executives. It offers spaces for corporate events and meetings, making it a preferred choice for the business elite (Johnson, 2015).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Celebrities and Public Figures: Historically, the Waldorf Astoria has been a haven for celebrities, politicians, and other public figures. Its reputation for privacy and exclusivity ensures a discreet stay for high-profile guests (Smith, 2010).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Couples on Romantic Getaways: With its sumptuous suites and world-class dining options, many couples choose the Waldorf Astoria for romantic escapes and honeymoons.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Cultural and Event Tourists: Due to its history and cultural significance, many tourists, especially those interested in architecture and history, choose to experience the iconic brand first-hand (Johnson, 2015).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Global Tourists: With its expansion to various global destinations, Waldorf Astoria attracts international travelers seeking familiar luxury in foreign lands.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BEA8A33-C0D0-416D-8359-724B8828C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7A260C55-5F88-6A2C-A00D-69DF32075F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356" r="36068" b="-1"/>
          <a:stretch/>
        </p:blipFill>
        <p:spPr>
          <a:xfrm>
            <a:off x="7612260" y="10"/>
            <a:ext cx="4579739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B04A468-C0DA-BFB9-83ED-E4BB205F3C0A}"/>
              </a:ext>
            </a:extLst>
          </p:cNvPr>
          <p:cNvSpPr txBox="1"/>
          <p:nvPr/>
        </p:nvSpPr>
        <p:spPr>
          <a:xfrm>
            <a:off x="706695" y="528935"/>
            <a:ext cx="60939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Waldorf Astoria's Main Consumers:</a:t>
            </a:r>
          </a:p>
        </p:txBody>
      </p:sp>
    </p:spTree>
    <p:extLst>
      <p:ext uri="{BB962C8B-B14F-4D97-AF65-F5344CB8AC3E}">
        <p14:creationId xmlns:p14="http://schemas.microsoft.com/office/powerpoint/2010/main" val="2890944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E807223-DF88-4D6D-970E-08919E5E0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96282C0-351C-48EE-A89D-D662C5DB2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673B1C-C748-13A3-BE0F-F87341CABEB2}"/>
              </a:ext>
            </a:extLst>
          </p:cNvPr>
          <p:cNvSpPr txBox="1"/>
          <p:nvPr/>
        </p:nvSpPr>
        <p:spPr>
          <a:xfrm>
            <a:off x="5100824" y="685800"/>
            <a:ext cx="6176776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 defTabSz="914400">
              <a:lnSpc>
                <a:spcPct val="89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Reasons for Waldorf Astoria's Appeal to Its Main Consumers:</a:t>
            </a:r>
          </a:p>
        </p:txBody>
      </p:sp>
      <p:pic>
        <p:nvPicPr>
          <p:cNvPr id="7" name="Picture 6" descr="A bedroom with a bed and a chandelier&#10;&#10;Description automatically generated">
            <a:extLst>
              <a:ext uri="{FF2B5EF4-FFF2-40B4-BE49-F238E27FC236}">
                <a16:creationId xmlns:a16="http://schemas.microsoft.com/office/drawing/2014/main" id="{EEC5242F-8461-68EC-A535-E1AAB75016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172" r="37259" b="-1"/>
          <a:stretch/>
        </p:blipFill>
        <p:spPr>
          <a:xfrm>
            <a:off x="-1" y="10"/>
            <a:ext cx="4373546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1B35EC73-2F87-44A7-B231-91053659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77DB5C-5C64-018F-CDB3-12269FEC744C}"/>
              </a:ext>
            </a:extLst>
          </p:cNvPr>
          <p:cNvSpPr txBox="1"/>
          <p:nvPr/>
        </p:nvSpPr>
        <p:spPr>
          <a:xfrm>
            <a:off x="5038450" y="1935271"/>
            <a:ext cx="6675455" cy="3581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endParaRPr lang="en-US" sz="1400" dirty="0">
              <a:solidFill>
                <a:schemeClr val="tx2"/>
              </a:solidFill>
              <a:effectLst/>
            </a:endParaRP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Exceptional Service: The Waldorf Astoria is renowned for its meticulous attention to detail and impeccable service. Affluent travelers and high-profile guests value the personalized service that ensures a hassle-free stay (Smith, 2010).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Historical Significance: The hotel's rich history and cultural relevance attract those who appreciate luxury with a touch of historical charm. Many celebrities and public figures often desire to be a part of its storied legacy (Johnson, 2015).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Exclusive Privacy: Given its reputation for maintaining guest confidentiality, celebrities and business executives choose the Waldorf Astoria to guarantee discretion and privacy (Smith, 2010).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State-of-the-art Amenities: For business travelers, the brand offers top-tier amenities like modern conference rooms, speedy Wi-Fi, and other essential services that facilitate corporate activities (Johnson, 2015).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Gourmet Dining Options: Culinary experiences at the Waldorf Astoria are unparalleled. Affluent travelers and couples often seek destinations that offer world-class dining experiences, making this a significant attraction (Smith, 2010).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Prime Locations: Being strategically located in major cities and exotic locales ensures that both business travelers and leisure tourists have easy access to key attractions and business hubs.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2195648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E807223-DF88-4D6D-970E-08919E5E0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61D8973-EAA9-459A-AF59-BBB4233D6C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F1DA5B-8E33-9C2D-CBD6-B12CC73AACC3}"/>
              </a:ext>
            </a:extLst>
          </p:cNvPr>
          <p:cNvSpPr txBox="1"/>
          <p:nvPr/>
        </p:nvSpPr>
        <p:spPr>
          <a:xfrm>
            <a:off x="706695" y="428625"/>
            <a:ext cx="5793475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 defTabSz="914400">
              <a:lnSpc>
                <a:spcPct val="89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Nature, Scope, and Role of Guest Services and Facilities: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91EDC5-8604-25F2-CF69-9C053AB19043}"/>
              </a:ext>
            </a:extLst>
          </p:cNvPr>
          <p:cNvSpPr txBox="1"/>
          <p:nvPr/>
        </p:nvSpPr>
        <p:spPr>
          <a:xfrm>
            <a:off x="177875" y="1486088"/>
            <a:ext cx="7205785" cy="3581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 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Guest services and facilities primarily revolve around ensuring guests have an enjoyable and comfortable experience during their stay (Andrews, 2011).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They encompass both the tangible (physical facilities) and intangible (services and experiences) offerings provided by a hospitality establishment.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Accommodation: Rooms, suites, and specialized lodging options tailored to diverse needs.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Dining Options: On-site restaurants, cafes, bars, and in-room dining services.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Recreational Amenities: Such as fitness centers, swimming pools, spas, and entertainment areas.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Business Amenities: Including business centers, Wi-Fi, meeting rooms, and conference facilities (Baker, 2013).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Concierge Services: Assistance with tour bookings, transportation, and local recommendations.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Additional Facilities: May range from childcare centers, shuttle services, to laundry and valet.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Guest Satisfaction: Ensuring that all guest needs and preferences are met, leading to positive reviews and recommendations (Andrews, 2011).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Revenue Generation: Enhanced facilities and services can lead to increased bookings and on-site spending.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Competitive Edge: Distinguishing the establishment from competitors in the market.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sz="1400" dirty="0">
                <a:solidFill>
                  <a:schemeClr val="tx2"/>
                </a:solidFill>
                <a:effectLst/>
              </a:rPr>
              <a:t>Brand Reputation: Consistent and high-quality services and facilities help in building a positive brand image and loyalty (Baker, 2013).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BEA8A33-C0D0-416D-8359-724B8828C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 descr="Long room with a long table and chairs&#10;&#10;Description automatically generated">
            <a:extLst>
              <a:ext uri="{FF2B5EF4-FFF2-40B4-BE49-F238E27FC236}">
                <a16:creationId xmlns:a16="http://schemas.microsoft.com/office/drawing/2014/main" id="{594A6227-5AD7-6D66-5DAC-1DFF57B0D9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47" r="15963"/>
          <a:stretch/>
        </p:blipFill>
        <p:spPr>
          <a:xfrm>
            <a:off x="7612260" y="10"/>
            <a:ext cx="457973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0836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E807223-DF88-4D6D-970E-08919E5E0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8B556C4-7E49-4C36-845D-FC58F5073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oup of people eating food&#10;&#10;Description automatically generated">
            <a:extLst>
              <a:ext uri="{FF2B5EF4-FFF2-40B4-BE49-F238E27FC236}">
                <a16:creationId xmlns:a16="http://schemas.microsoft.com/office/drawing/2014/main" id="{58C1C0FB-ADDA-65EF-2F0B-252CC97A9BF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8136" b="7909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BAE416-6C67-A83A-441A-0A6A41863A5B}"/>
              </a:ext>
            </a:extLst>
          </p:cNvPr>
          <p:cNvSpPr txBox="1"/>
          <p:nvPr/>
        </p:nvSpPr>
        <p:spPr>
          <a:xfrm>
            <a:off x="1371600" y="9906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 defTabSz="914400">
              <a:lnSpc>
                <a:spcPct val="89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Guest Services and Facilities at Waldorf Astoria: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54C9F3-67AC-9C56-AFE1-3A829C0E1BE9}"/>
              </a:ext>
            </a:extLst>
          </p:cNvPr>
          <p:cNvSpPr txBox="1"/>
          <p:nvPr/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dirty="0">
                <a:solidFill>
                  <a:schemeClr val="tx2"/>
                </a:solidFill>
                <a:effectLst/>
              </a:rPr>
              <a:t> 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dirty="0">
                <a:solidFill>
                  <a:schemeClr val="tx2"/>
                </a:solidFill>
                <a:effectLst/>
              </a:rPr>
              <a:t>Accommodation: Luxurious rooms and suites reflecting the brand's historical elegance and modern comforts (Smith, 2010).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dirty="0">
                <a:solidFill>
                  <a:schemeClr val="tx2"/>
                </a:solidFill>
                <a:effectLst/>
              </a:rPr>
              <a:t>Dining: Gourmet dining experiences in on-site restaurants, famously known for creations like the Waldorf Salad (</a:t>
            </a:r>
            <a:r>
              <a:rPr lang="en-US" dirty="0" err="1">
                <a:solidFill>
                  <a:schemeClr val="tx2"/>
                </a:solidFill>
                <a:effectLst/>
              </a:rPr>
              <a:t>Tschirky</a:t>
            </a:r>
            <a:r>
              <a:rPr lang="en-US" dirty="0">
                <a:solidFill>
                  <a:schemeClr val="tx2"/>
                </a:solidFill>
                <a:effectLst/>
              </a:rPr>
              <a:t>, 1896).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dirty="0">
                <a:solidFill>
                  <a:schemeClr val="tx2"/>
                </a:solidFill>
                <a:effectLst/>
              </a:rPr>
              <a:t>Recreational Amenities: World-class spas, fitness centers, and sometimes exclusive golf courses catering to the elite (Smith, 2010).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dirty="0">
                <a:solidFill>
                  <a:schemeClr val="tx2"/>
                </a:solidFill>
                <a:effectLst/>
              </a:rPr>
              <a:t>Business Facilities: State-of-the-art conference rooms and business centers, ideal for corporate events and meetings (Johnson, 2015).</a:t>
            </a:r>
          </a:p>
          <a:p>
            <a:pPr marL="384048" lvl="0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Char char=""/>
            </a:pPr>
            <a:r>
              <a:rPr lang="en-US" dirty="0">
                <a:solidFill>
                  <a:schemeClr val="tx2"/>
                </a:solidFill>
                <a:effectLst/>
              </a:rPr>
              <a:t>Concierge Services: Personalized guest assistance, from theatre bookings to guided city tours.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01158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793B903-AB42-42A0-AE97-93D366679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0686B2-F08C-B7A1-7E77-F564D0C50615}"/>
              </a:ext>
            </a:extLst>
          </p:cNvPr>
          <p:cNvSpPr txBox="1"/>
          <p:nvPr/>
        </p:nvSpPr>
        <p:spPr>
          <a:xfrm>
            <a:off x="1262985" y="350959"/>
            <a:ext cx="966603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 defTabSz="914400">
              <a:lnSpc>
                <a:spcPct val="89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Importance of Hospitality and Meeting/Exceeding Guest Expectations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2B5630-637F-AB17-23F8-1078502524D7}"/>
              </a:ext>
            </a:extLst>
          </p:cNvPr>
          <p:cNvSpPr txBox="1"/>
          <p:nvPr/>
        </p:nvSpPr>
        <p:spPr>
          <a:xfrm>
            <a:off x="828675" y="1254005"/>
            <a:ext cx="4490524" cy="3581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 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Essence of Hospitality: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Rooted in the act of welcoming and taking care of guests, hospitality is foundational to the hotel industry (Kotler et al., 2017).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Beyond just a business, it represents the age-old tradition of ensuring travelers feel safe, valued, and comfortable.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 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First Impressions Matter: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Guests form opinions within the first few moments of their arrival. Welcoming environments and friendly staff can set the tone for the entire stay (Winston, 2012).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 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Economic Implications: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Positive guest experiences translate into repeat business, referrals, and increased revenue (Kotler et al., 2017).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Negative reviews or word-of-mouth can have detrimental effects on a hotel's reputation and financial health.</a:t>
            </a:r>
          </a:p>
        </p:txBody>
      </p:sp>
      <p:pic>
        <p:nvPicPr>
          <p:cNvPr id="5" name="Picture 4" descr="A room with a clock and trees&#10;&#10;Description automatically generated with medium confidence">
            <a:extLst>
              <a:ext uri="{FF2B5EF4-FFF2-40B4-BE49-F238E27FC236}">
                <a16:creationId xmlns:a16="http://schemas.microsoft.com/office/drawing/2014/main" id="{14910293-AC7B-2B5D-F713-D6D5371018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179" y="1439742"/>
            <a:ext cx="6517065" cy="4350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4275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793B903-AB42-42A0-AE97-93D366679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D868099-6145-4BC0-A5EA-74BEF1776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arge chandelier in a room&#10;&#10;Description automatically generated">
            <a:extLst>
              <a:ext uri="{FF2B5EF4-FFF2-40B4-BE49-F238E27FC236}">
                <a16:creationId xmlns:a16="http://schemas.microsoft.com/office/drawing/2014/main" id="{E282C8D0-8142-7E35-324F-1BD2929E3C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892" y="1901529"/>
            <a:ext cx="7317226" cy="30549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40D3434-8ADA-B6A9-F8E3-0C3D946642DB}"/>
              </a:ext>
            </a:extLst>
          </p:cNvPr>
          <p:cNvSpPr txBox="1"/>
          <p:nvPr/>
        </p:nvSpPr>
        <p:spPr>
          <a:xfrm>
            <a:off x="8336808" y="1171575"/>
            <a:ext cx="3855192" cy="39319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Customized Experiences: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Modern hotels invest in understanding individual guest preferences, leading to personalized experiences. These tailored touches can significantly exceed guest expectations (Winston, 2012).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 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Integrated Technology: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The use of smart rooms, online check-ins, and AI-powered concierge services allow hotels to offer a seamless and modern experience, meeting the needs of the tech-savvy traveler (Kotler et al., 2017).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 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High-Quality Amenities: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Amenities, such as luxury spas, gourmet dining, or unique recreational activities, play a pivotal role in enhancing guest satisfaction.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 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Consistent Training: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Regular training ensures staff are equipped to handle various guest scenarios, from complaints to special requests, ensuring consistent high-quality service (Winston, 2012).</a:t>
            </a:r>
          </a:p>
        </p:txBody>
      </p:sp>
      <p:sp>
        <p:nvSpPr>
          <p:cNvPr id="14" name="Freeform 6">
            <a:extLst>
              <a:ext uri="{FF2B5EF4-FFF2-40B4-BE49-F238E27FC236}">
                <a16:creationId xmlns:a16="http://schemas.microsoft.com/office/drawing/2014/main" id="{CC1026F7-DECB-49B4-A565-518BBA445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67498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1988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9">
            <a:extLst>
              <a:ext uri="{FF2B5EF4-FFF2-40B4-BE49-F238E27FC236}">
                <a16:creationId xmlns:a16="http://schemas.microsoft.com/office/drawing/2014/main" id="{2793B903-AB42-42A0-AE97-93D366679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AD3503-A433-B27B-6CE0-6E21D48E0274}"/>
              </a:ext>
            </a:extLst>
          </p:cNvPr>
          <p:cNvSpPr txBox="1"/>
          <p:nvPr/>
        </p:nvSpPr>
        <p:spPr>
          <a:xfrm>
            <a:off x="789116" y="1436054"/>
            <a:ext cx="3945616" cy="3581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Feedback Mechanisms: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Proactively seeking and acting upon guest feedback allows hotels to continuously improve and adapt to changing guest expectations.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 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Cultural Sensitivity: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With global travelers, understanding and respecting diverse cultures and customs ensures guests feel acknowledged and respected, amplifying the essence of true hospitality.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 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Environmental and Social Responsibility: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400" dirty="0">
                <a:solidFill>
                  <a:schemeClr val="tx2"/>
                </a:solidFill>
                <a:effectLst/>
              </a:rPr>
              <a:t>Many guests value sustainability. Hotels that implement green practices and give back to their communities can exceed expectations of the socially conscious traveler (Kotler et al., 2017).</a:t>
            </a:r>
          </a:p>
        </p:txBody>
      </p:sp>
      <p:pic>
        <p:nvPicPr>
          <p:cNvPr id="5" name="Picture 4" descr="A large room with a view of the city&#10;&#10;Description automatically generated">
            <a:extLst>
              <a:ext uri="{FF2B5EF4-FFF2-40B4-BE49-F238E27FC236}">
                <a16:creationId xmlns:a16="http://schemas.microsoft.com/office/drawing/2014/main" id="{1824CDAF-1F18-5121-ADB1-4A0E4AD236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7154" y="1439546"/>
            <a:ext cx="7073614" cy="3978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0549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807223-DF88-4D6D-970E-08919E5E0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96282C0-351C-48EE-A89D-D662C5DB2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olls of Newspaper">
            <a:extLst>
              <a:ext uri="{FF2B5EF4-FFF2-40B4-BE49-F238E27FC236}">
                <a16:creationId xmlns:a16="http://schemas.microsoft.com/office/drawing/2014/main" id="{F7BB3B46-8BE2-B5D4-0FED-4E008CA457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883" r="12548" b="-1"/>
          <a:stretch/>
        </p:blipFill>
        <p:spPr>
          <a:xfrm>
            <a:off x="-1" y="10"/>
            <a:ext cx="4373546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B35EC73-2F87-44A7-B231-91053659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A4F763-1972-6D30-2DC2-2A8A4A93E39B}"/>
              </a:ext>
            </a:extLst>
          </p:cNvPr>
          <p:cNvSpPr txBox="1"/>
          <p:nvPr/>
        </p:nvSpPr>
        <p:spPr>
          <a:xfrm>
            <a:off x="5100824" y="2286000"/>
            <a:ext cx="6176776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000" dirty="0">
                <a:solidFill>
                  <a:schemeClr val="tx2"/>
                </a:solidFill>
                <a:effectLst/>
              </a:rPr>
              <a:t>References: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000" dirty="0">
                <a:solidFill>
                  <a:schemeClr val="tx2"/>
                </a:solidFill>
                <a:effectLst/>
              </a:rPr>
              <a:t> 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000" dirty="0">
                <a:solidFill>
                  <a:schemeClr val="tx2"/>
                </a:solidFill>
                <a:effectLst/>
              </a:rPr>
              <a:t>Andrews, M. (2011) Basics of Hospitality Management. London: Riverside Publications.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000" dirty="0">
                <a:solidFill>
                  <a:schemeClr val="tx2"/>
                </a:solidFill>
                <a:effectLst/>
              </a:rPr>
              <a:t> 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000" dirty="0">
                <a:solidFill>
                  <a:schemeClr val="tx2"/>
                </a:solidFill>
                <a:effectLst/>
              </a:rPr>
              <a:t>Baker, S. (2013) Delivering Quality in the Hospitality Industry. New York: Horizon Hospitality Press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000" dirty="0">
                <a:solidFill>
                  <a:schemeClr val="tx2"/>
                </a:solidFill>
                <a:effectLst/>
              </a:rPr>
              <a:t> 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000" dirty="0">
                <a:solidFill>
                  <a:schemeClr val="tx2"/>
                </a:solidFill>
                <a:effectLst/>
              </a:rPr>
              <a:t>Johnson, L. (2015) The Changing Dynamics of Hotel Industry Consumers. New York: Tourism Trends Publishing.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000" dirty="0">
                <a:solidFill>
                  <a:schemeClr val="tx2"/>
                </a:solidFill>
                <a:effectLst/>
              </a:rPr>
              <a:t> 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000" dirty="0">
                <a:solidFill>
                  <a:schemeClr val="tx2"/>
                </a:solidFill>
                <a:effectLst/>
              </a:rPr>
              <a:t>Kotler, P., Bowen, J. T., &amp; Makens, J. C. (2017) Marketing for Hospitality and Tourism. Harlow: Pearson.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000" dirty="0">
                <a:solidFill>
                  <a:schemeClr val="tx2"/>
                </a:solidFill>
                <a:effectLst/>
              </a:rPr>
              <a:t> 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000" dirty="0">
                <a:solidFill>
                  <a:schemeClr val="tx2"/>
                </a:solidFill>
                <a:effectLst/>
              </a:rPr>
              <a:t>Moreno, A. (2012) Hospitality Legends and Legacy. New York: Hospitality Press.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000" dirty="0">
                <a:solidFill>
                  <a:schemeClr val="tx2"/>
                </a:solidFill>
                <a:effectLst/>
              </a:rPr>
              <a:t> 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000" dirty="0">
                <a:solidFill>
                  <a:schemeClr val="tx2"/>
                </a:solidFill>
                <a:effectLst/>
              </a:rPr>
              <a:t>Smith, J. (2010) Luxury Hotel Brands and Their Patrons. London: Hotelier Press.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000" dirty="0">
                <a:solidFill>
                  <a:schemeClr val="tx2"/>
                </a:solidFill>
                <a:effectLst/>
              </a:rPr>
              <a:t> 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000" dirty="0" err="1">
                <a:solidFill>
                  <a:schemeClr val="tx2"/>
                </a:solidFill>
                <a:effectLst/>
              </a:rPr>
              <a:t>Tschirky</a:t>
            </a:r>
            <a:r>
              <a:rPr lang="en-US" sz="1000" dirty="0">
                <a:solidFill>
                  <a:schemeClr val="tx2"/>
                </a:solidFill>
                <a:effectLst/>
              </a:rPr>
              <a:t>, O. (1896) The Cook Book by Oscar of The Waldorf. Chicago: The Saalfeld Publishing Company.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000" dirty="0">
                <a:solidFill>
                  <a:schemeClr val="tx2"/>
                </a:solidFill>
                <a:effectLst/>
              </a:rPr>
              <a:t> 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000" dirty="0">
                <a:solidFill>
                  <a:schemeClr val="tx2"/>
                </a:solidFill>
                <a:effectLst/>
              </a:rPr>
              <a:t>Winston, A. (2012) Delivering Exceptional Hospitality. London: Beacon Publishing.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1000" dirty="0">
                <a:solidFill>
                  <a:schemeClr val="tx2"/>
                </a:solidFill>
                <a:effectLst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3542996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76</TotalTime>
  <Words>1556</Words>
  <Application>Microsoft Macintosh PowerPoint</Application>
  <PresentationFormat>Widescreen</PresentationFormat>
  <Paragraphs>109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Calibri</vt:lpstr>
      <vt:lpstr>CIDFont+F2</vt:lpstr>
      <vt:lpstr>CIDFont+F3</vt:lpstr>
      <vt:lpstr>Franklin Gothic Book</vt:lpstr>
      <vt:lpstr>Crop</vt:lpstr>
      <vt:lpstr>Waldorf Astoria </vt:lpstr>
      <vt:lpstr>Table of 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Waldorf Astoria </dc:title>
  <dc:subject/>
  <dc:creator>TG</dc:creator>
  <cp:keywords/>
  <dc:description/>
  <cp:lastModifiedBy>Roxana Pesu (2243649)</cp:lastModifiedBy>
  <cp:revision>6</cp:revision>
  <dcterms:created xsi:type="dcterms:W3CDTF">2023-10-11T17:10:22Z</dcterms:created>
  <dcterms:modified xsi:type="dcterms:W3CDTF">2023-10-18T09:21:08Z</dcterms:modified>
  <cp:category/>
</cp:coreProperties>
</file>