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6" r:id="rId5"/>
    <p:sldId id="531" r:id="rId6"/>
    <p:sldId id="257" r:id="rId7"/>
    <p:sldId id="259" r:id="rId8"/>
    <p:sldId id="474" r:id="rId9"/>
    <p:sldId id="510" r:id="rId10"/>
    <p:sldId id="470" r:id="rId11"/>
    <p:sldId id="533" r:id="rId12"/>
    <p:sldId id="503" r:id="rId13"/>
    <p:sldId id="501" r:id="rId14"/>
    <p:sldId id="534" r:id="rId15"/>
    <p:sldId id="535" r:id="rId16"/>
    <p:sldId id="536" r:id="rId17"/>
    <p:sldId id="537" r:id="rId18"/>
    <p:sldId id="538" r:id="rId19"/>
    <p:sldId id="260" r:id="rId20"/>
    <p:sldId id="504" r:id="rId21"/>
    <p:sldId id="507" r:id="rId22"/>
    <p:sldId id="491" r:id="rId23"/>
    <p:sldId id="511" r:id="rId24"/>
    <p:sldId id="476" r:id="rId25"/>
    <p:sldId id="401" r:id="rId26"/>
    <p:sldId id="339" r:id="rId27"/>
    <p:sldId id="338" r:id="rId28"/>
    <p:sldId id="330" r:id="rId29"/>
    <p:sldId id="331" r:id="rId30"/>
    <p:sldId id="332" r:id="rId31"/>
    <p:sldId id="333" r:id="rId32"/>
    <p:sldId id="334" r:id="rId33"/>
    <p:sldId id="335" r:id="rId34"/>
    <p:sldId id="336" r:id="rId35"/>
    <p:sldId id="53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7F049-D4AD-B9F6-1662-FB1AC95FE5B7}" v="52" dt="2023-03-10T16:39:10.594"/>
    <p1510:client id="{71FA0922-15CC-E3CB-BE6E-B2FAF5FFA0C1}" v="5" dt="2023-03-10T16:37:44.242"/>
    <p1510:client id="{BD977311-F26D-4006-938F-4C949E3CD18F}" v="108" dt="2023-03-03T17:48:54.825"/>
    <p1510:client id="{F8D20E02-6598-6C94-80B8-78AEAE1C7045}" v="35" dt="2023-03-09T11:47:33.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101" autoAdjust="0"/>
    <p:restoredTop sz="60131" autoAdjust="0"/>
  </p:normalViewPr>
  <p:slideViewPr>
    <p:cSldViewPr snapToGrid="0">
      <p:cViewPr>
        <p:scale>
          <a:sx n="40" d="100"/>
          <a:sy n="40" d="100"/>
        </p:scale>
        <p:origin x="2502" y="57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3301F-5CB7-4C9C-BF87-31440EF59E2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938E8ED-5328-4468-9FFE-5A2031C8C370}">
      <dgm:prSet custT="1"/>
      <dgm:spPr/>
      <dgm:t>
        <a:bodyPr/>
        <a:lstStyle/>
        <a:p>
          <a:r>
            <a:rPr lang="en-GB" sz="2000" b="0" i="0" dirty="0"/>
            <a:t>Police are somehow different as a distinctive group who function according to a …</a:t>
          </a:r>
          <a:endParaRPr lang="en-US" sz="2000" dirty="0"/>
        </a:p>
      </dgm:t>
    </dgm:pt>
    <dgm:pt modelId="{E4E38342-CBA3-40A8-95CD-0E08E2EEEC5A}" type="parTrans" cxnId="{6F166BA2-238B-4C6A-8F4C-9920B4D254C3}">
      <dgm:prSet/>
      <dgm:spPr/>
      <dgm:t>
        <a:bodyPr/>
        <a:lstStyle/>
        <a:p>
          <a:endParaRPr lang="en-US"/>
        </a:p>
      </dgm:t>
    </dgm:pt>
    <dgm:pt modelId="{84AF366B-8FA4-4798-B818-8040E186C29D}" type="sibTrans" cxnId="{6F166BA2-238B-4C6A-8F4C-9920B4D254C3}">
      <dgm:prSet/>
      <dgm:spPr/>
      <dgm:t>
        <a:bodyPr/>
        <a:lstStyle/>
        <a:p>
          <a:endParaRPr lang="en-US"/>
        </a:p>
      </dgm:t>
    </dgm:pt>
    <dgm:pt modelId="{34B61CC3-3271-48CB-851F-5EB15F898E3B}">
      <dgm:prSet custT="1"/>
      <dgm:spPr/>
      <dgm:t>
        <a:bodyPr/>
        <a:lstStyle/>
        <a:p>
          <a:r>
            <a:rPr lang="en-GB" sz="2000" b="0" i="0" dirty="0"/>
            <a:t>unique set of rules, </a:t>
          </a:r>
          <a:endParaRPr lang="en-US" sz="2000" dirty="0"/>
        </a:p>
      </dgm:t>
    </dgm:pt>
    <dgm:pt modelId="{4293D8E5-37FE-485B-8142-21EF0FD43176}" type="parTrans" cxnId="{279527CA-04F0-41A8-9F9A-E20D61AD158D}">
      <dgm:prSet/>
      <dgm:spPr/>
      <dgm:t>
        <a:bodyPr/>
        <a:lstStyle/>
        <a:p>
          <a:endParaRPr lang="en-US"/>
        </a:p>
      </dgm:t>
    </dgm:pt>
    <dgm:pt modelId="{C709E023-2223-4AB2-A5F4-953C128ED240}" type="sibTrans" cxnId="{279527CA-04F0-41A8-9F9A-E20D61AD158D}">
      <dgm:prSet/>
      <dgm:spPr/>
      <dgm:t>
        <a:bodyPr/>
        <a:lstStyle/>
        <a:p>
          <a:endParaRPr lang="en-US"/>
        </a:p>
      </dgm:t>
    </dgm:pt>
    <dgm:pt modelId="{5113D733-EF2A-43C2-8833-66E3A2035C8B}">
      <dgm:prSet custT="1"/>
      <dgm:spPr/>
      <dgm:t>
        <a:bodyPr/>
        <a:lstStyle/>
        <a:p>
          <a:r>
            <a:rPr lang="en-GB" sz="2000" b="0" i="0" dirty="0"/>
            <a:t>practices, </a:t>
          </a:r>
          <a:endParaRPr lang="en-US" sz="2000" dirty="0"/>
        </a:p>
      </dgm:t>
    </dgm:pt>
    <dgm:pt modelId="{A770BADB-0382-42C5-B0CF-C9F98E07F789}" type="parTrans" cxnId="{D2064EA0-506E-44E9-AA12-25C8A662BA20}">
      <dgm:prSet/>
      <dgm:spPr/>
      <dgm:t>
        <a:bodyPr/>
        <a:lstStyle/>
        <a:p>
          <a:endParaRPr lang="en-US"/>
        </a:p>
      </dgm:t>
    </dgm:pt>
    <dgm:pt modelId="{BA523323-9BB3-4733-99CC-EB206C7777F6}" type="sibTrans" cxnId="{D2064EA0-506E-44E9-AA12-25C8A662BA20}">
      <dgm:prSet/>
      <dgm:spPr/>
      <dgm:t>
        <a:bodyPr/>
        <a:lstStyle/>
        <a:p>
          <a:endParaRPr lang="en-US"/>
        </a:p>
      </dgm:t>
    </dgm:pt>
    <dgm:pt modelId="{F719684F-A7C2-4CF4-BD96-A87947005161}">
      <dgm:prSet custT="1"/>
      <dgm:spPr/>
      <dgm:t>
        <a:bodyPr/>
        <a:lstStyle/>
        <a:p>
          <a:r>
            <a:rPr lang="en-GB" sz="2000" b="0" i="0" dirty="0"/>
            <a:t>beliefs, </a:t>
          </a:r>
          <a:endParaRPr lang="en-US" sz="2000" dirty="0"/>
        </a:p>
      </dgm:t>
    </dgm:pt>
    <dgm:pt modelId="{1B2E895C-E4F3-4C1A-A7F3-D148F663EAA9}" type="parTrans" cxnId="{C268F32F-9192-4934-9570-2DF5B138B283}">
      <dgm:prSet/>
      <dgm:spPr/>
      <dgm:t>
        <a:bodyPr/>
        <a:lstStyle/>
        <a:p>
          <a:endParaRPr lang="en-US"/>
        </a:p>
      </dgm:t>
    </dgm:pt>
    <dgm:pt modelId="{EDE9D120-28AB-47D8-A888-3E39E1E29960}" type="sibTrans" cxnId="{C268F32F-9192-4934-9570-2DF5B138B283}">
      <dgm:prSet/>
      <dgm:spPr/>
      <dgm:t>
        <a:bodyPr/>
        <a:lstStyle/>
        <a:p>
          <a:endParaRPr lang="en-US"/>
        </a:p>
      </dgm:t>
    </dgm:pt>
    <dgm:pt modelId="{288C6C6B-33CB-4C62-A1F6-F0AB5E80EEA5}">
      <dgm:prSet custT="1"/>
      <dgm:spPr/>
      <dgm:t>
        <a:bodyPr/>
        <a:lstStyle/>
        <a:p>
          <a:r>
            <a:rPr lang="en-GB" sz="2000" b="0" i="0" dirty="0"/>
            <a:t>principles accepted by all members.</a:t>
          </a:r>
          <a:endParaRPr lang="en-US" sz="2000" dirty="0"/>
        </a:p>
      </dgm:t>
    </dgm:pt>
    <dgm:pt modelId="{2A25E1C6-8FCC-49A2-AE12-FEF1F7A6BBB9}" type="parTrans" cxnId="{8847C853-4A80-46F5-813F-E86E879E00F5}">
      <dgm:prSet/>
      <dgm:spPr/>
      <dgm:t>
        <a:bodyPr/>
        <a:lstStyle/>
        <a:p>
          <a:endParaRPr lang="en-US"/>
        </a:p>
      </dgm:t>
    </dgm:pt>
    <dgm:pt modelId="{094B8EE6-C828-449D-9036-59E6D4D7A2CE}" type="sibTrans" cxnId="{8847C853-4A80-46F5-813F-E86E879E00F5}">
      <dgm:prSet/>
      <dgm:spPr/>
      <dgm:t>
        <a:bodyPr/>
        <a:lstStyle/>
        <a:p>
          <a:endParaRPr lang="en-US"/>
        </a:p>
      </dgm:t>
    </dgm:pt>
    <dgm:pt modelId="{E3EC61C1-D64F-4203-ADF5-8AC450505DBC}" type="pres">
      <dgm:prSet presAssocID="{8633301F-5CB7-4C9C-BF87-31440EF59E2E}" presName="vert0" presStyleCnt="0">
        <dgm:presLayoutVars>
          <dgm:dir/>
          <dgm:animOne val="branch"/>
          <dgm:animLvl val="lvl"/>
        </dgm:presLayoutVars>
      </dgm:prSet>
      <dgm:spPr/>
    </dgm:pt>
    <dgm:pt modelId="{6E80367E-C1FA-4447-B4B3-B31416D33CE5}" type="pres">
      <dgm:prSet presAssocID="{2938E8ED-5328-4468-9FFE-5A2031C8C370}" presName="thickLine" presStyleLbl="alignNode1" presStyleIdx="0" presStyleCnt="5"/>
      <dgm:spPr/>
    </dgm:pt>
    <dgm:pt modelId="{6D2B2A93-9657-4A7E-AC8A-1B3DE3F0E1B6}" type="pres">
      <dgm:prSet presAssocID="{2938E8ED-5328-4468-9FFE-5A2031C8C370}" presName="horz1" presStyleCnt="0"/>
      <dgm:spPr/>
    </dgm:pt>
    <dgm:pt modelId="{8B7948C4-9F31-4393-AE3B-5A2C928F46CF}" type="pres">
      <dgm:prSet presAssocID="{2938E8ED-5328-4468-9FFE-5A2031C8C370}" presName="tx1" presStyleLbl="revTx" presStyleIdx="0" presStyleCnt="5" custScaleY="500122"/>
      <dgm:spPr/>
    </dgm:pt>
    <dgm:pt modelId="{73275FF6-BF5C-4CF1-B3AD-1E880ABAA3D1}" type="pres">
      <dgm:prSet presAssocID="{2938E8ED-5328-4468-9FFE-5A2031C8C370}" presName="vert1" presStyleCnt="0"/>
      <dgm:spPr/>
    </dgm:pt>
    <dgm:pt modelId="{657AC787-8A49-4B9E-9E56-02C0463BA7EB}" type="pres">
      <dgm:prSet presAssocID="{34B61CC3-3271-48CB-851F-5EB15F898E3B}" presName="thickLine" presStyleLbl="alignNode1" presStyleIdx="1" presStyleCnt="5"/>
      <dgm:spPr/>
    </dgm:pt>
    <dgm:pt modelId="{70A59523-4199-4EF5-8665-27E999978E17}" type="pres">
      <dgm:prSet presAssocID="{34B61CC3-3271-48CB-851F-5EB15F898E3B}" presName="horz1" presStyleCnt="0"/>
      <dgm:spPr/>
    </dgm:pt>
    <dgm:pt modelId="{B7B44EAB-9EEC-4284-ABDD-E02DD8C116A1}" type="pres">
      <dgm:prSet presAssocID="{34B61CC3-3271-48CB-851F-5EB15F898E3B}" presName="tx1" presStyleLbl="revTx" presStyleIdx="1" presStyleCnt="5" custScaleY="500122"/>
      <dgm:spPr/>
    </dgm:pt>
    <dgm:pt modelId="{B5928561-D210-47AD-8B58-08095A8489E2}" type="pres">
      <dgm:prSet presAssocID="{34B61CC3-3271-48CB-851F-5EB15F898E3B}" presName="vert1" presStyleCnt="0"/>
      <dgm:spPr/>
    </dgm:pt>
    <dgm:pt modelId="{3ED4314A-D18E-4CCC-962D-AFFFB75334A5}" type="pres">
      <dgm:prSet presAssocID="{5113D733-EF2A-43C2-8833-66E3A2035C8B}" presName="thickLine" presStyleLbl="alignNode1" presStyleIdx="2" presStyleCnt="5"/>
      <dgm:spPr/>
    </dgm:pt>
    <dgm:pt modelId="{D46F825E-8394-47D1-A008-DE611D724B04}" type="pres">
      <dgm:prSet presAssocID="{5113D733-EF2A-43C2-8833-66E3A2035C8B}" presName="horz1" presStyleCnt="0"/>
      <dgm:spPr/>
    </dgm:pt>
    <dgm:pt modelId="{10099CB5-A253-43AD-9411-721FE051E159}" type="pres">
      <dgm:prSet presAssocID="{5113D733-EF2A-43C2-8833-66E3A2035C8B}" presName="tx1" presStyleLbl="revTx" presStyleIdx="2" presStyleCnt="5" custScaleY="500122"/>
      <dgm:spPr/>
    </dgm:pt>
    <dgm:pt modelId="{5286BFF6-446A-49C5-A98D-9F0E46D0EF77}" type="pres">
      <dgm:prSet presAssocID="{5113D733-EF2A-43C2-8833-66E3A2035C8B}" presName="vert1" presStyleCnt="0"/>
      <dgm:spPr/>
    </dgm:pt>
    <dgm:pt modelId="{37E7D651-F312-4982-9BFB-A0832EFA4771}" type="pres">
      <dgm:prSet presAssocID="{F719684F-A7C2-4CF4-BD96-A87947005161}" presName="thickLine" presStyleLbl="alignNode1" presStyleIdx="3" presStyleCnt="5"/>
      <dgm:spPr/>
    </dgm:pt>
    <dgm:pt modelId="{56DFD17E-D76B-44A0-8B3F-FE6A27FCBF40}" type="pres">
      <dgm:prSet presAssocID="{F719684F-A7C2-4CF4-BD96-A87947005161}" presName="horz1" presStyleCnt="0"/>
      <dgm:spPr/>
    </dgm:pt>
    <dgm:pt modelId="{06AD67B3-5255-4F19-AAA0-DF8D3C9E1E9C}" type="pres">
      <dgm:prSet presAssocID="{F719684F-A7C2-4CF4-BD96-A87947005161}" presName="tx1" presStyleLbl="revTx" presStyleIdx="3" presStyleCnt="5" custScaleY="500122"/>
      <dgm:spPr/>
    </dgm:pt>
    <dgm:pt modelId="{92A7E9DA-96D3-4CFA-BAD1-D4CFB445C3DD}" type="pres">
      <dgm:prSet presAssocID="{F719684F-A7C2-4CF4-BD96-A87947005161}" presName="vert1" presStyleCnt="0"/>
      <dgm:spPr/>
    </dgm:pt>
    <dgm:pt modelId="{D517499B-75E2-4C3F-812C-FAEE49B1C686}" type="pres">
      <dgm:prSet presAssocID="{288C6C6B-33CB-4C62-A1F6-F0AB5E80EEA5}" presName="thickLine" presStyleLbl="alignNode1" presStyleIdx="4" presStyleCnt="5"/>
      <dgm:spPr/>
    </dgm:pt>
    <dgm:pt modelId="{3AB8CBE8-8F63-4449-9ED5-F7E7DCABA43A}" type="pres">
      <dgm:prSet presAssocID="{288C6C6B-33CB-4C62-A1F6-F0AB5E80EEA5}" presName="horz1" presStyleCnt="0"/>
      <dgm:spPr/>
    </dgm:pt>
    <dgm:pt modelId="{9308F68A-1953-4B77-98ED-1115FB233982}" type="pres">
      <dgm:prSet presAssocID="{288C6C6B-33CB-4C62-A1F6-F0AB5E80EEA5}" presName="tx1" presStyleLbl="revTx" presStyleIdx="4" presStyleCnt="5" custScaleY="500122"/>
      <dgm:spPr/>
    </dgm:pt>
    <dgm:pt modelId="{2134E59C-E989-4012-8070-6C8A9D64C78C}" type="pres">
      <dgm:prSet presAssocID="{288C6C6B-33CB-4C62-A1F6-F0AB5E80EEA5}" presName="vert1" presStyleCnt="0"/>
      <dgm:spPr/>
    </dgm:pt>
  </dgm:ptLst>
  <dgm:cxnLst>
    <dgm:cxn modelId="{493D900A-57FF-4E20-81DB-E90DE207F25A}" type="presOf" srcId="{288C6C6B-33CB-4C62-A1F6-F0AB5E80EEA5}" destId="{9308F68A-1953-4B77-98ED-1115FB233982}" srcOrd="0" destOrd="0" presId="urn:microsoft.com/office/officeart/2008/layout/LinedList"/>
    <dgm:cxn modelId="{CE22350F-49BD-47AF-87E0-E6F9A3F3BD33}" type="presOf" srcId="{8633301F-5CB7-4C9C-BF87-31440EF59E2E}" destId="{E3EC61C1-D64F-4203-ADF5-8AC450505DBC}" srcOrd="0" destOrd="0" presId="urn:microsoft.com/office/officeart/2008/layout/LinedList"/>
    <dgm:cxn modelId="{C884A025-5CC2-4572-A4A0-0BEDACE332C3}" type="presOf" srcId="{2938E8ED-5328-4468-9FFE-5A2031C8C370}" destId="{8B7948C4-9F31-4393-AE3B-5A2C928F46CF}" srcOrd="0" destOrd="0" presId="urn:microsoft.com/office/officeart/2008/layout/LinedList"/>
    <dgm:cxn modelId="{C268F32F-9192-4934-9570-2DF5B138B283}" srcId="{8633301F-5CB7-4C9C-BF87-31440EF59E2E}" destId="{F719684F-A7C2-4CF4-BD96-A87947005161}" srcOrd="3" destOrd="0" parTransId="{1B2E895C-E4F3-4C1A-A7F3-D148F663EAA9}" sibTransId="{EDE9D120-28AB-47D8-A888-3E39E1E29960}"/>
    <dgm:cxn modelId="{8847C853-4A80-46F5-813F-E86E879E00F5}" srcId="{8633301F-5CB7-4C9C-BF87-31440EF59E2E}" destId="{288C6C6B-33CB-4C62-A1F6-F0AB5E80EEA5}" srcOrd="4" destOrd="0" parTransId="{2A25E1C6-8FCC-49A2-AE12-FEF1F7A6BBB9}" sibTransId="{094B8EE6-C828-449D-9036-59E6D4D7A2CE}"/>
    <dgm:cxn modelId="{3C8ABF76-4CCC-473F-B58B-ED6EE285E47E}" type="presOf" srcId="{34B61CC3-3271-48CB-851F-5EB15F898E3B}" destId="{B7B44EAB-9EEC-4284-ABDD-E02DD8C116A1}" srcOrd="0" destOrd="0" presId="urn:microsoft.com/office/officeart/2008/layout/LinedList"/>
    <dgm:cxn modelId="{C1F4177B-863F-44F3-A989-67C6B878A30F}" type="presOf" srcId="{F719684F-A7C2-4CF4-BD96-A87947005161}" destId="{06AD67B3-5255-4F19-AAA0-DF8D3C9E1E9C}" srcOrd="0" destOrd="0" presId="urn:microsoft.com/office/officeart/2008/layout/LinedList"/>
    <dgm:cxn modelId="{23622B81-FD11-4BE1-9F05-31D4E766C14A}" type="presOf" srcId="{5113D733-EF2A-43C2-8833-66E3A2035C8B}" destId="{10099CB5-A253-43AD-9411-721FE051E159}" srcOrd="0" destOrd="0" presId="urn:microsoft.com/office/officeart/2008/layout/LinedList"/>
    <dgm:cxn modelId="{D2064EA0-506E-44E9-AA12-25C8A662BA20}" srcId="{8633301F-5CB7-4C9C-BF87-31440EF59E2E}" destId="{5113D733-EF2A-43C2-8833-66E3A2035C8B}" srcOrd="2" destOrd="0" parTransId="{A770BADB-0382-42C5-B0CF-C9F98E07F789}" sibTransId="{BA523323-9BB3-4733-99CC-EB206C7777F6}"/>
    <dgm:cxn modelId="{6F166BA2-238B-4C6A-8F4C-9920B4D254C3}" srcId="{8633301F-5CB7-4C9C-BF87-31440EF59E2E}" destId="{2938E8ED-5328-4468-9FFE-5A2031C8C370}" srcOrd="0" destOrd="0" parTransId="{E4E38342-CBA3-40A8-95CD-0E08E2EEEC5A}" sibTransId="{84AF366B-8FA4-4798-B818-8040E186C29D}"/>
    <dgm:cxn modelId="{279527CA-04F0-41A8-9F9A-E20D61AD158D}" srcId="{8633301F-5CB7-4C9C-BF87-31440EF59E2E}" destId="{34B61CC3-3271-48CB-851F-5EB15F898E3B}" srcOrd="1" destOrd="0" parTransId="{4293D8E5-37FE-485B-8142-21EF0FD43176}" sibTransId="{C709E023-2223-4AB2-A5F4-953C128ED240}"/>
    <dgm:cxn modelId="{44EE5C80-9A31-410B-89E8-66AA68BE0413}" type="presParOf" srcId="{E3EC61C1-D64F-4203-ADF5-8AC450505DBC}" destId="{6E80367E-C1FA-4447-B4B3-B31416D33CE5}" srcOrd="0" destOrd="0" presId="urn:microsoft.com/office/officeart/2008/layout/LinedList"/>
    <dgm:cxn modelId="{E34FE18C-C9D9-4BCE-A79B-A6FFF7C619C9}" type="presParOf" srcId="{E3EC61C1-D64F-4203-ADF5-8AC450505DBC}" destId="{6D2B2A93-9657-4A7E-AC8A-1B3DE3F0E1B6}" srcOrd="1" destOrd="0" presId="urn:microsoft.com/office/officeart/2008/layout/LinedList"/>
    <dgm:cxn modelId="{3A38C43C-D04B-4A28-B12C-51B901F3A199}" type="presParOf" srcId="{6D2B2A93-9657-4A7E-AC8A-1B3DE3F0E1B6}" destId="{8B7948C4-9F31-4393-AE3B-5A2C928F46CF}" srcOrd="0" destOrd="0" presId="urn:microsoft.com/office/officeart/2008/layout/LinedList"/>
    <dgm:cxn modelId="{C0C848B9-6E64-441D-964C-25D19CFF5AC0}" type="presParOf" srcId="{6D2B2A93-9657-4A7E-AC8A-1B3DE3F0E1B6}" destId="{73275FF6-BF5C-4CF1-B3AD-1E880ABAA3D1}" srcOrd="1" destOrd="0" presId="urn:microsoft.com/office/officeart/2008/layout/LinedList"/>
    <dgm:cxn modelId="{5642E31F-D7C1-4E22-9163-73E392D45197}" type="presParOf" srcId="{E3EC61C1-D64F-4203-ADF5-8AC450505DBC}" destId="{657AC787-8A49-4B9E-9E56-02C0463BA7EB}" srcOrd="2" destOrd="0" presId="urn:microsoft.com/office/officeart/2008/layout/LinedList"/>
    <dgm:cxn modelId="{24EF94B7-33D9-4AC6-AC0E-ECACAE83B2A1}" type="presParOf" srcId="{E3EC61C1-D64F-4203-ADF5-8AC450505DBC}" destId="{70A59523-4199-4EF5-8665-27E999978E17}" srcOrd="3" destOrd="0" presId="urn:microsoft.com/office/officeart/2008/layout/LinedList"/>
    <dgm:cxn modelId="{EF6E66D9-D603-4670-BBE1-EEE10BED8E37}" type="presParOf" srcId="{70A59523-4199-4EF5-8665-27E999978E17}" destId="{B7B44EAB-9EEC-4284-ABDD-E02DD8C116A1}" srcOrd="0" destOrd="0" presId="urn:microsoft.com/office/officeart/2008/layout/LinedList"/>
    <dgm:cxn modelId="{A159BF2D-A35D-4250-A6EF-BFBB2D5E90A6}" type="presParOf" srcId="{70A59523-4199-4EF5-8665-27E999978E17}" destId="{B5928561-D210-47AD-8B58-08095A8489E2}" srcOrd="1" destOrd="0" presId="urn:microsoft.com/office/officeart/2008/layout/LinedList"/>
    <dgm:cxn modelId="{1D46F71B-2533-429E-BC39-55472501B0DC}" type="presParOf" srcId="{E3EC61C1-D64F-4203-ADF5-8AC450505DBC}" destId="{3ED4314A-D18E-4CCC-962D-AFFFB75334A5}" srcOrd="4" destOrd="0" presId="urn:microsoft.com/office/officeart/2008/layout/LinedList"/>
    <dgm:cxn modelId="{74AF668B-B49A-4981-95BE-7023BA294AAD}" type="presParOf" srcId="{E3EC61C1-D64F-4203-ADF5-8AC450505DBC}" destId="{D46F825E-8394-47D1-A008-DE611D724B04}" srcOrd="5" destOrd="0" presId="urn:microsoft.com/office/officeart/2008/layout/LinedList"/>
    <dgm:cxn modelId="{8997342C-2520-451C-AACB-8639B1E7A914}" type="presParOf" srcId="{D46F825E-8394-47D1-A008-DE611D724B04}" destId="{10099CB5-A253-43AD-9411-721FE051E159}" srcOrd="0" destOrd="0" presId="urn:microsoft.com/office/officeart/2008/layout/LinedList"/>
    <dgm:cxn modelId="{58138523-5600-4C3B-B73F-1F346F3D6473}" type="presParOf" srcId="{D46F825E-8394-47D1-A008-DE611D724B04}" destId="{5286BFF6-446A-49C5-A98D-9F0E46D0EF77}" srcOrd="1" destOrd="0" presId="urn:microsoft.com/office/officeart/2008/layout/LinedList"/>
    <dgm:cxn modelId="{86114BF8-CE5B-4530-ABC4-519DD1BE5727}" type="presParOf" srcId="{E3EC61C1-D64F-4203-ADF5-8AC450505DBC}" destId="{37E7D651-F312-4982-9BFB-A0832EFA4771}" srcOrd="6" destOrd="0" presId="urn:microsoft.com/office/officeart/2008/layout/LinedList"/>
    <dgm:cxn modelId="{E9F2CD6A-A473-45D4-8E01-3F51A9765ADE}" type="presParOf" srcId="{E3EC61C1-D64F-4203-ADF5-8AC450505DBC}" destId="{56DFD17E-D76B-44A0-8B3F-FE6A27FCBF40}" srcOrd="7" destOrd="0" presId="urn:microsoft.com/office/officeart/2008/layout/LinedList"/>
    <dgm:cxn modelId="{7B9B9A3C-5F0F-42B1-97F8-AA32EE6BC90A}" type="presParOf" srcId="{56DFD17E-D76B-44A0-8B3F-FE6A27FCBF40}" destId="{06AD67B3-5255-4F19-AAA0-DF8D3C9E1E9C}" srcOrd="0" destOrd="0" presId="urn:microsoft.com/office/officeart/2008/layout/LinedList"/>
    <dgm:cxn modelId="{6ECAB1B7-840E-4A88-B7A5-3C8EBA01753E}" type="presParOf" srcId="{56DFD17E-D76B-44A0-8B3F-FE6A27FCBF40}" destId="{92A7E9DA-96D3-4CFA-BAD1-D4CFB445C3DD}" srcOrd="1" destOrd="0" presId="urn:microsoft.com/office/officeart/2008/layout/LinedList"/>
    <dgm:cxn modelId="{362F6E0A-D4C6-4F2C-91B0-C4442B1210B1}" type="presParOf" srcId="{E3EC61C1-D64F-4203-ADF5-8AC450505DBC}" destId="{D517499B-75E2-4C3F-812C-FAEE49B1C686}" srcOrd="8" destOrd="0" presId="urn:microsoft.com/office/officeart/2008/layout/LinedList"/>
    <dgm:cxn modelId="{0120DC76-9033-41DB-94CE-E473482997D8}" type="presParOf" srcId="{E3EC61C1-D64F-4203-ADF5-8AC450505DBC}" destId="{3AB8CBE8-8F63-4449-9ED5-F7E7DCABA43A}" srcOrd="9" destOrd="0" presId="urn:microsoft.com/office/officeart/2008/layout/LinedList"/>
    <dgm:cxn modelId="{1478CCE0-C101-4924-A72C-1019CC44BB90}" type="presParOf" srcId="{3AB8CBE8-8F63-4449-9ED5-F7E7DCABA43A}" destId="{9308F68A-1953-4B77-98ED-1115FB233982}" srcOrd="0" destOrd="0" presId="urn:microsoft.com/office/officeart/2008/layout/LinedList"/>
    <dgm:cxn modelId="{1C98BE35-6BC0-4BE0-B3E6-58045D99FD06}" type="presParOf" srcId="{3AB8CBE8-8F63-4449-9ED5-F7E7DCABA43A}" destId="{2134E59C-E989-4012-8070-6C8A9D64C78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F5505F-929C-4D34-9173-82D4DDE3FA0B}" type="doc">
      <dgm:prSet loTypeId="urn:microsoft.com/office/officeart/2008/layout/LinedList" loCatId="list" qsTypeId="urn:microsoft.com/office/officeart/2005/8/quickstyle/simple5" qsCatId="simple" csTypeId="urn:microsoft.com/office/officeart/2005/8/colors/colorful1" csCatId="colorful"/>
      <dgm:spPr/>
      <dgm:t>
        <a:bodyPr/>
        <a:lstStyle/>
        <a:p>
          <a:endParaRPr lang="en-US"/>
        </a:p>
      </dgm:t>
    </dgm:pt>
    <dgm:pt modelId="{BC3543BD-8D5F-463C-8CE1-62776797603F}">
      <dgm:prSet/>
      <dgm:spPr/>
      <dgm:t>
        <a:bodyPr/>
        <a:lstStyle/>
        <a:p>
          <a:r>
            <a:rPr lang="en-GB" b="0" i="0"/>
            <a:t>A "canteen culture" refers to the way in which people working in a particular workplace can develop a shared set of values and prejudices. </a:t>
          </a:r>
          <a:endParaRPr lang="en-US"/>
        </a:p>
      </dgm:t>
    </dgm:pt>
    <dgm:pt modelId="{F59DE8F2-089C-4013-97F8-BDDEA69D5AEC}" type="parTrans" cxnId="{880D5EDC-1B07-4BDC-B857-12F36224F736}">
      <dgm:prSet/>
      <dgm:spPr/>
      <dgm:t>
        <a:bodyPr/>
        <a:lstStyle/>
        <a:p>
          <a:endParaRPr lang="en-US"/>
        </a:p>
      </dgm:t>
    </dgm:pt>
    <dgm:pt modelId="{AAFBFCB4-795F-4728-88D3-B0E300B25406}" type="sibTrans" cxnId="{880D5EDC-1B07-4BDC-B857-12F36224F736}">
      <dgm:prSet/>
      <dgm:spPr/>
      <dgm:t>
        <a:bodyPr/>
        <a:lstStyle/>
        <a:p>
          <a:endParaRPr lang="en-US"/>
        </a:p>
      </dgm:t>
    </dgm:pt>
    <dgm:pt modelId="{0E7067D0-D7F4-4D80-8FFC-A3CD4FAB807F}">
      <dgm:prSet/>
      <dgm:spPr/>
      <dgm:t>
        <a:bodyPr/>
        <a:lstStyle/>
        <a:p>
          <a:r>
            <a:rPr lang="en-GB"/>
            <a:t>A development of </a:t>
          </a:r>
          <a:r>
            <a:rPr lang="en-GB" b="0" i="0"/>
            <a:t>lack of fairness, discrimination, lack of empathy, bullying is formed. </a:t>
          </a:r>
          <a:endParaRPr lang="en-US"/>
        </a:p>
      </dgm:t>
    </dgm:pt>
    <dgm:pt modelId="{85CDE69D-2E93-40FD-9688-9AD31672963E}" type="parTrans" cxnId="{355E4177-EF36-43AE-8370-BE587E7CE079}">
      <dgm:prSet/>
      <dgm:spPr/>
      <dgm:t>
        <a:bodyPr/>
        <a:lstStyle/>
        <a:p>
          <a:endParaRPr lang="en-US"/>
        </a:p>
      </dgm:t>
    </dgm:pt>
    <dgm:pt modelId="{4F10D18F-9557-4030-86A8-1E221B049F7E}" type="sibTrans" cxnId="{355E4177-EF36-43AE-8370-BE587E7CE079}">
      <dgm:prSet/>
      <dgm:spPr/>
      <dgm:t>
        <a:bodyPr/>
        <a:lstStyle/>
        <a:p>
          <a:endParaRPr lang="en-US"/>
        </a:p>
      </dgm:t>
    </dgm:pt>
    <dgm:pt modelId="{CF3ABAE6-A3DE-4291-A246-3FDDE1BF142E}" type="pres">
      <dgm:prSet presAssocID="{99F5505F-929C-4D34-9173-82D4DDE3FA0B}" presName="vert0" presStyleCnt="0">
        <dgm:presLayoutVars>
          <dgm:dir/>
          <dgm:animOne val="branch"/>
          <dgm:animLvl val="lvl"/>
        </dgm:presLayoutVars>
      </dgm:prSet>
      <dgm:spPr/>
    </dgm:pt>
    <dgm:pt modelId="{90F91074-48A0-4912-B1B4-DF4B299997DB}" type="pres">
      <dgm:prSet presAssocID="{BC3543BD-8D5F-463C-8CE1-62776797603F}" presName="thickLine" presStyleLbl="alignNode1" presStyleIdx="0" presStyleCnt="2"/>
      <dgm:spPr/>
    </dgm:pt>
    <dgm:pt modelId="{52A60A72-9401-4070-9AE4-5E21C809806F}" type="pres">
      <dgm:prSet presAssocID="{BC3543BD-8D5F-463C-8CE1-62776797603F}" presName="horz1" presStyleCnt="0"/>
      <dgm:spPr/>
    </dgm:pt>
    <dgm:pt modelId="{1D991EE7-7C01-4E38-AA5D-BBBC92A40F25}" type="pres">
      <dgm:prSet presAssocID="{BC3543BD-8D5F-463C-8CE1-62776797603F}" presName="tx1" presStyleLbl="revTx" presStyleIdx="0" presStyleCnt="2"/>
      <dgm:spPr/>
    </dgm:pt>
    <dgm:pt modelId="{0B906A86-2601-4D32-93CF-A00EEE14AF80}" type="pres">
      <dgm:prSet presAssocID="{BC3543BD-8D5F-463C-8CE1-62776797603F}" presName="vert1" presStyleCnt="0"/>
      <dgm:spPr/>
    </dgm:pt>
    <dgm:pt modelId="{C5A6B567-9C17-4FE2-ACDD-7DC223162E63}" type="pres">
      <dgm:prSet presAssocID="{0E7067D0-D7F4-4D80-8FFC-A3CD4FAB807F}" presName="thickLine" presStyleLbl="alignNode1" presStyleIdx="1" presStyleCnt="2"/>
      <dgm:spPr/>
    </dgm:pt>
    <dgm:pt modelId="{0006741B-85F5-4761-95FA-ACB3629B35FF}" type="pres">
      <dgm:prSet presAssocID="{0E7067D0-D7F4-4D80-8FFC-A3CD4FAB807F}" presName="horz1" presStyleCnt="0"/>
      <dgm:spPr/>
    </dgm:pt>
    <dgm:pt modelId="{2CC651DE-34F3-4138-AB2A-C266BDD7E941}" type="pres">
      <dgm:prSet presAssocID="{0E7067D0-D7F4-4D80-8FFC-A3CD4FAB807F}" presName="tx1" presStyleLbl="revTx" presStyleIdx="1" presStyleCnt="2"/>
      <dgm:spPr/>
    </dgm:pt>
    <dgm:pt modelId="{D900097E-6B6F-4154-B273-C153BAD9E101}" type="pres">
      <dgm:prSet presAssocID="{0E7067D0-D7F4-4D80-8FFC-A3CD4FAB807F}" presName="vert1" presStyleCnt="0"/>
      <dgm:spPr/>
    </dgm:pt>
  </dgm:ptLst>
  <dgm:cxnLst>
    <dgm:cxn modelId="{3047E625-5C17-41BE-9760-D74A49C44AEF}" type="presOf" srcId="{0E7067D0-D7F4-4D80-8FFC-A3CD4FAB807F}" destId="{2CC651DE-34F3-4138-AB2A-C266BDD7E941}" srcOrd="0" destOrd="0" presId="urn:microsoft.com/office/officeart/2008/layout/LinedList"/>
    <dgm:cxn modelId="{D036754C-2F80-4A08-BCF3-6410C9E94A40}" type="presOf" srcId="{99F5505F-929C-4D34-9173-82D4DDE3FA0B}" destId="{CF3ABAE6-A3DE-4291-A246-3FDDE1BF142E}" srcOrd="0" destOrd="0" presId="urn:microsoft.com/office/officeart/2008/layout/LinedList"/>
    <dgm:cxn modelId="{355E4177-EF36-43AE-8370-BE587E7CE079}" srcId="{99F5505F-929C-4D34-9173-82D4DDE3FA0B}" destId="{0E7067D0-D7F4-4D80-8FFC-A3CD4FAB807F}" srcOrd="1" destOrd="0" parTransId="{85CDE69D-2E93-40FD-9688-9AD31672963E}" sibTransId="{4F10D18F-9557-4030-86A8-1E221B049F7E}"/>
    <dgm:cxn modelId="{2D3AC7C8-60BC-4E87-8FE7-C56F8F4CD1A9}" type="presOf" srcId="{BC3543BD-8D5F-463C-8CE1-62776797603F}" destId="{1D991EE7-7C01-4E38-AA5D-BBBC92A40F25}" srcOrd="0" destOrd="0" presId="urn:microsoft.com/office/officeart/2008/layout/LinedList"/>
    <dgm:cxn modelId="{880D5EDC-1B07-4BDC-B857-12F36224F736}" srcId="{99F5505F-929C-4D34-9173-82D4DDE3FA0B}" destId="{BC3543BD-8D5F-463C-8CE1-62776797603F}" srcOrd="0" destOrd="0" parTransId="{F59DE8F2-089C-4013-97F8-BDDEA69D5AEC}" sibTransId="{AAFBFCB4-795F-4728-88D3-B0E300B25406}"/>
    <dgm:cxn modelId="{181C9498-0694-419A-A7E4-149D21AD6474}" type="presParOf" srcId="{CF3ABAE6-A3DE-4291-A246-3FDDE1BF142E}" destId="{90F91074-48A0-4912-B1B4-DF4B299997DB}" srcOrd="0" destOrd="0" presId="urn:microsoft.com/office/officeart/2008/layout/LinedList"/>
    <dgm:cxn modelId="{A6C4DD93-68CF-47B1-944C-D49D08C36BAC}" type="presParOf" srcId="{CF3ABAE6-A3DE-4291-A246-3FDDE1BF142E}" destId="{52A60A72-9401-4070-9AE4-5E21C809806F}" srcOrd="1" destOrd="0" presId="urn:microsoft.com/office/officeart/2008/layout/LinedList"/>
    <dgm:cxn modelId="{F0DEBA27-2F1D-4E07-92C4-13FF65C2F0A1}" type="presParOf" srcId="{52A60A72-9401-4070-9AE4-5E21C809806F}" destId="{1D991EE7-7C01-4E38-AA5D-BBBC92A40F25}" srcOrd="0" destOrd="0" presId="urn:microsoft.com/office/officeart/2008/layout/LinedList"/>
    <dgm:cxn modelId="{F6B8C6D1-1184-43D4-9F6A-4B85D9928657}" type="presParOf" srcId="{52A60A72-9401-4070-9AE4-5E21C809806F}" destId="{0B906A86-2601-4D32-93CF-A00EEE14AF80}" srcOrd="1" destOrd="0" presId="urn:microsoft.com/office/officeart/2008/layout/LinedList"/>
    <dgm:cxn modelId="{DC91891A-6604-466F-A643-E41D745E7768}" type="presParOf" srcId="{CF3ABAE6-A3DE-4291-A246-3FDDE1BF142E}" destId="{C5A6B567-9C17-4FE2-ACDD-7DC223162E63}" srcOrd="2" destOrd="0" presId="urn:microsoft.com/office/officeart/2008/layout/LinedList"/>
    <dgm:cxn modelId="{2CCB1597-B1AC-433F-8DA1-2AA132ED2F05}" type="presParOf" srcId="{CF3ABAE6-A3DE-4291-A246-3FDDE1BF142E}" destId="{0006741B-85F5-4761-95FA-ACB3629B35FF}" srcOrd="3" destOrd="0" presId="urn:microsoft.com/office/officeart/2008/layout/LinedList"/>
    <dgm:cxn modelId="{01ABE74D-38CE-41FC-9922-4487500F2F8E}" type="presParOf" srcId="{0006741B-85F5-4761-95FA-ACB3629B35FF}" destId="{2CC651DE-34F3-4138-AB2A-C266BDD7E941}" srcOrd="0" destOrd="0" presId="urn:microsoft.com/office/officeart/2008/layout/LinedList"/>
    <dgm:cxn modelId="{D43260B6-0AE7-4FCA-9CD0-82D78016C9C3}" type="presParOf" srcId="{0006741B-85F5-4761-95FA-ACB3629B35FF}" destId="{D900097E-6B6F-4154-B273-C153BAD9E10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0C68C1-BCAD-4D19-8334-9CAFF5B27A89}"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A0A035A2-B0A5-434D-BC35-074B192CB5BE}">
      <dgm:prSet/>
      <dgm:spPr/>
      <dgm:t>
        <a:bodyPr/>
        <a:lstStyle/>
        <a:p>
          <a:r>
            <a:rPr lang="en-GB" dirty="0"/>
            <a:t>Key SIT theorist - Henri Tajfel (1982)</a:t>
          </a:r>
          <a:endParaRPr lang="en-US" dirty="0"/>
        </a:p>
      </dgm:t>
    </dgm:pt>
    <dgm:pt modelId="{547FF9BF-6E0F-4332-914C-4B48AEAD4319}" type="parTrans" cxnId="{675381FA-6ACD-4809-BC18-0F6A7F1EA8C5}">
      <dgm:prSet/>
      <dgm:spPr/>
      <dgm:t>
        <a:bodyPr/>
        <a:lstStyle/>
        <a:p>
          <a:endParaRPr lang="en-US" sz="2000"/>
        </a:p>
      </dgm:t>
    </dgm:pt>
    <dgm:pt modelId="{1AF2BDCC-6F9C-45E1-B039-51C61E2CBC33}" type="sibTrans" cxnId="{675381FA-6ACD-4809-BC18-0F6A7F1EA8C5}">
      <dgm:prSet/>
      <dgm:spPr/>
      <dgm:t>
        <a:bodyPr/>
        <a:lstStyle/>
        <a:p>
          <a:endParaRPr lang="en-US"/>
        </a:p>
      </dgm:t>
    </dgm:pt>
    <dgm:pt modelId="{92B6FD78-C7F4-4AE1-BA0F-A56E619954BA}">
      <dgm:prSet/>
      <dgm:spPr/>
      <dgm:t>
        <a:bodyPr/>
        <a:lstStyle/>
        <a:p>
          <a:r>
            <a:rPr lang="en-GB" dirty="0"/>
            <a:t>SIT is concerned with the needs of individuals to identify with specific social groups</a:t>
          </a:r>
          <a:endParaRPr lang="en-US" dirty="0"/>
        </a:p>
      </dgm:t>
    </dgm:pt>
    <dgm:pt modelId="{B3636312-1AE4-4AF8-98B0-D9D87F9D97C9}" type="parTrans" cxnId="{7DD7AFEC-350A-4E6D-BE3E-150974385AB5}">
      <dgm:prSet/>
      <dgm:spPr/>
      <dgm:t>
        <a:bodyPr/>
        <a:lstStyle/>
        <a:p>
          <a:endParaRPr lang="en-US" sz="2000"/>
        </a:p>
      </dgm:t>
    </dgm:pt>
    <dgm:pt modelId="{8648C23A-41F5-41BC-991F-B74C114A1A80}" type="sibTrans" cxnId="{7DD7AFEC-350A-4E6D-BE3E-150974385AB5}">
      <dgm:prSet/>
      <dgm:spPr/>
      <dgm:t>
        <a:bodyPr/>
        <a:lstStyle/>
        <a:p>
          <a:endParaRPr lang="en-US"/>
        </a:p>
      </dgm:t>
    </dgm:pt>
    <dgm:pt modelId="{C0EA0D11-B68C-4C7E-9A09-A9CDFE28B872}">
      <dgm:prSet/>
      <dgm:spPr/>
      <dgm:t>
        <a:bodyPr/>
        <a:lstStyle/>
        <a:p>
          <a:r>
            <a:rPr lang="en-GB" dirty="0"/>
            <a:t>Groups give people a sense of belonging</a:t>
          </a:r>
          <a:endParaRPr lang="en-US" dirty="0"/>
        </a:p>
      </dgm:t>
    </dgm:pt>
    <dgm:pt modelId="{3E1B3670-0286-496C-8544-FBB0D0F937D1}" type="parTrans" cxnId="{F70A515E-5146-41A8-B573-38EEBB1225B2}">
      <dgm:prSet/>
      <dgm:spPr/>
      <dgm:t>
        <a:bodyPr/>
        <a:lstStyle/>
        <a:p>
          <a:endParaRPr lang="en-US" sz="2000"/>
        </a:p>
      </dgm:t>
    </dgm:pt>
    <dgm:pt modelId="{65A04042-BD33-4AD6-B6C6-A55E7F31FC86}" type="sibTrans" cxnId="{F70A515E-5146-41A8-B573-38EEBB1225B2}">
      <dgm:prSet/>
      <dgm:spPr/>
      <dgm:t>
        <a:bodyPr/>
        <a:lstStyle/>
        <a:p>
          <a:endParaRPr lang="en-US"/>
        </a:p>
      </dgm:t>
    </dgm:pt>
    <dgm:pt modelId="{358BB900-F88D-46EA-9CCE-B732C953988F}" type="pres">
      <dgm:prSet presAssocID="{C00C68C1-BCAD-4D19-8334-9CAFF5B27A89}" presName="vert0" presStyleCnt="0">
        <dgm:presLayoutVars>
          <dgm:dir/>
          <dgm:animOne val="branch"/>
          <dgm:animLvl val="lvl"/>
        </dgm:presLayoutVars>
      </dgm:prSet>
      <dgm:spPr/>
    </dgm:pt>
    <dgm:pt modelId="{93BBDB15-533D-44F9-8E77-4D46B69D1B78}" type="pres">
      <dgm:prSet presAssocID="{A0A035A2-B0A5-434D-BC35-074B192CB5BE}" presName="thickLine" presStyleLbl="alignNode1" presStyleIdx="0" presStyleCnt="3"/>
      <dgm:spPr/>
    </dgm:pt>
    <dgm:pt modelId="{BDC38409-5ED3-4442-9464-C9E60145EE93}" type="pres">
      <dgm:prSet presAssocID="{A0A035A2-B0A5-434D-BC35-074B192CB5BE}" presName="horz1" presStyleCnt="0"/>
      <dgm:spPr/>
    </dgm:pt>
    <dgm:pt modelId="{09CDDFBF-B208-4759-B35F-36A46D97F518}" type="pres">
      <dgm:prSet presAssocID="{A0A035A2-B0A5-434D-BC35-074B192CB5BE}" presName="tx1" presStyleLbl="revTx" presStyleIdx="0" presStyleCnt="3"/>
      <dgm:spPr/>
    </dgm:pt>
    <dgm:pt modelId="{5C4F1E6B-9D75-4EF4-8C63-6AD0FE1C4C03}" type="pres">
      <dgm:prSet presAssocID="{A0A035A2-B0A5-434D-BC35-074B192CB5BE}" presName="vert1" presStyleCnt="0"/>
      <dgm:spPr/>
    </dgm:pt>
    <dgm:pt modelId="{AEDFF57E-497B-4344-8F13-95C92BAA7C27}" type="pres">
      <dgm:prSet presAssocID="{92B6FD78-C7F4-4AE1-BA0F-A56E619954BA}" presName="thickLine" presStyleLbl="alignNode1" presStyleIdx="1" presStyleCnt="3"/>
      <dgm:spPr/>
    </dgm:pt>
    <dgm:pt modelId="{914BC50E-3DE4-4DD8-8CA1-1518A439F1A4}" type="pres">
      <dgm:prSet presAssocID="{92B6FD78-C7F4-4AE1-BA0F-A56E619954BA}" presName="horz1" presStyleCnt="0"/>
      <dgm:spPr/>
    </dgm:pt>
    <dgm:pt modelId="{A6E98CCE-0D09-4C92-9754-C0F7D0354780}" type="pres">
      <dgm:prSet presAssocID="{92B6FD78-C7F4-4AE1-BA0F-A56E619954BA}" presName="tx1" presStyleLbl="revTx" presStyleIdx="1" presStyleCnt="3"/>
      <dgm:spPr/>
    </dgm:pt>
    <dgm:pt modelId="{E602352A-A0B2-4D1F-BC6B-29EAA0BB1971}" type="pres">
      <dgm:prSet presAssocID="{92B6FD78-C7F4-4AE1-BA0F-A56E619954BA}" presName="vert1" presStyleCnt="0"/>
      <dgm:spPr/>
    </dgm:pt>
    <dgm:pt modelId="{939D6D6A-9DB5-4DFB-B009-5E94B37239E1}" type="pres">
      <dgm:prSet presAssocID="{C0EA0D11-B68C-4C7E-9A09-A9CDFE28B872}" presName="thickLine" presStyleLbl="alignNode1" presStyleIdx="2" presStyleCnt="3"/>
      <dgm:spPr/>
    </dgm:pt>
    <dgm:pt modelId="{D9BEAB88-3EFC-4673-9195-498253B7A5BC}" type="pres">
      <dgm:prSet presAssocID="{C0EA0D11-B68C-4C7E-9A09-A9CDFE28B872}" presName="horz1" presStyleCnt="0"/>
      <dgm:spPr/>
    </dgm:pt>
    <dgm:pt modelId="{D80D7B8E-AB51-4F4D-BD03-61A11C6380A3}" type="pres">
      <dgm:prSet presAssocID="{C0EA0D11-B68C-4C7E-9A09-A9CDFE28B872}" presName="tx1" presStyleLbl="revTx" presStyleIdx="2" presStyleCnt="3"/>
      <dgm:spPr/>
    </dgm:pt>
    <dgm:pt modelId="{7622F0B4-CB18-400C-BA78-FDA5B0DB6AD8}" type="pres">
      <dgm:prSet presAssocID="{C0EA0D11-B68C-4C7E-9A09-A9CDFE28B872}" presName="vert1" presStyleCnt="0"/>
      <dgm:spPr/>
    </dgm:pt>
  </dgm:ptLst>
  <dgm:cxnLst>
    <dgm:cxn modelId="{C98F8F22-DD59-4B93-9D92-C4221593B641}" type="presOf" srcId="{C0EA0D11-B68C-4C7E-9A09-A9CDFE28B872}" destId="{D80D7B8E-AB51-4F4D-BD03-61A11C6380A3}" srcOrd="0" destOrd="0" presId="urn:microsoft.com/office/officeart/2008/layout/LinedList"/>
    <dgm:cxn modelId="{F70A515E-5146-41A8-B573-38EEBB1225B2}" srcId="{C00C68C1-BCAD-4D19-8334-9CAFF5B27A89}" destId="{C0EA0D11-B68C-4C7E-9A09-A9CDFE28B872}" srcOrd="2" destOrd="0" parTransId="{3E1B3670-0286-496C-8544-FBB0D0F937D1}" sibTransId="{65A04042-BD33-4AD6-B6C6-A55E7F31FC86}"/>
    <dgm:cxn modelId="{C3B25981-9AE6-4045-8915-BD85DB3B4635}" type="presOf" srcId="{C00C68C1-BCAD-4D19-8334-9CAFF5B27A89}" destId="{358BB900-F88D-46EA-9CCE-B732C953988F}" srcOrd="0" destOrd="0" presId="urn:microsoft.com/office/officeart/2008/layout/LinedList"/>
    <dgm:cxn modelId="{4EEA02A5-0A12-475D-BBC3-EEF22454BFA1}" type="presOf" srcId="{A0A035A2-B0A5-434D-BC35-074B192CB5BE}" destId="{09CDDFBF-B208-4759-B35F-36A46D97F518}" srcOrd="0" destOrd="0" presId="urn:microsoft.com/office/officeart/2008/layout/LinedList"/>
    <dgm:cxn modelId="{7DD7AFEC-350A-4E6D-BE3E-150974385AB5}" srcId="{C00C68C1-BCAD-4D19-8334-9CAFF5B27A89}" destId="{92B6FD78-C7F4-4AE1-BA0F-A56E619954BA}" srcOrd="1" destOrd="0" parTransId="{B3636312-1AE4-4AF8-98B0-D9D87F9D97C9}" sibTransId="{8648C23A-41F5-41BC-991F-B74C114A1A80}"/>
    <dgm:cxn modelId="{675381FA-6ACD-4809-BC18-0F6A7F1EA8C5}" srcId="{C00C68C1-BCAD-4D19-8334-9CAFF5B27A89}" destId="{A0A035A2-B0A5-434D-BC35-074B192CB5BE}" srcOrd="0" destOrd="0" parTransId="{547FF9BF-6E0F-4332-914C-4B48AEAD4319}" sibTransId="{1AF2BDCC-6F9C-45E1-B039-51C61E2CBC33}"/>
    <dgm:cxn modelId="{16608DFA-D8ED-4746-8DD8-B367861D8640}" type="presOf" srcId="{92B6FD78-C7F4-4AE1-BA0F-A56E619954BA}" destId="{A6E98CCE-0D09-4C92-9754-C0F7D0354780}" srcOrd="0" destOrd="0" presId="urn:microsoft.com/office/officeart/2008/layout/LinedList"/>
    <dgm:cxn modelId="{ED8D1ECB-B869-49B7-AB64-4FDD544BFC57}" type="presParOf" srcId="{358BB900-F88D-46EA-9CCE-B732C953988F}" destId="{93BBDB15-533D-44F9-8E77-4D46B69D1B78}" srcOrd="0" destOrd="0" presId="urn:microsoft.com/office/officeart/2008/layout/LinedList"/>
    <dgm:cxn modelId="{F9031A5C-CD49-485F-AA50-7D3E47082410}" type="presParOf" srcId="{358BB900-F88D-46EA-9CCE-B732C953988F}" destId="{BDC38409-5ED3-4442-9464-C9E60145EE93}" srcOrd="1" destOrd="0" presId="urn:microsoft.com/office/officeart/2008/layout/LinedList"/>
    <dgm:cxn modelId="{4EFA9B96-6CFA-41A5-8C5D-3595E12096CE}" type="presParOf" srcId="{BDC38409-5ED3-4442-9464-C9E60145EE93}" destId="{09CDDFBF-B208-4759-B35F-36A46D97F518}" srcOrd="0" destOrd="0" presId="urn:microsoft.com/office/officeart/2008/layout/LinedList"/>
    <dgm:cxn modelId="{7A3DA3D2-6020-42A0-B39E-32696B6E92AE}" type="presParOf" srcId="{BDC38409-5ED3-4442-9464-C9E60145EE93}" destId="{5C4F1E6B-9D75-4EF4-8C63-6AD0FE1C4C03}" srcOrd="1" destOrd="0" presId="urn:microsoft.com/office/officeart/2008/layout/LinedList"/>
    <dgm:cxn modelId="{883AEACD-9BB5-40F7-BFD7-619711AE5DB4}" type="presParOf" srcId="{358BB900-F88D-46EA-9CCE-B732C953988F}" destId="{AEDFF57E-497B-4344-8F13-95C92BAA7C27}" srcOrd="2" destOrd="0" presId="urn:microsoft.com/office/officeart/2008/layout/LinedList"/>
    <dgm:cxn modelId="{041096F5-B656-41E5-8C73-93F89341B91A}" type="presParOf" srcId="{358BB900-F88D-46EA-9CCE-B732C953988F}" destId="{914BC50E-3DE4-4DD8-8CA1-1518A439F1A4}" srcOrd="3" destOrd="0" presId="urn:microsoft.com/office/officeart/2008/layout/LinedList"/>
    <dgm:cxn modelId="{B4118A61-104C-4105-A027-185AF39BF097}" type="presParOf" srcId="{914BC50E-3DE4-4DD8-8CA1-1518A439F1A4}" destId="{A6E98CCE-0D09-4C92-9754-C0F7D0354780}" srcOrd="0" destOrd="0" presId="urn:microsoft.com/office/officeart/2008/layout/LinedList"/>
    <dgm:cxn modelId="{E8BC4019-FD38-497D-A26E-FAB84380063D}" type="presParOf" srcId="{914BC50E-3DE4-4DD8-8CA1-1518A439F1A4}" destId="{E602352A-A0B2-4D1F-BC6B-29EAA0BB1971}" srcOrd="1" destOrd="0" presId="urn:microsoft.com/office/officeart/2008/layout/LinedList"/>
    <dgm:cxn modelId="{6FA1B8E2-5D7B-49EB-9E96-5C03BCED6BE7}" type="presParOf" srcId="{358BB900-F88D-46EA-9CCE-B732C953988F}" destId="{939D6D6A-9DB5-4DFB-B009-5E94B37239E1}" srcOrd="4" destOrd="0" presId="urn:microsoft.com/office/officeart/2008/layout/LinedList"/>
    <dgm:cxn modelId="{3AF8559F-952F-4A6B-9B5C-C68A4F15C1F7}" type="presParOf" srcId="{358BB900-F88D-46EA-9CCE-B732C953988F}" destId="{D9BEAB88-3EFC-4673-9195-498253B7A5BC}" srcOrd="5" destOrd="0" presId="urn:microsoft.com/office/officeart/2008/layout/LinedList"/>
    <dgm:cxn modelId="{5122ECEA-D771-4813-92E6-257C289C3566}" type="presParOf" srcId="{D9BEAB88-3EFC-4673-9195-498253B7A5BC}" destId="{D80D7B8E-AB51-4F4D-BD03-61A11C6380A3}" srcOrd="0" destOrd="0" presId="urn:microsoft.com/office/officeart/2008/layout/LinedList"/>
    <dgm:cxn modelId="{3A8E82F8-684E-48F9-A8DD-9214871C38CB}" type="presParOf" srcId="{D9BEAB88-3EFC-4673-9195-498253B7A5BC}" destId="{7622F0B4-CB18-400C-BA78-FDA5B0DB6AD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0FC491-C02F-414C-AF8E-7D15D4750219}"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AF8C30DF-5B64-4425-93E9-771FC1D840DF}">
      <dgm:prSet custT="1"/>
      <dgm:spPr/>
      <dgm:t>
        <a:bodyPr/>
        <a:lstStyle/>
        <a:p>
          <a:pPr>
            <a:lnSpc>
              <a:spcPct val="100000"/>
            </a:lnSpc>
          </a:pPr>
          <a:r>
            <a:rPr lang="en-GB" sz="2400" dirty="0"/>
            <a:t>1960s on -  shared occupational values and attitudes between police officers and the influence they have on their perceptions and interactions with the public.</a:t>
          </a:r>
          <a:endParaRPr lang="en-US" sz="2400" dirty="0"/>
        </a:p>
      </dgm:t>
    </dgm:pt>
    <dgm:pt modelId="{120A989A-D32D-444E-A1F8-2B5A1633F214}" type="parTrans" cxnId="{CC8D8B12-8D32-41CD-B49E-C38C2D98BA05}">
      <dgm:prSet/>
      <dgm:spPr/>
      <dgm:t>
        <a:bodyPr/>
        <a:lstStyle/>
        <a:p>
          <a:endParaRPr lang="en-US"/>
        </a:p>
      </dgm:t>
    </dgm:pt>
    <dgm:pt modelId="{8496870E-5854-4E9A-8E29-8CFD91CBFD7E}" type="sibTrans" cxnId="{CC8D8B12-8D32-41CD-B49E-C38C2D98BA05}">
      <dgm:prSet/>
      <dgm:spPr/>
      <dgm:t>
        <a:bodyPr/>
        <a:lstStyle/>
        <a:p>
          <a:endParaRPr lang="en-US"/>
        </a:p>
      </dgm:t>
    </dgm:pt>
    <dgm:pt modelId="{7C889559-AB38-4889-B390-AE0BEC24D6E7}">
      <dgm:prSet custT="1"/>
      <dgm:spPr/>
      <dgm:t>
        <a:bodyPr/>
        <a:lstStyle/>
        <a:p>
          <a:pPr>
            <a:lnSpc>
              <a:spcPct val="100000"/>
            </a:lnSpc>
          </a:pPr>
          <a:r>
            <a:rPr lang="en-GB" sz="2400" dirty="0"/>
            <a:t>Characteristics that underpin a shared sense of identity between police officers have persisted (Loftus, 2010). </a:t>
          </a:r>
          <a:endParaRPr lang="en-US" sz="2400" dirty="0"/>
        </a:p>
      </dgm:t>
    </dgm:pt>
    <dgm:pt modelId="{B3022FCE-D995-4C3B-8DC0-BC8ECF5C9A6D}" type="parTrans" cxnId="{04C28F31-3FC1-42D1-9FA3-EC90C5BDB87E}">
      <dgm:prSet/>
      <dgm:spPr/>
      <dgm:t>
        <a:bodyPr/>
        <a:lstStyle/>
        <a:p>
          <a:endParaRPr lang="en-US"/>
        </a:p>
      </dgm:t>
    </dgm:pt>
    <dgm:pt modelId="{3C364A9B-1257-4F59-B259-0DEC9F9C6357}" type="sibTrans" cxnId="{04C28F31-3FC1-42D1-9FA3-EC90C5BDB87E}">
      <dgm:prSet/>
      <dgm:spPr/>
      <dgm:t>
        <a:bodyPr/>
        <a:lstStyle/>
        <a:p>
          <a:endParaRPr lang="en-US"/>
        </a:p>
      </dgm:t>
    </dgm:pt>
    <dgm:pt modelId="{05B21393-653B-4877-9CD6-7E2DD6F72552}">
      <dgm:prSet custT="1"/>
      <dgm:spPr/>
      <dgm:t>
        <a:bodyPr/>
        <a:lstStyle/>
        <a:p>
          <a:pPr>
            <a:lnSpc>
              <a:spcPct val="100000"/>
            </a:lnSpc>
          </a:pPr>
          <a:r>
            <a:rPr lang="en-GB" sz="2400" dirty="0"/>
            <a:t>Police culture is a set of “accepted practices, rules, and principles of conduct that are situationally applied, and generalised rationales and beliefs” ( Manning 1989:360) </a:t>
          </a:r>
          <a:endParaRPr lang="en-US" sz="2400" dirty="0"/>
        </a:p>
      </dgm:t>
    </dgm:pt>
    <dgm:pt modelId="{0B3A4C1C-59AF-4BEF-A321-334BBE66EE22}" type="parTrans" cxnId="{B68220DE-5E28-4CF3-B823-B2E9108924E8}">
      <dgm:prSet/>
      <dgm:spPr/>
      <dgm:t>
        <a:bodyPr/>
        <a:lstStyle/>
        <a:p>
          <a:endParaRPr lang="en-US"/>
        </a:p>
      </dgm:t>
    </dgm:pt>
    <dgm:pt modelId="{07342CDB-E171-468A-A576-1EFA5C80C860}" type="sibTrans" cxnId="{B68220DE-5E28-4CF3-B823-B2E9108924E8}">
      <dgm:prSet/>
      <dgm:spPr/>
      <dgm:t>
        <a:bodyPr/>
        <a:lstStyle/>
        <a:p>
          <a:endParaRPr lang="en-US"/>
        </a:p>
      </dgm:t>
    </dgm:pt>
    <dgm:pt modelId="{C7D16EA8-9B78-4683-9485-7F12219A8CED}" type="pres">
      <dgm:prSet presAssocID="{520FC491-C02F-414C-AF8E-7D15D4750219}" presName="root" presStyleCnt="0">
        <dgm:presLayoutVars>
          <dgm:dir/>
          <dgm:resizeHandles val="exact"/>
        </dgm:presLayoutVars>
      </dgm:prSet>
      <dgm:spPr/>
    </dgm:pt>
    <dgm:pt modelId="{360C554A-A46E-43BE-A8DD-014C85348F15}" type="pres">
      <dgm:prSet presAssocID="{AF8C30DF-5B64-4425-93E9-771FC1D840DF}" presName="compNode" presStyleCnt="0"/>
      <dgm:spPr/>
    </dgm:pt>
    <dgm:pt modelId="{CAD2BA81-9DF5-4991-B8A7-AB117A42E3EA}" type="pres">
      <dgm:prSet presAssocID="{AF8C30DF-5B64-4425-93E9-771FC1D840DF}" presName="bgRect" presStyleLbl="bgShp" presStyleIdx="0" presStyleCnt="3" custLinFactNeighborY="-10553"/>
      <dgm:spPr/>
    </dgm:pt>
    <dgm:pt modelId="{0C11CEDD-2BA7-4553-8770-947A5E3154AC}" type="pres">
      <dgm:prSet presAssocID="{AF8C30DF-5B64-4425-93E9-771FC1D840DF}"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849F32E-E01A-4145-AD65-95497E47995B}" type="pres">
      <dgm:prSet presAssocID="{AF8C30DF-5B64-4425-93E9-771FC1D840DF}" presName="spaceRect" presStyleCnt="0"/>
      <dgm:spPr/>
    </dgm:pt>
    <dgm:pt modelId="{C4AB7467-A36D-4B9E-A727-34CBDCAAE53B}" type="pres">
      <dgm:prSet presAssocID="{AF8C30DF-5B64-4425-93E9-771FC1D840DF}" presName="parTx" presStyleLbl="revTx" presStyleIdx="0" presStyleCnt="3">
        <dgm:presLayoutVars>
          <dgm:chMax val="0"/>
          <dgm:chPref val="0"/>
        </dgm:presLayoutVars>
      </dgm:prSet>
      <dgm:spPr/>
    </dgm:pt>
    <dgm:pt modelId="{A1A6D00D-5870-497A-8C1D-D0446322E451}" type="pres">
      <dgm:prSet presAssocID="{8496870E-5854-4E9A-8E29-8CFD91CBFD7E}" presName="sibTrans" presStyleCnt="0"/>
      <dgm:spPr/>
    </dgm:pt>
    <dgm:pt modelId="{53D4D9AA-3950-4AD4-A922-70192E1FF42F}" type="pres">
      <dgm:prSet presAssocID="{7C889559-AB38-4889-B390-AE0BEC24D6E7}" presName="compNode" presStyleCnt="0"/>
      <dgm:spPr/>
    </dgm:pt>
    <dgm:pt modelId="{3A8441DA-D7E0-46B9-9073-4D46EC9ED6BD}" type="pres">
      <dgm:prSet presAssocID="{7C889559-AB38-4889-B390-AE0BEC24D6E7}" presName="bgRect" presStyleLbl="bgShp" presStyleIdx="1" presStyleCnt="3"/>
      <dgm:spPr/>
    </dgm:pt>
    <dgm:pt modelId="{0C539B4B-BDD3-47FC-8825-A3DFCF554089}" type="pres">
      <dgm:prSet presAssocID="{7C889559-AB38-4889-B390-AE0BEC24D6E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D5C03812-7765-4A08-8CFA-C7C19CED118F}" type="pres">
      <dgm:prSet presAssocID="{7C889559-AB38-4889-B390-AE0BEC24D6E7}" presName="spaceRect" presStyleCnt="0"/>
      <dgm:spPr/>
    </dgm:pt>
    <dgm:pt modelId="{AFDB8DE8-FBFD-4B9F-9D57-B7203049404C}" type="pres">
      <dgm:prSet presAssocID="{7C889559-AB38-4889-B390-AE0BEC24D6E7}" presName="parTx" presStyleLbl="revTx" presStyleIdx="1" presStyleCnt="3">
        <dgm:presLayoutVars>
          <dgm:chMax val="0"/>
          <dgm:chPref val="0"/>
        </dgm:presLayoutVars>
      </dgm:prSet>
      <dgm:spPr/>
    </dgm:pt>
    <dgm:pt modelId="{4F5D45E6-90B1-4626-8D32-54CD0879F20C}" type="pres">
      <dgm:prSet presAssocID="{3C364A9B-1257-4F59-B259-0DEC9F9C6357}" presName="sibTrans" presStyleCnt="0"/>
      <dgm:spPr/>
    </dgm:pt>
    <dgm:pt modelId="{138E8971-7744-4B42-906F-5D67E456A5A3}" type="pres">
      <dgm:prSet presAssocID="{05B21393-653B-4877-9CD6-7E2DD6F72552}" presName="compNode" presStyleCnt="0"/>
      <dgm:spPr/>
    </dgm:pt>
    <dgm:pt modelId="{23E4F6B9-D25D-4193-8FEB-6985573D96B3}" type="pres">
      <dgm:prSet presAssocID="{05B21393-653B-4877-9CD6-7E2DD6F72552}" presName="bgRect" presStyleLbl="bgShp" presStyleIdx="2" presStyleCnt="3"/>
      <dgm:spPr/>
    </dgm:pt>
    <dgm:pt modelId="{CA513A90-FB8F-4DEC-BC37-EC8EB21BD098}" type="pres">
      <dgm:prSet presAssocID="{05B21393-653B-4877-9CD6-7E2DD6F72552}"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EAA2B78-4667-418A-B5E0-BF6F6840D3FC}" type="pres">
      <dgm:prSet presAssocID="{05B21393-653B-4877-9CD6-7E2DD6F72552}" presName="spaceRect" presStyleCnt="0"/>
      <dgm:spPr/>
    </dgm:pt>
    <dgm:pt modelId="{ABB3987D-74A9-464D-9B45-9EBFB06314EE}" type="pres">
      <dgm:prSet presAssocID="{05B21393-653B-4877-9CD6-7E2DD6F72552}" presName="parTx" presStyleLbl="revTx" presStyleIdx="2" presStyleCnt="3">
        <dgm:presLayoutVars>
          <dgm:chMax val="0"/>
          <dgm:chPref val="0"/>
        </dgm:presLayoutVars>
      </dgm:prSet>
      <dgm:spPr/>
    </dgm:pt>
  </dgm:ptLst>
  <dgm:cxnLst>
    <dgm:cxn modelId="{691D3510-DE0D-432C-94C3-9788A79ADBCB}" type="presOf" srcId="{520FC491-C02F-414C-AF8E-7D15D4750219}" destId="{C7D16EA8-9B78-4683-9485-7F12219A8CED}" srcOrd="0" destOrd="0" presId="urn:microsoft.com/office/officeart/2018/2/layout/IconVerticalSolidList"/>
    <dgm:cxn modelId="{CC8D8B12-8D32-41CD-B49E-C38C2D98BA05}" srcId="{520FC491-C02F-414C-AF8E-7D15D4750219}" destId="{AF8C30DF-5B64-4425-93E9-771FC1D840DF}" srcOrd="0" destOrd="0" parTransId="{120A989A-D32D-444E-A1F8-2B5A1633F214}" sibTransId="{8496870E-5854-4E9A-8E29-8CFD91CBFD7E}"/>
    <dgm:cxn modelId="{04C28F31-3FC1-42D1-9FA3-EC90C5BDB87E}" srcId="{520FC491-C02F-414C-AF8E-7D15D4750219}" destId="{7C889559-AB38-4889-B390-AE0BEC24D6E7}" srcOrd="1" destOrd="0" parTransId="{B3022FCE-D995-4C3B-8DC0-BC8ECF5C9A6D}" sibTransId="{3C364A9B-1257-4F59-B259-0DEC9F9C6357}"/>
    <dgm:cxn modelId="{3604D97E-803E-4EEC-AF07-C22537FAEE0F}" type="presOf" srcId="{7C889559-AB38-4889-B390-AE0BEC24D6E7}" destId="{AFDB8DE8-FBFD-4B9F-9D57-B7203049404C}" srcOrd="0" destOrd="0" presId="urn:microsoft.com/office/officeart/2018/2/layout/IconVerticalSolidList"/>
    <dgm:cxn modelId="{346985B2-BBFD-4060-B5C9-5F72A282BBDA}" type="presOf" srcId="{AF8C30DF-5B64-4425-93E9-771FC1D840DF}" destId="{C4AB7467-A36D-4B9E-A727-34CBDCAAE53B}" srcOrd="0" destOrd="0" presId="urn:microsoft.com/office/officeart/2018/2/layout/IconVerticalSolidList"/>
    <dgm:cxn modelId="{A80D7DBB-F454-4523-B00D-AEDCF81C261F}" type="presOf" srcId="{05B21393-653B-4877-9CD6-7E2DD6F72552}" destId="{ABB3987D-74A9-464D-9B45-9EBFB06314EE}" srcOrd="0" destOrd="0" presId="urn:microsoft.com/office/officeart/2018/2/layout/IconVerticalSolidList"/>
    <dgm:cxn modelId="{B68220DE-5E28-4CF3-B823-B2E9108924E8}" srcId="{520FC491-C02F-414C-AF8E-7D15D4750219}" destId="{05B21393-653B-4877-9CD6-7E2DD6F72552}" srcOrd="2" destOrd="0" parTransId="{0B3A4C1C-59AF-4BEF-A321-334BBE66EE22}" sibTransId="{07342CDB-E171-468A-A576-1EFA5C80C860}"/>
    <dgm:cxn modelId="{1E85AA5E-B17F-4F66-A427-F60238422E9E}" type="presParOf" srcId="{C7D16EA8-9B78-4683-9485-7F12219A8CED}" destId="{360C554A-A46E-43BE-A8DD-014C85348F15}" srcOrd="0" destOrd="0" presId="urn:microsoft.com/office/officeart/2018/2/layout/IconVerticalSolidList"/>
    <dgm:cxn modelId="{DA9599E0-9945-4163-AF37-706174745F60}" type="presParOf" srcId="{360C554A-A46E-43BE-A8DD-014C85348F15}" destId="{CAD2BA81-9DF5-4991-B8A7-AB117A42E3EA}" srcOrd="0" destOrd="0" presId="urn:microsoft.com/office/officeart/2018/2/layout/IconVerticalSolidList"/>
    <dgm:cxn modelId="{3CC65811-CC00-49FD-8E6D-CC830AD5BF99}" type="presParOf" srcId="{360C554A-A46E-43BE-A8DD-014C85348F15}" destId="{0C11CEDD-2BA7-4553-8770-947A5E3154AC}" srcOrd="1" destOrd="0" presId="urn:microsoft.com/office/officeart/2018/2/layout/IconVerticalSolidList"/>
    <dgm:cxn modelId="{A6909B89-0B7D-4D22-B77C-C5A225AE10B3}" type="presParOf" srcId="{360C554A-A46E-43BE-A8DD-014C85348F15}" destId="{2849F32E-E01A-4145-AD65-95497E47995B}" srcOrd="2" destOrd="0" presId="urn:microsoft.com/office/officeart/2018/2/layout/IconVerticalSolidList"/>
    <dgm:cxn modelId="{09F5D82B-829E-480B-A482-CA5313C436BB}" type="presParOf" srcId="{360C554A-A46E-43BE-A8DD-014C85348F15}" destId="{C4AB7467-A36D-4B9E-A727-34CBDCAAE53B}" srcOrd="3" destOrd="0" presId="urn:microsoft.com/office/officeart/2018/2/layout/IconVerticalSolidList"/>
    <dgm:cxn modelId="{97A03B8C-0522-4F83-AE54-802FAF342108}" type="presParOf" srcId="{C7D16EA8-9B78-4683-9485-7F12219A8CED}" destId="{A1A6D00D-5870-497A-8C1D-D0446322E451}" srcOrd="1" destOrd="0" presId="urn:microsoft.com/office/officeart/2018/2/layout/IconVerticalSolidList"/>
    <dgm:cxn modelId="{1571EA71-6A6C-4FF7-8D15-6964B7EAD4FF}" type="presParOf" srcId="{C7D16EA8-9B78-4683-9485-7F12219A8CED}" destId="{53D4D9AA-3950-4AD4-A922-70192E1FF42F}" srcOrd="2" destOrd="0" presId="urn:microsoft.com/office/officeart/2018/2/layout/IconVerticalSolidList"/>
    <dgm:cxn modelId="{D30DF921-EF0E-4FC8-8F41-5102537E50FF}" type="presParOf" srcId="{53D4D9AA-3950-4AD4-A922-70192E1FF42F}" destId="{3A8441DA-D7E0-46B9-9073-4D46EC9ED6BD}" srcOrd="0" destOrd="0" presId="urn:microsoft.com/office/officeart/2018/2/layout/IconVerticalSolidList"/>
    <dgm:cxn modelId="{D7A27DEF-A6E9-4AAC-A92D-22DC35274DF7}" type="presParOf" srcId="{53D4D9AA-3950-4AD4-A922-70192E1FF42F}" destId="{0C539B4B-BDD3-47FC-8825-A3DFCF554089}" srcOrd="1" destOrd="0" presId="urn:microsoft.com/office/officeart/2018/2/layout/IconVerticalSolidList"/>
    <dgm:cxn modelId="{8750EC62-2A98-4DAB-BF1A-9869E6474D1E}" type="presParOf" srcId="{53D4D9AA-3950-4AD4-A922-70192E1FF42F}" destId="{D5C03812-7765-4A08-8CFA-C7C19CED118F}" srcOrd="2" destOrd="0" presId="urn:microsoft.com/office/officeart/2018/2/layout/IconVerticalSolidList"/>
    <dgm:cxn modelId="{11B39D5A-4BE4-4E1D-BA71-F01F84B29A1E}" type="presParOf" srcId="{53D4D9AA-3950-4AD4-A922-70192E1FF42F}" destId="{AFDB8DE8-FBFD-4B9F-9D57-B7203049404C}" srcOrd="3" destOrd="0" presId="urn:microsoft.com/office/officeart/2018/2/layout/IconVerticalSolidList"/>
    <dgm:cxn modelId="{47FFC770-383A-4D51-8CDD-2BFC59242740}" type="presParOf" srcId="{C7D16EA8-9B78-4683-9485-7F12219A8CED}" destId="{4F5D45E6-90B1-4626-8D32-54CD0879F20C}" srcOrd="3" destOrd="0" presId="urn:microsoft.com/office/officeart/2018/2/layout/IconVerticalSolidList"/>
    <dgm:cxn modelId="{D2D9500B-13D4-4844-AF13-DAD0796434C1}" type="presParOf" srcId="{C7D16EA8-9B78-4683-9485-7F12219A8CED}" destId="{138E8971-7744-4B42-906F-5D67E456A5A3}" srcOrd="4" destOrd="0" presId="urn:microsoft.com/office/officeart/2018/2/layout/IconVerticalSolidList"/>
    <dgm:cxn modelId="{F908078A-33EA-4951-A3E9-0E6C0943403E}" type="presParOf" srcId="{138E8971-7744-4B42-906F-5D67E456A5A3}" destId="{23E4F6B9-D25D-4193-8FEB-6985573D96B3}" srcOrd="0" destOrd="0" presId="urn:microsoft.com/office/officeart/2018/2/layout/IconVerticalSolidList"/>
    <dgm:cxn modelId="{6DE5B98D-857E-40E9-A62D-5853E96683F9}" type="presParOf" srcId="{138E8971-7744-4B42-906F-5D67E456A5A3}" destId="{CA513A90-FB8F-4DEC-BC37-EC8EB21BD098}" srcOrd="1" destOrd="0" presId="urn:microsoft.com/office/officeart/2018/2/layout/IconVerticalSolidList"/>
    <dgm:cxn modelId="{CADC87D1-EA7D-4BF2-8FC3-27254EBA3010}" type="presParOf" srcId="{138E8971-7744-4B42-906F-5D67E456A5A3}" destId="{DEAA2B78-4667-418A-B5E0-BF6F6840D3FC}" srcOrd="2" destOrd="0" presId="urn:microsoft.com/office/officeart/2018/2/layout/IconVerticalSolidList"/>
    <dgm:cxn modelId="{FAE9911A-161F-470B-BAE7-004400851BE0}" type="presParOf" srcId="{138E8971-7744-4B42-906F-5D67E456A5A3}" destId="{ABB3987D-74A9-464D-9B45-9EBFB06314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3AEA97-30F0-49F2-9CFC-9438BC0C58F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FCF969-199C-41BB-A042-D618EF4CFEE0}">
      <dgm:prSet/>
      <dgm:spPr/>
      <dgm:t>
        <a:bodyPr/>
        <a:lstStyle/>
        <a:p>
          <a:r>
            <a:rPr lang="en-US"/>
            <a:t>Everyone in policing routinely makes important decisions. We make these decisions because it is our duty to uphold the law, prevent crime and disorder, protect and reassure communities, investigate crime and bring offenders to justice.</a:t>
          </a:r>
        </a:p>
      </dgm:t>
    </dgm:pt>
    <dgm:pt modelId="{7B6B98A1-AF0A-4AFB-908F-69E8955CBBF8}" type="parTrans" cxnId="{C3A60D20-57CD-4974-8524-57BAFAC8ED81}">
      <dgm:prSet/>
      <dgm:spPr/>
      <dgm:t>
        <a:bodyPr/>
        <a:lstStyle/>
        <a:p>
          <a:endParaRPr lang="en-US"/>
        </a:p>
      </dgm:t>
    </dgm:pt>
    <dgm:pt modelId="{FAF74185-3578-4345-BD5E-A421245CC9ED}" type="sibTrans" cxnId="{C3A60D20-57CD-4974-8524-57BAFAC8ED81}">
      <dgm:prSet/>
      <dgm:spPr/>
      <dgm:t>
        <a:bodyPr/>
        <a:lstStyle/>
        <a:p>
          <a:endParaRPr lang="en-US"/>
        </a:p>
      </dgm:t>
    </dgm:pt>
    <dgm:pt modelId="{CB75C740-6B97-49F7-BD6D-7ED8B86A501E}">
      <dgm:prSet/>
      <dgm:spPr/>
      <dgm:t>
        <a:bodyPr/>
        <a:lstStyle/>
        <a:p>
          <a:r>
            <a:rPr lang="en-US"/>
            <a:t>Carrying out these duties can be physically, mentally and emotionally demanding. Our decisions can raise complex ethical issues because they affect other people, often at difficult times in their lives. Deciding what to do is not always straightforward and the best course of action may only become apparent after decisions have been made.</a:t>
          </a:r>
        </a:p>
      </dgm:t>
    </dgm:pt>
    <dgm:pt modelId="{52EAB6C8-8267-4FF5-B4FC-035E0068628E}" type="parTrans" cxnId="{BED6979F-1D92-4399-B58D-E30D85DEC3A7}">
      <dgm:prSet/>
      <dgm:spPr/>
      <dgm:t>
        <a:bodyPr/>
        <a:lstStyle/>
        <a:p>
          <a:endParaRPr lang="en-US"/>
        </a:p>
      </dgm:t>
    </dgm:pt>
    <dgm:pt modelId="{08C71121-EB20-432C-A93A-15526604C184}" type="sibTrans" cxnId="{BED6979F-1D92-4399-B58D-E30D85DEC3A7}">
      <dgm:prSet/>
      <dgm:spPr/>
      <dgm:t>
        <a:bodyPr/>
        <a:lstStyle/>
        <a:p>
          <a:endParaRPr lang="en-US"/>
        </a:p>
      </dgm:t>
    </dgm:pt>
    <dgm:pt modelId="{ED9C83AC-4091-469B-9557-5C90430384F0}">
      <dgm:prSet/>
      <dgm:spPr/>
      <dgm:t>
        <a:bodyPr/>
        <a:lstStyle/>
        <a:p>
          <a:r>
            <a:rPr lang="en-US"/>
            <a:t>Everyone in policing holds a privileged position in society that depends on the consent of the public. Our mission, to help keep the public safe, relies on us having public acceptance and cooperation. We must all strive to deliver an honourable and legitimate police service deserving of the public’s support.</a:t>
          </a:r>
        </a:p>
      </dgm:t>
    </dgm:pt>
    <dgm:pt modelId="{B4F67493-95CB-4DB6-8A6E-DF8244437587}" type="parTrans" cxnId="{843D48DA-EBE3-4AF6-8DEF-08926000A4CF}">
      <dgm:prSet/>
      <dgm:spPr/>
      <dgm:t>
        <a:bodyPr/>
        <a:lstStyle/>
        <a:p>
          <a:endParaRPr lang="en-US"/>
        </a:p>
      </dgm:t>
    </dgm:pt>
    <dgm:pt modelId="{72FC34F8-6F55-4BE8-BFA3-26B384EC5AA2}" type="sibTrans" cxnId="{843D48DA-EBE3-4AF6-8DEF-08926000A4CF}">
      <dgm:prSet/>
      <dgm:spPr/>
      <dgm:t>
        <a:bodyPr/>
        <a:lstStyle/>
        <a:p>
          <a:endParaRPr lang="en-US"/>
        </a:p>
      </dgm:t>
    </dgm:pt>
    <dgm:pt modelId="{AC0D8ED8-A4F2-4FB7-9B77-2DCF75A4805E}" type="pres">
      <dgm:prSet presAssocID="{CB3AEA97-30F0-49F2-9CFC-9438BC0C58F0}" presName="linear" presStyleCnt="0">
        <dgm:presLayoutVars>
          <dgm:animLvl val="lvl"/>
          <dgm:resizeHandles val="exact"/>
        </dgm:presLayoutVars>
      </dgm:prSet>
      <dgm:spPr/>
    </dgm:pt>
    <dgm:pt modelId="{91174CF3-F736-4DA0-B2B4-6ADDB02B2E36}" type="pres">
      <dgm:prSet presAssocID="{BBFCF969-199C-41BB-A042-D618EF4CFEE0}" presName="parentText" presStyleLbl="node1" presStyleIdx="0" presStyleCnt="3">
        <dgm:presLayoutVars>
          <dgm:chMax val="0"/>
          <dgm:bulletEnabled val="1"/>
        </dgm:presLayoutVars>
      </dgm:prSet>
      <dgm:spPr/>
    </dgm:pt>
    <dgm:pt modelId="{573D8715-EDB3-41E9-8D12-F840FA316CD4}" type="pres">
      <dgm:prSet presAssocID="{FAF74185-3578-4345-BD5E-A421245CC9ED}" presName="spacer" presStyleCnt="0"/>
      <dgm:spPr/>
    </dgm:pt>
    <dgm:pt modelId="{A1203ED1-3B79-43F7-A0C2-47AA4FFE17F8}" type="pres">
      <dgm:prSet presAssocID="{CB75C740-6B97-49F7-BD6D-7ED8B86A501E}" presName="parentText" presStyleLbl="node1" presStyleIdx="1" presStyleCnt="3">
        <dgm:presLayoutVars>
          <dgm:chMax val="0"/>
          <dgm:bulletEnabled val="1"/>
        </dgm:presLayoutVars>
      </dgm:prSet>
      <dgm:spPr/>
    </dgm:pt>
    <dgm:pt modelId="{479F3EAA-5490-4D43-BAD4-6C0B04397D87}" type="pres">
      <dgm:prSet presAssocID="{08C71121-EB20-432C-A93A-15526604C184}" presName="spacer" presStyleCnt="0"/>
      <dgm:spPr/>
    </dgm:pt>
    <dgm:pt modelId="{CE8BBF48-7CDA-485A-8CED-2925FBAE546A}" type="pres">
      <dgm:prSet presAssocID="{ED9C83AC-4091-469B-9557-5C90430384F0}" presName="parentText" presStyleLbl="node1" presStyleIdx="2" presStyleCnt="3">
        <dgm:presLayoutVars>
          <dgm:chMax val="0"/>
          <dgm:bulletEnabled val="1"/>
        </dgm:presLayoutVars>
      </dgm:prSet>
      <dgm:spPr/>
    </dgm:pt>
  </dgm:ptLst>
  <dgm:cxnLst>
    <dgm:cxn modelId="{C3A60D20-57CD-4974-8524-57BAFAC8ED81}" srcId="{CB3AEA97-30F0-49F2-9CFC-9438BC0C58F0}" destId="{BBFCF969-199C-41BB-A042-D618EF4CFEE0}" srcOrd="0" destOrd="0" parTransId="{7B6B98A1-AF0A-4AFB-908F-69E8955CBBF8}" sibTransId="{FAF74185-3578-4345-BD5E-A421245CC9ED}"/>
    <dgm:cxn modelId="{BED6979F-1D92-4399-B58D-E30D85DEC3A7}" srcId="{CB3AEA97-30F0-49F2-9CFC-9438BC0C58F0}" destId="{CB75C740-6B97-49F7-BD6D-7ED8B86A501E}" srcOrd="1" destOrd="0" parTransId="{52EAB6C8-8267-4FF5-B4FC-035E0068628E}" sibTransId="{08C71121-EB20-432C-A93A-15526604C184}"/>
    <dgm:cxn modelId="{DB71E3BD-5538-466A-A120-F9131F3AD3EA}" type="presOf" srcId="{CB3AEA97-30F0-49F2-9CFC-9438BC0C58F0}" destId="{AC0D8ED8-A4F2-4FB7-9B77-2DCF75A4805E}" srcOrd="0" destOrd="0" presId="urn:microsoft.com/office/officeart/2005/8/layout/vList2"/>
    <dgm:cxn modelId="{843D48DA-EBE3-4AF6-8DEF-08926000A4CF}" srcId="{CB3AEA97-30F0-49F2-9CFC-9438BC0C58F0}" destId="{ED9C83AC-4091-469B-9557-5C90430384F0}" srcOrd="2" destOrd="0" parTransId="{B4F67493-95CB-4DB6-8A6E-DF8244437587}" sibTransId="{72FC34F8-6F55-4BE8-BFA3-26B384EC5AA2}"/>
    <dgm:cxn modelId="{314ACEE2-59F9-4C63-AA60-2C4B2D2A8105}" type="presOf" srcId="{CB75C740-6B97-49F7-BD6D-7ED8B86A501E}" destId="{A1203ED1-3B79-43F7-A0C2-47AA4FFE17F8}" srcOrd="0" destOrd="0" presId="urn:microsoft.com/office/officeart/2005/8/layout/vList2"/>
    <dgm:cxn modelId="{E2FC66EA-C9D2-4CCB-8F67-FD1E47ED2A74}" type="presOf" srcId="{BBFCF969-199C-41BB-A042-D618EF4CFEE0}" destId="{91174CF3-F736-4DA0-B2B4-6ADDB02B2E36}" srcOrd="0" destOrd="0" presId="urn:microsoft.com/office/officeart/2005/8/layout/vList2"/>
    <dgm:cxn modelId="{0EFF9EF3-ECC7-4223-9346-AE898A5506C9}" type="presOf" srcId="{ED9C83AC-4091-469B-9557-5C90430384F0}" destId="{CE8BBF48-7CDA-485A-8CED-2925FBAE546A}" srcOrd="0" destOrd="0" presId="urn:microsoft.com/office/officeart/2005/8/layout/vList2"/>
    <dgm:cxn modelId="{67C4B92A-E5E9-471B-98F7-87EF027D0ACD}" type="presParOf" srcId="{AC0D8ED8-A4F2-4FB7-9B77-2DCF75A4805E}" destId="{91174CF3-F736-4DA0-B2B4-6ADDB02B2E36}" srcOrd="0" destOrd="0" presId="urn:microsoft.com/office/officeart/2005/8/layout/vList2"/>
    <dgm:cxn modelId="{BE9D3B20-0C68-4AAD-86D4-74C6D7C4EFE6}" type="presParOf" srcId="{AC0D8ED8-A4F2-4FB7-9B77-2DCF75A4805E}" destId="{573D8715-EDB3-41E9-8D12-F840FA316CD4}" srcOrd="1" destOrd="0" presId="urn:microsoft.com/office/officeart/2005/8/layout/vList2"/>
    <dgm:cxn modelId="{EBA853E4-F05C-4D0C-B00F-43A4E50C794A}" type="presParOf" srcId="{AC0D8ED8-A4F2-4FB7-9B77-2DCF75A4805E}" destId="{A1203ED1-3B79-43F7-A0C2-47AA4FFE17F8}" srcOrd="2" destOrd="0" presId="urn:microsoft.com/office/officeart/2005/8/layout/vList2"/>
    <dgm:cxn modelId="{DBE95DC2-1CB5-4595-B394-6F6228A0B4EA}" type="presParOf" srcId="{AC0D8ED8-A4F2-4FB7-9B77-2DCF75A4805E}" destId="{479F3EAA-5490-4D43-BAD4-6C0B04397D87}" srcOrd="3" destOrd="0" presId="urn:microsoft.com/office/officeart/2005/8/layout/vList2"/>
    <dgm:cxn modelId="{91CE31BF-AC3D-4837-B45E-B4A08CC89627}" type="presParOf" srcId="{AC0D8ED8-A4F2-4FB7-9B77-2DCF75A4805E}" destId="{CE8BBF48-7CDA-485A-8CED-2925FBAE546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244A4F-DD75-4596-8DDD-AA1AD6B64BC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7889156-0B0E-4AF7-861C-2CEECBE830C0}">
      <dgm:prSet/>
      <dgm:spPr/>
      <dgm:t>
        <a:bodyPr/>
        <a:lstStyle/>
        <a:p>
          <a:r>
            <a:rPr lang="en-US"/>
            <a:t>We work with, and for, the public. We earn the public’s confidence when we listen to what they have to say, make decisions that are fair and unbiased, and are open and honest about our decisions. Securing public trust also means working within the limits of the law and being accountable for our actions.</a:t>
          </a:r>
        </a:p>
      </dgm:t>
    </dgm:pt>
    <dgm:pt modelId="{EEB38368-8D2F-4EBA-92BB-4E2D52F69108}" type="parTrans" cxnId="{69DCFB16-B131-4435-92D5-65CEF44F2FAF}">
      <dgm:prSet/>
      <dgm:spPr/>
      <dgm:t>
        <a:bodyPr/>
        <a:lstStyle/>
        <a:p>
          <a:endParaRPr lang="en-US"/>
        </a:p>
      </dgm:t>
    </dgm:pt>
    <dgm:pt modelId="{5B3E6F5B-8C8F-49E9-B8B8-8F479B07FFE5}" type="sibTrans" cxnId="{69DCFB16-B131-4435-92D5-65CEF44F2FAF}">
      <dgm:prSet/>
      <dgm:spPr/>
      <dgm:t>
        <a:bodyPr/>
        <a:lstStyle/>
        <a:p>
          <a:endParaRPr lang="en-US"/>
        </a:p>
      </dgm:t>
    </dgm:pt>
    <dgm:pt modelId="{73AC8C5F-2801-45CB-A814-5D4581930465}">
      <dgm:prSet/>
      <dgm:spPr/>
      <dgm:t>
        <a:bodyPr/>
        <a:lstStyle/>
        <a:p>
          <a:r>
            <a:rPr lang="en-US"/>
            <a:t>Each of us is responsible for upholding the integrity of our profession. We support each other, but never to the detriment of the public. We treat each other with respect and behave in ways that demonstrate and reinforce the standards of our society and the standards expected of us. </a:t>
          </a:r>
        </a:p>
      </dgm:t>
    </dgm:pt>
    <dgm:pt modelId="{3DF927F3-F705-41D5-A25A-A2A08F668A7E}" type="parTrans" cxnId="{4B5663C1-398E-49CF-969B-7CA1B8050259}">
      <dgm:prSet/>
      <dgm:spPr/>
      <dgm:t>
        <a:bodyPr/>
        <a:lstStyle/>
        <a:p>
          <a:endParaRPr lang="en-US"/>
        </a:p>
      </dgm:t>
    </dgm:pt>
    <dgm:pt modelId="{50BF4C64-5BA0-4E34-8E42-32678E9E0387}" type="sibTrans" cxnId="{4B5663C1-398E-49CF-969B-7CA1B8050259}">
      <dgm:prSet/>
      <dgm:spPr/>
      <dgm:t>
        <a:bodyPr/>
        <a:lstStyle/>
        <a:p>
          <a:endParaRPr lang="en-US"/>
        </a:p>
      </dgm:t>
    </dgm:pt>
    <dgm:pt modelId="{727F1A29-3CF3-4CAF-A876-6457B4BEA68A}" type="pres">
      <dgm:prSet presAssocID="{D0244A4F-DD75-4596-8DDD-AA1AD6B64BC1}" presName="linear" presStyleCnt="0">
        <dgm:presLayoutVars>
          <dgm:animLvl val="lvl"/>
          <dgm:resizeHandles val="exact"/>
        </dgm:presLayoutVars>
      </dgm:prSet>
      <dgm:spPr/>
    </dgm:pt>
    <dgm:pt modelId="{3942F432-7D3F-43E3-BA91-E285458A2BDD}" type="pres">
      <dgm:prSet presAssocID="{27889156-0B0E-4AF7-861C-2CEECBE830C0}" presName="parentText" presStyleLbl="node1" presStyleIdx="0" presStyleCnt="2">
        <dgm:presLayoutVars>
          <dgm:chMax val="0"/>
          <dgm:bulletEnabled val="1"/>
        </dgm:presLayoutVars>
      </dgm:prSet>
      <dgm:spPr/>
    </dgm:pt>
    <dgm:pt modelId="{2BD48264-3E4B-4A14-BC56-73BBDB43C4B8}" type="pres">
      <dgm:prSet presAssocID="{5B3E6F5B-8C8F-49E9-B8B8-8F479B07FFE5}" presName="spacer" presStyleCnt="0"/>
      <dgm:spPr/>
    </dgm:pt>
    <dgm:pt modelId="{E99D9E1B-AFCB-4936-B431-00082729171E}" type="pres">
      <dgm:prSet presAssocID="{73AC8C5F-2801-45CB-A814-5D4581930465}" presName="parentText" presStyleLbl="node1" presStyleIdx="1" presStyleCnt="2">
        <dgm:presLayoutVars>
          <dgm:chMax val="0"/>
          <dgm:bulletEnabled val="1"/>
        </dgm:presLayoutVars>
      </dgm:prSet>
      <dgm:spPr/>
    </dgm:pt>
  </dgm:ptLst>
  <dgm:cxnLst>
    <dgm:cxn modelId="{69DCFB16-B131-4435-92D5-65CEF44F2FAF}" srcId="{D0244A4F-DD75-4596-8DDD-AA1AD6B64BC1}" destId="{27889156-0B0E-4AF7-861C-2CEECBE830C0}" srcOrd="0" destOrd="0" parTransId="{EEB38368-8D2F-4EBA-92BB-4E2D52F69108}" sibTransId="{5B3E6F5B-8C8F-49E9-B8B8-8F479B07FFE5}"/>
    <dgm:cxn modelId="{D432945C-F473-400B-A54A-C3AF9E690411}" type="presOf" srcId="{D0244A4F-DD75-4596-8DDD-AA1AD6B64BC1}" destId="{727F1A29-3CF3-4CAF-A876-6457B4BEA68A}" srcOrd="0" destOrd="0" presId="urn:microsoft.com/office/officeart/2005/8/layout/vList2"/>
    <dgm:cxn modelId="{D844094B-29FD-4880-AA1A-A9831A476D16}" type="presOf" srcId="{27889156-0B0E-4AF7-861C-2CEECBE830C0}" destId="{3942F432-7D3F-43E3-BA91-E285458A2BDD}" srcOrd="0" destOrd="0" presId="urn:microsoft.com/office/officeart/2005/8/layout/vList2"/>
    <dgm:cxn modelId="{4B5663C1-398E-49CF-969B-7CA1B8050259}" srcId="{D0244A4F-DD75-4596-8DDD-AA1AD6B64BC1}" destId="{73AC8C5F-2801-45CB-A814-5D4581930465}" srcOrd="1" destOrd="0" parTransId="{3DF927F3-F705-41D5-A25A-A2A08F668A7E}" sibTransId="{50BF4C64-5BA0-4E34-8E42-32678E9E0387}"/>
    <dgm:cxn modelId="{44E352F7-A0D0-4EDC-9E2B-364CC3AB8249}" type="presOf" srcId="{73AC8C5F-2801-45CB-A814-5D4581930465}" destId="{E99D9E1B-AFCB-4936-B431-00082729171E}" srcOrd="0" destOrd="0" presId="urn:microsoft.com/office/officeart/2005/8/layout/vList2"/>
    <dgm:cxn modelId="{CF6C4B81-63ED-4E85-9B9C-92AD2663DCCA}" type="presParOf" srcId="{727F1A29-3CF3-4CAF-A876-6457B4BEA68A}" destId="{3942F432-7D3F-43E3-BA91-E285458A2BDD}" srcOrd="0" destOrd="0" presId="urn:microsoft.com/office/officeart/2005/8/layout/vList2"/>
    <dgm:cxn modelId="{648E7097-BBD5-479D-AA76-57735726AE53}" type="presParOf" srcId="{727F1A29-3CF3-4CAF-A876-6457B4BEA68A}" destId="{2BD48264-3E4B-4A14-BC56-73BBDB43C4B8}" srcOrd="1" destOrd="0" presId="urn:microsoft.com/office/officeart/2005/8/layout/vList2"/>
    <dgm:cxn modelId="{6BCD6F74-5EF7-437C-9779-74686118359A}" type="presParOf" srcId="{727F1A29-3CF3-4CAF-A876-6457B4BEA68A}" destId="{E99D9E1B-AFCB-4936-B431-00082729171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04C743-F154-4D75-A558-710B5236C6F2}"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13BECEA2-117B-432E-9E69-3AD3153A8522}">
      <dgm:prSet custT="1"/>
      <dgm:spPr/>
      <dgm:t>
        <a:bodyPr/>
        <a:lstStyle/>
        <a:p>
          <a:r>
            <a:rPr lang="en-GB" sz="2800" dirty="0"/>
            <a:t>The behaviour police display in the ‘canteen’ does not necessarily transcend to the street</a:t>
          </a:r>
          <a:endParaRPr lang="en-US" sz="2800" dirty="0"/>
        </a:p>
      </dgm:t>
    </dgm:pt>
    <dgm:pt modelId="{9282EE40-0A39-44C3-BC83-5587912EBFDC}" type="parTrans" cxnId="{BC2EA4C5-DA71-4EFF-BE5B-A1813681DADB}">
      <dgm:prSet/>
      <dgm:spPr/>
      <dgm:t>
        <a:bodyPr/>
        <a:lstStyle/>
        <a:p>
          <a:endParaRPr lang="en-US"/>
        </a:p>
      </dgm:t>
    </dgm:pt>
    <dgm:pt modelId="{A9C4545F-0A2D-4089-9671-036523F2A482}" type="sibTrans" cxnId="{BC2EA4C5-DA71-4EFF-BE5B-A1813681DADB}">
      <dgm:prSet/>
      <dgm:spPr/>
      <dgm:t>
        <a:bodyPr/>
        <a:lstStyle/>
        <a:p>
          <a:endParaRPr lang="en-US"/>
        </a:p>
      </dgm:t>
    </dgm:pt>
    <dgm:pt modelId="{E4EC768F-0492-41F1-8FB4-F7A6DF7A2B14}">
      <dgm:prSet custT="1"/>
      <dgm:spPr/>
      <dgm:t>
        <a:bodyPr/>
        <a:lstStyle/>
        <a:p>
          <a:r>
            <a:rPr lang="en-GB" sz="2800" dirty="0"/>
            <a:t>Police work is ‘dirty work’ normalising experience is part of the police role.</a:t>
          </a:r>
          <a:endParaRPr lang="en-US" sz="2800" dirty="0"/>
        </a:p>
      </dgm:t>
    </dgm:pt>
    <dgm:pt modelId="{F641FB18-4049-4142-86C5-4A01DC827B95}" type="parTrans" cxnId="{952CD3E1-EC96-474E-BAF8-2FBE8F97C03D}">
      <dgm:prSet/>
      <dgm:spPr/>
      <dgm:t>
        <a:bodyPr/>
        <a:lstStyle/>
        <a:p>
          <a:endParaRPr lang="en-US"/>
        </a:p>
      </dgm:t>
    </dgm:pt>
    <dgm:pt modelId="{708FF2D7-4DDA-4D63-AAE2-10E0FBBD35E0}" type="sibTrans" cxnId="{952CD3E1-EC96-474E-BAF8-2FBE8F97C03D}">
      <dgm:prSet/>
      <dgm:spPr/>
      <dgm:t>
        <a:bodyPr/>
        <a:lstStyle/>
        <a:p>
          <a:endParaRPr lang="en-US"/>
        </a:p>
      </dgm:t>
    </dgm:pt>
    <dgm:pt modelId="{EBAEB14C-6386-46F6-A7A3-A7648E1FDEF6}">
      <dgm:prSet custT="1"/>
      <dgm:spPr/>
      <dgm:t>
        <a:bodyPr/>
        <a:lstStyle/>
        <a:p>
          <a:r>
            <a:rPr lang="en-GB" sz="2800" dirty="0"/>
            <a:t>Researching police culture should seek to explain police behaviour and not simply seek to condemn it!</a:t>
          </a:r>
          <a:endParaRPr lang="en-US" sz="2800" dirty="0"/>
        </a:p>
      </dgm:t>
    </dgm:pt>
    <dgm:pt modelId="{683D4433-B693-4C90-A9BF-13EA573F3D54}" type="parTrans" cxnId="{2C5854D2-1019-48BF-A0F5-CC60F7A2A81B}">
      <dgm:prSet/>
      <dgm:spPr/>
      <dgm:t>
        <a:bodyPr/>
        <a:lstStyle/>
        <a:p>
          <a:endParaRPr lang="en-US"/>
        </a:p>
      </dgm:t>
    </dgm:pt>
    <dgm:pt modelId="{4F8B10D5-17F8-4A94-9916-81F4AC6247AB}" type="sibTrans" cxnId="{2C5854D2-1019-48BF-A0F5-CC60F7A2A81B}">
      <dgm:prSet/>
      <dgm:spPr/>
      <dgm:t>
        <a:bodyPr/>
        <a:lstStyle/>
        <a:p>
          <a:endParaRPr lang="en-US"/>
        </a:p>
      </dgm:t>
    </dgm:pt>
    <dgm:pt modelId="{74B20077-62AF-49A3-992C-E3E89A83B535}" type="pres">
      <dgm:prSet presAssocID="{F204C743-F154-4D75-A558-710B5236C6F2}" presName="root" presStyleCnt="0">
        <dgm:presLayoutVars>
          <dgm:dir/>
          <dgm:resizeHandles val="exact"/>
        </dgm:presLayoutVars>
      </dgm:prSet>
      <dgm:spPr/>
    </dgm:pt>
    <dgm:pt modelId="{8AA1CDD7-E145-4F63-B1AF-6717EC108783}" type="pres">
      <dgm:prSet presAssocID="{13BECEA2-117B-432E-9E69-3AD3153A8522}" presName="compNode" presStyleCnt="0"/>
      <dgm:spPr/>
    </dgm:pt>
    <dgm:pt modelId="{B8A6F857-9F39-46AA-B776-2564DBBF9AA2}" type="pres">
      <dgm:prSet presAssocID="{13BECEA2-117B-432E-9E69-3AD3153A8522}" presName="bgRect" presStyleLbl="bgShp" presStyleIdx="0" presStyleCnt="3"/>
      <dgm:spPr/>
    </dgm:pt>
    <dgm:pt modelId="{5D2AA344-23E2-4352-BE2B-724D96A38373}" type="pres">
      <dgm:prSet presAssocID="{13BECEA2-117B-432E-9E69-3AD3153A852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Setting"/>
        </a:ext>
      </dgm:extLst>
    </dgm:pt>
    <dgm:pt modelId="{CE5A286D-3792-4EA6-9D85-9F3519DC91AF}" type="pres">
      <dgm:prSet presAssocID="{13BECEA2-117B-432E-9E69-3AD3153A8522}" presName="spaceRect" presStyleCnt="0"/>
      <dgm:spPr/>
    </dgm:pt>
    <dgm:pt modelId="{A551460E-F299-4D3B-A0BD-8D3D4A265144}" type="pres">
      <dgm:prSet presAssocID="{13BECEA2-117B-432E-9E69-3AD3153A8522}" presName="parTx" presStyleLbl="revTx" presStyleIdx="0" presStyleCnt="3">
        <dgm:presLayoutVars>
          <dgm:chMax val="0"/>
          <dgm:chPref val="0"/>
        </dgm:presLayoutVars>
      </dgm:prSet>
      <dgm:spPr/>
    </dgm:pt>
    <dgm:pt modelId="{7D00ADBB-3A40-461C-B83A-B48C8BEEC24F}" type="pres">
      <dgm:prSet presAssocID="{A9C4545F-0A2D-4089-9671-036523F2A482}" presName="sibTrans" presStyleCnt="0"/>
      <dgm:spPr/>
    </dgm:pt>
    <dgm:pt modelId="{F9884412-CA26-41F8-836A-D4D6E2295A6C}" type="pres">
      <dgm:prSet presAssocID="{E4EC768F-0492-41F1-8FB4-F7A6DF7A2B14}" presName="compNode" presStyleCnt="0"/>
      <dgm:spPr/>
    </dgm:pt>
    <dgm:pt modelId="{82A5C858-4660-4DC4-A74E-54CCF56EEB5C}" type="pres">
      <dgm:prSet presAssocID="{E4EC768F-0492-41F1-8FB4-F7A6DF7A2B14}" presName="bgRect" presStyleLbl="bgShp" presStyleIdx="1" presStyleCnt="3"/>
      <dgm:spPr/>
    </dgm:pt>
    <dgm:pt modelId="{4E274B3A-2A8E-4A83-B029-1D09BDABA920}" type="pres">
      <dgm:prSet presAssocID="{E4EC768F-0492-41F1-8FB4-F7A6DF7A2B1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78D1BD3B-9ECB-4F5A-A2A4-D2F93E0D56C9}" type="pres">
      <dgm:prSet presAssocID="{E4EC768F-0492-41F1-8FB4-F7A6DF7A2B14}" presName="spaceRect" presStyleCnt="0"/>
      <dgm:spPr/>
    </dgm:pt>
    <dgm:pt modelId="{7D0827B0-0B85-49CE-9297-FAF909C4725E}" type="pres">
      <dgm:prSet presAssocID="{E4EC768F-0492-41F1-8FB4-F7A6DF7A2B14}" presName="parTx" presStyleLbl="revTx" presStyleIdx="1" presStyleCnt="3">
        <dgm:presLayoutVars>
          <dgm:chMax val="0"/>
          <dgm:chPref val="0"/>
        </dgm:presLayoutVars>
      </dgm:prSet>
      <dgm:spPr/>
    </dgm:pt>
    <dgm:pt modelId="{AC9B4910-6E34-47B3-ABDA-8832C9A23295}" type="pres">
      <dgm:prSet presAssocID="{708FF2D7-4DDA-4D63-AAE2-10E0FBBD35E0}" presName="sibTrans" presStyleCnt="0"/>
      <dgm:spPr/>
    </dgm:pt>
    <dgm:pt modelId="{E9EB3B2D-2639-40BA-A71F-5C15332BCA33}" type="pres">
      <dgm:prSet presAssocID="{EBAEB14C-6386-46F6-A7A3-A7648E1FDEF6}" presName="compNode" presStyleCnt="0"/>
      <dgm:spPr/>
    </dgm:pt>
    <dgm:pt modelId="{34F2047D-2ED8-41C4-BC96-27457BD34C53}" type="pres">
      <dgm:prSet presAssocID="{EBAEB14C-6386-46F6-A7A3-A7648E1FDEF6}" presName="bgRect" presStyleLbl="bgShp" presStyleIdx="2" presStyleCnt="3"/>
      <dgm:spPr/>
    </dgm:pt>
    <dgm:pt modelId="{AFF456D0-7CF0-47EC-9E44-22317A153C60}" type="pres">
      <dgm:prSet presAssocID="{EBAEB14C-6386-46F6-A7A3-A7648E1FDEF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0884496B-8CC0-4ABD-8752-F17D626650E8}" type="pres">
      <dgm:prSet presAssocID="{EBAEB14C-6386-46F6-A7A3-A7648E1FDEF6}" presName="spaceRect" presStyleCnt="0"/>
      <dgm:spPr/>
    </dgm:pt>
    <dgm:pt modelId="{126FD4B8-4D11-49E3-87F2-7A4A669BDCF2}" type="pres">
      <dgm:prSet presAssocID="{EBAEB14C-6386-46F6-A7A3-A7648E1FDEF6}" presName="parTx" presStyleLbl="revTx" presStyleIdx="2" presStyleCnt="3">
        <dgm:presLayoutVars>
          <dgm:chMax val="0"/>
          <dgm:chPref val="0"/>
        </dgm:presLayoutVars>
      </dgm:prSet>
      <dgm:spPr/>
    </dgm:pt>
  </dgm:ptLst>
  <dgm:cxnLst>
    <dgm:cxn modelId="{5F851E27-FDC1-4CA5-AF90-16A8B55709FF}" type="presOf" srcId="{F204C743-F154-4D75-A558-710B5236C6F2}" destId="{74B20077-62AF-49A3-992C-E3E89A83B535}" srcOrd="0" destOrd="0" presId="urn:microsoft.com/office/officeart/2018/2/layout/IconVerticalSolidList"/>
    <dgm:cxn modelId="{A30F5449-85AD-4C8E-B969-AAF55DC7F82B}" type="presOf" srcId="{EBAEB14C-6386-46F6-A7A3-A7648E1FDEF6}" destId="{126FD4B8-4D11-49E3-87F2-7A4A669BDCF2}" srcOrd="0" destOrd="0" presId="urn:microsoft.com/office/officeart/2018/2/layout/IconVerticalSolidList"/>
    <dgm:cxn modelId="{612DE9A6-1AB4-46CF-BFDA-1C1292B6945A}" type="presOf" srcId="{E4EC768F-0492-41F1-8FB4-F7A6DF7A2B14}" destId="{7D0827B0-0B85-49CE-9297-FAF909C4725E}" srcOrd="0" destOrd="0" presId="urn:microsoft.com/office/officeart/2018/2/layout/IconVerticalSolidList"/>
    <dgm:cxn modelId="{BC2EA4C5-DA71-4EFF-BE5B-A1813681DADB}" srcId="{F204C743-F154-4D75-A558-710B5236C6F2}" destId="{13BECEA2-117B-432E-9E69-3AD3153A8522}" srcOrd="0" destOrd="0" parTransId="{9282EE40-0A39-44C3-BC83-5587912EBFDC}" sibTransId="{A9C4545F-0A2D-4089-9671-036523F2A482}"/>
    <dgm:cxn modelId="{2C5854D2-1019-48BF-A0F5-CC60F7A2A81B}" srcId="{F204C743-F154-4D75-A558-710B5236C6F2}" destId="{EBAEB14C-6386-46F6-A7A3-A7648E1FDEF6}" srcOrd="2" destOrd="0" parTransId="{683D4433-B693-4C90-A9BF-13EA573F3D54}" sibTransId="{4F8B10D5-17F8-4A94-9916-81F4AC6247AB}"/>
    <dgm:cxn modelId="{67485CD8-1A59-48F5-9B97-A86AE6F43BB2}" type="presOf" srcId="{13BECEA2-117B-432E-9E69-3AD3153A8522}" destId="{A551460E-F299-4D3B-A0BD-8D3D4A265144}" srcOrd="0" destOrd="0" presId="urn:microsoft.com/office/officeart/2018/2/layout/IconVerticalSolidList"/>
    <dgm:cxn modelId="{952CD3E1-EC96-474E-BAF8-2FBE8F97C03D}" srcId="{F204C743-F154-4D75-A558-710B5236C6F2}" destId="{E4EC768F-0492-41F1-8FB4-F7A6DF7A2B14}" srcOrd="1" destOrd="0" parTransId="{F641FB18-4049-4142-86C5-4A01DC827B95}" sibTransId="{708FF2D7-4DDA-4D63-AAE2-10E0FBBD35E0}"/>
    <dgm:cxn modelId="{456AFE21-FF20-4EC2-AAC9-F718EC4676C4}" type="presParOf" srcId="{74B20077-62AF-49A3-992C-E3E89A83B535}" destId="{8AA1CDD7-E145-4F63-B1AF-6717EC108783}" srcOrd="0" destOrd="0" presId="urn:microsoft.com/office/officeart/2018/2/layout/IconVerticalSolidList"/>
    <dgm:cxn modelId="{8493D590-2DE2-4D09-922F-46B13EA04D7E}" type="presParOf" srcId="{8AA1CDD7-E145-4F63-B1AF-6717EC108783}" destId="{B8A6F857-9F39-46AA-B776-2564DBBF9AA2}" srcOrd="0" destOrd="0" presId="urn:microsoft.com/office/officeart/2018/2/layout/IconVerticalSolidList"/>
    <dgm:cxn modelId="{BA2CBB2D-7C18-4F1F-ABF8-BE40792C3381}" type="presParOf" srcId="{8AA1CDD7-E145-4F63-B1AF-6717EC108783}" destId="{5D2AA344-23E2-4352-BE2B-724D96A38373}" srcOrd="1" destOrd="0" presId="urn:microsoft.com/office/officeart/2018/2/layout/IconVerticalSolidList"/>
    <dgm:cxn modelId="{E8831E80-107B-4FF3-91D2-13AE6CBC66F4}" type="presParOf" srcId="{8AA1CDD7-E145-4F63-B1AF-6717EC108783}" destId="{CE5A286D-3792-4EA6-9D85-9F3519DC91AF}" srcOrd="2" destOrd="0" presId="urn:microsoft.com/office/officeart/2018/2/layout/IconVerticalSolidList"/>
    <dgm:cxn modelId="{EC3379A4-BE8D-4D4D-83DB-A121FB06DDE5}" type="presParOf" srcId="{8AA1CDD7-E145-4F63-B1AF-6717EC108783}" destId="{A551460E-F299-4D3B-A0BD-8D3D4A265144}" srcOrd="3" destOrd="0" presId="urn:microsoft.com/office/officeart/2018/2/layout/IconVerticalSolidList"/>
    <dgm:cxn modelId="{4843B832-E046-48A5-80C4-DB20263630ED}" type="presParOf" srcId="{74B20077-62AF-49A3-992C-E3E89A83B535}" destId="{7D00ADBB-3A40-461C-B83A-B48C8BEEC24F}" srcOrd="1" destOrd="0" presId="urn:microsoft.com/office/officeart/2018/2/layout/IconVerticalSolidList"/>
    <dgm:cxn modelId="{D1A0EFA6-3D66-42EE-A9CE-7FA8832ED9B5}" type="presParOf" srcId="{74B20077-62AF-49A3-992C-E3E89A83B535}" destId="{F9884412-CA26-41F8-836A-D4D6E2295A6C}" srcOrd="2" destOrd="0" presId="urn:microsoft.com/office/officeart/2018/2/layout/IconVerticalSolidList"/>
    <dgm:cxn modelId="{55B997E2-CC63-41B2-8B8D-EA5B8799F634}" type="presParOf" srcId="{F9884412-CA26-41F8-836A-D4D6E2295A6C}" destId="{82A5C858-4660-4DC4-A74E-54CCF56EEB5C}" srcOrd="0" destOrd="0" presId="urn:microsoft.com/office/officeart/2018/2/layout/IconVerticalSolidList"/>
    <dgm:cxn modelId="{F362AD11-556E-4CFA-B076-694C419E98C9}" type="presParOf" srcId="{F9884412-CA26-41F8-836A-D4D6E2295A6C}" destId="{4E274B3A-2A8E-4A83-B029-1D09BDABA920}" srcOrd="1" destOrd="0" presId="urn:microsoft.com/office/officeart/2018/2/layout/IconVerticalSolidList"/>
    <dgm:cxn modelId="{87B79615-FD5A-42B8-973F-DFEC952EFCE6}" type="presParOf" srcId="{F9884412-CA26-41F8-836A-D4D6E2295A6C}" destId="{78D1BD3B-9ECB-4F5A-A2A4-D2F93E0D56C9}" srcOrd="2" destOrd="0" presId="urn:microsoft.com/office/officeart/2018/2/layout/IconVerticalSolidList"/>
    <dgm:cxn modelId="{C8A9E397-6AA9-4EBD-A863-8C94B1BCC1AB}" type="presParOf" srcId="{F9884412-CA26-41F8-836A-D4D6E2295A6C}" destId="{7D0827B0-0B85-49CE-9297-FAF909C4725E}" srcOrd="3" destOrd="0" presId="urn:microsoft.com/office/officeart/2018/2/layout/IconVerticalSolidList"/>
    <dgm:cxn modelId="{D3E42364-E33B-4921-A60E-8D08059CE7CA}" type="presParOf" srcId="{74B20077-62AF-49A3-992C-E3E89A83B535}" destId="{AC9B4910-6E34-47B3-ABDA-8832C9A23295}" srcOrd="3" destOrd="0" presId="urn:microsoft.com/office/officeart/2018/2/layout/IconVerticalSolidList"/>
    <dgm:cxn modelId="{E60CF23C-C560-4A4F-A589-176063B7DAC3}" type="presParOf" srcId="{74B20077-62AF-49A3-992C-E3E89A83B535}" destId="{E9EB3B2D-2639-40BA-A71F-5C15332BCA33}" srcOrd="4" destOrd="0" presId="urn:microsoft.com/office/officeart/2018/2/layout/IconVerticalSolidList"/>
    <dgm:cxn modelId="{C45F3A55-DC2B-4E40-89B1-9EF53410493A}" type="presParOf" srcId="{E9EB3B2D-2639-40BA-A71F-5C15332BCA33}" destId="{34F2047D-2ED8-41C4-BC96-27457BD34C53}" srcOrd="0" destOrd="0" presId="urn:microsoft.com/office/officeart/2018/2/layout/IconVerticalSolidList"/>
    <dgm:cxn modelId="{190A4379-F4E5-4BAD-A740-45ABD2CB372F}" type="presParOf" srcId="{E9EB3B2D-2639-40BA-A71F-5C15332BCA33}" destId="{AFF456D0-7CF0-47EC-9E44-22317A153C60}" srcOrd="1" destOrd="0" presId="urn:microsoft.com/office/officeart/2018/2/layout/IconVerticalSolidList"/>
    <dgm:cxn modelId="{7D1E8DEA-BE62-4426-9964-CBE42310F2EA}" type="presParOf" srcId="{E9EB3B2D-2639-40BA-A71F-5C15332BCA33}" destId="{0884496B-8CC0-4ABD-8752-F17D626650E8}" srcOrd="2" destOrd="0" presId="urn:microsoft.com/office/officeart/2018/2/layout/IconVerticalSolidList"/>
    <dgm:cxn modelId="{B27E2F41-2909-4109-B228-58F29C6296F4}" type="presParOf" srcId="{E9EB3B2D-2639-40BA-A71F-5C15332BCA33}" destId="{126FD4B8-4D11-49E3-87F2-7A4A669BDC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D4001A3-539B-4B52-B5EA-9367334D0C8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896A1AC-AE54-4935-8413-5CFAB0813601}">
      <dgm:prSet custT="1"/>
      <dgm:spPr/>
      <dgm:t>
        <a:bodyPr/>
        <a:lstStyle/>
        <a:p>
          <a:r>
            <a:rPr lang="en-GB" sz="2000" dirty="0"/>
            <a:t>Over policing of some communities</a:t>
          </a:r>
          <a:endParaRPr lang="en-US" sz="2000" dirty="0"/>
        </a:p>
      </dgm:t>
    </dgm:pt>
    <dgm:pt modelId="{9897C7ED-5347-403C-820A-CCC50B564B66}" type="parTrans" cxnId="{002FA17E-24DC-4D67-A99E-4154E7383297}">
      <dgm:prSet/>
      <dgm:spPr/>
      <dgm:t>
        <a:bodyPr/>
        <a:lstStyle/>
        <a:p>
          <a:endParaRPr lang="en-US"/>
        </a:p>
      </dgm:t>
    </dgm:pt>
    <dgm:pt modelId="{7ECBFB55-E845-45D5-A1EE-2D531542B015}" type="sibTrans" cxnId="{002FA17E-24DC-4D67-A99E-4154E7383297}">
      <dgm:prSet/>
      <dgm:spPr/>
      <dgm:t>
        <a:bodyPr/>
        <a:lstStyle/>
        <a:p>
          <a:endParaRPr lang="en-US"/>
        </a:p>
      </dgm:t>
    </dgm:pt>
    <dgm:pt modelId="{7E63B7DF-868B-4934-B11C-E23342FB53D0}">
      <dgm:prSet custT="1"/>
      <dgm:spPr/>
      <dgm:t>
        <a:bodyPr/>
        <a:lstStyle/>
        <a:p>
          <a:r>
            <a:rPr lang="en-GB" sz="2000" dirty="0"/>
            <a:t>Failure to provide an adequate response to victims of some types of crimes</a:t>
          </a:r>
          <a:endParaRPr lang="en-US" sz="2000" dirty="0"/>
        </a:p>
      </dgm:t>
    </dgm:pt>
    <dgm:pt modelId="{9280B3C8-613D-49DB-9350-590B5236689B}" type="parTrans" cxnId="{93C53450-DC89-414F-AFED-9E5F3B1DF36D}">
      <dgm:prSet/>
      <dgm:spPr/>
      <dgm:t>
        <a:bodyPr/>
        <a:lstStyle/>
        <a:p>
          <a:endParaRPr lang="en-US"/>
        </a:p>
      </dgm:t>
    </dgm:pt>
    <dgm:pt modelId="{130F71DE-E0AA-490E-B253-8EE1A62BC372}" type="sibTrans" cxnId="{93C53450-DC89-414F-AFED-9E5F3B1DF36D}">
      <dgm:prSet/>
      <dgm:spPr/>
      <dgm:t>
        <a:bodyPr/>
        <a:lstStyle/>
        <a:p>
          <a:endParaRPr lang="en-US"/>
        </a:p>
      </dgm:t>
    </dgm:pt>
    <dgm:pt modelId="{8B45D724-5A24-4371-AC36-85014BD5F9D6}">
      <dgm:prSet custT="1"/>
      <dgm:spPr/>
      <dgm:t>
        <a:bodyPr/>
        <a:lstStyle/>
        <a:p>
          <a:r>
            <a:rPr lang="en-GB" sz="2000" dirty="0"/>
            <a:t>Media &amp; a ‘folkloric construction of  police deviance’ - undermined the legitimacy of the police (Reiner, 2000)</a:t>
          </a:r>
          <a:endParaRPr lang="en-US" sz="2000" dirty="0"/>
        </a:p>
      </dgm:t>
    </dgm:pt>
    <dgm:pt modelId="{04F6628C-2478-48C4-BC6E-DEA7B4EBD3F2}" type="parTrans" cxnId="{2DCF5A4E-5AF8-480E-9EBA-D9D7958ADCA4}">
      <dgm:prSet/>
      <dgm:spPr/>
      <dgm:t>
        <a:bodyPr/>
        <a:lstStyle/>
        <a:p>
          <a:endParaRPr lang="en-US"/>
        </a:p>
      </dgm:t>
    </dgm:pt>
    <dgm:pt modelId="{DED54557-0D7B-411B-9548-81A03C883AD5}" type="sibTrans" cxnId="{2DCF5A4E-5AF8-480E-9EBA-D9D7958ADCA4}">
      <dgm:prSet/>
      <dgm:spPr/>
      <dgm:t>
        <a:bodyPr/>
        <a:lstStyle/>
        <a:p>
          <a:endParaRPr lang="en-US"/>
        </a:p>
      </dgm:t>
    </dgm:pt>
    <dgm:pt modelId="{ABCFE90B-EC47-4388-877C-F0B92687B6ED}" type="pres">
      <dgm:prSet presAssocID="{8D4001A3-539B-4B52-B5EA-9367334D0C8A}" presName="root" presStyleCnt="0">
        <dgm:presLayoutVars>
          <dgm:dir/>
          <dgm:resizeHandles val="exact"/>
        </dgm:presLayoutVars>
      </dgm:prSet>
      <dgm:spPr/>
    </dgm:pt>
    <dgm:pt modelId="{2F36E11A-971E-4C87-9904-6B9EB6154EF0}" type="pres">
      <dgm:prSet presAssocID="{A896A1AC-AE54-4935-8413-5CFAB0813601}" presName="compNode" presStyleCnt="0"/>
      <dgm:spPr/>
    </dgm:pt>
    <dgm:pt modelId="{CAE174D9-5364-4B75-88DF-2655F5992185}" type="pres">
      <dgm:prSet presAssocID="{A896A1AC-AE54-4935-8413-5CFAB081360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B4F52EE-35C1-495E-90B8-D561F5630E79}" type="pres">
      <dgm:prSet presAssocID="{A896A1AC-AE54-4935-8413-5CFAB0813601}" presName="spaceRect" presStyleCnt="0"/>
      <dgm:spPr/>
    </dgm:pt>
    <dgm:pt modelId="{6791436B-28FF-4FD7-B4F4-2932694840C4}" type="pres">
      <dgm:prSet presAssocID="{A896A1AC-AE54-4935-8413-5CFAB0813601}" presName="textRect" presStyleLbl="revTx" presStyleIdx="0" presStyleCnt="3">
        <dgm:presLayoutVars>
          <dgm:chMax val="1"/>
          <dgm:chPref val="1"/>
        </dgm:presLayoutVars>
      </dgm:prSet>
      <dgm:spPr/>
    </dgm:pt>
    <dgm:pt modelId="{AB047723-013F-495A-857D-D17E341DED87}" type="pres">
      <dgm:prSet presAssocID="{7ECBFB55-E845-45D5-A1EE-2D531542B015}" presName="sibTrans" presStyleCnt="0"/>
      <dgm:spPr/>
    </dgm:pt>
    <dgm:pt modelId="{82678277-7CFF-43C6-84E1-6075667A3CD8}" type="pres">
      <dgm:prSet presAssocID="{7E63B7DF-868B-4934-B11C-E23342FB53D0}" presName="compNode" presStyleCnt="0"/>
      <dgm:spPr/>
    </dgm:pt>
    <dgm:pt modelId="{518A6793-2CFC-4A40-B82E-2038B794B3E7}" type="pres">
      <dgm:prSet presAssocID="{7E63B7DF-868B-4934-B11C-E23342FB53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F3D31A33-BB92-46C2-B1ED-F62DD2E5E165}" type="pres">
      <dgm:prSet presAssocID="{7E63B7DF-868B-4934-B11C-E23342FB53D0}" presName="spaceRect" presStyleCnt="0"/>
      <dgm:spPr/>
    </dgm:pt>
    <dgm:pt modelId="{C752A335-FC00-4B9C-8BAD-FDE0AA111446}" type="pres">
      <dgm:prSet presAssocID="{7E63B7DF-868B-4934-B11C-E23342FB53D0}" presName="textRect" presStyleLbl="revTx" presStyleIdx="1" presStyleCnt="3">
        <dgm:presLayoutVars>
          <dgm:chMax val="1"/>
          <dgm:chPref val="1"/>
        </dgm:presLayoutVars>
      </dgm:prSet>
      <dgm:spPr/>
    </dgm:pt>
    <dgm:pt modelId="{E50C520C-BBC6-4ECA-B2E1-72772954B557}" type="pres">
      <dgm:prSet presAssocID="{130F71DE-E0AA-490E-B253-8EE1A62BC372}" presName="sibTrans" presStyleCnt="0"/>
      <dgm:spPr/>
    </dgm:pt>
    <dgm:pt modelId="{44B855A9-2ECC-49D9-BCBF-D58ABAAC4C94}" type="pres">
      <dgm:prSet presAssocID="{8B45D724-5A24-4371-AC36-85014BD5F9D6}" presName="compNode" presStyleCnt="0"/>
      <dgm:spPr/>
    </dgm:pt>
    <dgm:pt modelId="{50AAC5FB-8E52-4776-8E92-9174A5E59EC6}" type="pres">
      <dgm:prSet presAssocID="{8B45D724-5A24-4371-AC36-85014BD5F9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3A1EC7D-C904-4777-85C2-6E72BEF14209}" type="pres">
      <dgm:prSet presAssocID="{8B45D724-5A24-4371-AC36-85014BD5F9D6}" presName="spaceRect" presStyleCnt="0"/>
      <dgm:spPr/>
    </dgm:pt>
    <dgm:pt modelId="{5C4D9A47-562B-463F-944B-59A8D4DE08C4}" type="pres">
      <dgm:prSet presAssocID="{8B45D724-5A24-4371-AC36-85014BD5F9D6}" presName="textRect" presStyleLbl="revTx" presStyleIdx="2" presStyleCnt="3">
        <dgm:presLayoutVars>
          <dgm:chMax val="1"/>
          <dgm:chPref val="1"/>
        </dgm:presLayoutVars>
      </dgm:prSet>
      <dgm:spPr/>
    </dgm:pt>
  </dgm:ptLst>
  <dgm:cxnLst>
    <dgm:cxn modelId="{FB0DF801-17E4-416C-855F-B1EF6B3ECC18}" type="presOf" srcId="{A896A1AC-AE54-4935-8413-5CFAB0813601}" destId="{6791436B-28FF-4FD7-B4F4-2932694840C4}" srcOrd="0" destOrd="0" presId="urn:microsoft.com/office/officeart/2018/2/layout/IconLabelList"/>
    <dgm:cxn modelId="{BE008727-EA3D-4AC4-881E-ED77C5D7E852}" type="presOf" srcId="{7E63B7DF-868B-4934-B11C-E23342FB53D0}" destId="{C752A335-FC00-4B9C-8BAD-FDE0AA111446}" srcOrd="0" destOrd="0" presId="urn:microsoft.com/office/officeart/2018/2/layout/IconLabelList"/>
    <dgm:cxn modelId="{5C89D668-4607-4E13-8EB7-97A9F2D296A1}" type="presOf" srcId="{8D4001A3-539B-4B52-B5EA-9367334D0C8A}" destId="{ABCFE90B-EC47-4388-877C-F0B92687B6ED}" srcOrd="0" destOrd="0" presId="urn:microsoft.com/office/officeart/2018/2/layout/IconLabelList"/>
    <dgm:cxn modelId="{2DCF5A4E-5AF8-480E-9EBA-D9D7958ADCA4}" srcId="{8D4001A3-539B-4B52-B5EA-9367334D0C8A}" destId="{8B45D724-5A24-4371-AC36-85014BD5F9D6}" srcOrd="2" destOrd="0" parTransId="{04F6628C-2478-48C4-BC6E-DEA7B4EBD3F2}" sibTransId="{DED54557-0D7B-411B-9548-81A03C883AD5}"/>
    <dgm:cxn modelId="{93C53450-DC89-414F-AFED-9E5F3B1DF36D}" srcId="{8D4001A3-539B-4B52-B5EA-9367334D0C8A}" destId="{7E63B7DF-868B-4934-B11C-E23342FB53D0}" srcOrd="1" destOrd="0" parTransId="{9280B3C8-613D-49DB-9350-590B5236689B}" sibTransId="{130F71DE-E0AA-490E-B253-8EE1A62BC372}"/>
    <dgm:cxn modelId="{002FA17E-24DC-4D67-A99E-4154E7383297}" srcId="{8D4001A3-539B-4B52-B5EA-9367334D0C8A}" destId="{A896A1AC-AE54-4935-8413-5CFAB0813601}" srcOrd="0" destOrd="0" parTransId="{9897C7ED-5347-403C-820A-CCC50B564B66}" sibTransId="{7ECBFB55-E845-45D5-A1EE-2D531542B015}"/>
    <dgm:cxn modelId="{C7200B8A-5C0D-4C43-92B0-39CF4111D759}" type="presOf" srcId="{8B45D724-5A24-4371-AC36-85014BD5F9D6}" destId="{5C4D9A47-562B-463F-944B-59A8D4DE08C4}" srcOrd="0" destOrd="0" presId="urn:microsoft.com/office/officeart/2018/2/layout/IconLabelList"/>
    <dgm:cxn modelId="{0EEF5C8E-8A80-4FD5-9A50-2A78D623F987}" type="presParOf" srcId="{ABCFE90B-EC47-4388-877C-F0B92687B6ED}" destId="{2F36E11A-971E-4C87-9904-6B9EB6154EF0}" srcOrd="0" destOrd="0" presId="urn:microsoft.com/office/officeart/2018/2/layout/IconLabelList"/>
    <dgm:cxn modelId="{340759A7-60FC-464C-8383-03FB4B8188C3}" type="presParOf" srcId="{2F36E11A-971E-4C87-9904-6B9EB6154EF0}" destId="{CAE174D9-5364-4B75-88DF-2655F5992185}" srcOrd="0" destOrd="0" presId="urn:microsoft.com/office/officeart/2018/2/layout/IconLabelList"/>
    <dgm:cxn modelId="{80C8F91D-34D8-4A3A-BF19-ADCFCF2192EA}" type="presParOf" srcId="{2F36E11A-971E-4C87-9904-6B9EB6154EF0}" destId="{8B4F52EE-35C1-495E-90B8-D561F5630E79}" srcOrd="1" destOrd="0" presId="urn:microsoft.com/office/officeart/2018/2/layout/IconLabelList"/>
    <dgm:cxn modelId="{6DA0792D-DC92-46AF-941B-0DB39D2F7F32}" type="presParOf" srcId="{2F36E11A-971E-4C87-9904-6B9EB6154EF0}" destId="{6791436B-28FF-4FD7-B4F4-2932694840C4}" srcOrd="2" destOrd="0" presId="urn:microsoft.com/office/officeart/2018/2/layout/IconLabelList"/>
    <dgm:cxn modelId="{E741A2C2-3A51-4BA7-9852-9C30A8C95E46}" type="presParOf" srcId="{ABCFE90B-EC47-4388-877C-F0B92687B6ED}" destId="{AB047723-013F-495A-857D-D17E341DED87}" srcOrd="1" destOrd="0" presId="urn:microsoft.com/office/officeart/2018/2/layout/IconLabelList"/>
    <dgm:cxn modelId="{656277E4-D406-4A79-BC83-D973E062F55C}" type="presParOf" srcId="{ABCFE90B-EC47-4388-877C-F0B92687B6ED}" destId="{82678277-7CFF-43C6-84E1-6075667A3CD8}" srcOrd="2" destOrd="0" presId="urn:microsoft.com/office/officeart/2018/2/layout/IconLabelList"/>
    <dgm:cxn modelId="{8CB94283-408A-4235-89A6-33D83A109C66}" type="presParOf" srcId="{82678277-7CFF-43C6-84E1-6075667A3CD8}" destId="{518A6793-2CFC-4A40-B82E-2038B794B3E7}" srcOrd="0" destOrd="0" presId="urn:microsoft.com/office/officeart/2018/2/layout/IconLabelList"/>
    <dgm:cxn modelId="{13040B4C-6862-4672-95C8-85A942038FF6}" type="presParOf" srcId="{82678277-7CFF-43C6-84E1-6075667A3CD8}" destId="{F3D31A33-BB92-46C2-B1ED-F62DD2E5E165}" srcOrd="1" destOrd="0" presId="urn:microsoft.com/office/officeart/2018/2/layout/IconLabelList"/>
    <dgm:cxn modelId="{897D4A6B-5ACF-4A65-901B-3A56B4041BB3}" type="presParOf" srcId="{82678277-7CFF-43C6-84E1-6075667A3CD8}" destId="{C752A335-FC00-4B9C-8BAD-FDE0AA111446}" srcOrd="2" destOrd="0" presId="urn:microsoft.com/office/officeart/2018/2/layout/IconLabelList"/>
    <dgm:cxn modelId="{4FF83C2F-3B13-406F-8D60-BF64D68A302E}" type="presParOf" srcId="{ABCFE90B-EC47-4388-877C-F0B92687B6ED}" destId="{E50C520C-BBC6-4ECA-B2E1-72772954B557}" srcOrd="3" destOrd="0" presId="urn:microsoft.com/office/officeart/2018/2/layout/IconLabelList"/>
    <dgm:cxn modelId="{4ABA7908-A578-4C3A-9A51-F525C7B1D824}" type="presParOf" srcId="{ABCFE90B-EC47-4388-877C-F0B92687B6ED}" destId="{44B855A9-2ECC-49D9-BCBF-D58ABAAC4C94}" srcOrd="4" destOrd="0" presId="urn:microsoft.com/office/officeart/2018/2/layout/IconLabelList"/>
    <dgm:cxn modelId="{E6224197-8F62-4567-9F03-011E47A7897E}" type="presParOf" srcId="{44B855A9-2ECC-49D9-BCBF-D58ABAAC4C94}" destId="{50AAC5FB-8E52-4776-8E92-9174A5E59EC6}" srcOrd="0" destOrd="0" presId="urn:microsoft.com/office/officeart/2018/2/layout/IconLabelList"/>
    <dgm:cxn modelId="{205B9C51-1E5E-4F0F-935B-EA0E0A70CE00}" type="presParOf" srcId="{44B855A9-2ECC-49D9-BCBF-D58ABAAC4C94}" destId="{73A1EC7D-C904-4777-85C2-6E72BEF14209}" srcOrd="1" destOrd="0" presId="urn:microsoft.com/office/officeart/2018/2/layout/IconLabelList"/>
    <dgm:cxn modelId="{56693CEB-FB2D-4AE1-91D0-D5A27355BF80}" type="presParOf" srcId="{44B855A9-2ECC-49D9-BCBF-D58ABAAC4C94}" destId="{5C4D9A47-562B-463F-944B-59A8D4DE08C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0367E-C1FA-4447-B4B3-B31416D33CE5}">
      <dsp:nvSpPr>
        <dsp:cNvPr id="0" name=""/>
        <dsp:cNvSpPr/>
      </dsp:nvSpPr>
      <dsp:spPr>
        <a:xfrm>
          <a:off x="0" y="745"/>
          <a:ext cx="572396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948C4-9F31-4393-AE3B-5A2C928F46CF}">
      <dsp:nvSpPr>
        <dsp:cNvPr id="0" name=""/>
        <dsp:cNvSpPr/>
      </dsp:nvSpPr>
      <dsp:spPr>
        <a:xfrm>
          <a:off x="0" y="745"/>
          <a:ext cx="5718375" cy="975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Police are somehow different as a distinctive group who function according to a …</a:t>
          </a:r>
          <a:endParaRPr lang="en-US" sz="2000" kern="1200" dirty="0"/>
        </a:p>
      </dsp:txBody>
      <dsp:txXfrm>
        <a:off x="0" y="745"/>
        <a:ext cx="5718375" cy="975696"/>
      </dsp:txXfrm>
    </dsp:sp>
    <dsp:sp modelId="{657AC787-8A49-4B9E-9E56-02C0463BA7EB}">
      <dsp:nvSpPr>
        <dsp:cNvPr id="0" name=""/>
        <dsp:cNvSpPr/>
      </dsp:nvSpPr>
      <dsp:spPr>
        <a:xfrm>
          <a:off x="0" y="976442"/>
          <a:ext cx="572396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44EAB-9EEC-4284-ABDD-E02DD8C116A1}">
      <dsp:nvSpPr>
        <dsp:cNvPr id="0" name=""/>
        <dsp:cNvSpPr/>
      </dsp:nvSpPr>
      <dsp:spPr>
        <a:xfrm>
          <a:off x="0" y="976442"/>
          <a:ext cx="5718375" cy="975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unique set of rules, </a:t>
          </a:r>
          <a:endParaRPr lang="en-US" sz="2000" kern="1200" dirty="0"/>
        </a:p>
      </dsp:txBody>
      <dsp:txXfrm>
        <a:off x="0" y="976442"/>
        <a:ext cx="5718375" cy="975696"/>
      </dsp:txXfrm>
    </dsp:sp>
    <dsp:sp modelId="{3ED4314A-D18E-4CCC-962D-AFFFB75334A5}">
      <dsp:nvSpPr>
        <dsp:cNvPr id="0" name=""/>
        <dsp:cNvSpPr/>
      </dsp:nvSpPr>
      <dsp:spPr>
        <a:xfrm>
          <a:off x="0" y="1952139"/>
          <a:ext cx="572396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099CB5-A253-43AD-9411-721FE051E159}">
      <dsp:nvSpPr>
        <dsp:cNvPr id="0" name=""/>
        <dsp:cNvSpPr/>
      </dsp:nvSpPr>
      <dsp:spPr>
        <a:xfrm>
          <a:off x="0" y="1952139"/>
          <a:ext cx="5718375" cy="975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practices, </a:t>
          </a:r>
          <a:endParaRPr lang="en-US" sz="2000" kern="1200" dirty="0"/>
        </a:p>
      </dsp:txBody>
      <dsp:txXfrm>
        <a:off x="0" y="1952139"/>
        <a:ext cx="5718375" cy="975696"/>
      </dsp:txXfrm>
    </dsp:sp>
    <dsp:sp modelId="{37E7D651-F312-4982-9BFB-A0832EFA4771}">
      <dsp:nvSpPr>
        <dsp:cNvPr id="0" name=""/>
        <dsp:cNvSpPr/>
      </dsp:nvSpPr>
      <dsp:spPr>
        <a:xfrm>
          <a:off x="0" y="2927835"/>
          <a:ext cx="572396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D67B3-5255-4F19-AAA0-DF8D3C9E1E9C}">
      <dsp:nvSpPr>
        <dsp:cNvPr id="0" name=""/>
        <dsp:cNvSpPr/>
      </dsp:nvSpPr>
      <dsp:spPr>
        <a:xfrm>
          <a:off x="0" y="2927835"/>
          <a:ext cx="5718375" cy="975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beliefs, </a:t>
          </a:r>
          <a:endParaRPr lang="en-US" sz="2000" kern="1200" dirty="0"/>
        </a:p>
      </dsp:txBody>
      <dsp:txXfrm>
        <a:off x="0" y="2927835"/>
        <a:ext cx="5718375" cy="975696"/>
      </dsp:txXfrm>
    </dsp:sp>
    <dsp:sp modelId="{D517499B-75E2-4C3F-812C-FAEE49B1C686}">
      <dsp:nvSpPr>
        <dsp:cNvPr id="0" name=""/>
        <dsp:cNvSpPr/>
      </dsp:nvSpPr>
      <dsp:spPr>
        <a:xfrm>
          <a:off x="0" y="3903532"/>
          <a:ext cx="572396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8F68A-1953-4B77-98ED-1115FB233982}">
      <dsp:nvSpPr>
        <dsp:cNvPr id="0" name=""/>
        <dsp:cNvSpPr/>
      </dsp:nvSpPr>
      <dsp:spPr>
        <a:xfrm>
          <a:off x="0" y="3903532"/>
          <a:ext cx="5718375" cy="975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principles accepted by all members.</a:t>
          </a:r>
          <a:endParaRPr lang="en-US" sz="2000" kern="1200" dirty="0"/>
        </a:p>
      </dsp:txBody>
      <dsp:txXfrm>
        <a:off x="0" y="3903532"/>
        <a:ext cx="5718375" cy="9756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91074-48A0-4912-B1B4-DF4B299997DB}">
      <dsp:nvSpPr>
        <dsp:cNvPr id="0" name=""/>
        <dsp:cNvSpPr/>
      </dsp:nvSpPr>
      <dsp:spPr>
        <a:xfrm>
          <a:off x="0" y="0"/>
          <a:ext cx="527288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991EE7-7C01-4E38-AA5D-BBBC92A40F25}">
      <dsp:nvSpPr>
        <dsp:cNvPr id="0" name=""/>
        <dsp:cNvSpPr/>
      </dsp:nvSpPr>
      <dsp:spPr>
        <a:xfrm>
          <a:off x="0" y="0"/>
          <a:ext cx="5272888" cy="1590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 "canteen culture" refers to the way in which people working in a particular workplace can develop a shared set of values and prejudices. </a:t>
          </a:r>
          <a:endParaRPr lang="en-US" sz="2500" kern="1200"/>
        </a:p>
      </dsp:txBody>
      <dsp:txXfrm>
        <a:off x="0" y="0"/>
        <a:ext cx="5272888" cy="1590841"/>
      </dsp:txXfrm>
    </dsp:sp>
    <dsp:sp modelId="{C5A6B567-9C17-4FE2-ACDD-7DC223162E63}">
      <dsp:nvSpPr>
        <dsp:cNvPr id="0" name=""/>
        <dsp:cNvSpPr/>
      </dsp:nvSpPr>
      <dsp:spPr>
        <a:xfrm>
          <a:off x="0" y="1590841"/>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CC651DE-34F3-4138-AB2A-C266BDD7E941}">
      <dsp:nvSpPr>
        <dsp:cNvPr id="0" name=""/>
        <dsp:cNvSpPr/>
      </dsp:nvSpPr>
      <dsp:spPr>
        <a:xfrm>
          <a:off x="0" y="1590841"/>
          <a:ext cx="5272888" cy="1590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development of </a:t>
          </a:r>
          <a:r>
            <a:rPr lang="en-GB" sz="2500" b="0" i="0" kern="1200"/>
            <a:t>lack of fairness, discrimination, lack of empathy, bullying is formed. </a:t>
          </a:r>
          <a:endParaRPr lang="en-US" sz="2500" kern="1200"/>
        </a:p>
      </dsp:txBody>
      <dsp:txXfrm>
        <a:off x="0" y="1590841"/>
        <a:ext cx="5272888" cy="1590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BDB15-533D-44F9-8E77-4D46B69D1B78}">
      <dsp:nvSpPr>
        <dsp:cNvPr id="0" name=""/>
        <dsp:cNvSpPr/>
      </dsp:nvSpPr>
      <dsp:spPr>
        <a:xfrm>
          <a:off x="0" y="2124"/>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9CDDFBF-B208-4759-B35F-36A46D97F518}">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Key SIT theorist - Henri Tajfel (1982)</a:t>
          </a:r>
          <a:endParaRPr lang="en-US" sz="4000" kern="1200" dirty="0"/>
        </a:p>
      </dsp:txBody>
      <dsp:txXfrm>
        <a:off x="0" y="2124"/>
        <a:ext cx="10515600" cy="1449029"/>
      </dsp:txXfrm>
    </dsp:sp>
    <dsp:sp modelId="{AEDFF57E-497B-4344-8F13-95C92BAA7C27}">
      <dsp:nvSpPr>
        <dsp:cNvPr id="0" name=""/>
        <dsp:cNvSpPr/>
      </dsp:nvSpPr>
      <dsp:spPr>
        <a:xfrm>
          <a:off x="0" y="1451154"/>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E98CCE-0D09-4C92-9754-C0F7D0354780}">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SIT is concerned with the needs of individuals to identify with specific social groups</a:t>
          </a:r>
          <a:endParaRPr lang="en-US" sz="4000" kern="1200" dirty="0"/>
        </a:p>
      </dsp:txBody>
      <dsp:txXfrm>
        <a:off x="0" y="1451154"/>
        <a:ext cx="10515600" cy="1449029"/>
      </dsp:txXfrm>
    </dsp:sp>
    <dsp:sp modelId="{939D6D6A-9DB5-4DFB-B009-5E94B37239E1}">
      <dsp:nvSpPr>
        <dsp:cNvPr id="0" name=""/>
        <dsp:cNvSpPr/>
      </dsp:nvSpPr>
      <dsp:spPr>
        <a:xfrm>
          <a:off x="0" y="2900183"/>
          <a:ext cx="1051560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80D7B8E-AB51-4F4D-BD03-61A11C6380A3}">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Groups give people a sense of belonging</a:t>
          </a:r>
          <a:endParaRPr lang="en-US" sz="4000" kern="1200" dirty="0"/>
        </a:p>
      </dsp:txBody>
      <dsp:txXfrm>
        <a:off x="0" y="2900183"/>
        <a:ext cx="10515600" cy="14490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BA81-9DF5-4991-B8A7-AB117A42E3EA}">
      <dsp:nvSpPr>
        <dsp:cNvPr id="0" name=""/>
        <dsp:cNvSpPr/>
      </dsp:nvSpPr>
      <dsp:spPr>
        <a:xfrm>
          <a:off x="0" y="0"/>
          <a:ext cx="10851776" cy="13493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1CEDD-2BA7-4553-8770-947A5E3154AC}">
      <dsp:nvSpPr>
        <dsp:cNvPr id="0" name=""/>
        <dsp:cNvSpPr/>
      </dsp:nvSpPr>
      <dsp:spPr>
        <a:xfrm>
          <a:off x="408178" y="307882"/>
          <a:ext cx="742867" cy="74214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B7467-A36D-4B9E-A727-34CBDCAAE53B}">
      <dsp:nvSpPr>
        <dsp:cNvPr id="0" name=""/>
        <dsp:cNvSpPr/>
      </dsp:nvSpPr>
      <dsp:spPr>
        <a:xfrm>
          <a:off x="1559224" y="4279"/>
          <a:ext cx="9231461" cy="135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46" tIns="142946" rIns="142946" bIns="142946" numCol="1" spcCol="1270" anchor="ctr" anchorCtr="0">
          <a:noAutofit/>
        </a:bodyPr>
        <a:lstStyle/>
        <a:p>
          <a:pPr marL="0" lvl="0" indent="0" algn="l" defTabSz="1066800">
            <a:lnSpc>
              <a:spcPct val="100000"/>
            </a:lnSpc>
            <a:spcBef>
              <a:spcPct val="0"/>
            </a:spcBef>
            <a:spcAft>
              <a:spcPct val="35000"/>
            </a:spcAft>
            <a:buNone/>
          </a:pPr>
          <a:r>
            <a:rPr lang="en-GB" sz="2400" kern="1200" dirty="0"/>
            <a:t>1960s on -  shared occupational values and attitudes between police officers and the influence they have on their perceptions and interactions with the public.</a:t>
          </a:r>
          <a:endParaRPr lang="en-US" sz="2400" kern="1200" dirty="0"/>
        </a:p>
      </dsp:txBody>
      <dsp:txXfrm>
        <a:off x="1559224" y="4279"/>
        <a:ext cx="9231461" cy="1350668"/>
      </dsp:txXfrm>
    </dsp:sp>
    <dsp:sp modelId="{3A8441DA-D7E0-46B9-9073-4D46EC9ED6BD}">
      <dsp:nvSpPr>
        <dsp:cNvPr id="0" name=""/>
        <dsp:cNvSpPr/>
      </dsp:nvSpPr>
      <dsp:spPr>
        <a:xfrm>
          <a:off x="0" y="1682383"/>
          <a:ext cx="10851776" cy="13493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39B4B-BDD3-47FC-8825-A3DFCF554089}">
      <dsp:nvSpPr>
        <dsp:cNvPr id="0" name=""/>
        <dsp:cNvSpPr/>
      </dsp:nvSpPr>
      <dsp:spPr>
        <a:xfrm>
          <a:off x="408178" y="1985986"/>
          <a:ext cx="742867" cy="74214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B8DE8-FBFD-4B9F-9D57-B7203049404C}">
      <dsp:nvSpPr>
        <dsp:cNvPr id="0" name=""/>
        <dsp:cNvSpPr/>
      </dsp:nvSpPr>
      <dsp:spPr>
        <a:xfrm>
          <a:off x="1559224" y="1682383"/>
          <a:ext cx="9231461" cy="135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46" tIns="142946" rIns="142946" bIns="142946" numCol="1" spcCol="1270" anchor="ctr" anchorCtr="0">
          <a:noAutofit/>
        </a:bodyPr>
        <a:lstStyle/>
        <a:p>
          <a:pPr marL="0" lvl="0" indent="0" algn="l" defTabSz="1066800">
            <a:lnSpc>
              <a:spcPct val="100000"/>
            </a:lnSpc>
            <a:spcBef>
              <a:spcPct val="0"/>
            </a:spcBef>
            <a:spcAft>
              <a:spcPct val="35000"/>
            </a:spcAft>
            <a:buNone/>
          </a:pPr>
          <a:r>
            <a:rPr lang="en-GB" sz="2400" kern="1200" dirty="0"/>
            <a:t>Characteristics that underpin a shared sense of identity between police officers have persisted (Loftus, 2010). </a:t>
          </a:r>
          <a:endParaRPr lang="en-US" sz="2400" kern="1200" dirty="0"/>
        </a:p>
      </dsp:txBody>
      <dsp:txXfrm>
        <a:off x="1559224" y="1682383"/>
        <a:ext cx="9231461" cy="1350668"/>
      </dsp:txXfrm>
    </dsp:sp>
    <dsp:sp modelId="{23E4F6B9-D25D-4193-8FEB-6985573D96B3}">
      <dsp:nvSpPr>
        <dsp:cNvPr id="0" name=""/>
        <dsp:cNvSpPr/>
      </dsp:nvSpPr>
      <dsp:spPr>
        <a:xfrm>
          <a:off x="0" y="3360486"/>
          <a:ext cx="10851776" cy="1349349"/>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13A90-FB8F-4DEC-BC37-EC8EB21BD098}">
      <dsp:nvSpPr>
        <dsp:cNvPr id="0" name=""/>
        <dsp:cNvSpPr/>
      </dsp:nvSpPr>
      <dsp:spPr>
        <a:xfrm>
          <a:off x="408178" y="3664090"/>
          <a:ext cx="742867" cy="74214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B3987D-74A9-464D-9B45-9EBFB06314EE}">
      <dsp:nvSpPr>
        <dsp:cNvPr id="0" name=""/>
        <dsp:cNvSpPr/>
      </dsp:nvSpPr>
      <dsp:spPr>
        <a:xfrm>
          <a:off x="1559224" y="3360486"/>
          <a:ext cx="9231461" cy="135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946" tIns="142946" rIns="142946" bIns="142946" numCol="1" spcCol="1270" anchor="ctr" anchorCtr="0">
          <a:noAutofit/>
        </a:bodyPr>
        <a:lstStyle/>
        <a:p>
          <a:pPr marL="0" lvl="0" indent="0" algn="l" defTabSz="1066800">
            <a:lnSpc>
              <a:spcPct val="100000"/>
            </a:lnSpc>
            <a:spcBef>
              <a:spcPct val="0"/>
            </a:spcBef>
            <a:spcAft>
              <a:spcPct val="35000"/>
            </a:spcAft>
            <a:buNone/>
          </a:pPr>
          <a:r>
            <a:rPr lang="en-GB" sz="2400" kern="1200" dirty="0"/>
            <a:t>Police culture is a set of “accepted practices, rules, and principles of conduct that are situationally applied, and generalised rationales and beliefs” ( Manning 1989:360) </a:t>
          </a:r>
          <a:endParaRPr lang="en-US" sz="2400" kern="1200" dirty="0"/>
        </a:p>
      </dsp:txBody>
      <dsp:txXfrm>
        <a:off x="1559224" y="3360486"/>
        <a:ext cx="9231461" cy="13506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74CF3-F736-4DA0-B2B4-6ADDB02B2E36}">
      <dsp:nvSpPr>
        <dsp:cNvPr id="0" name=""/>
        <dsp:cNvSpPr/>
      </dsp:nvSpPr>
      <dsp:spPr>
        <a:xfrm>
          <a:off x="0" y="4390"/>
          <a:ext cx="10515600" cy="14091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Everyone in policing routinely makes important decisions. We make these decisions because it is our duty to uphold the law, prevent crime and disorder, protect and reassure communities, investigate crime and bring offenders to justice.</a:t>
          </a:r>
        </a:p>
      </dsp:txBody>
      <dsp:txXfrm>
        <a:off x="68787" y="73177"/>
        <a:ext cx="10378026" cy="1271544"/>
      </dsp:txXfrm>
    </dsp:sp>
    <dsp:sp modelId="{A1203ED1-3B79-43F7-A0C2-47AA4FFE17F8}">
      <dsp:nvSpPr>
        <dsp:cNvPr id="0" name=""/>
        <dsp:cNvSpPr/>
      </dsp:nvSpPr>
      <dsp:spPr>
        <a:xfrm>
          <a:off x="0" y="1471109"/>
          <a:ext cx="10515600" cy="140911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Carrying out these duties can be physically, mentally and emotionally demanding. Our decisions can raise complex ethical issues because they affect other people, often at difficult times in their lives. Deciding what to do is not always straightforward and the best course of action may only become apparent after decisions have been made.</a:t>
          </a:r>
        </a:p>
      </dsp:txBody>
      <dsp:txXfrm>
        <a:off x="68787" y="1539896"/>
        <a:ext cx="10378026" cy="1271544"/>
      </dsp:txXfrm>
    </dsp:sp>
    <dsp:sp modelId="{CE8BBF48-7CDA-485A-8CED-2925FBAE546A}">
      <dsp:nvSpPr>
        <dsp:cNvPr id="0" name=""/>
        <dsp:cNvSpPr/>
      </dsp:nvSpPr>
      <dsp:spPr>
        <a:xfrm>
          <a:off x="0" y="2937828"/>
          <a:ext cx="10515600" cy="140911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Everyone in policing holds a privileged position in society that depends on the consent of the public. Our mission, to help keep the public safe, relies on us having public acceptance and cooperation. We must all strive to deliver an honourable and legitimate police service deserving of the public’s support.</a:t>
          </a:r>
        </a:p>
      </dsp:txBody>
      <dsp:txXfrm>
        <a:off x="68787" y="3006615"/>
        <a:ext cx="10378026" cy="12715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2F432-7D3F-43E3-BA91-E285458A2BDD}">
      <dsp:nvSpPr>
        <dsp:cNvPr id="0" name=""/>
        <dsp:cNvSpPr/>
      </dsp:nvSpPr>
      <dsp:spPr>
        <a:xfrm>
          <a:off x="0" y="355419"/>
          <a:ext cx="10515600" cy="1784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We work with, and for, the public. We earn the public’s confidence when we listen to what they have to say, make decisions that are fair and unbiased, and are open and honest about our decisions. Securing public trust also means working within the limits of the law and being accountable for our actions.</a:t>
          </a:r>
        </a:p>
      </dsp:txBody>
      <dsp:txXfrm>
        <a:off x="87100" y="442519"/>
        <a:ext cx="10341400" cy="1610050"/>
      </dsp:txXfrm>
    </dsp:sp>
    <dsp:sp modelId="{E99D9E1B-AFCB-4936-B431-00082729171E}">
      <dsp:nvSpPr>
        <dsp:cNvPr id="0" name=""/>
        <dsp:cNvSpPr/>
      </dsp:nvSpPr>
      <dsp:spPr>
        <a:xfrm>
          <a:off x="0" y="2211669"/>
          <a:ext cx="10515600" cy="1784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Each of us is responsible for upholding the integrity of our profession. We support each other, but never to the detriment of the public. We treat each other with respect and behave in ways that demonstrate and reinforce the standards of our society and the standards expected of us. </a:t>
          </a:r>
        </a:p>
      </dsp:txBody>
      <dsp:txXfrm>
        <a:off x="87100" y="2298769"/>
        <a:ext cx="10341400" cy="16100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6F857-9F39-46AA-B776-2564DBBF9AA2}">
      <dsp:nvSpPr>
        <dsp:cNvPr id="0" name=""/>
        <dsp:cNvSpPr/>
      </dsp:nvSpPr>
      <dsp:spPr>
        <a:xfrm>
          <a:off x="0" y="3380"/>
          <a:ext cx="6628804" cy="1473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AA344-23E2-4352-BE2B-724D96A38373}">
      <dsp:nvSpPr>
        <dsp:cNvPr id="0" name=""/>
        <dsp:cNvSpPr/>
      </dsp:nvSpPr>
      <dsp:spPr>
        <a:xfrm>
          <a:off x="445660" y="334863"/>
          <a:ext cx="811084" cy="81029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1460E-F299-4D3B-A0BD-8D3D4A265144}">
      <dsp:nvSpPr>
        <dsp:cNvPr id="0" name=""/>
        <dsp:cNvSpPr/>
      </dsp:nvSpPr>
      <dsp:spPr>
        <a:xfrm>
          <a:off x="1702405" y="3380"/>
          <a:ext cx="4631672" cy="1474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072" tIns="156072" rIns="156072" bIns="156072" numCol="1" spcCol="1270" anchor="ctr" anchorCtr="0">
          <a:noAutofit/>
        </a:bodyPr>
        <a:lstStyle/>
        <a:p>
          <a:pPr marL="0" lvl="0" indent="0" algn="l" defTabSz="1244600">
            <a:lnSpc>
              <a:spcPct val="90000"/>
            </a:lnSpc>
            <a:spcBef>
              <a:spcPct val="0"/>
            </a:spcBef>
            <a:spcAft>
              <a:spcPct val="35000"/>
            </a:spcAft>
            <a:buNone/>
          </a:pPr>
          <a:r>
            <a:rPr lang="en-GB" sz="2800" kern="1200" dirty="0"/>
            <a:t>The behaviour police display in the ‘canteen’ does not necessarily transcend to the street</a:t>
          </a:r>
          <a:endParaRPr lang="en-US" sz="2800" kern="1200" dirty="0"/>
        </a:p>
      </dsp:txBody>
      <dsp:txXfrm>
        <a:off x="1702405" y="3380"/>
        <a:ext cx="4631672" cy="1474698"/>
      </dsp:txXfrm>
    </dsp:sp>
    <dsp:sp modelId="{82A5C858-4660-4DC4-A74E-54CCF56EEB5C}">
      <dsp:nvSpPr>
        <dsp:cNvPr id="0" name=""/>
        <dsp:cNvSpPr/>
      </dsp:nvSpPr>
      <dsp:spPr>
        <a:xfrm>
          <a:off x="0" y="1752441"/>
          <a:ext cx="6628804" cy="1473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274B3A-2A8E-4A83-B029-1D09BDABA920}">
      <dsp:nvSpPr>
        <dsp:cNvPr id="0" name=""/>
        <dsp:cNvSpPr/>
      </dsp:nvSpPr>
      <dsp:spPr>
        <a:xfrm>
          <a:off x="445660" y="2083924"/>
          <a:ext cx="811084" cy="81029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827B0-0B85-49CE-9297-FAF909C4725E}">
      <dsp:nvSpPr>
        <dsp:cNvPr id="0" name=""/>
        <dsp:cNvSpPr/>
      </dsp:nvSpPr>
      <dsp:spPr>
        <a:xfrm>
          <a:off x="1702405" y="1752441"/>
          <a:ext cx="4631672" cy="1474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072" tIns="156072" rIns="156072" bIns="156072" numCol="1" spcCol="1270" anchor="ctr" anchorCtr="0">
          <a:noAutofit/>
        </a:bodyPr>
        <a:lstStyle/>
        <a:p>
          <a:pPr marL="0" lvl="0" indent="0" algn="l" defTabSz="1244600">
            <a:lnSpc>
              <a:spcPct val="90000"/>
            </a:lnSpc>
            <a:spcBef>
              <a:spcPct val="0"/>
            </a:spcBef>
            <a:spcAft>
              <a:spcPct val="35000"/>
            </a:spcAft>
            <a:buNone/>
          </a:pPr>
          <a:r>
            <a:rPr lang="en-GB" sz="2800" kern="1200" dirty="0"/>
            <a:t>Police work is ‘dirty work’ normalising experience is part of the police role.</a:t>
          </a:r>
          <a:endParaRPr lang="en-US" sz="2800" kern="1200" dirty="0"/>
        </a:p>
      </dsp:txBody>
      <dsp:txXfrm>
        <a:off x="1702405" y="1752441"/>
        <a:ext cx="4631672" cy="1474698"/>
      </dsp:txXfrm>
    </dsp:sp>
    <dsp:sp modelId="{34F2047D-2ED8-41C4-BC96-27457BD34C53}">
      <dsp:nvSpPr>
        <dsp:cNvPr id="0" name=""/>
        <dsp:cNvSpPr/>
      </dsp:nvSpPr>
      <dsp:spPr>
        <a:xfrm>
          <a:off x="0" y="3501502"/>
          <a:ext cx="6628804" cy="1473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456D0-7CF0-47EC-9E44-22317A153C60}">
      <dsp:nvSpPr>
        <dsp:cNvPr id="0" name=""/>
        <dsp:cNvSpPr/>
      </dsp:nvSpPr>
      <dsp:spPr>
        <a:xfrm>
          <a:off x="445660" y="3832985"/>
          <a:ext cx="811084" cy="81029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FD4B8-4D11-49E3-87F2-7A4A669BDCF2}">
      <dsp:nvSpPr>
        <dsp:cNvPr id="0" name=""/>
        <dsp:cNvSpPr/>
      </dsp:nvSpPr>
      <dsp:spPr>
        <a:xfrm>
          <a:off x="1702405" y="3501502"/>
          <a:ext cx="4631672" cy="1474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072" tIns="156072" rIns="156072" bIns="156072" numCol="1" spcCol="1270" anchor="ctr" anchorCtr="0">
          <a:noAutofit/>
        </a:bodyPr>
        <a:lstStyle/>
        <a:p>
          <a:pPr marL="0" lvl="0" indent="0" algn="l" defTabSz="1244600">
            <a:lnSpc>
              <a:spcPct val="90000"/>
            </a:lnSpc>
            <a:spcBef>
              <a:spcPct val="0"/>
            </a:spcBef>
            <a:spcAft>
              <a:spcPct val="35000"/>
            </a:spcAft>
            <a:buNone/>
          </a:pPr>
          <a:r>
            <a:rPr lang="en-GB" sz="2800" kern="1200" dirty="0"/>
            <a:t>Researching police culture should seek to explain police behaviour and not simply seek to condemn it!</a:t>
          </a:r>
          <a:endParaRPr lang="en-US" sz="2800" kern="1200" dirty="0"/>
        </a:p>
      </dsp:txBody>
      <dsp:txXfrm>
        <a:off x="1702405" y="3501502"/>
        <a:ext cx="4631672" cy="14746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174D9-5364-4B75-88DF-2655F5992185}">
      <dsp:nvSpPr>
        <dsp:cNvPr id="0" name=""/>
        <dsp:cNvSpPr/>
      </dsp:nvSpPr>
      <dsp:spPr>
        <a:xfrm>
          <a:off x="1218604" y="819295"/>
          <a:ext cx="1301296" cy="130129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1436B-28FF-4FD7-B4F4-2932694840C4}">
      <dsp:nvSpPr>
        <dsp:cNvPr id="0" name=""/>
        <dsp:cNvSpPr/>
      </dsp:nvSpPr>
      <dsp:spPr>
        <a:xfrm>
          <a:off x="423367" y="2597290"/>
          <a:ext cx="2891771" cy="1397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Over policing of some communities</a:t>
          </a:r>
          <a:endParaRPr lang="en-US" sz="2000" kern="1200" dirty="0"/>
        </a:p>
      </dsp:txBody>
      <dsp:txXfrm>
        <a:off x="423367" y="2597290"/>
        <a:ext cx="2891771" cy="1397460"/>
      </dsp:txXfrm>
    </dsp:sp>
    <dsp:sp modelId="{518A6793-2CFC-4A40-B82E-2038B794B3E7}">
      <dsp:nvSpPr>
        <dsp:cNvPr id="0" name=""/>
        <dsp:cNvSpPr/>
      </dsp:nvSpPr>
      <dsp:spPr>
        <a:xfrm>
          <a:off x="4616435" y="819295"/>
          <a:ext cx="1301296" cy="1301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2A335-FC00-4B9C-8BAD-FDE0AA111446}">
      <dsp:nvSpPr>
        <dsp:cNvPr id="0" name=""/>
        <dsp:cNvSpPr/>
      </dsp:nvSpPr>
      <dsp:spPr>
        <a:xfrm>
          <a:off x="3821198" y="2597290"/>
          <a:ext cx="2891771" cy="1397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Failure to provide an adequate response to victims of some types of crimes</a:t>
          </a:r>
          <a:endParaRPr lang="en-US" sz="2000" kern="1200" dirty="0"/>
        </a:p>
      </dsp:txBody>
      <dsp:txXfrm>
        <a:off x="3821198" y="2597290"/>
        <a:ext cx="2891771" cy="1397460"/>
      </dsp:txXfrm>
    </dsp:sp>
    <dsp:sp modelId="{50AAC5FB-8E52-4776-8E92-9174A5E59EC6}">
      <dsp:nvSpPr>
        <dsp:cNvPr id="0" name=""/>
        <dsp:cNvSpPr/>
      </dsp:nvSpPr>
      <dsp:spPr>
        <a:xfrm>
          <a:off x="8014266" y="819295"/>
          <a:ext cx="1301296" cy="1301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4D9A47-562B-463F-944B-59A8D4DE08C4}">
      <dsp:nvSpPr>
        <dsp:cNvPr id="0" name=""/>
        <dsp:cNvSpPr/>
      </dsp:nvSpPr>
      <dsp:spPr>
        <a:xfrm>
          <a:off x="7219029" y="2597290"/>
          <a:ext cx="2891771" cy="1397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Media &amp; a ‘folkloric construction of  police deviance’ - undermined the legitimacy of the police (Reiner, 2000)</a:t>
          </a:r>
          <a:endParaRPr lang="en-US" sz="2000" kern="1200" dirty="0"/>
        </a:p>
      </dsp:txBody>
      <dsp:txXfrm>
        <a:off x="7219029" y="2597290"/>
        <a:ext cx="2891771" cy="13974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35581-41B5-45BE-B2ED-9A51210632F1}"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6D7B-F28F-4EDE-9839-CF2488CAAD14}" type="slidenum">
              <a:rPr lang="en-GB" smtClean="0"/>
              <a:t>‹#›</a:t>
            </a:fld>
            <a:endParaRPr lang="en-GB"/>
          </a:p>
        </p:txBody>
      </p:sp>
    </p:spTree>
    <p:extLst>
      <p:ext uri="{BB962C8B-B14F-4D97-AF65-F5344CB8AC3E}">
        <p14:creationId xmlns:p14="http://schemas.microsoft.com/office/powerpoint/2010/main" val="1054793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a:t>
            </a:fld>
            <a:endParaRPr lang="en-GB"/>
          </a:p>
        </p:txBody>
      </p:sp>
    </p:spTree>
    <p:extLst>
      <p:ext uri="{BB962C8B-B14F-4D97-AF65-F5344CB8AC3E}">
        <p14:creationId xmlns:p14="http://schemas.microsoft.com/office/powerpoint/2010/main" val="3080033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cop culture?</a:t>
            </a:r>
          </a:p>
          <a:p>
            <a:r>
              <a:rPr lang="en-GB" dirty="0"/>
              <a:t>Seen as different to </a:t>
            </a:r>
            <a:r>
              <a:rPr lang="en-GB" dirty="0" err="1"/>
              <a:t>th</a:t>
            </a:r>
            <a:r>
              <a:rPr lang="en-GB" dirty="0"/>
              <a:t> </a:t>
            </a:r>
            <a:r>
              <a:rPr lang="en-GB" dirty="0" err="1"/>
              <a:t>epublic</a:t>
            </a:r>
            <a:r>
              <a:rPr lang="en-GB" dirty="0"/>
              <a:t> within society</a:t>
            </a:r>
          </a:p>
          <a:p>
            <a:r>
              <a:rPr lang="en-GB" dirty="0"/>
              <a:t>If we look at </a:t>
            </a:r>
            <a:r>
              <a:rPr lang="en-GB" dirty="0" err="1"/>
              <a:t>Peelians</a:t>
            </a:r>
            <a:r>
              <a:rPr lang="en-GB" dirty="0"/>
              <a:t> principles- they are have a function to carry out and so work to an expected standard in the best interest of the public.</a:t>
            </a:r>
          </a:p>
          <a:p>
            <a:r>
              <a:rPr lang="en-GB" dirty="0"/>
              <a:t>They have certain practices, beliefs and principles to which they work to . It doesn’t just impact on the police officers, there are also civilian roles which are effected by the organisational culture.</a:t>
            </a:r>
          </a:p>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3</a:t>
            </a:fld>
            <a:endParaRPr lang="en-GB"/>
          </a:p>
        </p:txBody>
      </p:sp>
    </p:spTree>
    <p:extLst>
      <p:ext uri="{BB962C8B-B14F-4D97-AF65-F5344CB8AC3E}">
        <p14:creationId xmlns:p14="http://schemas.microsoft.com/office/powerpoint/2010/main" val="3331187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seen in various organisation, known as “canteen culture”. This is also often seen within schools such as staff rooms where teachers will talk about children who are maybe troublesome and a new member of staff comes in and is automatically exposed to that certain opinion which then leads to that member of staff forming a belief and assumption about that pupil before even meeting them which very easily leads to discrimination. Shared values being pushed onto new members of staff.</a:t>
            </a:r>
          </a:p>
          <a:p>
            <a:r>
              <a:rPr lang="en-GB" dirty="0"/>
              <a:t>The danger is this is within different organisations, a culture of discrimination can bread. Different organisations have diff ways to deal with this, but </a:t>
            </a:r>
          </a:p>
        </p:txBody>
      </p:sp>
      <p:sp>
        <p:nvSpPr>
          <p:cNvPr id="4" name="Slide Number Placeholder 3"/>
          <p:cNvSpPr>
            <a:spLocks noGrp="1"/>
          </p:cNvSpPr>
          <p:nvPr>
            <p:ph type="sldNum" sz="quarter" idx="5"/>
          </p:nvPr>
        </p:nvSpPr>
        <p:spPr/>
        <p:txBody>
          <a:bodyPr/>
          <a:lstStyle/>
          <a:p>
            <a:fld id="{C4AC6D7B-F28F-4EDE-9839-CF2488CAAD14}" type="slidenum">
              <a:rPr lang="en-GB" smtClean="0"/>
              <a:t>4</a:t>
            </a:fld>
            <a:endParaRPr lang="en-GB"/>
          </a:p>
        </p:txBody>
      </p:sp>
    </p:spTree>
    <p:extLst>
      <p:ext uri="{BB962C8B-B14F-4D97-AF65-F5344CB8AC3E}">
        <p14:creationId xmlns:p14="http://schemas.microsoft.com/office/powerpoint/2010/main" val="900437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3DF1390-44EF-4655-8FA6-0409D8C0C3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76FFAA0-9326-491A-AE7A-151081784D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a:extLst>
              <a:ext uri="{FF2B5EF4-FFF2-40B4-BE49-F238E27FC236}">
                <a16:creationId xmlns:a16="http://schemas.microsoft.com/office/drawing/2014/main" id="{099C299E-0826-43EF-9DEB-C9A97A4CD6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552244-5B8F-4A2E-B583-7FFD10FC630F}" type="slidenum">
              <a:rPr lang="en-GB" altLang="en-US" smtClean="0">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examine the notion of identity it is the way in which an individual defines himself when confronted by a given context. </a:t>
            </a:r>
          </a:p>
          <a:p>
            <a:endParaRPr lang="en-GB" dirty="0"/>
          </a:p>
          <a:p>
            <a:r>
              <a:rPr lang="en-GB" dirty="0"/>
              <a:t>When we encounter difficult situations we may ask ourselves questions such as am I courageous? Fearful? Tense? We use words to define ourselves and the </a:t>
            </a:r>
            <a:r>
              <a:rPr lang="en-GB" dirty="0" err="1"/>
              <a:t>behavior</a:t>
            </a:r>
            <a:r>
              <a:rPr lang="en-GB" dirty="0"/>
              <a:t> we exhibit. One’s identity is said to be largely perceived by others. </a:t>
            </a:r>
          </a:p>
          <a:p>
            <a:endParaRPr lang="en-GB" dirty="0"/>
          </a:p>
          <a:p>
            <a:r>
              <a:rPr lang="en-GB" dirty="0"/>
              <a:t>A police officer will have numerous perceived identities as many, likely, as there are perceivers. </a:t>
            </a:r>
          </a:p>
          <a:p>
            <a:endParaRPr lang="en-GB" dirty="0"/>
          </a:p>
          <a:p>
            <a:r>
              <a:rPr lang="en-GB" dirty="0"/>
              <a:t>identity theory is the understanding that social structures affect identity which in turn affects role performance. It seems that the police organization can modify many of its members identities and this undoubtedly plays a huge role in their performance as professionals. </a:t>
            </a:r>
          </a:p>
        </p:txBody>
      </p:sp>
      <p:sp>
        <p:nvSpPr>
          <p:cNvPr id="4" name="Slide Number Placeholder 3"/>
          <p:cNvSpPr>
            <a:spLocks noGrp="1"/>
          </p:cNvSpPr>
          <p:nvPr>
            <p:ph type="sldNum" sz="quarter" idx="5"/>
          </p:nvPr>
        </p:nvSpPr>
        <p:spPr/>
        <p:txBody>
          <a:bodyPr/>
          <a:lstStyle/>
          <a:p>
            <a:fld id="{C4AC6D7B-F28F-4EDE-9839-CF2488CAAD14}" type="slidenum">
              <a:rPr lang="en-GB" smtClean="0"/>
              <a:t>6</a:t>
            </a:fld>
            <a:endParaRPr lang="en-GB"/>
          </a:p>
        </p:txBody>
      </p:sp>
    </p:spTree>
    <p:extLst>
      <p:ext uri="{BB962C8B-B14F-4D97-AF65-F5344CB8AC3E}">
        <p14:creationId xmlns:p14="http://schemas.microsoft.com/office/powerpoint/2010/main" val="2673780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604A9AD-ADEA-4E7E-A3A8-4DB00A8D25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0E5CCEC1-35BB-4FF3-8397-9609FE4444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Tajfel passed in 1982 when his STUDENT Turner continued this theory. </a:t>
            </a:r>
          </a:p>
          <a:p>
            <a:r>
              <a:rPr lang="en-GB" altLang="en-US" dirty="0"/>
              <a:t>It explains a persons concept of self depending on what social group they are with. Multiple selves which will alter your behaviours and attitudes. </a:t>
            </a:r>
            <a:r>
              <a:rPr lang="en-GB" altLang="en-US" dirty="0" err="1"/>
              <a:t>Eg</a:t>
            </a:r>
            <a:r>
              <a:rPr lang="en-GB" altLang="en-US" dirty="0"/>
              <a:t>- being with mum and dad as a pose to being with your mates in uni.</a:t>
            </a:r>
          </a:p>
          <a:p>
            <a:r>
              <a:rPr lang="en-GB" altLang="en-US" dirty="0"/>
              <a:t>Within groups we have a “we and an us”-Sporting groups may think we are better than the other sports group down the road.- us vs them attitude and develop a prejudice and negative attitude towards them. In groups and out groups.</a:t>
            </a:r>
          </a:p>
          <a:p>
            <a:r>
              <a:rPr lang="en-GB" altLang="en-US" dirty="0"/>
              <a:t>Having that sense of belonging creates self esteem, confidence, our needs are addressed. We are united </a:t>
            </a:r>
          </a:p>
          <a:p>
            <a:r>
              <a:rPr lang="en-GB" altLang="en-US" dirty="0"/>
              <a:t>Certain behaviours can build within that group. Think of football hooliganism for example.</a:t>
            </a:r>
          </a:p>
          <a:p>
            <a:endParaRPr lang="en-GB" altLang="en-US" dirty="0"/>
          </a:p>
        </p:txBody>
      </p:sp>
      <p:sp>
        <p:nvSpPr>
          <p:cNvPr id="15364" name="Slide Number Placeholder 3">
            <a:extLst>
              <a:ext uri="{FF2B5EF4-FFF2-40B4-BE49-F238E27FC236}">
                <a16:creationId xmlns:a16="http://schemas.microsoft.com/office/drawing/2014/main" id="{0C9CDDD5-9460-4BCD-A4CA-E855D94184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68E550E-022E-48F1-8802-A38856D992B3}" type="slidenum">
              <a:rPr lang="en-GB" altLang="en-US" smtClean="0">
                <a:latin typeface="Arial" panose="020B0604020202020204" pitchFamily="34" charset="0"/>
              </a:rPr>
              <a:pPr>
                <a:spcBef>
                  <a:spcPct val="0"/>
                </a:spcBef>
              </a:pPr>
              <a:t>7</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a:t>
            </a:r>
            <a:r>
              <a:rPr lang="en-GB" dirty="0" err="1"/>
              <a:t>are’s</a:t>
            </a:r>
            <a:r>
              <a:rPr lang="en-GB" dirty="0"/>
              <a:t> that processes our in group and out of group mentality</a:t>
            </a:r>
          </a:p>
          <a:p>
            <a:r>
              <a:rPr lang="en-GB" dirty="0"/>
              <a:t>SC- </a:t>
            </a:r>
            <a:r>
              <a:rPr lang="en-GB" dirty="0" err="1"/>
              <a:t>Catagorise</a:t>
            </a:r>
            <a:r>
              <a:rPr lang="en-GB" dirty="0"/>
              <a:t>  people in order to identify and understand them. EG- Ethnicity, sexuality, Politically, employment status, class etc. We then adapt our behaviours to suit each group. People can belong to more than one group at a time- for examples, here today I am a lecturer but at home I am a mother- my identity changes and so does my behaviour, attitude, values and beliefs.</a:t>
            </a:r>
          </a:p>
          <a:p>
            <a:endParaRPr lang="en-GB" dirty="0"/>
          </a:p>
          <a:p>
            <a:r>
              <a:rPr lang="en-GB" dirty="0"/>
              <a:t>SI- You adopt the identity of the group that you belong to and behave in certain ways that people within that group perceive to be the correct way to behave. EG- you are a labour supporter, you will behave in the way that the political party expect, take on the norms and beliefs and attitudes.  We identify with that group and develop emotional attachments.</a:t>
            </a:r>
          </a:p>
          <a:p>
            <a:endParaRPr lang="en-GB" dirty="0"/>
          </a:p>
          <a:p>
            <a:r>
              <a:rPr lang="en-GB" dirty="0"/>
              <a:t>SC- Once </a:t>
            </a:r>
            <a:r>
              <a:rPr lang="en-GB" dirty="0" err="1"/>
              <a:t>weve</a:t>
            </a:r>
            <a:r>
              <a:rPr lang="en-GB" dirty="0"/>
              <a:t> identified where we belong, we then compare our groups. Thinking of political views, we may feel that labour is better than conservatives, different beliefs, values and attitudes</a:t>
            </a:r>
          </a:p>
          <a:p>
            <a:r>
              <a:rPr lang="en-GB" dirty="0"/>
              <a:t>This can bring about prejudice and discriminative attitudes and behaviours</a:t>
            </a:r>
          </a:p>
          <a:p>
            <a:endParaRPr lang="en-GB" dirty="0"/>
          </a:p>
          <a:p>
            <a:endParaRPr lang="en-GB" dirty="0"/>
          </a:p>
          <a:p>
            <a:endParaRPr lang="en-GB" dirty="0"/>
          </a:p>
          <a:p>
            <a:endParaRPr lang="en-GB" dirty="0"/>
          </a:p>
          <a:p>
            <a:r>
              <a:rPr lang="en-GB" dirty="0"/>
              <a:t>First, we categorize people in order to understand and identify them. Some examples of social categories include black, white, professor, student, Republican, and Democrat, vegan.</a:t>
            </a:r>
          </a:p>
          <a:p>
            <a:r>
              <a:rPr lang="en-GB" dirty="0"/>
              <a:t>By knowing what categories we belong to, we can understand things about ourselves, and we can define appropriate </a:t>
            </a:r>
            <a:r>
              <a:rPr lang="en-GB" dirty="0" err="1"/>
              <a:t>behavior</a:t>
            </a:r>
            <a:r>
              <a:rPr lang="en-GB" dirty="0"/>
              <a:t> according to the groups that we and others belong to. An individual can belong to several groups at the same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adopt the identity of the group that we belong to, and we act in ways that we perceive members of that group act. For example, if you identify as a Democrat, you will most likely behave within the norms of that group. As a consequence of your identification with that group, you will develop emotional significance to that identification, and your self-esteem will be dependent on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we categorize ourselves within a group and identify ourselves as being members of that group, we tend to compare our group (the ingroup) against another group (an outgroup). To maintain your self-esteem, you and your group members will compare your group </a:t>
            </a:r>
            <a:r>
              <a:rPr lang="en-GB" dirty="0" err="1"/>
              <a:t>favorably</a:t>
            </a:r>
            <a:r>
              <a:rPr lang="en-GB" dirty="0"/>
              <a:t> against other ones. This helps explain prejudice and discrimination, since a group will tend to view members of competing groups negatively to increase self-esteem.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DCAA11B-CD3F-4C98-9B6C-6522E7113C24}" type="slidenum">
              <a:rPr lang="en-GB" smtClean="0"/>
              <a:t>9</a:t>
            </a:fld>
            <a:endParaRPr lang="en-GB"/>
          </a:p>
        </p:txBody>
      </p:sp>
    </p:spTree>
    <p:extLst>
      <p:ext uri="{BB962C8B-B14F-4D97-AF65-F5344CB8AC3E}">
        <p14:creationId xmlns:p14="http://schemas.microsoft.com/office/powerpoint/2010/main" val="1383556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go back to looking at police culture, we can see the attitudes and values within the organisation. Code of ethics sets out the values of the organisation which PC’s must abide by. </a:t>
            </a:r>
          </a:p>
          <a:p>
            <a:r>
              <a:rPr lang="en-GB" dirty="0"/>
              <a:t>1960’s- before PACE 1984 came in, lots of miscarriages of justice and bad police practices (brutality, racism, discrimination etc)</a:t>
            </a:r>
          </a:p>
          <a:p>
            <a:endParaRPr lang="en-GB" dirty="0"/>
          </a:p>
          <a:p>
            <a:r>
              <a:rPr lang="en-GB" dirty="0" err="1"/>
              <a:t>Characteristis</a:t>
            </a:r>
            <a:r>
              <a:rPr lang="en-GB" dirty="0"/>
              <a:t> of police officers continues however we still need a more diverse police force which may change the culture.</a:t>
            </a:r>
          </a:p>
          <a:p>
            <a:endParaRPr lang="en-GB" dirty="0"/>
          </a:p>
          <a:p>
            <a:r>
              <a:rPr lang="en-GB" dirty="0"/>
              <a:t>Manning- this is no longer the case as we see in the news frequently- Steven Lawrence, Wayne </a:t>
            </a:r>
            <a:r>
              <a:rPr lang="en-GB" dirty="0" err="1"/>
              <a:t>Couzens</a:t>
            </a:r>
            <a:r>
              <a:rPr lang="en-GB" dirty="0"/>
              <a:t>, two sisters who were murdered</a:t>
            </a:r>
          </a:p>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10</a:t>
            </a:fld>
            <a:endParaRPr lang="en-GB"/>
          </a:p>
        </p:txBody>
      </p:sp>
    </p:spTree>
    <p:extLst>
      <p:ext uri="{BB962C8B-B14F-4D97-AF65-F5344CB8AC3E}">
        <p14:creationId xmlns:p14="http://schemas.microsoft.com/office/powerpoint/2010/main" val="2739983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and attitudes of the police</a:t>
            </a:r>
          </a:p>
          <a:p>
            <a:r>
              <a:rPr lang="en-GB" dirty="0"/>
              <a:t>In the 1970’s- blamed the publics hostility and violence for the police force to be a group force to be united . The polices attitude towards the public was that they were hostile- US AND THEM attitude. Cant trust the public, keep them at a distance.</a:t>
            </a:r>
          </a:p>
        </p:txBody>
      </p:sp>
      <p:sp>
        <p:nvSpPr>
          <p:cNvPr id="4" name="Slide Number Placeholder 3"/>
          <p:cNvSpPr>
            <a:spLocks noGrp="1"/>
          </p:cNvSpPr>
          <p:nvPr>
            <p:ph type="sldNum" sz="quarter" idx="5"/>
          </p:nvPr>
        </p:nvSpPr>
        <p:spPr/>
        <p:txBody>
          <a:bodyPr/>
          <a:lstStyle/>
          <a:p>
            <a:fld id="{C4AC6D7B-F28F-4EDE-9839-CF2488CAAD14}" type="slidenum">
              <a:rPr lang="en-GB" smtClean="0"/>
              <a:t>16</a:t>
            </a:fld>
            <a:endParaRPr lang="en-GB"/>
          </a:p>
        </p:txBody>
      </p:sp>
    </p:spTree>
    <p:extLst>
      <p:ext uri="{BB962C8B-B14F-4D97-AF65-F5344CB8AC3E}">
        <p14:creationId xmlns:p14="http://schemas.microsoft.com/office/powerpoint/2010/main" val="4045568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17</a:t>
            </a:fld>
            <a:endParaRPr lang="en-GB"/>
          </a:p>
        </p:txBody>
      </p:sp>
    </p:spTree>
    <p:extLst>
      <p:ext uri="{BB962C8B-B14F-4D97-AF65-F5344CB8AC3E}">
        <p14:creationId xmlns:p14="http://schemas.microsoft.com/office/powerpoint/2010/main" val="2068572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PC’s have negative attitudes and beliefs which cant be changed, there are a lot more officers who have the opposite. They are more accepting and open outlook.</a:t>
            </a:r>
          </a:p>
          <a:p>
            <a:r>
              <a:rPr lang="en-GB" dirty="0"/>
              <a:t>Having a more representative police force working within our communities, thinking of community policing, we need to understand these communities and what they needs, their religions, cultures etc, but if we have a police force which doesn’t represent that group attitudes will never change.</a:t>
            </a:r>
          </a:p>
          <a:p>
            <a:endParaRPr lang="en-GB" dirty="0"/>
          </a:p>
          <a:p>
            <a:r>
              <a:rPr lang="en-GB" dirty="0"/>
              <a:t>With a more representative police force, more groups within the public will work better within communities- social cohesion.</a:t>
            </a:r>
          </a:p>
        </p:txBody>
      </p:sp>
      <p:sp>
        <p:nvSpPr>
          <p:cNvPr id="4" name="Slide Number Placeholder 3"/>
          <p:cNvSpPr>
            <a:spLocks noGrp="1"/>
          </p:cNvSpPr>
          <p:nvPr>
            <p:ph type="sldNum" sz="quarter" idx="5"/>
          </p:nvPr>
        </p:nvSpPr>
        <p:spPr/>
        <p:txBody>
          <a:bodyPr/>
          <a:lstStyle/>
          <a:p>
            <a:fld id="{C4AC6D7B-F28F-4EDE-9839-CF2488CAAD14}" type="slidenum">
              <a:rPr lang="en-GB" smtClean="0"/>
              <a:t>18</a:t>
            </a:fld>
            <a:endParaRPr lang="en-GB"/>
          </a:p>
        </p:txBody>
      </p:sp>
    </p:spTree>
    <p:extLst>
      <p:ext uri="{BB962C8B-B14F-4D97-AF65-F5344CB8AC3E}">
        <p14:creationId xmlns:p14="http://schemas.microsoft.com/office/powerpoint/2010/main" val="969454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20</a:t>
            </a:fld>
            <a:endParaRPr lang="en-GB"/>
          </a:p>
        </p:txBody>
      </p:sp>
    </p:spTree>
    <p:extLst>
      <p:ext uri="{BB962C8B-B14F-4D97-AF65-F5344CB8AC3E}">
        <p14:creationId xmlns:p14="http://schemas.microsoft.com/office/powerpoint/2010/main" val="2570670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4917C0B-C49C-4D6B-A1E0-8D9FA98F19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168D137-5855-4726-B9E6-D604B505D2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71D56E6-321A-491E-965A-014B45A057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AEB3A15-A032-4EA0-9B77-7728C4679150}" type="slidenum">
              <a:rPr lang="en-GB" altLang="en-US" smtClean="0">
                <a:latin typeface="Arial" panose="020B0604020202020204" pitchFamily="34" charset="0"/>
              </a:rPr>
              <a:pPr>
                <a:spcBef>
                  <a:spcPct val="0"/>
                </a:spcBef>
              </a:pPr>
              <a:t>21</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ED3DC0C-94F3-43D3-86EC-C25370A909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9E5BF31-444D-4BA2-B370-3504F0ACE4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32975ED0-50C1-46A0-ACF7-5F437E357F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A0F257-14B2-43DB-84F7-EBB54FED02C2}" type="slidenum">
              <a:rPr lang="en-GB" altLang="en-US" smtClean="0">
                <a:latin typeface="Arial" panose="020B0604020202020204" pitchFamily="34" charset="0"/>
              </a:rPr>
              <a:pPr>
                <a:spcBef>
                  <a:spcPct val="0"/>
                </a:spcBef>
              </a:pPr>
              <a:t>22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7CB7-F025-4778-99D1-88D864EDC9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9C24CE-6505-410E-9437-996CA3837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46AAD5-E31C-4E39-BE66-9ED036D3B54B}"/>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5" name="Footer Placeholder 4">
            <a:extLst>
              <a:ext uri="{FF2B5EF4-FFF2-40B4-BE49-F238E27FC236}">
                <a16:creationId xmlns:a16="http://schemas.microsoft.com/office/drawing/2014/main" id="{F1EA1AC3-7D2A-44A2-84A6-CAC8B6DFE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45528-F3F5-4FA9-8A5D-61A83297512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59918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B78C-C297-4719-89F5-77234C6CD8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99CE8-B457-427D-9161-94B16A01AE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275C1-407B-479D-8718-CE56BB23AD95}"/>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5" name="Footer Placeholder 4">
            <a:extLst>
              <a:ext uri="{FF2B5EF4-FFF2-40B4-BE49-F238E27FC236}">
                <a16:creationId xmlns:a16="http://schemas.microsoft.com/office/drawing/2014/main" id="{42281166-7B34-4D5F-9E1A-BABCAFBB38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4FA79-B73C-42FC-BED5-3A97B4D17E9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4882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E090-915C-4917-A19E-DE27C2DA01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33330F-BEBA-401F-8652-E66A7EEA97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F63D9-8091-4A3C-9B9B-A6963E8A5F05}"/>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5" name="Footer Placeholder 4">
            <a:extLst>
              <a:ext uri="{FF2B5EF4-FFF2-40B4-BE49-F238E27FC236}">
                <a16:creationId xmlns:a16="http://schemas.microsoft.com/office/drawing/2014/main" id="{C1FAA53A-887C-43DB-A20D-2777296F9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B9AAE-F629-4131-B4D0-A10191750FBB}"/>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658079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E569-C284-427B-9F9B-A25FDBE702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057D12-5CD7-416E-8239-57236F3C41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61C8B7-6386-490F-9DAE-598F56A3C7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3AA2AE-FBAF-4C63-9D04-A0B9ECCFF0E0}"/>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6" name="Footer Placeholder 5">
            <a:extLst>
              <a:ext uri="{FF2B5EF4-FFF2-40B4-BE49-F238E27FC236}">
                <a16:creationId xmlns:a16="http://schemas.microsoft.com/office/drawing/2014/main" id="{55F66F8D-E054-47C7-B363-5722418C8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43572-90AB-42B5-B01D-D047E4201F95}"/>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8731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423A-293B-451D-ACFD-ECC7372E17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30907-7D73-4FFB-AA82-97FE98F91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4C59F-5330-4BE9-A81C-31BFEAA629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0C3447-1F36-43C0-9BA7-EBEA2F2809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33EAC4-A34B-4FDB-B3E2-647C8E0B9A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8982FA-A4D9-452B-BDE0-942BB36EE2BA}"/>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8" name="Footer Placeholder 7">
            <a:extLst>
              <a:ext uri="{FF2B5EF4-FFF2-40B4-BE49-F238E27FC236}">
                <a16:creationId xmlns:a16="http://schemas.microsoft.com/office/drawing/2014/main" id="{FB3DC092-4716-4D2F-A585-C76E22E7A6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0BA851-B487-46D8-AE3E-8D996CA358D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90955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BAB9-FAA9-4070-9B75-2ACE45A730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D3CC47-B772-4119-BA0F-C31CD4534912}"/>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4" name="Footer Placeholder 3">
            <a:extLst>
              <a:ext uri="{FF2B5EF4-FFF2-40B4-BE49-F238E27FC236}">
                <a16:creationId xmlns:a16="http://schemas.microsoft.com/office/drawing/2014/main" id="{074A9C76-C737-417C-AF74-4DA349D3E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724C2B-415C-499A-8076-8F1378B616B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72300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6A4568-858E-4A6A-B483-20AA94F85C19}"/>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3" name="Footer Placeholder 2">
            <a:extLst>
              <a:ext uri="{FF2B5EF4-FFF2-40B4-BE49-F238E27FC236}">
                <a16:creationId xmlns:a16="http://schemas.microsoft.com/office/drawing/2014/main" id="{7B5E0599-9CA6-4F7D-8FF2-900078D7E6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5989D7-5B6F-4F69-8AF7-DB61C3639FBE}"/>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79909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BE85-8515-4D16-8022-9289723E4E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F92EF4-8214-49DD-BC3E-F6CF5DADC2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AB304B-D050-4FCC-879B-B3D3E9EEA8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AD2DD-8071-4F54-A8DD-D34DFDAAF747}"/>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6" name="Footer Placeholder 5">
            <a:extLst>
              <a:ext uri="{FF2B5EF4-FFF2-40B4-BE49-F238E27FC236}">
                <a16:creationId xmlns:a16="http://schemas.microsoft.com/office/drawing/2014/main" id="{78315349-EA42-46C8-A017-CD736B923E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C803B-DA7F-462C-9370-55D81BD99B7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33988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02BC5-78E0-4209-A3DB-66934ACD9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71B364-8B5A-442E-A120-EB16D1F353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74A454-641D-4C62-9FFE-22E393A9E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86940-2B3C-4C8F-98E8-7B2B8FEC5BF7}"/>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6" name="Footer Placeholder 5">
            <a:extLst>
              <a:ext uri="{FF2B5EF4-FFF2-40B4-BE49-F238E27FC236}">
                <a16:creationId xmlns:a16="http://schemas.microsoft.com/office/drawing/2014/main" id="{98A0B1DC-E9DA-4928-8870-6AD59E4E15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931E1-6D42-48BD-98F8-F86A188C41A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985839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2BD8-28C4-4F4A-A2AA-E545632806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6D6EB-C0BD-40F8-8B2F-E5A6A0F8EE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B600A1-9217-4891-AC53-437D1D019117}"/>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5" name="Footer Placeholder 4">
            <a:extLst>
              <a:ext uri="{FF2B5EF4-FFF2-40B4-BE49-F238E27FC236}">
                <a16:creationId xmlns:a16="http://schemas.microsoft.com/office/drawing/2014/main" id="{A252E701-070E-4128-BBCB-DD7BA726C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81744-09F4-4FB0-94C6-A4FBEC7AABA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094268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54807A-2F3F-40E1-B5DD-25AC09DA0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E68218-07CF-46F2-80D5-D638B0861E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E9EA1-4C23-4307-A9AB-29DF5259C50E}"/>
              </a:ext>
            </a:extLst>
          </p:cNvPr>
          <p:cNvSpPr>
            <a:spLocks noGrp="1"/>
          </p:cNvSpPr>
          <p:nvPr>
            <p:ph type="dt" sz="half" idx="10"/>
          </p:nvPr>
        </p:nvSpPr>
        <p:spPr/>
        <p:txBody>
          <a:bodyPr/>
          <a:lstStyle/>
          <a:p>
            <a:fld id="{9B3D8E1F-EF06-4A93-9CF4-B37336AFA45A}" type="datetimeFigureOut">
              <a:rPr lang="en-GB" smtClean="0"/>
              <a:t>04/11/2024</a:t>
            </a:fld>
            <a:endParaRPr lang="en-GB"/>
          </a:p>
        </p:txBody>
      </p:sp>
      <p:sp>
        <p:nvSpPr>
          <p:cNvPr id="5" name="Footer Placeholder 4">
            <a:extLst>
              <a:ext uri="{FF2B5EF4-FFF2-40B4-BE49-F238E27FC236}">
                <a16:creationId xmlns:a16="http://schemas.microsoft.com/office/drawing/2014/main" id="{0A9545F4-B116-424B-B598-3546D96CEF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08785-6A60-43BF-A7A4-E31CA7223B7A}"/>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4201412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826B5-6229-42A2-AC86-6ED9A2066A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DFFDE1-E9D5-4DCB-89AA-7FB6BD358D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44B9FA-FFA1-4A0B-A7E5-135E8F1CA2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D8E1F-EF06-4A93-9CF4-B37336AFA45A}" type="datetimeFigureOut">
              <a:rPr lang="en-GB" smtClean="0"/>
              <a:t>04/11/2024</a:t>
            </a:fld>
            <a:endParaRPr lang="en-GB"/>
          </a:p>
        </p:txBody>
      </p:sp>
      <p:sp>
        <p:nvSpPr>
          <p:cNvPr id="5" name="Footer Placeholder 4">
            <a:extLst>
              <a:ext uri="{FF2B5EF4-FFF2-40B4-BE49-F238E27FC236}">
                <a16:creationId xmlns:a16="http://schemas.microsoft.com/office/drawing/2014/main" id="{83479C2F-61F2-43BF-A2CE-418E83B98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BBB1D0-4BC9-44FE-A963-DD5A41071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E619D-0833-4751-9AC1-4B9CC68CC7B8}" type="slidenum">
              <a:rPr lang="en-GB" smtClean="0"/>
              <a:t>‹#›</a:t>
            </a:fld>
            <a:endParaRPr lang="en-GB"/>
          </a:p>
        </p:txBody>
      </p:sp>
    </p:spTree>
    <p:extLst>
      <p:ext uri="{BB962C8B-B14F-4D97-AF65-F5344CB8AC3E}">
        <p14:creationId xmlns:p14="http://schemas.microsoft.com/office/powerpoint/2010/main" val="173416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jpe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1.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hyperlink" Target="https://www.learningforjustice.org/professional-development/test-yourself-for-hidden-bia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jpeg"/></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653B5EB-65B6-264C-9806-F0F97DB78262}"/>
              </a:ext>
            </a:extLst>
          </p:cNvPr>
          <p:cNvPicPr>
            <a:picLocks noChangeAspect="1"/>
          </p:cNvPicPr>
          <p:nvPr/>
        </p:nvPicPr>
        <p:blipFill>
          <a:blip r:embed="rId3">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7CEA89A6-8312-478E-985D-F85AE8D76030}"/>
              </a:ext>
            </a:extLst>
          </p:cNvPr>
          <p:cNvSpPr>
            <a:spLocks noGrp="1"/>
          </p:cNvSpPr>
          <p:nvPr>
            <p:ph type="ctrTitle"/>
          </p:nvPr>
        </p:nvSpPr>
        <p:spPr>
          <a:xfrm>
            <a:off x="1524000" y="4769223"/>
            <a:ext cx="9144000" cy="1602409"/>
          </a:xfrm>
        </p:spPr>
        <p:txBody>
          <a:bodyPr>
            <a:normAutofit/>
          </a:bodyPr>
          <a:lstStyle/>
          <a:p>
            <a:r>
              <a:rPr lang="en-GB" dirty="0">
                <a:solidFill>
                  <a:srgbClr val="FFFFFF"/>
                </a:solidFill>
              </a:rPr>
              <a:t>Cop Culture</a:t>
            </a:r>
          </a:p>
        </p:txBody>
      </p:sp>
    </p:spTree>
    <p:extLst>
      <p:ext uri="{BB962C8B-B14F-4D97-AF65-F5344CB8AC3E}">
        <p14:creationId xmlns:p14="http://schemas.microsoft.com/office/powerpoint/2010/main" val="27040008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DB77-9ED2-D3B3-5912-CE6FE5C60531}"/>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57093BBA-C460-7CDF-57FE-37FFF01A1612}"/>
              </a:ext>
            </a:extLst>
          </p:cNvPr>
          <p:cNvSpPr>
            <a:spLocks noGrp="1"/>
          </p:cNvSpPr>
          <p:nvPr>
            <p:ph idx="1"/>
          </p:nvPr>
        </p:nvSpPr>
        <p:spPr/>
        <p:txBody>
          <a:bodyPr/>
          <a:lstStyle/>
          <a:p>
            <a:r>
              <a:rPr lang="en-GB" dirty="0"/>
              <a:t>What is cop culture?</a:t>
            </a:r>
          </a:p>
          <a:p>
            <a:r>
              <a:rPr lang="en-GB" dirty="0"/>
              <a:t>‘Culture’ at work – canteen culture</a:t>
            </a:r>
          </a:p>
          <a:p>
            <a:r>
              <a:rPr lang="en-GB" dirty="0"/>
              <a:t>Police officer characteristics</a:t>
            </a:r>
          </a:p>
          <a:p>
            <a:r>
              <a:rPr lang="en-GB" dirty="0"/>
              <a:t>Code of Ethics</a:t>
            </a:r>
          </a:p>
          <a:p>
            <a:r>
              <a:rPr lang="en-GB" dirty="0"/>
              <a:t>Sub-cultures</a:t>
            </a:r>
          </a:p>
          <a:p>
            <a:r>
              <a:rPr lang="en-GB" dirty="0"/>
              <a:t>ACAB</a:t>
            </a:r>
          </a:p>
          <a:p>
            <a:endParaRPr lang="en-GB" dirty="0"/>
          </a:p>
        </p:txBody>
      </p:sp>
    </p:spTree>
    <p:extLst>
      <p:ext uri="{BB962C8B-B14F-4D97-AF65-F5344CB8AC3E}">
        <p14:creationId xmlns:p14="http://schemas.microsoft.com/office/powerpoint/2010/main" val="1694203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B0263F7-3357-4F18-BBAF-E474AD5A2C33}"/>
              </a:ext>
            </a:extLst>
          </p:cNvPr>
          <p:cNvSpPr>
            <a:spLocks noGrp="1"/>
          </p:cNvSpPr>
          <p:nvPr>
            <p:ph type="title"/>
          </p:nvPr>
        </p:nvSpPr>
        <p:spPr>
          <a:xfrm>
            <a:off x="838200" y="365125"/>
            <a:ext cx="6512859" cy="1325563"/>
          </a:xfrm>
        </p:spPr>
        <p:txBody>
          <a:bodyPr>
            <a:normAutofit/>
          </a:bodyPr>
          <a:lstStyle/>
          <a:p>
            <a:r>
              <a:rPr lang="en-GB" dirty="0"/>
              <a:t>Cop Culture – What is it?</a:t>
            </a:r>
          </a:p>
        </p:txBody>
      </p:sp>
      <p:pic>
        <p:nvPicPr>
          <p:cNvPr id="6" name="Picture 5" descr="Police car on the street">
            <a:extLst>
              <a:ext uri="{FF2B5EF4-FFF2-40B4-BE49-F238E27FC236}">
                <a16:creationId xmlns:a16="http://schemas.microsoft.com/office/drawing/2014/main" id="{5221857F-2750-2475-0B3F-532FBE8D8836}"/>
              </a:ext>
            </a:extLst>
          </p:cNvPr>
          <p:cNvPicPr>
            <a:picLocks noChangeAspect="1"/>
          </p:cNvPicPr>
          <p:nvPr/>
        </p:nvPicPr>
        <p:blipFill rotWithShape="1">
          <a:blip r:embed="rId3">
            <a:extLst>
              <a:ext uri="{28A0092B-C50C-407E-A947-70E740481C1C}">
                <a14:useLocalDpi xmlns:a14="http://schemas.microsoft.com/office/drawing/2010/main" val="0"/>
              </a:ext>
            </a:extLst>
          </a:blip>
          <a:srcRect l="6038" r="27211"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9A5EAEB-F0EE-4EF0-A489-5400A77625BD}"/>
              </a:ext>
            </a:extLst>
          </p:cNvPr>
          <p:cNvGraphicFramePr>
            <a:graphicFrameLocks noGrp="1"/>
          </p:cNvGraphicFramePr>
          <p:nvPr>
            <p:ph idx="1"/>
            <p:extLst>
              <p:ext uri="{D42A27DB-BD31-4B8C-83A1-F6EECF244321}">
                <p14:modId xmlns:p14="http://schemas.microsoft.com/office/powerpoint/2010/main" val="2215068623"/>
              </p:ext>
            </p:extLst>
          </p:nvPr>
        </p:nvGraphicFramePr>
        <p:xfrm>
          <a:off x="838200" y="1825624"/>
          <a:ext cx="5723965" cy="48799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6323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8A8069-6977-EF6F-A12C-C9F3B6592E5F}"/>
              </a:ext>
            </a:extLst>
          </p:cNvPr>
          <p:cNvPicPr>
            <a:picLocks noChangeAspect="1"/>
          </p:cNvPicPr>
          <p:nvPr/>
        </p:nvPicPr>
        <p:blipFill rotWithShape="1">
          <a:blip r:embed="rId3">
            <a:duotone>
              <a:prstClr val="black"/>
              <a:schemeClr val="tx2">
                <a:tint val="45000"/>
                <a:satMod val="400000"/>
              </a:schemeClr>
            </a:duotone>
            <a:alphaModFix amt="35000"/>
          </a:blip>
          <a:srcRect t="7718" b="7720"/>
          <a:stretch/>
        </p:blipFill>
        <p:spPr>
          <a:xfrm>
            <a:off x="-19" y="10"/>
            <a:ext cx="12192000" cy="6855948"/>
          </a:xfrm>
          <a:prstGeom prst="rect">
            <a:avLst/>
          </a:prstGeom>
        </p:spPr>
      </p:pic>
      <p:sp>
        <p:nvSpPr>
          <p:cNvPr id="2" name="Title 1">
            <a:extLst>
              <a:ext uri="{FF2B5EF4-FFF2-40B4-BE49-F238E27FC236}">
                <a16:creationId xmlns:a16="http://schemas.microsoft.com/office/drawing/2014/main" id="{0AC4A8F4-E52A-4E7E-8EF5-944E3E3BBC7E}"/>
              </a:ext>
            </a:extLst>
          </p:cNvPr>
          <p:cNvSpPr>
            <a:spLocks noGrp="1"/>
          </p:cNvSpPr>
          <p:nvPr>
            <p:ph type="title"/>
          </p:nvPr>
        </p:nvSpPr>
        <p:spPr>
          <a:xfrm>
            <a:off x="801098" y="1396289"/>
            <a:ext cx="5277333" cy="1325563"/>
          </a:xfrm>
        </p:spPr>
        <p:txBody>
          <a:bodyPr>
            <a:normAutofit/>
          </a:bodyPr>
          <a:lstStyle/>
          <a:p>
            <a:br>
              <a:rPr lang="en-GB" sz="2800" b="1" i="0">
                <a:effectLst/>
                <a:latin typeface="ClearSans"/>
              </a:rPr>
            </a:br>
            <a:r>
              <a:rPr lang="en-GB" sz="2800" b="1" i="0">
                <a:effectLst/>
                <a:latin typeface="ClearSans"/>
              </a:rPr>
              <a:t>Canteen Culture</a:t>
            </a:r>
            <a:br>
              <a:rPr lang="en-GB" sz="2800" b="1" i="0">
                <a:effectLst/>
                <a:latin typeface="ClearSans"/>
              </a:rPr>
            </a:br>
            <a:endParaRPr lang="en-GB" sz="2800"/>
          </a:p>
        </p:txBody>
      </p:sp>
      <p:sp>
        <p:nvSpPr>
          <p:cNvPr id="1033"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9780571200795: Canteen Culture - Eze-anyika, Ike: 0571200796 - AbeBooks">
            <a:extLst>
              <a:ext uri="{FF2B5EF4-FFF2-40B4-BE49-F238E27FC236}">
                <a16:creationId xmlns:a16="http://schemas.microsoft.com/office/drawing/2014/main" id="{AB927A4C-183C-28D8-5607-0DDEE8C882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9805"/>
          <a:stretch/>
        </p:blipFill>
        <p:spPr bwMode="auto">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8150C80E-9E66-CA5C-417F-8D87A1AFEAC3}"/>
              </a:ext>
            </a:extLst>
          </p:cNvPr>
          <p:cNvGraphicFramePr>
            <a:graphicFrameLocks noGrp="1"/>
          </p:cNvGraphicFramePr>
          <p:nvPr>
            <p:ph idx="1"/>
            <p:extLst>
              <p:ext uri="{D42A27DB-BD31-4B8C-83A1-F6EECF244321}">
                <p14:modId xmlns:p14="http://schemas.microsoft.com/office/powerpoint/2010/main" val="3512877433"/>
              </p:ext>
            </p:extLst>
          </p:nvPr>
        </p:nvGraphicFramePr>
        <p:xfrm>
          <a:off x="805543" y="2871982"/>
          <a:ext cx="527288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51176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Rectangle 2458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36559B21-A8DC-45C9-B440-92C487586F7C}"/>
              </a:ext>
            </a:extLst>
          </p:cNvPr>
          <p:cNvSpPr>
            <a:spLocks noGrp="1"/>
          </p:cNvSpPr>
          <p:nvPr>
            <p:ph type="title"/>
          </p:nvPr>
        </p:nvSpPr>
        <p:spPr>
          <a:xfrm>
            <a:off x="197224" y="591344"/>
            <a:ext cx="3970044" cy="5585619"/>
          </a:xfrm>
        </p:spPr>
        <p:txBody>
          <a:bodyPr>
            <a:normAutofit/>
          </a:bodyPr>
          <a:lstStyle/>
          <a:p>
            <a:r>
              <a:rPr lang="en-GB" altLang="en-US" sz="4800" dirty="0">
                <a:solidFill>
                  <a:srgbClr val="FFFFFF"/>
                </a:solidFill>
              </a:rPr>
              <a:t>Characteristics of Police Officers</a:t>
            </a:r>
          </a:p>
        </p:txBody>
      </p:sp>
      <p:sp>
        <p:nvSpPr>
          <p:cNvPr id="24588" name="Arc 2458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579" name="Content Placeholder 2">
            <a:extLst>
              <a:ext uri="{FF2B5EF4-FFF2-40B4-BE49-F238E27FC236}">
                <a16:creationId xmlns:a16="http://schemas.microsoft.com/office/drawing/2014/main" id="{396273A3-E194-4212-96E3-5B35BD93999C}"/>
              </a:ext>
            </a:extLst>
          </p:cNvPr>
          <p:cNvSpPr>
            <a:spLocks noGrp="1"/>
          </p:cNvSpPr>
          <p:nvPr>
            <p:ph idx="1"/>
          </p:nvPr>
        </p:nvSpPr>
        <p:spPr>
          <a:xfrm>
            <a:off x="4447308" y="591344"/>
            <a:ext cx="6906491" cy="5585619"/>
          </a:xfrm>
        </p:spPr>
        <p:txBody>
          <a:bodyPr anchor="ctr">
            <a:normAutofit/>
          </a:bodyPr>
          <a:lstStyle/>
          <a:p>
            <a:r>
              <a:rPr lang="en-GB" altLang="en-US" dirty="0"/>
              <a:t>Traditionally male, white, working class, few qualifications.</a:t>
            </a:r>
          </a:p>
          <a:p>
            <a:r>
              <a:rPr lang="en-GB" altLang="en-US" dirty="0"/>
              <a:t>Coleman and Adorno (1982) – police recruits had more illiberal and intolerance of issues such as migration and death penalty than a control group. </a:t>
            </a:r>
          </a:p>
          <a:p>
            <a:r>
              <a:rPr lang="en-GB" altLang="en-US" dirty="0"/>
              <a:t>Police officers enter the organisation with regressive and insular attitudes.</a:t>
            </a:r>
          </a:p>
          <a:p>
            <a:r>
              <a:rPr lang="en-GB" altLang="en-US" dirty="0"/>
              <a:t>Personality Type?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olice officers | Lincolnshire Police">
            <a:extLst>
              <a:ext uri="{FF2B5EF4-FFF2-40B4-BE49-F238E27FC236}">
                <a16:creationId xmlns:a16="http://schemas.microsoft.com/office/drawing/2014/main" id="{A98D0A84-ED60-97AE-92E2-5CB56D7C6AF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46213" y="1844675"/>
            <a:ext cx="3530600" cy="2363788"/>
          </a:xfrm>
          <a:prstGeom prst="rect">
            <a:avLst/>
          </a:prstGeom>
          <a:extLst>
            <a:ext uri="{909E8E84-426E-40DD-AFC4-6F175D3DCCD1}">
              <a14:hiddenFill xmlns:a14="http://schemas.microsoft.com/office/drawing/2010/main">
                <a:solidFill>
                  <a:srgbClr val="FFFFFF"/>
                </a:solidFill>
              </a14:hiddenFill>
            </a:ext>
          </a:extLst>
        </p:spPr>
      </p:pic>
      <p:pic>
        <p:nvPicPr>
          <p:cNvPr id="2052" name="Picture 4" descr="Angry policeman Royalty Free Vector Image - VectorStock">
            <a:extLst>
              <a:ext uri="{FF2B5EF4-FFF2-40B4-BE49-F238E27FC236}">
                <a16:creationId xmlns:a16="http://schemas.microsoft.com/office/drawing/2014/main" id="{6C4FE294-8F60-B750-68FD-6D9FE16B07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40313" y="1844675"/>
            <a:ext cx="2463800" cy="2363788"/>
          </a:xfrm>
          <a:prstGeom prst="rect">
            <a:avLst/>
          </a:prstGeom>
          <a:extLst>
            <a:ext uri="{909E8E84-426E-40DD-AFC4-6F175D3DCCD1}">
              <a14:hiddenFill xmlns:a14="http://schemas.microsoft.com/office/drawing/2010/main">
                <a:solidFill>
                  <a:srgbClr val="FFFFFF"/>
                </a:solidFill>
              </a14:hiddenFill>
            </a:ext>
          </a:extLst>
        </p:spPr>
      </p:pic>
      <p:pic>
        <p:nvPicPr>
          <p:cNvPr id="2060" name="Picture 12" descr="Help Them Heal: Domestic Violence Survivor with 4 Children Needs Us Now |  LaunchGood">
            <a:extLst>
              <a:ext uri="{FF2B5EF4-FFF2-40B4-BE49-F238E27FC236}">
                <a16:creationId xmlns:a16="http://schemas.microsoft.com/office/drawing/2014/main" id="{3C189603-8F71-4D3F-CBA7-C6FE1A9BD5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67613" y="1844675"/>
            <a:ext cx="3176588" cy="2363788"/>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Things Only Moms Notice About Their Kids">
            <a:extLst>
              <a:ext uri="{FF2B5EF4-FFF2-40B4-BE49-F238E27FC236}">
                <a16:creationId xmlns:a16="http://schemas.microsoft.com/office/drawing/2014/main" id="{7D336970-F8FF-3A59-99FD-CA6038E0504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6213" y="4271963"/>
            <a:ext cx="3665538" cy="2022475"/>
          </a:xfrm>
          <a:prstGeom prst="rect">
            <a:avLst/>
          </a:prstGeom>
          <a:extLst>
            <a:ext uri="{909E8E84-426E-40DD-AFC4-6F175D3DCCD1}">
              <a14:hiddenFill xmlns:a14="http://schemas.microsoft.com/office/drawing/2010/main">
                <a:solidFill>
                  <a:srgbClr val="FFFFFF"/>
                </a:solidFill>
              </a14:hiddenFill>
            </a:ext>
          </a:extLst>
        </p:spPr>
      </p:pic>
      <p:pic>
        <p:nvPicPr>
          <p:cNvPr id="2062" name="Picture 14" descr="Meet brave West Midlands Police officer back at work with specially-adapted  stab and bulletproof colostomy bag - Birmingham Live">
            <a:extLst>
              <a:ext uri="{FF2B5EF4-FFF2-40B4-BE49-F238E27FC236}">
                <a16:creationId xmlns:a16="http://schemas.microsoft.com/office/drawing/2014/main" id="{868E63DC-FBB6-D496-FF16-61D29A54D3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73663" y="4271963"/>
            <a:ext cx="2720975" cy="2022475"/>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4,115 Sad Officer Images, Stock Photos &amp; Vectors | Shutterstock">
            <a:extLst>
              <a:ext uri="{FF2B5EF4-FFF2-40B4-BE49-F238E27FC236}">
                <a16:creationId xmlns:a16="http://schemas.microsoft.com/office/drawing/2014/main" id="{12D9BEAB-FCDF-2133-13EE-A067179F32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58138" y="4271963"/>
            <a:ext cx="2784475" cy="202247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25AD7B4-AE1C-AD17-60AC-E1E53DF95396}"/>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When you think of a police officer, what identity do you perceive?</a:t>
            </a:r>
          </a:p>
        </p:txBody>
      </p:sp>
    </p:spTree>
    <p:extLst>
      <p:ext uri="{BB962C8B-B14F-4D97-AF65-F5344CB8AC3E}">
        <p14:creationId xmlns:p14="http://schemas.microsoft.com/office/powerpoint/2010/main" val="2459327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69" name="Rectangle 1436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64" name="Picture 14343">
            <a:extLst>
              <a:ext uri="{FF2B5EF4-FFF2-40B4-BE49-F238E27FC236}">
                <a16:creationId xmlns:a16="http://schemas.microsoft.com/office/drawing/2014/main" id="{5D871D4B-A9EC-929A-3B76-6750FBD1BD82}"/>
              </a:ext>
            </a:extLst>
          </p:cNvPr>
          <p:cNvPicPr>
            <a:picLocks noChangeAspect="1"/>
          </p:cNvPicPr>
          <p:nvPr/>
        </p:nvPicPr>
        <p:blipFill rotWithShape="1">
          <a:blip r:embed="rId3">
            <a:alphaModFix amt="35000"/>
          </a:blip>
          <a:srcRect t="7416" b="8315"/>
          <a:stretch/>
        </p:blipFill>
        <p:spPr>
          <a:xfrm>
            <a:off x="20" y="10"/>
            <a:ext cx="12191980" cy="6857990"/>
          </a:xfrm>
          <a:prstGeom prst="rect">
            <a:avLst/>
          </a:prstGeom>
        </p:spPr>
      </p:pic>
      <p:sp>
        <p:nvSpPr>
          <p:cNvPr id="14338" name="Title 1">
            <a:extLst>
              <a:ext uri="{FF2B5EF4-FFF2-40B4-BE49-F238E27FC236}">
                <a16:creationId xmlns:a16="http://schemas.microsoft.com/office/drawing/2014/main" id="{5FFC4370-FE52-4B37-BDE1-8811D8EEB453}"/>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ltLang="en-US">
                <a:solidFill>
                  <a:srgbClr val="FFFFFF"/>
                </a:solidFill>
              </a:rPr>
              <a:t>Social Identity Theory</a:t>
            </a:r>
          </a:p>
        </p:txBody>
      </p:sp>
      <p:graphicFrame>
        <p:nvGraphicFramePr>
          <p:cNvPr id="14342" name="Content Placeholder 2">
            <a:extLst>
              <a:ext uri="{FF2B5EF4-FFF2-40B4-BE49-F238E27FC236}">
                <a16:creationId xmlns:a16="http://schemas.microsoft.com/office/drawing/2014/main" id="{B9A959CB-4A37-4C4E-AECC-E82F2A506D74}"/>
              </a:ext>
            </a:extLst>
          </p:cNvPr>
          <p:cNvGraphicFramePr>
            <a:graphicFrameLocks noGrp="1"/>
          </p:cNvGraphicFramePr>
          <p:nvPr>
            <p:ph idx="1"/>
            <p:extLst>
              <p:ext uri="{D42A27DB-BD31-4B8C-83A1-F6EECF244321}">
                <p14:modId xmlns:p14="http://schemas.microsoft.com/office/powerpoint/2010/main" val="24632366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E912A-A5E3-ED98-4556-C9D22AA44F7C}"/>
              </a:ext>
            </a:extLst>
          </p:cNvPr>
          <p:cNvSpPr>
            <a:spLocks noGrp="1"/>
          </p:cNvSpPr>
          <p:nvPr>
            <p:ph type="title"/>
          </p:nvPr>
        </p:nvSpPr>
        <p:spPr>
          <a:xfrm>
            <a:off x="5297762" y="329184"/>
            <a:ext cx="6251110" cy="1783080"/>
          </a:xfrm>
        </p:spPr>
        <p:txBody>
          <a:bodyPr anchor="b">
            <a:normAutofit/>
          </a:bodyPr>
          <a:lstStyle/>
          <a:p>
            <a:r>
              <a:rPr lang="en-GB" sz="5400"/>
              <a:t>Social Identity Theory</a:t>
            </a:r>
          </a:p>
        </p:txBody>
      </p:sp>
      <p:pic>
        <p:nvPicPr>
          <p:cNvPr id="5" name="Picture 4" descr="Colourful carved figures of humans">
            <a:extLst>
              <a:ext uri="{FF2B5EF4-FFF2-40B4-BE49-F238E27FC236}">
                <a16:creationId xmlns:a16="http://schemas.microsoft.com/office/drawing/2014/main" id="{766F3BF4-A727-9FF4-5F17-C0DE81C40613}"/>
              </a:ext>
            </a:extLst>
          </p:cNvPr>
          <p:cNvPicPr>
            <a:picLocks noChangeAspect="1"/>
          </p:cNvPicPr>
          <p:nvPr/>
        </p:nvPicPr>
        <p:blipFill>
          <a:blip r:embed="rId2"/>
          <a:srcRect l="25923" r="256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3BC6E4-8860-10B8-23FE-3D60F29DCFD6}"/>
              </a:ext>
            </a:extLst>
          </p:cNvPr>
          <p:cNvSpPr>
            <a:spLocks noGrp="1"/>
          </p:cNvSpPr>
          <p:nvPr>
            <p:ph idx="1"/>
          </p:nvPr>
        </p:nvSpPr>
        <p:spPr>
          <a:xfrm>
            <a:off x="5297762" y="2706624"/>
            <a:ext cx="6251110" cy="3483864"/>
          </a:xfrm>
        </p:spPr>
        <p:txBody>
          <a:bodyPr>
            <a:normAutofit/>
          </a:bodyPr>
          <a:lstStyle/>
          <a:p>
            <a:r>
              <a:rPr lang="en-US" sz="2200" dirty="0"/>
              <a:t>Self-esteem, togetherness, confidence</a:t>
            </a:r>
          </a:p>
          <a:p>
            <a:r>
              <a:rPr lang="en-US" sz="2200" dirty="0"/>
              <a:t>Positive impact – a social cement that binds us to others</a:t>
            </a:r>
          </a:p>
          <a:p>
            <a:r>
              <a:rPr lang="en-US" sz="2200" dirty="0"/>
              <a:t>Negative impact - development of prejudice and discrimination </a:t>
            </a:r>
          </a:p>
          <a:p>
            <a:r>
              <a:rPr lang="en-US" sz="2200" dirty="0"/>
              <a:t>We identify with specific groups and in doing so discriminate against other groups and their members</a:t>
            </a:r>
          </a:p>
          <a:p>
            <a:endParaRPr lang="en-GB" sz="2200" dirty="0"/>
          </a:p>
        </p:txBody>
      </p:sp>
    </p:spTree>
    <p:extLst>
      <p:ext uri="{BB962C8B-B14F-4D97-AF65-F5344CB8AC3E}">
        <p14:creationId xmlns:p14="http://schemas.microsoft.com/office/powerpoint/2010/main" val="2606260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3A73-C495-4DA4-ADAC-998748049E70}"/>
              </a:ext>
            </a:extLst>
          </p:cNvPr>
          <p:cNvSpPr>
            <a:spLocks noGrp="1"/>
          </p:cNvSpPr>
          <p:nvPr>
            <p:ph type="title"/>
          </p:nvPr>
        </p:nvSpPr>
        <p:spPr>
          <a:xfrm>
            <a:off x="4965430" y="629268"/>
            <a:ext cx="6586491" cy="1286160"/>
          </a:xfrm>
        </p:spPr>
        <p:txBody>
          <a:bodyPr anchor="b">
            <a:normAutofit/>
          </a:bodyPr>
          <a:lstStyle/>
          <a:p>
            <a:r>
              <a:rPr lang="en-GB" dirty="0"/>
              <a:t>Three Key Processes </a:t>
            </a:r>
          </a:p>
        </p:txBody>
      </p:sp>
      <p:sp>
        <p:nvSpPr>
          <p:cNvPr id="3" name="Content Placeholder 2">
            <a:extLst>
              <a:ext uri="{FF2B5EF4-FFF2-40B4-BE49-F238E27FC236}">
                <a16:creationId xmlns:a16="http://schemas.microsoft.com/office/drawing/2014/main" id="{1C539D27-2223-4652-9F98-3E74C2A42D4B}"/>
              </a:ext>
            </a:extLst>
          </p:cNvPr>
          <p:cNvSpPr>
            <a:spLocks noGrp="1"/>
          </p:cNvSpPr>
          <p:nvPr>
            <p:ph idx="1"/>
          </p:nvPr>
        </p:nvSpPr>
        <p:spPr>
          <a:xfrm>
            <a:off x="4965431" y="2438400"/>
            <a:ext cx="6957628" cy="4177553"/>
          </a:xfrm>
        </p:spPr>
        <p:txBody>
          <a:bodyPr>
            <a:noAutofit/>
          </a:bodyPr>
          <a:lstStyle/>
          <a:p>
            <a:pPr lvl="1"/>
            <a:r>
              <a:rPr lang="en-GB" b="1" dirty="0"/>
              <a:t>Social Categorisation – </a:t>
            </a:r>
            <a:r>
              <a:rPr lang="en-GB" dirty="0"/>
              <a:t>We place people into groups. People can belong to more than one group at a time. </a:t>
            </a:r>
          </a:p>
          <a:p>
            <a:pPr lvl="1"/>
            <a:r>
              <a:rPr lang="en-GB" b="1" dirty="0"/>
              <a:t>Social Identification - </a:t>
            </a:r>
            <a:r>
              <a:rPr lang="en-GB" dirty="0"/>
              <a:t>We adopt the identity of the group that we belong to, and we act in ways that we perceive members of that group act.</a:t>
            </a:r>
            <a:r>
              <a:rPr lang="en-GB" b="1" dirty="0"/>
              <a:t> </a:t>
            </a:r>
          </a:p>
          <a:p>
            <a:pPr lvl="1"/>
            <a:r>
              <a:rPr lang="en-GB" b="1" dirty="0"/>
              <a:t>Social Comparison - </a:t>
            </a:r>
            <a:r>
              <a:rPr lang="en-GB" dirty="0"/>
              <a:t>After we categorise ourselves within a group and identify ourselves as being members of that group, we tend to compare our group (the ingroup) against another group (an outgroup). </a:t>
            </a:r>
          </a:p>
        </p:txBody>
      </p:sp>
      <p:pic>
        <p:nvPicPr>
          <p:cNvPr id="5" name="Picture 4" descr="One in a crowd">
            <a:extLst>
              <a:ext uri="{FF2B5EF4-FFF2-40B4-BE49-F238E27FC236}">
                <a16:creationId xmlns:a16="http://schemas.microsoft.com/office/drawing/2014/main" id="{170AA7AB-263E-5479-20C9-166A9DA59214}"/>
              </a:ext>
            </a:extLst>
          </p:cNvPr>
          <p:cNvPicPr>
            <a:picLocks noChangeAspect="1"/>
          </p:cNvPicPr>
          <p:nvPr/>
        </p:nvPicPr>
        <p:blipFill rotWithShape="1">
          <a:blip r:embed="rId3"/>
          <a:srcRect l="28748" r="205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0073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7" name="Rectangle 2254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A1E8896B-0772-4A1A-841A-98BF6E48E832}"/>
              </a:ext>
            </a:extLst>
          </p:cNvPr>
          <p:cNvSpPr>
            <a:spLocks noGrp="1"/>
          </p:cNvSpPr>
          <p:nvPr>
            <p:ph type="title"/>
          </p:nvPr>
        </p:nvSpPr>
        <p:spPr>
          <a:xfrm>
            <a:off x="838200" y="225939"/>
            <a:ext cx="10515600" cy="1133499"/>
          </a:xfrm>
        </p:spPr>
        <p:txBody>
          <a:bodyPr>
            <a:normAutofit/>
          </a:bodyPr>
          <a:lstStyle/>
          <a:p>
            <a:r>
              <a:rPr lang="en-GB" altLang="en-US" sz="5200" dirty="0"/>
              <a:t>Defining Police Culture </a:t>
            </a:r>
          </a:p>
        </p:txBody>
      </p:sp>
      <p:graphicFrame>
        <p:nvGraphicFramePr>
          <p:cNvPr id="22537" name="Content Placeholder 2">
            <a:extLst>
              <a:ext uri="{FF2B5EF4-FFF2-40B4-BE49-F238E27FC236}">
                <a16:creationId xmlns:a16="http://schemas.microsoft.com/office/drawing/2014/main" id="{65C9A5EF-3E68-43A1-A9B7-FEC9376133B7}"/>
              </a:ext>
            </a:extLst>
          </p:cNvPr>
          <p:cNvGraphicFramePr>
            <a:graphicFrameLocks noGrp="1"/>
          </p:cNvGraphicFramePr>
          <p:nvPr>
            <p:ph idx="1"/>
            <p:extLst>
              <p:ext uri="{D42A27DB-BD31-4B8C-83A1-F6EECF244321}">
                <p14:modId xmlns:p14="http://schemas.microsoft.com/office/powerpoint/2010/main" val="1096699458"/>
              </p:ext>
            </p:extLst>
          </p:nvPr>
        </p:nvGraphicFramePr>
        <p:xfrm>
          <a:off x="838200" y="1585377"/>
          <a:ext cx="10851776" cy="4715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blue screen&#10;&#10;Description automatically generated">
            <a:extLst>
              <a:ext uri="{FF2B5EF4-FFF2-40B4-BE49-F238E27FC236}">
                <a16:creationId xmlns:a16="http://schemas.microsoft.com/office/drawing/2014/main" id="{85A06894-8ABD-9C35-06EA-93FA8E74D463}"/>
              </a:ext>
            </a:extLst>
          </p:cNvPr>
          <p:cNvPicPr>
            <a:picLocks noGrp="1" noChangeAspect="1"/>
          </p:cNvPicPr>
          <p:nvPr>
            <p:ph idx="1"/>
          </p:nvPr>
        </p:nvPicPr>
        <p:blipFill>
          <a:blip r:embed="rId2"/>
          <a:stretch>
            <a:fillRect/>
          </a:stretch>
        </p:blipFill>
        <p:spPr>
          <a:xfrm>
            <a:off x="687197" y="643466"/>
            <a:ext cx="10817605" cy="5571067"/>
          </a:xfrm>
          <a:prstGeom prst="rect">
            <a:avLst/>
          </a:prstGeom>
        </p:spPr>
      </p:pic>
    </p:spTree>
    <p:extLst>
      <p:ext uri="{BB962C8B-B14F-4D97-AF65-F5344CB8AC3E}">
        <p14:creationId xmlns:p14="http://schemas.microsoft.com/office/powerpoint/2010/main" val="1547061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39BA7-79FA-F452-21A5-31AA3118268E}"/>
              </a:ext>
            </a:extLst>
          </p:cNvPr>
          <p:cNvSpPr>
            <a:spLocks noGrp="1"/>
          </p:cNvSpPr>
          <p:nvPr>
            <p:ph type="title"/>
          </p:nvPr>
        </p:nvSpPr>
        <p:spPr>
          <a:xfrm>
            <a:off x="838200" y="365125"/>
            <a:ext cx="10515600" cy="1325563"/>
          </a:xfrm>
        </p:spPr>
        <p:txBody>
          <a:bodyPr>
            <a:normAutofit/>
          </a:bodyPr>
          <a:lstStyle/>
          <a:p>
            <a:r>
              <a:rPr lang="en-US" sz="5400"/>
              <a:t>2024 Code of Ethics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E506CC-6F60-FFFA-B221-F57F5AFD6A67}"/>
              </a:ext>
            </a:extLst>
          </p:cNvPr>
          <p:cNvSpPr>
            <a:spLocks noGrp="1"/>
          </p:cNvSpPr>
          <p:nvPr>
            <p:ph idx="1"/>
          </p:nvPr>
        </p:nvSpPr>
        <p:spPr>
          <a:xfrm>
            <a:off x="838201" y="2074101"/>
            <a:ext cx="3608294" cy="4218047"/>
          </a:xfrm>
        </p:spPr>
        <p:txBody>
          <a:bodyPr>
            <a:normAutofit/>
          </a:bodyPr>
          <a:lstStyle/>
          <a:p>
            <a:r>
              <a:rPr lang="en-US" sz="2400" dirty="0"/>
              <a:t>Inclusive and supports everyone in policing.</a:t>
            </a:r>
          </a:p>
          <a:p>
            <a:r>
              <a:rPr lang="en-US" sz="2400" dirty="0"/>
              <a:t>It has two parts, both of which are non-statutory.</a:t>
            </a:r>
          </a:p>
          <a:p>
            <a:pPr marL="0" indent="0">
              <a:buNone/>
            </a:pPr>
            <a:endParaRPr lang="en-US" sz="2400" dirty="0"/>
          </a:p>
          <a:p>
            <a:pPr marL="514350" indent="-514350">
              <a:buFont typeface="+mj-lt"/>
              <a:buAutoNum type="arabicPeriod"/>
            </a:pPr>
            <a:r>
              <a:rPr lang="en-US" sz="2400" dirty="0"/>
              <a:t>Ethical policing principles.</a:t>
            </a:r>
          </a:p>
          <a:p>
            <a:pPr marL="514350" indent="-514350">
              <a:buFont typeface="+mj-lt"/>
              <a:buAutoNum type="arabicPeriod"/>
            </a:pPr>
            <a:r>
              <a:rPr lang="en-US" sz="2400" dirty="0"/>
              <a:t>Guidance for ethical and professional </a:t>
            </a:r>
            <a:r>
              <a:rPr lang="en-US" sz="2400" dirty="0" err="1"/>
              <a:t>behaviour</a:t>
            </a:r>
            <a:r>
              <a:rPr lang="en-US" sz="2400" dirty="0"/>
              <a:t> in policing.</a:t>
            </a:r>
            <a:endParaRPr lang="en-GB" sz="2400" dirty="0"/>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72B1D436-1453-9F16-6F3A-D6BE9D96D56E}"/>
              </a:ext>
            </a:extLst>
          </p:cNvPr>
          <p:cNvPicPr>
            <a:picLocks noRot="1" noChangeAspect="1"/>
          </p:cNvPicPr>
          <p:nvPr>
            <a:videoFile r:link="rId1"/>
          </p:nvPr>
        </p:nvPicPr>
        <p:blipFill>
          <a:blip r:embed="rId3"/>
          <a:stretch>
            <a:fillRect/>
          </a:stretch>
        </p:blipFill>
        <p:spPr>
          <a:xfrm>
            <a:off x="4633491" y="2055813"/>
            <a:ext cx="7368465" cy="4163183"/>
          </a:xfrm>
          <a:prstGeom prst="rect">
            <a:avLst/>
          </a:prstGeom>
        </p:spPr>
      </p:pic>
    </p:spTree>
    <p:extLst>
      <p:ext uri="{BB962C8B-B14F-4D97-AF65-F5344CB8AC3E}">
        <p14:creationId xmlns:p14="http://schemas.microsoft.com/office/powerpoint/2010/main" val="1070679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4"/>
                </p:tgtEl>
              </p:cMediaNode>
            </p:video>
            <p:seq concurrent="1" nextAc="seek">
              <p:cTn id="32" restart="whenNotActive" fill="hold" evtFilter="cancelBubble" nodeType="interactiveSeq">
                <p:stCondLst>
                  <p:cond evt="onClick" delay="0">
                    <p:tgtEl>
                      <p:spTgt spid="4"/>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a solar panel&#10;&#10;Description automatically generated">
            <a:extLst>
              <a:ext uri="{FF2B5EF4-FFF2-40B4-BE49-F238E27FC236}">
                <a16:creationId xmlns:a16="http://schemas.microsoft.com/office/drawing/2014/main" id="{31A9A784-4E3A-E230-3B0B-F886CB1C9051}"/>
              </a:ext>
            </a:extLst>
          </p:cNvPr>
          <p:cNvPicPr>
            <a:picLocks noChangeAspect="1"/>
          </p:cNvPicPr>
          <p:nvPr/>
        </p:nvPicPr>
        <p:blipFill>
          <a:blip r:embed="rId2">
            <a:duotone>
              <a:schemeClr val="bg2">
                <a:shade val="45000"/>
                <a:satMod val="135000"/>
              </a:schemeClr>
              <a:prstClr val="white"/>
            </a:duotone>
          </a:blip>
          <a:srcRect t="3479" b="122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A1C11-E2D7-3604-F494-37AECBCF1FF5}"/>
              </a:ext>
            </a:extLst>
          </p:cNvPr>
          <p:cNvSpPr>
            <a:spLocks noGrp="1"/>
          </p:cNvSpPr>
          <p:nvPr>
            <p:ph type="title"/>
          </p:nvPr>
        </p:nvSpPr>
        <p:spPr>
          <a:xfrm>
            <a:off x="838200" y="365125"/>
            <a:ext cx="8198224" cy="1325563"/>
          </a:xfrm>
        </p:spPr>
        <p:txBody>
          <a:bodyPr>
            <a:normAutofit/>
          </a:bodyPr>
          <a:lstStyle/>
          <a:p>
            <a:r>
              <a:rPr lang="en-US" dirty="0"/>
              <a:t>Ethical policing principles are a series of guiding statements</a:t>
            </a:r>
            <a:endParaRPr lang="en-GB" dirty="0"/>
          </a:p>
        </p:txBody>
      </p:sp>
      <p:graphicFrame>
        <p:nvGraphicFramePr>
          <p:cNvPr id="5" name="Content Placeholder 2">
            <a:extLst>
              <a:ext uri="{FF2B5EF4-FFF2-40B4-BE49-F238E27FC236}">
                <a16:creationId xmlns:a16="http://schemas.microsoft.com/office/drawing/2014/main" id="{088939D4-151B-C4A9-D92D-784AA1052BC8}"/>
              </a:ext>
            </a:extLst>
          </p:cNvPr>
          <p:cNvGraphicFramePr>
            <a:graphicFrameLocks noGrp="1"/>
          </p:cNvGraphicFramePr>
          <p:nvPr>
            <p:ph idx="1"/>
            <p:extLst>
              <p:ext uri="{D42A27DB-BD31-4B8C-83A1-F6EECF244321}">
                <p14:modId xmlns:p14="http://schemas.microsoft.com/office/powerpoint/2010/main" val="33965845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29FBA4E0-B0AA-4B85-4151-4450CDB63F75}"/>
              </a:ext>
            </a:extLst>
          </p:cNvPr>
          <p:cNvPicPr>
            <a:picLocks noChangeAspect="1"/>
          </p:cNvPicPr>
          <p:nvPr/>
        </p:nvPicPr>
        <p:blipFill>
          <a:blip r:embed="rId8"/>
          <a:stretch>
            <a:fillRect/>
          </a:stretch>
        </p:blipFill>
        <p:spPr>
          <a:xfrm>
            <a:off x="8639175" y="365125"/>
            <a:ext cx="2714625" cy="1209675"/>
          </a:xfrm>
          <a:prstGeom prst="rect">
            <a:avLst/>
          </a:prstGeom>
        </p:spPr>
      </p:pic>
    </p:spTree>
    <p:extLst>
      <p:ext uri="{BB962C8B-B14F-4D97-AF65-F5344CB8AC3E}">
        <p14:creationId xmlns:p14="http://schemas.microsoft.com/office/powerpoint/2010/main" val="3187052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691A956-C8D4-DD87-B02C-DC91B747CB30}"/>
              </a:ext>
            </a:extLst>
          </p:cNvPr>
          <p:cNvPicPr>
            <a:picLocks noChangeAspect="1"/>
          </p:cNvPicPr>
          <p:nvPr/>
        </p:nvPicPr>
        <p:blipFill>
          <a:blip r:embed="rId2">
            <a:duotone>
              <a:schemeClr val="bg2">
                <a:shade val="45000"/>
                <a:satMod val="135000"/>
              </a:schemeClr>
              <a:prstClr val="white"/>
            </a:duotone>
          </a:blip>
          <a:srcRect t="1541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9E1F1-3791-C8E0-9056-3F0A09F753FC}"/>
              </a:ext>
            </a:extLst>
          </p:cNvPr>
          <p:cNvSpPr>
            <a:spLocks noGrp="1"/>
          </p:cNvSpPr>
          <p:nvPr>
            <p:ph type="title"/>
          </p:nvPr>
        </p:nvSpPr>
        <p:spPr>
          <a:xfrm>
            <a:off x="838200" y="365125"/>
            <a:ext cx="8341659" cy="1325563"/>
          </a:xfrm>
        </p:spPr>
        <p:txBody>
          <a:bodyPr>
            <a:normAutofit/>
          </a:bodyPr>
          <a:lstStyle/>
          <a:p>
            <a:r>
              <a:rPr lang="en-US" dirty="0"/>
              <a:t>Ethical policing principles are a series of guiding statements</a:t>
            </a:r>
            <a:endParaRPr lang="en-GB" dirty="0"/>
          </a:p>
        </p:txBody>
      </p:sp>
      <p:graphicFrame>
        <p:nvGraphicFramePr>
          <p:cNvPr id="5" name="Content Placeholder 2">
            <a:extLst>
              <a:ext uri="{FF2B5EF4-FFF2-40B4-BE49-F238E27FC236}">
                <a16:creationId xmlns:a16="http://schemas.microsoft.com/office/drawing/2014/main" id="{D2EB9A92-8D15-EF49-0E75-0A628C2303E3}"/>
              </a:ext>
            </a:extLst>
          </p:cNvPr>
          <p:cNvGraphicFramePr>
            <a:graphicFrameLocks noGrp="1"/>
          </p:cNvGraphicFramePr>
          <p:nvPr>
            <p:ph idx="1"/>
            <p:extLst>
              <p:ext uri="{D42A27DB-BD31-4B8C-83A1-F6EECF244321}">
                <p14:modId xmlns:p14="http://schemas.microsoft.com/office/powerpoint/2010/main" val="26517874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6D6AC6AD-3E4B-2DC8-BA62-C527B5B10183}"/>
              </a:ext>
            </a:extLst>
          </p:cNvPr>
          <p:cNvPicPr>
            <a:picLocks noChangeAspect="1"/>
          </p:cNvPicPr>
          <p:nvPr/>
        </p:nvPicPr>
        <p:blipFill>
          <a:blip r:embed="rId8"/>
          <a:stretch>
            <a:fillRect/>
          </a:stretch>
        </p:blipFill>
        <p:spPr>
          <a:xfrm>
            <a:off x="9179859" y="481013"/>
            <a:ext cx="2714625" cy="1209675"/>
          </a:xfrm>
          <a:prstGeom prst="rect">
            <a:avLst/>
          </a:prstGeom>
        </p:spPr>
      </p:pic>
    </p:spTree>
    <p:extLst>
      <p:ext uri="{BB962C8B-B14F-4D97-AF65-F5344CB8AC3E}">
        <p14:creationId xmlns:p14="http://schemas.microsoft.com/office/powerpoint/2010/main" val="4110754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A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3775EB-10CB-18D5-5697-AA2323073882}"/>
              </a:ext>
            </a:extLst>
          </p:cNvPr>
          <p:cNvPicPr>
            <a:picLocks noChangeAspect="1"/>
          </p:cNvPicPr>
          <p:nvPr/>
        </p:nvPicPr>
        <p:blipFill>
          <a:blip r:embed="rId2"/>
          <a:stretch>
            <a:fillRect/>
          </a:stretch>
        </p:blipFill>
        <p:spPr>
          <a:xfrm>
            <a:off x="1891421" y="643467"/>
            <a:ext cx="8409157" cy="5571066"/>
          </a:xfrm>
          <a:prstGeom prst="rect">
            <a:avLst/>
          </a:prstGeom>
        </p:spPr>
      </p:pic>
    </p:spTree>
    <p:extLst>
      <p:ext uri="{BB962C8B-B14F-4D97-AF65-F5344CB8AC3E}">
        <p14:creationId xmlns:p14="http://schemas.microsoft.com/office/powerpoint/2010/main" val="346485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4" name="Rectangle 4113">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18" name="Group 4117">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119" name="Oval 4118">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Oval 4119">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1" name="Oval 4120">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2" name="Oval 4121">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3" name="Oval 4122">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4" name="Oval 4123">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017775-22BF-4293-9226-1B991E540393}"/>
              </a:ext>
            </a:extLst>
          </p:cNvPr>
          <p:cNvSpPr>
            <a:spLocks noGrp="1"/>
          </p:cNvSpPr>
          <p:nvPr>
            <p:ph type="title"/>
          </p:nvPr>
        </p:nvSpPr>
        <p:spPr>
          <a:xfrm>
            <a:off x="5258846" y="630935"/>
            <a:ext cx="5867716" cy="1986759"/>
          </a:xfrm>
          <a:noFill/>
        </p:spPr>
        <p:txBody>
          <a:bodyPr anchor="b">
            <a:normAutofit/>
          </a:bodyPr>
          <a:lstStyle/>
          <a:p>
            <a:r>
              <a:rPr lang="en-GB" sz="4800" dirty="0">
                <a:solidFill>
                  <a:schemeClr val="bg1"/>
                </a:solidFill>
              </a:rPr>
              <a:t>Subculture in policing</a:t>
            </a:r>
            <a:br>
              <a:rPr lang="en-GB" sz="4800" dirty="0">
                <a:solidFill>
                  <a:schemeClr val="bg1"/>
                </a:solidFill>
              </a:rPr>
            </a:br>
            <a:r>
              <a:rPr lang="en-GB" sz="4800" dirty="0">
                <a:solidFill>
                  <a:schemeClr val="bg1"/>
                </a:solidFill>
              </a:rPr>
              <a:t>(Westley 1970)</a:t>
            </a:r>
          </a:p>
        </p:txBody>
      </p:sp>
      <p:sp>
        <p:nvSpPr>
          <p:cNvPr id="4126" name="Rectangle 4125">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8" name="Group 4127">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29" name="Straight Connector 4128">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0" name="Straight Connector 4129">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1" name="Straight Connector 4130">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2" name="Straight Connector 4131">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134" name="Rectangle 4133">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36" name="Group 4135">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137" name="Straight Connector 4136">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8" name="Straight Connector 4137">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9" name="Straight Connector 4138">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40" name="Straight Connector 4139">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EB5AFC1D-7446-E1DE-BFA9-EA0DDF6DB45F}"/>
              </a:ext>
            </a:extLst>
          </p:cNvPr>
          <p:cNvPicPr>
            <a:picLocks noChangeAspect="1"/>
          </p:cNvPicPr>
          <p:nvPr/>
        </p:nvPicPr>
        <p:blipFill>
          <a:blip r:embed="rId3"/>
          <a:srcRect r="4395" b="2"/>
          <a:stretch/>
        </p:blipFill>
        <p:spPr>
          <a:xfrm>
            <a:off x="695408" y="706170"/>
            <a:ext cx="4024499" cy="5431517"/>
          </a:xfrm>
          <a:prstGeom prst="rect">
            <a:avLst/>
          </a:prstGeom>
        </p:spPr>
      </p:pic>
      <p:grpSp>
        <p:nvGrpSpPr>
          <p:cNvPr id="4142" name="Group 4141">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62055" y="850149"/>
            <a:ext cx="304800" cy="429768"/>
            <a:chOff x="215328" y="-46937"/>
            <a:chExt cx="304800" cy="2773841"/>
          </a:xfrm>
        </p:grpSpPr>
        <p:cxnSp>
          <p:nvCxnSpPr>
            <p:cNvPr id="4143" name="Straight Connector 4142">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4" name="Straight Connector 4143">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5" name="Straight Connector 4144">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46" name="Straight Connector 4145">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E2BD45B2-FE2F-418E-8076-DBEE63890E27}"/>
              </a:ext>
            </a:extLst>
          </p:cNvPr>
          <p:cNvSpPr>
            <a:spLocks noGrp="1"/>
          </p:cNvSpPr>
          <p:nvPr>
            <p:ph idx="1"/>
          </p:nvPr>
        </p:nvSpPr>
        <p:spPr>
          <a:xfrm>
            <a:off x="5258845" y="3114040"/>
            <a:ext cx="6557821" cy="3143851"/>
          </a:xfrm>
          <a:noFill/>
        </p:spPr>
        <p:txBody>
          <a:bodyPr anchor="t">
            <a:normAutofit/>
          </a:bodyPr>
          <a:lstStyle/>
          <a:p>
            <a:r>
              <a:rPr lang="en-GB" sz="2400" dirty="0">
                <a:solidFill>
                  <a:schemeClr val="bg1"/>
                </a:solidFill>
              </a:rPr>
              <a:t>Subculture is a crucial concept in the explanation of police behaviour and attitudes. </a:t>
            </a:r>
          </a:p>
          <a:p>
            <a:r>
              <a:rPr lang="en-GB" sz="2400" dirty="0">
                <a:solidFill>
                  <a:schemeClr val="bg1"/>
                </a:solidFill>
              </a:rPr>
              <a:t> The public as hostile, not to be trusted, and potentially violent </a:t>
            </a:r>
          </a:p>
          <a:p>
            <a:r>
              <a:rPr lang="en-GB" sz="2400" dirty="0">
                <a:solidFill>
                  <a:schemeClr val="bg1"/>
                </a:solidFill>
              </a:rPr>
              <a:t>This outlook requires secrecy, mutual support, and unity on the part of the police</a:t>
            </a:r>
          </a:p>
          <a:p>
            <a:endParaRPr lang="en-GB" sz="1800" dirty="0">
              <a:solidFill>
                <a:schemeClr val="bg1"/>
              </a:solidFill>
            </a:endParaRPr>
          </a:p>
        </p:txBody>
      </p:sp>
    </p:spTree>
    <p:extLst>
      <p:ext uri="{BB962C8B-B14F-4D97-AF65-F5344CB8AC3E}">
        <p14:creationId xmlns:p14="http://schemas.microsoft.com/office/powerpoint/2010/main" val="59245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01EEF-4C36-40FC-8901-B30EAD082007}"/>
              </a:ext>
            </a:extLst>
          </p:cNvPr>
          <p:cNvSpPr>
            <a:spLocks noGrp="1"/>
          </p:cNvSpPr>
          <p:nvPr>
            <p:ph type="title"/>
          </p:nvPr>
        </p:nvSpPr>
        <p:spPr>
          <a:xfrm>
            <a:off x="640080" y="325369"/>
            <a:ext cx="4368602" cy="1956841"/>
          </a:xfrm>
        </p:spPr>
        <p:txBody>
          <a:bodyPr anchor="b">
            <a:normAutofit/>
          </a:bodyPr>
          <a:lstStyle/>
          <a:p>
            <a:r>
              <a:rPr lang="en-GB" sz="5400"/>
              <a:t>Manning (1977)</a:t>
            </a:r>
          </a:p>
        </p:txBody>
      </p:sp>
      <p:sp>
        <p:nvSpPr>
          <p:cNvPr id="309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041590-241F-4378-8FF8-E5C6901FE5D0}"/>
              </a:ext>
            </a:extLst>
          </p:cNvPr>
          <p:cNvSpPr>
            <a:spLocks noGrp="1"/>
          </p:cNvSpPr>
          <p:nvPr>
            <p:ph idx="1"/>
          </p:nvPr>
        </p:nvSpPr>
        <p:spPr>
          <a:xfrm>
            <a:off x="640080" y="2872899"/>
            <a:ext cx="4243589" cy="3320668"/>
          </a:xfrm>
        </p:spPr>
        <p:txBody>
          <a:bodyPr>
            <a:normAutofit lnSpcReduction="10000"/>
          </a:bodyPr>
          <a:lstStyle/>
          <a:p>
            <a:r>
              <a:rPr lang="en-GB" sz="2200" dirty="0"/>
              <a:t>Inherent uncertainty of police work, combined with the need for information control, leads to police teamwork, which in turn generates collective ties and mutual dependency. </a:t>
            </a:r>
          </a:p>
          <a:p>
            <a:r>
              <a:rPr lang="en-GB" sz="2200" dirty="0"/>
              <a:t>Shared values, attitudes, and norms created within the occupational and organizational environments of policing </a:t>
            </a:r>
          </a:p>
          <a:p>
            <a:r>
              <a:rPr lang="en-GB" sz="2200" dirty="0"/>
              <a:t>Very close, family</a:t>
            </a:r>
          </a:p>
        </p:txBody>
      </p:sp>
      <p:pic>
        <p:nvPicPr>
          <p:cNvPr id="4" name="Picture 3">
            <a:extLst>
              <a:ext uri="{FF2B5EF4-FFF2-40B4-BE49-F238E27FC236}">
                <a16:creationId xmlns:a16="http://schemas.microsoft.com/office/drawing/2014/main" id="{0B769549-B84B-7226-A475-FE794C476E46}"/>
              </a:ext>
            </a:extLst>
          </p:cNvPr>
          <p:cNvPicPr>
            <a:picLocks noChangeAspect="1"/>
          </p:cNvPicPr>
          <p:nvPr/>
        </p:nvPicPr>
        <p:blipFill>
          <a:blip r:embed="rId3"/>
          <a:srcRect r="332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4526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10822-E0CB-4DE4-B51E-984E5805ADCA}"/>
              </a:ext>
            </a:extLst>
          </p:cNvPr>
          <p:cNvSpPr>
            <a:spLocks noGrp="1"/>
          </p:cNvSpPr>
          <p:nvPr>
            <p:ph type="title"/>
          </p:nvPr>
        </p:nvSpPr>
        <p:spPr>
          <a:xfrm>
            <a:off x="630936" y="640080"/>
            <a:ext cx="4818888" cy="1481328"/>
          </a:xfrm>
        </p:spPr>
        <p:txBody>
          <a:bodyPr anchor="b">
            <a:normAutofit/>
          </a:bodyPr>
          <a:lstStyle/>
          <a:p>
            <a:r>
              <a:rPr lang="en-GB" sz="5400"/>
              <a:t>Paoline (2004)</a:t>
            </a:r>
          </a:p>
        </p:txBody>
      </p:sp>
      <p:sp>
        <p:nvSpPr>
          <p:cNvPr id="514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323BF6-9204-4A76-9364-E5B0CA07DE1A}"/>
              </a:ext>
            </a:extLst>
          </p:cNvPr>
          <p:cNvSpPr>
            <a:spLocks noGrp="1"/>
          </p:cNvSpPr>
          <p:nvPr>
            <p:ph idx="1"/>
          </p:nvPr>
        </p:nvSpPr>
        <p:spPr>
          <a:xfrm>
            <a:off x="630936" y="2660904"/>
            <a:ext cx="4818888" cy="3547872"/>
          </a:xfrm>
        </p:spPr>
        <p:txBody>
          <a:bodyPr anchor="t">
            <a:normAutofit/>
          </a:bodyPr>
          <a:lstStyle/>
          <a:p>
            <a:r>
              <a:rPr lang="en-GB" sz="2000" dirty="0"/>
              <a:t>Some groups of police officers represent many of the negative attitudes of the traditional culture</a:t>
            </a:r>
          </a:p>
          <a:p>
            <a:r>
              <a:rPr lang="en-GB" sz="2000" dirty="0"/>
              <a:t>Others often possess attitudes that would be considered the opposite</a:t>
            </a:r>
          </a:p>
          <a:p>
            <a:r>
              <a:rPr lang="en-GB" sz="2000" dirty="0"/>
              <a:t>Having a varied representation of our communities within our police should affect the way in which police interpret their communities around them</a:t>
            </a:r>
          </a:p>
          <a:p>
            <a:endParaRPr lang="en-GB" sz="2000" dirty="0"/>
          </a:p>
          <a:p>
            <a:endParaRPr lang="en-GB" sz="2000" dirty="0"/>
          </a:p>
        </p:txBody>
      </p:sp>
      <p:pic>
        <p:nvPicPr>
          <p:cNvPr id="5122" name="Picture 2" descr="Ethnic minority police paid less as gap with white officers widens, Met  figures show | Metropolitan police | The Guardian">
            <a:extLst>
              <a:ext uri="{FF2B5EF4-FFF2-40B4-BE49-F238E27FC236}">
                <a16:creationId xmlns:a16="http://schemas.microsoft.com/office/drawing/2014/main" id="{F728657A-17C2-A953-D770-CB20E764C1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384522"/>
            <a:ext cx="5458968" cy="4088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682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06769A1-9BFC-45AF-8B2E-A6361A874A92}"/>
              </a:ext>
            </a:extLst>
          </p:cNvPr>
          <p:cNvSpPr>
            <a:spLocks noGrp="1"/>
          </p:cNvSpPr>
          <p:nvPr>
            <p:ph type="title"/>
          </p:nvPr>
        </p:nvSpPr>
        <p:spPr>
          <a:xfrm>
            <a:off x="652481" y="1382486"/>
            <a:ext cx="3547581" cy="4093028"/>
          </a:xfrm>
        </p:spPr>
        <p:txBody>
          <a:bodyPr anchor="ctr">
            <a:normAutofit/>
          </a:bodyPr>
          <a:lstStyle/>
          <a:p>
            <a:r>
              <a:rPr lang="en-GB" altLang="en-US" sz="5400" dirty="0"/>
              <a:t>Waddington (1999) </a:t>
            </a:r>
          </a:p>
        </p:txBody>
      </p:sp>
      <p:graphicFrame>
        <p:nvGraphicFramePr>
          <p:cNvPr id="32778" name="Content Placeholder 2">
            <a:extLst>
              <a:ext uri="{FF2B5EF4-FFF2-40B4-BE49-F238E27FC236}">
                <a16:creationId xmlns:a16="http://schemas.microsoft.com/office/drawing/2014/main" id="{F5F69272-802F-4F8F-AF45-392EA9AEB011}"/>
              </a:ext>
            </a:extLst>
          </p:cNvPr>
          <p:cNvGraphicFramePr>
            <a:graphicFrameLocks noGrp="1"/>
          </p:cNvGraphicFramePr>
          <p:nvPr>
            <p:ph idx="1"/>
            <p:extLst>
              <p:ext uri="{D42A27DB-BD31-4B8C-83A1-F6EECF244321}">
                <p14:modId xmlns:p14="http://schemas.microsoft.com/office/powerpoint/2010/main" val="156962232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778">
                                            <p:graphicEl>
                                              <a:dgm id="{5D2AA344-23E2-4352-BE2B-724D96A38373}"/>
                                            </p:graphicEl>
                                          </p:spTgt>
                                        </p:tgtEl>
                                        <p:attrNameLst>
                                          <p:attrName>style.visibility</p:attrName>
                                        </p:attrNameLst>
                                      </p:cBhvr>
                                      <p:to>
                                        <p:strVal val="visible"/>
                                      </p:to>
                                    </p:set>
                                    <p:anim calcmode="lin" valueType="num">
                                      <p:cBhvr additive="base">
                                        <p:cTn id="7" dur="500" fill="hold"/>
                                        <p:tgtEl>
                                          <p:spTgt spid="32778">
                                            <p:graphicEl>
                                              <a:dgm id="{5D2AA344-23E2-4352-BE2B-724D96A3837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8">
                                            <p:graphicEl>
                                              <a:dgm id="{5D2AA344-23E2-4352-BE2B-724D96A38373}"/>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2778">
                                            <p:graphicEl>
                                              <a:dgm id="{B8A6F857-9F39-46AA-B776-2564DBBF9AA2}"/>
                                            </p:graphicEl>
                                          </p:spTgt>
                                        </p:tgtEl>
                                        <p:attrNameLst>
                                          <p:attrName>style.visibility</p:attrName>
                                        </p:attrNameLst>
                                      </p:cBhvr>
                                      <p:to>
                                        <p:strVal val="visible"/>
                                      </p:to>
                                    </p:set>
                                    <p:anim calcmode="lin" valueType="num">
                                      <p:cBhvr additive="base">
                                        <p:cTn id="11" dur="500" fill="hold"/>
                                        <p:tgtEl>
                                          <p:spTgt spid="32778">
                                            <p:graphicEl>
                                              <a:dgm id="{B8A6F857-9F39-46AA-B776-2564DBBF9AA2}"/>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32778">
                                            <p:graphicEl>
                                              <a:dgm id="{B8A6F857-9F39-46AA-B776-2564DBBF9AA2}"/>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2778">
                                            <p:graphicEl>
                                              <a:dgm id="{A551460E-F299-4D3B-A0BD-8D3D4A265144}"/>
                                            </p:graphicEl>
                                          </p:spTgt>
                                        </p:tgtEl>
                                        <p:attrNameLst>
                                          <p:attrName>style.visibility</p:attrName>
                                        </p:attrNameLst>
                                      </p:cBhvr>
                                      <p:to>
                                        <p:strVal val="visible"/>
                                      </p:to>
                                    </p:set>
                                    <p:anim calcmode="lin" valueType="num">
                                      <p:cBhvr additive="base">
                                        <p:cTn id="15" dur="500" fill="hold"/>
                                        <p:tgtEl>
                                          <p:spTgt spid="32778">
                                            <p:graphicEl>
                                              <a:dgm id="{A551460E-F299-4D3B-A0BD-8D3D4A265144}"/>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32778">
                                            <p:graphicEl>
                                              <a:dgm id="{A551460E-F299-4D3B-A0BD-8D3D4A265144}"/>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2778">
                                            <p:graphicEl>
                                              <a:dgm id="{4E274B3A-2A8E-4A83-B029-1D09BDABA920}"/>
                                            </p:graphicEl>
                                          </p:spTgt>
                                        </p:tgtEl>
                                        <p:attrNameLst>
                                          <p:attrName>style.visibility</p:attrName>
                                        </p:attrNameLst>
                                      </p:cBhvr>
                                      <p:to>
                                        <p:strVal val="visible"/>
                                      </p:to>
                                    </p:set>
                                    <p:anim calcmode="lin" valueType="num">
                                      <p:cBhvr additive="base">
                                        <p:cTn id="21" dur="500" fill="hold"/>
                                        <p:tgtEl>
                                          <p:spTgt spid="32778">
                                            <p:graphicEl>
                                              <a:dgm id="{4E274B3A-2A8E-4A83-B029-1D09BDABA920}"/>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32778">
                                            <p:graphicEl>
                                              <a:dgm id="{4E274B3A-2A8E-4A83-B029-1D09BDABA920}"/>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2778">
                                            <p:graphicEl>
                                              <a:dgm id="{82A5C858-4660-4DC4-A74E-54CCF56EEB5C}"/>
                                            </p:graphicEl>
                                          </p:spTgt>
                                        </p:tgtEl>
                                        <p:attrNameLst>
                                          <p:attrName>style.visibility</p:attrName>
                                        </p:attrNameLst>
                                      </p:cBhvr>
                                      <p:to>
                                        <p:strVal val="visible"/>
                                      </p:to>
                                    </p:set>
                                    <p:anim calcmode="lin" valueType="num">
                                      <p:cBhvr additive="base">
                                        <p:cTn id="25" dur="500" fill="hold"/>
                                        <p:tgtEl>
                                          <p:spTgt spid="32778">
                                            <p:graphicEl>
                                              <a:dgm id="{82A5C858-4660-4DC4-A74E-54CCF56EEB5C}"/>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8">
                                            <p:graphicEl>
                                              <a:dgm id="{82A5C858-4660-4DC4-A74E-54CCF56EEB5C}"/>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2778">
                                            <p:graphicEl>
                                              <a:dgm id="{7D0827B0-0B85-49CE-9297-FAF909C4725E}"/>
                                            </p:graphicEl>
                                          </p:spTgt>
                                        </p:tgtEl>
                                        <p:attrNameLst>
                                          <p:attrName>style.visibility</p:attrName>
                                        </p:attrNameLst>
                                      </p:cBhvr>
                                      <p:to>
                                        <p:strVal val="visible"/>
                                      </p:to>
                                    </p:set>
                                    <p:anim calcmode="lin" valueType="num">
                                      <p:cBhvr additive="base">
                                        <p:cTn id="29" dur="500" fill="hold"/>
                                        <p:tgtEl>
                                          <p:spTgt spid="32778">
                                            <p:graphicEl>
                                              <a:dgm id="{7D0827B0-0B85-49CE-9297-FAF909C4725E}"/>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32778">
                                            <p:graphicEl>
                                              <a:dgm id="{7D0827B0-0B85-49CE-9297-FAF909C4725E}"/>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2778">
                                            <p:graphicEl>
                                              <a:dgm id="{AFF456D0-7CF0-47EC-9E44-22317A153C60}"/>
                                            </p:graphicEl>
                                          </p:spTgt>
                                        </p:tgtEl>
                                        <p:attrNameLst>
                                          <p:attrName>style.visibility</p:attrName>
                                        </p:attrNameLst>
                                      </p:cBhvr>
                                      <p:to>
                                        <p:strVal val="visible"/>
                                      </p:to>
                                    </p:set>
                                    <p:anim calcmode="lin" valueType="num">
                                      <p:cBhvr additive="base">
                                        <p:cTn id="35" dur="500" fill="hold"/>
                                        <p:tgtEl>
                                          <p:spTgt spid="32778">
                                            <p:graphicEl>
                                              <a:dgm id="{AFF456D0-7CF0-47EC-9E44-22317A153C6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32778">
                                            <p:graphicEl>
                                              <a:dgm id="{AFF456D0-7CF0-47EC-9E44-22317A153C60}"/>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2778">
                                            <p:graphicEl>
                                              <a:dgm id="{34F2047D-2ED8-41C4-BC96-27457BD34C53}"/>
                                            </p:graphicEl>
                                          </p:spTgt>
                                        </p:tgtEl>
                                        <p:attrNameLst>
                                          <p:attrName>style.visibility</p:attrName>
                                        </p:attrNameLst>
                                      </p:cBhvr>
                                      <p:to>
                                        <p:strVal val="visible"/>
                                      </p:to>
                                    </p:set>
                                    <p:anim calcmode="lin" valueType="num">
                                      <p:cBhvr additive="base">
                                        <p:cTn id="39" dur="500" fill="hold"/>
                                        <p:tgtEl>
                                          <p:spTgt spid="32778">
                                            <p:graphicEl>
                                              <a:dgm id="{34F2047D-2ED8-41C4-BC96-27457BD34C53}"/>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32778">
                                            <p:graphicEl>
                                              <a:dgm id="{34F2047D-2ED8-41C4-BC96-27457BD34C53}"/>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2778">
                                            <p:graphicEl>
                                              <a:dgm id="{126FD4B8-4D11-49E3-87F2-7A4A669BDCF2}"/>
                                            </p:graphicEl>
                                          </p:spTgt>
                                        </p:tgtEl>
                                        <p:attrNameLst>
                                          <p:attrName>style.visibility</p:attrName>
                                        </p:attrNameLst>
                                      </p:cBhvr>
                                      <p:to>
                                        <p:strVal val="visible"/>
                                      </p:to>
                                    </p:set>
                                    <p:anim calcmode="lin" valueType="num">
                                      <p:cBhvr additive="base">
                                        <p:cTn id="43" dur="500" fill="hold"/>
                                        <p:tgtEl>
                                          <p:spTgt spid="32778">
                                            <p:graphicEl>
                                              <a:dgm id="{126FD4B8-4D11-49E3-87F2-7A4A669BDCF2}"/>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32778">
                                            <p:graphicEl>
                                              <a:dgm id="{126FD4B8-4D11-49E3-87F2-7A4A669BDCF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2778"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36AC1-12DF-8B87-0180-2216B82848F1}"/>
              </a:ext>
            </a:extLst>
          </p:cNvPr>
          <p:cNvSpPr>
            <a:spLocks noGrp="1"/>
          </p:cNvSpPr>
          <p:nvPr>
            <p:ph type="title"/>
          </p:nvPr>
        </p:nvSpPr>
        <p:spPr>
          <a:xfrm>
            <a:off x="36576" y="640823"/>
            <a:ext cx="4248912" cy="5583148"/>
          </a:xfrm>
        </p:spPr>
        <p:txBody>
          <a:bodyPr anchor="ctr">
            <a:normAutofit/>
          </a:bodyPr>
          <a:lstStyle/>
          <a:p>
            <a:r>
              <a:rPr lang="en-GB" sz="5400" dirty="0"/>
              <a:t>“Locker room banter”?</a:t>
            </a:r>
          </a:p>
        </p:txBody>
      </p:sp>
      <p:sp>
        <p:nvSpPr>
          <p:cNvPr id="6155"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Wayne Couzens sacked by Met Police after conviction for Sarah Everard  murder | Metro News">
            <a:extLst>
              <a:ext uri="{FF2B5EF4-FFF2-40B4-BE49-F238E27FC236}">
                <a16:creationId xmlns:a16="http://schemas.microsoft.com/office/drawing/2014/main" id="{8A2F28C9-EBCD-5345-AC5C-CC5DF0A8DA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775146"/>
            <a:ext cx="6894576" cy="3625212"/>
          </a:xfrm>
          <a:prstGeom prst="rect">
            <a:avLst/>
          </a:prstGeom>
          <a:noFill/>
          <a:extLst>
            <a:ext uri="{909E8E84-426E-40DD-AFC4-6F175D3DCCD1}">
              <a14:hiddenFill xmlns:a14="http://schemas.microsoft.com/office/drawing/2010/main">
                <a:solidFill>
                  <a:srgbClr val="FFFFFF"/>
                </a:solidFill>
              </a14:hiddenFill>
            </a:ext>
          </a:extLst>
        </p:spPr>
      </p:pic>
      <p:sp>
        <p:nvSpPr>
          <p:cNvPr id="6150" name="Content Placeholder 6149">
            <a:extLst>
              <a:ext uri="{FF2B5EF4-FFF2-40B4-BE49-F238E27FC236}">
                <a16:creationId xmlns:a16="http://schemas.microsoft.com/office/drawing/2014/main" id="{C11DCFBE-75A1-E597-971A-4FC0E8D55015}"/>
              </a:ext>
            </a:extLst>
          </p:cNvPr>
          <p:cNvSpPr>
            <a:spLocks noGrp="1"/>
          </p:cNvSpPr>
          <p:nvPr>
            <p:ph idx="1"/>
          </p:nvPr>
        </p:nvSpPr>
        <p:spPr>
          <a:xfrm>
            <a:off x="4654296" y="4798577"/>
            <a:ext cx="6894576" cy="1428487"/>
          </a:xfrm>
        </p:spPr>
        <p:txBody>
          <a:bodyPr anchor="t">
            <a:normAutofit/>
          </a:bodyPr>
          <a:lstStyle/>
          <a:p>
            <a:r>
              <a:rPr lang="en-US" sz="2200" dirty="0"/>
              <a:t>Gallows Humor </a:t>
            </a:r>
          </a:p>
        </p:txBody>
      </p:sp>
    </p:spTree>
    <p:extLst>
      <p:ext uri="{BB962C8B-B14F-4D97-AF65-F5344CB8AC3E}">
        <p14:creationId xmlns:p14="http://schemas.microsoft.com/office/powerpoint/2010/main" val="87102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BF1811A-1A97-439A-871D-3E6CA83EC8A7}"/>
              </a:ext>
            </a:extLst>
          </p:cNvPr>
          <p:cNvSpPr>
            <a:spLocks noGrp="1"/>
          </p:cNvSpPr>
          <p:nvPr>
            <p:ph type="title"/>
          </p:nvPr>
        </p:nvSpPr>
        <p:spPr>
          <a:xfrm>
            <a:off x="1286933" y="609600"/>
            <a:ext cx="10197494" cy="1338943"/>
          </a:xfrm>
        </p:spPr>
        <p:txBody>
          <a:bodyPr>
            <a:normAutofit/>
          </a:bodyPr>
          <a:lstStyle/>
          <a:p>
            <a:r>
              <a:rPr lang="en-GB" altLang="en-US" sz="5400" dirty="0"/>
              <a:t>Implications of police culture </a:t>
            </a:r>
          </a:p>
        </p:txBody>
      </p:sp>
      <p:graphicFrame>
        <p:nvGraphicFramePr>
          <p:cNvPr id="28677" name="Content Placeholder 2">
            <a:extLst>
              <a:ext uri="{FF2B5EF4-FFF2-40B4-BE49-F238E27FC236}">
                <a16:creationId xmlns:a16="http://schemas.microsoft.com/office/drawing/2014/main" id="{93CE6846-7ECA-4F08-89FE-A93E2459C728}"/>
              </a:ext>
            </a:extLst>
          </p:cNvPr>
          <p:cNvGraphicFramePr>
            <a:graphicFrameLocks noGrp="1"/>
          </p:cNvGraphicFramePr>
          <p:nvPr>
            <p:ph idx="1"/>
            <p:extLst>
              <p:ext uri="{D42A27DB-BD31-4B8C-83A1-F6EECF244321}">
                <p14:modId xmlns:p14="http://schemas.microsoft.com/office/powerpoint/2010/main" val="1439911335"/>
              </p:ext>
            </p:extLst>
          </p:nvPr>
        </p:nvGraphicFramePr>
        <p:xfrm>
          <a:off x="1242748" y="1434353"/>
          <a:ext cx="10534168" cy="4814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7">
                                            <p:graphicEl>
                                              <a:dgm id="{CAE174D9-5364-4B75-88DF-2655F5992185}"/>
                                            </p:graphicEl>
                                          </p:spTgt>
                                        </p:tgtEl>
                                        <p:attrNameLst>
                                          <p:attrName>style.visibility</p:attrName>
                                        </p:attrNameLst>
                                      </p:cBhvr>
                                      <p:to>
                                        <p:strVal val="visible"/>
                                      </p:to>
                                    </p:set>
                                    <p:anim calcmode="lin" valueType="num">
                                      <p:cBhvr additive="base">
                                        <p:cTn id="7" dur="500" fill="hold"/>
                                        <p:tgtEl>
                                          <p:spTgt spid="28677">
                                            <p:graphicEl>
                                              <a:dgm id="{CAE174D9-5364-4B75-88DF-2655F599218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7">
                                            <p:graphicEl>
                                              <a:dgm id="{CAE174D9-5364-4B75-88DF-2655F5992185}"/>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8677">
                                            <p:graphicEl>
                                              <a:dgm id="{6791436B-28FF-4FD7-B4F4-2932694840C4}"/>
                                            </p:graphicEl>
                                          </p:spTgt>
                                        </p:tgtEl>
                                        <p:attrNameLst>
                                          <p:attrName>style.visibility</p:attrName>
                                        </p:attrNameLst>
                                      </p:cBhvr>
                                      <p:to>
                                        <p:strVal val="visible"/>
                                      </p:to>
                                    </p:set>
                                    <p:anim calcmode="lin" valueType="num">
                                      <p:cBhvr additive="base">
                                        <p:cTn id="11" dur="500" fill="hold"/>
                                        <p:tgtEl>
                                          <p:spTgt spid="28677">
                                            <p:graphicEl>
                                              <a:dgm id="{6791436B-28FF-4FD7-B4F4-2932694840C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677">
                                            <p:graphicEl>
                                              <a:dgm id="{6791436B-28FF-4FD7-B4F4-2932694840C4}"/>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8677">
                                            <p:graphicEl>
                                              <a:dgm id="{518A6793-2CFC-4A40-B82E-2038B794B3E7}"/>
                                            </p:graphicEl>
                                          </p:spTgt>
                                        </p:tgtEl>
                                        <p:attrNameLst>
                                          <p:attrName>style.visibility</p:attrName>
                                        </p:attrNameLst>
                                      </p:cBhvr>
                                      <p:to>
                                        <p:strVal val="visible"/>
                                      </p:to>
                                    </p:set>
                                    <p:anim calcmode="lin" valueType="num">
                                      <p:cBhvr additive="base">
                                        <p:cTn id="17" dur="500" fill="hold"/>
                                        <p:tgtEl>
                                          <p:spTgt spid="28677">
                                            <p:graphicEl>
                                              <a:dgm id="{518A6793-2CFC-4A40-B82E-2038B794B3E7}"/>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677">
                                            <p:graphicEl>
                                              <a:dgm id="{518A6793-2CFC-4A40-B82E-2038B794B3E7}"/>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8677">
                                            <p:graphicEl>
                                              <a:dgm id="{C752A335-FC00-4B9C-8BAD-FDE0AA111446}"/>
                                            </p:graphicEl>
                                          </p:spTgt>
                                        </p:tgtEl>
                                        <p:attrNameLst>
                                          <p:attrName>style.visibility</p:attrName>
                                        </p:attrNameLst>
                                      </p:cBhvr>
                                      <p:to>
                                        <p:strVal val="visible"/>
                                      </p:to>
                                    </p:set>
                                    <p:anim calcmode="lin" valueType="num">
                                      <p:cBhvr additive="base">
                                        <p:cTn id="21" dur="500" fill="hold"/>
                                        <p:tgtEl>
                                          <p:spTgt spid="28677">
                                            <p:graphicEl>
                                              <a:dgm id="{C752A335-FC00-4B9C-8BAD-FDE0AA111446}"/>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28677">
                                            <p:graphicEl>
                                              <a:dgm id="{C752A335-FC00-4B9C-8BAD-FDE0AA111446}"/>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8677">
                                            <p:graphicEl>
                                              <a:dgm id="{50AAC5FB-8E52-4776-8E92-9174A5E59EC6}"/>
                                            </p:graphicEl>
                                          </p:spTgt>
                                        </p:tgtEl>
                                        <p:attrNameLst>
                                          <p:attrName>style.visibility</p:attrName>
                                        </p:attrNameLst>
                                      </p:cBhvr>
                                      <p:to>
                                        <p:strVal val="visible"/>
                                      </p:to>
                                    </p:set>
                                    <p:anim calcmode="lin" valueType="num">
                                      <p:cBhvr additive="base">
                                        <p:cTn id="27" dur="500" fill="hold"/>
                                        <p:tgtEl>
                                          <p:spTgt spid="28677">
                                            <p:graphicEl>
                                              <a:dgm id="{50AAC5FB-8E52-4776-8E92-9174A5E59EC6}"/>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28677">
                                            <p:graphicEl>
                                              <a:dgm id="{50AAC5FB-8E52-4776-8E92-9174A5E59EC6}"/>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8677">
                                            <p:graphicEl>
                                              <a:dgm id="{5C4D9A47-562B-463F-944B-59A8D4DE08C4}"/>
                                            </p:graphicEl>
                                          </p:spTgt>
                                        </p:tgtEl>
                                        <p:attrNameLst>
                                          <p:attrName>style.visibility</p:attrName>
                                        </p:attrNameLst>
                                      </p:cBhvr>
                                      <p:to>
                                        <p:strVal val="visible"/>
                                      </p:to>
                                    </p:set>
                                    <p:anim calcmode="lin" valueType="num">
                                      <p:cBhvr additive="base">
                                        <p:cTn id="31" dur="500" fill="hold"/>
                                        <p:tgtEl>
                                          <p:spTgt spid="28677">
                                            <p:graphicEl>
                                              <a:dgm id="{5C4D9A47-562B-463F-944B-59A8D4DE08C4}"/>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28677">
                                            <p:graphicEl>
                                              <a:dgm id="{5C4D9A47-562B-463F-944B-59A8D4DE08C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677"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B46A1DD-83FB-4050-A6FA-75095E799AF3}"/>
              </a:ext>
            </a:extLst>
          </p:cNvPr>
          <p:cNvSpPr>
            <a:spLocks noGrp="1"/>
          </p:cNvSpPr>
          <p:nvPr>
            <p:ph type="title"/>
          </p:nvPr>
        </p:nvSpPr>
        <p:spPr>
          <a:xfrm>
            <a:off x="677334" y="824752"/>
            <a:ext cx="8596668" cy="1272989"/>
          </a:xfrm>
        </p:spPr>
        <p:txBody>
          <a:bodyPr anchor="t">
            <a:normAutofit/>
          </a:bodyPr>
          <a:lstStyle/>
          <a:p>
            <a:r>
              <a:rPr lang="en-GB" altLang="en-US" sz="6000" dirty="0"/>
              <a:t>Stereotypes</a:t>
            </a:r>
          </a:p>
        </p:txBody>
      </p:sp>
      <p:sp>
        <p:nvSpPr>
          <p:cNvPr id="39939" name="Content Placeholder 2">
            <a:extLst>
              <a:ext uri="{FF2B5EF4-FFF2-40B4-BE49-F238E27FC236}">
                <a16:creationId xmlns:a16="http://schemas.microsoft.com/office/drawing/2014/main" id="{AB15CE4A-4584-4297-906E-13741EDDAC45}"/>
              </a:ext>
            </a:extLst>
          </p:cNvPr>
          <p:cNvSpPr>
            <a:spLocks noGrp="1"/>
          </p:cNvSpPr>
          <p:nvPr>
            <p:ph idx="1"/>
          </p:nvPr>
        </p:nvSpPr>
        <p:spPr>
          <a:xfrm>
            <a:off x="677334" y="2420471"/>
            <a:ext cx="6637866" cy="3812132"/>
          </a:xfrm>
        </p:spPr>
        <p:txBody>
          <a:bodyPr>
            <a:normAutofit/>
          </a:bodyPr>
          <a:lstStyle/>
          <a:p>
            <a:r>
              <a:rPr lang="en-GB" altLang="en-US" sz="2400" dirty="0"/>
              <a:t>The ‘pictures in our heads’ (Lippman, 1922)</a:t>
            </a:r>
          </a:p>
          <a:p>
            <a:r>
              <a:rPr lang="en-GB" altLang="en-US" sz="2400" dirty="0"/>
              <a:t>They help us with everyday life</a:t>
            </a:r>
          </a:p>
          <a:p>
            <a:r>
              <a:rPr lang="en-GB" altLang="en-US" sz="2400" dirty="0"/>
              <a:t>The problem with stereotypes is they are stubbornly resistant to new information</a:t>
            </a:r>
          </a:p>
          <a:p>
            <a:r>
              <a:rPr lang="en-GB" altLang="en-US" sz="2400" dirty="0"/>
              <a:t>“...an over-simplified, biased and above all inflexible conception of a social group.”</a:t>
            </a:r>
          </a:p>
          <a:p>
            <a:pPr>
              <a:buFont typeface="Arial" panose="020B0604020202020204" pitchFamily="34" charset="0"/>
              <a:buNone/>
            </a:pPr>
            <a:endParaRPr lang="en-GB" altLang="en-US" sz="2400" dirty="0"/>
          </a:p>
          <a:p>
            <a:pPr>
              <a:buFont typeface="Arial" panose="020B0604020202020204" pitchFamily="34" charset="0"/>
              <a:buNone/>
            </a:pPr>
            <a:r>
              <a:rPr lang="en-GB" altLang="en-US" sz="2400" dirty="0"/>
              <a:t>Argyle &amp; Colman (1995: 104)</a:t>
            </a:r>
          </a:p>
        </p:txBody>
      </p:sp>
      <p:sp>
        <p:nvSpPr>
          <p:cNvPr id="3" name="TextBox 2">
            <a:extLst>
              <a:ext uri="{FF2B5EF4-FFF2-40B4-BE49-F238E27FC236}">
                <a16:creationId xmlns:a16="http://schemas.microsoft.com/office/drawing/2014/main" id="{F490D157-5E22-1911-84E6-250770FE2123}"/>
              </a:ext>
            </a:extLst>
          </p:cNvPr>
          <p:cNvSpPr txBox="1"/>
          <p:nvPr/>
        </p:nvSpPr>
        <p:spPr>
          <a:xfrm>
            <a:off x="7220612" y="2420471"/>
            <a:ext cx="4106779" cy="1754326"/>
          </a:xfrm>
          <a:prstGeom prst="rect">
            <a:avLst/>
          </a:prstGeom>
          <a:noFill/>
        </p:spPr>
        <p:txBody>
          <a:bodyPr wrap="square">
            <a:spAutoFit/>
          </a:bodyPr>
          <a:lstStyle/>
          <a:p>
            <a:r>
              <a:rPr lang="en-US" dirty="0"/>
              <a:t>Psychologists at Harvard, the University of Virginia and the University of Washington created "Project Implicit" to develop Hidden Bias Tests—called Implicit Association Tests, or IATs, in the academic world—to measure unconscious bias.</a:t>
            </a:r>
            <a:endParaRPr lang="en-GB" dirty="0"/>
          </a:p>
        </p:txBody>
      </p:sp>
      <p:sp>
        <p:nvSpPr>
          <p:cNvPr id="5" name="TextBox 4">
            <a:extLst>
              <a:ext uri="{FF2B5EF4-FFF2-40B4-BE49-F238E27FC236}">
                <a16:creationId xmlns:a16="http://schemas.microsoft.com/office/drawing/2014/main" id="{1F42C128-7B96-D0B7-E1CB-04C88625B70F}"/>
              </a:ext>
            </a:extLst>
          </p:cNvPr>
          <p:cNvSpPr txBox="1"/>
          <p:nvPr/>
        </p:nvSpPr>
        <p:spPr>
          <a:xfrm>
            <a:off x="6962274" y="4880534"/>
            <a:ext cx="6096000" cy="646331"/>
          </a:xfrm>
          <a:prstGeom prst="rect">
            <a:avLst/>
          </a:prstGeom>
          <a:noFill/>
        </p:spPr>
        <p:txBody>
          <a:bodyPr wrap="square">
            <a:spAutoFit/>
          </a:bodyPr>
          <a:lstStyle/>
          <a:p>
            <a:r>
              <a:rPr lang="en-GB" dirty="0">
                <a:hlinkClick r:id="rId3"/>
              </a:rPr>
              <a:t>https://www.learningforjustice.org/professional-development/test-yourself-for-hidden-bias</a:t>
            </a:r>
            <a:r>
              <a:rPr lang="en-GB"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6C36BC-BAFD-67CC-2EEA-3ADB4A48DA58}"/>
              </a:ext>
            </a:extLst>
          </p:cNvPr>
          <p:cNvSpPr>
            <a:spLocks noGrp="1"/>
          </p:cNvSpPr>
          <p:nvPr>
            <p:ph type="title"/>
          </p:nvPr>
        </p:nvSpPr>
        <p:spPr>
          <a:xfrm>
            <a:off x="686834" y="1153572"/>
            <a:ext cx="3200400" cy="4461163"/>
          </a:xfrm>
        </p:spPr>
        <p:txBody>
          <a:bodyPr>
            <a:normAutofit/>
          </a:bodyPr>
          <a:lstStyle/>
          <a:p>
            <a:r>
              <a:rPr lang="en-GB">
                <a:solidFill>
                  <a:srgbClr val="FFFFFF"/>
                </a:solidFill>
              </a:rPr>
              <a:t>Communities are diverse!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73C1D1F-5190-4681-B10E-B3B9E39390CD}"/>
              </a:ext>
            </a:extLst>
          </p:cNvPr>
          <p:cNvSpPr>
            <a:spLocks noGrp="1"/>
          </p:cNvSpPr>
          <p:nvPr>
            <p:ph idx="1"/>
          </p:nvPr>
        </p:nvSpPr>
        <p:spPr>
          <a:xfrm>
            <a:off x="4447308" y="591344"/>
            <a:ext cx="6906491" cy="5585619"/>
          </a:xfrm>
        </p:spPr>
        <p:txBody>
          <a:bodyPr anchor="ctr">
            <a:normAutofit/>
          </a:bodyPr>
          <a:lstStyle/>
          <a:p>
            <a:r>
              <a:rPr lang="en-GB" dirty="0"/>
              <a:t>We find all human life in the average community</a:t>
            </a:r>
          </a:p>
          <a:p>
            <a:r>
              <a:rPr lang="en-GB" dirty="0"/>
              <a:t>Equality and diversity (Equality Act 2010 and protected characteristics)</a:t>
            </a:r>
          </a:p>
          <a:p>
            <a:r>
              <a:rPr lang="en-GB" dirty="0"/>
              <a:t>Political differences: some are ‘right-on’ lefties, some are ‘deport-everyone’ right-wingers, most are in the middle</a:t>
            </a:r>
          </a:p>
          <a:p>
            <a:r>
              <a:rPr lang="en-GB" dirty="0"/>
              <a:t>How many people in the UK have a criminal record?</a:t>
            </a:r>
          </a:p>
          <a:p>
            <a:r>
              <a:rPr lang="en-GB" dirty="0"/>
              <a:t>Approx. 12m.</a:t>
            </a:r>
          </a:p>
          <a:p>
            <a:r>
              <a:rPr lang="en-GB" dirty="0"/>
              <a:t>A small proportion are motivated by violence</a:t>
            </a:r>
          </a:p>
        </p:txBody>
      </p:sp>
    </p:spTree>
    <p:extLst>
      <p:ext uri="{BB962C8B-B14F-4D97-AF65-F5344CB8AC3E}">
        <p14:creationId xmlns:p14="http://schemas.microsoft.com/office/powerpoint/2010/main" val="418031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7268E0-0847-A2D8-6AB2-6DA601595B61}"/>
              </a:ext>
            </a:extLst>
          </p:cNvPr>
          <p:cNvSpPr>
            <a:spLocks noGrp="1"/>
          </p:cNvSpPr>
          <p:nvPr>
            <p:ph type="title"/>
          </p:nvPr>
        </p:nvSpPr>
        <p:spPr>
          <a:xfrm>
            <a:off x="640080" y="325369"/>
            <a:ext cx="4873480" cy="2028170"/>
          </a:xfrm>
        </p:spPr>
        <p:txBody>
          <a:bodyPr anchor="b">
            <a:normAutofit/>
          </a:bodyPr>
          <a:lstStyle/>
          <a:p>
            <a:r>
              <a:rPr lang="en-GB" sz="5400" dirty="0"/>
              <a:t>Dissenters or Dangerous?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230C00-B175-5934-3DF0-5B7348AE6284}"/>
              </a:ext>
            </a:extLst>
          </p:cNvPr>
          <p:cNvSpPr>
            <a:spLocks noGrp="1"/>
          </p:cNvSpPr>
          <p:nvPr>
            <p:ph idx="1"/>
          </p:nvPr>
        </p:nvSpPr>
        <p:spPr>
          <a:xfrm>
            <a:off x="640080" y="3214161"/>
            <a:ext cx="4243589" cy="2979406"/>
          </a:xfrm>
        </p:spPr>
        <p:txBody>
          <a:bodyPr>
            <a:normAutofit/>
          </a:bodyPr>
          <a:lstStyle/>
          <a:p>
            <a:r>
              <a:rPr lang="en-GB" dirty="0"/>
              <a:t>Negative views of the police</a:t>
            </a:r>
          </a:p>
          <a:p>
            <a:r>
              <a:rPr lang="en-GB" dirty="0"/>
              <a:t>Perceptions</a:t>
            </a:r>
          </a:p>
          <a:p>
            <a:r>
              <a:rPr lang="en-GB" dirty="0"/>
              <a:t>Reasons</a:t>
            </a:r>
          </a:p>
          <a:p>
            <a:r>
              <a:rPr lang="en-GB" dirty="0"/>
              <a:t>Reality</a:t>
            </a:r>
          </a:p>
          <a:p>
            <a:endParaRPr lang="en-GB" sz="2200" dirty="0"/>
          </a:p>
        </p:txBody>
      </p:sp>
      <p:pic>
        <p:nvPicPr>
          <p:cNvPr id="5" name="Picture 4">
            <a:extLst>
              <a:ext uri="{FF2B5EF4-FFF2-40B4-BE49-F238E27FC236}">
                <a16:creationId xmlns:a16="http://schemas.microsoft.com/office/drawing/2014/main" id="{2DE2AAC7-F229-3670-9BA5-E530D6FF2FD8}"/>
              </a:ext>
            </a:extLst>
          </p:cNvPr>
          <p:cNvPicPr>
            <a:picLocks noChangeAspect="1"/>
          </p:cNvPicPr>
          <p:nvPr/>
        </p:nvPicPr>
        <p:blipFill rotWithShape="1">
          <a:blip r:embed="rId2"/>
          <a:srcRect l="10438" r="243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90550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BAE5A-FEAF-E827-1106-EA27B1818B7B}"/>
              </a:ext>
            </a:extLst>
          </p:cNvPr>
          <p:cNvSpPr>
            <a:spLocks noGrp="1"/>
          </p:cNvSpPr>
          <p:nvPr>
            <p:ph type="title"/>
          </p:nvPr>
        </p:nvSpPr>
        <p:spPr/>
        <p:txBody>
          <a:bodyPr/>
          <a:lstStyle/>
          <a:p>
            <a:r>
              <a:rPr lang="en-GB" dirty="0"/>
              <a:t>ACAB/1312</a:t>
            </a:r>
          </a:p>
        </p:txBody>
      </p:sp>
      <p:sp>
        <p:nvSpPr>
          <p:cNvPr id="3" name="Content Placeholder 2">
            <a:extLst>
              <a:ext uri="{FF2B5EF4-FFF2-40B4-BE49-F238E27FC236}">
                <a16:creationId xmlns:a16="http://schemas.microsoft.com/office/drawing/2014/main" id="{E91E97D4-F76A-DD3C-61AC-D82E36BF5D56}"/>
              </a:ext>
            </a:extLst>
          </p:cNvPr>
          <p:cNvSpPr>
            <a:spLocks noGrp="1"/>
          </p:cNvSpPr>
          <p:nvPr>
            <p:ph idx="1"/>
          </p:nvPr>
        </p:nvSpPr>
        <p:spPr>
          <a:xfrm>
            <a:off x="838200" y="1825625"/>
            <a:ext cx="5988113" cy="4351338"/>
          </a:xfrm>
        </p:spPr>
        <p:txBody>
          <a:bodyPr>
            <a:normAutofit/>
          </a:bodyPr>
          <a:lstStyle/>
          <a:p>
            <a:r>
              <a:rPr lang="en-US" dirty="0"/>
              <a:t>“It’s outside the Utah State Capitol and on a Churchill statue in London. </a:t>
            </a:r>
          </a:p>
          <a:p>
            <a:r>
              <a:rPr lang="en-US" dirty="0"/>
              <a:t>Your kids are making videos about it and your parents want to know what it means. </a:t>
            </a:r>
          </a:p>
          <a:p>
            <a:r>
              <a:rPr lang="en-US" dirty="0"/>
              <a:t>The acronym ACAB has been rolling through the US protest movement, from graffiti to signs to streetwear. </a:t>
            </a:r>
          </a:p>
        </p:txBody>
      </p:sp>
      <p:sp>
        <p:nvSpPr>
          <p:cNvPr id="4" name="TextBox 3">
            <a:extLst>
              <a:ext uri="{FF2B5EF4-FFF2-40B4-BE49-F238E27FC236}">
                <a16:creationId xmlns:a16="http://schemas.microsoft.com/office/drawing/2014/main" id="{87541A04-E983-AFC2-63CB-F8B6CDB45F14}"/>
              </a:ext>
            </a:extLst>
          </p:cNvPr>
          <p:cNvSpPr txBox="1"/>
          <p:nvPr/>
        </p:nvSpPr>
        <p:spPr>
          <a:xfrm>
            <a:off x="8040232" y="5807631"/>
            <a:ext cx="331356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Groundwater 2020</a:t>
            </a:r>
          </a:p>
        </p:txBody>
      </p:sp>
      <p:sp>
        <p:nvSpPr>
          <p:cNvPr id="6" name="TextBox 5">
            <a:extLst>
              <a:ext uri="{FF2B5EF4-FFF2-40B4-BE49-F238E27FC236}">
                <a16:creationId xmlns:a16="http://schemas.microsoft.com/office/drawing/2014/main" id="{FCDEA4EC-28B7-EFA5-F56B-D68E6705CE90}"/>
              </a:ext>
            </a:extLst>
          </p:cNvPr>
          <p:cNvSpPr txBox="1"/>
          <p:nvPr/>
        </p:nvSpPr>
        <p:spPr>
          <a:xfrm>
            <a:off x="7430631" y="1956571"/>
            <a:ext cx="3859039" cy="258532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It’s showing up on municipal buildings If you don’t know already, it means “All Cops are Bastards.” (You may also see its numeric alternate, “1312,” with numbers substituted for letters.) It’s a term with a rich, controversial history—and one that can tell us about protest, police, and the power dynamic between a state and its citizens.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5938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07BFA-3F0E-6AF6-749B-13A4BC1667C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1171805-4256-4493-F7AF-B6E27C32A8D3}"/>
              </a:ext>
            </a:extLst>
          </p:cNvPr>
          <p:cNvSpPr>
            <a:spLocks noGrp="1"/>
          </p:cNvSpPr>
          <p:nvPr>
            <p:ph idx="1"/>
          </p:nvPr>
        </p:nvSpPr>
        <p:spPr>
          <a:xfrm>
            <a:off x="838200" y="2444619"/>
            <a:ext cx="5779883" cy="3732343"/>
          </a:xfrm>
        </p:spPr>
        <p:txBody>
          <a:bodyPr/>
          <a:lstStyle/>
          <a:p>
            <a:r>
              <a:rPr lang="en-GB" dirty="0"/>
              <a:t>All Coppers Are Bastards – strikers in the 1940s</a:t>
            </a:r>
          </a:p>
          <a:p>
            <a:r>
              <a:rPr lang="en-GB" dirty="0"/>
              <a:t>1970s Hells Angels</a:t>
            </a:r>
          </a:p>
          <a:p>
            <a:r>
              <a:rPr lang="en-GB" dirty="0"/>
              <a:t>Punk rock – ACAB by 4-Skins</a:t>
            </a:r>
          </a:p>
          <a:p>
            <a:r>
              <a:rPr lang="en-GB" dirty="0"/>
              <a:t>Anti-Defamation League – context is important</a:t>
            </a:r>
          </a:p>
          <a:p>
            <a:r>
              <a:rPr lang="en-GB" dirty="0"/>
              <a:t>Renewed popularity? </a:t>
            </a:r>
          </a:p>
          <a:p>
            <a:endParaRPr lang="en-GB" dirty="0"/>
          </a:p>
        </p:txBody>
      </p:sp>
      <p:pic>
        <p:nvPicPr>
          <p:cNvPr id="5" name="Picture 4">
            <a:extLst>
              <a:ext uri="{FF2B5EF4-FFF2-40B4-BE49-F238E27FC236}">
                <a16:creationId xmlns:a16="http://schemas.microsoft.com/office/drawing/2014/main" id="{BAC7521B-FF5C-D19F-1454-D4D9387CD382}"/>
              </a:ext>
            </a:extLst>
          </p:cNvPr>
          <p:cNvPicPr>
            <a:picLocks noChangeAspect="1"/>
          </p:cNvPicPr>
          <p:nvPr/>
        </p:nvPicPr>
        <p:blipFill>
          <a:blip r:embed="rId2"/>
          <a:stretch>
            <a:fillRect/>
          </a:stretch>
        </p:blipFill>
        <p:spPr>
          <a:xfrm>
            <a:off x="7542827" y="485677"/>
            <a:ext cx="4269728" cy="5788343"/>
          </a:xfrm>
          <a:prstGeom prst="rect">
            <a:avLst/>
          </a:prstGeom>
        </p:spPr>
      </p:pic>
      <p:pic>
        <p:nvPicPr>
          <p:cNvPr id="7" name="Picture 6">
            <a:extLst>
              <a:ext uri="{FF2B5EF4-FFF2-40B4-BE49-F238E27FC236}">
                <a16:creationId xmlns:a16="http://schemas.microsoft.com/office/drawing/2014/main" id="{38FBCE69-7631-4959-6BBE-B719346CAD0D}"/>
              </a:ext>
            </a:extLst>
          </p:cNvPr>
          <p:cNvPicPr>
            <a:picLocks noChangeAspect="1"/>
          </p:cNvPicPr>
          <p:nvPr/>
        </p:nvPicPr>
        <p:blipFill>
          <a:blip r:embed="rId3"/>
          <a:stretch>
            <a:fillRect/>
          </a:stretch>
        </p:blipFill>
        <p:spPr>
          <a:xfrm>
            <a:off x="953473" y="365125"/>
            <a:ext cx="6221768" cy="1899127"/>
          </a:xfrm>
          <a:prstGeom prst="rect">
            <a:avLst/>
          </a:prstGeom>
        </p:spPr>
      </p:pic>
      <p:sp>
        <p:nvSpPr>
          <p:cNvPr id="8" name="TextBox 7">
            <a:extLst>
              <a:ext uri="{FF2B5EF4-FFF2-40B4-BE49-F238E27FC236}">
                <a16:creationId xmlns:a16="http://schemas.microsoft.com/office/drawing/2014/main" id="{DE6F9912-FC35-E47A-03C0-A1AE2564A600}"/>
              </a:ext>
            </a:extLst>
          </p:cNvPr>
          <p:cNvSpPr txBox="1"/>
          <p:nvPr/>
        </p:nvSpPr>
        <p:spPr>
          <a:xfrm>
            <a:off x="953473" y="5930782"/>
            <a:ext cx="331356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Groundwater 2020</a:t>
            </a:r>
          </a:p>
        </p:txBody>
      </p:sp>
    </p:spTree>
    <p:extLst>
      <p:ext uri="{BB962C8B-B14F-4D97-AF65-F5344CB8AC3E}">
        <p14:creationId xmlns:p14="http://schemas.microsoft.com/office/powerpoint/2010/main" val="388530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AFE64-F5F9-3033-0E8B-BF2DA73A31B3}"/>
              </a:ext>
            </a:extLst>
          </p:cNvPr>
          <p:cNvSpPr>
            <a:spLocks noGrp="1"/>
          </p:cNvSpPr>
          <p:nvPr>
            <p:ph type="title"/>
          </p:nvPr>
        </p:nvSpPr>
        <p:spPr>
          <a:xfrm>
            <a:off x="7034112" y="365125"/>
            <a:ext cx="4675806" cy="1325563"/>
          </a:xfrm>
        </p:spPr>
        <p:txBody>
          <a:bodyPr/>
          <a:lstStyle/>
          <a:p>
            <a:r>
              <a:rPr lang="en-GB" dirty="0"/>
              <a:t>Hardcore Hooligan 2003</a:t>
            </a:r>
          </a:p>
        </p:txBody>
      </p:sp>
      <p:sp>
        <p:nvSpPr>
          <p:cNvPr id="3" name="Content Placeholder 2">
            <a:extLst>
              <a:ext uri="{FF2B5EF4-FFF2-40B4-BE49-F238E27FC236}">
                <a16:creationId xmlns:a16="http://schemas.microsoft.com/office/drawing/2014/main" id="{3DC32663-9180-C5BE-92B9-07CF441D2541}"/>
              </a:ext>
            </a:extLst>
          </p:cNvPr>
          <p:cNvSpPr>
            <a:spLocks noGrp="1"/>
          </p:cNvSpPr>
          <p:nvPr>
            <p:ph idx="1"/>
          </p:nvPr>
        </p:nvSpPr>
        <p:spPr>
          <a:xfrm>
            <a:off x="6764694" y="3256383"/>
            <a:ext cx="2369975" cy="2920579"/>
          </a:xfrm>
        </p:spPr>
        <p:txBody>
          <a:bodyPr/>
          <a:lstStyle/>
          <a:p>
            <a:r>
              <a:rPr lang="en-GB" dirty="0"/>
              <a:t>Then they let themselves down a bit!</a:t>
            </a:r>
          </a:p>
        </p:txBody>
      </p:sp>
      <p:pic>
        <p:nvPicPr>
          <p:cNvPr id="5" name="Picture 4">
            <a:extLst>
              <a:ext uri="{FF2B5EF4-FFF2-40B4-BE49-F238E27FC236}">
                <a16:creationId xmlns:a16="http://schemas.microsoft.com/office/drawing/2014/main" id="{7A874BCF-8515-FAF9-604D-9F3364725C3C}"/>
              </a:ext>
            </a:extLst>
          </p:cNvPr>
          <p:cNvPicPr>
            <a:picLocks noChangeAspect="1"/>
          </p:cNvPicPr>
          <p:nvPr/>
        </p:nvPicPr>
        <p:blipFill>
          <a:blip r:embed="rId2"/>
          <a:stretch>
            <a:fillRect/>
          </a:stretch>
        </p:blipFill>
        <p:spPr>
          <a:xfrm>
            <a:off x="542730" y="1994712"/>
            <a:ext cx="2694603" cy="2717247"/>
          </a:xfrm>
          <a:prstGeom prst="rect">
            <a:avLst/>
          </a:prstGeom>
        </p:spPr>
      </p:pic>
      <p:pic>
        <p:nvPicPr>
          <p:cNvPr id="7" name="Picture 6">
            <a:extLst>
              <a:ext uri="{FF2B5EF4-FFF2-40B4-BE49-F238E27FC236}">
                <a16:creationId xmlns:a16="http://schemas.microsoft.com/office/drawing/2014/main" id="{4F8D58A9-61C0-D1F5-39A8-06F557016016}"/>
              </a:ext>
            </a:extLst>
          </p:cNvPr>
          <p:cNvPicPr>
            <a:picLocks noChangeAspect="1"/>
          </p:cNvPicPr>
          <p:nvPr/>
        </p:nvPicPr>
        <p:blipFill>
          <a:blip r:embed="rId3"/>
          <a:stretch>
            <a:fillRect/>
          </a:stretch>
        </p:blipFill>
        <p:spPr>
          <a:xfrm>
            <a:off x="3464669" y="757238"/>
            <a:ext cx="3209925" cy="5419725"/>
          </a:xfrm>
          <a:prstGeom prst="rect">
            <a:avLst/>
          </a:prstGeom>
        </p:spPr>
      </p:pic>
      <p:pic>
        <p:nvPicPr>
          <p:cNvPr id="9" name="Picture 8">
            <a:extLst>
              <a:ext uri="{FF2B5EF4-FFF2-40B4-BE49-F238E27FC236}">
                <a16:creationId xmlns:a16="http://schemas.microsoft.com/office/drawing/2014/main" id="{E141A82E-FD2F-D653-69B8-6135B5B126B8}"/>
              </a:ext>
            </a:extLst>
          </p:cNvPr>
          <p:cNvPicPr>
            <a:picLocks noChangeAspect="1"/>
          </p:cNvPicPr>
          <p:nvPr/>
        </p:nvPicPr>
        <p:blipFill>
          <a:blip r:embed="rId4"/>
          <a:stretch>
            <a:fillRect/>
          </a:stretch>
        </p:blipFill>
        <p:spPr>
          <a:xfrm>
            <a:off x="9362005" y="2077518"/>
            <a:ext cx="2257425" cy="3971925"/>
          </a:xfrm>
          <a:prstGeom prst="rect">
            <a:avLst/>
          </a:prstGeom>
        </p:spPr>
      </p:pic>
    </p:spTree>
    <p:extLst>
      <p:ext uri="{BB962C8B-B14F-4D97-AF65-F5344CB8AC3E}">
        <p14:creationId xmlns:p14="http://schemas.microsoft.com/office/powerpoint/2010/main" val="107744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7F8BED-89D1-3355-6D89-12BF45B5B1A3}"/>
              </a:ext>
            </a:extLst>
          </p:cNvPr>
          <p:cNvSpPr>
            <a:spLocks noGrp="1"/>
          </p:cNvSpPr>
          <p:nvPr>
            <p:ph type="title"/>
          </p:nvPr>
        </p:nvSpPr>
        <p:spPr>
          <a:xfrm>
            <a:off x="838200" y="4669978"/>
            <a:ext cx="4391024" cy="1173700"/>
          </a:xfrm>
        </p:spPr>
        <p:txBody>
          <a:bodyPr anchor="t">
            <a:normAutofit/>
          </a:bodyPr>
          <a:lstStyle/>
          <a:p>
            <a:r>
              <a:rPr lang="en-GB" sz="4000" dirty="0">
                <a:solidFill>
                  <a:schemeClr val="bg1"/>
                </a:solidFill>
              </a:rPr>
              <a:t>Chile</a:t>
            </a:r>
          </a:p>
        </p:txBody>
      </p:sp>
      <p:pic>
        <p:nvPicPr>
          <p:cNvPr id="5" name="Picture 4">
            <a:extLst>
              <a:ext uri="{FF2B5EF4-FFF2-40B4-BE49-F238E27FC236}">
                <a16:creationId xmlns:a16="http://schemas.microsoft.com/office/drawing/2014/main" id="{ECCB839B-1CD6-96EC-9EDC-015BB4934450}"/>
              </a:ext>
            </a:extLst>
          </p:cNvPr>
          <p:cNvPicPr>
            <a:picLocks noChangeAspect="1"/>
          </p:cNvPicPr>
          <p:nvPr/>
        </p:nvPicPr>
        <p:blipFill rotWithShape="1">
          <a:blip r:embed="rId2"/>
          <a:srcRect t="1451" r="1" b="33360"/>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3">
            <a:extLst>
              <a:ext uri="{FF2B5EF4-FFF2-40B4-BE49-F238E27FC236}">
                <a16:creationId xmlns:a16="http://schemas.microsoft.com/office/drawing/2014/main" id="{BE6D1DC2-C5CC-2BB9-6863-37727855F18A}"/>
              </a:ext>
            </a:extLst>
          </p:cNvPr>
          <p:cNvPicPr>
            <a:picLocks noChangeAspect="1"/>
          </p:cNvPicPr>
          <p:nvPr/>
        </p:nvPicPr>
        <p:blipFill rotWithShape="1">
          <a:blip r:embed="rId3"/>
          <a:srcRect r="1" b="11389"/>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2" name="Group 11">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3" name="Freeform: Shape 12">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C379124B-F70F-F2E1-978D-387E20DB7AEE}"/>
              </a:ext>
            </a:extLst>
          </p:cNvPr>
          <p:cNvSpPr>
            <a:spLocks noGrp="1"/>
          </p:cNvSpPr>
          <p:nvPr>
            <p:ph idx="1"/>
          </p:nvPr>
        </p:nvSpPr>
        <p:spPr>
          <a:xfrm>
            <a:off x="5664201" y="4766267"/>
            <a:ext cx="5692774" cy="1077411"/>
          </a:xfrm>
        </p:spPr>
        <p:txBody>
          <a:bodyPr>
            <a:normAutofit/>
          </a:bodyPr>
          <a:lstStyle/>
          <a:p>
            <a:pPr marL="0" indent="0">
              <a:buNone/>
            </a:pPr>
            <a:r>
              <a:rPr lang="en-GB" sz="4000" dirty="0">
                <a:solidFill>
                  <a:schemeClr val="bg1">
                    <a:alpha val="80000"/>
                  </a:schemeClr>
                </a:solidFill>
              </a:rPr>
              <a:t>Naples</a:t>
            </a:r>
          </a:p>
        </p:txBody>
      </p:sp>
    </p:spTree>
    <p:extLst>
      <p:ext uri="{BB962C8B-B14F-4D97-AF65-F5344CB8AC3E}">
        <p14:creationId xmlns:p14="http://schemas.microsoft.com/office/powerpoint/2010/main" val="28779168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A91215-E671-62EF-DA7C-E75277723BED}"/>
              </a:ext>
            </a:extLst>
          </p:cNvPr>
          <p:cNvSpPr>
            <a:spLocks noGrp="1"/>
          </p:cNvSpPr>
          <p:nvPr>
            <p:ph type="title"/>
          </p:nvPr>
        </p:nvSpPr>
        <p:spPr>
          <a:xfrm>
            <a:off x="640080" y="325369"/>
            <a:ext cx="4368602" cy="1956841"/>
          </a:xfrm>
        </p:spPr>
        <p:txBody>
          <a:bodyPr anchor="b">
            <a:normAutofit/>
          </a:bodyPr>
          <a:lstStyle/>
          <a:p>
            <a:r>
              <a:rPr lang="en-GB" sz="4200"/>
              <a:t>Cold Harbour Lane Brixton 2015</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2A6661-F41A-751D-7491-5AA12492EE18}"/>
              </a:ext>
            </a:extLst>
          </p:cNvPr>
          <p:cNvSpPr>
            <a:spLocks noGrp="1"/>
          </p:cNvSpPr>
          <p:nvPr>
            <p:ph idx="1"/>
          </p:nvPr>
        </p:nvSpPr>
        <p:spPr>
          <a:xfrm>
            <a:off x="640080" y="3150787"/>
            <a:ext cx="4243589" cy="3042780"/>
          </a:xfrm>
        </p:spPr>
        <p:txBody>
          <a:bodyPr>
            <a:normAutofit/>
          </a:bodyPr>
          <a:lstStyle/>
          <a:p>
            <a:r>
              <a:rPr lang="en-GB" dirty="0"/>
              <a:t>Rebellious youth?</a:t>
            </a:r>
          </a:p>
          <a:p>
            <a:r>
              <a:rPr lang="en-GB" dirty="0"/>
              <a:t>Hardcore anarchy?</a:t>
            </a:r>
          </a:p>
          <a:p>
            <a:r>
              <a:rPr lang="en-GB" dirty="0"/>
              <a:t>Harmless rabble rousing?</a:t>
            </a:r>
          </a:p>
          <a:p>
            <a:r>
              <a:rPr lang="en-GB" dirty="0"/>
              <a:t>Dangerous rebellion?</a:t>
            </a:r>
          </a:p>
        </p:txBody>
      </p:sp>
      <p:pic>
        <p:nvPicPr>
          <p:cNvPr id="4" name="Picture 3" descr="A sign on a pole&#10;&#10;Description automatically generated with low confidence">
            <a:extLst>
              <a:ext uri="{FF2B5EF4-FFF2-40B4-BE49-F238E27FC236}">
                <a16:creationId xmlns:a16="http://schemas.microsoft.com/office/drawing/2014/main" id="{C0E97A17-9E86-B6D0-878A-18F814065CAE}"/>
              </a:ext>
            </a:extLst>
          </p:cNvPr>
          <p:cNvPicPr>
            <a:picLocks noChangeAspect="1"/>
          </p:cNvPicPr>
          <p:nvPr/>
        </p:nvPicPr>
        <p:blipFill rotWithShape="1">
          <a:blip r:embed="rId2"/>
          <a:srcRect l="22638" r="2069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937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EBA02-A00C-84B7-87E8-5515FD956F8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3EDBC243-A072-7006-520C-D717E96A3168}"/>
              </a:ext>
            </a:extLst>
          </p:cNvPr>
          <p:cNvPicPr>
            <a:picLocks noGrp="1" noChangeAspect="1"/>
          </p:cNvPicPr>
          <p:nvPr>
            <p:ph idx="1"/>
          </p:nvPr>
        </p:nvPicPr>
        <p:blipFill>
          <a:blip r:embed="rId2"/>
          <a:stretch>
            <a:fillRect/>
          </a:stretch>
        </p:blipFill>
        <p:spPr>
          <a:xfrm>
            <a:off x="838200" y="1761789"/>
            <a:ext cx="3855204" cy="4351338"/>
          </a:xfrm>
          <a:prstGeom prst="rect">
            <a:avLst/>
          </a:prstGeom>
        </p:spPr>
      </p:pic>
      <p:pic>
        <p:nvPicPr>
          <p:cNvPr id="6" name="Picture 5">
            <a:extLst>
              <a:ext uri="{FF2B5EF4-FFF2-40B4-BE49-F238E27FC236}">
                <a16:creationId xmlns:a16="http://schemas.microsoft.com/office/drawing/2014/main" id="{DA0D44D9-A2F1-CE8A-DABC-288273B9AF5F}"/>
              </a:ext>
            </a:extLst>
          </p:cNvPr>
          <p:cNvPicPr>
            <a:picLocks noChangeAspect="1"/>
          </p:cNvPicPr>
          <p:nvPr/>
        </p:nvPicPr>
        <p:blipFill>
          <a:blip r:embed="rId3"/>
          <a:stretch>
            <a:fillRect/>
          </a:stretch>
        </p:blipFill>
        <p:spPr>
          <a:xfrm>
            <a:off x="9559076" y="1412303"/>
            <a:ext cx="2524125" cy="1504950"/>
          </a:xfrm>
          <a:prstGeom prst="rect">
            <a:avLst/>
          </a:prstGeom>
        </p:spPr>
      </p:pic>
      <p:pic>
        <p:nvPicPr>
          <p:cNvPr id="1026" name="Picture 2">
            <a:extLst>
              <a:ext uri="{FF2B5EF4-FFF2-40B4-BE49-F238E27FC236}">
                <a16:creationId xmlns:a16="http://schemas.microsoft.com/office/drawing/2014/main" id="{4A77350C-D45A-5F72-7F06-F4E8609EFB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6280" y="1761789"/>
            <a:ext cx="4514850" cy="33813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A3AE0AD-BFE7-4A44-201D-6E1ED5C76C21}"/>
              </a:ext>
            </a:extLst>
          </p:cNvPr>
          <p:cNvPicPr>
            <a:picLocks noChangeAspect="1"/>
          </p:cNvPicPr>
          <p:nvPr/>
        </p:nvPicPr>
        <p:blipFill>
          <a:blip r:embed="rId5"/>
          <a:stretch>
            <a:fillRect/>
          </a:stretch>
        </p:blipFill>
        <p:spPr>
          <a:xfrm>
            <a:off x="9655552" y="3341838"/>
            <a:ext cx="2331175" cy="2331175"/>
          </a:xfrm>
          <a:prstGeom prst="rect">
            <a:avLst/>
          </a:prstGeom>
        </p:spPr>
      </p:pic>
    </p:spTree>
    <p:extLst>
      <p:ext uri="{BB962C8B-B14F-4D97-AF65-F5344CB8AC3E}">
        <p14:creationId xmlns:p14="http://schemas.microsoft.com/office/powerpoint/2010/main" val="37343290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E6323C6-A839-00C8-8CD8-372CF66BBA1C}"/>
              </a:ext>
            </a:extLst>
          </p:cNvPr>
          <p:cNvPicPr>
            <a:picLocks noGrp="1" noChangeAspect="1"/>
          </p:cNvPicPr>
          <p:nvPr>
            <p:ph idx="1"/>
          </p:nvPr>
        </p:nvPicPr>
        <p:blipFill>
          <a:blip r:embed="rId2"/>
          <a:stretch>
            <a:fillRect/>
          </a:stretch>
        </p:blipFill>
        <p:spPr>
          <a:xfrm>
            <a:off x="6811434" y="1475728"/>
            <a:ext cx="4180024" cy="3563845"/>
          </a:xfrm>
        </p:spPr>
      </p:pic>
      <p:pic>
        <p:nvPicPr>
          <p:cNvPr id="5" name="Picture 4">
            <a:extLst>
              <a:ext uri="{FF2B5EF4-FFF2-40B4-BE49-F238E27FC236}">
                <a16:creationId xmlns:a16="http://schemas.microsoft.com/office/drawing/2014/main" id="{5C141868-E807-4D74-EF15-612E6A0764C3}"/>
              </a:ext>
            </a:extLst>
          </p:cNvPr>
          <p:cNvPicPr>
            <a:picLocks noChangeAspect="1"/>
          </p:cNvPicPr>
          <p:nvPr/>
        </p:nvPicPr>
        <p:blipFill>
          <a:blip r:embed="rId3"/>
          <a:stretch>
            <a:fillRect/>
          </a:stretch>
        </p:blipFill>
        <p:spPr>
          <a:xfrm>
            <a:off x="6738840" y="199378"/>
            <a:ext cx="4848225" cy="1276350"/>
          </a:xfrm>
          <a:prstGeom prst="rect">
            <a:avLst/>
          </a:prstGeom>
        </p:spPr>
      </p:pic>
      <p:pic>
        <p:nvPicPr>
          <p:cNvPr id="9" name="Picture 8">
            <a:extLst>
              <a:ext uri="{FF2B5EF4-FFF2-40B4-BE49-F238E27FC236}">
                <a16:creationId xmlns:a16="http://schemas.microsoft.com/office/drawing/2014/main" id="{260C331E-36E7-8449-9FCC-651CEAA280D5}"/>
              </a:ext>
            </a:extLst>
          </p:cNvPr>
          <p:cNvPicPr>
            <a:picLocks noChangeAspect="1"/>
          </p:cNvPicPr>
          <p:nvPr/>
        </p:nvPicPr>
        <p:blipFill>
          <a:blip r:embed="rId4"/>
          <a:stretch>
            <a:fillRect/>
          </a:stretch>
        </p:blipFill>
        <p:spPr>
          <a:xfrm>
            <a:off x="6884028" y="5039573"/>
            <a:ext cx="4107430" cy="1700799"/>
          </a:xfrm>
          <a:prstGeom prst="rect">
            <a:avLst/>
          </a:prstGeom>
        </p:spPr>
      </p:pic>
      <p:pic>
        <p:nvPicPr>
          <p:cNvPr id="11" name="Picture 10">
            <a:extLst>
              <a:ext uri="{FF2B5EF4-FFF2-40B4-BE49-F238E27FC236}">
                <a16:creationId xmlns:a16="http://schemas.microsoft.com/office/drawing/2014/main" id="{4120E28F-015B-2C5C-D349-CA3355ABA699}"/>
              </a:ext>
            </a:extLst>
          </p:cNvPr>
          <p:cNvPicPr>
            <a:picLocks noChangeAspect="1"/>
          </p:cNvPicPr>
          <p:nvPr/>
        </p:nvPicPr>
        <p:blipFill>
          <a:blip r:embed="rId5"/>
          <a:stretch>
            <a:fillRect/>
          </a:stretch>
        </p:blipFill>
        <p:spPr>
          <a:xfrm>
            <a:off x="594394" y="339892"/>
            <a:ext cx="4919998" cy="2558715"/>
          </a:xfrm>
          <a:prstGeom prst="rect">
            <a:avLst/>
          </a:prstGeom>
        </p:spPr>
      </p:pic>
      <p:pic>
        <p:nvPicPr>
          <p:cNvPr id="13" name="Picture 12">
            <a:extLst>
              <a:ext uri="{FF2B5EF4-FFF2-40B4-BE49-F238E27FC236}">
                <a16:creationId xmlns:a16="http://schemas.microsoft.com/office/drawing/2014/main" id="{E7141691-D92C-95E1-D795-D2ACB62DE13C}"/>
              </a:ext>
            </a:extLst>
          </p:cNvPr>
          <p:cNvPicPr>
            <a:picLocks noChangeAspect="1"/>
          </p:cNvPicPr>
          <p:nvPr/>
        </p:nvPicPr>
        <p:blipFill>
          <a:blip r:embed="rId6"/>
          <a:stretch>
            <a:fillRect/>
          </a:stretch>
        </p:blipFill>
        <p:spPr>
          <a:xfrm>
            <a:off x="594394" y="2911220"/>
            <a:ext cx="4919998" cy="3755961"/>
          </a:xfrm>
          <a:prstGeom prst="rect">
            <a:avLst/>
          </a:prstGeom>
        </p:spPr>
      </p:pic>
      <p:sp>
        <p:nvSpPr>
          <p:cNvPr id="14" name="TextBox 13">
            <a:extLst>
              <a:ext uri="{FF2B5EF4-FFF2-40B4-BE49-F238E27FC236}">
                <a16:creationId xmlns:a16="http://schemas.microsoft.com/office/drawing/2014/main" id="{F2F962A5-4A6A-CD5D-B3F8-7FD5B1C92361}"/>
              </a:ext>
            </a:extLst>
          </p:cNvPr>
          <p:cNvSpPr txBox="1"/>
          <p:nvPr/>
        </p:nvSpPr>
        <p:spPr>
          <a:xfrm>
            <a:off x="4382277" y="1022219"/>
            <a:ext cx="226423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26</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April 2023</a:t>
            </a:r>
          </a:p>
        </p:txBody>
      </p:sp>
      <p:sp>
        <p:nvSpPr>
          <p:cNvPr id="15" name="Rectangle 14">
            <a:extLst>
              <a:ext uri="{FF2B5EF4-FFF2-40B4-BE49-F238E27FC236}">
                <a16:creationId xmlns:a16="http://schemas.microsoft.com/office/drawing/2014/main" id="{BD08A6B3-24B5-3FB3-AAD0-8C42B3075FDE}"/>
              </a:ext>
            </a:extLst>
          </p:cNvPr>
          <p:cNvSpPr/>
          <p:nvPr/>
        </p:nvSpPr>
        <p:spPr>
          <a:xfrm>
            <a:off x="6646507" y="2462543"/>
            <a:ext cx="4180024" cy="36933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w="57150">
                <a:solidFill>
                  <a:prstClr val="black"/>
                </a:solid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389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5"/>
                                        </p:tgtEl>
                                        <p:attrNameLst>
                                          <p:attrName>style.visibility</p:attrName>
                                        </p:attrNameLst>
                                      </p:cBhvr>
                                      <p:to>
                                        <p:strVal val="visible"/>
                                      </p:to>
                                    </p:set>
                                    <p:anim calcmode="lin" valueType="num">
                                      <p:cBhvr additive="base">
                                        <p:cTn id="24" dur="500" fill="hold"/>
                                        <p:tgtEl>
                                          <p:spTgt spid="15"/>
                                        </p:tgtEl>
                                        <p:attrNameLst>
                                          <p:attrName>ppt_x</p:attrName>
                                        </p:attrNameLst>
                                      </p:cBhvr>
                                      <p:tavLst>
                                        <p:tav tm="0">
                                          <p:val>
                                            <p:strVal val="#ppt_x"/>
                                          </p:val>
                                        </p:tav>
                                        <p:tav tm="100000">
                                          <p:val>
                                            <p:strVal val="#ppt_x"/>
                                          </p:val>
                                        </p:tav>
                                      </p:tavLst>
                                    </p:anim>
                                    <p:anim calcmode="lin" valueType="num">
                                      <p:cBhvr additive="base">
                                        <p:cTn id="25"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810D1-F9F2-094A-E608-EA992D6D62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D28047-B144-D854-D483-31D9F7EBC24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64593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4" ma:contentTypeDescription="Create a new document." ma:contentTypeScope="" ma:versionID="83bc140f070454924693d42baf107190">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7af50e377b6d44cd38d50dbbbb04ed9e"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A702E-A8E9-45E5-9ACC-17BE7ED8FB86}">
  <ds:schemaRefs>
    <ds:schemaRef ds:uri="http://schemas.microsoft.com/sharepoint/v3/contenttype/forms"/>
  </ds:schemaRefs>
</ds:datastoreItem>
</file>

<file path=customXml/itemProps2.xml><?xml version="1.0" encoding="utf-8"?>
<ds:datastoreItem xmlns:ds="http://schemas.openxmlformats.org/officeDocument/2006/customXml" ds:itemID="{3FD2CF9A-AEA1-4ECD-9202-087FA53239F5}">
  <ds:schemaRefs>
    <ds:schemaRef ds:uri="http://purl.org/dc/elements/1.1/"/>
    <ds:schemaRef ds:uri="97e90ac9-f7c9-4ef0-b151-0ad37f9b04e3"/>
    <ds:schemaRef ds:uri="e89b0d28-101f-4150-bb20-b1c24cca2db8"/>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4589666-C759-40F2-BCD8-64AF4945B6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68</TotalTime>
  <Words>2541</Words>
  <Application>Microsoft Office PowerPoint</Application>
  <PresentationFormat>Widescreen</PresentationFormat>
  <Paragraphs>178</Paragraphs>
  <Slides>32</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ClearSans</vt:lpstr>
      <vt:lpstr>Office Theme</vt:lpstr>
      <vt:lpstr>Cop Culture</vt:lpstr>
      <vt:lpstr>Content</vt:lpstr>
      <vt:lpstr>Cop Culture – What is it?</vt:lpstr>
      <vt:lpstr> Canteen Culture </vt:lpstr>
      <vt:lpstr>Characteristics of Police Officers</vt:lpstr>
      <vt:lpstr>When you think of a police officer, what identity do you perceive?</vt:lpstr>
      <vt:lpstr>Social Identity Theory</vt:lpstr>
      <vt:lpstr>Social Identity Theory</vt:lpstr>
      <vt:lpstr>Three Key Processes </vt:lpstr>
      <vt:lpstr>Defining Police Culture </vt:lpstr>
      <vt:lpstr>PowerPoint Presentation</vt:lpstr>
      <vt:lpstr>2024 Code of Ethics </vt:lpstr>
      <vt:lpstr>Ethical policing principles are a series of guiding statements</vt:lpstr>
      <vt:lpstr>Ethical policing principles are a series of guiding statements</vt:lpstr>
      <vt:lpstr>PowerPoint Presentation</vt:lpstr>
      <vt:lpstr>Subculture in policing (Westley 1970)</vt:lpstr>
      <vt:lpstr>Manning (1977)</vt:lpstr>
      <vt:lpstr>Paoline (2004)</vt:lpstr>
      <vt:lpstr>Waddington (1999) </vt:lpstr>
      <vt:lpstr>“Locker room banter”?</vt:lpstr>
      <vt:lpstr>Implications of police culture </vt:lpstr>
      <vt:lpstr>Stereotypes</vt:lpstr>
      <vt:lpstr>Communities are diverse!</vt:lpstr>
      <vt:lpstr>Dissenters or Dangerous?</vt:lpstr>
      <vt:lpstr>ACAB/1312</vt:lpstr>
      <vt:lpstr>PowerPoint Presentation</vt:lpstr>
      <vt:lpstr>Hardcore Hooligan 2003</vt:lpstr>
      <vt:lpstr>Chile</vt:lpstr>
      <vt:lpstr>Cold Harbour Lane Brixton 2015</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dc:title>
  <dc:creator>Jane Thomas</dc:creator>
  <cp:lastModifiedBy>Mike Durke</cp:lastModifiedBy>
  <cp:revision>66</cp:revision>
  <dcterms:created xsi:type="dcterms:W3CDTF">2022-02-20T21:48:46Z</dcterms:created>
  <dcterms:modified xsi:type="dcterms:W3CDTF">2024-11-04T08:25:14Z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