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handoutMasterIdLst>
    <p:handoutMasterId r:id="rId20"/>
  </p:handoutMasterIdLst>
  <p:sldIdLst>
    <p:sldId id="277" r:id="rId2"/>
    <p:sldId id="257" r:id="rId3"/>
    <p:sldId id="620" r:id="rId4"/>
    <p:sldId id="316" r:id="rId5"/>
    <p:sldId id="258" r:id="rId6"/>
    <p:sldId id="262" r:id="rId7"/>
    <p:sldId id="264" r:id="rId8"/>
    <p:sldId id="628" r:id="rId9"/>
    <p:sldId id="626" r:id="rId10"/>
    <p:sldId id="627" r:id="rId11"/>
    <p:sldId id="345" r:id="rId12"/>
    <p:sldId id="354" r:id="rId13"/>
    <p:sldId id="355" r:id="rId14"/>
    <p:sldId id="346" r:id="rId15"/>
    <p:sldId id="347" r:id="rId16"/>
    <p:sldId id="360" r:id="rId17"/>
    <p:sldId id="298" r:id="rId1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91" autoAdjust="0"/>
    <p:restoredTop sz="94576" autoAdjust="0"/>
  </p:normalViewPr>
  <p:slideViewPr>
    <p:cSldViewPr>
      <p:cViewPr varScale="1">
        <p:scale>
          <a:sx n="78" d="100"/>
          <a:sy n="78" d="100"/>
        </p:scale>
        <p:origin x="84" y="81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en.wikipedia.org/wiki/Intellectual_property" TargetMode="External"/><Relationship Id="rId2" Type="http://schemas.openxmlformats.org/officeDocument/2006/relationships/slide" Target="../slides/slide9.xml"/><Relationship Id="rId1" Type="http://schemas.openxmlformats.org/officeDocument/2006/relationships/notesMaster" Target="../notesMasters/notesMaster1.xml"/><Relationship Id="rId5" Type="http://schemas.openxmlformats.org/officeDocument/2006/relationships/hyperlink" Target="http://en.wikipedia.org/wiki/Open_innovation#cite_note-chesbrough2003b-3" TargetMode="External"/><Relationship Id="rId4" Type="http://schemas.openxmlformats.org/officeDocument/2006/relationships/hyperlink" Target="http://en.wikipedia.org/wiki/Corporate_spin-off"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C3E40509-776B-476C-999A-FE8242421DAD}"/>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F2FB4F-5AEA-4F3D-AE18-FC1C68FEEE10}" type="slidenum">
              <a:rPr lang="en-US" altLang="en-US"/>
              <a:pPr/>
              <a:t>2</a:t>
            </a:fld>
            <a:endParaRPr lang="en-US" altLang="en-US"/>
          </a:p>
        </p:txBody>
      </p:sp>
      <p:sp>
        <p:nvSpPr>
          <p:cNvPr id="6147" name="Rectangle 2">
            <a:extLst>
              <a:ext uri="{FF2B5EF4-FFF2-40B4-BE49-F238E27FC236}">
                <a16:creationId xmlns:a16="http://schemas.microsoft.com/office/drawing/2014/main" id="{AD77CEF4-8858-47C3-B32E-3B5F8542D377}"/>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2CB7FF06-17C5-4189-AA95-13B47F1A5332}"/>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F63149AC-E369-4CD2-8737-F046DCDF7F53}"/>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B7F944-0BAE-4511-AF8D-4A5E6BBC629C}" type="slidenum">
              <a:rPr lang="en-US" altLang="en-US"/>
              <a:pPr/>
              <a:t>5</a:t>
            </a:fld>
            <a:endParaRPr lang="en-US" altLang="en-US"/>
          </a:p>
        </p:txBody>
      </p:sp>
      <p:sp>
        <p:nvSpPr>
          <p:cNvPr id="11267" name="Rectangle 2">
            <a:extLst>
              <a:ext uri="{FF2B5EF4-FFF2-40B4-BE49-F238E27FC236}">
                <a16:creationId xmlns:a16="http://schemas.microsoft.com/office/drawing/2014/main" id="{D2F56773-0CEA-44AF-890E-0583C9AF60EF}"/>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1D1BFE87-AB26-415D-A3D9-E6A35C49088F}"/>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8365B917-0BE3-4274-8202-61C54790DCA3}"/>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2AA40AF-F69B-4FFD-BD0D-E966E90485D7}" type="slidenum">
              <a:rPr lang="en-US" altLang="en-US"/>
              <a:pPr/>
              <a:t>6</a:t>
            </a:fld>
            <a:endParaRPr lang="en-US" altLang="en-US"/>
          </a:p>
        </p:txBody>
      </p:sp>
      <p:sp>
        <p:nvSpPr>
          <p:cNvPr id="19459" name="Rectangle 2">
            <a:extLst>
              <a:ext uri="{FF2B5EF4-FFF2-40B4-BE49-F238E27FC236}">
                <a16:creationId xmlns:a16="http://schemas.microsoft.com/office/drawing/2014/main" id="{68E5BF24-F015-48A5-AC54-CDF88F0D7000}"/>
              </a:ext>
            </a:extLst>
          </p:cNvPr>
          <p:cNvSpPr>
            <a:spLocks noGrp="1" noRot="1" noChangeAspect="1" noChangeArrowheads="1" noTextEdit="1"/>
          </p:cNvSpPr>
          <p:nvPr>
            <p:ph type="sldImg"/>
          </p:nvPr>
        </p:nvSpPr>
        <p:spPr>
          <a:ln/>
        </p:spPr>
      </p:sp>
      <p:sp>
        <p:nvSpPr>
          <p:cNvPr id="19460" name="Rectangle 3">
            <a:extLst>
              <a:ext uri="{FF2B5EF4-FFF2-40B4-BE49-F238E27FC236}">
                <a16:creationId xmlns:a16="http://schemas.microsoft.com/office/drawing/2014/main" id="{C2B230FB-94BA-49FF-B352-A1BCD89FE3D8}"/>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DB82D19B-82E5-4ADC-BBFF-EEB71570E4CF}"/>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CBAB25-4B01-4C09-B3AB-6F13207C1B50}" type="slidenum">
              <a:rPr lang="en-US" altLang="en-US"/>
              <a:pPr/>
              <a:t>7</a:t>
            </a:fld>
            <a:endParaRPr lang="en-US" altLang="en-US"/>
          </a:p>
        </p:txBody>
      </p:sp>
      <p:sp>
        <p:nvSpPr>
          <p:cNvPr id="21507" name="Rectangle 2">
            <a:extLst>
              <a:ext uri="{FF2B5EF4-FFF2-40B4-BE49-F238E27FC236}">
                <a16:creationId xmlns:a16="http://schemas.microsoft.com/office/drawing/2014/main" id="{FE74013A-DAEB-4820-B510-AC7C244A617E}"/>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F7DA3602-6107-4511-8B63-5F293848B643}"/>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D6F4452-C6C8-4DB0-B5F9-D721FFA8EA34}"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78179" name="Rectangle 2"/>
          <p:cNvSpPr>
            <a:spLocks noGrp="1" noRot="1" noChangeAspect="1" noChangeArrowheads="1" noTextEdit="1"/>
          </p:cNvSpPr>
          <p:nvPr>
            <p:ph type="sldImg"/>
          </p:nvPr>
        </p:nvSpPr>
        <p:spPr>
          <a:ln/>
        </p:spPr>
      </p:sp>
      <p:sp>
        <p:nvSpPr>
          <p:cNvPr id="178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cs typeface="Arial" panose="020B0604020202020204" pitchFamily="34" charset="0"/>
              </a:rPr>
              <a:t>The paradigm of closed innovation says that successful innovation requires control and ownership of the </a:t>
            </a:r>
            <a:r>
              <a:rPr lang="en-GB" altLang="en-US">
                <a:latin typeface="Arial" panose="020B0604020202020204" pitchFamily="34" charset="0"/>
                <a:cs typeface="Arial" panose="020B0604020202020204" pitchFamily="34" charset="0"/>
                <a:hlinkClick r:id="rId3" tooltip="Intellectual property"/>
              </a:rPr>
              <a:t>Intellectual property</a:t>
            </a:r>
            <a:r>
              <a:rPr lang="en-GB" altLang="en-US">
                <a:latin typeface="Arial" panose="020B0604020202020204" pitchFamily="34" charset="0"/>
                <a:cs typeface="Arial" panose="020B0604020202020204" pitchFamily="34" charset="0"/>
              </a:rPr>
              <a:t> (IP). A company should control the creation and management of ideas. Roots of closed innovation go back to the beginning of the twentieth century when universities and governments were not involved in the commercial application of science. Some companies therefore decided to run their own research and development units. The entire new product development (NPD) cycle was then integrated within the company where innovation was performed in a "closed" and self-sufficient way.</a:t>
            </a:r>
          </a:p>
          <a:p>
            <a:endParaRPr lang="en-GB" altLang="en-US">
              <a:latin typeface="Arial" panose="020B0604020202020204" pitchFamily="34" charset="0"/>
              <a:cs typeface="Arial" panose="020B0604020202020204" pitchFamily="34" charset="0"/>
            </a:endParaRPr>
          </a:p>
          <a:p>
            <a:r>
              <a:rPr lang="en-GB" altLang="en-US">
                <a:latin typeface="Arial" panose="020B0604020202020204" pitchFamily="34" charset="0"/>
                <a:cs typeface="Arial" panose="020B0604020202020204" pitchFamily="34" charset="0"/>
              </a:rPr>
              <a:t>The central idea behind open innovation is that, in a world of widely distributed knowledge, companies cannot afford to rely entirely on their own research, but should instead buy or license processes or inventions (i.e. patents) from other companies. In addition, internal inventions not being used in a firm's business should be taken outside the company (e.g. through licensing, joint ventures or </a:t>
            </a:r>
            <a:r>
              <a:rPr lang="en-GB" altLang="en-US">
                <a:latin typeface="Arial" panose="020B0604020202020204" pitchFamily="34" charset="0"/>
                <a:cs typeface="Arial" panose="020B0604020202020204" pitchFamily="34" charset="0"/>
                <a:hlinkClick r:id="rId4" tooltip="Corporate spin-off"/>
              </a:rPr>
              <a:t>spin-offs</a:t>
            </a:r>
            <a:r>
              <a:rPr lang="en-GB" altLang="en-US">
                <a:latin typeface="Arial" panose="020B0604020202020204" pitchFamily="34" charset="0"/>
                <a:cs typeface="Arial" panose="020B0604020202020204" pitchFamily="34" charset="0"/>
              </a:rPr>
              <a:t>).</a:t>
            </a:r>
            <a:r>
              <a:rPr lang="en-GB" altLang="en-US" baseline="30000">
                <a:latin typeface="Arial" panose="020B0604020202020204" pitchFamily="34" charset="0"/>
                <a:cs typeface="Arial" panose="020B0604020202020204" pitchFamily="34" charset="0"/>
                <a:hlinkClick r:id="rId5"/>
              </a:rPr>
              <a:t>[3]</a:t>
            </a:r>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38199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512C536-2F1E-4AE7-9EB4-5FC4406E5C82}"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80227" name="Rectangle 2"/>
          <p:cNvSpPr>
            <a:spLocks noGrp="1" noRot="1" noChangeAspect="1" noChangeArrowheads="1" noTextEdit="1"/>
          </p:cNvSpPr>
          <p:nvPr>
            <p:ph type="sldImg"/>
          </p:nvPr>
        </p:nvSpPr>
        <p:spPr>
          <a:ln/>
        </p:spPr>
      </p:sp>
      <p:sp>
        <p:nvSpPr>
          <p:cNvPr id="180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08755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12/06/2022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12/06/2022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12/06/2022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12/06/2022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12/06/2022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12/06/2022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12/06/2022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12/06/2022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12/06/2022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12/06/2022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12/06/2022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12/06/2022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jpeg"/><Relationship Id="rId10"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image" Target="../media/image12.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685800" y="2636912"/>
            <a:ext cx="7772400" cy="1470025"/>
          </a:xfrm>
        </p:spPr>
        <p:txBody>
          <a:bodyPr/>
          <a:lstStyle/>
          <a:p>
            <a:r>
              <a:rPr lang="en-US" sz="3200" b="1" dirty="0">
                <a:solidFill>
                  <a:schemeClr val="accent2">
                    <a:lumMod val="20000"/>
                    <a:lumOff val="80000"/>
                  </a:schemeClr>
                </a:solidFill>
              </a:rPr>
              <a:t>Developing Innovation and Creativity for Business Advantage</a:t>
            </a:r>
            <a:br>
              <a:rPr lang="en-GB" sz="2400" b="1" dirty="0">
                <a:solidFill>
                  <a:schemeClr val="accent2">
                    <a:lumMod val="20000"/>
                    <a:lumOff val="80000"/>
                  </a:schemeClr>
                </a:solidFill>
              </a:rPr>
            </a:br>
            <a:r>
              <a:rPr lang="en-GB" sz="2400" b="1" dirty="0">
                <a:solidFill>
                  <a:schemeClr val="accent2">
                    <a:lumMod val="20000"/>
                    <a:lumOff val="80000"/>
                  </a:schemeClr>
                </a:solidFill>
              </a:rPr>
              <a:t>(BMSW6102)</a:t>
            </a:r>
            <a:br>
              <a:rPr lang="en-US" altLang="en-US" sz="3200" b="1" dirty="0">
                <a:solidFill>
                  <a:schemeClr val="accent2">
                    <a:lumMod val="20000"/>
                    <a:lumOff val="80000"/>
                  </a:schemeClr>
                </a:solidFill>
              </a:rPr>
            </a:br>
            <a:br>
              <a:rPr lang="en-US" altLang="en-US" sz="4000" b="1" dirty="0">
                <a:solidFill>
                  <a:schemeClr val="accent2">
                    <a:lumMod val="20000"/>
                    <a:lumOff val="80000"/>
                  </a:schemeClr>
                </a:solidFill>
              </a:rPr>
            </a:br>
            <a:r>
              <a:rPr lang="en-US" altLang="en-US" sz="2800" b="1" dirty="0">
                <a:solidFill>
                  <a:schemeClr val="accent2">
                    <a:lumMod val="20000"/>
                    <a:lumOff val="80000"/>
                  </a:schemeClr>
                </a:solidFill>
              </a:rPr>
              <a:t>(A) </a:t>
            </a:r>
            <a:r>
              <a:rPr lang="en-GB" altLang="en-US" sz="2400" b="1" dirty="0">
                <a:solidFill>
                  <a:schemeClr val="accent2">
                    <a:lumMod val="20000"/>
                    <a:lumOff val="80000"/>
                  </a:schemeClr>
                </a:solidFill>
              </a:rPr>
              <a:t>INNOVATION, GROWTH &amp; COMPETITION </a:t>
            </a:r>
            <a:br>
              <a:rPr lang="en-GB" altLang="en-US" sz="2400" b="1" dirty="0">
                <a:solidFill>
                  <a:schemeClr val="accent2">
                    <a:lumMod val="20000"/>
                    <a:lumOff val="80000"/>
                  </a:schemeClr>
                </a:solidFill>
              </a:rPr>
            </a:br>
            <a:r>
              <a:rPr lang="en-GB" altLang="en-US" sz="2400" b="1" dirty="0">
                <a:solidFill>
                  <a:schemeClr val="accent2">
                    <a:lumMod val="20000"/>
                    <a:lumOff val="80000"/>
                  </a:schemeClr>
                </a:solidFill>
              </a:rPr>
              <a:t>(B) OPEN AND CLOSED INNOVATION</a:t>
            </a:r>
            <a:endParaRPr lang="en-US"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a:extLst>
              <a:ext uri="{FF2B5EF4-FFF2-40B4-BE49-F238E27FC236}">
                <a16:creationId xmlns:a16="http://schemas.microsoft.com/office/drawing/2014/main" id="{FA316BED-F5D5-43A2-AC48-914FA134C829}"/>
              </a:ext>
            </a:extLst>
          </p:cNvPr>
          <p:cNvSpPr>
            <a:spLocks noGrp="1" noChangeArrowheads="1"/>
          </p:cNvSpPr>
          <p:nvPr>
            <p:ph type="body" idx="1"/>
          </p:nvPr>
        </p:nvSpPr>
        <p:spPr>
          <a:xfrm>
            <a:off x="457200" y="1484784"/>
            <a:ext cx="8229600" cy="4032448"/>
          </a:xfrm>
        </p:spPr>
        <p:txBody>
          <a:bodyPr/>
          <a:lstStyle/>
          <a:p>
            <a:pPr algn="just" eaLnBrk="1" hangingPunct="1">
              <a:lnSpc>
                <a:spcPct val="150000"/>
              </a:lnSpc>
            </a:pPr>
            <a:r>
              <a:rPr lang="en-US" altLang="en-US" sz="2400" dirty="0"/>
              <a:t>Innovation brings economic growth</a:t>
            </a:r>
          </a:p>
          <a:p>
            <a:pPr lvl="1" algn="just" eaLnBrk="1" hangingPunct="1">
              <a:lnSpc>
                <a:spcPct val="150000"/>
              </a:lnSpc>
            </a:pPr>
            <a:r>
              <a:rPr lang="en-US" altLang="en-US" sz="2400" dirty="0"/>
              <a:t>Identifying the causal links assists policy-making</a:t>
            </a:r>
          </a:p>
          <a:p>
            <a:pPr algn="just" eaLnBrk="1" hangingPunct="1">
              <a:lnSpc>
                <a:spcPct val="150000"/>
              </a:lnSpc>
            </a:pPr>
            <a:r>
              <a:rPr lang="en-US" altLang="en-US" sz="2400" dirty="0"/>
              <a:t>Needs proactive public policies and free market forces working together.</a:t>
            </a:r>
          </a:p>
          <a:p>
            <a:pPr algn="just" eaLnBrk="1" hangingPunct="1">
              <a:lnSpc>
                <a:spcPct val="150000"/>
              </a:lnSpc>
            </a:pPr>
            <a:r>
              <a:rPr lang="en-US" altLang="en-US" sz="2400" dirty="0"/>
              <a:t>Inside and market-oriented innovation</a:t>
            </a:r>
          </a:p>
          <a:p>
            <a:pPr lvl="1" algn="just" eaLnBrk="1" hangingPunct="1">
              <a:lnSpc>
                <a:spcPct val="150000"/>
              </a:lnSpc>
            </a:pPr>
            <a:r>
              <a:rPr lang="en-US" altLang="en-US" sz="2400" dirty="0"/>
              <a:t>Distinctions lend much clarity to analyses</a:t>
            </a:r>
          </a:p>
          <a:p>
            <a:pPr algn="just" eaLnBrk="1" hangingPunct="1">
              <a:lnSpc>
                <a:spcPct val="150000"/>
              </a:lnSpc>
            </a:pPr>
            <a:r>
              <a:rPr lang="en-US" altLang="en-US" sz="2400" dirty="0"/>
              <a:t>Open and closed innovation</a:t>
            </a:r>
          </a:p>
        </p:txBody>
      </p:sp>
      <p:sp>
        <p:nvSpPr>
          <p:cNvPr id="6" name="TextBox 5">
            <a:extLst>
              <a:ext uri="{FF2B5EF4-FFF2-40B4-BE49-F238E27FC236}">
                <a16:creationId xmlns:a16="http://schemas.microsoft.com/office/drawing/2014/main" id="{6554F267-69FC-106A-B003-2284E014A8C7}"/>
              </a:ext>
            </a:extLst>
          </p:cNvPr>
          <p:cNvSpPr txBox="1"/>
          <p:nvPr/>
        </p:nvSpPr>
        <p:spPr>
          <a:xfrm>
            <a:off x="2555776" y="572616"/>
            <a:ext cx="4572000" cy="830997"/>
          </a:xfrm>
          <a:prstGeom prst="rect">
            <a:avLst/>
          </a:prstGeom>
          <a:noFill/>
        </p:spPr>
        <p:txBody>
          <a:bodyPr wrap="square">
            <a:spAutoFit/>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a:t>
            </a:r>
            <a:endParaRPr lang="en-GB" sz="4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F270DC43-958F-4469-998F-4F2406ADFF6C}"/>
              </a:ext>
            </a:extLst>
          </p:cNvPr>
          <p:cNvSpPr>
            <a:spLocks noGrp="1"/>
          </p:cNvSpPr>
          <p:nvPr>
            <p:ph type="title"/>
          </p:nvPr>
        </p:nvSpPr>
        <p:spPr>
          <a:xfrm>
            <a:off x="1657350" y="1257300"/>
            <a:ext cx="5829300" cy="628650"/>
          </a:xfrm>
        </p:spPr>
        <p:txBody>
          <a:bodyPr/>
          <a:lstStyle/>
          <a:p>
            <a:pPr eaLnBrk="1" hangingPunct="1"/>
            <a:r>
              <a:rPr lang="en-GB" altLang="en-US" sz="2400"/>
              <a:t>Evaluation criteria:</a:t>
            </a:r>
          </a:p>
        </p:txBody>
      </p:sp>
      <p:sp>
        <p:nvSpPr>
          <p:cNvPr id="12292" name="Slide Number Placeholder 2">
            <a:extLst>
              <a:ext uri="{FF2B5EF4-FFF2-40B4-BE49-F238E27FC236}">
                <a16:creationId xmlns:a16="http://schemas.microsoft.com/office/drawing/2014/main" id="{2E201A69-839F-4E59-A215-722026C90998}"/>
              </a:ext>
            </a:extLst>
          </p:cNvPr>
          <p:cNvSpPr>
            <a:spLocks noGrp="1"/>
          </p:cNvSpPr>
          <p:nvPr>
            <p:ph type="sldNum" sz="quarter" idx="11"/>
          </p:nvPr>
        </p:nvSpPr>
        <p:spPr bwMode="auto">
          <a:xfrm>
            <a:off x="6057900" y="5541169"/>
            <a:ext cx="1600200" cy="357188"/>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FontTx/>
              <a:buNone/>
            </a:pPr>
            <a:fld id="{BA1B2C69-5F6E-4CDD-912F-C2CC255CE541}" type="slidenum">
              <a:rPr lang="en-US" altLang="en-US" sz="1050">
                <a:latin typeface="Arial" panose="020B0604020202020204" pitchFamily="34" charset="0"/>
              </a:rPr>
              <a:pPr fontAlgn="base">
                <a:spcBef>
                  <a:spcPct val="0"/>
                </a:spcBef>
                <a:spcAft>
                  <a:spcPct val="0"/>
                </a:spcAft>
                <a:buFontTx/>
                <a:buNone/>
              </a:pPr>
              <a:t>3</a:t>
            </a:fld>
            <a:endParaRPr lang="en-US" altLang="en-US" sz="1050">
              <a:latin typeface="Arial" panose="020B0604020202020204" pitchFamily="34" charset="0"/>
            </a:endParaRPr>
          </a:p>
        </p:txBody>
      </p:sp>
      <p:pic>
        <p:nvPicPr>
          <p:cNvPr id="12293" name="Picture 7">
            <a:extLst>
              <a:ext uri="{FF2B5EF4-FFF2-40B4-BE49-F238E27FC236}">
                <a16:creationId xmlns:a16="http://schemas.microsoft.com/office/drawing/2014/main" id="{0C5126A3-A4C8-4648-A099-5A37832CBD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714" t="24760" r="30287" b="27574"/>
          <a:stretch>
            <a:fillRect/>
          </a:stretch>
        </p:blipFill>
        <p:spPr bwMode="auto">
          <a:xfrm>
            <a:off x="395536" y="764704"/>
            <a:ext cx="8009390" cy="499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13">
            <a:extLst>
              <a:ext uri="{FF2B5EF4-FFF2-40B4-BE49-F238E27FC236}">
                <a16:creationId xmlns:a16="http://schemas.microsoft.com/office/drawing/2014/main" id="{9F1DC3BE-E3D8-4300-AAB8-7151F94817CA}"/>
              </a:ext>
            </a:extLst>
          </p:cNvPr>
          <p:cNvSpPr txBox="1">
            <a:spLocks noChangeArrowheads="1"/>
          </p:cNvSpPr>
          <p:nvPr/>
        </p:nvSpPr>
        <p:spPr bwMode="auto">
          <a:xfrm>
            <a:off x="179512" y="206787"/>
            <a:ext cx="8820472" cy="501773"/>
          </a:xfrm>
          <a:prstGeom prst="rect">
            <a:avLst/>
          </a:prstGeom>
          <a:noFill/>
          <a:ln w="9525">
            <a:solidFill>
              <a:schemeClr val="tx1"/>
            </a:solidFill>
            <a:miter lim="800000"/>
            <a:headEnd/>
            <a:tailEnd/>
          </a:ln>
          <a:effectLst/>
        </p:spPr>
        <p:txBody>
          <a:bodyPr wrap="square" lIns="67500" tIns="35100" rIns="67500" bIns="35100" anchor="ctr">
            <a:spAutoFit/>
          </a:bodyPr>
          <a:lstStyle/>
          <a:p>
            <a:pPr algn="ctr">
              <a:spcBef>
                <a:spcPct val="50000"/>
              </a:spcBef>
            </a:pPr>
            <a:r>
              <a:rPr lang="en-GB" altLang="en-US" sz="2800" b="1" dirty="0"/>
              <a:t>Changing Economic era: </a:t>
            </a:r>
            <a:endParaRPr lang="en-US" altLang="en-US" sz="2800" b="1" dirty="0"/>
          </a:p>
        </p:txBody>
      </p:sp>
    </p:spTree>
    <p:extLst>
      <p:ext uri="{BB962C8B-B14F-4D97-AF65-F5344CB8AC3E}">
        <p14:creationId xmlns:p14="http://schemas.microsoft.com/office/powerpoint/2010/main" val="4970399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14">
            <a:extLst>
              <a:ext uri="{FF2B5EF4-FFF2-40B4-BE49-F238E27FC236}">
                <a16:creationId xmlns:a16="http://schemas.microsoft.com/office/drawing/2014/main" id="{526A229E-033D-4EA0-9569-03E830CF026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9525" y="2689225"/>
            <a:ext cx="1201738"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Content Placeholder 1">
            <a:extLst>
              <a:ext uri="{FF2B5EF4-FFF2-40B4-BE49-F238E27FC236}">
                <a16:creationId xmlns:a16="http://schemas.microsoft.com/office/drawing/2014/main" id="{1B294F68-A563-614F-9425-D4000FA8737D}"/>
              </a:ext>
            </a:extLst>
          </p:cNvPr>
          <p:cNvSpPr>
            <a:spLocks noGrp="1"/>
          </p:cNvSpPr>
          <p:nvPr>
            <p:ph idx="1"/>
          </p:nvPr>
        </p:nvSpPr>
        <p:spPr>
          <a:xfrm>
            <a:off x="555626" y="1636712"/>
            <a:ext cx="6515100" cy="5133975"/>
          </a:xfrm>
        </p:spPr>
        <p:txBody>
          <a:bodyPr>
            <a:normAutofit/>
          </a:bodyPr>
          <a:lstStyle/>
          <a:p>
            <a:pPr>
              <a:defRPr/>
            </a:pPr>
            <a:r>
              <a:rPr lang="en-US" sz="2400" dirty="0"/>
              <a:t>a taxi in 5 minutes</a:t>
            </a:r>
          </a:p>
          <a:p>
            <a:pPr>
              <a:defRPr/>
            </a:pPr>
            <a:r>
              <a:rPr lang="en-US" sz="2400" dirty="0"/>
              <a:t>a pizza in 20 minutes</a:t>
            </a:r>
          </a:p>
          <a:p>
            <a:pPr>
              <a:defRPr/>
            </a:pPr>
            <a:r>
              <a:rPr lang="en-US" sz="2400" dirty="0"/>
              <a:t>groceries in 60 minutes</a:t>
            </a:r>
          </a:p>
          <a:p>
            <a:pPr>
              <a:defRPr/>
            </a:pPr>
            <a:r>
              <a:rPr lang="en-US" sz="2400" dirty="0"/>
              <a:t>search results in 0.3 seconds</a:t>
            </a:r>
          </a:p>
          <a:p>
            <a:pPr>
              <a:defRPr/>
            </a:pPr>
            <a:r>
              <a:rPr lang="en-US" sz="2400" dirty="0"/>
              <a:t>content on demand</a:t>
            </a:r>
          </a:p>
          <a:p>
            <a:pPr>
              <a:defRPr/>
            </a:pPr>
            <a:r>
              <a:rPr lang="en-US" sz="2400" dirty="0"/>
              <a:t>not to stand in line at a supermarket</a:t>
            </a:r>
          </a:p>
          <a:p>
            <a:pPr>
              <a:defRPr/>
            </a:pPr>
            <a:r>
              <a:rPr lang="en-US" sz="2400" dirty="0"/>
              <a:t>not to pay cash</a:t>
            </a:r>
          </a:p>
          <a:p>
            <a:pPr>
              <a:defRPr/>
            </a:pPr>
            <a:r>
              <a:rPr lang="en-US" sz="2400" dirty="0"/>
              <a:t>immediate answer to questions</a:t>
            </a:r>
          </a:p>
          <a:p>
            <a:pPr marL="0" indent="0">
              <a:buFontTx/>
              <a:buNone/>
              <a:defRPr/>
            </a:pPr>
            <a:endParaRPr lang="en-US" sz="2400" dirty="0"/>
          </a:p>
          <a:p>
            <a:pPr>
              <a:defRPr/>
            </a:pPr>
            <a:endParaRPr lang="en-US" dirty="0"/>
          </a:p>
        </p:txBody>
      </p:sp>
      <p:sp>
        <p:nvSpPr>
          <p:cNvPr id="7172" name="Title 2">
            <a:extLst>
              <a:ext uri="{FF2B5EF4-FFF2-40B4-BE49-F238E27FC236}">
                <a16:creationId xmlns:a16="http://schemas.microsoft.com/office/drawing/2014/main" id="{104225F1-0D87-444A-8CC8-603897E05EFA}"/>
              </a:ext>
            </a:extLst>
          </p:cNvPr>
          <p:cNvSpPr>
            <a:spLocks noGrp="1" noChangeArrowheads="1"/>
          </p:cNvSpPr>
          <p:nvPr>
            <p:ph type="title"/>
          </p:nvPr>
        </p:nvSpPr>
        <p:spPr>
          <a:xfrm>
            <a:off x="449263" y="176213"/>
            <a:ext cx="8567737" cy="1325562"/>
          </a:xfrm>
        </p:spPr>
        <p:txBody>
          <a:bodyPr/>
          <a:lstStyle/>
          <a:p>
            <a:r>
              <a:rPr lang="en-US" altLang="en-US" b="1" dirty="0">
                <a:latin typeface="Tahoma" panose="020B0604030504040204" pitchFamily="34" charset="0"/>
                <a:cs typeface="Tahoma" panose="020B0604030504040204" pitchFamily="34" charset="0"/>
              </a:rPr>
              <a:t>Today’s consumers are demanding more than ever…</a:t>
            </a:r>
          </a:p>
        </p:txBody>
      </p:sp>
      <p:pic>
        <p:nvPicPr>
          <p:cNvPr id="7173" name="Picture 4">
            <a:extLst>
              <a:ext uri="{FF2B5EF4-FFF2-40B4-BE49-F238E27FC236}">
                <a16:creationId xmlns:a16="http://schemas.microsoft.com/office/drawing/2014/main" id="{8956744E-810F-4250-9085-48C959CFE13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86688" y="1501775"/>
            <a:ext cx="887412"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6">
            <a:extLst>
              <a:ext uri="{FF2B5EF4-FFF2-40B4-BE49-F238E27FC236}">
                <a16:creationId xmlns:a16="http://schemas.microsoft.com/office/drawing/2014/main" id="{F677109D-8015-485B-A787-8B01490F90D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789863" y="1966913"/>
            <a:ext cx="881062"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5" name="Picture 8">
            <a:extLst>
              <a:ext uri="{FF2B5EF4-FFF2-40B4-BE49-F238E27FC236}">
                <a16:creationId xmlns:a16="http://schemas.microsoft.com/office/drawing/2014/main" id="{3A7F2AFB-A7E8-454D-9B6B-A12A5EC0195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10500" y="2357438"/>
            <a:ext cx="839788" cy="531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6" name="Picture 16">
            <a:extLst>
              <a:ext uri="{FF2B5EF4-FFF2-40B4-BE49-F238E27FC236}">
                <a16:creationId xmlns:a16="http://schemas.microsoft.com/office/drawing/2014/main" id="{D50FA9DC-1606-4A53-9E99-7EA61F3F83EF}"/>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104063" y="3113088"/>
            <a:ext cx="815975"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7" name="Picture 18">
            <a:extLst>
              <a:ext uri="{FF2B5EF4-FFF2-40B4-BE49-F238E27FC236}">
                <a16:creationId xmlns:a16="http://schemas.microsoft.com/office/drawing/2014/main" id="{A1C666D8-12AE-4CBA-8FAE-30F41CF68F03}"/>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045450" y="3163888"/>
            <a:ext cx="3698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8" name="Picture 20">
            <a:extLst>
              <a:ext uri="{FF2B5EF4-FFF2-40B4-BE49-F238E27FC236}">
                <a16:creationId xmlns:a16="http://schemas.microsoft.com/office/drawing/2014/main" id="{2C7F0A94-9C6D-41A7-B3C4-E2F7BC5E3889}"/>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953375" y="3576638"/>
            <a:ext cx="554038" cy="290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9" name="Picture 24">
            <a:extLst>
              <a:ext uri="{FF2B5EF4-FFF2-40B4-BE49-F238E27FC236}">
                <a16:creationId xmlns:a16="http://schemas.microsoft.com/office/drawing/2014/main" id="{145A60CD-C19D-4B14-89EA-40331BEC2F76}"/>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8069263" y="3883025"/>
            <a:ext cx="322262"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80" name="Picture 5">
            <a:extLst>
              <a:ext uri="{FF2B5EF4-FFF2-40B4-BE49-F238E27FC236}">
                <a16:creationId xmlns:a16="http://schemas.microsoft.com/office/drawing/2014/main" id="{8A30CC85-6C2D-4282-B356-ACC1BE9E928F}"/>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7231063" y="3825875"/>
            <a:ext cx="608012" cy="50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81" name="Picture 22">
            <a:extLst>
              <a:ext uri="{FF2B5EF4-FFF2-40B4-BE49-F238E27FC236}">
                <a16:creationId xmlns:a16="http://schemas.microsoft.com/office/drawing/2014/main" id="{2AA73BD2-B252-4D56-B9BD-95075EDB626B}"/>
              </a:ext>
            </a:extLst>
          </p:cNvPr>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7237413" y="3538538"/>
            <a:ext cx="530225" cy="344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DDC05EC7-B044-4A30-846A-7D89A70DB657}"/>
              </a:ext>
            </a:extLst>
          </p:cNvPr>
          <p:cNvSpPr>
            <a:spLocks noGrp="1" noChangeArrowheads="1"/>
          </p:cNvSpPr>
          <p:nvPr>
            <p:ph type="title"/>
          </p:nvPr>
        </p:nvSpPr>
        <p:spPr>
          <a:xfrm>
            <a:off x="342900" y="0"/>
            <a:ext cx="8382000" cy="1143000"/>
          </a:xfrm>
        </p:spPr>
        <p:txBody>
          <a:bodyPr/>
          <a:lstStyle/>
          <a:p>
            <a:pPr eaLnBrk="1" hangingPunct="1"/>
            <a:r>
              <a:rPr lang="en-US" altLang="en-US" sz="3800" b="1" dirty="0"/>
              <a:t>Innovation brings economic growth</a:t>
            </a:r>
          </a:p>
        </p:txBody>
      </p:sp>
      <p:sp>
        <p:nvSpPr>
          <p:cNvPr id="10243" name="Rectangle 3">
            <a:extLst>
              <a:ext uri="{FF2B5EF4-FFF2-40B4-BE49-F238E27FC236}">
                <a16:creationId xmlns:a16="http://schemas.microsoft.com/office/drawing/2014/main" id="{871CD049-289E-4008-AAD2-79A4232CE3BD}"/>
              </a:ext>
            </a:extLst>
          </p:cNvPr>
          <p:cNvSpPr>
            <a:spLocks noGrp="1" noChangeArrowheads="1"/>
          </p:cNvSpPr>
          <p:nvPr>
            <p:ph type="body" idx="1"/>
          </p:nvPr>
        </p:nvSpPr>
        <p:spPr>
          <a:xfrm>
            <a:off x="381000" y="990600"/>
            <a:ext cx="8305800" cy="4876800"/>
          </a:xfrm>
        </p:spPr>
        <p:txBody>
          <a:bodyPr/>
          <a:lstStyle/>
          <a:p>
            <a:pPr eaLnBrk="1" hangingPunct="1">
              <a:lnSpc>
                <a:spcPct val="90000"/>
              </a:lnSpc>
            </a:pPr>
            <a:r>
              <a:rPr lang="en-US" altLang="en-US" dirty="0"/>
              <a:t>The innovations and productivity brought by knowledge have caused (far) more than 50% of historical economic growth.</a:t>
            </a:r>
          </a:p>
          <a:p>
            <a:pPr algn="ctr" eaLnBrk="1" hangingPunct="1">
              <a:lnSpc>
                <a:spcPct val="90000"/>
              </a:lnSpc>
            </a:pPr>
            <a:r>
              <a:rPr lang="en-US" altLang="en-US" b="1" dirty="0"/>
              <a:t>HOW?</a:t>
            </a:r>
          </a:p>
          <a:p>
            <a:pPr lvl="1" eaLnBrk="1" hangingPunct="1">
              <a:lnSpc>
                <a:spcPct val="90000"/>
              </a:lnSpc>
            </a:pPr>
            <a:r>
              <a:rPr lang="en-US" altLang="en-US" dirty="0"/>
              <a:t>Enhanced effectiveness of physical capital</a:t>
            </a:r>
          </a:p>
          <a:p>
            <a:pPr lvl="1" eaLnBrk="1" hangingPunct="1">
              <a:lnSpc>
                <a:spcPct val="90000"/>
              </a:lnSpc>
            </a:pPr>
            <a:r>
              <a:rPr lang="en-US" altLang="en-US" dirty="0"/>
              <a:t>Complementarities with </a:t>
            </a:r>
            <a:r>
              <a:rPr lang="en-US" altLang="en-US" dirty="0" err="1"/>
              <a:t>labour</a:t>
            </a:r>
            <a:endParaRPr lang="en-US" altLang="en-US" dirty="0"/>
          </a:p>
          <a:p>
            <a:pPr lvl="1" eaLnBrk="1" hangingPunct="1">
              <a:lnSpc>
                <a:spcPct val="90000"/>
              </a:lnSpc>
            </a:pPr>
            <a:r>
              <a:rPr lang="en-US" altLang="en-US" dirty="0"/>
              <a:t>Magnified productivity of human capital</a:t>
            </a:r>
          </a:p>
          <a:p>
            <a:pPr lvl="1" eaLnBrk="1" hangingPunct="1">
              <a:lnSpc>
                <a:spcPct val="90000"/>
              </a:lnSpc>
            </a:pPr>
            <a:r>
              <a:rPr lang="en-US" altLang="en-US" dirty="0"/>
              <a:t>Incentive for further investments in intellectual, physical and human capital – “endogenous growth” (i.e. growth from within) </a:t>
            </a:r>
          </a:p>
          <a:p>
            <a:pPr eaLnBrk="1" hangingPunct="1">
              <a:lnSpc>
                <a:spcPct val="90000"/>
              </a:lnSpc>
              <a:buFontTx/>
              <a:buNone/>
            </a:pPr>
            <a:endParaRPr lang="en-US"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92BAC095-09AD-4588-BF53-594AC0785C13}"/>
              </a:ext>
            </a:extLst>
          </p:cNvPr>
          <p:cNvSpPr>
            <a:spLocks noGrp="1" noChangeArrowheads="1"/>
          </p:cNvSpPr>
          <p:nvPr>
            <p:ph type="title"/>
          </p:nvPr>
        </p:nvSpPr>
        <p:spPr>
          <a:xfrm>
            <a:off x="457200" y="274638"/>
            <a:ext cx="8229600" cy="868362"/>
          </a:xfrm>
        </p:spPr>
        <p:txBody>
          <a:bodyPr/>
          <a:lstStyle/>
          <a:p>
            <a:pPr eaLnBrk="1" hangingPunct="1"/>
            <a:r>
              <a:rPr lang="en-US" altLang="en-US" sz="3600"/>
              <a:t>   </a:t>
            </a:r>
            <a:r>
              <a:rPr lang="en-US" altLang="en-US" sz="3200" b="1"/>
              <a:t>The “Four Pillars of the Knowledge                                     Economy</a:t>
            </a:r>
            <a:r>
              <a:rPr lang="en-US" altLang="en-US" sz="3600" b="1"/>
              <a:t>”</a:t>
            </a:r>
            <a:r>
              <a:rPr lang="en-US" altLang="en-US" sz="3600"/>
              <a:t>        </a:t>
            </a:r>
          </a:p>
        </p:txBody>
      </p:sp>
      <p:pic>
        <p:nvPicPr>
          <p:cNvPr id="18435" name="Picture 5" descr="pillars3">
            <a:extLst>
              <a:ext uri="{FF2B5EF4-FFF2-40B4-BE49-F238E27FC236}">
                <a16:creationId xmlns:a16="http://schemas.microsoft.com/office/drawing/2014/main" id="{DB25A40F-F580-441F-AE6B-9BC341A4CEBE}"/>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5405437" y="1265237"/>
            <a:ext cx="2992438" cy="353191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8436" name="Text Box 7">
            <a:extLst>
              <a:ext uri="{FF2B5EF4-FFF2-40B4-BE49-F238E27FC236}">
                <a16:creationId xmlns:a16="http://schemas.microsoft.com/office/drawing/2014/main" id="{BC0EE3A5-943E-4EB4-82FF-C749194E10A3}"/>
              </a:ext>
            </a:extLst>
          </p:cNvPr>
          <p:cNvSpPr txBox="1">
            <a:spLocks noChangeArrowheads="1"/>
          </p:cNvSpPr>
          <p:nvPr/>
        </p:nvSpPr>
        <p:spPr bwMode="auto">
          <a:xfrm>
            <a:off x="746125" y="1712913"/>
            <a:ext cx="359727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18437" name="Text Box 8">
            <a:extLst>
              <a:ext uri="{FF2B5EF4-FFF2-40B4-BE49-F238E27FC236}">
                <a16:creationId xmlns:a16="http://schemas.microsoft.com/office/drawing/2014/main" id="{9D1922A1-CD43-4408-9976-D146DFED020B}"/>
              </a:ext>
            </a:extLst>
          </p:cNvPr>
          <p:cNvSpPr txBox="1">
            <a:spLocks noChangeArrowheads="1"/>
          </p:cNvSpPr>
          <p:nvPr/>
        </p:nvSpPr>
        <p:spPr bwMode="auto">
          <a:xfrm>
            <a:off x="457200" y="1507700"/>
            <a:ext cx="4250432"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342900" indent="-342900" eaLnBrk="1" hangingPunct="1">
              <a:spcBef>
                <a:spcPct val="0"/>
              </a:spcBef>
              <a:buFont typeface="Arial" panose="020B0604020202020204" pitchFamily="34" charset="0"/>
              <a:buChar char="•"/>
            </a:pPr>
            <a:r>
              <a:rPr lang="en-US" altLang="en-US" sz="2400" dirty="0"/>
              <a:t>Education and training</a:t>
            </a:r>
          </a:p>
          <a:p>
            <a:pPr marL="342900" indent="-342900" eaLnBrk="1" hangingPunct="1">
              <a:spcBef>
                <a:spcPct val="0"/>
              </a:spcBef>
              <a:buFont typeface="Arial" panose="020B0604020202020204" pitchFamily="34" charset="0"/>
              <a:buChar char="•"/>
            </a:pPr>
            <a:endParaRPr lang="en-US" altLang="en-US" sz="2400" dirty="0"/>
          </a:p>
          <a:p>
            <a:pPr marL="342900" indent="-342900" eaLnBrk="1" hangingPunct="1">
              <a:spcBef>
                <a:spcPct val="0"/>
              </a:spcBef>
              <a:buFont typeface="Arial" panose="020B0604020202020204" pitchFamily="34" charset="0"/>
              <a:buChar char="•"/>
            </a:pPr>
            <a:r>
              <a:rPr lang="en-US" altLang="en-US" sz="2400" dirty="0"/>
              <a:t>Information infrastructure</a:t>
            </a:r>
          </a:p>
          <a:p>
            <a:pPr marL="342900" indent="-342900" eaLnBrk="1" hangingPunct="1">
              <a:spcBef>
                <a:spcPct val="0"/>
              </a:spcBef>
              <a:buFont typeface="Arial" panose="020B0604020202020204" pitchFamily="34" charset="0"/>
              <a:buChar char="•"/>
            </a:pPr>
            <a:endParaRPr lang="en-US" altLang="en-US" sz="2400" dirty="0"/>
          </a:p>
          <a:p>
            <a:pPr marL="342900" indent="-342900" eaLnBrk="1" hangingPunct="1">
              <a:spcBef>
                <a:spcPct val="0"/>
              </a:spcBef>
              <a:buFont typeface="Arial" panose="020B0604020202020204" pitchFamily="34" charset="0"/>
              <a:buChar char="•"/>
            </a:pPr>
            <a:r>
              <a:rPr lang="en-US" altLang="en-US" sz="2400" dirty="0"/>
              <a:t>Innovation systems</a:t>
            </a:r>
          </a:p>
          <a:p>
            <a:pPr marL="342900" indent="-342900" eaLnBrk="1" hangingPunct="1">
              <a:spcBef>
                <a:spcPct val="0"/>
              </a:spcBef>
              <a:buFont typeface="Arial" panose="020B0604020202020204" pitchFamily="34" charset="0"/>
              <a:buChar char="•"/>
            </a:pPr>
            <a:endParaRPr lang="en-US" altLang="en-US" sz="2400" dirty="0"/>
          </a:p>
          <a:p>
            <a:pPr marL="342900" indent="-342900" eaLnBrk="1" hangingPunct="1">
              <a:spcBef>
                <a:spcPct val="0"/>
              </a:spcBef>
              <a:buFont typeface="Arial" panose="020B0604020202020204" pitchFamily="34" charset="0"/>
              <a:buChar char="•"/>
            </a:pPr>
            <a:r>
              <a:rPr lang="en-US" altLang="en-US" sz="2400" dirty="0"/>
              <a:t>Economic incentives and the institutional regime</a:t>
            </a:r>
          </a:p>
        </p:txBody>
      </p:sp>
      <p:sp>
        <p:nvSpPr>
          <p:cNvPr id="18438" name="Rectangle 10">
            <a:extLst>
              <a:ext uri="{FF2B5EF4-FFF2-40B4-BE49-F238E27FC236}">
                <a16:creationId xmlns:a16="http://schemas.microsoft.com/office/drawing/2014/main" id="{A3C8D235-1FD4-4CFD-96BF-34FD08A1BBAB}"/>
              </a:ext>
            </a:extLst>
          </p:cNvPr>
          <p:cNvSpPr>
            <a:spLocks noChangeArrowheads="1"/>
          </p:cNvSpPr>
          <p:nvPr/>
        </p:nvSpPr>
        <p:spPr bwMode="auto">
          <a:xfrm>
            <a:off x="609600" y="4891281"/>
            <a:ext cx="7274768"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sz="2400" b="1" dirty="0"/>
              <a:t>Need proactive policies and market forces working together</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BBE1B8DC-60A0-4244-9D79-A1FC4E208C6A}"/>
              </a:ext>
            </a:extLst>
          </p:cNvPr>
          <p:cNvSpPr>
            <a:spLocks noGrp="1" noChangeArrowheads="1"/>
          </p:cNvSpPr>
          <p:nvPr>
            <p:ph type="title"/>
          </p:nvPr>
        </p:nvSpPr>
        <p:spPr>
          <a:xfrm>
            <a:off x="251520" y="14629"/>
            <a:ext cx="8731696" cy="1143000"/>
          </a:xfrm>
        </p:spPr>
        <p:txBody>
          <a:bodyPr/>
          <a:lstStyle/>
          <a:p>
            <a:pPr eaLnBrk="1" hangingPunct="1"/>
            <a:r>
              <a:rPr lang="en-US" altLang="en-US" sz="3600" b="1" dirty="0"/>
              <a:t>Inside and market-oriented innovation</a:t>
            </a:r>
          </a:p>
        </p:txBody>
      </p:sp>
      <p:sp>
        <p:nvSpPr>
          <p:cNvPr id="20483" name="Rectangle 3">
            <a:extLst>
              <a:ext uri="{FF2B5EF4-FFF2-40B4-BE49-F238E27FC236}">
                <a16:creationId xmlns:a16="http://schemas.microsoft.com/office/drawing/2014/main" id="{84E0F5C1-4DFF-4B86-BC81-D30B6E4434F3}"/>
              </a:ext>
            </a:extLst>
          </p:cNvPr>
          <p:cNvSpPr>
            <a:spLocks noGrp="1" noChangeArrowheads="1"/>
          </p:cNvSpPr>
          <p:nvPr>
            <p:ph type="body" idx="1"/>
          </p:nvPr>
        </p:nvSpPr>
        <p:spPr>
          <a:xfrm>
            <a:off x="323528" y="980728"/>
            <a:ext cx="8229600" cy="4572000"/>
          </a:xfrm>
        </p:spPr>
        <p:txBody>
          <a:bodyPr/>
          <a:lstStyle/>
          <a:p>
            <a:pPr eaLnBrk="1" hangingPunct="1">
              <a:lnSpc>
                <a:spcPct val="90000"/>
              </a:lnSpc>
              <a:buFont typeface="Symbol" panose="05050102010706020507" pitchFamily="18" charset="2"/>
              <a:buChar char=""/>
            </a:pPr>
            <a:r>
              <a:rPr lang="en-US" altLang="en-US" sz="2800" dirty="0"/>
              <a:t>Market-oriented innovations </a:t>
            </a:r>
            <a:r>
              <a:rPr lang="en-US" altLang="en-US" sz="2800" dirty="0">
                <a:solidFill>
                  <a:srgbClr val="FF0000"/>
                </a:solidFill>
              </a:rPr>
              <a:t>apply to the products and services sold into the market</a:t>
            </a:r>
            <a:r>
              <a:rPr lang="en-US" altLang="en-US" sz="2800" dirty="0"/>
              <a:t>.</a:t>
            </a:r>
          </a:p>
          <a:p>
            <a:pPr lvl="1" eaLnBrk="1" hangingPunct="1">
              <a:lnSpc>
                <a:spcPct val="90000"/>
              </a:lnSpc>
              <a:buFont typeface="Symbol" panose="05050102010706020507" pitchFamily="18" charset="2"/>
              <a:buChar char=""/>
            </a:pPr>
            <a:r>
              <a:rPr lang="en-US" altLang="en-US" sz="2400" dirty="0"/>
              <a:t>New outputs may also require new internal modes of operation.</a:t>
            </a:r>
          </a:p>
          <a:p>
            <a:pPr eaLnBrk="1" hangingPunct="1">
              <a:lnSpc>
                <a:spcPct val="90000"/>
              </a:lnSpc>
              <a:buFont typeface="Symbol" panose="05050102010706020507" pitchFamily="18" charset="2"/>
              <a:buChar char=""/>
            </a:pPr>
            <a:r>
              <a:rPr lang="en-US" altLang="en-US" sz="2800" dirty="0"/>
              <a:t>Inside-oriented innovations apply to </a:t>
            </a:r>
            <a:r>
              <a:rPr lang="en-US" altLang="en-US" sz="2800" dirty="0">
                <a:solidFill>
                  <a:srgbClr val="FF0000"/>
                </a:solidFill>
              </a:rPr>
              <a:t>the inner workings of an enterprise.</a:t>
            </a:r>
            <a:endParaRPr lang="en-US" altLang="en-US" sz="2800" dirty="0"/>
          </a:p>
          <a:p>
            <a:pPr lvl="1" eaLnBrk="1" hangingPunct="1">
              <a:lnSpc>
                <a:spcPct val="90000"/>
              </a:lnSpc>
              <a:buFont typeface="Symbol" panose="05050102010706020507" pitchFamily="18" charset="2"/>
              <a:buChar char=""/>
            </a:pPr>
            <a:r>
              <a:rPr lang="en-US" altLang="en-US" sz="2400" dirty="0"/>
              <a:t>are aimed at improving productivity and performance through establishment or change of best practices;</a:t>
            </a:r>
          </a:p>
          <a:p>
            <a:pPr lvl="1" eaLnBrk="1" hangingPunct="1">
              <a:lnSpc>
                <a:spcPct val="90000"/>
              </a:lnSpc>
              <a:buFont typeface="Symbol" panose="05050102010706020507" pitchFamily="18" charset="2"/>
              <a:buChar char=""/>
            </a:pPr>
            <a:r>
              <a:rPr lang="en-US" altLang="en-US" sz="2400" dirty="0"/>
              <a:t>include process innovations that apply to manufacturing technology but extend to services providing organisations as well. </a:t>
            </a:r>
          </a:p>
          <a:p>
            <a:pPr eaLnBrk="1" hangingPunct="1">
              <a:lnSpc>
                <a:spcPct val="90000"/>
              </a:lnSpc>
            </a:pPr>
            <a:endParaRPr lang="en-US" altLang="en-US" sz="2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79929-845A-4356-89AB-9D719109C6A9}"/>
              </a:ext>
            </a:extLst>
          </p:cNvPr>
          <p:cNvSpPr>
            <a:spLocks noGrp="1"/>
          </p:cNvSpPr>
          <p:nvPr>
            <p:ph type="title"/>
          </p:nvPr>
        </p:nvSpPr>
        <p:spPr>
          <a:xfrm>
            <a:off x="120278" y="0"/>
            <a:ext cx="8229600" cy="1143000"/>
          </a:xfrm>
        </p:spPr>
        <p:txBody>
          <a:bodyPr/>
          <a:lstStyle/>
          <a:p>
            <a:r>
              <a:rPr lang="en-US" dirty="0"/>
              <a:t>Examples</a:t>
            </a:r>
            <a:endParaRPr lang="en-GB" dirty="0"/>
          </a:p>
        </p:txBody>
      </p:sp>
      <p:sp>
        <p:nvSpPr>
          <p:cNvPr id="3" name="Content Placeholder 2">
            <a:extLst>
              <a:ext uri="{FF2B5EF4-FFF2-40B4-BE49-F238E27FC236}">
                <a16:creationId xmlns:a16="http://schemas.microsoft.com/office/drawing/2014/main" id="{B8F090FF-7F24-43C9-BCCA-CB31BDC8AE6B}"/>
              </a:ext>
            </a:extLst>
          </p:cNvPr>
          <p:cNvSpPr>
            <a:spLocks noGrp="1"/>
          </p:cNvSpPr>
          <p:nvPr>
            <p:ph idx="1"/>
          </p:nvPr>
        </p:nvSpPr>
        <p:spPr>
          <a:xfrm>
            <a:off x="109240" y="1417638"/>
            <a:ext cx="8783240" cy="4315618"/>
          </a:xfrm>
        </p:spPr>
        <p:txBody>
          <a:bodyPr/>
          <a:lstStyle/>
          <a:p>
            <a:r>
              <a:rPr lang="en-US" sz="2400" dirty="0"/>
              <a:t>For example, if a car company engages in </a:t>
            </a:r>
            <a:r>
              <a:rPr lang="en-US" sz="2400" dirty="0">
                <a:solidFill>
                  <a:srgbClr val="FF0000"/>
                </a:solidFill>
              </a:rPr>
              <a:t>market-oriented innovation</a:t>
            </a:r>
            <a:r>
              <a:rPr lang="en-US" sz="2400" dirty="0"/>
              <a:t>, it will research what consumers most want and need in a car rather than produce models meant to follow the trends of other manufacturers.</a:t>
            </a:r>
          </a:p>
          <a:p>
            <a:r>
              <a:rPr lang="en-US" sz="2400" dirty="0"/>
              <a:t>On the other hand, </a:t>
            </a:r>
            <a:r>
              <a:rPr lang="en-US" sz="2400" dirty="0">
                <a:solidFill>
                  <a:srgbClr val="FF0000"/>
                </a:solidFill>
              </a:rPr>
              <a:t>inside-oriented innovation </a:t>
            </a:r>
            <a:r>
              <a:rPr lang="en-US" sz="2400" dirty="0"/>
              <a:t>is not directly related to the final products or services, it is related to the process of making/delivering a particular product or service. For example, an innovative recruitment process, an innovative performance appraisal process, an innovative use of existing technologies, etc.   </a:t>
            </a:r>
          </a:p>
          <a:p>
            <a:endParaRPr lang="en-GB" dirty="0"/>
          </a:p>
        </p:txBody>
      </p:sp>
      <p:sp>
        <p:nvSpPr>
          <p:cNvPr id="4" name="Date Placeholder 3">
            <a:extLst>
              <a:ext uri="{FF2B5EF4-FFF2-40B4-BE49-F238E27FC236}">
                <a16:creationId xmlns:a16="http://schemas.microsoft.com/office/drawing/2014/main" id="{CF618BB9-D087-4AAD-AB96-55C8AA97ABBE}"/>
              </a:ext>
            </a:extLst>
          </p:cNvPr>
          <p:cNvSpPr>
            <a:spLocks noGrp="1"/>
          </p:cNvSpPr>
          <p:nvPr>
            <p:ph type="dt" sz="half" idx="10"/>
          </p:nvPr>
        </p:nvSpPr>
        <p:spPr/>
        <p:txBody>
          <a:bodyPr/>
          <a:lstStyle/>
          <a:p>
            <a:pPr>
              <a:defRPr/>
            </a:pPr>
            <a:fld id="{2303D31F-598B-47EE-BA37-93F097A3D676}" type="datetime1">
              <a:rPr lang="en-GB" altLang="en-US" smtClean="0"/>
              <a:pPr>
                <a:defRPr/>
              </a:pPr>
              <a:t>12/06/2022</a:t>
            </a:fld>
            <a:endParaRPr lang="en-GB" altLang="en-US"/>
          </a:p>
        </p:txBody>
      </p:sp>
      <p:sp>
        <p:nvSpPr>
          <p:cNvPr id="5" name="Slide Number Placeholder 4">
            <a:extLst>
              <a:ext uri="{FF2B5EF4-FFF2-40B4-BE49-F238E27FC236}">
                <a16:creationId xmlns:a16="http://schemas.microsoft.com/office/drawing/2014/main" id="{E3A86EDE-6913-41BA-8FD2-1ACA8965C596}"/>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9848577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3"/>
          <p:cNvSpPr>
            <a:spLocks noChangeArrowheads="1"/>
          </p:cNvSpPr>
          <p:nvPr/>
        </p:nvSpPr>
        <p:spPr bwMode="auto">
          <a:xfrm>
            <a:off x="552450" y="2133600"/>
            <a:ext cx="80660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tabLst>
                <a:tab pos="228600" algn="l"/>
              </a:tabLst>
              <a:defRPr>
                <a:solidFill>
                  <a:schemeClr val="tx1"/>
                </a:solidFill>
                <a:latin typeface="Arial" panose="020B0604020202020204" pitchFamily="34" charset="0"/>
                <a:cs typeface="Arial" panose="020B0604020202020204" pitchFamily="34" charset="0"/>
              </a:defRPr>
            </a:lvl1pPr>
            <a:lvl2pPr marL="742950" indent="-285750">
              <a:tabLst>
                <a:tab pos="228600" algn="l"/>
              </a:tabLst>
              <a:defRPr>
                <a:solidFill>
                  <a:schemeClr val="tx1"/>
                </a:solidFill>
                <a:latin typeface="Arial" panose="020B0604020202020204" pitchFamily="34" charset="0"/>
                <a:cs typeface="Arial" panose="020B0604020202020204" pitchFamily="34" charset="0"/>
              </a:defRPr>
            </a:lvl2pPr>
            <a:lvl3pPr marL="1143000" indent="-228600">
              <a:tabLst>
                <a:tab pos="228600" algn="l"/>
              </a:tabLst>
              <a:defRPr>
                <a:solidFill>
                  <a:schemeClr val="tx1"/>
                </a:solidFill>
                <a:latin typeface="Arial" panose="020B0604020202020204" pitchFamily="34" charset="0"/>
                <a:cs typeface="Arial" panose="020B0604020202020204" pitchFamily="34" charset="0"/>
              </a:defRPr>
            </a:lvl3pPr>
            <a:lvl4pPr marL="1600200" indent="-228600">
              <a:tabLst>
                <a:tab pos="228600" algn="l"/>
              </a:tabLst>
              <a:defRPr>
                <a:solidFill>
                  <a:schemeClr val="tx1"/>
                </a:solidFill>
                <a:latin typeface="Arial" panose="020B0604020202020204" pitchFamily="34" charset="0"/>
                <a:cs typeface="Arial" panose="020B0604020202020204" pitchFamily="34" charset="0"/>
              </a:defRPr>
            </a:lvl4pPr>
            <a:lvl5pPr marL="2057400" indent="-228600">
              <a:tabLst>
                <a:tab pos="228600" algn="l"/>
              </a:tabLst>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tabLst>
                <a:tab pos="228600" algn="l"/>
              </a:tabLs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tabLst>
                <a:tab pos="228600" algn="l"/>
              </a:tabLs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tabLst>
                <a:tab pos="228600" algn="l"/>
              </a:tabLs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tabLst>
                <a:tab pos="228600" algn="l"/>
              </a:tabLs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tab pos="228600" algn="l"/>
              </a:tabLst>
              <a:defRPr/>
            </a:pP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Times New Roman" panose="02020603050405020304" pitchFamily="18" charset="0"/>
            </a:endParaRPr>
          </a:p>
        </p:txBody>
      </p:sp>
      <p:graphicFrame>
        <p:nvGraphicFramePr>
          <p:cNvPr id="2" name="Table 1"/>
          <p:cNvGraphicFramePr>
            <a:graphicFrameLocks noGrp="1"/>
          </p:cNvGraphicFramePr>
          <p:nvPr/>
        </p:nvGraphicFramePr>
        <p:xfrm>
          <a:off x="274637" y="1052736"/>
          <a:ext cx="8594725" cy="4464494"/>
        </p:xfrm>
        <a:graphic>
          <a:graphicData uri="http://schemas.openxmlformats.org/drawingml/2006/table">
            <a:tbl>
              <a:tblPr>
                <a:tableStyleId>{5940675A-B579-460E-94D1-54222C63F5DA}</a:tableStyleId>
              </a:tblPr>
              <a:tblGrid>
                <a:gridCol w="4137436">
                  <a:extLst>
                    <a:ext uri="{9D8B030D-6E8A-4147-A177-3AD203B41FA5}">
                      <a16:colId xmlns:a16="http://schemas.microsoft.com/office/drawing/2014/main" val="20000"/>
                    </a:ext>
                  </a:extLst>
                </a:gridCol>
                <a:gridCol w="4457289">
                  <a:extLst>
                    <a:ext uri="{9D8B030D-6E8A-4147-A177-3AD203B41FA5}">
                      <a16:colId xmlns:a16="http://schemas.microsoft.com/office/drawing/2014/main" val="20001"/>
                    </a:ext>
                  </a:extLst>
                </a:gridCol>
              </a:tblGrid>
              <a:tr h="242000">
                <a:tc>
                  <a:txBody>
                    <a:bodyPr/>
                    <a:lstStyle/>
                    <a:p>
                      <a:pPr algn="ctr"/>
                      <a:r>
                        <a:rPr lang="en-GB" sz="1400" b="1" dirty="0"/>
                        <a:t>Closed Innovation Principles</a:t>
                      </a:r>
                    </a:p>
                  </a:txBody>
                  <a:tcPr marL="0" marR="0" marT="0" marB="0" anchor="ctr"/>
                </a:tc>
                <a:tc>
                  <a:txBody>
                    <a:bodyPr/>
                    <a:lstStyle/>
                    <a:p>
                      <a:pPr algn="ctr"/>
                      <a:r>
                        <a:rPr lang="en-GB" sz="1400" b="1" dirty="0"/>
                        <a:t>Open Innovation Principles</a:t>
                      </a:r>
                    </a:p>
                  </a:txBody>
                  <a:tcPr marL="0" marR="0" marT="0" marB="0" anchor="ctr"/>
                </a:tc>
                <a:extLst>
                  <a:ext uri="{0D108BD9-81ED-4DB2-BD59-A6C34878D82A}">
                    <a16:rowId xmlns:a16="http://schemas.microsoft.com/office/drawing/2014/main" val="10000"/>
                  </a:ext>
                </a:extLst>
              </a:tr>
              <a:tr h="993529">
                <a:tc>
                  <a:txBody>
                    <a:bodyPr/>
                    <a:lstStyle/>
                    <a:p>
                      <a:pPr algn="ctr"/>
                      <a:r>
                        <a:rPr lang="en-GB" sz="1400" dirty="0"/>
                        <a:t>Most of the smart people in our field work for us</a:t>
                      </a:r>
                    </a:p>
                  </a:txBody>
                  <a:tcPr marL="0" marR="0" marT="0" marB="0" anchor="ctr"/>
                </a:tc>
                <a:tc>
                  <a:txBody>
                    <a:bodyPr/>
                    <a:lstStyle/>
                    <a:p>
                      <a:pPr algn="ctr"/>
                      <a:r>
                        <a:rPr lang="en-GB" sz="1400" dirty="0"/>
                        <a:t>Not all the smart people work for us, so we must find and tap into the knowledge and expertise of bright individuals outside our company</a:t>
                      </a:r>
                    </a:p>
                  </a:txBody>
                  <a:tcPr marL="0" marR="0" marT="0" marB="0" anchor="ctr"/>
                </a:tc>
                <a:extLst>
                  <a:ext uri="{0D108BD9-81ED-4DB2-BD59-A6C34878D82A}">
                    <a16:rowId xmlns:a16="http://schemas.microsoft.com/office/drawing/2014/main" val="10001"/>
                  </a:ext>
                </a:extLst>
              </a:tr>
              <a:tr h="745147">
                <a:tc>
                  <a:txBody>
                    <a:bodyPr/>
                    <a:lstStyle/>
                    <a:p>
                      <a:pPr algn="ctr"/>
                      <a:r>
                        <a:rPr lang="en-GB" sz="1400" dirty="0"/>
                        <a:t>To profit from R&amp;D, we must discover, develop and ship ourselves</a:t>
                      </a:r>
                    </a:p>
                  </a:txBody>
                  <a:tcPr marL="0" marR="0" marT="0" marB="0" anchor="ctr"/>
                </a:tc>
                <a:tc>
                  <a:txBody>
                    <a:bodyPr/>
                    <a:lstStyle/>
                    <a:p>
                      <a:pPr algn="ctr"/>
                      <a:r>
                        <a:rPr lang="en-GB" sz="1400"/>
                        <a:t>External R&amp;D can create significant value; internal R&amp;D is needed to claim some portion of that value</a:t>
                      </a:r>
                    </a:p>
                  </a:txBody>
                  <a:tcPr marL="0" marR="0" marT="0" marB="0" anchor="ctr"/>
                </a:tc>
                <a:extLst>
                  <a:ext uri="{0D108BD9-81ED-4DB2-BD59-A6C34878D82A}">
                    <a16:rowId xmlns:a16="http://schemas.microsoft.com/office/drawing/2014/main" val="10002"/>
                  </a:ext>
                </a:extLst>
              </a:tr>
              <a:tr h="496763">
                <a:tc>
                  <a:txBody>
                    <a:bodyPr/>
                    <a:lstStyle/>
                    <a:p>
                      <a:pPr algn="ctr"/>
                      <a:r>
                        <a:rPr lang="en-GB" sz="1400" dirty="0"/>
                        <a:t>If we discover it, we will get it to market first</a:t>
                      </a:r>
                    </a:p>
                  </a:txBody>
                  <a:tcPr marL="0" marR="0" marT="0" marB="0" anchor="ctr"/>
                </a:tc>
                <a:tc>
                  <a:txBody>
                    <a:bodyPr/>
                    <a:lstStyle/>
                    <a:p>
                      <a:pPr algn="ctr"/>
                      <a:r>
                        <a:rPr lang="en-GB" sz="1400" dirty="0"/>
                        <a:t>We don't have to originate the research in order to profit from it</a:t>
                      </a:r>
                    </a:p>
                  </a:txBody>
                  <a:tcPr marL="0" marR="0" marT="0" marB="0" anchor="ctr"/>
                </a:tc>
                <a:extLst>
                  <a:ext uri="{0D108BD9-81ED-4DB2-BD59-A6C34878D82A}">
                    <a16:rowId xmlns:a16="http://schemas.microsoft.com/office/drawing/2014/main" val="10003"/>
                  </a:ext>
                </a:extLst>
              </a:tr>
              <a:tr h="496763">
                <a:tc>
                  <a:txBody>
                    <a:bodyPr/>
                    <a:lstStyle/>
                    <a:p>
                      <a:pPr algn="ctr"/>
                      <a:r>
                        <a:rPr lang="en-GB" sz="1400" dirty="0"/>
                        <a:t>If we are the 1st to commercialise we will win</a:t>
                      </a:r>
                    </a:p>
                  </a:txBody>
                  <a:tcPr marL="0" marR="0" marT="0" marB="0" anchor="ctr"/>
                </a:tc>
                <a:tc>
                  <a:txBody>
                    <a:bodyPr/>
                    <a:lstStyle/>
                    <a:p>
                      <a:pPr algn="ctr"/>
                      <a:r>
                        <a:rPr lang="en-GB" sz="1400" dirty="0"/>
                        <a:t>Building a better business model is better than getting to market first</a:t>
                      </a:r>
                    </a:p>
                  </a:txBody>
                  <a:tcPr marL="0" marR="0" marT="0" marB="0" anchor="ctr"/>
                </a:tc>
                <a:extLst>
                  <a:ext uri="{0D108BD9-81ED-4DB2-BD59-A6C34878D82A}">
                    <a16:rowId xmlns:a16="http://schemas.microsoft.com/office/drawing/2014/main" val="10004"/>
                  </a:ext>
                </a:extLst>
              </a:tr>
              <a:tr h="496763">
                <a:tc>
                  <a:txBody>
                    <a:bodyPr/>
                    <a:lstStyle/>
                    <a:p>
                      <a:pPr algn="ctr"/>
                      <a:r>
                        <a:rPr lang="en-GB" sz="1400"/>
                        <a:t>If we create the most and the best ideas in the industry, we will win</a:t>
                      </a:r>
                    </a:p>
                  </a:txBody>
                  <a:tcPr marL="0" marR="0" marT="0" marB="0" anchor="ctr"/>
                </a:tc>
                <a:tc>
                  <a:txBody>
                    <a:bodyPr/>
                    <a:lstStyle/>
                    <a:p>
                      <a:pPr algn="ctr"/>
                      <a:r>
                        <a:rPr lang="en-GB" sz="1400" dirty="0"/>
                        <a:t>If we make the best use of internal and external ideas, we will win</a:t>
                      </a:r>
                    </a:p>
                  </a:txBody>
                  <a:tcPr marL="0" marR="0" marT="0" marB="0" anchor="ctr"/>
                </a:tc>
                <a:extLst>
                  <a:ext uri="{0D108BD9-81ED-4DB2-BD59-A6C34878D82A}">
                    <a16:rowId xmlns:a16="http://schemas.microsoft.com/office/drawing/2014/main" val="10005"/>
                  </a:ext>
                </a:extLst>
              </a:tr>
              <a:tr h="993529">
                <a:tc>
                  <a:txBody>
                    <a:bodyPr/>
                    <a:lstStyle/>
                    <a:p>
                      <a:pPr algn="ctr"/>
                      <a:r>
                        <a:rPr lang="en-GB" sz="1400" dirty="0"/>
                        <a:t>We should control our intellectual property (IP) so that our competitors don't profit from our ideas</a:t>
                      </a:r>
                    </a:p>
                  </a:txBody>
                  <a:tcPr marL="0" marR="0" marT="0" marB="0" anchor="ctr"/>
                </a:tc>
                <a:tc>
                  <a:txBody>
                    <a:bodyPr/>
                    <a:lstStyle/>
                    <a:p>
                      <a:pPr algn="ctr"/>
                      <a:r>
                        <a:rPr lang="en-GB" sz="1400" dirty="0"/>
                        <a:t>We should profit from others' use of our IP, and we should buy others' IP whenever it advances our own business model</a:t>
                      </a:r>
                    </a:p>
                  </a:txBody>
                  <a:tcPr marL="0" marR="0" marT="0" marB="0" anchor="ctr"/>
                </a:tc>
                <a:extLst>
                  <a:ext uri="{0D108BD9-81ED-4DB2-BD59-A6C34878D82A}">
                    <a16:rowId xmlns:a16="http://schemas.microsoft.com/office/drawing/2014/main" val="10006"/>
                  </a:ext>
                </a:extLst>
              </a:tr>
            </a:tbl>
          </a:graphicData>
        </a:graphic>
      </p:graphicFrame>
      <p:sp>
        <p:nvSpPr>
          <p:cNvPr id="5" name="Text Box 4"/>
          <p:cNvSpPr txBox="1">
            <a:spLocks noChangeArrowheads="1"/>
          </p:cNvSpPr>
          <p:nvPr/>
        </p:nvSpPr>
        <p:spPr bwMode="auto">
          <a:xfrm>
            <a:off x="107504" y="188640"/>
            <a:ext cx="85947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20000"/>
              </a:spcBef>
              <a:spcAft>
                <a:spcPct val="0"/>
              </a:spcAft>
              <a:buChar char="•"/>
              <a:defRPr>
                <a:solidFill>
                  <a:schemeClr val="tx1"/>
                </a:solidFill>
                <a:latin typeface="Arial" charset="0"/>
                <a:cs typeface="Arial" charset="0"/>
              </a:defRPr>
            </a:lvl6pPr>
            <a:lvl7pPr marL="2971800" indent="-228600" eaLnBrk="0" fontAlgn="base" hangingPunct="0">
              <a:spcBef>
                <a:spcPct val="20000"/>
              </a:spcBef>
              <a:spcAft>
                <a:spcPct val="0"/>
              </a:spcAft>
              <a:buChar char="•"/>
              <a:defRPr>
                <a:solidFill>
                  <a:schemeClr val="tx1"/>
                </a:solidFill>
                <a:latin typeface="Arial" charset="0"/>
                <a:cs typeface="Arial" charset="0"/>
              </a:defRPr>
            </a:lvl7pPr>
            <a:lvl8pPr marL="3429000" indent="-228600" eaLnBrk="0" fontAlgn="base" hangingPunct="0">
              <a:spcBef>
                <a:spcPct val="20000"/>
              </a:spcBef>
              <a:spcAft>
                <a:spcPct val="0"/>
              </a:spcAft>
              <a:buChar char="•"/>
              <a:defRPr>
                <a:solidFill>
                  <a:schemeClr val="tx1"/>
                </a:solidFill>
                <a:latin typeface="Arial" charset="0"/>
                <a:cs typeface="Arial" charset="0"/>
              </a:defRPr>
            </a:lvl8pPr>
            <a:lvl9pPr marL="3886200" indent="-228600" eaLnBrk="0" fontAlgn="base" hangingPunct="0">
              <a:spcBef>
                <a:spcPct val="20000"/>
              </a:spcBef>
              <a:spcAft>
                <a:spcPct val="0"/>
              </a:spcAft>
              <a:buChar char="•"/>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Arial" charset="0"/>
                <a:ea typeface="+mn-ea"/>
                <a:cs typeface="Arial" charset="0"/>
              </a:rPr>
              <a:t>Open versus Closed Innovation</a:t>
            </a:r>
            <a:endParaRPr kumimoji="0" lang="en-US" sz="4000" b="1" i="0" u="none" strike="noStrike" kern="1200" cap="none" spc="0" normalizeH="0" baseline="0" noProof="0" dirty="0">
              <a:ln>
                <a:noFill/>
              </a:ln>
              <a:solidFill>
                <a:prstClr val="black"/>
              </a:solidFill>
              <a:effectLst/>
              <a:uLnTx/>
              <a:uFillTx/>
              <a:latin typeface="Myriad Pro"/>
              <a:ea typeface="+mn-ea"/>
              <a:cs typeface="Arial" charset="0"/>
            </a:endParaRPr>
          </a:p>
        </p:txBody>
      </p:sp>
    </p:spTree>
    <p:extLst>
      <p:ext uri="{BB962C8B-B14F-4D97-AF65-F5344CB8AC3E}">
        <p14:creationId xmlns:p14="http://schemas.microsoft.com/office/powerpoint/2010/main" val="1716390171"/>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6" name="Text Box 4"/>
          <p:cNvSpPr txBox="1">
            <a:spLocks noChangeArrowheads="1"/>
          </p:cNvSpPr>
          <p:nvPr/>
        </p:nvSpPr>
        <p:spPr bwMode="auto">
          <a:xfrm>
            <a:off x="-50477" y="476672"/>
            <a:ext cx="85947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20000"/>
              </a:spcBef>
              <a:spcAft>
                <a:spcPct val="0"/>
              </a:spcAft>
              <a:buChar char="•"/>
              <a:defRPr>
                <a:solidFill>
                  <a:schemeClr val="tx1"/>
                </a:solidFill>
                <a:latin typeface="Arial" charset="0"/>
                <a:cs typeface="Arial" charset="0"/>
              </a:defRPr>
            </a:lvl6pPr>
            <a:lvl7pPr marL="2971800" indent="-228600" eaLnBrk="0" fontAlgn="base" hangingPunct="0">
              <a:spcBef>
                <a:spcPct val="20000"/>
              </a:spcBef>
              <a:spcAft>
                <a:spcPct val="0"/>
              </a:spcAft>
              <a:buChar char="•"/>
              <a:defRPr>
                <a:solidFill>
                  <a:schemeClr val="tx1"/>
                </a:solidFill>
                <a:latin typeface="Arial" charset="0"/>
                <a:cs typeface="Arial" charset="0"/>
              </a:defRPr>
            </a:lvl7pPr>
            <a:lvl8pPr marL="3429000" indent="-228600" eaLnBrk="0" fontAlgn="base" hangingPunct="0">
              <a:spcBef>
                <a:spcPct val="20000"/>
              </a:spcBef>
              <a:spcAft>
                <a:spcPct val="0"/>
              </a:spcAft>
              <a:buChar char="•"/>
              <a:defRPr>
                <a:solidFill>
                  <a:schemeClr val="tx1"/>
                </a:solidFill>
                <a:latin typeface="Arial" charset="0"/>
                <a:cs typeface="Arial" charset="0"/>
              </a:defRPr>
            </a:lvl8pPr>
            <a:lvl9pPr marL="3886200" indent="-228600" eaLnBrk="0" fontAlgn="base" hangingPunct="0">
              <a:spcBef>
                <a:spcPct val="20000"/>
              </a:spcBef>
              <a:spcAft>
                <a:spcPct val="0"/>
              </a:spcAft>
              <a:buChar char="•"/>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Arial" charset="0"/>
                <a:ea typeface="+mn-ea"/>
                <a:cs typeface="Arial" charset="0"/>
              </a:rPr>
              <a:t>Open versus Closed Innovation</a:t>
            </a:r>
            <a:endParaRPr kumimoji="0" lang="en-US" sz="4000" b="1" i="0" u="none" strike="noStrike" kern="1200" cap="none" spc="0" normalizeH="0" baseline="0" noProof="0" dirty="0">
              <a:ln>
                <a:noFill/>
              </a:ln>
              <a:solidFill>
                <a:prstClr val="black"/>
              </a:solidFill>
              <a:effectLst/>
              <a:uLnTx/>
              <a:uFillTx/>
              <a:latin typeface="Myriad Pro"/>
              <a:ea typeface="+mn-ea"/>
              <a:cs typeface="Arial" charset="0"/>
            </a:endParaRPr>
          </a:p>
        </p:txBody>
      </p:sp>
      <p:sp>
        <p:nvSpPr>
          <p:cNvPr id="4" name="Rectangle 3"/>
          <p:cNvSpPr/>
          <p:nvPr/>
        </p:nvSpPr>
        <p:spPr>
          <a:xfrm>
            <a:off x="443830" y="1772816"/>
            <a:ext cx="8066088" cy="2616101"/>
          </a:xfrm>
          <a:prstGeom prst="rect">
            <a:avLst/>
          </a:prstGeom>
        </p:spPr>
        <p:txBody>
          <a:bodyPr>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charset="0"/>
                <a:ea typeface="+mn-ea"/>
                <a:cs typeface="Arial" charset="0"/>
              </a:rPr>
              <a:t>The main difference between open and closed innovation lies in the way the innovation comes about. Companies engaging in </a:t>
            </a:r>
            <a:r>
              <a:rPr kumimoji="0" lang="en-US" sz="2400" b="0" i="0" u="none" strike="noStrike" kern="1200" cap="none" spc="0" normalizeH="0" baseline="0" noProof="0" dirty="0">
                <a:ln>
                  <a:noFill/>
                </a:ln>
                <a:solidFill>
                  <a:srgbClr val="FF0000"/>
                </a:solidFill>
                <a:effectLst/>
                <a:uLnTx/>
                <a:uFillTx/>
                <a:latin typeface="Arial" charset="0"/>
                <a:ea typeface="+mn-ea"/>
                <a:cs typeface="Arial" charset="0"/>
              </a:rPr>
              <a:t>closed innovation </a:t>
            </a:r>
            <a:r>
              <a:rPr kumimoji="0" lang="en-US" sz="2400" b="0" i="0" u="none" strike="noStrike" kern="1200" cap="none" spc="0" normalizeH="0" baseline="0" noProof="0" dirty="0">
                <a:ln>
                  <a:noFill/>
                </a:ln>
                <a:solidFill>
                  <a:prstClr val="black"/>
                </a:solidFill>
                <a:effectLst/>
                <a:uLnTx/>
                <a:uFillTx/>
                <a:latin typeface="Arial" charset="0"/>
                <a:ea typeface="+mn-ea"/>
                <a:cs typeface="Arial" charset="0"/>
              </a:rPr>
              <a:t>carry out work </a:t>
            </a:r>
            <a:r>
              <a:rPr kumimoji="0" lang="en-US" sz="2400" b="0" i="0" u="none" strike="noStrike" kern="1200" cap="none" spc="0" normalizeH="0" baseline="0" noProof="0" dirty="0">
                <a:ln>
                  <a:noFill/>
                </a:ln>
                <a:solidFill>
                  <a:srgbClr val="FF0000"/>
                </a:solidFill>
                <a:effectLst/>
                <a:uLnTx/>
                <a:uFillTx/>
                <a:latin typeface="Arial" charset="0"/>
                <a:ea typeface="+mn-ea"/>
                <a:cs typeface="Arial" charset="0"/>
              </a:rPr>
              <a:t>in a self-contained innovative environment</a:t>
            </a:r>
            <a:r>
              <a:rPr kumimoji="0" lang="en-US" sz="2400" b="0" i="0" u="none" strike="noStrike" kern="1200" cap="none" spc="0" normalizeH="0" baseline="0" noProof="0" dirty="0">
                <a:ln>
                  <a:noFill/>
                </a:ln>
                <a:solidFill>
                  <a:prstClr val="black"/>
                </a:solidFill>
                <a:effectLst/>
                <a:uLnTx/>
                <a:uFillTx/>
                <a:latin typeface="Arial" charset="0"/>
                <a:ea typeface="+mn-ea"/>
                <a:cs typeface="Arial" charset="0"/>
              </a:rPr>
              <a:t>, whilst those using open innovation methods </a:t>
            </a:r>
            <a:r>
              <a:rPr kumimoji="0" lang="en-US" sz="2400" b="0" i="0" u="none" strike="noStrike" kern="1200" cap="none" spc="0" normalizeH="0" baseline="0" noProof="0" dirty="0">
                <a:ln>
                  <a:noFill/>
                </a:ln>
                <a:solidFill>
                  <a:srgbClr val="FF0000"/>
                </a:solidFill>
                <a:effectLst/>
                <a:uLnTx/>
                <a:uFillTx/>
                <a:latin typeface="Arial" charset="0"/>
                <a:ea typeface="+mn-ea"/>
                <a:cs typeface="Arial" charset="0"/>
              </a:rPr>
              <a:t>rely on external knowledge sources</a:t>
            </a:r>
            <a:r>
              <a:rPr kumimoji="0" lang="en-US" sz="2400" b="0" i="0" u="none" strike="noStrike" kern="1200" cap="none" spc="0" normalizeH="0" baseline="0" noProof="0" dirty="0">
                <a:ln>
                  <a:noFill/>
                </a:ln>
                <a:solidFill>
                  <a:prstClr val="black"/>
                </a:solidFill>
                <a:effectLst/>
                <a:uLnTx/>
                <a:uFillTx/>
                <a:latin typeface="Arial" charset="0"/>
                <a:ea typeface="+mn-ea"/>
                <a:cs typeface="Arial" charset="0"/>
              </a:rPr>
              <a:t> for their innovation management strategies.</a:t>
            </a:r>
            <a:endParaRPr kumimoji="0" lang="en-GB" sz="2400" b="0" i="0" u="none" strike="noStrike" kern="1200" cap="none" spc="0" normalizeH="0" baseline="0" noProof="0" dirty="0">
              <a:ln>
                <a:noFill/>
              </a:ln>
              <a:solidFill>
                <a:prstClr val="black"/>
              </a:solidFill>
              <a:effectLst/>
              <a:uLnTx/>
              <a:uFillTx/>
              <a:latin typeface="Arial" charset="0"/>
              <a:ea typeface="+mn-ea"/>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tab pos="228600" algn="l"/>
              </a:tabLst>
              <a:defRPr/>
            </a:pPr>
            <a:r>
              <a:rPr kumimoji="0" lang="en-US" sz="2000" b="0" i="0" u="none" strike="noStrike" kern="1200" cap="none" spc="0" normalizeH="0" baseline="0" noProof="0" dirty="0">
                <a:ln>
                  <a:noFill/>
                </a:ln>
                <a:solidFill>
                  <a:prstClr val="black"/>
                </a:solidFill>
                <a:effectLst/>
                <a:uLnTx/>
                <a:uFillTx/>
                <a:latin typeface="Arial" charset="0"/>
                <a:ea typeface="+mn-ea"/>
                <a:cs typeface="Arial" charset="0"/>
              </a:rPr>
              <a:t> </a:t>
            </a:r>
            <a:endParaRPr kumimoji="0" lang="en-US" altLang="en-US" sz="2000" b="0" i="0" u="none" strike="noStrike" kern="1200" cap="none" spc="0" normalizeH="0" baseline="0" noProof="0" dirty="0">
              <a:ln>
                <a:noFill/>
              </a:ln>
              <a:solidFill>
                <a:prstClr val="black"/>
              </a:solidFill>
              <a:effectLst/>
              <a:uLnTx/>
              <a:uFillTx/>
              <a:latin typeface="Arial" charset="0"/>
              <a:ea typeface="+mn-ea"/>
              <a:cs typeface="Times New Roman" pitchFamily="18" charset="0"/>
            </a:endParaRPr>
          </a:p>
        </p:txBody>
      </p:sp>
    </p:spTree>
    <p:extLst>
      <p:ext uri="{BB962C8B-B14F-4D97-AF65-F5344CB8AC3E}">
        <p14:creationId xmlns:p14="http://schemas.microsoft.com/office/powerpoint/2010/main" val="3889571352"/>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8" name="Rectangle 4">
            <a:extLst>
              <a:ext uri="{FF2B5EF4-FFF2-40B4-BE49-F238E27FC236}">
                <a16:creationId xmlns:a16="http://schemas.microsoft.com/office/drawing/2014/main" id="{42FB7385-AFA0-4FDC-863A-6A10BD9D39B3}"/>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2000" b="1" i="1" u="none" strike="noStrike" kern="1200" cap="none" spc="0" normalizeH="0" baseline="0" noProof="0">
              <a:ln>
                <a:noFill/>
              </a:ln>
              <a:solidFill>
                <a:prstClr val="black"/>
              </a:solidFill>
              <a:effectLst/>
              <a:uLnTx/>
              <a:uFillTx/>
              <a:latin typeface="Helvetica" panose="020B0604020202020204" pitchFamily="34" charset="0"/>
              <a:ea typeface="+mn-ea"/>
              <a:cs typeface="Arial" panose="020B0604020202020204" pitchFamily="34" charset="0"/>
            </a:endParaRPr>
          </a:p>
        </p:txBody>
      </p:sp>
      <p:sp>
        <p:nvSpPr>
          <p:cNvPr id="118789" name="Rectangle 5">
            <a:extLst>
              <a:ext uri="{FF2B5EF4-FFF2-40B4-BE49-F238E27FC236}">
                <a16:creationId xmlns:a16="http://schemas.microsoft.com/office/drawing/2014/main" id="{3A61715C-49F9-478B-BEC5-6D15CF934485}"/>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2000" b="1" i="1" u="none" strike="noStrike" kern="1200" cap="none" spc="0" normalizeH="0" baseline="0" noProof="0">
              <a:ln>
                <a:noFill/>
              </a:ln>
              <a:solidFill>
                <a:prstClr val="black"/>
              </a:solidFill>
              <a:effectLst/>
              <a:uLnTx/>
              <a:uFillTx/>
              <a:latin typeface="Helvetica" panose="020B0604020202020204" pitchFamily="34" charset="0"/>
              <a:ea typeface="+mn-ea"/>
              <a:cs typeface="Arial" panose="020B0604020202020204" pitchFamily="34" charset="0"/>
            </a:endParaRPr>
          </a:p>
        </p:txBody>
      </p:sp>
      <p:sp>
        <p:nvSpPr>
          <p:cNvPr id="118791" name="Rectangle 7">
            <a:extLst>
              <a:ext uri="{FF2B5EF4-FFF2-40B4-BE49-F238E27FC236}">
                <a16:creationId xmlns:a16="http://schemas.microsoft.com/office/drawing/2014/main" id="{FA1796B8-0976-427D-97F1-54C190EE72FA}"/>
              </a:ext>
            </a:extLst>
          </p:cNvPr>
          <p:cNvSpPr>
            <a:spLocks noChangeArrowheads="1"/>
          </p:cNvSpPr>
          <p:nvPr/>
        </p:nvSpPr>
        <p:spPr bwMode="auto">
          <a:xfrm>
            <a:off x="515983" y="474617"/>
            <a:ext cx="7848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None/>
              <a:tabLst/>
              <a:defRPr/>
            </a:pPr>
            <a:r>
              <a:rPr kumimoji="0" lang="en-GB" altLang="en-US" sz="3600" b="1"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Closed Innovation: Organisations</a:t>
            </a:r>
          </a:p>
        </p:txBody>
      </p:sp>
      <p:sp>
        <p:nvSpPr>
          <p:cNvPr id="118792" name="Rectangle 8">
            <a:extLst>
              <a:ext uri="{FF2B5EF4-FFF2-40B4-BE49-F238E27FC236}">
                <a16:creationId xmlns:a16="http://schemas.microsoft.com/office/drawing/2014/main" id="{7C8FB330-D364-4EF7-8D56-98595D9FBACB}"/>
              </a:ext>
            </a:extLst>
          </p:cNvPr>
          <p:cNvSpPr>
            <a:spLocks noChangeArrowheads="1"/>
          </p:cNvSpPr>
          <p:nvPr/>
        </p:nvSpPr>
        <p:spPr bwMode="auto">
          <a:xfrm>
            <a:off x="647700" y="1266008"/>
            <a:ext cx="78486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None/>
              <a:tabLst/>
              <a:defRPr/>
            </a:pPr>
            <a:endParaRPr kumimoji="0" lang="en-GB" altLang="en-US" sz="18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Hire bright people</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Put them in special conditions</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Free from market pressures</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Pipeline of ideas to products</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Delivered to passive waiting consumers</a:t>
            </a:r>
            <a:endParaRPr kumimoji="0" lang="en-GB" altLang="en-US" sz="18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8" name="Rectangle 4">
            <a:extLst>
              <a:ext uri="{FF2B5EF4-FFF2-40B4-BE49-F238E27FC236}">
                <a16:creationId xmlns:a16="http://schemas.microsoft.com/office/drawing/2014/main" id="{5A1EB827-449A-458A-B128-965F4D7B192B}"/>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2000" b="1" i="1" u="none" strike="noStrike" kern="1200" cap="none" spc="0" normalizeH="0" baseline="0" noProof="0">
              <a:ln>
                <a:noFill/>
              </a:ln>
              <a:solidFill>
                <a:prstClr val="black"/>
              </a:solidFill>
              <a:effectLst/>
              <a:uLnTx/>
              <a:uFillTx/>
              <a:latin typeface="Helvetica" panose="020B0604020202020204" pitchFamily="34" charset="0"/>
              <a:ea typeface="+mn-ea"/>
              <a:cs typeface="Arial" panose="020B0604020202020204" pitchFamily="34" charset="0"/>
            </a:endParaRPr>
          </a:p>
        </p:txBody>
      </p:sp>
      <p:sp>
        <p:nvSpPr>
          <p:cNvPr id="129029" name="Rectangle 5">
            <a:extLst>
              <a:ext uri="{FF2B5EF4-FFF2-40B4-BE49-F238E27FC236}">
                <a16:creationId xmlns:a16="http://schemas.microsoft.com/office/drawing/2014/main" id="{191B5926-E718-4564-8AA5-AD3BBF43399F}"/>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2000" b="1" i="1" u="none" strike="noStrike" kern="1200" cap="none" spc="0" normalizeH="0" baseline="0" noProof="0">
              <a:ln>
                <a:noFill/>
              </a:ln>
              <a:solidFill>
                <a:prstClr val="black"/>
              </a:solidFill>
              <a:effectLst/>
              <a:uLnTx/>
              <a:uFillTx/>
              <a:latin typeface="Helvetica" panose="020B0604020202020204" pitchFamily="34" charset="0"/>
              <a:ea typeface="+mn-ea"/>
              <a:cs typeface="Arial" panose="020B0604020202020204" pitchFamily="34" charset="0"/>
            </a:endParaRPr>
          </a:p>
        </p:txBody>
      </p:sp>
      <p:sp>
        <p:nvSpPr>
          <p:cNvPr id="129031" name="Rectangle 7">
            <a:extLst>
              <a:ext uri="{FF2B5EF4-FFF2-40B4-BE49-F238E27FC236}">
                <a16:creationId xmlns:a16="http://schemas.microsoft.com/office/drawing/2014/main" id="{40C582BE-805F-4D10-B328-7B18EA3C0575}"/>
              </a:ext>
            </a:extLst>
          </p:cNvPr>
          <p:cNvSpPr>
            <a:spLocks noChangeArrowheads="1"/>
          </p:cNvSpPr>
          <p:nvPr/>
        </p:nvSpPr>
        <p:spPr bwMode="auto">
          <a:xfrm>
            <a:off x="235137" y="332656"/>
            <a:ext cx="7848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None/>
              <a:tabLst/>
              <a:defRPr/>
            </a:pPr>
            <a:r>
              <a:rPr kumimoji="0" lang="en-GB" altLang="en-US" sz="3600" b="1"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Closed Innovation: Assumptions</a:t>
            </a:r>
          </a:p>
        </p:txBody>
      </p:sp>
      <p:sp>
        <p:nvSpPr>
          <p:cNvPr id="129032" name="Rectangle 8">
            <a:extLst>
              <a:ext uri="{FF2B5EF4-FFF2-40B4-BE49-F238E27FC236}">
                <a16:creationId xmlns:a16="http://schemas.microsoft.com/office/drawing/2014/main" id="{F7437AF9-F2DA-45FB-8AF0-AA28909CC7EB}"/>
              </a:ext>
            </a:extLst>
          </p:cNvPr>
          <p:cNvSpPr>
            <a:spLocks noChangeArrowheads="1"/>
          </p:cNvSpPr>
          <p:nvPr/>
        </p:nvSpPr>
        <p:spPr bwMode="auto">
          <a:xfrm>
            <a:off x="647700" y="1410199"/>
            <a:ext cx="78486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None/>
              <a:tabLst/>
              <a:defRPr/>
            </a:pPr>
            <a:endParaRPr kumimoji="0" lang="en-GB" altLang="en-US" sz="18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Knowledge is created, codified, sent and received</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Authors of inventions can define their use</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Intellectual property should be protected to create incentives</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Consumption is passive - a yes/no choice</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Innovation comes from within, self-reflective process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2" name="Rectangle 4">
            <a:extLst>
              <a:ext uri="{FF2B5EF4-FFF2-40B4-BE49-F238E27FC236}">
                <a16:creationId xmlns:a16="http://schemas.microsoft.com/office/drawing/2014/main" id="{D2AED884-8263-494F-855D-DD11FE95A5D2}"/>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2000" b="1" i="1" u="none" strike="noStrike" kern="1200" cap="none" spc="0" normalizeH="0" baseline="0" noProof="0">
              <a:ln>
                <a:noFill/>
              </a:ln>
              <a:solidFill>
                <a:prstClr val="black"/>
              </a:solidFill>
              <a:effectLst/>
              <a:uLnTx/>
              <a:uFillTx/>
              <a:latin typeface="Helvetica" panose="020B0604020202020204" pitchFamily="34" charset="0"/>
              <a:ea typeface="+mn-ea"/>
              <a:cs typeface="Arial" panose="020B0604020202020204" pitchFamily="34" charset="0"/>
            </a:endParaRPr>
          </a:p>
        </p:txBody>
      </p:sp>
      <p:sp>
        <p:nvSpPr>
          <p:cNvPr id="130053" name="Rectangle 5">
            <a:extLst>
              <a:ext uri="{FF2B5EF4-FFF2-40B4-BE49-F238E27FC236}">
                <a16:creationId xmlns:a16="http://schemas.microsoft.com/office/drawing/2014/main" id="{000D03A0-B857-4124-AA79-F6F2DB7834A4}"/>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2000" b="1" i="1" u="none" strike="noStrike" kern="1200" cap="none" spc="0" normalizeH="0" baseline="0" noProof="0">
              <a:ln>
                <a:noFill/>
              </a:ln>
              <a:solidFill>
                <a:prstClr val="black"/>
              </a:solidFill>
              <a:effectLst/>
              <a:uLnTx/>
              <a:uFillTx/>
              <a:latin typeface="Helvetica" panose="020B0604020202020204" pitchFamily="34" charset="0"/>
              <a:ea typeface="+mn-ea"/>
              <a:cs typeface="Arial" panose="020B0604020202020204" pitchFamily="34" charset="0"/>
            </a:endParaRPr>
          </a:p>
        </p:txBody>
      </p:sp>
      <p:sp>
        <p:nvSpPr>
          <p:cNvPr id="130055" name="Rectangle 7">
            <a:extLst>
              <a:ext uri="{FF2B5EF4-FFF2-40B4-BE49-F238E27FC236}">
                <a16:creationId xmlns:a16="http://schemas.microsoft.com/office/drawing/2014/main" id="{A668AC88-4121-406F-8436-E597A1869CAA}"/>
              </a:ext>
            </a:extLst>
          </p:cNvPr>
          <p:cNvSpPr>
            <a:spLocks noChangeArrowheads="1"/>
          </p:cNvSpPr>
          <p:nvPr/>
        </p:nvSpPr>
        <p:spPr bwMode="auto">
          <a:xfrm>
            <a:off x="611560" y="838200"/>
            <a:ext cx="7848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None/>
              <a:tabLst/>
              <a:defRPr/>
            </a:pPr>
            <a:r>
              <a:rPr kumimoji="0" lang="en-GB" altLang="en-US" sz="3600" b="1"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Closed Innovation: Applications</a:t>
            </a:r>
          </a:p>
        </p:txBody>
      </p:sp>
      <p:sp>
        <p:nvSpPr>
          <p:cNvPr id="130056" name="Rectangle 8">
            <a:extLst>
              <a:ext uri="{FF2B5EF4-FFF2-40B4-BE49-F238E27FC236}">
                <a16:creationId xmlns:a16="http://schemas.microsoft.com/office/drawing/2014/main" id="{7C18E72D-641E-48D7-86FD-A09CDC1843AC}"/>
              </a:ext>
            </a:extLst>
          </p:cNvPr>
          <p:cNvSpPr>
            <a:spLocks noChangeArrowheads="1"/>
          </p:cNvSpPr>
          <p:nvPr/>
        </p:nvSpPr>
        <p:spPr bwMode="auto">
          <a:xfrm>
            <a:off x="539552" y="1628800"/>
            <a:ext cx="78486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None/>
              <a:tabLst/>
              <a:defRPr/>
            </a:pPr>
            <a:endParaRPr kumimoji="0" lang="en-GB" altLang="en-US" sz="18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The R &amp; D Lab: Oxford University vaccine development labs, Bell Labs</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Specialist creative activities in companies</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Professional disciplines of architecture and design</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Elite university education</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The Pipeline view of the world</a:t>
            </a:r>
            <a:endParaRPr kumimoji="0" lang="en-GB" altLang="en-US" sz="18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2" name="Rectangle 4">
            <a:extLst>
              <a:ext uri="{FF2B5EF4-FFF2-40B4-BE49-F238E27FC236}">
                <a16:creationId xmlns:a16="http://schemas.microsoft.com/office/drawing/2014/main" id="{856DE6F9-FE06-4EE1-8597-EF4792A831F2}"/>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2000" b="1" i="1" u="none" strike="noStrike" kern="1200" cap="none" spc="0" normalizeH="0" baseline="0" noProof="0">
              <a:ln>
                <a:noFill/>
              </a:ln>
              <a:solidFill>
                <a:prstClr val="black"/>
              </a:solidFill>
              <a:effectLst/>
              <a:uLnTx/>
              <a:uFillTx/>
              <a:latin typeface="Helvetica" panose="020B0604020202020204" pitchFamily="34" charset="0"/>
              <a:ea typeface="+mn-ea"/>
              <a:cs typeface="Arial" panose="020B0604020202020204" pitchFamily="34" charset="0"/>
            </a:endParaRPr>
          </a:p>
        </p:txBody>
      </p:sp>
      <p:sp>
        <p:nvSpPr>
          <p:cNvPr id="119813" name="Rectangle 5">
            <a:extLst>
              <a:ext uri="{FF2B5EF4-FFF2-40B4-BE49-F238E27FC236}">
                <a16:creationId xmlns:a16="http://schemas.microsoft.com/office/drawing/2014/main" id="{F25323A4-9B35-4992-9CB7-254A97B6172F}"/>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2000" b="1" i="1" u="none" strike="noStrike" kern="1200" cap="none" spc="0" normalizeH="0" baseline="0" noProof="0">
              <a:ln>
                <a:noFill/>
              </a:ln>
              <a:solidFill>
                <a:prstClr val="black"/>
              </a:solidFill>
              <a:effectLst/>
              <a:uLnTx/>
              <a:uFillTx/>
              <a:latin typeface="Helvetica" panose="020B0604020202020204" pitchFamily="34" charset="0"/>
              <a:ea typeface="+mn-ea"/>
              <a:cs typeface="Arial" panose="020B0604020202020204" pitchFamily="34" charset="0"/>
            </a:endParaRPr>
          </a:p>
        </p:txBody>
      </p:sp>
      <p:sp>
        <p:nvSpPr>
          <p:cNvPr id="119815" name="Rectangle 7">
            <a:extLst>
              <a:ext uri="{FF2B5EF4-FFF2-40B4-BE49-F238E27FC236}">
                <a16:creationId xmlns:a16="http://schemas.microsoft.com/office/drawing/2014/main" id="{2C7093EA-42F3-4525-8A90-7CF4CDA6CC28}"/>
              </a:ext>
            </a:extLst>
          </p:cNvPr>
          <p:cNvSpPr>
            <a:spLocks noChangeArrowheads="1"/>
          </p:cNvSpPr>
          <p:nvPr/>
        </p:nvSpPr>
        <p:spPr bwMode="auto">
          <a:xfrm>
            <a:off x="463731" y="300446"/>
            <a:ext cx="7848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None/>
              <a:tabLst/>
              <a:defRPr/>
            </a:pPr>
            <a:r>
              <a:rPr kumimoji="0" lang="en-GB" altLang="en-US" sz="3600" b="1"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Open Innovation: Generation</a:t>
            </a:r>
          </a:p>
        </p:txBody>
      </p:sp>
      <p:sp>
        <p:nvSpPr>
          <p:cNvPr id="119816" name="Rectangle 8">
            <a:extLst>
              <a:ext uri="{FF2B5EF4-FFF2-40B4-BE49-F238E27FC236}">
                <a16:creationId xmlns:a16="http://schemas.microsoft.com/office/drawing/2014/main" id="{F8995966-74E2-408A-9017-022C9E339B87}"/>
              </a:ext>
            </a:extLst>
          </p:cNvPr>
          <p:cNvSpPr>
            <a:spLocks noChangeArrowheads="1"/>
          </p:cNvSpPr>
          <p:nvPr/>
        </p:nvSpPr>
        <p:spPr bwMode="auto">
          <a:xfrm>
            <a:off x="333103" y="1103811"/>
            <a:ext cx="78486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None/>
              <a:tabLst/>
              <a:defRPr/>
            </a:pPr>
            <a:endParaRPr kumimoji="0" lang="en-GB" altLang="en-US" sz="18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Multiplying sources of ideas</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Technology costs down</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Combining ideas in networks easier</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Skilled labour more mobile, independent</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Outsourcing: distribution of labour leading to distribution of knowledge</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End of knowledge monopolies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6" name="Rectangle 4">
            <a:extLst>
              <a:ext uri="{FF2B5EF4-FFF2-40B4-BE49-F238E27FC236}">
                <a16:creationId xmlns:a16="http://schemas.microsoft.com/office/drawing/2014/main" id="{698AB878-A2F5-4109-93D4-9705EFDF8541}"/>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2000" b="1" i="1" u="none" strike="noStrike" kern="1200" cap="none" spc="0" normalizeH="0" baseline="0" noProof="0">
              <a:ln>
                <a:noFill/>
              </a:ln>
              <a:solidFill>
                <a:prstClr val="black"/>
              </a:solidFill>
              <a:effectLst/>
              <a:uLnTx/>
              <a:uFillTx/>
              <a:latin typeface="Helvetica" panose="020B0604020202020204" pitchFamily="34" charset="0"/>
              <a:ea typeface="+mn-ea"/>
              <a:cs typeface="Arial" panose="020B0604020202020204" pitchFamily="34" charset="0"/>
            </a:endParaRPr>
          </a:p>
        </p:txBody>
      </p:sp>
      <p:sp>
        <p:nvSpPr>
          <p:cNvPr id="120837" name="Rectangle 5">
            <a:extLst>
              <a:ext uri="{FF2B5EF4-FFF2-40B4-BE49-F238E27FC236}">
                <a16:creationId xmlns:a16="http://schemas.microsoft.com/office/drawing/2014/main" id="{4EBB7E24-38F9-4906-938A-29BFED9E1B3C}"/>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2000" b="1" i="1" u="none" strike="noStrike" kern="1200" cap="none" spc="0" normalizeH="0" baseline="0" noProof="0">
              <a:ln>
                <a:noFill/>
              </a:ln>
              <a:solidFill>
                <a:prstClr val="black"/>
              </a:solidFill>
              <a:effectLst/>
              <a:uLnTx/>
              <a:uFillTx/>
              <a:latin typeface="Helvetica" panose="020B0604020202020204" pitchFamily="34" charset="0"/>
              <a:ea typeface="+mn-ea"/>
              <a:cs typeface="Arial" panose="020B0604020202020204" pitchFamily="34" charset="0"/>
            </a:endParaRPr>
          </a:p>
        </p:txBody>
      </p:sp>
      <p:sp>
        <p:nvSpPr>
          <p:cNvPr id="120839" name="Rectangle 7">
            <a:extLst>
              <a:ext uri="{FF2B5EF4-FFF2-40B4-BE49-F238E27FC236}">
                <a16:creationId xmlns:a16="http://schemas.microsoft.com/office/drawing/2014/main" id="{3DF926B7-4608-4658-A11A-0E242F236E60}"/>
              </a:ext>
            </a:extLst>
          </p:cNvPr>
          <p:cNvSpPr>
            <a:spLocks noChangeArrowheads="1"/>
          </p:cNvSpPr>
          <p:nvPr/>
        </p:nvSpPr>
        <p:spPr bwMode="auto">
          <a:xfrm>
            <a:off x="550817" y="367937"/>
            <a:ext cx="7848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None/>
              <a:tabLst/>
              <a:defRPr/>
            </a:pPr>
            <a:r>
              <a:rPr kumimoji="0" lang="en-GB" altLang="en-US" sz="3600" b="1"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Open Innovation: Circulation</a:t>
            </a:r>
          </a:p>
        </p:txBody>
      </p:sp>
      <p:sp>
        <p:nvSpPr>
          <p:cNvPr id="120840" name="Rectangle 8">
            <a:extLst>
              <a:ext uri="{FF2B5EF4-FFF2-40B4-BE49-F238E27FC236}">
                <a16:creationId xmlns:a16="http://schemas.microsoft.com/office/drawing/2014/main" id="{BAC1542C-7323-42AB-B4E1-697FEB894E92}"/>
              </a:ext>
            </a:extLst>
          </p:cNvPr>
          <p:cNvSpPr>
            <a:spLocks noChangeArrowheads="1"/>
          </p:cNvSpPr>
          <p:nvPr/>
        </p:nvSpPr>
        <p:spPr bwMode="auto">
          <a:xfrm>
            <a:off x="463732" y="980712"/>
            <a:ext cx="78486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None/>
              <a:tabLst/>
              <a:defRPr/>
            </a:pPr>
            <a:endParaRPr kumimoji="0" lang="en-GB" altLang="en-US" sz="18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prstClr val="black"/>
                </a:solidFill>
                <a:effectLst/>
                <a:uLnTx/>
                <a:uFillTx/>
                <a:latin typeface="GillSans" charset="0"/>
                <a:ea typeface="+mn-ea"/>
                <a:cs typeface="Arial" panose="020B0604020202020204" pitchFamily="34" charset="0"/>
              </a:rPr>
              <a:t>Consumers are innovators</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prstClr val="black"/>
                </a:solidFill>
                <a:effectLst/>
                <a:uLnTx/>
                <a:uFillTx/>
                <a:latin typeface="GillSans" charset="0"/>
                <a:ea typeface="+mn-ea"/>
                <a:cs typeface="Arial" panose="020B0604020202020204" pitchFamily="34" charset="0"/>
              </a:rPr>
              <a:t>Radical innovations: the users work out what innovation is for</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prstClr val="black"/>
                </a:solidFill>
                <a:effectLst/>
                <a:uLnTx/>
                <a:uFillTx/>
                <a:latin typeface="GillSans" charset="0"/>
                <a:ea typeface="+mn-ea"/>
                <a:cs typeface="Arial" panose="020B0604020202020204" pitchFamily="34" charset="0"/>
              </a:rPr>
              <a:t>Disruptive innovation: passionate users innovate, producers follow</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prstClr val="black"/>
                </a:solidFill>
                <a:effectLst/>
                <a:uLnTx/>
                <a:uFillTx/>
                <a:latin typeface="GillSans" charset="0"/>
                <a:ea typeface="+mn-ea"/>
                <a:cs typeface="Arial" panose="020B0604020202020204" pitchFamily="34" charset="0"/>
              </a:rPr>
              <a:t>New markets and business models start in marginal markets</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None/>
              <a:tabLst/>
              <a:defRPr/>
            </a:pPr>
            <a:endParaRPr kumimoji="0" lang="en-GB" altLang="en-US" sz="18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2" name="Rectangle 4">
            <a:extLst>
              <a:ext uri="{FF2B5EF4-FFF2-40B4-BE49-F238E27FC236}">
                <a16:creationId xmlns:a16="http://schemas.microsoft.com/office/drawing/2014/main" id="{860D58C2-263A-4869-BE4A-624763689843}"/>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2000" b="1" i="1" u="none" strike="noStrike" kern="1200" cap="none" spc="0" normalizeH="0" baseline="0" noProof="0">
              <a:ln>
                <a:noFill/>
              </a:ln>
              <a:solidFill>
                <a:prstClr val="black"/>
              </a:solidFill>
              <a:effectLst/>
              <a:uLnTx/>
              <a:uFillTx/>
              <a:latin typeface="Helvetica" panose="020B0604020202020204" pitchFamily="34" charset="0"/>
              <a:ea typeface="+mn-ea"/>
              <a:cs typeface="Arial" panose="020B0604020202020204" pitchFamily="34" charset="0"/>
            </a:endParaRPr>
          </a:p>
        </p:txBody>
      </p:sp>
      <p:sp>
        <p:nvSpPr>
          <p:cNvPr id="135173" name="Rectangle 5">
            <a:extLst>
              <a:ext uri="{FF2B5EF4-FFF2-40B4-BE49-F238E27FC236}">
                <a16:creationId xmlns:a16="http://schemas.microsoft.com/office/drawing/2014/main" id="{07100A99-542B-4CFF-8940-D4A27D37C52D}"/>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2000" b="1" i="1" u="none" strike="noStrike" kern="1200" cap="none" spc="0" normalizeH="0" baseline="0" noProof="0">
              <a:ln>
                <a:noFill/>
              </a:ln>
              <a:solidFill>
                <a:prstClr val="black"/>
              </a:solidFill>
              <a:effectLst/>
              <a:uLnTx/>
              <a:uFillTx/>
              <a:latin typeface="Helvetica" panose="020B0604020202020204" pitchFamily="34" charset="0"/>
              <a:ea typeface="+mn-ea"/>
              <a:cs typeface="Arial" panose="020B0604020202020204" pitchFamily="34" charset="0"/>
            </a:endParaRPr>
          </a:p>
        </p:txBody>
      </p:sp>
      <p:sp>
        <p:nvSpPr>
          <p:cNvPr id="135175" name="Rectangle 7">
            <a:extLst>
              <a:ext uri="{FF2B5EF4-FFF2-40B4-BE49-F238E27FC236}">
                <a16:creationId xmlns:a16="http://schemas.microsoft.com/office/drawing/2014/main" id="{EAEF58BC-8BC2-43A7-BE67-A47053A8B02A}"/>
              </a:ext>
            </a:extLst>
          </p:cNvPr>
          <p:cNvSpPr>
            <a:spLocks noChangeArrowheads="1"/>
          </p:cNvSpPr>
          <p:nvPr/>
        </p:nvSpPr>
        <p:spPr bwMode="auto">
          <a:xfrm>
            <a:off x="647700" y="500742"/>
            <a:ext cx="7848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None/>
              <a:tabLst/>
              <a:defRPr/>
            </a:pPr>
            <a:r>
              <a:rPr kumimoji="0" lang="en-GB" altLang="en-US" sz="3600" b="1"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Open Innovation: Applications</a:t>
            </a:r>
          </a:p>
        </p:txBody>
      </p:sp>
      <p:sp>
        <p:nvSpPr>
          <p:cNvPr id="135176" name="Rectangle 8">
            <a:extLst>
              <a:ext uri="{FF2B5EF4-FFF2-40B4-BE49-F238E27FC236}">
                <a16:creationId xmlns:a16="http://schemas.microsoft.com/office/drawing/2014/main" id="{18D97ACC-26A7-4590-8721-BBBBD36E1EBA}"/>
              </a:ext>
            </a:extLst>
          </p:cNvPr>
          <p:cNvSpPr>
            <a:spLocks noChangeArrowheads="1"/>
          </p:cNvSpPr>
          <p:nvPr/>
        </p:nvSpPr>
        <p:spPr bwMode="auto">
          <a:xfrm>
            <a:off x="647700" y="1257300"/>
            <a:ext cx="78486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None/>
              <a:tabLst/>
              <a:defRPr/>
            </a:pPr>
            <a:endParaRPr kumimoji="0" lang="en-GB" altLang="en-US" sz="18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Get knowledge from as many sources as possible and use that knowledge to develop something new </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Examples: </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Lego - Creating new products from community ideas, Mozilla, Facebook - Using artificial intelligence to generate fresh ideas, Moodle - Benefit from a large sharing community </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endParaRPr kumimoji="0" lang="en-US" sz="1400" b="1" i="0" u="none" strike="noStrike" kern="1200" cap="none" spc="0" normalizeH="0" baseline="0" noProof="0" dirty="0">
              <a:ln>
                <a:noFill/>
              </a:ln>
              <a:solidFill>
                <a:srgbClr val="666666"/>
              </a:solidFill>
              <a:effectLst/>
              <a:uLnTx/>
              <a:uFillTx/>
              <a:latin typeface="Noto Sans"/>
              <a:ea typeface="+mn-ea"/>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endPar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683A075E-0D12-4631-BAFF-82B3BEAE25E2}"/>
              </a:ext>
            </a:extLst>
          </p:cNvPr>
          <p:cNvSpPr>
            <a:spLocks noGrp="1" noChangeArrowheads="1"/>
          </p:cNvSpPr>
          <p:nvPr>
            <p:ph type="title"/>
          </p:nvPr>
        </p:nvSpPr>
        <p:spPr>
          <a:xfrm>
            <a:off x="8409" y="332656"/>
            <a:ext cx="8229600" cy="1143000"/>
          </a:xfrm>
        </p:spPr>
        <p:txBody>
          <a:bodyPr/>
          <a:lstStyle/>
          <a:p>
            <a:r>
              <a:rPr lang="en-GB" altLang="en-US" sz="3600" b="1" dirty="0">
                <a:latin typeface="Tahoma" panose="020B0604030504040204" pitchFamily="34" charset="0"/>
                <a:cs typeface="Tahoma" panose="020B0604030504040204" pitchFamily="34" charset="0"/>
              </a:rPr>
              <a:t>Class activity (30-40 minutes)</a:t>
            </a:r>
          </a:p>
        </p:txBody>
      </p:sp>
      <p:sp>
        <p:nvSpPr>
          <p:cNvPr id="61443" name="Content Placeholder 2">
            <a:extLst>
              <a:ext uri="{FF2B5EF4-FFF2-40B4-BE49-F238E27FC236}">
                <a16:creationId xmlns:a16="http://schemas.microsoft.com/office/drawing/2014/main" id="{6F4C966D-1300-4B75-AA2E-1F0DA518763B}"/>
              </a:ext>
            </a:extLst>
          </p:cNvPr>
          <p:cNvSpPr>
            <a:spLocks noGrp="1" noChangeArrowheads="1"/>
          </p:cNvSpPr>
          <p:nvPr>
            <p:ph idx="1"/>
          </p:nvPr>
        </p:nvSpPr>
        <p:spPr>
          <a:xfrm>
            <a:off x="457200" y="1600200"/>
            <a:ext cx="8480425" cy="3916363"/>
          </a:xfrm>
        </p:spPr>
        <p:txBody>
          <a:bodyPr/>
          <a:lstStyle/>
          <a:p>
            <a:r>
              <a:rPr lang="en-GB" altLang="en-US" sz="3600" dirty="0"/>
              <a:t>How can innovation bring economic growth? Why don’t all countries benefit from innovation equally? </a:t>
            </a:r>
          </a:p>
          <a:p>
            <a:r>
              <a:rPr lang="en-GB" altLang="en-US" sz="3600" dirty="0"/>
              <a:t>What are the limitations of open and closed innovation?  </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2620</TotalTime>
  <Words>1095</Words>
  <Application>Microsoft Office PowerPoint</Application>
  <PresentationFormat>On-screen Show (4:3)</PresentationFormat>
  <Paragraphs>118</Paragraphs>
  <Slides>17</Slides>
  <Notes>6</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17</vt:i4>
      </vt:variant>
    </vt:vector>
  </HeadingPairs>
  <TitlesOfParts>
    <vt:vector size="28" baseType="lpstr">
      <vt:lpstr>Arial</vt:lpstr>
      <vt:lpstr>GillSans</vt:lpstr>
      <vt:lpstr>Helvetica</vt:lpstr>
      <vt:lpstr>Myriad Pro</vt:lpstr>
      <vt:lpstr>Noto Sans</vt:lpstr>
      <vt:lpstr>Rockwell Condensed</vt:lpstr>
      <vt:lpstr>Symbol</vt:lpstr>
      <vt:lpstr>Tahoma</vt:lpstr>
      <vt:lpstr>Verdana</vt:lpstr>
      <vt:lpstr>Wingdings</vt:lpstr>
      <vt:lpstr>20140311PresentationUWTSDTemplate</vt:lpstr>
      <vt:lpstr>Developing Innovation and Creativity for Business Advantage (BMSW6102)  (A) INNOVATION, GROWTH &amp; COMPETITION  (B) OPEN AND CLOSED INNOVATION</vt:lpstr>
      <vt:lpstr>PowerPoint Presentation</vt:lpstr>
      <vt:lpstr>Evaluation criteria:</vt:lpstr>
      <vt:lpstr>Today’s consumers are demanding more than ever…</vt:lpstr>
      <vt:lpstr>Innovation brings economic growth</vt:lpstr>
      <vt:lpstr>   The “Four Pillars of the Knowledge                                     Economy”        </vt:lpstr>
      <vt:lpstr>Inside and market-oriented innovation</vt:lpstr>
      <vt:lpstr>Examples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Class activity (30-40 minutes)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Khaza Ahmed (PG Research)</cp:lastModifiedBy>
  <cp:revision>162</cp:revision>
  <cp:lastPrinted>2018-07-09T15:27:01Z</cp:lastPrinted>
  <dcterms:created xsi:type="dcterms:W3CDTF">2002-10-07T19:43:58Z</dcterms:created>
  <dcterms:modified xsi:type="dcterms:W3CDTF">2022-06-12T18:55:06Z</dcterms:modified>
</cp:coreProperties>
</file>