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handoutMasterIdLst>
    <p:handoutMasterId r:id="rId39"/>
  </p:handoutMasterIdLst>
  <p:sldIdLst>
    <p:sldId id="256" r:id="rId2"/>
    <p:sldId id="324" r:id="rId3"/>
    <p:sldId id="259" r:id="rId4"/>
    <p:sldId id="260" r:id="rId5"/>
    <p:sldId id="261" r:id="rId6"/>
    <p:sldId id="262" r:id="rId7"/>
    <p:sldId id="265" r:id="rId8"/>
    <p:sldId id="266" r:id="rId9"/>
    <p:sldId id="267" r:id="rId10"/>
    <p:sldId id="268" r:id="rId11"/>
    <p:sldId id="350" r:id="rId12"/>
    <p:sldId id="351" r:id="rId13"/>
    <p:sldId id="352" r:id="rId14"/>
    <p:sldId id="354" r:id="rId15"/>
    <p:sldId id="355" r:id="rId16"/>
    <p:sldId id="357" r:id="rId17"/>
    <p:sldId id="358" r:id="rId18"/>
    <p:sldId id="361" r:id="rId19"/>
    <p:sldId id="362" r:id="rId20"/>
    <p:sldId id="363" r:id="rId21"/>
    <p:sldId id="364" r:id="rId22"/>
    <p:sldId id="365" r:id="rId23"/>
    <p:sldId id="366" r:id="rId24"/>
    <p:sldId id="367" r:id="rId25"/>
    <p:sldId id="368" r:id="rId26"/>
    <p:sldId id="369" r:id="rId27"/>
    <p:sldId id="370" r:id="rId28"/>
    <p:sldId id="376" r:id="rId29"/>
    <p:sldId id="377" r:id="rId30"/>
    <p:sldId id="378" r:id="rId31"/>
    <p:sldId id="379" r:id="rId32"/>
    <p:sldId id="380" r:id="rId33"/>
    <p:sldId id="381" r:id="rId34"/>
    <p:sldId id="382" r:id="rId35"/>
    <p:sldId id="383" r:id="rId36"/>
    <p:sldId id="349" r:id="rId3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84" d="100"/>
          <a:sy n="84" d="100"/>
        </p:scale>
        <p:origin x="48" y="19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8BAB5C0C-6A51-4A11-9C74-8D70B2AD3B74}" type="datetimeFigureOut">
              <a:rPr lang="en-US" smtClean="0"/>
              <a:t>10/20/2020</a:t>
            </a:fld>
            <a:endParaRPr lang="en-US"/>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16934AF6-DF80-4E07-96B9-A8228793BDD5}" type="slidenum">
              <a:rPr lang="en-US" smtClean="0"/>
              <a:t>‹#›</a:t>
            </a:fld>
            <a:endParaRPr lang="en-US"/>
          </a:p>
        </p:txBody>
      </p:sp>
    </p:spTree>
    <p:extLst>
      <p:ext uri="{BB962C8B-B14F-4D97-AF65-F5344CB8AC3E}">
        <p14:creationId xmlns:p14="http://schemas.microsoft.com/office/powerpoint/2010/main" val="2359627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6F4018A-65F6-4341-82B4-3481A1D473DD}" type="datetimeFigureOut">
              <a:rPr lang="en-US" smtClean="0"/>
              <a:t>10/20/2020</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1E31452-6996-4790-97FD-722805499F29}" type="slidenum">
              <a:rPr lang="en-US" smtClean="0"/>
              <a:t>‹#›</a:t>
            </a:fld>
            <a:endParaRPr lang="en-US"/>
          </a:p>
        </p:txBody>
      </p:sp>
    </p:spTree>
    <p:extLst>
      <p:ext uri="{BB962C8B-B14F-4D97-AF65-F5344CB8AC3E}">
        <p14:creationId xmlns:p14="http://schemas.microsoft.com/office/powerpoint/2010/main" val="12942090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DF7E7BE-4D25-470F-808F-5591F5F4CEDE}" type="datetimeFigureOut">
              <a:rPr lang="en-US" smtClean="0"/>
              <a:t>10/20/2020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90E804-056E-4448-9D67-2411CAA35422}" type="slidenum">
              <a:rPr lang="en-US" smtClean="0"/>
              <a:t>‹#›</a:t>
            </a:fld>
            <a:endParaRPr lang="en-US"/>
          </a:p>
        </p:txBody>
      </p:sp>
    </p:spTree>
    <p:extLst>
      <p:ext uri="{BB962C8B-B14F-4D97-AF65-F5344CB8AC3E}">
        <p14:creationId xmlns:p14="http://schemas.microsoft.com/office/powerpoint/2010/main" val="31797133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DF7E7BE-4D25-470F-808F-5591F5F4CEDE}" type="datetimeFigureOut">
              <a:rPr lang="en-US" smtClean="0"/>
              <a:t>10/20/2020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90E804-056E-4448-9D67-2411CAA35422}" type="slidenum">
              <a:rPr lang="en-US" smtClean="0"/>
              <a:t>‹#›</a:t>
            </a:fld>
            <a:endParaRPr lang="en-US"/>
          </a:p>
        </p:txBody>
      </p:sp>
    </p:spTree>
    <p:extLst>
      <p:ext uri="{BB962C8B-B14F-4D97-AF65-F5344CB8AC3E}">
        <p14:creationId xmlns:p14="http://schemas.microsoft.com/office/powerpoint/2010/main" val="2551821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F7E7BE-4D25-470F-808F-5591F5F4CEDE}" type="datetimeFigureOut">
              <a:rPr lang="en-US" smtClean="0"/>
              <a:t>10/20/2020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90E804-056E-4448-9D67-2411CAA35422}" type="slidenum">
              <a:rPr lang="en-US" smtClean="0"/>
              <a:t>‹#›</a:t>
            </a:fld>
            <a:endParaRPr lang="en-US"/>
          </a:p>
        </p:txBody>
      </p:sp>
    </p:spTree>
    <p:extLst>
      <p:ext uri="{BB962C8B-B14F-4D97-AF65-F5344CB8AC3E}">
        <p14:creationId xmlns:p14="http://schemas.microsoft.com/office/powerpoint/2010/main" val="3118257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DF7E7BE-4D25-470F-808F-5591F5F4CEDE}" type="datetimeFigureOut">
              <a:rPr lang="en-US" smtClean="0"/>
              <a:t>10/20/2020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90E804-056E-4448-9D67-2411CAA35422}" type="slidenum">
              <a:rPr lang="en-US" smtClean="0"/>
              <a:t>‹#›</a:t>
            </a:fld>
            <a:endParaRPr lang="en-US"/>
          </a:p>
        </p:txBody>
      </p:sp>
    </p:spTree>
    <p:extLst>
      <p:ext uri="{BB962C8B-B14F-4D97-AF65-F5344CB8AC3E}">
        <p14:creationId xmlns:p14="http://schemas.microsoft.com/office/powerpoint/2010/main" val="2437198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DF7E7BE-4D25-470F-808F-5591F5F4CEDE}" type="datetimeFigureOut">
              <a:rPr lang="en-US" smtClean="0"/>
              <a:t>10/20/2020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590E804-056E-4448-9D67-2411CAA35422}" type="slidenum">
              <a:rPr lang="en-US" smtClean="0"/>
              <a:t>‹#›</a:t>
            </a:fld>
            <a:endParaRPr lang="en-US"/>
          </a:p>
        </p:txBody>
      </p:sp>
    </p:spTree>
    <p:extLst>
      <p:ext uri="{BB962C8B-B14F-4D97-AF65-F5344CB8AC3E}">
        <p14:creationId xmlns:p14="http://schemas.microsoft.com/office/powerpoint/2010/main" val="2044791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DF7E7BE-4D25-470F-808F-5591F5F4CEDE}" type="datetimeFigureOut">
              <a:rPr lang="en-US" smtClean="0"/>
              <a:t>10/20/2020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590E804-056E-4448-9D67-2411CAA35422}" type="slidenum">
              <a:rPr lang="en-US" smtClean="0"/>
              <a:t>‹#›</a:t>
            </a:fld>
            <a:endParaRPr lang="en-US"/>
          </a:p>
        </p:txBody>
      </p:sp>
    </p:spTree>
    <p:extLst>
      <p:ext uri="{BB962C8B-B14F-4D97-AF65-F5344CB8AC3E}">
        <p14:creationId xmlns:p14="http://schemas.microsoft.com/office/powerpoint/2010/main" val="2184739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F7E7BE-4D25-470F-808F-5591F5F4CEDE}" type="datetimeFigureOut">
              <a:rPr lang="en-US" smtClean="0"/>
              <a:t>10/20/2020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590E804-056E-4448-9D67-2411CAA35422}" type="slidenum">
              <a:rPr lang="en-US" smtClean="0"/>
              <a:t>‹#›</a:t>
            </a:fld>
            <a:endParaRPr lang="en-US"/>
          </a:p>
        </p:txBody>
      </p:sp>
    </p:spTree>
    <p:extLst>
      <p:ext uri="{BB962C8B-B14F-4D97-AF65-F5344CB8AC3E}">
        <p14:creationId xmlns:p14="http://schemas.microsoft.com/office/powerpoint/2010/main" val="1583151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F7E7BE-4D25-470F-808F-5591F5F4CEDE}" type="datetimeFigureOut">
              <a:rPr lang="en-US" smtClean="0"/>
              <a:t>10/20/2020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90E804-056E-4448-9D67-2411CAA35422}" type="slidenum">
              <a:rPr lang="en-US" smtClean="0"/>
              <a:t>‹#›</a:t>
            </a:fld>
            <a:endParaRPr lang="en-US"/>
          </a:p>
        </p:txBody>
      </p:sp>
    </p:spTree>
    <p:extLst>
      <p:ext uri="{BB962C8B-B14F-4D97-AF65-F5344CB8AC3E}">
        <p14:creationId xmlns:p14="http://schemas.microsoft.com/office/powerpoint/2010/main" val="3945601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F7E7BE-4D25-470F-808F-5591F5F4CEDE}" type="datetimeFigureOut">
              <a:rPr lang="en-US" smtClean="0"/>
              <a:t>10/20/2020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90E804-056E-4448-9D67-2411CAA35422}" type="slidenum">
              <a:rPr lang="en-US" smtClean="0"/>
              <a:t>‹#›</a:t>
            </a:fld>
            <a:endParaRPr lang="en-US"/>
          </a:p>
        </p:txBody>
      </p:sp>
    </p:spTree>
    <p:extLst>
      <p:ext uri="{BB962C8B-B14F-4D97-AF65-F5344CB8AC3E}">
        <p14:creationId xmlns:p14="http://schemas.microsoft.com/office/powerpoint/2010/main" val="1817168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DF7E7BE-4D25-470F-808F-5591F5F4CEDE}" type="datetimeFigureOut">
              <a:rPr lang="en-US" smtClean="0"/>
              <a:t>10/20/2020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90E804-056E-4448-9D67-2411CAA35422}" type="slidenum">
              <a:rPr lang="en-US" smtClean="0"/>
              <a:t>‹#›</a:t>
            </a:fld>
            <a:endParaRPr lang="en-US"/>
          </a:p>
        </p:txBody>
      </p:sp>
    </p:spTree>
    <p:extLst>
      <p:ext uri="{BB962C8B-B14F-4D97-AF65-F5344CB8AC3E}">
        <p14:creationId xmlns:p14="http://schemas.microsoft.com/office/powerpoint/2010/main" val="3899346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DF7E7BE-4D25-470F-808F-5591F5F4CEDE}" type="datetimeFigureOut">
              <a:rPr lang="en-US" smtClean="0"/>
              <a:t>10/20/2020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90E804-056E-4448-9D67-2411CAA35422}" type="slidenum">
              <a:rPr lang="en-US" smtClean="0"/>
              <a:t>‹#›</a:t>
            </a:fld>
            <a:endParaRPr lang="en-US"/>
          </a:p>
        </p:txBody>
      </p:sp>
    </p:spTree>
    <p:extLst>
      <p:ext uri="{BB962C8B-B14F-4D97-AF65-F5344CB8AC3E}">
        <p14:creationId xmlns:p14="http://schemas.microsoft.com/office/powerpoint/2010/main" val="30885752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74896E27-409C-4EB9-BCAA-D42C9571BA36}" type="slidenum">
              <a:rPr lang="en-US" altLang="en-US"/>
              <a:pPr/>
              <a:t>‹#›</a:t>
            </a:fld>
            <a:endParaRPr lang="en-US" altLang="en-US"/>
          </a:p>
        </p:txBody>
      </p:sp>
    </p:spTree>
    <p:extLst>
      <p:ext uri="{BB962C8B-B14F-4D97-AF65-F5344CB8AC3E}">
        <p14:creationId xmlns:p14="http://schemas.microsoft.com/office/powerpoint/2010/main" val="1927646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F7E7BE-4D25-470F-808F-5591F5F4CEDE}" type="datetimeFigureOut">
              <a:rPr lang="en-US" smtClean="0"/>
              <a:t>10/20/2020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90E804-056E-4448-9D67-2411CAA35422}" type="slidenum">
              <a:rPr lang="en-US" smtClean="0"/>
              <a:t>‹#›</a:t>
            </a:fld>
            <a:endParaRPr lang="en-US"/>
          </a:p>
        </p:txBody>
      </p:sp>
    </p:spTree>
    <p:extLst>
      <p:ext uri="{BB962C8B-B14F-4D97-AF65-F5344CB8AC3E}">
        <p14:creationId xmlns:p14="http://schemas.microsoft.com/office/powerpoint/2010/main" val="28449356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92154" y="1678955"/>
            <a:ext cx="9144000" cy="2387600"/>
          </a:xfrm>
        </p:spPr>
        <p:txBody>
          <a:bodyPr>
            <a:normAutofit fontScale="90000"/>
          </a:bodyPr>
          <a:lstStyle/>
          <a:p>
            <a:r>
              <a:rPr lang="en-GB" b="1" dirty="0"/>
              <a:t>Supervision, Leadership and Management for </a:t>
            </a:r>
            <a:r>
              <a:rPr lang="en-GB" b="1" dirty="0" smtClean="0"/>
              <a:t>Professionals:</a:t>
            </a:r>
            <a:br>
              <a:rPr lang="en-GB" b="1" dirty="0" smtClean="0"/>
            </a:br>
            <a:r>
              <a:rPr lang="en-GB" b="1" dirty="0" smtClean="0"/>
              <a:t/>
            </a:r>
            <a:br>
              <a:rPr lang="en-GB" b="1" dirty="0" smtClean="0"/>
            </a:br>
            <a:r>
              <a:rPr lang="en-GB" sz="4900" b="1" dirty="0" smtClean="0"/>
              <a:t>Supervision </a:t>
            </a:r>
            <a:r>
              <a:rPr lang="en-GB" sz="4900" b="1" dirty="0"/>
              <a:t>and Support </a:t>
            </a:r>
            <a:r>
              <a:rPr lang="en-GB" sz="4900" b="1" dirty="0" smtClean="0"/>
              <a:t>Skills</a:t>
            </a:r>
            <a:endParaRPr lang="en-US" sz="4900" b="1" dirty="0"/>
          </a:p>
        </p:txBody>
      </p:sp>
      <p:sp>
        <p:nvSpPr>
          <p:cNvPr id="3" name="Subtitle 2"/>
          <p:cNvSpPr>
            <a:spLocks noGrp="1"/>
          </p:cNvSpPr>
          <p:nvPr>
            <p:ph type="subTitle" idx="1"/>
          </p:nvPr>
        </p:nvSpPr>
        <p:spPr>
          <a:xfrm>
            <a:off x="1524000" y="4425566"/>
            <a:ext cx="9144000" cy="1655762"/>
          </a:xfrm>
        </p:spPr>
        <p:txBody>
          <a:bodyPr>
            <a:normAutofit/>
          </a:bodyPr>
          <a:lstStyle/>
          <a:p>
            <a:r>
              <a:rPr lang="en-GB" dirty="0" smtClean="0"/>
              <a:t>ECYW5002</a:t>
            </a:r>
            <a:r>
              <a:rPr lang="en-GB" dirty="0"/>
              <a:t/>
            </a:r>
            <a:br>
              <a:rPr lang="en-GB" dirty="0"/>
            </a:br>
            <a:r>
              <a:rPr lang="en-GB" dirty="0" smtClean="0"/>
              <a:t>22/10/20</a:t>
            </a:r>
            <a:endParaRPr lang="en-GB" dirty="0" smtClean="0"/>
          </a:p>
        </p:txBody>
      </p:sp>
    </p:spTree>
    <p:extLst>
      <p:ext uri="{BB962C8B-B14F-4D97-AF65-F5344CB8AC3E}">
        <p14:creationId xmlns:p14="http://schemas.microsoft.com/office/powerpoint/2010/main" val="28517930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5" name="Content Placeholder 4"/>
          <p:cNvSpPr>
            <a:spLocks noGrp="1"/>
          </p:cNvSpPr>
          <p:nvPr>
            <p:ph idx="1"/>
          </p:nvPr>
        </p:nvSpPr>
        <p:spPr/>
        <p:txBody>
          <a:bodyPr>
            <a:normAutofit/>
          </a:bodyPr>
          <a:lstStyle/>
          <a:p>
            <a:pPr marL="514350" indent="-514350">
              <a:buFont typeface="+mj-lt"/>
              <a:buAutoNum type="arabicPeriod"/>
            </a:pPr>
            <a:r>
              <a:rPr lang="en-GB" dirty="0" smtClean="0"/>
              <a:t>What is good youth work, and why do we need to know this in the context of supervision?</a:t>
            </a:r>
          </a:p>
          <a:p>
            <a:pPr marL="514350" indent="-514350">
              <a:buFont typeface="+mj-lt"/>
              <a:buAutoNum type="arabicPeriod"/>
            </a:pPr>
            <a:r>
              <a:rPr lang="en-GB" dirty="0" smtClean="0"/>
              <a:t>What is supervision</a:t>
            </a:r>
          </a:p>
          <a:p>
            <a:pPr marL="514350" indent="-514350">
              <a:buFont typeface="+mj-lt"/>
              <a:buAutoNum type="arabicPeriod"/>
            </a:pPr>
            <a:r>
              <a:rPr lang="en-GB" dirty="0" smtClean="0"/>
              <a:t>Becoming a supervisor</a:t>
            </a:r>
          </a:p>
          <a:p>
            <a:pPr marL="514350" indent="-514350">
              <a:buFont typeface="+mj-lt"/>
              <a:buAutoNum type="arabicPeriod"/>
            </a:pPr>
            <a:r>
              <a:rPr lang="en-GB" dirty="0" smtClean="0"/>
              <a:t>The functions of supervision</a:t>
            </a:r>
          </a:p>
          <a:p>
            <a:endParaRPr lang="en-US" dirty="0"/>
          </a:p>
        </p:txBody>
      </p:sp>
    </p:spTree>
    <p:extLst>
      <p:ext uri="{BB962C8B-B14F-4D97-AF65-F5344CB8AC3E}">
        <p14:creationId xmlns:p14="http://schemas.microsoft.com/office/powerpoint/2010/main" val="490144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GB" altLang="en-US" b="1" dirty="0" smtClean="0"/>
              <a:t>What is supervision?</a:t>
            </a:r>
          </a:p>
        </p:txBody>
      </p:sp>
      <p:sp>
        <p:nvSpPr>
          <p:cNvPr id="5123" name="Rectangle 3"/>
          <p:cNvSpPr>
            <a:spLocks noGrp="1" noChangeArrowheads="1"/>
          </p:cNvSpPr>
          <p:nvPr>
            <p:ph idx="1"/>
          </p:nvPr>
        </p:nvSpPr>
        <p:spPr/>
        <p:txBody>
          <a:bodyPr/>
          <a:lstStyle/>
          <a:p>
            <a:pPr algn="just" eaLnBrk="1" hangingPunct="1"/>
            <a:r>
              <a:rPr lang="en-GB" altLang="en-US" smtClean="0"/>
              <a:t>Hess (1980: 25) defines supervision as ‘a quintessential interpersonal interaction with the general goal that one person, the supervisor, meets with another, the supervisee, in an effort to make the latter more effective in helping people’.</a:t>
            </a:r>
          </a:p>
        </p:txBody>
      </p:sp>
    </p:spTree>
    <p:extLst>
      <p:ext uri="{BB962C8B-B14F-4D97-AF65-F5344CB8AC3E}">
        <p14:creationId xmlns:p14="http://schemas.microsoft.com/office/powerpoint/2010/main" val="39805708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GB" altLang="en-US" b="1" dirty="0" smtClean="0"/>
              <a:t>What is supervision?</a:t>
            </a:r>
          </a:p>
        </p:txBody>
      </p:sp>
      <p:sp>
        <p:nvSpPr>
          <p:cNvPr id="6147" name="Rectangle 3"/>
          <p:cNvSpPr>
            <a:spLocks noGrp="1" noChangeArrowheads="1"/>
          </p:cNvSpPr>
          <p:nvPr>
            <p:ph idx="1"/>
          </p:nvPr>
        </p:nvSpPr>
        <p:spPr/>
        <p:txBody>
          <a:bodyPr/>
          <a:lstStyle/>
          <a:p>
            <a:pPr eaLnBrk="1" hangingPunct="1"/>
            <a:r>
              <a:rPr lang="en-GB" altLang="en-US" dirty="0" smtClean="0"/>
              <a:t>This is similar to the other most commonly used definition of supervision by </a:t>
            </a:r>
            <a:r>
              <a:rPr lang="en-GB" altLang="en-US" dirty="0" err="1" smtClean="0"/>
              <a:t>Loganbill</a:t>
            </a:r>
            <a:r>
              <a:rPr lang="en-GB" altLang="en-US" dirty="0" smtClean="0"/>
              <a:t> </a:t>
            </a:r>
            <a:r>
              <a:rPr lang="en-GB" altLang="en-US" i="1" dirty="0" smtClean="0"/>
              <a:t>et al</a:t>
            </a:r>
            <a:r>
              <a:rPr lang="en-GB" altLang="en-US" dirty="0" smtClean="0"/>
              <a:t>. (1982)</a:t>
            </a:r>
          </a:p>
        </p:txBody>
      </p:sp>
      <p:sp>
        <p:nvSpPr>
          <p:cNvPr id="4" name="TextBox 3"/>
          <p:cNvSpPr txBox="1"/>
          <p:nvPr/>
        </p:nvSpPr>
        <p:spPr>
          <a:xfrm>
            <a:off x="1159475" y="3214100"/>
            <a:ext cx="9873049" cy="1255728"/>
          </a:xfrm>
          <a:prstGeom prst="rect">
            <a:avLst/>
          </a:prstGeom>
          <a:noFill/>
        </p:spPr>
        <p:txBody>
          <a:bodyPr wrap="square" rtlCol="0">
            <a:spAutoFit/>
          </a:bodyPr>
          <a:lstStyle/>
          <a:p>
            <a:pPr lvl="0">
              <a:lnSpc>
                <a:spcPct val="90000"/>
              </a:lnSpc>
              <a:spcBef>
                <a:spcPts val="1000"/>
              </a:spcBef>
            </a:pPr>
            <a:r>
              <a:rPr lang="en-GB" altLang="en-US" sz="2800" dirty="0">
                <a:solidFill>
                  <a:prstClr val="black"/>
                </a:solidFill>
              </a:rPr>
              <a:t>‘an intensive, interpersonally focused, one-to-one relationship in which one person is designated to facilitate the development of therapeutic competence in the other person’.</a:t>
            </a:r>
          </a:p>
        </p:txBody>
      </p:sp>
    </p:spTree>
    <p:extLst>
      <p:ext uri="{BB962C8B-B14F-4D97-AF65-F5344CB8AC3E}">
        <p14:creationId xmlns:p14="http://schemas.microsoft.com/office/powerpoint/2010/main" val="36765136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altLang="en-US" b="1" dirty="0" smtClean="0"/>
              <a:t>What is supervision?</a:t>
            </a:r>
          </a:p>
        </p:txBody>
      </p:sp>
      <p:sp>
        <p:nvSpPr>
          <p:cNvPr id="7171" name="Rectangle 3"/>
          <p:cNvSpPr>
            <a:spLocks noGrp="1" noChangeArrowheads="1"/>
          </p:cNvSpPr>
          <p:nvPr>
            <p:ph idx="1"/>
          </p:nvPr>
        </p:nvSpPr>
        <p:spPr/>
        <p:txBody>
          <a:bodyPr>
            <a:normAutofit/>
          </a:bodyPr>
          <a:lstStyle/>
          <a:p>
            <a:pPr algn="just" eaLnBrk="1" hangingPunct="1"/>
            <a:r>
              <a:rPr lang="en-GB" altLang="en-US" sz="2500" dirty="0"/>
              <a:t>The British Association for Counselling have created some ground rules for supervision. In their first document on supervision (1987) they also include an awareness of supervision being not only for the supervisee, but also for the benefit of the client.</a:t>
            </a:r>
          </a:p>
          <a:p>
            <a:pPr algn="just" eaLnBrk="1" hangingPunct="1"/>
            <a:r>
              <a:rPr lang="en-GB" altLang="en-US" sz="2500" dirty="0"/>
              <a:t>They state that the ‘primary purpose of </a:t>
            </a:r>
            <a:r>
              <a:rPr lang="en-GB" altLang="en-US" sz="2500" dirty="0" smtClean="0"/>
              <a:t>supervision </a:t>
            </a:r>
            <a:r>
              <a:rPr lang="en-GB" altLang="en-US" sz="2500" dirty="0"/>
              <a:t>is to protect the best interests of the client’ (p. 2).</a:t>
            </a:r>
          </a:p>
        </p:txBody>
      </p:sp>
    </p:spTree>
    <p:extLst>
      <p:ext uri="{BB962C8B-B14F-4D97-AF65-F5344CB8AC3E}">
        <p14:creationId xmlns:p14="http://schemas.microsoft.com/office/powerpoint/2010/main" val="4207713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GB" altLang="en-US" b="1" dirty="0" smtClean="0"/>
              <a:t>Useful literature</a:t>
            </a:r>
          </a:p>
        </p:txBody>
      </p:sp>
      <p:sp>
        <p:nvSpPr>
          <p:cNvPr id="8195" name="Rectangle 3"/>
          <p:cNvSpPr>
            <a:spLocks noGrp="1" noChangeArrowheads="1"/>
          </p:cNvSpPr>
          <p:nvPr>
            <p:ph idx="1"/>
          </p:nvPr>
        </p:nvSpPr>
        <p:spPr/>
        <p:txBody>
          <a:bodyPr>
            <a:normAutofit/>
          </a:bodyPr>
          <a:lstStyle/>
          <a:p>
            <a:pPr algn="just" eaLnBrk="1" hangingPunct="1">
              <a:lnSpc>
                <a:spcPct val="90000"/>
              </a:lnSpc>
            </a:pPr>
            <a:r>
              <a:rPr lang="en-GB" altLang="en-US" dirty="0" smtClean="0"/>
              <a:t>Supervision has existed in the social work field for around forty years and as a result literature concerning supervision is mainly found within this field. </a:t>
            </a:r>
          </a:p>
          <a:p>
            <a:pPr algn="just" eaLnBrk="1" hangingPunct="1">
              <a:lnSpc>
                <a:spcPct val="90000"/>
              </a:lnSpc>
            </a:pPr>
            <a:r>
              <a:rPr lang="en-GB" altLang="en-US" dirty="0" smtClean="0"/>
              <a:t>There is a broad, established body of literature within the field of social work supervision and significant authors include Munson, </a:t>
            </a:r>
            <a:r>
              <a:rPr lang="en-GB" altLang="en-US" dirty="0" err="1" smtClean="0"/>
              <a:t>Kadushin</a:t>
            </a:r>
            <a:r>
              <a:rPr lang="en-GB" altLang="en-US" dirty="0" smtClean="0"/>
              <a:t>, Shulman, and Hawkins and Shohet. </a:t>
            </a:r>
          </a:p>
          <a:p>
            <a:pPr algn="just"/>
            <a:r>
              <a:rPr lang="en-GB" altLang="en-US" dirty="0" err="1"/>
              <a:t>Kadushin’s</a:t>
            </a:r>
            <a:r>
              <a:rPr lang="en-GB" altLang="en-US" dirty="0"/>
              <a:t> (1992) </a:t>
            </a:r>
            <a:r>
              <a:rPr lang="en-GB" altLang="en-US" i="1" dirty="0"/>
              <a:t>Supervision in Social Work, </a:t>
            </a:r>
            <a:r>
              <a:rPr lang="en-GB" altLang="en-US" dirty="0"/>
              <a:t>(Third edition) and Hawkins and Shohet (2000) and (2003) have been leading texts.</a:t>
            </a:r>
          </a:p>
          <a:p>
            <a:pPr algn="just"/>
            <a:r>
              <a:rPr lang="en-GB" altLang="en-US" dirty="0"/>
              <a:t>Use the module reading list to support your understanding</a:t>
            </a:r>
            <a:r>
              <a:rPr lang="en-GB" altLang="en-US" dirty="0" smtClean="0"/>
              <a:t>.</a:t>
            </a:r>
            <a:endParaRPr lang="en-GB" altLang="en-US" dirty="0"/>
          </a:p>
        </p:txBody>
      </p:sp>
    </p:spTree>
    <p:extLst>
      <p:ext uri="{BB962C8B-B14F-4D97-AF65-F5344CB8AC3E}">
        <p14:creationId xmlns:p14="http://schemas.microsoft.com/office/powerpoint/2010/main" val="21751572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altLang="en-US" b="1" dirty="0" smtClean="0"/>
              <a:t>Becoming a supervisor</a:t>
            </a:r>
          </a:p>
        </p:txBody>
      </p:sp>
      <p:sp>
        <p:nvSpPr>
          <p:cNvPr id="11267" name="Content Placeholder 2"/>
          <p:cNvSpPr>
            <a:spLocks noGrp="1"/>
          </p:cNvSpPr>
          <p:nvPr>
            <p:ph idx="1"/>
          </p:nvPr>
        </p:nvSpPr>
        <p:spPr/>
        <p:txBody>
          <a:bodyPr/>
          <a:lstStyle/>
          <a:p>
            <a:pPr algn="just" eaLnBrk="1" hangingPunct="1"/>
            <a:r>
              <a:rPr lang="en-GB" altLang="en-US" smtClean="0"/>
              <a:t>Suddenly becoming, or being asked to become a supervisor can be both exhilarating and daunting.</a:t>
            </a:r>
          </a:p>
          <a:p>
            <a:pPr algn="just" eaLnBrk="1" hangingPunct="1"/>
            <a:r>
              <a:rPr lang="en-GB" altLang="en-US" smtClean="0"/>
              <a:t>Without training or support the task can be overwhelming.</a:t>
            </a:r>
          </a:p>
        </p:txBody>
      </p:sp>
    </p:spTree>
    <p:extLst>
      <p:ext uri="{BB962C8B-B14F-4D97-AF65-F5344CB8AC3E}">
        <p14:creationId xmlns:p14="http://schemas.microsoft.com/office/powerpoint/2010/main" val="30935135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altLang="en-US" b="1" dirty="0" smtClean="0"/>
              <a:t>Becoming a supervisor</a:t>
            </a:r>
          </a:p>
        </p:txBody>
      </p:sp>
      <p:sp>
        <p:nvSpPr>
          <p:cNvPr id="4" name="Oval Callout 3"/>
          <p:cNvSpPr/>
          <p:nvPr/>
        </p:nvSpPr>
        <p:spPr>
          <a:xfrm>
            <a:off x="1116219" y="2639165"/>
            <a:ext cx="5098011" cy="2150350"/>
          </a:xfrm>
          <a:prstGeom prst="wedgeEllipseCallout">
            <a:avLst>
              <a:gd name="adj1" fmla="val -23331"/>
              <a:gd name="adj2" fmla="val 66438"/>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lvl="1">
              <a:defRPr/>
            </a:pPr>
            <a:r>
              <a:rPr lang="en-GB" dirty="0" smtClean="0"/>
              <a:t>Supervising </a:t>
            </a:r>
            <a:r>
              <a:rPr lang="en-GB" dirty="0"/>
              <a:t>is new to me. It’s OK, I suppose, but I’m anxious – I’m never quite sure whether I’m giving the people I’m supervising exactly what they are wanting.</a:t>
            </a:r>
          </a:p>
        </p:txBody>
      </p:sp>
      <p:sp>
        <p:nvSpPr>
          <p:cNvPr id="5" name="Oval Callout 4"/>
          <p:cNvSpPr/>
          <p:nvPr/>
        </p:nvSpPr>
        <p:spPr>
          <a:xfrm>
            <a:off x="6859175" y="2405355"/>
            <a:ext cx="3412412" cy="2310606"/>
          </a:xfrm>
          <a:prstGeom prst="wedgeEllipseCallout">
            <a:avLst>
              <a:gd name="adj1" fmla="val -36789"/>
              <a:gd name="adj2" fmla="val 60081"/>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…I’m really afraid about what they will say about me so I don’t ask. To be judged by a colleague is just too much.</a:t>
            </a:r>
          </a:p>
        </p:txBody>
      </p:sp>
    </p:spTree>
    <p:extLst>
      <p:ext uri="{BB962C8B-B14F-4D97-AF65-F5344CB8AC3E}">
        <p14:creationId xmlns:p14="http://schemas.microsoft.com/office/powerpoint/2010/main" val="40423898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r>
              <a:rPr lang="en-GB" altLang="en-US" b="1" dirty="0" smtClean="0"/>
              <a:t>Becoming a supervisor</a:t>
            </a:r>
          </a:p>
        </p:txBody>
      </p:sp>
      <p:sp>
        <p:nvSpPr>
          <p:cNvPr id="13315" name="Content Placeholder 2"/>
          <p:cNvSpPr>
            <a:spLocks noGrp="1"/>
          </p:cNvSpPr>
          <p:nvPr>
            <p:ph idx="1"/>
          </p:nvPr>
        </p:nvSpPr>
        <p:spPr/>
        <p:txBody>
          <a:bodyPr/>
          <a:lstStyle/>
          <a:p>
            <a:pPr algn="just" eaLnBrk="1" hangingPunct="1"/>
            <a:r>
              <a:rPr lang="en-GB" altLang="en-US" dirty="0" smtClean="0"/>
              <a:t>Hawkins and </a:t>
            </a:r>
            <a:r>
              <a:rPr lang="en-GB" altLang="en-US" dirty="0" err="1" smtClean="0"/>
              <a:t>Shohet</a:t>
            </a:r>
            <a:r>
              <a:rPr lang="en-GB" altLang="en-US" dirty="0" smtClean="0"/>
              <a:t> (2003) would argue that you cannot expect to give good supervision unless you have first learned to receive supervision and be a proactive supervisee.</a:t>
            </a:r>
          </a:p>
          <a:p>
            <a:pPr algn="just" eaLnBrk="1" hangingPunct="1"/>
            <a:r>
              <a:rPr lang="en-GB" altLang="en-US" dirty="0" smtClean="0"/>
              <a:t>So how can we ensure this? </a:t>
            </a:r>
          </a:p>
          <a:p>
            <a:pPr algn="just" eaLnBrk="1" hangingPunct="1"/>
            <a:r>
              <a:rPr lang="en-GB" altLang="en-US" dirty="0" smtClean="0"/>
              <a:t>Any Ideas?</a:t>
            </a:r>
          </a:p>
          <a:p>
            <a:pPr eaLnBrk="1" hangingPunct="1">
              <a:buFont typeface="Wingdings" panose="05000000000000000000" pitchFamily="2" charset="2"/>
              <a:buNone/>
            </a:pPr>
            <a:endParaRPr lang="en-GB" altLang="en-US" dirty="0" smtClean="0"/>
          </a:p>
        </p:txBody>
      </p:sp>
    </p:spTree>
    <p:extLst>
      <p:ext uri="{BB962C8B-B14F-4D97-AF65-F5344CB8AC3E}">
        <p14:creationId xmlns:p14="http://schemas.microsoft.com/office/powerpoint/2010/main" val="27287434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normAutofit/>
          </a:bodyPr>
          <a:lstStyle/>
          <a:p>
            <a:r>
              <a:rPr lang="en-GB" altLang="en-US" b="1" dirty="0" smtClean="0"/>
              <a:t>Getting the support and Supervision you need</a:t>
            </a:r>
          </a:p>
        </p:txBody>
      </p:sp>
      <p:sp>
        <p:nvSpPr>
          <p:cNvPr id="14339" name="Content Placeholder 2"/>
          <p:cNvSpPr>
            <a:spLocks noGrp="1"/>
          </p:cNvSpPr>
          <p:nvPr>
            <p:ph idx="1"/>
          </p:nvPr>
        </p:nvSpPr>
        <p:spPr/>
        <p:txBody>
          <a:bodyPr>
            <a:noAutofit/>
          </a:bodyPr>
          <a:lstStyle/>
          <a:p>
            <a:pPr algn="just" eaLnBrk="1" hangingPunct="1"/>
            <a:r>
              <a:rPr lang="en-GB" altLang="en-US" sz="2400" dirty="0"/>
              <a:t>Taking responsibility for ensuring that you get the support and supervision you need.</a:t>
            </a:r>
          </a:p>
          <a:p>
            <a:pPr algn="just" eaLnBrk="1" hangingPunct="1"/>
            <a:r>
              <a:rPr lang="en-GB" altLang="en-US" sz="2400" dirty="0"/>
              <a:t>Be aware of your rights </a:t>
            </a:r>
            <a:r>
              <a:rPr lang="en-GB" altLang="en-US" sz="2400" dirty="0" smtClean="0"/>
              <a:t>to </a:t>
            </a:r>
            <a:r>
              <a:rPr lang="en-GB" altLang="en-US" sz="2400" dirty="0"/>
              <a:t>supervision and to understand the policies of the organisation that you work for.</a:t>
            </a:r>
          </a:p>
          <a:p>
            <a:pPr algn="just" eaLnBrk="1" hangingPunct="1"/>
            <a:r>
              <a:rPr lang="en-GB" altLang="en-US" sz="2400" dirty="0"/>
              <a:t>This means a fundamental shift from being reactive and dependent to being proactive concerning your own support system.</a:t>
            </a:r>
          </a:p>
          <a:p>
            <a:pPr algn="just" eaLnBrk="1" hangingPunct="1"/>
            <a:r>
              <a:rPr lang="en-GB" altLang="en-US" sz="2400" dirty="0"/>
              <a:t>Taking stock of your own support system, your stress and how to manage it.</a:t>
            </a:r>
          </a:p>
        </p:txBody>
      </p:sp>
    </p:spTree>
    <p:extLst>
      <p:ext uri="{BB962C8B-B14F-4D97-AF65-F5344CB8AC3E}">
        <p14:creationId xmlns:p14="http://schemas.microsoft.com/office/powerpoint/2010/main" val="38430382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normAutofit/>
          </a:bodyPr>
          <a:lstStyle/>
          <a:p>
            <a:pPr eaLnBrk="1" hangingPunct="1"/>
            <a:r>
              <a:rPr lang="en-GB" altLang="en-US" b="1" dirty="0" smtClean="0"/>
              <a:t>Qualities needed to be a good supervisor</a:t>
            </a:r>
          </a:p>
        </p:txBody>
      </p:sp>
      <p:sp>
        <p:nvSpPr>
          <p:cNvPr id="18435" name="Content Placeholder 2"/>
          <p:cNvSpPr>
            <a:spLocks noGrp="1"/>
          </p:cNvSpPr>
          <p:nvPr>
            <p:ph idx="1"/>
          </p:nvPr>
        </p:nvSpPr>
        <p:spPr/>
        <p:txBody>
          <a:bodyPr/>
          <a:lstStyle/>
          <a:p>
            <a:pPr eaLnBrk="1" hangingPunct="1"/>
            <a:r>
              <a:rPr lang="en-GB" altLang="en-US" smtClean="0"/>
              <a:t>What qualities are needed to be a good supervisor?</a:t>
            </a:r>
          </a:p>
        </p:txBody>
      </p:sp>
    </p:spTree>
    <p:extLst>
      <p:ext uri="{BB962C8B-B14F-4D97-AF65-F5344CB8AC3E}">
        <p14:creationId xmlns:p14="http://schemas.microsoft.com/office/powerpoint/2010/main" val="34340043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normAutofit/>
          </a:bodyPr>
          <a:lstStyle/>
          <a:p>
            <a:pPr eaLnBrk="1" hangingPunct="1"/>
            <a:r>
              <a:rPr lang="en-GB" altLang="en-US" b="1" dirty="0" smtClean="0"/>
              <a:t>Qualities needed to be a good supervisor.</a:t>
            </a:r>
          </a:p>
        </p:txBody>
      </p:sp>
      <p:sp>
        <p:nvSpPr>
          <p:cNvPr id="19459" name="Content Placeholder 2"/>
          <p:cNvSpPr>
            <a:spLocks noGrp="1"/>
          </p:cNvSpPr>
          <p:nvPr>
            <p:ph sz="half" idx="1"/>
          </p:nvPr>
        </p:nvSpPr>
        <p:spPr/>
        <p:txBody>
          <a:bodyPr>
            <a:normAutofit/>
          </a:bodyPr>
          <a:lstStyle/>
          <a:p>
            <a:pPr lvl="1" eaLnBrk="1" hangingPunct="1"/>
            <a:r>
              <a:rPr lang="en-GB" altLang="en-US" sz="2000" dirty="0"/>
              <a:t>Empathy </a:t>
            </a:r>
          </a:p>
          <a:p>
            <a:pPr lvl="1" eaLnBrk="1" hangingPunct="1"/>
            <a:r>
              <a:rPr lang="en-GB" altLang="en-US" sz="2000" dirty="0"/>
              <a:t>Understanding</a:t>
            </a:r>
          </a:p>
          <a:p>
            <a:pPr lvl="1" eaLnBrk="1" hangingPunct="1"/>
            <a:r>
              <a:rPr lang="en-GB" altLang="en-US" sz="2000" dirty="0"/>
              <a:t>Unconditional positive regard</a:t>
            </a:r>
          </a:p>
          <a:p>
            <a:pPr lvl="1" eaLnBrk="1" hangingPunct="1"/>
            <a:r>
              <a:rPr lang="en-GB" altLang="en-US" sz="2000" dirty="0"/>
              <a:t>Congruence</a:t>
            </a:r>
          </a:p>
          <a:p>
            <a:pPr lvl="1" eaLnBrk="1" hangingPunct="1"/>
            <a:r>
              <a:rPr lang="en-GB" altLang="en-US" sz="2000" dirty="0"/>
              <a:t>Genuineness</a:t>
            </a:r>
          </a:p>
          <a:p>
            <a:pPr lvl="1" eaLnBrk="1" hangingPunct="1"/>
            <a:r>
              <a:rPr lang="en-GB" altLang="en-US" sz="2000" dirty="0"/>
              <a:t>Can handle Power appropriately</a:t>
            </a:r>
          </a:p>
          <a:p>
            <a:pPr lvl="1" eaLnBrk="1" hangingPunct="1"/>
            <a:r>
              <a:rPr lang="en-GB" altLang="en-US" sz="2000" dirty="0"/>
              <a:t>Being able to see the same situation from a variety of </a:t>
            </a:r>
            <a:r>
              <a:rPr lang="en-GB" altLang="en-US" sz="2000" dirty="0" smtClean="0"/>
              <a:t>angles</a:t>
            </a:r>
          </a:p>
          <a:p>
            <a:pPr lvl="1"/>
            <a:r>
              <a:rPr lang="en-GB" altLang="en-US" sz="2000" dirty="0" smtClean="0"/>
              <a:t>Warmth </a:t>
            </a:r>
          </a:p>
          <a:p>
            <a:pPr lvl="1"/>
            <a:endParaRPr lang="en-GB" altLang="en-US" sz="2000" dirty="0" smtClean="0"/>
          </a:p>
          <a:p>
            <a:pPr lvl="1" eaLnBrk="1" hangingPunct="1"/>
            <a:endParaRPr lang="en-GB" altLang="en-US" sz="2000" dirty="0"/>
          </a:p>
          <a:p>
            <a:pPr eaLnBrk="1" hangingPunct="1"/>
            <a:endParaRPr lang="en-GB" altLang="en-US" dirty="0" smtClean="0"/>
          </a:p>
        </p:txBody>
      </p:sp>
      <p:sp>
        <p:nvSpPr>
          <p:cNvPr id="2" name="Content Placeholder 1"/>
          <p:cNvSpPr>
            <a:spLocks noGrp="1"/>
          </p:cNvSpPr>
          <p:nvPr>
            <p:ph sz="half" idx="2"/>
          </p:nvPr>
        </p:nvSpPr>
        <p:spPr/>
        <p:txBody>
          <a:bodyPr>
            <a:normAutofit/>
          </a:bodyPr>
          <a:lstStyle/>
          <a:p>
            <a:pPr lvl="1"/>
            <a:r>
              <a:rPr lang="en-GB" altLang="en-US" sz="2000" dirty="0"/>
              <a:t>Flexibility</a:t>
            </a:r>
          </a:p>
          <a:p>
            <a:pPr lvl="1"/>
            <a:r>
              <a:rPr lang="en-GB" altLang="en-US" sz="2000" dirty="0"/>
              <a:t>Concern</a:t>
            </a:r>
          </a:p>
          <a:p>
            <a:pPr lvl="1"/>
            <a:r>
              <a:rPr lang="en-GB" altLang="en-US" sz="2000" dirty="0"/>
              <a:t>Attention</a:t>
            </a:r>
          </a:p>
          <a:p>
            <a:pPr lvl="1"/>
            <a:r>
              <a:rPr lang="en-GB" altLang="en-US" sz="2000" dirty="0"/>
              <a:t>Investment</a:t>
            </a:r>
          </a:p>
          <a:p>
            <a:pPr lvl="1"/>
            <a:r>
              <a:rPr lang="en-GB" altLang="en-US" sz="2000" dirty="0"/>
              <a:t>Openness</a:t>
            </a:r>
          </a:p>
          <a:p>
            <a:pPr lvl="1"/>
            <a:r>
              <a:rPr lang="en-GB" altLang="en-US" sz="2000" dirty="0"/>
              <a:t>Humour</a:t>
            </a:r>
          </a:p>
          <a:p>
            <a:pPr lvl="1"/>
            <a:r>
              <a:rPr lang="en-GB" altLang="en-US" sz="2000" dirty="0"/>
              <a:t>Patience</a:t>
            </a:r>
          </a:p>
          <a:p>
            <a:pPr lvl="1"/>
            <a:r>
              <a:rPr lang="en-GB" altLang="en-US" sz="2000" dirty="0"/>
              <a:t>Openness to learning</a:t>
            </a:r>
          </a:p>
          <a:p>
            <a:pPr lvl="1"/>
            <a:r>
              <a:rPr lang="en-GB" altLang="en-US" sz="2000" dirty="0"/>
              <a:t>Curiosity</a:t>
            </a:r>
          </a:p>
          <a:p>
            <a:pPr marL="0" indent="0">
              <a:buNone/>
            </a:pPr>
            <a:endParaRPr lang="en-GB" b="1" dirty="0" smtClean="0"/>
          </a:p>
          <a:p>
            <a:pPr marL="0" indent="0" algn="r">
              <a:buNone/>
            </a:pPr>
            <a:r>
              <a:rPr lang="en-GB" altLang="en-US" sz="2000" dirty="0" smtClean="0"/>
              <a:t>(</a:t>
            </a:r>
            <a:r>
              <a:rPr lang="en-GB" altLang="en-US" sz="2000" dirty="0" err="1" smtClean="0"/>
              <a:t>Carifio</a:t>
            </a:r>
            <a:r>
              <a:rPr lang="en-GB" altLang="en-US" sz="2000" dirty="0" smtClean="0"/>
              <a:t> </a:t>
            </a:r>
            <a:r>
              <a:rPr lang="en-GB" altLang="en-US" sz="2000" dirty="0"/>
              <a:t>and </a:t>
            </a:r>
            <a:r>
              <a:rPr lang="en-GB" altLang="en-US" sz="2000" dirty="0" smtClean="0"/>
              <a:t>Hess, 1989:27</a:t>
            </a:r>
            <a:r>
              <a:rPr lang="en-GB" altLang="en-US" sz="2000" dirty="0"/>
              <a:t>)</a:t>
            </a:r>
          </a:p>
          <a:p>
            <a:pPr marL="0" indent="0">
              <a:buNone/>
            </a:pPr>
            <a:endParaRPr lang="en-GB" b="1" dirty="0"/>
          </a:p>
        </p:txBody>
      </p:sp>
    </p:spTree>
    <p:extLst>
      <p:ext uri="{BB962C8B-B14F-4D97-AF65-F5344CB8AC3E}">
        <p14:creationId xmlns:p14="http://schemas.microsoft.com/office/powerpoint/2010/main" val="36364159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GB" altLang="en-US" b="1" dirty="0" smtClean="0"/>
              <a:t>Becoming a </a:t>
            </a:r>
            <a:r>
              <a:rPr lang="en-GB" altLang="en-US" b="1" dirty="0"/>
              <a:t>supervisor </a:t>
            </a:r>
            <a:r>
              <a:rPr lang="en-GB" altLang="en-US" b="1" dirty="0" smtClean="0"/>
              <a:t> </a:t>
            </a:r>
            <a:endParaRPr lang="cy-GB" altLang="en-US" b="1" dirty="0" smtClean="0"/>
          </a:p>
        </p:txBody>
      </p:sp>
      <p:sp>
        <p:nvSpPr>
          <p:cNvPr id="20483" name="Content Placeholder 4"/>
          <p:cNvSpPr>
            <a:spLocks noGrp="1"/>
          </p:cNvSpPr>
          <p:nvPr>
            <p:ph idx="1"/>
          </p:nvPr>
        </p:nvSpPr>
        <p:spPr/>
        <p:txBody>
          <a:bodyPr>
            <a:normAutofit fontScale="92500"/>
          </a:bodyPr>
          <a:lstStyle/>
          <a:p>
            <a:pPr algn="just" eaLnBrk="1" hangingPunct="1"/>
            <a:r>
              <a:rPr lang="en-GB" altLang="en-US" dirty="0" smtClean="0"/>
              <a:t>You will notice that most of these qualities and skills are ones you will already have or have developed in order to be a competent practitioner within the helping profession.</a:t>
            </a:r>
          </a:p>
          <a:p>
            <a:pPr algn="just" eaLnBrk="1" hangingPunct="1"/>
            <a:r>
              <a:rPr lang="en-GB" altLang="en-US" dirty="0" smtClean="0"/>
              <a:t>Good counselling skills are a prerequisite for being a competent supervisor. Proctor (1988) cited in Hawkins and Shohet (2003, 43) makes this point.</a:t>
            </a:r>
          </a:p>
          <a:p>
            <a:pPr algn="just"/>
            <a:r>
              <a:rPr lang="en-GB" altLang="en-US" dirty="0" smtClean="0"/>
              <a:t>“The </a:t>
            </a:r>
            <a:r>
              <a:rPr lang="en-GB" altLang="en-US" dirty="0"/>
              <a:t>task of the supervisor is to help the supervisee feel received, valued, understood on the assumption that only then will he feel safe enough and open enough to review and challenge himself, as well as to value himself and his own abilities. Without this atmosphere, too, he is unlikely to be open to critical feed-back or to pay good attention to managerial </a:t>
            </a:r>
            <a:r>
              <a:rPr lang="en-GB" altLang="en-US" dirty="0" smtClean="0"/>
              <a:t>instructions”.</a:t>
            </a:r>
            <a:endParaRPr lang="en-GB" altLang="en-US" dirty="0"/>
          </a:p>
          <a:p>
            <a:pPr algn="just" eaLnBrk="1" hangingPunct="1"/>
            <a:endParaRPr lang="en-GB" altLang="en-US" dirty="0" smtClean="0"/>
          </a:p>
        </p:txBody>
      </p:sp>
    </p:spTree>
    <p:extLst>
      <p:ext uri="{BB962C8B-B14F-4D97-AF65-F5344CB8AC3E}">
        <p14:creationId xmlns:p14="http://schemas.microsoft.com/office/powerpoint/2010/main" val="35383983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GB" altLang="en-US" b="1" dirty="0" smtClean="0"/>
              <a:t>Becoming a </a:t>
            </a:r>
            <a:r>
              <a:rPr lang="en-GB" altLang="en-US" b="1" dirty="0"/>
              <a:t>supervisor </a:t>
            </a:r>
            <a:endParaRPr lang="cy-GB" altLang="en-US" b="1" dirty="0" smtClean="0"/>
          </a:p>
        </p:txBody>
      </p:sp>
      <p:sp>
        <p:nvSpPr>
          <p:cNvPr id="22531" name="Content Placeholder 2"/>
          <p:cNvSpPr>
            <a:spLocks noGrp="1"/>
          </p:cNvSpPr>
          <p:nvPr>
            <p:ph idx="1"/>
          </p:nvPr>
        </p:nvSpPr>
        <p:spPr/>
        <p:txBody>
          <a:bodyPr>
            <a:normAutofit/>
          </a:bodyPr>
          <a:lstStyle/>
          <a:p>
            <a:pPr algn="just" eaLnBrk="1" hangingPunct="1"/>
            <a:r>
              <a:rPr lang="en-GB" altLang="en-US" dirty="0" smtClean="0"/>
              <a:t>It will also be the case that a worker often comes to supervision stressed, anxious, angry, afraid. It is our assumption that only if he feels safe enough to talk about these uncomfortable feelings, and fully acknowledges them for himself will he be ‘cleared’ to re-evaluate his practice. </a:t>
            </a:r>
          </a:p>
        </p:txBody>
      </p:sp>
    </p:spTree>
    <p:extLst>
      <p:ext uri="{BB962C8B-B14F-4D97-AF65-F5344CB8AC3E}">
        <p14:creationId xmlns:p14="http://schemas.microsoft.com/office/powerpoint/2010/main" val="4661847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en-GB" altLang="en-US" b="1" dirty="0" smtClean="0"/>
              <a:t>Supervisor’s roles           </a:t>
            </a:r>
            <a:endParaRPr lang="cy-GB" altLang="en-US" b="1" dirty="0" smtClean="0"/>
          </a:p>
        </p:txBody>
      </p:sp>
      <p:sp>
        <p:nvSpPr>
          <p:cNvPr id="23555" name="Content Placeholder 2"/>
          <p:cNvSpPr>
            <a:spLocks noGrp="1"/>
          </p:cNvSpPr>
          <p:nvPr>
            <p:ph idx="1"/>
          </p:nvPr>
        </p:nvSpPr>
        <p:spPr>
          <a:xfrm>
            <a:off x="838200" y="1825625"/>
            <a:ext cx="10515600" cy="4951190"/>
          </a:xfrm>
        </p:spPr>
        <p:txBody>
          <a:bodyPr>
            <a:normAutofit/>
          </a:bodyPr>
          <a:lstStyle/>
          <a:p>
            <a:pPr algn="just" eaLnBrk="1" hangingPunct="1"/>
            <a:r>
              <a:rPr lang="en-GB" altLang="en-US" dirty="0" smtClean="0"/>
              <a:t>As supervisor you have to encompass many functions in your role:</a:t>
            </a:r>
          </a:p>
          <a:p>
            <a:pPr lvl="1" algn="just"/>
            <a:r>
              <a:rPr lang="en-GB" altLang="en-US" dirty="0" smtClean="0"/>
              <a:t>A </a:t>
            </a:r>
            <a:r>
              <a:rPr lang="en-GB" altLang="en-US" dirty="0"/>
              <a:t>counsellor giving </a:t>
            </a:r>
            <a:r>
              <a:rPr lang="en-GB" altLang="en-US" dirty="0" smtClean="0"/>
              <a:t>support;</a:t>
            </a:r>
          </a:p>
          <a:p>
            <a:pPr lvl="1" algn="just"/>
            <a:r>
              <a:rPr lang="en-GB" altLang="en-US" dirty="0" smtClean="0"/>
              <a:t>An </a:t>
            </a:r>
            <a:r>
              <a:rPr lang="en-GB" altLang="en-US" dirty="0"/>
              <a:t>educator helping your supervisee learn and </a:t>
            </a:r>
            <a:r>
              <a:rPr lang="en-GB" altLang="en-US" dirty="0" smtClean="0"/>
              <a:t>develop</a:t>
            </a:r>
          </a:p>
          <a:p>
            <a:pPr lvl="1" algn="just"/>
            <a:r>
              <a:rPr lang="en-GB" altLang="en-US" dirty="0" smtClean="0"/>
              <a:t>A </a:t>
            </a:r>
            <a:r>
              <a:rPr lang="en-GB" altLang="en-US" dirty="0"/>
              <a:t>manager with responsibilities both for what the supervisee is doing with and to the </a:t>
            </a:r>
            <a:r>
              <a:rPr lang="en-GB" altLang="en-US" dirty="0" smtClean="0"/>
              <a:t>client.</a:t>
            </a:r>
          </a:p>
          <a:p>
            <a:pPr lvl="1" algn="just"/>
            <a:r>
              <a:rPr lang="en-GB" altLang="en-US" dirty="0" smtClean="0"/>
              <a:t>A </a:t>
            </a:r>
            <a:r>
              <a:rPr lang="en-GB" altLang="en-US" dirty="0"/>
              <a:t>manager or consultant with responsibilities to the organisation which is paying you for the </a:t>
            </a:r>
            <a:r>
              <a:rPr lang="en-GB" altLang="en-US" dirty="0" smtClean="0"/>
              <a:t>supervision.</a:t>
            </a:r>
          </a:p>
          <a:p>
            <a:pPr algn="just" eaLnBrk="1" hangingPunct="1"/>
            <a:r>
              <a:rPr lang="en-GB" altLang="en-US" dirty="0" smtClean="0"/>
              <a:t>The </a:t>
            </a:r>
            <a:r>
              <a:rPr lang="en-GB" altLang="en-US" dirty="0"/>
              <a:t>supervisor has to be able to combine the roles of educator, supporter and, at times, manager, in an appropriate blend. As Hawthorne (1975, 179) notes ‘It requires effort an experience to integrate these into a comfortable and effective identity’.</a:t>
            </a:r>
          </a:p>
          <a:p>
            <a:pPr lvl="1" eaLnBrk="1" hangingPunct="1">
              <a:buFont typeface="Wingdings" panose="05000000000000000000" pitchFamily="2" charset="2"/>
              <a:buNone/>
            </a:pPr>
            <a:endParaRPr lang="en-GB" altLang="en-US" sz="2000" dirty="0"/>
          </a:p>
        </p:txBody>
      </p:sp>
    </p:spTree>
    <p:extLst>
      <p:ext uri="{BB962C8B-B14F-4D97-AF65-F5344CB8AC3E}">
        <p14:creationId xmlns:p14="http://schemas.microsoft.com/office/powerpoint/2010/main" val="15812409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GB" altLang="en-US" b="1" dirty="0" smtClean="0"/>
              <a:t>Ethics </a:t>
            </a:r>
            <a:endParaRPr lang="cy-GB" altLang="en-US" b="1" dirty="0" smtClean="0"/>
          </a:p>
        </p:txBody>
      </p:sp>
      <p:sp>
        <p:nvSpPr>
          <p:cNvPr id="25603" name="Content Placeholder 2"/>
          <p:cNvSpPr>
            <a:spLocks noGrp="1"/>
          </p:cNvSpPr>
          <p:nvPr>
            <p:ph idx="1"/>
          </p:nvPr>
        </p:nvSpPr>
        <p:spPr/>
        <p:txBody>
          <a:bodyPr>
            <a:normAutofit/>
          </a:bodyPr>
          <a:lstStyle/>
          <a:p>
            <a:pPr algn="just" eaLnBrk="1" hangingPunct="1"/>
            <a:r>
              <a:rPr lang="en-GB" altLang="en-US" dirty="0"/>
              <a:t>It is important before you start supervising to revisit the ethical standards that underpin your professional client work and to consider how each of these standards applies to working as a supervisor. </a:t>
            </a:r>
          </a:p>
          <a:p>
            <a:pPr algn="just" eaLnBrk="1" hangingPunct="1"/>
            <a:r>
              <a:rPr lang="en-GB" altLang="en-US" dirty="0"/>
              <a:t>To be a supervisor is both complex and enriching task. It is deceptively similar to, and uses the same sort of skills </a:t>
            </a:r>
            <a:r>
              <a:rPr lang="en-GB" altLang="en-US" dirty="0" smtClean="0"/>
              <a:t>as </a:t>
            </a:r>
            <a:r>
              <a:rPr lang="en-GB" altLang="en-US" dirty="0"/>
              <a:t>one’s work with clients, but the supervisor must be clear about how supervision is different in content, focus and boundaries and entails a more ethical sensitivity.</a:t>
            </a:r>
          </a:p>
          <a:p>
            <a:pPr algn="just" eaLnBrk="1" hangingPunct="1">
              <a:buFont typeface="Wingdings" panose="05000000000000000000" pitchFamily="2" charset="2"/>
              <a:buNone/>
            </a:pPr>
            <a:endParaRPr lang="en-GB" altLang="en-US" dirty="0" smtClean="0"/>
          </a:p>
        </p:txBody>
      </p:sp>
    </p:spTree>
    <p:extLst>
      <p:ext uri="{BB962C8B-B14F-4D97-AF65-F5344CB8AC3E}">
        <p14:creationId xmlns:p14="http://schemas.microsoft.com/office/powerpoint/2010/main" val="37799447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eaLnBrk="1" hangingPunct="1"/>
            <a:r>
              <a:rPr lang="en-GB" altLang="en-US" b="1" dirty="0" smtClean="0"/>
              <a:t>    </a:t>
            </a:r>
            <a:r>
              <a:rPr lang="en-GB" altLang="en-US" dirty="0" smtClean="0"/>
              <a:t>                   </a:t>
            </a:r>
            <a:endParaRPr lang="cy-GB" altLang="en-US" dirty="0" smtClean="0"/>
          </a:p>
        </p:txBody>
      </p:sp>
      <p:sp>
        <p:nvSpPr>
          <p:cNvPr id="26627" name="Content Placeholder 2"/>
          <p:cNvSpPr>
            <a:spLocks noGrp="1"/>
          </p:cNvSpPr>
          <p:nvPr>
            <p:ph idx="1"/>
          </p:nvPr>
        </p:nvSpPr>
        <p:spPr/>
        <p:txBody>
          <a:bodyPr>
            <a:noAutofit/>
          </a:bodyPr>
          <a:lstStyle/>
          <a:p>
            <a:pPr algn="just" eaLnBrk="1" hangingPunct="1"/>
            <a:r>
              <a:rPr lang="en-GB" altLang="en-US" sz="3200" dirty="0"/>
              <a:t>It is also important to explore your feelings, motives and expectations in relation to the role of supervisor, as they will have a large effect on the supervision climate that you set in the session.</a:t>
            </a:r>
          </a:p>
          <a:p>
            <a:pPr algn="just" eaLnBrk="1" hangingPunct="1"/>
            <a:r>
              <a:rPr lang="en-GB" altLang="en-US" sz="3200" dirty="0"/>
              <a:t>Above all, supervision is a place where both parties are constantly learning, and to stay a good supervisor is to return regularly to question not only the work of the supervisees, but also what you yourself do as a supervisor and how you do it.</a:t>
            </a:r>
          </a:p>
        </p:txBody>
      </p:sp>
    </p:spTree>
    <p:extLst>
      <p:ext uri="{BB962C8B-B14F-4D97-AF65-F5344CB8AC3E}">
        <p14:creationId xmlns:p14="http://schemas.microsoft.com/office/powerpoint/2010/main" val="33992214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What is Supervision?</a:t>
            </a:r>
            <a:endParaRPr lang="en-GB" b="1" dirty="0"/>
          </a:p>
        </p:txBody>
      </p:sp>
      <p:sp>
        <p:nvSpPr>
          <p:cNvPr id="3" name="Content Placeholder 2"/>
          <p:cNvSpPr>
            <a:spLocks noGrp="1"/>
          </p:cNvSpPr>
          <p:nvPr>
            <p:ph idx="1"/>
          </p:nvPr>
        </p:nvSpPr>
        <p:spPr/>
        <p:txBody>
          <a:bodyPr>
            <a:normAutofit/>
          </a:bodyPr>
          <a:lstStyle/>
          <a:p>
            <a:r>
              <a:rPr lang="en-GB" dirty="0"/>
              <a:t>Supervision is a supportive professional relationship which enables the individual to reflect upon their practice, exploring aims, philosophy, style, strengths, weaknesses and training needs as they relate to the achievement of tasks within their particular role in the organisation (LCYS, 2005: 1). </a:t>
            </a:r>
            <a:endParaRPr lang="en-GB" dirty="0" smtClean="0"/>
          </a:p>
          <a:p>
            <a:r>
              <a:rPr lang="en-GB" dirty="0"/>
              <a:t>The above definition taken from Leicester City Youth </a:t>
            </a:r>
            <a:r>
              <a:rPr lang="en-GB" dirty="0" smtClean="0"/>
              <a:t>Service’s </a:t>
            </a:r>
            <a:r>
              <a:rPr lang="en-GB" dirty="0"/>
              <a:t>draft supervision and appraisal policy was drafted in 2005, however supervision is not a new phenomenon. </a:t>
            </a:r>
          </a:p>
        </p:txBody>
      </p:sp>
    </p:spTree>
    <p:extLst>
      <p:ext uri="{BB962C8B-B14F-4D97-AF65-F5344CB8AC3E}">
        <p14:creationId xmlns:p14="http://schemas.microsoft.com/office/powerpoint/2010/main" val="16750861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What is Supervision?</a:t>
            </a:r>
            <a:endParaRPr lang="en-GB" b="1" dirty="0"/>
          </a:p>
        </p:txBody>
      </p:sp>
      <p:sp>
        <p:nvSpPr>
          <p:cNvPr id="3" name="Content Placeholder 2"/>
          <p:cNvSpPr>
            <a:spLocks noGrp="1"/>
          </p:cNvSpPr>
          <p:nvPr>
            <p:ph idx="1"/>
          </p:nvPr>
        </p:nvSpPr>
        <p:spPr/>
        <p:txBody>
          <a:bodyPr>
            <a:normAutofit/>
          </a:bodyPr>
          <a:lstStyle/>
          <a:p>
            <a:r>
              <a:rPr lang="en-GB" dirty="0"/>
              <a:t>According to </a:t>
            </a:r>
            <a:r>
              <a:rPr lang="en-GB" dirty="0" smtClean="0"/>
              <a:t>Woods (2001</a:t>
            </a:r>
            <a:r>
              <a:rPr lang="en-GB" dirty="0"/>
              <a:t>: 250) </a:t>
            </a:r>
            <a:r>
              <a:rPr lang="en-GB" dirty="0" smtClean="0"/>
              <a:t>supervision </a:t>
            </a:r>
            <a:r>
              <a:rPr lang="en-GB" dirty="0"/>
              <a:t>has a long history and is as old as social work itself. </a:t>
            </a:r>
            <a:r>
              <a:rPr lang="en-GB" dirty="0" smtClean="0"/>
              <a:t> She </a:t>
            </a:r>
            <a:r>
              <a:rPr lang="en-GB" dirty="0"/>
              <a:t>believes that we all need to talk to other people about our experiences at some time or </a:t>
            </a:r>
            <a:r>
              <a:rPr lang="en-GB" dirty="0" smtClean="0"/>
              <a:t>other, </a:t>
            </a:r>
            <a:r>
              <a:rPr lang="en-GB" dirty="0"/>
              <a:t>about things that confuse or concern us, and we welcome possibly a different outlook on the situation or the giving of support</a:t>
            </a:r>
            <a:r>
              <a:rPr lang="en-GB" dirty="0" smtClean="0"/>
              <a:t>.</a:t>
            </a:r>
          </a:p>
          <a:p>
            <a:r>
              <a:rPr lang="en-GB" dirty="0"/>
              <a:t>These concerns and problems cannot be solved by the simple application of technical </a:t>
            </a:r>
            <a:r>
              <a:rPr lang="en-GB" dirty="0" smtClean="0"/>
              <a:t>solutions, </a:t>
            </a:r>
            <a:r>
              <a:rPr lang="en-GB" dirty="0"/>
              <a:t>and it is from this premise that reflective practice begins. </a:t>
            </a:r>
          </a:p>
        </p:txBody>
      </p:sp>
    </p:spTree>
    <p:extLst>
      <p:ext uri="{BB962C8B-B14F-4D97-AF65-F5344CB8AC3E}">
        <p14:creationId xmlns:p14="http://schemas.microsoft.com/office/powerpoint/2010/main" val="30205553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Supervision and Youth Work</a:t>
            </a:r>
            <a:endParaRPr lang="en-GB" b="1" dirty="0"/>
          </a:p>
        </p:txBody>
      </p:sp>
      <p:sp>
        <p:nvSpPr>
          <p:cNvPr id="3" name="Content Placeholder 2"/>
          <p:cNvSpPr>
            <a:spLocks noGrp="1"/>
          </p:cNvSpPr>
          <p:nvPr>
            <p:ph idx="1"/>
          </p:nvPr>
        </p:nvSpPr>
        <p:spPr/>
        <p:txBody>
          <a:bodyPr>
            <a:normAutofit/>
          </a:bodyPr>
          <a:lstStyle/>
          <a:p>
            <a:r>
              <a:rPr lang="en-GB" dirty="0"/>
              <a:t>The problems that are encountered within youth work are far too complex and muddled to be resolved in this way. </a:t>
            </a:r>
            <a:r>
              <a:rPr lang="en-GB" dirty="0" smtClean="0"/>
              <a:t>  Youth </a:t>
            </a:r>
            <a:r>
              <a:rPr lang="en-GB" dirty="0"/>
              <a:t>workers cannot sit back and wait for experts to provide them with solutions on a plate. </a:t>
            </a:r>
            <a:endParaRPr lang="en-GB" dirty="0" smtClean="0"/>
          </a:p>
          <a:p>
            <a:r>
              <a:rPr lang="en-GB" dirty="0"/>
              <a:t>They need to connect with the difficulties of practice and steer a way through them. </a:t>
            </a:r>
            <a:r>
              <a:rPr lang="en-GB" dirty="0" smtClean="0"/>
              <a:t>  There </a:t>
            </a:r>
            <a:r>
              <a:rPr lang="en-GB" dirty="0"/>
              <a:t>are no ready-made answers within youth </a:t>
            </a:r>
            <a:r>
              <a:rPr lang="en-GB" dirty="0" smtClean="0"/>
              <a:t>work.  Reflective </a:t>
            </a:r>
            <a:r>
              <a:rPr lang="en-GB" dirty="0"/>
              <a:t>practice is a dynamic process of constructing solutions, rather than a passive process of following procedures or guidelines. </a:t>
            </a:r>
          </a:p>
        </p:txBody>
      </p:sp>
    </p:spTree>
    <p:extLst>
      <p:ext uri="{BB962C8B-B14F-4D97-AF65-F5344CB8AC3E}">
        <p14:creationId xmlns:p14="http://schemas.microsoft.com/office/powerpoint/2010/main" val="3992696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Supervision and Youth Work</a:t>
            </a:r>
            <a:endParaRPr lang="en-GB" b="1" dirty="0"/>
          </a:p>
        </p:txBody>
      </p:sp>
      <p:sp>
        <p:nvSpPr>
          <p:cNvPr id="3" name="Content Placeholder 2"/>
          <p:cNvSpPr>
            <a:spLocks noGrp="1"/>
          </p:cNvSpPr>
          <p:nvPr>
            <p:ph idx="1"/>
          </p:nvPr>
        </p:nvSpPr>
        <p:spPr/>
        <p:txBody>
          <a:bodyPr>
            <a:normAutofit/>
          </a:bodyPr>
          <a:lstStyle/>
          <a:p>
            <a:r>
              <a:rPr lang="en-GB" dirty="0"/>
              <a:t>Youth workers therefore need to be able to use experience, knowledge and theoretical perspectives to guide and inform </a:t>
            </a:r>
            <a:r>
              <a:rPr lang="en-GB" dirty="0" smtClean="0"/>
              <a:t>practice.</a:t>
            </a:r>
          </a:p>
          <a:p>
            <a:r>
              <a:rPr lang="en-GB" dirty="0" smtClean="0"/>
              <a:t>Supervision </a:t>
            </a:r>
            <a:r>
              <a:rPr lang="en-GB" dirty="0"/>
              <a:t>is a catalyst for guided reflection and discussion, which supports and develops practitioners to become effective youth workers.  </a:t>
            </a:r>
            <a:endParaRPr lang="en-GB" dirty="0" smtClean="0"/>
          </a:p>
          <a:p>
            <a:pPr marL="0" indent="0">
              <a:buNone/>
            </a:pPr>
            <a:r>
              <a:rPr lang="en-GB" dirty="0" smtClean="0"/>
              <a:t> </a:t>
            </a:r>
            <a:endParaRPr lang="en-GB" dirty="0"/>
          </a:p>
        </p:txBody>
      </p:sp>
    </p:spTree>
    <p:extLst>
      <p:ext uri="{BB962C8B-B14F-4D97-AF65-F5344CB8AC3E}">
        <p14:creationId xmlns:p14="http://schemas.microsoft.com/office/powerpoint/2010/main" val="21076548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Other Professionals</a:t>
            </a:r>
            <a:endParaRPr lang="en-GB" b="1" dirty="0"/>
          </a:p>
        </p:txBody>
      </p:sp>
      <p:sp>
        <p:nvSpPr>
          <p:cNvPr id="3" name="Content Placeholder 2"/>
          <p:cNvSpPr>
            <a:spLocks noGrp="1"/>
          </p:cNvSpPr>
          <p:nvPr>
            <p:ph idx="1"/>
          </p:nvPr>
        </p:nvSpPr>
        <p:spPr/>
        <p:txBody>
          <a:bodyPr>
            <a:normAutofit/>
          </a:bodyPr>
          <a:lstStyle/>
          <a:p>
            <a:r>
              <a:rPr lang="en-GB" dirty="0"/>
              <a:t>The need to discuss with others gradually became more formalised for certain profession. </a:t>
            </a:r>
            <a:r>
              <a:rPr lang="en-GB" dirty="0" smtClean="0"/>
              <a:t>  Woods </a:t>
            </a:r>
            <a:r>
              <a:rPr lang="en-GB" dirty="0"/>
              <a:t>(2001:250-251) identifies that psychoanalysts, for instance, found difficulty in handling the complexity of the work they were </a:t>
            </a:r>
            <a:r>
              <a:rPr lang="en-GB" dirty="0" smtClean="0"/>
              <a:t>doing, </a:t>
            </a:r>
            <a:r>
              <a:rPr lang="en-GB" dirty="0"/>
              <a:t>so the profession decided that trainee psychoanalysts should have regular sessions where they could reflect on their work with their patients. </a:t>
            </a:r>
            <a:endParaRPr lang="en-GB" dirty="0" smtClean="0"/>
          </a:p>
          <a:p>
            <a:r>
              <a:rPr lang="en-GB" dirty="0" smtClean="0"/>
              <a:t>These </a:t>
            </a:r>
            <a:r>
              <a:rPr lang="en-GB" dirty="0"/>
              <a:t>sessions were needed, firstly, in order to enable the trainee practitioner to understand why they were responding to their patients in a particular </a:t>
            </a:r>
            <a:r>
              <a:rPr lang="en-GB" dirty="0" smtClean="0"/>
              <a:t>way, </a:t>
            </a:r>
            <a:r>
              <a:rPr lang="en-GB" dirty="0"/>
              <a:t>and secondly, to receive help and support in their work. </a:t>
            </a:r>
          </a:p>
        </p:txBody>
      </p:sp>
    </p:spTree>
    <p:extLst>
      <p:ext uri="{BB962C8B-B14F-4D97-AF65-F5344CB8AC3E}">
        <p14:creationId xmlns:p14="http://schemas.microsoft.com/office/powerpoint/2010/main" val="30134717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Other </a:t>
            </a:r>
            <a:r>
              <a:rPr lang="en-GB" b="1" dirty="0" smtClean="0"/>
              <a:t>Professionals</a:t>
            </a:r>
            <a:endParaRPr lang="en-GB" b="1" dirty="0"/>
          </a:p>
        </p:txBody>
      </p:sp>
      <p:sp>
        <p:nvSpPr>
          <p:cNvPr id="3" name="Content Placeholder 2"/>
          <p:cNvSpPr>
            <a:spLocks noGrp="1"/>
          </p:cNvSpPr>
          <p:nvPr>
            <p:ph idx="1"/>
          </p:nvPr>
        </p:nvSpPr>
        <p:spPr/>
        <p:txBody>
          <a:bodyPr>
            <a:normAutofit/>
          </a:bodyPr>
          <a:lstStyle/>
          <a:p>
            <a:r>
              <a:rPr lang="en-GB" dirty="0"/>
              <a:t>She also suggests that the sessions were therefore seen as being both </a:t>
            </a:r>
            <a:r>
              <a:rPr lang="en-GB" b="1" dirty="0"/>
              <a:t>educational</a:t>
            </a:r>
            <a:r>
              <a:rPr lang="en-GB" dirty="0"/>
              <a:t> and </a:t>
            </a:r>
            <a:r>
              <a:rPr lang="en-GB" b="1" dirty="0"/>
              <a:t>supportive</a:t>
            </a:r>
            <a:r>
              <a:rPr lang="en-GB" dirty="0"/>
              <a:t>. The sessions were on a one to one basis with a supervisor who would offers support and help in both analysing the work and relating it to theoretical models</a:t>
            </a:r>
            <a:r>
              <a:rPr lang="en-GB" dirty="0" smtClean="0"/>
              <a:t>.</a:t>
            </a:r>
          </a:p>
          <a:p>
            <a:r>
              <a:rPr lang="en-GB" dirty="0"/>
              <a:t>According to Woods (2001: 251) psychoanalysis was not the only profession where it recognised that supervision would be helpful, particularly to the trainee practitioner or to the newly qualified worker. </a:t>
            </a:r>
            <a:r>
              <a:rPr lang="en-GB" dirty="0" smtClean="0"/>
              <a:t>  Other </a:t>
            </a:r>
            <a:r>
              <a:rPr lang="en-GB" dirty="0"/>
              <a:t>related fields such as counselling and social work also adopted this method. </a:t>
            </a:r>
          </a:p>
        </p:txBody>
      </p:sp>
    </p:spTree>
    <p:extLst>
      <p:ext uri="{BB962C8B-B14F-4D97-AF65-F5344CB8AC3E}">
        <p14:creationId xmlns:p14="http://schemas.microsoft.com/office/powerpoint/2010/main" val="265409195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Supervision and Youth Work</a:t>
            </a:r>
            <a:endParaRPr lang="en-GB" b="1" dirty="0"/>
          </a:p>
        </p:txBody>
      </p:sp>
      <p:sp>
        <p:nvSpPr>
          <p:cNvPr id="3" name="Content Placeholder 2"/>
          <p:cNvSpPr>
            <a:spLocks noGrp="1"/>
          </p:cNvSpPr>
          <p:nvPr>
            <p:ph idx="1"/>
          </p:nvPr>
        </p:nvSpPr>
        <p:spPr/>
        <p:txBody>
          <a:bodyPr>
            <a:normAutofit/>
          </a:bodyPr>
          <a:lstStyle/>
          <a:p>
            <a:r>
              <a:rPr lang="en-GB" dirty="0"/>
              <a:t>Social workers particularly found supervision useful when looking at casework and social group </a:t>
            </a:r>
            <a:r>
              <a:rPr lang="en-GB" dirty="0" smtClean="0"/>
              <a:t>work.  Later</a:t>
            </a:r>
            <a:r>
              <a:rPr lang="en-GB" dirty="0"/>
              <a:t>, the introduction of social group work into youth work ‘naturally brought with it the possibility that supervision would also be valuable’ (Tash </a:t>
            </a:r>
            <a:r>
              <a:rPr lang="en-GB" i="1" dirty="0"/>
              <a:t>cited in</a:t>
            </a:r>
            <a:r>
              <a:rPr lang="en-GB" dirty="0"/>
              <a:t> Woods 2001:251). </a:t>
            </a:r>
            <a:endParaRPr lang="en-GB" dirty="0" smtClean="0"/>
          </a:p>
          <a:p>
            <a:r>
              <a:rPr lang="en-GB" dirty="0" smtClean="0"/>
              <a:t>Today </a:t>
            </a:r>
            <a:r>
              <a:rPr lang="en-GB" dirty="0"/>
              <a:t>supervision is seen as being helpful in all areas of the work of the informal educator. </a:t>
            </a:r>
          </a:p>
          <a:p>
            <a:endParaRPr lang="en-GB" dirty="0"/>
          </a:p>
        </p:txBody>
      </p:sp>
    </p:spTree>
    <p:extLst>
      <p:ext uri="{BB962C8B-B14F-4D97-AF65-F5344CB8AC3E}">
        <p14:creationId xmlns:p14="http://schemas.microsoft.com/office/powerpoint/2010/main" val="36862921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Supervision and Youth </a:t>
            </a:r>
            <a:r>
              <a:rPr lang="en-GB" b="1" dirty="0" smtClean="0"/>
              <a:t>Work</a:t>
            </a:r>
            <a:endParaRPr lang="en-GB" b="1" dirty="0"/>
          </a:p>
        </p:txBody>
      </p:sp>
      <p:sp>
        <p:nvSpPr>
          <p:cNvPr id="3" name="Content Placeholder 2"/>
          <p:cNvSpPr>
            <a:spLocks noGrp="1"/>
          </p:cNvSpPr>
          <p:nvPr>
            <p:ph idx="1"/>
          </p:nvPr>
        </p:nvSpPr>
        <p:spPr/>
        <p:txBody>
          <a:bodyPr>
            <a:normAutofit/>
          </a:bodyPr>
          <a:lstStyle/>
          <a:p>
            <a:r>
              <a:rPr lang="en-GB" dirty="0"/>
              <a:t>Youth workers are informal educators and practice under difficult conditions as there are pressures from both sides. Management require tangible outputs in order to satisfy performance indicators (particularly for grant funded programmes) whilst the youth </a:t>
            </a:r>
            <a:r>
              <a:rPr lang="en-GB" dirty="0" smtClean="0"/>
              <a:t>worker is </a:t>
            </a:r>
            <a:r>
              <a:rPr lang="en-GB" dirty="0"/>
              <a:t>keen to embrace a more tactful and relationship building approach. </a:t>
            </a:r>
            <a:endParaRPr lang="en-GB" dirty="0" smtClean="0"/>
          </a:p>
          <a:p>
            <a:endParaRPr lang="en-GB" dirty="0"/>
          </a:p>
        </p:txBody>
      </p:sp>
    </p:spTree>
    <p:extLst>
      <p:ext uri="{BB962C8B-B14F-4D97-AF65-F5344CB8AC3E}">
        <p14:creationId xmlns:p14="http://schemas.microsoft.com/office/powerpoint/2010/main" val="87418936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Supervision and Youth </a:t>
            </a:r>
            <a:r>
              <a:rPr lang="en-GB" b="1" dirty="0" smtClean="0"/>
              <a:t>Work</a:t>
            </a:r>
            <a:endParaRPr lang="en-GB" b="1" dirty="0"/>
          </a:p>
        </p:txBody>
      </p:sp>
      <p:sp>
        <p:nvSpPr>
          <p:cNvPr id="3" name="Content Placeholder 2"/>
          <p:cNvSpPr>
            <a:spLocks noGrp="1"/>
          </p:cNvSpPr>
          <p:nvPr>
            <p:ph idx="1"/>
          </p:nvPr>
        </p:nvSpPr>
        <p:spPr/>
        <p:txBody>
          <a:bodyPr>
            <a:normAutofit/>
          </a:bodyPr>
          <a:lstStyle/>
          <a:p>
            <a:r>
              <a:rPr lang="en-GB" dirty="0"/>
              <a:t>It </a:t>
            </a:r>
            <a:r>
              <a:rPr lang="en-GB" dirty="0" smtClean="0"/>
              <a:t>can be argued </a:t>
            </a:r>
            <a:r>
              <a:rPr lang="en-GB" dirty="0"/>
              <a:t>therefore that this difficult situation could adversely affect the very people (young </a:t>
            </a:r>
            <a:r>
              <a:rPr lang="en-GB" dirty="0" smtClean="0"/>
              <a:t>people) </a:t>
            </a:r>
            <a:r>
              <a:rPr lang="en-GB" dirty="0"/>
              <a:t>that youth work is designed to help, </a:t>
            </a:r>
            <a:r>
              <a:rPr lang="en-GB" dirty="0" smtClean="0"/>
              <a:t>given </a:t>
            </a:r>
            <a:r>
              <a:rPr lang="en-GB" dirty="0"/>
              <a:t>their complex needs as individuals. </a:t>
            </a:r>
            <a:endParaRPr lang="en-GB" dirty="0" smtClean="0"/>
          </a:p>
          <a:p>
            <a:r>
              <a:rPr lang="en-GB" dirty="0" smtClean="0"/>
              <a:t>Ingram </a:t>
            </a:r>
            <a:r>
              <a:rPr lang="en-GB" dirty="0"/>
              <a:t>and Harris (2001: vi-vii) </a:t>
            </a:r>
            <a:r>
              <a:rPr lang="en-GB" dirty="0" smtClean="0"/>
              <a:t>argue </a:t>
            </a:r>
            <a:r>
              <a:rPr lang="en-GB" dirty="0"/>
              <a:t>that the result of these pressures can be that the youth worker who started as a well rounded person gets de-motivated and in need of guidance and support from </a:t>
            </a:r>
            <a:r>
              <a:rPr lang="en-GB" dirty="0" smtClean="0"/>
              <a:t>colleagues </a:t>
            </a:r>
            <a:r>
              <a:rPr lang="en-GB" dirty="0"/>
              <a:t>and supervisors. </a:t>
            </a:r>
          </a:p>
        </p:txBody>
      </p:sp>
    </p:spTree>
    <p:extLst>
      <p:ext uri="{BB962C8B-B14F-4D97-AF65-F5344CB8AC3E}">
        <p14:creationId xmlns:p14="http://schemas.microsoft.com/office/powerpoint/2010/main" val="294074283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Supervision and Youth </a:t>
            </a:r>
            <a:r>
              <a:rPr lang="en-GB" b="1" dirty="0" smtClean="0"/>
              <a:t>Work</a:t>
            </a:r>
            <a:endParaRPr lang="en-GB" b="1" dirty="0"/>
          </a:p>
        </p:txBody>
      </p:sp>
      <p:sp>
        <p:nvSpPr>
          <p:cNvPr id="3" name="Content Placeholder 2"/>
          <p:cNvSpPr>
            <a:spLocks noGrp="1"/>
          </p:cNvSpPr>
          <p:nvPr>
            <p:ph idx="1"/>
          </p:nvPr>
        </p:nvSpPr>
        <p:spPr/>
        <p:txBody>
          <a:bodyPr>
            <a:normAutofit/>
          </a:bodyPr>
          <a:lstStyle/>
          <a:p>
            <a:r>
              <a:rPr lang="en-GB" dirty="0"/>
              <a:t>Ingram and Harris (</a:t>
            </a:r>
            <a:r>
              <a:rPr lang="en-GB" dirty="0" smtClean="0"/>
              <a:t>2001) </a:t>
            </a:r>
            <a:r>
              <a:rPr lang="en-GB" dirty="0"/>
              <a:t>have suggested supervision and line management as </a:t>
            </a:r>
            <a:r>
              <a:rPr lang="en-GB" dirty="0" smtClean="0"/>
              <a:t>two of </a:t>
            </a:r>
            <a:r>
              <a:rPr lang="en-GB" dirty="0"/>
              <a:t>the strategies workers need in order to deal with issues and become an effective worker. </a:t>
            </a:r>
            <a:endParaRPr lang="en-GB" dirty="0" smtClean="0"/>
          </a:p>
          <a:p>
            <a:r>
              <a:rPr lang="en-GB" dirty="0" smtClean="0"/>
              <a:t>Therefore </a:t>
            </a:r>
            <a:r>
              <a:rPr lang="en-GB" dirty="0"/>
              <a:t>supervision is an important aspect of youth work and is central to the continuing professional development of the youth worker. </a:t>
            </a:r>
          </a:p>
        </p:txBody>
      </p:sp>
    </p:spTree>
    <p:extLst>
      <p:ext uri="{BB962C8B-B14F-4D97-AF65-F5344CB8AC3E}">
        <p14:creationId xmlns:p14="http://schemas.microsoft.com/office/powerpoint/2010/main" val="400495122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Three different functions</a:t>
            </a:r>
            <a:endParaRPr lang="en-GB" b="1" dirty="0"/>
          </a:p>
        </p:txBody>
      </p:sp>
      <p:sp>
        <p:nvSpPr>
          <p:cNvPr id="3" name="Content Placeholder 2"/>
          <p:cNvSpPr>
            <a:spLocks noGrp="1"/>
          </p:cNvSpPr>
          <p:nvPr>
            <p:ph idx="1"/>
          </p:nvPr>
        </p:nvSpPr>
        <p:spPr/>
        <p:txBody>
          <a:bodyPr>
            <a:normAutofit fontScale="92500" lnSpcReduction="10000"/>
          </a:bodyPr>
          <a:lstStyle/>
          <a:p>
            <a:r>
              <a:rPr lang="en-GB" dirty="0"/>
              <a:t>Kadushin (1992: 20) identifies supervision as holding within it three different </a:t>
            </a:r>
            <a:r>
              <a:rPr lang="en-GB" dirty="0" smtClean="0"/>
              <a:t>functions;</a:t>
            </a:r>
          </a:p>
          <a:p>
            <a:pPr marL="0" indent="0">
              <a:buNone/>
            </a:pPr>
            <a:endParaRPr lang="en-GB" dirty="0" smtClean="0"/>
          </a:p>
          <a:p>
            <a:r>
              <a:rPr lang="en-GB" sz="3800" b="1" u="sng" dirty="0"/>
              <a:t>Educational</a:t>
            </a:r>
          </a:p>
          <a:p>
            <a:pPr lvl="1"/>
            <a:r>
              <a:rPr lang="en-GB" sz="2900" dirty="0"/>
              <a:t>Here the function is to develop the knowledge, attitude and skills that you require to do your work. </a:t>
            </a:r>
          </a:p>
          <a:p>
            <a:pPr lvl="1"/>
            <a:r>
              <a:rPr lang="en-GB" sz="2900" dirty="0"/>
              <a:t>This is undertaken through reflecting on practice.   An environment is provided for supervisees to reflect on their work and develop their understanding of,  and new perspectives on, what is happening. </a:t>
            </a:r>
          </a:p>
          <a:p>
            <a:pPr lvl="1"/>
            <a:r>
              <a:rPr lang="en-GB" sz="2900" dirty="0"/>
              <a:t>From this function new skills will be developed that can be used in future practice. </a:t>
            </a:r>
          </a:p>
          <a:p>
            <a:endParaRPr lang="en-GB" dirty="0"/>
          </a:p>
        </p:txBody>
      </p:sp>
    </p:spTree>
    <p:extLst>
      <p:ext uri="{BB962C8B-B14F-4D97-AF65-F5344CB8AC3E}">
        <p14:creationId xmlns:p14="http://schemas.microsoft.com/office/powerpoint/2010/main" val="381323838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b="1" u="sng" dirty="0" smtClean="0"/>
              <a:t>Administrative</a:t>
            </a:r>
          </a:p>
          <a:p>
            <a:pPr lvl="1"/>
            <a:r>
              <a:rPr lang="en-GB" dirty="0" smtClean="0"/>
              <a:t>Here </a:t>
            </a:r>
            <a:r>
              <a:rPr lang="en-GB" dirty="0"/>
              <a:t>the focus is upon the correct, effective and appropriate use of agency’s policies and procedures (Kadushin 1992: 20). This involves exploring the responsibility students/workers have towards the organisation for which they work.</a:t>
            </a:r>
          </a:p>
          <a:p>
            <a:endParaRPr lang="en-GB" dirty="0"/>
          </a:p>
        </p:txBody>
      </p:sp>
    </p:spTree>
    <p:extLst>
      <p:ext uri="{BB962C8B-B14F-4D97-AF65-F5344CB8AC3E}">
        <p14:creationId xmlns:p14="http://schemas.microsoft.com/office/powerpoint/2010/main" val="251268027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b="1" u="sng" dirty="0"/>
              <a:t>Supportive</a:t>
            </a:r>
            <a:r>
              <a:rPr lang="en-GB" dirty="0"/>
              <a:t> </a:t>
            </a:r>
          </a:p>
          <a:p>
            <a:pPr lvl="1"/>
            <a:r>
              <a:rPr lang="en-GB" sz="2700" dirty="0"/>
              <a:t>The focus in supportive supervision is upon the supervisee’s morale and job satisfaction – the function being to improve these (Kadushin 1992: 20). </a:t>
            </a:r>
          </a:p>
          <a:p>
            <a:pPr lvl="1"/>
            <a:r>
              <a:rPr lang="en-GB" sz="2700" dirty="0"/>
              <a:t>Hawkins and Shohet (1989: 43) have similar definitions and recognize that the supervisor ensures that as a person and a worker, supervisees are not left to carry, unnecessarily, difficulties and problems alone that arise in work. </a:t>
            </a:r>
          </a:p>
          <a:p>
            <a:pPr lvl="1"/>
            <a:r>
              <a:rPr lang="en-GB" sz="2700" dirty="0"/>
              <a:t>It is a space to express some of the stresses related to their work, and then to explore ways of dealing with them. </a:t>
            </a:r>
          </a:p>
        </p:txBody>
      </p:sp>
    </p:spTree>
    <p:extLst>
      <p:ext uri="{BB962C8B-B14F-4D97-AF65-F5344CB8AC3E}">
        <p14:creationId xmlns:p14="http://schemas.microsoft.com/office/powerpoint/2010/main" val="93625999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Functions of Supervision  </a:t>
            </a:r>
            <a:endParaRPr lang="cy-GB" b="1" dirty="0"/>
          </a:p>
        </p:txBody>
      </p:sp>
      <p:sp>
        <p:nvSpPr>
          <p:cNvPr id="3" name="Content Placeholder 2"/>
          <p:cNvSpPr>
            <a:spLocks noGrp="1"/>
          </p:cNvSpPr>
          <p:nvPr>
            <p:ph idx="1"/>
          </p:nvPr>
        </p:nvSpPr>
        <p:spPr/>
        <p:txBody>
          <a:bodyPr>
            <a:normAutofit/>
          </a:bodyPr>
          <a:lstStyle/>
          <a:p>
            <a:pPr>
              <a:lnSpc>
                <a:spcPct val="90000"/>
              </a:lnSpc>
            </a:pPr>
            <a:r>
              <a:rPr lang="en-GB" altLang="en-US" dirty="0"/>
              <a:t>Proctor (1987: 24) offers 3 functions for supervision, understanding that these will sometimes potentially conflict:</a:t>
            </a:r>
          </a:p>
          <a:p>
            <a:pPr>
              <a:lnSpc>
                <a:spcPct val="90000"/>
              </a:lnSpc>
              <a:buFontTx/>
              <a:buNone/>
            </a:pPr>
            <a:endParaRPr lang="en-GB" altLang="en-US" dirty="0"/>
          </a:p>
          <a:p>
            <a:pPr lvl="1">
              <a:lnSpc>
                <a:spcPct val="90000"/>
              </a:lnSpc>
            </a:pPr>
            <a:r>
              <a:rPr lang="en-GB" altLang="en-US" dirty="0"/>
              <a:t>The </a:t>
            </a:r>
            <a:r>
              <a:rPr lang="en-GB" altLang="en-US" i="1" dirty="0"/>
              <a:t>formative </a:t>
            </a:r>
            <a:r>
              <a:rPr lang="en-GB" altLang="en-US" dirty="0"/>
              <a:t>function – the development of the student or worker (supervisee)</a:t>
            </a:r>
          </a:p>
          <a:p>
            <a:pPr lvl="1">
              <a:lnSpc>
                <a:spcPct val="90000"/>
              </a:lnSpc>
              <a:buFontTx/>
              <a:buNone/>
            </a:pPr>
            <a:endParaRPr lang="en-GB" altLang="en-US" dirty="0"/>
          </a:p>
          <a:p>
            <a:pPr lvl="1">
              <a:lnSpc>
                <a:spcPct val="90000"/>
              </a:lnSpc>
            </a:pPr>
            <a:r>
              <a:rPr lang="en-GB" altLang="en-US" dirty="0"/>
              <a:t>The </a:t>
            </a:r>
            <a:r>
              <a:rPr lang="en-GB" altLang="en-US" i="1" dirty="0"/>
              <a:t>normative </a:t>
            </a:r>
            <a:r>
              <a:rPr lang="en-GB" altLang="en-US" dirty="0"/>
              <a:t>function – assessment of the supervisee</a:t>
            </a:r>
          </a:p>
          <a:p>
            <a:pPr lvl="1">
              <a:lnSpc>
                <a:spcPct val="90000"/>
              </a:lnSpc>
              <a:buFontTx/>
              <a:buNone/>
            </a:pPr>
            <a:endParaRPr lang="en-GB" altLang="en-US" dirty="0"/>
          </a:p>
          <a:p>
            <a:pPr lvl="1">
              <a:lnSpc>
                <a:spcPct val="90000"/>
              </a:lnSpc>
            </a:pPr>
            <a:r>
              <a:rPr lang="en-GB" altLang="en-US" dirty="0"/>
              <a:t>The </a:t>
            </a:r>
            <a:r>
              <a:rPr lang="en-GB" altLang="en-US" i="1" dirty="0"/>
              <a:t>restorative </a:t>
            </a:r>
            <a:r>
              <a:rPr lang="en-GB" altLang="en-US" dirty="0"/>
              <a:t>task – ensuring that the supervisee is adequately refreshed and recreated</a:t>
            </a:r>
            <a:endParaRPr lang="en-US" altLang="en-US" dirty="0"/>
          </a:p>
          <a:p>
            <a:endParaRPr lang="en-GB" dirty="0"/>
          </a:p>
        </p:txBody>
      </p:sp>
    </p:spTree>
    <p:extLst>
      <p:ext uri="{BB962C8B-B14F-4D97-AF65-F5344CB8AC3E}">
        <p14:creationId xmlns:p14="http://schemas.microsoft.com/office/powerpoint/2010/main" val="288494194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tLang="en-US" b="1" dirty="0"/>
              <a:t>More on Focus or </a:t>
            </a:r>
            <a:r>
              <a:rPr lang="en-GB" altLang="en-US" b="1" dirty="0" smtClean="0"/>
              <a:t>Function </a:t>
            </a:r>
            <a:endParaRPr lang="cy-GB" b="1" dirty="0"/>
          </a:p>
        </p:txBody>
      </p:sp>
      <p:sp>
        <p:nvSpPr>
          <p:cNvPr id="3" name="Content Placeholder 2"/>
          <p:cNvSpPr>
            <a:spLocks noGrp="1"/>
          </p:cNvSpPr>
          <p:nvPr>
            <p:ph idx="1"/>
          </p:nvPr>
        </p:nvSpPr>
        <p:spPr/>
        <p:txBody>
          <a:bodyPr>
            <a:normAutofit/>
          </a:bodyPr>
          <a:lstStyle/>
          <a:p>
            <a:pPr lvl="1">
              <a:lnSpc>
                <a:spcPct val="80000"/>
              </a:lnSpc>
            </a:pPr>
            <a:r>
              <a:rPr lang="en-GB" altLang="en-US" dirty="0" smtClean="0"/>
              <a:t>Educative/formative/teaching </a:t>
            </a:r>
            <a:r>
              <a:rPr lang="en-GB" altLang="en-US" dirty="0"/>
              <a:t>function involves: </a:t>
            </a:r>
            <a:endParaRPr lang="en-GB" altLang="en-US" dirty="0" smtClean="0"/>
          </a:p>
          <a:p>
            <a:pPr lvl="2">
              <a:lnSpc>
                <a:spcPct val="80000"/>
              </a:lnSpc>
            </a:pPr>
            <a:r>
              <a:rPr lang="en-GB" altLang="en-US" dirty="0" smtClean="0"/>
              <a:t>taking </a:t>
            </a:r>
            <a:r>
              <a:rPr lang="en-GB" altLang="en-US" dirty="0"/>
              <a:t>responsibility for the development of skills, knowledge and </a:t>
            </a:r>
            <a:r>
              <a:rPr lang="en-GB" altLang="en-US" dirty="0" smtClean="0"/>
              <a:t>understanding</a:t>
            </a:r>
          </a:p>
          <a:p>
            <a:pPr marL="914400" lvl="2" indent="0">
              <a:lnSpc>
                <a:spcPct val="80000"/>
              </a:lnSpc>
              <a:buNone/>
            </a:pPr>
            <a:endParaRPr lang="en-GB" altLang="en-US" dirty="0" smtClean="0"/>
          </a:p>
          <a:p>
            <a:pPr lvl="1">
              <a:lnSpc>
                <a:spcPct val="80000"/>
              </a:lnSpc>
            </a:pPr>
            <a:r>
              <a:rPr lang="en-GB" altLang="en-US" dirty="0" smtClean="0"/>
              <a:t>Managerial/normative</a:t>
            </a:r>
            <a:r>
              <a:rPr lang="en-GB" altLang="en-US" dirty="0"/>
              <a:t>/ administration function </a:t>
            </a:r>
            <a:r>
              <a:rPr lang="en-GB" altLang="en-US" dirty="0" smtClean="0"/>
              <a:t>involves:</a:t>
            </a:r>
          </a:p>
          <a:p>
            <a:pPr lvl="2">
              <a:lnSpc>
                <a:spcPct val="80000"/>
              </a:lnSpc>
            </a:pPr>
            <a:r>
              <a:rPr lang="en-GB" altLang="en-US" dirty="0" smtClean="0"/>
              <a:t>taking </a:t>
            </a:r>
            <a:r>
              <a:rPr lang="en-GB" altLang="en-US" dirty="0"/>
              <a:t>responsibility for standards and ethics, assessment and quality control, ensuring the supervisee makes effective use of him/ her </a:t>
            </a:r>
            <a:r>
              <a:rPr lang="en-GB" altLang="en-US" dirty="0" smtClean="0"/>
              <a:t>self.</a:t>
            </a:r>
          </a:p>
          <a:p>
            <a:pPr marL="914400" lvl="2" indent="0">
              <a:lnSpc>
                <a:spcPct val="80000"/>
              </a:lnSpc>
              <a:buNone/>
            </a:pPr>
            <a:endParaRPr lang="en-US" altLang="en-US" dirty="0"/>
          </a:p>
          <a:p>
            <a:pPr lvl="1">
              <a:lnSpc>
                <a:spcPct val="80000"/>
              </a:lnSpc>
            </a:pPr>
            <a:r>
              <a:rPr lang="en-GB" altLang="en-US" dirty="0"/>
              <a:t>Supportive/restorative/helping function involves: </a:t>
            </a:r>
          </a:p>
          <a:p>
            <a:pPr lvl="2">
              <a:lnSpc>
                <a:spcPct val="80000"/>
              </a:lnSpc>
            </a:pPr>
            <a:r>
              <a:rPr lang="en-GB" altLang="en-US" sz="2100" dirty="0"/>
              <a:t>attending to the emotive aspects of work, including the effects of working with those with troubles</a:t>
            </a:r>
          </a:p>
          <a:p>
            <a:endParaRPr lang="en-GB" dirty="0"/>
          </a:p>
        </p:txBody>
      </p:sp>
    </p:spTree>
    <p:extLst>
      <p:ext uri="{BB962C8B-B14F-4D97-AF65-F5344CB8AC3E}">
        <p14:creationId xmlns:p14="http://schemas.microsoft.com/office/powerpoint/2010/main" val="187000468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Supervision</a:t>
            </a:r>
            <a:endParaRPr lang="en-GB" b="1" dirty="0"/>
          </a:p>
        </p:txBody>
      </p:sp>
      <p:sp>
        <p:nvSpPr>
          <p:cNvPr id="3" name="Content Placeholder 2"/>
          <p:cNvSpPr>
            <a:spLocks noGrp="1"/>
          </p:cNvSpPr>
          <p:nvPr>
            <p:ph idx="1"/>
          </p:nvPr>
        </p:nvSpPr>
        <p:spPr/>
        <p:txBody>
          <a:bodyPr>
            <a:normAutofit/>
          </a:bodyPr>
          <a:lstStyle/>
          <a:p>
            <a:r>
              <a:rPr lang="en-GB" dirty="0"/>
              <a:t>Supervision is thus about exploring ways of managing their feelings and stress, so that these do not negatively affect the supervisee’s morale and job satisfaction. </a:t>
            </a:r>
            <a:endParaRPr lang="en-GB" dirty="0" smtClean="0"/>
          </a:p>
          <a:p>
            <a:r>
              <a:rPr lang="en-GB" dirty="0" smtClean="0"/>
              <a:t>The </a:t>
            </a:r>
            <a:r>
              <a:rPr lang="en-GB" dirty="0"/>
              <a:t>assumption here is that if morale is low, it affects the quality of work. </a:t>
            </a:r>
            <a:endParaRPr lang="en-GB" dirty="0" smtClean="0"/>
          </a:p>
          <a:p>
            <a:r>
              <a:rPr lang="en-GB" dirty="0" smtClean="0"/>
              <a:t>Therefore </a:t>
            </a:r>
            <a:r>
              <a:rPr lang="en-GB" dirty="0"/>
              <a:t>it can be identified that supervision is an important process and a fundamental one within </a:t>
            </a:r>
            <a:r>
              <a:rPr lang="en-GB" dirty="0" smtClean="0"/>
              <a:t>youth </a:t>
            </a:r>
            <a:r>
              <a:rPr lang="en-GB" dirty="0"/>
              <a:t>and community work. </a:t>
            </a:r>
          </a:p>
        </p:txBody>
      </p:sp>
    </p:spTree>
    <p:extLst>
      <p:ext uri="{BB962C8B-B14F-4D97-AF65-F5344CB8AC3E}">
        <p14:creationId xmlns:p14="http://schemas.microsoft.com/office/powerpoint/2010/main" val="304954308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Supervision</a:t>
            </a:r>
            <a:endParaRPr lang="en-GB" b="1" dirty="0"/>
          </a:p>
        </p:txBody>
      </p:sp>
      <p:sp>
        <p:nvSpPr>
          <p:cNvPr id="3" name="Content Placeholder 2"/>
          <p:cNvSpPr>
            <a:spLocks noGrp="1"/>
          </p:cNvSpPr>
          <p:nvPr>
            <p:ph idx="1"/>
          </p:nvPr>
        </p:nvSpPr>
        <p:spPr/>
        <p:txBody>
          <a:bodyPr>
            <a:normAutofit/>
          </a:bodyPr>
          <a:lstStyle/>
          <a:p>
            <a:r>
              <a:rPr lang="en-GB" dirty="0"/>
              <a:t>Supervision is a vehicle for continued professional development as further training needs can be identified and practitioners develops knowledge and competence through a formal process of professional support and learning. Practitioners are supported to assume responsibility for their own practice and enhance client protection and safety in complex situations. </a:t>
            </a:r>
          </a:p>
        </p:txBody>
      </p:sp>
    </p:spTree>
    <p:extLst>
      <p:ext uri="{BB962C8B-B14F-4D97-AF65-F5344CB8AC3E}">
        <p14:creationId xmlns:p14="http://schemas.microsoft.com/office/powerpoint/2010/main" val="147510066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Supervision</a:t>
            </a:r>
            <a:endParaRPr lang="en-GB" b="1" dirty="0"/>
          </a:p>
        </p:txBody>
      </p:sp>
      <p:sp>
        <p:nvSpPr>
          <p:cNvPr id="3" name="Content Placeholder 2"/>
          <p:cNvSpPr>
            <a:spLocks noGrp="1"/>
          </p:cNvSpPr>
          <p:nvPr>
            <p:ph idx="1"/>
          </p:nvPr>
        </p:nvSpPr>
        <p:spPr/>
        <p:txBody>
          <a:bodyPr>
            <a:normAutofit/>
          </a:bodyPr>
          <a:lstStyle/>
          <a:p>
            <a:r>
              <a:rPr lang="en-GB" dirty="0"/>
              <a:t>Supervision, when positively and competently implemented can benefit worker, client, employer and practice. </a:t>
            </a:r>
            <a:endParaRPr lang="en-GB" dirty="0" smtClean="0"/>
          </a:p>
          <a:p>
            <a:r>
              <a:rPr lang="en-GB" dirty="0" smtClean="0"/>
              <a:t>Johns (2004</a:t>
            </a:r>
            <a:r>
              <a:rPr lang="en-GB" dirty="0"/>
              <a:t>: </a:t>
            </a:r>
            <a:r>
              <a:rPr lang="en-GB" dirty="0" smtClean="0"/>
              <a:t>68) </a:t>
            </a:r>
            <a:r>
              <a:rPr lang="en-GB" dirty="0"/>
              <a:t>maintains that supervision is central to the process of learning and to the expansion of the scope of </a:t>
            </a:r>
            <a:r>
              <a:rPr lang="en-GB" dirty="0" smtClean="0"/>
              <a:t>practice, </a:t>
            </a:r>
            <a:r>
              <a:rPr lang="en-GB" dirty="0"/>
              <a:t>and should be seen as a means of encouraging self-assessment and analytical and reflective skills. </a:t>
            </a:r>
          </a:p>
          <a:p>
            <a:endParaRPr lang="en-GB" dirty="0"/>
          </a:p>
        </p:txBody>
      </p:sp>
    </p:spTree>
    <p:extLst>
      <p:ext uri="{BB962C8B-B14F-4D97-AF65-F5344CB8AC3E}">
        <p14:creationId xmlns:p14="http://schemas.microsoft.com/office/powerpoint/2010/main" val="203847907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
            </a:r>
            <a:br>
              <a:rPr lang="en-US" dirty="0"/>
            </a:br>
            <a:r>
              <a:rPr lang="cy-GB" b="1" dirty="0" err="1" smtClean="0"/>
              <a:t>Directed</a:t>
            </a:r>
            <a:r>
              <a:rPr lang="cy-GB" b="1" dirty="0" smtClean="0"/>
              <a:t> </a:t>
            </a:r>
            <a:r>
              <a:rPr lang="cy-GB" b="1" dirty="0" err="1" smtClean="0"/>
              <a:t>Study</a:t>
            </a:r>
            <a:endParaRPr lang="en-GB" b="1" dirty="0"/>
          </a:p>
        </p:txBody>
      </p:sp>
      <p:sp>
        <p:nvSpPr>
          <p:cNvPr id="3" name="Content Placeholder 2"/>
          <p:cNvSpPr>
            <a:spLocks noGrp="1"/>
          </p:cNvSpPr>
          <p:nvPr>
            <p:ph idx="1"/>
          </p:nvPr>
        </p:nvSpPr>
        <p:spPr/>
        <p:txBody>
          <a:bodyPr>
            <a:normAutofit/>
          </a:bodyPr>
          <a:lstStyle/>
          <a:p>
            <a:r>
              <a:rPr lang="en-GB" dirty="0" smtClean="0"/>
              <a:t>Read the ‘Youth Work Values’ handout </a:t>
            </a:r>
            <a:r>
              <a:rPr lang="en-GB" dirty="0"/>
              <a:t>(CLD Standards Council Scotland, 2019) </a:t>
            </a:r>
            <a:r>
              <a:rPr lang="en-GB" dirty="0" smtClean="0"/>
              <a:t>and the </a:t>
            </a:r>
            <a:r>
              <a:rPr lang="en-GB" dirty="0"/>
              <a:t>Code of Occupational Ethics for the Youth Service in Wales (ETS Wales &amp; YMCA Wales Community </a:t>
            </a:r>
            <a:r>
              <a:rPr lang="en-GB" dirty="0" smtClean="0"/>
              <a:t>College, </a:t>
            </a:r>
            <a:r>
              <a:rPr lang="en-GB" dirty="0"/>
              <a:t>2012)</a:t>
            </a:r>
            <a:endParaRPr lang="en-GB" dirty="0" smtClean="0"/>
          </a:p>
          <a:p>
            <a:r>
              <a:rPr lang="en-GB" dirty="0"/>
              <a:t>C</a:t>
            </a:r>
            <a:r>
              <a:rPr lang="en-GB" dirty="0" smtClean="0"/>
              <a:t>onsider how these standards can be applied to your role as a supervisor.</a:t>
            </a:r>
          </a:p>
          <a:p>
            <a:pPr marL="0" indent="0">
              <a:buNone/>
            </a:pPr>
            <a:endParaRPr lang="en-GB" dirty="0"/>
          </a:p>
        </p:txBody>
      </p:sp>
    </p:spTree>
    <p:extLst>
      <p:ext uri="{BB962C8B-B14F-4D97-AF65-F5344CB8AC3E}">
        <p14:creationId xmlns:p14="http://schemas.microsoft.com/office/powerpoint/2010/main" val="13999730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1213</TotalTime>
  <Words>2440</Words>
  <Application>Microsoft Office PowerPoint</Application>
  <PresentationFormat>Widescreen</PresentationFormat>
  <Paragraphs>148</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Wingdings</vt:lpstr>
      <vt:lpstr>Office Theme</vt:lpstr>
      <vt:lpstr>Supervision, Leadership and Management for Professionals:  Supervision and Support Skills</vt:lpstr>
      <vt:lpstr>PowerPoint Presentation</vt:lpstr>
      <vt:lpstr>What is supervision?</vt:lpstr>
      <vt:lpstr>What is supervision?</vt:lpstr>
      <vt:lpstr>What is supervision?</vt:lpstr>
      <vt:lpstr>Useful literature</vt:lpstr>
      <vt:lpstr>Becoming a supervisor</vt:lpstr>
      <vt:lpstr>Becoming a supervisor</vt:lpstr>
      <vt:lpstr>Becoming a supervisor</vt:lpstr>
      <vt:lpstr>Getting the support and Supervision you need</vt:lpstr>
      <vt:lpstr>Qualities needed to be a good supervisor</vt:lpstr>
      <vt:lpstr>Qualities needed to be a good supervisor.</vt:lpstr>
      <vt:lpstr>Becoming a supervisor  </vt:lpstr>
      <vt:lpstr>Becoming a supervisor </vt:lpstr>
      <vt:lpstr>Supervisor’s roles           </vt:lpstr>
      <vt:lpstr>Ethics </vt:lpstr>
      <vt:lpstr>                       </vt:lpstr>
      <vt:lpstr>What is Supervision?</vt:lpstr>
      <vt:lpstr>What is Supervision?</vt:lpstr>
      <vt:lpstr>Supervision and Youth Work</vt:lpstr>
      <vt:lpstr>Supervision and Youth Work</vt:lpstr>
      <vt:lpstr>Other Professionals</vt:lpstr>
      <vt:lpstr>Other Professionals</vt:lpstr>
      <vt:lpstr>Supervision and Youth Work</vt:lpstr>
      <vt:lpstr>Supervision and Youth Work</vt:lpstr>
      <vt:lpstr>Supervision and Youth Work</vt:lpstr>
      <vt:lpstr>Supervision and Youth Work</vt:lpstr>
      <vt:lpstr>Three different functions</vt:lpstr>
      <vt:lpstr>PowerPoint Presentation</vt:lpstr>
      <vt:lpstr>PowerPoint Presentation</vt:lpstr>
      <vt:lpstr>Functions of Supervision  </vt:lpstr>
      <vt:lpstr>More on Focus or Function </vt:lpstr>
      <vt:lpstr>Supervision</vt:lpstr>
      <vt:lpstr>Supervision</vt:lpstr>
      <vt:lpstr>Supervision</vt:lpstr>
      <vt:lpstr> Directed Study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Angharad Lewis</dc:creator>
  <cp:lastModifiedBy>Alana Enoch</cp:lastModifiedBy>
  <cp:revision>28</cp:revision>
  <cp:lastPrinted>2016-02-03T12:10:53Z</cp:lastPrinted>
  <dcterms:created xsi:type="dcterms:W3CDTF">2016-02-02T17:29:41Z</dcterms:created>
  <dcterms:modified xsi:type="dcterms:W3CDTF">2020-10-20T08:34:02Z</dcterms:modified>
</cp:coreProperties>
</file>