
<file path=[Content_Types].xml><?xml version="1.0" encoding="utf-8"?>
<Types xmlns="http://schemas.openxmlformats.org/package/2006/content-types">
  <Default Extension="fntdata" ContentType="application/x-fontdata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76" r:id="rId25"/>
    <p:sldId id="277" r:id="rId26"/>
    <p:sldId id="278" r:id="rId27"/>
    <p:sldId id="279" r:id="rId28"/>
    <p:sldId id="280" r:id="rId29"/>
  </p:sldIdLst>
  <p:sldSz cx="9144000" cy="6858000" type="screen4x3"/>
  <p:notesSz cx="9144000" cy="6858000"/>
  <p:embeddedFontLst>
    <p:embeddedFont>
      <p:font typeface="Calibri" panose="020F0502020204030204" pitchFamily="34" charset="0"/>
      <p:regular r:id="rId30"/>
      <p:bold r:id="rId31"/>
      <p:italic r:id="rId32"/>
      <p:boldItalic r:id="rId33"/>
    </p:embeddedFont>
  </p:embeddedFontLst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908" y="7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font" Target="fonts/font4.fntdata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font" Target="fonts/font3.fntdata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font" Target="fonts/font2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font" Target="fonts/font1.fntdata"/><Relationship Id="rId35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535940" y="1557021"/>
            <a:ext cx="3934460" cy="380237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2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641475" y="477012"/>
            <a:ext cx="5861050" cy="6959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35940" y="1525203"/>
            <a:ext cx="8072119" cy="37852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10/26/2022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782949" y="2787910"/>
            <a:ext cx="3794125" cy="1854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lang="en-GB" sz="4000" i="1" spc="-10" dirty="0">
                <a:solidFill>
                  <a:srgbClr val="FFFFFF"/>
                </a:solidFill>
              </a:rPr>
              <a:t>BMST5003</a:t>
            </a:r>
            <a:endParaRPr sz="4000" dirty="0">
              <a:latin typeface="Times New Roman"/>
              <a:cs typeface="Times New Roman"/>
            </a:endParaRPr>
          </a:p>
          <a:p>
            <a:pPr marL="12700" marR="5080" algn="ctr">
              <a:lnSpc>
                <a:spcPct val="100000"/>
              </a:lnSpc>
            </a:pPr>
            <a:r>
              <a:rPr sz="4000" i="1" dirty="0">
                <a:solidFill>
                  <a:srgbClr val="FFFFFF"/>
                </a:solidFill>
                <a:latin typeface="Times New Roman"/>
                <a:cs typeface="Times New Roman"/>
              </a:rPr>
              <a:t>Ankle</a:t>
            </a:r>
            <a:r>
              <a:rPr sz="4000" i="1" spc="-1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4000" i="1" dirty="0">
                <a:solidFill>
                  <a:srgbClr val="FFFFFF"/>
                </a:solidFill>
                <a:latin typeface="Times New Roman"/>
                <a:cs typeface="Times New Roman"/>
              </a:rPr>
              <a:t>Early</a:t>
            </a:r>
            <a:r>
              <a:rPr sz="4000" i="1" spc="-1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4000" i="1" spc="-25" dirty="0">
                <a:solidFill>
                  <a:srgbClr val="FFFFFF"/>
                </a:solidFill>
                <a:latin typeface="Times New Roman"/>
                <a:cs typeface="Times New Roman"/>
              </a:rPr>
              <a:t>and </a:t>
            </a:r>
            <a:r>
              <a:rPr sz="4000" i="1" dirty="0">
                <a:solidFill>
                  <a:srgbClr val="FFFFFF"/>
                </a:solidFill>
                <a:latin typeface="Times New Roman"/>
                <a:cs typeface="Times New Roman"/>
              </a:rPr>
              <a:t>I/M</a:t>
            </a:r>
            <a:r>
              <a:rPr sz="4000" i="1" spc="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400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Rehabilitation</a:t>
            </a:r>
            <a:endParaRPr sz="4000" dirty="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477012"/>
            <a:ext cx="444690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167890" algn="l"/>
              </a:tabLst>
            </a:pPr>
            <a:r>
              <a:rPr spc="-10" dirty="0"/>
              <a:t>Learning</a:t>
            </a:r>
            <a:r>
              <a:rPr dirty="0"/>
              <a:t>	</a:t>
            </a:r>
            <a:r>
              <a:rPr spc="-10" dirty="0"/>
              <a:t>Outcomes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75492" y="1437957"/>
            <a:ext cx="7246620" cy="31464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672465" indent="-342900">
              <a:lnSpc>
                <a:spcPct val="100000"/>
              </a:lnSpc>
              <a:spcBef>
                <a:spcPts val="10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Understand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some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biomechanics </a:t>
            </a:r>
            <a:r>
              <a:rPr sz="3200" dirty="0">
                <a:latin typeface="Times New Roman"/>
                <a:cs typeface="Times New Roman"/>
              </a:rPr>
              <a:t>around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ankle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joint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and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injury</a:t>
            </a:r>
            <a:endParaRPr sz="3200">
              <a:latin typeface="Times New Roman"/>
              <a:cs typeface="Times New Roman"/>
            </a:endParaRPr>
          </a:p>
          <a:p>
            <a:pPr marL="355600" marR="1644650" indent="-342900">
              <a:lnSpc>
                <a:spcPct val="100000"/>
              </a:lnSpc>
              <a:spcBef>
                <a:spcPts val="75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Gain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knowledge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 </a:t>
            </a:r>
            <a:r>
              <a:rPr sz="3200" spc="-10" dirty="0">
                <a:latin typeface="Times New Roman"/>
                <a:cs typeface="Times New Roman"/>
              </a:rPr>
              <a:t>common </a:t>
            </a:r>
            <a:r>
              <a:rPr sz="3200" dirty="0">
                <a:latin typeface="Times New Roman"/>
                <a:cs typeface="Times New Roman"/>
              </a:rPr>
              <a:t>conditions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around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ankle</a:t>
            </a:r>
            <a:endParaRPr sz="3200">
              <a:latin typeface="Times New Roman"/>
              <a:cs typeface="Times New Roman"/>
            </a:endParaRPr>
          </a:p>
          <a:p>
            <a:pPr marL="355600" marR="5080" indent="-342900">
              <a:lnSpc>
                <a:spcPct val="100000"/>
              </a:lnSpc>
              <a:spcBef>
                <a:spcPts val="79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Describe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and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demonstrate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exercises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for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spc="-25" dirty="0">
                <a:latin typeface="Times New Roman"/>
                <a:cs typeface="Times New Roman"/>
              </a:rPr>
              <a:t>an </a:t>
            </a:r>
            <a:r>
              <a:rPr sz="3200" dirty="0">
                <a:latin typeface="Times New Roman"/>
                <a:cs typeface="Times New Roman"/>
              </a:rPr>
              <a:t>early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and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intermediate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stage</a:t>
            </a:r>
            <a:r>
              <a:rPr sz="3200" spc="-10" dirty="0">
                <a:latin typeface="Times New Roman"/>
                <a:cs typeface="Times New Roman"/>
              </a:rPr>
              <a:t> issue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773009" y="570529"/>
            <a:ext cx="5597525" cy="394970"/>
            <a:chOff x="1773009" y="570529"/>
            <a:chExt cx="5597525" cy="39497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773767" y="571500"/>
              <a:ext cx="5596467" cy="3937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773009" y="570529"/>
              <a:ext cx="5563973" cy="359700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535938" y="1569721"/>
            <a:ext cx="9779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54965" algn="l"/>
              </a:tabLst>
            </a:pPr>
            <a:r>
              <a:rPr sz="1800" spc="-50" dirty="0">
                <a:latin typeface="Arial"/>
                <a:cs typeface="Arial"/>
              </a:rPr>
              <a:t>•</a:t>
            </a:r>
            <a:r>
              <a:rPr sz="1800" dirty="0">
                <a:latin typeface="Arial"/>
                <a:cs typeface="Arial"/>
              </a:rPr>
              <a:t>	</a:t>
            </a:r>
            <a:r>
              <a:rPr sz="1800" spc="-10" dirty="0">
                <a:latin typeface="Times New Roman"/>
                <a:cs typeface="Times New Roman"/>
              </a:rPr>
              <a:t>Active</a:t>
            </a:r>
            <a:endParaRPr sz="18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993139" y="1844845"/>
            <a:ext cx="99949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97815" algn="l"/>
              </a:tabLst>
            </a:pPr>
            <a:r>
              <a:rPr sz="1500" spc="-50" dirty="0">
                <a:latin typeface="Arial"/>
                <a:cs typeface="Arial"/>
              </a:rPr>
              <a:t>–</a:t>
            </a:r>
            <a:r>
              <a:rPr sz="1500" dirty="0">
                <a:latin typeface="Arial"/>
                <a:cs typeface="Arial"/>
              </a:rPr>
              <a:t>	</a:t>
            </a:r>
            <a:r>
              <a:rPr sz="1500" dirty="0">
                <a:latin typeface="Times New Roman"/>
                <a:cs typeface="Times New Roman"/>
              </a:rPr>
              <a:t>15-</a:t>
            </a:r>
            <a:r>
              <a:rPr sz="1500" spc="-20" dirty="0">
                <a:latin typeface="Times New Roman"/>
                <a:cs typeface="Times New Roman"/>
              </a:rPr>
              <a:t>30sec</a:t>
            </a:r>
            <a:endParaRPr sz="15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297815" algn="l"/>
              </a:tabLst>
            </a:pPr>
            <a:r>
              <a:rPr sz="1500" spc="-50" dirty="0">
                <a:latin typeface="Arial"/>
                <a:cs typeface="Arial"/>
              </a:rPr>
              <a:t>–</a:t>
            </a:r>
            <a:r>
              <a:rPr sz="1500" dirty="0">
                <a:latin typeface="Arial"/>
                <a:cs typeface="Arial"/>
              </a:rPr>
              <a:t>	</a:t>
            </a:r>
            <a:r>
              <a:rPr sz="1500" dirty="0">
                <a:latin typeface="Times New Roman"/>
                <a:cs typeface="Times New Roman"/>
              </a:rPr>
              <a:t>4-5</a:t>
            </a:r>
            <a:r>
              <a:rPr sz="1500" spc="-10" dirty="0">
                <a:latin typeface="Times New Roman"/>
                <a:cs typeface="Times New Roman"/>
              </a:rPr>
              <a:t> </a:t>
            </a:r>
            <a:r>
              <a:rPr sz="1500" spc="-20" dirty="0">
                <a:latin typeface="Times New Roman"/>
                <a:cs typeface="Times New Roman"/>
              </a:rPr>
              <a:t>reps</a:t>
            </a:r>
            <a:endParaRPr sz="15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35938" y="2302045"/>
            <a:ext cx="10541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54965" algn="l"/>
              </a:tabLst>
            </a:pPr>
            <a:r>
              <a:rPr sz="1800" spc="-50" dirty="0">
                <a:latin typeface="Arial"/>
                <a:cs typeface="Arial"/>
              </a:rPr>
              <a:t>•</a:t>
            </a:r>
            <a:r>
              <a:rPr sz="1800" dirty="0">
                <a:latin typeface="Arial"/>
                <a:cs typeface="Arial"/>
              </a:rPr>
              <a:t>	</a:t>
            </a:r>
            <a:r>
              <a:rPr sz="1800" spc="-10" dirty="0">
                <a:latin typeface="Times New Roman"/>
                <a:cs typeface="Times New Roman"/>
              </a:rPr>
              <a:t>Passive</a:t>
            </a:r>
            <a:endParaRPr sz="180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993139" y="2577275"/>
            <a:ext cx="99949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97815" algn="l"/>
              </a:tabLst>
            </a:pPr>
            <a:r>
              <a:rPr sz="1500" spc="-50" dirty="0">
                <a:latin typeface="Arial"/>
                <a:cs typeface="Arial"/>
              </a:rPr>
              <a:t>–</a:t>
            </a:r>
            <a:r>
              <a:rPr sz="1500" dirty="0">
                <a:latin typeface="Arial"/>
                <a:cs typeface="Arial"/>
              </a:rPr>
              <a:t>	</a:t>
            </a:r>
            <a:r>
              <a:rPr sz="1500" dirty="0">
                <a:latin typeface="Times New Roman"/>
                <a:cs typeface="Times New Roman"/>
              </a:rPr>
              <a:t>15-</a:t>
            </a:r>
            <a:r>
              <a:rPr sz="1500" spc="-20" dirty="0">
                <a:latin typeface="Times New Roman"/>
                <a:cs typeface="Times New Roman"/>
              </a:rPr>
              <a:t>30sec</a:t>
            </a:r>
            <a:endParaRPr sz="15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297815" algn="l"/>
              </a:tabLst>
            </a:pPr>
            <a:r>
              <a:rPr sz="1500" spc="-50" dirty="0">
                <a:latin typeface="Arial"/>
                <a:cs typeface="Arial"/>
              </a:rPr>
              <a:t>–</a:t>
            </a:r>
            <a:r>
              <a:rPr sz="1500" dirty="0">
                <a:latin typeface="Arial"/>
                <a:cs typeface="Arial"/>
              </a:rPr>
              <a:t>	</a:t>
            </a:r>
            <a:r>
              <a:rPr sz="1500" dirty="0">
                <a:latin typeface="Times New Roman"/>
                <a:cs typeface="Times New Roman"/>
              </a:rPr>
              <a:t>4-5</a:t>
            </a:r>
            <a:r>
              <a:rPr sz="1500" spc="-10" dirty="0">
                <a:latin typeface="Times New Roman"/>
                <a:cs typeface="Times New Roman"/>
              </a:rPr>
              <a:t> </a:t>
            </a:r>
            <a:r>
              <a:rPr sz="1500" spc="-20" dirty="0">
                <a:latin typeface="Times New Roman"/>
                <a:cs typeface="Times New Roman"/>
              </a:rPr>
              <a:t>reps</a:t>
            </a:r>
            <a:endParaRPr sz="150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35938" y="3034475"/>
            <a:ext cx="13081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54965" algn="l"/>
              </a:tabLst>
            </a:pPr>
            <a:r>
              <a:rPr sz="1800" spc="-50" dirty="0">
                <a:latin typeface="Arial"/>
                <a:cs typeface="Arial"/>
              </a:rPr>
              <a:t>•</a:t>
            </a:r>
            <a:r>
              <a:rPr sz="1800" dirty="0">
                <a:latin typeface="Arial"/>
                <a:cs typeface="Arial"/>
              </a:rPr>
              <a:t>	</a:t>
            </a:r>
            <a:r>
              <a:rPr sz="1800" spc="-10" dirty="0">
                <a:latin typeface="Times New Roman"/>
                <a:cs typeface="Times New Roman"/>
              </a:rPr>
              <a:t>Prolonged</a:t>
            </a:r>
            <a:endParaRPr sz="1800">
              <a:latin typeface="Times New Roman"/>
              <a:cs typeface="Times New Roman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993139" y="3309599"/>
            <a:ext cx="134747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97815" algn="l"/>
              </a:tabLst>
            </a:pPr>
            <a:r>
              <a:rPr sz="1500" spc="-50" dirty="0">
                <a:latin typeface="Arial"/>
                <a:cs typeface="Arial"/>
              </a:rPr>
              <a:t>–</a:t>
            </a:r>
            <a:r>
              <a:rPr sz="1500" dirty="0">
                <a:latin typeface="Arial"/>
                <a:cs typeface="Arial"/>
              </a:rPr>
              <a:t>	</a:t>
            </a:r>
            <a:r>
              <a:rPr sz="1500" dirty="0">
                <a:latin typeface="Times New Roman"/>
                <a:cs typeface="Times New Roman"/>
              </a:rPr>
              <a:t>Up</a:t>
            </a:r>
            <a:r>
              <a:rPr sz="1500" spc="-15" dirty="0">
                <a:latin typeface="Times New Roman"/>
                <a:cs typeface="Times New Roman"/>
              </a:rPr>
              <a:t> </a:t>
            </a:r>
            <a:r>
              <a:rPr sz="1500" dirty="0">
                <a:latin typeface="Times New Roman"/>
                <a:cs typeface="Times New Roman"/>
              </a:rPr>
              <a:t>to </a:t>
            </a:r>
            <a:r>
              <a:rPr sz="1500" spc="-10" dirty="0">
                <a:latin typeface="Times New Roman"/>
                <a:cs typeface="Times New Roman"/>
              </a:rPr>
              <a:t>20mins</a:t>
            </a:r>
            <a:endParaRPr sz="15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297815" algn="l"/>
              </a:tabLst>
            </a:pPr>
            <a:r>
              <a:rPr sz="1500" spc="-50" dirty="0">
                <a:latin typeface="Arial"/>
                <a:cs typeface="Arial"/>
              </a:rPr>
              <a:t>–</a:t>
            </a:r>
            <a:r>
              <a:rPr sz="1500" dirty="0">
                <a:latin typeface="Arial"/>
                <a:cs typeface="Arial"/>
              </a:rPr>
              <a:t>	</a:t>
            </a:r>
            <a:r>
              <a:rPr sz="1500" dirty="0">
                <a:latin typeface="Times New Roman"/>
                <a:cs typeface="Times New Roman"/>
              </a:rPr>
              <a:t>3min</a:t>
            </a:r>
            <a:r>
              <a:rPr sz="1500" spc="-10" dirty="0">
                <a:latin typeface="Times New Roman"/>
                <a:cs typeface="Times New Roman"/>
              </a:rPr>
              <a:t> </a:t>
            </a:r>
            <a:r>
              <a:rPr sz="1500" dirty="0">
                <a:latin typeface="Times New Roman"/>
                <a:cs typeface="Times New Roman"/>
              </a:rPr>
              <a:t>if</a:t>
            </a:r>
            <a:r>
              <a:rPr sz="1500" spc="-5" dirty="0">
                <a:latin typeface="Times New Roman"/>
                <a:cs typeface="Times New Roman"/>
              </a:rPr>
              <a:t> </a:t>
            </a:r>
            <a:r>
              <a:rPr sz="1500" spc="-25" dirty="0">
                <a:latin typeface="Times New Roman"/>
                <a:cs typeface="Times New Roman"/>
              </a:rPr>
              <a:t>FWB</a:t>
            </a:r>
            <a:endParaRPr sz="1500">
              <a:latin typeface="Times New Roman"/>
              <a:cs typeface="Times New Roman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561058" y="1565465"/>
            <a:ext cx="132397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5496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spc="-10" dirty="0">
                <a:latin typeface="Times New Roman"/>
                <a:cs typeface="Times New Roman"/>
              </a:rPr>
              <a:t>Isometric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5018258" y="1870243"/>
            <a:ext cx="2994025" cy="11214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97815" algn="l"/>
              </a:tabLst>
            </a:pPr>
            <a:r>
              <a:rPr sz="1800" spc="-50" dirty="0">
                <a:latin typeface="Arial"/>
                <a:cs typeface="Arial"/>
              </a:rPr>
              <a:t>–</a:t>
            </a:r>
            <a:r>
              <a:rPr sz="1800" dirty="0">
                <a:latin typeface="Arial"/>
                <a:cs typeface="Arial"/>
              </a:rPr>
              <a:t>	</a:t>
            </a:r>
            <a:r>
              <a:rPr sz="1800" dirty="0">
                <a:latin typeface="Times New Roman"/>
                <a:cs typeface="Times New Roman"/>
              </a:rPr>
              <a:t>20º</a:t>
            </a:r>
            <a:r>
              <a:rPr sz="1800" spc="-1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Intervals</a:t>
            </a:r>
            <a:r>
              <a:rPr sz="1800" spc="-1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in</a:t>
            </a:r>
            <a:r>
              <a:rPr sz="1800" spc="-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P+</a:t>
            </a:r>
            <a:r>
              <a:rPr sz="1800" spc="-1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free </a:t>
            </a:r>
            <a:r>
              <a:rPr sz="1800" spc="-10" dirty="0">
                <a:latin typeface="Times New Roman"/>
                <a:cs typeface="Times New Roman"/>
              </a:rPr>
              <a:t>range</a:t>
            </a:r>
            <a:endParaRPr sz="1800">
              <a:latin typeface="Times New Roman"/>
              <a:cs typeface="Times New Roman"/>
            </a:endParaRPr>
          </a:p>
          <a:p>
            <a:pPr marL="12700">
              <a:lnSpc>
                <a:spcPts val="2145"/>
              </a:lnSpc>
              <a:spcBef>
                <a:spcPts val="5"/>
              </a:spcBef>
              <a:tabLst>
                <a:tab pos="297815" algn="l"/>
              </a:tabLst>
            </a:pPr>
            <a:r>
              <a:rPr sz="1800" spc="-50" dirty="0">
                <a:latin typeface="Arial"/>
                <a:cs typeface="Arial"/>
              </a:rPr>
              <a:t>–</a:t>
            </a:r>
            <a:r>
              <a:rPr sz="1800" dirty="0">
                <a:latin typeface="Arial"/>
                <a:cs typeface="Arial"/>
              </a:rPr>
              <a:t>	</a:t>
            </a:r>
            <a:r>
              <a:rPr sz="1800" dirty="0">
                <a:latin typeface="Times New Roman"/>
                <a:cs typeface="Times New Roman"/>
              </a:rPr>
              <a:t>5-6</a:t>
            </a:r>
            <a:r>
              <a:rPr sz="1800" spc="-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sec hold</a:t>
            </a:r>
            <a:r>
              <a:rPr sz="1800" spc="-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(ease on</a:t>
            </a:r>
            <a:r>
              <a:rPr sz="1800" spc="-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&amp;</a:t>
            </a:r>
            <a:r>
              <a:rPr sz="1800" spc="-5" dirty="0">
                <a:latin typeface="Times New Roman"/>
                <a:cs typeface="Times New Roman"/>
              </a:rPr>
              <a:t> </a:t>
            </a:r>
            <a:r>
              <a:rPr sz="1800" spc="-20" dirty="0">
                <a:latin typeface="Times New Roman"/>
                <a:cs typeface="Times New Roman"/>
              </a:rPr>
              <a:t>off)</a:t>
            </a:r>
            <a:endParaRPr sz="1800">
              <a:latin typeface="Times New Roman"/>
              <a:cs typeface="Times New Roman"/>
            </a:endParaRPr>
          </a:p>
          <a:p>
            <a:pPr marL="12700">
              <a:lnSpc>
                <a:spcPts val="2145"/>
              </a:lnSpc>
              <a:tabLst>
                <a:tab pos="297815" algn="l"/>
              </a:tabLst>
            </a:pPr>
            <a:r>
              <a:rPr sz="1800" spc="-50" dirty="0">
                <a:latin typeface="Arial"/>
                <a:cs typeface="Arial"/>
              </a:rPr>
              <a:t>–</a:t>
            </a:r>
            <a:r>
              <a:rPr sz="1800" dirty="0">
                <a:latin typeface="Arial"/>
                <a:cs typeface="Arial"/>
              </a:rPr>
              <a:t>	</a:t>
            </a:r>
            <a:r>
              <a:rPr sz="1800" dirty="0">
                <a:latin typeface="Times New Roman"/>
                <a:cs typeface="Times New Roman"/>
              </a:rPr>
              <a:t>10 </a:t>
            </a:r>
            <a:r>
              <a:rPr sz="1800" spc="-20" dirty="0">
                <a:latin typeface="Times New Roman"/>
                <a:cs typeface="Times New Roman"/>
              </a:rPr>
              <a:t>reps</a:t>
            </a:r>
            <a:endParaRPr sz="1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10"/>
              </a:spcBef>
              <a:tabLst>
                <a:tab pos="297815" algn="l"/>
              </a:tabLst>
            </a:pPr>
            <a:r>
              <a:rPr sz="1800" spc="-50" dirty="0">
                <a:latin typeface="Arial"/>
                <a:cs typeface="Arial"/>
              </a:rPr>
              <a:t>–</a:t>
            </a:r>
            <a:r>
              <a:rPr sz="1800" dirty="0">
                <a:latin typeface="Arial"/>
                <a:cs typeface="Arial"/>
              </a:rPr>
              <a:t>	</a:t>
            </a:r>
            <a:r>
              <a:rPr sz="1800" dirty="0">
                <a:latin typeface="Times New Roman"/>
                <a:cs typeface="Times New Roman"/>
              </a:rPr>
              <a:t>10</a:t>
            </a:r>
            <a:r>
              <a:rPr sz="1800" spc="-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sec rest</a:t>
            </a:r>
            <a:r>
              <a:rPr sz="1800" spc="-1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per </a:t>
            </a:r>
            <a:r>
              <a:rPr sz="1800" spc="-25" dirty="0">
                <a:latin typeface="Times New Roman"/>
                <a:cs typeface="Times New Roman"/>
              </a:rPr>
              <a:t>rep</a:t>
            </a:r>
            <a:endParaRPr sz="1800">
              <a:latin typeface="Times New Roman"/>
              <a:cs typeface="Times New Roman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561058" y="2966741"/>
            <a:ext cx="2762250" cy="604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5496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dirty="0">
                <a:latin typeface="Times New Roman"/>
                <a:cs typeface="Times New Roman"/>
              </a:rPr>
              <a:t>Concentric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&amp;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Eccentric</a:t>
            </a:r>
            <a:endParaRPr sz="20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tabLst>
                <a:tab pos="755015" algn="l"/>
              </a:tabLst>
            </a:pPr>
            <a:r>
              <a:rPr sz="1800" spc="-50" dirty="0">
                <a:latin typeface="Arial"/>
                <a:cs typeface="Arial"/>
              </a:rPr>
              <a:t>–</a:t>
            </a:r>
            <a:r>
              <a:rPr sz="1800" dirty="0">
                <a:latin typeface="Arial"/>
                <a:cs typeface="Arial"/>
              </a:rPr>
              <a:t>	</a:t>
            </a:r>
            <a:r>
              <a:rPr sz="1800" dirty="0">
                <a:latin typeface="Times New Roman"/>
                <a:cs typeface="Times New Roman"/>
              </a:rPr>
              <a:t>Strength</a:t>
            </a:r>
            <a:r>
              <a:rPr sz="1800" spc="-15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Times New Roman"/>
                <a:cs typeface="Times New Roman"/>
              </a:rPr>
              <a:t>Endurance</a:t>
            </a:r>
            <a:endParaRPr sz="1800">
              <a:latin typeface="Times New Roman"/>
              <a:cs typeface="Times New Roman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5475458" y="3546643"/>
            <a:ext cx="1950085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40665" algn="l"/>
              </a:tabLst>
            </a:pPr>
            <a:r>
              <a:rPr sz="1500" spc="-50" dirty="0">
                <a:latin typeface="Arial"/>
                <a:cs typeface="Arial"/>
              </a:rPr>
              <a:t>•</a:t>
            </a:r>
            <a:r>
              <a:rPr sz="1500" dirty="0">
                <a:latin typeface="Arial"/>
                <a:cs typeface="Arial"/>
              </a:rPr>
              <a:t>	</a:t>
            </a:r>
            <a:r>
              <a:rPr sz="1500" dirty="0">
                <a:latin typeface="Times New Roman"/>
                <a:cs typeface="Times New Roman"/>
              </a:rPr>
              <a:t>Up</a:t>
            </a:r>
            <a:r>
              <a:rPr sz="1500" spc="-15" dirty="0">
                <a:latin typeface="Times New Roman"/>
                <a:cs typeface="Times New Roman"/>
              </a:rPr>
              <a:t> </a:t>
            </a:r>
            <a:r>
              <a:rPr sz="1500" dirty="0">
                <a:latin typeface="Times New Roman"/>
                <a:cs typeface="Times New Roman"/>
              </a:rPr>
              <a:t>to</a:t>
            </a:r>
            <a:r>
              <a:rPr sz="1500" spc="-5" dirty="0">
                <a:latin typeface="Times New Roman"/>
                <a:cs typeface="Times New Roman"/>
              </a:rPr>
              <a:t> </a:t>
            </a:r>
            <a:r>
              <a:rPr sz="1500" dirty="0">
                <a:latin typeface="Times New Roman"/>
                <a:cs typeface="Times New Roman"/>
              </a:rPr>
              <a:t>3 sets</a:t>
            </a:r>
            <a:r>
              <a:rPr sz="1500" spc="-5" dirty="0">
                <a:latin typeface="Times New Roman"/>
                <a:cs typeface="Times New Roman"/>
              </a:rPr>
              <a:t> </a:t>
            </a:r>
            <a:r>
              <a:rPr sz="1500" dirty="0">
                <a:latin typeface="Times New Roman"/>
                <a:cs typeface="Times New Roman"/>
              </a:rPr>
              <a:t>25 </a:t>
            </a:r>
            <a:r>
              <a:rPr sz="1500" spc="-20" dirty="0">
                <a:latin typeface="Times New Roman"/>
                <a:cs typeface="Times New Roman"/>
              </a:rPr>
              <a:t>reps</a:t>
            </a:r>
            <a:endParaRPr sz="15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240665" algn="l"/>
              </a:tabLst>
            </a:pPr>
            <a:r>
              <a:rPr sz="1500" spc="-50" dirty="0">
                <a:latin typeface="Arial"/>
                <a:cs typeface="Arial"/>
              </a:rPr>
              <a:t>•</a:t>
            </a:r>
            <a:r>
              <a:rPr sz="1500" dirty="0">
                <a:latin typeface="Arial"/>
                <a:cs typeface="Arial"/>
              </a:rPr>
              <a:t>	</a:t>
            </a:r>
            <a:r>
              <a:rPr sz="1500" dirty="0">
                <a:latin typeface="Times New Roman"/>
                <a:cs typeface="Times New Roman"/>
              </a:rPr>
              <a:t>30sec</a:t>
            </a:r>
            <a:r>
              <a:rPr sz="1500" spc="-15" dirty="0">
                <a:latin typeface="Times New Roman"/>
                <a:cs typeface="Times New Roman"/>
              </a:rPr>
              <a:t> </a:t>
            </a:r>
            <a:r>
              <a:rPr sz="1500" dirty="0">
                <a:latin typeface="Times New Roman"/>
                <a:cs typeface="Times New Roman"/>
              </a:rPr>
              <a:t>recovery</a:t>
            </a:r>
            <a:r>
              <a:rPr sz="1500" spc="-10" dirty="0">
                <a:latin typeface="Times New Roman"/>
                <a:cs typeface="Times New Roman"/>
              </a:rPr>
              <a:t> </a:t>
            </a:r>
            <a:r>
              <a:rPr sz="1500" dirty="0">
                <a:latin typeface="Times New Roman"/>
                <a:cs typeface="Times New Roman"/>
              </a:rPr>
              <a:t>per</a:t>
            </a:r>
            <a:r>
              <a:rPr sz="1500" spc="-5" dirty="0">
                <a:latin typeface="Times New Roman"/>
                <a:cs typeface="Times New Roman"/>
              </a:rPr>
              <a:t> </a:t>
            </a:r>
            <a:r>
              <a:rPr sz="1500" spc="-25" dirty="0">
                <a:latin typeface="Times New Roman"/>
                <a:cs typeface="Times New Roman"/>
              </a:rPr>
              <a:t>set</a:t>
            </a:r>
            <a:endParaRPr sz="15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240665" algn="l"/>
              </a:tabLst>
            </a:pPr>
            <a:r>
              <a:rPr sz="1500" spc="-50" dirty="0">
                <a:latin typeface="Arial"/>
                <a:cs typeface="Arial"/>
              </a:rPr>
              <a:t>•</a:t>
            </a:r>
            <a:r>
              <a:rPr sz="1500" dirty="0">
                <a:latin typeface="Arial"/>
                <a:cs typeface="Arial"/>
              </a:rPr>
              <a:t>	</a:t>
            </a:r>
            <a:r>
              <a:rPr sz="1500" dirty="0">
                <a:latin typeface="Times New Roman"/>
                <a:cs typeface="Times New Roman"/>
              </a:rPr>
              <a:t>&lt;67% </a:t>
            </a:r>
            <a:r>
              <a:rPr sz="1500" spc="-25" dirty="0">
                <a:latin typeface="Times New Roman"/>
                <a:cs typeface="Times New Roman"/>
              </a:rPr>
              <a:t>1RM</a:t>
            </a:r>
            <a:endParaRPr sz="1500">
              <a:latin typeface="Times New Roman"/>
              <a:cs typeface="Times New Roman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5018258" y="4232443"/>
            <a:ext cx="2479675" cy="12153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97815" algn="l"/>
              </a:tabLst>
            </a:pPr>
            <a:r>
              <a:rPr sz="1800" spc="-50" dirty="0">
                <a:latin typeface="Arial"/>
                <a:cs typeface="Arial"/>
              </a:rPr>
              <a:t>–</a:t>
            </a:r>
            <a:r>
              <a:rPr sz="1800" dirty="0">
                <a:latin typeface="Arial"/>
                <a:cs typeface="Arial"/>
              </a:rPr>
              <a:t>	</a:t>
            </a:r>
            <a:r>
              <a:rPr sz="1800" spc="-10" dirty="0">
                <a:latin typeface="Times New Roman"/>
                <a:cs typeface="Times New Roman"/>
              </a:rPr>
              <a:t>Strength</a:t>
            </a:r>
            <a:endParaRPr sz="18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5"/>
              </a:spcBef>
              <a:tabLst>
                <a:tab pos="697865" algn="l"/>
              </a:tabLst>
            </a:pPr>
            <a:r>
              <a:rPr sz="1500" spc="-50" dirty="0">
                <a:latin typeface="Arial"/>
                <a:cs typeface="Arial"/>
              </a:rPr>
              <a:t>•</a:t>
            </a:r>
            <a:r>
              <a:rPr sz="1500" dirty="0">
                <a:latin typeface="Arial"/>
                <a:cs typeface="Arial"/>
              </a:rPr>
              <a:t>	</a:t>
            </a:r>
            <a:r>
              <a:rPr sz="1500" dirty="0">
                <a:latin typeface="Times New Roman"/>
                <a:cs typeface="Times New Roman"/>
              </a:rPr>
              <a:t>2-6</a:t>
            </a:r>
            <a:r>
              <a:rPr sz="1500" spc="-10" dirty="0">
                <a:latin typeface="Times New Roman"/>
                <a:cs typeface="Times New Roman"/>
              </a:rPr>
              <a:t> </a:t>
            </a:r>
            <a:r>
              <a:rPr sz="1500" spc="-20" dirty="0">
                <a:latin typeface="Times New Roman"/>
                <a:cs typeface="Times New Roman"/>
              </a:rPr>
              <a:t>sets</a:t>
            </a:r>
            <a:endParaRPr sz="15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tabLst>
                <a:tab pos="697865" algn="l"/>
              </a:tabLst>
            </a:pPr>
            <a:r>
              <a:rPr sz="1500" spc="-50" dirty="0">
                <a:latin typeface="Arial"/>
                <a:cs typeface="Arial"/>
              </a:rPr>
              <a:t>•</a:t>
            </a:r>
            <a:r>
              <a:rPr sz="1500" dirty="0">
                <a:latin typeface="Arial"/>
                <a:cs typeface="Arial"/>
              </a:rPr>
              <a:t>	</a:t>
            </a:r>
            <a:r>
              <a:rPr sz="1500" dirty="0">
                <a:latin typeface="Times New Roman"/>
                <a:cs typeface="Times New Roman"/>
              </a:rPr>
              <a:t>6</a:t>
            </a:r>
            <a:r>
              <a:rPr sz="1500" spc="-10" dirty="0">
                <a:latin typeface="Times New Roman"/>
                <a:cs typeface="Times New Roman"/>
              </a:rPr>
              <a:t> </a:t>
            </a:r>
            <a:r>
              <a:rPr sz="1500" spc="-20" dirty="0">
                <a:latin typeface="Times New Roman"/>
                <a:cs typeface="Times New Roman"/>
              </a:rPr>
              <a:t>reps</a:t>
            </a:r>
            <a:endParaRPr sz="15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tabLst>
                <a:tab pos="697865" algn="l"/>
              </a:tabLst>
            </a:pPr>
            <a:r>
              <a:rPr sz="1500" spc="-50" dirty="0">
                <a:latin typeface="Arial"/>
                <a:cs typeface="Arial"/>
              </a:rPr>
              <a:t>•</a:t>
            </a:r>
            <a:r>
              <a:rPr sz="1500" dirty="0">
                <a:latin typeface="Arial"/>
                <a:cs typeface="Arial"/>
              </a:rPr>
              <a:t>	</a:t>
            </a:r>
            <a:r>
              <a:rPr sz="1500" spc="-20" dirty="0">
                <a:latin typeface="Times New Roman"/>
                <a:cs typeface="Times New Roman"/>
              </a:rPr>
              <a:t>•85%</a:t>
            </a:r>
            <a:endParaRPr sz="15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tabLst>
                <a:tab pos="697865" algn="l"/>
              </a:tabLst>
            </a:pPr>
            <a:r>
              <a:rPr sz="1500" spc="-50" dirty="0">
                <a:latin typeface="Arial"/>
                <a:cs typeface="Arial"/>
              </a:rPr>
              <a:t>•</a:t>
            </a:r>
            <a:r>
              <a:rPr sz="1500" dirty="0">
                <a:latin typeface="Arial"/>
                <a:cs typeface="Arial"/>
              </a:rPr>
              <a:t>	</a:t>
            </a:r>
            <a:r>
              <a:rPr sz="1500" dirty="0">
                <a:latin typeface="Times New Roman"/>
                <a:cs typeface="Times New Roman"/>
              </a:rPr>
              <a:t>1RM</a:t>
            </a:r>
            <a:r>
              <a:rPr sz="1500" spc="5" dirty="0">
                <a:latin typeface="Times New Roman"/>
                <a:cs typeface="Times New Roman"/>
              </a:rPr>
              <a:t> </a:t>
            </a:r>
            <a:r>
              <a:rPr sz="1500" spc="-10" dirty="0">
                <a:latin typeface="Times New Roman"/>
                <a:cs typeface="Times New Roman"/>
              </a:rPr>
              <a:t>•2-</a:t>
            </a:r>
            <a:r>
              <a:rPr sz="1500" dirty="0">
                <a:latin typeface="Times New Roman"/>
                <a:cs typeface="Times New Roman"/>
              </a:rPr>
              <a:t>5min</a:t>
            </a:r>
            <a:r>
              <a:rPr sz="1500" spc="5" dirty="0">
                <a:latin typeface="Times New Roman"/>
                <a:cs typeface="Times New Roman"/>
              </a:rPr>
              <a:t> </a:t>
            </a:r>
            <a:r>
              <a:rPr sz="1500" spc="-10" dirty="0">
                <a:latin typeface="Times New Roman"/>
                <a:cs typeface="Times New Roman"/>
              </a:rPr>
              <a:t>recovery</a:t>
            </a:r>
            <a:endParaRPr sz="1500">
              <a:latin typeface="Times New Roman"/>
              <a:cs typeface="Times New Roman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33866" y="1007533"/>
            <a:ext cx="9051290" cy="575945"/>
            <a:chOff x="33866" y="1007533"/>
            <a:chExt cx="9051290" cy="575945"/>
          </a:xfrm>
        </p:grpSpPr>
        <p:pic>
          <p:nvPicPr>
            <p:cNvPr id="17" name="object 17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3866" y="1016000"/>
              <a:ext cx="4500032" cy="56726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889000" y="1159933"/>
              <a:ext cx="2789767" cy="36406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85417" y="1048988"/>
              <a:ext cx="4396901" cy="461664"/>
            </a:xfrm>
            <a:prstGeom prst="rect">
              <a:avLst/>
            </a:prstGeom>
          </p:spPr>
        </p:pic>
        <p:sp>
          <p:nvSpPr>
            <p:cNvPr id="20" name="object 20"/>
            <p:cNvSpPr/>
            <p:nvPr/>
          </p:nvSpPr>
          <p:spPr>
            <a:xfrm>
              <a:off x="85417" y="1048989"/>
              <a:ext cx="4397375" cy="462280"/>
            </a:xfrm>
            <a:custGeom>
              <a:avLst/>
              <a:gdLst/>
              <a:ahLst/>
              <a:cxnLst/>
              <a:rect l="l" t="t" r="r" b="b"/>
              <a:pathLst>
                <a:path w="4397375" h="462280">
                  <a:moveTo>
                    <a:pt x="0" y="0"/>
                  </a:moveTo>
                  <a:lnTo>
                    <a:pt x="4396902" y="0"/>
                  </a:lnTo>
                  <a:lnTo>
                    <a:pt x="4396902" y="461665"/>
                  </a:lnTo>
                  <a:lnTo>
                    <a:pt x="0" y="461665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F6924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1" name="object 21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927100" y="1172633"/>
              <a:ext cx="2713567" cy="29633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432300" y="1007533"/>
              <a:ext cx="4652432" cy="56303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889500" y="1147233"/>
              <a:ext cx="3733800" cy="36406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482318" y="1037993"/>
              <a:ext cx="4551843" cy="461664"/>
            </a:xfrm>
            <a:prstGeom prst="rect">
              <a:avLst/>
            </a:prstGeom>
          </p:spPr>
        </p:pic>
        <p:sp>
          <p:nvSpPr>
            <p:cNvPr id="25" name="object 25"/>
            <p:cNvSpPr/>
            <p:nvPr/>
          </p:nvSpPr>
          <p:spPr>
            <a:xfrm>
              <a:off x="4482318" y="1037992"/>
              <a:ext cx="4552315" cy="462280"/>
            </a:xfrm>
            <a:custGeom>
              <a:avLst/>
              <a:gdLst/>
              <a:ahLst/>
              <a:cxnLst/>
              <a:rect l="l" t="t" r="r" b="b"/>
              <a:pathLst>
                <a:path w="4552315" h="462280">
                  <a:moveTo>
                    <a:pt x="0" y="0"/>
                  </a:moveTo>
                  <a:lnTo>
                    <a:pt x="4551844" y="0"/>
                  </a:lnTo>
                  <a:lnTo>
                    <a:pt x="4551844" y="461665"/>
                  </a:lnTo>
                  <a:lnTo>
                    <a:pt x="0" y="461665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F6924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6" name="object 26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927600" y="1164167"/>
              <a:ext cx="3657600" cy="292100"/>
            </a:xfrm>
            <a:prstGeom prst="rect">
              <a:avLst/>
            </a:prstGeom>
          </p:spPr>
        </p:pic>
      </p:grpSp>
      <p:grpSp>
        <p:nvGrpSpPr>
          <p:cNvPr id="27" name="object 27"/>
          <p:cNvGrpSpPr/>
          <p:nvPr/>
        </p:nvGrpSpPr>
        <p:grpSpPr>
          <a:xfrm>
            <a:off x="29633" y="3877733"/>
            <a:ext cx="4504690" cy="1092200"/>
            <a:chOff x="29633" y="3877733"/>
            <a:chExt cx="4504690" cy="1092200"/>
          </a:xfrm>
        </p:grpSpPr>
        <p:pic>
          <p:nvPicPr>
            <p:cNvPr id="28" name="object 28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33866" y="3877733"/>
              <a:ext cx="4500032" cy="563033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1253066" y="4004732"/>
              <a:ext cx="2074332" cy="406400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85417" y="3908402"/>
              <a:ext cx="4396901" cy="461664"/>
            </a:xfrm>
            <a:prstGeom prst="rect">
              <a:avLst/>
            </a:prstGeom>
          </p:spPr>
        </p:pic>
        <p:sp>
          <p:nvSpPr>
            <p:cNvPr id="31" name="object 31"/>
            <p:cNvSpPr/>
            <p:nvPr/>
          </p:nvSpPr>
          <p:spPr>
            <a:xfrm>
              <a:off x="85417" y="3908403"/>
              <a:ext cx="4397375" cy="462280"/>
            </a:xfrm>
            <a:custGeom>
              <a:avLst/>
              <a:gdLst/>
              <a:ahLst/>
              <a:cxnLst/>
              <a:rect l="l" t="t" r="r" b="b"/>
              <a:pathLst>
                <a:path w="4397375" h="462279">
                  <a:moveTo>
                    <a:pt x="0" y="0"/>
                  </a:moveTo>
                  <a:lnTo>
                    <a:pt x="4396902" y="0"/>
                  </a:lnTo>
                  <a:lnTo>
                    <a:pt x="4396902" y="461665"/>
                  </a:lnTo>
                  <a:lnTo>
                    <a:pt x="0" y="461665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98B95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2" name="object 32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1295399" y="4025899"/>
              <a:ext cx="1989667" cy="321733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1313262" y="4043904"/>
              <a:ext cx="1939672" cy="271760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29633" y="4402666"/>
              <a:ext cx="4500032" cy="567266"/>
            </a:xfrm>
            <a:prstGeom prst="rect">
              <a:avLst/>
            </a:prstGeom>
          </p:spPr>
        </p:pic>
        <p:sp>
          <p:nvSpPr>
            <p:cNvPr id="35" name="object 35"/>
            <p:cNvSpPr/>
            <p:nvPr/>
          </p:nvSpPr>
          <p:spPr>
            <a:xfrm>
              <a:off x="79371" y="4435645"/>
              <a:ext cx="4397375" cy="462280"/>
            </a:xfrm>
            <a:custGeom>
              <a:avLst/>
              <a:gdLst/>
              <a:ahLst/>
              <a:cxnLst/>
              <a:rect l="l" t="t" r="r" b="b"/>
              <a:pathLst>
                <a:path w="4397375" h="462279">
                  <a:moveTo>
                    <a:pt x="4396901" y="0"/>
                  </a:moveTo>
                  <a:lnTo>
                    <a:pt x="0" y="0"/>
                  </a:lnTo>
                  <a:lnTo>
                    <a:pt x="0" y="461664"/>
                  </a:lnTo>
                  <a:lnTo>
                    <a:pt x="4396901" y="461664"/>
                  </a:lnTo>
                  <a:lnTo>
                    <a:pt x="4396901" y="0"/>
                  </a:lnTo>
                  <a:close/>
                </a:path>
              </a:pathLst>
            </a:custGeom>
            <a:solidFill>
              <a:srgbClr val="D7E4B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79371" y="4435645"/>
              <a:ext cx="4397375" cy="462280"/>
            </a:xfrm>
            <a:custGeom>
              <a:avLst/>
              <a:gdLst/>
              <a:ahLst/>
              <a:cxnLst/>
              <a:rect l="l" t="t" r="r" b="b"/>
              <a:pathLst>
                <a:path w="4397375" h="462279">
                  <a:moveTo>
                    <a:pt x="0" y="0"/>
                  </a:moveTo>
                  <a:lnTo>
                    <a:pt x="4396902" y="0"/>
                  </a:lnTo>
                  <a:lnTo>
                    <a:pt x="4396902" y="461665"/>
                  </a:lnTo>
                  <a:lnTo>
                    <a:pt x="0" y="461665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98B95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7" name="object 37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270933" y="4550833"/>
              <a:ext cx="4021667" cy="262466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290722" y="4571146"/>
              <a:ext cx="3968989" cy="211187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813050" y="477012"/>
            <a:ext cx="35179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Ankle</a:t>
            </a:r>
            <a:r>
              <a:rPr spc="-10" dirty="0"/>
              <a:t> Function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27451"/>
            <a:ext cx="7593330" cy="3869690"/>
          </a:xfrm>
          <a:prstGeom prst="rect">
            <a:avLst/>
          </a:prstGeom>
        </p:spPr>
        <p:txBody>
          <a:bodyPr vert="horz" wrap="square" lIns="0" tIns="590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65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Mobile </a:t>
            </a:r>
            <a:r>
              <a:rPr sz="3000" spc="-10" dirty="0">
                <a:latin typeface="Times New Roman"/>
                <a:cs typeface="Times New Roman"/>
              </a:rPr>
              <a:t>adaptor</a:t>
            </a:r>
            <a:endParaRPr sz="3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365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spc="-10" dirty="0">
                <a:latin typeface="Times New Roman"/>
                <a:cs typeface="Times New Roman"/>
              </a:rPr>
              <a:t>Spring-</a:t>
            </a:r>
            <a:r>
              <a:rPr sz="3000" dirty="0">
                <a:latin typeface="Times New Roman"/>
                <a:cs typeface="Times New Roman"/>
              </a:rPr>
              <a:t>like</a:t>
            </a:r>
            <a:r>
              <a:rPr sz="3000" spc="60" dirty="0">
                <a:latin typeface="Times New Roman"/>
                <a:cs typeface="Times New Roman"/>
              </a:rPr>
              <a:t> </a:t>
            </a:r>
            <a:r>
              <a:rPr sz="3000" spc="-20" dirty="0">
                <a:latin typeface="Times New Roman"/>
                <a:cs typeface="Times New Roman"/>
              </a:rPr>
              <a:t>lever</a:t>
            </a:r>
            <a:endParaRPr sz="3000">
              <a:latin typeface="Times New Roman"/>
              <a:cs typeface="Times New Roman"/>
            </a:endParaRPr>
          </a:p>
          <a:p>
            <a:pPr marL="355600" marR="5080" indent="-342900">
              <a:lnSpc>
                <a:spcPts val="3229"/>
              </a:lnSpc>
              <a:spcBef>
                <a:spcPts val="785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Reliant on complex system</a:t>
            </a:r>
            <a:r>
              <a:rPr sz="3000" spc="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of bones, joints </a:t>
            </a:r>
            <a:r>
              <a:rPr sz="3000" spc="-25" dirty="0">
                <a:latin typeface="Times New Roman"/>
                <a:cs typeface="Times New Roman"/>
              </a:rPr>
              <a:t>and </a:t>
            </a:r>
            <a:r>
              <a:rPr sz="3000" spc="-10" dirty="0">
                <a:latin typeface="Times New Roman"/>
                <a:cs typeface="Times New Roman"/>
              </a:rPr>
              <a:t>muscles</a:t>
            </a:r>
            <a:endParaRPr sz="3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325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Balance</a:t>
            </a:r>
            <a:r>
              <a:rPr sz="3000" spc="1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and</a:t>
            </a:r>
            <a:r>
              <a:rPr sz="3000" spc="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Dynamic</a:t>
            </a:r>
            <a:r>
              <a:rPr sz="3000" spc="10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Times New Roman"/>
                <a:cs typeface="Times New Roman"/>
              </a:rPr>
              <a:t>Function</a:t>
            </a:r>
            <a:endParaRPr sz="3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365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Local system must be</a:t>
            </a:r>
            <a:r>
              <a:rPr sz="3000" spc="10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Times New Roman"/>
                <a:cs typeface="Times New Roman"/>
              </a:rPr>
              <a:t>intact</a:t>
            </a:r>
            <a:endParaRPr sz="3000">
              <a:latin typeface="Times New Roman"/>
              <a:cs typeface="Times New Roman"/>
            </a:endParaRPr>
          </a:p>
          <a:p>
            <a:pPr marL="355600" marR="29845" indent="-342900">
              <a:lnSpc>
                <a:spcPts val="3270"/>
              </a:lnSpc>
              <a:spcBef>
                <a:spcPts val="715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spc="-45" dirty="0">
                <a:latin typeface="Times New Roman"/>
                <a:cs typeface="Times New Roman"/>
              </a:rPr>
              <a:t>Well-</a:t>
            </a:r>
            <a:r>
              <a:rPr sz="3000" dirty="0">
                <a:latin typeface="Times New Roman"/>
                <a:cs typeface="Times New Roman"/>
              </a:rPr>
              <a:t>tuned,</a:t>
            </a:r>
            <a:r>
              <a:rPr sz="3000" spc="-2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efficient</a:t>
            </a:r>
            <a:r>
              <a:rPr sz="3000" spc="-1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and</a:t>
            </a:r>
            <a:r>
              <a:rPr sz="3000" spc="-1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strong</a:t>
            </a:r>
            <a:r>
              <a:rPr sz="3000" spc="-5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Times New Roman"/>
                <a:cs typeface="Times New Roman"/>
              </a:rPr>
              <a:t>neuromuscular system</a:t>
            </a:r>
            <a:endParaRPr sz="30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42567" y="477012"/>
            <a:ext cx="565912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Foot</a:t>
            </a:r>
            <a:r>
              <a:rPr spc="-15" dirty="0"/>
              <a:t> </a:t>
            </a:r>
            <a:r>
              <a:rPr dirty="0"/>
              <a:t>and</a:t>
            </a:r>
            <a:r>
              <a:rPr spc="-250" dirty="0"/>
              <a:t> </a:t>
            </a:r>
            <a:r>
              <a:rPr dirty="0"/>
              <a:t>Ankle</a:t>
            </a:r>
            <a:r>
              <a:rPr spc="-5" dirty="0"/>
              <a:t> </a:t>
            </a:r>
            <a:r>
              <a:rPr spc="-10" dirty="0"/>
              <a:t>Structure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sz="half" idx="2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635"/>
              </a:lnSpc>
              <a:spcBef>
                <a:spcPts val="100"/>
              </a:spcBef>
              <a:tabLst>
                <a:tab pos="354965" algn="l"/>
              </a:tabLst>
            </a:pPr>
            <a:r>
              <a:rPr spc="-50" dirty="0">
                <a:latin typeface="Arial"/>
                <a:cs typeface="Arial"/>
              </a:rPr>
              <a:t>•</a:t>
            </a:r>
            <a:r>
              <a:rPr dirty="0">
                <a:latin typeface="Arial"/>
                <a:cs typeface="Arial"/>
              </a:rPr>
              <a:t>	</a:t>
            </a:r>
            <a:r>
              <a:rPr spc="-10" dirty="0"/>
              <a:t>Talocrural</a:t>
            </a:r>
            <a:r>
              <a:rPr spc="-65" dirty="0"/>
              <a:t> </a:t>
            </a:r>
            <a:r>
              <a:rPr spc="-10" dirty="0"/>
              <a:t>Joint</a:t>
            </a:r>
          </a:p>
          <a:p>
            <a:pPr marR="859155" algn="r">
              <a:lnSpc>
                <a:spcPts val="2395"/>
              </a:lnSpc>
              <a:tabLst>
                <a:tab pos="285115" algn="l"/>
              </a:tabLst>
            </a:pPr>
            <a:r>
              <a:rPr sz="2000" spc="-50" dirty="0">
                <a:latin typeface="Arial"/>
                <a:cs typeface="Arial"/>
              </a:rPr>
              <a:t>–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spc="-10" dirty="0"/>
              <a:t>Talus</a:t>
            </a:r>
            <a:r>
              <a:rPr sz="2000" spc="-55" dirty="0"/>
              <a:t> </a:t>
            </a:r>
            <a:r>
              <a:rPr sz="2000" dirty="0"/>
              <a:t>and</a:t>
            </a:r>
            <a:r>
              <a:rPr sz="2000" spc="-45" dirty="0"/>
              <a:t> </a:t>
            </a:r>
            <a:r>
              <a:rPr sz="2000" dirty="0"/>
              <a:t>inferior</a:t>
            </a:r>
            <a:r>
              <a:rPr sz="2000" spc="-50" dirty="0"/>
              <a:t> </a:t>
            </a:r>
            <a:r>
              <a:rPr sz="2000" spc="-20" dirty="0"/>
              <a:t>tibia</a:t>
            </a:r>
            <a:endParaRPr sz="2000">
              <a:latin typeface="Arial"/>
              <a:cs typeface="Arial"/>
            </a:endParaRPr>
          </a:p>
          <a:p>
            <a:pPr marR="803910" algn="r">
              <a:lnSpc>
                <a:spcPct val="100000"/>
              </a:lnSpc>
              <a:tabLst>
                <a:tab pos="342265" algn="l"/>
              </a:tabLst>
            </a:pPr>
            <a:r>
              <a:rPr spc="-50" dirty="0">
                <a:latin typeface="Arial"/>
                <a:cs typeface="Arial"/>
              </a:rPr>
              <a:t>•</a:t>
            </a:r>
            <a:r>
              <a:rPr dirty="0">
                <a:latin typeface="Arial"/>
                <a:cs typeface="Arial"/>
              </a:rPr>
              <a:t>	</a:t>
            </a:r>
            <a:r>
              <a:rPr dirty="0"/>
              <a:t>Inferior</a:t>
            </a:r>
            <a:r>
              <a:rPr spc="-5" dirty="0"/>
              <a:t> </a:t>
            </a:r>
            <a:r>
              <a:rPr dirty="0"/>
              <a:t>tibiofibular</a:t>
            </a:r>
            <a:r>
              <a:rPr spc="-5" dirty="0"/>
              <a:t> </a:t>
            </a:r>
            <a:r>
              <a:rPr spc="-10" dirty="0"/>
              <a:t>joint</a:t>
            </a:r>
          </a:p>
          <a:p>
            <a:pPr marL="469900">
              <a:lnSpc>
                <a:spcPts val="2385"/>
              </a:lnSpc>
              <a:spcBef>
                <a:spcPts val="25"/>
              </a:spcBef>
              <a:tabLst>
                <a:tab pos="755015" algn="l"/>
              </a:tabLst>
            </a:pPr>
            <a:r>
              <a:rPr sz="2000" spc="-50" dirty="0">
                <a:latin typeface="Arial"/>
                <a:cs typeface="Arial"/>
              </a:rPr>
              <a:t>–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dirty="0"/>
              <a:t>Distal</a:t>
            </a:r>
            <a:r>
              <a:rPr sz="2000" spc="-35" dirty="0"/>
              <a:t> </a:t>
            </a:r>
            <a:r>
              <a:rPr sz="2000" dirty="0"/>
              <a:t>tibia</a:t>
            </a:r>
            <a:r>
              <a:rPr sz="2000" spc="-25" dirty="0"/>
              <a:t> </a:t>
            </a:r>
            <a:r>
              <a:rPr sz="2000" dirty="0"/>
              <a:t>and</a:t>
            </a:r>
            <a:r>
              <a:rPr sz="2000" spc="-25" dirty="0"/>
              <a:t> </a:t>
            </a:r>
            <a:r>
              <a:rPr sz="2000" dirty="0"/>
              <a:t>distal</a:t>
            </a:r>
            <a:r>
              <a:rPr sz="2000" spc="-30" dirty="0"/>
              <a:t> </a:t>
            </a:r>
            <a:r>
              <a:rPr sz="2000" spc="-10" dirty="0"/>
              <a:t>fibula</a:t>
            </a:r>
            <a:endParaRPr sz="2000">
              <a:latin typeface="Arial"/>
              <a:cs typeface="Arial"/>
            </a:endParaRPr>
          </a:p>
          <a:p>
            <a:pPr marL="12700">
              <a:lnSpc>
                <a:spcPts val="2625"/>
              </a:lnSpc>
              <a:tabLst>
                <a:tab pos="354965" algn="l"/>
              </a:tabLst>
            </a:pPr>
            <a:r>
              <a:rPr spc="-50" dirty="0">
                <a:latin typeface="Arial"/>
                <a:cs typeface="Arial"/>
              </a:rPr>
              <a:t>•</a:t>
            </a:r>
            <a:r>
              <a:rPr dirty="0">
                <a:latin typeface="Arial"/>
                <a:cs typeface="Arial"/>
              </a:rPr>
              <a:t>	</a:t>
            </a:r>
            <a:r>
              <a:rPr spc="-10" dirty="0"/>
              <a:t>SubTalar</a:t>
            </a:r>
            <a:r>
              <a:rPr spc="-75" dirty="0"/>
              <a:t> </a:t>
            </a:r>
            <a:r>
              <a:rPr spc="-10" dirty="0"/>
              <a:t>joint</a:t>
            </a:r>
          </a:p>
          <a:p>
            <a:pPr marL="469900">
              <a:lnSpc>
                <a:spcPts val="2385"/>
              </a:lnSpc>
              <a:spcBef>
                <a:spcPts val="25"/>
              </a:spcBef>
              <a:tabLst>
                <a:tab pos="755015" algn="l"/>
              </a:tabLst>
            </a:pPr>
            <a:r>
              <a:rPr sz="2000" spc="-50" dirty="0">
                <a:latin typeface="Arial"/>
                <a:cs typeface="Arial"/>
              </a:rPr>
              <a:t>–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spc="-10" dirty="0"/>
              <a:t>Talus</a:t>
            </a:r>
            <a:r>
              <a:rPr sz="2000" spc="-60" dirty="0"/>
              <a:t> </a:t>
            </a:r>
            <a:r>
              <a:rPr sz="2000" dirty="0"/>
              <a:t>and</a:t>
            </a:r>
            <a:r>
              <a:rPr sz="2000" spc="-50" dirty="0"/>
              <a:t> </a:t>
            </a:r>
            <a:r>
              <a:rPr sz="2000" spc="-10" dirty="0"/>
              <a:t>calcaneus</a:t>
            </a:r>
            <a:endParaRPr sz="2000">
              <a:latin typeface="Arial"/>
              <a:cs typeface="Arial"/>
            </a:endParaRPr>
          </a:p>
          <a:p>
            <a:pPr marL="12700">
              <a:lnSpc>
                <a:spcPts val="2625"/>
              </a:lnSpc>
              <a:tabLst>
                <a:tab pos="354965" algn="l"/>
              </a:tabLst>
            </a:pPr>
            <a:r>
              <a:rPr spc="-50" dirty="0">
                <a:latin typeface="Arial"/>
                <a:cs typeface="Arial"/>
              </a:rPr>
              <a:t>•</a:t>
            </a:r>
            <a:r>
              <a:rPr dirty="0">
                <a:latin typeface="Arial"/>
                <a:cs typeface="Arial"/>
              </a:rPr>
              <a:t>	</a:t>
            </a:r>
            <a:r>
              <a:rPr dirty="0"/>
              <a:t>Proximal</a:t>
            </a:r>
            <a:r>
              <a:rPr spc="-45" dirty="0"/>
              <a:t> </a:t>
            </a:r>
            <a:r>
              <a:rPr spc="-10" dirty="0"/>
              <a:t>Tarsals</a:t>
            </a:r>
          </a:p>
          <a:p>
            <a:pPr marL="469900">
              <a:lnSpc>
                <a:spcPct val="100000"/>
              </a:lnSpc>
              <a:spcBef>
                <a:spcPts val="30"/>
              </a:spcBef>
              <a:tabLst>
                <a:tab pos="755015" algn="l"/>
              </a:tabLst>
            </a:pPr>
            <a:r>
              <a:rPr sz="2000" spc="-50" dirty="0">
                <a:latin typeface="Arial"/>
                <a:cs typeface="Arial"/>
              </a:rPr>
              <a:t>–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dirty="0"/>
              <a:t>Navicular</a:t>
            </a:r>
            <a:r>
              <a:rPr sz="2000" spc="-25" dirty="0"/>
              <a:t> </a:t>
            </a:r>
            <a:r>
              <a:rPr sz="2000" dirty="0"/>
              <a:t>and</a:t>
            </a:r>
            <a:r>
              <a:rPr sz="2000" spc="-15" dirty="0"/>
              <a:t> </a:t>
            </a:r>
            <a:r>
              <a:rPr sz="2000" spc="-10" dirty="0"/>
              <a:t>Cuboid</a:t>
            </a:r>
            <a:endParaRPr sz="2000">
              <a:latin typeface="Arial"/>
              <a:cs typeface="Arial"/>
            </a:endParaRPr>
          </a:p>
          <a:p>
            <a:pPr marL="12700">
              <a:lnSpc>
                <a:spcPts val="2635"/>
              </a:lnSpc>
              <a:tabLst>
                <a:tab pos="354965" algn="l"/>
              </a:tabLst>
            </a:pPr>
            <a:r>
              <a:rPr spc="-50" dirty="0">
                <a:latin typeface="Arial"/>
                <a:cs typeface="Arial"/>
              </a:rPr>
              <a:t>•</a:t>
            </a:r>
            <a:r>
              <a:rPr dirty="0">
                <a:latin typeface="Arial"/>
                <a:cs typeface="Arial"/>
              </a:rPr>
              <a:t>	</a:t>
            </a:r>
            <a:r>
              <a:rPr dirty="0"/>
              <a:t>Distal</a:t>
            </a:r>
            <a:r>
              <a:rPr spc="-60" dirty="0"/>
              <a:t> </a:t>
            </a:r>
            <a:r>
              <a:rPr spc="-10" dirty="0"/>
              <a:t>Tarsals</a:t>
            </a:r>
          </a:p>
          <a:p>
            <a:pPr marL="755650" marR="5080" indent="-285750">
              <a:lnSpc>
                <a:spcPts val="1930"/>
              </a:lnSpc>
              <a:spcBef>
                <a:spcPts val="450"/>
              </a:spcBef>
              <a:tabLst>
                <a:tab pos="755015" algn="l"/>
              </a:tabLst>
            </a:pPr>
            <a:r>
              <a:rPr sz="2000" spc="-50" dirty="0">
                <a:latin typeface="Arial"/>
                <a:cs typeface="Arial"/>
              </a:rPr>
              <a:t>–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dirty="0"/>
              <a:t>Medial,</a:t>
            </a:r>
            <a:r>
              <a:rPr sz="2000" spc="-35" dirty="0"/>
              <a:t> </a:t>
            </a:r>
            <a:r>
              <a:rPr sz="2000" dirty="0"/>
              <a:t>Intermediate</a:t>
            </a:r>
            <a:r>
              <a:rPr sz="2000" spc="-40" dirty="0"/>
              <a:t> </a:t>
            </a:r>
            <a:r>
              <a:rPr sz="2000" dirty="0"/>
              <a:t>&amp;</a:t>
            </a:r>
            <a:r>
              <a:rPr sz="2000" spc="-40" dirty="0"/>
              <a:t> </a:t>
            </a:r>
            <a:r>
              <a:rPr sz="2000" spc="-10" dirty="0"/>
              <a:t>Lateral cuneiforms</a:t>
            </a:r>
            <a:endParaRPr sz="2000">
              <a:latin typeface="Arial"/>
              <a:cs typeface="Arial"/>
            </a:endParaRPr>
          </a:p>
          <a:p>
            <a:pPr marL="12700">
              <a:lnSpc>
                <a:spcPts val="2625"/>
              </a:lnSpc>
              <a:tabLst>
                <a:tab pos="354965" algn="l"/>
              </a:tabLst>
            </a:pPr>
            <a:r>
              <a:rPr spc="-50" dirty="0">
                <a:latin typeface="Arial"/>
                <a:cs typeface="Arial"/>
              </a:rPr>
              <a:t>•</a:t>
            </a:r>
            <a:r>
              <a:rPr dirty="0">
                <a:latin typeface="Arial"/>
                <a:cs typeface="Arial"/>
              </a:rPr>
              <a:t>	</a:t>
            </a:r>
            <a:r>
              <a:rPr dirty="0"/>
              <a:t>Metatarsals</a:t>
            </a:r>
            <a:r>
              <a:rPr spc="-35" dirty="0"/>
              <a:t> </a:t>
            </a:r>
            <a:r>
              <a:rPr dirty="0"/>
              <a:t>and</a:t>
            </a:r>
            <a:r>
              <a:rPr spc="-20" dirty="0"/>
              <a:t> </a:t>
            </a:r>
            <a:r>
              <a:rPr spc="-10" dirty="0"/>
              <a:t>Phalanges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50740" y="1385126"/>
            <a:ext cx="4316730" cy="3388360"/>
          </a:xfrm>
          <a:prstGeom prst="rect">
            <a:avLst/>
          </a:prstGeom>
        </p:spPr>
        <p:txBody>
          <a:bodyPr vert="horz" wrap="square" lIns="0" tIns="717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65"/>
              </a:spcBef>
              <a:tabLst>
                <a:tab pos="35496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dirty="0">
                <a:latin typeface="Times New Roman"/>
                <a:cs typeface="Times New Roman"/>
              </a:rPr>
              <a:t>Loose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Packed</a:t>
            </a:r>
            <a:r>
              <a:rPr sz="2000" spc="-10" dirty="0">
                <a:latin typeface="Times New Roman"/>
                <a:cs typeface="Times New Roman"/>
              </a:rPr>
              <a:t> Position</a:t>
            </a:r>
            <a:endParaRPr sz="20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465"/>
              </a:spcBef>
              <a:tabLst>
                <a:tab pos="755015" algn="l"/>
              </a:tabLst>
            </a:pPr>
            <a:r>
              <a:rPr sz="2000" spc="-50" dirty="0">
                <a:latin typeface="Arial"/>
                <a:cs typeface="Arial"/>
              </a:rPr>
              <a:t>–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spc="-10" dirty="0">
                <a:latin typeface="Times New Roman"/>
                <a:cs typeface="Times New Roman"/>
              </a:rPr>
              <a:t>Plantarflexion</a:t>
            </a:r>
            <a:endParaRPr sz="2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  <a:tabLst>
                <a:tab pos="35496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dirty="0">
                <a:latin typeface="Times New Roman"/>
                <a:cs typeface="Times New Roman"/>
              </a:rPr>
              <a:t>Joint</a:t>
            </a:r>
            <a:r>
              <a:rPr sz="2000" spc="-4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congruency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essential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for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stability</a:t>
            </a:r>
            <a:endParaRPr sz="2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470"/>
              </a:spcBef>
              <a:tabLst>
                <a:tab pos="354965" algn="l"/>
              </a:tabLst>
            </a:pPr>
            <a:r>
              <a:rPr sz="2000" spc="-50" dirty="0">
                <a:latin typeface="Arial"/>
                <a:cs typeface="Arial"/>
              </a:rPr>
              <a:t>•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dirty="0">
                <a:latin typeface="Times New Roman"/>
                <a:cs typeface="Times New Roman"/>
              </a:rPr>
              <a:t>Closed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Packed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Position</a:t>
            </a:r>
            <a:endParaRPr sz="20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500"/>
              </a:spcBef>
              <a:tabLst>
                <a:tab pos="755015" algn="l"/>
              </a:tabLst>
            </a:pPr>
            <a:r>
              <a:rPr sz="2000" spc="-50" dirty="0">
                <a:latin typeface="Arial"/>
                <a:cs typeface="Arial"/>
              </a:rPr>
              <a:t>–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spc="-10" dirty="0">
                <a:latin typeface="Times New Roman"/>
                <a:cs typeface="Times New Roman"/>
              </a:rPr>
              <a:t>Dorsiflexion</a:t>
            </a:r>
            <a:endParaRPr sz="20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465"/>
              </a:spcBef>
              <a:tabLst>
                <a:tab pos="755015" algn="l"/>
              </a:tabLst>
            </a:pPr>
            <a:r>
              <a:rPr sz="2000" spc="-50" dirty="0">
                <a:latin typeface="Arial"/>
                <a:cs typeface="Arial"/>
              </a:rPr>
              <a:t>–</a:t>
            </a:r>
            <a:r>
              <a:rPr sz="2000" dirty="0">
                <a:latin typeface="Arial"/>
                <a:cs typeface="Arial"/>
              </a:rPr>
              <a:t>	</a:t>
            </a:r>
            <a:r>
              <a:rPr sz="2000" dirty="0">
                <a:latin typeface="Times New Roman"/>
                <a:cs typeface="Times New Roman"/>
              </a:rPr>
              <a:t>Associated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with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high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force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injuries</a:t>
            </a:r>
            <a:endParaRPr sz="20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2950">
              <a:latin typeface="Times New Roman"/>
              <a:cs typeface="Times New Roman"/>
            </a:endParaRPr>
          </a:p>
          <a:p>
            <a:pPr marL="355600" marR="358140" indent="-342900">
              <a:lnSpc>
                <a:spcPct val="100699"/>
              </a:lnSpc>
              <a:tabLst>
                <a:tab pos="354965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dirty="0">
                <a:latin typeface="Times New Roman"/>
                <a:cs typeface="Times New Roman"/>
              </a:rPr>
              <a:t>Peroneals</a:t>
            </a:r>
            <a:r>
              <a:rPr sz="2400" spc="-6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and</a:t>
            </a:r>
            <a:r>
              <a:rPr sz="2400" spc="-9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Tibialis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groups </a:t>
            </a:r>
            <a:r>
              <a:rPr sz="2400" dirty="0">
                <a:latin typeface="Times New Roman"/>
                <a:cs typeface="Times New Roman"/>
              </a:rPr>
              <a:t>provide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dynamic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stability</a:t>
            </a:r>
            <a:endParaRPr sz="24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84718" y="477012"/>
            <a:ext cx="577469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Biomechanics</a:t>
            </a:r>
            <a:r>
              <a:rPr spc="-25" dirty="0"/>
              <a:t> </a:t>
            </a:r>
            <a:r>
              <a:rPr dirty="0"/>
              <a:t>in</a:t>
            </a:r>
            <a:r>
              <a:rPr spc="-85" dirty="0"/>
              <a:t> </a:t>
            </a:r>
            <a:r>
              <a:rPr spc="-45" dirty="0"/>
              <a:t>Walking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23240" y="1578166"/>
            <a:ext cx="8089900" cy="3663315"/>
          </a:xfrm>
          <a:prstGeom prst="rect">
            <a:avLst/>
          </a:prstGeom>
        </p:spPr>
        <p:txBody>
          <a:bodyPr vert="horz" wrap="square" lIns="0" tIns="57785" rIns="0" bIns="0" rtlCol="0">
            <a:spAutoFit/>
          </a:bodyPr>
          <a:lstStyle/>
          <a:p>
            <a:pPr marL="368300" marR="483870" indent="-342900">
              <a:lnSpc>
                <a:spcPts val="2930"/>
              </a:lnSpc>
              <a:spcBef>
                <a:spcPts val="455"/>
              </a:spcBef>
              <a:tabLst>
                <a:tab pos="367665" algn="l"/>
              </a:tabLst>
            </a:pPr>
            <a:r>
              <a:rPr sz="2700" spc="-50" dirty="0">
                <a:latin typeface="Arial"/>
                <a:cs typeface="Arial"/>
              </a:rPr>
              <a:t>•</a:t>
            </a:r>
            <a:r>
              <a:rPr sz="2700" dirty="0">
                <a:latin typeface="Arial"/>
                <a:cs typeface="Arial"/>
              </a:rPr>
              <a:t>	</a:t>
            </a:r>
            <a:r>
              <a:rPr sz="2700" dirty="0">
                <a:latin typeface="Times New Roman"/>
                <a:cs typeface="Times New Roman"/>
              </a:rPr>
              <a:t>Three</a:t>
            </a:r>
            <a:r>
              <a:rPr sz="2700" spc="-2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distinct</a:t>
            </a:r>
            <a:r>
              <a:rPr sz="2700" spc="-1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phases</a:t>
            </a:r>
            <a:r>
              <a:rPr sz="2700" spc="-1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(initial</a:t>
            </a:r>
            <a:r>
              <a:rPr sz="2700" spc="-1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contact,</a:t>
            </a:r>
            <a:r>
              <a:rPr sz="2700" spc="-5" dirty="0">
                <a:latin typeface="Times New Roman"/>
                <a:cs typeface="Times New Roman"/>
              </a:rPr>
              <a:t> </a:t>
            </a:r>
            <a:r>
              <a:rPr sz="2700" spc="-10" dirty="0">
                <a:latin typeface="Times New Roman"/>
                <a:cs typeface="Times New Roman"/>
              </a:rPr>
              <a:t>mid-</a:t>
            </a:r>
            <a:r>
              <a:rPr sz="2700" dirty="0">
                <a:latin typeface="Times New Roman"/>
                <a:cs typeface="Times New Roman"/>
              </a:rPr>
              <a:t>stance</a:t>
            </a:r>
            <a:r>
              <a:rPr sz="2700" spc="-5" dirty="0">
                <a:latin typeface="Times New Roman"/>
                <a:cs typeface="Times New Roman"/>
              </a:rPr>
              <a:t> </a:t>
            </a:r>
            <a:r>
              <a:rPr sz="2700" spc="-25" dirty="0">
                <a:latin typeface="Times New Roman"/>
                <a:cs typeface="Times New Roman"/>
              </a:rPr>
              <a:t>and </a:t>
            </a:r>
            <a:r>
              <a:rPr sz="2700" spc="-10" dirty="0">
                <a:latin typeface="Times New Roman"/>
                <a:cs typeface="Times New Roman"/>
              </a:rPr>
              <a:t>toe-</a:t>
            </a:r>
            <a:r>
              <a:rPr sz="2700" spc="-20" dirty="0">
                <a:latin typeface="Times New Roman"/>
                <a:cs typeface="Times New Roman"/>
              </a:rPr>
              <a:t>off).</a:t>
            </a:r>
            <a:endParaRPr sz="2700">
              <a:latin typeface="Times New Roman"/>
              <a:cs typeface="Times New Roman"/>
            </a:endParaRPr>
          </a:p>
          <a:p>
            <a:pPr marL="25400">
              <a:lnSpc>
                <a:spcPct val="100000"/>
              </a:lnSpc>
              <a:spcBef>
                <a:spcPts val="284"/>
              </a:spcBef>
              <a:tabLst>
                <a:tab pos="367665" algn="l"/>
              </a:tabLst>
            </a:pPr>
            <a:r>
              <a:rPr sz="2700" spc="-50" dirty="0">
                <a:latin typeface="Arial"/>
                <a:cs typeface="Arial"/>
              </a:rPr>
              <a:t>•</a:t>
            </a:r>
            <a:r>
              <a:rPr sz="2700" dirty="0">
                <a:latin typeface="Arial"/>
                <a:cs typeface="Arial"/>
              </a:rPr>
              <a:t>	</a:t>
            </a:r>
            <a:r>
              <a:rPr sz="2700" dirty="0">
                <a:latin typeface="Times New Roman"/>
                <a:cs typeface="Times New Roman"/>
              </a:rPr>
              <a:t>Efficient</a:t>
            </a:r>
            <a:r>
              <a:rPr sz="2700" spc="-3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gait</a:t>
            </a:r>
            <a:r>
              <a:rPr sz="2700" spc="-2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relies</a:t>
            </a:r>
            <a:r>
              <a:rPr sz="2700" spc="-1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on</a:t>
            </a:r>
            <a:r>
              <a:rPr sz="2700" spc="-1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the</a:t>
            </a:r>
            <a:r>
              <a:rPr sz="2700" spc="-1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3-rocker</a:t>
            </a:r>
            <a:r>
              <a:rPr sz="2700" spc="-10" dirty="0">
                <a:latin typeface="Times New Roman"/>
                <a:cs typeface="Times New Roman"/>
              </a:rPr>
              <a:t> system:</a:t>
            </a:r>
            <a:endParaRPr sz="2700">
              <a:latin typeface="Times New Roman"/>
              <a:cs typeface="Times New Roman"/>
            </a:endParaRPr>
          </a:p>
          <a:p>
            <a:pPr marL="482600">
              <a:lnSpc>
                <a:spcPct val="100000"/>
              </a:lnSpc>
              <a:spcBef>
                <a:spcPts val="290"/>
              </a:spcBef>
            </a:pPr>
            <a:r>
              <a:rPr sz="2400" dirty="0">
                <a:latin typeface="Arial"/>
                <a:cs typeface="Arial"/>
              </a:rPr>
              <a:t>–</a:t>
            </a:r>
            <a:r>
              <a:rPr sz="2400" spc="190" dirty="0">
                <a:latin typeface="Arial"/>
                <a:cs typeface="Arial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Talocrural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mortice</a:t>
            </a:r>
            <a:endParaRPr sz="2400">
              <a:latin typeface="Times New Roman"/>
              <a:cs typeface="Times New Roman"/>
            </a:endParaRPr>
          </a:p>
          <a:p>
            <a:pPr marL="482600">
              <a:lnSpc>
                <a:spcPct val="100000"/>
              </a:lnSpc>
              <a:spcBef>
                <a:spcPts val="290"/>
              </a:spcBef>
            </a:pPr>
            <a:r>
              <a:rPr sz="2400" dirty="0">
                <a:latin typeface="Arial"/>
                <a:cs typeface="Arial"/>
              </a:rPr>
              <a:t>–</a:t>
            </a:r>
            <a:r>
              <a:rPr sz="2400" spc="245" dirty="0">
                <a:latin typeface="Arial"/>
                <a:cs typeface="Arial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Calcaneus</a:t>
            </a:r>
            <a:endParaRPr sz="2400">
              <a:latin typeface="Times New Roman"/>
              <a:cs typeface="Times New Roman"/>
            </a:endParaRPr>
          </a:p>
          <a:p>
            <a:pPr marL="482600">
              <a:lnSpc>
                <a:spcPct val="100000"/>
              </a:lnSpc>
              <a:spcBef>
                <a:spcPts val="285"/>
              </a:spcBef>
            </a:pPr>
            <a:r>
              <a:rPr sz="2400" dirty="0">
                <a:latin typeface="Arial"/>
                <a:cs typeface="Arial"/>
              </a:rPr>
              <a:t>–</a:t>
            </a:r>
            <a:r>
              <a:rPr sz="2400" spc="220" dirty="0">
                <a:latin typeface="Arial"/>
                <a:cs typeface="Arial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1</a:t>
            </a:r>
            <a:r>
              <a:rPr sz="2400" baseline="26041" dirty="0">
                <a:latin typeface="Times New Roman"/>
                <a:cs typeface="Times New Roman"/>
              </a:rPr>
              <a:t>st</a:t>
            </a:r>
            <a:r>
              <a:rPr sz="2400" spc="292" baseline="26041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Metatarsal</a:t>
            </a:r>
            <a:r>
              <a:rPr sz="2400" spc="-10" dirty="0">
                <a:latin typeface="Times New Roman"/>
                <a:cs typeface="Times New Roman"/>
              </a:rPr>
              <a:t> </a:t>
            </a:r>
            <a:r>
              <a:rPr sz="2400" spc="-20" dirty="0">
                <a:latin typeface="Times New Roman"/>
                <a:cs typeface="Times New Roman"/>
              </a:rPr>
              <a:t>Head</a:t>
            </a:r>
            <a:endParaRPr sz="2400">
              <a:latin typeface="Times New Roman"/>
              <a:cs typeface="Times New Roman"/>
            </a:endParaRPr>
          </a:p>
          <a:p>
            <a:pPr marL="368300" marR="17780" indent="-342900">
              <a:lnSpc>
                <a:spcPct val="90000"/>
              </a:lnSpc>
              <a:spcBef>
                <a:spcPts val="645"/>
              </a:spcBef>
              <a:tabLst>
                <a:tab pos="367665" algn="l"/>
              </a:tabLst>
            </a:pPr>
            <a:r>
              <a:rPr sz="2700" spc="-50" dirty="0">
                <a:latin typeface="Arial"/>
                <a:cs typeface="Arial"/>
              </a:rPr>
              <a:t>•</a:t>
            </a:r>
            <a:r>
              <a:rPr sz="2700" dirty="0">
                <a:latin typeface="Arial"/>
                <a:cs typeface="Arial"/>
              </a:rPr>
              <a:t>	</a:t>
            </a:r>
            <a:r>
              <a:rPr sz="2700" dirty="0">
                <a:latin typeface="Times New Roman"/>
                <a:cs typeface="Times New Roman"/>
              </a:rPr>
              <a:t>At</a:t>
            </a:r>
            <a:r>
              <a:rPr sz="2700" spc="-2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initial</a:t>
            </a:r>
            <a:r>
              <a:rPr sz="2700" spc="-1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contact,</a:t>
            </a:r>
            <a:r>
              <a:rPr sz="2700" spc="-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convex</a:t>
            </a:r>
            <a:r>
              <a:rPr sz="2700" spc="-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surface</a:t>
            </a:r>
            <a:r>
              <a:rPr sz="2700" spc="-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of</a:t>
            </a:r>
            <a:r>
              <a:rPr sz="2700" spc="-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calcaneus</a:t>
            </a:r>
            <a:r>
              <a:rPr sz="2700" spc="-10" dirty="0">
                <a:latin typeface="Times New Roman"/>
                <a:cs typeface="Times New Roman"/>
              </a:rPr>
              <a:t> promotes </a:t>
            </a:r>
            <a:r>
              <a:rPr sz="2700" dirty="0">
                <a:latin typeface="Times New Roman"/>
                <a:cs typeface="Times New Roman"/>
              </a:rPr>
              <a:t>forward</a:t>
            </a:r>
            <a:r>
              <a:rPr sz="2700" spc="-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motion</a:t>
            </a:r>
            <a:r>
              <a:rPr sz="2700" spc="-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of</a:t>
            </a:r>
            <a:r>
              <a:rPr sz="2700" spc="-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body</a:t>
            </a:r>
            <a:r>
              <a:rPr sz="2700" spc="-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with the</a:t>
            </a:r>
            <a:r>
              <a:rPr sz="2700" spc="-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aid</a:t>
            </a:r>
            <a:r>
              <a:rPr sz="2700" spc="-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of</a:t>
            </a:r>
            <a:r>
              <a:rPr sz="2700" spc="-5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TC</a:t>
            </a:r>
            <a:r>
              <a:rPr sz="2700" spc="-5" dirty="0">
                <a:latin typeface="Times New Roman"/>
                <a:cs typeface="Times New Roman"/>
              </a:rPr>
              <a:t> </a:t>
            </a:r>
            <a:r>
              <a:rPr sz="2700" spc="-10" dirty="0">
                <a:latin typeface="Times New Roman"/>
                <a:cs typeface="Times New Roman"/>
              </a:rPr>
              <a:t>mortice, </a:t>
            </a:r>
            <a:r>
              <a:rPr sz="2700" dirty="0">
                <a:latin typeface="Times New Roman"/>
                <a:cs typeface="Times New Roman"/>
              </a:rPr>
              <a:t>which</a:t>
            </a:r>
            <a:r>
              <a:rPr sz="2700" spc="-2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leads</a:t>
            </a:r>
            <a:r>
              <a:rPr sz="2700" spc="-1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to</a:t>
            </a:r>
            <a:r>
              <a:rPr sz="2700" spc="-1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smooth</a:t>
            </a:r>
            <a:r>
              <a:rPr sz="2700" spc="-5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motion</a:t>
            </a:r>
            <a:r>
              <a:rPr sz="2700" spc="-10" dirty="0">
                <a:latin typeface="Times New Roman"/>
                <a:cs typeface="Times New Roman"/>
              </a:rPr>
              <a:t> </a:t>
            </a:r>
            <a:r>
              <a:rPr sz="2700" dirty="0">
                <a:latin typeface="Times New Roman"/>
                <a:cs typeface="Times New Roman"/>
              </a:rPr>
              <a:t>of</a:t>
            </a:r>
            <a:r>
              <a:rPr sz="2700" spc="-5" dirty="0">
                <a:latin typeface="Times New Roman"/>
                <a:cs typeface="Times New Roman"/>
              </a:rPr>
              <a:t> </a:t>
            </a:r>
            <a:r>
              <a:rPr sz="2700" spc="-10" dirty="0">
                <a:latin typeface="Times New Roman"/>
                <a:cs typeface="Times New Roman"/>
              </a:rPr>
              <a:t>skin.</a:t>
            </a:r>
            <a:endParaRPr sz="27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84718" y="477012"/>
            <a:ext cx="577469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Biomechanics</a:t>
            </a:r>
            <a:r>
              <a:rPr spc="-25" dirty="0"/>
              <a:t> </a:t>
            </a:r>
            <a:r>
              <a:rPr dirty="0"/>
              <a:t>in</a:t>
            </a:r>
            <a:r>
              <a:rPr spc="-85" dirty="0"/>
              <a:t> </a:t>
            </a:r>
            <a:r>
              <a:rPr spc="-45" dirty="0"/>
              <a:t>Walking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23240" y="1569721"/>
            <a:ext cx="7934959" cy="3684270"/>
          </a:xfrm>
          <a:prstGeom prst="rect">
            <a:avLst/>
          </a:prstGeom>
        </p:spPr>
        <p:txBody>
          <a:bodyPr vert="horz" wrap="square" lIns="0" tIns="60960" rIns="0" bIns="0" rtlCol="0">
            <a:spAutoFit/>
          </a:bodyPr>
          <a:lstStyle/>
          <a:p>
            <a:pPr marL="368300" marR="17780" indent="-342900">
              <a:lnSpc>
                <a:spcPct val="90000"/>
              </a:lnSpc>
              <a:spcBef>
                <a:spcPts val="480"/>
              </a:spcBef>
              <a:tabLst>
                <a:tab pos="367665" algn="l"/>
                <a:tab pos="4832350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The 3</a:t>
            </a:r>
            <a:r>
              <a:rPr sz="3150" baseline="25132" dirty="0">
                <a:latin typeface="Times New Roman"/>
                <a:cs typeface="Times New Roman"/>
              </a:rPr>
              <a:t>rd</a:t>
            </a:r>
            <a:r>
              <a:rPr sz="3150" spc="412" baseline="25132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rocker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and</a:t>
            </a:r>
            <a:r>
              <a:rPr sz="3200" spc="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subsequent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dorsiflexion </a:t>
            </a:r>
            <a:r>
              <a:rPr sz="3200" dirty="0">
                <a:latin typeface="Times New Roman"/>
                <a:cs typeface="Times New Roman"/>
              </a:rPr>
              <a:t>tightens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plantar</a:t>
            </a:r>
            <a:r>
              <a:rPr sz="3200" spc="-10" dirty="0">
                <a:latin typeface="Times New Roman"/>
                <a:cs typeface="Times New Roman"/>
              </a:rPr>
              <a:t> fascia.</a:t>
            </a:r>
            <a:r>
              <a:rPr sz="3200" dirty="0">
                <a:latin typeface="Times New Roman"/>
                <a:cs typeface="Times New Roman"/>
              </a:rPr>
              <a:t>	This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in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spc="-20" dirty="0">
                <a:latin typeface="Times New Roman"/>
                <a:cs typeface="Times New Roman"/>
              </a:rPr>
              <a:t>turn </a:t>
            </a:r>
            <a:r>
              <a:rPr sz="3200" dirty="0">
                <a:latin typeface="Times New Roman"/>
                <a:cs typeface="Times New Roman"/>
              </a:rPr>
              <a:t>generates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stiffness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along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longitudinal</a:t>
            </a:r>
            <a:r>
              <a:rPr sz="3200" spc="-25" dirty="0">
                <a:latin typeface="Times New Roman"/>
                <a:cs typeface="Times New Roman"/>
              </a:rPr>
              <a:t> and </a:t>
            </a:r>
            <a:r>
              <a:rPr sz="3200" dirty="0">
                <a:latin typeface="Times New Roman"/>
                <a:cs typeface="Times New Roman"/>
              </a:rPr>
              <a:t>transverse</a:t>
            </a:r>
            <a:r>
              <a:rPr sz="3200" spc="-4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arches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foot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(Windlass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Effect)</a:t>
            </a:r>
            <a:endParaRPr sz="3200">
              <a:latin typeface="Times New Roman"/>
              <a:cs typeface="Times New Roman"/>
            </a:endParaRPr>
          </a:p>
          <a:p>
            <a:pPr marL="368300" marR="76200" indent="-342900">
              <a:lnSpc>
                <a:spcPct val="90000"/>
              </a:lnSpc>
              <a:spcBef>
                <a:spcPts val="780"/>
              </a:spcBef>
              <a:tabLst>
                <a:tab pos="3676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1</a:t>
            </a:r>
            <a:r>
              <a:rPr sz="3150" baseline="25132" dirty="0">
                <a:latin typeface="Times New Roman"/>
                <a:cs typeface="Times New Roman"/>
              </a:rPr>
              <a:t>st</a:t>
            </a:r>
            <a:r>
              <a:rPr sz="3150" spc="382" baseline="25132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MT</a:t>
            </a:r>
            <a:r>
              <a:rPr sz="3200" spc="-7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and</a:t>
            </a:r>
            <a:r>
              <a:rPr sz="3200" spc="-6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TC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Dorsiflexion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generates</a:t>
            </a:r>
            <a:r>
              <a:rPr sz="3200" spc="-10" dirty="0">
                <a:latin typeface="Times New Roman"/>
                <a:cs typeface="Times New Roman"/>
              </a:rPr>
              <a:t> passive </a:t>
            </a:r>
            <a:r>
              <a:rPr sz="3200" dirty="0">
                <a:latin typeface="Times New Roman"/>
                <a:cs typeface="Times New Roman"/>
              </a:rPr>
              <a:t>tension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in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plantar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flexors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(+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achilles),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spc="-20" dirty="0">
                <a:latin typeface="Times New Roman"/>
                <a:cs typeface="Times New Roman"/>
              </a:rPr>
              <a:t>thus </a:t>
            </a:r>
            <a:r>
              <a:rPr sz="3200" dirty="0">
                <a:latin typeface="Times New Roman"/>
                <a:cs typeface="Times New Roman"/>
              </a:rPr>
              <a:t>aiding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toe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with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elastic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energy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and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reducing </a:t>
            </a:r>
            <a:r>
              <a:rPr sz="3200" dirty="0">
                <a:latin typeface="Times New Roman"/>
                <a:cs typeface="Times New Roman"/>
              </a:rPr>
              <a:t>contractile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demands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Biomechanics</a:t>
            </a:r>
            <a:r>
              <a:rPr spc="-20" dirty="0"/>
              <a:t> </a:t>
            </a:r>
            <a:r>
              <a:rPr dirty="0"/>
              <a:t>of</a:t>
            </a:r>
            <a:r>
              <a:rPr spc="-15" dirty="0"/>
              <a:t> </a:t>
            </a:r>
            <a:r>
              <a:rPr spc="-10" dirty="0"/>
              <a:t>Running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24751"/>
            <a:ext cx="7293609" cy="3027045"/>
          </a:xfrm>
          <a:prstGeom prst="rect">
            <a:avLst/>
          </a:prstGeom>
        </p:spPr>
        <p:txBody>
          <a:bodyPr vert="horz" wrap="square" lIns="0" tIns="1085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55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Differences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between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walking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and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running:</a:t>
            </a:r>
            <a:endParaRPr sz="32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655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114" dirty="0">
                <a:latin typeface="Arial"/>
                <a:cs typeface="Arial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Progressive</a:t>
            </a:r>
            <a:r>
              <a:rPr sz="2800" spc="-2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reduction</a:t>
            </a:r>
            <a:r>
              <a:rPr sz="2800" spc="-1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in</a:t>
            </a:r>
            <a:r>
              <a:rPr sz="2800" spc="-1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foot</a:t>
            </a:r>
            <a:r>
              <a:rPr sz="2800" spc="-1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contact</a:t>
            </a:r>
            <a:r>
              <a:rPr sz="2800" spc="-15" dirty="0">
                <a:latin typeface="Times New Roman"/>
                <a:cs typeface="Times New Roman"/>
              </a:rPr>
              <a:t> </a:t>
            </a:r>
            <a:r>
              <a:rPr sz="2800" spc="-20" dirty="0">
                <a:latin typeface="Times New Roman"/>
                <a:cs typeface="Times New Roman"/>
              </a:rPr>
              <a:t>time</a:t>
            </a:r>
            <a:endParaRPr sz="28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675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100" dirty="0">
                <a:latin typeface="Arial"/>
                <a:cs typeface="Arial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Progressive</a:t>
            </a:r>
            <a:r>
              <a:rPr sz="2800" spc="-1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↑</a:t>
            </a:r>
            <a:r>
              <a:rPr sz="2800" spc="-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in</a:t>
            </a:r>
            <a:r>
              <a:rPr sz="2800" spc="-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vert/horiz</a:t>
            </a:r>
            <a:r>
              <a:rPr sz="2800" spc="-15" dirty="0">
                <a:latin typeface="Times New Roman"/>
                <a:cs typeface="Times New Roman"/>
              </a:rPr>
              <a:t> </a:t>
            </a:r>
            <a:r>
              <a:rPr sz="2800" spc="-20" dirty="0">
                <a:latin typeface="Times New Roman"/>
                <a:cs typeface="Times New Roman"/>
              </a:rPr>
              <a:t>GRFs</a:t>
            </a:r>
            <a:endParaRPr sz="28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675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95" dirty="0">
                <a:latin typeface="Arial"/>
                <a:cs typeface="Arial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Change</a:t>
            </a:r>
            <a:r>
              <a:rPr sz="2800" spc="-1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in</a:t>
            </a:r>
            <a:r>
              <a:rPr sz="2800" spc="-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foot</a:t>
            </a:r>
            <a:r>
              <a:rPr sz="2800" spc="-5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contact</a:t>
            </a:r>
            <a:endParaRPr sz="2800">
              <a:latin typeface="Times New Roman"/>
              <a:cs typeface="Times New Roman"/>
            </a:endParaRPr>
          </a:p>
          <a:p>
            <a:pPr marL="927100">
              <a:lnSpc>
                <a:spcPct val="100000"/>
              </a:lnSpc>
              <a:spcBef>
                <a:spcPts val="605"/>
              </a:spcBef>
            </a:pPr>
            <a:r>
              <a:rPr sz="2400" dirty="0">
                <a:latin typeface="Arial"/>
                <a:cs typeface="Arial"/>
              </a:rPr>
              <a:t>•</a:t>
            </a:r>
            <a:r>
              <a:rPr sz="2400" spc="285" dirty="0">
                <a:latin typeface="Arial"/>
                <a:cs typeface="Arial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Heel to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mid-</a:t>
            </a:r>
            <a:r>
              <a:rPr sz="2400" spc="-20" dirty="0">
                <a:latin typeface="Times New Roman"/>
                <a:cs typeface="Times New Roman"/>
              </a:rPr>
              <a:t>foot</a:t>
            </a:r>
            <a:endParaRPr sz="2400">
              <a:latin typeface="Times New Roman"/>
              <a:cs typeface="Times New Roman"/>
            </a:endParaRPr>
          </a:p>
          <a:p>
            <a:pPr marL="927100">
              <a:lnSpc>
                <a:spcPct val="100000"/>
              </a:lnSpc>
              <a:spcBef>
                <a:spcPts val="590"/>
              </a:spcBef>
            </a:pPr>
            <a:r>
              <a:rPr sz="2400" dirty="0">
                <a:latin typeface="Arial"/>
                <a:cs typeface="Arial"/>
              </a:rPr>
              <a:t>•</a:t>
            </a:r>
            <a:r>
              <a:rPr sz="2400" spc="285" dirty="0">
                <a:latin typeface="Arial"/>
                <a:cs typeface="Arial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Front</a:t>
            </a:r>
            <a:r>
              <a:rPr sz="2400" spc="-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 body</a:t>
            </a:r>
            <a:r>
              <a:rPr sz="2400" spc="-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to below </a:t>
            </a:r>
            <a:r>
              <a:rPr sz="2400" spc="-20" dirty="0">
                <a:latin typeface="Times New Roman"/>
                <a:cs typeface="Times New Roman"/>
              </a:rPr>
              <a:t>body</a:t>
            </a:r>
            <a:endParaRPr sz="24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Biomechanics</a:t>
            </a:r>
            <a:r>
              <a:rPr spc="-20" dirty="0"/>
              <a:t> </a:t>
            </a:r>
            <a:r>
              <a:rPr dirty="0"/>
              <a:t>of</a:t>
            </a:r>
            <a:r>
              <a:rPr spc="-15" dirty="0"/>
              <a:t> </a:t>
            </a:r>
            <a:r>
              <a:rPr spc="-10" dirty="0"/>
              <a:t>Running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27366"/>
            <a:ext cx="8031480" cy="3575685"/>
          </a:xfrm>
          <a:prstGeom prst="rect">
            <a:avLst/>
          </a:prstGeom>
        </p:spPr>
        <p:txBody>
          <a:bodyPr vert="horz" wrap="square" lIns="0" tIns="99060" rIns="0" bIns="0" rtlCol="0">
            <a:spAutoFit/>
          </a:bodyPr>
          <a:lstStyle/>
          <a:p>
            <a:pPr marL="355600" marR="5080" indent="-342900">
              <a:lnSpc>
                <a:spcPts val="2900"/>
              </a:lnSpc>
              <a:spcBef>
                <a:spcPts val="780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Minimising foot contact is important in both</a:t>
            </a:r>
            <a:r>
              <a:rPr sz="3000" spc="5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Times New Roman"/>
                <a:cs typeface="Times New Roman"/>
              </a:rPr>
              <a:t>accel </a:t>
            </a:r>
            <a:r>
              <a:rPr sz="3000" dirty="0">
                <a:latin typeface="Times New Roman"/>
                <a:cs typeface="Times New Roman"/>
              </a:rPr>
              <a:t>and</a:t>
            </a:r>
            <a:r>
              <a:rPr sz="3000" spc="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max</a:t>
            </a:r>
            <a:r>
              <a:rPr sz="3000" spc="5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Times New Roman"/>
                <a:cs typeface="Times New Roman"/>
              </a:rPr>
              <a:t>velocity</a:t>
            </a:r>
            <a:endParaRPr sz="3000">
              <a:latin typeface="Times New Roman"/>
              <a:cs typeface="Times New Roman"/>
            </a:endParaRPr>
          </a:p>
          <a:p>
            <a:pPr marL="355600" marR="151130" indent="-342900">
              <a:lnSpc>
                <a:spcPct val="80100"/>
              </a:lnSpc>
              <a:spcBef>
                <a:spcPts val="735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MT</a:t>
            </a:r>
            <a:r>
              <a:rPr sz="3000" spc="-6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Unit initially works</a:t>
            </a:r>
            <a:r>
              <a:rPr sz="3000" spc="-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isometrically to </a:t>
            </a:r>
            <a:r>
              <a:rPr sz="3000" spc="-10" dirty="0">
                <a:latin typeface="Times New Roman"/>
                <a:cs typeface="Times New Roman"/>
              </a:rPr>
              <a:t>generate </a:t>
            </a:r>
            <a:r>
              <a:rPr sz="3000" dirty="0">
                <a:latin typeface="Times New Roman"/>
                <a:cs typeface="Times New Roman"/>
              </a:rPr>
              <a:t>a</a:t>
            </a:r>
            <a:r>
              <a:rPr sz="3000" spc="-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‘stiff</a:t>
            </a:r>
            <a:r>
              <a:rPr sz="3000" spc="-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F+A</a:t>
            </a:r>
            <a:r>
              <a:rPr sz="3000" spc="-17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complex</a:t>
            </a:r>
            <a:r>
              <a:rPr sz="3000" spc="-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and</a:t>
            </a:r>
            <a:r>
              <a:rPr sz="3000" spc="-1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brace the limb</a:t>
            </a:r>
            <a:r>
              <a:rPr sz="3000" spc="-5" dirty="0">
                <a:latin typeface="Times New Roman"/>
                <a:cs typeface="Times New Roman"/>
              </a:rPr>
              <a:t> </a:t>
            </a:r>
            <a:r>
              <a:rPr sz="3000" spc="-25" dirty="0">
                <a:latin typeface="Times New Roman"/>
                <a:cs typeface="Times New Roman"/>
              </a:rPr>
              <a:t>for </a:t>
            </a:r>
            <a:r>
              <a:rPr sz="3000" spc="-10" dirty="0">
                <a:latin typeface="Times New Roman"/>
                <a:cs typeface="Times New Roman"/>
              </a:rPr>
              <a:t>impact.</a:t>
            </a:r>
            <a:endParaRPr sz="3000">
              <a:latin typeface="Times New Roman"/>
              <a:cs typeface="Times New Roman"/>
            </a:endParaRPr>
          </a:p>
          <a:p>
            <a:pPr marL="355600" marR="1461770" indent="-342900">
              <a:lnSpc>
                <a:spcPct val="79600"/>
              </a:lnSpc>
              <a:spcBef>
                <a:spcPts val="735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spc="-10" dirty="0">
                <a:latin typeface="Times New Roman"/>
                <a:cs typeface="Times New Roman"/>
              </a:rPr>
              <a:t>Tendon</a:t>
            </a:r>
            <a:r>
              <a:rPr sz="3000" spc="-3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then</a:t>
            </a:r>
            <a:r>
              <a:rPr sz="3000" spc="-3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harnesses</a:t>
            </a:r>
            <a:r>
              <a:rPr sz="3000" spc="-4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elastic</a:t>
            </a:r>
            <a:r>
              <a:rPr sz="3000" spc="-3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energy</a:t>
            </a:r>
            <a:r>
              <a:rPr sz="3000" spc="-30" dirty="0">
                <a:latin typeface="Times New Roman"/>
                <a:cs typeface="Times New Roman"/>
              </a:rPr>
              <a:t> </a:t>
            </a:r>
            <a:r>
              <a:rPr sz="3000" spc="-25" dirty="0">
                <a:latin typeface="Times New Roman"/>
                <a:cs typeface="Times New Roman"/>
              </a:rPr>
              <a:t>via </a:t>
            </a:r>
            <a:r>
              <a:rPr sz="3000" spc="-10" dirty="0">
                <a:latin typeface="Times New Roman"/>
                <a:cs typeface="Times New Roman"/>
              </a:rPr>
              <a:t>elongation</a:t>
            </a:r>
            <a:endParaRPr sz="3000">
              <a:latin typeface="Times New Roman"/>
              <a:cs typeface="Times New Roman"/>
            </a:endParaRPr>
          </a:p>
          <a:p>
            <a:pPr marL="755650" marR="80010" indent="-285750">
              <a:lnSpc>
                <a:spcPts val="2500"/>
              </a:lnSpc>
              <a:spcBef>
                <a:spcPts val="600"/>
              </a:spcBef>
            </a:pPr>
            <a:r>
              <a:rPr sz="2600" dirty="0">
                <a:latin typeface="Arial"/>
                <a:cs typeface="Arial"/>
              </a:rPr>
              <a:t>–</a:t>
            </a:r>
            <a:r>
              <a:rPr sz="2600" spc="70" dirty="0">
                <a:latin typeface="Arial"/>
                <a:cs typeface="Arial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Maximising</a:t>
            </a:r>
            <a:r>
              <a:rPr sz="2600" spc="5" dirty="0">
                <a:latin typeface="Times New Roman"/>
                <a:cs typeface="Times New Roman"/>
              </a:rPr>
              <a:t> </a:t>
            </a:r>
            <a:r>
              <a:rPr sz="2600" spc="-10" dirty="0">
                <a:latin typeface="Times New Roman"/>
                <a:cs typeface="Times New Roman"/>
              </a:rPr>
              <a:t>spring-</a:t>
            </a:r>
            <a:r>
              <a:rPr sz="2600" dirty="0">
                <a:latin typeface="Times New Roman"/>
                <a:cs typeface="Times New Roman"/>
              </a:rPr>
              <a:t>like</a:t>
            </a:r>
            <a:r>
              <a:rPr sz="2600" spc="-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potential</a:t>
            </a:r>
            <a:r>
              <a:rPr sz="2600" spc="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of</a:t>
            </a:r>
            <a:r>
              <a:rPr sz="2600" spc="-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tendon</a:t>
            </a:r>
            <a:r>
              <a:rPr sz="2600" spc="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(series</a:t>
            </a:r>
            <a:r>
              <a:rPr sz="2600" spc="5" dirty="0">
                <a:latin typeface="Times New Roman"/>
                <a:cs typeface="Times New Roman"/>
              </a:rPr>
              <a:t> </a:t>
            </a:r>
            <a:r>
              <a:rPr sz="2600" spc="-25" dirty="0">
                <a:latin typeface="Times New Roman"/>
                <a:cs typeface="Times New Roman"/>
              </a:rPr>
              <a:t>and </a:t>
            </a:r>
            <a:r>
              <a:rPr sz="2600" dirty="0">
                <a:latin typeface="Times New Roman"/>
                <a:cs typeface="Times New Roman"/>
              </a:rPr>
              <a:t>parallel</a:t>
            </a:r>
            <a:r>
              <a:rPr sz="2600" spc="-20" dirty="0">
                <a:latin typeface="Times New Roman"/>
                <a:cs typeface="Times New Roman"/>
              </a:rPr>
              <a:t> </a:t>
            </a:r>
            <a:r>
              <a:rPr sz="2600" spc="-10" dirty="0">
                <a:latin typeface="Times New Roman"/>
                <a:cs typeface="Times New Roman"/>
              </a:rPr>
              <a:t>elements)</a:t>
            </a:r>
            <a:endParaRPr sz="26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005806" y="477012"/>
            <a:ext cx="513207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Multidirectional</a:t>
            </a:r>
            <a:r>
              <a:rPr spc="-30" dirty="0"/>
              <a:t> </a:t>
            </a:r>
            <a:r>
              <a:rPr spc="-10" dirty="0"/>
              <a:t>issues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620521"/>
            <a:ext cx="7663180" cy="36334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10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Rocker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and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spring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models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work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with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sagittal </a:t>
            </a:r>
            <a:r>
              <a:rPr sz="3200" dirty="0">
                <a:latin typeface="Times New Roman"/>
                <a:cs typeface="Times New Roman"/>
              </a:rPr>
              <a:t>plane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models.</a:t>
            </a:r>
            <a:endParaRPr sz="3200">
              <a:latin typeface="Times New Roman"/>
              <a:cs typeface="Times New Roman"/>
            </a:endParaRPr>
          </a:p>
          <a:p>
            <a:pPr marL="355600" marR="322580" indent="-342900">
              <a:lnSpc>
                <a:spcPct val="100299"/>
              </a:lnSpc>
              <a:spcBef>
                <a:spcPts val="74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F+A</a:t>
            </a:r>
            <a:r>
              <a:rPr sz="3200" spc="-19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strength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must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be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sufficient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to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adapt </a:t>
            </a:r>
            <a:r>
              <a:rPr sz="3200" dirty="0">
                <a:latin typeface="Times New Roman"/>
                <a:cs typeface="Times New Roman"/>
              </a:rPr>
              <a:t>rapidly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to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external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forces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and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alterations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spc="-25" dirty="0">
                <a:latin typeface="Times New Roman"/>
                <a:cs typeface="Times New Roman"/>
              </a:rPr>
              <a:t>in </a:t>
            </a:r>
            <a:r>
              <a:rPr sz="3200" spc="-10" dirty="0">
                <a:latin typeface="Times New Roman"/>
                <a:cs typeface="Times New Roman"/>
              </a:rPr>
              <a:t>surface.</a:t>
            </a:r>
            <a:endParaRPr sz="3200">
              <a:latin typeface="Times New Roman"/>
              <a:cs typeface="Times New Roman"/>
            </a:endParaRPr>
          </a:p>
          <a:p>
            <a:pPr marL="355600" marR="138430" indent="-342900">
              <a:lnSpc>
                <a:spcPct val="1000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Increases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in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foot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muscle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activation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has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spc="-20" dirty="0">
                <a:latin typeface="Times New Roman"/>
                <a:cs typeface="Times New Roman"/>
              </a:rPr>
              <a:t>been </a:t>
            </a:r>
            <a:r>
              <a:rPr sz="3200" dirty="0">
                <a:latin typeface="Times New Roman"/>
                <a:cs typeface="Times New Roman"/>
              </a:rPr>
              <a:t>found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in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perturbing</a:t>
            </a:r>
            <a:r>
              <a:rPr sz="3200" spc="-10" dirty="0">
                <a:latin typeface="Times New Roman"/>
                <a:cs typeface="Times New Roman"/>
              </a:rPr>
              <a:t> environments.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32310" y="477012"/>
            <a:ext cx="467995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Lateral</a:t>
            </a:r>
            <a:r>
              <a:rPr spc="-254" dirty="0"/>
              <a:t> </a:t>
            </a:r>
            <a:r>
              <a:rPr dirty="0"/>
              <a:t>Ankle</a:t>
            </a:r>
            <a:r>
              <a:rPr spc="-20" dirty="0"/>
              <a:t> </a:t>
            </a:r>
            <a:r>
              <a:rPr spc="-10" dirty="0"/>
              <a:t>Sprain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17446"/>
            <a:ext cx="7993380" cy="3622040"/>
          </a:xfrm>
          <a:prstGeom prst="rect">
            <a:avLst/>
          </a:prstGeom>
        </p:spPr>
        <p:txBody>
          <a:bodyPr vert="horz" wrap="square" lIns="0" tIns="6476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09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spc="-10" dirty="0">
                <a:latin typeface="Times New Roman"/>
                <a:cs typeface="Times New Roman"/>
              </a:rPr>
              <a:t>Mechanism</a:t>
            </a:r>
            <a:endParaRPr sz="32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360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95" dirty="0">
                <a:latin typeface="Arial"/>
                <a:cs typeface="Arial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PF</a:t>
            </a:r>
            <a:r>
              <a:rPr sz="2800" spc="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and </a:t>
            </a:r>
            <a:r>
              <a:rPr sz="2800" spc="-10" dirty="0">
                <a:latin typeface="Times New Roman"/>
                <a:cs typeface="Times New Roman"/>
              </a:rPr>
              <a:t>Inversion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375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spc="-20" dirty="0">
                <a:latin typeface="Times New Roman"/>
                <a:cs typeface="Times New Roman"/>
              </a:rPr>
              <a:t>Watch</a:t>
            </a:r>
            <a:r>
              <a:rPr sz="3200" spc="-6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for</a:t>
            </a:r>
            <a:r>
              <a:rPr sz="3200" spc="-6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Ottawa</a:t>
            </a:r>
            <a:r>
              <a:rPr sz="3200" spc="-5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guidelines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39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spc="-100" dirty="0">
                <a:latin typeface="Times New Roman"/>
                <a:cs typeface="Times New Roman"/>
              </a:rPr>
              <a:t>ATFL</a:t>
            </a:r>
            <a:r>
              <a:rPr sz="3200" spc="-1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weakest of</a:t>
            </a:r>
            <a:r>
              <a:rPr sz="3200" spc="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1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ligaments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3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Grading</a:t>
            </a:r>
            <a:r>
              <a:rPr sz="3200" spc="1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(1-</a:t>
            </a:r>
            <a:r>
              <a:rPr sz="3200" spc="-25" dirty="0">
                <a:latin typeface="Times New Roman"/>
                <a:cs typeface="Times New Roman"/>
              </a:rPr>
              <a:t>3)</a:t>
            </a:r>
            <a:endParaRPr sz="3200">
              <a:latin typeface="Times New Roman"/>
              <a:cs typeface="Times New Roman"/>
            </a:endParaRPr>
          </a:p>
          <a:p>
            <a:pPr marL="355600" marR="5080" indent="-342900">
              <a:lnSpc>
                <a:spcPts val="3470"/>
              </a:lnSpc>
              <a:spcBef>
                <a:spcPts val="819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Grade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3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–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orthopaedic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management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(surgical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spc="-50" dirty="0">
                <a:latin typeface="Times New Roman"/>
                <a:cs typeface="Times New Roman"/>
              </a:rPr>
              <a:t>v </a:t>
            </a:r>
            <a:r>
              <a:rPr sz="3200" spc="-10" dirty="0">
                <a:latin typeface="Times New Roman"/>
                <a:cs typeface="Times New Roman"/>
              </a:rPr>
              <a:t>conservative)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31517" y="477012"/>
            <a:ext cx="468122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Medial</a:t>
            </a:r>
            <a:r>
              <a:rPr spc="-250" dirty="0"/>
              <a:t> </a:t>
            </a:r>
            <a:r>
              <a:rPr dirty="0"/>
              <a:t>Ankle</a:t>
            </a:r>
            <a:r>
              <a:rPr spc="-10" dirty="0"/>
              <a:t> Sprain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17446"/>
            <a:ext cx="7993380" cy="3622040"/>
          </a:xfrm>
          <a:prstGeom prst="rect">
            <a:avLst/>
          </a:prstGeom>
        </p:spPr>
        <p:txBody>
          <a:bodyPr vert="horz" wrap="square" lIns="0" tIns="6476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09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spc="-10" dirty="0">
                <a:latin typeface="Times New Roman"/>
                <a:cs typeface="Times New Roman"/>
              </a:rPr>
              <a:t>Mechanism</a:t>
            </a:r>
            <a:endParaRPr sz="32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360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90" dirty="0">
                <a:latin typeface="Arial"/>
                <a:cs typeface="Arial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Eversion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375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Strongest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ligament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in</a:t>
            </a:r>
            <a:r>
              <a:rPr sz="3200" spc="-10" dirty="0">
                <a:latin typeface="Times New Roman"/>
                <a:cs typeface="Times New Roman"/>
              </a:rPr>
              <a:t> body.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39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Less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common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than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lateral</a:t>
            </a:r>
            <a:endParaRPr sz="3200">
              <a:latin typeface="Times New Roman"/>
              <a:cs typeface="Times New Roman"/>
            </a:endParaRPr>
          </a:p>
          <a:p>
            <a:pPr marL="355600" marR="5080" indent="-342900">
              <a:lnSpc>
                <a:spcPts val="3470"/>
              </a:lnSpc>
              <a:spcBef>
                <a:spcPts val="785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Associated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with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bony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issues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due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to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amount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force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required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to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strain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335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Return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twice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as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long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as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lateral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464085" y="477012"/>
            <a:ext cx="421576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High</a:t>
            </a:r>
            <a:r>
              <a:rPr spc="-250" dirty="0"/>
              <a:t> </a:t>
            </a:r>
            <a:r>
              <a:rPr dirty="0"/>
              <a:t>Ankle</a:t>
            </a:r>
            <a:r>
              <a:rPr spc="-10" dirty="0"/>
              <a:t> Sprain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24751"/>
            <a:ext cx="5810250" cy="3386454"/>
          </a:xfrm>
          <a:prstGeom prst="rect">
            <a:avLst/>
          </a:prstGeom>
        </p:spPr>
        <p:txBody>
          <a:bodyPr vert="horz" wrap="square" lIns="0" tIns="1085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55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spc="-10" dirty="0">
                <a:latin typeface="Times New Roman"/>
                <a:cs typeface="Times New Roman"/>
              </a:rPr>
              <a:t>Mechanism</a:t>
            </a:r>
            <a:endParaRPr sz="32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655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90" dirty="0">
                <a:latin typeface="Arial"/>
                <a:cs typeface="Arial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Dorsiflexion/Eversion</a:t>
            </a:r>
            <a:endParaRPr sz="28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675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120" dirty="0">
                <a:latin typeface="Arial"/>
                <a:cs typeface="Arial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Excessive</a:t>
            </a:r>
            <a:r>
              <a:rPr sz="2800" spc="-25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PlantarFlexion/Inversion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75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Grade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1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conservative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(boot)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Grade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2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conservative/</a:t>
            </a:r>
            <a:r>
              <a:rPr sz="3200" spc="-10" dirty="0">
                <a:latin typeface="Times New Roman"/>
                <a:cs typeface="Times New Roman"/>
              </a:rPr>
              <a:t> surgical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Grade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3 </a:t>
            </a:r>
            <a:r>
              <a:rPr sz="3200" spc="-10" dirty="0">
                <a:latin typeface="Times New Roman"/>
                <a:cs typeface="Times New Roman"/>
              </a:rPr>
              <a:t>surgical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82947" y="477012"/>
            <a:ext cx="617855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588895" algn="l"/>
              </a:tabLst>
            </a:pPr>
            <a:r>
              <a:rPr dirty="0"/>
              <a:t>Calf</a:t>
            </a:r>
            <a:r>
              <a:rPr spc="-20" dirty="0"/>
              <a:t> </a:t>
            </a:r>
            <a:r>
              <a:rPr spc="-10" dirty="0"/>
              <a:t>Strain</a:t>
            </a:r>
            <a:r>
              <a:rPr dirty="0"/>
              <a:t>	</a:t>
            </a:r>
            <a:r>
              <a:rPr spc="-10" dirty="0"/>
              <a:t>(Tendon/</a:t>
            </a:r>
            <a:r>
              <a:rPr spc="-245" dirty="0"/>
              <a:t> </a:t>
            </a:r>
            <a:r>
              <a:rPr spc="-10" dirty="0"/>
              <a:t>Musc)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24022"/>
            <a:ext cx="7097395" cy="3535045"/>
          </a:xfrm>
          <a:prstGeom prst="rect">
            <a:avLst/>
          </a:prstGeom>
        </p:spPr>
        <p:txBody>
          <a:bodyPr vert="horz" wrap="square" lIns="0" tIns="1092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spc="-10" dirty="0">
                <a:latin typeface="Times New Roman"/>
                <a:cs typeface="Times New Roman"/>
              </a:rPr>
              <a:t>Protection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Ankle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&amp;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Calf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Mobility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Leg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muscle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activation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spc="-10" dirty="0">
                <a:latin typeface="Times New Roman"/>
                <a:cs typeface="Times New Roman"/>
              </a:rPr>
              <a:t>Balance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9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Use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Kinetic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Chain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Use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concentric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jumps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to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facilitate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spc="-25" dirty="0">
                <a:latin typeface="Times New Roman"/>
                <a:cs typeface="Times New Roman"/>
              </a:rPr>
              <a:t>SSC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85206" y="477012"/>
            <a:ext cx="457390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363345" algn="l"/>
              </a:tabLst>
            </a:pPr>
            <a:r>
              <a:rPr spc="-20" dirty="0"/>
              <a:t>Bony</a:t>
            </a:r>
            <a:r>
              <a:rPr dirty="0"/>
              <a:t>	</a:t>
            </a:r>
            <a:r>
              <a:rPr spc="-10" dirty="0"/>
              <a:t>Impingements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27366"/>
            <a:ext cx="7794625" cy="3776345"/>
          </a:xfrm>
          <a:prstGeom prst="rect">
            <a:avLst/>
          </a:prstGeom>
        </p:spPr>
        <p:txBody>
          <a:bodyPr vert="horz" wrap="square" lIns="0" tIns="1054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30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spc="-10" dirty="0">
                <a:latin typeface="Times New Roman"/>
                <a:cs typeface="Times New Roman"/>
              </a:rPr>
              <a:t>Anterior</a:t>
            </a:r>
            <a:endParaRPr sz="3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35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spc="-10" dirty="0">
                <a:latin typeface="Times New Roman"/>
                <a:cs typeface="Times New Roman"/>
              </a:rPr>
              <a:t>Posterior</a:t>
            </a:r>
            <a:endParaRPr sz="3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00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Can</a:t>
            </a:r>
            <a:r>
              <a:rPr sz="3000" spc="-1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play on with </a:t>
            </a:r>
            <a:r>
              <a:rPr sz="3000" spc="-10" dirty="0">
                <a:latin typeface="Times New Roman"/>
                <a:cs typeface="Times New Roman"/>
              </a:rPr>
              <a:t>them…..</a:t>
            </a:r>
            <a:endParaRPr sz="3000">
              <a:latin typeface="Times New Roman"/>
              <a:cs typeface="Times New Roman"/>
            </a:endParaRPr>
          </a:p>
          <a:p>
            <a:pPr marL="355600" marR="5080" indent="-342900">
              <a:lnSpc>
                <a:spcPct val="100000"/>
              </a:lnSpc>
              <a:spcBef>
                <a:spcPts val="735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Ensuring range</a:t>
            </a:r>
            <a:r>
              <a:rPr sz="3000" spc="1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is maintained or</a:t>
            </a:r>
            <a:r>
              <a:rPr sz="3000" spc="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improved</a:t>
            </a:r>
            <a:r>
              <a:rPr sz="3000" spc="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is </a:t>
            </a:r>
            <a:r>
              <a:rPr sz="3000" spc="-25" dirty="0">
                <a:latin typeface="Times New Roman"/>
                <a:cs typeface="Times New Roman"/>
              </a:rPr>
              <a:t>key </a:t>
            </a:r>
            <a:r>
              <a:rPr sz="3000" dirty="0">
                <a:latin typeface="Times New Roman"/>
                <a:cs typeface="Times New Roman"/>
              </a:rPr>
              <a:t>(is</a:t>
            </a:r>
            <a:r>
              <a:rPr sz="3000" spc="-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there</a:t>
            </a:r>
            <a:r>
              <a:rPr sz="3000" spc="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part</a:t>
            </a:r>
            <a:r>
              <a:rPr sz="3000" spc="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of the</a:t>
            </a:r>
            <a:r>
              <a:rPr sz="3000" spc="1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range</a:t>
            </a:r>
            <a:r>
              <a:rPr sz="3000" spc="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that</a:t>
            </a:r>
            <a:r>
              <a:rPr sz="3000" spc="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is</a:t>
            </a:r>
            <a:r>
              <a:rPr sz="3000" spc="-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non</a:t>
            </a:r>
            <a:r>
              <a:rPr sz="3000" spc="5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Times New Roman"/>
                <a:cs typeface="Times New Roman"/>
              </a:rPr>
              <a:t>bony)?</a:t>
            </a:r>
            <a:endParaRPr sz="3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00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spc="-10" dirty="0">
                <a:latin typeface="Times New Roman"/>
                <a:cs typeface="Times New Roman"/>
              </a:rPr>
              <a:t>X-</a:t>
            </a:r>
            <a:r>
              <a:rPr sz="3000" dirty="0">
                <a:latin typeface="Times New Roman"/>
                <a:cs typeface="Times New Roman"/>
              </a:rPr>
              <a:t>Ray for</a:t>
            </a:r>
            <a:r>
              <a:rPr sz="3000" spc="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DD </a:t>
            </a:r>
            <a:r>
              <a:rPr sz="3000" spc="-10" dirty="0">
                <a:latin typeface="Times New Roman"/>
                <a:cs typeface="Times New Roman"/>
              </a:rPr>
              <a:t>confirmation</a:t>
            </a:r>
            <a:endParaRPr sz="3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730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If</a:t>
            </a:r>
            <a:r>
              <a:rPr sz="3000" spc="-1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unable</a:t>
            </a:r>
            <a:r>
              <a:rPr sz="3000" spc="1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to</a:t>
            </a:r>
            <a:r>
              <a:rPr sz="3000" spc="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play</a:t>
            </a:r>
            <a:r>
              <a:rPr sz="3000" spc="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at same</a:t>
            </a:r>
            <a:r>
              <a:rPr sz="3000" spc="10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level,</a:t>
            </a:r>
            <a:r>
              <a:rPr sz="3000" spc="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consider</a:t>
            </a:r>
            <a:r>
              <a:rPr sz="3000" spc="5" dirty="0">
                <a:latin typeface="Times New Roman"/>
                <a:cs typeface="Times New Roman"/>
              </a:rPr>
              <a:t> </a:t>
            </a:r>
            <a:r>
              <a:rPr sz="3000" spc="-10" dirty="0">
                <a:latin typeface="Times New Roman"/>
                <a:cs typeface="Times New Roman"/>
              </a:rPr>
              <a:t>referral.</a:t>
            </a:r>
            <a:endParaRPr sz="30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322512" y="221220"/>
            <a:ext cx="449834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dirty="0"/>
              <a:t>Rehab</a:t>
            </a:r>
            <a:r>
              <a:rPr sz="4000" spc="-20" dirty="0"/>
              <a:t> </a:t>
            </a:r>
            <a:r>
              <a:rPr sz="4000" spc="-10" dirty="0"/>
              <a:t>Considerations</a:t>
            </a:r>
            <a:endParaRPr sz="4000"/>
          </a:p>
        </p:txBody>
      </p:sp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403648" y="836712"/>
            <a:ext cx="6624736" cy="4896543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162175" y="477012"/>
            <a:ext cx="481965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579245" algn="l"/>
              </a:tabLst>
            </a:pPr>
            <a:r>
              <a:rPr spc="-10" dirty="0"/>
              <a:t>Rehab</a:t>
            </a:r>
            <a:r>
              <a:rPr dirty="0"/>
              <a:t>	</a:t>
            </a:r>
            <a:r>
              <a:rPr spc="-10" dirty="0"/>
              <a:t>considerations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25203"/>
            <a:ext cx="7870825" cy="3772535"/>
          </a:xfrm>
          <a:prstGeom prst="rect">
            <a:avLst/>
          </a:prstGeom>
        </p:spPr>
        <p:txBody>
          <a:bodyPr vert="horz" wrap="square" lIns="0" tIns="6159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84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Early mobilisation</a:t>
            </a:r>
            <a:r>
              <a:rPr sz="3000" spc="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is </a:t>
            </a:r>
            <a:r>
              <a:rPr sz="3000" spc="-25" dirty="0">
                <a:latin typeface="Times New Roman"/>
                <a:cs typeface="Times New Roman"/>
              </a:rPr>
              <a:t>key</a:t>
            </a:r>
            <a:endParaRPr sz="30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330"/>
              </a:spcBef>
            </a:pPr>
            <a:r>
              <a:rPr sz="2600" dirty="0">
                <a:latin typeface="Arial"/>
                <a:cs typeface="Arial"/>
              </a:rPr>
              <a:t>–</a:t>
            </a:r>
            <a:r>
              <a:rPr sz="2600" spc="55" dirty="0">
                <a:latin typeface="Arial"/>
                <a:cs typeface="Arial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In</a:t>
            </a:r>
            <a:r>
              <a:rPr sz="2600" spc="-1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safe</a:t>
            </a:r>
            <a:r>
              <a:rPr sz="2600" spc="-2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planes</a:t>
            </a:r>
            <a:r>
              <a:rPr sz="2600" spc="-1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(maintains</a:t>
            </a:r>
            <a:r>
              <a:rPr sz="2600" spc="-2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afferents</a:t>
            </a:r>
            <a:r>
              <a:rPr sz="2600" spc="-1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and</a:t>
            </a:r>
            <a:r>
              <a:rPr sz="2600" spc="-2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painfree</a:t>
            </a:r>
            <a:r>
              <a:rPr sz="2600" spc="-20" dirty="0">
                <a:latin typeface="Times New Roman"/>
                <a:cs typeface="Times New Roman"/>
              </a:rPr>
              <a:t> mvt)</a:t>
            </a:r>
            <a:endParaRPr sz="26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350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Gait</a:t>
            </a:r>
            <a:r>
              <a:rPr sz="3000" spc="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re-</a:t>
            </a:r>
            <a:r>
              <a:rPr sz="3000" spc="-10" dirty="0">
                <a:latin typeface="Times New Roman"/>
                <a:cs typeface="Times New Roman"/>
              </a:rPr>
              <a:t>education</a:t>
            </a:r>
            <a:endParaRPr sz="3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365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spc="-10" dirty="0">
                <a:latin typeface="Times New Roman"/>
                <a:cs typeface="Times New Roman"/>
              </a:rPr>
              <a:t>Balance</a:t>
            </a:r>
            <a:endParaRPr sz="3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334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Dynamic</a:t>
            </a:r>
            <a:r>
              <a:rPr sz="3000" spc="-5" dirty="0">
                <a:latin typeface="Times New Roman"/>
                <a:cs typeface="Times New Roman"/>
              </a:rPr>
              <a:t> </a:t>
            </a:r>
            <a:r>
              <a:rPr sz="3000" dirty="0">
                <a:latin typeface="Times New Roman"/>
                <a:cs typeface="Times New Roman"/>
              </a:rPr>
              <a:t>crossover </a:t>
            </a:r>
            <a:r>
              <a:rPr sz="3000" spc="-10" dirty="0">
                <a:latin typeface="Times New Roman"/>
                <a:cs typeface="Times New Roman"/>
              </a:rPr>
              <a:t>neural</a:t>
            </a:r>
            <a:endParaRPr sz="3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365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dirty="0">
                <a:latin typeface="Times New Roman"/>
                <a:cs typeface="Times New Roman"/>
              </a:rPr>
              <a:t>Unaffected</a:t>
            </a:r>
            <a:r>
              <a:rPr sz="3000" spc="-40" dirty="0">
                <a:latin typeface="Times New Roman"/>
                <a:cs typeface="Times New Roman"/>
              </a:rPr>
              <a:t> </a:t>
            </a:r>
            <a:r>
              <a:rPr sz="3000" spc="-20" dirty="0">
                <a:latin typeface="Times New Roman"/>
                <a:cs typeface="Times New Roman"/>
              </a:rPr>
              <a:t>limb</a:t>
            </a:r>
            <a:endParaRPr sz="3000">
              <a:latin typeface="Times New Roman"/>
              <a:cs typeface="Times New Roman"/>
            </a:endParaRPr>
          </a:p>
          <a:p>
            <a:pPr marL="755650" marR="5080" indent="-285750">
              <a:lnSpc>
                <a:spcPts val="2800"/>
              </a:lnSpc>
              <a:spcBef>
                <a:spcPts val="695"/>
              </a:spcBef>
            </a:pPr>
            <a:r>
              <a:rPr sz="2600" dirty="0">
                <a:latin typeface="Arial"/>
                <a:cs typeface="Arial"/>
              </a:rPr>
              <a:t>–</a:t>
            </a:r>
            <a:r>
              <a:rPr sz="2600" spc="60" dirty="0">
                <a:latin typeface="Arial"/>
                <a:cs typeface="Arial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SL</a:t>
            </a:r>
            <a:r>
              <a:rPr sz="2600" spc="-10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Press,</a:t>
            </a:r>
            <a:r>
              <a:rPr sz="2600" spc="-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split</a:t>
            </a:r>
            <a:r>
              <a:rPr sz="2600" spc="-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stance</a:t>
            </a:r>
            <a:r>
              <a:rPr sz="2600" spc="-1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lunges,</a:t>
            </a:r>
            <a:r>
              <a:rPr sz="2600" spc="-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calf</a:t>
            </a:r>
            <a:r>
              <a:rPr sz="2600" spc="-1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raises,</a:t>
            </a:r>
            <a:r>
              <a:rPr sz="2600" spc="-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hopping,</a:t>
            </a:r>
            <a:r>
              <a:rPr sz="2600" spc="-5" dirty="0">
                <a:latin typeface="Times New Roman"/>
                <a:cs typeface="Times New Roman"/>
              </a:rPr>
              <a:t> </a:t>
            </a:r>
            <a:r>
              <a:rPr sz="2600" spc="-20" dirty="0">
                <a:latin typeface="Times New Roman"/>
                <a:cs typeface="Times New Roman"/>
              </a:rPr>
              <a:t>full </a:t>
            </a:r>
            <a:r>
              <a:rPr sz="2600" dirty="0">
                <a:latin typeface="Times New Roman"/>
                <a:cs typeface="Times New Roman"/>
              </a:rPr>
              <a:t>UL,</a:t>
            </a:r>
            <a:r>
              <a:rPr sz="2600" spc="-10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core</a:t>
            </a:r>
            <a:r>
              <a:rPr sz="2600" spc="-15" dirty="0">
                <a:latin typeface="Times New Roman"/>
                <a:cs typeface="Times New Roman"/>
              </a:rPr>
              <a:t> </a:t>
            </a:r>
            <a:r>
              <a:rPr sz="2600" spc="-10" dirty="0">
                <a:latin typeface="Times New Roman"/>
                <a:cs typeface="Times New Roman"/>
              </a:rPr>
              <a:t>strength,</a:t>
            </a:r>
            <a:endParaRPr sz="26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94518" y="477012"/>
            <a:ext cx="795528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922145" algn="l"/>
                <a:tab pos="4497070" algn="l"/>
                <a:tab pos="5443220" algn="l"/>
              </a:tabLst>
            </a:pPr>
            <a:r>
              <a:rPr spc="-10" dirty="0"/>
              <a:t>Moving</a:t>
            </a:r>
            <a:r>
              <a:rPr dirty="0"/>
              <a:t>	from</a:t>
            </a:r>
            <a:r>
              <a:rPr spc="-10" dirty="0"/>
              <a:t> Early</a:t>
            </a:r>
            <a:r>
              <a:rPr dirty="0"/>
              <a:t>	</a:t>
            </a:r>
            <a:r>
              <a:rPr spc="-25" dirty="0"/>
              <a:t>and</a:t>
            </a:r>
            <a:r>
              <a:rPr dirty="0"/>
              <a:t>	I/M</a:t>
            </a:r>
            <a:r>
              <a:rPr spc="-15" dirty="0"/>
              <a:t> </a:t>
            </a:r>
            <a:r>
              <a:rPr spc="-10" dirty="0"/>
              <a:t>Phases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24751"/>
            <a:ext cx="7748270" cy="3596004"/>
          </a:xfrm>
          <a:prstGeom prst="rect">
            <a:avLst/>
          </a:prstGeom>
        </p:spPr>
        <p:txBody>
          <a:bodyPr vert="horz" wrap="square" lIns="0" tIns="1085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55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I/M</a:t>
            </a:r>
            <a:r>
              <a:rPr sz="3200" spc="-10" dirty="0">
                <a:latin typeface="Times New Roman"/>
                <a:cs typeface="Times New Roman"/>
              </a:rPr>
              <a:t> Criteria</a:t>
            </a:r>
            <a:endParaRPr sz="32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655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90" dirty="0">
                <a:latin typeface="Arial"/>
                <a:cs typeface="Arial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No </a:t>
            </a:r>
            <a:r>
              <a:rPr sz="2800" spc="-10" dirty="0">
                <a:latin typeface="Times New Roman"/>
                <a:cs typeface="Times New Roman"/>
              </a:rPr>
              <a:t>effusion</a:t>
            </a:r>
            <a:endParaRPr sz="28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675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95" dirty="0">
                <a:latin typeface="Arial"/>
                <a:cs typeface="Arial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Full</a:t>
            </a:r>
            <a:r>
              <a:rPr sz="2800" spc="-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ROM</a:t>
            </a:r>
            <a:r>
              <a:rPr sz="2800" spc="-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(foot</a:t>
            </a:r>
            <a:r>
              <a:rPr sz="2800" spc="-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and </a:t>
            </a:r>
            <a:r>
              <a:rPr sz="2800" spc="-10" dirty="0">
                <a:latin typeface="Times New Roman"/>
                <a:cs typeface="Times New Roman"/>
              </a:rPr>
              <a:t>ankle)</a:t>
            </a:r>
            <a:endParaRPr sz="28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675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110" dirty="0">
                <a:latin typeface="Arial"/>
                <a:cs typeface="Arial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Normalised</a:t>
            </a:r>
            <a:r>
              <a:rPr sz="2800" spc="-15" dirty="0">
                <a:latin typeface="Times New Roman"/>
                <a:cs typeface="Times New Roman"/>
              </a:rPr>
              <a:t> </a:t>
            </a:r>
            <a:r>
              <a:rPr sz="2800" spc="-20" dirty="0">
                <a:latin typeface="Times New Roman"/>
                <a:cs typeface="Times New Roman"/>
              </a:rPr>
              <a:t>gait</a:t>
            </a:r>
            <a:endParaRPr sz="2800">
              <a:latin typeface="Times New Roman"/>
              <a:cs typeface="Times New Roman"/>
            </a:endParaRPr>
          </a:p>
          <a:p>
            <a:pPr marL="755650" marR="5080" indent="-285750">
              <a:lnSpc>
                <a:spcPct val="100000"/>
              </a:lnSpc>
              <a:spcBef>
                <a:spcPts val="670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114" dirty="0">
                <a:latin typeface="Arial"/>
                <a:cs typeface="Arial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SL</a:t>
            </a:r>
            <a:r>
              <a:rPr sz="2800" spc="-114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Balance</a:t>
            </a:r>
            <a:r>
              <a:rPr sz="2800" spc="-2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Eyes</a:t>
            </a:r>
            <a:r>
              <a:rPr sz="2800" spc="-1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Open</a:t>
            </a:r>
            <a:r>
              <a:rPr sz="2800" spc="-1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43</a:t>
            </a:r>
            <a:r>
              <a:rPr sz="2800" spc="-1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sec</a:t>
            </a:r>
            <a:r>
              <a:rPr sz="2800" spc="-20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and</a:t>
            </a:r>
            <a:r>
              <a:rPr sz="2800" spc="-1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Eyes</a:t>
            </a:r>
            <a:r>
              <a:rPr sz="2800" spc="-1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Closed</a:t>
            </a:r>
            <a:r>
              <a:rPr sz="2800" spc="-10" dirty="0">
                <a:latin typeface="Times New Roman"/>
                <a:cs typeface="Times New Roman"/>
              </a:rPr>
              <a:t> </a:t>
            </a:r>
            <a:r>
              <a:rPr sz="2800" spc="-50" dirty="0">
                <a:latin typeface="Times New Roman"/>
                <a:cs typeface="Times New Roman"/>
              </a:rPr>
              <a:t>9 </a:t>
            </a:r>
            <a:r>
              <a:rPr sz="2800" spc="-25" dirty="0">
                <a:latin typeface="Times New Roman"/>
                <a:cs typeface="Times New Roman"/>
              </a:rPr>
              <a:t>sec</a:t>
            </a:r>
            <a:endParaRPr sz="28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680"/>
              </a:spcBef>
            </a:pPr>
            <a:r>
              <a:rPr sz="2800" dirty="0">
                <a:latin typeface="Arial"/>
                <a:cs typeface="Arial"/>
              </a:rPr>
              <a:t>–</a:t>
            </a:r>
            <a:r>
              <a:rPr sz="2800" spc="-114" dirty="0">
                <a:latin typeface="Arial"/>
                <a:cs typeface="Arial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Kinetic</a:t>
            </a:r>
            <a:r>
              <a:rPr sz="2800" spc="-2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Chain</a:t>
            </a:r>
            <a:r>
              <a:rPr sz="2800" spc="-15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improvements?</a:t>
            </a:r>
            <a:endParaRPr sz="28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123406" y="477012"/>
            <a:ext cx="289750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Case</a:t>
            </a:r>
            <a:r>
              <a:rPr spc="-10" dirty="0"/>
              <a:t> Studies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69721"/>
            <a:ext cx="7757795" cy="3878579"/>
          </a:xfrm>
          <a:prstGeom prst="rect">
            <a:avLst/>
          </a:prstGeom>
        </p:spPr>
        <p:txBody>
          <a:bodyPr vert="horz" wrap="square" lIns="0" tIns="66040" rIns="0" bIns="0" rtlCol="0">
            <a:spAutoFit/>
          </a:bodyPr>
          <a:lstStyle/>
          <a:p>
            <a:pPr marL="355600" marR="530860" indent="-342900">
              <a:lnSpc>
                <a:spcPts val="3470"/>
              </a:lnSpc>
              <a:spcBef>
                <a:spcPts val="52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18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yrs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old,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high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ankle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sprain,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intermediate </a:t>
            </a:r>
            <a:r>
              <a:rPr sz="3200" dirty="0">
                <a:latin typeface="Times New Roman"/>
                <a:cs typeface="Times New Roman"/>
              </a:rPr>
              <a:t>stage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rehab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in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female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volleyball</a:t>
            </a:r>
            <a:r>
              <a:rPr sz="3200" spc="-10" dirty="0">
                <a:latin typeface="Times New Roman"/>
                <a:cs typeface="Times New Roman"/>
              </a:rPr>
              <a:t> player</a:t>
            </a:r>
            <a:endParaRPr sz="3200">
              <a:latin typeface="Times New Roman"/>
              <a:cs typeface="Times New Roman"/>
            </a:endParaRPr>
          </a:p>
          <a:p>
            <a:pPr marL="355600" marR="486409" indent="-342900">
              <a:lnSpc>
                <a:spcPts val="3429"/>
              </a:lnSpc>
              <a:spcBef>
                <a:spcPts val="795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25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yrs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old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player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with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calf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strain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in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female </a:t>
            </a:r>
            <a:r>
              <a:rPr sz="3200" dirty="0">
                <a:latin typeface="Times New Roman"/>
                <a:cs typeface="Times New Roman"/>
              </a:rPr>
              <a:t>football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early</a:t>
            </a:r>
            <a:r>
              <a:rPr sz="3200" spc="-10" dirty="0">
                <a:latin typeface="Times New Roman"/>
                <a:cs typeface="Times New Roman"/>
              </a:rPr>
              <a:t> stage</a:t>
            </a:r>
            <a:endParaRPr sz="3200">
              <a:latin typeface="Times New Roman"/>
              <a:cs typeface="Times New Roman"/>
            </a:endParaRPr>
          </a:p>
          <a:p>
            <a:pPr marL="355600" marR="5080" indent="-342900">
              <a:lnSpc>
                <a:spcPct val="89800"/>
              </a:lnSpc>
              <a:spcBef>
                <a:spcPts val="740"/>
              </a:spcBef>
              <a:tabLst>
                <a:tab pos="354965" algn="l"/>
                <a:tab pos="4245610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34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yrs,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male,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old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player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with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spc="-20" dirty="0">
                <a:latin typeface="Times New Roman"/>
                <a:cs typeface="Times New Roman"/>
              </a:rPr>
              <a:t>bony </a:t>
            </a:r>
            <a:r>
              <a:rPr sz="3200" dirty="0">
                <a:latin typeface="Times New Roman"/>
                <a:cs typeface="Times New Roman"/>
              </a:rPr>
              <a:t>impingement</a:t>
            </a:r>
            <a:r>
              <a:rPr sz="3200" spc="-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in</a:t>
            </a:r>
            <a:r>
              <a:rPr sz="3200" spc="-10" dirty="0">
                <a:latin typeface="Times New Roman"/>
                <a:cs typeface="Times New Roman"/>
              </a:rPr>
              <a:t> rugby.</a:t>
            </a:r>
            <a:r>
              <a:rPr sz="3200" dirty="0">
                <a:latin typeface="Times New Roman"/>
                <a:cs typeface="Times New Roman"/>
              </a:rPr>
              <a:t>	Currently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playing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spc="-25" dirty="0">
                <a:latin typeface="Times New Roman"/>
                <a:cs typeface="Times New Roman"/>
              </a:rPr>
              <a:t>but </a:t>
            </a:r>
            <a:r>
              <a:rPr sz="3200" dirty="0">
                <a:latin typeface="Times New Roman"/>
                <a:cs typeface="Times New Roman"/>
              </a:rPr>
              <a:t>looking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to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resolve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issue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395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12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yrs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old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male,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heel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pain,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in </a:t>
            </a:r>
            <a:r>
              <a:rPr sz="3200" spc="-10" dirty="0">
                <a:latin typeface="Times New Roman"/>
                <a:cs typeface="Times New Roman"/>
              </a:rPr>
              <a:t>athletics.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80356" y="477012"/>
            <a:ext cx="598297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053715" algn="l"/>
              </a:tabLst>
            </a:pPr>
            <a:r>
              <a:rPr dirty="0"/>
              <a:t>Initial</a:t>
            </a:r>
            <a:r>
              <a:rPr spc="-10" dirty="0"/>
              <a:t> </a:t>
            </a:r>
            <a:r>
              <a:rPr spc="-20" dirty="0"/>
              <a:t>Rehab</a:t>
            </a:r>
            <a:r>
              <a:rPr dirty="0"/>
              <a:t>	</a:t>
            </a:r>
            <a:r>
              <a:rPr spc="-10" dirty="0"/>
              <a:t>Management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25203"/>
            <a:ext cx="4098290" cy="3785235"/>
          </a:xfrm>
          <a:prstGeom prst="rect">
            <a:avLst/>
          </a:prstGeom>
        </p:spPr>
        <p:txBody>
          <a:bodyPr vert="horz" wrap="square" lIns="0" tIns="6159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84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spc="-10" dirty="0">
                <a:latin typeface="Times New Roman"/>
                <a:cs typeface="Times New Roman"/>
              </a:rPr>
              <a:t>Problems</a:t>
            </a:r>
            <a:endParaRPr sz="30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330"/>
              </a:spcBef>
            </a:pPr>
            <a:r>
              <a:rPr sz="2600" dirty="0">
                <a:latin typeface="Arial"/>
                <a:cs typeface="Arial"/>
              </a:rPr>
              <a:t>–</a:t>
            </a:r>
            <a:r>
              <a:rPr sz="2600" spc="70" dirty="0">
                <a:latin typeface="Arial"/>
                <a:cs typeface="Arial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Clinical </a:t>
            </a:r>
            <a:r>
              <a:rPr sz="2600" spc="-10" dirty="0">
                <a:latin typeface="Times New Roman"/>
                <a:cs typeface="Times New Roman"/>
              </a:rPr>
              <a:t>Features</a:t>
            </a:r>
            <a:endParaRPr sz="26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32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spc="-20" dirty="0">
                <a:latin typeface="Times New Roman"/>
                <a:cs typeface="Times New Roman"/>
              </a:rPr>
              <a:t>Aims</a:t>
            </a:r>
            <a:endParaRPr sz="30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330"/>
              </a:spcBef>
            </a:pPr>
            <a:r>
              <a:rPr sz="2600" dirty="0">
                <a:latin typeface="Arial"/>
                <a:cs typeface="Arial"/>
              </a:rPr>
              <a:t>–</a:t>
            </a:r>
            <a:r>
              <a:rPr sz="2600" spc="80" dirty="0">
                <a:latin typeface="Arial"/>
                <a:cs typeface="Arial"/>
              </a:rPr>
              <a:t> </a:t>
            </a:r>
            <a:r>
              <a:rPr sz="2600" spc="-10" dirty="0">
                <a:latin typeface="Times New Roman"/>
                <a:cs typeface="Times New Roman"/>
              </a:rPr>
              <a:t>Resolution</a:t>
            </a:r>
            <a:endParaRPr sz="26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37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3000" spc="-50" dirty="0">
                <a:latin typeface="Arial"/>
                <a:cs typeface="Arial"/>
              </a:rPr>
              <a:t>•</a:t>
            </a:r>
            <a:r>
              <a:rPr sz="3000" dirty="0">
                <a:latin typeface="Arial"/>
                <a:cs typeface="Arial"/>
              </a:rPr>
              <a:t>	</a:t>
            </a:r>
            <a:r>
              <a:rPr sz="3000" spc="-10" dirty="0">
                <a:latin typeface="Times New Roman"/>
                <a:cs typeface="Times New Roman"/>
              </a:rPr>
              <a:t>Plans</a:t>
            </a:r>
            <a:endParaRPr sz="30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335"/>
              </a:spcBef>
            </a:pPr>
            <a:r>
              <a:rPr sz="2600" dirty="0">
                <a:latin typeface="Arial"/>
                <a:cs typeface="Arial"/>
              </a:rPr>
              <a:t>–</a:t>
            </a:r>
            <a:r>
              <a:rPr sz="2600" spc="75" dirty="0">
                <a:latin typeface="Arial"/>
                <a:cs typeface="Arial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How</a:t>
            </a:r>
            <a:r>
              <a:rPr sz="2600" spc="-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your</a:t>
            </a:r>
            <a:r>
              <a:rPr sz="2600" spc="-5" dirty="0">
                <a:latin typeface="Times New Roman"/>
                <a:cs typeface="Times New Roman"/>
              </a:rPr>
              <a:t> </a:t>
            </a:r>
            <a:r>
              <a:rPr sz="2600" dirty="0">
                <a:latin typeface="Times New Roman"/>
                <a:cs typeface="Times New Roman"/>
              </a:rPr>
              <a:t>going to do </a:t>
            </a:r>
            <a:r>
              <a:rPr sz="2600" spc="-25" dirty="0">
                <a:latin typeface="Times New Roman"/>
                <a:cs typeface="Times New Roman"/>
              </a:rPr>
              <a:t>it?</a:t>
            </a:r>
            <a:endParaRPr sz="26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772199" y="570529"/>
            <a:ext cx="3578225" cy="394970"/>
            <a:chOff x="2772199" y="570529"/>
            <a:chExt cx="3578225" cy="39497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772832" y="571500"/>
              <a:ext cx="3577167" cy="3937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772199" y="570529"/>
              <a:ext cx="3541332" cy="359700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696710" y="1006284"/>
            <a:ext cx="7460615" cy="711200"/>
          </a:xfrm>
          <a:prstGeom prst="rect">
            <a:avLst/>
          </a:prstGeom>
        </p:spPr>
        <p:txBody>
          <a:bodyPr vert="horz" wrap="square" lIns="0" tIns="86360" rIns="0" bIns="0" rtlCol="0">
            <a:spAutoFit/>
          </a:bodyPr>
          <a:lstStyle/>
          <a:p>
            <a:pPr marL="355600" marR="5080" indent="-342900">
              <a:lnSpc>
                <a:spcPts val="2400"/>
              </a:lnSpc>
              <a:spcBef>
                <a:spcPts val="680"/>
              </a:spcBef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dirty="0">
                <a:latin typeface="Times New Roman"/>
                <a:cs typeface="Times New Roman"/>
              </a:rPr>
              <a:t>For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each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of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the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following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devise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exercises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that</a:t>
            </a:r>
            <a:r>
              <a:rPr sz="2500" spc="10" dirty="0">
                <a:latin typeface="Times New Roman"/>
                <a:cs typeface="Times New Roman"/>
              </a:rPr>
              <a:t> </a:t>
            </a:r>
            <a:r>
              <a:rPr sz="2500" dirty="0">
                <a:latin typeface="Times New Roman"/>
                <a:cs typeface="Times New Roman"/>
              </a:rPr>
              <a:t>could</a:t>
            </a:r>
            <a:r>
              <a:rPr sz="2500" spc="5" dirty="0">
                <a:latin typeface="Times New Roman"/>
                <a:cs typeface="Times New Roman"/>
              </a:rPr>
              <a:t> </a:t>
            </a:r>
            <a:r>
              <a:rPr sz="2500" spc="-25" dirty="0">
                <a:latin typeface="Times New Roman"/>
                <a:cs typeface="Times New Roman"/>
              </a:rPr>
              <a:t>be </a:t>
            </a:r>
            <a:r>
              <a:rPr sz="2500" spc="-10" dirty="0">
                <a:latin typeface="Times New Roman"/>
                <a:cs typeface="Times New Roman"/>
              </a:rPr>
              <a:t>performed</a:t>
            </a:r>
            <a:endParaRPr sz="2500">
              <a:latin typeface="Times New Roman"/>
              <a:cs typeface="Times New Roman"/>
            </a:endParaRPr>
          </a:p>
        </p:txBody>
      </p:sp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611619" y="2054498"/>
          <a:ext cx="7872095" cy="30226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62001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2001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2001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04520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Movement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683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57150">
                      <a:solidFill>
                        <a:srgbClr val="FFFFFF"/>
                      </a:solidFill>
                      <a:prstDash val="soli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Active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683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57150">
                      <a:solidFill>
                        <a:srgbClr val="FFFFFF"/>
                      </a:solidFill>
                      <a:prstDash val="soli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Passive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683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57150">
                      <a:solidFill>
                        <a:srgbClr val="FFFFFF"/>
                      </a:solidFill>
                      <a:prstDash val="soli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04520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1800" spc="-25" dirty="0">
                          <a:latin typeface="Times New Roman"/>
                          <a:cs typeface="Times New Roman"/>
                        </a:rPr>
                        <a:t>PF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683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571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571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571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04520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1800" spc="-25" dirty="0">
                          <a:latin typeface="Times New Roman"/>
                          <a:cs typeface="Times New Roman"/>
                        </a:rPr>
                        <a:t>DF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683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04520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1800" spc="-25" dirty="0">
                          <a:latin typeface="Times New Roman"/>
                          <a:cs typeface="Times New Roman"/>
                        </a:rPr>
                        <a:t>Inv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683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04520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1800" spc="-25" dirty="0">
                          <a:latin typeface="Times New Roman"/>
                          <a:cs typeface="Times New Roman"/>
                        </a:rPr>
                        <a:t>Ev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683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607768" y="570529"/>
            <a:ext cx="5906770" cy="496570"/>
            <a:chOff x="1607768" y="570529"/>
            <a:chExt cx="5906770" cy="49657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608667" y="571500"/>
              <a:ext cx="5905500" cy="4953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607768" y="570529"/>
              <a:ext cx="5870195" cy="462392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696710" y="1018984"/>
            <a:ext cx="7645400" cy="627380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355600" marR="5080" indent="-342900">
              <a:lnSpc>
                <a:spcPct val="79500"/>
              </a:lnSpc>
              <a:spcBef>
                <a:spcPts val="640"/>
              </a:spcBef>
              <a:tabLst>
                <a:tab pos="3549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For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each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of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the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following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devise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exercises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or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a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plan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that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could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spc="-25" dirty="0">
                <a:latin typeface="Times New Roman"/>
                <a:cs typeface="Times New Roman"/>
              </a:rPr>
              <a:t>be </a:t>
            </a:r>
            <a:r>
              <a:rPr sz="2200" dirty="0">
                <a:latin typeface="Times New Roman"/>
                <a:cs typeface="Times New Roman"/>
              </a:rPr>
              <a:t>performed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to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ensure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soft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tissue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length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is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spc="-10" dirty="0">
                <a:latin typeface="Times New Roman"/>
                <a:cs typeface="Times New Roman"/>
              </a:rPr>
              <a:t>maintained</a:t>
            </a:r>
            <a:endParaRPr sz="2200">
              <a:latin typeface="Times New Roman"/>
              <a:cs typeface="Times New Roman"/>
            </a:endParaRPr>
          </a:p>
        </p:txBody>
      </p:sp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611619" y="1978770"/>
          <a:ext cx="8057515" cy="30988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68160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8160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8160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19760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Movement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683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57150">
                      <a:solidFill>
                        <a:srgbClr val="FFFFFF"/>
                      </a:solidFill>
                      <a:prstDash val="soli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18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Through</a:t>
                      </a:r>
                      <a:r>
                        <a:rPr sz="1800" b="1" spc="-5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spc="-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Stretching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683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57150">
                      <a:solidFill>
                        <a:srgbClr val="FFFFFF"/>
                      </a:solidFill>
                      <a:prstDash val="soli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18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Without</a:t>
                      </a:r>
                      <a:r>
                        <a:rPr sz="1800" b="1" spc="-3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moving</a:t>
                      </a:r>
                      <a:r>
                        <a:rPr sz="1800" b="1" spc="-3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spc="-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tissue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683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57150">
                      <a:solidFill>
                        <a:srgbClr val="FFFFFF"/>
                      </a:solidFill>
                      <a:prstDash val="soli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19760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1800" spc="-25" dirty="0">
                          <a:latin typeface="Times New Roman"/>
                          <a:cs typeface="Times New Roman"/>
                        </a:rPr>
                        <a:t>PF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683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571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571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571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19760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1800" spc="-25" dirty="0">
                          <a:latin typeface="Times New Roman"/>
                          <a:cs typeface="Times New Roman"/>
                        </a:rPr>
                        <a:t>DF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683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19760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1800" spc="-25" dirty="0">
                          <a:latin typeface="Times New Roman"/>
                          <a:cs typeface="Times New Roman"/>
                        </a:rPr>
                        <a:t>Inv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683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19760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1800" spc="-25" dirty="0">
                          <a:latin typeface="Times New Roman"/>
                          <a:cs typeface="Times New Roman"/>
                        </a:rPr>
                        <a:t>Ev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683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767121" y="570529"/>
            <a:ext cx="5586730" cy="496570"/>
            <a:chOff x="1767121" y="570529"/>
            <a:chExt cx="5586730" cy="49657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769532" y="571500"/>
              <a:ext cx="5583767" cy="4953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767121" y="570529"/>
              <a:ext cx="5551488" cy="462392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696710" y="1018984"/>
            <a:ext cx="7635240" cy="898525"/>
          </a:xfrm>
          <a:prstGeom prst="rect">
            <a:avLst/>
          </a:prstGeom>
        </p:spPr>
        <p:txBody>
          <a:bodyPr vert="horz" wrap="square" lIns="0" tIns="78740" rIns="0" bIns="0" rtlCol="0">
            <a:spAutoFit/>
          </a:bodyPr>
          <a:lstStyle/>
          <a:p>
            <a:pPr marL="355600" marR="5080" indent="-342900">
              <a:lnSpc>
                <a:spcPct val="80200"/>
              </a:lnSpc>
              <a:spcBef>
                <a:spcPts val="620"/>
              </a:spcBef>
              <a:tabLst>
                <a:tab pos="3549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For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each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of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the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following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devise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exercises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to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strength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spc="-25" dirty="0">
                <a:latin typeface="Times New Roman"/>
                <a:cs typeface="Times New Roman"/>
              </a:rPr>
              <a:t>the </a:t>
            </a:r>
            <a:r>
              <a:rPr sz="2200" dirty="0">
                <a:latin typeface="Times New Roman"/>
                <a:cs typeface="Times New Roman"/>
              </a:rPr>
              <a:t>following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muscle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groups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(this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could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include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type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of </a:t>
            </a:r>
            <a:r>
              <a:rPr sz="2200" spc="-10" dirty="0">
                <a:latin typeface="Times New Roman"/>
                <a:cs typeface="Times New Roman"/>
              </a:rPr>
              <a:t>contraction, </a:t>
            </a:r>
            <a:r>
              <a:rPr sz="2200" dirty="0">
                <a:latin typeface="Times New Roman"/>
                <a:cs typeface="Times New Roman"/>
              </a:rPr>
              <a:t>different</a:t>
            </a:r>
            <a:r>
              <a:rPr sz="2200" spc="-2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types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of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equipment,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speed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of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movement,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use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of</a:t>
            </a:r>
            <a:r>
              <a:rPr sz="2200" spc="-10" dirty="0">
                <a:latin typeface="Times New Roman"/>
                <a:cs typeface="Times New Roman"/>
              </a:rPr>
              <a:t> gravity)</a:t>
            </a:r>
            <a:endParaRPr sz="2200">
              <a:latin typeface="Times New Roman"/>
              <a:cs typeface="Times New Roman"/>
            </a:endParaRPr>
          </a:p>
        </p:txBody>
      </p:sp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582367" y="2018986"/>
          <a:ext cx="7901305" cy="32029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497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8127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25691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31800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Movement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683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57150">
                      <a:solidFill>
                        <a:srgbClr val="FFFFFF"/>
                      </a:solidFill>
                      <a:prstDash val="soli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18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Band/</a:t>
                      </a:r>
                      <a:r>
                        <a:rPr sz="1800" b="1" spc="-2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Resistance</a:t>
                      </a:r>
                      <a:r>
                        <a:rPr sz="1800" b="1" spc="-1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spc="-2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Based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683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57150">
                      <a:solidFill>
                        <a:srgbClr val="FFFFFF"/>
                      </a:solidFill>
                      <a:prstDash val="soli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18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Weight</a:t>
                      </a:r>
                      <a:r>
                        <a:rPr sz="1800" b="1" spc="-1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spc="-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Bearing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683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57150">
                      <a:solidFill>
                        <a:srgbClr val="FFFFFF"/>
                      </a:solidFill>
                      <a:prstDash val="soli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92785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1800" spc="-25" dirty="0">
                          <a:latin typeface="Times New Roman"/>
                          <a:cs typeface="Times New Roman"/>
                        </a:rPr>
                        <a:t>PF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683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571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571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571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92785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1800" spc="-25" dirty="0">
                          <a:latin typeface="Times New Roman"/>
                          <a:cs typeface="Times New Roman"/>
                        </a:rPr>
                        <a:t>DF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683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92785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1800" spc="-25" dirty="0">
                          <a:latin typeface="Times New Roman"/>
                          <a:cs typeface="Times New Roman"/>
                        </a:rPr>
                        <a:t>Inv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683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92785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1800" spc="-25" dirty="0">
                          <a:latin typeface="Times New Roman"/>
                          <a:cs typeface="Times New Roman"/>
                        </a:rPr>
                        <a:t>Ev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683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822061" y="570529"/>
            <a:ext cx="5480685" cy="475615"/>
            <a:chOff x="1822061" y="570529"/>
            <a:chExt cx="5480685" cy="47561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824567" y="571499"/>
              <a:ext cx="5477932" cy="474133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822061" y="570529"/>
              <a:ext cx="5445082" cy="441804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696710" y="1018984"/>
            <a:ext cx="7105650" cy="627380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355600" marR="5080" indent="-342900">
              <a:lnSpc>
                <a:spcPct val="79500"/>
              </a:lnSpc>
              <a:spcBef>
                <a:spcPts val="640"/>
              </a:spcBef>
              <a:tabLst>
                <a:tab pos="3549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Times New Roman"/>
                <a:cs typeface="Times New Roman"/>
              </a:rPr>
              <a:t>For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each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of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the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following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input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what you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think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would </a:t>
            </a:r>
            <a:r>
              <a:rPr sz="2200" spc="-25" dirty="0">
                <a:latin typeface="Times New Roman"/>
                <a:cs typeface="Times New Roman"/>
              </a:rPr>
              <a:t>be </a:t>
            </a:r>
            <a:r>
              <a:rPr sz="2200" dirty="0">
                <a:latin typeface="Times New Roman"/>
                <a:cs typeface="Times New Roman"/>
              </a:rPr>
              <a:t>appropriate</a:t>
            </a:r>
            <a:r>
              <a:rPr sz="2200" spc="-2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for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an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early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stage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injury</a:t>
            </a:r>
            <a:r>
              <a:rPr sz="2200" spc="-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for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a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specific</a:t>
            </a:r>
            <a:r>
              <a:rPr sz="2200" spc="-10" dirty="0">
                <a:latin typeface="Times New Roman"/>
                <a:cs typeface="Times New Roman"/>
              </a:rPr>
              <a:t> condition.</a:t>
            </a:r>
            <a:endParaRPr sz="2200">
              <a:latin typeface="Times New Roman"/>
              <a:cs typeface="Times New Roman"/>
            </a:endParaRPr>
          </a:p>
        </p:txBody>
      </p:sp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395595" y="1982491"/>
          <a:ext cx="8273415" cy="345567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14693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8379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7306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1625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57150">
                      <a:solidFill>
                        <a:srgbClr val="FFFFFF"/>
                      </a:solidFill>
                      <a:prstDash val="soli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18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Objective</a:t>
                      </a:r>
                      <a:r>
                        <a:rPr sz="1800" b="1" spc="-1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spc="-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Measure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683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57150">
                      <a:solidFill>
                        <a:srgbClr val="FFFFFF"/>
                      </a:solidFill>
                      <a:prstDash val="soli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1800" b="1" spc="-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Timescale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683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57150">
                      <a:solidFill>
                        <a:srgbClr val="FFFFFF"/>
                      </a:solidFill>
                      <a:prstDash val="soli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79805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Problem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683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571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571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571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79805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1800" spc="-20" dirty="0">
                          <a:latin typeface="Times New Roman"/>
                          <a:cs typeface="Times New Roman"/>
                        </a:rPr>
                        <a:t>Aims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683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E7F2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79805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1800" spc="-10" dirty="0">
                          <a:latin typeface="Times New Roman"/>
                          <a:cs typeface="Times New Roman"/>
                        </a:rPr>
                        <a:t>Plans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683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CBE4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583267" y="578467"/>
            <a:ext cx="1058545" cy="387350"/>
            <a:chOff x="1583267" y="578467"/>
            <a:chExt cx="1058545" cy="38735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583267" y="579966"/>
              <a:ext cx="1058333" cy="385233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583646" y="578467"/>
              <a:ext cx="1021696" cy="351763"/>
            </a:xfrm>
            <a:prstGeom prst="rect">
              <a:avLst/>
            </a:prstGeom>
          </p:spPr>
        </p:pic>
      </p:grpSp>
      <p:grpSp>
        <p:nvGrpSpPr>
          <p:cNvPr id="5" name="object 5"/>
          <p:cNvGrpSpPr/>
          <p:nvPr/>
        </p:nvGrpSpPr>
        <p:grpSpPr>
          <a:xfrm>
            <a:off x="2730500" y="772439"/>
            <a:ext cx="190500" cy="95885"/>
            <a:chOff x="2730500" y="772439"/>
            <a:chExt cx="190500" cy="95885"/>
          </a:xfrm>
        </p:grpSpPr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730500" y="774699"/>
              <a:ext cx="190500" cy="93133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2735847" y="776672"/>
              <a:ext cx="144780" cy="51435"/>
            </a:xfrm>
            <a:custGeom>
              <a:avLst/>
              <a:gdLst/>
              <a:ahLst/>
              <a:cxnLst/>
              <a:rect l="l" t="t" r="r" b="b"/>
              <a:pathLst>
                <a:path w="144780" h="51434">
                  <a:moveTo>
                    <a:pt x="144611" y="0"/>
                  </a:moveTo>
                  <a:lnTo>
                    <a:pt x="0" y="0"/>
                  </a:lnTo>
                  <a:lnTo>
                    <a:pt x="0" y="51345"/>
                  </a:lnTo>
                  <a:lnTo>
                    <a:pt x="144611" y="51345"/>
                  </a:lnTo>
                  <a:lnTo>
                    <a:pt x="144611" y="0"/>
                  </a:lnTo>
                  <a:close/>
                </a:path>
              </a:pathLst>
            </a:custGeom>
            <a:solidFill>
              <a:srgbClr val="00B0F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2735848" y="776673"/>
              <a:ext cx="144780" cy="51435"/>
            </a:xfrm>
            <a:custGeom>
              <a:avLst/>
              <a:gdLst/>
              <a:ahLst/>
              <a:cxnLst/>
              <a:rect l="l" t="t" r="r" b="b"/>
              <a:pathLst>
                <a:path w="144780" h="51434">
                  <a:moveTo>
                    <a:pt x="0" y="0"/>
                  </a:moveTo>
                  <a:lnTo>
                    <a:pt x="144611" y="0"/>
                  </a:lnTo>
                  <a:lnTo>
                    <a:pt x="144611" y="51345"/>
                  </a:lnTo>
                  <a:lnTo>
                    <a:pt x="0" y="51345"/>
                  </a:lnTo>
                  <a:lnTo>
                    <a:pt x="0" y="0"/>
                  </a:lnTo>
                  <a:close/>
                </a:path>
              </a:pathLst>
            </a:custGeom>
            <a:ln w="8466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9" name="object 9"/>
          <p:cNvGrpSpPr/>
          <p:nvPr/>
        </p:nvGrpSpPr>
        <p:grpSpPr>
          <a:xfrm>
            <a:off x="3035300" y="570529"/>
            <a:ext cx="4508500" cy="394970"/>
            <a:chOff x="3035300" y="570529"/>
            <a:chExt cx="4508500" cy="394970"/>
          </a:xfrm>
        </p:grpSpPr>
        <p:pic>
          <p:nvPicPr>
            <p:cNvPr id="10" name="object 1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3035300" y="571500"/>
              <a:ext cx="4508500" cy="393700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036167" y="570529"/>
              <a:ext cx="4474848" cy="360445"/>
            </a:xfrm>
            <a:prstGeom prst="rect">
              <a:avLst/>
            </a:prstGeom>
          </p:spPr>
        </p:pic>
      </p:grpSp>
      <p:sp>
        <p:nvSpPr>
          <p:cNvPr id="12" name="object 12"/>
          <p:cNvSpPr txBox="1"/>
          <p:nvPr/>
        </p:nvSpPr>
        <p:spPr>
          <a:xfrm>
            <a:off x="696710" y="1082484"/>
            <a:ext cx="7568565" cy="30492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10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Document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in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tabular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form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goals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spc="-25" dirty="0">
                <a:latin typeface="Times New Roman"/>
                <a:cs typeface="Times New Roman"/>
              </a:rPr>
              <a:t>and </a:t>
            </a:r>
            <a:r>
              <a:rPr sz="3200" dirty="0">
                <a:latin typeface="Times New Roman"/>
                <a:cs typeface="Times New Roman"/>
              </a:rPr>
              <a:t>treatment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that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you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would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perform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for</a:t>
            </a:r>
            <a:r>
              <a:rPr sz="3200" spc="-10" dirty="0">
                <a:latin typeface="Times New Roman"/>
                <a:cs typeface="Times New Roman"/>
              </a:rPr>
              <a:t> three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the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conditions -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bring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to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your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next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lecture </a:t>
            </a:r>
            <a:r>
              <a:rPr sz="3200" dirty="0">
                <a:latin typeface="Times New Roman"/>
                <a:cs typeface="Times New Roman"/>
              </a:rPr>
              <a:t>for</a:t>
            </a:r>
            <a:r>
              <a:rPr sz="3200" spc="-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peer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evaluation.</a:t>
            </a:r>
            <a:endParaRPr sz="3200">
              <a:latin typeface="Times New Roman"/>
              <a:cs typeface="Times New Roman"/>
            </a:endParaRPr>
          </a:p>
          <a:p>
            <a:pPr marL="355600" marR="37465" indent="-342900">
              <a:lnSpc>
                <a:spcPct val="100000"/>
              </a:lnSpc>
              <a:spcBef>
                <a:spcPts val="770"/>
              </a:spcBef>
              <a:tabLst>
                <a:tab pos="354965" algn="l"/>
              </a:tabLst>
            </a:pPr>
            <a:r>
              <a:rPr sz="3200" spc="-50" dirty="0">
                <a:latin typeface="Arial"/>
                <a:cs typeface="Arial"/>
              </a:rPr>
              <a:t>•</a:t>
            </a:r>
            <a:r>
              <a:rPr sz="3200" dirty="0">
                <a:latin typeface="Arial"/>
                <a:cs typeface="Arial"/>
              </a:rPr>
              <a:t>	</a:t>
            </a:r>
            <a:r>
              <a:rPr sz="3200" dirty="0">
                <a:latin typeface="Times New Roman"/>
                <a:cs typeface="Times New Roman"/>
              </a:rPr>
              <a:t>Try</a:t>
            </a:r>
            <a:r>
              <a:rPr sz="3200" spc="-3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devising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problems,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aims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and</a:t>
            </a:r>
            <a:r>
              <a:rPr sz="3200" spc="-25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plans</a:t>
            </a:r>
            <a:r>
              <a:rPr sz="3200" spc="-15" dirty="0">
                <a:latin typeface="Times New Roman"/>
                <a:cs typeface="Times New Roman"/>
              </a:rPr>
              <a:t> </a:t>
            </a:r>
            <a:r>
              <a:rPr sz="3200" spc="-20" dirty="0">
                <a:latin typeface="Times New Roman"/>
                <a:cs typeface="Times New Roman"/>
              </a:rPr>
              <a:t>list </a:t>
            </a:r>
            <a:r>
              <a:rPr sz="3200" dirty="0">
                <a:latin typeface="Times New Roman"/>
                <a:cs typeface="Times New Roman"/>
              </a:rPr>
              <a:t>for</a:t>
            </a:r>
            <a:r>
              <a:rPr sz="3200" spc="-2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a day of</a:t>
            </a:r>
            <a:r>
              <a:rPr sz="3200" spc="-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treatment.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97F2D8AE153124389A81730E392BE38" ma:contentTypeVersion="12" ma:contentTypeDescription="Create a new document." ma:contentTypeScope="" ma:versionID="2d96449fbc4df7bde5b2964489e7ce46">
  <xsd:schema xmlns:xsd="http://www.w3.org/2001/XMLSchema" xmlns:xs="http://www.w3.org/2001/XMLSchema" xmlns:p="http://schemas.microsoft.com/office/2006/metadata/properties" xmlns:ns3="0c664b51-63af-4b9d-8d70-3880ca420fc4" xmlns:ns4="d1ca41dc-05f3-4340-86ae-42a3158c68b4" targetNamespace="http://schemas.microsoft.com/office/2006/metadata/properties" ma:root="true" ma:fieldsID="af9fa7433f37585b2a047395390a66a3" ns3:_="" ns4:_="">
    <xsd:import namespace="0c664b51-63af-4b9d-8d70-3880ca420fc4"/>
    <xsd:import namespace="d1ca41dc-05f3-4340-86ae-42a3158c68b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664b51-63af-4b9d-8d70-3880ca420fc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9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ca41dc-05f3-4340-86ae-42a3158c68b4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A883F25A-A49F-4DCD-83A1-30747494014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c664b51-63af-4b9d-8d70-3880ca420fc4"/>
    <ds:schemaRef ds:uri="d1ca41dc-05f3-4340-86ae-42a3158c68b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3B6B2C1-A3E0-4E36-88E3-26C8018C546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A9F6CB0-089A-4BED-8CD3-F9C4460E5618}">
  <ds:schemaRefs>
    <ds:schemaRef ds:uri="http://schemas.microsoft.com/office/2006/metadata/properties"/>
    <ds:schemaRef ds:uri="http://schemas.microsoft.com/office/2006/documentManagement/types"/>
    <ds:schemaRef ds:uri="0c664b51-63af-4b9d-8d70-3880ca420fc4"/>
    <ds:schemaRef ds:uri="http://www.w3.org/XML/1998/namespace"/>
    <ds:schemaRef ds:uri="d1ca41dc-05f3-4340-86ae-42a3158c68b4"/>
    <ds:schemaRef ds:uri="http://purl.org/dc/elements/1.1/"/>
    <ds:schemaRef ds:uri="http://purl.org/dc/dcmitype/"/>
    <ds:schemaRef ds:uri="http://purl.org/dc/terms/"/>
    <ds:schemaRef ds:uri="http://schemas.microsoft.com/office/infopath/2007/PartnerControls"/>
    <ds:schemaRef ds:uri="http://schemas.openxmlformats.org/package/2006/metadata/core-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1181</Words>
  <Application>Microsoft Office PowerPoint</Application>
  <PresentationFormat>On-screen Show (4:3)</PresentationFormat>
  <Paragraphs>180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9" baseType="lpstr">
      <vt:lpstr>Calibri</vt:lpstr>
      <vt:lpstr>Times New Roman</vt:lpstr>
      <vt:lpstr>Arial</vt:lpstr>
      <vt:lpstr>Office Theme</vt:lpstr>
      <vt:lpstr>BMST5003 Ankle Early and I/M Rehabilitation</vt:lpstr>
      <vt:lpstr>Learning Outcomes</vt:lpstr>
      <vt:lpstr>PowerPoint Presentation</vt:lpstr>
      <vt:lpstr>Ankle Function</vt:lpstr>
      <vt:lpstr>Foot and Ankle Structure</vt:lpstr>
      <vt:lpstr>Biomechanics in Walking</vt:lpstr>
      <vt:lpstr>Biomechanics in Walking</vt:lpstr>
      <vt:lpstr>Biomechanics of Running</vt:lpstr>
      <vt:lpstr>Biomechanics of Running</vt:lpstr>
      <vt:lpstr>Multidirectional issues</vt:lpstr>
      <vt:lpstr>Lateral Ankle Sprain</vt:lpstr>
      <vt:lpstr>Medial Ankle Sprain</vt:lpstr>
      <vt:lpstr>High Ankle Sprain</vt:lpstr>
      <vt:lpstr>Calf Strain (Tendon/ Musc)</vt:lpstr>
      <vt:lpstr>Bony Impingements</vt:lpstr>
      <vt:lpstr>Rehab Considerations</vt:lpstr>
      <vt:lpstr>Rehab considerations</vt:lpstr>
      <vt:lpstr>Moving from Early and I/M Phases</vt:lpstr>
      <vt:lpstr>Case Studies</vt:lpstr>
      <vt:lpstr>Initial Rehab Management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BMST5003 Ankle Early and I/M Rehabilitation</dc:title>
  <cp:lastModifiedBy>Kerry Nicholas</cp:lastModifiedBy>
  <cp:revision>1</cp:revision>
  <dcterms:created xsi:type="dcterms:W3CDTF">2022-10-26T11:52:59Z</dcterms:created>
  <dcterms:modified xsi:type="dcterms:W3CDTF">2022-10-26T11:53:37Z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0x010100497F2D8AE153124389A81730E392BE38</vt:lpwstr>
  </property>
</Properties>
</file>