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1" d="100"/>
          <a:sy n="61" d="100"/>
        </p:scale>
        <p:origin x="844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209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99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85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399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22881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387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695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98487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24691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996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700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23-Jan-23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14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singularityhub.com/2017/10/16/when-should-we-edit-human-genes-what-you-need-to-know/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xhere.com/en/photo/935017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pngall.com/angry-person-png" TargetMode="External"/><Relationship Id="rId10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middleeastmonitor.com/20180730-1000-new-uganda-troops-arrive-in-somalia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genomedad.com/2020/09/09/a-tale-of-cancer-and-genetics-part-2-of-4/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open.baypath.edu/psy321book/chapter/c21p1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6.jpg"/><Relationship Id="rId9" Type="http://schemas.openxmlformats.org/officeDocument/2006/relationships/hyperlink" Target="https://courses.lumenlearning.com/boundless-psychology/chapter/introduction-to-human-development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learning-theories.org/doku.php?id=learning_theories:social_cognitive_learning_theory" TargetMode="Externa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publicdomainpictures.net/view-image.php?image=40420&amp;picture=angry-man-with-chains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jpg"/><Relationship Id="rId5" Type="http://schemas.openxmlformats.org/officeDocument/2006/relationships/hyperlink" Target="https://www.pikist.com/free-photo-sojkb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theconversation.com/people-like-us-how-our-brains-view-others-33974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ontiersin.org/articles/10.3389/fnhum.2018.00517/full" TargetMode="External"/><Relationship Id="rId10" Type="http://schemas.openxmlformats.org/officeDocument/2006/relationships/image" Target="../media/image2.png"/><Relationship Id="rId4" Type="http://schemas.openxmlformats.org/officeDocument/2006/relationships/image" Target="../media/image12.jpg"/><Relationship Id="rId9" Type="http://schemas.openxmlformats.org/officeDocument/2006/relationships/hyperlink" Target="https://creativecommons.org/licenses/by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575693/" TargetMode="External"/><Relationship Id="rId2" Type="http://schemas.openxmlformats.org/officeDocument/2006/relationships/hyperlink" Target="https://www.news-medical.net/health/Genes-and-Depression.aspx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rywellmind.com/genie-the-story-of-the-wild-child-2795241" TargetMode="External"/><Relationship Id="rId4" Type="http://schemas.openxmlformats.org/officeDocument/2006/relationships/hyperlink" Target="https://www.simplypsychology.org/bobo-doll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AB109E1-45E3-4986-9663-C3EAAC0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DEE9D42-BBE7-4427-9BC3-971CE96F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6441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B2128-163B-CF58-70BF-BBAB45A686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1" y="1240403"/>
            <a:ext cx="5943600" cy="2941983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Nature Vs Nurture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12668-5C11-7152-F5B7-6F9C59709C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5206247"/>
            <a:ext cx="10268712" cy="1013577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US" dirty="0"/>
              <a:t>The great debate! </a:t>
            </a:r>
          </a:p>
          <a:p>
            <a:pPr algn="l"/>
            <a:r>
              <a:rPr lang="en-US" dirty="0"/>
              <a:t>By Theresa Kiernan 2023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52C72A-64E4-C194-483A-E8AFEC4F10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3691" b="-2"/>
          <a:stretch/>
        </p:blipFill>
        <p:spPr>
          <a:xfrm>
            <a:off x="7533136" y="646441"/>
            <a:ext cx="4658863" cy="3952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354617-DEE7-F716-5D14-33E6C117A532}"/>
              </a:ext>
            </a:extLst>
          </p:cNvPr>
          <p:cNvSpPr txBox="1"/>
          <p:nvPr/>
        </p:nvSpPr>
        <p:spPr>
          <a:xfrm>
            <a:off x="9779159" y="4398571"/>
            <a:ext cx="241284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singularityhub.com/2017/10/16/when-should-we-edit-human-genes-what-you-need-to-kno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737F828-C573-5679-281F-9758938000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98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80"/>
    </mc:Choice>
    <mc:Fallback>
      <p:transition spd="slow" advTm="125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31B2A-FD19-A5BB-E83C-3622A4C11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1" y="3158092"/>
            <a:ext cx="5128260" cy="296975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What shapes us? </a:t>
            </a:r>
          </a:p>
        </p:txBody>
      </p:sp>
      <p:pic>
        <p:nvPicPr>
          <p:cNvPr id="5" name="Picture 4" descr="A picture containing person, necktie, person, wearing&#10;&#10;Description automatically generated">
            <a:extLst>
              <a:ext uri="{FF2B5EF4-FFF2-40B4-BE49-F238E27FC236}">
                <a16:creationId xmlns:a16="http://schemas.microsoft.com/office/drawing/2014/main" id="{F908065F-8790-8CE0-9661-4AAA395049C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1783"/>
          <a:stretch/>
        </p:blipFill>
        <p:spPr>
          <a:xfrm>
            <a:off x="3968612" y="81033"/>
            <a:ext cx="4059916" cy="2651750"/>
          </a:xfrm>
          <a:prstGeom prst="rect">
            <a:avLst/>
          </a:prstGeom>
        </p:spPr>
      </p:pic>
      <p:pic>
        <p:nvPicPr>
          <p:cNvPr id="8" name="Picture 7" descr="A group of people in orange shirts&#10;&#10;Description automatically generated with medium confidence">
            <a:extLst>
              <a:ext uri="{FF2B5EF4-FFF2-40B4-BE49-F238E27FC236}">
                <a16:creationId xmlns:a16="http://schemas.microsoft.com/office/drawing/2014/main" id="{D449CBC4-727F-A231-88E8-CD797393336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370" r="3" b="3"/>
          <a:stretch/>
        </p:blipFill>
        <p:spPr>
          <a:xfrm>
            <a:off x="88296" y="81033"/>
            <a:ext cx="4069080" cy="2651750"/>
          </a:xfrm>
          <a:prstGeom prst="rect">
            <a:avLst/>
          </a:prstGeom>
        </p:spPr>
      </p:pic>
      <p:pic>
        <p:nvPicPr>
          <p:cNvPr id="10" name="Picture 9" descr="A group of soldiers raising their hands&#10;&#10;Description automatically generated with medium confidence">
            <a:extLst>
              <a:ext uri="{FF2B5EF4-FFF2-40B4-BE49-F238E27FC236}">
                <a16:creationId xmlns:a16="http://schemas.microsoft.com/office/drawing/2014/main" id="{887FA0DE-EFA6-73B7-D86C-27EB7E60CEE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-3" b="2439"/>
          <a:stretch/>
        </p:blipFill>
        <p:spPr>
          <a:xfrm>
            <a:off x="8125968" y="-1"/>
            <a:ext cx="4072128" cy="26517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AAA7D-1248-3268-B1F9-42AA80214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383" y="3152633"/>
            <a:ext cx="4427310" cy="2975213"/>
          </a:xfrm>
        </p:spPr>
        <p:txBody>
          <a:bodyPr anchor="ctr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Human behavior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Genes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Environment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7B4169-F065-68F1-DA6B-C19A47CD2A19}"/>
              </a:ext>
            </a:extLst>
          </p:cNvPr>
          <p:cNvSpPr txBox="1"/>
          <p:nvPr/>
        </p:nvSpPr>
        <p:spPr>
          <a:xfrm>
            <a:off x="1655112" y="2451705"/>
            <a:ext cx="24048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pngall.com/angry-person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861A23-58AD-2090-0EF6-5699B26F7138}"/>
              </a:ext>
            </a:extLst>
          </p:cNvPr>
          <p:cNvSpPr txBox="1"/>
          <p:nvPr/>
        </p:nvSpPr>
        <p:spPr>
          <a:xfrm>
            <a:off x="9666634" y="2451704"/>
            <a:ext cx="253146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www.middleeastmonitor.com/20180730-1000-new-uganda-troops-arrive-in-somali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8C7CF9E-B8D7-7DE9-1738-2F65326881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16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1293"/>
    </mc:Choice>
    <mc:Fallback>
      <p:transition spd="slow" advTm="61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F9B1C2-7D20-4F91-A660-197C98B9A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39445"/>
            <a:ext cx="6114985" cy="2298326"/>
          </a:xfrm>
          <a:prstGeom prst="rect">
            <a:avLst/>
          </a:prstGeom>
          <a:solidFill>
            <a:schemeClr val="tx1">
              <a:alpha val="9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38B6E-CEE2-D434-C36C-340EA548F5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19" y="2100845"/>
            <a:ext cx="4670234" cy="1975527"/>
          </a:xfrm>
        </p:spPr>
        <p:txBody>
          <a:bodyPr anchor="ctr">
            <a:normAutofit/>
          </a:bodyPr>
          <a:lstStyle/>
          <a:p>
            <a:pPr algn="l"/>
            <a:r>
              <a:rPr lang="en-US" sz="5600" dirty="0">
                <a:solidFill>
                  <a:schemeClr val="bg1"/>
                </a:solidFill>
              </a:rPr>
              <a:t>Genetic explanations </a:t>
            </a:r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9C4E6E-ECA4-40E5-A54E-13E92B678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4237771"/>
            <a:ext cx="6114982" cy="80935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E4EDE632-8310-F61C-A22F-37299327C6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19" y="4560036"/>
            <a:ext cx="4670233" cy="1814662"/>
          </a:xfrm>
        </p:spPr>
        <p:txBody>
          <a:bodyPr anchor="t"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TWIN STUDIES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MZ vs DZ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CONCORDANCE RATES</a:t>
            </a:r>
          </a:p>
          <a:p>
            <a:pPr algn="l"/>
            <a:r>
              <a:rPr lang="en-US" sz="2800" dirty="0">
                <a:solidFill>
                  <a:schemeClr val="tx1"/>
                </a:solidFill>
              </a:rPr>
              <a:t>     (Hered,2001)</a:t>
            </a:r>
          </a:p>
        </p:txBody>
      </p:sp>
      <p:pic>
        <p:nvPicPr>
          <p:cNvPr id="8" name="Picture 7" descr="A picture containing person, posing, person, young&#10;&#10;Description automatically generated">
            <a:extLst>
              <a:ext uri="{FF2B5EF4-FFF2-40B4-BE49-F238E27FC236}">
                <a16:creationId xmlns:a16="http://schemas.microsoft.com/office/drawing/2014/main" id="{B8FD6265-EA0D-0FC3-8A5C-5C9FAB92B4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58449" y="1237517"/>
            <a:ext cx="2002536" cy="1652092"/>
          </a:xfrm>
          <a:prstGeom prst="rect">
            <a:avLst/>
          </a:prstGeom>
        </p:spPr>
      </p:pic>
      <p:pic>
        <p:nvPicPr>
          <p:cNvPr id="11" name="Picture 10" descr="A picture containing bicycle, outdoor, basketball, whisk&#10;&#10;Description automatically generated">
            <a:extLst>
              <a:ext uri="{FF2B5EF4-FFF2-40B4-BE49-F238E27FC236}">
                <a16:creationId xmlns:a16="http://schemas.microsoft.com/office/drawing/2014/main" id="{E68AE985-2970-226D-1E8E-48097419C1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75063" y="1312612"/>
            <a:ext cx="2002536" cy="1501902"/>
          </a:xfrm>
          <a:prstGeom prst="rect">
            <a:avLst/>
          </a:prstGeom>
        </p:spPr>
      </p:pic>
      <p:pic>
        <p:nvPicPr>
          <p:cNvPr id="5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E0402A68-8260-1A33-BFF6-2F58377087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036818" y="3671316"/>
            <a:ext cx="3962412" cy="22722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A95571-7611-11CE-4160-A7B5FB8080F6}"/>
              </a:ext>
            </a:extLst>
          </p:cNvPr>
          <p:cNvSpPr txBox="1"/>
          <p:nvPr/>
        </p:nvSpPr>
        <p:spPr>
          <a:xfrm>
            <a:off x="8597612" y="5743545"/>
            <a:ext cx="24016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courses.lumenlearning.com/boundless-psychology/chapter/introduction-to-human-develop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FFD7FD-2809-10F2-BFCE-D3D6D1E6AE56}"/>
              </a:ext>
            </a:extLst>
          </p:cNvPr>
          <p:cNvSpPr txBox="1"/>
          <p:nvPr/>
        </p:nvSpPr>
        <p:spPr>
          <a:xfrm>
            <a:off x="9917018" y="6657945"/>
            <a:ext cx="2274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open.baypath.edu/psy321book/chapter/c21p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42967B3-BC7A-75FC-B1A3-C0EF1B9E8C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442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730"/>
    </mc:Choice>
    <mc:Fallback>
      <p:transition spd="slow" advTm="63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55B44-1752-890F-BD42-AE035BC756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55" y="0"/>
            <a:ext cx="7007773" cy="2262353"/>
          </a:xfrm>
        </p:spPr>
        <p:txBody>
          <a:bodyPr>
            <a:normAutofit fontScale="90000"/>
          </a:bodyPr>
          <a:lstStyle/>
          <a:p>
            <a:r>
              <a:rPr lang="en-US" dirty="0"/>
              <a:t>Environmental Influences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5599B-91F5-1602-364D-29677E5BA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2331720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dirty="0"/>
              <a:t>Learning through experience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dirty="0"/>
              <a:t>Albert Bandura study</a:t>
            </a:r>
          </a:p>
          <a:p>
            <a:pPr algn="l"/>
            <a:r>
              <a:rPr lang="en-US" dirty="0"/>
              <a:t>     (</a:t>
            </a:r>
            <a:r>
              <a:rPr lang="en-US" dirty="0" err="1"/>
              <a:t>Mcloed</a:t>
            </a:r>
            <a:r>
              <a:rPr lang="en-US" dirty="0"/>
              <a:t>, 2014)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7C2DB6-284B-3E6A-D100-B59576CF6A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65428" y="168166"/>
            <a:ext cx="4490544" cy="34919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D66E7D-CD8E-9C9D-96DC-F7247E5B8FB9}"/>
              </a:ext>
            </a:extLst>
          </p:cNvPr>
          <p:cNvSpPr txBox="1"/>
          <p:nvPr/>
        </p:nvSpPr>
        <p:spPr>
          <a:xfrm>
            <a:off x="7165428" y="3660097"/>
            <a:ext cx="44905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learning-theories.org/doku.php?id=learning_theories:social_cognitive_learning_theory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sa/3.0/"/>
              </a:rPr>
              <a:t>CC BY-SA</a:t>
            </a:r>
            <a:endParaRPr lang="en-US" sz="90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149D0796-F5D5-9147-4AB8-C32CC964D6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689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91"/>
    </mc:Choice>
    <mc:Fallback>
      <p:transition spd="slow" advTm="72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9E78F-D99E-F0D3-D277-5FD500C9A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Diathesis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A722F-62B7-062E-39F5-9C15A91B8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876976" cy="359359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Genetic predisposition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Environmental triggers</a:t>
            </a:r>
          </a:p>
          <a:p>
            <a:r>
              <a:rPr lang="en-US" dirty="0"/>
              <a:t>     (Laguipo,2023)</a:t>
            </a:r>
          </a:p>
          <a:p>
            <a:endParaRPr lang="en-US" dirty="0"/>
          </a:p>
          <a:p>
            <a:r>
              <a:rPr lang="en-US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Picture 6" descr="A picture containing person">
            <a:extLst>
              <a:ext uri="{FF2B5EF4-FFF2-40B4-BE49-F238E27FC236}">
                <a16:creationId xmlns:a16="http://schemas.microsoft.com/office/drawing/2014/main" id="{80E51F64-7BE5-85E6-2660-488FAD7959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60874" y="4384548"/>
            <a:ext cx="3678267" cy="2348630"/>
          </a:xfrm>
          <a:prstGeom prst="rect">
            <a:avLst/>
          </a:prstGeom>
        </p:spPr>
      </p:pic>
      <p:pic>
        <p:nvPicPr>
          <p:cNvPr id="9" name="Picture 8" descr="A picture containing person, indoor">
            <a:extLst>
              <a:ext uri="{FF2B5EF4-FFF2-40B4-BE49-F238E27FC236}">
                <a16:creationId xmlns:a16="http://schemas.microsoft.com/office/drawing/2014/main" id="{A6BCD1BD-0691-41E8-4C62-713699CEB7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398608" y="2764221"/>
            <a:ext cx="4666593" cy="3321269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E33ADB0-3FDF-03D0-B5D2-2688EA1E83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30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989"/>
    </mc:Choice>
    <mc:Fallback>
      <p:transition spd="slow" advTm="70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B575D-143E-B921-8F74-18E3B6E7A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girl called genie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64CC4-6E97-7C63-EFAE-B5FE37035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We all have </a:t>
            </a:r>
            <a:r>
              <a:rPr lang="en-US" dirty="0" err="1"/>
              <a:t>Wernickes</a:t>
            </a:r>
            <a:r>
              <a:rPr lang="en-US" dirty="0"/>
              <a:t> area!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We need exposure to grow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Atrophy </a:t>
            </a:r>
          </a:p>
          <a:p>
            <a:r>
              <a:rPr lang="en-US" dirty="0"/>
              <a:t>     (Cherry,2022)</a:t>
            </a:r>
          </a:p>
        </p:txBody>
      </p:sp>
      <p:pic>
        <p:nvPicPr>
          <p:cNvPr id="5" name="Picture 4" descr="Diagram">
            <a:extLst>
              <a:ext uri="{FF2B5EF4-FFF2-40B4-BE49-F238E27FC236}">
                <a16:creationId xmlns:a16="http://schemas.microsoft.com/office/drawing/2014/main" id="{4E41E680-9DD9-EBC9-F6E8-FDE26AB3F7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56262" y="3104764"/>
            <a:ext cx="3810000" cy="34194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2306A2-7B3B-8176-D166-160CAAE1E4A1}"/>
              </a:ext>
            </a:extLst>
          </p:cNvPr>
          <p:cNvSpPr txBox="1"/>
          <p:nvPr/>
        </p:nvSpPr>
        <p:spPr>
          <a:xfrm>
            <a:off x="4191000" y="5138737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frontiersin.org/articles/10.3389/fnhum.2018.00517/ful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AD21C480-1F61-E837-B8C7-3CBAA70668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671921" y="3769183"/>
            <a:ext cx="3291840" cy="27710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E182E7-20AF-B69F-E85D-DFA27C33FDB3}"/>
              </a:ext>
            </a:extLst>
          </p:cNvPr>
          <p:cNvSpPr txBox="1"/>
          <p:nvPr/>
        </p:nvSpPr>
        <p:spPr>
          <a:xfrm>
            <a:off x="2997061" y="6524239"/>
            <a:ext cx="32918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8" tooltip="http://theconversation.com/people-like-us-how-our-brains-view-others-33974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nd/3.0/"/>
              </a:rPr>
              <a:t>CC BY-ND</a:t>
            </a:r>
            <a:endParaRPr lang="en-US" sz="90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F15BE7F-C92B-07B5-8EC5-8D22FB393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863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381"/>
    </mc:Choice>
    <mc:Fallback>
      <p:transition spd="slow" advTm="74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446C3-9AF3-A99F-B0B4-2DB4168D4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for watching my presentation.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B1311B-154A-B686-C15B-D29535E447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9750E60-B347-584D-6979-5A506580FC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17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07"/>
    </mc:Choice>
    <mc:Fallback>
      <p:transition spd="slow" advTm="8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714080-339E-B609-0AE1-4D1DE2E60B28}"/>
              </a:ext>
            </a:extLst>
          </p:cNvPr>
          <p:cNvSpPr txBox="1"/>
          <p:nvPr/>
        </p:nvSpPr>
        <p:spPr>
          <a:xfrm>
            <a:off x="409904" y="638531"/>
            <a:ext cx="824011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https://www.news-medical.net/health/Genes-and-Depression.aspx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https://pubmed.ncbi.nlm.nih.gov/575693/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https://www.simplypsychology.org/bobo-doll.html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5"/>
              </a:rPr>
              <a:t>https://www.verywellmind.com/genie-the-story-of-the-wild-child-2795241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7625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5466</TotalTime>
  <Words>217</Words>
  <Application>Microsoft Office PowerPoint</Application>
  <PresentationFormat>Widescreen</PresentationFormat>
  <Paragraphs>55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Franklin Gothic Demi Cond</vt:lpstr>
      <vt:lpstr>Franklin Gothic Medium</vt:lpstr>
      <vt:lpstr>Wingdings</vt:lpstr>
      <vt:lpstr>JuxtaposeVTI</vt:lpstr>
      <vt:lpstr>Nature Vs Nurture </vt:lpstr>
      <vt:lpstr>What shapes us? </vt:lpstr>
      <vt:lpstr>Genetic explanations </vt:lpstr>
      <vt:lpstr>Environmental Influences </vt:lpstr>
      <vt:lpstr>Diathesis stress</vt:lpstr>
      <vt:lpstr>A girl called genie</vt:lpstr>
      <vt:lpstr>Thank you for watching my presentation.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Vs Nurture</dc:title>
  <dc:creator>Theresa Kiernan (1910929)</dc:creator>
  <cp:lastModifiedBy>Theresa</cp:lastModifiedBy>
  <cp:revision>14</cp:revision>
  <dcterms:created xsi:type="dcterms:W3CDTF">2023-01-14T17:36:19Z</dcterms:created>
  <dcterms:modified xsi:type="dcterms:W3CDTF">2023-01-24T14:33:36Z</dcterms:modified>
</cp:coreProperties>
</file>