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32"/>
  </p:notesMasterIdLst>
  <p:sldIdLst>
    <p:sldId id="256" r:id="rId2"/>
    <p:sldId id="273" r:id="rId3"/>
    <p:sldId id="274" r:id="rId4"/>
    <p:sldId id="276" r:id="rId5"/>
    <p:sldId id="275" r:id="rId6"/>
    <p:sldId id="277" r:id="rId7"/>
    <p:sldId id="278" r:id="rId8"/>
    <p:sldId id="279" r:id="rId9"/>
    <p:sldId id="280" r:id="rId10"/>
    <p:sldId id="281" r:id="rId11"/>
    <p:sldId id="282" r:id="rId12"/>
    <p:sldId id="285" r:id="rId13"/>
    <p:sldId id="284" r:id="rId14"/>
    <p:sldId id="283" r:id="rId15"/>
    <p:sldId id="286" r:id="rId16"/>
    <p:sldId id="287" r:id="rId17"/>
    <p:sldId id="288" r:id="rId18"/>
    <p:sldId id="289" r:id="rId19"/>
    <p:sldId id="290" r:id="rId20"/>
    <p:sldId id="291" r:id="rId21"/>
    <p:sldId id="292" r:id="rId22"/>
    <p:sldId id="293" r:id="rId23"/>
    <p:sldId id="294" r:id="rId24"/>
    <p:sldId id="295" r:id="rId25"/>
    <p:sldId id="297" r:id="rId26"/>
    <p:sldId id="296" r:id="rId27"/>
    <p:sldId id="299" r:id="rId28"/>
    <p:sldId id="300" r:id="rId29"/>
    <p:sldId id="301" r:id="rId30"/>
    <p:sldId id="272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7/19/2012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DWfBI</a:t>
            </a:r>
            <a:endParaRPr lang="en-GB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00108"/>
            <a:ext cx="4038600" cy="5429288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584182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928670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928670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4488"/>
            <a:ext cx="4040188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714488"/>
            <a:ext cx="4041775" cy="471490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798496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42984"/>
            <a:ext cx="3008313" cy="5286412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6156346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6154758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6154758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for Business Intelligence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M3X8636</a:t>
            </a:r>
          </a:p>
          <a:p>
            <a:r>
              <a:rPr lang="en-GB" dirty="0" smtClean="0"/>
              <a:t>Data Warehousing – Lecture 12</a:t>
            </a:r>
          </a:p>
          <a:p>
            <a:r>
              <a:rPr lang="en-GB" dirty="0" smtClean="0"/>
              <a:t> Dashboards and other displays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to design a display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is a great deal of theory behind the usability of displays – far more than can be covered in 2 lectures</a:t>
            </a:r>
          </a:p>
          <a:p>
            <a:r>
              <a:rPr lang="en-GB" dirty="0" smtClean="0"/>
              <a:t>The biggest danger is to make something look visually appealing while making it difficult to actually read</a:t>
            </a:r>
          </a:p>
          <a:p>
            <a:r>
              <a:rPr lang="en-GB" dirty="0" smtClean="0"/>
              <a:t>We will look at 13 visual design problems frequently found in dashboards and how to solve them</a:t>
            </a:r>
          </a:p>
          <a:p>
            <a:r>
              <a:rPr lang="en-GB" dirty="0" smtClean="0"/>
              <a:t>All of the following dashboards come from real-world software tools as displayed on the websites of software sellers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571480"/>
            <a:ext cx="8870808" cy="5210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00042"/>
            <a:ext cx="8643998" cy="56937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 – Keep it to a single screen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aim of a dashboard is to show all of the important information on a single screen</a:t>
            </a:r>
          </a:p>
          <a:p>
            <a:r>
              <a:rPr lang="en-GB" dirty="0" smtClean="0"/>
              <a:t>Users don’t want to have to </a:t>
            </a:r>
          </a:p>
          <a:p>
            <a:pPr lvl="1"/>
            <a:r>
              <a:rPr lang="en-GB" dirty="0" smtClean="0"/>
              <a:t>Click on buttons to change from one type of information to another</a:t>
            </a:r>
          </a:p>
          <a:p>
            <a:pPr lvl="1"/>
            <a:r>
              <a:rPr lang="en-GB" dirty="0" smtClean="0"/>
              <a:t>Scroll </a:t>
            </a:r>
            <a:r>
              <a:rPr lang="en-GB" dirty="0" smtClean="0"/>
              <a:t>down to see part of the information</a:t>
            </a:r>
          </a:p>
          <a:p>
            <a:pPr lvl="1"/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2000240"/>
            <a:ext cx="5572164" cy="2379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2 – Supply context for the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data on a display needs to show a context</a:t>
            </a:r>
          </a:p>
          <a:p>
            <a:r>
              <a:rPr lang="en-GB" dirty="0" smtClean="0"/>
              <a:t>How good or bad are the current readings?</a:t>
            </a:r>
          </a:p>
          <a:p>
            <a:r>
              <a:rPr lang="en-GB" dirty="0" smtClean="0"/>
              <a:t>How to they rate to this time last week/month/year?</a:t>
            </a:r>
          </a:p>
          <a:p>
            <a:r>
              <a:rPr lang="en-GB" dirty="0" smtClean="0"/>
              <a:t>The dials could be improved by adding a few markers to provide this context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02" y="3714752"/>
            <a:ext cx="2743200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2413" y="457200"/>
            <a:ext cx="8639175" cy="594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3 – Display sensible detail and precision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Dashboards are meant to convey high-level information</a:t>
            </a:r>
          </a:p>
          <a:p>
            <a:r>
              <a:rPr lang="en-GB" dirty="0" smtClean="0"/>
              <a:t>Providing too much detail or too much precision slows down the reading of the data</a:t>
            </a:r>
          </a:p>
          <a:p>
            <a:r>
              <a:rPr lang="en-GB" dirty="0" smtClean="0"/>
              <a:t>Does time need to be measured to the second?</a:t>
            </a:r>
          </a:p>
          <a:p>
            <a:r>
              <a:rPr lang="en-GB" dirty="0" smtClean="0"/>
              <a:t>Do you really need 10 decimal points for a percentage?</a:t>
            </a:r>
          </a:p>
          <a:p>
            <a:r>
              <a:rPr lang="en-GB" dirty="0" smtClean="0"/>
              <a:t>Does £3,347,866.21 need to be shown to the last penny?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85728"/>
            <a:ext cx="8358214" cy="60945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4 – Display the right 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a measure to be meaningful we need to know</a:t>
            </a:r>
          </a:p>
          <a:p>
            <a:pPr lvl="1"/>
            <a:r>
              <a:rPr lang="en-GB" dirty="0" smtClean="0"/>
              <a:t>What is being measured</a:t>
            </a:r>
          </a:p>
          <a:p>
            <a:pPr lvl="1"/>
            <a:r>
              <a:rPr lang="en-GB" dirty="0" smtClean="0"/>
              <a:t>What are the units</a:t>
            </a:r>
          </a:p>
          <a:p>
            <a:r>
              <a:rPr lang="en-GB" dirty="0" smtClean="0"/>
              <a:t>If the user needs to know the difference between the budgeted amount and the real amount, show the difference rather than the two figures 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6" y="3000372"/>
            <a:ext cx="4572000" cy="334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285728"/>
            <a:ext cx="4086225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57818" y="4214818"/>
            <a:ext cx="36576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4" y="285728"/>
            <a:ext cx="4000520" cy="29003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3357562"/>
            <a:ext cx="5029200" cy="318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5 – Choose appropriate design media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One of the most common mistakes is to choose the wrong medium for data, e.g. a graph when a table would be better</a:t>
            </a:r>
          </a:p>
          <a:p>
            <a:r>
              <a:rPr lang="en-GB" dirty="0" smtClean="0"/>
              <a:t>Pie charts</a:t>
            </a:r>
          </a:p>
          <a:p>
            <a:pPr lvl="1"/>
            <a:r>
              <a:rPr lang="en-GB" dirty="0" smtClean="0"/>
              <a:t>Good for showing relative sizes as part of a whole</a:t>
            </a:r>
          </a:p>
          <a:p>
            <a:pPr lvl="1"/>
            <a:r>
              <a:rPr lang="en-GB" dirty="0" smtClean="0"/>
              <a:t>Bad for giving exact sizes</a:t>
            </a:r>
          </a:p>
          <a:p>
            <a:r>
              <a:rPr lang="en-GB" dirty="0" smtClean="0"/>
              <a:t>Bubbles and radar graphs are very poor as people are very bad at comparing areas</a:t>
            </a:r>
          </a:p>
          <a:p>
            <a:r>
              <a:rPr lang="en-GB" dirty="0" smtClean="0"/>
              <a:t>Geographical data does not always need to be shown on a map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428604"/>
            <a:ext cx="8358246" cy="59369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6 – Avoid meaningless variety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Don’t do things in lots of different ways just because you can</a:t>
            </a:r>
          </a:p>
          <a:p>
            <a:r>
              <a:rPr lang="en-GB" dirty="0" smtClean="0"/>
              <a:t>It’s fine to have multiple graphs on a dashboard if graphs are the best way to represent the detail</a:t>
            </a:r>
          </a:p>
          <a:p>
            <a:r>
              <a:rPr lang="en-GB" dirty="0" smtClean="0"/>
              <a:t>Dashboards are designed to provide information quickly, and consistency means that users can use the same perceptual strategy for multiple items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214290"/>
            <a:ext cx="3657600" cy="2466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72000" y="285728"/>
            <a:ext cx="3916475" cy="2219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5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94" y="3071810"/>
            <a:ext cx="4572000" cy="334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3336" y="3357562"/>
            <a:ext cx="432435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7 – Design your display media carefully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colour carefully – make sure colours have meaning and are easily distinguishable but easy on the eye</a:t>
            </a:r>
          </a:p>
          <a:p>
            <a:r>
              <a:rPr lang="en-GB" dirty="0" smtClean="0"/>
              <a:t>Put things that are to be compared next to each other</a:t>
            </a:r>
          </a:p>
          <a:p>
            <a:r>
              <a:rPr lang="en-GB" dirty="0" smtClean="0"/>
              <a:t>Label things!</a:t>
            </a:r>
          </a:p>
          <a:p>
            <a:r>
              <a:rPr lang="en-GB" dirty="0" smtClean="0"/>
              <a:t>Order things by size, relevance or location</a:t>
            </a:r>
          </a:p>
          <a:p>
            <a:r>
              <a:rPr lang="en-GB" dirty="0" smtClean="0"/>
              <a:t>Make sure that datasets are not obscured by each other (3D graphics are very prone to this)</a:t>
            </a:r>
          </a:p>
          <a:p>
            <a:pPr>
              <a:buNone/>
            </a:pPr>
            <a:endParaRPr lang="en-GB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571480"/>
            <a:ext cx="8215370" cy="46833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8 – Encode quantitative data accurately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Bar lengths represent quantitative values so should always be shown in full</a:t>
            </a:r>
          </a:p>
          <a:p>
            <a:r>
              <a:rPr lang="en-GB" dirty="0" smtClean="0"/>
              <a:t>Bar graphs should therefore always start at 0</a:t>
            </a:r>
          </a:p>
          <a:p>
            <a:r>
              <a:rPr lang="en-GB" dirty="0" err="1" smtClean="0"/>
              <a:t>Scatterplots</a:t>
            </a:r>
            <a:r>
              <a:rPr lang="en-GB" dirty="0" smtClean="0"/>
              <a:t> and line graphs may start at numbers other than 0 if the range of values is more important than the size of the values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6" y="615310"/>
            <a:ext cx="8858280" cy="54349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9 – Arrange the data carefully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Dashboards often need to show a lot of data in a small space</a:t>
            </a:r>
          </a:p>
          <a:p>
            <a:r>
              <a:rPr lang="en-GB" dirty="0" smtClean="0"/>
              <a:t>If the information isn’t organised well then it takes longer to read</a:t>
            </a:r>
          </a:p>
          <a:p>
            <a:r>
              <a:rPr lang="en-GB" dirty="0" smtClean="0"/>
              <a:t>Arrange data based on</a:t>
            </a:r>
          </a:p>
          <a:p>
            <a:pPr lvl="1"/>
            <a:r>
              <a:rPr lang="en-GB" dirty="0" smtClean="0"/>
              <a:t>Importance</a:t>
            </a:r>
          </a:p>
          <a:p>
            <a:pPr lvl="1"/>
            <a:r>
              <a:rPr lang="en-GB" dirty="0" smtClean="0"/>
              <a:t>Business process order / viewing sequence</a:t>
            </a:r>
          </a:p>
          <a:p>
            <a:r>
              <a:rPr lang="en-GB" dirty="0" smtClean="0"/>
              <a:t>The most prominent areas are usually in the centre of the display or on the top left corner</a:t>
            </a:r>
          </a:p>
          <a:p>
            <a:r>
              <a:rPr lang="en-GB" dirty="0" smtClean="0"/>
              <a:t>The least prominent area is the bottom right corner</a:t>
            </a:r>
          </a:p>
          <a:p>
            <a:r>
              <a:rPr lang="en-GB" dirty="0" smtClean="0"/>
              <a:t>Remember that in the West people will scan horizontally, not vertically</a:t>
            </a:r>
          </a:p>
          <a:p>
            <a:r>
              <a:rPr lang="en-GB" dirty="0" smtClean="0"/>
              <a:t>Don’t make the titles more prominent than the data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357166"/>
            <a:ext cx="7300940" cy="6145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10 – Highlight data effectively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soon as you look at a display your eye should be drawn to the most important information</a:t>
            </a:r>
          </a:p>
          <a:p>
            <a:r>
              <a:rPr lang="en-GB" dirty="0" smtClean="0"/>
              <a:t>Don’t use strong borders</a:t>
            </a:r>
          </a:p>
          <a:p>
            <a:r>
              <a:rPr lang="en-GB" dirty="0" smtClean="0"/>
              <a:t>Highlight important data and make other data paler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466806"/>
            <a:ext cx="8215370" cy="5229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538163"/>
            <a:ext cx="8229600" cy="578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11 – Decoration isn’t necessary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Consider the pixel/data ratio – the number of pixels needed in a display to show all of the data desired</a:t>
            </a:r>
          </a:p>
          <a:p>
            <a:r>
              <a:rPr lang="en-GB" dirty="0" smtClean="0"/>
              <a:t>The lower this is, the better</a:t>
            </a:r>
          </a:p>
          <a:p>
            <a:r>
              <a:rPr lang="en-GB" dirty="0" smtClean="0"/>
              <a:t>Adding unnecessary logos, background pictures, borders, colour gradients and other graphic features distracts the viewer and makes the data</a:t>
            </a:r>
          </a:p>
          <a:p>
            <a:pPr lvl="1"/>
            <a:r>
              <a:rPr lang="en-GB" dirty="0" smtClean="0"/>
              <a:t>Harder to identify</a:t>
            </a:r>
          </a:p>
          <a:p>
            <a:pPr lvl="1"/>
            <a:r>
              <a:rPr lang="en-GB" dirty="0" smtClean="0"/>
              <a:t>Harder to read</a:t>
            </a:r>
          </a:p>
          <a:p>
            <a:r>
              <a:rPr lang="en-GB" dirty="0" smtClean="0"/>
              <a:t>Blank space is perfectly okay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12 – Use colour carefully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Lots of the previous examples have </a:t>
            </a:r>
            <a:r>
              <a:rPr lang="en-GB" dirty="0" err="1" smtClean="0"/>
              <a:t>mis</a:t>
            </a:r>
            <a:r>
              <a:rPr lang="en-GB" dirty="0" smtClean="0"/>
              <a:t>-used colour</a:t>
            </a:r>
          </a:p>
          <a:p>
            <a:r>
              <a:rPr lang="en-GB" dirty="0" smtClean="0"/>
              <a:t>Think about the significance of different colours</a:t>
            </a:r>
          </a:p>
          <a:p>
            <a:pPr lvl="1"/>
            <a:r>
              <a:rPr lang="en-GB" dirty="0" smtClean="0"/>
              <a:t>Hot colours demand attention</a:t>
            </a:r>
          </a:p>
          <a:p>
            <a:pPr lvl="1"/>
            <a:r>
              <a:rPr lang="en-GB" dirty="0" smtClean="0"/>
              <a:t>Cool colours are less visible</a:t>
            </a:r>
          </a:p>
          <a:p>
            <a:pPr lvl="1"/>
            <a:r>
              <a:rPr lang="en-GB" dirty="0" smtClean="0"/>
              <a:t>High contrast makes things more visible and acts as a highlight</a:t>
            </a:r>
          </a:p>
          <a:p>
            <a:pPr lvl="1"/>
            <a:r>
              <a:rPr lang="en-GB" dirty="0" smtClean="0"/>
              <a:t>If the same colour is used in two places we expect it to have the same meaning in both places</a:t>
            </a:r>
          </a:p>
          <a:p>
            <a:r>
              <a:rPr lang="en-GB" dirty="0" smtClean="0"/>
              <a:t>Remember that about 10% of people are colour-blind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13 – Try to make it look attractive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Some dashboards are ugly</a:t>
            </a:r>
          </a:p>
          <a:p>
            <a:r>
              <a:rPr lang="en-GB" dirty="0" smtClean="0"/>
              <a:t>This means that people tend to dislike them and therefore do not use them to their full ability</a:t>
            </a:r>
          </a:p>
          <a:p>
            <a:r>
              <a:rPr lang="en-GB" dirty="0" smtClean="0"/>
              <a:t>You do not, however, need to be a graphic designer to create a pleasing dashboard</a:t>
            </a:r>
          </a:p>
          <a:p>
            <a:r>
              <a:rPr lang="en-GB" dirty="0" smtClean="0"/>
              <a:t>Keep It Simple Stupid!</a:t>
            </a:r>
          </a:p>
          <a:p>
            <a:r>
              <a:rPr lang="en-GB" dirty="0" smtClean="0"/>
              <a:t>It is far better to have a plain and simple dashboard than a complex and ugly one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13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Keep it to a single screen</a:t>
            </a:r>
          </a:p>
          <a:p>
            <a:r>
              <a:rPr lang="en-GB" dirty="0" smtClean="0"/>
              <a:t>Supply context for the data</a:t>
            </a:r>
          </a:p>
          <a:p>
            <a:r>
              <a:rPr lang="en-GB" dirty="0" smtClean="0"/>
              <a:t>Display sensible detail and precision</a:t>
            </a:r>
          </a:p>
          <a:p>
            <a:r>
              <a:rPr lang="en-GB" dirty="0" smtClean="0"/>
              <a:t>Display the right measures</a:t>
            </a:r>
          </a:p>
          <a:p>
            <a:r>
              <a:rPr lang="en-GB" dirty="0" smtClean="0"/>
              <a:t>Choose appropriate design media</a:t>
            </a:r>
          </a:p>
          <a:p>
            <a:r>
              <a:rPr lang="en-GB" dirty="0" smtClean="0"/>
              <a:t>Avoid meaningless variety</a:t>
            </a:r>
          </a:p>
          <a:p>
            <a:r>
              <a:rPr lang="en-GB" dirty="0" smtClean="0"/>
              <a:t>Design your display media carefully</a:t>
            </a:r>
          </a:p>
          <a:p>
            <a:r>
              <a:rPr lang="en-GB" dirty="0" smtClean="0"/>
              <a:t>Encode quantitative data accurately</a:t>
            </a:r>
          </a:p>
          <a:p>
            <a:r>
              <a:rPr lang="en-GB" dirty="0" smtClean="0"/>
              <a:t>Arrange the data carefully</a:t>
            </a:r>
          </a:p>
          <a:p>
            <a:r>
              <a:rPr lang="en-GB" dirty="0" smtClean="0"/>
              <a:t>Highlight data effectively</a:t>
            </a:r>
          </a:p>
          <a:p>
            <a:r>
              <a:rPr lang="en-GB" dirty="0" smtClean="0"/>
              <a:t>Decoration isn’t necessary</a:t>
            </a:r>
          </a:p>
          <a:p>
            <a:r>
              <a:rPr lang="en-GB" dirty="0" smtClean="0"/>
              <a:t>Use colour carefully</a:t>
            </a:r>
          </a:p>
          <a:p>
            <a:r>
              <a:rPr lang="en-GB" dirty="0" smtClean="0"/>
              <a:t>Try to make it look attractive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Recap and assignment workshop</a:t>
            </a:r>
          </a:p>
          <a:p>
            <a:endParaRPr lang="en-GB" dirty="0" smtClean="0"/>
          </a:p>
          <a:p>
            <a:r>
              <a:rPr lang="en-GB" dirty="0" smtClean="0"/>
              <a:t>Homework: In your groups, complete your data mart design and interface designs for the data mart you have been working on. Create a </a:t>
            </a:r>
            <a:r>
              <a:rPr lang="en-GB" dirty="0" err="1" smtClean="0"/>
              <a:t>Powerpoint</a:t>
            </a:r>
            <a:r>
              <a:rPr lang="en-GB" dirty="0" smtClean="0"/>
              <a:t> presentation showing your group’s work. The group will give this presentation at the start of the recap session.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DWfBI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Lecture1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NikLecture1</Template>
  <TotalTime>3837</TotalTime>
  <Words>1060</Words>
  <Application>Microsoft Macintosh PowerPoint</Application>
  <PresentationFormat>On-screen Show (4:3)</PresentationFormat>
  <Paragraphs>168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NikLecture1</vt:lpstr>
      <vt:lpstr>Data Warehousing for Business Intelligence</vt:lpstr>
      <vt:lpstr>How to design a display</vt:lpstr>
      <vt:lpstr>Slide 3</vt:lpstr>
      <vt:lpstr>Slide 4</vt:lpstr>
      <vt:lpstr>1 – Keep it to a single screen</vt:lpstr>
      <vt:lpstr>Slide 6</vt:lpstr>
      <vt:lpstr>2 – Supply context for the data</vt:lpstr>
      <vt:lpstr>Slide 8</vt:lpstr>
      <vt:lpstr>3 – Display sensible detail and precision</vt:lpstr>
      <vt:lpstr>Slide 10</vt:lpstr>
      <vt:lpstr>4 – Display the right measures</vt:lpstr>
      <vt:lpstr>Slide 12</vt:lpstr>
      <vt:lpstr>5 – Choose appropriate design media</vt:lpstr>
      <vt:lpstr>Slide 14</vt:lpstr>
      <vt:lpstr>6 – Avoid meaningless variety</vt:lpstr>
      <vt:lpstr>Slide 16</vt:lpstr>
      <vt:lpstr>7 – Design your display media carefully</vt:lpstr>
      <vt:lpstr>Slide 18</vt:lpstr>
      <vt:lpstr>8 – Encode quantitative data accurately</vt:lpstr>
      <vt:lpstr>Slide 20</vt:lpstr>
      <vt:lpstr>9 – Arrange the data carefully</vt:lpstr>
      <vt:lpstr>Slide 22</vt:lpstr>
      <vt:lpstr>10 – Highlight data effectively</vt:lpstr>
      <vt:lpstr>Slide 24</vt:lpstr>
      <vt:lpstr>Slide 25</vt:lpstr>
      <vt:lpstr>11 – Decoration isn’t necessary</vt:lpstr>
      <vt:lpstr>12 – Use colour carefully</vt:lpstr>
      <vt:lpstr>13 – Try to make it look attractive</vt:lpstr>
      <vt:lpstr>The 13 principles</vt:lpstr>
      <vt:lpstr>Looking ahead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Dr Nik Whitehead</cp:lastModifiedBy>
  <cp:revision>276</cp:revision>
  <dcterms:created xsi:type="dcterms:W3CDTF">2011-09-13T10:27:46Z</dcterms:created>
  <dcterms:modified xsi:type="dcterms:W3CDTF">2012-07-19T14:15:40Z</dcterms:modified>
</cp:coreProperties>
</file>