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F5E55-22CF-8875-1FB6-EEE3940523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C7313F-7297-438C-4CF6-7DFB0B3F15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85A4E5-36CD-F791-7111-591856209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F56F4-B106-B349-985B-CCDEC9685E6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0D0B8-00BD-C4F9-F453-48CF2BFDB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40903-8FB8-355C-DEEC-DF73C3613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3306-A0C5-F44E-94AE-CD7FC22CAF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35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0D77D-6AF5-707E-9244-007A1F682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E1472-4814-514D-CDF9-C9FBAC4C98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B9FAE4-AFF1-6C40-9237-85DF74CA71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F56F4-B106-B349-985B-CCDEC9685E6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D942E2-5252-E002-794D-3B8DD9833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5C594-1CDF-1F2B-D8E9-BA1429706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3306-A0C5-F44E-94AE-CD7FC22CAF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227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8042C-2A8C-F418-DFCF-A04C96981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87F9A5-0C77-E080-5D4E-0EE6295471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A879BE-4A38-4F1E-B08C-25A719866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F56F4-B106-B349-985B-CCDEC9685E6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C3BAE4-0000-DBCE-0FC8-66F2919F7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3E129C-2B02-9A7F-6E72-BD1F773FE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3306-A0C5-F44E-94AE-CD7FC22CAF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702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A7184-02A0-D70F-C751-21297C2A5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519A1-4A4D-002B-2328-9EAA2A4F2F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30FC51-FEEC-7FBB-754C-CD75727750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220BEC-44A0-C6EC-3480-7ED119AD5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F56F4-B106-B349-985B-CCDEC9685E6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EBAF4-0963-0DEF-ECCB-1EE66CB6E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DC2C5-0DE8-D85E-0D6A-3D42D5B7E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3306-A0C5-F44E-94AE-CD7FC22CAF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171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3F29E-23E6-A856-9EFE-D86CF1523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EF2E57-252D-4759-C779-0B3705729A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8831A6-83A8-8C0F-DFDE-9263CB06E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71EA89-E97B-6956-4390-9275B62BB4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EF3D6F-7725-B6B7-6B71-31BFFCD4E9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0265FE-7006-23C0-373B-1CA8EFA99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F56F4-B106-B349-985B-CCDEC9685E6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114101-4859-1E82-7DD9-7B90BF578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A76B06-8E42-61D8-475A-B36C05B22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3306-A0C5-F44E-94AE-CD7FC22CAF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750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64749-B167-DF0B-601D-9DFD58BA3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9D44C2-914A-A96F-4FA0-94167EB65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F56F4-B106-B349-985B-CCDEC9685E6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7352CA-E200-97FF-EDA2-7931736AE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9F407-F67A-DF14-9E61-D501FC374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3306-A0C5-F44E-94AE-CD7FC22CAF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257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897ECE-22EB-4472-14C6-1C92ABB29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F56F4-B106-B349-985B-CCDEC9685E6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DA72FC-E188-576E-5E41-FE7387C81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F88205-40B7-7C55-4FBC-0D7B5ECD3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3306-A0C5-F44E-94AE-CD7FC22CAF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874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541FA-1321-0BC6-FB5B-02DACB0AD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39010-4345-2BA9-FE79-E5E966F36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1847A5-0275-F980-6384-ED80F14462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62C6B2-57E3-9A7A-8576-BCD88630D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F56F4-B106-B349-985B-CCDEC9685E6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1E7B33-59B6-7C47-DA9E-EDA639C8C6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3A805-B0E2-9F89-167C-3DA1B3CA5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3306-A0C5-F44E-94AE-CD7FC22CAF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623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C2458-0E34-598C-F4D5-C8714CB1D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183B75-1F2B-1C0F-8673-18CB2A04C9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037861-3A36-C8ED-790B-1A9A286E13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8183E0-8265-8269-B5E2-93A7F1089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F56F4-B106-B349-985B-CCDEC9685E6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E5BEC7-DB9A-C992-CABF-F3C36DCD5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AE34F2-0AF5-0E83-098A-75E1C1E95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3306-A0C5-F44E-94AE-CD7FC22CAF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21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FE4D7-CB5F-78F3-F491-86C097D35B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B2BA3A-CEFB-2841-A466-5D92476890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942E4-41EE-F489-D9E9-C4BB09385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F56F4-B106-B349-985B-CCDEC9685E6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82191D-7DE5-786B-2235-41E348ABD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B7436-EAC5-5B9D-94B2-382785E9F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3306-A0C5-F44E-94AE-CD7FC22CAF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100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91D02B-0920-F57D-308D-AB7DF97AA6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030EF2-3CC2-9CFD-F2BE-FB89E45142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8844D-026E-83B3-6B6F-1208C5EFE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F56F4-B106-B349-985B-CCDEC9685E6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2F1BA4-6BCE-DB7E-1AD4-7DD3FC8C1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65405D-0145-A31A-1729-12B5FAFE5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3306-A0C5-F44E-94AE-CD7FC22CAF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022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07DEC4-3CDA-2CC1-F274-106D5ABCC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27CC31-BEEB-2C80-A7EF-D77C7C0E61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A2663-0ADD-21BB-BE2B-01ED49B858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2F56F4-B106-B349-985B-CCDEC9685E6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88D811-5D82-4CE5-F34C-7E4CD372AD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5A5C4A-0EF5-E3DD-5FDD-AF13FE685D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453306-A0C5-F44E-94AE-CD7FC22CAF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874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06F3C0-B339-DB52-E03D-8D6A040C1B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5458" y="772098"/>
            <a:ext cx="4635135" cy="750842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540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Fisa_Bakes</a:t>
            </a:r>
            <a:endParaRPr lang="en-US" sz="540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8D66ED-AAB4-74D4-D024-18C59371A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4950" y="1987099"/>
            <a:ext cx="5494951" cy="3347962"/>
          </a:xfrm>
        </p:spPr>
        <p:txBody>
          <a:bodyPr>
            <a:normAutofit/>
          </a:bodyPr>
          <a:lstStyle/>
          <a:p>
            <a:pPr algn="l"/>
            <a:r>
              <a:rPr lang="en-US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Title: Enterprise and </a:t>
            </a:r>
            <a:r>
              <a:rPr lang="en-US" sz="20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Entreprenurship</a:t>
            </a:r>
            <a:r>
              <a:rPr lang="en-US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20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 LCLM 4006</a:t>
            </a:r>
            <a:endParaRPr lang="en-GB" sz="20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Assessment: Component 1</a:t>
            </a:r>
            <a:endParaRPr lang="en-GB" sz="20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</a:t>
            </a:r>
            <a:r>
              <a:rPr lang="en-US" sz="20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Nafisa</a:t>
            </a:r>
            <a:r>
              <a:rPr lang="en-US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Ali Hussain</a:t>
            </a:r>
            <a:endParaRPr lang="en-GB" sz="20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Number: 2505672</a:t>
            </a:r>
            <a:endParaRPr lang="en-GB" sz="20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Lecturer’s Name: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Mucahit</a:t>
            </a: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Ozden</a:t>
            </a:r>
            <a:endParaRPr lang="en-GB" sz="20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sz="10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F61FD2-94A7-8B32-A56C-9520AEAF70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727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5" name="Graphic 4" descr="Cupcake with solid fill">
            <a:extLst>
              <a:ext uri="{FF2B5EF4-FFF2-40B4-BE49-F238E27FC236}">
                <a16:creationId xmlns:a16="http://schemas.microsoft.com/office/drawing/2014/main" id="{4064F587-10A1-7059-91FD-A25301D9FE3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96961" y="670395"/>
            <a:ext cx="834185" cy="834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271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030005-2342-BE1D-3E75-284675644E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79" r="17242"/>
          <a:stretch>
            <a:fillRect/>
          </a:stretch>
        </p:blipFill>
        <p:spPr>
          <a:xfrm>
            <a:off x="680483" y="685792"/>
            <a:ext cx="2931299" cy="54864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11782" y="685800"/>
            <a:ext cx="4994335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4A1999-8DB2-71F1-A134-F2ACE6EF2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9396" y="1084521"/>
            <a:ext cx="4019107" cy="1292027"/>
          </a:xfrm>
        </p:spPr>
        <p:txBody>
          <a:bodyPr anchor="b">
            <a:normAutofit/>
          </a:bodyPr>
          <a:lstStyle/>
          <a:p>
            <a:pPr algn="ctr"/>
            <a:r>
              <a:rPr lang="en-GB" sz="2800" b="1" u="sng">
                <a:solidFill>
                  <a:srgbClr val="595959"/>
                </a:solidFill>
              </a:rPr>
              <a:t>My Business Idea </a:t>
            </a:r>
            <a:endParaRPr lang="en-US" sz="2800" b="1" u="sng">
              <a:solidFill>
                <a:srgbClr val="59595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BDAD3-06F2-8934-F0AB-4E45C52247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0661" y="2678654"/>
            <a:ext cx="3976577" cy="3137355"/>
          </a:xfrm>
        </p:spPr>
        <p:txBody>
          <a:bodyPr anchor="t">
            <a:normAutofit/>
          </a:bodyPr>
          <a:lstStyle/>
          <a:p>
            <a:pPr algn="ctr"/>
            <a:r>
              <a:rPr lang="en-GB" sz="1100">
                <a:solidFill>
                  <a:srgbClr val="595959"/>
                </a:solidFill>
              </a:rPr>
              <a:t> </a:t>
            </a:r>
            <a:r>
              <a:rPr lang="en-GB" sz="1100" b="0" i="0">
                <a:solidFill>
                  <a:srgbClr val="59595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 sell: Handmade cakes, biscuits, treats, and custom orders. I also do dietary-friendly options like gluten-free, vegan, and nut-free.</a:t>
            </a:r>
            <a:endParaRPr lang="en-GB" sz="1100" b="0" i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b="0" i="0">
                <a:solidFill>
                  <a:srgbClr val="59595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makes me different: Every item is made fresh to order. I mix classic recipes with flavours from my heritage, and I’m happy to tailor designs and ingredients exactly to what customers want.</a:t>
            </a:r>
            <a:endParaRPr lang="en-GB" sz="1100" b="0" i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b="0" i="0">
                <a:solidFill>
                  <a:srgbClr val="59595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it’s run: I will start as a Sole Trader. I will manage all baking and orders myself at first, and plan to add extra help when orders grow. I will follow all UK food safety and business rules fully.</a:t>
            </a:r>
          </a:p>
          <a:p>
            <a:pPr marL="0" indent="0" algn="ctr">
              <a:buNone/>
            </a:pPr>
            <a:endParaRPr lang="en-GB" sz="1100" b="0" i="0">
              <a:solidFill>
                <a:srgbClr val="59595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100" b="0" i="0">
                <a:solidFill>
                  <a:srgbClr val="59595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“I want to make beautiful, tasty baked goods that feel personal — something you can’t get from big shops. I’ll run it simply from home, following all the rules to keep customers safe.”</a:t>
            </a:r>
            <a:endParaRPr lang="en-GB" sz="1100">
              <a:solidFill>
                <a:srgbClr val="59595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31D630-63BD-006B-92EE-2798593451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32" r="21047"/>
          <a:stretch>
            <a:fillRect/>
          </a:stretch>
        </p:blipFill>
        <p:spPr>
          <a:xfrm>
            <a:off x="8606117" y="685808"/>
            <a:ext cx="2905400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387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13CBF-B26B-C75F-CCAA-D2DD0EFEC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u="sng"/>
              <a:t>Key PESTEL Factors</a:t>
            </a:r>
            <a:endParaRPr lang="en-US" sz="5400" b="1" u="sng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D3792-9C26-573F-8C17-8C54069CE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I’ve selected the 3 most relevant factors for baking business:</a:t>
            </a:r>
          </a:p>
          <a:p>
            <a:pPr marL="342900" indent="-342900">
              <a:buAutoNum type="arabicPeriod"/>
            </a:pPr>
            <a:r>
              <a:rPr lang="en-GB" sz="12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Legal: I have to follow UK food hygiene rules, clear allergen labelling laws, and small business tax rules. This builds trust and keeps everything legal.</a:t>
            </a:r>
            <a:br>
              <a:rPr lang="en-GB" sz="120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2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Social: More people now want homemade, local, and dietary-specific food. They also like supporting small, independent businesses.</a:t>
            </a:r>
            <a:br>
              <a:rPr lang="en-GB" sz="120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2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Economic: Running from home keeps costs low, so I can keep prices fair while still making a profit.</a:t>
            </a:r>
            <a:br>
              <a:rPr lang="en-GB" sz="120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“These are the main things that affect my business — following the law is most important, and people’s interest in local, homemade food gives me a good chance to succeed.”</a:t>
            </a:r>
            <a:endParaRPr lang="en-GB" sz="1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200"/>
          </a:p>
        </p:txBody>
      </p:sp>
      <p:pic>
        <p:nvPicPr>
          <p:cNvPr id="4" name="Picture 3" descr="How to Conduct a Consumer Trends Analysis (Guide)">
            <a:extLst>
              <a:ext uri="{FF2B5EF4-FFF2-40B4-BE49-F238E27FC236}">
                <a16:creationId xmlns:a16="http://schemas.microsoft.com/office/drawing/2014/main" id="{CBA50096-609C-DE15-C3E3-2B72F602FC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31521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A773E-8AC2-68D4-D88E-BD23D0FCB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 u="sng"/>
              <a:t>Key Marketing Strategies </a:t>
            </a:r>
            <a:endParaRPr lang="en-US" sz="5400" b="1" u="sng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6AA9A-FCD8-17A3-8F9B-2CD5EECBC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342900" indent="-342900">
              <a:buAutoNum type="arabicPeriod"/>
            </a:pPr>
            <a:r>
              <a:rPr lang="en-GB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Media &amp; Local Connections</a:t>
            </a:r>
            <a:endParaRPr lang="en-GB" sz="1500" b="0" i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Share clear photos and short videos of my bakes on Instagram and Facebook</a:t>
            </a:r>
          </a:p>
          <a:p>
            <a:r>
              <a:rPr lang="en-GB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Post about custom orders, seasonal treats, and dietary options</a:t>
            </a:r>
          </a:p>
          <a:p>
            <a:r>
              <a:rPr lang="en-GB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Tag local areas and groups to reach people in Cambridgeshire and nearby towns</a:t>
            </a:r>
            <a:endParaRPr lang="en-GB" sz="1500" b="0" i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 with wedding planners, venues, and party organisers for referrals</a:t>
            </a: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 Building Local &amp; Repeat Business</a:t>
            </a: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Attend village fairs, food markets, and community events to show samples</a:t>
            </a: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Offer a small discount for first orders and for customers who come back</a:t>
            </a:r>
            <a:endParaRPr lang="en-GB" sz="1500" b="0" i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 happy customers to leave reviews and tell friends and family</a:t>
            </a: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Share updates and special offers through a simple email or WhatsApp list</a:t>
            </a:r>
            <a:endParaRPr lang="en-GB" sz="15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500"/>
          </a:p>
        </p:txBody>
      </p:sp>
      <p:pic>
        <p:nvPicPr>
          <p:cNvPr id="4" name="Picture 3" descr="Marketing Strategy Free Stock Photo - Public Domain Pictures">
            <a:extLst>
              <a:ext uri="{FF2B5EF4-FFF2-40B4-BE49-F238E27FC236}">
                <a16:creationId xmlns:a16="http://schemas.microsoft.com/office/drawing/2014/main" id="{7B194049-FEDB-39E4-4219-3C2222D2A7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18" r="-2" b="-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589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CF3B9-1CF3-4317-1B73-715B7EA31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366" y="609600"/>
            <a:ext cx="4267200" cy="1351472"/>
          </a:xfrm>
        </p:spPr>
        <p:txBody>
          <a:bodyPr>
            <a:normAutofit/>
          </a:bodyPr>
          <a:lstStyle/>
          <a:p>
            <a:pPr algn="ctr"/>
            <a:r>
              <a:rPr lang="en-GB" b="1" u="sng">
                <a:solidFill>
                  <a:schemeClr val="tx1">
                    <a:lumMod val="85000"/>
                    <a:lumOff val="15000"/>
                  </a:schemeClr>
                </a:solidFill>
              </a:rPr>
              <a:t>Costs &amp; Money Needed</a:t>
            </a:r>
            <a:endParaRPr lang="en-US" b="1" u="sng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 descr="Blue scheduled pillbox">
            <a:extLst>
              <a:ext uri="{FF2B5EF4-FFF2-40B4-BE49-F238E27FC236}">
                <a16:creationId xmlns:a16="http://schemas.microsoft.com/office/drawing/2014/main" id="{3CD82F8B-C462-2CCF-C0C7-A2CD842545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55" r="38674" b="-2"/>
          <a:stretch>
            <a:fillRect/>
          </a:stretch>
        </p:blipFill>
        <p:spPr>
          <a:xfrm>
            <a:off x="3" y="1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FEC87-9BCE-7F91-0353-BC6D98214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8966" y="2147357"/>
            <a:ext cx="3810000" cy="4101042"/>
          </a:xfrm>
        </p:spPr>
        <p:txBody>
          <a:bodyPr>
            <a:normAutofit/>
          </a:bodyPr>
          <a:lstStyle/>
          <a:p>
            <a:r>
              <a:rPr lang="en-GB" sz="1100" b="0" i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Total funding needed: £650</a:t>
            </a:r>
          </a:p>
          <a:p>
            <a:pPr marL="0" indent="0">
              <a:buNone/>
            </a:pPr>
            <a:b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100" b="0" i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◦ Equipment: £300 – essential baking tins, tools, decorating supplies</a:t>
            </a:r>
          </a:p>
          <a:p>
            <a:pPr marL="0" indent="0">
              <a:buNone/>
            </a:pPr>
            <a:b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100" b="0" i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◦ Ingredients &amp; packaging: £120 – stock for first orders + boxes/labels</a:t>
            </a:r>
          </a:p>
          <a:p>
            <a:pPr marL="0" indent="0">
              <a:buNone/>
            </a:pPr>
            <a:b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100" b="0" i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◦ Legal &amp; insurance: £80 – food hygiene registration + public liability insurance</a:t>
            </a:r>
            <a:b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>
              <a:buNone/>
            </a:pPr>
            <a:r>
              <a:rPr lang="en-GB" sz="1100" b="0" i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100" b="0" i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◦ Marketing: £100 – business cards, social media, event materials</a:t>
            </a:r>
            <a:b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>
              <a:solidFill>
                <a:schemeClr val="tx1">
                  <a:lumMod val="85000"/>
                  <a:lumOff val="1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0" i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100" b="0" i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◦ Contingency: £50 – extra for unexpected small costs</a:t>
            </a:r>
            <a:b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0" i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No shop rent = very low ongoing running costs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1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Picture 3" descr="Money Cost in Economics: Cost Analysis, Examples &amp; More">
            <a:extLst>
              <a:ext uri="{FF2B5EF4-FFF2-40B4-BE49-F238E27FC236}">
                <a16:creationId xmlns:a16="http://schemas.microsoft.com/office/drawing/2014/main" id="{491238FB-61F5-B8A6-EBF2-360AE87FE0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23" r="33480"/>
          <a:stretch>
            <a:fillRect/>
          </a:stretch>
        </p:blipFill>
        <p:spPr>
          <a:xfrm>
            <a:off x="8580467" y="10"/>
            <a:ext cx="3611533" cy="6857990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03784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C249BF-8E55-31FB-D995-0A203A925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070149"/>
            <a:ext cx="8959893" cy="1004836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b="1" u="sng">
                <a:solidFill>
                  <a:srgbClr val="595959"/>
                </a:solidFill>
              </a:rPr>
              <a:t>Summary &amp; Closing</a:t>
            </a:r>
            <a:endParaRPr lang="en-US" sz="3200" b="1" u="sng">
              <a:solidFill>
                <a:srgbClr val="595959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8B379-47DE-7676-3B28-579ADE5F5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054" y="2768321"/>
            <a:ext cx="8959892" cy="282854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900" b="0" i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b="0" i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Content:</a:t>
            </a:r>
          </a:p>
          <a:p>
            <a:pPr marL="0" indent="0">
              <a:buNone/>
            </a:pPr>
            <a:endParaRPr lang="en-GB" sz="1900" b="0" i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>
                <a:solidFill>
                  <a:schemeClr val="tx1">
                    <a:lumMod val="65000"/>
                    <a:lumOff val="35000"/>
                  </a:schemeClr>
                </a:solidFill>
                <a:latin typeface=".SFUI-Regular"/>
              </a:rPr>
              <a:t>	</a:t>
            </a:r>
            <a:r>
              <a:rPr lang="en-GB" sz="1900" b="0" i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.SFUI-Regular"/>
              </a:rPr>
              <a:t>• A</a:t>
            </a:r>
            <a:r>
              <a:rPr lang="en-GB" sz="1900" b="0" i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sustainable, customer-focused home baking business with clear USPs</a:t>
            </a:r>
          </a:p>
          <a:p>
            <a:pPr marL="0" indent="0">
              <a:buNone/>
            </a:pPr>
            <a:r>
              <a:rPr lang="en-GB" sz="190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900" b="0" i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Strong market opportunity supported by external trends</a:t>
            </a:r>
            <a:endParaRPr lang="en-GB" sz="190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b="0" i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	• Low start-up costs and simple, effective marketing</a:t>
            </a:r>
            <a:br>
              <a:rPr lang="en-GB" sz="19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900" b="0" i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Ready to launch and grow steadily</a:t>
            </a:r>
            <a:endParaRPr lang="en-GB" sz="1900">
              <a:solidFill>
                <a:schemeClr val="tx1">
                  <a:lumMod val="65000"/>
                  <a:lumOff val="3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9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7527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Fisa_Bakes</vt:lpstr>
      <vt:lpstr>My Business Idea </vt:lpstr>
      <vt:lpstr>Key PESTEL Factors</vt:lpstr>
      <vt:lpstr>Key Marketing Strategies </vt:lpstr>
      <vt:lpstr>Costs &amp; Money Needed</vt:lpstr>
      <vt:lpstr>Summary &amp; Closing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Fisa_Bakes</dc:title>
  <dc:creator>Nafisa Ali Hussain (2505672)</dc:creator>
  <cp:lastModifiedBy>Nafisa Ali Hussain (2505672)</cp:lastModifiedBy>
  <cp:revision>1</cp:revision>
  <dcterms:created xsi:type="dcterms:W3CDTF">2026-07-13T20:05:21Z</dcterms:created>
  <dcterms:modified xsi:type="dcterms:W3CDTF">2026-07-13T21:05:18Z</dcterms:modified>
</cp:coreProperties>
</file>