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1AF237-D6B7-4711-9701-1824DF94EBA9}" v="97" dt="2026-06-25T06:57:45.213"/>
    <p1510:client id="{9777796E-0197-4372-9A06-6D2E46F346B7}" v="28" dt="2026-06-26T16:03:40.276"/>
    <p1510:client id="{9F93F71D-199C-4E1F-BC93-1FDD5DEC5CEF}" v="31" dt="2026-06-25T07:16:22.9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Naica" userId="c17082168d7416ba" providerId="Windows Live" clId="Web-{401AF237-D6B7-4711-9701-1824DF94EBA9}"/>
    <pc:docChg chg="modSld">
      <pc:chgData name="Daniel Naica" userId="c17082168d7416ba" providerId="Windows Live" clId="Web-{401AF237-D6B7-4711-9701-1824DF94EBA9}" dt="2026-06-25T06:57:45.213" v="103"/>
      <pc:docMkLst>
        <pc:docMk/>
      </pc:docMkLst>
      <pc:sldChg chg="modSp">
        <pc:chgData name="Daniel Naica" userId="c17082168d7416ba" providerId="Windows Live" clId="Web-{401AF237-D6B7-4711-9701-1824DF94EBA9}" dt="2026-06-25T06:52:18.970" v="36" actId="20577"/>
        <pc:sldMkLst>
          <pc:docMk/>
          <pc:sldMk cId="0" sldId="256"/>
        </pc:sldMkLst>
        <pc:spChg chg="mod">
          <ac:chgData name="Daniel Naica" userId="c17082168d7416ba" providerId="Windows Live" clId="Web-{401AF237-D6B7-4711-9701-1824DF94EBA9}" dt="2026-06-25T06:52:18.970" v="36" actId="20577"/>
          <ac:spMkLst>
            <pc:docMk/>
            <pc:sldMk cId="0" sldId="256"/>
            <ac:spMk id="12" creationId="{00000000-0000-0000-0000-000000000000}"/>
          </ac:spMkLst>
        </pc:spChg>
        <pc:spChg chg="mod">
          <ac:chgData name="Daniel Naica" userId="c17082168d7416ba" providerId="Windows Live" clId="Web-{401AF237-D6B7-4711-9701-1824DF94EBA9}" dt="2026-06-25T06:52:05.282" v="18" actId="20577"/>
          <ac:spMkLst>
            <pc:docMk/>
            <pc:sldMk cId="0" sldId="256"/>
            <ac:spMk id="14" creationId="{00000000-0000-0000-0000-000000000000}"/>
          </ac:spMkLst>
        </pc:spChg>
      </pc:sldChg>
      <pc:sldChg chg="delSp modSp">
        <pc:chgData name="Daniel Naica" userId="c17082168d7416ba" providerId="Windows Live" clId="Web-{401AF237-D6B7-4711-9701-1824DF94EBA9}" dt="2026-06-25T06:56:49.149" v="96"/>
        <pc:sldMkLst>
          <pc:docMk/>
          <pc:sldMk cId="0" sldId="257"/>
        </pc:sldMkLst>
        <pc:spChg chg="del mod">
          <ac:chgData name="Daniel Naica" userId="c17082168d7416ba" providerId="Windows Live" clId="Web-{401AF237-D6B7-4711-9701-1824DF94EBA9}" dt="2026-06-25T06:56:41.164" v="95"/>
          <ac:spMkLst>
            <pc:docMk/>
            <pc:sldMk cId="0" sldId="257"/>
            <ac:spMk id="9" creationId="{00000000-0000-0000-0000-000000000000}"/>
          </ac:spMkLst>
        </pc:spChg>
        <pc:spChg chg="del mod">
          <ac:chgData name="Daniel Naica" userId="c17082168d7416ba" providerId="Windows Live" clId="Web-{401AF237-D6B7-4711-9701-1824DF94EBA9}" dt="2026-06-25T06:56:34.086" v="93"/>
          <ac:spMkLst>
            <pc:docMk/>
            <pc:sldMk cId="0" sldId="257"/>
            <ac:spMk id="10" creationId="{00000000-0000-0000-0000-000000000000}"/>
          </ac:spMkLst>
        </pc:spChg>
        <pc:spChg chg="del mod">
          <ac:chgData name="Daniel Naica" userId="c17082168d7416ba" providerId="Windows Live" clId="Web-{401AF237-D6B7-4711-9701-1824DF94EBA9}" dt="2026-06-25T06:56:49.149" v="96"/>
          <ac:spMkLst>
            <pc:docMk/>
            <pc:sldMk cId="0" sldId="257"/>
            <ac:spMk id="38" creationId="{00000000-0000-0000-0000-000000000000}"/>
          </ac:spMkLst>
        </pc:spChg>
      </pc:sldChg>
      <pc:sldChg chg="delSp modSp">
        <pc:chgData name="Daniel Naica" userId="c17082168d7416ba" providerId="Windows Live" clId="Web-{401AF237-D6B7-4711-9701-1824DF94EBA9}" dt="2026-06-25T06:57:02.196" v="97"/>
        <pc:sldMkLst>
          <pc:docMk/>
          <pc:sldMk cId="0" sldId="258"/>
        </pc:sldMkLst>
        <pc:spChg chg="del">
          <ac:chgData name="Daniel Naica" userId="c17082168d7416ba" providerId="Windows Live" clId="Web-{401AF237-D6B7-4711-9701-1824DF94EBA9}" dt="2026-06-25T06:57:02.196" v="97"/>
          <ac:spMkLst>
            <pc:docMk/>
            <pc:sldMk cId="0" sldId="258"/>
            <ac:spMk id="35" creationId="{00000000-0000-0000-0000-000000000000}"/>
          </ac:spMkLst>
        </pc:spChg>
        <pc:spChg chg="mod">
          <ac:chgData name="Daniel Naica" userId="c17082168d7416ba" providerId="Windows Live" clId="Web-{401AF237-D6B7-4711-9701-1824DF94EBA9}" dt="2026-06-25T06:52:43.049" v="41" actId="20577"/>
          <ac:spMkLst>
            <pc:docMk/>
            <pc:sldMk cId="0" sldId="258"/>
            <ac:spMk id="36" creationId="{00000000-0000-0000-0000-000000000000}"/>
          </ac:spMkLst>
        </pc:spChg>
      </pc:sldChg>
      <pc:sldChg chg="delSp modSp">
        <pc:chgData name="Daniel Naica" userId="c17082168d7416ba" providerId="Windows Live" clId="Web-{401AF237-D6B7-4711-9701-1824DF94EBA9}" dt="2026-06-25T06:57:07.462" v="98"/>
        <pc:sldMkLst>
          <pc:docMk/>
          <pc:sldMk cId="0" sldId="259"/>
        </pc:sldMkLst>
        <pc:spChg chg="del mod">
          <ac:chgData name="Daniel Naica" userId="c17082168d7416ba" providerId="Windows Live" clId="Web-{401AF237-D6B7-4711-9701-1824DF94EBA9}" dt="2026-06-25T06:56:05.523" v="92"/>
          <ac:spMkLst>
            <pc:docMk/>
            <pc:sldMk cId="0" sldId="259"/>
            <ac:spMk id="9" creationId="{00000000-0000-0000-0000-000000000000}"/>
          </ac:spMkLst>
        </pc:spChg>
        <pc:spChg chg="mod">
          <ac:chgData name="Daniel Naica" userId="c17082168d7416ba" providerId="Windows Live" clId="Web-{401AF237-D6B7-4711-9701-1824DF94EBA9}" dt="2026-06-25T06:55:55.694" v="89" actId="14100"/>
          <ac:spMkLst>
            <pc:docMk/>
            <pc:sldMk cId="0" sldId="259"/>
            <ac:spMk id="10" creationId="{00000000-0000-0000-0000-000000000000}"/>
          </ac:spMkLst>
        </pc:spChg>
        <pc:spChg chg="del">
          <ac:chgData name="Daniel Naica" userId="c17082168d7416ba" providerId="Windows Live" clId="Web-{401AF237-D6B7-4711-9701-1824DF94EBA9}" dt="2026-06-25T06:56:01.538" v="91"/>
          <ac:spMkLst>
            <pc:docMk/>
            <pc:sldMk cId="0" sldId="259"/>
            <ac:spMk id="44" creationId="{00000000-0000-0000-0000-000000000000}"/>
          </ac:spMkLst>
        </pc:spChg>
        <pc:spChg chg="del mod">
          <ac:chgData name="Daniel Naica" userId="c17082168d7416ba" providerId="Windows Live" clId="Web-{401AF237-D6B7-4711-9701-1824DF94EBA9}" dt="2026-06-25T06:57:07.462" v="98"/>
          <ac:spMkLst>
            <pc:docMk/>
            <pc:sldMk cId="0" sldId="259"/>
            <ac:spMk id="45" creationId="{00000000-0000-0000-0000-000000000000}"/>
          </ac:spMkLst>
        </pc:spChg>
      </pc:sldChg>
      <pc:sldChg chg="delSp modSp">
        <pc:chgData name="Daniel Naica" userId="c17082168d7416ba" providerId="Windows Live" clId="Web-{401AF237-D6B7-4711-9701-1824DF94EBA9}" dt="2026-06-25T06:57:12.556" v="99"/>
        <pc:sldMkLst>
          <pc:docMk/>
          <pc:sldMk cId="0" sldId="260"/>
        </pc:sldMkLst>
        <pc:spChg chg="del">
          <ac:chgData name="Daniel Naica" userId="c17082168d7416ba" providerId="Windows Live" clId="Web-{401AF237-D6B7-4711-9701-1824DF94EBA9}" dt="2026-06-25T06:54:19.051" v="61"/>
          <ac:spMkLst>
            <pc:docMk/>
            <pc:sldMk cId="0" sldId="260"/>
            <ac:spMk id="9" creationId="{00000000-0000-0000-0000-000000000000}"/>
          </ac:spMkLst>
        </pc:spChg>
        <pc:spChg chg="mod">
          <ac:chgData name="Daniel Naica" userId="c17082168d7416ba" providerId="Windows Live" clId="Web-{401AF237-D6B7-4711-9701-1824DF94EBA9}" dt="2026-06-25T06:51:06.531" v="1" actId="20577"/>
          <ac:spMkLst>
            <pc:docMk/>
            <pc:sldMk cId="0" sldId="260"/>
            <ac:spMk id="10" creationId="{00000000-0000-0000-0000-000000000000}"/>
          </ac:spMkLst>
        </pc:spChg>
        <pc:spChg chg="del mod">
          <ac:chgData name="Daniel Naica" userId="c17082168d7416ba" providerId="Windows Live" clId="Web-{401AF237-D6B7-4711-9701-1824DF94EBA9}" dt="2026-06-25T06:57:12.556" v="99"/>
          <ac:spMkLst>
            <pc:docMk/>
            <pc:sldMk cId="0" sldId="260"/>
            <ac:spMk id="31" creationId="{00000000-0000-0000-0000-000000000000}"/>
          </ac:spMkLst>
        </pc:spChg>
      </pc:sldChg>
      <pc:sldChg chg="delSp modSp">
        <pc:chgData name="Daniel Naica" userId="c17082168d7416ba" providerId="Windows Live" clId="Web-{401AF237-D6B7-4711-9701-1824DF94EBA9}" dt="2026-06-25T06:57:18.415" v="100"/>
        <pc:sldMkLst>
          <pc:docMk/>
          <pc:sldMk cId="0" sldId="261"/>
        </pc:sldMkLst>
        <pc:spChg chg="del mod">
          <ac:chgData name="Daniel Naica" userId="c17082168d7416ba" providerId="Windows Live" clId="Web-{401AF237-D6B7-4711-9701-1824DF94EBA9}" dt="2026-06-25T06:54:06.848" v="60"/>
          <ac:spMkLst>
            <pc:docMk/>
            <pc:sldMk cId="0" sldId="261"/>
            <ac:spMk id="30" creationId="{00000000-0000-0000-0000-000000000000}"/>
          </ac:spMkLst>
        </pc:spChg>
        <pc:spChg chg="mod">
          <ac:chgData name="Daniel Naica" userId="c17082168d7416ba" providerId="Windows Live" clId="Web-{401AF237-D6B7-4711-9701-1824DF94EBA9}" dt="2026-06-25T06:54:01.129" v="58" actId="20577"/>
          <ac:spMkLst>
            <pc:docMk/>
            <pc:sldMk cId="0" sldId="261"/>
            <ac:spMk id="31" creationId="{00000000-0000-0000-0000-000000000000}"/>
          </ac:spMkLst>
        </pc:spChg>
        <pc:spChg chg="del mod">
          <ac:chgData name="Daniel Naica" userId="c17082168d7416ba" providerId="Windows Live" clId="Web-{401AF237-D6B7-4711-9701-1824DF94EBA9}" dt="2026-06-25T06:57:18.415" v="100"/>
          <ac:spMkLst>
            <pc:docMk/>
            <pc:sldMk cId="0" sldId="261"/>
            <ac:spMk id="47" creationId="{00000000-0000-0000-0000-000000000000}"/>
          </ac:spMkLst>
        </pc:spChg>
      </pc:sldChg>
      <pc:sldChg chg="delSp modSp">
        <pc:chgData name="Daniel Naica" userId="c17082168d7416ba" providerId="Windows Live" clId="Web-{401AF237-D6B7-4711-9701-1824DF94EBA9}" dt="2026-06-25T06:57:25.837" v="101"/>
        <pc:sldMkLst>
          <pc:docMk/>
          <pc:sldMk cId="0" sldId="262"/>
        </pc:sldMkLst>
        <pc:spChg chg="del">
          <ac:chgData name="Daniel Naica" userId="c17082168d7416ba" providerId="Windows Live" clId="Web-{401AF237-D6B7-4711-9701-1824DF94EBA9}" dt="2026-06-25T06:51:27.422" v="3"/>
          <ac:spMkLst>
            <pc:docMk/>
            <pc:sldMk cId="0" sldId="262"/>
            <ac:spMk id="21" creationId="{00000000-0000-0000-0000-000000000000}"/>
          </ac:spMkLst>
        </pc:spChg>
        <pc:spChg chg="del mod">
          <ac:chgData name="Daniel Naica" userId="c17082168d7416ba" providerId="Windows Live" clId="Web-{401AF237-D6B7-4711-9701-1824DF94EBA9}" dt="2026-06-25T06:57:25.837" v="101"/>
          <ac:spMkLst>
            <pc:docMk/>
            <pc:sldMk cId="0" sldId="262"/>
            <ac:spMk id="22" creationId="{00000000-0000-0000-0000-000000000000}"/>
          </ac:spMkLst>
        </pc:spChg>
      </pc:sldChg>
      <pc:sldChg chg="delSp modSp">
        <pc:chgData name="Daniel Naica" userId="c17082168d7416ba" providerId="Windows Live" clId="Web-{401AF237-D6B7-4711-9701-1824DF94EBA9}" dt="2026-06-25T06:57:34.306" v="102"/>
        <pc:sldMkLst>
          <pc:docMk/>
          <pc:sldMk cId="0" sldId="263"/>
        </pc:sldMkLst>
        <pc:spChg chg="del">
          <ac:chgData name="Daniel Naica" userId="c17082168d7416ba" providerId="Windows Live" clId="Web-{401AF237-D6B7-4711-9701-1824DF94EBA9}" dt="2026-06-25T06:54:43.568" v="63"/>
          <ac:spMkLst>
            <pc:docMk/>
            <pc:sldMk cId="0" sldId="263"/>
            <ac:spMk id="9" creationId="{00000000-0000-0000-0000-000000000000}"/>
          </ac:spMkLst>
        </pc:spChg>
        <pc:spChg chg="del mod">
          <ac:chgData name="Daniel Naica" userId="c17082168d7416ba" providerId="Windows Live" clId="Web-{401AF237-D6B7-4711-9701-1824DF94EBA9}" dt="2026-06-25T06:54:39.177" v="62"/>
          <ac:spMkLst>
            <pc:docMk/>
            <pc:sldMk cId="0" sldId="263"/>
            <ac:spMk id="10" creationId="{00000000-0000-0000-0000-000000000000}"/>
          </ac:spMkLst>
        </pc:spChg>
        <pc:spChg chg="del mod">
          <ac:chgData name="Daniel Naica" userId="c17082168d7416ba" providerId="Windows Live" clId="Web-{401AF237-D6B7-4711-9701-1824DF94EBA9}" dt="2026-06-25T06:57:34.306" v="102"/>
          <ac:spMkLst>
            <pc:docMk/>
            <pc:sldMk cId="0" sldId="263"/>
            <ac:spMk id="39" creationId="{00000000-0000-0000-0000-000000000000}"/>
          </ac:spMkLst>
        </pc:spChg>
      </pc:sldChg>
      <pc:sldChg chg="delSp modSp">
        <pc:chgData name="Daniel Naica" userId="c17082168d7416ba" providerId="Windows Live" clId="Web-{401AF237-D6B7-4711-9701-1824DF94EBA9}" dt="2026-06-25T06:57:45.213" v="103"/>
        <pc:sldMkLst>
          <pc:docMk/>
          <pc:sldMk cId="0" sldId="264"/>
        </pc:sldMkLst>
        <pc:spChg chg="mod">
          <ac:chgData name="Daniel Naica" userId="c17082168d7416ba" providerId="Windows Live" clId="Web-{401AF237-D6B7-4711-9701-1824DF94EBA9}" dt="2026-06-25T06:54:54.552" v="64" actId="20577"/>
          <ac:spMkLst>
            <pc:docMk/>
            <pc:sldMk cId="0" sldId="264"/>
            <ac:spMk id="7" creationId="{00000000-0000-0000-0000-000000000000}"/>
          </ac:spMkLst>
        </pc:spChg>
        <pc:spChg chg="mod">
          <ac:chgData name="Daniel Naica" userId="c17082168d7416ba" providerId="Windows Live" clId="Web-{401AF237-D6B7-4711-9701-1824DF94EBA9}" dt="2026-06-25T06:53:17.753" v="48" actId="20577"/>
          <ac:spMkLst>
            <pc:docMk/>
            <pc:sldMk cId="0" sldId="264"/>
            <ac:spMk id="9" creationId="{00000000-0000-0000-0000-000000000000}"/>
          </ac:spMkLst>
        </pc:spChg>
        <pc:spChg chg="del">
          <ac:chgData name="Daniel Naica" userId="c17082168d7416ba" providerId="Windows Live" clId="Web-{401AF237-D6B7-4711-9701-1824DF94EBA9}" dt="2026-06-25T06:55:24.959" v="85"/>
          <ac:spMkLst>
            <pc:docMk/>
            <pc:sldMk cId="0" sldId="264"/>
            <ac:spMk id="10" creationId="{00000000-0000-0000-0000-000000000000}"/>
          </ac:spMkLst>
        </pc:spChg>
        <pc:spChg chg="del mod">
          <ac:chgData name="Daniel Naica" userId="c17082168d7416ba" providerId="Windows Live" clId="Web-{401AF237-D6B7-4711-9701-1824DF94EBA9}" dt="2026-06-25T06:57:45.213" v="103"/>
          <ac:spMkLst>
            <pc:docMk/>
            <pc:sldMk cId="0" sldId="264"/>
            <ac:spMk id="11" creationId="{00000000-0000-0000-0000-000000000000}"/>
          </ac:spMkLst>
        </pc:spChg>
        <pc:spChg chg="del mod">
          <ac:chgData name="Daniel Naica" userId="c17082168d7416ba" providerId="Windows Live" clId="Web-{401AF237-D6B7-4711-9701-1824DF94EBA9}" dt="2026-06-25T06:55:29.709" v="86"/>
          <ac:spMkLst>
            <pc:docMk/>
            <pc:sldMk cId="0" sldId="264"/>
            <ac:spMk id="13" creationId="{00000000-0000-0000-0000-000000000000}"/>
          </ac:spMkLst>
        </pc:spChg>
      </pc:sldChg>
    </pc:docChg>
  </pc:docChgLst>
  <pc:docChgLst>
    <pc:chgData name="Daniel Naica" userId="c17082168d7416ba" providerId="Windows Live" clId="Web-{9777796E-0197-4372-9A06-6D2E46F346B7}"/>
    <pc:docChg chg="modSld">
      <pc:chgData name="Daniel Naica" userId="c17082168d7416ba" providerId="Windows Live" clId="Web-{9777796E-0197-4372-9A06-6D2E46F346B7}" dt="2026-06-26T16:03:40.276" v="26" actId="14100"/>
      <pc:docMkLst>
        <pc:docMk/>
      </pc:docMkLst>
      <pc:sldChg chg="addSp delSp modSp">
        <pc:chgData name="Daniel Naica" userId="c17082168d7416ba" providerId="Windows Live" clId="Web-{9777796E-0197-4372-9A06-6D2E46F346B7}" dt="2026-06-26T16:03:40.276" v="26" actId="14100"/>
        <pc:sldMkLst>
          <pc:docMk/>
          <pc:sldMk cId="0" sldId="256"/>
        </pc:sldMkLst>
        <pc:spChg chg="mod">
          <ac:chgData name="Daniel Naica" userId="c17082168d7416ba" providerId="Windows Live" clId="Web-{9777796E-0197-4372-9A06-6D2E46F346B7}" dt="2026-06-26T16:03:15.651" v="23" actId="14100"/>
          <ac:spMkLst>
            <pc:docMk/>
            <pc:sldMk cId="0" sldId="256"/>
            <ac:spMk id="10" creationId="{00000000-0000-0000-0000-000000000000}"/>
          </ac:spMkLst>
        </pc:spChg>
        <pc:spChg chg="add del mod">
          <ac:chgData name="Daniel Naica" userId="c17082168d7416ba" providerId="Windows Live" clId="Web-{9777796E-0197-4372-9A06-6D2E46F346B7}" dt="2026-06-26T16:02:47.072" v="21"/>
          <ac:spMkLst>
            <pc:docMk/>
            <pc:sldMk cId="0" sldId="256"/>
            <ac:spMk id="16" creationId="{CFF0BBE9-642E-6493-7E6F-588B5DB8710B}"/>
          </ac:spMkLst>
        </pc:spChg>
        <pc:picChg chg="add mod">
          <ac:chgData name="Daniel Naica" userId="c17082168d7416ba" providerId="Windows Live" clId="Web-{9777796E-0197-4372-9A06-6D2E46F346B7}" dt="2026-06-26T16:03:40.276" v="26" actId="14100"/>
          <ac:picMkLst>
            <pc:docMk/>
            <pc:sldMk cId="0" sldId="256"/>
            <ac:picMk id="2" creationId="{6BB6E1D2-112D-6CB5-EF33-45D299DBE08F}"/>
          </ac:picMkLst>
        </pc:picChg>
        <pc:picChg chg="del">
          <ac:chgData name="Daniel Naica" userId="c17082168d7416ba" providerId="Windows Live" clId="Web-{9777796E-0197-4372-9A06-6D2E46F346B7}" dt="2026-06-26T15:57:34.659" v="0"/>
          <ac:picMkLst>
            <pc:docMk/>
            <pc:sldMk cId="0" sldId="256"/>
            <ac:picMk id="13" creationId="{00000000-0000-0000-0000-000000000000}"/>
          </ac:picMkLst>
        </pc:picChg>
      </pc:sldChg>
    </pc:docChg>
  </pc:docChgLst>
  <pc:docChgLst>
    <pc:chgData name="Daniel Naica" userId="c17082168d7416ba" providerId="Windows Live" clId="Web-{9F93F71D-199C-4E1F-BC93-1FDD5DEC5CEF}"/>
    <pc:docChg chg="modSld">
      <pc:chgData name="Daniel Naica" userId="c17082168d7416ba" providerId="Windows Live" clId="Web-{9F93F71D-199C-4E1F-BC93-1FDD5DEC5CEF}" dt="2026-06-25T07:16:22.928" v="31" actId="14100"/>
      <pc:docMkLst>
        <pc:docMk/>
      </pc:docMkLst>
      <pc:sldChg chg="modSp">
        <pc:chgData name="Daniel Naica" userId="c17082168d7416ba" providerId="Windows Live" clId="Web-{9F93F71D-199C-4E1F-BC93-1FDD5DEC5CEF}" dt="2026-06-25T07:10:23.106" v="4" actId="20577"/>
        <pc:sldMkLst>
          <pc:docMk/>
          <pc:sldMk cId="0" sldId="256"/>
        </pc:sldMkLst>
        <pc:spChg chg="mod">
          <ac:chgData name="Daniel Naica" userId="c17082168d7416ba" providerId="Windows Live" clId="Web-{9F93F71D-199C-4E1F-BC93-1FDD5DEC5CEF}" dt="2026-06-25T07:10:23.106" v="4" actId="20577"/>
          <ac:spMkLst>
            <pc:docMk/>
            <pc:sldMk cId="0" sldId="256"/>
            <ac:spMk id="12" creationId="{00000000-0000-0000-0000-000000000000}"/>
          </ac:spMkLst>
        </pc:spChg>
      </pc:sldChg>
      <pc:sldChg chg="modSp">
        <pc:chgData name="Daniel Naica" userId="c17082168d7416ba" providerId="Windows Live" clId="Web-{9F93F71D-199C-4E1F-BC93-1FDD5DEC5CEF}" dt="2026-06-25T07:16:22.928" v="31" actId="14100"/>
        <pc:sldMkLst>
          <pc:docMk/>
          <pc:sldMk cId="0" sldId="264"/>
        </pc:sldMkLst>
        <pc:spChg chg="mod">
          <ac:chgData name="Daniel Naica" userId="c17082168d7416ba" providerId="Windows Live" clId="Web-{9F93F71D-199C-4E1F-BC93-1FDD5DEC5CEF}" dt="2026-06-25T07:12:26.141" v="6" actId="20577"/>
          <ac:spMkLst>
            <pc:docMk/>
            <pc:sldMk cId="0" sldId="264"/>
            <ac:spMk id="6" creationId="{00000000-0000-0000-0000-000000000000}"/>
          </ac:spMkLst>
        </pc:spChg>
        <pc:spChg chg="mod">
          <ac:chgData name="Daniel Naica" userId="c17082168d7416ba" providerId="Windows Live" clId="Web-{9F93F71D-199C-4E1F-BC93-1FDD5DEC5CEF}" dt="2026-06-25T07:16:22.928" v="31" actId="14100"/>
          <ac:spMkLst>
            <pc:docMk/>
            <pc:sldMk cId="0" sldId="264"/>
            <ac:spMk id="8" creationId="{00000000-0000-0000-0000-000000000000}"/>
          </ac:spMkLst>
        </pc:spChg>
        <pc:spChg chg="mod">
          <ac:chgData name="Daniel Naica" userId="c17082168d7416ba" providerId="Windows Live" clId="Web-{9F93F71D-199C-4E1F-BC93-1FDD5DEC5CEF}" dt="2026-06-25T07:16:06.896" v="29" actId="14100"/>
          <ac:spMkLst>
            <pc:docMk/>
            <pc:sldMk cId="0" sldId="264"/>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ubstituent antet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ro-RO"/>
          </a:p>
        </p:txBody>
      </p:sp>
      <p:sp>
        <p:nvSpPr>
          <p:cNvPr id="3" name="Substituent dată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32FC7C66-69C5-4048-9073-289EF851EF8D}" type="datetimeFigureOut">
              <a:t>26.06.2026</a:t>
            </a:fld>
            <a:endParaRPr lang="ro-RO"/>
          </a:p>
        </p:txBody>
      </p:sp>
      <p:sp>
        <p:nvSpPr>
          <p:cNvPr id="4" name="Substituent imagine diapozitiv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ro-RO"/>
          </a:p>
        </p:txBody>
      </p:sp>
      <p:sp>
        <p:nvSpPr>
          <p:cNvPr id="5" name="Substituent note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p>
        </p:txBody>
      </p:sp>
      <p:sp>
        <p:nvSpPr>
          <p:cNvPr id="6" name="Substituent subsol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ro-RO"/>
          </a:p>
        </p:txBody>
      </p:sp>
      <p:sp>
        <p:nvSpPr>
          <p:cNvPr id="7" name="Substituent număr diapozitiv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6858A5A7-DB8B-48A3-ACD4-C7C248D38570}" type="slidenum">
              <a:t>‹#›</a:t>
            </a:fld>
            <a:endParaRPr lang="ro-RO"/>
          </a:p>
        </p:txBody>
      </p:sp>
    </p:spTree>
    <p:extLst>
      <p:ext uri="{BB962C8B-B14F-4D97-AF65-F5344CB8AC3E}">
        <p14:creationId xmlns:p14="http://schemas.microsoft.com/office/powerpoint/2010/main" val="6981950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Opening (about 45 seconds): Introduce the research title and explain that the presentation focuses on the method, ethics and limitations for a proposed study of food safety and hygiene compliance among night shift hygiene staff in the UK meat processing industry. State that the project is based on workplace experience but is not an audit of the employer or an assessment of individual workers. It is an academic investigation into a wider management issue.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2 (about 1 minute): Explain the background. Meat processing hygiene is important because poor cleaning can create contamination risks and damage public health, retailer confidence and legal compliance. Refer to the Food Standards Agency estimate of 2.4 million foodborne illness cases in the UK each year. Then introduce the workplace context: night shift hygiene teams prepare areas for the next production day. The study matters because procedures such as HACCP are important, but the way people work is also affected by fatigue, time pressure, communication, training, resources and management support.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3 (about 1 minute): Explain that the research is qualitative because the aim is to understand experiences, not to measure compliance statistically. The interpretivist position is appropriate because staff may interpret the same procedure differently depending on training, workload, supervision and culture. The approach is inductive because the study does not start with a fixed hypothesis. The case study design gives depth in one real setting, and semi-structured interviews are more suitable than questionnaires because they allow follow-up questions. Thematic analysis will then be used to identify patterns in the interview data.</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4 (about 1 minute 10 seconds): Cover the practical method. Interviews will last around 30 to 40 minutes and may be in person or online. A pilot interview will check clarity and reduce leading wording. The sample is 8 to 10 participants selected purposively, because participants must have direct experience of night shift hygiene tasks. Thematic analysis is used because it provides a clear process for identifying repeated patterns across qualitative data. Explain reliability as consistency: the same broad interview guide, pilot testing and coding audit trail. Explain validity as making sure the study captures what it aims to study: questions link to the aim, participants can clarify answers and themes are supported by evidence.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5 (about 1 minute): Explain informed consent. Each participant would receive an information sheet explaining the research purpose, the topics to be discussed, time required and how data will be used. Consent would be gained before the interview starts. Participants would also be told that they can withdraw before analysis begins. Because the researcher is a team leader, it must be clear that participation is academic only and not linked to performance management, discipline, promotion or pay. This helps reduce pressure and protects the voluntary nature of participation.</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6 (about 1 minute): Explain confidentiality, anonymity and harm prevention. Interview data should be stored securely, and names, payroll numbers and identifiable details should not be included in the report. The study should focus on systems, support and practical barriers rather than blaming individual workers. The insider role needs active management, including clear communication that participation is voluntary and not linked to workplace authority. No data collection should begin until university ethical approval has been granted.</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7 (about 1 minute 10 seconds): Explain that the study is useful but not perfect. The small sample means findings cannot be generalised to all UK meat processing workplaces. Access might also be affected by night shift availability, workload and staff time. The research depends on self-reported views, so participants may give socially acceptable answers. The insider role helps understanding but may also influence responses. Future research could use a broader sample across several sites, allow more time, compare shifts and triangulate interviews with observations or documents. The recommendations also point towards practical improvements in training, communication, supervision and resources.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8 (about 1 minute): Summarise the key points. The method is a qualitative case study because it gives depth and fits the exploratory aim. Semi-structured interviews are appropriate because they allow participants to explain the real barriers and supports they experience during night shifts. Ethics are central because the researcher is an insider and participants must not feel pressured. The limitations are manageable as long as they are reported honestly. The contribution is practical: the findings could help improve training, communication, supervision and food safety culture in meat processing workplaces.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Slide 9 (about 20 seconds): Close by noting that all sources cited in the slides are listed in Harvard style. Mention that the references support the food safety background, the qualitative methodology, thematic analysis, ethical research practice and the limitations related to fatigue and self-reported data.</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mantlin.blogspot.com/2014/05/"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15" name="Picture 14" descr="slide1_pic0.jpg"/>
          <p:cNvPicPr>
            <a:picLocks noChangeAspect="1"/>
          </p:cNvPicPr>
          <p:nvPr/>
        </p:nvPicPr>
        <p:blipFill>
          <a:blip r:embed="rId3"/>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0B1F33">
              <a:alpha val="82000"/>
            </a:srgbClr>
          </a:solidFill>
          <a:ln w="12700">
            <a:solidFill>
              <a:srgbClr val="0B1F33">
                <a:alpha val="0"/>
              </a:srgbClr>
            </a:solidFill>
            <a:prstDash val="solid"/>
          </a:ln>
        </p:spPr>
        <p:txBody>
          <a:bodyPr/>
          <a:lstStyle/>
          <a:p>
            <a:endParaRPr/>
          </a:p>
        </p:txBody>
      </p:sp>
      <p:sp>
        <p:nvSpPr>
          <p:cNvPr id="4" name="Shape 1"/>
          <p:cNvSpPr/>
          <p:nvPr/>
        </p:nvSpPr>
        <p:spPr>
          <a:xfrm>
            <a:off x="0" y="0"/>
            <a:ext cx="12191695" cy="6858000"/>
          </a:xfrm>
          <a:prstGeom prst="rect">
            <a:avLst/>
          </a:prstGeom>
          <a:solidFill>
            <a:srgbClr val="0B1F33">
              <a:alpha val="90000"/>
            </a:srgbClr>
          </a:solidFill>
          <a:ln w="12700">
            <a:solidFill>
              <a:srgbClr val="0B1F33">
                <a:alpha val="0"/>
              </a:srgbClr>
            </a:solidFill>
            <a:prstDash val="solid"/>
          </a:ln>
        </p:spPr>
        <p:txBody>
          <a:bodyPr/>
          <a:lstStyle/>
          <a:p>
            <a:endParaRPr/>
          </a:p>
        </p:txBody>
      </p:sp>
      <p:sp>
        <p:nvSpPr>
          <p:cNvPr id="5" name="Shape 2"/>
          <p:cNvSpPr/>
          <p:nvPr/>
        </p:nvSpPr>
        <p:spPr>
          <a:xfrm>
            <a:off x="0" y="0"/>
            <a:ext cx="164592" cy="6858000"/>
          </a:xfrm>
          <a:prstGeom prst="rect">
            <a:avLst/>
          </a:prstGeom>
          <a:solidFill>
            <a:srgbClr val="009688"/>
          </a:solidFill>
          <a:ln w="12700">
            <a:solidFill>
              <a:srgbClr val="009688"/>
            </a:solidFill>
            <a:prstDash val="solid"/>
          </a:ln>
        </p:spPr>
        <p:txBody>
          <a:bodyPr/>
          <a:lstStyle/>
          <a:p>
            <a:endParaRPr/>
          </a:p>
        </p:txBody>
      </p:sp>
      <p:sp>
        <p:nvSpPr>
          <p:cNvPr id="6" name="Shape 3"/>
          <p:cNvSpPr/>
          <p:nvPr/>
        </p:nvSpPr>
        <p:spPr>
          <a:xfrm>
            <a:off x="164592" y="0"/>
            <a:ext cx="54864" cy="6858000"/>
          </a:xfrm>
          <a:prstGeom prst="rect">
            <a:avLst/>
          </a:prstGeom>
          <a:solidFill>
            <a:srgbClr val="F28C28"/>
          </a:solidFill>
          <a:ln w="12700">
            <a:solidFill>
              <a:srgbClr val="F28C28"/>
            </a:solidFill>
            <a:prstDash val="solid"/>
          </a:ln>
        </p:spPr>
        <p:txBody>
          <a:bodyPr/>
          <a:lstStyle/>
          <a:p>
            <a:endParaRPr/>
          </a:p>
        </p:txBody>
      </p:sp>
      <p:sp>
        <p:nvSpPr>
          <p:cNvPr id="7" name="Text 4"/>
          <p:cNvSpPr/>
          <p:nvPr/>
        </p:nvSpPr>
        <p:spPr>
          <a:xfrm>
            <a:off x="594360" y="566928"/>
            <a:ext cx="5669280" cy="274320"/>
          </a:xfrm>
          <a:prstGeom prst="rect">
            <a:avLst/>
          </a:prstGeom>
          <a:noFill/>
          <a:ln/>
        </p:spPr>
        <p:txBody>
          <a:bodyPr wrap="square" rtlCol="0" anchor="ctr"/>
          <a:lstStyle/>
          <a:p>
            <a:pPr marL="0" indent="0">
              <a:buNone/>
            </a:pPr>
            <a:r>
              <a:rPr lang="en-US" sz="1300" b="1" dirty="0">
                <a:solidFill>
                  <a:srgbClr val="FFD166"/>
                </a:solidFill>
                <a:latin typeface="Aptos" pitchFamily="34" charset="0"/>
                <a:ea typeface="Aptos" pitchFamily="34" charset="-122"/>
                <a:cs typeface="Aptos" pitchFamily="34" charset="-120"/>
              </a:rPr>
              <a:t>Research Proposal Presentation</a:t>
            </a:r>
            <a:endParaRPr lang="en-US" sz="1300" dirty="0"/>
          </a:p>
        </p:txBody>
      </p:sp>
      <p:sp>
        <p:nvSpPr>
          <p:cNvPr id="8" name="Text 5"/>
          <p:cNvSpPr/>
          <p:nvPr/>
        </p:nvSpPr>
        <p:spPr>
          <a:xfrm>
            <a:off x="566928" y="960120"/>
            <a:ext cx="7406640" cy="1371600"/>
          </a:xfrm>
          <a:prstGeom prst="rect">
            <a:avLst/>
          </a:prstGeom>
          <a:noFill/>
          <a:ln/>
        </p:spPr>
        <p:txBody>
          <a:bodyPr wrap="square" rtlCol="0" anchor="ctr">
            <a:normAutofit/>
          </a:bodyPr>
          <a:lstStyle/>
          <a:p>
            <a:pPr marL="0" indent="0">
              <a:buNone/>
            </a:pPr>
            <a:r>
              <a:rPr lang="en-US" sz="2800" b="1" dirty="0">
                <a:solidFill>
                  <a:srgbClr val="FFFFFF"/>
                </a:solidFill>
                <a:latin typeface="Aptos Display" pitchFamily="34" charset="0"/>
                <a:ea typeface="Aptos Display" pitchFamily="34" charset="-122"/>
                <a:cs typeface="Aptos Display" pitchFamily="34" charset="-120"/>
              </a:rPr>
              <a:t>Investigating the Factors Influencing Food Safety and Hygiene Compliance</a:t>
            </a:r>
            <a:endParaRPr lang="en-US" sz="2800" dirty="0"/>
          </a:p>
          <a:p>
            <a:pPr marL="0" indent="0">
              <a:buNone/>
            </a:pPr>
            <a:r>
              <a:rPr lang="en-US" sz="2800" b="1" dirty="0">
                <a:solidFill>
                  <a:srgbClr val="FFFFFF"/>
                </a:solidFill>
                <a:latin typeface="Aptos Display" pitchFamily="34" charset="0"/>
                <a:ea typeface="Aptos Display" pitchFamily="34" charset="-122"/>
                <a:cs typeface="Aptos Display" pitchFamily="34" charset="-120"/>
              </a:rPr>
              <a:t>Among Night Shift Hygiene Staff in the UK Meat Processing Industry</a:t>
            </a:r>
            <a:endParaRPr lang="en-US" sz="2800" dirty="0"/>
          </a:p>
        </p:txBody>
      </p:sp>
      <p:sp>
        <p:nvSpPr>
          <p:cNvPr id="9" name="Shape 6"/>
          <p:cNvSpPr/>
          <p:nvPr/>
        </p:nvSpPr>
        <p:spPr>
          <a:xfrm>
            <a:off x="594360" y="2514600"/>
            <a:ext cx="4892040" cy="0"/>
          </a:xfrm>
          <a:prstGeom prst="line">
            <a:avLst/>
          </a:prstGeom>
          <a:noFill/>
          <a:ln w="38100">
            <a:solidFill>
              <a:srgbClr val="F28C28"/>
            </a:solidFill>
            <a:prstDash val="solid"/>
          </a:ln>
        </p:spPr>
        <p:txBody>
          <a:bodyPr/>
          <a:lstStyle/>
          <a:p>
            <a:endParaRPr/>
          </a:p>
        </p:txBody>
      </p:sp>
      <p:sp>
        <p:nvSpPr>
          <p:cNvPr id="10" name="Shape 7"/>
          <p:cNvSpPr/>
          <p:nvPr/>
        </p:nvSpPr>
        <p:spPr>
          <a:xfrm>
            <a:off x="579846" y="2834640"/>
            <a:ext cx="4353560" cy="2011680"/>
          </a:xfrm>
          <a:prstGeom prst="roundRect">
            <a:avLst>
              <a:gd name="adj" fmla="val 7273"/>
            </a:avLst>
          </a:prstGeom>
          <a:solidFill>
            <a:srgbClr val="FFFFFF"/>
          </a:solidFill>
          <a:ln w="12700">
            <a:solidFill>
              <a:srgbClr val="FFFFFF"/>
            </a:solidFill>
            <a:prstDash val="solid"/>
          </a:ln>
        </p:spPr>
        <p:txBody>
          <a:bodyPr/>
          <a:lstStyle/>
          <a:p>
            <a:endParaRPr/>
          </a:p>
        </p:txBody>
      </p:sp>
      <p:sp>
        <p:nvSpPr>
          <p:cNvPr id="11" name="Text 8"/>
          <p:cNvSpPr/>
          <p:nvPr/>
        </p:nvSpPr>
        <p:spPr>
          <a:xfrm>
            <a:off x="868680" y="3108960"/>
            <a:ext cx="3657600" cy="320040"/>
          </a:xfrm>
          <a:prstGeom prst="rect">
            <a:avLst/>
          </a:prstGeom>
          <a:noFill/>
          <a:ln/>
        </p:spPr>
        <p:txBody>
          <a:bodyPr wrap="square" rtlCol="0" anchor="ctr"/>
          <a:lstStyle/>
          <a:p>
            <a:pPr marL="0" indent="0">
              <a:buNone/>
            </a:pPr>
            <a:r>
              <a:rPr lang="en-US" sz="1800" b="1" dirty="0">
                <a:solidFill>
                  <a:srgbClr val="0B1F33"/>
                </a:solidFill>
                <a:latin typeface="Aptos Display" pitchFamily="34" charset="0"/>
                <a:ea typeface="Aptos Display" pitchFamily="34" charset="-122"/>
                <a:cs typeface="Aptos Display" pitchFamily="34" charset="-120"/>
              </a:rPr>
              <a:t>Daniel-Mihai Naica</a:t>
            </a:r>
            <a:endParaRPr lang="en-US" sz="1800" dirty="0"/>
          </a:p>
        </p:txBody>
      </p:sp>
      <p:sp>
        <p:nvSpPr>
          <p:cNvPr id="12" name="Text 9"/>
          <p:cNvSpPr/>
          <p:nvPr/>
        </p:nvSpPr>
        <p:spPr>
          <a:xfrm>
            <a:off x="877824" y="3566160"/>
            <a:ext cx="4389120" cy="777240"/>
          </a:xfrm>
          <a:prstGeom prst="rect">
            <a:avLst/>
          </a:prstGeom>
          <a:noFill/>
          <a:ln/>
        </p:spPr>
        <p:txBody>
          <a:bodyPr wrap="square" lIns="91440" tIns="45720" rIns="91440" bIns="45720" rtlCol="0" anchor="ctr">
            <a:normAutofit/>
          </a:bodyPr>
          <a:lstStyle/>
          <a:p>
            <a:pPr marL="0" indent="0">
              <a:buNone/>
            </a:pPr>
            <a:r>
              <a:rPr lang="en-US" sz="1250" dirty="0">
                <a:solidFill>
                  <a:srgbClr val="475569"/>
                </a:solidFill>
                <a:latin typeface="Aptos" pitchFamily="34" charset="0"/>
                <a:ea typeface="Aptos" pitchFamily="34" charset="-122"/>
                <a:cs typeface="Aptos" pitchFamily="34" charset="-120"/>
              </a:rPr>
              <a:t>Student ID: 2411629</a:t>
            </a:r>
            <a:endParaRPr lang="en-US" sz="1250" dirty="0"/>
          </a:p>
          <a:p>
            <a:pPr marL="0" indent="0">
              <a:buNone/>
            </a:pPr>
            <a:r>
              <a:rPr lang="en-US" sz="1250" dirty="0">
                <a:solidFill>
                  <a:srgbClr val="475569"/>
                </a:solidFill>
                <a:latin typeface="Aptos" pitchFamily="34" charset="0"/>
                <a:ea typeface="Aptos" pitchFamily="34" charset="-122"/>
                <a:cs typeface="Aptos" pitchFamily="34" charset="-120"/>
              </a:rPr>
              <a:t>Module: BMSW5014 Developing a Research Proposal</a:t>
            </a:r>
            <a:endParaRPr lang="en-US" sz="1250" dirty="0"/>
          </a:p>
          <a:p>
            <a:r>
              <a:rPr lang="en-US" sz="1250">
                <a:solidFill>
                  <a:srgbClr val="475569"/>
                </a:solidFill>
                <a:latin typeface="Aptos"/>
                <a:ea typeface="Aptos" pitchFamily="34" charset="-122"/>
                <a:cs typeface="Aptos" pitchFamily="34" charset="-120"/>
              </a:rPr>
              <a:t>Date: 26 June 2026</a:t>
            </a:r>
            <a:endParaRPr lang="en-US" sz="1250">
              <a:latin typeface="Aptos"/>
            </a:endParaRPr>
          </a:p>
        </p:txBody>
      </p:sp>
      <p:sp>
        <p:nvSpPr>
          <p:cNvPr id="14" name="Text 10"/>
          <p:cNvSpPr/>
          <p:nvPr/>
        </p:nvSpPr>
        <p:spPr>
          <a:xfrm>
            <a:off x="594360" y="6565392"/>
            <a:ext cx="5486400" cy="137160"/>
          </a:xfrm>
          <a:prstGeom prst="rect">
            <a:avLst/>
          </a:prstGeom>
          <a:noFill/>
          <a:ln/>
        </p:spPr>
        <p:txBody>
          <a:bodyPr wrap="square" lIns="91440" tIns="45720" rIns="91440" bIns="45720" rtlCol="0" anchor="ctr"/>
          <a:lstStyle/>
          <a:p>
            <a:endParaRPr lang="ro-RO" dirty="0"/>
          </a:p>
        </p:txBody>
      </p:sp>
      <p:pic>
        <p:nvPicPr>
          <p:cNvPr id="2" name="Imagine 1" descr="O imagine care conține text, Font, design grafic, Grafică&#10;&#10;Conținutul generat de inteligența artificială poate fi incorect.">
            <a:extLst>
              <a:ext uri="{FF2B5EF4-FFF2-40B4-BE49-F238E27FC236}">
                <a16:creationId xmlns:a16="http://schemas.microsoft.com/office/drawing/2014/main" id="{6BB6E1D2-112D-6CB5-EF33-45D299DBE08F}"/>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6255657" y="2715381"/>
            <a:ext cx="5798457" cy="413415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Introduction</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02</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Why this research matters</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Night shift hygiene work is a critical control point between production days.</a:t>
            </a:r>
            <a:endParaRPr lang="en-US" sz="1050" dirty="0"/>
          </a:p>
        </p:txBody>
      </p:sp>
      <p:pic>
        <p:nvPicPr>
          <p:cNvPr id="41" name="Picture 40" descr="slide2_pic0.jpg"/>
          <p:cNvPicPr>
            <a:picLocks noChangeAspect="1"/>
          </p:cNvPicPr>
          <p:nvPr/>
        </p:nvPicPr>
        <p:blipFill>
          <a:blip r:embed="rId3"/>
          <a:stretch>
            <a:fillRect/>
          </a:stretch>
        </p:blipFill>
        <p:spPr>
          <a:xfrm>
            <a:off x="7360920" y="914400"/>
            <a:ext cx="4251960" cy="5074920"/>
          </a:xfrm>
          <a:prstGeom prst="rect">
            <a:avLst/>
          </a:prstGeom>
        </p:spPr>
      </p:pic>
      <p:sp>
        <p:nvSpPr>
          <p:cNvPr id="11" name="Shape 8"/>
          <p:cNvSpPr/>
          <p:nvPr/>
        </p:nvSpPr>
        <p:spPr>
          <a:xfrm>
            <a:off x="621792" y="1572768"/>
            <a:ext cx="2468880" cy="1234440"/>
          </a:xfrm>
          <a:prstGeom prst="roundRect">
            <a:avLst>
              <a:gd name="adj" fmla="val 11852"/>
            </a:avLst>
          </a:prstGeom>
          <a:solidFill>
            <a:srgbClr val="FFFFFF"/>
          </a:solidFill>
          <a:ln w="12700">
            <a:solidFill>
              <a:srgbClr val="D9E2EC"/>
            </a:solidFill>
            <a:prstDash val="solid"/>
          </a:ln>
        </p:spPr>
        <p:txBody>
          <a:bodyPr/>
          <a:lstStyle/>
          <a:p>
            <a:endParaRPr/>
          </a:p>
        </p:txBody>
      </p:sp>
      <p:sp>
        <p:nvSpPr>
          <p:cNvPr id="12" name="Shape 9"/>
          <p:cNvSpPr/>
          <p:nvPr/>
        </p:nvSpPr>
        <p:spPr>
          <a:xfrm>
            <a:off x="621792" y="1572768"/>
            <a:ext cx="73152" cy="1234440"/>
          </a:xfrm>
          <a:prstGeom prst="rect">
            <a:avLst/>
          </a:prstGeom>
          <a:solidFill>
            <a:srgbClr val="F28C28"/>
          </a:solidFill>
          <a:ln w="12700">
            <a:solidFill>
              <a:srgbClr val="F28C28"/>
            </a:solidFill>
            <a:prstDash val="solid"/>
          </a:ln>
        </p:spPr>
        <p:txBody>
          <a:bodyPr/>
          <a:lstStyle/>
          <a:p>
            <a:endParaRPr/>
          </a:p>
        </p:txBody>
      </p:sp>
      <p:sp>
        <p:nvSpPr>
          <p:cNvPr id="13" name="Shape 10"/>
          <p:cNvSpPr/>
          <p:nvPr/>
        </p:nvSpPr>
        <p:spPr>
          <a:xfrm>
            <a:off x="822960" y="1755648"/>
            <a:ext cx="384048" cy="384048"/>
          </a:xfrm>
          <a:prstGeom prst="ellipse">
            <a:avLst/>
          </a:prstGeom>
          <a:solidFill>
            <a:srgbClr val="F28C28">
              <a:alpha val="90000"/>
            </a:srgbClr>
          </a:solidFill>
          <a:ln w="12700">
            <a:solidFill>
              <a:srgbClr val="F28C28">
                <a:alpha val="0"/>
              </a:srgbClr>
            </a:solidFill>
            <a:prstDash val="solid"/>
          </a:ln>
        </p:spPr>
        <p:txBody>
          <a:bodyPr/>
          <a:lstStyle/>
          <a:p>
            <a:endParaRPr/>
          </a:p>
        </p:txBody>
      </p:sp>
      <p:sp>
        <p:nvSpPr>
          <p:cNvPr id="14" name="Text 11"/>
          <p:cNvSpPr/>
          <p:nvPr/>
        </p:nvSpPr>
        <p:spPr>
          <a:xfrm>
            <a:off x="850392" y="1810512"/>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t>
            </a:r>
            <a:endParaRPr lang="en-US" sz="1200" dirty="0"/>
          </a:p>
        </p:txBody>
      </p:sp>
      <p:sp>
        <p:nvSpPr>
          <p:cNvPr id="15" name="Text 12"/>
          <p:cNvSpPr/>
          <p:nvPr/>
        </p:nvSpPr>
        <p:spPr>
          <a:xfrm>
            <a:off x="1335024" y="1728216"/>
            <a:ext cx="157276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Public health</a:t>
            </a:r>
            <a:endParaRPr lang="en-US" sz="1200" dirty="0"/>
          </a:p>
        </p:txBody>
      </p:sp>
      <p:sp>
        <p:nvSpPr>
          <p:cNvPr id="16" name="Text 13"/>
          <p:cNvSpPr/>
          <p:nvPr/>
        </p:nvSpPr>
        <p:spPr>
          <a:xfrm>
            <a:off x="1335024" y="2048256"/>
            <a:ext cx="1527048" cy="64008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Foodborne pathogens are estimated to cause around 2.4 million UK illness cases each year (Food Standards Agency, 2024).</a:t>
            </a:r>
            <a:endParaRPr lang="en-US" sz="870" dirty="0"/>
          </a:p>
        </p:txBody>
      </p:sp>
      <p:sp>
        <p:nvSpPr>
          <p:cNvPr id="17" name="Shape 14"/>
          <p:cNvSpPr/>
          <p:nvPr/>
        </p:nvSpPr>
        <p:spPr>
          <a:xfrm>
            <a:off x="3310128" y="1572768"/>
            <a:ext cx="3474720" cy="1234440"/>
          </a:xfrm>
          <a:prstGeom prst="roundRect">
            <a:avLst>
              <a:gd name="adj" fmla="val 11852"/>
            </a:avLst>
          </a:prstGeom>
          <a:solidFill>
            <a:srgbClr val="FFFFFF"/>
          </a:solidFill>
          <a:ln w="12700">
            <a:solidFill>
              <a:srgbClr val="D9E2EC"/>
            </a:solidFill>
            <a:prstDash val="solid"/>
          </a:ln>
        </p:spPr>
        <p:txBody>
          <a:bodyPr/>
          <a:lstStyle/>
          <a:p>
            <a:endParaRPr/>
          </a:p>
        </p:txBody>
      </p:sp>
      <p:sp>
        <p:nvSpPr>
          <p:cNvPr id="18" name="Shape 15"/>
          <p:cNvSpPr/>
          <p:nvPr/>
        </p:nvSpPr>
        <p:spPr>
          <a:xfrm>
            <a:off x="3310128" y="1572768"/>
            <a:ext cx="73152" cy="1234440"/>
          </a:xfrm>
          <a:prstGeom prst="rect">
            <a:avLst/>
          </a:prstGeom>
          <a:solidFill>
            <a:srgbClr val="009688"/>
          </a:solidFill>
          <a:ln w="12700">
            <a:solidFill>
              <a:srgbClr val="009688"/>
            </a:solidFill>
            <a:prstDash val="solid"/>
          </a:ln>
        </p:spPr>
        <p:txBody>
          <a:bodyPr/>
          <a:lstStyle/>
          <a:p>
            <a:endParaRPr/>
          </a:p>
        </p:txBody>
      </p:sp>
      <p:sp>
        <p:nvSpPr>
          <p:cNvPr id="19" name="Shape 16"/>
          <p:cNvSpPr/>
          <p:nvPr/>
        </p:nvSpPr>
        <p:spPr>
          <a:xfrm>
            <a:off x="3511296" y="1755648"/>
            <a:ext cx="384048" cy="384048"/>
          </a:xfrm>
          <a:prstGeom prst="ellipse">
            <a:avLst/>
          </a:prstGeom>
          <a:solidFill>
            <a:srgbClr val="009688">
              <a:alpha val="90000"/>
            </a:srgbClr>
          </a:solidFill>
          <a:ln w="12700">
            <a:solidFill>
              <a:srgbClr val="009688">
                <a:alpha val="0"/>
              </a:srgbClr>
            </a:solidFill>
            <a:prstDash val="solid"/>
          </a:ln>
        </p:spPr>
        <p:txBody>
          <a:bodyPr/>
          <a:lstStyle/>
          <a:p>
            <a:endParaRPr/>
          </a:p>
        </p:txBody>
      </p:sp>
      <p:sp>
        <p:nvSpPr>
          <p:cNvPr id="20" name="Text 17"/>
          <p:cNvSpPr/>
          <p:nvPr/>
        </p:nvSpPr>
        <p:spPr>
          <a:xfrm>
            <a:off x="3538728" y="1810512"/>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t>
            </a:r>
            <a:endParaRPr lang="en-US" sz="1200" dirty="0"/>
          </a:p>
        </p:txBody>
      </p:sp>
      <p:sp>
        <p:nvSpPr>
          <p:cNvPr id="21" name="Text 18"/>
          <p:cNvSpPr/>
          <p:nvPr/>
        </p:nvSpPr>
        <p:spPr>
          <a:xfrm>
            <a:off x="4023360" y="1728216"/>
            <a:ext cx="257860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Workplace impact</a:t>
            </a:r>
            <a:endParaRPr lang="en-US" sz="1200" dirty="0"/>
          </a:p>
        </p:txBody>
      </p:sp>
      <p:sp>
        <p:nvSpPr>
          <p:cNvPr id="22" name="Text 19"/>
          <p:cNvSpPr/>
          <p:nvPr/>
        </p:nvSpPr>
        <p:spPr>
          <a:xfrm>
            <a:off x="4023360" y="2048256"/>
            <a:ext cx="2532888" cy="64008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Compliance protects legal standards, audit readiness, customer trust and the reputation of the business (BRCGS, 2022).</a:t>
            </a:r>
            <a:endParaRPr lang="en-US" sz="870" dirty="0"/>
          </a:p>
        </p:txBody>
      </p:sp>
      <p:sp>
        <p:nvSpPr>
          <p:cNvPr id="23" name="Shape 20"/>
          <p:cNvSpPr/>
          <p:nvPr/>
        </p:nvSpPr>
        <p:spPr>
          <a:xfrm>
            <a:off x="621792" y="3063240"/>
            <a:ext cx="2971800" cy="1417320"/>
          </a:xfrm>
          <a:prstGeom prst="roundRect">
            <a:avLst>
              <a:gd name="adj" fmla="val 10323"/>
            </a:avLst>
          </a:prstGeom>
          <a:solidFill>
            <a:srgbClr val="FFFFFF"/>
          </a:solidFill>
          <a:ln w="12700">
            <a:solidFill>
              <a:srgbClr val="D9E2EC"/>
            </a:solidFill>
            <a:prstDash val="solid"/>
          </a:ln>
        </p:spPr>
        <p:txBody>
          <a:bodyPr/>
          <a:lstStyle/>
          <a:p>
            <a:endParaRPr/>
          </a:p>
        </p:txBody>
      </p:sp>
      <p:sp>
        <p:nvSpPr>
          <p:cNvPr id="24" name="Shape 21"/>
          <p:cNvSpPr/>
          <p:nvPr/>
        </p:nvSpPr>
        <p:spPr>
          <a:xfrm>
            <a:off x="621792" y="3063240"/>
            <a:ext cx="73152" cy="1417320"/>
          </a:xfrm>
          <a:prstGeom prst="rect">
            <a:avLst/>
          </a:prstGeom>
          <a:solidFill>
            <a:srgbClr val="1F4E79"/>
          </a:solidFill>
          <a:ln w="12700">
            <a:solidFill>
              <a:srgbClr val="1F4E79"/>
            </a:solidFill>
            <a:prstDash val="solid"/>
          </a:ln>
        </p:spPr>
        <p:txBody>
          <a:bodyPr/>
          <a:lstStyle/>
          <a:p>
            <a:endParaRPr/>
          </a:p>
        </p:txBody>
      </p:sp>
      <p:sp>
        <p:nvSpPr>
          <p:cNvPr id="25" name="Shape 22"/>
          <p:cNvSpPr/>
          <p:nvPr/>
        </p:nvSpPr>
        <p:spPr>
          <a:xfrm>
            <a:off x="822960" y="3246120"/>
            <a:ext cx="384048" cy="384048"/>
          </a:xfrm>
          <a:prstGeom prst="ellipse">
            <a:avLst/>
          </a:prstGeom>
          <a:solidFill>
            <a:srgbClr val="1F4E79">
              <a:alpha val="90000"/>
            </a:srgbClr>
          </a:solidFill>
          <a:ln w="12700">
            <a:solidFill>
              <a:srgbClr val="1F4E79">
                <a:alpha val="0"/>
              </a:srgbClr>
            </a:solidFill>
            <a:prstDash val="solid"/>
          </a:ln>
        </p:spPr>
        <p:txBody>
          <a:bodyPr/>
          <a:lstStyle/>
          <a:p>
            <a:endParaRPr/>
          </a:p>
        </p:txBody>
      </p:sp>
      <p:sp>
        <p:nvSpPr>
          <p:cNvPr id="26" name="Text 23"/>
          <p:cNvSpPr/>
          <p:nvPr/>
        </p:nvSpPr>
        <p:spPr>
          <a:xfrm>
            <a:off x="850392" y="330098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a:t>
            </a:r>
            <a:endParaRPr lang="en-US" sz="1200" dirty="0"/>
          </a:p>
        </p:txBody>
      </p:sp>
      <p:sp>
        <p:nvSpPr>
          <p:cNvPr id="27" name="Text 24"/>
          <p:cNvSpPr/>
          <p:nvPr/>
        </p:nvSpPr>
        <p:spPr>
          <a:xfrm>
            <a:off x="1335024" y="3218688"/>
            <a:ext cx="207568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Research aim</a:t>
            </a:r>
            <a:endParaRPr lang="en-US" sz="1200" dirty="0"/>
          </a:p>
        </p:txBody>
      </p:sp>
      <p:sp>
        <p:nvSpPr>
          <p:cNvPr id="28" name="Text 25"/>
          <p:cNvSpPr/>
          <p:nvPr/>
        </p:nvSpPr>
        <p:spPr>
          <a:xfrm>
            <a:off x="1335024" y="3538728"/>
            <a:ext cx="2029968" cy="82296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To investigate the main factors that influence food safety and hygiene compliance among night shift hygiene staff in the UK meat processing industry.</a:t>
            </a:r>
            <a:endParaRPr lang="en-US" sz="870" dirty="0"/>
          </a:p>
        </p:txBody>
      </p:sp>
      <p:sp>
        <p:nvSpPr>
          <p:cNvPr id="29" name="Shape 26"/>
          <p:cNvSpPr/>
          <p:nvPr/>
        </p:nvSpPr>
        <p:spPr>
          <a:xfrm>
            <a:off x="3822192" y="3063240"/>
            <a:ext cx="2971800" cy="1417320"/>
          </a:xfrm>
          <a:prstGeom prst="roundRect">
            <a:avLst>
              <a:gd name="adj" fmla="val 10323"/>
            </a:avLst>
          </a:prstGeom>
          <a:solidFill>
            <a:srgbClr val="FFFFFF"/>
          </a:solidFill>
          <a:ln w="12700">
            <a:solidFill>
              <a:srgbClr val="D9E2EC"/>
            </a:solidFill>
            <a:prstDash val="solid"/>
          </a:ln>
        </p:spPr>
        <p:txBody>
          <a:bodyPr/>
          <a:lstStyle/>
          <a:p>
            <a:endParaRPr/>
          </a:p>
        </p:txBody>
      </p:sp>
      <p:sp>
        <p:nvSpPr>
          <p:cNvPr id="30" name="Shape 27"/>
          <p:cNvSpPr/>
          <p:nvPr/>
        </p:nvSpPr>
        <p:spPr>
          <a:xfrm>
            <a:off x="3822192" y="3063240"/>
            <a:ext cx="73152" cy="1417320"/>
          </a:xfrm>
          <a:prstGeom prst="rect">
            <a:avLst/>
          </a:prstGeom>
          <a:solidFill>
            <a:srgbClr val="C0392B"/>
          </a:solidFill>
          <a:ln w="12700">
            <a:solidFill>
              <a:srgbClr val="C0392B"/>
            </a:solidFill>
            <a:prstDash val="solid"/>
          </a:ln>
        </p:spPr>
        <p:txBody>
          <a:bodyPr/>
          <a:lstStyle/>
          <a:p>
            <a:endParaRPr/>
          </a:p>
        </p:txBody>
      </p:sp>
      <p:sp>
        <p:nvSpPr>
          <p:cNvPr id="31" name="Shape 28"/>
          <p:cNvSpPr/>
          <p:nvPr/>
        </p:nvSpPr>
        <p:spPr>
          <a:xfrm>
            <a:off x="4023360" y="3246120"/>
            <a:ext cx="384048" cy="384048"/>
          </a:xfrm>
          <a:prstGeom prst="ellipse">
            <a:avLst/>
          </a:prstGeom>
          <a:solidFill>
            <a:srgbClr val="C0392B">
              <a:alpha val="90000"/>
            </a:srgbClr>
          </a:solidFill>
          <a:ln w="12700">
            <a:solidFill>
              <a:srgbClr val="C0392B">
                <a:alpha val="0"/>
              </a:srgbClr>
            </a:solidFill>
            <a:prstDash val="solid"/>
          </a:ln>
        </p:spPr>
        <p:txBody>
          <a:bodyPr/>
          <a:lstStyle/>
          <a:p>
            <a:endParaRPr/>
          </a:p>
        </p:txBody>
      </p:sp>
      <p:sp>
        <p:nvSpPr>
          <p:cNvPr id="32" name="Text 29"/>
          <p:cNvSpPr/>
          <p:nvPr/>
        </p:nvSpPr>
        <p:spPr>
          <a:xfrm>
            <a:off x="4050792" y="330098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t>
            </a:r>
            <a:endParaRPr lang="en-US" sz="1200" dirty="0"/>
          </a:p>
        </p:txBody>
      </p:sp>
      <p:sp>
        <p:nvSpPr>
          <p:cNvPr id="33" name="Text 30"/>
          <p:cNvSpPr/>
          <p:nvPr/>
        </p:nvSpPr>
        <p:spPr>
          <a:xfrm>
            <a:off x="4535424" y="3218688"/>
            <a:ext cx="207568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Central question</a:t>
            </a:r>
            <a:endParaRPr lang="en-US" sz="1200" dirty="0"/>
          </a:p>
        </p:txBody>
      </p:sp>
      <p:sp>
        <p:nvSpPr>
          <p:cNvPr id="34" name="Text 31"/>
          <p:cNvSpPr/>
          <p:nvPr/>
        </p:nvSpPr>
        <p:spPr>
          <a:xfrm>
            <a:off x="4535424" y="3538728"/>
            <a:ext cx="2029968" cy="82296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What factors influence food safety and hygiene compliance among night shift hygiene staff in the UK meat processing industry?</a:t>
            </a:r>
            <a:endParaRPr lang="en-US" sz="870" dirty="0"/>
          </a:p>
        </p:txBody>
      </p:sp>
      <p:sp>
        <p:nvSpPr>
          <p:cNvPr id="35" name="Shape 32"/>
          <p:cNvSpPr/>
          <p:nvPr/>
        </p:nvSpPr>
        <p:spPr>
          <a:xfrm>
            <a:off x="621792" y="4800600"/>
            <a:ext cx="6172200" cy="685800"/>
          </a:xfrm>
          <a:prstGeom prst="roundRect">
            <a:avLst/>
          </a:prstGeom>
          <a:solidFill>
            <a:srgbClr val="DFF5F2"/>
          </a:solidFill>
          <a:ln w="10160">
            <a:solidFill>
              <a:srgbClr val="009688"/>
            </a:solidFill>
            <a:prstDash val="solid"/>
          </a:ln>
        </p:spPr>
        <p:txBody>
          <a:bodyPr/>
          <a:lstStyle/>
          <a:p>
            <a:endParaRPr/>
          </a:p>
        </p:txBody>
      </p:sp>
      <p:sp>
        <p:nvSpPr>
          <p:cNvPr id="36" name="Text 33"/>
          <p:cNvSpPr/>
          <p:nvPr/>
        </p:nvSpPr>
        <p:spPr>
          <a:xfrm>
            <a:off x="822960" y="4965192"/>
            <a:ext cx="5760720" cy="320040"/>
          </a:xfrm>
          <a:prstGeom prst="rect">
            <a:avLst/>
          </a:prstGeom>
          <a:noFill/>
          <a:ln/>
        </p:spPr>
        <p:txBody>
          <a:bodyPr wrap="square" rtlCol="0" anchor="ctr">
            <a:normAutofit/>
          </a:bodyPr>
          <a:lstStyle/>
          <a:p>
            <a:pPr marL="0" indent="0">
              <a:buNone/>
            </a:pPr>
            <a:r>
              <a:rPr lang="en-US" sz="1050" b="1" dirty="0">
                <a:solidFill>
                  <a:srgbClr val="0B1F33"/>
                </a:solidFill>
                <a:latin typeface="Aptos" pitchFamily="34" charset="0"/>
                <a:ea typeface="Aptos" pitchFamily="34" charset="-122"/>
                <a:cs typeface="Aptos" pitchFamily="34" charset="-120"/>
              </a:rPr>
              <a:t>Key idea: HACCP and standards create structure, but culture, training, supervision, fatigue and resources shape what happens in practice (Food Standards Agency, 2017; Griffith, Livesey and Clayton, 2010).</a:t>
            </a:r>
            <a:endParaRPr lang="en-US" sz="1050" dirty="0"/>
          </a:p>
        </p:txBody>
      </p:sp>
      <p:sp>
        <p:nvSpPr>
          <p:cNvPr id="37" name="Shape 34"/>
          <p:cNvSpPr/>
          <p:nvPr/>
        </p:nvSpPr>
        <p:spPr>
          <a:xfrm>
            <a:off x="502920" y="6473952"/>
            <a:ext cx="11155680" cy="0"/>
          </a:xfrm>
          <a:prstGeom prst="line">
            <a:avLst/>
          </a:prstGeom>
          <a:noFill/>
          <a:ln w="7620">
            <a:solidFill>
              <a:srgbClr val="D9E2EC"/>
            </a:solidFill>
            <a:prstDash val="solid"/>
          </a:ln>
        </p:spPr>
        <p:txBody>
          <a:bodyPr/>
          <a:lstStyle/>
          <a:p>
            <a:endParaRPr/>
          </a:p>
        </p:txBody>
      </p:sp>
      <p:sp>
        <p:nvSpPr>
          <p:cNvPr id="39" name="Text 36"/>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(FSA, 2017; FSA, 2024; BRCGS, 2022; Griffith et al., 2010)</a:t>
            </a:r>
            <a:endParaRPr lang="en-US" sz="650" dirty="0"/>
          </a:p>
        </p:txBody>
      </p:sp>
      <p:sp>
        <p:nvSpPr>
          <p:cNvPr id="40" name="Text 37"/>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2/9</a:t>
            </a:r>
            <a:endParaRPr lang="en-US" sz="6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Methodology</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03</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Research design: qualitative and exploratory</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A design that captures staff experiences, meanings and workplace realities.</a:t>
            </a:r>
            <a:endParaRPr lang="en-US" sz="1050" dirty="0"/>
          </a:p>
        </p:txBody>
      </p:sp>
      <p:sp>
        <p:nvSpPr>
          <p:cNvPr id="8" name="Shape 6"/>
          <p:cNvSpPr/>
          <p:nvPr/>
        </p:nvSpPr>
        <p:spPr>
          <a:xfrm>
            <a:off x="594360" y="1874520"/>
            <a:ext cx="2176272" cy="1645920"/>
          </a:xfrm>
          <a:prstGeom prst="roundRect">
            <a:avLst>
              <a:gd name="adj" fmla="val 8889"/>
            </a:avLst>
          </a:prstGeom>
          <a:solidFill>
            <a:srgbClr val="FFFFFF"/>
          </a:solidFill>
          <a:ln w="12700">
            <a:solidFill>
              <a:srgbClr val="009688"/>
            </a:solidFill>
            <a:prstDash val="solid"/>
          </a:ln>
        </p:spPr>
        <p:txBody>
          <a:bodyPr/>
          <a:lstStyle/>
          <a:p>
            <a:endParaRPr/>
          </a:p>
        </p:txBody>
      </p:sp>
      <p:sp>
        <p:nvSpPr>
          <p:cNvPr id="9" name="Shape 7"/>
          <p:cNvSpPr/>
          <p:nvPr/>
        </p:nvSpPr>
        <p:spPr>
          <a:xfrm>
            <a:off x="594360" y="1874520"/>
            <a:ext cx="2176272" cy="109728"/>
          </a:xfrm>
          <a:prstGeom prst="rect">
            <a:avLst/>
          </a:prstGeom>
          <a:solidFill>
            <a:srgbClr val="009688"/>
          </a:solidFill>
          <a:ln w="12700">
            <a:solidFill>
              <a:srgbClr val="009688"/>
            </a:solidFill>
            <a:prstDash val="solid"/>
          </a:ln>
        </p:spPr>
        <p:txBody>
          <a:bodyPr/>
          <a:lstStyle/>
          <a:p>
            <a:endParaRPr/>
          </a:p>
        </p:txBody>
      </p:sp>
      <p:sp>
        <p:nvSpPr>
          <p:cNvPr id="10" name="Text 8"/>
          <p:cNvSpPr/>
          <p:nvPr/>
        </p:nvSpPr>
        <p:spPr>
          <a:xfrm>
            <a:off x="758952" y="2194560"/>
            <a:ext cx="1847088" cy="502920"/>
          </a:xfrm>
          <a:prstGeom prst="rect">
            <a:avLst/>
          </a:prstGeom>
          <a:noFill/>
          <a:ln/>
        </p:spPr>
        <p:txBody>
          <a:bodyPr wrap="square" rtlCol="0" anchor="ctr">
            <a:normAutofit/>
          </a:bodyPr>
          <a:lstStyle/>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Interpretivist</a:t>
            </a:r>
            <a:endParaRPr lang="en-US" sz="1400" dirty="0"/>
          </a:p>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philosophy</a:t>
            </a:r>
            <a:endParaRPr lang="en-US" sz="1400" dirty="0"/>
          </a:p>
        </p:txBody>
      </p:sp>
      <p:sp>
        <p:nvSpPr>
          <p:cNvPr id="11" name="Text 9"/>
          <p:cNvSpPr/>
          <p:nvPr/>
        </p:nvSpPr>
        <p:spPr>
          <a:xfrm>
            <a:off x="758952" y="2898648"/>
            <a:ext cx="1847088" cy="411480"/>
          </a:xfrm>
          <a:prstGeom prst="rect">
            <a:avLst/>
          </a:prstGeom>
          <a:noFill/>
          <a:ln/>
        </p:spPr>
        <p:txBody>
          <a:bodyPr wrap="square" rtlCol="0" anchor="ctr">
            <a:normAutofit/>
          </a:bodyPr>
          <a:lstStyle/>
          <a:p>
            <a:pPr marL="0" indent="0" algn="ctr">
              <a:buNone/>
            </a:pPr>
            <a:r>
              <a:rPr lang="en-US" sz="900" dirty="0">
                <a:solidFill>
                  <a:srgbClr val="475569"/>
                </a:solidFill>
                <a:latin typeface="Aptos" pitchFamily="34" charset="0"/>
                <a:ea typeface="Aptos" pitchFamily="34" charset="-122"/>
                <a:cs typeface="Aptos" pitchFamily="34" charset="-120"/>
              </a:rPr>
              <a:t>Understand meanings and experiences</a:t>
            </a:r>
            <a:endParaRPr lang="en-US" sz="900" dirty="0"/>
          </a:p>
        </p:txBody>
      </p:sp>
      <p:sp>
        <p:nvSpPr>
          <p:cNvPr id="12" name="Shape 10"/>
          <p:cNvSpPr/>
          <p:nvPr/>
        </p:nvSpPr>
        <p:spPr>
          <a:xfrm rot="5400000">
            <a:off x="2798064" y="2560320"/>
            <a:ext cx="164592" cy="256032"/>
          </a:xfrm>
          <a:prstGeom prst="triangle">
            <a:avLst/>
          </a:prstGeom>
          <a:solidFill>
            <a:srgbClr val="D9E2EC"/>
          </a:solidFill>
          <a:ln w="12700">
            <a:solidFill>
              <a:srgbClr val="D9E2EC"/>
            </a:solidFill>
            <a:prstDash val="solid"/>
          </a:ln>
        </p:spPr>
        <p:txBody>
          <a:bodyPr/>
          <a:lstStyle/>
          <a:p>
            <a:endParaRPr/>
          </a:p>
        </p:txBody>
      </p:sp>
      <p:sp>
        <p:nvSpPr>
          <p:cNvPr id="13" name="Shape 11"/>
          <p:cNvSpPr/>
          <p:nvPr/>
        </p:nvSpPr>
        <p:spPr>
          <a:xfrm>
            <a:off x="2971800" y="1874520"/>
            <a:ext cx="2176272" cy="1645920"/>
          </a:xfrm>
          <a:prstGeom prst="roundRect">
            <a:avLst>
              <a:gd name="adj" fmla="val 8889"/>
            </a:avLst>
          </a:prstGeom>
          <a:solidFill>
            <a:srgbClr val="FFFFFF"/>
          </a:solidFill>
          <a:ln w="12700">
            <a:solidFill>
              <a:srgbClr val="F28C28"/>
            </a:solidFill>
            <a:prstDash val="solid"/>
          </a:ln>
        </p:spPr>
        <p:txBody>
          <a:bodyPr/>
          <a:lstStyle/>
          <a:p>
            <a:endParaRPr/>
          </a:p>
        </p:txBody>
      </p:sp>
      <p:sp>
        <p:nvSpPr>
          <p:cNvPr id="14" name="Shape 12"/>
          <p:cNvSpPr/>
          <p:nvPr/>
        </p:nvSpPr>
        <p:spPr>
          <a:xfrm>
            <a:off x="2971800" y="1874520"/>
            <a:ext cx="2176272" cy="109728"/>
          </a:xfrm>
          <a:prstGeom prst="rect">
            <a:avLst/>
          </a:prstGeom>
          <a:solidFill>
            <a:srgbClr val="F28C28"/>
          </a:solidFill>
          <a:ln w="12700">
            <a:solidFill>
              <a:srgbClr val="F28C28"/>
            </a:solidFill>
            <a:prstDash val="solid"/>
          </a:ln>
        </p:spPr>
        <p:txBody>
          <a:bodyPr/>
          <a:lstStyle/>
          <a:p>
            <a:endParaRPr/>
          </a:p>
        </p:txBody>
      </p:sp>
      <p:sp>
        <p:nvSpPr>
          <p:cNvPr id="15" name="Text 13"/>
          <p:cNvSpPr/>
          <p:nvPr/>
        </p:nvSpPr>
        <p:spPr>
          <a:xfrm>
            <a:off x="3136392" y="2194560"/>
            <a:ext cx="1847088" cy="502920"/>
          </a:xfrm>
          <a:prstGeom prst="rect">
            <a:avLst/>
          </a:prstGeom>
          <a:noFill/>
          <a:ln/>
        </p:spPr>
        <p:txBody>
          <a:bodyPr wrap="square" rtlCol="0" anchor="ctr">
            <a:normAutofit/>
          </a:bodyPr>
          <a:lstStyle/>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Inductive</a:t>
            </a:r>
            <a:endParaRPr lang="en-US" sz="1400" dirty="0"/>
          </a:p>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approach</a:t>
            </a:r>
            <a:endParaRPr lang="en-US" sz="1400" dirty="0"/>
          </a:p>
        </p:txBody>
      </p:sp>
      <p:sp>
        <p:nvSpPr>
          <p:cNvPr id="16" name="Text 14"/>
          <p:cNvSpPr/>
          <p:nvPr/>
        </p:nvSpPr>
        <p:spPr>
          <a:xfrm>
            <a:off x="3136392" y="2898648"/>
            <a:ext cx="1847088" cy="411480"/>
          </a:xfrm>
          <a:prstGeom prst="rect">
            <a:avLst/>
          </a:prstGeom>
          <a:noFill/>
          <a:ln/>
        </p:spPr>
        <p:txBody>
          <a:bodyPr wrap="square" rtlCol="0" anchor="ctr">
            <a:normAutofit/>
          </a:bodyPr>
          <a:lstStyle/>
          <a:p>
            <a:pPr marL="0" indent="0" algn="ctr">
              <a:buNone/>
            </a:pPr>
            <a:r>
              <a:rPr lang="en-US" sz="900" dirty="0">
                <a:solidFill>
                  <a:srgbClr val="475569"/>
                </a:solidFill>
                <a:latin typeface="Aptos" pitchFamily="34" charset="0"/>
                <a:ea typeface="Aptos" pitchFamily="34" charset="-122"/>
                <a:cs typeface="Aptos" pitchFamily="34" charset="-120"/>
              </a:rPr>
              <a:t>Build themes from staff accounts</a:t>
            </a:r>
            <a:endParaRPr lang="en-US" sz="900" dirty="0"/>
          </a:p>
        </p:txBody>
      </p:sp>
      <p:sp>
        <p:nvSpPr>
          <p:cNvPr id="17" name="Shape 15"/>
          <p:cNvSpPr/>
          <p:nvPr/>
        </p:nvSpPr>
        <p:spPr>
          <a:xfrm rot="5400000">
            <a:off x="5175504" y="2560320"/>
            <a:ext cx="164592" cy="256032"/>
          </a:xfrm>
          <a:prstGeom prst="triangle">
            <a:avLst/>
          </a:prstGeom>
          <a:solidFill>
            <a:srgbClr val="D9E2EC"/>
          </a:solidFill>
          <a:ln w="12700">
            <a:solidFill>
              <a:srgbClr val="D9E2EC"/>
            </a:solidFill>
            <a:prstDash val="solid"/>
          </a:ln>
        </p:spPr>
        <p:txBody>
          <a:bodyPr/>
          <a:lstStyle/>
          <a:p>
            <a:endParaRPr/>
          </a:p>
        </p:txBody>
      </p:sp>
      <p:sp>
        <p:nvSpPr>
          <p:cNvPr id="18" name="Shape 16"/>
          <p:cNvSpPr/>
          <p:nvPr/>
        </p:nvSpPr>
        <p:spPr>
          <a:xfrm>
            <a:off x="5349240" y="1874520"/>
            <a:ext cx="2176272" cy="1645920"/>
          </a:xfrm>
          <a:prstGeom prst="roundRect">
            <a:avLst>
              <a:gd name="adj" fmla="val 8889"/>
            </a:avLst>
          </a:prstGeom>
          <a:solidFill>
            <a:srgbClr val="FFFFFF"/>
          </a:solidFill>
          <a:ln w="12700">
            <a:solidFill>
              <a:srgbClr val="1F4E79"/>
            </a:solidFill>
            <a:prstDash val="solid"/>
          </a:ln>
        </p:spPr>
        <p:txBody>
          <a:bodyPr/>
          <a:lstStyle/>
          <a:p>
            <a:endParaRPr/>
          </a:p>
        </p:txBody>
      </p:sp>
      <p:sp>
        <p:nvSpPr>
          <p:cNvPr id="19" name="Shape 17"/>
          <p:cNvSpPr/>
          <p:nvPr/>
        </p:nvSpPr>
        <p:spPr>
          <a:xfrm>
            <a:off x="5349240" y="1874520"/>
            <a:ext cx="2176272" cy="109728"/>
          </a:xfrm>
          <a:prstGeom prst="rect">
            <a:avLst/>
          </a:prstGeom>
          <a:solidFill>
            <a:srgbClr val="1F4E79"/>
          </a:solidFill>
          <a:ln w="12700">
            <a:solidFill>
              <a:srgbClr val="1F4E79"/>
            </a:solidFill>
            <a:prstDash val="solid"/>
          </a:ln>
        </p:spPr>
        <p:txBody>
          <a:bodyPr/>
          <a:lstStyle/>
          <a:p>
            <a:endParaRPr/>
          </a:p>
        </p:txBody>
      </p:sp>
      <p:sp>
        <p:nvSpPr>
          <p:cNvPr id="20" name="Text 18"/>
          <p:cNvSpPr/>
          <p:nvPr/>
        </p:nvSpPr>
        <p:spPr>
          <a:xfrm>
            <a:off x="5513832" y="2194560"/>
            <a:ext cx="1847088" cy="502920"/>
          </a:xfrm>
          <a:prstGeom prst="rect">
            <a:avLst/>
          </a:prstGeom>
          <a:noFill/>
          <a:ln/>
        </p:spPr>
        <p:txBody>
          <a:bodyPr wrap="square" rtlCol="0" anchor="ctr">
            <a:normAutofit/>
          </a:bodyPr>
          <a:lstStyle/>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Qualitative</a:t>
            </a:r>
            <a:endParaRPr lang="en-US" sz="1400" dirty="0"/>
          </a:p>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case study</a:t>
            </a:r>
            <a:endParaRPr lang="en-US" sz="1400" dirty="0"/>
          </a:p>
        </p:txBody>
      </p:sp>
      <p:sp>
        <p:nvSpPr>
          <p:cNvPr id="21" name="Text 19"/>
          <p:cNvSpPr/>
          <p:nvPr/>
        </p:nvSpPr>
        <p:spPr>
          <a:xfrm>
            <a:off x="5513832" y="2898648"/>
            <a:ext cx="1847088" cy="411480"/>
          </a:xfrm>
          <a:prstGeom prst="rect">
            <a:avLst/>
          </a:prstGeom>
          <a:noFill/>
          <a:ln/>
        </p:spPr>
        <p:txBody>
          <a:bodyPr wrap="square" rtlCol="0" anchor="ctr">
            <a:normAutofit/>
          </a:bodyPr>
          <a:lstStyle/>
          <a:p>
            <a:pPr marL="0" indent="0" algn="ctr">
              <a:buNone/>
            </a:pPr>
            <a:r>
              <a:rPr lang="en-US" sz="900" dirty="0">
                <a:solidFill>
                  <a:srgbClr val="475569"/>
                </a:solidFill>
                <a:latin typeface="Aptos" pitchFamily="34" charset="0"/>
                <a:ea typeface="Aptos" pitchFamily="34" charset="-122"/>
                <a:cs typeface="Aptos" pitchFamily="34" charset="-120"/>
              </a:rPr>
              <a:t>Depth within a real workplace context</a:t>
            </a:r>
            <a:endParaRPr lang="en-US" sz="900" dirty="0"/>
          </a:p>
        </p:txBody>
      </p:sp>
      <p:sp>
        <p:nvSpPr>
          <p:cNvPr id="22" name="Shape 20"/>
          <p:cNvSpPr/>
          <p:nvPr/>
        </p:nvSpPr>
        <p:spPr>
          <a:xfrm rot="5400000">
            <a:off x="7552944" y="2560320"/>
            <a:ext cx="164592" cy="256032"/>
          </a:xfrm>
          <a:prstGeom prst="triangle">
            <a:avLst/>
          </a:prstGeom>
          <a:solidFill>
            <a:srgbClr val="D9E2EC"/>
          </a:solidFill>
          <a:ln w="12700">
            <a:solidFill>
              <a:srgbClr val="D9E2EC"/>
            </a:solidFill>
            <a:prstDash val="solid"/>
          </a:ln>
        </p:spPr>
        <p:txBody>
          <a:bodyPr/>
          <a:lstStyle/>
          <a:p>
            <a:endParaRPr/>
          </a:p>
        </p:txBody>
      </p:sp>
      <p:sp>
        <p:nvSpPr>
          <p:cNvPr id="23" name="Shape 21"/>
          <p:cNvSpPr/>
          <p:nvPr/>
        </p:nvSpPr>
        <p:spPr>
          <a:xfrm>
            <a:off x="7726680" y="1874520"/>
            <a:ext cx="2176272" cy="1645920"/>
          </a:xfrm>
          <a:prstGeom prst="roundRect">
            <a:avLst>
              <a:gd name="adj" fmla="val 8889"/>
            </a:avLst>
          </a:prstGeom>
          <a:solidFill>
            <a:srgbClr val="FFFFFF"/>
          </a:solidFill>
          <a:ln w="12700">
            <a:solidFill>
              <a:srgbClr val="C0392B"/>
            </a:solidFill>
            <a:prstDash val="solid"/>
          </a:ln>
        </p:spPr>
        <p:txBody>
          <a:bodyPr/>
          <a:lstStyle/>
          <a:p>
            <a:endParaRPr/>
          </a:p>
        </p:txBody>
      </p:sp>
      <p:sp>
        <p:nvSpPr>
          <p:cNvPr id="24" name="Shape 22"/>
          <p:cNvSpPr/>
          <p:nvPr/>
        </p:nvSpPr>
        <p:spPr>
          <a:xfrm>
            <a:off x="7726680" y="1874520"/>
            <a:ext cx="2176272" cy="109728"/>
          </a:xfrm>
          <a:prstGeom prst="rect">
            <a:avLst/>
          </a:prstGeom>
          <a:solidFill>
            <a:srgbClr val="C0392B"/>
          </a:solidFill>
          <a:ln w="12700">
            <a:solidFill>
              <a:srgbClr val="C0392B"/>
            </a:solidFill>
            <a:prstDash val="solid"/>
          </a:ln>
        </p:spPr>
        <p:txBody>
          <a:bodyPr/>
          <a:lstStyle/>
          <a:p>
            <a:endParaRPr/>
          </a:p>
        </p:txBody>
      </p:sp>
      <p:sp>
        <p:nvSpPr>
          <p:cNvPr id="25" name="Text 23"/>
          <p:cNvSpPr/>
          <p:nvPr/>
        </p:nvSpPr>
        <p:spPr>
          <a:xfrm>
            <a:off x="7891272" y="2194560"/>
            <a:ext cx="1847088" cy="502920"/>
          </a:xfrm>
          <a:prstGeom prst="rect">
            <a:avLst/>
          </a:prstGeom>
          <a:noFill/>
          <a:ln/>
        </p:spPr>
        <p:txBody>
          <a:bodyPr wrap="square" rtlCol="0" anchor="ctr">
            <a:normAutofit/>
          </a:bodyPr>
          <a:lstStyle/>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Semi-structured</a:t>
            </a:r>
            <a:endParaRPr lang="en-US" sz="1400" dirty="0"/>
          </a:p>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interviews</a:t>
            </a:r>
            <a:endParaRPr lang="en-US" sz="1400" dirty="0"/>
          </a:p>
        </p:txBody>
      </p:sp>
      <p:sp>
        <p:nvSpPr>
          <p:cNvPr id="26" name="Text 24"/>
          <p:cNvSpPr/>
          <p:nvPr/>
        </p:nvSpPr>
        <p:spPr>
          <a:xfrm>
            <a:off x="7891272" y="2898648"/>
            <a:ext cx="1847088" cy="411480"/>
          </a:xfrm>
          <a:prstGeom prst="rect">
            <a:avLst/>
          </a:prstGeom>
          <a:noFill/>
          <a:ln/>
        </p:spPr>
        <p:txBody>
          <a:bodyPr wrap="square" rtlCol="0" anchor="ctr">
            <a:normAutofit/>
          </a:bodyPr>
          <a:lstStyle/>
          <a:p>
            <a:pPr marL="0" indent="0" algn="ctr">
              <a:buNone/>
            </a:pPr>
            <a:r>
              <a:rPr lang="en-US" sz="900" dirty="0">
                <a:solidFill>
                  <a:srgbClr val="475569"/>
                </a:solidFill>
                <a:latin typeface="Aptos" pitchFamily="34" charset="0"/>
                <a:ea typeface="Aptos" pitchFamily="34" charset="-122"/>
                <a:cs typeface="Aptos" pitchFamily="34" charset="-120"/>
              </a:rPr>
              <a:t>Follow-up questions and clarification</a:t>
            </a:r>
            <a:endParaRPr lang="en-US" sz="900" dirty="0"/>
          </a:p>
        </p:txBody>
      </p:sp>
      <p:sp>
        <p:nvSpPr>
          <p:cNvPr id="27" name="Shape 25"/>
          <p:cNvSpPr/>
          <p:nvPr/>
        </p:nvSpPr>
        <p:spPr>
          <a:xfrm rot="5400000">
            <a:off x="9930384" y="2560320"/>
            <a:ext cx="164592" cy="256032"/>
          </a:xfrm>
          <a:prstGeom prst="triangle">
            <a:avLst/>
          </a:prstGeom>
          <a:solidFill>
            <a:srgbClr val="D9E2EC"/>
          </a:solidFill>
          <a:ln w="12700">
            <a:solidFill>
              <a:srgbClr val="D9E2EC"/>
            </a:solidFill>
            <a:prstDash val="solid"/>
          </a:ln>
        </p:spPr>
        <p:txBody>
          <a:bodyPr/>
          <a:lstStyle/>
          <a:p>
            <a:endParaRPr/>
          </a:p>
        </p:txBody>
      </p:sp>
      <p:sp>
        <p:nvSpPr>
          <p:cNvPr id="28" name="Shape 26"/>
          <p:cNvSpPr/>
          <p:nvPr/>
        </p:nvSpPr>
        <p:spPr>
          <a:xfrm>
            <a:off x="10104120" y="1874520"/>
            <a:ext cx="2176272" cy="1645920"/>
          </a:xfrm>
          <a:prstGeom prst="roundRect">
            <a:avLst>
              <a:gd name="adj" fmla="val 8889"/>
            </a:avLst>
          </a:prstGeom>
          <a:solidFill>
            <a:srgbClr val="FFFFFF"/>
          </a:solidFill>
          <a:ln w="12700">
            <a:solidFill>
              <a:srgbClr val="2E7D32"/>
            </a:solidFill>
            <a:prstDash val="solid"/>
          </a:ln>
        </p:spPr>
        <p:txBody>
          <a:bodyPr/>
          <a:lstStyle/>
          <a:p>
            <a:endParaRPr/>
          </a:p>
        </p:txBody>
      </p:sp>
      <p:sp>
        <p:nvSpPr>
          <p:cNvPr id="29" name="Shape 27"/>
          <p:cNvSpPr/>
          <p:nvPr/>
        </p:nvSpPr>
        <p:spPr>
          <a:xfrm>
            <a:off x="10104120" y="1874520"/>
            <a:ext cx="2176272" cy="109728"/>
          </a:xfrm>
          <a:prstGeom prst="rect">
            <a:avLst/>
          </a:prstGeom>
          <a:solidFill>
            <a:srgbClr val="2E7D32"/>
          </a:solidFill>
          <a:ln w="12700">
            <a:solidFill>
              <a:srgbClr val="2E7D32"/>
            </a:solidFill>
            <a:prstDash val="solid"/>
          </a:ln>
        </p:spPr>
        <p:txBody>
          <a:bodyPr/>
          <a:lstStyle/>
          <a:p>
            <a:endParaRPr/>
          </a:p>
        </p:txBody>
      </p:sp>
      <p:sp>
        <p:nvSpPr>
          <p:cNvPr id="30" name="Text 28"/>
          <p:cNvSpPr/>
          <p:nvPr/>
        </p:nvSpPr>
        <p:spPr>
          <a:xfrm>
            <a:off x="10268712" y="2194560"/>
            <a:ext cx="1847088" cy="502920"/>
          </a:xfrm>
          <a:prstGeom prst="rect">
            <a:avLst/>
          </a:prstGeom>
          <a:noFill/>
          <a:ln/>
        </p:spPr>
        <p:txBody>
          <a:bodyPr wrap="square" rtlCol="0" anchor="ctr">
            <a:normAutofit/>
          </a:bodyPr>
          <a:lstStyle/>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Thematic</a:t>
            </a:r>
            <a:endParaRPr lang="en-US" sz="1400" dirty="0"/>
          </a:p>
          <a:p>
            <a:pPr marL="0" indent="0" algn="ctr">
              <a:buNone/>
            </a:pPr>
            <a:r>
              <a:rPr lang="en-US" sz="1400" b="1" dirty="0">
                <a:solidFill>
                  <a:srgbClr val="0B1F33"/>
                </a:solidFill>
                <a:latin typeface="Aptos Display" pitchFamily="34" charset="0"/>
                <a:ea typeface="Aptos Display" pitchFamily="34" charset="-122"/>
                <a:cs typeface="Aptos Display" pitchFamily="34" charset="-120"/>
              </a:rPr>
              <a:t>analysis</a:t>
            </a:r>
            <a:endParaRPr lang="en-US" sz="1400" dirty="0"/>
          </a:p>
        </p:txBody>
      </p:sp>
      <p:sp>
        <p:nvSpPr>
          <p:cNvPr id="31" name="Text 29"/>
          <p:cNvSpPr/>
          <p:nvPr/>
        </p:nvSpPr>
        <p:spPr>
          <a:xfrm>
            <a:off x="10268712" y="2898648"/>
            <a:ext cx="1847088" cy="411480"/>
          </a:xfrm>
          <a:prstGeom prst="rect">
            <a:avLst/>
          </a:prstGeom>
          <a:noFill/>
          <a:ln/>
        </p:spPr>
        <p:txBody>
          <a:bodyPr wrap="square" rtlCol="0" anchor="ctr">
            <a:normAutofit/>
          </a:bodyPr>
          <a:lstStyle/>
          <a:p>
            <a:pPr marL="0" indent="0" algn="ctr">
              <a:buNone/>
            </a:pPr>
            <a:r>
              <a:rPr lang="en-US" sz="900" dirty="0">
                <a:solidFill>
                  <a:srgbClr val="475569"/>
                </a:solidFill>
                <a:latin typeface="Aptos" pitchFamily="34" charset="0"/>
                <a:ea typeface="Aptos" pitchFamily="34" charset="-122"/>
                <a:cs typeface="Aptos" pitchFamily="34" charset="-120"/>
              </a:rPr>
              <a:t>Identify patterns across responses</a:t>
            </a:r>
            <a:endParaRPr lang="en-US" sz="900" dirty="0"/>
          </a:p>
        </p:txBody>
      </p:sp>
      <p:sp>
        <p:nvSpPr>
          <p:cNvPr id="32" name="Shape 30"/>
          <p:cNvSpPr/>
          <p:nvPr/>
        </p:nvSpPr>
        <p:spPr>
          <a:xfrm>
            <a:off x="914400" y="4069080"/>
            <a:ext cx="10332720" cy="1051560"/>
          </a:xfrm>
          <a:prstGeom prst="roundRect">
            <a:avLst/>
          </a:prstGeom>
          <a:solidFill>
            <a:srgbClr val="EEF6FF"/>
          </a:solidFill>
          <a:ln w="10160">
            <a:solidFill>
              <a:srgbClr val="B9D7F0"/>
            </a:solidFill>
            <a:prstDash val="solid"/>
          </a:ln>
        </p:spPr>
        <p:txBody>
          <a:bodyPr/>
          <a:lstStyle/>
          <a:p>
            <a:endParaRPr/>
          </a:p>
        </p:txBody>
      </p:sp>
      <p:sp>
        <p:nvSpPr>
          <p:cNvPr id="33" name="Text 31"/>
          <p:cNvSpPr/>
          <p:nvPr/>
        </p:nvSpPr>
        <p:spPr>
          <a:xfrm>
            <a:off x="1143000" y="4261104"/>
            <a:ext cx="2560320" cy="228600"/>
          </a:xfrm>
          <a:prstGeom prst="rect">
            <a:avLst/>
          </a:prstGeom>
          <a:noFill/>
          <a:ln/>
        </p:spPr>
        <p:txBody>
          <a:bodyPr wrap="square" rtlCol="0" anchor="ctr"/>
          <a:lstStyle/>
          <a:p>
            <a:pPr marL="0" indent="0">
              <a:buNone/>
            </a:pPr>
            <a:r>
              <a:rPr lang="en-US" sz="1400" b="1" dirty="0">
                <a:solidFill>
                  <a:srgbClr val="1F4E79"/>
                </a:solidFill>
                <a:latin typeface="Aptos Display" pitchFamily="34" charset="0"/>
                <a:ea typeface="Aptos Display" pitchFamily="34" charset="-122"/>
                <a:cs typeface="Aptos Display" pitchFamily="34" charset="-120"/>
              </a:rPr>
              <a:t>Why not a questionnaire?</a:t>
            </a:r>
            <a:endParaRPr lang="en-US" sz="1400" dirty="0"/>
          </a:p>
        </p:txBody>
      </p:sp>
      <p:sp>
        <p:nvSpPr>
          <p:cNvPr id="34" name="Text 32"/>
          <p:cNvSpPr/>
          <p:nvPr/>
        </p:nvSpPr>
        <p:spPr>
          <a:xfrm>
            <a:off x="3493008" y="4261104"/>
            <a:ext cx="7269480" cy="365760"/>
          </a:xfrm>
          <a:prstGeom prst="rect">
            <a:avLst/>
          </a:prstGeom>
          <a:noFill/>
          <a:ln/>
        </p:spPr>
        <p:txBody>
          <a:bodyPr wrap="square" rtlCol="0" anchor="ctr">
            <a:normAutofit/>
          </a:bodyPr>
          <a:lstStyle/>
          <a:p>
            <a:pPr marL="0" indent="0">
              <a:buNone/>
            </a:pPr>
            <a:r>
              <a:rPr lang="en-US" sz="1150" dirty="0">
                <a:solidFill>
                  <a:srgbClr val="475569"/>
                </a:solidFill>
                <a:latin typeface="Aptos" pitchFamily="34" charset="0"/>
                <a:ea typeface="Aptos" pitchFamily="34" charset="-122"/>
                <a:cs typeface="Aptos" pitchFamily="34" charset="-120"/>
              </a:rPr>
              <a:t>A survey could count opinions but would not give enough depth to understand how night-shift staff interpret training, communication, workload and compliance in real working conditions.</a:t>
            </a:r>
            <a:endParaRPr lang="en-US" sz="1150" dirty="0"/>
          </a:p>
        </p:txBody>
      </p:sp>
      <p:sp>
        <p:nvSpPr>
          <p:cNvPr id="36" name="Text 34"/>
          <p:cNvSpPr/>
          <p:nvPr/>
        </p:nvSpPr>
        <p:spPr>
          <a:xfrm>
            <a:off x="502920" y="6537960"/>
            <a:ext cx="5852160" cy="164592"/>
          </a:xfrm>
          <a:prstGeom prst="rect">
            <a:avLst/>
          </a:prstGeom>
          <a:noFill/>
          <a:ln/>
        </p:spPr>
        <p:txBody>
          <a:bodyPr wrap="square" lIns="91440" tIns="45720" rIns="91440" bIns="45720" rtlCol="0" anchor="ctr"/>
          <a:lstStyle/>
          <a:p>
            <a:pPr marL="0" indent="0">
              <a:buNone/>
            </a:pPr>
            <a:endParaRPr lang="en-US" sz="650" dirty="0">
              <a:solidFill>
                <a:srgbClr val="475569"/>
              </a:solidFill>
            </a:endParaRPr>
          </a:p>
        </p:txBody>
      </p:sp>
      <p:sp>
        <p:nvSpPr>
          <p:cNvPr id="37" name="Text 35"/>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(Saunders, Lewis and Thornhill, 2023; Creswell and Creswell, 2023; Braun and Clarke, 2006)</a:t>
            </a:r>
            <a:endParaRPr lang="en-US" sz="650" dirty="0"/>
          </a:p>
        </p:txBody>
      </p:sp>
      <p:sp>
        <p:nvSpPr>
          <p:cNvPr id="38" name="Text 36"/>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3/9</a:t>
            </a:r>
            <a:endParaRPr lang="en-US" sz="6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Methodology</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04</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Data collection, sampling and research quality</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The method follows a clear flow from participants to evidence-based themes.</a:t>
            </a:r>
            <a:endParaRPr lang="en-US" sz="1050" dirty="0"/>
          </a:p>
        </p:txBody>
      </p:sp>
      <p:pic>
        <p:nvPicPr>
          <p:cNvPr id="48" name="Picture 47" descr="slide4_pic0.jpg"/>
          <p:cNvPicPr>
            <a:picLocks noChangeAspect="1"/>
          </p:cNvPicPr>
          <p:nvPr/>
        </p:nvPicPr>
        <p:blipFill>
          <a:blip r:embed="rId3"/>
          <a:stretch>
            <a:fillRect/>
          </a:stretch>
        </p:blipFill>
        <p:spPr>
          <a:xfrm>
            <a:off x="8183880" y="1325880"/>
            <a:ext cx="3246120" cy="4553712"/>
          </a:xfrm>
          <a:prstGeom prst="rect">
            <a:avLst/>
          </a:prstGeom>
        </p:spPr>
      </p:pic>
      <p:sp>
        <p:nvSpPr>
          <p:cNvPr id="10" name="Text 7"/>
          <p:cNvSpPr/>
          <p:nvPr/>
        </p:nvSpPr>
        <p:spPr>
          <a:xfrm>
            <a:off x="9166061" y="5684883"/>
            <a:ext cx="2203414" cy="66185"/>
          </a:xfrm>
          <a:prstGeom prst="rect">
            <a:avLst/>
          </a:prstGeom>
          <a:noFill/>
          <a:ln/>
        </p:spPr>
        <p:txBody>
          <a:bodyPr wrap="square" lIns="91440" tIns="45720" rIns="91440" bIns="45720" rtlCol="0" anchor="ctr">
            <a:normAutofit fontScale="25000" lnSpcReduction="20000"/>
          </a:bodyPr>
          <a:lstStyle/>
          <a:p>
            <a:pPr marL="0" indent="0">
              <a:buNone/>
            </a:pPr>
            <a:r>
              <a:rPr lang="en-US" sz="550">
                <a:solidFill>
                  <a:srgbClr val="FFFFFF"/>
                </a:solidFill>
                <a:latin typeface="Aptos"/>
              </a:rPr>
              <a:t>I</a:t>
            </a:r>
            <a:endParaRPr lang="en-US" sz="550" dirty="0"/>
          </a:p>
        </p:txBody>
      </p:sp>
      <p:sp>
        <p:nvSpPr>
          <p:cNvPr id="11" name="Shape 8"/>
          <p:cNvSpPr/>
          <p:nvPr/>
        </p:nvSpPr>
        <p:spPr>
          <a:xfrm>
            <a:off x="685800" y="1417320"/>
            <a:ext cx="3429000" cy="1417320"/>
          </a:xfrm>
          <a:prstGeom prst="roundRect">
            <a:avLst>
              <a:gd name="adj" fmla="val 10323"/>
            </a:avLst>
          </a:prstGeom>
          <a:solidFill>
            <a:srgbClr val="FFFFFF"/>
          </a:solidFill>
          <a:ln w="12700">
            <a:solidFill>
              <a:srgbClr val="D9E2EC"/>
            </a:solidFill>
            <a:prstDash val="solid"/>
          </a:ln>
        </p:spPr>
        <p:txBody>
          <a:bodyPr/>
          <a:lstStyle/>
          <a:p>
            <a:endParaRPr/>
          </a:p>
        </p:txBody>
      </p:sp>
      <p:sp>
        <p:nvSpPr>
          <p:cNvPr id="12" name="Shape 9"/>
          <p:cNvSpPr/>
          <p:nvPr/>
        </p:nvSpPr>
        <p:spPr>
          <a:xfrm>
            <a:off x="685800" y="1417320"/>
            <a:ext cx="73152" cy="1417320"/>
          </a:xfrm>
          <a:prstGeom prst="rect">
            <a:avLst/>
          </a:prstGeom>
          <a:solidFill>
            <a:srgbClr val="009688"/>
          </a:solidFill>
          <a:ln w="12700">
            <a:solidFill>
              <a:srgbClr val="009688"/>
            </a:solidFill>
            <a:prstDash val="solid"/>
          </a:ln>
        </p:spPr>
        <p:txBody>
          <a:bodyPr/>
          <a:lstStyle/>
          <a:p>
            <a:endParaRPr/>
          </a:p>
        </p:txBody>
      </p:sp>
      <p:sp>
        <p:nvSpPr>
          <p:cNvPr id="13" name="Shape 10"/>
          <p:cNvSpPr/>
          <p:nvPr/>
        </p:nvSpPr>
        <p:spPr>
          <a:xfrm>
            <a:off x="886968" y="1600200"/>
            <a:ext cx="384048" cy="384048"/>
          </a:xfrm>
          <a:prstGeom prst="ellipse">
            <a:avLst/>
          </a:prstGeom>
          <a:solidFill>
            <a:srgbClr val="009688">
              <a:alpha val="90000"/>
            </a:srgbClr>
          </a:solidFill>
          <a:ln w="12700">
            <a:solidFill>
              <a:srgbClr val="009688">
                <a:alpha val="0"/>
              </a:srgbClr>
            </a:solidFill>
            <a:prstDash val="solid"/>
          </a:ln>
        </p:spPr>
        <p:txBody>
          <a:bodyPr/>
          <a:lstStyle/>
          <a:p>
            <a:endParaRPr/>
          </a:p>
        </p:txBody>
      </p:sp>
      <p:sp>
        <p:nvSpPr>
          <p:cNvPr id="14" name="Text 11"/>
          <p:cNvSpPr/>
          <p:nvPr/>
        </p:nvSpPr>
        <p:spPr>
          <a:xfrm>
            <a:off x="914400" y="165506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1</a:t>
            </a:r>
            <a:endParaRPr lang="en-US" sz="1200" dirty="0"/>
          </a:p>
        </p:txBody>
      </p:sp>
      <p:sp>
        <p:nvSpPr>
          <p:cNvPr id="15" name="Text 12"/>
          <p:cNvSpPr/>
          <p:nvPr/>
        </p:nvSpPr>
        <p:spPr>
          <a:xfrm>
            <a:off x="1399032" y="1572768"/>
            <a:ext cx="253288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Data collection</a:t>
            </a:r>
            <a:endParaRPr lang="en-US" sz="1200" dirty="0"/>
          </a:p>
        </p:txBody>
      </p:sp>
      <p:sp>
        <p:nvSpPr>
          <p:cNvPr id="16" name="Text 13"/>
          <p:cNvSpPr/>
          <p:nvPr/>
        </p:nvSpPr>
        <p:spPr>
          <a:xfrm>
            <a:off x="1399032" y="1892808"/>
            <a:ext cx="2487168" cy="82296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 Semi-structured interviews</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Around 30–40 minutes</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Face-to-face or online</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One short pilot interview</a:t>
            </a:r>
            <a:endParaRPr lang="en-US" sz="870" dirty="0"/>
          </a:p>
        </p:txBody>
      </p:sp>
      <p:sp>
        <p:nvSpPr>
          <p:cNvPr id="17" name="Shape 14"/>
          <p:cNvSpPr/>
          <p:nvPr/>
        </p:nvSpPr>
        <p:spPr>
          <a:xfrm>
            <a:off x="4343400" y="1417320"/>
            <a:ext cx="3429000" cy="1417320"/>
          </a:xfrm>
          <a:prstGeom prst="roundRect">
            <a:avLst>
              <a:gd name="adj" fmla="val 10323"/>
            </a:avLst>
          </a:prstGeom>
          <a:solidFill>
            <a:srgbClr val="FFFFFF"/>
          </a:solidFill>
          <a:ln w="12700">
            <a:solidFill>
              <a:srgbClr val="D9E2EC"/>
            </a:solidFill>
            <a:prstDash val="solid"/>
          </a:ln>
        </p:spPr>
        <p:txBody>
          <a:bodyPr/>
          <a:lstStyle/>
          <a:p>
            <a:endParaRPr/>
          </a:p>
        </p:txBody>
      </p:sp>
      <p:sp>
        <p:nvSpPr>
          <p:cNvPr id="18" name="Shape 15"/>
          <p:cNvSpPr/>
          <p:nvPr/>
        </p:nvSpPr>
        <p:spPr>
          <a:xfrm>
            <a:off x="4343400" y="1417320"/>
            <a:ext cx="73152" cy="1417320"/>
          </a:xfrm>
          <a:prstGeom prst="rect">
            <a:avLst/>
          </a:prstGeom>
          <a:solidFill>
            <a:srgbClr val="F28C28"/>
          </a:solidFill>
          <a:ln w="12700">
            <a:solidFill>
              <a:srgbClr val="F28C28"/>
            </a:solidFill>
            <a:prstDash val="solid"/>
          </a:ln>
        </p:spPr>
        <p:txBody>
          <a:bodyPr/>
          <a:lstStyle/>
          <a:p>
            <a:endParaRPr/>
          </a:p>
        </p:txBody>
      </p:sp>
      <p:sp>
        <p:nvSpPr>
          <p:cNvPr id="19" name="Shape 16"/>
          <p:cNvSpPr/>
          <p:nvPr/>
        </p:nvSpPr>
        <p:spPr>
          <a:xfrm>
            <a:off x="4544568" y="1600200"/>
            <a:ext cx="384048" cy="384048"/>
          </a:xfrm>
          <a:prstGeom prst="ellipse">
            <a:avLst/>
          </a:prstGeom>
          <a:solidFill>
            <a:srgbClr val="F28C28">
              <a:alpha val="90000"/>
            </a:srgbClr>
          </a:solidFill>
          <a:ln w="12700">
            <a:solidFill>
              <a:srgbClr val="F28C28">
                <a:alpha val="0"/>
              </a:srgbClr>
            </a:solidFill>
            <a:prstDash val="solid"/>
          </a:ln>
        </p:spPr>
        <p:txBody>
          <a:bodyPr/>
          <a:lstStyle/>
          <a:p>
            <a:endParaRPr/>
          </a:p>
        </p:txBody>
      </p:sp>
      <p:sp>
        <p:nvSpPr>
          <p:cNvPr id="20" name="Text 17"/>
          <p:cNvSpPr/>
          <p:nvPr/>
        </p:nvSpPr>
        <p:spPr>
          <a:xfrm>
            <a:off x="4572000" y="165506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2</a:t>
            </a:r>
            <a:endParaRPr lang="en-US" sz="1200" dirty="0"/>
          </a:p>
        </p:txBody>
      </p:sp>
      <p:sp>
        <p:nvSpPr>
          <p:cNvPr id="21" name="Text 18"/>
          <p:cNvSpPr/>
          <p:nvPr/>
        </p:nvSpPr>
        <p:spPr>
          <a:xfrm>
            <a:off x="5056632" y="1572768"/>
            <a:ext cx="253288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Sampling</a:t>
            </a:r>
            <a:endParaRPr lang="en-US" sz="1200" dirty="0"/>
          </a:p>
        </p:txBody>
      </p:sp>
      <p:sp>
        <p:nvSpPr>
          <p:cNvPr id="22" name="Text 19"/>
          <p:cNvSpPr/>
          <p:nvPr/>
        </p:nvSpPr>
        <p:spPr>
          <a:xfrm>
            <a:off x="5056632" y="1892808"/>
            <a:ext cx="2487168" cy="82296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 8–10 participants</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Night shift hygiene staff</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Purposive sampling</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Direct experience required</a:t>
            </a:r>
            <a:endParaRPr lang="en-US" sz="870" dirty="0"/>
          </a:p>
        </p:txBody>
      </p:sp>
      <p:sp>
        <p:nvSpPr>
          <p:cNvPr id="23" name="Shape 20"/>
          <p:cNvSpPr/>
          <p:nvPr/>
        </p:nvSpPr>
        <p:spPr>
          <a:xfrm>
            <a:off x="685800" y="3035808"/>
            <a:ext cx="3429000" cy="1417320"/>
          </a:xfrm>
          <a:prstGeom prst="roundRect">
            <a:avLst>
              <a:gd name="adj" fmla="val 10323"/>
            </a:avLst>
          </a:prstGeom>
          <a:solidFill>
            <a:srgbClr val="FFFFFF"/>
          </a:solidFill>
          <a:ln w="12700">
            <a:solidFill>
              <a:srgbClr val="D9E2EC"/>
            </a:solidFill>
            <a:prstDash val="solid"/>
          </a:ln>
        </p:spPr>
        <p:txBody>
          <a:bodyPr/>
          <a:lstStyle/>
          <a:p>
            <a:endParaRPr/>
          </a:p>
        </p:txBody>
      </p:sp>
      <p:sp>
        <p:nvSpPr>
          <p:cNvPr id="24" name="Shape 21"/>
          <p:cNvSpPr/>
          <p:nvPr/>
        </p:nvSpPr>
        <p:spPr>
          <a:xfrm>
            <a:off x="685800" y="3035808"/>
            <a:ext cx="73152" cy="1417320"/>
          </a:xfrm>
          <a:prstGeom prst="rect">
            <a:avLst/>
          </a:prstGeom>
          <a:solidFill>
            <a:srgbClr val="1F4E79"/>
          </a:solidFill>
          <a:ln w="12700">
            <a:solidFill>
              <a:srgbClr val="1F4E79"/>
            </a:solidFill>
            <a:prstDash val="solid"/>
          </a:ln>
        </p:spPr>
        <p:txBody>
          <a:bodyPr/>
          <a:lstStyle/>
          <a:p>
            <a:endParaRPr/>
          </a:p>
        </p:txBody>
      </p:sp>
      <p:sp>
        <p:nvSpPr>
          <p:cNvPr id="25" name="Shape 22"/>
          <p:cNvSpPr/>
          <p:nvPr/>
        </p:nvSpPr>
        <p:spPr>
          <a:xfrm>
            <a:off x="886968" y="3218688"/>
            <a:ext cx="384048" cy="384048"/>
          </a:xfrm>
          <a:prstGeom prst="ellipse">
            <a:avLst/>
          </a:prstGeom>
          <a:solidFill>
            <a:srgbClr val="1F4E79">
              <a:alpha val="90000"/>
            </a:srgbClr>
          </a:solidFill>
          <a:ln w="12700">
            <a:solidFill>
              <a:srgbClr val="1F4E79">
                <a:alpha val="0"/>
              </a:srgbClr>
            </a:solidFill>
            <a:prstDash val="solid"/>
          </a:ln>
        </p:spPr>
        <p:txBody>
          <a:bodyPr/>
          <a:lstStyle/>
          <a:p>
            <a:endParaRPr/>
          </a:p>
        </p:txBody>
      </p:sp>
      <p:sp>
        <p:nvSpPr>
          <p:cNvPr id="26" name="Text 23"/>
          <p:cNvSpPr/>
          <p:nvPr/>
        </p:nvSpPr>
        <p:spPr>
          <a:xfrm>
            <a:off x="914400" y="3273552"/>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3</a:t>
            </a:r>
            <a:endParaRPr lang="en-US" sz="1200" dirty="0"/>
          </a:p>
        </p:txBody>
      </p:sp>
      <p:sp>
        <p:nvSpPr>
          <p:cNvPr id="27" name="Text 24"/>
          <p:cNvSpPr/>
          <p:nvPr/>
        </p:nvSpPr>
        <p:spPr>
          <a:xfrm>
            <a:off x="1399032" y="3191256"/>
            <a:ext cx="253288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Analysis</a:t>
            </a:r>
            <a:endParaRPr lang="en-US" sz="1200" dirty="0"/>
          </a:p>
        </p:txBody>
      </p:sp>
      <p:sp>
        <p:nvSpPr>
          <p:cNvPr id="28" name="Text 25"/>
          <p:cNvSpPr/>
          <p:nvPr/>
        </p:nvSpPr>
        <p:spPr>
          <a:xfrm>
            <a:off x="1399032" y="3511296"/>
            <a:ext cx="2487168" cy="82296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 Familiarise with data</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Code responses</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Develop and review themes</a:t>
            </a:r>
            <a:endParaRPr lang="en-US" sz="870" dirty="0"/>
          </a:p>
          <a:p>
            <a:pPr marL="0" indent="0">
              <a:buNone/>
            </a:pPr>
            <a:r>
              <a:rPr lang="en-US" sz="870" dirty="0">
                <a:solidFill>
                  <a:srgbClr val="475569"/>
                </a:solidFill>
                <a:latin typeface="Aptos" pitchFamily="34" charset="0"/>
                <a:ea typeface="Aptos" pitchFamily="34" charset="-122"/>
                <a:cs typeface="Aptos" pitchFamily="34" charset="-120"/>
              </a:rPr>
              <a:t>• Report themes with evidence</a:t>
            </a:r>
            <a:endParaRPr lang="en-US" sz="870" dirty="0"/>
          </a:p>
        </p:txBody>
      </p:sp>
      <p:sp>
        <p:nvSpPr>
          <p:cNvPr id="29" name="Shape 26"/>
          <p:cNvSpPr/>
          <p:nvPr/>
        </p:nvSpPr>
        <p:spPr>
          <a:xfrm>
            <a:off x="4343400" y="3035808"/>
            <a:ext cx="3429000" cy="1417320"/>
          </a:xfrm>
          <a:prstGeom prst="roundRect">
            <a:avLst/>
          </a:prstGeom>
          <a:solidFill>
            <a:srgbClr val="FFFFFF"/>
          </a:solidFill>
          <a:ln w="12700">
            <a:solidFill>
              <a:srgbClr val="D9E2EC"/>
            </a:solidFill>
            <a:prstDash val="solid"/>
          </a:ln>
        </p:spPr>
        <p:txBody>
          <a:bodyPr/>
          <a:lstStyle/>
          <a:p>
            <a:endParaRPr/>
          </a:p>
        </p:txBody>
      </p:sp>
      <p:sp>
        <p:nvSpPr>
          <p:cNvPr id="30" name="Text 27"/>
          <p:cNvSpPr/>
          <p:nvPr/>
        </p:nvSpPr>
        <p:spPr>
          <a:xfrm>
            <a:off x="4572000" y="3255264"/>
            <a:ext cx="2926080" cy="228600"/>
          </a:xfrm>
          <a:prstGeom prst="rect">
            <a:avLst/>
          </a:prstGeom>
          <a:noFill/>
          <a:ln/>
        </p:spPr>
        <p:txBody>
          <a:bodyPr wrap="square" rtlCol="0" anchor="ctr">
            <a:normAutofit/>
          </a:bodyPr>
          <a:lstStyle/>
          <a:p>
            <a:pPr marL="0" indent="0">
              <a:buNone/>
            </a:pPr>
            <a:r>
              <a:rPr lang="en-US" sz="1300" b="1" dirty="0">
                <a:solidFill>
                  <a:srgbClr val="0B1F33"/>
                </a:solidFill>
                <a:latin typeface="Aptos Display" pitchFamily="34" charset="0"/>
                <a:ea typeface="Aptos Display" pitchFamily="34" charset="-122"/>
                <a:cs typeface="Aptos Display" pitchFamily="34" charset="-120"/>
              </a:rPr>
              <a:t>Reliability / trustworthiness</a:t>
            </a:r>
            <a:endParaRPr lang="en-US" sz="1300" dirty="0"/>
          </a:p>
        </p:txBody>
      </p:sp>
      <p:sp>
        <p:nvSpPr>
          <p:cNvPr id="31" name="Text 28"/>
          <p:cNvSpPr/>
          <p:nvPr/>
        </p:nvSpPr>
        <p:spPr>
          <a:xfrm>
            <a:off x="4572000" y="3639312"/>
            <a:ext cx="2834640" cy="457200"/>
          </a:xfrm>
          <a:prstGeom prst="rect">
            <a:avLst/>
          </a:prstGeom>
          <a:noFill/>
          <a:ln/>
        </p:spPr>
        <p:txBody>
          <a:bodyPr wrap="square" rtlCol="0" anchor="ctr">
            <a:normAutofit/>
          </a:bodyPr>
          <a:lstStyle/>
          <a:p>
            <a:pPr marL="0" indent="0">
              <a:buNone/>
            </a:pPr>
            <a:r>
              <a:rPr lang="en-US" sz="930" dirty="0">
                <a:solidFill>
                  <a:srgbClr val="475569"/>
                </a:solidFill>
                <a:latin typeface="Aptos" pitchFamily="34" charset="0"/>
                <a:ea typeface="Aptos" pitchFamily="34" charset="-122"/>
                <a:cs typeface="Aptos" pitchFamily="34" charset="-120"/>
              </a:rPr>
              <a:t>Same broad themes for each interview; pilot testing; simple audit trail of coding decisions; consistent thematic process.</a:t>
            </a:r>
            <a:endParaRPr lang="en-US" sz="930" dirty="0"/>
          </a:p>
        </p:txBody>
      </p:sp>
      <p:sp>
        <p:nvSpPr>
          <p:cNvPr id="32" name="Shape 29"/>
          <p:cNvSpPr/>
          <p:nvPr/>
        </p:nvSpPr>
        <p:spPr>
          <a:xfrm>
            <a:off x="685800" y="4736592"/>
            <a:ext cx="7086600" cy="841248"/>
          </a:xfrm>
          <a:prstGeom prst="roundRect">
            <a:avLst/>
          </a:prstGeom>
          <a:solidFill>
            <a:srgbClr val="EEF6FF"/>
          </a:solidFill>
          <a:ln w="10160">
            <a:solidFill>
              <a:srgbClr val="B9D7F0"/>
            </a:solidFill>
            <a:prstDash val="solid"/>
          </a:ln>
        </p:spPr>
        <p:txBody>
          <a:bodyPr/>
          <a:lstStyle/>
          <a:p>
            <a:endParaRPr/>
          </a:p>
        </p:txBody>
      </p:sp>
      <p:sp>
        <p:nvSpPr>
          <p:cNvPr id="33" name="Text 30"/>
          <p:cNvSpPr/>
          <p:nvPr/>
        </p:nvSpPr>
        <p:spPr>
          <a:xfrm>
            <a:off x="914400" y="4910328"/>
            <a:ext cx="2011680" cy="201168"/>
          </a:xfrm>
          <a:prstGeom prst="rect">
            <a:avLst/>
          </a:prstGeom>
          <a:noFill/>
          <a:ln/>
        </p:spPr>
        <p:txBody>
          <a:bodyPr wrap="square" rtlCol="0" anchor="ctr">
            <a:normAutofit/>
          </a:bodyPr>
          <a:lstStyle/>
          <a:p>
            <a:pPr marL="0" indent="0">
              <a:buNone/>
            </a:pPr>
            <a:r>
              <a:rPr lang="en-US" sz="1250" b="1" dirty="0">
                <a:solidFill>
                  <a:srgbClr val="1F4E79"/>
                </a:solidFill>
                <a:latin typeface="Aptos Display" pitchFamily="34" charset="0"/>
                <a:ea typeface="Aptos Display" pitchFamily="34" charset="-122"/>
                <a:cs typeface="Aptos Display" pitchFamily="34" charset="-120"/>
              </a:rPr>
              <a:t>Validity / credibility</a:t>
            </a:r>
            <a:endParaRPr lang="en-US" sz="1250" dirty="0"/>
          </a:p>
        </p:txBody>
      </p:sp>
      <p:sp>
        <p:nvSpPr>
          <p:cNvPr id="34" name="Text 31"/>
          <p:cNvSpPr/>
          <p:nvPr/>
        </p:nvSpPr>
        <p:spPr>
          <a:xfrm>
            <a:off x="2971800" y="4882896"/>
            <a:ext cx="4434840" cy="274320"/>
          </a:xfrm>
          <a:prstGeom prst="rect">
            <a:avLst/>
          </a:prstGeom>
          <a:noFill/>
          <a:ln/>
        </p:spPr>
        <p:txBody>
          <a:bodyPr wrap="square" rtlCol="0" anchor="ctr">
            <a:normAutofit/>
          </a:bodyPr>
          <a:lstStyle/>
          <a:p>
            <a:pPr marL="0" indent="0">
              <a:buNone/>
            </a:pPr>
            <a:r>
              <a:rPr lang="en-US" sz="980" dirty="0">
                <a:solidFill>
                  <a:srgbClr val="475569"/>
                </a:solidFill>
                <a:latin typeface="Aptos" pitchFamily="34" charset="0"/>
                <a:ea typeface="Aptos" pitchFamily="34" charset="-122"/>
                <a:cs typeface="Aptos" pitchFamily="34" charset="-120"/>
              </a:rPr>
              <a:t>Questions are linked to the aim; interviews allow clarification; themes must be supported by participant evidence.</a:t>
            </a:r>
            <a:endParaRPr lang="en-US" sz="980" dirty="0"/>
          </a:p>
        </p:txBody>
      </p:sp>
      <p:sp>
        <p:nvSpPr>
          <p:cNvPr id="35" name="Shape 32"/>
          <p:cNvSpPr/>
          <p:nvPr/>
        </p:nvSpPr>
        <p:spPr>
          <a:xfrm>
            <a:off x="987552" y="5897880"/>
            <a:ext cx="6629400" cy="0"/>
          </a:xfrm>
          <a:prstGeom prst="line">
            <a:avLst/>
          </a:prstGeom>
          <a:noFill/>
          <a:ln w="17780">
            <a:solidFill>
              <a:srgbClr val="009688"/>
            </a:solidFill>
            <a:prstDash val="solid"/>
            <a:headEnd type="none"/>
            <a:tailEnd type="triangle"/>
          </a:ln>
        </p:spPr>
        <p:txBody>
          <a:bodyPr/>
          <a:lstStyle/>
          <a:p>
            <a:endParaRPr/>
          </a:p>
        </p:txBody>
      </p:sp>
      <p:sp>
        <p:nvSpPr>
          <p:cNvPr id="36" name="Shape 33"/>
          <p:cNvSpPr/>
          <p:nvPr/>
        </p:nvSpPr>
        <p:spPr>
          <a:xfrm>
            <a:off x="868680" y="5715000"/>
            <a:ext cx="1143000" cy="420624"/>
          </a:xfrm>
          <a:prstGeom prst="roundRect">
            <a:avLst>
              <a:gd name="adj" fmla="val 34783"/>
            </a:avLst>
          </a:prstGeom>
          <a:solidFill>
            <a:srgbClr val="009688"/>
          </a:solidFill>
          <a:ln w="12700">
            <a:solidFill>
              <a:srgbClr val="009688"/>
            </a:solidFill>
            <a:prstDash val="solid"/>
          </a:ln>
        </p:spPr>
        <p:txBody>
          <a:bodyPr/>
          <a:lstStyle/>
          <a:p>
            <a:endParaRPr/>
          </a:p>
        </p:txBody>
      </p:sp>
      <p:sp>
        <p:nvSpPr>
          <p:cNvPr id="37" name="Text 34"/>
          <p:cNvSpPr/>
          <p:nvPr/>
        </p:nvSpPr>
        <p:spPr>
          <a:xfrm>
            <a:off x="923544" y="5833872"/>
            <a:ext cx="103327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Interview</a:t>
            </a:r>
            <a:endParaRPr lang="en-US" sz="880" dirty="0"/>
          </a:p>
        </p:txBody>
      </p:sp>
      <p:sp>
        <p:nvSpPr>
          <p:cNvPr id="38" name="Shape 35"/>
          <p:cNvSpPr/>
          <p:nvPr/>
        </p:nvSpPr>
        <p:spPr>
          <a:xfrm>
            <a:off x="2788920" y="5715000"/>
            <a:ext cx="914400" cy="420624"/>
          </a:xfrm>
          <a:prstGeom prst="roundRect">
            <a:avLst>
              <a:gd name="adj" fmla="val 34783"/>
            </a:avLst>
          </a:prstGeom>
          <a:solidFill>
            <a:srgbClr val="F28C28"/>
          </a:solidFill>
          <a:ln w="12700">
            <a:solidFill>
              <a:srgbClr val="F28C28"/>
            </a:solidFill>
            <a:prstDash val="solid"/>
          </a:ln>
        </p:spPr>
        <p:txBody>
          <a:bodyPr/>
          <a:lstStyle/>
          <a:p>
            <a:endParaRPr/>
          </a:p>
        </p:txBody>
      </p:sp>
      <p:sp>
        <p:nvSpPr>
          <p:cNvPr id="39" name="Text 36"/>
          <p:cNvSpPr/>
          <p:nvPr/>
        </p:nvSpPr>
        <p:spPr>
          <a:xfrm>
            <a:off x="2843784" y="5833872"/>
            <a:ext cx="80467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Code</a:t>
            </a:r>
            <a:endParaRPr lang="en-US" sz="880" dirty="0"/>
          </a:p>
        </p:txBody>
      </p:sp>
      <p:sp>
        <p:nvSpPr>
          <p:cNvPr id="40" name="Shape 37"/>
          <p:cNvSpPr/>
          <p:nvPr/>
        </p:nvSpPr>
        <p:spPr>
          <a:xfrm>
            <a:off x="4434840" y="5715000"/>
            <a:ext cx="960120" cy="420624"/>
          </a:xfrm>
          <a:prstGeom prst="roundRect">
            <a:avLst>
              <a:gd name="adj" fmla="val 34783"/>
            </a:avLst>
          </a:prstGeom>
          <a:solidFill>
            <a:srgbClr val="1F4E79"/>
          </a:solidFill>
          <a:ln w="12700">
            <a:solidFill>
              <a:srgbClr val="1F4E79"/>
            </a:solidFill>
            <a:prstDash val="solid"/>
          </a:ln>
        </p:spPr>
        <p:txBody>
          <a:bodyPr/>
          <a:lstStyle/>
          <a:p>
            <a:endParaRPr/>
          </a:p>
        </p:txBody>
      </p:sp>
      <p:sp>
        <p:nvSpPr>
          <p:cNvPr id="41" name="Text 38"/>
          <p:cNvSpPr/>
          <p:nvPr/>
        </p:nvSpPr>
        <p:spPr>
          <a:xfrm>
            <a:off x="4489704" y="5833872"/>
            <a:ext cx="85039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Theme</a:t>
            </a:r>
            <a:endParaRPr lang="en-US" sz="880" dirty="0"/>
          </a:p>
        </p:txBody>
      </p:sp>
      <p:sp>
        <p:nvSpPr>
          <p:cNvPr id="42" name="Shape 39"/>
          <p:cNvSpPr/>
          <p:nvPr/>
        </p:nvSpPr>
        <p:spPr>
          <a:xfrm>
            <a:off x="6172200" y="5715000"/>
            <a:ext cx="1143000" cy="420624"/>
          </a:xfrm>
          <a:prstGeom prst="roundRect">
            <a:avLst>
              <a:gd name="adj" fmla="val 34783"/>
            </a:avLst>
          </a:prstGeom>
          <a:solidFill>
            <a:srgbClr val="2E7D32"/>
          </a:solidFill>
          <a:ln w="12700">
            <a:solidFill>
              <a:srgbClr val="2E7D32"/>
            </a:solidFill>
            <a:prstDash val="solid"/>
          </a:ln>
        </p:spPr>
        <p:txBody>
          <a:bodyPr/>
          <a:lstStyle/>
          <a:p>
            <a:endParaRPr/>
          </a:p>
        </p:txBody>
      </p:sp>
      <p:sp>
        <p:nvSpPr>
          <p:cNvPr id="43" name="Text 40"/>
          <p:cNvSpPr/>
          <p:nvPr/>
        </p:nvSpPr>
        <p:spPr>
          <a:xfrm>
            <a:off x="6227064" y="5833872"/>
            <a:ext cx="103327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Evidence</a:t>
            </a:r>
            <a:endParaRPr lang="en-US" sz="880" dirty="0"/>
          </a:p>
        </p:txBody>
      </p:sp>
      <p:sp>
        <p:nvSpPr>
          <p:cNvPr id="46" name="Text 43"/>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(Bryman and Bell, 2023; Braun and Clarke, 2022)</a:t>
            </a:r>
            <a:endParaRPr lang="en-US" sz="650" dirty="0"/>
          </a:p>
        </p:txBody>
      </p:sp>
      <p:sp>
        <p:nvSpPr>
          <p:cNvPr id="47" name="Text 44"/>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4/9</a:t>
            </a:r>
            <a:endParaRPr lang="en-US" sz="6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Ethical Considerations</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05</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Consent and voluntary participation</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Ethics are especially important because the researcher has an insider workplace role.</a:t>
            </a:r>
            <a:endParaRPr lang="en-US" sz="1050" dirty="0"/>
          </a:p>
        </p:txBody>
      </p:sp>
      <p:pic>
        <p:nvPicPr>
          <p:cNvPr id="34" name="Picture 33" descr="slide5_pic0.jpg"/>
          <p:cNvPicPr>
            <a:picLocks noChangeAspect="1"/>
          </p:cNvPicPr>
          <p:nvPr/>
        </p:nvPicPr>
        <p:blipFill>
          <a:blip r:embed="rId3"/>
          <a:stretch>
            <a:fillRect/>
          </a:stretch>
        </p:blipFill>
        <p:spPr>
          <a:xfrm>
            <a:off x="7406640" y="914400"/>
            <a:ext cx="4160520" cy="5074920"/>
          </a:xfrm>
          <a:prstGeom prst="rect">
            <a:avLst/>
          </a:prstGeom>
        </p:spPr>
      </p:pic>
      <p:sp>
        <p:nvSpPr>
          <p:cNvPr id="10" name="Text 7"/>
          <p:cNvSpPr/>
          <p:nvPr/>
        </p:nvSpPr>
        <p:spPr>
          <a:xfrm>
            <a:off x="7488936" y="5801868"/>
            <a:ext cx="3995928" cy="109728"/>
          </a:xfrm>
          <a:prstGeom prst="rect">
            <a:avLst/>
          </a:prstGeom>
          <a:noFill/>
          <a:ln/>
        </p:spPr>
        <p:txBody>
          <a:bodyPr wrap="square" lIns="91440" tIns="45720" rIns="91440" bIns="45720" rtlCol="0" anchor="ctr">
            <a:normAutofit fontScale="25000" lnSpcReduction="20000"/>
          </a:bodyPr>
          <a:lstStyle/>
          <a:p>
            <a:endParaRPr lang="ro-RO" dirty="0"/>
          </a:p>
        </p:txBody>
      </p:sp>
      <p:sp>
        <p:nvSpPr>
          <p:cNvPr id="11" name="Shape 8"/>
          <p:cNvSpPr/>
          <p:nvPr/>
        </p:nvSpPr>
        <p:spPr>
          <a:xfrm>
            <a:off x="685800" y="1554480"/>
            <a:ext cx="6217920" cy="3246120"/>
          </a:xfrm>
          <a:prstGeom prst="roundRect">
            <a:avLst/>
          </a:prstGeom>
          <a:solidFill>
            <a:srgbClr val="FFFFFF"/>
          </a:solidFill>
          <a:ln w="12700">
            <a:solidFill>
              <a:srgbClr val="D9E2EC"/>
            </a:solidFill>
            <a:prstDash val="solid"/>
          </a:ln>
        </p:spPr>
        <p:txBody>
          <a:bodyPr/>
          <a:lstStyle/>
          <a:p>
            <a:endParaRPr/>
          </a:p>
        </p:txBody>
      </p:sp>
      <p:sp>
        <p:nvSpPr>
          <p:cNvPr id="12" name="Shape 9"/>
          <p:cNvSpPr/>
          <p:nvPr/>
        </p:nvSpPr>
        <p:spPr>
          <a:xfrm>
            <a:off x="960120" y="1874520"/>
            <a:ext cx="384048" cy="384048"/>
          </a:xfrm>
          <a:prstGeom prst="ellipse">
            <a:avLst/>
          </a:prstGeom>
          <a:solidFill>
            <a:srgbClr val="009688"/>
          </a:solidFill>
          <a:ln w="6350">
            <a:solidFill>
              <a:srgbClr val="FFFFFF"/>
            </a:solidFill>
            <a:prstDash val="solid"/>
          </a:ln>
        </p:spPr>
        <p:txBody>
          <a:bodyPr/>
          <a:lstStyle/>
          <a:p>
            <a:endParaRPr/>
          </a:p>
        </p:txBody>
      </p:sp>
      <p:sp>
        <p:nvSpPr>
          <p:cNvPr id="13" name="Text 10"/>
          <p:cNvSpPr/>
          <p:nvPr/>
        </p:nvSpPr>
        <p:spPr>
          <a:xfrm>
            <a:off x="1051560" y="1947672"/>
            <a:ext cx="201168" cy="146304"/>
          </a:xfrm>
          <a:prstGeom prst="rect">
            <a:avLst/>
          </a:prstGeom>
          <a:noFill/>
          <a:ln/>
        </p:spPr>
        <p:txBody>
          <a:bodyPr wrap="square" rtlCol="0" anchor="ctr"/>
          <a:lstStyle/>
          <a:p>
            <a:pPr marL="0" indent="0" algn="ctr">
              <a:buNone/>
            </a:pPr>
            <a:r>
              <a:rPr lang="en-US" sz="900" b="1" dirty="0">
                <a:solidFill>
                  <a:srgbClr val="FFFFFF"/>
                </a:solidFill>
                <a:latin typeface="Aptos" pitchFamily="34" charset="0"/>
                <a:ea typeface="Aptos" pitchFamily="34" charset="-122"/>
                <a:cs typeface="Aptos" pitchFamily="34" charset="-120"/>
              </a:rPr>
              <a:t>1</a:t>
            </a:r>
            <a:endParaRPr lang="en-US" sz="900" dirty="0"/>
          </a:p>
        </p:txBody>
      </p:sp>
      <p:sp>
        <p:nvSpPr>
          <p:cNvPr id="14" name="Text 11"/>
          <p:cNvSpPr/>
          <p:nvPr/>
        </p:nvSpPr>
        <p:spPr>
          <a:xfrm>
            <a:off x="1600200" y="1865376"/>
            <a:ext cx="1920240" cy="201168"/>
          </a:xfrm>
          <a:prstGeom prst="rect">
            <a:avLst/>
          </a:prstGeom>
          <a:noFill/>
          <a:ln/>
        </p:spPr>
        <p:txBody>
          <a:bodyPr wrap="square" rtlCol="0" anchor="ct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Information sheet</a:t>
            </a:r>
            <a:endParaRPr lang="en-US" sz="1200" dirty="0"/>
          </a:p>
        </p:txBody>
      </p:sp>
      <p:sp>
        <p:nvSpPr>
          <p:cNvPr id="15" name="Text 12"/>
          <p:cNvSpPr/>
          <p:nvPr/>
        </p:nvSpPr>
        <p:spPr>
          <a:xfrm>
            <a:off x="1600200" y="2148840"/>
            <a:ext cx="4846320" cy="228600"/>
          </a:xfrm>
          <a:prstGeom prst="rect">
            <a:avLst/>
          </a:prstGeom>
          <a:noFill/>
          <a:ln/>
        </p:spPr>
        <p:txBody>
          <a:bodyPr wrap="square" rtlCol="0" anchor="ctr">
            <a:normAutofit/>
          </a:bodyPr>
          <a:lstStyle/>
          <a:p>
            <a:pPr marL="0" indent="0">
              <a:buNone/>
            </a:pPr>
            <a:r>
              <a:rPr lang="en-US" sz="950" dirty="0">
                <a:solidFill>
                  <a:srgbClr val="475569"/>
                </a:solidFill>
                <a:latin typeface="Aptos" pitchFamily="34" charset="0"/>
                <a:ea typeface="Aptos" pitchFamily="34" charset="-122"/>
                <a:cs typeface="Aptos" pitchFamily="34" charset="-120"/>
              </a:rPr>
              <a:t>Purpose, topics, time commitment and data use are explained before participation.</a:t>
            </a:r>
            <a:endParaRPr lang="en-US" sz="950" dirty="0"/>
          </a:p>
        </p:txBody>
      </p:sp>
      <p:sp>
        <p:nvSpPr>
          <p:cNvPr id="16" name="Shape 13"/>
          <p:cNvSpPr/>
          <p:nvPr/>
        </p:nvSpPr>
        <p:spPr>
          <a:xfrm>
            <a:off x="960120" y="2560320"/>
            <a:ext cx="384048" cy="384048"/>
          </a:xfrm>
          <a:prstGeom prst="ellipse">
            <a:avLst/>
          </a:prstGeom>
          <a:solidFill>
            <a:srgbClr val="F28C28"/>
          </a:solidFill>
          <a:ln w="6350">
            <a:solidFill>
              <a:srgbClr val="FFFFFF"/>
            </a:solidFill>
            <a:prstDash val="solid"/>
          </a:ln>
        </p:spPr>
        <p:txBody>
          <a:bodyPr/>
          <a:lstStyle/>
          <a:p>
            <a:endParaRPr/>
          </a:p>
        </p:txBody>
      </p:sp>
      <p:sp>
        <p:nvSpPr>
          <p:cNvPr id="17" name="Text 14"/>
          <p:cNvSpPr/>
          <p:nvPr/>
        </p:nvSpPr>
        <p:spPr>
          <a:xfrm>
            <a:off x="1051560" y="2633472"/>
            <a:ext cx="201168" cy="146304"/>
          </a:xfrm>
          <a:prstGeom prst="rect">
            <a:avLst/>
          </a:prstGeom>
          <a:noFill/>
          <a:ln/>
        </p:spPr>
        <p:txBody>
          <a:bodyPr wrap="square" rtlCol="0" anchor="ctr"/>
          <a:lstStyle/>
          <a:p>
            <a:pPr marL="0" indent="0" algn="ctr">
              <a:buNone/>
            </a:pPr>
            <a:r>
              <a:rPr lang="en-US" sz="900" b="1" dirty="0">
                <a:solidFill>
                  <a:srgbClr val="FFFFFF"/>
                </a:solidFill>
                <a:latin typeface="Aptos" pitchFamily="34" charset="0"/>
                <a:ea typeface="Aptos" pitchFamily="34" charset="-122"/>
                <a:cs typeface="Aptos" pitchFamily="34" charset="-120"/>
              </a:rPr>
              <a:t>2</a:t>
            </a:r>
            <a:endParaRPr lang="en-US" sz="900" dirty="0"/>
          </a:p>
        </p:txBody>
      </p:sp>
      <p:sp>
        <p:nvSpPr>
          <p:cNvPr id="18" name="Text 15"/>
          <p:cNvSpPr/>
          <p:nvPr/>
        </p:nvSpPr>
        <p:spPr>
          <a:xfrm>
            <a:off x="1600200" y="2551176"/>
            <a:ext cx="1920240" cy="201168"/>
          </a:xfrm>
          <a:prstGeom prst="rect">
            <a:avLst/>
          </a:prstGeom>
          <a:noFill/>
          <a:ln/>
        </p:spPr>
        <p:txBody>
          <a:bodyPr wrap="square" rtlCol="0" anchor="ct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Informed consent</a:t>
            </a:r>
            <a:endParaRPr lang="en-US" sz="1200" dirty="0"/>
          </a:p>
        </p:txBody>
      </p:sp>
      <p:sp>
        <p:nvSpPr>
          <p:cNvPr id="19" name="Text 16"/>
          <p:cNvSpPr/>
          <p:nvPr/>
        </p:nvSpPr>
        <p:spPr>
          <a:xfrm>
            <a:off x="1600200" y="2834640"/>
            <a:ext cx="4846320" cy="228600"/>
          </a:xfrm>
          <a:prstGeom prst="rect">
            <a:avLst/>
          </a:prstGeom>
          <a:noFill/>
          <a:ln/>
        </p:spPr>
        <p:txBody>
          <a:bodyPr wrap="square" rtlCol="0" anchor="ctr">
            <a:normAutofit/>
          </a:bodyPr>
          <a:lstStyle/>
          <a:p>
            <a:pPr marL="0" indent="0">
              <a:buNone/>
            </a:pPr>
            <a:r>
              <a:rPr lang="en-US" sz="950" dirty="0">
                <a:solidFill>
                  <a:srgbClr val="475569"/>
                </a:solidFill>
                <a:latin typeface="Aptos" pitchFamily="34" charset="0"/>
                <a:ea typeface="Aptos" pitchFamily="34" charset="-122"/>
                <a:cs typeface="Aptos" pitchFamily="34" charset="-120"/>
              </a:rPr>
              <a:t>Participants give consent before the interview begins.</a:t>
            </a:r>
            <a:endParaRPr lang="en-US" sz="950" dirty="0"/>
          </a:p>
        </p:txBody>
      </p:sp>
      <p:sp>
        <p:nvSpPr>
          <p:cNvPr id="20" name="Shape 17"/>
          <p:cNvSpPr/>
          <p:nvPr/>
        </p:nvSpPr>
        <p:spPr>
          <a:xfrm>
            <a:off x="960120" y="3246120"/>
            <a:ext cx="384048" cy="384048"/>
          </a:xfrm>
          <a:prstGeom prst="ellipse">
            <a:avLst/>
          </a:prstGeom>
          <a:solidFill>
            <a:srgbClr val="009688"/>
          </a:solidFill>
          <a:ln w="6350">
            <a:solidFill>
              <a:srgbClr val="FFFFFF"/>
            </a:solidFill>
            <a:prstDash val="solid"/>
          </a:ln>
        </p:spPr>
        <p:txBody>
          <a:bodyPr/>
          <a:lstStyle/>
          <a:p>
            <a:endParaRPr/>
          </a:p>
        </p:txBody>
      </p:sp>
      <p:sp>
        <p:nvSpPr>
          <p:cNvPr id="21" name="Text 18"/>
          <p:cNvSpPr/>
          <p:nvPr/>
        </p:nvSpPr>
        <p:spPr>
          <a:xfrm>
            <a:off x="1051560" y="3319272"/>
            <a:ext cx="201168" cy="146304"/>
          </a:xfrm>
          <a:prstGeom prst="rect">
            <a:avLst/>
          </a:prstGeom>
          <a:noFill/>
          <a:ln/>
        </p:spPr>
        <p:txBody>
          <a:bodyPr wrap="square" rtlCol="0" anchor="ctr"/>
          <a:lstStyle/>
          <a:p>
            <a:pPr marL="0" indent="0" algn="ctr">
              <a:buNone/>
            </a:pPr>
            <a:r>
              <a:rPr lang="en-US" sz="900" b="1" dirty="0">
                <a:solidFill>
                  <a:srgbClr val="FFFFFF"/>
                </a:solidFill>
                <a:latin typeface="Aptos" pitchFamily="34" charset="0"/>
                <a:ea typeface="Aptos" pitchFamily="34" charset="-122"/>
                <a:cs typeface="Aptos" pitchFamily="34" charset="-120"/>
              </a:rPr>
              <a:t>3</a:t>
            </a:r>
            <a:endParaRPr lang="en-US" sz="900" dirty="0"/>
          </a:p>
        </p:txBody>
      </p:sp>
      <p:sp>
        <p:nvSpPr>
          <p:cNvPr id="22" name="Text 19"/>
          <p:cNvSpPr/>
          <p:nvPr/>
        </p:nvSpPr>
        <p:spPr>
          <a:xfrm>
            <a:off x="1600200" y="3236976"/>
            <a:ext cx="1920240" cy="201168"/>
          </a:xfrm>
          <a:prstGeom prst="rect">
            <a:avLst/>
          </a:prstGeom>
          <a:noFill/>
          <a:ln/>
        </p:spPr>
        <p:txBody>
          <a:bodyPr wrap="square" rtlCol="0" anchor="ct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Right to withdraw</a:t>
            </a:r>
            <a:endParaRPr lang="en-US" sz="1200" dirty="0"/>
          </a:p>
        </p:txBody>
      </p:sp>
      <p:sp>
        <p:nvSpPr>
          <p:cNvPr id="23" name="Text 20"/>
          <p:cNvSpPr/>
          <p:nvPr/>
        </p:nvSpPr>
        <p:spPr>
          <a:xfrm>
            <a:off x="1600200" y="3520440"/>
            <a:ext cx="4846320" cy="228600"/>
          </a:xfrm>
          <a:prstGeom prst="rect">
            <a:avLst/>
          </a:prstGeom>
          <a:noFill/>
          <a:ln/>
        </p:spPr>
        <p:txBody>
          <a:bodyPr wrap="square" rtlCol="0" anchor="ctr">
            <a:normAutofit/>
          </a:bodyPr>
          <a:lstStyle/>
          <a:p>
            <a:pPr marL="0" indent="0">
              <a:buNone/>
            </a:pPr>
            <a:r>
              <a:rPr lang="en-US" sz="950" dirty="0">
                <a:solidFill>
                  <a:srgbClr val="475569"/>
                </a:solidFill>
                <a:latin typeface="Aptos" pitchFamily="34" charset="0"/>
                <a:ea typeface="Aptos" pitchFamily="34" charset="-122"/>
                <a:cs typeface="Aptos" pitchFamily="34" charset="-120"/>
              </a:rPr>
              <a:t>Participants can withdraw before analysis begins without penalty.</a:t>
            </a:r>
            <a:endParaRPr lang="en-US" sz="950" dirty="0"/>
          </a:p>
        </p:txBody>
      </p:sp>
      <p:sp>
        <p:nvSpPr>
          <p:cNvPr id="24" name="Shape 21"/>
          <p:cNvSpPr/>
          <p:nvPr/>
        </p:nvSpPr>
        <p:spPr>
          <a:xfrm>
            <a:off x="960120" y="3931920"/>
            <a:ext cx="384048" cy="384048"/>
          </a:xfrm>
          <a:prstGeom prst="ellipse">
            <a:avLst/>
          </a:prstGeom>
          <a:solidFill>
            <a:srgbClr val="F28C28"/>
          </a:solidFill>
          <a:ln w="6350">
            <a:solidFill>
              <a:srgbClr val="FFFFFF"/>
            </a:solidFill>
            <a:prstDash val="solid"/>
          </a:ln>
        </p:spPr>
        <p:txBody>
          <a:bodyPr/>
          <a:lstStyle/>
          <a:p>
            <a:endParaRPr/>
          </a:p>
        </p:txBody>
      </p:sp>
      <p:sp>
        <p:nvSpPr>
          <p:cNvPr id="25" name="Text 22"/>
          <p:cNvSpPr/>
          <p:nvPr/>
        </p:nvSpPr>
        <p:spPr>
          <a:xfrm>
            <a:off x="1051560" y="4005072"/>
            <a:ext cx="201168" cy="146304"/>
          </a:xfrm>
          <a:prstGeom prst="rect">
            <a:avLst/>
          </a:prstGeom>
          <a:noFill/>
          <a:ln/>
        </p:spPr>
        <p:txBody>
          <a:bodyPr wrap="square" rtlCol="0" anchor="ctr"/>
          <a:lstStyle/>
          <a:p>
            <a:pPr marL="0" indent="0" algn="ctr">
              <a:buNone/>
            </a:pPr>
            <a:r>
              <a:rPr lang="en-US" sz="900" b="1" dirty="0">
                <a:solidFill>
                  <a:srgbClr val="FFFFFF"/>
                </a:solidFill>
                <a:latin typeface="Aptos" pitchFamily="34" charset="0"/>
                <a:ea typeface="Aptos" pitchFamily="34" charset="-122"/>
                <a:cs typeface="Aptos" pitchFamily="34" charset="-120"/>
              </a:rPr>
              <a:t>4</a:t>
            </a:r>
            <a:endParaRPr lang="en-US" sz="900" dirty="0"/>
          </a:p>
        </p:txBody>
      </p:sp>
      <p:sp>
        <p:nvSpPr>
          <p:cNvPr id="26" name="Text 23"/>
          <p:cNvSpPr/>
          <p:nvPr/>
        </p:nvSpPr>
        <p:spPr>
          <a:xfrm>
            <a:off x="1600200" y="3922776"/>
            <a:ext cx="1920240" cy="201168"/>
          </a:xfrm>
          <a:prstGeom prst="rect">
            <a:avLst/>
          </a:prstGeom>
          <a:noFill/>
          <a:ln/>
        </p:spPr>
        <p:txBody>
          <a:bodyPr wrap="square" rtlCol="0" anchor="ct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Academic purpose</a:t>
            </a:r>
            <a:endParaRPr lang="en-US" sz="1200" dirty="0"/>
          </a:p>
        </p:txBody>
      </p:sp>
      <p:sp>
        <p:nvSpPr>
          <p:cNvPr id="27" name="Text 24"/>
          <p:cNvSpPr/>
          <p:nvPr/>
        </p:nvSpPr>
        <p:spPr>
          <a:xfrm>
            <a:off x="1600200" y="4206240"/>
            <a:ext cx="4846320" cy="228600"/>
          </a:xfrm>
          <a:prstGeom prst="rect">
            <a:avLst/>
          </a:prstGeom>
          <a:noFill/>
          <a:ln/>
        </p:spPr>
        <p:txBody>
          <a:bodyPr wrap="square" rtlCol="0" anchor="ctr">
            <a:normAutofit/>
          </a:bodyPr>
          <a:lstStyle/>
          <a:p>
            <a:pPr marL="0" indent="0">
              <a:buNone/>
            </a:pPr>
            <a:r>
              <a:rPr lang="en-US" sz="950" dirty="0">
                <a:solidFill>
                  <a:srgbClr val="475569"/>
                </a:solidFill>
                <a:latin typeface="Aptos" pitchFamily="34" charset="0"/>
                <a:ea typeface="Aptos" pitchFamily="34" charset="-122"/>
                <a:cs typeface="Aptos" pitchFamily="34" charset="-120"/>
              </a:rPr>
              <a:t>Clear statement that the study is not a workplace audit, disciplinary process or performance review.</a:t>
            </a:r>
            <a:endParaRPr lang="en-US" sz="950" dirty="0"/>
          </a:p>
        </p:txBody>
      </p:sp>
      <p:sp>
        <p:nvSpPr>
          <p:cNvPr id="28" name="Shape 25"/>
          <p:cNvSpPr/>
          <p:nvPr/>
        </p:nvSpPr>
        <p:spPr>
          <a:xfrm>
            <a:off x="685800" y="5074920"/>
            <a:ext cx="6217920" cy="566928"/>
          </a:xfrm>
          <a:prstGeom prst="roundRect">
            <a:avLst/>
          </a:prstGeom>
          <a:solidFill>
            <a:srgbClr val="FFF7ED"/>
          </a:solidFill>
          <a:ln w="10160">
            <a:solidFill>
              <a:srgbClr val="F28C28"/>
            </a:solidFill>
            <a:prstDash val="solid"/>
          </a:ln>
        </p:spPr>
        <p:txBody>
          <a:bodyPr/>
          <a:lstStyle/>
          <a:p>
            <a:endParaRPr/>
          </a:p>
        </p:txBody>
      </p:sp>
      <p:sp>
        <p:nvSpPr>
          <p:cNvPr id="29" name="Text 26"/>
          <p:cNvSpPr/>
          <p:nvPr/>
        </p:nvSpPr>
        <p:spPr>
          <a:xfrm>
            <a:off x="914400" y="5230368"/>
            <a:ext cx="5715000" cy="228600"/>
          </a:xfrm>
          <a:prstGeom prst="rect">
            <a:avLst/>
          </a:prstGeom>
          <a:noFill/>
          <a:ln/>
        </p:spPr>
        <p:txBody>
          <a:bodyPr wrap="square" rtlCol="0" anchor="ctr">
            <a:normAutofit/>
          </a:bodyPr>
          <a:lstStyle/>
          <a:p>
            <a:pPr marL="0" indent="0">
              <a:buNone/>
            </a:pPr>
            <a:r>
              <a:rPr lang="en-US" sz="1050" b="1" dirty="0">
                <a:solidFill>
                  <a:srgbClr val="0B1F33"/>
                </a:solidFill>
                <a:latin typeface="Aptos" pitchFamily="34" charset="0"/>
                <a:ea typeface="Aptos" pitchFamily="34" charset="-122"/>
                <a:cs typeface="Aptos" pitchFamily="34" charset="-120"/>
              </a:rPr>
              <a:t>Ethical message: participation must feel genuinely voluntary, not linked to job security, pay, promotion or discipline.</a:t>
            </a:r>
            <a:endParaRPr lang="en-US" sz="1050" dirty="0"/>
          </a:p>
        </p:txBody>
      </p:sp>
      <p:sp>
        <p:nvSpPr>
          <p:cNvPr id="30" name="Shape 27"/>
          <p:cNvSpPr/>
          <p:nvPr/>
        </p:nvSpPr>
        <p:spPr>
          <a:xfrm>
            <a:off x="502920" y="6473952"/>
            <a:ext cx="11155680" cy="0"/>
          </a:xfrm>
          <a:prstGeom prst="line">
            <a:avLst/>
          </a:prstGeom>
          <a:noFill/>
          <a:ln w="7620">
            <a:solidFill>
              <a:srgbClr val="D9E2EC"/>
            </a:solidFill>
            <a:prstDash val="solid"/>
          </a:ln>
        </p:spPr>
        <p:txBody>
          <a:bodyPr/>
          <a:lstStyle/>
          <a:p>
            <a:endParaRPr/>
          </a:p>
        </p:txBody>
      </p:sp>
      <p:sp>
        <p:nvSpPr>
          <p:cNvPr id="32" name="Text 29"/>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(Saunders, Lewis and Thornhill, 2023)</a:t>
            </a:r>
            <a:endParaRPr lang="en-US" sz="650" dirty="0"/>
          </a:p>
        </p:txBody>
      </p:sp>
      <p:sp>
        <p:nvSpPr>
          <p:cNvPr id="33" name="Text 30"/>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5/9</a:t>
            </a:r>
            <a:endParaRPr lang="en-US" sz="6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Ethical Considerations</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06</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Confidentiality, anonymity and protection from harm</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Safeguards reduce risk for participants and the organisation.</a:t>
            </a:r>
            <a:endParaRPr lang="en-US" sz="1050" dirty="0"/>
          </a:p>
        </p:txBody>
      </p:sp>
      <p:sp>
        <p:nvSpPr>
          <p:cNvPr id="8" name="Shape 6"/>
          <p:cNvSpPr/>
          <p:nvPr/>
        </p:nvSpPr>
        <p:spPr>
          <a:xfrm>
            <a:off x="685800" y="1417320"/>
            <a:ext cx="3383280" cy="1508760"/>
          </a:xfrm>
          <a:prstGeom prst="roundRect">
            <a:avLst>
              <a:gd name="adj" fmla="val 9697"/>
            </a:avLst>
          </a:prstGeom>
          <a:solidFill>
            <a:srgbClr val="FFFFFF"/>
          </a:solidFill>
          <a:ln w="12700">
            <a:solidFill>
              <a:srgbClr val="D9E2EC"/>
            </a:solidFill>
            <a:prstDash val="solid"/>
          </a:ln>
        </p:spPr>
        <p:txBody>
          <a:bodyPr/>
          <a:lstStyle/>
          <a:p>
            <a:endParaRPr/>
          </a:p>
        </p:txBody>
      </p:sp>
      <p:sp>
        <p:nvSpPr>
          <p:cNvPr id="9" name="Shape 7"/>
          <p:cNvSpPr/>
          <p:nvPr/>
        </p:nvSpPr>
        <p:spPr>
          <a:xfrm>
            <a:off x="685800" y="1417320"/>
            <a:ext cx="73152" cy="1508760"/>
          </a:xfrm>
          <a:prstGeom prst="rect">
            <a:avLst/>
          </a:prstGeom>
          <a:solidFill>
            <a:srgbClr val="009688"/>
          </a:solidFill>
          <a:ln w="12700">
            <a:solidFill>
              <a:srgbClr val="009688"/>
            </a:solidFill>
            <a:prstDash val="solid"/>
          </a:ln>
        </p:spPr>
        <p:txBody>
          <a:bodyPr/>
          <a:lstStyle/>
          <a:p>
            <a:endParaRPr/>
          </a:p>
        </p:txBody>
      </p:sp>
      <p:sp>
        <p:nvSpPr>
          <p:cNvPr id="10" name="Shape 8"/>
          <p:cNvSpPr/>
          <p:nvPr/>
        </p:nvSpPr>
        <p:spPr>
          <a:xfrm>
            <a:off x="886968" y="1600200"/>
            <a:ext cx="384048" cy="384048"/>
          </a:xfrm>
          <a:prstGeom prst="ellipse">
            <a:avLst/>
          </a:prstGeom>
          <a:solidFill>
            <a:srgbClr val="009688">
              <a:alpha val="90000"/>
            </a:srgbClr>
          </a:solidFill>
          <a:ln w="12700">
            <a:solidFill>
              <a:srgbClr val="009688">
                <a:alpha val="0"/>
              </a:srgbClr>
            </a:solidFill>
            <a:prstDash val="solid"/>
          </a:ln>
        </p:spPr>
        <p:txBody>
          <a:bodyPr/>
          <a:lstStyle/>
          <a:p>
            <a:endParaRPr/>
          </a:p>
        </p:txBody>
      </p:sp>
      <p:sp>
        <p:nvSpPr>
          <p:cNvPr id="11" name="Text 9"/>
          <p:cNvSpPr/>
          <p:nvPr/>
        </p:nvSpPr>
        <p:spPr>
          <a:xfrm>
            <a:off x="914400" y="165506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C</a:t>
            </a:r>
            <a:endParaRPr lang="en-US" sz="1200" dirty="0"/>
          </a:p>
        </p:txBody>
      </p:sp>
      <p:sp>
        <p:nvSpPr>
          <p:cNvPr id="12" name="Text 10"/>
          <p:cNvSpPr/>
          <p:nvPr/>
        </p:nvSpPr>
        <p:spPr>
          <a:xfrm>
            <a:off x="1399032" y="1572768"/>
            <a:ext cx="248716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Confidentiality</a:t>
            </a:r>
            <a:endParaRPr lang="en-US" sz="1200" dirty="0"/>
          </a:p>
        </p:txBody>
      </p:sp>
      <p:sp>
        <p:nvSpPr>
          <p:cNvPr id="13" name="Text 11"/>
          <p:cNvSpPr/>
          <p:nvPr/>
        </p:nvSpPr>
        <p:spPr>
          <a:xfrm>
            <a:off x="1399032" y="1892808"/>
            <a:ext cx="2441448" cy="91440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Interview data will be stored securely and only used for the academic project.</a:t>
            </a:r>
            <a:endParaRPr lang="en-US" sz="870" dirty="0"/>
          </a:p>
        </p:txBody>
      </p:sp>
      <p:sp>
        <p:nvSpPr>
          <p:cNvPr id="14" name="Shape 12"/>
          <p:cNvSpPr/>
          <p:nvPr/>
        </p:nvSpPr>
        <p:spPr>
          <a:xfrm>
            <a:off x="4407408" y="1417320"/>
            <a:ext cx="3383280" cy="1508760"/>
          </a:xfrm>
          <a:prstGeom prst="roundRect">
            <a:avLst>
              <a:gd name="adj" fmla="val 9697"/>
            </a:avLst>
          </a:prstGeom>
          <a:solidFill>
            <a:srgbClr val="FFFFFF"/>
          </a:solidFill>
          <a:ln w="12700">
            <a:solidFill>
              <a:srgbClr val="D9E2EC"/>
            </a:solidFill>
            <a:prstDash val="solid"/>
          </a:ln>
        </p:spPr>
        <p:txBody>
          <a:bodyPr/>
          <a:lstStyle/>
          <a:p>
            <a:endParaRPr/>
          </a:p>
        </p:txBody>
      </p:sp>
      <p:sp>
        <p:nvSpPr>
          <p:cNvPr id="15" name="Shape 13"/>
          <p:cNvSpPr/>
          <p:nvPr/>
        </p:nvSpPr>
        <p:spPr>
          <a:xfrm>
            <a:off x="4407408" y="1417320"/>
            <a:ext cx="73152" cy="1508760"/>
          </a:xfrm>
          <a:prstGeom prst="rect">
            <a:avLst/>
          </a:prstGeom>
          <a:solidFill>
            <a:srgbClr val="F28C28"/>
          </a:solidFill>
          <a:ln w="12700">
            <a:solidFill>
              <a:srgbClr val="F28C28"/>
            </a:solidFill>
            <a:prstDash val="solid"/>
          </a:ln>
        </p:spPr>
        <p:txBody>
          <a:bodyPr/>
          <a:lstStyle/>
          <a:p>
            <a:endParaRPr/>
          </a:p>
        </p:txBody>
      </p:sp>
      <p:sp>
        <p:nvSpPr>
          <p:cNvPr id="16" name="Shape 14"/>
          <p:cNvSpPr/>
          <p:nvPr/>
        </p:nvSpPr>
        <p:spPr>
          <a:xfrm>
            <a:off x="4608576" y="1600200"/>
            <a:ext cx="384048" cy="384048"/>
          </a:xfrm>
          <a:prstGeom prst="ellipse">
            <a:avLst/>
          </a:prstGeom>
          <a:solidFill>
            <a:srgbClr val="F28C28">
              <a:alpha val="90000"/>
            </a:srgbClr>
          </a:solidFill>
          <a:ln w="12700">
            <a:solidFill>
              <a:srgbClr val="F28C28">
                <a:alpha val="0"/>
              </a:srgbClr>
            </a:solidFill>
            <a:prstDash val="solid"/>
          </a:ln>
        </p:spPr>
        <p:txBody>
          <a:bodyPr/>
          <a:lstStyle/>
          <a:p>
            <a:endParaRPr/>
          </a:p>
        </p:txBody>
      </p:sp>
      <p:sp>
        <p:nvSpPr>
          <p:cNvPr id="17" name="Text 15"/>
          <p:cNvSpPr/>
          <p:nvPr/>
        </p:nvSpPr>
        <p:spPr>
          <a:xfrm>
            <a:off x="4636008" y="165506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a:t>
            </a:r>
            <a:endParaRPr lang="en-US" sz="1200" dirty="0"/>
          </a:p>
        </p:txBody>
      </p:sp>
      <p:sp>
        <p:nvSpPr>
          <p:cNvPr id="18" name="Text 16"/>
          <p:cNvSpPr/>
          <p:nvPr/>
        </p:nvSpPr>
        <p:spPr>
          <a:xfrm>
            <a:off x="5120640" y="1572768"/>
            <a:ext cx="248716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Anonymity</a:t>
            </a:r>
            <a:endParaRPr lang="en-US" sz="1200" dirty="0"/>
          </a:p>
        </p:txBody>
      </p:sp>
      <p:sp>
        <p:nvSpPr>
          <p:cNvPr id="19" name="Text 17"/>
          <p:cNvSpPr/>
          <p:nvPr/>
        </p:nvSpPr>
        <p:spPr>
          <a:xfrm>
            <a:off x="5120640" y="1892808"/>
            <a:ext cx="2441448" cy="91440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No names, payroll numbers or identifiable workplace details will appear in the report.</a:t>
            </a:r>
            <a:endParaRPr lang="en-US" sz="870" dirty="0"/>
          </a:p>
        </p:txBody>
      </p:sp>
      <p:sp>
        <p:nvSpPr>
          <p:cNvPr id="20" name="Shape 18"/>
          <p:cNvSpPr/>
          <p:nvPr/>
        </p:nvSpPr>
        <p:spPr>
          <a:xfrm>
            <a:off x="8138160" y="1417320"/>
            <a:ext cx="3291840" cy="1508760"/>
          </a:xfrm>
          <a:prstGeom prst="roundRect">
            <a:avLst>
              <a:gd name="adj" fmla="val 9697"/>
            </a:avLst>
          </a:prstGeom>
          <a:solidFill>
            <a:srgbClr val="FFFFFF"/>
          </a:solidFill>
          <a:ln w="12700">
            <a:solidFill>
              <a:srgbClr val="D9E2EC"/>
            </a:solidFill>
            <a:prstDash val="solid"/>
          </a:ln>
        </p:spPr>
        <p:txBody>
          <a:bodyPr/>
          <a:lstStyle/>
          <a:p>
            <a:endParaRPr/>
          </a:p>
        </p:txBody>
      </p:sp>
      <p:sp>
        <p:nvSpPr>
          <p:cNvPr id="21" name="Shape 19"/>
          <p:cNvSpPr/>
          <p:nvPr/>
        </p:nvSpPr>
        <p:spPr>
          <a:xfrm>
            <a:off x="8138160" y="1417320"/>
            <a:ext cx="73152" cy="1508760"/>
          </a:xfrm>
          <a:prstGeom prst="rect">
            <a:avLst/>
          </a:prstGeom>
          <a:solidFill>
            <a:srgbClr val="C0392B"/>
          </a:solidFill>
          <a:ln w="12700">
            <a:solidFill>
              <a:srgbClr val="C0392B"/>
            </a:solidFill>
            <a:prstDash val="solid"/>
          </a:ln>
        </p:spPr>
        <p:txBody>
          <a:bodyPr/>
          <a:lstStyle/>
          <a:p>
            <a:endParaRPr/>
          </a:p>
        </p:txBody>
      </p:sp>
      <p:sp>
        <p:nvSpPr>
          <p:cNvPr id="22" name="Shape 20"/>
          <p:cNvSpPr/>
          <p:nvPr/>
        </p:nvSpPr>
        <p:spPr>
          <a:xfrm>
            <a:off x="8339328" y="1600200"/>
            <a:ext cx="384048" cy="384048"/>
          </a:xfrm>
          <a:prstGeom prst="ellipse">
            <a:avLst/>
          </a:prstGeom>
          <a:solidFill>
            <a:srgbClr val="C0392B">
              <a:alpha val="90000"/>
            </a:srgbClr>
          </a:solidFill>
          <a:ln w="12700">
            <a:solidFill>
              <a:srgbClr val="C0392B">
                <a:alpha val="0"/>
              </a:srgbClr>
            </a:solidFill>
            <a:prstDash val="solid"/>
          </a:ln>
        </p:spPr>
        <p:txBody>
          <a:bodyPr/>
          <a:lstStyle/>
          <a:p>
            <a:endParaRPr/>
          </a:p>
        </p:txBody>
      </p:sp>
      <p:sp>
        <p:nvSpPr>
          <p:cNvPr id="23" name="Text 21"/>
          <p:cNvSpPr/>
          <p:nvPr/>
        </p:nvSpPr>
        <p:spPr>
          <a:xfrm>
            <a:off x="8366760" y="165506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a:t>
            </a:r>
            <a:endParaRPr lang="en-US" sz="1200" dirty="0"/>
          </a:p>
        </p:txBody>
      </p:sp>
      <p:sp>
        <p:nvSpPr>
          <p:cNvPr id="24" name="Text 22"/>
          <p:cNvSpPr/>
          <p:nvPr/>
        </p:nvSpPr>
        <p:spPr>
          <a:xfrm>
            <a:off x="8851392" y="1572768"/>
            <a:ext cx="239572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Avoid harm</a:t>
            </a:r>
            <a:endParaRPr lang="en-US" sz="1200" dirty="0"/>
          </a:p>
        </p:txBody>
      </p:sp>
      <p:sp>
        <p:nvSpPr>
          <p:cNvPr id="25" name="Text 23"/>
          <p:cNvSpPr/>
          <p:nvPr/>
        </p:nvSpPr>
        <p:spPr>
          <a:xfrm>
            <a:off x="8851392" y="1892808"/>
            <a:ext cx="2350008" cy="914400"/>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Questions will focus on systems, support and barriers—not blaming individual workers.</a:t>
            </a:r>
            <a:endParaRPr lang="en-US" sz="870" dirty="0"/>
          </a:p>
        </p:txBody>
      </p:sp>
      <p:sp>
        <p:nvSpPr>
          <p:cNvPr id="26" name="Shape 24"/>
          <p:cNvSpPr/>
          <p:nvPr/>
        </p:nvSpPr>
        <p:spPr>
          <a:xfrm>
            <a:off x="685800" y="3246120"/>
            <a:ext cx="4617720" cy="1417320"/>
          </a:xfrm>
          <a:prstGeom prst="roundRect">
            <a:avLst/>
          </a:prstGeom>
          <a:solidFill>
            <a:srgbClr val="FFFFFF"/>
          </a:solidFill>
          <a:ln w="12700">
            <a:solidFill>
              <a:srgbClr val="D9E2EC"/>
            </a:solidFill>
            <a:prstDash val="solid"/>
          </a:ln>
        </p:spPr>
        <p:txBody>
          <a:bodyPr/>
          <a:lstStyle/>
          <a:p>
            <a:endParaRPr/>
          </a:p>
        </p:txBody>
      </p:sp>
      <p:sp>
        <p:nvSpPr>
          <p:cNvPr id="27" name="Text 25"/>
          <p:cNvSpPr/>
          <p:nvPr/>
        </p:nvSpPr>
        <p:spPr>
          <a:xfrm>
            <a:off x="960120" y="3493008"/>
            <a:ext cx="3291840" cy="274320"/>
          </a:xfrm>
          <a:prstGeom prst="rect">
            <a:avLst/>
          </a:prstGeom>
          <a:noFill/>
          <a:ln/>
        </p:spPr>
        <p:txBody>
          <a:bodyPr wrap="square" rtlCol="0" anchor="ctr"/>
          <a:lstStyle/>
          <a:p>
            <a:pPr marL="0" indent="0">
              <a:buNone/>
            </a:pPr>
            <a:r>
              <a:rPr lang="en-US" sz="1400" b="1" dirty="0">
                <a:solidFill>
                  <a:srgbClr val="0B1F33"/>
                </a:solidFill>
                <a:latin typeface="Aptos Display" pitchFamily="34" charset="0"/>
                <a:ea typeface="Aptos Display" pitchFamily="34" charset="-122"/>
                <a:cs typeface="Aptos Display" pitchFamily="34" charset="-120"/>
              </a:rPr>
              <a:t>Managing the insider role</a:t>
            </a:r>
            <a:endParaRPr lang="en-US" sz="1400" dirty="0"/>
          </a:p>
        </p:txBody>
      </p:sp>
      <p:sp>
        <p:nvSpPr>
          <p:cNvPr id="28" name="Text 26"/>
          <p:cNvSpPr/>
          <p:nvPr/>
        </p:nvSpPr>
        <p:spPr>
          <a:xfrm>
            <a:off x="960120" y="3858768"/>
            <a:ext cx="4069080" cy="411480"/>
          </a:xfrm>
          <a:prstGeom prst="rect">
            <a:avLst/>
          </a:prstGeom>
          <a:noFill/>
          <a:ln/>
        </p:spPr>
        <p:txBody>
          <a:bodyPr wrap="square" rtlCol="0" anchor="ctr">
            <a:normAutofit/>
          </a:bodyPr>
          <a:lstStyle/>
          <a:p>
            <a:pPr marL="0" indent="0">
              <a:buNone/>
            </a:pPr>
            <a:r>
              <a:rPr lang="en-US" sz="940" dirty="0">
                <a:solidFill>
                  <a:srgbClr val="475569"/>
                </a:solidFill>
                <a:latin typeface="Aptos" pitchFamily="34" charset="0"/>
                <a:ea typeface="Aptos" pitchFamily="34" charset="-122"/>
                <a:cs typeface="Aptos" pitchFamily="34" charset="-120"/>
              </a:rPr>
              <a:t>The invitation must make clear that participation is voluntary and not connected to workplace authority. The researcher will avoid leading questions and report data transparently.</a:t>
            </a:r>
            <a:endParaRPr lang="en-US" sz="940" dirty="0"/>
          </a:p>
        </p:txBody>
      </p:sp>
      <p:pic>
        <p:nvPicPr>
          <p:cNvPr id="50" name="Picture 49" descr="slide6_pic0.jpg"/>
          <p:cNvPicPr>
            <a:picLocks noChangeAspect="1"/>
          </p:cNvPicPr>
          <p:nvPr/>
        </p:nvPicPr>
        <p:blipFill>
          <a:blip r:embed="rId3"/>
          <a:stretch>
            <a:fillRect/>
          </a:stretch>
        </p:blipFill>
        <p:spPr>
          <a:xfrm>
            <a:off x="5532120" y="3246120"/>
            <a:ext cx="2651760" cy="1417320"/>
          </a:xfrm>
          <a:prstGeom prst="rect">
            <a:avLst/>
          </a:prstGeom>
        </p:spPr>
      </p:pic>
      <p:sp>
        <p:nvSpPr>
          <p:cNvPr id="31" name="Text 28"/>
          <p:cNvSpPr/>
          <p:nvPr/>
        </p:nvSpPr>
        <p:spPr>
          <a:xfrm>
            <a:off x="5447502" y="4483245"/>
            <a:ext cx="2487168" cy="109728"/>
          </a:xfrm>
          <a:prstGeom prst="rect">
            <a:avLst/>
          </a:prstGeom>
          <a:noFill/>
          <a:ln/>
        </p:spPr>
        <p:txBody>
          <a:bodyPr wrap="square" lIns="91440" tIns="45720" rIns="91440" bIns="45720" rtlCol="0" anchor="ctr">
            <a:normAutofit fontScale="25000" lnSpcReduction="20000"/>
          </a:bodyPr>
          <a:lstStyle/>
          <a:p>
            <a:pPr marL="0" indent="0">
              <a:buNone/>
            </a:pPr>
            <a:r>
              <a:rPr lang="en-US" sz="550">
                <a:solidFill>
                  <a:srgbClr val="FFFFFF"/>
                </a:solidFill>
                <a:latin typeface="Aptos"/>
                <a:ea typeface="Aptos" pitchFamily="34" charset="-122"/>
                <a:cs typeface="Aptos" pitchFamily="34" charset="-120"/>
              </a:rPr>
              <a:t>Illustrative</a:t>
            </a:r>
            <a:endParaRPr lang="en-US" sz="550">
              <a:solidFill>
                <a:srgbClr val="FFFFFF"/>
              </a:solidFill>
              <a:latin typeface="Aptos"/>
            </a:endParaRPr>
          </a:p>
        </p:txBody>
      </p:sp>
      <p:sp>
        <p:nvSpPr>
          <p:cNvPr id="32" name="Shape 29"/>
          <p:cNvSpPr/>
          <p:nvPr/>
        </p:nvSpPr>
        <p:spPr>
          <a:xfrm>
            <a:off x="8458200" y="3246120"/>
            <a:ext cx="2971800" cy="1417320"/>
          </a:xfrm>
          <a:prstGeom prst="roundRect">
            <a:avLst/>
          </a:prstGeom>
          <a:solidFill>
            <a:srgbClr val="EEF6FF"/>
          </a:solidFill>
          <a:ln w="12700">
            <a:solidFill>
              <a:srgbClr val="B9D7F0"/>
            </a:solidFill>
            <a:prstDash val="solid"/>
          </a:ln>
        </p:spPr>
        <p:txBody>
          <a:bodyPr/>
          <a:lstStyle/>
          <a:p>
            <a:endParaRPr/>
          </a:p>
        </p:txBody>
      </p:sp>
      <p:sp>
        <p:nvSpPr>
          <p:cNvPr id="33" name="Text 30"/>
          <p:cNvSpPr/>
          <p:nvPr/>
        </p:nvSpPr>
        <p:spPr>
          <a:xfrm>
            <a:off x="8714232" y="3493008"/>
            <a:ext cx="2286000" cy="274320"/>
          </a:xfrm>
          <a:prstGeom prst="rect">
            <a:avLst/>
          </a:prstGeom>
          <a:noFill/>
          <a:ln/>
        </p:spPr>
        <p:txBody>
          <a:bodyPr wrap="square" rtlCol="0" anchor="ctr">
            <a:normAutofit/>
          </a:bodyPr>
          <a:lstStyle/>
          <a:p>
            <a:pPr marL="0" indent="0">
              <a:buNone/>
            </a:pPr>
            <a:r>
              <a:rPr lang="en-US" sz="1400" b="1" dirty="0">
                <a:solidFill>
                  <a:srgbClr val="1F4E79"/>
                </a:solidFill>
                <a:latin typeface="Aptos Display" pitchFamily="34" charset="0"/>
                <a:ea typeface="Aptos Display" pitchFamily="34" charset="-122"/>
                <a:cs typeface="Aptos Display" pitchFamily="34" charset="-120"/>
              </a:rPr>
              <a:t>University approval</a:t>
            </a:r>
            <a:endParaRPr lang="en-US" sz="1400" dirty="0"/>
          </a:p>
        </p:txBody>
      </p:sp>
      <p:sp>
        <p:nvSpPr>
          <p:cNvPr id="34" name="Text 31"/>
          <p:cNvSpPr/>
          <p:nvPr/>
        </p:nvSpPr>
        <p:spPr>
          <a:xfrm>
            <a:off x="8714232" y="3858768"/>
            <a:ext cx="2331720" cy="411480"/>
          </a:xfrm>
          <a:prstGeom prst="rect">
            <a:avLst/>
          </a:prstGeom>
          <a:noFill/>
          <a:ln/>
        </p:spPr>
        <p:txBody>
          <a:bodyPr wrap="square" rtlCol="0" anchor="ctr">
            <a:normAutofit/>
          </a:bodyPr>
          <a:lstStyle/>
          <a:p>
            <a:pPr marL="0" indent="0">
              <a:buNone/>
            </a:pPr>
            <a:r>
              <a:rPr lang="en-US" sz="920" dirty="0">
                <a:solidFill>
                  <a:srgbClr val="475569"/>
                </a:solidFill>
                <a:latin typeface="Aptos" pitchFamily="34" charset="0"/>
                <a:ea typeface="Aptos" pitchFamily="34" charset="-122"/>
                <a:cs typeface="Aptos" pitchFamily="34" charset="-120"/>
              </a:rPr>
              <a:t>No recruitment or interviews will begin until university ethical approval is granted and consent procedures are in place.</a:t>
            </a:r>
            <a:endParaRPr lang="en-US" sz="920" dirty="0"/>
          </a:p>
        </p:txBody>
      </p:sp>
      <p:sp>
        <p:nvSpPr>
          <p:cNvPr id="35" name="Shape 32"/>
          <p:cNvSpPr/>
          <p:nvPr/>
        </p:nvSpPr>
        <p:spPr>
          <a:xfrm>
            <a:off x="914400" y="5532120"/>
            <a:ext cx="10287000" cy="0"/>
          </a:xfrm>
          <a:prstGeom prst="line">
            <a:avLst/>
          </a:prstGeom>
          <a:noFill/>
          <a:ln w="17780">
            <a:solidFill>
              <a:srgbClr val="009688"/>
            </a:solidFill>
            <a:prstDash val="solid"/>
            <a:headEnd type="none"/>
            <a:tailEnd type="triangle"/>
          </a:ln>
        </p:spPr>
        <p:txBody>
          <a:bodyPr/>
          <a:lstStyle/>
          <a:p>
            <a:endParaRPr/>
          </a:p>
        </p:txBody>
      </p:sp>
      <p:sp>
        <p:nvSpPr>
          <p:cNvPr id="36" name="Shape 33"/>
          <p:cNvSpPr/>
          <p:nvPr/>
        </p:nvSpPr>
        <p:spPr>
          <a:xfrm>
            <a:off x="914400" y="5330952"/>
            <a:ext cx="1143000" cy="420624"/>
          </a:xfrm>
          <a:prstGeom prst="roundRect">
            <a:avLst>
              <a:gd name="adj" fmla="val 34783"/>
            </a:avLst>
          </a:prstGeom>
          <a:solidFill>
            <a:srgbClr val="009688"/>
          </a:solidFill>
          <a:ln w="12700">
            <a:solidFill>
              <a:srgbClr val="009688"/>
            </a:solidFill>
            <a:prstDash val="solid"/>
          </a:ln>
        </p:spPr>
        <p:txBody>
          <a:bodyPr/>
          <a:lstStyle/>
          <a:p>
            <a:endParaRPr/>
          </a:p>
        </p:txBody>
      </p:sp>
      <p:sp>
        <p:nvSpPr>
          <p:cNvPr id="37" name="Text 34"/>
          <p:cNvSpPr/>
          <p:nvPr/>
        </p:nvSpPr>
        <p:spPr>
          <a:xfrm>
            <a:off x="969264" y="5449824"/>
            <a:ext cx="103327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Consent</a:t>
            </a:r>
            <a:endParaRPr lang="en-US" sz="880" dirty="0"/>
          </a:p>
        </p:txBody>
      </p:sp>
      <p:sp>
        <p:nvSpPr>
          <p:cNvPr id="38" name="Shape 35"/>
          <p:cNvSpPr/>
          <p:nvPr/>
        </p:nvSpPr>
        <p:spPr>
          <a:xfrm>
            <a:off x="3108960" y="5330952"/>
            <a:ext cx="1234440" cy="420624"/>
          </a:xfrm>
          <a:prstGeom prst="roundRect">
            <a:avLst>
              <a:gd name="adj" fmla="val 34783"/>
            </a:avLst>
          </a:prstGeom>
          <a:solidFill>
            <a:srgbClr val="F28C28"/>
          </a:solidFill>
          <a:ln w="12700">
            <a:solidFill>
              <a:srgbClr val="F28C28"/>
            </a:solidFill>
            <a:prstDash val="solid"/>
          </a:ln>
        </p:spPr>
        <p:txBody>
          <a:bodyPr/>
          <a:lstStyle/>
          <a:p>
            <a:endParaRPr/>
          </a:p>
        </p:txBody>
      </p:sp>
      <p:sp>
        <p:nvSpPr>
          <p:cNvPr id="39" name="Text 36"/>
          <p:cNvSpPr/>
          <p:nvPr/>
        </p:nvSpPr>
        <p:spPr>
          <a:xfrm>
            <a:off x="3163824" y="5449824"/>
            <a:ext cx="112471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Anonymise</a:t>
            </a:r>
            <a:endParaRPr lang="en-US" sz="880" dirty="0"/>
          </a:p>
        </p:txBody>
      </p:sp>
      <p:sp>
        <p:nvSpPr>
          <p:cNvPr id="40" name="Shape 37"/>
          <p:cNvSpPr/>
          <p:nvPr/>
        </p:nvSpPr>
        <p:spPr>
          <a:xfrm>
            <a:off x="5394960" y="5330952"/>
            <a:ext cx="1325880" cy="420624"/>
          </a:xfrm>
          <a:prstGeom prst="roundRect">
            <a:avLst>
              <a:gd name="adj" fmla="val 34783"/>
            </a:avLst>
          </a:prstGeom>
          <a:solidFill>
            <a:srgbClr val="1F4E79"/>
          </a:solidFill>
          <a:ln w="12700">
            <a:solidFill>
              <a:srgbClr val="1F4E79"/>
            </a:solidFill>
            <a:prstDash val="solid"/>
          </a:ln>
        </p:spPr>
        <p:txBody>
          <a:bodyPr/>
          <a:lstStyle/>
          <a:p>
            <a:endParaRPr/>
          </a:p>
        </p:txBody>
      </p:sp>
      <p:sp>
        <p:nvSpPr>
          <p:cNvPr id="41" name="Text 38"/>
          <p:cNvSpPr/>
          <p:nvPr/>
        </p:nvSpPr>
        <p:spPr>
          <a:xfrm>
            <a:off x="5449824" y="5449824"/>
            <a:ext cx="121615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Secure data</a:t>
            </a:r>
            <a:endParaRPr lang="en-US" sz="880" dirty="0"/>
          </a:p>
        </p:txBody>
      </p:sp>
      <p:sp>
        <p:nvSpPr>
          <p:cNvPr id="42" name="Shape 39"/>
          <p:cNvSpPr/>
          <p:nvPr/>
        </p:nvSpPr>
        <p:spPr>
          <a:xfrm>
            <a:off x="7818120" y="5330952"/>
            <a:ext cx="1417320" cy="420624"/>
          </a:xfrm>
          <a:prstGeom prst="roundRect">
            <a:avLst>
              <a:gd name="adj" fmla="val 34783"/>
            </a:avLst>
          </a:prstGeom>
          <a:solidFill>
            <a:srgbClr val="2E7D32"/>
          </a:solidFill>
          <a:ln w="12700">
            <a:solidFill>
              <a:srgbClr val="2E7D32"/>
            </a:solidFill>
            <a:prstDash val="solid"/>
          </a:ln>
        </p:spPr>
        <p:txBody>
          <a:bodyPr/>
          <a:lstStyle/>
          <a:p>
            <a:endParaRPr/>
          </a:p>
        </p:txBody>
      </p:sp>
      <p:sp>
        <p:nvSpPr>
          <p:cNvPr id="43" name="Text 40"/>
          <p:cNvSpPr/>
          <p:nvPr/>
        </p:nvSpPr>
        <p:spPr>
          <a:xfrm>
            <a:off x="7872984" y="5449824"/>
            <a:ext cx="130759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Approval first</a:t>
            </a:r>
            <a:endParaRPr lang="en-US" sz="880" dirty="0"/>
          </a:p>
        </p:txBody>
      </p:sp>
      <p:sp>
        <p:nvSpPr>
          <p:cNvPr id="44" name="Shape 41"/>
          <p:cNvSpPr/>
          <p:nvPr/>
        </p:nvSpPr>
        <p:spPr>
          <a:xfrm>
            <a:off x="10241280" y="5330952"/>
            <a:ext cx="1417320" cy="420624"/>
          </a:xfrm>
          <a:prstGeom prst="roundRect">
            <a:avLst>
              <a:gd name="adj" fmla="val 34783"/>
            </a:avLst>
          </a:prstGeom>
          <a:solidFill>
            <a:srgbClr val="C0392B"/>
          </a:solidFill>
          <a:ln w="12700">
            <a:solidFill>
              <a:srgbClr val="C0392B"/>
            </a:solidFill>
            <a:prstDash val="solid"/>
          </a:ln>
        </p:spPr>
        <p:txBody>
          <a:bodyPr/>
          <a:lstStyle/>
          <a:p>
            <a:endParaRPr/>
          </a:p>
        </p:txBody>
      </p:sp>
      <p:sp>
        <p:nvSpPr>
          <p:cNvPr id="45" name="Text 42"/>
          <p:cNvSpPr/>
          <p:nvPr/>
        </p:nvSpPr>
        <p:spPr>
          <a:xfrm>
            <a:off x="10296144" y="5449824"/>
            <a:ext cx="1307592" cy="201168"/>
          </a:xfrm>
          <a:prstGeom prst="rect">
            <a:avLst/>
          </a:prstGeom>
          <a:noFill/>
          <a:ln/>
        </p:spPr>
        <p:txBody>
          <a:bodyPr wrap="square" rtlCol="0" anchor="ctr">
            <a:normAutofit/>
          </a:bodyPr>
          <a:lstStyle/>
          <a:p>
            <a:pPr marL="0" indent="0" algn="ctr">
              <a:buNone/>
            </a:pPr>
            <a:r>
              <a:rPr lang="en-US" sz="880" b="1" dirty="0">
                <a:solidFill>
                  <a:srgbClr val="FFFFFF"/>
                </a:solidFill>
                <a:latin typeface="Aptos" pitchFamily="34" charset="0"/>
                <a:ea typeface="Aptos" pitchFamily="34" charset="-122"/>
                <a:cs typeface="Aptos" pitchFamily="34" charset="-120"/>
              </a:rPr>
              <a:t>Report safely</a:t>
            </a:r>
            <a:endParaRPr lang="en-US" sz="880" dirty="0"/>
          </a:p>
        </p:txBody>
      </p:sp>
      <p:sp>
        <p:nvSpPr>
          <p:cNvPr id="46" name="Shape 43"/>
          <p:cNvSpPr/>
          <p:nvPr/>
        </p:nvSpPr>
        <p:spPr>
          <a:xfrm>
            <a:off x="502920" y="6473952"/>
            <a:ext cx="11155680" cy="0"/>
          </a:xfrm>
          <a:prstGeom prst="line">
            <a:avLst/>
          </a:prstGeom>
          <a:noFill/>
          <a:ln w="7620">
            <a:solidFill>
              <a:srgbClr val="D9E2EC"/>
            </a:solidFill>
            <a:prstDash val="solid"/>
          </a:ln>
        </p:spPr>
        <p:txBody>
          <a:bodyPr/>
          <a:lstStyle/>
          <a:p>
            <a:endParaRPr/>
          </a:p>
        </p:txBody>
      </p:sp>
      <p:sp>
        <p:nvSpPr>
          <p:cNvPr id="48" name="Text 45"/>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(Bryman and Bell, 2023; Saunders, Lewis and Thornhill, 2023)</a:t>
            </a:r>
            <a:endParaRPr lang="en-US" sz="650" dirty="0"/>
          </a:p>
        </p:txBody>
      </p:sp>
      <p:sp>
        <p:nvSpPr>
          <p:cNvPr id="49" name="Text 46"/>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6/9</a:t>
            </a:r>
            <a:endParaRPr lang="en-US" sz="6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Limitations &amp; Recommendations</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07</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Challenges and improvements for future research</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Limitations are acknowledged and managed transparently.</a:t>
            </a:r>
            <a:endParaRPr lang="en-US" sz="1050" dirty="0"/>
          </a:p>
        </p:txBody>
      </p:sp>
      <p:pic>
        <p:nvPicPr>
          <p:cNvPr id="25" name="Picture 24" descr="slide7_pic0.jpg"/>
          <p:cNvPicPr>
            <a:picLocks noChangeAspect="1"/>
          </p:cNvPicPr>
          <p:nvPr/>
        </p:nvPicPr>
        <p:blipFill>
          <a:blip r:embed="rId3"/>
          <a:stretch>
            <a:fillRect/>
          </a:stretch>
        </p:blipFill>
        <p:spPr>
          <a:xfrm>
            <a:off x="548640" y="1051560"/>
            <a:ext cx="11064240" cy="1143000"/>
          </a:xfrm>
          <a:prstGeom prst="rect">
            <a:avLst/>
          </a:prstGeom>
        </p:spPr>
      </p:pic>
      <p:sp>
        <p:nvSpPr>
          <p:cNvPr id="9" name="Shape 6"/>
          <p:cNvSpPr/>
          <p:nvPr/>
        </p:nvSpPr>
        <p:spPr>
          <a:xfrm>
            <a:off x="594360" y="1993392"/>
            <a:ext cx="10972800" cy="155448"/>
          </a:xfrm>
          <a:prstGeom prst="rect">
            <a:avLst/>
          </a:prstGeom>
          <a:solidFill>
            <a:srgbClr val="000000">
              <a:alpha val="50000"/>
            </a:srgbClr>
          </a:solidFill>
          <a:ln w="12700">
            <a:solidFill>
              <a:srgbClr val="000000">
                <a:alpha val="0"/>
              </a:srgbClr>
            </a:solidFill>
            <a:prstDash val="solid"/>
          </a:ln>
        </p:spPr>
        <p:txBody>
          <a:bodyPr/>
          <a:lstStyle/>
          <a:p>
            <a:endParaRPr/>
          </a:p>
        </p:txBody>
      </p:sp>
      <p:sp>
        <p:nvSpPr>
          <p:cNvPr id="10" name="Text 7"/>
          <p:cNvSpPr/>
          <p:nvPr/>
        </p:nvSpPr>
        <p:spPr>
          <a:xfrm>
            <a:off x="630936" y="2007108"/>
            <a:ext cx="10899648" cy="109728"/>
          </a:xfrm>
          <a:prstGeom prst="rect">
            <a:avLst/>
          </a:prstGeom>
          <a:noFill/>
          <a:ln/>
        </p:spPr>
        <p:txBody>
          <a:bodyPr wrap="square" rtlCol="0" anchor="ctr">
            <a:normAutofit/>
          </a:bodyPr>
          <a:lstStyle/>
          <a:p>
            <a:pPr marL="0" indent="0">
              <a:buNone/>
            </a:pPr>
            <a:r>
              <a:rPr lang="en-US" sz="550" dirty="0">
                <a:solidFill>
                  <a:srgbClr val="FFFFFF"/>
                </a:solidFill>
                <a:latin typeface="Aptos" pitchFamily="34" charset="0"/>
                <a:ea typeface="Aptos" pitchFamily="34" charset="-122"/>
                <a:cs typeface="Aptos" pitchFamily="34" charset="-120"/>
              </a:rPr>
              <a:t>Illustrative photo: time, access and planning in a food-processing workplace</a:t>
            </a:r>
            <a:endParaRPr lang="en-US" sz="550" dirty="0"/>
          </a:p>
        </p:txBody>
      </p:sp>
      <p:sp>
        <p:nvSpPr>
          <p:cNvPr id="11" name="Shape 8"/>
          <p:cNvSpPr/>
          <p:nvPr/>
        </p:nvSpPr>
        <p:spPr>
          <a:xfrm>
            <a:off x="548640" y="1051560"/>
            <a:ext cx="11064240" cy="1143000"/>
          </a:xfrm>
          <a:prstGeom prst="rect">
            <a:avLst/>
          </a:prstGeom>
          <a:solidFill>
            <a:srgbClr val="0B1F33">
              <a:alpha val="38000"/>
            </a:srgbClr>
          </a:solidFill>
          <a:ln w="6350">
            <a:solidFill>
              <a:srgbClr val="D9E2EC"/>
            </a:solidFill>
            <a:prstDash val="solid"/>
          </a:ln>
        </p:spPr>
        <p:txBody>
          <a:bodyPr/>
          <a:lstStyle/>
          <a:p>
            <a:endParaRPr/>
          </a:p>
        </p:txBody>
      </p:sp>
      <p:sp>
        <p:nvSpPr>
          <p:cNvPr id="12" name="Shape 9"/>
          <p:cNvSpPr/>
          <p:nvPr/>
        </p:nvSpPr>
        <p:spPr>
          <a:xfrm>
            <a:off x="822960" y="1261872"/>
            <a:ext cx="7269480" cy="658368"/>
          </a:xfrm>
          <a:prstGeom prst="roundRect">
            <a:avLst/>
          </a:prstGeom>
          <a:solidFill>
            <a:srgbClr val="FFFFFF">
              <a:alpha val="90000"/>
            </a:srgbClr>
          </a:solidFill>
          <a:ln w="12700">
            <a:solidFill>
              <a:srgbClr val="FFFFFF">
                <a:alpha val="0"/>
              </a:srgbClr>
            </a:solidFill>
            <a:prstDash val="solid"/>
          </a:ln>
        </p:spPr>
        <p:txBody>
          <a:bodyPr/>
          <a:lstStyle/>
          <a:p>
            <a:endParaRPr/>
          </a:p>
        </p:txBody>
      </p:sp>
      <p:sp>
        <p:nvSpPr>
          <p:cNvPr id="13" name="Text 10"/>
          <p:cNvSpPr/>
          <p:nvPr/>
        </p:nvSpPr>
        <p:spPr>
          <a:xfrm>
            <a:off x="987552" y="1444752"/>
            <a:ext cx="6812280" cy="256032"/>
          </a:xfrm>
          <a:prstGeom prst="rect">
            <a:avLst/>
          </a:prstGeom>
          <a:noFill/>
          <a:ln/>
        </p:spPr>
        <p:txBody>
          <a:bodyPr wrap="square" rtlCol="0" anchor="ctr">
            <a:normAutofit/>
          </a:bodyPr>
          <a:lstStyle/>
          <a:p>
            <a:pPr marL="0" indent="0">
              <a:buNone/>
            </a:pPr>
            <a:r>
              <a:rPr lang="en-US" sz="1600" b="1" dirty="0">
                <a:solidFill>
                  <a:srgbClr val="0B1F33"/>
                </a:solidFill>
                <a:latin typeface="Aptos Display" pitchFamily="34" charset="0"/>
                <a:ea typeface="Aptos Display" pitchFamily="34" charset="-122"/>
                <a:cs typeface="Aptos Display" pitchFamily="34" charset="-120"/>
              </a:rPr>
              <a:t>Timeline, shift access and workload are part of the research design risk.</a:t>
            </a:r>
            <a:endParaRPr lang="en-US" sz="1600" dirty="0"/>
          </a:p>
        </p:txBody>
      </p:sp>
      <p:sp>
        <p:nvSpPr>
          <p:cNvPr id="14" name="Shape 11"/>
          <p:cNvSpPr/>
          <p:nvPr/>
        </p:nvSpPr>
        <p:spPr>
          <a:xfrm>
            <a:off x="685800" y="2606040"/>
            <a:ext cx="5212080" cy="3063240"/>
          </a:xfrm>
          <a:prstGeom prst="roundRect">
            <a:avLst/>
          </a:prstGeom>
          <a:solidFill>
            <a:srgbClr val="FFFFFF"/>
          </a:solidFill>
          <a:ln w="12700">
            <a:solidFill>
              <a:srgbClr val="D9E2EC"/>
            </a:solidFill>
            <a:prstDash val="solid"/>
          </a:ln>
        </p:spPr>
        <p:txBody>
          <a:bodyPr/>
          <a:lstStyle/>
          <a:p>
            <a:endParaRPr/>
          </a:p>
        </p:txBody>
      </p:sp>
      <p:sp>
        <p:nvSpPr>
          <p:cNvPr id="15" name="Text 12"/>
          <p:cNvSpPr/>
          <p:nvPr/>
        </p:nvSpPr>
        <p:spPr>
          <a:xfrm>
            <a:off x="960120" y="2880360"/>
            <a:ext cx="3291840" cy="256032"/>
          </a:xfrm>
          <a:prstGeom prst="rect">
            <a:avLst/>
          </a:prstGeom>
          <a:noFill/>
          <a:ln/>
        </p:spPr>
        <p:txBody>
          <a:bodyPr wrap="square" rtlCol="0" anchor="ctr"/>
          <a:lstStyle/>
          <a:p>
            <a:pPr marL="0" indent="0">
              <a:buNone/>
            </a:pPr>
            <a:r>
              <a:rPr lang="en-US" sz="1600" b="1" dirty="0">
                <a:solidFill>
                  <a:srgbClr val="C0392B"/>
                </a:solidFill>
                <a:latin typeface="Aptos Display" pitchFamily="34" charset="0"/>
                <a:ea typeface="Aptos Display" pitchFamily="34" charset="-122"/>
                <a:cs typeface="Aptos Display" pitchFamily="34" charset="-120"/>
              </a:rPr>
              <a:t>Potential limitations</a:t>
            </a:r>
            <a:endParaRPr lang="en-US" sz="1600" dirty="0"/>
          </a:p>
        </p:txBody>
      </p:sp>
      <p:sp>
        <p:nvSpPr>
          <p:cNvPr id="16" name="Text 13"/>
          <p:cNvSpPr/>
          <p:nvPr/>
        </p:nvSpPr>
        <p:spPr>
          <a:xfrm>
            <a:off x="960120" y="3310128"/>
            <a:ext cx="4572000" cy="1691640"/>
          </a:xfrm>
          <a:prstGeom prst="rect">
            <a:avLst/>
          </a:prstGeom>
          <a:noFill/>
          <a:ln/>
        </p:spPr>
        <p:txBody>
          <a:bodyPr wrap="square" rtlCol="0" anchor="t">
            <a:normAutofit/>
          </a:bodyPr>
          <a:lstStyle/>
          <a:p>
            <a:pPr marL="0" indent="0">
              <a:buNone/>
            </a:pPr>
            <a:r>
              <a:rPr lang="en-US" sz="1050" dirty="0">
                <a:solidFill>
                  <a:srgbClr val="475569"/>
                </a:solidFill>
                <a:latin typeface="Aptos" pitchFamily="34" charset="0"/>
                <a:ea typeface="Aptos" pitchFamily="34" charset="-122"/>
                <a:cs typeface="Aptos" pitchFamily="34" charset="-120"/>
              </a:rPr>
              <a:t>• Small sample of 8–10 participants</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Access may depend on shift patterns and workload</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Time limits for data collection and analysis</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Self-reported answers may be socially desirable</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Insider role may influence what participants say</a:t>
            </a:r>
            <a:endParaRPr lang="en-US" sz="1050" dirty="0"/>
          </a:p>
        </p:txBody>
      </p:sp>
      <p:sp>
        <p:nvSpPr>
          <p:cNvPr id="17" name="Shape 14"/>
          <p:cNvSpPr/>
          <p:nvPr/>
        </p:nvSpPr>
        <p:spPr>
          <a:xfrm>
            <a:off x="6263640" y="2606040"/>
            <a:ext cx="5166360" cy="3063240"/>
          </a:xfrm>
          <a:prstGeom prst="roundRect">
            <a:avLst/>
          </a:prstGeom>
          <a:solidFill>
            <a:srgbClr val="FFFFFF"/>
          </a:solidFill>
          <a:ln w="12700">
            <a:solidFill>
              <a:srgbClr val="D9E2EC"/>
            </a:solidFill>
            <a:prstDash val="solid"/>
          </a:ln>
        </p:spPr>
        <p:txBody>
          <a:bodyPr/>
          <a:lstStyle/>
          <a:p>
            <a:endParaRPr/>
          </a:p>
        </p:txBody>
      </p:sp>
      <p:sp>
        <p:nvSpPr>
          <p:cNvPr id="18" name="Text 15"/>
          <p:cNvSpPr/>
          <p:nvPr/>
        </p:nvSpPr>
        <p:spPr>
          <a:xfrm>
            <a:off x="6537960" y="2880360"/>
            <a:ext cx="3291840" cy="256032"/>
          </a:xfrm>
          <a:prstGeom prst="rect">
            <a:avLst/>
          </a:prstGeom>
          <a:noFill/>
          <a:ln/>
        </p:spPr>
        <p:txBody>
          <a:bodyPr wrap="square" rtlCol="0" anchor="ctr"/>
          <a:lstStyle/>
          <a:p>
            <a:pPr marL="0" indent="0">
              <a:buNone/>
            </a:pPr>
            <a:r>
              <a:rPr lang="en-US" sz="1600" b="1" dirty="0">
                <a:solidFill>
                  <a:srgbClr val="2E7D32"/>
                </a:solidFill>
                <a:latin typeface="Aptos Display" pitchFamily="34" charset="0"/>
                <a:ea typeface="Aptos Display" pitchFamily="34" charset="-122"/>
                <a:cs typeface="Aptos Display" pitchFamily="34" charset="-120"/>
              </a:rPr>
              <a:t>Future improvements</a:t>
            </a:r>
            <a:endParaRPr lang="en-US" sz="1600" dirty="0"/>
          </a:p>
        </p:txBody>
      </p:sp>
      <p:sp>
        <p:nvSpPr>
          <p:cNvPr id="19" name="Text 16"/>
          <p:cNvSpPr/>
          <p:nvPr/>
        </p:nvSpPr>
        <p:spPr>
          <a:xfrm>
            <a:off x="6537960" y="3310128"/>
            <a:ext cx="4617720" cy="1691640"/>
          </a:xfrm>
          <a:prstGeom prst="rect">
            <a:avLst/>
          </a:prstGeom>
          <a:noFill/>
          <a:ln/>
        </p:spPr>
        <p:txBody>
          <a:bodyPr wrap="square" rtlCol="0" anchor="t">
            <a:normAutofit/>
          </a:bodyPr>
          <a:lstStyle/>
          <a:p>
            <a:pPr marL="0" indent="0">
              <a:buNone/>
            </a:pPr>
            <a:r>
              <a:rPr lang="en-US" sz="1050" dirty="0">
                <a:solidFill>
                  <a:srgbClr val="475569"/>
                </a:solidFill>
                <a:latin typeface="Aptos" pitchFamily="34" charset="0"/>
                <a:ea typeface="Aptos" pitchFamily="34" charset="-122"/>
                <a:cs typeface="Aptos" pitchFamily="34" charset="-120"/>
              </a:rPr>
              <a:t>• Use a broader sample across several meat processing sites</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Allow more time for recruitment and follow-up</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Triangulate interviews with observations or documents</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Compare night shift with day shift experiences</a:t>
            </a:r>
            <a:endParaRPr lang="en-US" sz="1050" dirty="0"/>
          </a:p>
          <a:p>
            <a:pPr marL="0" indent="0">
              <a:buNone/>
            </a:pPr>
            <a:r>
              <a:rPr lang="en-US" sz="1050" dirty="0">
                <a:solidFill>
                  <a:srgbClr val="475569"/>
                </a:solidFill>
                <a:latin typeface="Aptos" pitchFamily="34" charset="0"/>
                <a:ea typeface="Aptos" pitchFamily="34" charset="-122"/>
                <a:cs typeface="Aptos" pitchFamily="34" charset="-120"/>
              </a:rPr>
              <a:t>• Turn findings into practical training and communication improvements</a:t>
            </a:r>
            <a:endParaRPr lang="en-US" sz="1050" dirty="0"/>
          </a:p>
        </p:txBody>
      </p:sp>
      <p:sp>
        <p:nvSpPr>
          <p:cNvPr id="20" name="Shape 17"/>
          <p:cNvSpPr/>
          <p:nvPr/>
        </p:nvSpPr>
        <p:spPr>
          <a:xfrm>
            <a:off x="5989320" y="3154680"/>
            <a:ext cx="0" cy="1737360"/>
          </a:xfrm>
          <a:prstGeom prst="line">
            <a:avLst/>
          </a:prstGeom>
          <a:noFill/>
          <a:ln w="15240">
            <a:solidFill>
              <a:srgbClr val="F28C28"/>
            </a:solidFill>
            <a:prstDash val="solid"/>
            <a:headEnd type="none"/>
            <a:tailEnd type="triangle"/>
          </a:ln>
        </p:spPr>
        <p:txBody>
          <a:bodyPr/>
          <a:lstStyle/>
          <a:p>
            <a:endParaRPr/>
          </a:p>
        </p:txBody>
      </p:sp>
      <p:sp>
        <p:nvSpPr>
          <p:cNvPr id="23" name="Text 20"/>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(Creswell and Creswell, 2023; Williamson et al., 2011)</a:t>
            </a:r>
            <a:endParaRPr lang="en-US" sz="650" dirty="0"/>
          </a:p>
        </p:txBody>
      </p:sp>
      <p:sp>
        <p:nvSpPr>
          <p:cNvPr id="24" name="Text 21"/>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7/9</a:t>
            </a:r>
            <a:endParaRPr lang="en-US" sz="6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5F7FA"/>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Conclusion</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08</a:t>
            </a:r>
            <a:endParaRPr lang="en-US" sz="850" dirty="0"/>
          </a:p>
        </p:txBody>
      </p:sp>
      <p:sp>
        <p:nvSpPr>
          <p:cNvPr id="6" name="Text 4"/>
          <p:cNvSpPr/>
          <p:nvPr/>
        </p:nvSpPr>
        <p:spPr>
          <a:xfrm>
            <a:off x="502920" y="594360"/>
            <a:ext cx="11064240" cy="411480"/>
          </a:xfrm>
          <a:prstGeom prst="rect">
            <a:avLst/>
          </a:prstGeom>
          <a:noFill/>
          <a:ln/>
        </p:spPr>
        <p:txBody>
          <a:bodyPr wrap="square" rtlCol="0" anchor="ctr">
            <a:normAutofit/>
          </a:bodyPr>
          <a:lstStyle/>
          <a:p>
            <a:pPr marL="0" indent="0">
              <a:buNone/>
            </a:pPr>
            <a:r>
              <a:rPr lang="en-US" sz="2200" b="1" dirty="0">
                <a:solidFill>
                  <a:srgbClr val="0B1F33"/>
                </a:solidFill>
                <a:latin typeface="Aptos Display" pitchFamily="34" charset="0"/>
                <a:ea typeface="Aptos Display" pitchFamily="34" charset="-122"/>
                <a:cs typeface="Aptos Display" pitchFamily="34" charset="-120"/>
              </a:rPr>
              <a:t>Conclusion: what the study contributes</a:t>
            </a:r>
            <a:endParaRPr lang="en-US" sz="2200" dirty="0"/>
          </a:p>
        </p:txBody>
      </p:sp>
      <p:sp>
        <p:nvSpPr>
          <p:cNvPr id="7" name="Text 5"/>
          <p:cNvSpPr/>
          <p:nvPr/>
        </p:nvSpPr>
        <p:spPr>
          <a:xfrm>
            <a:off x="530352" y="1078992"/>
            <a:ext cx="10698480" cy="256032"/>
          </a:xfrm>
          <a:prstGeom prst="rect">
            <a:avLst/>
          </a:prstGeom>
          <a:noFill/>
          <a:ln/>
        </p:spPr>
        <p:txBody>
          <a:bodyPr wrap="square" rtlCol="0" anchor="ctr"/>
          <a:lstStyle/>
          <a:p>
            <a:pPr marL="0" indent="0">
              <a:buNone/>
            </a:pPr>
            <a:r>
              <a:rPr lang="en-US" sz="1050" i="1" dirty="0">
                <a:solidFill>
                  <a:srgbClr val="475569"/>
                </a:solidFill>
                <a:latin typeface="Aptos" pitchFamily="34" charset="0"/>
                <a:ea typeface="Aptos" pitchFamily="34" charset="-122"/>
                <a:cs typeface="Aptos" pitchFamily="34" charset="-120"/>
              </a:rPr>
              <a:t>The proposal links method, ethics and limitations to a practical workplace problem.</a:t>
            </a:r>
            <a:endParaRPr lang="en-US" sz="1050" dirty="0"/>
          </a:p>
        </p:txBody>
      </p:sp>
      <p:pic>
        <p:nvPicPr>
          <p:cNvPr id="42" name="Picture 41" descr="slide8_pic0.jpg"/>
          <p:cNvPicPr>
            <a:picLocks noChangeAspect="1"/>
          </p:cNvPicPr>
          <p:nvPr/>
        </p:nvPicPr>
        <p:blipFill>
          <a:blip r:embed="rId3"/>
          <a:stretch>
            <a:fillRect/>
          </a:stretch>
        </p:blipFill>
        <p:spPr>
          <a:xfrm>
            <a:off x="685800" y="1417320"/>
            <a:ext cx="3657600" cy="4434840"/>
          </a:xfrm>
          <a:prstGeom prst="rect">
            <a:avLst/>
          </a:prstGeom>
        </p:spPr>
      </p:pic>
      <p:sp>
        <p:nvSpPr>
          <p:cNvPr id="11" name="Shape 8"/>
          <p:cNvSpPr/>
          <p:nvPr/>
        </p:nvSpPr>
        <p:spPr>
          <a:xfrm>
            <a:off x="4709160" y="1325880"/>
            <a:ext cx="3063240" cy="1261872"/>
          </a:xfrm>
          <a:prstGeom prst="roundRect">
            <a:avLst>
              <a:gd name="adj" fmla="val 11594"/>
            </a:avLst>
          </a:prstGeom>
          <a:solidFill>
            <a:srgbClr val="FFFFFF"/>
          </a:solidFill>
          <a:ln w="12700">
            <a:solidFill>
              <a:srgbClr val="D9E2EC"/>
            </a:solidFill>
            <a:prstDash val="solid"/>
          </a:ln>
        </p:spPr>
        <p:txBody>
          <a:bodyPr/>
          <a:lstStyle/>
          <a:p>
            <a:endParaRPr/>
          </a:p>
        </p:txBody>
      </p:sp>
      <p:sp>
        <p:nvSpPr>
          <p:cNvPr id="12" name="Shape 9"/>
          <p:cNvSpPr/>
          <p:nvPr/>
        </p:nvSpPr>
        <p:spPr>
          <a:xfrm>
            <a:off x="4709160" y="1325880"/>
            <a:ext cx="73152" cy="1261872"/>
          </a:xfrm>
          <a:prstGeom prst="rect">
            <a:avLst/>
          </a:prstGeom>
          <a:solidFill>
            <a:srgbClr val="009688"/>
          </a:solidFill>
          <a:ln w="12700">
            <a:solidFill>
              <a:srgbClr val="009688"/>
            </a:solidFill>
            <a:prstDash val="solid"/>
          </a:ln>
        </p:spPr>
        <p:txBody>
          <a:bodyPr/>
          <a:lstStyle/>
          <a:p>
            <a:endParaRPr/>
          </a:p>
        </p:txBody>
      </p:sp>
      <p:sp>
        <p:nvSpPr>
          <p:cNvPr id="13" name="Shape 10"/>
          <p:cNvSpPr/>
          <p:nvPr/>
        </p:nvSpPr>
        <p:spPr>
          <a:xfrm>
            <a:off x="4910328" y="1508760"/>
            <a:ext cx="384048" cy="384048"/>
          </a:xfrm>
          <a:prstGeom prst="ellipse">
            <a:avLst/>
          </a:prstGeom>
          <a:solidFill>
            <a:srgbClr val="009688">
              <a:alpha val="90000"/>
            </a:srgbClr>
          </a:solidFill>
          <a:ln w="12700">
            <a:solidFill>
              <a:srgbClr val="009688">
                <a:alpha val="0"/>
              </a:srgbClr>
            </a:solidFill>
            <a:prstDash val="solid"/>
          </a:ln>
        </p:spPr>
        <p:txBody>
          <a:bodyPr/>
          <a:lstStyle/>
          <a:p>
            <a:endParaRPr/>
          </a:p>
        </p:txBody>
      </p:sp>
      <p:sp>
        <p:nvSpPr>
          <p:cNvPr id="14" name="Text 11"/>
          <p:cNvSpPr/>
          <p:nvPr/>
        </p:nvSpPr>
        <p:spPr>
          <a:xfrm>
            <a:off x="4937760" y="156362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M</a:t>
            </a:r>
            <a:endParaRPr lang="en-US" sz="1200" dirty="0"/>
          </a:p>
        </p:txBody>
      </p:sp>
      <p:sp>
        <p:nvSpPr>
          <p:cNvPr id="15" name="Text 12"/>
          <p:cNvSpPr/>
          <p:nvPr/>
        </p:nvSpPr>
        <p:spPr>
          <a:xfrm>
            <a:off x="5422392" y="1481328"/>
            <a:ext cx="216712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Method fit</a:t>
            </a:r>
            <a:endParaRPr lang="en-US" sz="1200" dirty="0"/>
          </a:p>
        </p:txBody>
      </p:sp>
      <p:sp>
        <p:nvSpPr>
          <p:cNvPr id="16" name="Text 13"/>
          <p:cNvSpPr/>
          <p:nvPr/>
        </p:nvSpPr>
        <p:spPr>
          <a:xfrm>
            <a:off x="5422392" y="1801368"/>
            <a:ext cx="2121408" cy="667512"/>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A qualitative case study provides depth about night-shift experiences and workplace meanings.</a:t>
            </a:r>
            <a:endParaRPr lang="en-US" sz="870" dirty="0"/>
          </a:p>
        </p:txBody>
      </p:sp>
      <p:sp>
        <p:nvSpPr>
          <p:cNvPr id="17" name="Shape 14"/>
          <p:cNvSpPr/>
          <p:nvPr/>
        </p:nvSpPr>
        <p:spPr>
          <a:xfrm>
            <a:off x="8183880" y="1325880"/>
            <a:ext cx="3063240" cy="1261872"/>
          </a:xfrm>
          <a:prstGeom prst="roundRect">
            <a:avLst>
              <a:gd name="adj" fmla="val 11594"/>
            </a:avLst>
          </a:prstGeom>
          <a:solidFill>
            <a:srgbClr val="FFFFFF"/>
          </a:solidFill>
          <a:ln w="12700">
            <a:solidFill>
              <a:srgbClr val="D9E2EC"/>
            </a:solidFill>
            <a:prstDash val="solid"/>
          </a:ln>
        </p:spPr>
        <p:txBody>
          <a:bodyPr/>
          <a:lstStyle/>
          <a:p>
            <a:endParaRPr/>
          </a:p>
        </p:txBody>
      </p:sp>
      <p:sp>
        <p:nvSpPr>
          <p:cNvPr id="18" name="Shape 15"/>
          <p:cNvSpPr/>
          <p:nvPr/>
        </p:nvSpPr>
        <p:spPr>
          <a:xfrm>
            <a:off x="8183880" y="1325880"/>
            <a:ext cx="73152" cy="1261872"/>
          </a:xfrm>
          <a:prstGeom prst="rect">
            <a:avLst/>
          </a:prstGeom>
          <a:solidFill>
            <a:srgbClr val="F28C28"/>
          </a:solidFill>
          <a:ln w="12700">
            <a:solidFill>
              <a:srgbClr val="F28C28"/>
            </a:solidFill>
            <a:prstDash val="solid"/>
          </a:ln>
        </p:spPr>
        <p:txBody>
          <a:bodyPr/>
          <a:lstStyle/>
          <a:p>
            <a:endParaRPr/>
          </a:p>
        </p:txBody>
      </p:sp>
      <p:sp>
        <p:nvSpPr>
          <p:cNvPr id="19" name="Shape 16"/>
          <p:cNvSpPr/>
          <p:nvPr/>
        </p:nvSpPr>
        <p:spPr>
          <a:xfrm>
            <a:off x="8385048" y="1508760"/>
            <a:ext cx="384048" cy="384048"/>
          </a:xfrm>
          <a:prstGeom prst="ellipse">
            <a:avLst/>
          </a:prstGeom>
          <a:solidFill>
            <a:srgbClr val="F28C28">
              <a:alpha val="90000"/>
            </a:srgbClr>
          </a:solidFill>
          <a:ln w="12700">
            <a:solidFill>
              <a:srgbClr val="F28C28">
                <a:alpha val="0"/>
              </a:srgbClr>
            </a:solidFill>
            <a:prstDash val="solid"/>
          </a:ln>
        </p:spPr>
        <p:txBody>
          <a:bodyPr/>
          <a:lstStyle/>
          <a:p>
            <a:endParaRPr/>
          </a:p>
        </p:txBody>
      </p:sp>
      <p:sp>
        <p:nvSpPr>
          <p:cNvPr id="20" name="Text 17"/>
          <p:cNvSpPr/>
          <p:nvPr/>
        </p:nvSpPr>
        <p:spPr>
          <a:xfrm>
            <a:off x="8412480" y="1563624"/>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D</a:t>
            </a:r>
            <a:endParaRPr lang="en-US" sz="1200" dirty="0"/>
          </a:p>
        </p:txBody>
      </p:sp>
      <p:sp>
        <p:nvSpPr>
          <p:cNvPr id="21" name="Text 18"/>
          <p:cNvSpPr/>
          <p:nvPr/>
        </p:nvSpPr>
        <p:spPr>
          <a:xfrm>
            <a:off x="8897112" y="1481328"/>
            <a:ext cx="216712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Data fit</a:t>
            </a:r>
            <a:endParaRPr lang="en-US" sz="1200" dirty="0"/>
          </a:p>
        </p:txBody>
      </p:sp>
      <p:sp>
        <p:nvSpPr>
          <p:cNvPr id="22" name="Text 19"/>
          <p:cNvSpPr/>
          <p:nvPr/>
        </p:nvSpPr>
        <p:spPr>
          <a:xfrm>
            <a:off x="8897112" y="1801368"/>
            <a:ext cx="2121408" cy="667512"/>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Semi-structured interviews allow follow-up questions on training, communication, fatigue and resources.</a:t>
            </a:r>
            <a:endParaRPr lang="en-US" sz="870" dirty="0"/>
          </a:p>
        </p:txBody>
      </p:sp>
      <p:sp>
        <p:nvSpPr>
          <p:cNvPr id="23" name="Shape 20"/>
          <p:cNvSpPr/>
          <p:nvPr/>
        </p:nvSpPr>
        <p:spPr>
          <a:xfrm>
            <a:off x="4709160" y="2852928"/>
            <a:ext cx="3063240" cy="1261872"/>
          </a:xfrm>
          <a:prstGeom prst="roundRect">
            <a:avLst>
              <a:gd name="adj" fmla="val 11594"/>
            </a:avLst>
          </a:prstGeom>
          <a:solidFill>
            <a:srgbClr val="FFFFFF"/>
          </a:solidFill>
          <a:ln w="12700">
            <a:solidFill>
              <a:srgbClr val="D9E2EC"/>
            </a:solidFill>
            <a:prstDash val="solid"/>
          </a:ln>
        </p:spPr>
        <p:txBody>
          <a:bodyPr/>
          <a:lstStyle/>
          <a:p>
            <a:endParaRPr/>
          </a:p>
        </p:txBody>
      </p:sp>
      <p:sp>
        <p:nvSpPr>
          <p:cNvPr id="24" name="Shape 21"/>
          <p:cNvSpPr/>
          <p:nvPr/>
        </p:nvSpPr>
        <p:spPr>
          <a:xfrm>
            <a:off x="4709160" y="2852928"/>
            <a:ext cx="73152" cy="1261872"/>
          </a:xfrm>
          <a:prstGeom prst="rect">
            <a:avLst/>
          </a:prstGeom>
          <a:solidFill>
            <a:srgbClr val="1F4E79"/>
          </a:solidFill>
          <a:ln w="12700">
            <a:solidFill>
              <a:srgbClr val="1F4E79"/>
            </a:solidFill>
            <a:prstDash val="solid"/>
          </a:ln>
        </p:spPr>
        <p:txBody>
          <a:bodyPr/>
          <a:lstStyle/>
          <a:p>
            <a:endParaRPr/>
          </a:p>
        </p:txBody>
      </p:sp>
      <p:sp>
        <p:nvSpPr>
          <p:cNvPr id="25" name="Shape 22"/>
          <p:cNvSpPr/>
          <p:nvPr/>
        </p:nvSpPr>
        <p:spPr>
          <a:xfrm>
            <a:off x="4910328" y="3035808"/>
            <a:ext cx="384048" cy="384048"/>
          </a:xfrm>
          <a:prstGeom prst="ellipse">
            <a:avLst/>
          </a:prstGeom>
          <a:solidFill>
            <a:srgbClr val="1F4E79">
              <a:alpha val="90000"/>
            </a:srgbClr>
          </a:solidFill>
          <a:ln w="12700">
            <a:solidFill>
              <a:srgbClr val="1F4E79">
                <a:alpha val="0"/>
              </a:srgbClr>
            </a:solidFill>
            <a:prstDash val="solid"/>
          </a:ln>
        </p:spPr>
        <p:txBody>
          <a:bodyPr/>
          <a:lstStyle/>
          <a:p>
            <a:endParaRPr/>
          </a:p>
        </p:txBody>
      </p:sp>
      <p:sp>
        <p:nvSpPr>
          <p:cNvPr id="26" name="Text 23"/>
          <p:cNvSpPr/>
          <p:nvPr/>
        </p:nvSpPr>
        <p:spPr>
          <a:xfrm>
            <a:off x="4937760" y="3090672"/>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E</a:t>
            </a:r>
            <a:endParaRPr lang="en-US" sz="1200" dirty="0"/>
          </a:p>
        </p:txBody>
      </p:sp>
      <p:sp>
        <p:nvSpPr>
          <p:cNvPr id="27" name="Text 24"/>
          <p:cNvSpPr/>
          <p:nvPr/>
        </p:nvSpPr>
        <p:spPr>
          <a:xfrm>
            <a:off x="5422392" y="3008376"/>
            <a:ext cx="216712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Ethical fit</a:t>
            </a:r>
            <a:endParaRPr lang="en-US" sz="1200" dirty="0"/>
          </a:p>
        </p:txBody>
      </p:sp>
      <p:sp>
        <p:nvSpPr>
          <p:cNvPr id="28" name="Text 25"/>
          <p:cNvSpPr/>
          <p:nvPr/>
        </p:nvSpPr>
        <p:spPr>
          <a:xfrm>
            <a:off x="5422392" y="3328416"/>
            <a:ext cx="2121408" cy="667512"/>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Consent, anonymity and university approval are essential due to the insider role.</a:t>
            </a:r>
            <a:endParaRPr lang="en-US" sz="870" dirty="0"/>
          </a:p>
        </p:txBody>
      </p:sp>
      <p:sp>
        <p:nvSpPr>
          <p:cNvPr id="29" name="Shape 26"/>
          <p:cNvSpPr/>
          <p:nvPr/>
        </p:nvSpPr>
        <p:spPr>
          <a:xfrm>
            <a:off x="8183880" y="2852928"/>
            <a:ext cx="3063240" cy="1261872"/>
          </a:xfrm>
          <a:prstGeom prst="roundRect">
            <a:avLst>
              <a:gd name="adj" fmla="val 11594"/>
            </a:avLst>
          </a:prstGeom>
          <a:solidFill>
            <a:srgbClr val="FFFFFF"/>
          </a:solidFill>
          <a:ln w="12700">
            <a:solidFill>
              <a:srgbClr val="D9E2EC"/>
            </a:solidFill>
            <a:prstDash val="solid"/>
          </a:ln>
        </p:spPr>
        <p:txBody>
          <a:bodyPr/>
          <a:lstStyle/>
          <a:p>
            <a:endParaRPr/>
          </a:p>
        </p:txBody>
      </p:sp>
      <p:sp>
        <p:nvSpPr>
          <p:cNvPr id="30" name="Shape 27"/>
          <p:cNvSpPr/>
          <p:nvPr/>
        </p:nvSpPr>
        <p:spPr>
          <a:xfrm>
            <a:off x="8183880" y="2852928"/>
            <a:ext cx="73152" cy="1261872"/>
          </a:xfrm>
          <a:prstGeom prst="rect">
            <a:avLst/>
          </a:prstGeom>
          <a:solidFill>
            <a:srgbClr val="C0392B"/>
          </a:solidFill>
          <a:ln w="12700">
            <a:solidFill>
              <a:srgbClr val="C0392B"/>
            </a:solidFill>
            <a:prstDash val="solid"/>
          </a:ln>
        </p:spPr>
        <p:txBody>
          <a:bodyPr/>
          <a:lstStyle/>
          <a:p>
            <a:endParaRPr/>
          </a:p>
        </p:txBody>
      </p:sp>
      <p:sp>
        <p:nvSpPr>
          <p:cNvPr id="31" name="Shape 28"/>
          <p:cNvSpPr/>
          <p:nvPr/>
        </p:nvSpPr>
        <p:spPr>
          <a:xfrm>
            <a:off x="8385048" y="3035808"/>
            <a:ext cx="384048" cy="384048"/>
          </a:xfrm>
          <a:prstGeom prst="ellipse">
            <a:avLst/>
          </a:prstGeom>
          <a:solidFill>
            <a:srgbClr val="C0392B">
              <a:alpha val="90000"/>
            </a:srgbClr>
          </a:solidFill>
          <a:ln w="12700">
            <a:solidFill>
              <a:srgbClr val="C0392B">
                <a:alpha val="0"/>
              </a:srgbClr>
            </a:solidFill>
            <a:prstDash val="solid"/>
          </a:ln>
        </p:spPr>
        <p:txBody>
          <a:bodyPr/>
          <a:lstStyle/>
          <a:p>
            <a:endParaRPr/>
          </a:p>
        </p:txBody>
      </p:sp>
      <p:sp>
        <p:nvSpPr>
          <p:cNvPr id="32" name="Text 29"/>
          <p:cNvSpPr/>
          <p:nvPr/>
        </p:nvSpPr>
        <p:spPr>
          <a:xfrm>
            <a:off x="8412480" y="3090672"/>
            <a:ext cx="329184" cy="228600"/>
          </a:xfrm>
          <a:prstGeom prst="rect">
            <a:avLst/>
          </a:prstGeom>
          <a:noFill/>
          <a:ln/>
        </p:spPr>
        <p:txBody>
          <a:bodyPr wrap="square" rtlCol="0" anchor="ctr"/>
          <a:lstStyle/>
          <a:p>
            <a:pPr marL="0" indent="0" algn="ctr">
              <a:buNone/>
            </a:pPr>
            <a:r>
              <a:rPr lang="en-US" sz="1200" b="1" dirty="0">
                <a:solidFill>
                  <a:srgbClr val="FFFFFF"/>
                </a:solidFill>
                <a:latin typeface="Arial" pitchFamily="34" charset="0"/>
                <a:ea typeface="Arial" pitchFamily="34" charset="-122"/>
                <a:cs typeface="Arial" pitchFamily="34" charset="-120"/>
              </a:rPr>
              <a:t>L</a:t>
            </a:r>
            <a:endParaRPr lang="en-US" sz="1200" dirty="0"/>
          </a:p>
        </p:txBody>
      </p:sp>
      <p:sp>
        <p:nvSpPr>
          <p:cNvPr id="33" name="Text 30"/>
          <p:cNvSpPr/>
          <p:nvPr/>
        </p:nvSpPr>
        <p:spPr>
          <a:xfrm>
            <a:off x="8897112" y="3008376"/>
            <a:ext cx="2167128" cy="228600"/>
          </a:xfrm>
          <a:prstGeom prst="rect">
            <a:avLst/>
          </a:prstGeom>
          <a:noFill/>
          <a:ln/>
        </p:spPr>
        <p:txBody>
          <a:bodyPr wrap="square" rtlCol="0" anchor="ctr">
            <a:normAutofit/>
          </a:bodyPr>
          <a:lstStyle/>
          <a:p>
            <a:pPr marL="0" indent="0">
              <a:buNone/>
            </a:pPr>
            <a:r>
              <a:rPr lang="en-US" sz="1200" b="1" dirty="0">
                <a:solidFill>
                  <a:srgbClr val="0B1F33"/>
                </a:solidFill>
                <a:latin typeface="Aptos Display" pitchFamily="34" charset="0"/>
                <a:ea typeface="Aptos Display" pitchFamily="34" charset="-122"/>
                <a:cs typeface="Aptos Display" pitchFamily="34" charset="-120"/>
              </a:rPr>
              <a:t>Limitations fit</a:t>
            </a:r>
            <a:endParaRPr lang="en-US" sz="1200" dirty="0"/>
          </a:p>
        </p:txBody>
      </p:sp>
      <p:sp>
        <p:nvSpPr>
          <p:cNvPr id="34" name="Text 31"/>
          <p:cNvSpPr/>
          <p:nvPr/>
        </p:nvSpPr>
        <p:spPr>
          <a:xfrm>
            <a:off x="8897112" y="3328416"/>
            <a:ext cx="2121408" cy="667512"/>
          </a:xfrm>
          <a:prstGeom prst="rect">
            <a:avLst/>
          </a:prstGeom>
          <a:noFill/>
          <a:ln/>
        </p:spPr>
        <p:txBody>
          <a:bodyPr wrap="square" rtlCol="0" anchor="t">
            <a:normAutofit/>
          </a:bodyPr>
          <a:lstStyle/>
          <a:p>
            <a:pPr marL="0" indent="0">
              <a:buNone/>
            </a:pPr>
            <a:r>
              <a:rPr lang="en-US" sz="870" dirty="0">
                <a:solidFill>
                  <a:srgbClr val="475569"/>
                </a:solidFill>
                <a:latin typeface="Aptos" pitchFamily="34" charset="0"/>
                <a:ea typeface="Aptos" pitchFamily="34" charset="-122"/>
                <a:cs typeface="Aptos" pitchFamily="34" charset="-120"/>
              </a:rPr>
              <a:t>Small sample and access issues limit generalisation but keep the project realistic.</a:t>
            </a:r>
            <a:endParaRPr lang="en-US" sz="870" dirty="0"/>
          </a:p>
        </p:txBody>
      </p:sp>
      <p:sp>
        <p:nvSpPr>
          <p:cNvPr id="35" name="Shape 32"/>
          <p:cNvSpPr/>
          <p:nvPr/>
        </p:nvSpPr>
        <p:spPr>
          <a:xfrm>
            <a:off x="4709160" y="4617720"/>
            <a:ext cx="6537960" cy="868680"/>
          </a:xfrm>
          <a:prstGeom prst="roundRect">
            <a:avLst/>
          </a:prstGeom>
          <a:solidFill>
            <a:srgbClr val="DFF5F2"/>
          </a:solidFill>
          <a:ln w="12700">
            <a:solidFill>
              <a:srgbClr val="009688"/>
            </a:solidFill>
            <a:prstDash val="solid"/>
          </a:ln>
        </p:spPr>
        <p:txBody>
          <a:bodyPr/>
          <a:lstStyle/>
          <a:p>
            <a:endParaRPr/>
          </a:p>
        </p:txBody>
      </p:sp>
      <p:sp>
        <p:nvSpPr>
          <p:cNvPr id="36" name="Text 33"/>
          <p:cNvSpPr/>
          <p:nvPr/>
        </p:nvSpPr>
        <p:spPr>
          <a:xfrm>
            <a:off x="4956048" y="4773168"/>
            <a:ext cx="1828800" cy="228600"/>
          </a:xfrm>
          <a:prstGeom prst="rect">
            <a:avLst/>
          </a:prstGeom>
          <a:noFill/>
          <a:ln/>
        </p:spPr>
        <p:txBody>
          <a:bodyPr wrap="square" rtlCol="0" anchor="ctr"/>
          <a:lstStyle/>
          <a:p>
            <a:pPr marL="0" indent="0">
              <a:buNone/>
            </a:pPr>
            <a:r>
              <a:rPr lang="en-US" sz="1300" b="1" dirty="0">
                <a:solidFill>
                  <a:srgbClr val="0B1F33"/>
                </a:solidFill>
                <a:latin typeface="Aptos Display" pitchFamily="34" charset="0"/>
                <a:ea typeface="Aptos Display" pitchFamily="34" charset="-122"/>
                <a:cs typeface="Aptos Display" pitchFamily="34" charset="-120"/>
              </a:rPr>
              <a:t>Overall contribution</a:t>
            </a:r>
            <a:endParaRPr lang="en-US" sz="1300" dirty="0"/>
          </a:p>
        </p:txBody>
      </p:sp>
      <p:sp>
        <p:nvSpPr>
          <p:cNvPr id="37" name="Text 34"/>
          <p:cNvSpPr/>
          <p:nvPr/>
        </p:nvSpPr>
        <p:spPr>
          <a:xfrm>
            <a:off x="6492240" y="4773168"/>
            <a:ext cx="4389120" cy="320040"/>
          </a:xfrm>
          <a:prstGeom prst="rect">
            <a:avLst/>
          </a:prstGeom>
          <a:noFill/>
          <a:ln/>
        </p:spPr>
        <p:txBody>
          <a:bodyPr wrap="square" rtlCol="0" anchor="ctr">
            <a:normAutofit/>
          </a:bodyPr>
          <a:lstStyle/>
          <a:p>
            <a:pPr marL="0" indent="0">
              <a:buNone/>
            </a:pPr>
            <a:r>
              <a:rPr lang="en-US" sz="1050" b="1" dirty="0">
                <a:solidFill>
                  <a:srgbClr val="0B1F33"/>
                </a:solidFill>
                <a:latin typeface="Aptos" pitchFamily="34" charset="0"/>
                <a:ea typeface="Aptos" pitchFamily="34" charset="-122"/>
                <a:cs typeface="Aptos" pitchFamily="34" charset="-120"/>
              </a:rPr>
              <a:t>The study can support practical recommendations for stronger food safety culture and more consistent hygiene performance in UK meat processing workplaces.</a:t>
            </a:r>
            <a:endParaRPr lang="en-US" sz="1050" dirty="0"/>
          </a:p>
        </p:txBody>
      </p:sp>
      <p:sp>
        <p:nvSpPr>
          <p:cNvPr id="38" name="Shape 35"/>
          <p:cNvSpPr/>
          <p:nvPr/>
        </p:nvSpPr>
        <p:spPr>
          <a:xfrm>
            <a:off x="502920" y="6473952"/>
            <a:ext cx="11155680" cy="0"/>
          </a:xfrm>
          <a:prstGeom prst="line">
            <a:avLst/>
          </a:prstGeom>
          <a:noFill/>
          <a:ln w="7620">
            <a:solidFill>
              <a:srgbClr val="D9E2EC"/>
            </a:solidFill>
            <a:prstDash val="solid"/>
          </a:ln>
        </p:spPr>
        <p:txBody>
          <a:bodyPr/>
          <a:lstStyle/>
          <a:p>
            <a:endParaRPr/>
          </a:p>
        </p:txBody>
      </p:sp>
      <p:sp>
        <p:nvSpPr>
          <p:cNvPr id="40" name="Text 37"/>
          <p:cNvSpPr/>
          <p:nvPr/>
        </p:nvSpPr>
        <p:spPr>
          <a:xfrm>
            <a:off x="6217920" y="6528816"/>
            <a:ext cx="4846320" cy="182880"/>
          </a:xfrm>
          <a:prstGeom prst="rect">
            <a:avLst/>
          </a:prstGeom>
          <a:noFill/>
          <a:ln/>
        </p:spPr>
        <p:txBody>
          <a:bodyPr wrap="square" rtlCol="0" anchor="ctr">
            <a:normAutofit/>
          </a:bodyPr>
          <a:lstStyle/>
          <a:p>
            <a:pPr marL="0" indent="0" algn="r">
              <a:buNone/>
            </a:pPr>
            <a:r>
              <a:rPr lang="en-US" sz="650" i="1" dirty="0">
                <a:solidFill>
                  <a:srgbClr val="475569"/>
                </a:solidFill>
                <a:latin typeface="Aptos" pitchFamily="34" charset="0"/>
                <a:ea typeface="Aptos" pitchFamily="34" charset="-122"/>
                <a:cs typeface="Aptos" pitchFamily="34" charset="-120"/>
              </a:rPr>
              <a:t>(Griffith, Livesey and Clayton, 2010; Zanin et al., 2017)</a:t>
            </a:r>
            <a:endParaRPr lang="en-US" sz="650" dirty="0"/>
          </a:p>
        </p:txBody>
      </p:sp>
      <p:sp>
        <p:nvSpPr>
          <p:cNvPr id="41" name="Text 38"/>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8/9</a:t>
            </a:r>
            <a:endParaRPr lang="en-US" sz="6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64592"/>
          </a:xfrm>
          <a:prstGeom prst="rect">
            <a:avLst/>
          </a:prstGeom>
          <a:solidFill>
            <a:srgbClr val="009688"/>
          </a:solidFill>
          <a:ln w="12700">
            <a:solidFill>
              <a:srgbClr val="009688"/>
            </a:solidFill>
            <a:prstDash val="solid"/>
          </a:ln>
        </p:spPr>
        <p:txBody>
          <a:bodyPr/>
          <a:lstStyle/>
          <a:p>
            <a:endParaRPr/>
          </a:p>
        </p:txBody>
      </p:sp>
      <p:sp>
        <p:nvSpPr>
          <p:cNvPr id="3" name="Shape 1"/>
          <p:cNvSpPr/>
          <p:nvPr/>
        </p:nvSpPr>
        <p:spPr>
          <a:xfrm>
            <a:off x="0" y="164592"/>
            <a:ext cx="12191695" cy="36576"/>
          </a:xfrm>
          <a:prstGeom prst="rect">
            <a:avLst/>
          </a:prstGeom>
          <a:solidFill>
            <a:srgbClr val="F28C28"/>
          </a:solidFill>
          <a:ln w="12700">
            <a:solidFill>
              <a:srgbClr val="F28C28"/>
            </a:solidFill>
            <a:prstDash val="solid"/>
          </a:ln>
        </p:spPr>
        <p:txBody>
          <a:bodyPr/>
          <a:lstStyle/>
          <a:p>
            <a:endParaRPr/>
          </a:p>
        </p:txBody>
      </p:sp>
      <p:sp>
        <p:nvSpPr>
          <p:cNvPr id="4" name="Text 2"/>
          <p:cNvSpPr/>
          <p:nvPr/>
        </p:nvSpPr>
        <p:spPr>
          <a:xfrm>
            <a:off x="502920" y="228600"/>
            <a:ext cx="6858000" cy="228600"/>
          </a:xfrm>
          <a:prstGeom prst="rect">
            <a:avLst/>
          </a:prstGeom>
          <a:noFill/>
          <a:ln/>
        </p:spPr>
        <p:txBody>
          <a:bodyPr wrap="square" rtlCol="0" anchor="ctr"/>
          <a:lstStyle/>
          <a:p>
            <a:pPr marL="0" indent="0">
              <a:buNone/>
            </a:pPr>
            <a:r>
              <a:rPr lang="en-US" sz="850" b="1" dirty="0">
                <a:solidFill>
                  <a:srgbClr val="475569"/>
                </a:solidFill>
                <a:latin typeface="Aptos" pitchFamily="34" charset="0"/>
                <a:ea typeface="Aptos" pitchFamily="34" charset="-122"/>
                <a:cs typeface="Aptos" pitchFamily="34" charset="-120"/>
              </a:rPr>
              <a:t>References</a:t>
            </a:r>
            <a:endParaRPr lang="en-US" sz="850" dirty="0"/>
          </a:p>
        </p:txBody>
      </p:sp>
      <p:sp>
        <p:nvSpPr>
          <p:cNvPr id="5" name="Text 3"/>
          <p:cNvSpPr/>
          <p:nvPr/>
        </p:nvSpPr>
        <p:spPr>
          <a:xfrm>
            <a:off x="11247120" y="228600"/>
            <a:ext cx="502920" cy="228600"/>
          </a:xfrm>
          <a:prstGeom prst="rect">
            <a:avLst/>
          </a:prstGeom>
          <a:noFill/>
          <a:ln/>
        </p:spPr>
        <p:txBody>
          <a:bodyPr wrap="square" rtlCol="0" anchor="ctr"/>
          <a:lstStyle/>
          <a:p>
            <a:pPr marL="0" indent="0" algn="r">
              <a:buNone/>
            </a:pPr>
            <a:r>
              <a:rPr lang="en-US" sz="850" b="1" dirty="0">
                <a:solidFill>
                  <a:srgbClr val="475569"/>
                </a:solidFill>
                <a:latin typeface="Aptos" pitchFamily="34" charset="0"/>
                <a:ea typeface="Aptos" pitchFamily="34" charset="-122"/>
                <a:cs typeface="Aptos" pitchFamily="34" charset="-120"/>
              </a:rPr>
              <a:t>09</a:t>
            </a:r>
            <a:endParaRPr lang="en-US" sz="850" dirty="0"/>
          </a:p>
        </p:txBody>
      </p:sp>
      <p:sp>
        <p:nvSpPr>
          <p:cNvPr id="6" name="Text 4"/>
          <p:cNvSpPr/>
          <p:nvPr/>
        </p:nvSpPr>
        <p:spPr>
          <a:xfrm>
            <a:off x="502920" y="594360"/>
            <a:ext cx="11064240" cy="411480"/>
          </a:xfrm>
          <a:prstGeom prst="rect">
            <a:avLst/>
          </a:prstGeom>
          <a:noFill/>
          <a:ln/>
        </p:spPr>
        <p:txBody>
          <a:bodyPr wrap="square" lIns="91440" tIns="45720" rIns="91440" bIns="45720" rtlCol="0" anchor="ctr">
            <a:normAutofit lnSpcReduction="10000"/>
          </a:bodyPr>
          <a:lstStyle/>
          <a:p>
            <a:pPr marL="0" indent="0">
              <a:buNone/>
            </a:pPr>
            <a:r>
              <a:rPr lang="en-US" sz="2200" b="1">
                <a:solidFill>
                  <a:srgbClr val="0B1F33"/>
                </a:solidFill>
                <a:latin typeface="Aptos Display"/>
                <a:ea typeface="Aptos Display" pitchFamily="34" charset="-122"/>
                <a:cs typeface="Aptos Display" pitchFamily="34" charset="-120"/>
              </a:rPr>
              <a:t>References </a:t>
            </a:r>
            <a:endParaRPr lang="en-US" sz="2200">
              <a:latin typeface="Aptos Display"/>
            </a:endParaRPr>
          </a:p>
        </p:txBody>
      </p:sp>
      <p:sp>
        <p:nvSpPr>
          <p:cNvPr id="7" name="Text 5"/>
          <p:cNvSpPr/>
          <p:nvPr/>
        </p:nvSpPr>
        <p:spPr>
          <a:xfrm>
            <a:off x="530352" y="1078992"/>
            <a:ext cx="10698480" cy="256032"/>
          </a:xfrm>
          <a:prstGeom prst="rect">
            <a:avLst/>
          </a:prstGeom>
          <a:noFill/>
          <a:ln/>
        </p:spPr>
        <p:txBody>
          <a:bodyPr wrap="square" lIns="91440" tIns="45720" rIns="91440" bIns="45720" rtlCol="0" anchor="ctr"/>
          <a:lstStyle/>
          <a:p>
            <a:pPr marL="0" indent="0">
              <a:buNone/>
            </a:pPr>
            <a:endParaRPr lang="en-US" sz="1050" i="1" dirty="0">
              <a:solidFill>
                <a:srgbClr val="475569"/>
              </a:solidFill>
            </a:endParaRPr>
          </a:p>
        </p:txBody>
      </p:sp>
      <p:sp>
        <p:nvSpPr>
          <p:cNvPr id="8" name="Text 6"/>
          <p:cNvSpPr/>
          <p:nvPr/>
        </p:nvSpPr>
        <p:spPr>
          <a:xfrm>
            <a:off x="536304" y="1388291"/>
            <a:ext cx="8350792" cy="4463869"/>
          </a:xfrm>
          <a:prstGeom prst="rect">
            <a:avLst/>
          </a:prstGeom>
          <a:noFill/>
          <a:ln/>
        </p:spPr>
        <p:txBody>
          <a:bodyPr wrap="square" lIns="91440" tIns="45720" rIns="91440" bIns="45720" rtlCol="0" anchor="t">
            <a:normAutofit/>
          </a:bodyPr>
          <a:lstStyle/>
          <a:p>
            <a:pPr marL="0" indent="0">
              <a:buNone/>
            </a:pPr>
            <a:r>
              <a:rPr lang="en-US" sz="1200" b="1" i="1" dirty="0">
                <a:solidFill>
                  <a:srgbClr val="475569"/>
                </a:solidFill>
                <a:latin typeface="Arial"/>
                <a:ea typeface="Aptos" pitchFamily="34" charset="-122"/>
                <a:cs typeface="Arial"/>
              </a:rPr>
              <a:t>BRCGS (2022) Global Standard Food Safety, Issue 9. London: BRCGS.</a:t>
            </a:r>
            <a:endParaRPr lang="en-US" sz="1200" b="1" i="1" dirty="0">
              <a:latin typeface="Arial"/>
              <a:cs typeface="Arial"/>
            </a:endParaRPr>
          </a:p>
          <a:p>
            <a:pPr marL="0" indent="0">
              <a:buNone/>
            </a:pPr>
            <a:endParaRPr lang="en-US" sz="1200" b="1" i="1" dirty="0">
              <a:latin typeface="Arial"/>
              <a:cs typeface="Arial"/>
            </a:endParaRPr>
          </a:p>
          <a:p>
            <a:pPr marL="0" indent="0">
              <a:buNone/>
            </a:pPr>
            <a:r>
              <a:rPr lang="en-US" sz="1200" b="1" i="1" dirty="0">
                <a:solidFill>
                  <a:srgbClr val="475569"/>
                </a:solidFill>
                <a:latin typeface="Arial"/>
                <a:ea typeface="Aptos" pitchFamily="34" charset="-122"/>
                <a:cs typeface="Arial"/>
              </a:rPr>
              <a:t>Braun, V. and Clarke, V. (2006) 'Using thematic analysis in psychology', Qualitative Research in Psychology, 3(2), pp. 77–101.</a:t>
            </a:r>
            <a:endParaRPr lang="en-US" sz="1200" b="1" i="1" dirty="0">
              <a:latin typeface="Arial"/>
              <a:cs typeface="Arial"/>
            </a:endParaRPr>
          </a:p>
          <a:p>
            <a:pPr marL="0" indent="0">
              <a:buNone/>
            </a:pPr>
            <a:endParaRPr lang="en-US" sz="1200" b="1" i="1" dirty="0">
              <a:latin typeface="Arial"/>
              <a:cs typeface="Arial"/>
            </a:endParaRPr>
          </a:p>
          <a:p>
            <a:pPr marL="0" indent="0">
              <a:buNone/>
            </a:pPr>
            <a:r>
              <a:rPr lang="en-US" sz="1200" b="1" i="1" dirty="0">
                <a:solidFill>
                  <a:srgbClr val="475569"/>
                </a:solidFill>
                <a:latin typeface="Arial"/>
                <a:ea typeface="Aptos" pitchFamily="34" charset="-122"/>
                <a:cs typeface="Arial"/>
              </a:rPr>
              <a:t>Braun, V. and Clarke, V. (2022) Thematic Analysis: A Practical Guide. London: SAGE.</a:t>
            </a:r>
            <a:endParaRPr lang="en-US" sz="1200" b="1" i="1" dirty="0">
              <a:latin typeface="Arial"/>
              <a:cs typeface="Arial"/>
            </a:endParaRPr>
          </a:p>
          <a:p>
            <a:pPr marL="0" indent="0">
              <a:buNone/>
            </a:pPr>
            <a:endParaRPr lang="en-US" sz="1200" b="1" i="1" dirty="0">
              <a:latin typeface="Arial"/>
              <a:cs typeface="Arial"/>
            </a:endParaRPr>
          </a:p>
          <a:p>
            <a:pPr marL="0" indent="0">
              <a:buNone/>
            </a:pPr>
            <a:r>
              <a:rPr lang="en-US" sz="1200" b="1" i="1" dirty="0">
                <a:solidFill>
                  <a:srgbClr val="475569"/>
                </a:solidFill>
                <a:latin typeface="Arial"/>
                <a:ea typeface="Aptos" pitchFamily="34" charset="-122"/>
                <a:cs typeface="Arial"/>
              </a:rPr>
              <a:t>Bryman, A. and Bell, E. (2023) Business Research Methods. 5th </a:t>
            </a:r>
            <a:r>
              <a:rPr lang="en-US" sz="1200" b="1" i="1" dirty="0" err="1">
                <a:solidFill>
                  <a:srgbClr val="475569"/>
                </a:solidFill>
                <a:latin typeface="Arial"/>
                <a:ea typeface="Aptos" pitchFamily="34" charset="-122"/>
                <a:cs typeface="Arial"/>
              </a:rPr>
              <a:t>edn</a:t>
            </a:r>
            <a:r>
              <a:rPr lang="en-US" sz="1200" b="1" i="1" dirty="0">
                <a:solidFill>
                  <a:srgbClr val="475569"/>
                </a:solidFill>
                <a:latin typeface="Arial"/>
                <a:ea typeface="Aptos" pitchFamily="34" charset="-122"/>
                <a:cs typeface="Arial"/>
              </a:rPr>
              <a:t>. Oxford: Oxford University Press.</a:t>
            </a:r>
            <a:endParaRPr lang="en-US" sz="1200" b="1" i="1" dirty="0">
              <a:latin typeface="Arial"/>
              <a:cs typeface="Arial"/>
            </a:endParaRPr>
          </a:p>
          <a:p>
            <a:pPr marL="0" indent="0">
              <a:buNone/>
            </a:pPr>
            <a:endParaRPr lang="en-US" sz="1200" b="1" i="1" dirty="0">
              <a:latin typeface="Arial"/>
              <a:cs typeface="Arial"/>
            </a:endParaRPr>
          </a:p>
          <a:p>
            <a:pPr marL="0" indent="0">
              <a:buNone/>
            </a:pPr>
            <a:r>
              <a:rPr lang="en-US" sz="1200" b="1" i="1" dirty="0">
                <a:solidFill>
                  <a:srgbClr val="475569"/>
                </a:solidFill>
                <a:latin typeface="Arial"/>
                <a:ea typeface="Aptos" pitchFamily="34" charset="-122"/>
                <a:cs typeface="Arial"/>
              </a:rPr>
              <a:t>Creswell, J.W. and Creswell, J.D. (2023) Research Design: Qualitative, Quantitative and Mixed Methods Approaches. 6th </a:t>
            </a:r>
            <a:r>
              <a:rPr lang="en-US" sz="1200" b="1" i="1" dirty="0" err="1">
                <a:solidFill>
                  <a:srgbClr val="475569"/>
                </a:solidFill>
                <a:latin typeface="Arial"/>
                <a:ea typeface="Aptos" pitchFamily="34" charset="-122"/>
                <a:cs typeface="Arial"/>
              </a:rPr>
              <a:t>edn</a:t>
            </a:r>
            <a:r>
              <a:rPr lang="en-US" sz="1200" b="1" i="1" dirty="0">
                <a:solidFill>
                  <a:srgbClr val="475569"/>
                </a:solidFill>
                <a:latin typeface="Arial"/>
                <a:ea typeface="Aptos" pitchFamily="34" charset="-122"/>
                <a:cs typeface="Arial"/>
              </a:rPr>
              <a:t>. London: SAGE.</a:t>
            </a:r>
            <a:endParaRPr lang="en-US" sz="1200" b="1" i="1" dirty="0">
              <a:latin typeface="Arial"/>
              <a:cs typeface="Arial"/>
            </a:endParaRPr>
          </a:p>
          <a:p>
            <a:pPr marL="0" indent="0">
              <a:buNone/>
            </a:pPr>
            <a:endParaRPr lang="en-US" sz="1200" b="1" i="1" dirty="0">
              <a:latin typeface="Arial"/>
              <a:cs typeface="Arial"/>
            </a:endParaRPr>
          </a:p>
          <a:p>
            <a:pPr marL="0" indent="0">
              <a:buNone/>
            </a:pPr>
            <a:r>
              <a:rPr lang="en-US" sz="1200" b="1" i="1" dirty="0">
                <a:solidFill>
                  <a:srgbClr val="475569"/>
                </a:solidFill>
                <a:latin typeface="Arial"/>
                <a:ea typeface="Aptos" pitchFamily="34" charset="-122"/>
                <a:cs typeface="Arial"/>
              </a:rPr>
              <a:t>Food Standards Agency (2017) Hazard Analysis and Critical Control Point (HACCP). Available at: food.gov.uk/business-guidance/hazard-analysis-and-critical-control-point-</a:t>
            </a:r>
            <a:r>
              <a:rPr lang="en-US" sz="1200" b="1" i="1" dirty="0" err="1">
                <a:solidFill>
                  <a:srgbClr val="475569"/>
                </a:solidFill>
                <a:latin typeface="Arial"/>
                <a:ea typeface="Aptos" pitchFamily="34" charset="-122"/>
                <a:cs typeface="Arial"/>
              </a:rPr>
              <a:t>haccp</a:t>
            </a:r>
            <a:r>
              <a:rPr lang="en-US" sz="1200" b="1" i="1" dirty="0">
                <a:solidFill>
                  <a:srgbClr val="475569"/>
                </a:solidFill>
                <a:latin typeface="Arial"/>
                <a:ea typeface="Aptos" pitchFamily="34" charset="-122"/>
                <a:cs typeface="Arial"/>
              </a:rPr>
              <a:t> (Accessed: 24 June 2026).</a:t>
            </a:r>
            <a:endParaRPr lang="en-US" sz="1200" b="1" i="1" dirty="0">
              <a:latin typeface="Arial"/>
              <a:cs typeface="Arial"/>
            </a:endParaRPr>
          </a:p>
        </p:txBody>
      </p:sp>
      <p:sp>
        <p:nvSpPr>
          <p:cNvPr id="9" name="Text 7"/>
          <p:cNvSpPr/>
          <p:nvPr/>
        </p:nvSpPr>
        <p:spPr>
          <a:xfrm>
            <a:off x="9311640" y="1388292"/>
            <a:ext cx="2392680" cy="4463868"/>
          </a:xfrm>
          <a:prstGeom prst="rect">
            <a:avLst/>
          </a:prstGeom>
          <a:noFill/>
          <a:ln/>
        </p:spPr>
        <p:txBody>
          <a:bodyPr wrap="square" lIns="91440" tIns="45720" rIns="91440" bIns="45720" rtlCol="0" anchor="t">
            <a:normAutofit/>
          </a:bodyPr>
          <a:lstStyle/>
          <a:p>
            <a:endParaRPr lang="ro-RO" dirty="0"/>
          </a:p>
        </p:txBody>
      </p:sp>
      <p:sp>
        <p:nvSpPr>
          <p:cNvPr id="12" name="Shape 10"/>
          <p:cNvSpPr/>
          <p:nvPr/>
        </p:nvSpPr>
        <p:spPr>
          <a:xfrm>
            <a:off x="502920" y="6473952"/>
            <a:ext cx="11155680" cy="0"/>
          </a:xfrm>
          <a:prstGeom prst="line">
            <a:avLst/>
          </a:prstGeom>
          <a:noFill/>
          <a:ln w="7620">
            <a:solidFill>
              <a:srgbClr val="D9E2EC"/>
            </a:solidFill>
            <a:prstDash val="solid"/>
          </a:ln>
        </p:spPr>
        <p:txBody>
          <a:bodyPr/>
          <a:lstStyle/>
          <a:p>
            <a:endParaRPr/>
          </a:p>
        </p:txBody>
      </p:sp>
      <p:sp>
        <p:nvSpPr>
          <p:cNvPr id="14" name="Text 12"/>
          <p:cNvSpPr/>
          <p:nvPr/>
        </p:nvSpPr>
        <p:spPr>
          <a:xfrm>
            <a:off x="11201400" y="6528816"/>
            <a:ext cx="502920" cy="182880"/>
          </a:xfrm>
          <a:prstGeom prst="rect">
            <a:avLst/>
          </a:prstGeom>
          <a:noFill/>
          <a:ln/>
        </p:spPr>
        <p:txBody>
          <a:bodyPr wrap="square" rtlCol="0" anchor="ctr"/>
          <a:lstStyle/>
          <a:p>
            <a:pPr marL="0" indent="0" algn="r">
              <a:buNone/>
            </a:pPr>
            <a:r>
              <a:rPr lang="en-US" sz="650" dirty="0">
                <a:solidFill>
                  <a:srgbClr val="475569"/>
                </a:solidFill>
                <a:latin typeface="Aptos" pitchFamily="34" charset="0"/>
                <a:ea typeface="Aptos" pitchFamily="34" charset="-122"/>
                <a:cs typeface="Aptos" pitchFamily="34" charset="-120"/>
              </a:rPr>
              <a:t>9/9</a:t>
            </a:r>
            <a:endParaRPr lang="en-US" sz="6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ă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Ecran lat</PresentationFormat>
  <Paragraphs>0</Paragraphs>
  <Slides>9</Slides>
  <Notes>9</Notes>
  <HiddenSlides>0</HiddenSlides>
  <MMClips>0</MMClips>
  <ScaleCrop>false</ScaleCrop>
  <HeadingPairs>
    <vt:vector size="4" baseType="variant">
      <vt:variant>
        <vt:lpstr>Temă</vt:lpstr>
      </vt:variant>
      <vt:variant>
        <vt:i4>1</vt:i4>
      </vt:variant>
      <vt:variant>
        <vt:lpstr>Titluri diapozitive</vt:lpstr>
      </vt:variant>
      <vt:variant>
        <vt:i4>9</vt:i4>
      </vt:variant>
    </vt:vector>
  </HeadingPairs>
  <TitlesOfParts>
    <vt:vector size="10" baseType="lpstr">
      <vt:lpstr>Office Theme</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Company>BMSW5014 Developing a Research Proposal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Investigating the Factors Influencing Food Safety and Hygiene Compliance</dc:title>
  <dc:subject>Food Safety and Hygiene Compliance Research Proposal</dc:subject>
  <dc:creator>Daniel-Mihai Naica</dc:creator>
  <cp:lastModifiedBy>Daniel-Mihai Naica</cp:lastModifiedBy>
  <cp:revision>69</cp:revision>
  <dcterms:created xsi:type="dcterms:W3CDTF">2026-06-25T06:17:43Z</dcterms:created>
  <dcterms:modified xsi:type="dcterms:W3CDTF">2026-06-26T16:03:46Z</dcterms:modified>
</cp:coreProperties>
</file>