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1" r:id="rId1"/>
  </p:sldMasterIdLst>
  <p:notesMasterIdLst>
    <p:notesMasterId r:id="rId2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7" r:id="rId16"/>
    <p:sldId id="270" r:id="rId17"/>
    <p:sldId id="271" r:id="rId18"/>
    <p:sldId id="272" r:id="rId19"/>
    <p:sldId id="273" r:id="rId20"/>
    <p:sldId id="274" r:id="rId21"/>
    <p:sldId id="276" r:id="rId2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268" autoAdjust="0"/>
    <p:restoredTop sz="76786" autoAdjust="0"/>
  </p:normalViewPr>
  <p:slideViewPr>
    <p:cSldViewPr snapToGrid="0" snapToObjects="1">
      <p:cViewPr varScale="1">
        <p:scale>
          <a:sx n="78" d="100"/>
          <a:sy n="78" d="100"/>
        </p:scale>
        <p:origin x="-96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0E22BC-02AC-F54D-B916-D41ABB6F8744}" type="datetimeFigureOut">
              <a:rPr lang="en-US" smtClean="0"/>
              <a:pPr/>
              <a:t>2/20/2015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C62A1D-4582-E74C-92F5-73A3ECD25D2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20891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2906053-E8A2-4DAD-B57C-C8945C1AD1DD}" type="slidenum">
              <a:rPr lang="en-US" smtClean="0"/>
              <a:pPr/>
              <a:t>2</a:t>
            </a:fld>
            <a:endParaRPr lang="en-US" dirty="0" smtClean="0"/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buFontTx/>
              <a:buNone/>
            </a:pPr>
            <a:endParaRPr lang="en-US" b="1" dirty="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2906053-E8A2-4DAD-B57C-C8945C1AD1DD}" type="slidenum">
              <a:rPr lang="en-US" smtClean="0"/>
              <a:pPr/>
              <a:t>3</a:t>
            </a:fld>
            <a:endParaRPr lang="en-US" dirty="0" smtClean="0"/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buFontTx/>
              <a:buNone/>
            </a:pPr>
            <a:endParaRPr lang="en-US" b="1" dirty="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2906053-E8A2-4DAD-B57C-C8945C1AD1DD}" type="slidenum">
              <a:rPr lang="en-US" smtClean="0"/>
              <a:pPr/>
              <a:t>4</a:t>
            </a:fld>
            <a:endParaRPr lang="en-US" dirty="0" smtClean="0"/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buFontTx/>
              <a:buNone/>
            </a:pPr>
            <a:endParaRPr lang="en-US" b="1" dirty="0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2906053-E8A2-4DAD-B57C-C8945C1AD1DD}" type="slidenum">
              <a:rPr lang="en-US" smtClean="0"/>
              <a:pPr/>
              <a:t>5</a:t>
            </a:fld>
            <a:endParaRPr lang="en-US" dirty="0" smtClean="0"/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buFontTx/>
              <a:buNone/>
            </a:pPr>
            <a:endParaRPr lang="en-US" b="1" dirty="0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2906053-E8A2-4DAD-B57C-C8945C1AD1DD}" type="slidenum">
              <a:rPr lang="en-US" smtClean="0"/>
              <a:pPr/>
              <a:t>6</a:t>
            </a:fld>
            <a:endParaRPr lang="en-US" dirty="0" smtClean="0"/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buFontTx/>
              <a:buNone/>
            </a:pPr>
            <a:endParaRPr lang="en-US" b="1" dirty="0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602A389-8690-465F-BB28-DC61C90E42E7}" type="slidenum">
              <a:rPr lang="en-US" smtClean="0"/>
              <a:pPr/>
              <a:t>7</a:t>
            </a:fld>
            <a:endParaRPr lang="en-US" dirty="0" smtClean="0"/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6013" y="4306550"/>
            <a:ext cx="5988326" cy="4183193"/>
          </a:xfrm>
          <a:noFill/>
          <a:ln/>
        </p:spPr>
        <p:txBody>
          <a:bodyPr/>
          <a:lstStyle/>
          <a:p>
            <a:pPr>
              <a:buFontTx/>
              <a:buNone/>
            </a:pPr>
            <a:endParaRPr lang="en-US" dirty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2906053-E8A2-4DAD-B57C-C8945C1AD1DD}" type="slidenum">
              <a:rPr lang="en-US" smtClean="0"/>
              <a:pPr/>
              <a:t>8</a:t>
            </a:fld>
            <a:endParaRPr lang="en-US" dirty="0" smtClean="0"/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buFontTx/>
              <a:buNone/>
            </a:pPr>
            <a:endParaRPr lang="en-US" b="1" dirty="0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2906053-E8A2-4DAD-B57C-C8945C1AD1DD}" type="slidenum">
              <a:rPr lang="en-US" smtClean="0"/>
              <a:pPr/>
              <a:t>9</a:t>
            </a:fld>
            <a:endParaRPr lang="en-US" dirty="0" smtClean="0"/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buFontTx/>
              <a:buNone/>
            </a:pPr>
            <a:endParaRPr lang="en-US" b="1" dirty="0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2906053-E8A2-4DAD-B57C-C8945C1AD1DD}" type="slidenum">
              <a:rPr lang="en-US" smtClean="0"/>
              <a:pPr/>
              <a:t>10</a:t>
            </a:fld>
            <a:endParaRPr lang="en-US" dirty="0" smtClean="0"/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buFontTx/>
              <a:buNone/>
            </a:pPr>
            <a:endParaRPr lang="en-US" b="1" dirty="0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2906053-E8A2-4DAD-B57C-C8945C1AD1DD}" type="slidenum">
              <a:rPr lang="en-US" smtClean="0"/>
              <a:pPr/>
              <a:t>11</a:t>
            </a:fld>
            <a:endParaRPr lang="en-US" dirty="0" smtClean="0"/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buFontTx/>
              <a:buNone/>
            </a:pPr>
            <a:endParaRPr lang="en-US" b="1" dirty="0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9034988-36DD-4D34-B1CE-37AB851117A5}" type="slidenum">
              <a:rPr lang="en-US" smtClean="0"/>
              <a:pPr/>
              <a:t>12</a:t>
            </a:fld>
            <a:endParaRPr lang="en-US" dirty="0" smtClean="0"/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6013" y="4306550"/>
            <a:ext cx="5988326" cy="4183193"/>
          </a:xfrm>
          <a:noFill/>
          <a:ln/>
        </p:spPr>
        <p:txBody>
          <a:bodyPr/>
          <a:lstStyle/>
          <a:p>
            <a:pPr marL="110605" indent="-110605" defTabSz="1001675" eaLnBrk="0" fontAlgn="base" hangingPunct="0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SzPct val="100000"/>
              <a:defRPr/>
            </a:pPr>
            <a:endParaRPr lang="en-GB" b="1" dirty="0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B004549-1125-4930-988B-40FFE37DB1EA}" type="slidenum">
              <a:rPr lang="en-US" smtClean="0"/>
              <a:pPr>
                <a:defRPr/>
              </a:pPr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038322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B004549-1125-4930-988B-40FFE37DB1EA}" type="slidenum">
              <a:rPr lang="en-US" smtClean="0"/>
              <a:pPr>
                <a:defRPr/>
              </a:pPr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038322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B004549-1125-4930-988B-40FFE37DB1EA}" type="slidenum">
              <a:rPr lang="en-US" smtClean="0"/>
              <a:pPr>
                <a:defRPr/>
              </a:pPr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038322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B004549-1125-4930-988B-40FFE37DB1EA}" type="slidenum">
              <a:rPr lang="en-US" smtClean="0"/>
              <a:pPr>
                <a:defRPr/>
              </a:pPr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038322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B004549-1125-4930-988B-40FFE37DB1EA}" type="slidenum">
              <a:rPr lang="en-US" smtClean="0"/>
              <a:pPr>
                <a:defRPr/>
              </a:pPr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038322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B004549-1125-4930-988B-40FFE37DB1EA}" type="slidenum">
              <a:rPr lang="en-US" smtClean="0"/>
              <a:pPr>
                <a:defRPr/>
              </a:pPr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038322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B004549-1125-4930-988B-40FFE37DB1EA}" type="slidenum">
              <a:rPr lang="en-US" smtClean="0"/>
              <a:pPr>
                <a:defRPr/>
              </a:pPr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038322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B004549-1125-4930-988B-40FFE37DB1EA}" type="slidenum">
              <a:rPr lang="en-US" smtClean="0"/>
              <a:pPr>
                <a:defRPr/>
              </a:pPr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038322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D5F77EF-9F5D-4805-BD17-79024BE7C85C}" type="slidenum">
              <a:rPr lang="en-US" smtClean="0"/>
              <a:pPr/>
              <a:t>21</a:t>
            </a:fld>
            <a:endParaRPr lang="en-US" dirty="0" smtClean="0"/>
          </a:p>
        </p:txBody>
      </p:sp>
      <p:sp>
        <p:nvSpPr>
          <p:cNvPr id="573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buFontTx/>
              <a:buNone/>
            </a:pPr>
            <a:endParaRPr lang="en-US" b="1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328166" y="1295400"/>
            <a:ext cx="6487668" cy="3152887"/>
          </a:xfrm>
          <a:prstGeom prst="rect">
            <a:avLst/>
          </a:prstGeom>
          <a:ln w="3175">
            <a:solidFill>
              <a:schemeClr val="bg1"/>
            </a:solidFill>
          </a:ln>
          <a:effectLst>
            <a:outerShdw blurRad="63500" sx="100500" sy="100500" algn="ctr" rotWithShape="0">
              <a:prstClr val="black">
                <a:alpha val="5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/>
          <a:p>
            <a:pPr marL="0" indent="0" algn="l" defTabSz="914400" rtl="0" eaLnBrk="1" latinLnBrk="0" hangingPunct="1">
              <a:spcBef>
                <a:spcPts val="20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</a:pPr>
            <a:endParaRPr sz="3200" kern="120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22921" y="1523999"/>
            <a:ext cx="6498158" cy="1724867"/>
          </a:xfrm>
        </p:spPr>
        <p:txBody>
          <a:bodyPr vert="horz" lIns="91440" tIns="45720" rIns="91440" bIns="45720" rtlCol="0" anchor="b" anchorCtr="0">
            <a:noAutofit/>
          </a:bodyPr>
          <a:lstStyle>
            <a:lvl1pPr marL="0" indent="0" algn="ctr" defTabSz="914400" rtl="0" eaLnBrk="1" latinLnBrk="0" hangingPunct="1">
              <a:spcBef>
                <a:spcPct val="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  <a:defRPr sz="4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22921" y="3299012"/>
            <a:ext cx="6498159" cy="916641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ts val="3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629835" y="6275668"/>
            <a:ext cx="2133600" cy="365125"/>
          </a:xfrm>
          <a:prstGeom prst="rect">
            <a:avLst/>
          </a:prstGeom>
        </p:spPr>
        <p:txBody>
          <a:bodyPr/>
          <a:lstStyle/>
          <a:p>
            <a:fld id="{2DF66AD8-BC4A-4004-9882-414398D930CA}" type="datetimeFigureOut">
              <a:rPr lang="en-US" smtClean="0"/>
              <a:pPr/>
              <a:t>2/20/2015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4458" y="6442539"/>
            <a:ext cx="4840941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97906" y="6275668"/>
            <a:ext cx="990600" cy="365125"/>
          </a:xfrm>
          <a:prstGeom prst="rect">
            <a:avLst/>
          </a:prstGeom>
        </p:spPr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629835" y="6275668"/>
            <a:ext cx="2133600" cy="365125"/>
          </a:xfrm>
          <a:prstGeom prst="rect">
            <a:avLst/>
          </a:prstGeom>
        </p:spPr>
        <p:txBody>
          <a:bodyPr/>
          <a:lstStyle/>
          <a:p>
            <a:fld id="{2DF66AD8-BC4A-4004-9882-414398D930CA}" type="datetimeFigureOut">
              <a:rPr lang="en-US" smtClean="0"/>
              <a:pPr/>
              <a:t>2/20/2015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4458" y="6442539"/>
            <a:ext cx="4840941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97906" y="6275668"/>
            <a:ext cx="990600" cy="365125"/>
          </a:xfrm>
          <a:prstGeom prst="rect">
            <a:avLst/>
          </a:prstGeom>
        </p:spPr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3538" y="3352801"/>
            <a:ext cx="8416925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63538" y="4771029"/>
            <a:ext cx="8416925" cy="972671"/>
          </a:xfrm>
        </p:spPr>
        <p:txBody>
          <a:bodyPr>
            <a:normAutofit/>
          </a:bodyPr>
          <a:lstStyle>
            <a:lvl1pPr marL="0" indent="0" algn="ctr">
              <a:spcBef>
                <a:spcPts val="300"/>
              </a:spcBef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629835" y="6275668"/>
            <a:ext cx="2133600" cy="365125"/>
          </a:xfrm>
          <a:prstGeom prst="rect">
            <a:avLst/>
          </a:prstGeom>
        </p:spPr>
        <p:txBody>
          <a:bodyPr/>
          <a:lstStyle/>
          <a:p>
            <a:fld id="{2DF66AD8-BC4A-4004-9882-414398D930CA}" type="datetimeFigureOut">
              <a:rPr lang="en-US" smtClean="0"/>
              <a:pPr/>
              <a:t>2/20/2015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4458" y="6442539"/>
            <a:ext cx="4840941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97906" y="6275668"/>
            <a:ext cx="990600" cy="365125"/>
          </a:xfrm>
          <a:prstGeom prst="rect">
            <a:avLst/>
          </a:prstGeom>
        </p:spPr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Picture Placeholder 2"/>
          <p:cNvSpPr>
            <a:spLocks noGrp="1"/>
          </p:cNvSpPr>
          <p:nvPr>
            <p:ph type="pic" idx="13"/>
          </p:nvPr>
        </p:nvSpPr>
        <p:spPr>
          <a:xfrm>
            <a:off x="370980" y="363538"/>
            <a:ext cx="8402040" cy="2836862"/>
          </a:xfrm>
          <a:ln w="3175">
            <a:solidFill>
              <a:schemeClr val="bg1"/>
            </a:solidFill>
          </a:ln>
          <a:effectLst>
            <a:outerShdw blurRad="63500" sx="100500" sy="100500" algn="ctr" rotWithShape="0">
              <a:prstClr val="black">
                <a:alpha val="50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5" y="2403144"/>
            <a:ext cx="8056563" cy="1362075"/>
          </a:xfrm>
        </p:spPr>
        <p:txBody>
          <a:bodyPr anchor="b" anchorCtr="0"/>
          <a:lstStyle>
            <a:lvl1pPr algn="ctr">
              <a:defRPr sz="4600" b="0" cap="none" baseline="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9275" y="3736005"/>
            <a:ext cx="8056563" cy="1500187"/>
          </a:xfrm>
        </p:spPr>
        <p:txBody>
          <a:bodyPr anchor="t" anchorCtr="0">
            <a:normAutofit/>
          </a:bodyPr>
          <a:lstStyle>
            <a:lvl1pPr marL="0" indent="0" algn="ctr">
              <a:spcBef>
                <a:spcPts val="300"/>
              </a:spcBef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629835" y="6275668"/>
            <a:ext cx="2133600" cy="365125"/>
          </a:xfrm>
          <a:prstGeom prst="rect">
            <a:avLst/>
          </a:prstGeom>
        </p:spPr>
        <p:txBody>
          <a:bodyPr/>
          <a:lstStyle/>
          <a:p>
            <a:fld id="{2DF66AD8-BC4A-4004-9882-414398D930CA}" type="datetimeFigureOut">
              <a:rPr lang="en-US" smtClean="0"/>
              <a:pPr/>
              <a:t>2/20/2015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4458" y="6442539"/>
            <a:ext cx="4840941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97906" y="6275668"/>
            <a:ext cx="990600" cy="365125"/>
          </a:xfrm>
          <a:prstGeom prst="rect">
            <a:avLst/>
          </a:prstGeom>
        </p:spPr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5" y="107576"/>
            <a:ext cx="8042276" cy="1336956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49275" y="1600201"/>
            <a:ext cx="3840480" cy="4343400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1071" y="1600201"/>
            <a:ext cx="3840480" cy="4343400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629835" y="6275668"/>
            <a:ext cx="2133600" cy="365125"/>
          </a:xfrm>
          <a:prstGeom prst="rect">
            <a:avLst/>
          </a:prstGeom>
        </p:spPr>
        <p:txBody>
          <a:bodyPr/>
          <a:lstStyle/>
          <a:p>
            <a:fld id="{2DF66AD8-BC4A-4004-9882-414398D930CA}" type="datetimeFigureOut">
              <a:rPr lang="en-US" smtClean="0"/>
              <a:pPr/>
              <a:t>2/20/2015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64458" y="6442539"/>
            <a:ext cx="4840941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97906" y="6275668"/>
            <a:ext cx="990600" cy="365125"/>
          </a:xfrm>
          <a:prstGeom prst="rect">
            <a:avLst/>
          </a:prstGeom>
        </p:spPr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4" y="107576"/>
            <a:ext cx="8042276" cy="1336956"/>
          </a:xfrm>
        </p:spPr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9274" y="1453224"/>
            <a:ext cx="3840480" cy="750887"/>
          </a:xfrm>
        </p:spPr>
        <p:txBody>
          <a:bodyPr anchor="b">
            <a:noAutofit/>
          </a:bodyPr>
          <a:lstStyle>
            <a:lvl1pPr marL="0" indent="0" algn="ctr">
              <a:spcBef>
                <a:spcPts val="0"/>
              </a:spcBef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9274" y="2347415"/>
            <a:ext cx="3840480" cy="3596185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1070" y="1453224"/>
            <a:ext cx="3840480" cy="750887"/>
          </a:xfrm>
        </p:spPr>
        <p:txBody>
          <a:bodyPr anchor="b">
            <a:noAutofit/>
          </a:bodyPr>
          <a:lstStyle>
            <a:lvl1pPr marL="0" indent="0" algn="ctr">
              <a:spcBef>
                <a:spcPts val="0"/>
              </a:spcBef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1070" y="2347415"/>
            <a:ext cx="3840480" cy="3596185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5629835" y="6275668"/>
            <a:ext cx="2133600" cy="365125"/>
          </a:xfrm>
          <a:prstGeom prst="rect">
            <a:avLst/>
          </a:prstGeom>
        </p:spPr>
        <p:txBody>
          <a:bodyPr/>
          <a:lstStyle/>
          <a:p>
            <a:fld id="{2DF66AD8-BC4A-4004-9882-414398D930CA}" type="datetimeFigureOut">
              <a:rPr lang="en-US" smtClean="0"/>
              <a:pPr/>
              <a:t>2/20/2015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264458" y="6442539"/>
            <a:ext cx="4840941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897906" y="6275668"/>
            <a:ext cx="990600" cy="365125"/>
          </a:xfrm>
          <a:prstGeom prst="rect">
            <a:avLst/>
          </a:prstGeom>
        </p:spPr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5629835" y="6275668"/>
            <a:ext cx="2133600" cy="365125"/>
          </a:xfrm>
          <a:prstGeom prst="rect">
            <a:avLst/>
          </a:prstGeom>
        </p:spPr>
        <p:txBody>
          <a:bodyPr/>
          <a:lstStyle/>
          <a:p>
            <a:fld id="{2DF66AD8-BC4A-4004-9882-414398D930CA}" type="datetimeFigureOut">
              <a:rPr lang="en-US" smtClean="0"/>
              <a:pPr/>
              <a:t>2/20/2015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64458" y="6442539"/>
            <a:ext cx="4840941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897906" y="6275668"/>
            <a:ext cx="990600" cy="365125"/>
          </a:xfrm>
          <a:prstGeom prst="rect">
            <a:avLst/>
          </a:prstGeom>
        </p:spPr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5629835" y="6275668"/>
            <a:ext cx="2133600" cy="365125"/>
          </a:xfrm>
          <a:prstGeom prst="rect">
            <a:avLst/>
          </a:prstGeom>
        </p:spPr>
        <p:txBody>
          <a:bodyPr/>
          <a:lstStyle/>
          <a:p>
            <a:fld id="{2DF66AD8-BC4A-4004-9882-414398D930CA}" type="datetimeFigureOut">
              <a:rPr lang="en-US" smtClean="0"/>
              <a:pPr/>
              <a:t>2/20/2015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264458" y="6442539"/>
            <a:ext cx="4840941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897906" y="6275668"/>
            <a:ext cx="990600" cy="365125"/>
          </a:xfrm>
          <a:prstGeom prst="rect">
            <a:avLst/>
          </a:prstGeom>
        </p:spPr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399" y="611872"/>
            <a:ext cx="3840480" cy="1162050"/>
          </a:xfrm>
        </p:spPr>
        <p:txBody>
          <a:bodyPr anchor="b"/>
          <a:lstStyle>
            <a:lvl1pPr algn="ctr">
              <a:defRPr sz="3600" b="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2824" y="368300"/>
            <a:ext cx="3840480" cy="5575300"/>
          </a:xfrm>
        </p:spPr>
        <p:txBody>
          <a:bodyPr>
            <a:normAutofit/>
          </a:bodyPr>
          <a:lstStyle>
            <a:lvl1pPr>
              <a:spcBef>
                <a:spcPts val="2000"/>
              </a:spcBef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3399" y="1787856"/>
            <a:ext cx="3840480" cy="3720152"/>
          </a:xfrm>
        </p:spPr>
        <p:txBody>
          <a:bodyPr>
            <a:normAutofit/>
          </a:bodyPr>
          <a:lstStyle>
            <a:lvl1pPr marL="0" indent="0" algn="ctr">
              <a:spcBef>
                <a:spcPts val="6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629835" y="6275668"/>
            <a:ext cx="2133600" cy="365125"/>
          </a:xfrm>
          <a:prstGeom prst="rect">
            <a:avLst/>
          </a:prstGeom>
        </p:spPr>
        <p:txBody>
          <a:bodyPr/>
          <a:lstStyle/>
          <a:p>
            <a:fld id="{2DF66AD8-BC4A-4004-9882-414398D930CA}" type="datetimeFigureOut">
              <a:rPr lang="en-US" smtClean="0"/>
              <a:pPr/>
              <a:t>2/20/2015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64458" y="6442539"/>
            <a:ext cx="4840941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97906" y="6275668"/>
            <a:ext cx="990600" cy="365125"/>
          </a:xfrm>
          <a:prstGeom prst="rect">
            <a:avLst/>
          </a:prstGeom>
        </p:spPr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398" y="611872"/>
            <a:ext cx="4079545" cy="1162050"/>
          </a:xfrm>
        </p:spPr>
        <p:txBody>
          <a:bodyPr anchor="b"/>
          <a:lstStyle>
            <a:lvl1pPr algn="ctr">
              <a:defRPr sz="3600" b="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3398" y="1787856"/>
            <a:ext cx="4079545" cy="3720152"/>
          </a:xfrm>
        </p:spPr>
        <p:txBody>
          <a:bodyPr>
            <a:normAutofit/>
          </a:bodyPr>
          <a:lstStyle>
            <a:lvl1pPr marL="0" indent="0" algn="ctr">
              <a:spcBef>
                <a:spcPts val="6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629835" y="6275668"/>
            <a:ext cx="2133600" cy="365125"/>
          </a:xfrm>
          <a:prstGeom prst="rect">
            <a:avLst/>
          </a:prstGeom>
        </p:spPr>
        <p:txBody>
          <a:bodyPr/>
          <a:lstStyle/>
          <a:p>
            <a:fld id="{2DF66AD8-BC4A-4004-9882-414398D930CA}" type="datetimeFigureOut">
              <a:rPr lang="en-US" smtClean="0"/>
              <a:pPr/>
              <a:t>2/20/2015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64458" y="6442539"/>
            <a:ext cx="4840941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97906" y="6275668"/>
            <a:ext cx="990600" cy="365125"/>
          </a:xfrm>
          <a:prstGeom prst="rect">
            <a:avLst/>
          </a:prstGeom>
        </p:spPr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Picture Placeholder 2"/>
          <p:cNvSpPr>
            <a:spLocks noGrp="1"/>
          </p:cNvSpPr>
          <p:nvPr>
            <p:ph type="pic" idx="1"/>
          </p:nvPr>
        </p:nvSpPr>
        <p:spPr>
          <a:xfrm>
            <a:off x="5090617" y="359392"/>
            <a:ext cx="3657600" cy="5318077"/>
          </a:xfrm>
          <a:ln w="3175">
            <a:solidFill>
              <a:schemeClr val="bg1"/>
            </a:solidFill>
          </a:ln>
          <a:effectLst>
            <a:outerShdw blurRad="63500" sx="100500" sy="100500" algn="ctr" rotWithShape="0">
              <a:prstClr val="black">
                <a:alpha val="5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spcBef>
                <a:spcPts val="20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  <a:defRPr sz="3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629835" y="6275668"/>
            <a:ext cx="2133600" cy="365125"/>
          </a:xfrm>
          <a:prstGeom prst="rect">
            <a:avLst/>
          </a:prstGeom>
        </p:spPr>
        <p:txBody>
          <a:bodyPr/>
          <a:lstStyle/>
          <a:p>
            <a:fld id="{2DF66AD8-BC4A-4004-9882-414398D930CA}" type="datetimeFigureOut">
              <a:rPr lang="en-US" smtClean="0"/>
              <a:pPr/>
              <a:t>2/20/2015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4458" y="6442539"/>
            <a:ext cx="4840941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97906" y="6275668"/>
            <a:ext cx="990600" cy="365125"/>
          </a:xfrm>
          <a:prstGeom prst="rect">
            <a:avLst/>
          </a:prstGeom>
        </p:spPr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69792" y="368301"/>
            <a:ext cx="1524000" cy="5575300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49274" y="368301"/>
            <a:ext cx="6689726" cy="5575300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629835" y="6275668"/>
            <a:ext cx="2133600" cy="365125"/>
          </a:xfrm>
          <a:prstGeom prst="rect">
            <a:avLst/>
          </a:prstGeom>
        </p:spPr>
        <p:txBody>
          <a:bodyPr/>
          <a:lstStyle/>
          <a:p>
            <a:fld id="{2DF66AD8-BC4A-4004-9882-414398D930CA}" type="datetimeFigureOut">
              <a:rPr lang="en-US" smtClean="0"/>
              <a:pPr/>
              <a:t>2/20/2015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4458" y="6442539"/>
            <a:ext cx="4840941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97906" y="6275668"/>
            <a:ext cx="990600" cy="365125"/>
          </a:xfrm>
          <a:prstGeom prst="rect">
            <a:avLst/>
          </a:prstGeom>
        </p:spPr>
        <p:txBody>
          <a:bodyPr/>
          <a:lstStyle/>
          <a:p>
            <a:fld id="{B9D2C864-9362-43C7-A136-D9C41D93A9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cid:image005.png@01CEBADB.7545DCC0" TargetMode="Externa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49275" y="107576"/>
            <a:ext cx="8042276" cy="1336956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9275" y="1600201"/>
            <a:ext cx="8042276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 smtClean="0"/>
              <a:t>Click to edit Master text styles</a:t>
            </a:r>
          </a:p>
          <a:p>
            <a:pPr lvl="1"/>
            <a:r>
              <a:rPr lang="en-GB" dirty="0" smtClean="0"/>
              <a:t>Second level</a:t>
            </a:r>
          </a:p>
          <a:p>
            <a:pPr lvl="2"/>
            <a:r>
              <a:rPr lang="en-GB" dirty="0" smtClean="0"/>
              <a:t>Third level</a:t>
            </a:r>
          </a:p>
          <a:p>
            <a:pPr lvl="3"/>
            <a:r>
              <a:rPr lang="en-GB" dirty="0" smtClean="0"/>
              <a:t>Fourth level</a:t>
            </a:r>
          </a:p>
          <a:p>
            <a:pPr lvl="4"/>
            <a:r>
              <a:rPr lang="en-GB" dirty="0" smtClean="0"/>
              <a:t>Fifth level</a:t>
            </a:r>
            <a:endParaRPr dirty="0"/>
          </a:p>
        </p:txBody>
      </p:sp>
      <p:pic>
        <p:nvPicPr>
          <p:cNvPr id="7" name="Picture 6"/>
          <p:cNvPicPr/>
          <p:nvPr userDrawn="1"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2326640" cy="944880"/>
          </a:xfrm>
          <a:prstGeom prst="rect">
            <a:avLst/>
          </a:prstGeom>
        </p:spPr>
      </p:pic>
      <p:pic>
        <p:nvPicPr>
          <p:cNvPr id="9" name="Picture 8" descr="cid:image005.png@01CEBADB.7545DCC0"/>
          <p:cNvPicPr/>
          <p:nvPr userDrawn="1"/>
        </p:nvPicPr>
        <p:blipFill>
          <a:blip r:embed="rId15" r:link="rId1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367" y="-158115"/>
            <a:ext cx="2978785" cy="1261110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684" r:id="rId3"/>
    <p:sldLayoutId id="2147483685" r:id="rId4"/>
    <p:sldLayoutId id="2147483686" r:id="rId5"/>
    <p:sldLayoutId id="2147483687" r:id="rId6"/>
    <p:sldLayoutId id="2147483688" r:id="rId7"/>
    <p:sldLayoutId id="2147483689" r:id="rId8"/>
    <p:sldLayoutId id="2147483690" r:id="rId9"/>
    <p:sldLayoutId id="2147483691" r:id="rId10"/>
    <p:sldLayoutId id="2147483692" r:id="rId11"/>
    <p:sldLayoutId id="2147483693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6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349250" indent="-349250" algn="l" defTabSz="914400" rtl="0" eaLnBrk="1" latinLnBrk="0" hangingPunct="1">
        <a:spcBef>
          <a:spcPts val="20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"/>
        <a:defRPr sz="2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336550" algn="l" defTabSz="914400" rtl="0" eaLnBrk="1" latinLnBrk="0" hangingPunct="1">
        <a:spcBef>
          <a:spcPts val="600"/>
        </a:spcBef>
        <a:buClr>
          <a:schemeClr val="accent1">
            <a:lumMod val="75000"/>
          </a:schemeClr>
        </a:buClr>
        <a:buSzPct val="110000"/>
        <a:buFont typeface="Wingdings 2" pitchFamily="18" charset="2"/>
        <a:buChar char=""/>
        <a:defRPr sz="22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968375" indent="-282575" algn="l" defTabSz="914400" rtl="0" eaLnBrk="1" latinLnBrk="0" hangingPunct="1">
        <a:spcBef>
          <a:spcPts val="6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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263650" indent="-295275" algn="l" defTabSz="914400" rtl="0" eaLnBrk="1" latinLnBrk="0" hangingPunct="1">
        <a:spcBef>
          <a:spcPts val="600"/>
        </a:spcBef>
        <a:buClr>
          <a:schemeClr val="accent1">
            <a:lumMod val="75000"/>
          </a:schemeClr>
        </a:buClr>
        <a:buSzPct val="110000"/>
        <a:buFont typeface="Wingdings 2" pitchFamily="18" charset="2"/>
        <a:buChar char="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1546225" indent="-282575" algn="l" defTabSz="914400" rtl="0" eaLnBrk="1" latinLnBrk="0" hangingPunct="1">
        <a:spcBef>
          <a:spcPts val="6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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1828800" indent="-282575" algn="l" defTabSz="914400" rtl="0" eaLnBrk="1" latinLnBrk="0" hangingPunct="1">
        <a:spcBef>
          <a:spcPct val="20000"/>
        </a:spcBef>
        <a:buClr>
          <a:schemeClr val="accent2"/>
        </a:buClr>
        <a:buSzPct val="110000"/>
        <a:buFont typeface="Wingdings 2" pitchFamily="18" charset="2"/>
        <a:buChar char="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117725" indent="-282575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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2398713" indent="-282575" algn="l" defTabSz="914400" rtl="0" eaLnBrk="1" latinLnBrk="0" hangingPunct="1">
        <a:spcBef>
          <a:spcPct val="20000"/>
        </a:spcBef>
        <a:buClr>
          <a:schemeClr val="accent2"/>
        </a:buClr>
        <a:buSzPct val="110000"/>
        <a:buFont typeface="Wingdings 2" pitchFamily="18" charset="2"/>
        <a:buChar char="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2689225" indent="-282575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"/>
        <a:defRPr lang="en-US" sz="1800" kern="1200" dirty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22921" y="1944547"/>
            <a:ext cx="6498158" cy="2083443"/>
          </a:xfrm>
        </p:spPr>
        <p:txBody>
          <a:bodyPr/>
          <a:lstStyle/>
          <a:p>
            <a:r>
              <a:rPr lang="en-US" altLang="ja-JP" sz="4800" dirty="0" smtClean="0">
                <a:latin typeface="Arial" charset="0"/>
                <a:cs typeface="ＭＳ Ｐゴシック" charset="0"/>
              </a:rPr>
              <a:t>Link Aggregation </a:t>
            </a:r>
            <a:r>
              <a:rPr lang="en-US" altLang="ja-JP" sz="4800" dirty="0">
                <a:latin typeface="Arial" charset="0"/>
                <a:cs typeface="ＭＳ Ｐゴシック" charset="0"/>
              </a:rPr>
              <a:t/>
            </a:r>
            <a:br>
              <a:rPr lang="en-US" altLang="ja-JP" sz="4800" dirty="0">
                <a:latin typeface="Arial" charset="0"/>
                <a:cs typeface="ＭＳ Ｐゴシック" charset="0"/>
              </a:rPr>
            </a:br>
            <a:r>
              <a:rPr lang="en-US" altLang="ja-JP" sz="4800" dirty="0" smtClean="0">
                <a:latin typeface="Arial" charset="0"/>
                <a:cs typeface="ＭＳ Ｐゴシック" charset="0"/>
              </a:rPr>
              <a:t/>
            </a:r>
            <a:br>
              <a:rPr lang="en-US" altLang="ja-JP" sz="4800" dirty="0" smtClean="0">
                <a:latin typeface="Arial" charset="0"/>
                <a:cs typeface="ＭＳ Ｐゴシック" charset="0"/>
              </a:rPr>
            </a:br>
            <a:r>
              <a:rPr lang="en-US" altLang="ja-JP" sz="2800" dirty="0" smtClean="0">
                <a:solidFill>
                  <a:schemeClr val="tx2">
                    <a:lumMod val="75000"/>
                    <a:lumOff val="25000"/>
                  </a:schemeClr>
                </a:solidFill>
                <a:latin typeface="Arial" charset="0"/>
                <a:cs typeface="ＭＳ Ｐゴシック" charset="0"/>
              </a:rPr>
              <a:t>Lecture 7</a:t>
            </a:r>
            <a:endParaRPr lang="en-US" sz="2800" dirty="0">
              <a:solidFill>
                <a:schemeClr val="tx2">
                  <a:lumMod val="75000"/>
                  <a:lumOff val="25000"/>
                </a:schemeClr>
              </a:solidFill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660449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289152" y="827507"/>
            <a:ext cx="8145462" cy="838200"/>
          </a:xfrm>
        </p:spPr>
        <p:txBody>
          <a:bodyPr/>
          <a:lstStyle/>
          <a:p>
            <a:pPr eaLnBrk="1" hangingPunct="1"/>
            <a:r>
              <a:rPr lang="en-US" sz="3200" dirty="0" smtClean="0">
                <a:ea typeface="ＭＳ Ｐゴシック" pitchFamily="34" charset="-128"/>
              </a:rPr>
              <a:t>Link Aggregation  </a:t>
            </a:r>
            <a:br>
              <a:rPr lang="en-US" sz="3200" dirty="0" smtClean="0">
                <a:ea typeface="ＭＳ Ｐゴシック" pitchFamily="34" charset="-128"/>
              </a:rPr>
            </a:br>
            <a:r>
              <a:rPr lang="en-US" sz="3200" dirty="0" smtClean="0">
                <a:ea typeface="ＭＳ Ｐゴシック" pitchFamily="34" charset="-128"/>
              </a:rPr>
              <a:t>Introduction to Link Aggregation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93939" y="1706846"/>
            <a:ext cx="7940675" cy="3571875"/>
          </a:xfrm>
        </p:spPr>
        <p:txBody>
          <a:bodyPr/>
          <a:lstStyle/>
          <a:p>
            <a:r>
              <a:rPr lang="en-US" sz="2000" dirty="0" smtClean="0">
                <a:solidFill>
                  <a:schemeClr val="tx1"/>
                </a:solidFill>
              </a:rPr>
              <a:t>Link aggregation allows the creation of logical links made up of several physical links.</a:t>
            </a:r>
          </a:p>
          <a:p>
            <a:r>
              <a:rPr lang="en-US" sz="2000" dirty="0" smtClean="0">
                <a:solidFill>
                  <a:schemeClr val="tx1"/>
                </a:solidFill>
              </a:rPr>
              <a:t>EtherChannel is a form of link aggregation used in switched networks.</a:t>
            </a:r>
            <a:endParaRPr lang="en-US" sz="2000" dirty="0">
              <a:solidFill>
                <a:schemeClr val="tx1"/>
              </a:solidFill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 l="47187" t="39980" r="14551" b="19345"/>
          <a:stretch>
            <a:fillRect/>
          </a:stretch>
        </p:blipFill>
        <p:spPr bwMode="auto">
          <a:xfrm>
            <a:off x="1393371" y="3352800"/>
            <a:ext cx="6296439" cy="3284631"/>
          </a:xfrm>
          <a:prstGeom prst="rect">
            <a:avLst/>
          </a:prstGeom>
          <a:noFill/>
          <a:ln w="9525">
            <a:solidFill>
              <a:schemeClr val="tx1"/>
            </a:solidFill>
            <a:bevel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32118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386688" y="1132341"/>
            <a:ext cx="8145462" cy="838200"/>
          </a:xfrm>
        </p:spPr>
        <p:txBody>
          <a:bodyPr/>
          <a:lstStyle/>
          <a:p>
            <a:pPr eaLnBrk="1" hangingPunct="1"/>
            <a:r>
              <a:rPr lang="en-US" sz="3200" dirty="0" smtClean="0">
                <a:ea typeface="ＭＳ Ｐゴシック" pitchFamily="34" charset="-128"/>
              </a:rPr>
              <a:t>Link Aggregation </a:t>
            </a:r>
            <a:br>
              <a:rPr lang="en-US" sz="3200" dirty="0" smtClean="0">
                <a:ea typeface="ＭＳ Ｐゴシック" pitchFamily="34" charset="-128"/>
              </a:rPr>
            </a:br>
            <a:r>
              <a:rPr lang="en-US" sz="3200" dirty="0" smtClean="0">
                <a:ea typeface="ＭＳ Ｐゴシック" pitchFamily="34" charset="-128"/>
              </a:rPr>
              <a:t>Advantages of EtherChannel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93939" y="2170142"/>
            <a:ext cx="7940675" cy="4299165"/>
          </a:xfrm>
        </p:spPr>
        <p:txBody>
          <a:bodyPr/>
          <a:lstStyle/>
          <a:p>
            <a:r>
              <a:rPr lang="en-US" sz="2000" dirty="0" smtClean="0">
                <a:solidFill>
                  <a:schemeClr val="tx1"/>
                </a:solidFill>
              </a:rPr>
              <a:t>Most configurations are done on the EtherChannel interface ensuring consistency throughout links.</a:t>
            </a:r>
          </a:p>
          <a:p>
            <a:r>
              <a:rPr lang="en-US" sz="2000" dirty="0" smtClean="0">
                <a:solidFill>
                  <a:schemeClr val="tx1"/>
                </a:solidFill>
              </a:rPr>
              <a:t>Relies on existing switch ports – no need for upgrades.</a:t>
            </a:r>
          </a:p>
          <a:p>
            <a:r>
              <a:rPr lang="en-US" sz="2000" dirty="0" smtClean="0">
                <a:solidFill>
                  <a:schemeClr val="tx1"/>
                </a:solidFill>
              </a:rPr>
              <a:t>Load-balances between links on the same EtherChannnel.</a:t>
            </a:r>
          </a:p>
          <a:p>
            <a:r>
              <a:rPr lang="en-US" sz="2000" dirty="0" smtClean="0">
                <a:solidFill>
                  <a:schemeClr val="tx1"/>
                </a:solidFill>
              </a:rPr>
              <a:t>Creates an aggregation viewed as one logical link by STP.</a:t>
            </a:r>
          </a:p>
          <a:p>
            <a:r>
              <a:rPr lang="en-US" sz="2000" dirty="0" smtClean="0">
                <a:solidFill>
                  <a:schemeClr val="tx1"/>
                </a:solidFill>
              </a:rPr>
              <a:t>Provides redundancy because the overall link is viewed as one logical connection. If one physical link within channel goes down, this does not cause a change in the topology and does not require STP recalculation.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8156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289152" y="693429"/>
            <a:ext cx="8145462" cy="838200"/>
          </a:xfrm>
        </p:spPr>
        <p:txBody>
          <a:bodyPr/>
          <a:lstStyle/>
          <a:p>
            <a:pPr eaLnBrk="1" hangingPunct="1"/>
            <a:r>
              <a:rPr lang="en-US" sz="2800" dirty="0" smtClean="0">
                <a:ea typeface="ＭＳ Ｐゴシック" pitchFamily="34" charset="-128"/>
              </a:rPr>
              <a:t>EtherChannel Operation </a:t>
            </a:r>
            <a:br>
              <a:rPr lang="en-US" sz="2800" dirty="0" smtClean="0">
                <a:ea typeface="ＭＳ Ｐゴシック" pitchFamily="34" charset="-128"/>
              </a:rPr>
            </a:br>
            <a:r>
              <a:rPr lang="en-US" sz="2800" dirty="0" smtClean="0">
                <a:ea typeface="ＭＳ Ｐゴシック" pitchFamily="34" charset="-128"/>
              </a:rPr>
              <a:t>Implementation  Restrictions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2443" y="1658077"/>
            <a:ext cx="4424358" cy="5082937"/>
          </a:xfrm>
        </p:spPr>
        <p:txBody>
          <a:bodyPr>
            <a:normAutofit lnSpcReduction="10000"/>
          </a:bodyPr>
          <a:lstStyle/>
          <a:p>
            <a:r>
              <a:rPr lang="en-US" sz="2000" dirty="0" smtClean="0">
                <a:solidFill>
                  <a:schemeClr val="tx1"/>
                </a:solidFill>
              </a:rPr>
              <a:t>EtherChannel implemented by grouping multiple physical ports into one or more logical EtherChannel links.</a:t>
            </a:r>
          </a:p>
          <a:p>
            <a:r>
              <a:rPr lang="en-US" sz="2000" dirty="0" smtClean="0">
                <a:solidFill>
                  <a:schemeClr val="tx1"/>
                </a:solidFill>
              </a:rPr>
              <a:t>Interface types cannot be mixed.</a:t>
            </a:r>
          </a:p>
          <a:p>
            <a:r>
              <a:rPr lang="en-US" sz="2000" dirty="0" smtClean="0">
                <a:solidFill>
                  <a:schemeClr val="tx1"/>
                </a:solidFill>
              </a:rPr>
              <a:t>EtherChannel provides full-duplex bandwidth up to 800 Mb/s (Fast EtherChannel) or 8 Gb/s (Gigabit EtherChannel). </a:t>
            </a:r>
          </a:p>
          <a:p>
            <a:r>
              <a:rPr lang="en-US" sz="2000" dirty="0" smtClean="0">
                <a:solidFill>
                  <a:schemeClr val="tx1"/>
                </a:solidFill>
              </a:rPr>
              <a:t>EtherChannel can consist of up to 16 compatibly-configured Ethernet ports.</a:t>
            </a:r>
          </a:p>
          <a:p>
            <a:r>
              <a:rPr lang="en-US" sz="2000" dirty="0" smtClean="0">
                <a:solidFill>
                  <a:schemeClr val="tx1"/>
                </a:solidFill>
              </a:rPr>
              <a:t>The Cisco </a:t>
            </a:r>
            <a:r>
              <a:rPr lang="en-US" sz="2000" dirty="0">
                <a:solidFill>
                  <a:schemeClr val="tx1"/>
                </a:solidFill>
              </a:rPr>
              <a:t>IOS switch currently </a:t>
            </a:r>
            <a:r>
              <a:rPr lang="en-US" sz="2000" dirty="0" smtClean="0">
                <a:solidFill>
                  <a:schemeClr val="tx1"/>
                </a:solidFill>
              </a:rPr>
              <a:t>supports six EtherChannels.</a:t>
            </a:r>
          </a:p>
          <a:p>
            <a:endParaRPr lang="en-US" sz="2000" dirty="0" smtClean="0">
              <a:solidFill>
                <a:schemeClr val="tx1"/>
              </a:solidFill>
            </a:endParaRPr>
          </a:p>
          <a:p>
            <a:endParaRPr lang="en-US" sz="2000" dirty="0" smtClean="0">
              <a:solidFill>
                <a:schemeClr val="tx1"/>
              </a:solidFill>
            </a:endParaRPr>
          </a:p>
          <a:p>
            <a:endParaRPr lang="en-US" sz="2000" dirty="0" smtClean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 l="52318" t="44643" r="14885" b="14484"/>
          <a:stretch>
            <a:fillRect/>
          </a:stretch>
        </p:blipFill>
        <p:spPr bwMode="auto">
          <a:xfrm>
            <a:off x="4876800" y="2545225"/>
            <a:ext cx="4267200" cy="2989943"/>
          </a:xfrm>
          <a:prstGeom prst="rect">
            <a:avLst/>
          </a:prstGeom>
          <a:noFill/>
          <a:ln w="9525">
            <a:solidFill>
              <a:schemeClr val="tx1"/>
            </a:solidFill>
            <a:bevel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437031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289152" y="1511738"/>
            <a:ext cx="8145462" cy="838200"/>
          </a:xfrm>
        </p:spPr>
        <p:txBody>
          <a:bodyPr/>
          <a:lstStyle/>
          <a:p>
            <a:pPr eaLnBrk="1" hangingPunct="1"/>
            <a:r>
              <a:rPr lang="en-US" sz="3600" dirty="0" smtClean="0">
                <a:ea typeface="ＭＳ Ｐゴシック" pitchFamily="34" charset="-128"/>
              </a:rPr>
              <a:t>EtherChannel Operation </a:t>
            </a:r>
            <a:br>
              <a:rPr lang="en-US" sz="3600" dirty="0" smtClean="0">
                <a:ea typeface="ＭＳ Ｐゴシック" pitchFamily="34" charset="-128"/>
              </a:rPr>
            </a:br>
            <a:r>
              <a:rPr lang="en-US" sz="3600" dirty="0" smtClean="0">
                <a:ea typeface="ＭＳ Ｐゴシック" pitchFamily="34" charset="-128"/>
              </a:rPr>
              <a:t>Port Aggregation Protocol (</a:t>
            </a:r>
            <a:r>
              <a:rPr lang="en-US" sz="3600" dirty="0" smtClean="0"/>
              <a:t>PAgP)</a:t>
            </a:r>
            <a:endParaRPr lang="en-US" sz="3600" dirty="0" smtClean="0">
              <a:ea typeface="ＭＳ Ｐゴシック" pitchFamily="34" charset="-128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2443" y="1463005"/>
            <a:ext cx="7951328" cy="5082937"/>
          </a:xfrm>
        </p:spPr>
        <p:txBody>
          <a:bodyPr/>
          <a:lstStyle/>
          <a:p>
            <a:endParaRPr lang="en-US" sz="2000" dirty="0" smtClean="0"/>
          </a:p>
          <a:p>
            <a:endParaRPr lang="en-US" sz="2000" dirty="0" smtClean="0"/>
          </a:p>
          <a:p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 l="47187" t="33588" r="13993" b="14385"/>
          <a:stretch>
            <a:fillRect/>
          </a:stretch>
        </p:blipFill>
        <p:spPr bwMode="auto">
          <a:xfrm>
            <a:off x="792480" y="2791968"/>
            <a:ext cx="7611291" cy="4066032"/>
          </a:xfrm>
          <a:prstGeom prst="rect">
            <a:avLst/>
          </a:prstGeom>
          <a:noFill/>
          <a:ln w="9525" cap="rnd">
            <a:solidFill>
              <a:schemeClr val="tx1"/>
            </a:solidFill>
            <a:bevel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763468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546912" y="1257082"/>
            <a:ext cx="8145462" cy="838200"/>
          </a:xfrm>
        </p:spPr>
        <p:txBody>
          <a:bodyPr/>
          <a:lstStyle/>
          <a:p>
            <a:pPr eaLnBrk="1" hangingPunct="1"/>
            <a:r>
              <a:rPr lang="en-US" sz="3200" dirty="0" smtClean="0">
                <a:ea typeface="ＭＳ Ｐゴシック" pitchFamily="34" charset="-128"/>
              </a:rPr>
              <a:t>EtherChannel Operation </a:t>
            </a:r>
            <a:br>
              <a:rPr lang="en-US" sz="3200" dirty="0" smtClean="0">
                <a:ea typeface="ＭＳ Ｐゴシック" pitchFamily="34" charset="-128"/>
              </a:rPr>
            </a:br>
            <a:r>
              <a:rPr lang="en-US" sz="3200" dirty="0" smtClean="0">
                <a:ea typeface="ＭＳ Ｐゴシック" pitchFamily="34" charset="-128"/>
              </a:rPr>
              <a:t>Link Aggregation Control Protocol (</a:t>
            </a:r>
            <a:r>
              <a:rPr lang="en-US" sz="3200" dirty="0" smtClean="0"/>
              <a:t>LACP)</a:t>
            </a:r>
            <a:endParaRPr lang="en-US" sz="3200" dirty="0" smtClean="0">
              <a:ea typeface="ＭＳ Ｐゴシック" pitchFamily="34" charset="-128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 l="46741" t="33532" r="13993" b="16270"/>
          <a:stretch>
            <a:fillRect/>
          </a:stretch>
        </p:blipFill>
        <p:spPr bwMode="auto">
          <a:xfrm>
            <a:off x="670560" y="2180626"/>
            <a:ext cx="7898166" cy="4586515"/>
          </a:xfrm>
          <a:prstGeom prst="rect">
            <a:avLst/>
          </a:prstGeom>
          <a:noFill/>
          <a:ln w="9525">
            <a:solidFill>
              <a:schemeClr val="tx1"/>
            </a:solidFill>
            <a:bevel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106078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445448" y="2068703"/>
            <a:ext cx="4579215" cy="1481138"/>
          </a:xfrm>
        </p:spPr>
        <p:txBody>
          <a:bodyPr/>
          <a:lstStyle/>
          <a:p>
            <a:pPr eaLnBrk="1" hangingPunct="1"/>
            <a:r>
              <a:rPr lang="en-US" sz="3600" dirty="0" smtClean="0"/>
              <a:t>Link </a:t>
            </a:r>
            <a:r>
              <a:rPr lang="en-US" sz="3600" dirty="0"/>
              <a:t>Aggregation Configuration</a:t>
            </a:r>
          </a:p>
        </p:txBody>
      </p:sp>
    </p:spTree>
    <p:extLst>
      <p:ext uri="{BB962C8B-B14F-4D97-AF65-F5344CB8AC3E}">
        <p14:creationId xmlns:p14="http://schemas.microsoft.com/office/powerpoint/2010/main" val="3835593175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345395" y="783301"/>
            <a:ext cx="8145462" cy="838200"/>
          </a:xfrm>
        </p:spPr>
        <p:txBody>
          <a:bodyPr/>
          <a:lstStyle/>
          <a:p>
            <a:pPr eaLnBrk="1" hangingPunct="1"/>
            <a:r>
              <a:rPr lang="en-US" sz="3200" dirty="0" err="1" smtClean="0">
                <a:ea typeface="ＭＳ Ｐゴシック" pitchFamily="34" charset="-128"/>
              </a:rPr>
              <a:t>EtherChannel</a:t>
            </a:r>
            <a:r>
              <a:rPr lang="en-US" sz="3200" dirty="0" smtClean="0">
                <a:ea typeface="ＭＳ Ｐゴシック" pitchFamily="34" charset="-128"/>
              </a:rPr>
              <a:t> </a:t>
            </a:r>
            <a:br>
              <a:rPr lang="en-US" sz="3200" dirty="0" smtClean="0">
                <a:ea typeface="ＭＳ Ｐゴシック" pitchFamily="34" charset="-128"/>
              </a:rPr>
            </a:br>
            <a:r>
              <a:rPr lang="en-US" sz="3200" dirty="0" smtClean="0">
                <a:ea typeface="ＭＳ Ｐゴシック" pitchFamily="34" charset="-128"/>
              </a:rPr>
              <a:t>Configuration Guidelines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2443" y="1621501"/>
            <a:ext cx="8038414" cy="5082937"/>
          </a:xfrm>
        </p:spPr>
        <p:txBody>
          <a:bodyPr/>
          <a:lstStyle/>
          <a:p>
            <a:r>
              <a:rPr lang="en-US" sz="2000" dirty="0" smtClean="0">
                <a:solidFill>
                  <a:schemeClr val="tx1"/>
                </a:solidFill>
              </a:rPr>
              <a:t>EtherChannel must be supported.</a:t>
            </a:r>
          </a:p>
          <a:p>
            <a:r>
              <a:rPr lang="en-US" sz="2000" dirty="0" smtClean="0">
                <a:solidFill>
                  <a:schemeClr val="tx1"/>
                </a:solidFill>
              </a:rPr>
              <a:t>Speed and duplex must match.</a:t>
            </a:r>
          </a:p>
          <a:p>
            <a:r>
              <a:rPr lang="en-US" sz="2000" dirty="0" smtClean="0">
                <a:solidFill>
                  <a:schemeClr val="tx1"/>
                </a:solidFill>
              </a:rPr>
              <a:t>VLAN match – All interfaces are in the same VLAN. </a:t>
            </a:r>
          </a:p>
          <a:p>
            <a:r>
              <a:rPr lang="en-US" sz="2000" dirty="0" smtClean="0">
                <a:solidFill>
                  <a:schemeClr val="tx1"/>
                </a:solidFill>
              </a:rPr>
              <a:t>Range of VLAN</a:t>
            </a:r>
            <a:r>
              <a:rPr lang="en-US" sz="2000" b="1" dirty="0" smtClean="0">
                <a:solidFill>
                  <a:schemeClr val="tx1"/>
                </a:solidFill>
              </a:rPr>
              <a:t> </a:t>
            </a:r>
            <a:r>
              <a:rPr lang="en-US" sz="2000" dirty="0">
                <a:solidFill>
                  <a:schemeClr val="tx1"/>
                </a:solidFill>
              </a:rPr>
              <a:t> –</a:t>
            </a:r>
            <a:r>
              <a:rPr lang="en-US" sz="2000" b="1" dirty="0" smtClean="0">
                <a:solidFill>
                  <a:schemeClr val="tx1"/>
                </a:solidFill>
              </a:rPr>
              <a:t> </a:t>
            </a:r>
            <a:r>
              <a:rPr lang="en-US" sz="2000" dirty="0" smtClean="0">
                <a:solidFill>
                  <a:schemeClr val="tx1"/>
                </a:solidFill>
              </a:rPr>
              <a:t>Same range on all interfaces.</a:t>
            </a:r>
          </a:p>
          <a:p>
            <a:endParaRPr lang="en-US" sz="2000" dirty="0" smtClean="0">
              <a:solidFill>
                <a:schemeClr val="tx1"/>
              </a:solidFill>
            </a:endParaRPr>
          </a:p>
          <a:p>
            <a:endParaRPr lang="en-US" sz="2000" dirty="0" smtClean="0">
              <a:solidFill>
                <a:schemeClr val="tx1"/>
              </a:solidFill>
            </a:endParaRPr>
          </a:p>
          <a:p>
            <a:endParaRPr lang="en-US" sz="2000" dirty="0" smtClean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 l="46294" t="36111" r="14774" b="15079"/>
          <a:stretch>
            <a:fillRect/>
          </a:stretch>
        </p:blipFill>
        <p:spPr bwMode="auto">
          <a:xfrm>
            <a:off x="3336255" y="3762190"/>
            <a:ext cx="4898571" cy="3095810"/>
          </a:xfrm>
          <a:prstGeom prst="rect">
            <a:avLst/>
          </a:prstGeom>
          <a:noFill/>
          <a:ln w="9525">
            <a:solidFill>
              <a:schemeClr val="tx1"/>
            </a:solidFill>
            <a:bevel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023319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658926" y="998229"/>
            <a:ext cx="8145462" cy="838200"/>
          </a:xfrm>
        </p:spPr>
        <p:txBody>
          <a:bodyPr/>
          <a:lstStyle/>
          <a:p>
            <a:pPr eaLnBrk="1" hangingPunct="1"/>
            <a:r>
              <a:rPr lang="en-US" sz="3200" dirty="0" smtClean="0">
                <a:ea typeface="ＭＳ Ｐゴシック" pitchFamily="34" charset="-128"/>
              </a:rPr>
              <a:t/>
            </a:r>
            <a:br>
              <a:rPr lang="en-US" sz="3200" dirty="0" smtClean="0">
                <a:ea typeface="ＭＳ Ｐゴシック" pitchFamily="34" charset="-128"/>
              </a:rPr>
            </a:br>
            <a:r>
              <a:rPr lang="en-US" sz="3200" dirty="0" smtClean="0">
                <a:ea typeface="ＭＳ Ｐゴシック" pitchFamily="34" charset="-128"/>
              </a:rPr>
              <a:t>Configuring EtherChannel </a:t>
            </a:r>
            <a:br>
              <a:rPr lang="en-US" sz="3200" dirty="0" smtClean="0">
                <a:ea typeface="ＭＳ Ｐゴシック" pitchFamily="34" charset="-128"/>
              </a:rPr>
            </a:br>
            <a:r>
              <a:rPr lang="en-US" sz="3200" dirty="0" smtClean="0">
                <a:ea typeface="ＭＳ Ｐゴシック" pitchFamily="34" charset="-128"/>
              </a:rPr>
              <a:t>Configuring Interfaces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2443" y="1463005"/>
            <a:ext cx="8038414" cy="5082937"/>
          </a:xfrm>
        </p:spPr>
        <p:txBody>
          <a:bodyPr/>
          <a:lstStyle/>
          <a:p>
            <a:endParaRPr lang="en-US" sz="2000" dirty="0" smtClean="0"/>
          </a:p>
          <a:p>
            <a:endParaRPr lang="en-US" sz="2000" dirty="0" smtClean="0"/>
          </a:p>
          <a:p>
            <a:endParaRPr lang="en-US" sz="2000" dirty="0" smtClean="0"/>
          </a:p>
          <a:p>
            <a:endParaRPr lang="en-US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/>
          <a:srcRect l="47187" t="29167" r="16447" b="21825"/>
          <a:stretch>
            <a:fillRect/>
          </a:stretch>
        </p:blipFill>
        <p:spPr bwMode="auto">
          <a:xfrm>
            <a:off x="1320800" y="1999487"/>
            <a:ext cx="6821714" cy="4839381"/>
          </a:xfrm>
          <a:prstGeom prst="rect">
            <a:avLst/>
          </a:prstGeom>
          <a:noFill/>
          <a:ln w="9525">
            <a:solidFill>
              <a:schemeClr val="tx1"/>
            </a:solidFill>
            <a:bevel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702289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289152" y="681237"/>
            <a:ext cx="8145462" cy="838200"/>
          </a:xfrm>
        </p:spPr>
        <p:txBody>
          <a:bodyPr/>
          <a:lstStyle/>
          <a:p>
            <a:pPr eaLnBrk="1" hangingPunct="1"/>
            <a:r>
              <a:rPr lang="en-US" sz="3600" dirty="0" smtClean="0">
                <a:ea typeface="ＭＳ Ｐゴシック" pitchFamily="34" charset="-128"/>
              </a:rPr>
              <a:t>Verifying EtherChannel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80221" y="1572733"/>
            <a:ext cx="8038414" cy="5082937"/>
          </a:xfrm>
        </p:spPr>
        <p:txBody>
          <a:bodyPr/>
          <a:lstStyle/>
          <a:p>
            <a:r>
              <a:rPr lang="en-US" sz="2000" b="1" dirty="0" smtClean="0">
                <a:solidFill>
                  <a:schemeClr val="tx1"/>
                </a:solidFill>
                <a:latin typeface="Courier New"/>
                <a:cs typeface="Courier New"/>
              </a:rPr>
              <a:t>show interface Port-channel </a:t>
            </a:r>
            <a:r>
              <a:rPr lang="en-US" sz="2000" dirty="0" smtClean="0">
                <a:solidFill>
                  <a:schemeClr val="tx1"/>
                </a:solidFill>
              </a:rPr>
              <a:t>– Displays the general status of the EtherChannel interface.</a:t>
            </a:r>
            <a:endParaRPr lang="en-US" sz="2000" b="1" dirty="0" smtClean="0">
              <a:solidFill>
                <a:schemeClr val="tx1"/>
              </a:solidFill>
            </a:endParaRPr>
          </a:p>
          <a:p>
            <a:r>
              <a:rPr lang="en-US" sz="2000" b="1" dirty="0" smtClean="0">
                <a:solidFill>
                  <a:schemeClr val="tx1"/>
                </a:solidFill>
                <a:latin typeface="Courier New"/>
                <a:cs typeface="Courier New"/>
              </a:rPr>
              <a:t>show etherchannel summary </a:t>
            </a:r>
            <a:r>
              <a:rPr lang="en-US" sz="2000" dirty="0">
                <a:solidFill>
                  <a:schemeClr val="tx1"/>
                </a:solidFill>
              </a:rPr>
              <a:t>– Displays </a:t>
            </a:r>
            <a:r>
              <a:rPr lang="en-US" sz="2000" dirty="0" smtClean="0">
                <a:solidFill>
                  <a:schemeClr val="tx1"/>
                </a:solidFill>
              </a:rPr>
              <a:t>one line of information per port channel.</a:t>
            </a:r>
          </a:p>
          <a:p>
            <a:r>
              <a:rPr lang="en-US" sz="2000" b="1" dirty="0" smtClean="0">
                <a:solidFill>
                  <a:schemeClr val="tx1"/>
                </a:solidFill>
                <a:latin typeface="Courier New"/>
                <a:cs typeface="Courier New"/>
              </a:rPr>
              <a:t>show </a:t>
            </a:r>
            <a:r>
              <a:rPr lang="en-US" sz="2000" b="1" dirty="0" err="1" smtClean="0">
                <a:solidFill>
                  <a:schemeClr val="tx1"/>
                </a:solidFill>
                <a:latin typeface="Courier New"/>
                <a:cs typeface="Courier New"/>
              </a:rPr>
              <a:t>etherchannel</a:t>
            </a:r>
            <a:r>
              <a:rPr lang="en-US" sz="2000" b="1" dirty="0" smtClean="0">
                <a:solidFill>
                  <a:schemeClr val="tx1"/>
                </a:solidFill>
                <a:latin typeface="Courier New"/>
                <a:cs typeface="Courier New"/>
              </a:rPr>
              <a:t> port-channel</a:t>
            </a:r>
            <a:r>
              <a:rPr lang="en-US" sz="2000" dirty="0" smtClean="0">
                <a:solidFill>
                  <a:schemeClr val="tx1"/>
                </a:solidFill>
              </a:rPr>
              <a:t> </a:t>
            </a:r>
            <a:r>
              <a:rPr lang="en-US" sz="2000" dirty="0">
                <a:solidFill>
                  <a:schemeClr val="tx1"/>
                </a:solidFill>
              </a:rPr>
              <a:t>– Displays information </a:t>
            </a:r>
            <a:r>
              <a:rPr lang="en-US" sz="2000" dirty="0" smtClean="0">
                <a:solidFill>
                  <a:schemeClr val="tx1"/>
                </a:solidFill>
              </a:rPr>
              <a:t>about a specific port channel interface.</a:t>
            </a:r>
          </a:p>
          <a:p>
            <a:r>
              <a:rPr lang="en-US" sz="2000" b="1" dirty="0" smtClean="0">
                <a:solidFill>
                  <a:schemeClr val="tx1"/>
                </a:solidFill>
                <a:latin typeface="Courier New"/>
                <a:cs typeface="Courier New"/>
              </a:rPr>
              <a:t>show interfaces </a:t>
            </a:r>
            <a:r>
              <a:rPr lang="en-US" sz="2000" b="1" dirty="0" err="1" smtClean="0">
                <a:solidFill>
                  <a:schemeClr val="tx1"/>
                </a:solidFill>
                <a:latin typeface="Courier New"/>
                <a:cs typeface="Courier New"/>
              </a:rPr>
              <a:t>etherchannel</a:t>
            </a:r>
            <a:r>
              <a:rPr lang="en-US" sz="2000" b="1" dirty="0" smtClean="0">
                <a:solidFill>
                  <a:schemeClr val="tx1"/>
                </a:solidFill>
                <a:latin typeface="Courier New"/>
                <a:cs typeface="Courier New"/>
              </a:rPr>
              <a:t> </a:t>
            </a:r>
            <a:r>
              <a:rPr lang="en-US" sz="2000" dirty="0">
                <a:solidFill>
                  <a:schemeClr val="tx1"/>
                </a:solidFill>
              </a:rPr>
              <a:t>– </a:t>
            </a:r>
            <a:r>
              <a:rPr lang="en-US" sz="2000" dirty="0" smtClean="0">
                <a:solidFill>
                  <a:schemeClr val="tx1"/>
                </a:solidFill>
              </a:rPr>
              <a:t>Provides information about the role of the interface in the EtherChannel.</a:t>
            </a:r>
          </a:p>
          <a:p>
            <a:endParaRPr lang="en-US" sz="2000" dirty="0" smtClean="0">
              <a:solidFill>
                <a:schemeClr val="tx1"/>
              </a:solidFill>
            </a:endParaRPr>
          </a:p>
          <a:p>
            <a:endParaRPr lang="en-US" sz="2000" dirty="0" smtClean="0">
              <a:solidFill>
                <a:schemeClr val="tx1"/>
              </a:solidFill>
            </a:endParaRPr>
          </a:p>
          <a:p>
            <a:endParaRPr lang="en-US" sz="2000" dirty="0" smtClean="0">
              <a:solidFill>
                <a:schemeClr val="tx1"/>
              </a:solidFill>
            </a:endParaRPr>
          </a:p>
          <a:p>
            <a:endParaRPr lang="en-US" sz="2000" dirty="0" smtClean="0">
              <a:solidFill>
                <a:schemeClr val="tx1"/>
              </a:solidFill>
            </a:endParaRPr>
          </a:p>
          <a:p>
            <a:endParaRPr lang="en-US" sz="2000" dirty="0" smtClean="0">
              <a:solidFill>
                <a:schemeClr val="tx1"/>
              </a:solidFill>
            </a:endParaRPr>
          </a:p>
          <a:p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/>
          <a:srcRect l="47745" t="38591" r="16335" b="36111"/>
          <a:stretch>
            <a:fillRect/>
          </a:stretch>
        </p:blipFill>
        <p:spPr bwMode="auto">
          <a:xfrm>
            <a:off x="2162628" y="4968820"/>
            <a:ext cx="4673600" cy="1850572"/>
          </a:xfrm>
          <a:prstGeom prst="rect">
            <a:avLst/>
          </a:prstGeom>
          <a:noFill/>
          <a:ln w="9525">
            <a:solidFill>
              <a:schemeClr val="tx1"/>
            </a:solidFill>
            <a:bevel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15415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373135" y="1360941"/>
            <a:ext cx="8145462" cy="838200"/>
          </a:xfrm>
        </p:spPr>
        <p:txBody>
          <a:bodyPr/>
          <a:lstStyle/>
          <a:p>
            <a:pPr eaLnBrk="1" hangingPunct="1"/>
            <a:r>
              <a:rPr lang="en-US" sz="3600" dirty="0" smtClean="0">
                <a:ea typeface="ＭＳ Ｐゴシック" pitchFamily="34" charset="-128"/>
              </a:rPr>
              <a:t>Troubleshooting EtherChannel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2443" y="1463005"/>
            <a:ext cx="8038414" cy="5082937"/>
          </a:xfrm>
        </p:spPr>
        <p:txBody>
          <a:bodyPr/>
          <a:lstStyle/>
          <a:p>
            <a:endParaRPr lang="en-US" sz="2000" dirty="0" smtClean="0"/>
          </a:p>
          <a:p>
            <a:endParaRPr lang="en-US" sz="2000" dirty="0" smtClean="0"/>
          </a:p>
          <a:p>
            <a:endParaRPr lang="en-US" sz="2000" dirty="0" smtClean="0"/>
          </a:p>
          <a:p>
            <a:endParaRPr lang="en-US" sz="2000" dirty="0" smtClean="0"/>
          </a:p>
          <a:p>
            <a:endParaRPr lang="en-US" sz="2000" dirty="0" smtClean="0"/>
          </a:p>
          <a:p>
            <a:endParaRPr lang="en-US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/>
          <a:srcRect l="47745" t="34623" r="18560" b="14135"/>
          <a:stretch>
            <a:fillRect/>
          </a:stretch>
        </p:blipFill>
        <p:spPr bwMode="auto">
          <a:xfrm>
            <a:off x="134112" y="2758875"/>
            <a:ext cx="4311754" cy="3686629"/>
          </a:xfrm>
          <a:prstGeom prst="rect">
            <a:avLst/>
          </a:prstGeom>
          <a:noFill/>
          <a:ln w="9525">
            <a:solidFill>
              <a:schemeClr val="tx1"/>
            </a:solidFill>
            <a:bevel/>
            <a:headEnd/>
            <a:tailEnd/>
          </a:ln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 cstate="print"/>
          <a:srcRect l="47769" t="34871" r="18431" b="13938"/>
          <a:stretch>
            <a:fillRect/>
          </a:stretch>
        </p:blipFill>
        <p:spPr bwMode="auto">
          <a:xfrm>
            <a:off x="4470250" y="2742656"/>
            <a:ext cx="4348695" cy="3702848"/>
          </a:xfrm>
          <a:prstGeom prst="rect">
            <a:avLst/>
          </a:prstGeom>
          <a:noFill/>
          <a:ln w="9525">
            <a:solidFill>
              <a:schemeClr val="tx1"/>
            </a:solidFill>
            <a:bevel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674373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680701" y="2635272"/>
            <a:ext cx="3854450" cy="1481138"/>
          </a:xfrm>
        </p:spPr>
        <p:txBody>
          <a:bodyPr/>
          <a:lstStyle/>
          <a:p>
            <a:pPr eaLnBrk="1" hangingPunct="1"/>
            <a:r>
              <a:rPr lang="en-US" sz="3600" dirty="0" smtClean="0">
                <a:cs typeface="Arial" charset="0"/>
              </a:rPr>
              <a:t>First-Hop Redundancy Protocols</a:t>
            </a:r>
            <a:br>
              <a:rPr lang="en-US" sz="3600" dirty="0" smtClean="0">
                <a:cs typeface="Arial" charset="0"/>
              </a:rPr>
            </a:br>
            <a:endParaRPr lang="en-US" sz="3600" dirty="0" smtClean="0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9227606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5" y="451821"/>
            <a:ext cx="8042276" cy="1336956"/>
          </a:xfrm>
        </p:spPr>
        <p:txBody>
          <a:bodyPr/>
          <a:lstStyle/>
          <a:p>
            <a:r>
              <a:rPr lang="en-US" sz="1600" dirty="0"/>
              <a:t>Concept of First-Hop Redundancy Protocols</a:t>
            </a:r>
            <a:r>
              <a:rPr lang="en-US" sz="3200" dirty="0">
                <a:ea typeface="ＭＳ Ｐゴシック" pitchFamily="34" charset="-128"/>
              </a:rPr>
              <a:t/>
            </a:r>
            <a:br>
              <a:rPr lang="en-US" sz="3200" dirty="0">
                <a:ea typeface="ＭＳ Ｐゴシック" pitchFamily="34" charset="-128"/>
              </a:rPr>
            </a:br>
            <a:r>
              <a:rPr lang="en-US" sz="3200" dirty="0"/>
              <a:t>Default Gateway Limitations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3" cstate="print"/>
          <a:srcRect l="151" r="-10458"/>
          <a:stretch/>
        </p:blipFill>
        <p:spPr>
          <a:xfrm>
            <a:off x="3875314" y="2274539"/>
            <a:ext cx="5268686" cy="4310062"/>
          </a:xfrm>
          <a:ln>
            <a:solidFill>
              <a:schemeClr val="tx1"/>
            </a:solidFill>
            <a:bevel/>
          </a:ln>
        </p:spPr>
      </p:pic>
      <p:sp>
        <p:nvSpPr>
          <p:cNvPr id="3" name="TextBox 2"/>
          <p:cNvSpPr txBox="1"/>
          <p:nvPr/>
        </p:nvSpPr>
        <p:spPr>
          <a:xfrm>
            <a:off x="353637" y="2289972"/>
            <a:ext cx="3178629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l">
              <a:buClr>
                <a:srgbClr val="678DC5"/>
              </a:buClr>
              <a:buFont typeface="Wingdings" panose="05000000000000000000" pitchFamily="2" charset="2"/>
              <a:buChar char="§"/>
            </a:pPr>
            <a:r>
              <a:rPr lang="en-US" dirty="0" smtClean="0"/>
              <a:t>If the </a:t>
            </a:r>
            <a:r>
              <a:rPr lang="en-US" dirty="0"/>
              <a:t>default gateway </a:t>
            </a:r>
            <a:r>
              <a:rPr lang="en-US" dirty="0" smtClean="0"/>
              <a:t>cannot </a:t>
            </a:r>
            <a:r>
              <a:rPr lang="en-US" dirty="0"/>
              <a:t>be reached, the local device is unable to send packets off the local network </a:t>
            </a:r>
            <a:r>
              <a:rPr lang="en-US" dirty="0" smtClean="0"/>
              <a:t>segment.</a:t>
            </a:r>
          </a:p>
          <a:p>
            <a:pPr marL="342900" indent="-342900" algn="l">
              <a:buFont typeface="Wingdings" panose="05000000000000000000" pitchFamily="2" charset="2"/>
              <a:buChar char="§"/>
            </a:pPr>
            <a:endParaRPr lang="en-US" dirty="0" smtClean="0"/>
          </a:p>
          <a:p>
            <a:pPr marL="342900" indent="-342900" algn="l">
              <a:buClr>
                <a:srgbClr val="678DC5"/>
              </a:buClr>
              <a:buFont typeface="Wingdings" panose="05000000000000000000" pitchFamily="2" charset="2"/>
              <a:buChar char="§"/>
            </a:pPr>
            <a:r>
              <a:rPr lang="en-US" dirty="0" smtClean="0"/>
              <a:t>Even </a:t>
            </a:r>
            <a:r>
              <a:rPr lang="en-US" dirty="0"/>
              <a:t>if a redundant router exists that could serve as a default gateway for that segment, there is no dynamic method by which these devices can determine the address of a new default gateway.</a:t>
            </a:r>
          </a:p>
        </p:txBody>
      </p:sp>
    </p:spTree>
    <p:extLst>
      <p:ext uri="{BB962C8B-B14F-4D97-AF65-F5344CB8AC3E}">
        <p14:creationId xmlns:p14="http://schemas.microsoft.com/office/powerpoint/2010/main" val="1669772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>
                <a:ea typeface="ＭＳ Ｐゴシック" pitchFamily="34" charset="-128"/>
              </a:rPr>
              <a:t/>
            </a:r>
            <a:br>
              <a:rPr lang="en-US" sz="3600" dirty="0">
                <a:ea typeface="ＭＳ Ｐゴシック" pitchFamily="34" charset="-128"/>
              </a:rPr>
            </a:br>
            <a:r>
              <a:rPr lang="en-US" sz="3600" dirty="0"/>
              <a:t>Router Redundancy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3" cstate="print"/>
          <a:srcRect l="1073" r="-9297"/>
          <a:stretch/>
        </p:blipFill>
        <p:spPr>
          <a:xfrm>
            <a:off x="3129452" y="1846597"/>
            <a:ext cx="5738777" cy="4176832"/>
          </a:xfrm>
          <a:ln>
            <a:solidFill>
              <a:schemeClr val="tx1"/>
            </a:solidFill>
            <a:bevel/>
          </a:ln>
        </p:spPr>
      </p:pic>
      <p:sp>
        <p:nvSpPr>
          <p:cNvPr id="3" name="TextBox 2"/>
          <p:cNvSpPr txBox="1"/>
          <p:nvPr/>
        </p:nvSpPr>
        <p:spPr>
          <a:xfrm>
            <a:off x="362857" y="1779687"/>
            <a:ext cx="274320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l">
              <a:buClr>
                <a:srgbClr val="678DC5"/>
              </a:buClr>
              <a:buFont typeface="Wingdings" panose="05000000000000000000" pitchFamily="2" charset="2"/>
              <a:buChar char="§"/>
            </a:pPr>
            <a:r>
              <a:rPr lang="en-US" dirty="0"/>
              <a:t>M</a:t>
            </a:r>
            <a:r>
              <a:rPr lang="en-US" dirty="0" smtClean="0"/>
              <a:t>ultiple </a:t>
            </a:r>
            <a:r>
              <a:rPr lang="en-US" dirty="0"/>
              <a:t>routers are configured to work together to present the illusion of a single router to the hosts on the </a:t>
            </a:r>
            <a:r>
              <a:rPr lang="en-US" dirty="0" smtClean="0"/>
              <a:t>LAN.</a:t>
            </a:r>
          </a:p>
          <a:p>
            <a:pPr marL="342900" indent="-342900" algn="l">
              <a:buFont typeface="Wingdings" panose="05000000000000000000" pitchFamily="2" charset="2"/>
              <a:buChar char="§"/>
            </a:pPr>
            <a:endParaRPr lang="en-US" dirty="0" smtClean="0"/>
          </a:p>
          <a:p>
            <a:pPr marL="342900" indent="-342900" algn="l">
              <a:buClr>
                <a:srgbClr val="678DC5"/>
              </a:buClr>
              <a:buFont typeface="Wingdings" pitchFamily="2" charset="2"/>
              <a:buChar char="§"/>
            </a:pPr>
            <a:r>
              <a:rPr lang="en-US" dirty="0" smtClean="0"/>
              <a:t>The </a:t>
            </a:r>
            <a:r>
              <a:rPr lang="en-US" dirty="0"/>
              <a:t>ability of a network to dynamically recover from the failure of a device acting as a default gateway is known as first-hop redundancy.</a:t>
            </a:r>
          </a:p>
        </p:txBody>
      </p:sp>
    </p:spTree>
    <p:extLst>
      <p:ext uri="{BB962C8B-B14F-4D97-AF65-F5344CB8AC3E}">
        <p14:creationId xmlns:p14="http://schemas.microsoft.com/office/powerpoint/2010/main" val="1115445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>
                <a:ea typeface="ＭＳ Ｐゴシック" pitchFamily="34" charset="-128"/>
              </a:rPr>
              <a:t/>
            </a:r>
            <a:br>
              <a:rPr lang="en-US" sz="3600" dirty="0">
                <a:ea typeface="ＭＳ Ｐゴシック" pitchFamily="34" charset="-128"/>
              </a:rPr>
            </a:br>
            <a:r>
              <a:rPr lang="en-US" sz="3600" dirty="0"/>
              <a:t>Router Redundancy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62857" y="1779687"/>
            <a:ext cx="8228694" cy="4685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l">
              <a:buClr>
                <a:srgbClr val="678DC5"/>
              </a:buClr>
              <a:buFont typeface="Wingdings" pitchFamily="2" charset="2"/>
              <a:buChar char="§"/>
            </a:pPr>
            <a:r>
              <a:rPr lang="en-US" dirty="0" smtClean="0"/>
              <a:t>The </a:t>
            </a:r>
            <a:r>
              <a:rPr lang="en-US" dirty="0"/>
              <a:t>ability of a network to dynamically recover from the failure of a device acting as a default gateway is known as first-hop </a:t>
            </a:r>
            <a:r>
              <a:rPr lang="en-US" dirty="0" smtClean="0"/>
              <a:t>redundancy.</a:t>
            </a:r>
          </a:p>
          <a:p>
            <a:pPr marL="342900" indent="-342900" algn="l">
              <a:buClr>
                <a:srgbClr val="678DC5"/>
              </a:buClr>
              <a:buFont typeface="Wingdings" pitchFamily="2" charset="2"/>
              <a:buChar char="§"/>
            </a:pPr>
            <a:r>
              <a:rPr lang="en-GB" dirty="0" smtClean="0"/>
              <a:t>To </a:t>
            </a:r>
            <a:r>
              <a:rPr lang="en-GB" dirty="0"/>
              <a:t>implement this type of router redundancy, multiple routers are configured to work together to present the illusion of a single router to </a:t>
            </a:r>
            <a:r>
              <a:rPr lang="en-GB" dirty="0" smtClean="0"/>
              <a:t>the </a:t>
            </a:r>
            <a:r>
              <a:rPr lang="en-GB" dirty="0"/>
              <a:t>hosts on the </a:t>
            </a:r>
            <a:r>
              <a:rPr lang="en-GB" dirty="0" smtClean="0"/>
              <a:t>LAN. </a:t>
            </a:r>
          </a:p>
          <a:p>
            <a:pPr marL="342900" indent="-342900" algn="l">
              <a:buClr>
                <a:srgbClr val="678DC5"/>
              </a:buClr>
              <a:buFont typeface="Wingdings" pitchFamily="2" charset="2"/>
              <a:buChar char="§"/>
            </a:pPr>
            <a:r>
              <a:rPr lang="en-GB" dirty="0" smtClean="0"/>
              <a:t>By </a:t>
            </a:r>
            <a:r>
              <a:rPr lang="en-GB" dirty="0"/>
              <a:t>sharing an IP address and a MAC address, two or more routers can </a:t>
            </a:r>
            <a:r>
              <a:rPr lang="en-GB" dirty="0" smtClean="0"/>
              <a:t>act </a:t>
            </a:r>
            <a:r>
              <a:rPr lang="en-GB" dirty="0"/>
              <a:t>as a single virtual </a:t>
            </a:r>
            <a:r>
              <a:rPr lang="en-GB" dirty="0" smtClean="0"/>
              <a:t>router.</a:t>
            </a:r>
          </a:p>
          <a:p>
            <a:pPr marL="342900" indent="-342900" algn="l">
              <a:buClr>
                <a:srgbClr val="678DC5"/>
              </a:buClr>
              <a:buFont typeface="Wingdings" pitchFamily="2" charset="2"/>
              <a:buChar char="§"/>
            </a:pPr>
            <a:r>
              <a:rPr lang="en-GB" dirty="0" smtClean="0"/>
              <a:t>The </a:t>
            </a:r>
            <a:r>
              <a:rPr lang="en-GB" dirty="0"/>
              <a:t>IP address of the virtual router is configured as the default gateway for the workstations on a specific IP </a:t>
            </a:r>
            <a:r>
              <a:rPr lang="en-GB" dirty="0" smtClean="0"/>
              <a:t>segment </a:t>
            </a:r>
          </a:p>
          <a:p>
            <a:pPr marL="342900" indent="-342900" algn="l">
              <a:buClr>
                <a:srgbClr val="678DC5"/>
              </a:buClr>
              <a:buFont typeface="Wingdings" pitchFamily="2" charset="2"/>
              <a:buChar char="§"/>
            </a:pPr>
            <a:r>
              <a:rPr lang="en-GB" dirty="0" smtClean="0"/>
              <a:t>When </a:t>
            </a:r>
            <a:r>
              <a:rPr lang="en-GB" dirty="0"/>
              <a:t>frames are sent from host devices to the default gateway, the hosts use ARP to resolve the MAC address that is associated with the IP address of the default </a:t>
            </a:r>
            <a:r>
              <a:rPr lang="en-GB" dirty="0" smtClean="0"/>
              <a:t>gateway</a:t>
            </a:r>
          </a:p>
          <a:p>
            <a:pPr marL="342900" indent="-342900" algn="l">
              <a:buClr>
                <a:srgbClr val="678DC5"/>
              </a:buClr>
              <a:buFont typeface="Wingdings" pitchFamily="2" charset="2"/>
              <a:buChar char="§"/>
            </a:pPr>
            <a:r>
              <a:rPr lang="en-GB" dirty="0" smtClean="0"/>
              <a:t>A </a:t>
            </a:r>
            <a:r>
              <a:rPr lang="en-GB" dirty="0"/>
              <a:t>redundancy protocol provides the mechanism for determining which router should take the active role in forwarding traffic. It also determines when the forwarding role must be taken over by a standby router.</a:t>
            </a:r>
          </a:p>
          <a:p>
            <a:pPr marL="342900" indent="-342900" algn="l">
              <a:buClr>
                <a:srgbClr val="678DC5"/>
              </a:buClr>
              <a:buFont typeface="Wingdings" pitchFamily="2" charset="2"/>
              <a:buChar char="§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6626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5" y="516367"/>
            <a:ext cx="8042276" cy="1336956"/>
          </a:xfrm>
        </p:spPr>
        <p:txBody>
          <a:bodyPr/>
          <a:lstStyle/>
          <a:p>
            <a:r>
              <a:rPr lang="en-US" sz="3600" dirty="0">
                <a:ea typeface="ＭＳ Ｐゴシック" pitchFamily="34" charset="-128"/>
              </a:rPr>
              <a:t/>
            </a:r>
            <a:br>
              <a:rPr lang="en-US" sz="3600" dirty="0">
                <a:ea typeface="ＭＳ Ｐゴシック" pitchFamily="34" charset="-128"/>
              </a:rPr>
            </a:br>
            <a:r>
              <a:rPr lang="en-US" sz="3600" dirty="0"/>
              <a:t>Steps for Router Failover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 l="-20678" r="-20678"/>
          <a:stretch>
            <a:fillRect/>
          </a:stretch>
        </p:blipFill>
        <p:spPr>
          <a:xfrm>
            <a:off x="650876" y="2095258"/>
            <a:ext cx="7940675" cy="4310062"/>
          </a:xfrm>
          <a:ln>
            <a:solidFill>
              <a:schemeClr val="tx1"/>
            </a:solidFill>
            <a:bevel/>
          </a:ln>
        </p:spPr>
      </p:pic>
    </p:spTree>
    <p:extLst>
      <p:ext uri="{BB962C8B-B14F-4D97-AF65-F5344CB8AC3E}">
        <p14:creationId xmlns:p14="http://schemas.microsoft.com/office/powerpoint/2010/main" val="2889375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6" y="653902"/>
            <a:ext cx="8042276" cy="1336956"/>
          </a:xfrm>
        </p:spPr>
        <p:txBody>
          <a:bodyPr/>
          <a:lstStyle/>
          <a:p>
            <a:r>
              <a:rPr lang="en-US" sz="3200" dirty="0"/>
              <a:t>Varieties of First-Hop Redundancy </a:t>
            </a:r>
            <a:r>
              <a:rPr lang="en-US" sz="3200" dirty="0" smtClean="0"/>
              <a:t>Protocols</a:t>
            </a:r>
            <a:endParaRPr lang="en-US" sz="6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0876" y="2009366"/>
            <a:ext cx="7940675" cy="4310605"/>
          </a:xfrm>
        </p:spPr>
        <p:txBody>
          <a:bodyPr/>
          <a:lstStyle/>
          <a:p>
            <a:r>
              <a:rPr lang="en-US" sz="2000" dirty="0">
                <a:solidFill>
                  <a:schemeClr val="tx1"/>
                </a:solidFill>
              </a:rPr>
              <a:t>Hot Standby Router Protocol (</a:t>
            </a:r>
            <a:r>
              <a:rPr lang="en-US" sz="2000" dirty="0" smtClean="0">
                <a:solidFill>
                  <a:schemeClr val="tx1"/>
                </a:solidFill>
              </a:rPr>
              <a:t>HSRP)</a:t>
            </a:r>
            <a:endParaRPr lang="en-US" sz="2000" dirty="0">
              <a:solidFill>
                <a:schemeClr val="tx1"/>
              </a:solidFill>
            </a:endParaRPr>
          </a:p>
          <a:p>
            <a:r>
              <a:rPr lang="en-US" sz="2000" dirty="0" smtClean="0">
                <a:solidFill>
                  <a:schemeClr val="tx1"/>
                </a:solidFill>
              </a:rPr>
              <a:t>HSRP </a:t>
            </a:r>
            <a:r>
              <a:rPr lang="en-US" sz="2000" dirty="0">
                <a:solidFill>
                  <a:schemeClr val="tx1"/>
                </a:solidFill>
              </a:rPr>
              <a:t>for </a:t>
            </a:r>
            <a:r>
              <a:rPr lang="en-US" sz="2000" dirty="0" smtClean="0">
                <a:solidFill>
                  <a:schemeClr val="tx1"/>
                </a:solidFill>
              </a:rPr>
              <a:t>IPv6</a:t>
            </a:r>
            <a:endParaRPr lang="en-US" sz="2000" dirty="0">
              <a:solidFill>
                <a:schemeClr val="tx1"/>
              </a:solidFill>
            </a:endParaRPr>
          </a:p>
          <a:p>
            <a:r>
              <a:rPr lang="en-US" sz="2000" dirty="0">
                <a:solidFill>
                  <a:schemeClr val="tx1"/>
                </a:solidFill>
              </a:rPr>
              <a:t>Virtual Router Redundancy Protocol version 2 (</a:t>
            </a:r>
            <a:r>
              <a:rPr lang="en-US" sz="2000" dirty="0" smtClean="0">
                <a:solidFill>
                  <a:schemeClr val="tx1"/>
                </a:solidFill>
              </a:rPr>
              <a:t>VRRPv2)</a:t>
            </a:r>
          </a:p>
          <a:p>
            <a:r>
              <a:rPr lang="en-US" sz="2000" dirty="0" smtClean="0">
                <a:solidFill>
                  <a:schemeClr val="tx1"/>
                </a:solidFill>
              </a:rPr>
              <a:t>VRRPv3</a:t>
            </a:r>
            <a:endParaRPr lang="en-US" sz="2000" dirty="0">
              <a:solidFill>
                <a:schemeClr val="tx1"/>
              </a:solidFill>
            </a:endParaRPr>
          </a:p>
          <a:p>
            <a:r>
              <a:rPr lang="en-US" sz="2000" dirty="0" smtClean="0">
                <a:solidFill>
                  <a:schemeClr val="tx1"/>
                </a:solidFill>
              </a:rPr>
              <a:t>Gateway </a:t>
            </a:r>
            <a:r>
              <a:rPr lang="en-US" sz="2000" dirty="0">
                <a:solidFill>
                  <a:schemeClr val="tx1"/>
                </a:solidFill>
              </a:rPr>
              <a:t>Load Balancing Protocol (</a:t>
            </a:r>
            <a:r>
              <a:rPr lang="en-US" sz="2000" dirty="0" smtClean="0">
                <a:solidFill>
                  <a:schemeClr val="tx1"/>
                </a:solidFill>
              </a:rPr>
              <a:t>GLBP)</a:t>
            </a:r>
            <a:endParaRPr lang="en-US" sz="2000" dirty="0">
              <a:solidFill>
                <a:schemeClr val="tx1"/>
              </a:solidFill>
            </a:endParaRPr>
          </a:p>
          <a:p>
            <a:r>
              <a:rPr lang="en-US" sz="2000" dirty="0">
                <a:solidFill>
                  <a:schemeClr val="tx1"/>
                </a:solidFill>
              </a:rPr>
              <a:t>GLBP </a:t>
            </a:r>
            <a:r>
              <a:rPr lang="en-US" sz="2000" dirty="0" smtClean="0">
                <a:solidFill>
                  <a:schemeClr val="tx1"/>
                </a:solidFill>
              </a:rPr>
              <a:t>for IPv6 </a:t>
            </a:r>
          </a:p>
          <a:p>
            <a:r>
              <a:rPr lang="en-US" sz="2000" dirty="0" smtClean="0">
                <a:solidFill>
                  <a:schemeClr val="tx1"/>
                </a:solidFill>
              </a:rPr>
              <a:t>ICMP </a:t>
            </a:r>
            <a:r>
              <a:rPr lang="en-US" sz="2000" dirty="0">
                <a:solidFill>
                  <a:schemeClr val="tx1"/>
                </a:solidFill>
              </a:rPr>
              <a:t>Router Discovery Protocol (IRDP)</a:t>
            </a:r>
          </a:p>
        </p:txBody>
      </p:sp>
    </p:spTree>
    <p:extLst>
      <p:ext uri="{BB962C8B-B14F-4D97-AF65-F5344CB8AC3E}">
        <p14:creationId xmlns:p14="http://schemas.microsoft.com/office/powerpoint/2010/main" val="1347383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4654" y="602428"/>
            <a:ext cx="8042276" cy="1000461"/>
          </a:xfrm>
        </p:spPr>
        <p:txBody>
          <a:bodyPr/>
          <a:lstStyle/>
          <a:p>
            <a:r>
              <a:rPr lang="en-US" sz="3600" dirty="0" smtClean="0"/>
              <a:t>HSRP</a:t>
            </a:r>
            <a:endParaRPr lang="en-US" sz="7200" dirty="0"/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5862" y="2126848"/>
            <a:ext cx="7239861" cy="4286930"/>
          </a:xfrm>
          <a:prstGeom prst="rect">
            <a:avLst/>
          </a:prstGeom>
          <a:noFill/>
          <a:ln w="9525">
            <a:solidFill>
              <a:schemeClr val="tx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46372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ea typeface="ＭＳ Ｐゴシック" pitchFamily="34" charset="-128"/>
              </a:rPr>
              <a:t/>
            </a:r>
            <a:br>
              <a:rPr lang="en-US" dirty="0">
                <a:ea typeface="ＭＳ Ｐゴシック" pitchFamily="34" charset="-128"/>
              </a:rPr>
            </a:br>
            <a:r>
              <a:rPr lang="en-US" sz="3600" dirty="0"/>
              <a:t>HSRP Verification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 l="-24328" r="-24328"/>
          <a:stretch>
            <a:fillRect/>
          </a:stretch>
        </p:blipFill>
        <p:spPr>
          <a:xfrm>
            <a:off x="655638" y="1751013"/>
            <a:ext cx="7940675" cy="4310062"/>
          </a:xfrm>
        </p:spPr>
      </p:pic>
    </p:spTree>
    <p:extLst>
      <p:ext uri="{BB962C8B-B14F-4D97-AF65-F5344CB8AC3E}">
        <p14:creationId xmlns:p14="http://schemas.microsoft.com/office/powerpoint/2010/main" val="254683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ea typeface="ＭＳ Ｐゴシック" pitchFamily="34" charset="-128"/>
              </a:rPr>
              <a:t/>
            </a:r>
            <a:br>
              <a:rPr lang="en-US" dirty="0">
                <a:ea typeface="ＭＳ Ｐゴシック" pitchFamily="34" charset="-128"/>
              </a:rPr>
            </a:br>
            <a:r>
              <a:rPr lang="en-US" sz="3600" dirty="0"/>
              <a:t>GLBP Verification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 l="1781" t="2353" r="4269" b="3785"/>
          <a:stretch>
            <a:fillRect/>
          </a:stretch>
        </p:blipFill>
        <p:spPr>
          <a:xfrm>
            <a:off x="3918857" y="2888343"/>
            <a:ext cx="4455886" cy="3599543"/>
          </a:xfrm>
          <a:prstGeom prst="rect">
            <a:avLst/>
          </a:prstGeom>
          <a:ln w="127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Content Placeholder 2"/>
          <p:cNvSpPr txBox="1">
            <a:spLocks/>
          </p:cNvSpPr>
          <p:nvPr/>
        </p:nvSpPr>
        <p:spPr bwMode="auto">
          <a:xfrm>
            <a:off x="595086" y="1751183"/>
            <a:ext cx="8001227" cy="478024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vert="horz" wrap="square" lIns="82124" tIns="41061" rIns="82124" bIns="41061" numCol="1" anchor="t" anchorCtr="0" compatLnSpc="1">
            <a:prstTxWarp prst="textNoShape">
              <a:avLst/>
            </a:prstTxWarp>
          </a:bodyPr>
          <a:lstStyle/>
          <a:p>
            <a:pPr marL="236538" lvl="0" indent="-236538" algn="l" defTabSz="814388">
              <a:lnSpc>
                <a:spcPct val="95000"/>
              </a:lnSpc>
              <a:spcBef>
                <a:spcPct val="50000"/>
              </a:spcBef>
              <a:buClr>
                <a:srgbClr val="708CA1"/>
              </a:buClr>
              <a:buFont typeface="Wingdings" pitchFamily="2" charset="2"/>
              <a:buChar char="§"/>
            </a:pPr>
            <a:r>
              <a:rPr lang="en-US" sz="2000" dirty="0" smtClean="0"/>
              <a:t>Gateway Load Balancing Protocol (GLBP) is a Cisco proprietary solution to allow automatic selection and simultaneous use of multiple available gateways in addition to automatic failover between those gateways.</a:t>
            </a:r>
            <a:endParaRPr kumimoji="0" lang="en-US" sz="200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20271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274638" y="493713"/>
            <a:ext cx="8145462" cy="838200"/>
          </a:xfrm>
        </p:spPr>
        <p:txBody>
          <a:bodyPr/>
          <a:lstStyle/>
          <a:p>
            <a:pPr eaLnBrk="1" hangingPunct="1"/>
            <a:r>
              <a:rPr lang="en-US" sz="4000" dirty="0" smtClean="0">
                <a:ea typeface="ＭＳ Ｐゴシック" pitchFamily="34" charset="-128"/>
              </a:rPr>
              <a:t>Summary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>
          <a:xfrm>
            <a:off x="719138" y="1471613"/>
            <a:ext cx="8131175" cy="4437062"/>
          </a:xfrm>
        </p:spPr>
        <p:txBody>
          <a:bodyPr/>
          <a:lstStyle/>
          <a:p>
            <a:pPr marL="231775" indent="-231775">
              <a:defRPr/>
            </a:pPr>
            <a:r>
              <a:rPr lang="en-CA" sz="2000" dirty="0" err="1">
                <a:solidFill>
                  <a:schemeClr val="tx1"/>
                </a:solidFill>
              </a:rPr>
              <a:t>EtherChannel</a:t>
            </a:r>
            <a:r>
              <a:rPr lang="en-CA" sz="2000" dirty="0">
                <a:solidFill>
                  <a:schemeClr val="tx1"/>
                </a:solidFill>
              </a:rPr>
              <a:t> and how to encompass both the </a:t>
            </a:r>
            <a:r>
              <a:rPr lang="en-CA" sz="2000" dirty="0" err="1">
                <a:solidFill>
                  <a:schemeClr val="tx1"/>
                </a:solidFill>
              </a:rPr>
              <a:t>PAgP</a:t>
            </a:r>
            <a:r>
              <a:rPr lang="en-CA" sz="2000" dirty="0">
                <a:solidFill>
                  <a:schemeClr val="tx1"/>
                </a:solidFill>
              </a:rPr>
              <a:t>-based and the LACP-based link aggregation methods </a:t>
            </a:r>
          </a:p>
          <a:p>
            <a:pPr marL="231775" indent="-231775">
              <a:defRPr/>
            </a:pPr>
            <a:r>
              <a:rPr lang="en-CA" sz="2000" dirty="0" err="1">
                <a:solidFill>
                  <a:schemeClr val="tx1"/>
                </a:solidFill>
              </a:rPr>
              <a:t>EtherChannel</a:t>
            </a:r>
            <a:r>
              <a:rPr lang="en-CA" sz="2000" dirty="0">
                <a:solidFill>
                  <a:schemeClr val="tx1"/>
                </a:solidFill>
              </a:rPr>
              <a:t> technologies and the various means available to implement them</a:t>
            </a:r>
          </a:p>
          <a:p>
            <a:pPr marL="231775" indent="-231775">
              <a:defRPr/>
            </a:pPr>
            <a:r>
              <a:rPr lang="en-CA" sz="2000" dirty="0">
                <a:solidFill>
                  <a:schemeClr val="tx1"/>
                </a:solidFill>
              </a:rPr>
              <a:t>The configuration, verification, and troubleshooting of </a:t>
            </a:r>
            <a:r>
              <a:rPr lang="en-CA" sz="2000" dirty="0" err="1" smtClean="0">
                <a:solidFill>
                  <a:schemeClr val="tx1"/>
                </a:solidFill>
              </a:rPr>
              <a:t>EtherChannel</a:t>
            </a:r>
            <a:endParaRPr lang="en-CA" sz="2000" dirty="0">
              <a:solidFill>
                <a:schemeClr val="tx1"/>
              </a:solidFill>
            </a:endParaRPr>
          </a:p>
          <a:p>
            <a:pPr marL="231775" indent="-231775">
              <a:defRPr/>
            </a:pPr>
            <a:r>
              <a:rPr lang="en-US" sz="2000" dirty="0" smtClean="0">
                <a:solidFill>
                  <a:schemeClr val="tx1"/>
                </a:solidFill>
              </a:rPr>
              <a:t>First </a:t>
            </a:r>
            <a:r>
              <a:rPr lang="en-US" sz="2000" dirty="0">
                <a:solidFill>
                  <a:schemeClr val="tx1"/>
                </a:solidFill>
              </a:rPr>
              <a:t>hop redundancy protocols, such as HSRP, VRRP, and GLBP provide alternate default gateways for hosts in the switched environment. </a:t>
            </a:r>
            <a:endParaRPr lang="en-US" sz="2000" dirty="0" smtClean="0">
              <a:solidFill>
                <a:schemeClr val="tx1"/>
              </a:solidFill>
            </a:endParaRPr>
          </a:p>
          <a:p>
            <a:pPr marL="0" indent="0" eaLnBrk="1" hangingPunct="1">
              <a:buFont typeface="Wingdings" pitchFamily="2" charset="2"/>
              <a:buNone/>
              <a:defRPr/>
            </a:pPr>
            <a:endParaRPr lang="en-US" dirty="0" smtClean="0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9173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reeze">
  <a:themeElements>
    <a:clrScheme name="Breeze">
      <a:dk1>
        <a:sysClr val="windowText" lastClr="000000"/>
      </a:dk1>
      <a:lt1>
        <a:sysClr val="window" lastClr="FFFFFF"/>
      </a:lt1>
      <a:dk2>
        <a:srgbClr val="09213B"/>
      </a:dk2>
      <a:lt2>
        <a:srgbClr val="D5EDF4"/>
      </a:lt2>
      <a:accent1>
        <a:srgbClr val="2C7C9F"/>
      </a:accent1>
      <a:accent2>
        <a:srgbClr val="244A58"/>
      </a:accent2>
      <a:accent3>
        <a:srgbClr val="E2751D"/>
      </a:accent3>
      <a:accent4>
        <a:srgbClr val="FFB400"/>
      </a:accent4>
      <a:accent5>
        <a:srgbClr val="7EB606"/>
      </a:accent5>
      <a:accent6>
        <a:srgbClr val="C00000"/>
      </a:accent6>
      <a:hlink>
        <a:srgbClr val="7030A0"/>
      </a:hlink>
      <a:folHlink>
        <a:srgbClr val="00B0F0"/>
      </a:folHlink>
    </a:clrScheme>
    <a:fontScheme name="Breeze">
      <a:majorFont>
        <a:latin typeface="News Gothic MT"/>
        <a:ea typeface=""/>
        <a:cs typeface=""/>
        <a:font script="Jpan" typeface="ＭＳ Ｐゴシック"/>
        <a:font script="Hans" typeface="宋体"/>
        <a:font script="Hant" typeface="新細明體"/>
      </a:majorFont>
      <a:minorFont>
        <a:latin typeface="News Gothic MT"/>
        <a:ea typeface=""/>
        <a:cs typeface=""/>
        <a:font script="Jpan" typeface="ＭＳ Ｐゴシック"/>
        <a:font script="Hans" typeface="宋体"/>
        <a:font script="Hant" typeface="新細明體"/>
      </a:minorFont>
    </a:fontScheme>
    <a:fmtScheme name="Breeze">
      <a:fillStyleLst>
        <a:solidFill>
          <a:schemeClr val="phClr"/>
        </a:solidFill>
        <a:gradFill rotWithShape="1">
          <a:gsLst>
            <a:gs pos="31000">
              <a:schemeClr val="phClr">
                <a:tint val="100000"/>
                <a:shade val="100000"/>
                <a:satMod val="120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shade val="100000"/>
                <a:satMod val="120000"/>
              </a:schemeClr>
            </a:gs>
            <a:gs pos="69000">
              <a:schemeClr val="phClr">
                <a:tint val="80000"/>
                <a:shade val="100000"/>
                <a:satMod val="150000"/>
              </a:schemeClr>
            </a:gs>
            <a:gs pos="100000">
              <a:schemeClr val="phClr">
                <a:tint val="50000"/>
                <a:shade val="100000"/>
                <a:satMod val="15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dbl" algn="ctr">
          <a:solidFill>
            <a:schemeClr val="phClr"/>
          </a:solidFill>
          <a:prstDash val="solid"/>
        </a:ln>
        <a:ln w="31750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sx="101000" sy="101000" rotWithShape="0">
              <a:srgbClr val="000000">
                <a:alpha val="40000"/>
              </a:srgbClr>
            </a:outerShdw>
          </a:effectLst>
        </a:effectStyle>
        <a:effectStyle>
          <a:effectLst>
            <a:innerShdw blurRad="127000" dist="25400" dir="13500000">
              <a:srgbClr val="C0C0C0">
                <a:alpha val="75000"/>
              </a:srgbClr>
            </a:innerShdw>
            <a:outerShdw blurRad="88900" dist="25400" dir="5400000" sx="102000" sy="102000" algn="ctr" rotWithShape="0">
              <a:srgbClr val="C0C0C0">
                <a:alpha val="40000"/>
              </a:srgbClr>
            </a:outerShdw>
          </a:effectLst>
          <a:scene3d>
            <a:camera prst="perspectiveLeft" fov="300000"/>
            <a:lightRig rig="soft" dir="l">
              <a:rot lat="0" lon="0" rev="4200000"/>
            </a:lightRig>
          </a:scene3d>
          <a:sp3d extrusionH="38100" prstMaterial="powder">
            <a:bevelT w="50800" h="88900" prst="convex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40000"/>
                <a:satMod val="400000"/>
              </a:schemeClr>
              <a:schemeClr val="phClr">
                <a:tint val="10000"/>
                <a:satMod val="200000"/>
              </a:schemeClr>
            </a:duotone>
          </a:blip>
          <a:stretch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Breeze.thmx</Template>
  <TotalTime>1869</TotalTime>
  <Words>679</Words>
  <Application>Microsoft Office PowerPoint</Application>
  <PresentationFormat>On-screen Show (4:3)</PresentationFormat>
  <Paragraphs>100</Paragraphs>
  <Slides>21</Slides>
  <Notes>20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Breeze</vt:lpstr>
      <vt:lpstr>Link Aggregation   Lecture 7</vt:lpstr>
      <vt:lpstr>Link Aggregation   Introduction to Link Aggregation</vt:lpstr>
      <vt:lpstr>Link Aggregation  Advantages of EtherChannel</vt:lpstr>
      <vt:lpstr>EtherChannel Operation  Implementation  Restrictions</vt:lpstr>
      <vt:lpstr>EtherChannel Operation  Port Aggregation Protocol (PAgP)</vt:lpstr>
      <vt:lpstr>EtherChannel Operation  Link Aggregation Control Protocol (LACP)</vt:lpstr>
      <vt:lpstr>Link Aggregation Configuration</vt:lpstr>
      <vt:lpstr>EtherChannel  Configuration Guidelines</vt:lpstr>
      <vt:lpstr> Configuring EtherChannel  Configuring Interfaces</vt:lpstr>
      <vt:lpstr>Verifying EtherChannel</vt:lpstr>
      <vt:lpstr>Troubleshooting EtherChannel</vt:lpstr>
      <vt:lpstr>First-Hop Redundancy Protocols </vt:lpstr>
      <vt:lpstr>Concept of First-Hop Redundancy Protocols Default Gateway Limitations</vt:lpstr>
      <vt:lpstr> Router Redundancy</vt:lpstr>
      <vt:lpstr> Router Redundancy</vt:lpstr>
      <vt:lpstr> Steps for Router Failover</vt:lpstr>
      <vt:lpstr>Varieties of First-Hop Redundancy Protocols</vt:lpstr>
      <vt:lpstr>HSRP</vt:lpstr>
      <vt:lpstr> HSRP Verification</vt:lpstr>
      <vt:lpstr> GLBP Verification</vt:lpstr>
      <vt:lpstr>Summary</vt:lpstr>
    </vt:vector>
  </TitlesOfParts>
  <Company>Swansea Metropolitan University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Kapilan Radhakrishnan</dc:creator>
  <cp:lastModifiedBy>Radhakrishnan, Kapilan</cp:lastModifiedBy>
  <cp:revision>175</cp:revision>
  <dcterms:created xsi:type="dcterms:W3CDTF">2011-10-03T10:20:59Z</dcterms:created>
  <dcterms:modified xsi:type="dcterms:W3CDTF">2015-02-20T09:43:36Z</dcterms:modified>
</cp:coreProperties>
</file>