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1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1BE38F-82DA-40CD-B606-8AE103FB169F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814CEB-062E-4698-89DB-B4666CC704FE}">
      <dgm:prSet/>
      <dgm:spPr/>
      <dgm:t>
        <a:bodyPr/>
        <a:lstStyle/>
        <a:p>
          <a:pPr>
            <a:defRPr b="1"/>
          </a:pPr>
          <a:r>
            <a:rPr lang="en-GB" dirty="0"/>
            <a:t>Network is active</a:t>
          </a:r>
          <a:endParaRPr lang="en-US" dirty="0"/>
        </a:p>
      </dgm:t>
    </dgm:pt>
    <dgm:pt modelId="{2EADD912-72AF-44FA-A2E4-78BC55DE2EAD}" type="parTrans" cxnId="{F05AF761-8B7C-4847-97EE-21B96E159293}">
      <dgm:prSet/>
      <dgm:spPr/>
      <dgm:t>
        <a:bodyPr/>
        <a:lstStyle/>
        <a:p>
          <a:endParaRPr lang="en-US"/>
        </a:p>
      </dgm:t>
    </dgm:pt>
    <dgm:pt modelId="{140CB83C-ECBB-413B-A9F4-D2D015612CAE}" type="sibTrans" cxnId="{F05AF761-8B7C-4847-97EE-21B96E159293}">
      <dgm:prSet/>
      <dgm:spPr/>
      <dgm:t>
        <a:bodyPr/>
        <a:lstStyle/>
        <a:p>
          <a:endParaRPr lang="en-US"/>
        </a:p>
      </dgm:t>
    </dgm:pt>
    <dgm:pt modelId="{FF2E5CA8-A838-4B61-B57A-EBD046E78931}">
      <dgm:prSet/>
      <dgm:spPr/>
      <dgm:t>
        <a:bodyPr/>
        <a:lstStyle/>
        <a:p>
          <a:pPr>
            <a:defRPr b="1"/>
          </a:pPr>
          <a:r>
            <a:rPr lang="en-GB" dirty="0"/>
            <a:t>Hosts are Vulnerable</a:t>
          </a:r>
          <a:endParaRPr lang="en-US" dirty="0"/>
        </a:p>
      </dgm:t>
    </dgm:pt>
    <dgm:pt modelId="{CDB429A0-8611-4DF6-ACC8-142E3DD515AC}" type="parTrans" cxnId="{7A3B67F3-0A4F-4965-A95B-FA0728D3AD6E}">
      <dgm:prSet/>
      <dgm:spPr/>
      <dgm:t>
        <a:bodyPr/>
        <a:lstStyle/>
        <a:p>
          <a:endParaRPr lang="en-US"/>
        </a:p>
      </dgm:t>
    </dgm:pt>
    <dgm:pt modelId="{61ACD8D4-8989-47C2-9AAE-A0FB4CB951A7}" type="sibTrans" cxnId="{7A3B67F3-0A4F-4965-A95B-FA0728D3AD6E}">
      <dgm:prSet/>
      <dgm:spPr/>
      <dgm:t>
        <a:bodyPr/>
        <a:lstStyle/>
        <a:p>
          <a:endParaRPr lang="en-US"/>
        </a:p>
      </dgm:t>
    </dgm:pt>
    <dgm:pt modelId="{050C25E0-5AA2-41FC-AFD2-8D1148D864A3}">
      <dgm:prSet/>
      <dgm:spPr/>
      <dgm:t>
        <a:bodyPr/>
        <a:lstStyle/>
        <a:p>
          <a:r>
            <a:rPr lang="en-GB" dirty="0"/>
            <a:t>Firewalls have been turned off</a:t>
          </a:r>
          <a:endParaRPr lang="en-US" dirty="0"/>
        </a:p>
      </dgm:t>
    </dgm:pt>
    <dgm:pt modelId="{6EFE5F4C-40F3-4DFD-BDAE-F38DEFE7F495}" type="parTrans" cxnId="{6520003E-F46F-4415-A31D-FE04F32E1C07}">
      <dgm:prSet/>
      <dgm:spPr/>
      <dgm:t>
        <a:bodyPr/>
        <a:lstStyle/>
        <a:p>
          <a:endParaRPr lang="en-US"/>
        </a:p>
      </dgm:t>
    </dgm:pt>
    <dgm:pt modelId="{A0D72992-4475-401F-96A3-A8DCC74EBD15}" type="sibTrans" cxnId="{6520003E-F46F-4415-A31D-FE04F32E1C07}">
      <dgm:prSet/>
      <dgm:spPr/>
      <dgm:t>
        <a:bodyPr/>
        <a:lstStyle/>
        <a:p>
          <a:endParaRPr lang="en-US"/>
        </a:p>
      </dgm:t>
    </dgm:pt>
    <dgm:pt modelId="{31495D24-2DD5-47F5-833B-F637371E523E}">
      <dgm:prSet/>
      <dgm:spPr/>
      <dgm:t>
        <a:bodyPr/>
        <a:lstStyle/>
        <a:p>
          <a:r>
            <a:rPr lang="en-GB" dirty="0"/>
            <a:t>Automatic updates turned off</a:t>
          </a:r>
          <a:endParaRPr lang="en-US" dirty="0"/>
        </a:p>
      </dgm:t>
    </dgm:pt>
    <dgm:pt modelId="{073F8855-E2A8-496C-AAF0-44C919A51782}" type="parTrans" cxnId="{C565F1B7-7FD0-4039-BC98-E1AEE87C25DC}">
      <dgm:prSet/>
      <dgm:spPr/>
      <dgm:t>
        <a:bodyPr/>
        <a:lstStyle/>
        <a:p>
          <a:endParaRPr lang="en-US"/>
        </a:p>
      </dgm:t>
    </dgm:pt>
    <dgm:pt modelId="{78973FDF-D986-4482-83F6-2FF2ED81F8E1}" type="sibTrans" cxnId="{C565F1B7-7FD0-4039-BC98-E1AEE87C25DC}">
      <dgm:prSet/>
      <dgm:spPr/>
      <dgm:t>
        <a:bodyPr/>
        <a:lstStyle/>
        <a:p>
          <a:endParaRPr lang="en-US"/>
        </a:p>
      </dgm:t>
    </dgm:pt>
    <dgm:pt modelId="{1FFF109A-862C-4995-9D8E-E886FD4518FE}">
      <dgm:prSet/>
      <dgm:spPr/>
      <dgm:t>
        <a:bodyPr/>
        <a:lstStyle/>
        <a:p>
          <a:r>
            <a:rPr lang="en-GB" dirty="0"/>
            <a:t>Antivirus turned off</a:t>
          </a:r>
          <a:endParaRPr lang="en-US" dirty="0"/>
        </a:p>
      </dgm:t>
    </dgm:pt>
    <dgm:pt modelId="{128FE844-D87C-4C65-B0DA-A2145C8CDDB7}" type="parTrans" cxnId="{131131E1-71C9-4500-BED6-115B1B0176EB}">
      <dgm:prSet/>
      <dgm:spPr/>
      <dgm:t>
        <a:bodyPr/>
        <a:lstStyle/>
        <a:p>
          <a:endParaRPr lang="en-US"/>
        </a:p>
      </dgm:t>
    </dgm:pt>
    <dgm:pt modelId="{FDA7F8F3-A249-42DF-9952-7268848AF3A8}" type="sibTrans" cxnId="{131131E1-71C9-4500-BED6-115B1B0176EB}">
      <dgm:prSet/>
      <dgm:spPr/>
      <dgm:t>
        <a:bodyPr/>
        <a:lstStyle/>
        <a:p>
          <a:endParaRPr lang="en-US"/>
        </a:p>
      </dgm:t>
    </dgm:pt>
    <dgm:pt modelId="{30FC5B3A-3652-407B-9B2E-C4BEA6CAFAF6}">
      <dgm:prSet/>
      <dgm:spPr/>
      <dgm:t>
        <a:bodyPr/>
        <a:lstStyle/>
        <a:p>
          <a:r>
            <a:rPr lang="en-GB"/>
            <a:t>SSH and FTP setup with weak logins and anonymous authentication</a:t>
          </a:r>
          <a:endParaRPr lang="en-US"/>
        </a:p>
      </dgm:t>
    </dgm:pt>
    <dgm:pt modelId="{AC4C603E-90AE-4560-8D7B-93AE88972221}" type="parTrans" cxnId="{E5E79534-BD97-4242-BEB2-E3AA24A022FD}">
      <dgm:prSet/>
      <dgm:spPr/>
      <dgm:t>
        <a:bodyPr/>
        <a:lstStyle/>
        <a:p>
          <a:endParaRPr lang="en-US"/>
        </a:p>
      </dgm:t>
    </dgm:pt>
    <dgm:pt modelId="{82FC3EBF-FAEF-4576-913B-68B73CDB18E6}" type="sibTrans" cxnId="{E5E79534-BD97-4242-BEB2-E3AA24A022FD}">
      <dgm:prSet/>
      <dgm:spPr/>
      <dgm:t>
        <a:bodyPr/>
        <a:lstStyle/>
        <a:p>
          <a:endParaRPr lang="en-US"/>
        </a:p>
      </dgm:t>
    </dgm:pt>
    <dgm:pt modelId="{F7897230-ABC2-41AF-A3C3-CA709140B3D8}">
      <dgm:prSet/>
      <dgm:spPr/>
      <dgm:t>
        <a:bodyPr/>
        <a:lstStyle/>
        <a:p>
          <a:r>
            <a:rPr lang="en-GB"/>
            <a:t>Weak password policies</a:t>
          </a:r>
          <a:endParaRPr lang="en-US"/>
        </a:p>
      </dgm:t>
    </dgm:pt>
    <dgm:pt modelId="{D4CD67C1-D7ED-4B27-830A-C2108DC1681A}" type="parTrans" cxnId="{C5009A45-F165-4F9A-B32D-5EA7F419423C}">
      <dgm:prSet/>
      <dgm:spPr/>
      <dgm:t>
        <a:bodyPr/>
        <a:lstStyle/>
        <a:p>
          <a:endParaRPr lang="en-US"/>
        </a:p>
      </dgm:t>
    </dgm:pt>
    <dgm:pt modelId="{74DA4293-D35F-43AB-A3E0-89AFEEC7BB2E}" type="sibTrans" cxnId="{C5009A45-F165-4F9A-B32D-5EA7F419423C}">
      <dgm:prSet/>
      <dgm:spPr/>
      <dgm:t>
        <a:bodyPr/>
        <a:lstStyle/>
        <a:p>
          <a:endParaRPr lang="en-US"/>
        </a:p>
      </dgm:t>
    </dgm:pt>
    <dgm:pt modelId="{1883D54A-A466-4830-BB32-F115D3D0772A}">
      <dgm:prSet/>
      <dgm:spPr/>
      <dgm:t>
        <a:bodyPr/>
        <a:lstStyle/>
        <a:p>
          <a:r>
            <a:rPr lang="en-GB"/>
            <a:t>SMBv1 Enabled</a:t>
          </a:r>
          <a:endParaRPr lang="en-US"/>
        </a:p>
      </dgm:t>
    </dgm:pt>
    <dgm:pt modelId="{1F1299AE-179F-4EBD-A716-65B968E79C3F}" type="parTrans" cxnId="{E8522DC4-7737-42D9-9A9D-0BE4CC9E37D7}">
      <dgm:prSet/>
      <dgm:spPr/>
      <dgm:t>
        <a:bodyPr/>
        <a:lstStyle/>
        <a:p>
          <a:endParaRPr lang="en-US"/>
        </a:p>
      </dgm:t>
    </dgm:pt>
    <dgm:pt modelId="{F7C63749-CA06-4157-AEB0-228F507055CC}" type="sibTrans" cxnId="{E8522DC4-7737-42D9-9A9D-0BE4CC9E37D7}">
      <dgm:prSet/>
      <dgm:spPr/>
      <dgm:t>
        <a:bodyPr/>
        <a:lstStyle/>
        <a:p>
          <a:endParaRPr lang="en-US"/>
        </a:p>
      </dgm:t>
    </dgm:pt>
    <dgm:pt modelId="{D9297A30-EFFE-4436-BBCE-0BC9F866DB34}" type="pres">
      <dgm:prSet presAssocID="{AB1BE38F-82DA-40CD-B606-8AE103FB169F}" presName="root" presStyleCnt="0">
        <dgm:presLayoutVars>
          <dgm:dir/>
          <dgm:resizeHandles val="exact"/>
        </dgm:presLayoutVars>
      </dgm:prSet>
      <dgm:spPr/>
    </dgm:pt>
    <dgm:pt modelId="{E5C0528E-82AF-42B9-A891-CF6A35492F3A}" type="pres">
      <dgm:prSet presAssocID="{A8814CEB-062E-4698-89DB-B4666CC704FE}" presName="compNode" presStyleCnt="0"/>
      <dgm:spPr/>
    </dgm:pt>
    <dgm:pt modelId="{71439780-C4EC-4FC6-A900-BF2BF4322AFC}" type="pres">
      <dgm:prSet presAssocID="{A8814CEB-062E-4698-89DB-B4666CC704F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F1CC8E56-7B50-4360-B724-03138FB7ACA3}" type="pres">
      <dgm:prSet presAssocID="{A8814CEB-062E-4698-89DB-B4666CC704FE}" presName="iconSpace" presStyleCnt="0"/>
      <dgm:spPr/>
    </dgm:pt>
    <dgm:pt modelId="{07766F68-44C5-481E-AFB3-9C885894832F}" type="pres">
      <dgm:prSet presAssocID="{A8814CEB-062E-4698-89DB-B4666CC704FE}" presName="parTx" presStyleLbl="revTx" presStyleIdx="0" presStyleCnt="4">
        <dgm:presLayoutVars>
          <dgm:chMax val="0"/>
          <dgm:chPref val="0"/>
        </dgm:presLayoutVars>
      </dgm:prSet>
      <dgm:spPr/>
    </dgm:pt>
    <dgm:pt modelId="{D29F484C-891B-4200-BD54-F8C7153F418F}" type="pres">
      <dgm:prSet presAssocID="{A8814CEB-062E-4698-89DB-B4666CC704FE}" presName="txSpace" presStyleCnt="0"/>
      <dgm:spPr/>
    </dgm:pt>
    <dgm:pt modelId="{0FBA0284-5E41-4D69-A08C-B28CBB6A6B33}" type="pres">
      <dgm:prSet presAssocID="{A8814CEB-062E-4698-89DB-B4666CC704FE}" presName="desTx" presStyleLbl="revTx" presStyleIdx="1" presStyleCnt="4">
        <dgm:presLayoutVars/>
      </dgm:prSet>
      <dgm:spPr/>
    </dgm:pt>
    <dgm:pt modelId="{46A4436D-EA74-42E7-A966-C0D670182AAB}" type="pres">
      <dgm:prSet presAssocID="{140CB83C-ECBB-413B-A9F4-D2D015612CAE}" presName="sibTrans" presStyleCnt="0"/>
      <dgm:spPr/>
    </dgm:pt>
    <dgm:pt modelId="{707B4711-A53B-4972-8CFC-7B1B6C4270DC}" type="pres">
      <dgm:prSet presAssocID="{FF2E5CA8-A838-4B61-B57A-EBD046E78931}" presName="compNode" presStyleCnt="0"/>
      <dgm:spPr/>
    </dgm:pt>
    <dgm:pt modelId="{F45560DF-8E19-411C-95D0-68D36718A8F8}" type="pres">
      <dgm:prSet presAssocID="{FF2E5CA8-A838-4B61-B57A-EBD046E7893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7BF64FDE-AED8-4966-A72A-59D4EA021C9C}" type="pres">
      <dgm:prSet presAssocID="{FF2E5CA8-A838-4B61-B57A-EBD046E78931}" presName="iconSpace" presStyleCnt="0"/>
      <dgm:spPr/>
    </dgm:pt>
    <dgm:pt modelId="{42A09F84-052F-4AD8-AB17-F1243E0E021C}" type="pres">
      <dgm:prSet presAssocID="{FF2E5CA8-A838-4B61-B57A-EBD046E78931}" presName="parTx" presStyleLbl="revTx" presStyleIdx="2" presStyleCnt="4">
        <dgm:presLayoutVars>
          <dgm:chMax val="0"/>
          <dgm:chPref val="0"/>
        </dgm:presLayoutVars>
      </dgm:prSet>
      <dgm:spPr/>
    </dgm:pt>
    <dgm:pt modelId="{0A1A9AD1-9DCB-46E5-814E-54079E58A84B}" type="pres">
      <dgm:prSet presAssocID="{FF2E5CA8-A838-4B61-B57A-EBD046E78931}" presName="txSpace" presStyleCnt="0"/>
      <dgm:spPr/>
    </dgm:pt>
    <dgm:pt modelId="{E8615827-F8D7-4003-B632-4F4DD3550F8A}" type="pres">
      <dgm:prSet presAssocID="{FF2E5CA8-A838-4B61-B57A-EBD046E78931}" presName="desTx" presStyleLbl="revTx" presStyleIdx="3" presStyleCnt="4">
        <dgm:presLayoutVars/>
      </dgm:prSet>
      <dgm:spPr/>
    </dgm:pt>
  </dgm:ptLst>
  <dgm:cxnLst>
    <dgm:cxn modelId="{D7E0CA0A-1E7D-4AC2-957A-5F4C3EF6F0D4}" type="presOf" srcId="{A8814CEB-062E-4698-89DB-B4666CC704FE}" destId="{07766F68-44C5-481E-AFB3-9C885894832F}" srcOrd="0" destOrd="0" presId="urn:microsoft.com/office/officeart/2018/2/layout/IconLabelDescriptionList"/>
    <dgm:cxn modelId="{25E97816-2CCA-4D7F-A9EE-55460BBF428C}" type="presOf" srcId="{1FFF109A-862C-4995-9D8E-E886FD4518FE}" destId="{E8615827-F8D7-4003-B632-4F4DD3550F8A}" srcOrd="0" destOrd="2" presId="urn:microsoft.com/office/officeart/2018/2/layout/IconLabelDescriptionList"/>
    <dgm:cxn modelId="{E5E79534-BD97-4242-BEB2-E3AA24A022FD}" srcId="{FF2E5CA8-A838-4B61-B57A-EBD046E78931}" destId="{30FC5B3A-3652-407B-9B2E-C4BEA6CAFAF6}" srcOrd="3" destOrd="0" parTransId="{AC4C603E-90AE-4560-8D7B-93AE88972221}" sibTransId="{82FC3EBF-FAEF-4576-913B-68B73CDB18E6}"/>
    <dgm:cxn modelId="{6520003E-F46F-4415-A31D-FE04F32E1C07}" srcId="{FF2E5CA8-A838-4B61-B57A-EBD046E78931}" destId="{050C25E0-5AA2-41FC-AFD2-8D1148D864A3}" srcOrd="0" destOrd="0" parTransId="{6EFE5F4C-40F3-4DFD-BDAE-F38DEFE7F495}" sibTransId="{A0D72992-4475-401F-96A3-A8DCC74EBD15}"/>
    <dgm:cxn modelId="{F05AF761-8B7C-4847-97EE-21B96E159293}" srcId="{AB1BE38F-82DA-40CD-B606-8AE103FB169F}" destId="{A8814CEB-062E-4698-89DB-B4666CC704FE}" srcOrd="0" destOrd="0" parTransId="{2EADD912-72AF-44FA-A2E4-78BC55DE2EAD}" sibTransId="{140CB83C-ECBB-413B-A9F4-D2D015612CAE}"/>
    <dgm:cxn modelId="{C5009A45-F165-4F9A-B32D-5EA7F419423C}" srcId="{FF2E5CA8-A838-4B61-B57A-EBD046E78931}" destId="{F7897230-ABC2-41AF-A3C3-CA709140B3D8}" srcOrd="4" destOrd="0" parTransId="{D4CD67C1-D7ED-4B27-830A-C2108DC1681A}" sibTransId="{74DA4293-D35F-43AB-A3E0-89AFEEC7BB2E}"/>
    <dgm:cxn modelId="{D2C9786E-FF0E-44B6-AE7F-A97793EC9264}" type="presOf" srcId="{FF2E5CA8-A838-4B61-B57A-EBD046E78931}" destId="{42A09F84-052F-4AD8-AB17-F1243E0E021C}" srcOrd="0" destOrd="0" presId="urn:microsoft.com/office/officeart/2018/2/layout/IconLabelDescriptionList"/>
    <dgm:cxn modelId="{A81D4875-50A3-4EE7-AFB6-2048C4F02689}" type="presOf" srcId="{050C25E0-5AA2-41FC-AFD2-8D1148D864A3}" destId="{E8615827-F8D7-4003-B632-4F4DD3550F8A}" srcOrd="0" destOrd="0" presId="urn:microsoft.com/office/officeart/2018/2/layout/IconLabelDescriptionList"/>
    <dgm:cxn modelId="{D1F73577-A8F7-45F0-AC3F-86884826109D}" type="presOf" srcId="{1883D54A-A466-4830-BB32-F115D3D0772A}" destId="{E8615827-F8D7-4003-B632-4F4DD3550F8A}" srcOrd="0" destOrd="5" presId="urn:microsoft.com/office/officeart/2018/2/layout/IconLabelDescriptionList"/>
    <dgm:cxn modelId="{EB416977-69A7-482A-A60F-A3B98B913025}" type="presOf" srcId="{31495D24-2DD5-47F5-833B-F637371E523E}" destId="{E8615827-F8D7-4003-B632-4F4DD3550F8A}" srcOrd="0" destOrd="1" presId="urn:microsoft.com/office/officeart/2018/2/layout/IconLabelDescriptionList"/>
    <dgm:cxn modelId="{9F455992-B9D6-4690-8F00-07596E722018}" type="presOf" srcId="{AB1BE38F-82DA-40CD-B606-8AE103FB169F}" destId="{D9297A30-EFFE-4436-BBCE-0BC9F866DB34}" srcOrd="0" destOrd="0" presId="urn:microsoft.com/office/officeart/2018/2/layout/IconLabelDescriptionList"/>
    <dgm:cxn modelId="{C565F1B7-7FD0-4039-BC98-E1AEE87C25DC}" srcId="{FF2E5CA8-A838-4B61-B57A-EBD046E78931}" destId="{31495D24-2DD5-47F5-833B-F637371E523E}" srcOrd="1" destOrd="0" parTransId="{073F8855-E2A8-496C-AAF0-44C919A51782}" sibTransId="{78973FDF-D986-4482-83F6-2FF2ED81F8E1}"/>
    <dgm:cxn modelId="{E8522DC4-7737-42D9-9A9D-0BE4CC9E37D7}" srcId="{FF2E5CA8-A838-4B61-B57A-EBD046E78931}" destId="{1883D54A-A466-4830-BB32-F115D3D0772A}" srcOrd="5" destOrd="0" parTransId="{1F1299AE-179F-4EBD-A716-65B968E79C3F}" sibTransId="{F7C63749-CA06-4157-AEB0-228F507055CC}"/>
    <dgm:cxn modelId="{131131E1-71C9-4500-BED6-115B1B0176EB}" srcId="{FF2E5CA8-A838-4B61-B57A-EBD046E78931}" destId="{1FFF109A-862C-4995-9D8E-E886FD4518FE}" srcOrd="2" destOrd="0" parTransId="{128FE844-D87C-4C65-B0DA-A2145C8CDDB7}" sibTransId="{FDA7F8F3-A249-42DF-9952-7268848AF3A8}"/>
    <dgm:cxn modelId="{4B0919EC-0B59-4C96-AC0B-C19FA259AD54}" type="presOf" srcId="{30FC5B3A-3652-407B-9B2E-C4BEA6CAFAF6}" destId="{E8615827-F8D7-4003-B632-4F4DD3550F8A}" srcOrd="0" destOrd="3" presId="urn:microsoft.com/office/officeart/2018/2/layout/IconLabelDescriptionList"/>
    <dgm:cxn modelId="{060382EE-3022-418B-B70F-B76BB8790A66}" type="presOf" srcId="{F7897230-ABC2-41AF-A3C3-CA709140B3D8}" destId="{E8615827-F8D7-4003-B632-4F4DD3550F8A}" srcOrd="0" destOrd="4" presId="urn:microsoft.com/office/officeart/2018/2/layout/IconLabelDescriptionList"/>
    <dgm:cxn modelId="{7A3B67F3-0A4F-4965-A95B-FA0728D3AD6E}" srcId="{AB1BE38F-82DA-40CD-B606-8AE103FB169F}" destId="{FF2E5CA8-A838-4B61-B57A-EBD046E78931}" srcOrd="1" destOrd="0" parTransId="{CDB429A0-8611-4DF6-ACC8-142E3DD515AC}" sibTransId="{61ACD8D4-8989-47C2-9AAE-A0FB4CB951A7}"/>
    <dgm:cxn modelId="{97A9370C-250F-45B8-B147-E3041894605D}" type="presParOf" srcId="{D9297A30-EFFE-4436-BBCE-0BC9F866DB34}" destId="{E5C0528E-82AF-42B9-A891-CF6A35492F3A}" srcOrd="0" destOrd="0" presId="urn:microsoft.com/office/officeart/2018/2/layout/IconLabelDescriptionList"/>
    <dgm:cxn modelId="{AB6E9D34-A14E-434D-A461-F7DDCB880A55}" type="presParOf" srcId="{E5C0528E-82AF-42B9-A891-CF6A35492F3A}" destId="{71439780-C4EC-4FC6-A900-BF2BF4322AFC}" srcOrd="0" destOrd="0" presId="urn:microsoft.com/office/officeart/2018/2/layout/IconLabelDescriptionList"/>
    <dgm:cxn modelId="{52BCB4B0-D7D8-4EBC-A073-61B49836D5AC}" type="presParOf" srcId="{E5C0528E-82AF-42B9-A891-CF6A35492F3A}" destId="{F1CC8E56-7B50-4360-B724-03138FB7ACA3}" srcOrd="1" destOrd="0" presId="urn:microsoft.com/office/officeart/2018/2/layout/IconLabelDescriptionList"/>
    <dgm:cxn modelId="{7CB035F3-DAF4-4C09-8AA8-78A941D7D248}" type="presParOf" srcId="{E5C0528E-82AF-42B9-A891-CF6A35492F3A}" destId="{07766F68-44C5-481E-AFB3-9C885894832F}" srcOrd="2" destOrd="0" presId="urn:microsoft.com/office/officeart/2018/2/layout/IconLabelDescriptionList"/>
    <dgm:cxn modelId="{AE45ABF6-AAA3-4D2B-8260-6CB92AF5F253}" type="presParOf" srcId="{E5C0528E-82AF-42B9-A891-CF6A35492F3A}" destId="{D29F484C-891B-4200-BD54-F8C7153F418F}" srcOrd="3" destOrd="0" presId="urn:microsoft.com/office/officeart/2018/2/layout/IconLabelDescriptionList"/>
    <dgm:cxn modelId="{6AAE74B6-BBAE-44E3-BC82-7AE50F6BAAC6}" type="presParOf" srcId="{E5C0528E-82AF-42B9-A891-CF6A35492F3A}" destId="{0FBA0284-5E41-4D69-A08C-B28CBB6A6B33}" srcOrd="4" destOrd="0" presId="urn:microsoft.com/office/officeart/2018/2/layout/IconLabelDescriptionList"/>
    <dgm:cxn modelId="{51049374-5FFC-4B33-BE92-627904935F0D}" type="presParOf" srcId="{D9297A30-EFFE-4436-BBCE-0BC9F866DB34}" destId="{46A4436D-EA74-42E7-A966-C0D670182AAB}" srcOrd="1" destOrd="0" presId="urn:microsoft.com/office/officeart/2018/2/layout/IconLabelDescriptionList"/>
    <dgm:cxn modelId="{E33AC3A9-6057-483B-AF4B-D6E248431604}" type="presParOf" srcId="{D9297A30-EFFE-4436-BBCE-0BC9F866DB34}" destId="{707B4711-A53B-4972-8CFC-7B1B6C4270DC}" srcOrd="2" destOrd="0" presId="urn:microsoft.com/office/officeart/2018/2/layout/IconLabelDescriptionList"/>
    <dgm:cxn modelId="{D4382498-84BD-412E-AFD8-112595B51297}" type="presParOf" srcId="{707B4711-A53B-4972-8CFC-7B1B6C4270DC}" destId="{F45560DF-8E19-411C-95D0-68D36718A8F8}" srcOrd="0" destOrd="0" presId="urn:microsoft.com/office/officeart/2018/2/layout/IconLabelDescriptionList"/>
    <dgm:cxn modelId="{34EEC087-6C24-49A0-BB86-9C156A9FF32B}" type="presParOf" srcId="{707B4711-A53B-4972-8CFC-7B1B6C4270DC}" destId="{7BF64FDE-AED8-4966-A72A-59D4EA021C9C}" srcOrd="1" destOrd="0" presId="urn:microsoft.com/office/officeart/2018/2/layout/IconLabelDescriptionList"/>
    <dgm:cxn modelId="{A48067F3-30C0-4B1A-B93E-686EF920D421}" type="presParOf" srcId="{707B4711-A53B-4972-8CFC-7B1B6C4270DC}" destId="{42A09F84-052F-4AD8-AB17-F1243E0E021C}" srcOrd="2" destOrd="0" presId="urn:microsoft.com/office/officeart/2018/2/layout/IconLabelDescriptionList"/>
    <dgm:cxn modelId="{1124706D-3BE2-4030-9BD3-EDD95544B719}" type="presParOf" srcId="{707B4711-A53B-4972-8CFC-7B1B6C4270DC}" destId="{0A1A9AD1-9DCB-46E5-814E-54079E58A84B}" srcOrd="3" destOrd="0" presId="urn:microsoft.com/office/officeart/2018/2/layout/IconLabelDescriptionList"/>
    <dgm:cxn modelId="{BB119081-2D3A-4D9C-AEC8-558D94F6C41E}" type="presParOf" srcId="{707B4711-A53B-4972-8CFC-7B1B6C4270DC}" destId="{E8615827-F8D7-4003-B632-4F4DD3550F8A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91762F-E795-4E07-8C9F-790C3048907C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19A41A5-C8CD-4F1E-8BCD-D53730956C15}">
      <dgm:prSet/>
      <dgm:spPr/>
      <dgm:t>
        <a:bodyPr/>
        <a:lstStyle/>
        <a:p>
          <a:r>
            <a:rPr lang="en-GB"/>
            <a:t>LLMNR/NBT-NS spoofing attack to obtain password hashes</a:t>
          </a:r>
          <a:endParaRPr lang="en-US"/>
        </a:p>
      </dgm:t>
    </dgm:pt>
    <dgm:pt modelId="{9FAAA67B-347E-4D11-8A5C-59F7C080112C}" type="parTrans" cxnId="{74C2374E-F871-42F7-96F0-67E4C0A397F3}">
      <dgm:prSet/>
      <dgm:spPr/>
      <dgm:t>
        <a:bodyPr/>
        <a:lstStyle/>
        <a:p>
          <a:endParaRPr lang="en-US"/>
        </a:p>
      </dgm:t>
    </dgm:pt>
    <dgm:pt modelId="{C5529C83-0FC1-4DF1-A911-A4829E284844}" type="sibTrans" cxnId="{74C2374E-F871-42F7-96F0-67E4C0A397F3}">
      <dgm:prSet/>
      <dgm:spPr/>
      <dgm:t>
        <a:bodyPr/>
        <a:lstStyle/>
        <a:p>
          <a:endParaRPr lang="en-US"/>
        </a:p>
      </dgm:t>
    </dgm:pt>
    <dgm:pt modelId="{527BD2D4-9AE1-45ED-8DC4-03A4B23EB5AF}">
      <dgm:prSet/>
      <dgm:spPr/>
      <dgm:t>
        <a:bodyPr/>
        <a:lstStyle/>
        <a:p>
          <a:r>
            <a:rPr lang="en-GB"/>
            <a:t>Use Hashcat or John the Ripper to extract passwords</a:t>
          </a:r>
          <a:endParaRPr lang="en-US"/>
        </a:p>
      </dgm:t>
    </dgm:pt>
    <dgm:pt modelId="{961B7DEA-46B2-45F2-9938-DAFA3CE9FC53}" type="parTrans" cxnId="{C9450A30-A449-4386-B83F-27C0F30DB22B}">
      <dgm:prSet/>
      <dgm:spPr/>
      <dgm:t>
        <a:bodyPr/>
        <a:lstStyle/>
        <a:p>
          <a:endParaRPr lang="en-US"/>
        </a:p>
      </dgm:t>
    </dgm:pt>
    <dgm:pt modelId="{44421540-3121-4AFF-8538-E61CB9117801}" type="sibTrans" cxnId="{C9450A30-A449-4386-B83F-27C0F30DB22B}">
      <dgm:prSet/>
      <dgm:spPr/>
      <dgm:t>
        <a:bodyPr/>
        <a:lstStyle/>
        <a:p>
          <a:endParaRPr lang="en-US"/>
        </a:p>
      </dgm:t>
    </dgm:pt>
    <dgm:pt modelId="{2DEB4537-2A22-4BE2-9BCC-53CA8B482997}">
      <dgm:prSet/>
      <dgm:spPr/>
      <dgm:t>
        <a:bodyPr/>
        <a:lstStyle/>
        <a:p>
          <a:r>
            <a:rPr lang="en-GB"/>
            <a:t>Metagoofil harvests and downloads usable metadata</a:t>
          </a:r>
          <a:endParaRPr lang="en-US"/>
        </a:p>
      </dgm:t>
    </dgm:pt>
    <dgm:pt modelId="{B48F53DA-0353-4EB6-8F0C-9354271ACFF5}" type="parTrans" cxnId="{BF839014-A86D-4757-ADC8-FC590F873491}">
      <dgm:prSet/>
      <dgm:spPr/>
      <dgm:t>
        <a:bodyPr/>
        <a:lstStyle/>
        <a:p>
          <a:endParaRPr lang="en-US"/>
        </a:p>
      </dgm:t>
    </dgm:pt>
    <dgm:pt modelId="{6E0D02AC-51E9-4594-8CCD-820BBCE0BDF7}" type="sibTrans" cxnId="{BF839014-A86D-4757-ADC8-FC590F873491}">
      <dgm:prSet/>
      <dgm:spPr/>
      <dgm:t>
        <a:bodyPr/>
        <a:lstStyle/>
        <a:p>
          <a:endParaRPr lang="en-US"/>
        </a:p>
      </dgm:t>
    </dgm:pt>
    <dgm:pt modelId="{94FA38A5-3D68-48EE-9A6B-ECA8AB24D020}">
      <dgm:prSet/>
      <dgm:spPr/>
      <dgm:t>
        <a:bodyPr/>
        <a:lstStyle/>
        <a:p>
          <a:r>
            <a:rPr lang="en-GB"/>
            <a:t>Creating payloads with Metasploit framework</a:t>
          </a:r>
          <a:endParaRPr lang="en-US"/>
        </a:p>
      </dgm:t>
    </dgm:pt>
    <dgm:pt modelId="{71053A05-82CF-44B0-A87B-193CC11C38C1}" type="parTrans" cxnId="{5674F6A2-AC8B-4E75-BB38-96CA822C19BC}">
      <dgm:prSet/>
      <dgm:spPr/>
      <dgm:t>
        <a:bodyPr/>
        <a:lstStyle/>
        <a:p>
          <a:endParaRPr lang="en-US"/>
        </a:p>
      </dgm:t>
    </dgm:pt>
    <dgm:pt modelId="{67CC2596-ED83-479B-A836-A33A51E43072}" type="sibTrans" cxnId="{5674F6A2-AC8B-4E75-BB38-96CA822C19BC}">
      <dgm:prSet/>
      <dgm:spPr/>
      <dgm:t>
        <a:bodyPr/>
        <a:lstStyle/>
        <a:p>
          <a:endParaRPr lang="en-US"/>
        </a:p>
      </dgm:t>
    </dgm:pt>
    <dgm:pt modelId="{1F5FEC3E-59D0-4BE7-9DA6-38428E0C8137}">
      <dgm:prSet/>
      <dgm:spPr/>
      <dgm:t>
        <a:bodyPr/>
        <a:lstStyle/>
        <a:p>
          <a:r>
            <a:rPr lang="en-GB"/>
            <a:t>Firewalls will discover them, but they can be encrypted</a:t>
          </a:r>
          <a:endParaRPr lang="en-US"/>
        </a:p>
      </dgm:t>
    </dgm:pt>
    <dgm:pt modelId="{54A27B9B-DA17-4907-AF6F-3F30004FCBFA}" type="parTrans" cxnId="{BB30DAFF-0B89-47A7-98B1-75FCA66D7C4F}">
      <dgm:prSet/>
      <dgm:spPr/>
      <dgm:t>
        <a:bodyPr/>
        <a:lstStyle/>
        <a:p>
          <a:endParaRPr lang="en-US"/>
        </a:p>
      </dgm:t>
    </dgm:pt>
    <dgm:pt modelId="{6DF0B3B2-CDE6-49CF-8AC2-A8F285EABBF7}" type="sibTrans" cxnId="{BB30DAFF-0B89-47A7-98B1-75FCA66D7C4F}">
      <dgm:prSet/>
      <dgm:spPr/>
      <dgm:t>
        <a:bodyPr/>
        <a:lstStyle/>
        <a:p>
          <a:endParaRPr lang="en-US"/>
        </a:p>
      </dgm:t>
    </dgm:pt>
    <dgm:pt modelId="{67CD4339-C50A-4D4D-96B9-BE2631406515}">
      <dgm:prSet/>
      <dgm:spPr/>
      <dgm:t>
        <a:bodyPr/>
        <a:lstStyle/>
        <a:p>
          <a:r>
            <a:rPr lang="en-GB"/>
            <a:t>Hiding files in NTFS file streams and creating backdoors</a:t>
          </a:r>
          <a:endParaRPr lang="en-US"/>
        </a:p>
      </dgm:t>
    </dgm:pt>
    <dgm:pt modelId="{5B495D8B-0F26-436A-8899-2BDC465C6994}" type="parTrans" cxnId="{78BEE054-03FC-4355-91C7-4D7A21586AD5}">
      <dgm:prSet/>
      <dgm:spPr/>
      <dgm:t>
        <a:bodyPr/>
        <a:lstStyle/>
        <a:p>
          <a:endParaRPr lang="en-US"/>
        </a:p>
      </dgm:t>
    </dgm:pt>
    <dgm:pt modelId="{78B8C98A-BB36-4CE9-A49C-E3AC6B97E15E}" type="sibTrans" cxnId="{78BEE054-03FC-4355-91C7-4D7A21586AD5}">
      <dgm:prSet/>
      <dgm:spPr/>
      <dgm:t>
        <a:bodyPr/>
        <a:lstStyle/>
        <a:p>
          <a:endParaRPr lang="en-US"/>
        </a:p>
      </dgm:t>
    </dgm:pt>
    <dgm:pt modelId="{79343149-0B45-4617-9A11-3B439B5F7E15}" type="pres">
      <dgm:prSet presAssocID="{3B91762F-E795-4E07-8C9F-790C3048907C}" presName="linear" presStyleCnt="0">
        <dgm:presLayoutVars>
          <dgm:animLvl val="lvl"/>
          <dgm:resizeHandles val="exact"/>
        </dgm:presLayoutVars>
      </dgm:prSet>
      <dgm:spPr/>
    </dgm:pt>
    <dgm:pt modelId="{7989C298-6F46-4137-95DD-4F3B7AD2849A}" type="pres">
      <dgm:prSet presAssocID="{719A41A5-C8CD-4F1E-8BCD-D53730956C1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9E87FB9-50E2-4C56-8F99-069CDA2E0C20}" type="pres">
      <dgm:prSet presAssocID="{C5529C83-0FC1-4DF1-A911-A4829E284844}" presName="spacer" presStyleCnt="0"/>
      <dgm:spPr/>
    </dgm:pt>
    <dgm:pt modelId="{580F3501-A74B-4529-95F9-059257E2EAF1}" type="pres">
      <dgm:prSet presAssocID="{527BD2D4-9AE1-45ED-8DC4-03A4B23EB5A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52C7214-18F9-498C-A416-9BD86CFB117B}" type="pres">
      <dgm:prSet presAssocID="{44421540-3121-4AFF-8538-E61CB9117801}" presName="spacer" presStyleCnt="0"/>
      <dgm:spPr/>
    </dgm:pt>
    <dgm:pt modelId="{E9649577-3695-4D1B-823F-1338DE926D25}" type="pres">
      <dgm:prSet presAssocID="{2DEB4537-2A22-4BE2-9BCC-53CA8B48299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149E25F-8965-4D30-9DAF-6AB09672C868}" type="pres">
      <dgm:prSet presAssocID="{6E0D02AC-51E9-4594-8CCD-820BBCE0BDF7}" presName="spacer" presStyleCnt="0"/>
      <dgm:spPr/>
    </dgm:pt>
    <dgm:pt modelId="{EE85FCFB-455B-4D7B-BF91-447B41AC7BF5}" type="pres">
      <dgm:prSet presAssocID="{94FA38A5-3D68-48EE-9A6B-ECA8AB24D02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0911DF8-9006-4B28-81CF-5496DDA998E7}" type="pres">
      <dgm:prSet presAssocID="{67CC2596-ED83-479B-A836-A33A51E43072}" presName="spacer" presStyleCnt="0"/>
      <dgm:spPr/>
    </dgm:pt>
    <dgm:pt modelId="{1751E3C4-0027-4C83-8211-C3495E5F6999}" type="pres">
      <dgm:prSet presAssocID="{1F5FEC3E-59D0-4BE7-9DA6-38428E0C813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0AC8BBC-40C4-44A7-8976-CA9DC87FCB26}" type="pres">
      <dgm:prSet presAssocID="{6DF0B3B2-CDE6-49CF-8AC2-A8F285EABBF7}" presName="spacer" presStyleCnt="0"/>
      <dgm:spPr/>
    </dgm:pt>
    <dgm:pt modelId="{0B7AF55D-A161-48CA-B5AF-0D81AF7142D7}" type="pres">
      <dgm:prSet presAssocID="{67CD4339-C50A-4D4D-96B9-BE263140651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F839014-A86D-4757-ADC8-FC590F873491}" srcId="{3B91762F-E795-4E07-8C9F-790C3048907C}" destId="{2DEB4537-2A22-4BE2-9BCC-53CA8B482997}" srcOrd="2" destOrd="0" parTransId="{B48F53DA-0353-4EB6-8F0C-9354271ACFF5}" sibTransId="{6E0D02AC-51E9-4594-8CCD-820BBCE0BDF7}"/>
    <dgm:cxn modelId="{80EBBD1D-2E88-44D5-8770-6DEE5C1D502D}" type="presOf" srcId="{719A41A5-C8CD-4F1E-8BCD-D53730956C15}" destId="{7989C298-6F46-4137-95DD-4F3B7AD2849A}" srcOrd="0" destOrd="0" presId="urn:microsoft.com/office/officeart/2005/8/layout/vList2"/>
    <dgm:cxn modelId="{970E1D26-CBB9-488B-AA8B-C6EFABE4AEE1}" type="presOf" srcId="{67CD4339-C50A-4D4D-96B9-BE2631406515}" destId="{0B7AF55D-A161-48CA-B5AF-0D81AF7142D7}" srcOrd="0" destOrd="0" presId="urn:microsoft.com/office/officeart/2005/8/layout/vList2"/>
    <dgm:cxn modelId="{C9450A30-A449-4386-B83F-27C0F30DB22B}" srcId="{3B91762F-E795-4E07-8C9F-790C3048907C}" destId="{527BD2D4-9AE1-45ED-8DC4-03A4B23EB5AF}" srcOrd="1" destOrd="0" parTransId="{961B7DEA-46B2-45F2-9938-DAFA3CE9FC53}" sibTransId="{44421540-3121-4AFF-8538-E61CB9117801}"/>
    <dgm:cxn modelId="{6ED2203A-81EF-4CAC-8334-3D5047FB1695}" type="presOf" srcId="{3B91762F-E795-4E07-8C9F-790C3048907C}" destId="{79343149-0B45-4617-9A11-3B439B5F7E15}" srcOrd="0" destOrd="0" presId="urn:microsoft.com/office/officeart/2005/8/layout/vList2"/>
    <dgm:cxn modelId="{74C2374E-F871-42F7-96F0-67E4C0A397F3}" srcId="{3B91762F-E795-4E07-8C9F-790C3048907C}" destId="{719A41A5-C8CD-4F1E-8BCD-D53730956C15}" srcOrd="0" destOrd="0" parTransId="{9FAAA67B-347E-4D11-8A5C-59F7C080112C}" sibTransId="{C5529C83-0FC1-4DF1-A911-A4829E284844}"/>
    <dgm:cxn modelId="{78BEE054-03FC-4355-91C7-4D7A21586AD5}" srcId="{3B91762F-E795-4E07-8C9F-790C3048907C}" destId="{67CD4339-C50A-4D4D-96B9-BE2631406515}" srcOrd="5" destOrd="0" parTransId="{5B495D8B-0F26-436A-8899-2BDC465C6994}" sibTransId="{78B8C98A-BB36-4CE9-A49C-E3AC6B97E15E}"/>
    <dgm:cxn modelId="{5FC43555-A3AE-4F0A-B305-E8D2009AEB18}" type="presOf" srcId="{527BD2D4-9AE1-45ED-8DC4-03A4B23EB5AF}" destId="{580F3501-A74B-4529-95F9-059257E2EAF1}" srcOrd="0" destOrd="0" presId="urn:microsoft.com/office/officeart/2005/8/layout/vList2"/>
    <dgm:cxn modelId="{4D694B92-FFBA-4C21-BC7C-2619989E1888}" type="presOf" srcId="{94FA38A5-3D68-48EE-9A6B-ECA8AB24D020}" destId="{EE85FCFB-455B-4D7B-BF91-447B41AC7BF5}" srcOrd="0" destOrd="0" presId="urn:microsoft.com/office/officeart/2005/8/layout/vList2"/>
    <dgm:cxn modelId="{5674F6A2-AC8B-4E75-BB38-96CA822C19BC}" srcId="{3B91762F-E795-4E07-8C9F-790C3048907C}" destId="{94FA38A5-3D68-48EE-9A6B-ECA8AB24D020}" srcOrd="3" destOrd="0" parTransId="{71053A05-82CF-44B0-A87B-193CC11C38C1}" sibTransId="{67CC2596-ED83-479B-A836-A33A51E43072}"/>
    <dgm:cxn modelId="{9A8CDCC1-FFDB-4778-AFC1-D4A8507071DD}" type="presOf" srcId="{2DEB4537-2A22-4BE2-9BCC-53CA8B482997}" destId="{E9649577-3695-4D1B-823F-1338DE926D25}" srcOrd="0" destOrd="0" presId="urn:microsoft.com/office/officeart/2005/8/layout/vList2"/>
    <dgm:cxn modelId="{25B681D1-05B3-4BCC-894A-201D4D3608E7}" type="presOf" srcId="{1F5FEC3E-59D0-4BE7-9DA6-38428E0C8137}" destId="{1751E3C4-0027-4C83-8211-C3495E5F6999}" srcOrd="0" destOrd="0" presId="urn:microsoft.com/office/officeart/2005/8/layout/vList2"/>
    <dgm:cxn modelId="{BB30DAFF-0B89-47A7-98B1-75FCA66D7C4F}" srcId="{3B91762F-E795-4E07-8C9F-790C3048907C}" destId="{1F5FEC3E-59D0-4BE7-9DA6-38428E0C8137}" srcOrd="4" destOrd="0" parTransId="{54A27B9B-DA17-4907-AF6F-3F30004FCBFA}" sibTransId="{6DF0B3B2-CDE6-49CF-8AC2-A8F285EABBF7}"/>
    <dgm:cxn modelId="{9EA3C4D2-C9D1-4E11-84CA-3D2687477336}" type="presParOf" srcId="{79343149-0B45-4617-9A11-3B439B5F7E15}" destId="{7989C298-6F46-4137-95DD-4F3B7AD2849A}" srcOrd="0" destOrd="0" presId="urn:microsoft.com/office/officeart/2005/8/layout/vList2"/>
    <dgm:cxn modelId="{0A939A9F-7021-4D36-8856-F9825B0C0346}" type="presParOf" srcId="{79343149-0B45-4617-9A11-3B439B5F7E15}" destId="{09E87FB9-50E2-4C56-8F99-069CDA2E0C20}" srcOrd="1" destOrd="0" presId="urn:microsoft.com/office/officeart/2005/8/layout/vList2"/>
    <dgm:cxn modelId="{37D89B8F-0658-4D44-9137-B36CBFE03BF1}" type="presParOf" srcId="{79343149-0B45-4617-9A11-3B439B5F7E15}" destId="{580F3501-A74B-4529-95F9-059257E2EAF1}" srcOrd="2" destOrd="0" presId="urn:microsoft.com/office/officeart/2005/8/layout/vList2"/>
    <dgm:cxn modelId="{EF792EED-4EF4-476C-82E6-5CD7DCC2091A}" type="presParOf" srcId="{79343149-0B45-4617-9A11-3B439B5F7E15}" destId="{E52C7214-18F9-498C-A416-9BD86CFB117B}" srcOrd="3" destOrd="0" presId="urn:microsoft.com/office/officeart/2005/8/layout/vList2"/>
    <dgm:cxn modelId="{86D714B0-B570-4368-BA4A-26A0D15BE0BB}" type="presParOf" srcId="{79343149-0B45-4617-9A11-3B439B5F7E15}" destId="{E9649577-3695-4D1B-823F-1338DE926D25}" srcOrd="4" destOrd="0" presId="urn:microsoft.com/office/officeart/2005/8/layout/vList2"/>
    <dgm:cxn modelId="{EA8A2DAB-60B1-4253-80A1-46B499C940EB}" type="presParOf" srcId="{79343149-0B45-4617-9A11-3B439B5F7E15}" destId="{0149E25F-8965-4D30-9DAF-6AB09672C868}" srcOrd="5" destOrd="0" presId="urn:microsoft.com/office/officeart/2005/8/layout/vList2"/>
    <dgm:cxn modelId="{80834880-1C53-4A54-B0EE-BB9E3E0CEE7B}" type="presParOf" srcId="{79343149-0B45-4617-9A11-3B439B5F7E15}" destId="{EE85FCFB-455B-4D7B-BF91-447B41AC7BF5}" srcOrd="6" destOrd="0" presId="urn:microsoft.com/office/officeart/2005/8/layout/vList2"/>
    <dgm:cxn modelId="{00D55A3A-3918-49F2-8B3F-C579D7D306C5}" type="presParOf" srcId="{79343149-0B45-4617-9A11-3B439B5F7E15}" destId="{F0911DF8-9006-4B28-81CF-5496DDA998E7}" srcOrd="7" destOrd="0" presId="urn:microsoft.com/office/officeart/2005/8/layout/vList2"/>
    <dgm:cxn modelId="{FBFCA433-6025-4881-8563-8E83A149A0B5}" type="presParOf" srcId="{79343149-0B45-4617-9A11-3B439B5F7E15}" destId="{1751E3C4-0027-4C83-8211-C3495E5F6999}" srcOrd="8" destOrd="0" presId="urn:microsoft.com/office/officeart/2005/8/layout/vList2"/>
    <dgm:cxn modelId="{265E5DE0-56DF-43E9-8142-B73D2202A58E}" type="presParOf" srcId="{79343149-0B45-4617-9A11-3B439B5F7E15}" destId="{60AC8BBC-40C4-44A7-8976-CA9DC87FCB26}" srcOrd="9" destOrd="0" presId="urn:microsoft.com/office/officeart/2005/8/layout/vList2"/>
    <dgm:cxn modelId="{46B86DDF-3CC7-4CBD-8518-CA534B1D3190}" type="presParOf" srcId="{79343149-0B45-4617-9A11-3B439B5F7E15}" destId="{0B7AF55D-A161-48CA-B5AF-0D81AF7142D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439780-C4EC-4FC6-A900-BF2BF4322AFC}">
      <dsp:nvSpPr>
        <dsp:cNvPr id="0" name=""/>
        <dsp:cNvSpPr/>
      </dsp:nvSpPr>
      <dsp:spPr>
        <a:xfrm>
          <a:off x="559815" y="32220"/>
          <a:ext cx="1510523" cy="14890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66F68-44C5-481E-AFB3-9C885894832F}">
      <dsp:nvSpPr>
        <dsp:cNvPr id="0" name=""/>
        <dsp:cNvSpPr/>
      </dsp:nvSpPr>
      <dsp:spPr>
        <a:xfrm>
          <a:off x="559815" y="1713534"/>
          <a:ext cx="4315781" cy="63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500" kern="1200" dirty="0"/>
            <a:t>Network is active</a:t>
          </a:r>
          <a:endParaRPr lang="en-US" sz="3500" kern="1200" dirty="0"/>
        </a:p>
      </dsp:txBody>
      <dsp:txXfrm>
        <a:off x="559815" y="1713534"/>
        <a:ext cx="4315781" cy="638169"/>
      </dsp:txXfrm>
    </dsp:sp>
    <dsp:sp modelId="{0FBA0284-5E41-4D69-A08C-B28CBB6A6B33}">
      <dsp:nvSpPr>
        <dsp:cNvPr id="0" name=""/>
        <dsp:cNvSpPr/>
      </dsp:nvSpPr>
      <dsp:spPr>
        <a:xfrm>
          <a:off x="559815" y="2441122"/>
          <a:ext cx="4315781" cy="2062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5560DF-8E19-411C-95D0-68D36718A8F8}">
      <dsp:nvSpPr>
        <dsp:cNvPr id="0" name=""/>
        <dsp:cNvSpPr/>
      </dsp:nvSpPr>
      <dsp:spPr>
        <a:xfrm>
          <a:off x="5630858" y="32220"/>
          <a:ext cx="1510523" cy="14890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09F84-052F-4AD8-AB17-F1243E0E021C}">
      <dsp:nvSpPr>
        <dsp:cNvPr id="0" name=""/>
        <dsp:cNvSpPr/>
      </dsp:nvSpPr>
      <dsp:spPr>
        <a:xfrm>
          <a:off x="5630858" y="1713534"/>
          <a:ext cx="4315781" cy="63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500" kern="1200" dirty="0"/>
            <a:t>Hosts are Vulnerable</a:t>
          </a:r>
          <a:endParaRPr lang="en-US" sz="3500" kern="1200" dirty="0"/>
        </a:p>
      </dsp:txBody>
      <dsp:txXfrm>
        <a:off x="5630858" y="1713534"/>
        <a:ext cx="4315781" cy="638169"/>
      </dsp:txXfrm>
    </dsp:sp>
    <dsp:sp modelId="{E8615827-F8D7-4003-B632-4F4DD3550F8A}">
      <dsp:nvSpPr>
        <dsp:cNvPr id="0" name=""/>
        <dsp:cNvSpPr/>
      </dsp:nvSpPr>
      <dsp:spPr>
        <a:xfrm>
          <a:off x="5630858" y="2441122"/>
          <a:ext cx="4315781" cy="2062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Firewalls have been turned off</a:t>
          </a:r>
          <a:endParaRPr lang="en-US" sz="17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Automatic updates turned off</a:t>
          </a:r>
          <a:endParaRPr lang="en-US" sz="17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Antivirus turned off</a:t>
          </a:r>
          <a:endParaRPr lang="en-US" sz="17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SSH and FTP setup with weak logins and anonymous authentication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Weak password policies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SMBv1 Enabled</a:t>
          </a:r>
          <a:endParaRPr lang="en-US" sz="1700" kern="1200"/>
        </a:p>
      </dsp:txBody>
      <dsp:txXfrm>
        <a:off x="5630858" y="2441122"/>
        <a:ext cx="4315781" cy="20620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89C298-6F46-4137-95DD-4F3B7AD2849A}">
      <dsp:nvSpPr>
        <dsp:cNvPr id="0" name=""/>
        <dsp:cNvSpPr/>
      </dsp:nvSpPr>
      <dsp:spPr>
        <a:xfrm>
          <a:off x="0" y="2068"/>
          <a:ext cx="6167245" cy="875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LLMNR/NBT-NS spoofing attack to obtain password hashes</a:t>
          </a:r>
          <a:endParaRPr lang="en-US" sz="2200" kern="1200"/>
        </a:p>
      </dsp:txBody>
      <dsp:txXfrm>
        <a:off x="42722" y="44790"/>
        <a:ext cx="6081801" cy="789716"/>
      </dsp:txXfrm>
    </dsp:sp>
    <dsp:sp modelId="{580F3501-A74B-4529-95F9-059257E2EAF1}">
      <dsp:nvSpPr>
        <dsp:cNvPr id="0" name=""/>
        <dsp:cNvSpPr/>
      </dsp:nvSpPr>
      <dsp:spPr>
        <a:xfrm>
          <a:off x="0" y="940588"/>
          <a:ext cx="6167245" cy="8751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Hashcat or John the Ripper to extract passwords</a:t>
          </a:r>
          <a:endParaRPr lang="en-US" sz="2200" kern="1200"/>
        </a:p>
      </dsp:txBody>
      <dsp:txXfrm>
        <a:off x="42722" y="983310"/>
        <a:ext cx="6081801" cy="789716"/>
      </dsp:txXfrm>
    </dsp:sp>
    <dsp:sp modelId="{E9649577-3695-4D1B-823F-1338DE926D25}">
      <dsp:nvSpPr>
        <dsp:cNvPr id="0" name=""/>
        <dsp:cNvSpPr/>
      </dsp:nvSpPr>
      <dsp:spPr>
        <a:xfrm>
          <a:off x="0" y="1879109"/>
          <a:ext cx="6167245" cy="8751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Metagoofil harvests and downloads usable metadata</a:t>
          </a:r>
          <a:endParaRPr lang="en-US" sz="2200" kern="1200"/>
        </a:p>
      </dsp:txBody>
      <dsp:txXfrm>
        <a:off x="42722" y="1921831"/>
        <a:ext cx="6081801" cy="789716"/>
      </dsp:txXfrm>
    </dsp:sp>
    <dsp:sp modelId="{EE85FCFB-455B-4D7B-BF91-447B41AC7BF5}">
      <dsp:nvSpPr>
        <dsp:cNvPr id="0" name=""/>
        <dsp:cNvSpPr/>
      </dsp:nvSpPr>
      <dsp:spPr>
        <a:xfrm>
          <a:off x="0" y="2817629"/>
          <a:ext cx="6167245" cy="8751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Creating payloads with Metasploit framework</a:t>
          </a:r>
          <a:endParaRPr lang="en-US" sz="2200" kern="1200"/>
        </a:p>
      </dsp:txBody>
      <dsp:txXfrm>
        <a:off x="42722" y="2860351"/>
        <a:ext cx="6081801" cy="789716"/>
      </dsp:txXfrm>
    </dsp:sp>
    <dsp:sp modelId="{1751E3C4-0027-4C83-8211-C3495E5F6999}">
      <dsp:nvSpPr>
        <dsp:cNvPr id="0" name=""/>
        <dsp:cNvSpPr/>
      </dsp:nvSpPr>
      <dsp:spPr>
        <a:xfrm>
          <a:off x="0" y="3756149"/>
          <a:ext cx="6167245" cy="8751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Firewalls will discover them, but they can be encrypted</a:t>
          </a:r>
          <a:endParaRPr lang="en-US" sz="2200" kern="1200"/>
        </a:p>
      </dsp:txBody>
      <dsp:txXfrm>
        <a:off x="42722" y="3798871"/>
        <a:ext cx="6081801" cy="789716"/>
      </dsp:txXfrm>
    </dsp:sp>
    <dsp:sp modelId="{0B7AF55D-A161-48CA-B5AF-0D81AF7142D7}">
      <dsp:nvSpPr>
        <dsp:cNvPr id="0" name=""/>
        <dsp:cNvSpPr/>
      </dsp:nvSpPr>
      <dsp:spPr>
        <a:xfrm>
          <a:off x="0" y="4694669"/>
          <a:ext cx="6167245" cy="875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Hiding files in NTFS file streams and creating backdoors</a:t>
          </a:r>
          <a:endParaRPr lang="en-US" sz="2200" kern="1200"/>
        </a:p>
      </dsp:txBody>
      <dsp:txXfrm>
        <a:off x="42722" y="4737391"/>
        <a:ext cx="6081801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F748D6-3300-486D-91EF-E94B34CF5578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3E6F8C-60C5-4A33-A0DF-F6223F164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958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E6F8C-60C5-4A33-A0DF-F6223F1643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084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E6F8C-60C5-4A33-A0DF-F6223F1643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483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86FD4-3C9F-D7DB-9584-94A91AA9B7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89053-257D-B088-B466-ABED00F3AF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89ABB-91D1-0D4F-D72C-0FF61EB8F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905A3-B965-622E-FDBD-8CEBB2891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BD606-DEFA-C6B1-E722-B967B4600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33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A3EE5-887D-940B-EAD8-63665E646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B608B-8705-AD27-7A8F-BEEC90A2C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092CB-1B5F-1A24-5446-9BC06CD5F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62580-9CA8-85D0-4A2D-B5A022642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18750-5942-0B6A-F19E-B95F155F0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180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9F66B-6DBC-0C2C-D22B-73892FA3C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4B6237-CC93-E599-16FB-658762CFA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F504E-E597-7032-DDDC-CC5E14CAA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DE993-6DF0-2249-A84F-FC88A2F50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492F3-C520-AA3F-D7E8-67D85F980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181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58297-8946-43BD-0811-5F6886B3B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54DA5-2911-C149-90EF-DC94AD9BD3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E27BED-1D86-0284-00D7-1F0BC28C1E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C48B8-4F0E-3127-C8D9-04CEBEB0A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890F9-AFD7-663A-A237-A4F874300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31E66-2019-4A6F-2095-94361DDE9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126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AF363-8A29-5FB8-9D1C-1E4431C16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CDE9FA-5447-70C4-E248-0650CB0E4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1CAB9-B47D-4C12-B674-A0214310FF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F8E6CC-05B3-E84F-09D9-4019ADA248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242535-3E32-E1AA-F195-0CFD9D64A4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8BA137-1455-8E0C-D76A-A4A3E9021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4EBBD0-D265-C8BB-804B-0DD4941CD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F9A9B-009E-8EAB-A761-AC5E89BDE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514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2783C-E57A-E16E-A0ED-63C19EBC4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1AD563-15C2-26E4-7B68-0F5043803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E1150D-CE51-3820-7271-23F427ED0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936B8C-BE5E-ED85-7FD2-6C7189E8C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047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639F3C-17D3-BCED-8B78-AB49B7AA7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B529B3-095A-1549-C6D7-363E24EA5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69E89-7839-A6B4-7DD1-6146C9D05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3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1EE0F-11DB-4B7F-A320-A4F6A1CE5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6FC92-29ED-BC81-8810-C4C9D6AF1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0B7E88-8349-A20A-80FD-BB5F20DB9C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156B1C-3B66-F0EA-97E0-569C3E2B5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627B7A-9522-B25A-52A3-ABB63839A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2DB343-4FCB-B5F2-C799-BA0159E49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151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AA593-2D14-35E1-E449-7B031326B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8F329-A4FF-C019-2D93-D67638983E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D760FA-053F-79B5-9869-40F6BD9920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3B742-0CE1-1B6E-4E8E-0C9F12D22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05A280-91E4-F933-A0AD-CF81E10A2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F8351B-82A4-213B-4425-2A80E9FF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276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69932-F3ED-EA44-2A7B-61C8432FB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882139-DA44-A1D6-4ED2-861A0CE9E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DEBA9-9430-9BCC-A1E5-40885933E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4C1AB-27B4-EB10-ECD3-29822810D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E9E367-2215-DAE6-5BF2-2F2C016D3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91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A50B8D-CB07-8A09-5768-3D9A734239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455ED-3B11-5388-9410-F0BDE8949F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2FCC9-97A2-820C-14EC-51C3D2175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BCEDC-565B-9F8E-7B0F-EF8AF647C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0E379-037A-A9B2-BE53-A860A5E59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57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C98564-F0A1-7440-51B0-1646E8AF0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BA325E-0110-68AE-61D5-CCD877A9A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72C1E-AB39-093C-94B4-66B51948A4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823183-9605-4025-B9F8-ACF3D22AD2D0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B979EA-2056-E991-1E93-78A60D3FFC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46E2D5-623A-3CA8-033D-ACE458A5EA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A13069-C133-4531-86A5-D7E6FFD1E3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28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Green Lock In A 3D Electronic System">
            <a:extLst>
              <a:ext uri="{FF2B5EF4-FFF2-40B4-BE49-F238E27FC236}">
                <a16:creationId xmlns:a16="http://schemas.microsoft.com/office/drawing/2014/main" id="{1AD64D4A-E090-7382-BEB0-4B903A79F8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3BEC4-2EBA-D570-E27A-413A4A5EA3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Information Gathering, Identifying Vulnerabilities, and Securing a Virtual Network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707C7-42E4-9283-BED5-334A8DD50C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Lee Canning</a:t>
            </a:r>
          </a:p>
          <a:p>
            <a:r>
              <a:rPr lang="en-GB">
                <a:solidFill>
                  <a:srgbClr val="FFFFFF"/>
                </a:solidFill>
              </a:rPr>
              <a:t>ACCB6000 – Advanced CyberSecurity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777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Activity1_Pres_vid">
            <a:hlinkClick r:id="" action="ppaction://media"/>
            <a:extLst>
              <a:ext uri="{FF2B5EF4-FFF2-40B4-BE49-F238E27FC236}">
                <a16:creationId xmlns:a16="http://schemas.microsoft.com/office/drawing/2014/main" id="{EA149878-1B8E-B526-3F97-019EB2AD28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40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29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F1CBB-4AB4-82B3-51D3-6557A9F36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1. Network Setup: Outcome/Findings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2" name="Content Placeholder 2">
            <a:extLst>
              <a:ext uri="{FF2B5EF4-FFF2-40B4-BE49-F238E27FC236}">
                <a16:creationId xmlns:a16="http://schemas.microsoft.com/office/drawing/2014/main" id="{DC0108FA-00AD-1AA4-143D-9265DAF2F0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103520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C127693-3F23-6275-FE8A-B58DE8FC0620}"/>
              </a:ext>
            </a:extLst>
          </p:cNvPr>
          <p:cNvSpPr txBox="1"/>
          <p:nvPr/>
        </p:nvSpPr>
        <p:spPr>
          <a:xfrm>
            <a:off x="1285592" y="4128381"/>
            <a:ext cx="34222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Domain ACCB created</a:t>
            </a:r>
          </a:p>
          <a:p>
            <a:r>
              <a:rPr lang="en-GB" dirty="0"/>
              <a:t>DHCP running</a:t>
            </a:r>
          </a:p>
          <a:p>
            <a:r>
              <a:rPr lang="en-GB" dirty="0"/>
              <a:t>All hosts can ping each other</a:t>
            </a:r>
          </a:p>
          <a:p>
            <a:r>
              <a:rPr lang="en-GB" dirty="0"/>
              <a:t>DNS &amp; Active Directory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504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ctivity2_Pres_vid">
            <a:hlinkClick r:id="" action="ppaction://media"/>
            <a:extLst>
              <a:ext uri="{FF2B5EF4-FFF2-40B4-BE49-F238E27FC236}">
                <a16:creationId xmlns:a16="http://schemas.microsoft.com/office/drawing/2014/main" id="{FBE8493F-E7CA-B99E-E4EA-10FE42F04E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504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769E1-D47E-47BB-7B42-8A91F8ADF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10844587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2. Information Gathering: Outcome/Findings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1EB5006-C56D-7192-FD4A-2027E7650A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101680"/>
              </p:ext>
            </p:extLst>
          </p:nvPr>
        </p:nvGraphicFramePr>
        <p:xfrm>
          <a:off x="432225" y="1977591"/>
          <a:ext cx="11327549" cy="44295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0202">
                  <a:extLst>
                    <a:ext uri="{9D8B030D-6E8A-4147-A177-3AD203B41FA5}">
                      <a16:colId xmlns:a16="http://schemas.microsoft.com/office/drawing/2014/main" val="408761923"/>
                    </a:ext>
                  </a:extLst>
                </a:gridCol>
                <a:gridCol w="5557347">
                  <a:extLst>
                    <a:ext uri="{9D8B030D-6E8A-4147-A177-3AD203B41FA5}">
                      <a16:colId xmlns:a16="http://schemas.microsoft.com/office/drawing/2014/main" val="4157654048"/>
                    </a:ext>
                  </a:extLst>
                </a:gridCol>
              </a:tblGrid>
              <a:tr h="507432">
                <a:tc>
                  <a:txBody>
                    <a:bodyPr/>
                    <a:lstStyle/>
                    <a:p>
                      <a:r>
                        <a:rPr lang="en-GB" sz="2400"/>
                        <a:t>Outcome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Relevance</a:t>
                      </a:r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2497528287"/>
                  </a:ext>
                </a:extLst>
              </a:tr>
              <a:tr h="507432">
                <a:tc>
                  <a:txBody>
                    <a:bodyPr/>
                    <a:lstStyle/>
                    <a:p>
                      <a:r>
                        <a:rPr lang="en-GB" sz="2400"/>
                        <a:t>Discover hosts on network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Identify potential targets</a:t>
                      </a:r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503603901"/>
                  </a:ext>
                </a:extLst>
              </a:tr>
              <a:tr h="507432">
                <a:tc>
                  <a:txBody>
                    <a:bodyPr/>
                    <a:lstStyle/>
                    <a:p>
                      <a:r>
                        <a:rPr lang="en-GB" sz="2400"/>
                        <a:t>Find authoritative name server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Holds A, MX, TXT records etc</a:t>
                      </a:r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2965271864"/>
                  </a:ext>
                </a:extLst>
              </a:tr>
              <a:tr h="5074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Enumerated subdomains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Expose new attack surfaces</a:t>
                      </a:r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603232944"/>
                  </a:ext>
                </a:extLst>
              </a:tr>
              <a:tr h="8775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Sent and captured SYN/ACK/RST packets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Provides info on ports/status</a:t>
                      </a:r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2772327422"/>
                  </a:ext>
                </a:extLst>
              </a:tr>
              <a:tr h="5074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Discover hosts with recon-ng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186077546"/>
                  </a:ext>
                </a:extLst>
              </a:tr>
              <a:tr h="5074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Discovered open/hostile ports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1410453808"/>
                  </a:ext>
                </a:extLst>
              </a:tr>
              <a:tr h="5074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/>
                        <a:t>SMBv1 is running</a:t>
                      </a:r>
                    </a:p>
                  </a:txBody>
                  <a:tcPr marL="100304" marR="100304" marT="50152" marB="50152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Outdated – poses serious risk</a:t>
                      </a:r>
                    </a:p>
                  </a:txBody>
                  <a:tcPr marL="100304" marR="100304" marT="50152" marB="50152"/>
                </a:tc>
                <a:extLst>
                  <a:ext uri="{0D108BD9-81ED-4DB2-BD59-A6C34878D82A}">
                    <a16:rowId xmlns:a16="http://schemas.microsoft.com/office/drawing/2014/main" val="36299988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045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ctivity3_Pres_vid">
            <a:hlinkClick r:id="" action="ppaction://media"/>
            <a:extLst>
              <a:ext uri="{FF2B5EF4-FFF2-40B4-BE49-F238E27FC236}">
                <a16:creationId xmlns:a16="http://schemas.microsoft.com/office/drawing/2014/main" id="{43728C34-05A6-7803-EA91-2A58932883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044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Digital financial graph">
            <a:extLst>
              <a:ext uri="{FF2B5EF4-FFF2-40B4-BE49-F238E27FC236}">
                <a16:creationId xmlns:a16="http://schemas.microsoft.com/office/drawing/2014/main" id="{EC95B68D-E58B-BCC7-2F80-855AEA4A22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97" r="5592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0379D-A717-E629-0536-7D945D663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700" dirty="0"/>
              <a:t>3. Vulnerability Assessment: Outcome/Findings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09B09590-5EA0-72C2-6E85-21DD4C97A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Nessus: Feature-rich vulnerability scanner</a:t>
            </a:r>
          </a:p>
          <a:p>
            <a:r>
              <a:rPr lang="en-GB" sz="2000"/>
              <a:t>Nmap NSE scripts: Powerful extension of functionality</a:t>
            </a:r>
          </a:p>
          <a:p>
            <a:r>
              <a:rPr lang="en-GB" sz="2000"/>
              <a:t>Scanning &amp; enumeration tools to find vulnerabilities</a:t>
            </a:r>
          </a:p>
          <a:p>
            <a:r>
              <a:rPr lang="en-GB" sz="2000"/>
              <a:t>Consider risk level and plan mitigation</a:t>
            </a:r>
          </a:p>
          <a:p>
            <a:r>
              <a:rPr lang="en-GB" sz="2000"/>
              <a:t>Use reporting features to prioritise and organise.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5527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ctivity4_Pres_vidV3">
            <a:hlinkClick r:id="" action="ppaction://media"/>
            <a:extLst>
              <a:ext uri="{FF2B5EF4-FFF2-40B4-BE49-F238E27FC236}">
                <a16:creationId xmlns:a16="http://schemas.microsoft.com/office/drawing/2014/main" id="{86A45911-2DB9-8CC2-342D-21DDA13D0B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067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79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1" name="Picture 60" descr="Computer script on a screen">
            <a:extLst>
              <a:ext uri="{FF2B5EF4-FFF2-40B4-BE49-F238E27FC236}">
                <a16:creationId xmlns:a16="http://schemas.microsoft.com/office/drawing/2014/main" id="{E2F2168A-DAAA-1748-ABAB-7A7393E8825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017" b="8713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F9203F-12C8-718C-BE1E-F1E5697B8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4. Exploiting the Network: Outcome/Findings</a:t>
            </a:r>
          </a:p>
        </p:txBody>
      </p:sp>
      <p:graphicFrame>
        <p:nvGraphicFramePr>
          <p:cNvPr id="82" name="Content Placeholder 2">
            <a:extLst>
              <a:ext uri="{FF2B5EF4-FFF2-40B4-BE49-F238E27FC236}">
                <a16:creationId xmlns:a16="http://schemas.microsoft.com/office/drawing/2014/main" id="{516DA30F-C1E4-FB07-16FF-9EC3884A42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7186773"/>
              </p:ext>
            </p:extLst>
          </p:nvPr>
        </p:nvGraphicFramePr>
        <p:xfrm>
          <a:off x="5186552" y="557189"/>
          <a:ext cx="6167246" cy="5571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214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40447-0E53-0EE0-40AF-8001BEB5D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Overall Vulnerabilities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48867C-D96E-AC4D-3D97-57E23CCF41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0506224"/>
              </p:ext>
            </p:extLst>
          </p:nvPr>
        </p:nvGraphicFramePr>
        <p:xfrm>
          <a:off x="897084" y="2348161"/>
          <a:ext cx="10397832" cy="38288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10431">
                  <a:extLst>
                    <a:ext uri="{9D8B030D-6E8A-4147-A177-3AD203B41FA5}">
                      <a16:colId xmlns:a16="http://schemas.microsoft.com/office/drawing/2014/main" val="2098658843"/>
                    </a:ext>
                  </a:extLst>
                </a:gridCol>
                <a:gridCol w="5787401">
                  <a:extLst>
                    <a:ext uri="{9D8B030D-6E8A-4147-A177-3AD203B41FA5}">
                      <a16:colId xmlns:a16="http://schemas.microsoft.com/office/drawing/2014/main" val="675252916"/>
                    </a:ext>
                  </a:extLst>
                </a:gridCol>
              </a:tblGrid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Vulnerability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Risk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4081715240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SMBv1 is enabled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Outdated protocol with weak encryption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497142105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Firewalls disabled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Increases attack surface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3756171348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Antivirus disabled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Compromises system integrity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2558554635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Auto Updates disabled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Exposure to known vulnerabilities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2042297066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Weak Password Policies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Risk of access through brute force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436449144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SSH configured with weak settings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Susceptible to brute force attacks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366528811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FTP anonymous login enabled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Potential for data leakage or malicious modifications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1777756662"/>
                  </a:ext>
                </a:extLst>
              </a:tr>
              <a:tr h="425423">
                <a:tc>
                  <a:txBody>
                    <a:bodyPr/>
                    <a:lstStyle/>
                    <a:p>
                      <a:r>
                        <a:rPr lang="en-GB" sz="1900"/>
                        <a:t>RDP insecurely enabled</a:t>
                      </a:r>
                    </a:p>
                  </a:txBody>
                  <a:tcPr marL="98557" marR="98557" marT="49278" marB="4927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Exposure to brute force attacks</a:t>
                      </a:r>
                    </a:p>
                  </a:txBody>
                  <a:tcPr marL="98557" marR="98557" marT="49278" marB="49278"/>
                </a:tc>
                <a:extLst>
                  <a:ext uri="{0D108BD9-81ED-4DB2-BD59-A6C34878D82A}">
                    <a16:rowId xmlns:a16="http://schemas.microsoft.com/office/drawing/2014/main" val="1263877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994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3A448-F094-0359-C54D-964F615F7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Mitigation Strategies</a:t>
            </a:r>
            <a:endParaRPr lang="en-GB" sz="5400" dirty="0">
              <a:solidFill>
                <a:srgbClr val="FFFFFF"/>
              </a:solidFill>
            </a:endParaRP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EB13C58C-C746-E66D-8902-734DDF3C2B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1477053"/>
              </p:ext>
            </p:extLst>
          </p:nvPr>
        </p:nvGraphicFramePr>
        <p:xfrm>
          <a:off x="936913" y="2348161"/>
          <a:ext cx="10318174" cy="38288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77">
                  <a:extLst>
                    <a:ext uri="{9D8B030D-6E8A-4147-A177-3AD203B41FA5}">
                      <a16:colId xmlns:a16="http://schemas.microsoft.com/office/drawing/2014/main" val="2098658843"/>
                    </a:ext>
                  </a:extLst>
                </a:gridCol>
                <a:gridCol w="5169197">
                  <a:extLst>
                    <a:ext uri="{9D8B030D-6E8A-4147-A177-3AD203B41FA5}">
                      <a16:colId xmlns:a16="http://schemas.microsoft.com/office/drawing/2014/main" val="139042319"/>
                    </a:ext>
                  </a:extLst>
                </a:gridCol>
              </a:tblGrid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Vulnerability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Mitigation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4081715240"/>
                  </a:ext>
                </a:extLst>
              </a:tr>
              <a:tr h="427583">
                <a:tc>
                  <a:txBody>
                    <a:bodyPr/>
                    <a:lstStyle/>
                    <a:p>
                      <a:r>
                        <a:rPr lang="en-GB" sz="1900"/>
                        <a:t>SMBv1 is enabled</a:t>
                      </a:r>
                    </a:p>
                  </a:txBody>
                  <a:tcPr marL="99057" marR="99057" marT="49528" marB="49528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Disable in favour of SMBv2 and v3</a:t>
                      </a:r>
                    </a:p>
                  </a:txBody>
                  <a:tcPr marL="99057" marR="99057" marT="49528" marB="49528"/>
                </a:tc>
                <a:extLst>
                  <a:ext uri="{0D108BD9-81ED-4DB2-BD59-A6C34878D82A}">
                    <a16:rowId xmlns:a16="http://schemas.microsoft.com/office/drawing/2014/main" val="1870996380"/>
                  </a:ext>
                </a:extLst>
              </a:tr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Firewalls disabled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Enable on all machines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3756171348"/>
                  </a:ext>
                </a:extLst>
              </a:tr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Antivirus disabled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Enable and regularly update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2558554635"/>
                  </a:ext>
                </a:extLst>
              </a:tr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Auto Updates disabled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Enable for regular patching and updates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2042297066"/>
                  </a:ext>
                </a:extLst>
              </a:tr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Weak Password Policies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Implement complex passwords, min length etc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436449144"/>
                  </a:ext>
                </a:extLst>
              </a:tr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SSH configured with weak settings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Enable PubKey authentication 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366528811"/>
                  </a:ext>
                </a:extLst>
              </a:tr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FTP anonymous login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Disable anonymous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1777756662"/>
                  </a:ext>
                </a:extLst>
              </a:tr>
              <a:tr h="425153">
                <a:tc>
                  <a:txBody>
                    <a:bodyPr/>
                    <a:lstStyle/>
                    <a:p>
                      <a:r>
                        <a:rPr lang="en-GB" sz="1900"/>
                        <a:t>RDP insecurely enabled</a:t>
                      </a:r>
                    </a:p>
                  </a:txBody>
                  <a:tcPr marL="96626" marR="96626" marT="48313" marB="4831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Disable or allow only NLA</a:t>
                      </a:r>
                    </a:p>
                  </a:txBody>
                  <a:tcPr marL="96626" marR="96626" marT="48313" marB="48313"/>
                </a:tc>
                <a:extLst>
                  <a:ext uri="{0D108BD9-81ED-4DB2-BD59-A6C34878D82A}">
                    <a16:rowId xmlns:a16="http://schemas.microsoft.com/office/drawing/2014/main" val="1263877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164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375</Words>
  <Application>Microsoft Office PowerPoint</Application>
  <PresentationFormat>Widescreen</PresentationFormat>
  <Paragraphs>84</Paragraphs>
  <Slides>11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Information Gathering, Identifying Vulnerabilities, and Securing a Virtual Network</vt:lpstr>
      <vt:lpstr>PowerPoint Presentation</vt:lpstr>
      <vt:lpstr>1. Network Setup: Outcome/Findings</vt:lpstr>
      <vt:lpstr>PowerPoint Presentation</vt:lpstr>
      <vt:lpstr>2. Information Gathering: Outcome/Findings</vt:lpstr>
      <vt:lpstr>PowerPoint Presentation</vt:lpstr>
      <vt:lpstr>3. Vulnerability Assessment: Outcome/Findings</vt:lpstr>
      <vt:lpstr>PowerPoint Presentation</vt:lpstr>
      <vt:lpstr>4. Exploiting the Network: Outcome/Findings</vt:lpstr>
      <vt:lpstr>Overall Vulnerabilities</vt:lpstr>
      <vt:lpstr>Mitigation Strategies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Lee Canning (2116294)</dc:creator>
  <cp:lastModifiedBy>Lee Canning (2116294)</cp:lastModifiedBy>
  <cp:revision>3</cp:revision>
  <dcterms:created xsi:type="dcterms:W3CDTF">2025-01-09T07:34:42Z</dcterms:created>
  <dcterms:modified xsi:type="dcterms:W3CDTF">2025-01-12T23:30:39Z</dcterms:modified>
</cp:coreProperties>
</file>