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notesMasterIdLst>
    <p:notesMasterId r:id="rId54"/>
  </p:notesMasterIdLst>
  <p:handoutMasterIdLst>
    <p:handoutMasterId r:id="rId55"/>
  </p:handoutMasterIdLst>
  <p:sldIdLst>
    <p:sldId id="256" r:id="rId20"/>
    <p:sldId id="257" r:id="rId21"/>
    <p:sldId id="261" r:id="rId22"/>
    <p:sldId id="530" r:id="rId23"/>
    <p:sldId id="654" r:id="rId24"/>
    <p:sldId id="531" r:id="rId25"/>
    <p:sldId id="532" r:id="rId26"/>
    <p:sldId id="542" r:id="rId27"/>
    <p:sldId id="533" r:id="rId28"/>
    <p:sldId id="534" r:id="rId29"/>
    <p:sldId id="535" r:id="rId30"/>
    <p:sldId id="529" r:id="rId31"/>
    <p:sldId id="536" r:id="rId32"/>
    <p:sldId id="537" r:id="rId33"/>
    <p:sldId id="538" r:id="rId34"/>
    <p:sldId id="543" r:id="rId35"/>
    <p:sldId id="653" r:id="rId36"/>
    <p:sldId id="548" r:id="rId37"/>
    <p:sldId id="583" r:id="rId38"/>
    <p:sldId id="539" r:id="rId39"/>
    <p:sldId id="591" r:id="rId40"/>
    <p:sldId id="584" r:id="rId41"/>
    <p:sldId id="540" r:id="rId42"/>
    <p:sldId id="541" r:id="rId43"/>
    <p:sldId id="657" r:id="rId44"/>
    <p:sldId id="658" r:id="rId45"/>
    <p:sldId id="659" r:id="rId46"/>
    <p:sldId id="587" r:id="rId47"/>
    <p:sldId id="592" r:id="rId48"/>
    <p:sldId id="581" r:id="rId49"/>
    <p:sldId id="593" r:id="rId50"/>
    <p:sldId id="551" r:id="rId51"/>
    <p:sldId id="656" r:id="rId52"/>
    <p:sldId id="301" r:id="rId5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118" autoAdjust="0"/>
  </p:normalViewPr>
  <p:slideViewPr>
    <p:cSldViewPr>
      <p:cViewPr varScale="1">
        <p:scale>
          <a:sx n="85" d="100"/>
          <a:sy n="85" d="100"/>
        </p:scale>
        <p:origin x="966" y="84"/>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handoutMaster" Target="handoutMasters/handoutMaster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slide" Target="slides/slide22.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6EF9BA-414B-4FC1-BCF9-634EA25B02C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D8478FE-5556-4FDA-814F-62F1B12352D9}">
      <dgm:prSet/>
      <dgm:spPr/>
      <dgm:t>
        <a:bodyPr/>
        <a:lstStyle/>
        <a:p>
          <a:r>
            <a:rPr lang="en-US" b="0" i="0" dirty="0"/>
            <a:t>The main security concerns are:</a:t>
          </a:r>
          <a:endParaRPr lang="en-US" dirty="0"/>
        </a:p>
      </dgm:t>
    </dgm:pt>
    <dgm:pt modelId="{474DD464-0D70-474E-A1F6-2E72FB93A930}" type="parTrans" cxnId="{502C3F73-6394-441B-AD00-2267EB91BF42}">
      <dgm:prSet/>
      <dgm:spPr/>
      <dgm:t>
        <a:bodyPr/>
        <a:lstStyle/>
        <a:p>
          <a:endParaRPr lang="en-US"/>
        </a:p>
      </dgm:t>
    </dgm:pt>
    <dgm:pt modelId="{0902A034-C73C-4426-BEC9-5A1F5EC76383}" type="sibTrans" cxnId="{502C3F73-6394-441B-AD00-2267EB91BF42}">
      <dgm:prSet/>
      <dgm:spPr/>
      <dgm:t>
        <a:bodyPr/>
        <a:lstStyle/>
        <a:p>
          <a:endParaRPr lang="en-US"/>
        </a:p>
      </dgm:t>
    </dgm:pt>
    <dgm:pt modelId="{E6CC1826-8D4C-4028-83F5-9460444EDDDD}">
      <dgm:prSet/>
      <dgm:spPr/>
      <dgm:t>
        <a:bodyPr/>
        <a:lstStyle/>
        <a:p>
          <a:r>
            <a:rPr lang="en-US" b="0" i="0" dirty="0"/>
            <a:t>Lost and Found   </a:t>
          </a:r>
          <a:endParaRPr lang="en-US" dirty="0"/>
        </a:p>
      </dgm:t>
    </dgm:pt>
    <dgm:pt modelId="{E2B26977-D917-43B2-8029-11B4E143D354}" type="parTrans" cxnId="{7520FB5A-4CBE-4971-824F-26DEE8C084C6}">
      <dgm:prSet/>
      <dgm:spPr/>
      <dgm:t>
        <a:bodyPr/>
        <a:lstStyle/>
        <a:p>
          <a:endParaRPr lang="en-US"/>
        </a:p>
      </dgm:t>
    </dgm:pt>
    <dgm:pt modelId="{965BD909-ABB5-40B0-B772-7BD1135E120A}" type="sibTrans" cxnId="{7520FB5A-4CBE-4971-824F-26DEE8C084C6}">
      <dgm:prSet/>
      <dgm:spPr/>
      <dgm:t>
        <a:bodyPr/>
        <a:lstStyle/>
        <a:p>
          <a:endParaRPr lang="en-US"/>
        </a:p>
      </dgm:t>
    </dgm:pt>
    <dgm:pt modelId="{9AB5B03C-35D0-443E-9321-DAA01267AC81}">
      <dgm:prSet/>
      <dgm:spPr/>
      <dgm:t>
        <a:bodyPr/>
        <a:lstStyle/>
        <a:p>
          <a:r>
            <a:rPr lang="en-US" b="0" i="0" dirty="0"/>
            <a:t>Guest Theft</a:t>
          </a:r>
          <a:endParaRPr lang="en-US" dirty="0"/>
        </a:p>
      </dgm:t>
    </dgm:pt>
    <dgm:pt modelId="{EAF23F5E-6C30-4FB1-8F0C-7DB508CBCABD}" type="parTrans" cxnId="{0654A1A6-67A2-4BE0-B141-2AC819342EFC}">
      <dgm:prSet/>
      <dgm:spPr/>
      <dgm:t>
        <a:bodyPr/>
        <a:lstStyle/>
        <a:p>
          <a:endParaRPr lang="en-US"/>
        </a:p>
      </dgm:t>
    </dgm:pt>
    <dgm:pt modelId="{E35628BD-FB3F-4219-850A-B9879A03DA97}" type="sibTrans" cxnId="{0654A1A6-67A2-4BE0-B141-2AC819342EFC}">
      <dgm:prSet/>
      <dgm:spPr/>
      <dgm:t>
        <a:bodyPr/>
        <a:lstStyle/>
        <a:p>
          <a:endParaRPr lang="en-US"/>
        </a:p>
      </dgm:t>
    </dgm:pt>
    <dgm:pt modelId="{732916AA-648C-42F0-862E-10B419BD025D}">
      <dgm:prSet/>
      <dgm:spPr/>
      <dgm:t>
        <a:bodyPr/>
        <a:lstStyle/>
        <a:p>
          <a:r>
            <a:rPr lang="en-US" b="0" i="0" dirty="0"/>
            <a:t>Employee theft</a:t>
          </a:r>
          <a:endParaRPr lang="en-US" dirty="0"/>
        </a:p>
      </dgm:t>
    </dgm:pt>
    <dgm:pt modelId="{38C3E857-2AA3-45EB-9CBF-59AA7FD0383D}" type="parTrans" cxnId="{6979F16A-FB73-4616-B93C-7ADAA39F607E}">
      <dgm:prSet/>
      <dgm:spPr/>
      <dgm:t>
        <a:bodyPr/>
        <a:lstStyle/>
        <a:p>
          <a:endParaRPr lang="en-US"/>
        </a:p>
      </dgm:t>
    </dgm:pt>
    <dgm:pt modelId="{CC52EF61-5636-46D0-AC1A-58CB56EDBAFF}" type="sibTrans" cxnId="{6979F16A-FB73-4616-B93C-7ADAA39F607E}">
      <dgm:prSet/>
      <dgm:spPr/>
      <dgm:t>
        <a:bodyPr/>
        <a:lstStyle/>
        <a:p>
          <a:endParaRPr lang="en-US"/>
        </a:p>
      </dgm:t>
    </dgm:pt>
    <dgm:pt modelId="{FCFBB8D6-3574-476C-A6E9-C539467C1055}">
      <dgm:prSet/>
      <dgm:spPr/>
      <dgm:t>
        <a:bodyPr/>
        <a:lstStyle/>
        <a:p>
          <a:r>
            <a:rPr lang="en-US" b="0" i="0" dirty="0"/>
            <a:t>Suspicious activity</a:t>
          </a:r>
          <a:endParaRPr lang="en-US" dirty="0"/>
        </a:p>
      </dgm:t>
    </dgm:pt>
    <dgm:pt modelId="{9F4F415F-CBEA-4F99-A389-35D57D8FF61E}" type="parTrans" cxnId="{40E58E29-DF2E-4692-97B2-C9C5E646BFC8}">
      <dgm:prSet/>
      <dgm:spPr/>
      <dgm:t>
        <a:bodyPr/>
        <a:lstStyle/>
        <a:p>
          <a:endParaRPr lang="en-US"/>
        </a:p>
      </dgm:t>
    </dgm:pt>
    <dgm:pt modelId="{0B0F00B7-9C3C-424D-BFD0-A73E82A24DC9}" type="sibTrans" cxnId="{40E58E29-DF2E-4692-97B2-C9C5E646BFC8}">
      <dgm:prSet/>
      <dgm:spPr/>
      <dgm:t>
        <a:bodyPr/>
        <a:lstStyle/>
        <a:p>
          <a:endParaRPr lang="en-US"/>
        </a:p>
      </dgm:t>
    </dgm:pt>
    <dgm:pt modelId="{9761B934-0037-4CB0-8637-060FA6F4935A}" type="pres">
      <dgm:prSet presAssocID="{F26EF9BA-414B-4FC1-BCF9-634EA25B02C3}" presName="linear" presStyleCnt="0">
        <dgm:presLayoutVars>
          <dgm:animLvl val="lvl"/>
          <dgm:resizeHandles val="exact"/>
        </dgm:presLayoutVars>
      </dgm:prSet>
      <dgm:spPr/>
    </dgm:pt>
    <dgm:pt modelId="{406FDACF-37F9-460A-AE22-18762E8C2A6E}" type="pres">
      <dgm:prSet presAssocID="{1D8478FE-5556-4FDA-814F-62F1B12352D9}" presName="parentText" presStyleLbl="node1" presStyleIdx="0" presStyleCnt="1" custLinFactNeighborY="-14997">
        <dgm:presLayoutVars>
          <dgm:chMax val="0"/>
          <dgm:bulletEnabled val="1"/>
        </dgm:presLayoutVars>
      </dgm:prSet>
      <dgm:spPr/>
    </dgm:pt>
    <dgm:pt modelId="{89591CA9-A0B5-4FE3-A204-551954BF6361}" type="pres">
      <dgm:prSet presAssocID="{1D8478FE-5556-4FDA-814F-62F1B12352D9}" presName="childText" presStyleLbl="revTx" presStyleIdx="0" presStyleCnt="1">
        <dgm:presLayoutVars>
          <dgm:bulletEnabled val="1"/>
        </dgm:presLayoutVars>
      </dgm:prSet>
      <dgm:spPr/>
    </dgm:pt>
  </dgm:ptLst>
  <dgm:cxnLst>
    <dgm:cxn modelId="{789CCD12-623D-4D2B-9998-B72960DB9240}" type="presOf" srcId="{1D8478FE-5556-4FDA-814F-62F1B12352D9}" destId="{406FDACF-37F9-460A-AE22-18762E8C2A6E}" srcOrd="0" destOrd="0" presId="urn:microsoft.com/office/officeart/2005/8/layout/vList2"/>
    <dgm:cxn modelId="{40E58E29-DF2E-4692-97B2-C9C5E646BFC8}" srcId="{1D8478FE-5556-4FDA-814F-62F1B12352D9}" destId="{FCFBB8D6-3574-476C-A6E9-C539467C1055}" srcOrd="3" destOrd="0" parTransId="{9F4F415F-CBEA-4F99-A389-35D57D8FF61E}" sibTransId="{0B0F00B7-9C3C-424D-BFD0-A73E82A24DC9}"/>
    <dgm:cxn modelId="{C51FC538-1705-4D75-B258-FDE4E423EEA3}" type="presOf" srcId="{9AB5B03C-35D0-443E-9321-DAA01267AC81}" destId="{89591CA9-A0B5-4FE3-A204-551954BF6361}" srcOrd="0" destOrd="1" presId="urn:microsoft.com/office/officeart/2005/8/layout/vList2"/>
    <dgm:cxn modelId="{CD582F46-C71E-4B5F-929D-DA116D04E490}" type="presOf" srcId="{732916AA-648C-42F0-862E-10B419BD025D}" destId="{89591CA9-A0B5-4FE3-A204-551954BF6361}" srcOrd="0" destOrd="2" presId="urn:microsoft.com/office/officeart/2005/8/layout/vList2"/>
    <dgm:cxn modelId="{6979F16A-FB73-4616-B93C-7ADAA39F607E}" srcId="{1D8478FE-5556-4FDA-814F-62F1B12352D9}" destId="{732916AA-648C-42F0-862E-10B419BD025D}" srcOrd="2" destOrd="0" parTransId="{38C3E857-2AA3-45EB-9CBF-59AA7FD0383D}" sibTransId="{CC52EF61-5636-46D0-AC1A-58CB56EDBAFF}"/>
    <dgm:cxn modelId="{502C3F73-6394-441B-AD00-2267EB91BF42}" srcId="{F26EF9BA-414B-4FC1-BCF9-634EA25B02C3}" destId="{1D8478FE-5556-4FDA-814F-62F1B12352D9}" srcOrd="0" destOrd="0" parTransId="{474DD464-0D70-474E-A1F6-2E72FB93A930}" sibTransId="{0902A034-C73C-4426-BEC9-5A1F5EC76383}"/>
    <dgm:cxn modelId="{7520FB5A-4CBE-4971-824F-26DEE8C084C6}" srcId="{1D8478FE-5556-4FDA-814F-62F1B12352D9}" destId="{E6CC1826-8D4C-4028-83F5-9460444EDDDD}" srcOrd="0" destOrd="0" parTransId="{E2B26977-D917-43B2-8029-11B4E143D354}" sibTransId="{965BD909-ABB5-40B0-B772-7BD1135E120A}"/>
    <dgm:cxn modelId="{A893717B-B3D9-4303-9949-FDEA553643B2}" type="presOf" srcId="{F26EF9BA-414B-4FC1-BCF9-634EA25B02C3}" destId="{9761B934-0037-4CB0-8637-060FA6F4935A}" srcOrd="0" destOrd="0" presId="urn:microsoft.com/office/officeart/2005/8/layout/vList2"/>
    <dgm:cxn modelId="{848AC888-2A40-4111-82B8-128DFEAD998A}" type="presOf" srcId="{E6CC1826-8D4C-4028-83F5-9460444EDDDD}" destId="{89591CA9-A0B5-4FE3-A204-551954BF6361}" srcOrd="0" destOrd="0" presId="urn:microsoft.com/office/officeart/2005/8/layout/vList2"/>
    <dgm:cxn modelId="{0654A1A6-67A2-4BE0-B141-2AC819342EFC}" srcId="{1D8478FE-5556-4FDA-814F-62F1B12352D9}" destId="{9AB5B03C-35D0-443E-9321-DAA01267AC81}" srcOrd="1" destOrd="0" parTransId="{EAF23F5E-6C30-4FB1-8F0C-7DB508CBCABD}" sibTransId="{E35628BD-FB3F-4219-850A-B9879A03DA97}"/>
    <dgm:cxn modelId="{0AB3D5A6-BEB7-470D-9980-19E581AC7202}" type="presOf" srcId="{FCFBB8D6-3574-476C-A6E9-C539467C1055}" destId="{89591CA9-A0B5-4FE3-A204-551954BF6361}" srcOrd="0" destOrd="3" presId="urn:microsoft.com/office/officeart/2005/8/layout/vList2"/>
    <dgm:cxn modelId="{99290E7B-2DBE-4CBB-92EF-97964A2C4E74}" type="presParOf" srcId="{9761B934-0037-4CB0-8637-060FA6F4935A}" destId="{406FDACF-37F9-460A-AE22-18762E8C2A6E}" srcOrd="0" destOrd="0" presId="urn:microsoft.com/office/officeart/2005/8/layout/vList2"/>
    <dgm:cxn modelId="{D9E2682A-CA8D-4DF2-B01D-B65F411C0963}" type="presParOf" srcId="{9761B934-0037-4CB0-8637-060FA6F4935A}" destId="{89591CA9-A0B5-4FE3-A204-551954BF6361}" srcOrd="1"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FDACF-37F9-460A-AE22-18762E8C2A6E}">
      <dsp:nvSpPr>
        <dsp:cNvPr id="0" name=""/>
        <dsp:cNvSpPr/>
      </dsp:nvSpPr>
      <dsp:spPr>
        <a:xfrm>
          <a:off x="0" y="0"/>
          <a:ext cx="3108160" cy="19246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dirty="0"/>
            <a:t>The main security concerns are:</a:t>
          </a:r>
          <a:endParaRPr lang="en-US" sz="3500" kern="1200" dirty="0"/>
        </a:p>
      </dsp:txBody>
      <dsp:txXfrm>
        <a:off x="93954" y="93954"/>
        <a:ext cx="2920252" cy="1736741"/>
      </dsp:txXfrm>
    </dsp:sp>
    <dsp:sp modelId="{89591CA9-A0B5-4FE3-A204-551954BF6361}">
      <dsp:nvSpPr>
        <dsp:cNvPr id="0" name=""/>
        <dsp:cNvSpPr/>
      </dsp:nvSpPr>
      <dsp:spPr>
        <a:xfrm>
          <a:off x="0" y="1963008"/>
          <a:ext cx="3108160" cy="2245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8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b="0" i="0" kern="1200" dirty="0"/>
            <a:t>Lost and Found   </a:t>
          </a:r>
          <a:endParaRPr lang="en-US" sz="2700" kern="1200" dirty="0"/>
        </a:p>
        <a:p>
          <a:pPr marL="228600" lvl="1" indent="-228600" algn="l" defTabSz="1200150">
            <a:lnSpc>
              <a:spcPct val="90000"/>
            </a:lnSpc>
            <a:spcBef>
              <a:spcPct val="0"/>
            </a:spcBef>
            <a:spcAft>
              <a:spcPct val="20000"/>
            </a:spcAft>
            <a:buChar char="•"/>
          </a:pPr>
          <a:r>
            <a:rPr lang="en-US" sz="2700" b="0" i="0" kern="1200" dirty="0"/>
            <a:t>Guest Theft</a:t>
          </a:r>
          <a:endParaRPr lang="en-US" sz="2700" kern="1200" dirty="0"/>
        </a:p>
        <a:p>
          <a:pPr marL="228600" lvl="1" indent="-228600" algn="l" defTabSz="1200150">
            <a:lnSpc>
              <a:spcPct val="90000"/>
            </a:lnSpc>
            <a:spcBef>
              <a:spcPct val="0"/>
            </a:spcBef>
            <a:spcAft>
              <a:spcPct val="20000"/>
            </a:spcAft>
            <a:buChar char="•"/>
          </a:pPr>
          <a:r>
            <a:rPr lang="en-US" sz="2700" b="0" i="0" kern="1200" dirty="0"/>
            <a:t>Employee theft</a:t>
          </a:r>
          <a:endParaRPr lang="en-US" sz="2700" kern="1200" dirty="0"/>
        </a:p>
        <a:p>
          <a:pPr marL="228600" lvl="1" indent="-228600" algn="l" defTabSz="1200150">
            <a:lnSpc>
              <a:spcPct val="90000"/>
            </a:lnSpc>
            <a:spcBef>
              <a:spcPct val="0"/>
            </a:spcBef>
            <a:spcAft>
              <a:spcPct val="20000"/>
            </a:spcAft>
            <a:buChar char="•"/>
          </a:pPr>
          <a:r>
            <a:rPr lang="en-US" sz="2700" b="0" i="0" kern="1200" dirty="0"/>
            <a:t>Suspicious activity</a:t>
          </a:r>
          <a:endParaRPr lang="en-US" sz="2700" kern="1200" dirty="0"/>
        </a:p>
      </dsp:txBody>
      <dsp:txXfrm>
        <a:off x="0" y="1963008"/>
        <a:ext cx="3108160" cy="22459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C4120-7895-0F4C-8FF5-16A10F66ACCE}" type="datetimeFigureOut">
              <a:rPr lang="en-GB" smtClean="0"/>
              <a:t>31/10/2022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2F8FA7-D77C-2B41-9F51-61623A6C21C7}" type="slidenum">
              <a:rPr lang="en-GB" smtClean="0"/>
              <a:t>‹#›</a:t>
            </a:fld>
            <a:endParaRPr lang="en-GB"/>
          </a:p>
        </p:txBody>
      </p:sp>
    </p:spTree>
    <p:extLst>
      <p:ext uri="{BB962C8B-B14F-4D97-AF65-F5344CB8AC3E}">
        <p14:creationId xmlns:p14="http://schemas.microsoft.com/office/powerpoint/2010/main" val="3339360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allianceonline.co.uk/hotel-and-leisure/hotel-housekeeping/housekeeping-trolleys.htm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1</a:t>
            </a:fld>
            <a:endParaRPr lang="en-GB"/>
          </a:p>
        </p:txBody>
      </p:sp>
    </p:spTree>
    <p:extLst>
      <p:ext uri="{BB962C8B-B14F-4D97-AF65-F5344CB8AC3E}">
        <p14:creationId xmlns:p14="http://schemas.microsoft.com/office/powerpoint/2010/main" val="3617902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a:t>
            </a:fld>
            <a:endParaRPr lang="en-GB"/>
          </a:p>
        </p:txBody>
      </p:sp>
    </p:spTree>
    <p:extLst>
      <p:ext uri="{BB962C8B-B14F-4D97-AF65-F5344CB8AC3E}">
        <p14:creationId xmlns:p14="http://schemas.microsoft.com/office/powerpoint/2010/main" val="3611539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3</a:t>
            </a:fld>
            <a:endParaRPr lang="en-GB"/>
          </a:p>
        </p:txBody>
      </p:sp>
    </p:spTree>
    <p:extLst>
      <p:ext uri="{BB962C8B-B14F-4D97-AF65-F5344CB8AC3E}">
        <p14:creationId xmlns:p14="http://schemas.microsoft.com/office/powerpoint/2010/main" val="3432053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Like any team in hospitality, the housekeeping team features a variety of roles with the purpose to provide an exceptional guest experience. </a:t>
            </a:r>
            <a:endParaRPr lang="en-GB" sz="1200" b="1"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a:t>
            </a:fld>
            <a:endParaRPr lang="en-GB"/>
          </a:p>
        </p:txBody>
      </p:sp>
    </p:spTree>
    <p:extLst>
      <p:ext uri="{BB962C8B-B14F-4D97-AF65-F5344CB8AC3E}">
        <p14:creationId xmlns:p14="http://schemas.microsoft.com/office/powerpoint/2010/main" val="228913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5 minute exercise</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5</a:t>
            </a:fld>
            <a:endParaRPr lang="en-GB"/>
          </a:p>
        </p:txBody>
      </p:sp>
    </p:spTree>
    <p:extLst>
      <p:ext uri="{BB962C8B-B14F-4D97-AF65-F5344CB8AC3E}">
        <p14:creationId xmlns:p14="http://schemas.microsoft.com/office/powerpoint/2010/main" val="2496467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Positions in the Housekeeping Department </a:t>
            </a:r>
            <a:endParaRPr lang="en-GB" dirty="0">
              <a:effectLst/>
            </a:endParaRPr>
          </a:p>
          <a:p>
            <a:r>
              <a:rPr lang="en-GB" sz="1200" kern="1200" dirty="0">
                <a:solidFill>
                  <a:schemeClr val="tx1"/>
                </a:solidFill>
                <a:effectLst/>
                <a:latin typeface="+mn-lt"/>
                <a:ea typeface="+mn-ea"/>
                <a:cs typeface="+mn-cs"/>
              </a:rPr>
              <a:t>Some of the general positions in the department include: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834162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7</a:t>
            </a:fld>
            <a:endParaRPr lang="en-GB"/>
          </a:p>
        </p:txBody>
      </p:sp>
    </p:spTree>
    <p:extLst>
      <p:ext uri="{BB962C8B-B14F-4D97-AF65-F5344CB8AC3E}">
        <p14:creationId xmlns:p14="http://schemas.microsoft.com/office/powerpoint/2010/main" val="2336542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HK experience and what it feels like to manage a team that is constantly on the go and potentially always changing (mention turnover in industry and explore why it is high).</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8</a:t>
            </a:fld>
            <a:endParaRPr lang="en-GB"/>
          </a:p>
        </p:txBody>
      </p:sp>
    </p:spTree>
    <p:extLst>
      <p:ext uri="{BB962C8B-B14F-4D97-AF65-F5344CB8AC3E}">
        <p14:creationId xmlns:p14="http://schemas.microsoft.com/office/powerpoint/2010/main" val="2063571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9</a:t>
            </a:fld>
            <a:endParaRPr lang="en-GB"/>
          </a:p>
        </p:txBody>
      </p:sp>
    </p:spTree>
    <p:extLst>
      <p:ext uri="{BB962C8B-B14F-4D97-AF65-F5344CB8AC3E}">
        <p14:creationId xmlns:p14="http://schemas.microsoft.com/office/powerpoint/2010/main" val="22918270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40108153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11</a:t>
            </a:fld>
            <a:endParaRPr lang="en-GB"/>
          </a:p>
        </p:txBody>
      </p:sp>
    </p:spTree>
    <p:extLst>
      <p:ext uri="{BB962C8B-B14F-4D97-AF65-F5344CB8AC3E}">
        <p14:creationId xmlns:p14="http://schemas.microsoft.com/office/powerpoint/2010/main" val="37984813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Supervisors who check rooms. As a Manager of the hotel, checking a percentage of your room stock is always on the to-do list!</a:t>
            </a:r>
          </a:p>
        </p:txBody>
      </p:sp>
      <p:sp>
        <p:nvSpPr>
          <p:cNvPr id="4" name="Slide Number Placeholder 3"/>
          <p:cNvSpPr>
            <a:spLocks noGrp="1"/>
          </p:cNvSpPr>
          <p:nvPr>
            <p:ph type="sldNum" sz="quarter" idx="5"/>
          </p:nvPr>
        </p:nvSpPr>
        <p:spPr/>
        <p:txBody>
          <a:bodyPr/>
          <a:lstStyle/>
          <a:p>
            <a:fld id="{411175E4-0633-4347-BFDD-1613A3C21DD1}" type="slidenum">
              <a:rPr lang="en-GB" smtClean="0"/>
              <a:t>12</a:t>
            </a:fld>
            <a:endParaRPr lang="en-GB"/>
          </a:p>
        </p:txBody>
      </p:sp>
    </p:spTree>
    <p:extLst>
      <p:ext uri="{BB962C8B-B14F-4D97-AF65-F5344CB8AC3E}">
        <p14:creationId xmlns:p14="http://schemas.microsoft.com/office/powerpoint/2010/main" val="478555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20809080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9188273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573596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a day in the life of a Room Attendant at Pechanga Resort Casino (2m19s)</a:t>
            </a:r>
          </a:p>
        </p:txBody>
      </p:sp>
      <p:sp>
        <p:nvSpPr>
          <p:cNvPr id="4" name="Slide Number Placeholder 3"/>
          <p:cNvSpPr>
            <a:spLocks noGrp="1"/>
          </p:cNvSpPr>
          <p:nvPr>
            <p:ph type="sldNum" sz="quarter" idx="5"/>
          </p:nvPr>
        </p:nvSpPr>
        <p:spPr/>
        <p:txBody>
          <a:bodyPr/>
          <a:lstStyle/>
          <a:p>
            <a:fld id="{411175E4-0633-4347-BFDD-1613A3C21DD1}" type="slidenum">
              <a:rPr lang="en-GB" smtClean="0"/>
              <a:t>16</a:t>
            </a:fld>
            <a:endParaRPr lang="en-GB"/>
          </a:p>
        </p:txBody>
      </p:sp>
    </p:spTree>
    <p:extLst>
      <p:ext uri="{BB962C8B-B14F-4D97-AF65-F5344CB8AC3E}">
        <p14:creationId xmlns:p14="http://schemas.microsoft.com/office/powerpoint/2010/main" val="27254138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15 minute exercise</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17</a:t>
            </a:fld>
            <a:endParaRPr lang="en-GB"/>
          </a:p>
        </p:txBody>
      </p:sp>
    </p:spTree>
    <p:extLst>
      <p:ext uri="{BB962C8B-B14F-4D97-AF65-F5344CB8AC3E}">
        <p14:creationId xmlns:p14="http://schemas.microsoft.com/office/powerpoint/2010/main" val="33221667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18</a:t>
            </a:fld>
            <a:endParaRPr lang="en-GB"/>
          </a:p>
        </p:txBody>
      </p:sp>
    </p:spTree>
    <p:extLst>
      <p:ext uri="{BB962C8B-B14F-4D97-AF65-F5344CB8AC3E}">
        <p14:creationId xmlns:p14="http://schemas.microsoft.com/office/powerpoint/2010/main" val="17267812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What you do on a day to day basis is some of the hardest work in a hotel, so shaping a positive attitude is key to your success in Housekeeping. In our next lesson from Hannah, she recommends three principles to help you build and maintain a housekeepers mindset.</a:t>
            </a:r>
          </a:p>
        </p:txBody>
      </p:sp>
      <p:sp>
        <p:nvSpPr>
          <p:cNvPr id="4" name="Slide Number Placeholder 3"/>
          <p:cNvSpPr>
            <a:spLocks noGrp="1"/>
          </p:cNvSpPr>
          <p:nvPr>
            <p:ph type="sldNum" sz="quarter" idx="5"/>
          </p:nvPr>
        </p:nvSpPr>
        <p:spPr/>
        <p:txBody>
          <a:bodyPr/>
          <a:lstStyle/>
          <a:p>
            <a:fld id="{FF2F8FA7-D77C-2B41-9F51-61623A6C21C7}" type="slidenum">
              <a:rPr lang="en-GB" smtClean="0"/>
              <a:t>19</a:t>
            </a:fld>
            <a:endParaRPr lang="en-GB"/>
          </a:p>
        </p:txBody>
      </p:sp>
    </p:spTree>
    <p:extLst>
      <p:ext uri="{BB962C8B-B14F-4D97-AF65-F5344CB8AC3E}">
        <p14:creationId xmlns:p14="http://schemas.microsoft.com/office/powerpoint/2010/main" val="13078497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Housekeepers need to adhere to certain grooming and personal presentation standards (official and/or unofficial). This may include: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Personal appearance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Personal hygiene </a:t>
            </a:r>
            <a:endParaRPr lang="en-GB" dirty="0">
              <a:effectLst/>
            </a:endParaRPr>
          </a:p>
          <a:p>
            <a:r>
              <a:rPr lang="en-GB" sz="1200" kern="1200" dirty="0">
                <a:solidFill>
                  <a:schemeClr val="tx1"/>
                </a:solidFill>
                <a:effectLst/>
                <a:latin typeface="+mn-lt"/>
                <a:ea typeface="+mn-ea"/>
                <a:cs typeface="+mn-cs"/>
              </a:rPr>
              <a:t>Personal characteristics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20</a:t>
            </a:fld>
            <a:endParaRPr lang="en-GB"/>
          </a:p>
        </p:txBody>
      </p:sp>
    </p:spTree>
    <p:extLst>
      <p:ext uri="{BB962C8B-B14F-4D97-AF65-F5344CB8AC3E}">
        <p14:creationId xmlns:p14="http://schemas.microsoft.com/office/powerpoint/2010/main" val="8630303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Hold a discussion on the benefits with the students.</a:t>
            </a:r>
          </a:p>
        </p:txBody>
      </p:sp>
      <p:sp>
        <p:nvSpPr>
          <p:cNvPr id="4" name="Slide Number Placeholder 3"/>
          <p:cNvSpPr>
            <a:spLocks noGrp="1"/>
          </p:cNvSpPr>
          <p:nvPr>
            <p:ph type="sldNum" sz="quarter" idx="5"/>
          </p:nvPr>
        </p:nvSpPr>
        <p:spPr/>
        <p:txBody>
          <a:bodyPr/>
          <a:lstStyle/>
          <a:p>
            <a:fld id="{FF2F8FA7-D77C-2B41-9F51-61623A6C21C7}" type="slidenum">
              <a:rPr lang="en-GB" smtClean="0"/>
              <a:t>21</a:t>
            </a:fld>
            <a:endParaRPr lang="en-GB"/>
          </a:p>
        </p:txBody>
      </p:sp>
    </p:spTree>
    <p:extLst>
      <p:ext uri="{BB962C8B-B14F-4D97-AF65-F5344CB8AC3E}">
        <p14:creationId xmlns:p14="http://schemas.microsoft.com/office/powerpoint/2010/main" val="42309396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Your personal hygiene and how you present yourself creates a clear image to your guests. </a:t>
            </a:r>
          </a:p>
        </p:txBody>
      </p:sp>
      <p:sp>
        <p:nvSpPr>
          <p:cNvPr id="4" name="Slide Number Placeholder 3"/>
          <p:cNvSpPr>
            <a:spLocks noGrp="1"/>
          </p:cNvSpPr>
          <p:nvPr>
            <p:ph type="sldNum" sz="quarter" idx="5"/>
          </p:nvPr>
        </p:nvSpPr>
        <p:spPr/>
        <p:txBody>
          <a:bodyPr/>
          <a:lstStyle/>
          <a:p>
            <a:fld id="{FF2F8FA7-D77C-2B41-9F51-61623A6C21C7}" type="slidenum">
              <a:rPr lang="en-GB" smtClean="0"/>
              <a:t>22</a:t>
            </a:fld>
            <a:endParaRPr lang="en-GB"/>
          </a:p>
        </p:txBody>
      </p:sp>
    </p:spTree>
    <p:extLst>
      <p:ext uri="{BB962C8B-B14F-4D97-AF65-F5344CB8AC3E}">
        <p14:creationId xmlns:p14="http://schemas.microsoft.com/office/powerpoint/2010/main" val="33347135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23</a:t>
            </a:fld>
            <a:endParaRPr lang="en-GB"/>
          </a:p>
        </p:txBody>
      </p:sp>
    </p:spTree>
    <p:extLst>
      <p:ext uri="{BB962C8B-B14F-4D97-AF65-F5344CB8AC3E}">
        <p14:creationId xmlns:p14="http://schemas.microsoft.com/office/powerpoint/2010/main" val="31490112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Personal hygiene practices in the workplace: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Good personal hygiene practices can be facilitated in the workplace by: </a:t>
            </a:r>
            <a:endParaRPr lang="en-GB" dirty="0">
              <a:effectLst/>
            </a:endParaRPr>
          </a:p>
          <a:p>
            <a:r>
              <a:rPr lang="en-GB" sz="1200" kern="1200" dirty="0">
                <a:solidFill>
                  <a:schemeClr val="tx1"/>
                </a:solidFill>
                <a:effectLst/>
                <a:latin typeface="+mn-lt"/>
                <a:ea typeface="+mn-ea"/>
                <a:cs typeface="+mn-cs"/>
              </a:rPr>
              <a:t>Proper and sufficient changing rooms, basins with soap, hot and cold water, paper towels, hot air dryers etc </a:t>
            </a:r>
          </a:p>
          <a:p>
            <a:r>
              <a:rPr lang="en-GB" sz="1200" kern="1200" dirty="0">
                <a:solidFill>
                  <a:schemeClr val="tx1"/>
                </a:solidFill>
                <a:effectLst/>
                <a:latin typeface="+mn-lt"/>
                <a:ea typeface="+mn-ea"/>
                <a:cs typeface="+mn-cs"/>
              </a:rPr>
              <a:t>Clean laundered uniforms </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24</a:t>
            </a:fld>
            <a:endParaRPr lang="en-GB"/>
          </a:p>
        </p:txBody>
      </p:sp>
    </p:spTree>
    <p:extLst>
      <p:ext uri="{BB962C8B-B14F-4D97-AF65-F5344CB8AC3E}">
        <p14:creationId xmlns:p14="http://schemas.microsoft.com/office/powerpoint/2010/main" val="6157844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dirty="0"/>
              <a:t>The Control of Substances Hazardous to Health Regulations (COSHH) require employers to:</a:t>
            </a:r>
          </a:p>
          <a:p>
            <a:pPr fontAlgn="base"/>
            <a:r>
              <a:rPr lang="en-US" dirty="0"/>
              <a:t> ■ Assess the risks from working with hazardous substances. This will include any arrangements to deal with accidents, incidents or emergencies, such as those resulting from serious spillages. The assessment must also include the health and safety risks from storing, handling or disposal of any of the substances.</a:t>
            </a:r>
          </a:p>
          <a:p>
            <a:pPr fontAlgn="base"/>
            <a:r>
              <a:rPr lang="en-US" dirty="0"/>
              <a:t> ■ Prevent, or if this is not reasonably practicable, control the exposure to such substances. </a:t>
            </a:r>
          </a:p>
          <a:p>
            <a:pPr fontAlgn="base"/>
            <a:r>
              <a:rPr lang="en-US" dirty="0"/>
              <a:t>■ Provide staff with information, instruction and training on the risks and the precautions the employer has taken to control these risks, </a:t>
            </a:r>
            <a:r>
              <a:rPr lang="en-US" dirty="0" err="1"/>
              <a:t>eg</a:t>
            </a:r>
            <a:r>
              <a:rPr lang="en-US" dirty="0"/>
              <a:t> providing appropriate protective gloves or appropriate eye protection. Employees have a duty to take reasonable care for themselves and others who may be affected by their actions and to cooperate with their employer in complying with their legal duties.</a:t>
            </a: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25</a:t>
            </a:fld>
            <a:endParaRPr lang="en-GB"/>
          </a:p>
        </p:txBody>
      </p:sp>
    </p:spTree>
    <p:extLst>
      <p:ext uri="{BB962C8B-B14F-4D97-AF65-F5344CB8AC3E}">
        <p14:creationId xmlns:p14="http://schemas.microsoft.com/office/powerpoint/2010/main" val="942467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There are hundreds of cleaning agents on the market... but which one is used for what task? Let’s look at some common cleaning agents and what to use them for. </a:t>
            </a:r>
            <a:r>
              <a:rPr lang="en-US" dirty="0"/>
              <a:t>The industry uses many different types of hazardous cleaning substances. They include washing-up liquids, dishwasher detergents and rinse-aids, drain-cleaning products, oven cleaners, disinfectants, toilet cleaners, bleach, </a:t>
            </a:r>
            <a:r>
              <a:rPr lang="en-US" dirty="0" err="1"/>
              <a:t>sanitisers</a:t>
            </a:r>
            <a:r>
              <a:rPr lang="en-US" dirty="0"/>
              <a:t> and </a:t>
            </a:r>
            <a:r>
              <a:rPr lang="en-US" dirty="0" err="1"/>
              <a:t>descalers</a:t>
            </a:r>
            <a:r>
              <a:rPr lang="en-US" dirty="0"/>
              <a:t>.</a:t>
            </a: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26</a:t>
            </a:fld>
            <a:endParaRPr lang="en-GB"/>
          </a:p>
        </p:txBody>
      </p:sp>
    </p:spTree>
    <p:extLst>
      <p:ext uri="{BB962C8B-B14F-4D97-AF65-F5344CB8AC3E}">
        <p14:creationId xmlns:p14="http://schemas.microsoft.com/office/powerpoint/2010/main" val="8906569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5 minute exercise</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27</a:t>
            </a:fld>
            <a:endParaRPr lang="en-GB"/>
          </a:p>
        </p:txBody>
      </p:sp>
    </p:spTree>
    <p:extLst>
      <p:ext uri="{BB962C8B-B14F-4D97-AF65-F5344CB8AC3E}">
        <p14:creationId xmlns:p14="http://schemas.microsoft.com/office/powerpoint/2010/main" val="18750079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some housekeeping tasks where you'll need equipment to help you get the work done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Your housekeeping cart is your one-stop-shop for all things needed on your shift. What should be on a housekeeping cart and explains the importance of keeping it organised.</a:t>
            </a:r>
          </a:p>
          <a:p>
            <a:endParaRPr lang="en-GB" sz="1200" b="0" i="0" u="none" strike="noStrike" kern="1200" dirty="0">
              <a:solidFill>
                <a:schemeClr val="tx1"/>
              </a:solidFill>
              <a:effectLst/>
              <a:latin typeface="+mn-lt"/>
              <a:ea typeface="+mn-ea"/>
              <a:cs typeface="+mn-cs"/>
            </a:endParaRPr>
          </a:p>
          <a:p>
            <a:pPr algn="l"/>
            <a:r>
              <a:rPr lang="en-US" b="1" i="0" dirty="0">
                <a:solidFill>
                  <a:srgbClr val="303133"/>
                </a:solidFill>
                <a:effectLst/>
                <a:latin typeface="Hind" panose="020B0502040204020203" pitchFamily="2" charset="0"/>
              </a:rPr>
              <a:t>Housekeeping trolley</a:t>
            </a:r>
          </a:p>
          <a:p>
            <a:pPr algn="l"/>
            <a:r>
              <a:rPr lang="en-US" b="0" i="0" dirty="0">
                <a:solidFill>
                  <a:srgbClr val="777777"/>
                </a:solidFill>
                <a:effectLst/>
                <a:latin typeface="Hind" panose="020B0502040204020203" pitchFamily="2" charset="0"/>
              </a:rPr>
              <a:t>Your team need access to lots of different cleaning products and equipment over the course of a shift, as well as a means of transporting bedding, towels, and replacement supplies — like toiletries or mini bar refreshments — between rooms. A </a:t>
            </a:r>
            <a:r>
              <a:rPr lang="en-US" b="0" i="0" u="sng" dirty="0">
                <a:solidFill>
                  <a:srgbClr val="303133"/>
                </a:solidFill>
                <a:effectLst/>
                <a:latin typeface="Hind" panose="020B0502040204020203" pitchFamily="2" charset="0"/>
                <a:hlinkClick r:id="rId3"/>
              </a:rPr>
              <a:t>housekeeping trolley</a:t>
            </a:r>
            <a:r>
              <a:rPr lang="en-US" b="0" i="0" dirty="0">
                <a:solidFill>
                  <a:srgbClr val="777777"/>
                </a:solidFill>
                <a:effectLst/>
                <a:latin typeface="Hind" panose="020B0502040204020203" pitchFamily="2" charset="0"/>
              </a:rPr>
              <a:t> will allow them to move everything easily, as well as keep things </a:t>
            </a:r>
            <a:r>
              <a:rPr lang="en-US" b="0" i="0" dirty="0" err="1">
                <a:solidFill>
                  <a:srgbClr val="777777"/>
                </a:solidFill>
                <a:effectLst/>
                <a:latin typeface="Hind" panose="020B0502040204020203" pitchFamily="2" charset="0"/>
              </a:rPr>
              <a:t>organised</a:t>
            </a:r>
            <a:r>
              <a:rPr lang="en-US" b="0" i="0" dirty="0">
                <a:solidFill>
                  <a:srgbClr val="777777"/>
                </a:solidFill>
                <a:effectLst/>
                <a:latin typeface="Hind" panose="020B0502040204020203" pitchFamily="2" charset="0"/>
              </a:rPr>
              <a:t>.</a:t>
            </a:r>
          </a:p>
          <a:p>
            <a:pPr algn="l"/>
            <a:endParaRPr lang="en-US" b="0" i="0" dirty="0">
              <a:solidFill>
                <a:srgbClr val="777777"/>
              </a:solidFill>
              <a:effectLst/>
              <a:latin typeface="Hind" panose="020B0502040204020203" pitchFamily="2" charset="0"/>
            </a:endParaRPr>
          </a:p>
          <a:p>
            <a:pPr algn="l"/>
            <a:r>
              <a:rPr lang="en-US" b="0" i="0" dirty="0">
                <a:solidFill>
                  <a:srgbClr val="777777"/>
                </a:solidFill>
                <a:effectLst/>
                <a:latin typeface="Hind" panose="020B0502040204020203" pitchFamily="2" charset="0"/>
              </a:rPr>
              <a:t>You may want to consider the following features when choosing your trolley:</a:t>
            </a:r>
          </a:p>
          <a:p>
            <a:pPr algn="l">
              <a:buFont typeface="Arial" panose="020B0604020202020204" pitchFamily="34" charset="0"/>
              <a:buChar char="•"/>
            </a:pPr>
            <a:r>
              <a:rPr lang="en-US" b="0" i="0" dirty="0">
                <a:solidFill>
                  <a:srgbClr val="777777"/>
                </a:solidFill>
                <a:effectLst/>
                <a:latin typeface="Hind" panose="020B0502040204020203" pitchFamily="2" charset="0"/>
              </a:rPr>
              <a:t>Separate bags for rubbish and soiled linen.</a:t>
            </a:r>
          </a:p>
          <a:p>
            <a:pPr algn="l">
              <a:buFont typeface="Arial" panose="020B0604020202020204" pitchFamily="34" charset="0"/>
              <a:buChar char="•"/>
            </a:pPr>
            <a:r>
              <a:rPr lang="en-US" b="0" i="0" dirty="0">
                <a:solidFill>
                  <a:srgbClr val="777777"/>
                </a:solidFill>
                <a:effectLst/>
                <a:latin typeface="Hind" panose="020B0502040204020203" pitchFamily="2" charset="0"/>
              </a:rPr>
              <a:t>Multiple tiers and shelves for keeping cleaning products and supplies </a:t>
            </a:r>
            <a:r>
              <a:rPr lang="en-US" b="0" i="0" dirty="0" err="1">
                <a:solidFill>
                  <a:srgbClr val="777777"/>
                </a:solidFill>
                <a:effectLst/>
                <a:latin typeface="Hind" panose="020B0502040204020203" pitchFamily="2" charset="0"/>
              </a:rPr>
              <a:t>organised</a:t>
            </a:r>
            <a:r>
              <a:rPr lang="en-US" b="0" i="0" dirty="0">
                <a:solidFill>
                  <a:srgbClr val="777777"/>
                </a:solidFill>
                <a:effectLst/>
                <a:latin typeface="Hind" panose="020B0502040204020203" pitchFamily="2" charset="0"/>
              </a:rPr>
              <a:t>.</a:t>
            </a:r>
          </a:p>
          <a:p>
            <a:pPr algn="l">
              <a:buFont typeface="Arial" panose="020B0604020202020204" pitchFamily="34" charset="0"/>
              <a:buChar char="•"/>
            </a:pPr>
            <a:r>
              <a:rPr lang="en-US" b="0" i="0" dirty="0">
                <a:solidFill>
                  <a:srgbClr val="777777"/>
                </a:solidFill>
                <a:effectLst/>
                <a:latin typeface="Hind" panose="020B0502040204020203" pitchFamily="2" charset="0"/>
              </a:rPr>
              <a:t>Compartments for storing guest toiletries and refreshments. If you provide a hot drinks service or mini bar, remember that you will have glass items and ceramics that need to be stored carefully to prevent breakage.</a:t>
            </a:r>
          </a:p>
          <a:p>
            <a:pPr algn="l">
              <a:buFont typeface="Arial" panose="020B0604020202020204" pitchFamily="34" charset="0"/>
              <a:buChar char="•"/>
            </a:pPr>
            <a:r>
              <a:rPr lang="en-US" b="0" i="0" dirty="0">
                <a:solidFill>
                  <a:srgbClr val="777777"/>
                </a:solidFill>
                <a:effectLst/>
                <a:latin typeface="Hind" panose="020B0502040204020203" pitchFamily="2" charset="0"/>
              </a:rPr>
              <a:t>Smooth, multi-directional wheels with brakes. This will allow your staff to move the cart easily and park it safely.</a:t>
            </a:r>
          </a:p>
          <a:p>
            <a:pPr algn="l">
              <a:buFont typeface="Arial" panose="020B0604020202020204" pitchFamily="34" charset="0"/>
              <a:buChar char="•"/>
            </a:pPr>
            <a:r>
              <a:rPr lang="en-US" b="0" i="0" dirty="0">
                <a:solidFill>
                  <a:srgbClr val="777777"/>
                </a:solidFill>
                <a:effectLst/>
                <a:latin typeface="Hind" panose="020B0502040204020203" pitchFamily="2" charset="0"/>
              </a:rPr>
              <a:t>A vacuum bracket or holder. Storing this on the cart will save your housekeepers from making two trips when moving from room to room.</a:t>
            </a:r>
          </a:p>
          <a:p>
            <a:pPr algn="l">
              <a:buFont typeface="Arial" panose="020B0604020202020204" pitchFamily="34" charset="0"/>
              <a:buChar char="•"/>
            </a:pPr>
            <a:endParaRPr lang="en-US" b="0" i="0" dirty="0">
              <a:solidFill>
                <a:srgbClr val="777777"/>
              </a:solidFill>
              <a:effectLst/>
              <a:latin typeface="Hind" panose="020B0502040204020203" pitchFamily="2" charset="0"/>
            </a:endParaRP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F2F8FA7-D77C-2B41-9F51-61623A6C21C7}" type="slidenum">
              <a:rPr lang="en-GB" smtClean="0"/>
              <a:t>28</a:t>
            </a:fld>
            <a:endParaRPr lang="en-GB"/>
          </a:p>
        </p:txBody>
      </p:sp>
    </p:spTree>
    <p:extLst>
      <p:ext uri="{BB962C8B-B14F-4D97-AF65-F5344CB8AC3E}">
        <p14:creationId xmlns:p14="http://schemas.microsoft.com/office/powerpoint/2010/main" val="7444175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Getting the basics right when it comes to housekeeping will ensure your shift is completed quickly and cleanly. In this lesson, </a:t>
            </a:r>
            <a:r>
              <a:rPr lang="en-GB" sz="1200" b="1" i="0" u="none" strike="noStrike" kern="1200" dirty="0">
                <a:solidFill>
                  <a:schemeClr val="tx1"/>
                </a:solidFill>
                <a:effectLst/>
                <a:latin typeface="+mn-lt"/>
                <a:ea typeface="+mn-ea"/>
                <a:cs typeface="+mn-cs"/>
              </a:rPr>
              <a:t>Top 10 rules and tips for cleaning.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Best practice rules for cleaning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r>
              <a:rPr lang="en-US" b="0" i="0" dirty="0">
                <a:effectLst/>
                <a:latin typeface="Poppins" panose="020B0502040204020203" pitchFamily="2" charset="0"/>
              </a:rPr>
              <a:t>First things first: Open room windows, if applicable</a:t>
            </a:r>
          </a:p>
          <a:p>
            <a:pPr algn="l"/>
            <a:r>
              <a:rPr lang="en-US" b="0" i="0" dirty="0">
                <a:solidFill>
                  <a:srgbClr val="333333"/>
                </a:solidFill>
                <a:effectLst/>
                <a:latin typeface="Poppins" panose="020B0502040204020203" pitchFamily="2" charset="0"/>
              </a:rPr>
              <a:t>This can take a few extra seconds of time in each room, but the difference it makes can be huge. Upon entering a room, before starting with cleaning anything, open up the windows and shades.</a:t>
            </a:r>
          </a:p>
          <a:p>
            <a:pPr algn="l"/>
            <a:r>
              <a:rPr lang="en-US" b="0" i="0" dirty="0">
                <a:solidFill>
                  <a:srgbClr val="333333"/>
                </a:solidFill>
                <a:effectLst/>
                <a:latin typeface="Poppins" panose="020B0502040204020203" pitchFamily="2" charset="0"/>
              </a:rPr>
              <a:t>Getting some natural light and air flow in the room can be helpful. In addition to allowing the room to “breathe,” it also provides good ventilation (for when you’re working with cleaning chemicals) and lets you see the details of what needs to be cleaned better.</a:t>
            </a:r>
          </a:p>
          <a:p>
            <a:pPr algn="l"/>
            <a:endParaRPr lang="en-US" b="0" i="0" dirty="0">
              <a:effectLst/>
              <a:latin typeface="Poppins" panose="020B0502040204020203" pitchFamily="2" charset="0"/>
            </a:endParaRPr>
          </a:p>
          <a:p>
            <a:pPr algn="l"/>
            <a:r>
              <a:rPr lang="en-US" b="0" i="0" dirty="0">
                <a:effectLst/>
                <a:latin typeface="Poppins" panose="020B0502040204020203" pitchFamily="2" charset="0"/>
              </a:rPr>
              <a:t>Clear out the clutter</a:t>
            </a:r>
          </a:p>
          <a:p>
            <a:pPr algn="l"/>
            <a:r>
              <a:rPr lang="en-US" b="0" i="0" dirty="0">
                <a:solidFill>
                  <a:srgbClr val="333333"/>
                </a:solidFill>
                <a:effectLst/>
                <a:latin typeface="Poppins" panose="020B0502040204020203" pitchFamily="2" charset="0"/>
              </a:rPr>
              <a:t>Many housekeepers report that starting with a “blank slate” gives them the easiest job of cleaning a room.</a:t>
            </a:r>
          </a:p>
          <a:p>
            <a:pPr algn="l"/>
            <a:r>
              <a:rPr lang="en-US" b="0" i="0" dirty="0">
                <a:solidFill>
                  <a:srgbClr val="333333"/>
                </a:solidFill>
                <a:effectLst/>
                <a:latin typeface="Poppins" panose="020B0502040204020203" pitchFamily="2" charset="0"/>
              </a:rPr>
              <a:t>With that in mind, here’s what to do: empty the trash, remove linens, towels, bathmats, bottles of shampoo and other shower products, and anything else laying around.</a:t>
            </a:r>
          </a:p>
          <a:p>
            <a:pPr algn="l"/>
            <a:r>
              <a:rPr lang="en-US" b="0" i="0" dirty="0">
                <a:solidFill>
                  <a:srgbClr val="333333"/>
                </a:solidFill>
                <a:effectLst/>
                <a:latin typeface="Poppins" panose="020B0502040204020203" pitchFamily="2" charset="0"/>
              </a:rPr>
              <a:t>This removes the temptation to simply wipe around items, or to pick them up and replace them after cleaning onto a wet surface—this can cause ring marks.</a:t>
            </a:r>
          </a:p>
          <a:p>
            <a:pPr algn="l"/>
            <a:endParaRPr lang="en-US" b="0" i="0" dirty="0">
              <a:solidFill>
                <a:srgbClr val="333333"/>
              </a:solidFill>
              <a:effectLst/>
              <a:latin typeface="Poppins" panose="020B0502040204020203" pitchFamily="2" charset="0"/>
            </a:endParaRPr>
          </a:p>
          <a:p>
            <a:pPr algn="l"/>
            <a:r>
              <a:rPr lang="en-US" b="0" i="0" dirty="0">
                <a:solidFill>
                  <a:srgbClr val="333333"/>
                </a:solidFill>
                <a:effectLst/>
                <a:latin typeface="Poppins" panose="020B0502040204020203" pitchFamily="2" charset="0"/>
              </a:rPr>
              <a:t>if guests feel one part of their room hasn’t been adequately cleaned, they may assume the rest of the room isn’t getting enough attention, either. It’s not a good situation, but thankfully, it’s one that is very easily avoided.</a:t>
            </a:r>
            <a:endParaRPr lang="en-GB" sz="1200" b="1"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F2F8FA7-D77C-2B41-9F51-61623A6C21C7}" type="slidenum">
              <a:rPr lang="en-GB" smtClean="0"/>
              <a:t>29</a:t>
            </a:fld>
            <a:endParaRPr lang="en-GB"/>
          </a:p>
        </p:txBody>
      </p:sp>
    </p:spTree>
    <p:extLst>
      <p:ext uri="{BB962C8B-B14F-4D97-AF65-F5344CB8AC3E}">
        <p14:creationId xmlns:p14="http://schemas.microsoft.com/office/powerpoint/2010/main" val="42475224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From the minute you clock on to the minute you clock off, there will be a variety of tasks and activities for you to complete. </a:t>
            </a: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F2F8FA7-D77C-2B41-9F51-61623A6C21C7}" type="slidenum">
              <a:rPr lang="en-GB" smtClean="0"/>
              <a:t>30</a:t>
            </a:fld>
            <a:endParaRPr lang="en-GB"/>
          </a:p>
        </p:txBody>
      </p:sp>
    </p:spTree>
    <p:extLst>
      <p:ext uri="{BB962C8B-B14F-4D97-AF65-F5344CB8AC3E}">
        <p14:creationId xmlns:p14="http://schemas.microsoft.com/office/powerpoint/2010/main" val="19030731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All staff have a responsibility to uphold security in a hotel; security for the hotel and guests, and security for yourself. </a:t>
            </a:r>
          </a:p>
          <a:p>
            <a:endParaRPr lang="en-GB" sz="1200" b="0" i="0" u="none" strike="noStrike" kern="1200" dirty="0">
              <a:solidFill>
                <a:schemeClr val="tx1"/>
              </a:solidFill>
              <a:effectLst/>
              <a:latin typeface="+mn-lt"/>
              <a:ea typeface="+mn-ea"/>
              <a:cs typeface="+mn-cs"/>
            </a:endParaRPr>
          </a:p>
          <a:p>
            <a:pPr algn="l" fontAlgn="auto"/>
            <a:r>
              <a:rPr lang="en-US" b="1" i="0" dirty="0">
                <a:effectLst/>
                <a:latin typeface="-apple-system"/>
              </a:rPr>
              <a:t>SECURITY IN HOUSEKEEPING</a:t>
            </a:r>
          </a:p>
          <a:p>
            <a:pPr algn="l" fontAlgn="auto"/>
            <a:r>
              <a:rPr lang="en-US" b="0" i="0" dirty="0">
                <a:effectLst/>
                <a:latin typeface="Source Serif Pro" panose="020B0604020202020204" pitchFamily="18" charset="0"/>
              </a:rPr>
              <a:t>We know that housekeeping personnel are spread across the hotel in pursuit of their cleaning and maintenance duties. They therefore become the ideal ‘eyes and ears’ of the organization to detect any security threats to the organization.  </a:t>
            </a:r>
          </a:p>
          <a:p>
            <a:r>
              <a:rPr lang="en-GB" sz="1200" b="0" i="0" u="none" strike="noStrike" kern="1200" dirty="0">
                <a:solidFill>
                  <a:schemeClr val="tx1"/>
                </a:solidFill>
                <a:effectLst/>
                <a:latin typeface="+mn-lt"/>
                <a:ea typeface="+mn-ea"/>
                <a:cs typeface="+mn-cs"/>
              </a:rPr>
              <a:t>How important is security from a Housekeeping perspective? Discuss</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Best practices for entering guest rooms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Personal security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Discuss the importance of security for yourself and your guests.</a:t>
            </a:r>
          </a:p>
          <a:p>
            <a:pPr algn="l" fontAlgn="auto"/>
            <a:r>
              <a:rPr lang="en-US" b="0" i="0" dirty="0">
                <a:effectLst/>
                <a:latin typeface="Source Serif Pro" panose="020B0604020202020204" pitchFamily="18" charset="0"/>
              </a:rPr>
              <a:t> </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F2F8FA7-D77C-2B41-9F51-61623A6C21C7}" type="slidenum">
              <a:rPr lang="en-GB" smtClean="0"/>
              <a:t>31</a:t>
            </a:fld>
            <a:endParaRPr lang="en-GB"/>
          </a:p>
        </p:txBody>
      </p:sp>
    </p:spTree>
    <p:extLst>
      <p:ext uri="{BB962C8B-B14F-4D97-AF65-F5344CB8AC3E}">
        <p14:creationId xmlns:p14="http://schemas.microsoft.com/office/powerpoint/2010/main" val="5324386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finish, let’s take a look at a video reminding us of the life of housekeeping in hotels. Vail Resorts. (4m33s)</a:t>
            </a:r>
          </a:p>
        </p:txBody>
      </p:sp>
      <p:sp>
        <p:nvSpPr>
          <p:cNvPr id="4" name="Slide Number Placeholder 3"/>
          <p:cNvSpPr>
            <a:spLocks noGrp="1"/>
          </p:cNvSpPr>
          <p:nvPr>
            <p:ph type="sldNum" sz="quarter" idx="5"/>
          </p:nvPr>
        </p:nvSpPr>
        <p:spPr/>
        <p:txBody>
          <a:bodyPr/>
          <a:lstStyle/>
          <a:p>
            <a:fld id="{411175E4-0633-4347-BFDD-1613A3C21DD1}" type="slidenum">
              <a:rPr lang="en-GB" smtClean="0"/>
              <a:t>32</a:t>
            </a:fld>
            <a:endParaRPr lang="en-GB"/>
          </a:p>
        </p:txBody>
      </p:sp>
    </p:spTree>
    <p:extLst>
      <p:ext uri="{BB962C8B-B14F-4D97-AF65-F5344CB8AC3E}">
        <p14:creationId xmlns:p14="http://schemas.microsoft.com/office/powerpoint/2010/main" val="17084129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Component 2 (25%) – Practical Tasks - Housekeeping Team Member Development Plan:</a:t>
            </a:r>
          </a:p>
          <a:p>
            <a:endParaRPr lang="en-US" dirty="0"/>
          </a:p>
          <a:p>
            <a:r>
              <a:rPr lang="en-US" dirty="0"/>
              <a:t> In this scenario you are the housekeeping manager at the 4* Hotel Trinity and have been tasked to create a training development program for new housekeeping staff. In this task you are required to produce an 8- week training plan as part of the induction process for new housekeeping team members. </a:t>
            </a:r>
          </a:p>
          <a:p>
            <a:endParaRPr lang="en-US" dirty="0"/>
          </a:p>
          <a:p>
            <a:r>
              <a:rPr lang="en-US" dirty="0"/>
              <a:t>This training plan must include: • A welcome introduction for the new team member. • A timetable of training activities for the 8 weeks. • A clear description the training activities you will undertake to ensure the new team members are able to perform all tasks associated with their job role. • Safety training such as fire safety, COSHH, health and safety etc. • An appropriate branding and logos for Hotel Trinity. </a:t>
            </a:r>
          </a:p>
          <a:p>
            <a:endParaRPr lang="en-US" dirty="0"/>
          </a:p>
          <a:p>
            <a:r>
              <a:rPr lang="en-US" dirty="0"/>
              <a:t>You must ensure this plan is designed in a table format and can be easily understood by the new housekeeping team member. This assignment must be a maximum of 5 pages, including an introductory page and a referencing page. Your work must include referencing according to UWTSD’s Harvard Referencing Guide with a minimum of 5 references. There is no requirement to provide in-text citations for this task, as we need to see the development plan as a final product.</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33</a:t>
            </a:fld>
            <a:endParaRPr lang="en-GB"/>
          </a:p>
        </p:txBody>
      </p:sp>
    </p:spTree>
    <p:extLst>
      <p:ext uri="{BB962C8B-B14F-4D97-AF65-F5344CB8AC3E}">
        <p14:creationId xmlns:p14="http://schemas.microsoft.com/office/powerpoint/2010/main" val="11934820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B03BF1-035F-447D-8A64-FDAB125B9826}" type="slidenum">
              <a:rPr lang="en-GB" smtClean="0"/>
              <a:t>34</a:t>
            </a:fld>
            <a:endParaRPr lang="en-GB"/>
          </a:p>
        </p:txBody>
      </p:sp>
    </p:spTree>
    <p:extLst>
      <p:ext uri="{BB962C8B-B14F-4D97-AF65-F5344CB8AC3E}">
        <p14:creationId xmlns:p14="http://schemas.microsoft.com/office/powerpoint/2010/main" val="4126653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4019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880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5972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759019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460255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919431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6727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168571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251567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23350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432021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469960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47381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0742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64102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152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5917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41795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3412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13492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09730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76221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18171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19976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5933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65737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60052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1862602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744277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9394912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51572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591059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35456232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5274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5436083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58594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52818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93277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181721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9799408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113761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626562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1909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809048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676730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938884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693877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835710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919181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803432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4272196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26814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96267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83176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34319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380137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460901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682077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8103781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1883468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575740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528150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7706548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354280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334816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38204509"/>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0799166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1536773"/>
      </p:ext>
    </p:extLst>
  </p:cSld>
  <p:clrMap bg1="lt1" tx1="dk1" bg2="lt2" tx2="dk2" accent1="accent1" accent2="accent2" accent3="accent3" accent4="accent4" accent5="accent5" accent6="accent6" hlink="hlink" folHlink="folHlink"/>
  <p:sldLayoutIdLst>
    <p:sldLayoutId id="2147483669" r:id="rId1"/>
    <p:sldLayoutId id="214748373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44814445"/>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430497779"/>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9125718"/>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19601136"/>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1058643"/>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3374858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87079518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50520049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1154505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45805686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56434066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449857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5.xml"/><Relationship Id="rId1" Type="http://schemas.openxmlformats.org/officeDocument/2006/relationships/video" Target="https://www.youtube.com/embed/DMCRwv4-OLQ?feature=oembed" TargetMode="Externa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5.xml"/><Relationship Id="rId1" Type="http://schemas.openxmlformats.org/officeDocument/2006/relationships/video" Target="https://www.youtube.com/embed/p6KdQgkpwNM?feature=oembed" TargetMode="External"/><Relationship Id="rId6" Type="http://schemas.openxmlformats.org/officeDocument/2006/relationships/hyperlink" Target="https://en.wikipedia.org/wiki/Holiday_Inn" TargetMode="External"/><Relationship Id="rId5" Type="http://schemas.openxmlformats.org/officeDocument/2006/relationships/image" Target="../media/image35.png"/><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5.xml"/><Relationship Id="rId1" Type="http://schemas.openxmlformats.org/officeDocument/2006/relationships/video" Target="https://www.youtube.com/embed/ClFxn9YwKRY?feature=oembed" TargetMode="Externa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8" Type="http://schemas.openxmlformats.org/officeDocument/2006/relationships/hyperlink" Target="https://www.pinterest.com/pin/507499451746093188/" TargetMode="External"/><Relationship Id="rId3" Type="http://schemas.openxmlformats.org/officeDocument/2006/relationships/image" Target="../media/image40.png"/><Relationship Id="rId7" Type="http://schemas.openxmlformats.org/officeDocument/2006/relationships/image" Target="../media/image42.jpg"/><Relationship Id="rId2" Type="http://schemas.openxmlformats.org/officeDocument/2006/relationships/notesSlide" Target="../notesSlides/notesSlide21.xml"/><Relationship Id="rId1" Type="http://schemas.openxmlformats.org/officeDocument/2006/relationships/slideLayout" Target="../slideLayouts/slideLayout15.xml"/><Relationship Id="rId6" Type="http://schemas.openxmlformats.org/officeDocument/2006/relationships/hyperlink" Target="https://www.fattorini-namebadges.co.uk/badge/b3-lightweight-name-badge-matt-black-frame/" TargetMode="External"/><Relationship Id="rId5" Type="http://schemas.openxmlformats.org/officeDocument/2006/relationships/image" Target="../media/image41.png"/><Relationship Id="rId4" Type="http://schemas.openxmlformats.org/officeDocument/2006/relationships/hyperlink" Target="https://www.namebadgesinternational.us/buy/aloft-hotel-name-badge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44.tiff"/><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5.xml"/><Relationship Id="rId1" Type="http://schemas.openxmlformats.org/officeDocument/2006/relationships/slideLayout" Target="../slideLayouts/slideLayout15.xml"/><Relationship Id="rId5" Type="http://schemas.openxmlformats.org/officeDocument/2006/relationships/image" Target="../media/image48.jpeg"/><Relationship Id="rId4" Type="http://schemas.openxmlformats.org/officeDocument/2006/relationships/image" Target="../media/image47.png"/></Relationships>
</file>

<file path=ppt/slides/_rels/slide2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6.xml"/><Relationship Id="rId1" Type="http://schemas.openxmlformats.org/officeDocument/2006/relationships/slideLayout" Target="../slideLayouts/slideLayout15.xml"/><Relationship Id="rId4" Type="http://schemas.openxmlformats.org/officeDocument/2006/relationships/image" Target="../media/image50.pn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29.xml"/><Relationship Id="rId1" Type="http://schemas.openxmlformats.org/officeDocument/2006/relationships/slideLayout" Target="../slideLayouts/slideLayout15.xml"/><Relationship Id="rId4" Type="http://schemas.openxmlformats.org/officeDocument/2006/relationships/hyperlink" Target="https://lodgingmagazine.com/communication-key-revamping-housekeeping-procedures/"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0.xml"/><Relationship Id="rId1" Type="http://schemas.openxmlformats.org/officeDocument/2006/relationships/slideLayout" Target="../slideLayouts/slideLayout15.xml"/><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8" Type="http://schemas.openxmlformats.org/officeDocument/2006/relationships/hyperlink" Target="https://www.candolaundryservices.co.uk/housekeeping-tips/" TargetMode="External"/><Relationship Id="rId13" Type="http://schemas.microsoft.com/office/2007/relationships/diagramDrawing" Target="../diagrams/drawing1.xml"/><Relationship Id="rId3" Type="http://schemas.openxmlformats.org/officeDocument/2006/relationships/image" Target="../media/image54.jpeg"/><Relationship Id="rId7" Type="http://schemas.openxmlformats.org/officeDocument/2006/relationships/image" Target="../media/image56.png"/><Relationship Id="rId12" Type="http://schemas.openxmlformats.org/officeDocument/2006/relationships/diagramColors" Target="../diagrams/colors1.xml"/><Relationship Id="rId2" Type="http://schemas.openxmlformats.org/officeDocument/2006/relationships/notesSlide" Target="../notesSlides/notesSlide31.xml"/><Relationship Id="rId1" Type="http://schemas.openxmlformats.org/officeDocument/2006/relationships/slideLayout" Target="../slideLayouts/slideLayout15.xml"/><Relationship Id="rId6" Type="http://schemas.openxmlformats.org/officeDocument/2006/relationships/hyperlink" Target="https://southwestdomestics.org/blog/5-things-housekeepers-always-avoid/" TargetMode="External"/><Relationship Id="rId11" Type="http://schemas.openxmlformats.org/officeDocument/2006/relationships/diagramQuickStyle" Target="../diagrams/quickStyle1.xml"/><Relationship Id="rId5" Type="http://schemas.openxmlformats.org/officeDocument/2006/relationships/image" Target="../media/image55.jpeg"/><Relationship Id="rId10" Type="http://schemas.openxmlformats.org/officeDocument/2006/relationships/diagramLayout" Target="../diagrams/layout1.xml"/><Relationship Id="rId4" Type="http://schemas.openxmlformats.org/officeDocument/2006/relationships/hyperlink" Target="http://www.gettyimages.ae/photos/house-cleaning-uniforms" TargetMode="External"/><Relationship Id="rId9" Type="http://schemas.openxmlformats.org/officeDocument/2006/relationships/diagramData" Target="../diagrams/data1.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5.xml"/><Relationship Id="rId1" Type="http://schemas.openxmlformats.org/officeDocument/2006/relationships/video" Target="https://www.youtube.com/embed/Wog__QrreTM?feature=oembed" TargetMode="External"/><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notesSlide" Target="../notesSlides/notesSlide34.xml"/><Relationship Id="rId1" Type="http://schemas.openxmlformats.org/officeDocument/2006/relationships/slideLayout" Target="../slideLayouts/slideLayout15.xml"/><Relationship Id="rId4" Type="http://schemas.openxmlformats.org/officeDocument/2006/relationships/image" Target="../media/image5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5039051"/>
            <a:ext cx="7992888" cy="1470025"/>
          </a:xfrm>
        </p:spPr>
        <p:txBody>
          <a:bodyPr>
            <a:normAutofit fontScale="90000"/>
          </a:bodyPr>
          <a:lstStyle/>
          <a:p>
            <a:pPr algn="r"/>
            <a:r>
              <a:rPr lang="en-GB" b="1" i="1" dirty="0">
                <a:solidFill>
                  <a:schemeClr val="bg1"/>
                </a:solidFill>
              </a:rPr>
              <a:t>Operating</a:t>
            </a:r>
            <a:br>
              <a:rPr lang="en-GB" b="1" i="1" dirty="0">
                <a:solidFill>
                  <a:schemeClr val="bg1"/>
                </a:solidFill>
              </a:rPr>
            </a:br>
            <a:r>
              <a:rPr lang="en-GB" b="1" i="1" dirty="0">
                <a:solidFill>
                  <a:schemeClr val="bg1"/>
                </a:solidFill>
              </a:rPr>
              <a:t>Hotel</a:t>
            </a:r>
            <a:br>
              <a:rPr lang="en-GB" b="1" i="1" dirty="0">
                <a:solidFill>
                  <a:schemeClr val="bg1"/>
                </a:solidFill>
              </a:rPr>
            </a:br>
            <a:r>
              <a:rPr lang="en-GB" b="1" i="1" dirty="0">
                <a:solidFill>
                  <a:schemeClr val="bg1"/>
                </a:solidFill>
              </a:rPr>
              <a:t>Facilities</a:t>
            </a: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Week 6 </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5" name="Picture 4">
            <a:extLst>
              <a:ext uri="{FF2B5EF4-FFF2-40B4-BE49-F238E27FC236}">
                <a16:creationId xmlns:a16="http://schemas.microsoft.com/office/drawing/2014/main" id="{00693580-747D-7A46-BA40-CFF4BAE75F4E}"/>
              </a:ext>
            </a:extLst>
          </p:cNvPr>
          <p:cNvPicPr>
            <a:picLocks noChangeAspect="1"/>
          </p:cNvPicPr>
          <p:nvPr/>
        </p:nvPicPr>
        <p:blipFill>
          <a:blip r:embed="rId3"/>
          <a:stretch>
            <a:fillRect/>
          </a:stretch>
        </p:blipFill>
        <p:spPr>
          <a:xfrm>
            <a:off x="0" y="886408"/>
            <a:ext cx="4774840" cy="4774840"/>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Content / Week 6</a:t>
            </a:r>
          </a:p>
        </p:txBody>
      </p:sp>
      <p:sp>
        <p:nvSpPr>
          <p:cNvPr id="3" name="Content Placeholder 2"/>
          <p:cNvSpPr>
            <a:spLocks noGrp="1"/>
          </p:cNvSpPr>
          <p:nvPr>
            <p:ph idx="1"/>
          </p:nvPr>
        </p:nvSpPr>
        <p:spPr>
          <a:xfrm>
            <a:off x="457200" y="1552001"/>
            <a:ext cx="7550496" cy="3965231"/>
          </a:xfrm>
        </p:spPr>
        <p:txBody>
          <a:bodyPr>
            <a:normAutofit fontScale="85000" lnSpcReduction="20000"/>
          </a:bodyPr>
          <a:lstStyle/>
          <a:p>
            <a:r>
              <a:rPr lang="en-GB" dirty="0"/>
              <a:t>Module Learning Outcomes</a:t>
            </a:r>
          </a:p>
          <a:p>
            <a:r>
              <a:rPr lang="en-GB" dirty="0"/>
              <a:t>The different roles in the housekeeping department</a:t>
            </a:r>
          </a:p>
          <a:p>
            <a:r>
              <a:rPr lang="en-GB" dirty="0"/>
              <a:t>The importance of personal hygiene</a:t>
            </a:r>
          </a:p>
          <a:p>
            <a:r>
              <a:rPr lang="en-GB" dirty="0"/>
              <a:t>Common WHS risks faced in housekeeping</a:t>
            </a:r>
          </a:p>
          <a:p>
            <a:r>
              <a:rPr lang="en-GB" dirty="0"/>
              <a:t>What and how to use housekeeping cleaning agents</a:t>
            </a:r>
          </a:p>
          <a:p>
            <a:r>
              <a:rPr lang="en-GB" dirty="0"/>
              <a:t>What and how to use housekeeping equipment</a:t>
            </a:r>
          </a:p>
          <a:p>
            <a:r>
              <a:rPr lang="en-GB" dirty="0"/>
              <a:t>What items to include on a housekeeping cart</a:t>
            </a:r>
          </a:p>
          <a:p>
            <a:r>
              <a:rPr lang="en-GB" dirty="0"/>
              <a:t>Best practice rules for cleaning</a:t>
            </a:r>
          </a:p>
          <a:p>
            <a:r>
              <a:rPr lang="en-GB" dirty="0"/>
              <a:t>Best practices for entering guest rooms</a:t>
            </a:r>
          </a:p>
          <a:p>
            <a:r>
              <a:rPr lang="en-GB" dirty="0"/>
              <a:t>HK issues that damage profits</a:t>
            </a:r>
          </a:p>
          <a:p>
            <a:pPr marL="0" indent="0">
              <a:buNone/>
            </a:pPr>
            <a:endParaRPr lang="en-GB" dirty="0"/>
          </a:p>
        </p:txBody>
      </p:sp>
      <p:pic>
        <p:nvPicPr>
          <p:cNvPr id="6" name="Picture 5">
            <a:extLst>
              <a:ext uri="{FF2B5EF4-FFF2-40B4-BE49-F238E27FC236}">
                <a16:creationId xmlns:a16="http://schemas.microsoft.com/office/drawing/2014/main" id="{057CF57C-F524-5389-582E-8E486D0F3E03}"/>
              </a:ext>
            </a:extLst>
          </p:cNvPr>
          <p:cNvPicPr>
            <a:picLocks noChangeAspect="1"/>
          </p:cNvPicPr>
          <p:nvPr/>
        </p:nvPicPr>
        <p:blipFill>
          <a:blip r:embed="rId3"/>
          <a:stretch>
            <a:fillRect/>
          </a:stretch>
        </p:blipFill>
        <p:spPr>
          <a:xfrm>
            <a:off x="6561793" y="3429000"/>
            <a:ext cx="2564904" cy="2564904"/>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2D395B-F8BC-174A-9C25-38B053C61E66}"/>
              </a:ext>
            </a:extLst>
          </p:cNvPr>
          <p:cNvSpPr>
            <a:spLocks noGrp="1"/>
          </p:cNvSpPr>
          <p:nvPr>
            <p:ph type="title"/>
          </p:nvPr>
        </p:nvSpPr>
        <p:spPr>
          <a:xfrm>
            <a:off x="302840" y="70855"/>
            <a:ext cx="8229600" cy="1143000"/>
          </a:xfrm>
        </p:spPr>
        <p:txBody>
          <a:bodyPr/>
          <a:lstStyle/>
          <a:p>
            <a:pPr algn="l"/>
            <a:r>
              <a:rPr lang="en-GB" b="1" dirty="0"/>
              <a:t>Module Learning Outcomes</a:t>
            </a:r>
          </a:p>
        </p:txBody>
      </p:sp>
      <p:sp>
        <p:nvSpPr>
          <p:cNvPr id="8" name="Content Placeholder 2">
            <a:extLst>
              <a:ext uri="{FF2B5EF4-FFF2-40B4-BE49-F238E27FC236}">
                <a16:creationId xmlns:a16="http://schemas.microsoft.com/office/drawing/2014/main" id="{A0DF1CB7-78AF-4CD3-BD05-454513C961E2}"/>
              </a:ext>
            </a:extLst>
          </p:cNvPr>
          <p:cNvSpPr>
            <a:spLocks noGrp="1"/>
          </p:cNvSpPr>
          <p:nvPr>
            <p:ph idx="1"/>
          </p:nvPr>
        </p:nvSpPr>
        <p:spPr>
          <a:xfrm>
            <a:off x="359532" y="836712"/>
            <a:ext cx="8424936" cy="3263504"/>
          </a:xfrm>
        </p:spPr>
        <p:txBody>
          <a:bodyPr>
            <a:noAutofit/>
          </a:bodyPr>
          <a:lstStyle/>
          <a:p>
            <a:pPr algn="just"/>
            <a:endParaRPr lang="en-GB" sz="1600" dirty="0"/>
          </a:p>
          <a:p>
            <a:pPr marL="0" indent="0" algn="just">
              <a:buNone/>
            </a:pPr>
            <a:r>
              <a:rPr lang="en-GB" sz="1800" dirty="0"/>
              <a:t>Upon the successful completion of this module, you should be able to demonstrate the ability to:</a:t>
            </a:r>
          </a:p>
          <a:p>
            <a:pPr marL="0" indent="0" algn="just">
              <a:buNone/>
            </a:pPr>
            <a:endParaRPr lang="en-GB" sz="1800" dirty="0"/>
          </a:p>
          <a:p>
            <a:pPr algn="just"/>
            <a:r>
              <a:rPr lang="en-GB" sz="1800" dirty="0"/>
              <a:t>Understand the variety of different positions within facilities management and appreciate the importance of the work based key skills within this area of hotel operation.</a:t>
            </a:r>
          </a:p>
          <a:p>
            <a:pPr algn="just"/>
            <a:endParaRPr lang="en-GB" sz="1800" dirty="0"/>
          </a:p>
          <a:p>
            <a:pPr algn="just"/>
            <a:r>
              <a:rPr lang="en-GB" sz="1800" dirty="0"/>
              <a:t>Develop knowledge of guest service skills and competencies appropriate to each departmental area of operation – and which meet organisation standards and requirements.</a:t>
            </a:r>
          </a:p>
          <a:p>
            <a:pPr algn="just"/>
            <a:endParaRPr lang="en-GB" sz="1800" dirty="0"/>
          </a:p>
          <a:p>
            <a:pPr algn="just"/>
            <a:r>
              <a:rPr lang="en-GB" sz="1800" dirty="0"/>
              <a:t>Understand issues relating to Facilities service delivery such as resource allocation, need for technical knowledge, industry standards, programme management, planning and organisation, management styles, health and safety. </a:t>
            </a:r>
          </a:p>
          <a:p>
            <a:pPr algn="just"/>
            <a:endParaRPr lang="en-GB" sz="1600" dirty="0"/>
          </a:p>
        </p:txBody>
      </p:sp>
    </p:spTree>
    <p:extLst>
      <p:ext uri="{BB962C8B-B14F-4D97-AF65-F5344CB8AC3E}">
        <p14:creationId xmlns:p14="http://schemas.microsoft.com/office/powerpoint/2010/main" val="4196395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1AB90FF0-6406-350A-D9D9-4CB003BCF37C}"/>
              </a:ext>
            </a:extLst>
          </p:cNvPr>
          <p:cNvSpPr txBox="1"/>
          <p:nvPr/>
        </p:nvSpPr>
        <p:spPr>
          <a:xfrm>
            <a:off x="683568" y="4253447"/>
            <a:ext cx="8192729" cy="1317643"/>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5400" kern="1200" dirty="0">
                <a:solidFill>
                  <a:schemeClr val="tx1"/>
                </a:solidFill>
                <a:latin typeface="+mj-lt"/>
                <a:ea typeface="+mj-ea"/>
                <a:cs typeface="+mj-cs"/>
              </a:rPr>
              <a:t>Housekeeping Department</a:t>
            </a:r>
          </a:p>
        </p:txBody>
      </p:sp>
      <p:pic>
        <p:nvPicPr>
          <p:cNvPr id="11" name="Picture 10">
            <a:extLst>
              <a:ext uri="{FF2B5EF4-FFF2-40B4-BE49-F238E27FC236}">
                <a16:creationId xmlns:a16="http://schemas.microsoft.com/office/drawing/2014/main" id="{78C8671A-D651-FAA5-4564-7CE0E3927348}"/>
              </a:ext>
            </a:extLst>
          </p:cNvPr>
          <p:cNvPicPr>
            <a:picLocks noChangeAspect="1"/>
          </p:cNvPicPr>
          <p:nvPr/>
        </p:nvPicPr>
        <p:blipFill rotWithShape="1">
          <a:blip r:embed="rId3"/>
          <a:srcRect l="5220" r="23958" b="3"/>
          <a:stretch/>
        </p:blipFill>
        <p:spPr>
          <a:xfrm>
            <a:off x="20" y="10"/>
            <a:ext cx="4571975" cy="4252522"/>
          </a:xfrm>
          <a:prstGeom prst="rect">
            <a:avLst/>
          </a:prstGeom>
        </p:spPr>
      </p:pic>
      <p:pic>
        <p:nvPicPr>
          <p:cNvPr id="9" name="Picture 8">
            <a:extLst>
              <a:ext uri="{FF2B5EF4-FFF2-40B4-BE49-F238E27FC236}">
                <a16:creationId xmlns:a16="http://schemas.microsoft.com/office/drawing/2014/main" id="{E952B5BB-AF3A-A564-2DB8-CB696E6F4D4A}"/>
              </a:ext>
            </a:extLst>
          </p:cNvPr>
          <p:cNvPicPr>
            <a:picLocks noChangeAspect="1"/>
          </p:cNvPicPr>
          <p:nvPr/>
        </p:nvPicPr>
        <p:blipFill rotWithShape="1">
          <a:blip r:embed="rId4"/>
          <a:srcRect l="11140" r="16755" b="-1"/>
          <a:stretch/>
        </p:blipFill>
        <p:spPr>
          <a:xfrm>
            <a:off x="4571999" y="-681"/>
            <a:ext cx="4572001" cy="4253215"/>
          </a:xfrm>
          <a:prstGeom prst="rect">
            <a:avLst/>
          </a:prstGeom>
        </p:spPr>
      </p:pic>
      <p:cxnSp>
        <p:nvCxnSpPr>
          <p:cNvPr id="17" name="Straight Connector 16">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4242136"/>
            <a:ext cx="9144001"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831472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DFE39D-C412-6EFF-E6AC-C4341148D9D6}"/>
              </a:ext>
            </a:extLst>
          </p:cNvPr>
          <p:cNvPicPr>
            <a:picLocks noChangeAspect="1"/>
          </p:cNvPicPr>
          <p:nvPr/>
        </p:nvPicPr>
        <p:blipFill rotWithShape="1">
          <a:blip r:embed="rId3"/>
          <a:srcRect l="21598" r="1" b="1"/>
          <a:stretch/>
        </p:blipFill>
        <p:spPr>
          <a:xfrm>
            <a:off x="0" y="-14921"/>
            <a:ext cx="5669694" cy="5532153"/>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6" name="TextBox 5">
            <a:extLst>
              <a:ext uri="{FF2B5EF4-FFF2-40B4-BE49-F238E27FC236}">
                <a16:creationId xmlns:a16="http://schemas.microsoft.com/office/drawing/2014/main" id="{F33F906C-5A9D-5044-2AE5-27E085F901F8}"/>
              </a:ext>
            </a:extLst>
          </p:cNvPr>
          <p:cNvSpPr txBox="1"/>
          <p:nvPr/>
        </p:nvSpPr>
        <p:spPr>
          <a:xfrm>
            <a:off x="5986703" y="404664"/>
            <a:ext cx="3157297" cy="5386090"/>
          </a:xfrm>
          <a:prstGeom prst="rect">
            <a:avLst/>
          </a:prstGeom>
          <a:noFill/>
        </p:spPr>
        <p:txBody>
          <a:bodyPr wrap="square" rtlCol="0">
            <a:spAutoFit/>
          </a:bodyPr>
          <a:lstStyle/>
          <a:p>
            <a:r>
              <a:rPr lang="en-GB" sz="3600" dirty="0"/>
              <a:t>Group Exercise:</a:t>
            </a:r>
          </a:p>
          <a:p>
            <a:endParaRPr lang="en-GB" sz="3600" dirty="0"/>
          </a:p>
          <a:p>
            <a:r>
              <a:rPr lang="en-GB" sz="2800" dirty="0"/>
              <a:t>Answer the following question:</a:t>
            </a:r>
          </a:p>
          <a:p>
            <a:endParaRPr lang="en-GB" sz="3600" dirty="0"/>
          </a:p>
          <a:p>
            <a:r>
              <a:rPr lang="en-GB" sz="3600" dirty="0"/>
              <a:t>How many different Housekeeping positions are there?</a:t>
            </a:r>
          </a:p>
        </p:txBody>
      </p:sp>
    </p:spTree>
    <p:extLst>
      <p:ext uri="{BB962C8B-B14F-4D97-AF65-F5344CB8AC3E}">
        <p14:creationId xmlns:p14="http://schemas.microsoft.com/office/powerpoint/2010/main" val="2196012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29362"/>
            <a:ext cx="7886700" cy="994172"/>
          </a:xfrm>
        </p:spPr>
        <p:txBody>
          <a:bodyPr>
            <a:normAutofit fontScale="90000"/>
          </a:bodyPr>
          <a:lstStyle/>
          <a:p>
            <a:r>
              <a:rPr lang="en-GB" b="1" dirty="0"/>
              <a:t>Positions in the Housekeeping Department</a:t>
            </a:r>
          </a:p>
        </p:txBody>
      </p:sp>
      <p:pic>
        <p:nvPicPr>
          <p:cNvPr id="6" name="Content Placeholder 5" descr="A screenshot of a cell phone&#10;&#10;Description automatically generated">
            <a:extLst>
              <a:ext uri="{FF2B5EF4-FFF2-40B4-BE49-F238E27FC236}">
                <a16:creationId xmlns:a16="http://schemas.microsoft.com/office/drawing/2014/main" id="{72C51552-21B1-F543-BEB8-CF89335D8D6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830" y="1528056"/>
            <a:ext cx="8352641" cy="3989175"/>
          </a:xfrm>
        </p:spPr>
      </p:pic>
    </p:spTree>
    <p:extLst>
      <p:ext uri="{BB962C8B-B14F-4D97-AF65-F5344CB8AC3E}">
        <p14:creationId xmlns:p14="http://schemas.microsoft.com/office/powerpoint/2010/main" val="3107694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74588"/>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51520" y="1556792"/>
            <a:ext cx="8496944" cy="3960440"/>
          </a:xfrm>
        </p:spPr>
        <p:txBody>
          <a:bodyPr>
            <a:normAutofit/>
          </a:bodyPr>
          <a:lstStyle/>
          <a:p>
            <a:pPr marL="0" indent="0" algn="just">
              <a:buNone/>
            </a:pPr>
            <a:r>
              <a:rPr lang="en-GB" b="1" dirty="0"/>
              <a:t>The Executive Housekeeper </a:t>
            </a:r>
          </a:p>
          <a:p>
            <a:pPr marL="0" indent="0" algn="just">
              <a:buNone/>
            </a:pPr>
            <a:r>
              <a:rPr lang="en-GB" sz="2300" dirty="0"/>
              <a:t>This is the person overall in charge of the housekeeping department in a medium to large hotel and will report directly to the general manager or to the Rooms Division manager. </a:t>
            </a:r>
          </a:p>
          <a:p>
            <a:pPr marL="0" indent="0" algn="just">
              <a:buNone/>
            </a:pPr>
            <a:endParaRPr lang="en-GB" dirty="0"/>
          </a:p>
          <a:p>
            <a:pPr marL="0" indent="0" algn="just">
              <a:buNone/>
            </a:pPr>
            <a:r>
              <a:rPr lang="en-GB" b="1" dirty="0"/>
              <a:t>Job Summary</a:t>
            </a:r>
          </a:p>
          <a:p>
            <a:pPr marL="0" indent="0" algn="just">
              <a:buNone/>
            </a:pPr>
            <a:r>
              <a:rPr lang="en-GB" sz="2300" dirty="0"/>
              <a:t>Supervises all housekeeping employees, has the authority to hire &amp; manage employees, plans and assigns work assignments, informs new employees of regulations, inspects housekeeping personnel work assignments, requisitions supplies and can source new suppliers. </a:t>
            </a:r>
          </a:p>
          <a:p>
            <a:pPr marL="0" indent="0" algn="just">
              <a:buNone/>
            </a:pPr>
            <a:endParaRPr lang="en-GB" dirty="0"/>
          </a:p>
        </p:txBody>
      </p:sp>
    </p:spTree>
    <p:extLst>
      <p:ext uri="{BB962C8B-B14F-4D97-AF65-F5344CB8AC3E}">
        <p14:creationId xmlns:p14="http://schemas.microsoft.com/office/powerpoint/2010/main" val="789990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141684" y="74740"/>
            <a:ext cx="7886700" cy="994172"/>
          </a:xfrm>
        </p:spPr>
        <p:txBody>
          <a:bodyPr/>
          <a:lstStyle/>
          <a:p>
            <a:pPr algn="l"/>
            <a:r>
              <a:rPr lang="en-GB" b="1" dirty="0">
                <a:solidFill>
                  <a:schemeClr val="accent1">
                    <a:lumMod val="75000"/>
                  </a:schemeClr>
                </a:solidFill>
              </a:rPr>
              <a:t>Executive Housekeeper</a:t>
            </a:r>
          </a:p>
        </p:txBody>
      </p:sp>
      <p:pic>
        <p:nvPicPr>
          <p:cNvPr id="8" name="Online Media 7" descr="Heading Up the Housekeeping Department at Waldorf Astoria">
            <a:hlinkClick r:id="" action="ppaction://media"/>
            <a:extLst>
              <a:ext uri="{FF2B5EF4-FFF2-40B4-BE49-F238E27FC236}">
                <a16:creationId xmlns:a16="http://schemas.microsoft.com/office/drawing/2014/main" id="{8EFB44E0-D9EA-0247-A995-0DF9E591BCBB}"/>
              </a:ext>
            </a:extLst>
          </p:cNvPr>
          <p:cNvPicPr>
            <a:picLocks noRot="1" noChangeAspect="1"/>
          </p:cNvPicPr>
          <p:nvPr>
            <a:videoFile r:link="rId1"/>
          </p:nvPr>
        </p:nvPicPr>
        <p:blipFill>
          <a:blip r:embed="rId4"/>
          <a:stretch>
            <a:fillRect/>
          </a:stretch>
        </p:blipFill>
        <p:spPr>
          <a:xfrm>
            <a:off x="234713" y="980728"/>
            <a:ext cx="8208410" cy="4617230"/>
          </a:xfrm>
          <a:prstGeom prst="rect">
            <a:avLst/>
          </a:prstGeom>
        </p:spPr>
      </p:pic>
    </p:spTree>
    <p:extLst>
      <p:ext uri="{BB962C8B-B14F-4D97-AF65-F5344CB8AC3E}">
        <p14:creationId xmlns:p14="http://schemas.microsoft.com/office/powerpoint/2010/main" val="259498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60648"/>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556792"/>
            <a:ext cx="8479633" cy="3960440"/>
          </a:xfrm>
        </p:spPr>
        <p:txBody>
          <a:bodyPr>
            <a:normAutofit fontScale="92500" lnSpcReduction="20000"/>
          </a:bodyPr>
          <a:lstStyle/>
          <a:p>
            <a:pPr marL="0" indent="0" algn="just">
              <a:buNone/>
            </a:pPr>
            <a:r>
              <a:rPr lang="en-GB" b="1" dirty="0"/>
              <a:t>Assistant Housekeeper </a:t>
            </a:r>
            <a:endParaRPr lang="en-GB" dirty="0"/>
          </a:p>
          <a:p>
            <a:pPr marL="0" indent="0" algn="just">
              <a:buNone/>
            </a:pPr>
            <a:r>
              <a:rPr lang="en-GB" dirty="0"/>
              <a:t>Responsible for the overall housekeeping department and carries out work delegated by the executive housekeeper in his/her absence. The assistant housekeeper supervises all housekeeping employees, has the authority to hire / manage, plans and assigns work assignments, informs new employees of regulations, inspects housekeeping personnel work assignments and requisitions supplies. </a:t>
            </a:r>
          </a:p>
          <a:p>
            <a:pPr marL="0" indent="0" algn="just">
              <a:buNone/>
            </a:pPr>
            <a:endParaRPr lang="en-GB" dirty="0"/>
          </a:p>
          <a:p>
            <a:pPr marL="0" indent="0" algn="just">
              <a:buNone/>
            </a:pPr>
            <a:r>
              <a:rPr lang="en-GB" dirty="0"/>
              <a:t>All the duties and responsibilities of assistant housekeeper will be as same as that of executive housekeeper in his/her absence. </a:t>
            </a:r>
          </a:p>
          <a:p>
            <a:pPr marL="0" indent="0" algn="just">
              <a:buNone/>
            </a:pPr>
            <a:endParaRPr lang="en-GB" dirty="0"/>
          </a:p>
        </p:txBody>
      </p:sp>
      <p:pic>
        <p:nvPicPr>
          <p:cNvPr id="5" name="Picture 4">
            <a:extLst>
              <a:ext uri="{FF2B5EF4-FFF2-40B4-BE49-F238E27FC236}">
                <a16:creationId xmlns:a16="http://schemas.microsoft.com/office/drawing/2014/main" id="{B155D5BC-EAAC-7C46-86F7-2D4156AF1C05}"/>
              </a:ext>
            </a:extLst>
          </p:cNvPr>
          <p:cNvPicPr>
            <a:picLocks noChangeAspect="1"/>
          </p:cNvPicPr>
          <p:nvPr/>
        </p:nvPicPr>
        <p:blipFill>
          <a:blip r:embed="rId3"/>
          <a:stretch>
            <a:fillRect/>
          </a:stretch>
        </p:blipFill>
        <p:spPr>
          <a:xfrm>
            <a:off x="6874024" y="5157192"/>
            <a:ext cx="1584176" cy="943765"/>
          </a:xfrm>
          <a:prstGeom prst="rect">
            <a:avLst/>
          </a:prstGeom>
        </p:spPr>
      </p:pic>
    </p:spTree>
    <p:extLst>
      <p:ext uri="{BB962C8B-B14F-4D97-AF65-F5344CB8AC3E}">
        <p14:creationId xmlns:p14="http://schemas.microsoft.com/office/powerpoint/2010/main" val="2191076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0387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6673230" cy="4272135"/>
          </a:xfrm>
        </p:spPr>
        <p:txBody>
          <a:bodyPr>
            <a:normAutofit fontScale="62500" lnSpcReduction="20000"/>
          </a:bodyPr>
          <a:lstStyle/>
          <a:p>
            <a:pPr marL="0" indent="0">
              <a:buNone/>
            </a:pPr>
            <a:r>
              <a:rPr lang="en-GB" b="1" dirty="0"/>
              <a:t>Housekeeping Supervisor duties and responsibilities:</a:t>
            </a:r>
          </a:p>
          <a:p>
            <a:pPr marL="0" indent="0">
              <a:buNone/>
            </a:pPr>
            <a:endParaRPr lang="en-GB" dirty="0"/>
          </a:p>
          <a:p>
            <a:r>
              <a:rPr lang="en-GB" dirty="0"/>
              <a:t>Supervise housekeeping staff when they are performing their duties </a:t>
            </a:r>
          </a:p>
          <a:p>
            <a:r>
              <a:rPr lang="en-GB" dirty="0"/>
              <a:t>Supervise laundry staff duties </a:t>
            </a:r>
          </a:p>
          <a:p>
            <a:r>
              <a:rPr lang="en-GB" dirty="0"/>
              <a:t>Stock and maintain any housekeeping supply rooms </a:t>
            </a:r>
          </a:p>
          <a:p>
            <a:r>
              <a:rPr lang="en-GB" dirty="0"/>
              <a:t>Determine and process all guest complaints </a:t>
            </a:r>
          </a:p>
          <a:p>
            <a:r>
              <a:rPr lang="en-GB" dirty="0"/>
              <a:t>Check all guest rooms are ready for arrival </a:t>
            </a:r>
          </a:p>
          <a:p>
            <a:r>
              <a:rPr lang="en-GB" dirty="0"/>
              <a:t>Check that all common areas are hazard free and ready for guests </a:t>
            </a:r>
          </a:p>
          <a:p>
            <a:r>
              <a:rPr lang="en-GB" dirty="0"/>
              <a:t>Conduct daily morning meeting with housekeeping staff and organise all staff daily </a:t>
            </a:r>
          </a:p>
          <a:p>
            <a:r>
              <a:rPr lang="en-GB" dirty="0"/>
              <a:t>Ensure high level of customer service is maintained at all times </a:t>
            </a:r>
          </a:p>
          <a:p>
            <a:r>
              <a:rPr lang="en-GB" dirty="0"/>
              <a:t>Assist guests with all questions and reasonable requests </a:t>
            </a:r>
          </a:p>
          <a:p>
            <a:r>
              <a:rPr lang="en-GB" dirty="0"/>
              <a:t>Maintain clean and tidy work area </a:t>
            </a:r>
          </a:p>
          <a:p>
            <a:pPr marL="0" indent="0">
              <a:buNone/>
            </a:pPr>
            <a:endParaRPr lang="en-GB" dirty="0"/>
          </a:p>
        </p:txBody>
      </p:sp>
      <p:pic>
        <p:nvPicPr>
          <p:cNvPr id="9" name="Picture 8">
            <a:extLst>
              <a:ext uri="{FF2B5EF4-FFF2-40B4-BE49-F238E27FC236}">
                <a16:creationId xmlns:a16="http://schemas.microsoft.com/office/drawing/2014/main" id="{1C58D512-A359-DA49-89BF-A3E2D977F3E3}"/>
              </a:ext>
            </a:extLst>
          </p:cNvPr>
          <p:cNvPicPr>
            <a:picLocks noChangeAspect="1"/>
          </p:cNvPicPr>
          <p:nvPr/>
        </p:nvPicPr>
        <p:blipFill>
          <a:blip r:embed="rId3"/>
          <a:stretch>
            <a:fillRect/>
          </a:stretch>
        </p:blipFill>
        <p:spPr>
          <a:xfrm>
            <a:off x="7080646" y="2636912"/>
            <a:ext cx="2162175" cy="3048000"/>
          </a:xfrm>
          <a:prstGeom prst="rect">
            <a:avLst/>
          </a:prstGeom>
        </p:spPr>
      </p:pic>
    </p:spTree>
    <p:extLst>
      <p:ext uri="{BB962C8B-B14F-4D97-AF65-F5344CB8AC3E}">
        <p14:creationId xmlns:p14="http://schemas.microsoft.com/office/powerpoint/2010/main" val="3082087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05634"/>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63511"/>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8479633" cy="4320479"/>
          </a:xfrm>
        </p:spPr>
        <p:txBody>
          <a:bodyPr>
            <a:normAutofit fontScale="62500" lnSpcReduction="20000"/>
          </a:bodyPr>
          <a:lstStyle/>
          <a:p>
            <a:pPr marL="0" indent="0" algn="just">
              <a:buNone/>
            </a:pPr>
            <a:r>
              <a:rPr lang="en-GB" b="1" dirty="0"/>
              <a:t>Floor Supervisor Duties and responsibilities:</a:t>
            </a:r>
          </a:p>
          <a:p>
            <a:pPr marL="0" indent="0" algn="just">
              <a:buNone/>
            </a:pPr>
            <a:r>
              <a:rPr lang="en-GB" b="1" dirty="0"/>
              <a:t> </a:t>
            </a:r>
            <a:endParaRPr lang="en-GB" dirty="0"/>
          </a:p>
          <a:p>
            <a:pPr lvl="1" algn="just"/>
            <a:r>
              <a:rPr lang="en-GB" dirty="0"/>
              <a:t>Assign duties to the housekeepers. </a:t>
            </a:r>
          </a:p>
          <a:p>
            <a:pPr lvl="1" algn="just"/>
            <a:r>
              <a:rPr lang="en-GB" dirty="0"/>
              <a:t>Inspect each room completed by Housekeepers, according to specified room checklist and ensure that they meet the standards of the establishment in terms of cleaning, functional and aesthetic value. </a:t>
            </a:r>
          </a:p>
          <a:p>
            <a:pPr lvl="1" algn="just"/>
            <a:r>
              <a:rPr lang="en-GB" dirty="0"/>
              <a:t>Check stocks of linen and guest supplies and cleaning supplies on floors and ensure timely delivery of soiled linen to laundry and requisition for fresh linen from linen room and guest supplies / cleaning supplies from the stores. </a:t>
            </a:r>
          </a:p>
          <a:p>
            <a:pPr lvl="1" algn="just"/>
            <a:r>
              <a:rPr lang="en-GB" dirty="0"/>
              <a:t>Train Housekeepers and Housemen for maximum productivity and standards of efficiency. </a:t>
            </a:r>
          </a:p>
          <a:p>
            <a:pPr lvl="1" algn="just"/>
            <a:r>
              <a:rPr lang="en-GB" dirty="0"/>
              <a:t>Submit performance appraisals periodically for each staff under his / her control. </a:t>
            </a:r>
          </a:p>
          <a:p>
            <a:pPr lvl="1" algn="just"/>
            <a:r>
              <a:rPr lang="en-GB" dirty="0"/>
              <a:t>Check all safety systems on the allotted floors. </a:t>
            </a:r>
          </a:p>
          <a:p>
            <a:pPr lvl="1" algn="just"/>
            <a:r>
              <a:rPr lang="en-GB" dirty="0"/>
              <a:t>Liaise with security on security aspects on guest floors. </a:t>
            </a:r>
          </a:p>
          <a:p>
            <a:pPr lvl="1" algn="just"/>
            <a:r>
              <a:rPr lang="en-GB" dirty="0"/>
              <a:t>Account for movement of linen from his or her floors. </a:t>
            </a:r>
          </a:p>
          <a:p>
            <a:pPr lvl="1" algn="just"/>
            <a:r>
              <a:rPr lang="en-GB" dirty="0"/>
              <a:t>Prepare housekeeping occupancy lists for front Office. </a:t>
            </a:r>
          </a:p>
          <a:p>
            <a:pPr lvl="1" algn="just"/>
            <a:r>
              <a:rPr lang="en-GB" dirty="0"/>
              <a:t>Check all maids’ carts to ensure it is well stocked with linen and supplies and as per standards stipulated. </a:t>
            </a:r>
          </a:p>
          <a:p>
            <a:pPr lvl="1" algn="just"/>
            <a:r>
              <a:rPr lang="en-GB" dirty="0"/>
              <a:t>Follow upon maintenance orders sent to Engineering. </a:t>
            </a:r>
          </a:p>
          <a:p>
            <a:pPr marL="0" indent="0" algn="just">
              <a:buNone/>
            </a:pPr>
            <a:endParaRPr lang="en-GB" dirty="0"/>
          </a:p>
        </p:txBody>
      </p:sp>
    </p:spTree>
    <p:extLst>
      <p:ext uri="{BB962C8B-B14F-4D97-AF65-F5344CB8AC3E}">
        <p14:creationId xmlns:p14="http://schemas.microsoft.com/office/powerpoint/2010/main" val="3485539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043581CB-65B8-1F46-89D7-24F540D186A6}"/>
              </a:ext>
            </a:extLst>
          </p:cNvPr>
          <p:cNvSpPr>
            <a:spLocks noGrp="1" noChangeArrowheads="1"/>
          </p:cNvSpPr>
          <p:nvPr>
            <p:ph type="title"/>
          </p:nvPr>
        </p:nvSpPr>
        <p:spPr>
          <a:xfrm>
            <a:off x="417399" y="1339850"/>
            <a:ext cx="8408194" cy="558627"/>
          </a:xfrm>
        </p:spPr>
        <p:txBody>
          <a:bodyPr vert="horz" lIns="68580" tIns="34290" rIns="68580" bIns="34290" rtlCol="0" anchor="ctr">
            <a:normAutofit/>
          </a:bodyPr>
          <a:lstStyle/>
          <a:p>
            <a:pPr algn="ctr"/>
            <a:r>
              <a:rPr lang="en-US" altLang="en-US" sz="2400" b="1" dirty="0">
                <a:solidFill>
                  <a:schemeClr val="bg1"/>
                </a:solidFill>
              </a:rPr>
              <a:t>HOUSEKEEPING – ROOM CHECKING</a:t>
            </a:r>
          </a:p>
        </p:txBody>
      </p:sp>
      <p:pic>
        <p:nvPicPr>
          <p:cNvPr id="2" name="Online Media 1" descr="Holiday Inn London West Housekeeping">
            <a:hlinkClick r:id="" action="ppaction://media"/>
            <a:extLst>
              <a:ext uri="{FF2B5EF4-FFF2-40B4-BE49-F238E27FC236}">
                <a16:creationId xmlns:a16="http://schemas.microsoft.com/office/drawing/2014/main" id="{0B42A428-D7F6-4C4B-82C1-B26B777F923E}"/>
              </a:ext>
            </a:extLst>
          </p:cNvPr>
          <p:cNvPicPr>
            <a:picLocks noRot="1" noChangeAspect="1"/>
          </p:cNvPicPr>
          <p:nvPr>
            <a:videoFile r:link="rId1"/>
          </p:nvPr>
        </p:nvPicPr>
        <p:blipFill>
          <a:blip r:embed="rId4"/>
          <a:stretch>
            <a:fillRect/>
          </a:stretch>
        </p:blipFill>
        <p:spPr>
          <a:xfrm>
            <a:off x="59825" y="261566"/>
            <a:ext cx="7013872" cy="5256584"/>
          </a:xfrm>
          <a:prstGeom prst="rect">
            <a:avLst/>
          </a:prstGeom>
        </p:spPr>
      </p:pic>
      <p:pic>
        <p:nvPicPr>
          <p:cNvPr id="5" name="Picture 4" descr="Logo&#10;&#10;Description automatically generated">
            <a:extLst>
              <a:ext uri="{FF2B5EF4-FFF2-40B4-BE49-F238E27FC236}">
                <a16:creationId xmlns:a16="http://schemas.microsoft.com/office/drawing/2014/main" id="{A9E1203A-353F-E842-AB0D-2CDDD5F573D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156470" y="261566"/>
            <a:ext cx="1948019" cy="1556792"/>
          </a:xfrm>
          <a:prstGeom prst="rect">
            <a:avLst/>
          </a:prstGeom>
        </p:spPr>
      </p:pic>
    </p:spTree>
    <p:extLst>
      <p:ext uri="{BB962C8B-B14F-4D97-AF65-F5344CB8AC3E}">
        <p14:creationId xmlns:p14="http://schemas.microsoft.com/office/powerpoint/2010/main" val="350725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57150" y="317225"/>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755576" y="23592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8479633" cy="4172188"/>
          </a:xfrm>
        </p:spPr>
        <p:txBody>
          <a:bodyPr>
            <a:normAutofit fontScale="77500" lnSpcReduction="20000"/>
          </a:bodyPr>
          <a:lstStyle/>
          <a:p>
            <a:pPr marL="0" indent="0" algn="just">
              <a:buNone/>
            </a:pPr>
            <a:r>
              <a:rPr lang="en-GB" b="1" dirty="0"/>
              <a:t>Public Area attendant </a:t>
            </a:r>
            <a:endParaRPr lang="en-GB" dirty="0"/>
          </a:p>
          <a:p>
            <a:pPr algn="just"/>
            <a:r>
              <a:rPr lang="en-GB" dirty="0"/>
              <a:t>This person keeps all lobbies and public facilities (such as lobby restrooms, telephone areas, the front desk and offices) clean and tidy. </a:t>
            </a:r>
          </a:p>
          <a:p>
            <a:pPr marL="0" indent="0" algn="just">
              <a:buNone/>
            </a:pPr>
            <a:endParaRPr lang="en-GB" dirty="0"/>
          </a:p>
          <a:p>
            <a:pPr marL="0" indent="0" algn="just">
              <a:buNone/>
            </a:pPr>
            <a:r>
              <a:rPr lang="en-GB" b="1" dirty="0"/>
              <a:t>Duties and responsibilities: </a:t>
            </a:r>
            <a:endParaRPr lang="en-GB" dirty="0"/>
          </a:p>
          <a:p>
            <a:pPr algn="just"/>
            <a:r>
              <a:rPr lang="en-GB" dirty="0"/>
              <a:t>Cleans and maintains all lobbies and public restrooms </a:t>
            </a:r>
          </a:p>
          <a:p>
            <a:pPr algn="just"/>
            <a:r>
              <a:rPr lang="en-GB" dirty="0"/>
              <a:t>Sweeps carpets </a:t>
            </a:r>
          </a:p>
          <a:p>
            <a:pPr algn="just"/>
            <a:r>
              <a:rPr lang="en-GB" dirty="0"/>
              <a:t>Empties ashtrays and rubbish bins </a:t>
            </a:r>
          </a:p>
          <a:p>
            <a:pPr algn="just"/>
            <a:r>
              <a:rPr lang="en-GB" dirty="0"/>
              <a:t>Polishes furniture and fixtures </a:t>
            </a:r>
          </a:p>
          <a:p>
            <a:pPr algn="just"/>
            <a:r>
              <a:rPr lang="en-GB" dirty="0"/>
              <a:t>Vacuums and polishes elevators </a:t>
            </a:r>
          </a:p>
          <a:p>
            <a:pPr algn="just"/>
            <a:r>
              <a:rPr lang="en-GB" dirty="0"/>
              <a:t>Keeps the front of the hotel free from rubbish </a:t>
            </a:r>
          </a:p>
          <a:p>
            <a:pPr marL="0" indent="0" algn="just">
              <a:buNone/>
            </a:pPr>
            <a:endParaRPr lang="en-GB" dirty="0"/>
          </a:p>
        </p:txBody>
      </p:sp>
    </p:spTree>
    <p:extLst>
      <p:ext uri="{BB962C8B-B14F-4D97-AF65-F5344CB8AC3E}">
        <p14:creationId xmlns:p14="http://schemas.microsoft.com/office/powerpoint/2010/main" val="2142313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32656"/>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481502"/>
            <a:ext cx="8479633" cy="4118893"/>
          </a:xfrm>
        </p:spPr>
        <p:txBody>
          <a:bodyPr>
            <a:normAutofit fontScale="70000" lnSpcReduction="20000"/>
          </a:bodyPr>
          <a:lstStyle/>
          <a:p>
            <a:pPr marL="0" indent="0" algn="just">
              <a:buNone/>
            </a:pPr>
            <a:r>
              <a:rPr lang="en-GB" b="1" dirty="0"/>
              <a:t>Linen and Uniform Attendant </a:t>
            </a:r>
            <a:endParaRPr lang="en-GB" dirty="0"/>
          </a:p>
          <a:p>
            <a:pPr algn="just"/>
            <a:r>
              <a:rPr lang="en-GB" dirty="0"/>
              <a:t>This person is responsible for storing and issuing uniforms, bed linen and table linen. He or she also takes stock and maintains linen room supplies.</a:t>
            </a:r>
          </a:p>
          <a:p>
            <a:pPr marL="0" indent="0" algn="just">
              <a:buNone/>
            </a:pPr>
            <a:r>
              <a:rPr lang="en-GB" dirty="0"/>
              <a:t> </a:t>
            </a:r>
          </a:p>
          <a:p>
            <a:pPr marL="0" indent="0" algn="just">
              <a:buNone/>
            </a:pPr>
            <a:r>
              <a:rPr lang="en-GB" b="1" dirty="0"/>
              <a:t>Duties and responsibilities: </a:t>
            </a:r>
            <a:endParaRPr lang="en-GB" dirty="0"/>
          </a:p>
          <a:p>
            <a:pPr lvl="1" algn="just"/>
            <a:r>
              <a:rPr lang="en-GB" dirty="0"/>
              <a:t>Sorts items and counts and records number if items soiled </a:t>
            </a:r>
          </a:p>
          <a:p>
            <a:pPr lvl="1" algn="just"/>
            <a:r>
              <a:rPr lang="en-GB" dirty="0"/>
              <a:t>Places linen and uniforms in containers for transport to laundry </a:t>
            </a:r>
          </a:p>
          <a:p>
            <a:pPr lvl="1" algn="just"/>
            <a:r>
              <a:rPr lang="en-GB" dirty="0"/>
              <a:t>Examines laundered items to ensure cleanliness and serviceability </a:t>
            </a:r>
          </a:p>
          <a:p>
            <a:pPr lvl="1" algn="just"/>
            <a:r>
              <a:rPr lang="en-GB" dirty="0"/>
              <a:t>Sends torn articles to the seamstress for repair </a:t>
            </a:r>
          </a:p>
          <a:p>
            <a:pPr lvl="1" algn="just"/>
            <a:r>
              <a:rPr lang="en-GB" dirty="0"/>
              <a:t>Stores laundered linen and uniforms on shelves after verifying numbers and type of articles </a:t>
            </a:r>
          </a:p>
          <a:p>
            <a:pPr lvl="1" algn="just"/>
            <a:r>
              <a:rPr lang="en-GB" dirty="0"/>
              <a:t>Issues linen and uniforms, which are both to be exchanged on a clean-for-soiled basis only </a:t>
            </a:r>
          </a:p>
          <a:p>
            <a:pPr lvl="1" algn="just"/>
            <a:r>
              <a:rPr lang="en-GB" dirty="0"/>
              <a:t>Counts and records linen to fill requisitions </a:t>
            </a:r>
          </a:p>
          <a:p>
            <a:pPr marL="0" indent="0" algn="just">
              <a:buNone/>
            </a:pPr>
            <a:endParaRPr lang="en-GB" dirty="0"/>
          </a:p>
        </p:txBody>
      </p:sp>
    </p:spTree>
    <p:extLst>
      <p:ext uri="{BB962C8B-B14F-4D97-AF65-F5344CB8AC3E}">
        <p14:creationId xmlns:p14="http://schemas.microsoft.com/office/powerpoint/2010/main" val="485072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8042" y="1340768"/>
            <a:ext cx="8479633" cy="4248472"/>
          </a:xfrm>
        </p:spPr>
        <p:txBody>
          <a:bodyPr>
            <a:normAutofit fontScale="85000" lnSpcReduction="20000"/>
          </a:bodyPr>
          <a:lstStyle/>
          <a:p>
            <a:pPr marL="0" indent="0" algn="just">
              <a:buNone/>
            </a:pPr>
            <a:r>
              <a:rPr lang="en-GB" b="1" dirty="0"/>
              <a:t>The Room Attendant </a:t>
            </a:r>
            <a:endParaRPr lang="en-GB" dirty="0"/>
          </a:p>
          <a:p>
            <a:pPr algn="just"/>
            <a:r>
              <a:rPr lang="en-GB" dirty="0"/>
              <a:t>The Housekeeper/Room Attendant performs routine duties in cleaning and servicing guest rooms and bathrooms under the supervision of a housekeeping supervisor. </a:t>
            </a:r>
          </a:p>
          <a:p>
            <a:pPr marL="0" indent="0" algn="just">
              <a:buNone/>
            </a:pPr>
            <a:r>
              <a:rPr lang="en-GB" b="1" dirty="0"/>
              <a:t>Duties and responsibilities: </a:t>
            </a:r>
            <a:endParaRPr lang="en-GB" dirty="0"/>
          </a:p>
          <a:p>
            <a:pPr lvl="1" algn="just"/>
            <a:r>
              <a:rPr lang="en-GB" dirty="0"/>
              <a:t>Enters and prepares the room for cleaning </a:t>
            </a:r>
          </a:p>
          <a:p>
            <a:pPr lvl="1" algn="just"/>
            <a:r>
              <a:rPr lang="en-GB" dirty="0"/>
              <a:t>Makes the bed </a:t>
            </a:r>
          </a:p>
          <a:p>
            <a:pPr lvl="1" algn="just"/>
            <a:r>
              <a:rPr lang="en-GB" dirty="0"/>
              <a:t>Dusts the room and furniture </a:t>
            </a:r>
          </a:p>
          <a:p>
            <a:pPr lvl="1" algn="just"/>
            <a:r>
              <a:rPr lang="en-GB" dirty="0"/>
              <a:t>Replenishes guest room and bath supplies </a:t>
            </a:r>
          </a:p>
          <a:p>
            <a:pPr lvl="1" algn="just"/>
            <a:r>
              <a:rPr lang="en-GB" dirty="0"/>
              <a:t>Cleans the bathroom </a:t>
            </a:r>
          </a:p>
          <a:p>
            <a:pPr lvl="1" algn="just"/>
            <a:r>
              <a:rPr lang="en-GB" dirty="0"/>
              <a:t>Cleans the closet </a:t>
            </a:r>
          </a:p>
          <a:p>
            <a:pPr lvl="1" algn="just"/>
            <a:r>
              <a:rPr lang="en-GB" dirty="0"/>
              <a:t>Vacuums the carpet </a:t>
            </a:r>
          </a:p>
          <a:p>
            <a:pPr lvl="1" algn="just"/>
            <a:r>
              <a:rPr lang="en-GB" dirty="0"/>
              <a:t>Checks and secures the room </a:t>
            </a:r>
          </a:p>
          <a:p>
            <a:pPr marL="0" indent="0" algn="just">
              <a:buNone/>
            </a:pPr>
            <a:endParaRPr lang="en-GB" dirty="0"/>
          </a:p>
        </p:txBody>
      </p:sp>
      <p:pic>
        <p:nvPicPr>
          <p:cNvPr id="6" name="Picture 5">
            <a:extLst>
              <a:ext uri="{FF2B5EF4-FFF2-40B4-BE49-F238E27FC236}">
                <a16:creationId xmlns:a16="http://schemas.microsoft.com/office/drawing/2014/main" id="{A2C4AEA6-B5A3-4B66-9793-91732BF78191}"/>
              </a:ext>
            </a:extLst>
          </p:cNvPr>
          <p:cNvPicPr>
            <a:picLocks noChangeAspect="1"/>
          </p:cNvPicPr>
          <p:nvPr/>
        </p:nvPicPr>
        <p:blipFill>
          <a:blip r:embed="rId3"/>
          <a:stretch>
            <a:fillRect/>
          </a:stretch>
        </p:blipFill>
        <p:spPr>
          <a:xfrm>
            <a:off x="5683177" y="2564904"/>
            <a:ext cx="3429000" cy="3429000"/>
          </a:xfrm>
          <a:prstGeom prst="rect">
            <a:avLst/>
          </a:prstGeom>
        </p:spPr>
      </p:pic>
    </p:spTree>
    <p:extLst>
      <p:ext uri="{BB962C8B-B14F-4D97-AF65-F5344CB8AC3E}">
        <p14:creationId xmlns:p14="http://schemas.microsoft.com/office/powerpoint/2010/main" val="483373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49" y="-99392"/>
            <a:ext cx="7886700" cy="994172"/>
          </a:xfrm>
        </p:spPr>
        <p:txBody>
          <a:bodyPr/>
          <a:lstStyle/>
          <a:p>
            <a:r>
              <a:rPr lang="en-GB" b="1" dirty="0">
                <a:solidFill>
                  <a:schemeClr val="accent1">
                    <a:lumMod val="75000"/>
                  </a:schemeClr>
                </a:solidFill>
              </a:rPr>
              <a:t>Room Attendants</a:t>
            </a:r>
          </a:p>
        </p:txBody>
      </p:sp>
      <p:pic>
        <p:nvPicPr>
          <p:cNvPr id="9" name="Online Media 8" descr="A Day in the Life - Housekeeping">
            <a:hlinkClick r:id="" action="ppaction://media"/>
            <a:extLst>
              <a:ext uri="{FF2B5EF4-FFF2-40B4-BE49-F238E27FC236}">
                <a16:creationId xmlns:a16="http://schemas.microsoft.com/office/drawing/2014/main" id="{61CBE1FE-330E-5A4A-8EB4-F3B1D4975C6B}"/>
              </a:ext>
            </a:extLst>
          </p:cNvPr>
          <p:cNvPicPr>
            <a:picLocks noRot="1" noChangeAspect="1"/>
          </p:cNvPicPr>
          <p:nvPr>
            <a:videoFile r:link="rId1"/>
          </p:nvPr>
        </p:nvPicPr>
        <p:blipFill>
          <a:blip r:embed="rId4"/>
          <a:stretch>
            <a:fillRect/>
          </a:stretch>
        </p:blipFill>
        <p:spPr>
          <a:xfrm>
            <a:off x="245119" y="764704"/>
            <a:ext cx="8653761" cy="4867740"/>
          </a:xfrm>
          <a:prstGeom prst="rect">
            <a:avLst/>
          </a:prstGeom>
        </p:spPr>
      </p:pic>
    </p:spTree>
    <p:extLst>
      <p:ext uri="{BB962C8B-B14F-4D97-AF65-F5344CB8AC3E}">
        <p14:creationId xmlns:p14="http://schemas.microsoft.com/office/powerpoint/2010/main" val="170582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DFE39D-C412-6EFF-E6AC-C4341148D9D6}"/>
              </a:ext>
            </a:extLst>
          </p:cNvPr>
          <p:cNvPicPr>
            <a:picLocks noChangeAspect="1"/>
          </p:cNvPicPr>
          <p:nvPr/>
        </p:nvPicPr>
        <p:blipFill rotWithShape="1">
          <a:blip r:embed="rId3"/>
          <a:srcRect l="21598" r="1" b="1"/>
          <a:stretch/>
        </p:blipFill>
        <p:spPr>
          <a:xfrm>
            <a:off x="0" y="-14921"/>
            <a:ext cx="5669694" cy="5532153"/>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6" name="TextBox 5">
            <a:extLst>
              <a:ext uri="{FF2B5EF4-FFF2-40B4-BE49-F238E27FC236}">
                <a16:creationId xmlns:a16="http://schemas.microsoft.com/office/drawing/2014/main" id="{F33F906C-5A9D-5044-2AE5-27E085F901F8}"/>
              </a:ext>
            </a:extLst>
          </p:cNvPr>
          <p:cNvSpPr txBox="1"/>
          <p:nvPr/>
        </p:nvSpPr>
        <p:spPr>
          <a:xfrm>
            <a:off x="5693743" y="692696"/>
            <a:ext cx="3157297" cy="4093428"/>
          </a:xfrm>
          <a:prstGeom prst="rect">
            <a:avLst/>
          </a:prstGeom>
          <a:noFill/>
        </p:spPr>
        <p:txBody>
          <a:bodyPr wrap="square" rtlCol="0">
            <a:spAutoFit/>
          </a:bodyPr>
          <a:lstStyle/>
          <a:p>
            <a:r>
              <a:rPr lang="en-GB" sz="3600" dirty="0"/>
              <a:t>Group Exercise:</a:t>
            </a:r>
          </a:p>
          <a:p>
            <a:endParaRPr lang="en-GB" sz="3600" dirty="0"/>
          </a:p>
          <a:p>
            <a:r>
              <a:rPr lang="en-GB" sz="2800" dirty="0"/>
              <a:t>Answer the following question:</a:t>
            </a:r>
          </a:p>
          <a:p>
            <a:endParaRPr lang="en-GB" sz="3600" dirty="0"/>
          </a:p>
          <a:p>
            <a:r>
              <a:rPr lang="en-US" sz="2400" b="1" dirty="0"/>
              <a:t>What characteristics and attributes are required for a housekeeper?</a:t>
            </a:r>
          </a:p>
        </p:txBody>
      </p:sp>
    </p:spTree>
    <p:extLst>
      <p:ext uri="{BB962C8B-B14F-4D97-AF65-F5344CB8AC3E}">
        <p14:creationId xmlns:p14="http://schemas.microsoft.com/office/powerpoint/2010/main" val="3105787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ame&#10;&#10;Description automatically generated">
            <a:extLst>
              <a:ext uri="{FF2B5EF4-FFF2-40B4-BE49-F238E27FC236}">
                <a16:creationId xmlns:a16="http://schemas.microsoft.com/office/drawing/2014/main" id="{BC23F97D-AE55-F940-AF01-3A85E46B39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636" y="1047026"/>
            <a:ext cx="7836438" cy="4642440"/>
          </a:xfrm>
          <a:prstGeom prst="rect">
            <a:avLst/>
          </a:prstGeom>
        </p:spPr>
      </p:pic>
      <p:sp>
        <p:nvSpPr>
          <p:cNvPr id="6" name="Rectangle 5">
            <a:extLst>
              <a:ext uri="{FF2B5EF4-FFF2-40B4-BE49-F238E27FC236}">
                <a16:creationId xmlns:a16="http://schemas.microsoft.com/office/drawing/2014/main" id="{52F2B8FA-8766-3C4B-BCE8-CAD401C7B044}"/>
              </a:ext>
            </a:extLst>
          </p:cNvPr>
          <p:cNvSpPr/>
          <p:nvPr/>
        </p:nvSpPr>
        <p:spPr>
          <a:xfrm>
            <a:off x="899592" y="1022487"/>
            <a:ext cx="660400" cy="29209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itle 1">
            <a:extLst>
              <a:ext uri="{FF2B5EF4-FFF2-40B4-BE49-F238E27FC236}">
                <a16:creationId xmlns:a16="http://schemas.microsoft.com/office/drawing/2014/main" id="{2E5663A6-D2FD-C24D-85FC-07491CDE2ADB}"/>
              </a:ext>
            </a:extLst>
          </p:cNvPr>
          <p:cNvSpPr>
            <a:spLocks noGrp="1"/>
          </p:cNvSpPr>
          <p:nvPr>
            <p:ph type="title"/>
          </p:nvPr>
        </p:nvSpPr>
        <p:spPr>
          <a:xfrm>
            <a:off x="275033" y="52853"/>
            <a:ext cx="4045020" cy="994172"/>
          </a:xfrm>
        </p:spPr>
        <p:txBody>
          <a:bodyPr>
            <a:normAutofit/>
          </a:bodyPr>
          <a:lstStyle/>
          <a:p>
            <a:r>
              <a:rPr lang="en-GB" b="1" dirty="0"/>
              <a:t>Characteristics</a:t>
            </a:r>
          </a:p>
        </p:txBody>
      </p:sp>
    </p:spTree>
    <p:extLst>
      <p:ext uri="{BB962C8B-B14F-4D97-AF65-F5344CB8AC3E}">
        <p14:creationId xmlns:p14="http://schemas.microsoft.com/office/powerpoint/2010/main" val="6070942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7476F-74C8-354F-9FC7-28D73D06B560}"/>
              </a:ext>
            </a:extLst>
          </p:cNvPr>
          <p:cNvSpPr/>
          <p:nvPr/>
        </p:nvSpPr>
        <p:spPr>
          <a:xfrm>
            <a:off x="366254" y="128826"/>
            <a:ext cx="5573898" cy="707886"/>
          </a:xfrm>
          <a:prstGeom prst="rect">
            <a:avLst/>
          </a:prstGeom>
        </p:spPr>
        <p:txBody>
          <a:bodyPr wrap="none">
            <a:spAutoFit/>
          </a:bodyPr>
          <a:lstStyle/>
          <a:p>
            <a:r>
              <a:rPr lang="en-GB" sz="4000" dirty="0">
                <a:solidFill>
                  <a:srgbClr val="FF0055"/>
                </a:solidFill>
                <a:latin typeface="Brown-Regular-S"/>
              </a:rPr>
              <a:t>The housekeeper mindset</a:t>
            </a:r>
            <a:endParaRPr lang="en-GB" sz="4000" b="0" i="0" u="none" strike="noStrike" dirty="0">
              <a:solidFill>
                <a:srgbClr val="FF0055"/>
              </a:solidFill>
              <a:effectLst/>
              <a:latin typeface="Brown-Regular-S"/>
            </a:endParaRPr>
          </a:p>
        </p:txBody>
      </p:sp>
      <p:pic>
        <p:nvPicPr>
          <p:cNvPr id="6" name="Picture 5">
            <a:extLst>
              <a:ext uri="{FF2B5EF4-FFF2-40B4-BE49-F238E27FC236}">
                <a16:creationId xmlns:a16="http://schemas.microsoft.com/office/drawing/2014/main" id="{07F7998A-A0CC-6F4F-B254-E682AA26375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764704"/>
            <a:ext cx="7078315" cy="4916997"/>
          </a:xfrm>
          <a:prstGeom prst="rect">
            <a:avLst/>
          </a:prstGeom>
        </p:spPr>
      </p:pic>
      <p:sp>
        <p:nvSpPr>
          <p:cNvPr id="7" name="Rectangle 6">
            <a:extLst>
              <a:ext uri="{FF2B5EF4-FFF2-40B4-BE49-F238E27FC236}">
                <a16:creationId xmlns:a16="http://schemas.microsoft.com/office/drawing/2014/main" id="{2B21FBC1-1572-2D42-BB20-4A07849B4ADC}"/>
              </a:ext>
            </a:extLst>
          </p:cNvPr>
          <p:cNvSpPr/>
          <p:nvPr/>
        </p:nvSpPr>
        <p:spPr>
          <a:xfrm>
            <a:off x="6804248" y="476672"/>
            <a:ext cx="1224136" cy="64807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905616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A5A7C75-7C7D-7141-B6FD-C93384E9C757}"/>
              </a:ext>
            </a:extLst>
          </p:cNvPr>
          <p:cNvSpPr>
            <a:spLocks noGrp="1"/>
          </p:cNvSpPr>
          <p:nvPr>
            <p:ph type="title"/>
          </p:nvPr>
        </p:nvSpPr>
        <p:spPr>
          <a:xfrm>
            <a:off x="1" y="3284984"/>
            <a:ext cx="2743198" cy="2280920"/>
          </a:xfrm>
        </p:spPr>
        <p:txBody>
          <a:bodyPr vert="horz" lIns="68580" tIns="34290" rIns="68580" bIns="34290" rtlCol="0" anchor="ctr">
            <a:normAutofit/>
          </a:bodyPr>
          <a:lstStyle/>
          <a:p>
            <a:r>
              <a:rPr lang="en-US" sz="4000" b="1" dirty="0"/>
              <a:t>Attributes and qualities of a </a:t>
            </a:r>
            <a:br>
              <a:rPr lang="en-US" sz="4000" b="1" dirty="0"/>
            </a:br>
            <a:r>
              <a:rPr lang="en-US" sz="4000" b="1" dirty="0"/>
              <a:t>HK Team</a:t>
            </a:r>
          </a:p>
        </p:txBody>
      </p:sp>
      <p:pic>
        <p:nvPicPr>
          <p:cNvPr id="8" name="Picture 7">
            <a:extLst>
              <a:ext uri="{FF2B5EF4-FFF2-40B4-BE49-F238E27FC236}">
                <a16:creationId xmlns:a16="http://schemas.microsoft.com/office/drawing/2014/main" id="{D0656D04-3FF2-E341-9882-ABACBC250F52}"/>
              </a:ext>
            </a:extLst>
          </p:cNvPr>
          <p:cNvPicPr>
            <a:picLocks noChangeAspect="1"/>
          </p:cNvPicPr>
          <p:nvPr/>
        </p:nvPicPr>
        <p:blipFill rotWithShape="1">
          <a:blip r:embed="rId3"/>
          <a:srcRect t="21920" b="32485"/>
          <a:stretch/>
        </p:blipFill>
        <p:spPr>
          <a:xfrm>
            <a:off x="0" y="0"/>
            <a:ext cx="9143985" cy="278295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Rectangle 5">
            <a:extLst>
              <a:ext uri="{FF2B5EF4-FFF2-40B4-BE49-F238E27FC236}">
                <a16:creationId xmlns:a16="http://schemas.microsoft.com/office/drawing/2014/main" id="{ABF73B51-189B-B74B-8D6E-7134F6E89A5D}"/>
              </a:ext>
            </a:extLst>
          </p:cNvPr>
          <p:cNvSpPr/>
          <p:nvPr/>
        </p:nvSpPr>
        <p:spPr>
          <a:xfrm>
            <a:off x="2743198" y="2782952"/>
            <a:ext cx="6400787" cy="3238336"/>
          </a:xfrm>
          <a:prstGeom prst="rect">
            <a:avLst/>
          </a:prstGeom>
        </p:spPr>
        <p:txBody>
          <a:bodyPr vert="horz" lIns="68580" tIns="34290" rIns="68580" bIns="34290" rtlCol="0" anchor="ctr">
            <a:normAutofit/>
          </a:bodyPr>
          <a:lstStyle/>
          <a:p>
            <a:pPr>
              <a:lnSpc>
                <a:spcPct val="90000"/>
              </a:lnSpc>
              <a:spcAft>
                <a:spcPts val="450"/>
              </a:spcAft>
            </a:pPr>
            <a:r>
              <a:rPr lang="en-US" b="1" dirty="0"/>
              <a:t>Dress Codes and Uniforms of house keeping: </a:t>
            </a:r>
            <a:endParaRPr lang="en-US" dirty="0"/>
          </a:p>
          <a:p>
            <a:pPr indent="-171450">
              <a:lnSpc>
                <a:spcPct val="90000"/>
              </a:lnSpc>
              <a:spcAft>
                <a:spcPts val="450"/>
              </a:spcAft>
              <a:buFont typeface="Arial" panose="020B0604020202020204" pitchFamily="34" charset="0"/>
              <a:buChar char="•"/>
            </a:pPr>
            <a:r>
              <a:rPr lang="en-US" dirty="0"/>
              <a:t>Most establishments provide their staff with uniforms. You must always wear this uniform with pride. Your uniform serves several purposes and benefits: </a:t>
            </a:r>
          </a:p>
          <a:p>
            <a:pPr indent="-171450">
              <a:lnSpc>
                <a:spcPct val="90000"/>
              </a:lnSpc>
              <a:spcAft>
                <a:spcPts val="450"/>
              </a:spcAft>
              <a:buFont typeface="Arial" panose="020B0604020202020204" pitchFamily="34" charset="0"/>
              <a:buChar char="•"/>
            </a:pPr>
            <a:r>
              <a:rPr lang="en-US" dirty="0"/>
              <a:t>It makes you easily-identifiable to guests </a:t>
            </a:r>
          </a:p>
          <a:p>
            <a:pPr indent="-171450">
              <a:lnSpc>
                <a:spcPct val="90000"/>
              </a:lnSpc>
              <a:spcAft>
                <a:spcPts val="450"/>
              </a:spcAft>
              <a:buFont typeface="Arial" panose="020B0604020202020204" pitchFamily="34" charset="0"/>
              <a:buChar char="•"/>
            </a:pPr>
            <a:r>
              <a:rPr lang="en-US" dirty="0"/>
              <a:t>It protects your own clothing from getting dirty or damaged </a:t>
            </a:r>
          </a:p>
          <a:p>
            <a:pPr indent="-171450">
              <a:lnSpc>
                <a:spcPct val="90000"/>
              </a:lnSpc>
              <a:spcAft>
                <a:spcPts val="450"/>
              </a:spcAft>
              <a:buFont typeface="Arial" panose="020B0604020202020204" pitchFamily="34" charset="0"/>
              <a:buChar char="•"/>
            </a:pPr>
            <a:r>
              <a:rPr lang="en-US" dirty="0"/>
              <a:t>It may protect you from chemicals and other related materials you work with </a:t>
            </a:r>
          </a:p>
          <a:p>
            <a:pPr indent="-171450">
              <a:lnSpc>
                <a:spcPct val="90000"/>
              </a:lnSpc>
              <a:spcAft>
                <a:spcPts val="450"/>
              </a:spcAft>
              <a:buFont typeface="Arial" panose="020B0604020202020204" pitchFamily="34" charset="0"/>
              <a:buChar char="•"/>
            </a:pPr>
            <a:r>
              <a:rPr lang="en-US" dirty="0"/>
              <a:t>It ensures that you look smart and professional – improving the image of the housekeeping department and the establishment it. </a:t>
            </a:r>
          </a:p>
        </p:txBody>
      </p:sp>
    </p:spTree>
    <p:extLst>
      <p:ext uri="{BB962C8B-B14F-4D97-AF65-F5344CB8AC3E}">
        <p14:creationId xmlns:p14="http://schemas.microsoft.com/office/powerpoint/2010/main" val="37320382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06DFF-EC95-D942-A46E-B3A1938F135D}"/>
              </a:ext>
            </a:extLst>
          </p:cNvPr>
          <p:cNvSpPr>
            <a:spLocks noGrp="1"/>
          </p:cNvSpPr>
          <p:nvPr>
            <p:ph type="title"/>
          </p:nvPr>
        </p:nvSpPr>
        <p:spPr/>
        <p:txBody>
          <a:bodyPr/>
          <a:lstStyle/>
          <a:p>
            <a:pPr algn="l"/>
            <a:r>
              <a:rPr lang="en-GB" b="1" dirty="0"/>
              <a:t>Name Badges</a:t>
            </a:r>
          </a:p>
        </p:txBody>
      </p:sp>
      <p:sp>
        <p:nvSpPr>
          <p:cNvPr id="3" name="Content Placeholder 2">
            <a:extLst>
              <a:ext uri="{FF2B5EF4-FFF2-40B4-BE49-F238E27FC236}">
                <a16:creationId xmlns:a16="http://schemas.microsoft.com/office/drawing/2014/main" id="{E0630CA3-F71D-AD4B-AFE8-4CAEA35389CD}"/>
              </a:ext>
            </a:extLst>
          </p:cNvPr>
          <p:cNvSpPr>
            <a:spLocks noGrp="1"/>
          </p:cNvSpPr>
          <p:nvPr>
            <p:ph idx="1"/>
          </p:nvPr>
        </p:nvSpPr>
        <p:spPr>
          <a:xfrm>
            <a:off x="457200" y="1600201"/>
            <a:ext cx="5080000" cy="3917032"/>
          </a:xfrm>
        </p:spPr>
        <p:txBody>
          <a:bodyPr/>
          <a:lstStyle/>
          <a:p>
            <a:r>
              <a:rPr lang="en-GB" dirty="0"/>
              <a:t>Why do we wear them? What are the benefits?</a:t>
            </a:r>
          </a:p>
        </p:txBody>
      </p:sp>
      <p:pic>
        <p:nvPicPr>
          <p:cNvPr id="5" name="Picture 4" descr="Graphical user interface&#10;&#10;Description automatically generated">
            <a:extLst>
              <a:ext uri="{FF2B5EF4-FFF2-40B4-BE49-F238E27FC236}">
                <a16:creationId xmlns:a16="http://schemas.microsoft.com/office/drawing/2014/main" id="{C6FB3BF3-31B3-5446-AEAA-D9F0B8A48B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64000" y="3585112"/>
            <a:ext cx="5080000" cy="1968500"/>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4E2FEDBE-38B4-0441-BB17-F28732E0886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5134" y="3272888"/>
            <a:ext cx="5228702" cy="2614351"/>
          </a:xfrm>
          <a:prstGeom prst="rect">
            <a:avLst/>
          </a:prstGeom>
        </p:spPr>
      </p:pic>
      <p:pic>
        <p:nvPicPr>
          <p:cNvPr id="9" name="Picture 8" descr="Diagram&#10;&#10;Description automatically generated with medium confidence">
            <a:extLst>
              <a:ext uri="{FF2B5EF4-FFF2-40B4-BE49-F238E27FC236}">
                <a16:creationId xmlns:a16="http://schemas.microsoft.com/office/drawing/2014/main" id="{F03F4DD9-6FE6-9146-8B86-0585AB0041A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155129" y="846138"/>
            <a:ext cx="3695328" cy="2771496"/>
          </a:xfrm>
          <a:prstGeom prst="rect">
            <a:avLst/>
          </a:prstGeom>
        </p:spPr>
      </p:pic>
    </p:spTree>
    <p:extLst>
      <p:ext uri="{BB962C8B-B14F-4D97-AF65-F5344CB8AC3E}">
        <p14:creationId xmlns:p14="http://schemas.microsoft.com/office/powerpoint/2010/main" val="1508217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website&#10;&#10;Description automatically generated">
            <a:extLst>
              <a:ext uri="{FF2B5EF4-FFF2-40B4-BE49-F238E27FC236}">
                <a16:creationId xmlns:a16="http://schemas.microsoft.com/office/drawing/2014/main" id="{EC0248DF-76C9-5944-8029-6A01BDCF18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171400"/>
            <a:ext cx="9036496" cy="5838185"/>
          </a:xfrm>
          <a:prstGeom prst="rect">
            <a:avLst/>
          </a:prstGeom>
        </p:spPr>
      </p:pic>
      <p:sp>
        <p:nvSpPr>
          <p:cNvPr id="2" name="Rectangle 1">
            <a:extLst>
              <a:ext uri="{FF2B5EF4-FFF2-40B4-BE49-F238E27FC236}">
                <a16:creationId xmlns:a16="http://schemas.microsoft.com/office/drawing/2014/main" id="{0DC9EB5B-38E9-5F4F-8B7A-D06E664CAEF5}"/>
              </a:ext>
            </a:extLst>
          </p:cNvPr>
          <p:cNvSpPr/>
          <p:nvPr/>
        </p:nvSpPr>
        <p:spPr>
          <a:xfrm>
            <a:off x="3641810" y="3429000"/>
            <a:ext cx="5106654" cy="523220"/>
          </a:xfrm>
          <a:prstGeom prst="rect">
            <a:avLst/>
          </a:prstGeom>
        </p:spPr>
        <p:txBody>
          <a:bodyPr wrap="none">
            <a:spAutoFit/>
          </a:bodyPr>
          <a:lstStyle/>
          <a:p>
            <a:r>
              <a:rPr lang="en-GB" sz="2800" dirty="0">
                <a:solidFill>
                  <a:srgbClr val="FF0055"/>
                </a:solidFill>
                <a:latin typeface="Brown-Regular-S"/>
              </a:rPr>
              <a:t>Personal hygiene in housekeeping</a:t>
            </a:r>
            <a:endParaRPr lang="en-GB" sz="2800" b="0" i="0" u="none" strike="noStrike" dirty="0">
              <a:solidFill>
                <a:srgbClr val="FF0055"/>
              </a:solidFill>
              <a:effectLst/>
              <a:latin typeface="Brown-Regular-S"/>
            </a:endParaRPr>
          </a:p>
        </p:txBody>
      </p:sp>
    </p:spTree>
    <p:extLst>
      <p:ext uri="{BB962C8B-B14F-4D97-AF65-F5344CB8AC3E}">
        <p14:creationId xmlns:p14="http://schemas.microsoft.com/office/powerpoint/2010/main" val="25949166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AE70E-65F1-3743-989D-B1F06EFED882}"/>
              </a:ext>
            </a:extLst>
          </p:cNvPr>
          <p:cNvSpPr>
            <a:spLocks noGrp="1"/>
          </p:cNvSpPr>
          <p:nvPr>
            <p:ph type="title"/>
          </p:nvPr>
        </p:nvSpPr>
        <p:spPr>
          <a:xfrm>
            <a:off x="0" y="136921"/>
            <a:ext cx="4045020" cy="994172"/>
          </a:xfrm>
        </p:spPr>
        <p:txBody>
          <a:bodyPr>
            <a:normAutofit/>
          </a:bodyPr>
          <a:lstStyle/>
          <a:p>
            <a:r>
              <a:rPr lang="en-GB" b="1" dirty="0"/>
              <a:t>Hair and nails</a:t>
            </a:r>
          </a:p>
        </p:txBody>
      </p:sp>
      <p:sp>
        <p:nvSpPr>
          <p:cNvPr id="3" name="Content Placeholder 2">
            <a:extLst>
              <a:ext uri="{FF2B5EF4-FFF2-40B4-BE49-F238E27FC236}">
                <a16:creationId xmlns:a16="http://schemas.microsoft.com/office/drawing/2014/main" id="{A4C5E05F-204B-5940-BA04-4C5621CF9C74}"/>
              </a:ext>
            </a:extLst>
          </p:cNvPr>
          <p:cNvSpPr>
            <a:spLocks noGrp="1"/>
          </p:cNvSpPr>
          <p:nvPr>
            <p:ph idx="1"/>
          </p:nvPr>
        </p:nvSpPr>
        <p:spPr>
          <a:xfrm>
            <a:off x="233566" y="1412776"/>
            <a:ext cx="4828635" cy="3802856"/>
          </a:xfrm>
        </p:spPr>
        <p:txBody>
          <a:bodyPr>
            <a:noAutofit/>
          </a:bodyPr>
          <a:lstStyle/>
          <a:p>
            <a:pPr marL="0" indent="0" algn="just">
              <a:buNone/>
            </a:pPr>
            <a:r>
              <a:rPr lang="en-GB" sz="1200" dirty="0"/>
              <a:t>Your establishment will make mention of this in the personal appearance policy. </a:t>
            </a:r>
          </a:p>
          <a:p>
            <a:pPr marL="0" indent="0" algn="just">
              <a:buNone/>
            </a:pPr>
            <a:r>
              <a:rPr lang="en-GB" sz="1200" b="1" dirty="0"/>
              <a:t>You must at all times: </a:t>
            </a:r>
            <a:endParaRPr lang="en-GB" sz="1200" dirty="0"/>
          </a:p>
          <a:p>
            <a:pPr lvl="1" algn="just"/>
            <a:r>
              <a:rPr lang="en-GB" sz="1200" dirty="0"/>
              <a:t>Have clean, well-kept hair </a:t>
            </a:r>
          </a:p>
          <a:p>
            <a:pPr lvl="1" algn="just"/>
            <a:r>
              <a:rPr lang="en-GB" sz="1200" dirty="0"/>
              <a:t>Wear your hair in such a way that it does not interfere with doing your job properly, for example hang in your eyes and prevent full sight. </a:t>
            </a:r>
          </a:p>
          <a:p>
            <a:pPr lvl="1" algn="just"/>
            <a:r>
              <a:rPr lang="en-GB" sz="1200" dirty="0"/>
              <a:t>Ensure, in the event that that your hair falls out a lot, that you wear something to prevent it being distributed all over a guest room, for example. </a:t>
            </a:r>
          </a:p>
          <a:p>
            <a:pPr lvl="1" algn="just"/>
            <a:r>
              <a:rPr lang="en-GB" sz="1200" dirty="0"/>
              <a:t>Some establishments may require you to wear a head scarf or bandanna with your uniform. </a:t>
            </a:r>
          </a:p>
          <a:p>
            <a:pPr lvl="1" algn="just"/>
            <a:r>
              <a:rPr lang="en-GB" sz="1200" dirty="0"/>
              <a:t>Make sure that your nails are tidy at all times. Your nails must not be long enough to damage items in the line of work e.g. catch on linen or scratch other items. Some establishments require short, unpolished nails. This will be indicated by the establishment’s policy. </a:t>
            </a:r>
          </a:p>
          <a:p>
            <a:pPr lvl="1" algn="just"/>
            <a:r>
              <a:rPr lang="en-GB" sz="1200" dirty="0"/>
              <a:t>If your nails are long, it is difficult to clean them and you may collect and transfer dirt and bacteria, which may cause yourself, your colleagues and guests to become sick. </a:t>
            </a:r>
          </a:p>
          <a:p>
            <a:pPr algn="just"/>
            <a:endParaRPr lang="en-GB" sz="1200" dirty="0"/>
          </a:p>
        </p:txBody>
      </p:sp>
      <p:pic>
        <p:nvPicPr>
          <p:cNvPr id="6" name="Picture 5" descr="A close up of a logo&#10;&#10;Description automatically generated">
            <a:extLst>
              <a:ext uri="{FF2B5EF4-FFF2-40B4-BE49-F238E27FC236}">
                <a16:creationId xmlns:a16="http://schemas.microsoft.com/office/drawing/2014/main" id="{BC3B3BE5-50EB-AE41-BFFD-5D11C021D261}"/>
              </a:ext>
            </a:extLst>
          </p:cNvPr>
          <p:cNvPicPr>
            <a:picLocks noChangeAspect="1"/>
          </p:cNvPicPr>
          <p:nvPr/>
        </p:nvPicPr>
        <p:blipFill rotWithShape="1">
          <a:blip r:embed="rId3"/>
          <a:srcRect t="2421" r="-2" b="4720"/>
          <a:stretch/>
        </p:blipFill>
        <p:spPr>
          <a:xfrm>
            <a:off x="5107578" y="957276"/>
            <a:ext cx="3802856" cy="380285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398885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738A15-228A-844F-8D84-2AA0F5BB1C52}"/>
              </a:ext>
            </a:extLst>
          </p:cNvPr>
          <p:cNvSpPr/>
          <p:nvPr/>
        </p:nvSpPr>
        <p:spPr>
          <a:xfrm>
            <a:off x="467544" y="360153"/>
            <a:ext cx="7886699" cy="2377574"/>
          </a:xfrm>
          <a:prstGeom prst="rect">
            <a:avLst/>
          </a:prstGeom>
        </p:spPr>
        <p:txBody>
          <a:bodyPr wrap="square">
            <a:spAutoFit/>
          </a:bodyPr>
          <a:lstStyle/>
          <a:p>
            <a:pPr algn="just"/>
            <a:r>
              <a:rPr lang="en-GB" sz="1350" b="1" dirty="0">
                <a:latin typeface="LevenimMT"/>
              </a:rPr>
              <a:t>Jewellery and Cosmetics </a:t>
            </a:r>
            <a:endParaRPr lang="en-GB" sz="1350" dirty="0"/>
          </a:p>
          <a:p>
            <a:pPr algn="just"/>
            <a:r>
              <a:rPr lang="en-GB" sz="1350" dirty="0">
                <a:latin typeface="LevenimMT"/>
              </a:rPr>
              <a:t>Once again the requirements will differ from one establishment to the next. Most establishments adhere to the following basic standards: </a:t>
            </a:r>
            <a:endParaRPr lang="en-GB" sz="1350" dirty="0"/>
          </a:p>
          <a:p>
            <a:pPr marL="557213" lvl="1" indent="-214313" algn="just">
              <a:buFont typeface="Arial" panose="020B0604020202020204" pitchFamily="34" charset="0"/>
              <a:buChar char="•"/>
            </a:pPr>
            <a:r>
              <a:rPr lang="en-GB" sz="1350" dirty="0">
                <a:latin typeface="LevenimMT"/>
              </a:rPr>
              <a:t>No jewellery, except for a wedding band and possibly a watch is allowed </a:t>
            </a:r>
          </a:p>
          <a:p>
            <a:pPr marL="557213" lvl="1" indent="-214313" algn="just">
              <a:buFont typeface="Arial" panose="020B0604020202020204" pitchFamily="34" charset="0"/>
              <a:buChar char="•"/>
            </a:pPr>
            <a:r>
              <a:rPr lang="en-GB" sz="1350" dirty="0">
                <a:latin typeface="LevenimMT"/>
              </a:rPr>
              <a:t>A watch may be quite a handy tool for a housekeeper to assist him/her with time keeping </a:t>
            </a:r>
          </a:p>
          <a:p>
            <a:pPr marL="557213" lvl="1" indent="-214313" algn="just">
              <a:buFont typeface="Arial" panose="020B0604020202020204" pitchFamily="34" charset="0"/>
              <a:buChar char="•"/>
            </a:pPr>
            <a:r>
              <a:rPr lang="en-GB" sz="1350" dirty="0">
                <a:latin typeface="LevenimMT"/>
              </a:rPr>
              <a:t>Chains around the neck, dangling earrings and loose bracelets are usually not allowed, as they may pose a safety risk. </a:t>
            </a:r>
          </a:p>
          <a:p>
            <a:pPr marL="557213" lvl="1" indent="-214313" algn="just">
              <a:buFont typeface="Arial" panose="020B0604020202020204" pitchFamily="34" charset="0"/>
              <a:buChar char="•"/>
            </a:pPr>
            <a:r>
              <a:rPr lang="en-GB" sz="1350" dirty="0">
                <a:latin typeface="LevenimMT"/>
              </a:rPr>
              <a:t>Some establishments only allow basic day make-up to be worn by housekeepers – for the sole purpose of looking neat and tidy </a:t>
            </a:r>
          </a:p>
          <a:p>
            <a:pPr marL="557213" lvl="1" indent="-214313" algn="just">
              <a:buFont typeface="Arial" panose="020B0604020202020204" pitchFamily="34" charset="0"/>
              <a:buChar char="•"/>
            </a:pPr>
            <a:r>
              <a:rPr lang="en-GB" sz="1350" dirty="0">
                <a:latin typeface="LevenimMT"/>
              </a:rPr>
              <a:t>Be careful of very strong smelling perfume as the smell may hover in the guest room long after you have left and may not necessary be pleasant to the guest. </a:t>
            </a:r>
          </a:p>
        </p:txBody>
      </p:sp>
      <p:pic>
        <p:nvPicPr>
          <p:cNvPr id="7" name="Picture 6" descr="A screenshot of a cell phone&#10;&#10;Description automatically generated">
            <a:extLst>
              <a:ext uri="{FF2B5EF4-FFF2-40B4-BE49-F238E27FC236}">
                <a16:creationId xmlns:a16="http://schemas.microsoft.com/office/drawing/2014/main" id="{1AF927E7-0E2F-E04F-AE69-BD6339AEA4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6792" y="3276424"/>
            <a:ext cx="5743460" cy="1752600"/>
          </a:xfrm>
          <a:prstGeom prst="rect">
            <a:avLst/>
          </a:prstGeom>
        </p:spPr>
      </p:pic>
      <p:sp>
        <p:nvSpPr>
          <p:cNvPr id="8" name="TextBox 7">
            <a:extLst>
              <a:ext uri="{FF2B5EF4-FFF2-40B4-BE49-F238E27FC236}">
                <a16:creationId xmlns:a16="http://schemas.microsoft.com/office/drawing/2014/main" id="{AB5D8717-BFA4-3140-AFB1-E69FDC5BC997}"/>
              </a:ext>
            </a:extLst>
          </p:cNvPr>
          <p:cNvSpPr txBox="1"/>
          <p:nvPr/>
        </p:nvSpPr>
        <p:spPr>
          <a:xfrm>
            <a:off x="433748" y="3820192"/>
            <a:ext cx="2016899" cy="300082"/>
          </a:xfrm>
          <a:prstGeom prst="rect">
            <a:avLst/>
          </a:prstGeom>
          <a:noFill/>
        </p:spPr>
        <p:txBody>
          <a:bodyPr wrap="none" rtlCol="0">
            <a:spAutoFit/>
          </a:bodyPr>
          <a:lstStyle/>
          <a:p>
            <a:r>
              <a:rPr lang="en-GB" sz="1350" dirty="0"/>
              <a:t>Example of good practice</a:t>
            </a:r>
          </a:p>
        </p:txBody>
      </p:sp>
      <p:sp>
        <p:nvSpPr>
          <p:cNvPr id="9" name="Right Arrow 8">
            <a:extLst>
              <a:ext uri="{FF2B5EF4-FFF2-40B4-BE49-F238E27FC236}">
                <a16:creationId xmlns:a16="http://schemas.microsoft.com/office/drawing/2014/main" id="{A46B1ED9-9629-8F42-8CC2-584F9B404765}"/>
              </a:ext>
            </a:extLst>
          </p:cNvPr>
          <p:cNvSpPr/>
          <p:nvPr/>
        </p:nvSpPr>
        <p:spPr>
          <a:xfrm>
            <a:off x="786672" y="4152724"/>
            <a:ext cx="1206500" cy="330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5104375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926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83551" y="4633546"/>
            <a:ext cx="8579094"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082DA-017C-4F69-AECE-383C8B2DADED}"/>
              </a:ext>
            </a:extLst>
          </p:cNvPr>
          <p:cNvSpPr>
            <a:spLocks noGrp="1"/>
          </p:cNvSpPr>
          <p:nvPr>
            <p:ph type="title"/>
          </p:nvPr>
        </p:nvSpPr>
        <p:spPr>
          <a:xfrm>
            <a:off x="481209" y="5825606"/>
            <a:ext cx="8354891" cy="930447"/>
          </a:xfrm>
        </p:spPr>
        <p:txBody>
          <a:bodyPr vert="horz" lIns="91440" tIns="45720" rIns="91440" bIns="45720" rtlCol="0" anchor="b">
            <a:normAutofit fontScale="90000"/>
          </a:bodyPr>
          <a:lstStyle/>
          <a:p>
            <a:pPr algn="ctr"/>
            <a:r>
              <a:rPr lang="en-US" sz="5300" dirty="0">
                <a:solidFill>
                  <a:srgbClr val="FFFFFF"/>
                </a:solidFill>
              </a:rPr>
              <a:t>Workplace health &amp; safety (WH&amp;S) in housekeeping</a:t>
            </a:r>
            <a:br>
              <a:rPr lang="en-US" sz="2900" b="0" i="0" u="none" strike="noStrike" dirty="0">
                <a:solidFill>
                  <a:srgbClr val="FFFFFF"/>
                </a:solidFill>
                <a:effectLst/>
              </a:rPr>
            </a:br>
            <a:endParaRPr lang="en-US" sz="2900" dirty="0">
              <a:solidFill>
                <a:srgbClr val="FFFFFF"/>
              </a:solidFill>
            </a:endParaRPr>
          </a:p>
        </p:txBody>
      </p:sp>
      <p:pic>
        <p:nvPicPr>
          <p:cNvPr id="4" name="Picture 2" descr="COSHH Assessment (Risk Assessment) for Hazardous Substances">
            <a:extLst>
              <a:ext uri="{FF2B5EF4-FFF2-40B4-BE49-F238E27FC236}">
                <a16:creationId xmlns:a16="http://schemas.microsoft.com/office/drawing/2014/main" id="{9F224893-D392-2E95-9685-C9D22BC67C21}"/>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240030" y="1021946"/>
            <a:ext cx="2569206" cy="25692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FE0EC04-A809-5B02-498D-6D88505AA5F0}"/>
              </a:ext>
            </a:extLst>
          </p:cNvPr>
          <p:cNvPicPr>
            <a:picLocks noChangeAspect="1"/>
          </p:cNvPicPr>
          <p:nvPr/>
        </p:nvPicPr>
        <p:blipFill>
          <a:blip r:embed="rId4"/>
          <a:stretch>
            <a:fillRect/>
          </a:stretch>
        </p:blipFill>
        <p:spPr>
          <a:xfrm>
            <a:off x="3164488" y="1675238"/>
            <a:ext cx="2815023" cy="1262621"/>
          </a:xfrm>
          <a:prstGeom prst="rect">
            <a:avLst/>
          </a:prstGeom>
        </p:spPr>
      </p:pic>
      <p:cxnSp>
        <p:nvCxnSpPr>
          <p:cNvPr id="15" name="Straight Connector 14">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505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descr="COSHH Awareness (Open Course) - Health and Safety Training in Scotland">
            <a:extLst>
              <a:ext uri="{FF2B5EF4-FFF2-40B4-BE49-F238E27FC236}">
                <a16:creationId xmlns:a16="http://schemas.microsoft.com/office/drawing/2014/main" id="{6BB1E0E3-74D8-8B39-A27B-BC516244E33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6337293" y="1044895"/>
            <a:ext cx="2567937" cy="2567937"/>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Straight Connector 16">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57350" y="5738691"/>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30576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69C14-5B92-F45F-EA77-8C5A33D0DF8A}"/>
              </a:ext>
            </a:extLst>
          </p:cNvPr>
          <p:cNvSpPr>
            <a:spLocks noGrp="1"/>
          </p:cNvSpPr>
          <p:nvPr>
            <p:ph type="title"/>
          </p:nvPr>
        </p:nvSpPr>
        <p:spPr>
          <a:xfrm>
            <a:off x="-16561" y="1204482"/>
            <a:ext cx="4221392" cy="1930693"/>
          </a:xfrm>
        </p:spPr>
        <p:txBody>
          <a:bodyPr vert="horz" lIns="91440" tIns="45720" rIns="91440" bIns="45720" rtlCol="0" anchor="ctr">
            <a:normAutofit/>
          </a:bodyPr>
          <a:lstStyle/>
          <a:p>
            <a:r>
              <a:rPr lang="en-US" sz="4800" b="1" kern="1200" dirty="0">
                <a:solidFill>
                  <a:schemeClr val="tx1"/>
                </a:solidFill>
                <a:latin typeface="+mj-lt"/>
                <a:ea typeface="+mj-ea"/>
                <a:cs typeface="+mj-cs"/>
              </a:rPr>
              <a:t>Cleaning agents</a:t>
            </a:r>
            <a:br>
              <a:rPr lang="en-US" sz="3700" b="0" i="0" u="none" strike="noStrike" kern="1200" dirty="0">
                <a:solidFill>
                  <a:schemeClr val="tx1"/>
                </a:solidFill>
                <a:effectLst/>
                <a:latin typeface="+mj-lt"/>
                <a:ea typeface="+mj-ea"/>
                <a:cs typeface="+mj-cs"/>
              </a:rPr>
            </a:br>
            <a:endParaRPr lang="en-US" sz="37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BC6CEF9D-D157-ACEA-1908-C64D1767A8F6}"/>
              </a:ext>
            </a:extLst>
          </p:cNvPr>
          <p:cNvSpPr txBox="1"/>
          <p:nvPr/>
        </p:nvSpPr>
        <p:spPr>
          <a:xfrm>
            <a:off x="603507" y="2545307"/>
            <a:ext cx="3184071" cy="3181684"/>
          </a:xfrm>
          <a:prstGeom prst="rect">
            <a:avLst/>
          </a:prstGeom>
        </p:spPr>
        <p:txBody>
          <a:bodyPr vert="horz" lIns="91440" tIns="45720" rIns="91440" bIns="45720" rtlCol="0" anchor="t">
            <a:normAutofit fontScale="92500" lnSpcReduction="10000"/>
          </a:bodyPr>
          <a:lstStyle/>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Washing-up liquids</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Drain-cleaning products </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Disinfectants </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Toilet cleaners </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Bleach </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Sanitisers</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Descalers </a:t>
            </a:r>
            <a:endParaRPr lang="en-GB" sz="1600" b="0" i="0" u="none" strike="noStrike" dirty="0">
              <a:effectLst/>
            </a:endParaRPr>
          </a:p>
        </p:txBody>
      </p:sp>
      <p:sp>
        <p:nvSpPr>
          <p:cNvPr id="11" name="Freeform: Shape 10">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2" descr="Oasis Pro - Housekeeping Program: Ecolab Deutschland GmbH - CMS Berlin -">
            <a:extLst>
              <a:ext uri="{FF2B5EF4-FFF2-40B4-BE49-F238E27FC236}">
                <a16:creationId xmlns:a16="http://schemas.microsoft.com/office/drawing/2014/main" id="{C96B673C-E80B-F949-0C84-683ACDE275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329" r="2" b="17285"/>
          <a:stretch/>
        </p:blipFill>
        <p:spPr bwMode="auto">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EB4977CE-60D9-77B4-7961-7BE9D0842B98}"/>
              </a:ext>
            </a:extLst>
          </p:cNvPr>
          <p:cNvPicPr>
            <a:picLocks noGrp="1" noChangeAspect="1"/>
          </p:cNvPicPr>
          <p:nvPr>
            <p:ph idx="1"/>
          </p:nvPr>
        </p:nvPicPr>
        <p:blipFill rotWithShape="1">
          <a:blip r:embed="rId4"/>
          <a:srcRect l="6167" r="27417" b="2"/>
          <a:stretch/>
        </p:blipFill>
        <p:spPr>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3903844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 calcmode="lin" valueType="num">
                                      <p:cBhvr additive="base">
                                        <p:cTn id="2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 calcmode="lin" valueType="num">
                                      <p:cBhvr additive="base">
                                        <p:cTn id="2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additive="base">
                                        <p:cTn id="3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DFE39D-C412-6EFF-E6AC-C4341148D9D6}"/>
              </a:ext>
            </a:extLst>
          </p:cNvPr>
          <p:cNvPicPr>
            <a:picLocks noChangeAspect="1"/>
          </p:cNvPicPr>
          <p:nvPr/>
        </p:nvPicPr>
        <p:blipFill rotWithShape="1">
          <a:blip r:embed="rId3"/>
          <a:srcRect l="21598" r="1" b="1"/>
          <a:stretch/>
        </p:blipFill>
        <p:spPr>
          <a:xfrm>
            <a:off x="0" y="-14921"/>
            <a:ext cx="5669694" cy="5532153"/>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6" name="TextBox 5">
            <a:extLst>
              <a:ext uri="{FF2B5EF4-FFF2-40B4-BE49-F238E27FC236}">
                <a16:creationId xmlns:a16="http://schemas.microsoft.com/office/drawing/2014/main" id="{F33F906C-5A9D-5044-2AE5-27E085F901F8}"/>
              </a:ext>
            </a:extLst>
          </p:cNvPr>
          <p:cNvSpPr txBox="1"/>
          <p:nvPr/>
        </p:nvSpPr>
        <p:spPr>
          <a:xfrm>
            <a:off x="5693743" y="692696"/>
            <a:ext cx="3157297" cy="3724096"/>
          </a:xfrm>
          <a:prstGeom prst="rect">
            <a:avLst/>
          </a:prstGeom>
          <a:noFill/>
        </p:spPr>
        <p:txBody>
          <a:bodyPr wrap="square" rtlCol="0">
            <a:spAutoFit/>
          </a:bodyPr>
          <a:lstStyle/>
          <a:p>
            <a:r>
              <a:rPr lang="en-GB" sz="3600" dirty="0"/>
              <a:t>Group Exercise:</a:t>
            </a:r>
          </a:p>
          <a:p>
            <a:endParaRPr lang="en-GB" sz="3600" dirty="0"/>
          </a:p>
          <a:p>
            <a:r>
              <a:rPr lang="en-GB" sz="2800" dirty="0"/>
              <a:t>Answer the following question:</a:t>
            </a:r>
          </a:p>
          <a:p>
            <a:endParaRPr lang="en-GB" sz="3600" dirty="0"/>
          </a:p>
          <a:p>
            <a:r>
              <a:rPr lang="en-US" sz="2400" b="1" dirty="0"/>
              <a:t>What equipment does a housekeeper require?</a:t>
            </a:r>
          </a:p>
        </p:txBody>
      </p:sp>
    </p:spTree>
    <p:extLst>
      <p:ext uri="{BB962C8B-B14F-4D97-AF65-F5344CB8AC3E}">
        <p14:creationId xmlns:p14="http://schemas.microsoft.com/office/powerpoint/2010/main" val="39574245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437313" y="237207"/>
            <a:ext cx="8193397" cy="1015663"/>
          </a:xfrm>
          <a:prstGeom prst="rect">
            <a:avLst/>
          </a:prstGeom>
        </p:spPr>
        <p:txBody>
          <a:bodyPr wrap="none">
            <a:spAutoFit/>
          </a:bodyPr>
          <a:lstStyle/>
          <a:p>
            <a:r>
              <a:rPr lang="en-GB" sz="6000" dirty="0">
                <a:solidFill>
                  <a:srgbClr val="FF0055"/>
                </a:solidFill>
                <a:latin typeface="Brown-Regular-S"/>
              </a:rPr>
              <a:t>Housekeeping equipment</a:t>
            </a:r>
            <a:endParaRPr lang="en-GB" sz="6000" b="0" i="0" u="none" strike="noStrike" dirty="0">
              <a:solidFill>
                <a:srgbClr val="FF0055"/>
              </a:solidFill>
              <a:effectLst/>
              <a:latin typeface="Brown-Regular-S"/>
            </a:endParaRPr>
          </a:p>
        </p:txBody>
      </p:sp>
      <p:pic>
        <p:nvPicPr>
          <p:cNvPr id="5122" name="Picture 2" descr="Housekeeping: SOP Hotel Housekeeping Trolley or Maids Cart Setting">
            <a:extLst>
              <a:ext uri="{FF2B5EF4-FFF2-40B4-BE49-F238E27FC236}">
                <a16:creationId xmlns:a16="http://schemas.microsoft.com/office/drawing/2014/main" id="{8C632489-72C2-EC4B-A0E3-9EE654CDCB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360" y="1404156"/>
            <a:ext cx="4149080" cy="414908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9392566-989E-29B4-3244-ABD69B8D5CF1}"/>
              </a:ext>
            </a:extLst>
          </p:cNvPr>
          <p:cNvSpPr txBox="1"/>
          <p:nvPr/>
        </p:nvSpPr>
        <p:spPr>
          <a:xfrm>
            <a:off x="4681272" y="1404156"/>
            <a:ext cx="4149080" cy="3785652"/>
          </a:xfrm>
          <a:prstGeom prst="rect">
            <a:avLst/>
          </a:prstGeom>
          <a:noFill/>
        </p:spPr>
        <p:txBody>
          <a:bodyPr wrap="square" rtlCol="0">
            <a:spAutoFit/>
          </a:bodyPr>
          <a:lstStyle/>
          <a:p>
            <a:r>
              <a:rPr lang="en-GB" sz="2000" b="1" dirty="0"/>
              <a:t>Things to consider with the housekeeping trolley:</a:t>
            </a:r>
          </a:p>
          <a:p>
            <a:endParaRPr lang="en-GB" sz="2000" dirty="0"/>
          </a:p>
          <a:p>
            <a:pPr marL="285750" indent="-285750">
              <a:buFontTx/>
              <a:buChar char="-"/>
            </a:pPr>
            <a:r>
              <a:rPr lang="en-GB" sz="2000" dirty="0"/>
              <a:t>Separate bags for rubbish and soiled linen</a:t>
            </a:r>
          </a:p>
          <a:p>
            <a:pPr marL="285750" indent="-285750">
              <a:buFontTx/>
              <a:buChar char="-"/>
            </a:pPr>
            <a:r>
              <a:rPr lang="en-GB" sz="2000" dirty="0"/>
              <a:t>Multiple shelves for organisation</a:t>
            </a:r>
          </a:p>
          <a:p>
            <a:pPr marL="285750" indent="-285750">
              <a:buFontTx/>
              <a:buChar char="-"/>
            </a:pPr>
            <a:r>
              <a:rPr lang="en-GB" sz="2000" dirty="0"/>
              <a:t>Compartments for amenities and refreshments </a:t>
            </a:r>
          </a:p>
          <a:p>
            <a:pPr marL="285750" indent="-285750">
              <a:buFontTx/>
              <a:buChar char="-"/>
            </a:pPr>
            <a:r>
              <a:rPr lang="en-GB" sz="2000" dirty="0"/>
              <a:t>Smooth multi directional wheels and brakes</a:t>
            </a:r>
          </a:p>
          <a:p>
            <a:pPr marL="285750" indent="-285750">
              <a:buFontTx/>
              <a:buChar char="-"/>
            </a:pPr>
            <a:r>
              <a:rPr lang="en-GB" sz="2000" dirty="0"/>
              <a:t>Vacuum bracket and holder</a:t>
            </a:r>
          </a:p>
          <a:p>
            <a:pPr marL="285750" indent="-285750">
              <a:buFontTx/>
              <a:buChar char="-"/>
            </a:pPr>
            <a:endParaRPr lang="en-GB" sz="2000" dirty="0"/>
          </a:p>
        </p:txBody>
      </p:sp>
    </p:spTree>
    <p:extLst>
      <p:ext uri="{BB962C8B-B14F-4D97-AF65-F5344CB8AC3E}">
        <p14:creationId xmlns:p14="http://schemas.microsoft.com/office/powerpoint/2010/main" val="133779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4180375" cy="1015663"/>
          </a:xfrm>
          <a:prstGeom prst="rect">
            <a:avLst/>
          </a:prstGeom>
        </p:spPr>
        <p:txBody>
          <a:bodyPr wrap="none">
            <a:spAutoFit/>
          </a:bodyPr>
          <a:lstStyle/>
          <a:p>
            <a:r>
              <a:rPr lang="en-GB" sz="6000" dirty="0">
                <a:solidFill>
                  <a:srgbClr val="FF0055"/>
                </a:solidFill>
                <a:latin typeface="Brown-Regular-S"/>
              </a:rPr>
              <a:t>Cleaning tips</a:t>
            </a:r>
            <a:endParaRPr lang="en-GB" sz="6000" b="0" i="0" u="none" strike="noStrike" dirty="0">
              <a:solidFill>
                <a:srgbClr val="FF0055"/>
              </a:solidFill>
              <a:effectLst/>
              <a:latin typeface="Brown-Regular-S"/>
            </a:endParaRPr>
          </a:p>
        </p:txBody>
      </p:sp>
      <p:pic>
        <p:nvPicPr>
          <p:cNvPr id="8" name="Picture 7" descr="A picture containing text&#10;&#10;Description automatically generated">
            <a:extLst>
              <a:ext uri="{FF2B5EF4-FFF2-40B4-BE49-F238E27FC236}">
                <a16:creationId xmlns:a16="http://schemas.microsoft.com/office/drawing/2014/main" id="{388DD195-216E-C442-AFB6-23CCC9B494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1873" y="1350126"/>
            <a:ext cx="7874000" cy="4191000"/>
          </a:xfrm>
          <a:prstGeom prst="rect">
            <a:avLst/>
          </a:prstGeom>
        </p:spPr>
      </p:pic>
    </p:spTree>
    <p:extLst>
      <p:ext uri="{BB962C8B-B14F-4D97-AF65-F5344CB8AC3E}">
        <p14:creationId xmlns:p14="http://schemas.microsoft.com/office/powerpoint/2010/main" val="1983637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 email&#10;&#10;Description automatically generated">
            <a:extLst>
              <a:ext uri="{FF2B5EF4-FFF2-40B4-BE49-F238E27FC236}">
                <a16:creationId xmlns:a16="http://schemas.microsoft.com/office/drawing/2014/main" id="{6B433ED6-C388-8442-8AD0-2190C5B767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36774"/>
            <a:ext cx="8262664" cy="5653045"/>
          </a:xfrm>
          <a:prstGeom prst="rect">
            <a:avLst/>
          </a:prstGeom>
        </p:spPr>
      </p:pic>
      <p:pic>
        <p:nvPicPr>
          <p:cNvPr id="2" name="Picture 1">
            <a:extLst>
              <a:ext uri="{FF2B5EF4-FFF2-40B4-BE49-F238E27FC236}">
                <a16:creationId xmlns:a16="http://schemas.microsoft.com/office/drawing/2014/main" id="{1E120727-8376-87CF-3AA5-D4858ABA1DF4}"/>
              </a:ext>
            </a:extLst>
          </p:cNvPr>
          <p:cNvPicPr>
            <a:picLocks noChangeAspect="1"/>
          </p:cNvPicPr>
          <p:nvPr/>
        </p:nvPicPr>
        <p:blipFill>
          <a:blip r:embed="rId4"/>
          <a:stretch>
            <a:fillRect/>
          </a:stretch>
        </p:blipFill>
        <p:spPr>
          <a:xfrm>
            <a:off x="755576" y="3068960"/>
            <a:ext cx="2934072" cy="2844104"/>
          </a:xfrm>
          <a:prstGeom prst="rect">
            <a:avLst/>
          </a:prstGeom>
        </p:spPr>
      </p:pic>
    </p:spTree>
    <p:extLst>
      <p:ext uri="{BB962C8B-B14F-4D97-AF65-F5344CB8AC3E}">
        <p14:creationId xmlns:p14="http://schemas.microsoft.com/office/powerpoint/2010/main" val="30280894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2701381" cy="1015663"/>
          </a:xfrm>
          <a:prstGeom prst="rect">
            <a:avLst/>
          </a:prstGeom>
        </p:spPr>
        <p:txBody>
          <a:bodyPr wrap="none">
            <a:spAutoFit/>
          </a:bodyPr>
          <a:lstStyle/>
          <a:p>
            <a:r>
              <a:rPr lang="en-GB" sz="6000" dirty="0">
                <a:solidFill>
                  <a:srgbClr val="FF0055"/>
                </a:solidFill>
                <a:latin typeface="Brown-Regular-S"/>
              </a:rPr>
              <a:t>Security</a:t>
            </a:r>
            <a:endParaRPr lang="en-GB" sz="6000" b="0" i="0" u="none" strike="noStrike" dirty="0">
              <a:solidFill>
                <a:srgbClr val="FF0055"/>
              </a:solidFill>
              <a:effectLst/>
              <a:latin typeface="Brown-Regular-S"/>
            </a:endParaRPr>
          </a:p>
        </p:txBody>
      </p:sp>
      <p:pic>
        <p:nvPicPr>
          <p:cNvPr id="4" name="Picture 3" descr="A picture containing wall, person, indoor&#10;&#10;Description automatically generated">
            <a:extLst>
              <a:ext uri="{FF2B5EF4-FFF2-40B4-BE49-F238E27FC236}">
                <a16:creationId xmlns:a16="http://schemas.microsoft.com/office/drawing/2014/main" id="{3DBAFECD-244F-1F48-A71F-D096CE746D1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44900" y="2520950"/>
            <a:ext cx="1854200" cy="1816100"/>
          </a:xfrm>
          <a:prstGeom prst="rect">
            <a:avLst/>
          </a:prstGeom>
        </p:spPr>
      </p:pic>
      <p:pic>
        <p:nvPicPr>
          <p:cNvPr id="6" name="Picture 5" descr="A picture containing wall, indoor, yellow&#10;&#10;Description automatically generated">
            <a:extLst>
              <a:ext uri="{FF2B5EF4-FFF2-40B4-BE49-F238E27FC236}">
                <a16:creationId xmlns:a16="http://schemas.microsoft.com/office/drawing/2014/main" id="{68B923EF-60D2-5942-8CB0-31E494DE4DA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11712" y="1857096"/>
            <a:ext cx="5187388" cy="2593694"/>
          </a:xfrm>
          <a:prstGeom prst="rect">
            <a:avLst/>
          </a:prstGeom>
        </p:spPr>
      </p:pic>
      <p:pic>
        <p:nvPicPr>
          <p:cNvPr id="10" name="Picture 9" descr="A picture containing text, electronics&#10;&#10;Description automatically generated">
            <a:extLst>
              <a:ext uri="{FF2B5EF4-FFF2-40B4-BE49-F238E27FC236}">
                <a16:creationId xmlns:a16="http://schemas.microsoft.com/office/drawing/2014/main" id="{A3F6E794-08F4-3146-B9DD-8386C509A1B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220072" y="195742"/>
            <a:ext cx="3730288" cy="1300938"/>
          </a:xfrm>
          <a:prstGeom prst="rect">
            <a:avLst/>
          </a:prstGeom>
        </p:spPr>
      </p:pic>
      <p:graphicFrame>
        <p:nvGraphicFramePr>
          <p:cNvPr id="14" name="TextBox 4">
            <a:extLst>
              <a:ext uri="{FF2B5EF4-FFF2-40B4-BE49-F238E27FC236}">
                <a16:creationId xmlns:a16="http://schemas.microsoft.com/office/drawing/2014/main" id="{EFCF033D-D105-303F-2F3C-949EE4E9E074}"/>
              </a:ext>
            </a:extLst>
          </p:cNvPr>
          <p:cNvGraphicFramePr/>
          <p:nvPr>
            <p:extLst>
              <p:ext uri="{D42A27DB-BD31-4B8C-83A1-F6EECF244321}">
                <p14:modId xmlns:p14="http://schemas.microsoft.com/office/powerpoint/2010/main" val="205728801"/>
              </p:ext>
            </p:extLst>
          </p:nvPr>
        </p:nvGraphicFramePr>
        <p:xfrm>
          <a:off x="5724128" y="1857096"/>
          <a:ext cx="3108160" cy="424731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41461872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868" y="26218"/>
            <a:ext cx="7886700" cy="994172"/>
          </a:xfrm>
        </p:spPr>
        <p:txBody>
          <a:bodyPr/>
          <a:lstStyle/>
          <a:p>
            <a:pPr algn="l"/>
            <a:r>
              <a:rPr lang="en-GB" b="1" dirty="0">
                <a:solidFill>
                  <a:schemeClr val="accent1">
                    <a:lumMod val="75000"/>
                  </a:schemeClr>
                </a:solidFill>
              </a:rPr>
              <a:t>The Life of Housekeeping…</a:t>
            </a:r>
          </a:p>
        </p:txBody>
      </p:sp>
      <p:pic>
        <p:nvPicPr>
          <p:cNvPr id="3" name="Online Media 2" descr="Life of A Housekeeper">
            <a:hlinkClick r:id="" action="ppaction://media"/>
            <a:extLst>
              <a:ext uri="{FF2B5EF4-FFF2-40B4-BE49-F238E27FC236}">
                <a16:creationId xmlns:a16="http://schemas.microsoft.com/office/drawing/2014/main" id="{BC98E6A6-28E7-3A4D-8638-8148D885D977}"/>
              </a:ext>
            </a:extLst>
          </p:cNvPr>
          <p:cNvPicPr>
            <a:picLocks noRot="1" noChangeAspect="1"/>
          </p:cNvPicPr>
          <p:nvPr>
            <a:videoFile r:link="rId1"/>
          </p:nvPr>
        </p:nvPicPr>
        <p:blipFill>
          <a:blip r:embed="rId4"/>
          <a:stretch>
            <a:fillRect/>
          </a:stretch>
        </p:blipFill>
        <p:spPr>
          <a:xfrm>
            <a:off x="107504" y="908720"/>
            <a:ext cx="8385600" cy="4716900"/>
          </a:xfrm>
          <a:prstGeom prst="rect">
            <a:avLst/>
          </a:prstGeom>
        </p:spPr>
      </p:pic>
    </p:spTree>
    <p:extLst>
      <p:ext uri="{BB962C8B-B14F-4D97-AF65-F5344CB8AC3E}">
        <p14:creationId xmlns:p14="http://schemas.microsoft.com/office/powerpoint/2010/main" val="424472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528C-2FAE-6932-E514-E69634D0735C}"/>
              </a:ext>
            </a:extLst>
          </p:cNvPr>
          <p:cNvSpPr>
            <a:spLocks noGrp="1"/>
          </p:cNvSpPr>
          <p:nvPr>
            <p:ph type="title"/>
          </p:nvPr>
        </p:nvSpPr>
        <p:spPr/>
        <p:txBody>
          <a:bodyPr>
            <a:normAutofit fontScale="90000"/>
          </a:bodyPr>
          <a:lstStyle/>
          <a:p>
            <a:r>
              <a:rPr lang="en-US" b="1" dirty="0"/>
              <a:t>Assignment Two -  Housekeeping Development plan </a:t>
            </a:r>
            <a:r>
              <a:rPr lang="en-GB" sz="3300" dirty="0"/>
              <a:t>Due: </a:t>
            </a:r>
            <a:r>
              <a:rPr lang="en-GB" sz="3300" b="1" dirty="0"/>
              <a:t>18</a:t>
            </a:r>
            <a:r>
              <a:rPr lang="en-GB" b="1" baseline="30000" dirty="0"/>
              <a:t>th</a:t>
            </a:r>
            <a:r>
              <a:rPr lang="en-GB" sz="3300" b="1" dirty="0"/>
              <a:t> November 2022, 23h55</a:t>
            </a:r>
            <a:br>
              <a:rPr lang="en-GB" sz="3300" b="1" dirty="0"/>
            </a:br>
            <a:endParaRPr lang="en-GB" b="1" dirty="0"/>
          </a:p>
        </p:txBody>
      </p:sp>
      <p:sp>
        <p:nvSpPr>
          <p:cNvPr id="3" name="Content Placeholder 2">
            <a:extLst>
              <a:ext uri="{FF2B5EF4-FFF2-40B4-BE49-F238E27FC236}">
                <a16:creationId xmlns:a16="http://schemas.microsoft.com/office/drawing/2014/main" id="{00C51A9D-6EBF-0E8A-5073-4F2D695EB727}"/>
              </a:ext>
            </a:extLst>
          </p:cNvPr>
          <p:cNvSpPr>
            <a:spLocks noGrp="1"/>
          </p:cNvSpPr>
          <p:nvPr>
            <p:ph sz="half" idx="1"/>
          </p:nvPr>
        </p:nvSpPr>
        <p:spPr>
          <a:xfrm>
            <a:off x="312027" y="2125267"/>
            <a:ext cx="3683909" cy="3601640"/>
          </a:xfrm>
        </p:spPr>
        <p:txBody>
          <a:bodyPr>
            <a:normAutofit fontScale="77500" lnSpcReduction="20000"/>
          </a:bodyPr>
          <a:lstStyle/>
          <a:p>
            <a:pPr marL="0" indent="0">
              <a:buNone/>
            </a:pPr>
            <a:r>
              <a:rPr lang="en-US" dirty="0"/>
              <a:t>Practical Tasks - </a:t>
            </a:r>
            <a:r>
              <a:rPr lang="en-US" b="1" dirty="0"/>
              <a:t>Housekeeping Team Member Development Plan</a:t>
            </a:r>
            <a:r>
              <a:rPr lang="en-US" dirty="0"/>
              <a:t>:</a:t>
            </a:r>
          </a:p>
          <a:p>
            <a:pPr marL="0" indent="0">
              <a:buNone/>
            </a:pPr>
            <a:endParaRPr lang="en-US" dirty="0"/>
          </a:p>
          <a:p>
            <a:pPr marL="0" indent="0">
              <a:buNone/>
            </a:pPr>
            <a:r>
              <a:rPr lang="en-US" dirty="0"/>
              <a:t>In this scenario you are the housekeeping manager at the 4* Hotel Trinity and have been tasked to create a training development program for new housekeeping staff. </a:t>
            </a:r>
          </a:p>
        </p:txBody>
      </p:sp>
      <p:sp>
        <p:nvSpPr>
          <p:cNvPr id="4" name="Content Placeholder 3">
            <a:extLst>
              <a:ext uri="{FF2B5EF4-FFF2-40B4-BE49-F238E27FC236}">
                <a16:creationId xmlns:a16="http://schemas.microsoft.com/office/drawing/2014/main" id="{AFCEA37C-A929-B216-87F1-32EF6C6EA554}"/>
              </a:ext>
            </a:extLst>
          </p:cNvPr>
          <p:cNvSpPr>
            <a:spLocks noGrp="1"/>
          </p:cNvSpPr>
          <p:nvPr>
            <p:ph sz="half" idx="2"/>
          </p:nvPr>
        </p:nvSpPr>
        <p:spPr>
          <a:xfrm>
            <a:off x="3995936" y="1979353"/>
            <a:ext cx="4968552" cy="3897919"/>
          </a:xfrm>
        </p:spPr>
        <p:txBody>
          <a:bodyPr>
            <a:normAutofit fontScale="77500" lnSpcReduction="20000"/>
          </a:bodyPr>
          <a:lstStyle/>
          <a:p>
            <a:pPr marL="0" indent="0">
              <a:buNone/>
            </a:pPr>
            <a:r>
              <a:rPr lang="en-US" b="1" dirty="0"/>
              <a:t>This training plan must include: </a:t>
            </a:r>
          </a:p>
          <a:p>
            <a:pPr marL="0" indent="0">
              <a:buNone/>
            </a:pPr>
            <a:r>
              <a:rPr lang="en-US" dirty="0"/>
              <a:t>• A welcome introduction for the new team member.</a:t>
            </a:r>
          </a:p>
          <a:p>
            <a:pPr marL="0" indent="0">
              <a:buNone/>
            </a:pPr>
            <a:r>
              <a:rPr lang="en-US" dirty="0"/>
              <a:t>• A timetable of training activities for the 8 weeks. </a:t>
            </a:r>
          </a:p>
          <a:p>
            <a:pPr marL="0" indent="0">
              <a:buNone/>
            </a:pPr>
            <a:r>
              <a:rPr lang="en-US" dirty="0"/>
              <a:t>• A clear description the training activities you will undertake to ensure the new team members are able to perform all tasks associated with their job role.</a:t>
            </a:r>
          </a:p>
          <a:p>
            <a:pPr marL="0" indent="0">
              <a:buNone/>
            </a:pPr>
            <a:r>
              <a:rPr lang="en-US" dirty="0"/>
              <a:t>• Safety training such as fire safety, COSHH, health and safety etc.</a:t>
            </a:r>
          </a:p>
          <a:p>
            <a:pPr marL="0" indent="0">
              <a:buNone/>
            </a:pPr>
            <a:r>
              <a:rPr lang="en-US" dirty="0"/>
              <a:t>• An appropriate branding and logos for Hotel Trinity</a:t>
            </a:r>
            <a:r>
              <a:rPr lang="en-US" sz="1800" dirty="0"/>
              <a:t>.</a:t>
            </a:r>
            <a:endParaRPr lang="en-GB" sz="1800" dirty="0"/>
          </a:p>
        </p:txBody>
      </p:sp>
    </p:spTree>
    <p:extLst>
      <p:ext uri="{BB962C8B-B14F-4D97-AF65-F5344CB8AC3E}">
        <p14:creationId xmlns:p14="http://schemas.microsoft.com/office/powerpoint/2010/main" val="41914502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1505961" y="5090430"/>
            <a:ext cx="6132078" cy="757313"/>
          </a:xfrm>
          <a:noFill/>
        </p:spPr>
        <p:txBody>
          <a:bodyPr vert="horz" lIns="68580" tIns="34290" rIns="68580" bIns="34290" rtlCol="0" anchor="b">
            <a:normAutofit fontScale="90000"/>
          </a:bodyPr>
          <a:lstStyle/>
          <a:p>
            <a:pPr algn="ctr">
              <a:defRPr/>
            </a:pPr>
            <a:r>
              <a:rPr lang="en-US" sz="2200" b="1" i="1" dirty="0"/>
              <a:t>I look forward to seeing you next week. If you have any questions in the meantime, please send an email</a:t>
            </a:r>
            <a:r>
              <a:rPr lang="en-US" sz="2200" b="1" dirty="0">
                <a:hlinkClick r:id="rId3"/>
              </a:rPr>
              <a:t> </a:t>
            </a:r>
            <a:r>
              <a:rPr lang="en-US" sz="2200" b="1" i="1" dirty="0">
                <a:hlinkClick r:id="rId3"/>
              </a:rPr>
              <a:t>l.blake@uwtsd.ac.uk</a:t>
            </a:r>
            <a:r>
              <a:rPr lang="en-US" sz="2200" b="1" i="1" dirty="0"/>
              <a:t>.</a:t>
            </a:r>
            <a:br>
              <a:rPr lang="en-US" sz="2200" b="1" i="1"/>
            </a:br>
            <a:endParaRPr lang="en-US" sz="2200" b="1" i="1" dirty="0"/>
          </a:p>
          <a:p>
            <a:pPr algn="ctr"/>
            <a:endParaRPr lang="en-US" sz="2025"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4"/>
          <a:stretch>
            <a:fillRect/>
          </a:stretch>
        </p:blipFill>
        <p:spPr>
          <a:xfrm>
            <a:off x="2771801" y="1035870"/>
            <a:ext cx="3089008" cy="308900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1893053" y="86493"/>
            <a:ext cx="5357894" cy="830997"/>
          </a:xfrm>
          <a:prstGeom prst="rect">
            <a:avLst/>
          </a:prstGeom>
          <a:noFill/>
        </p:spPr>
        <p:txBody>
          <a:bodyPr wrap="square" rtlCol="0">
            <a:spAutoFit/>
          </a:bodyPr>
          <a:lstStyle/>
          <a:p>
            <a:r>
              <a:rPr lang="en-GB" sz="4800" dirty="0"/>
              <a:t>Thank you for Today</a:t>
            </a:r>
            <a:endParaRPr lang="en-GB" sz="3200" dirty="0"/>
          </a:p>
        </p:txBody>
      </p:sp>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303dbf9b-b85b-46a0-94f1-894078c07ecd"/>
    <ds:schemaRef ds:uri="http://purl.org/dc/dcmitype/"/>
    <ds:schemaRef ds:uri="http://schemas.microsoft.com/office/2006/metadata/properties"/>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211f9404-bca0-4bcf-9c1d-965ccb6f8d2d"/>
    <ds:schemaRef ds:uri="http://www.w3.org/XML/1998/namespace"/>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715</TotalTime>
  <Words>3080</Words>
  <Application>Microsoft Office PowerPoint</Application>
  <PresentationFormat>On-screen Show (4:3)</PresentationFormat>
  <Paragraphs>287</Paragraphs>
  <Slides>34</Slides>
  <Notes>34</Notes>
  <HiddenSlides>0</HiddenSlides>
  <MMClips>4</MMClips>
  <ScaleCrop>false</ScaleCrop>
  <HeadingPairs>
    <vt:vector size="6" baseType="variant">
      <vt:variant>
        <vt:lpstr>Fonts Used</vt:lpstr>
      </vt:variant>
      <vt:variant>
        <vt:i4>9</vt:i4>
      </vt:variant>
      <vt:variant>
        <vt:lpstr>Theme</vt:lpstr>
      </vt:variant>
      <vt:variant>
        <vt:i4>16</vt:i4>
      </vt:variant>
      <vt:variant>
        <vt:lpstr>Slide Titles</vt:lpstr>
      </vt:variant>
      <vt:variant>
        <vt:i4>34</vt:i4>
      </vt:variant>
    </vt:vector>
  </HeadingPairs>
  <TitlesOfParts>
    <vt:vector size="59" baseType="lpstr">
      <vt:lpstr>-apple-system</vt:lpstr>
      <vt:lpstr>Arial</vt:lpstr>
      <vt:lpstr>Brown-Regular-S</vt:lpstr>
      <vt:lpstr>Calibri</vt:lpstr>
      <vt:lpstr>Calibri Light</vt:lpstr>
      <vt:lpstr>Hind</vt:lpstr>
      <vt:lpstr>LevenimMT</vt:lpstr>
      <vt:lpstr>Poppins</vt:lpstr>
      <vt:lpstr>Source Serif Pro</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6  Housekeeping</vt:lpstr>
      <vt:lpstr>Content / Week 6</vt:lpstr>
      <vt:lpstr>Module Learning Outcomes</vt:lpstr>
      <vt:lpstr>PowerPoint Presentation</vt:lpstr>
      <vt:lpstr>PowerPoint Presentation</vt:lpstr>
      <vt:lpstr>Positions in the Housekeeping Department</vt:lpstr>
      <vt:lpstr>Positions in the Housekeeping Department</vt:lpstr>
      <vt:lpstr>Executive Housekeeper</vt:lpstr>
      <vt:lpstr>Positions in the Housekeeping Department</vt:lpstr>
      <vt:lpstr>Positions in the Housekeeping Department</vt:lpstr>
      <vt:lpstr>Positions in the Housekeeping Department</vt:lpstr>
      <vt:lpstr>HOUSEKEEPING – ROOM CHECKING</vt:lpstr>
      <vt:lpstr>Positions in the Housekeeping Department</vt:lpstr>
      <vt:lpstr>Positions in the Housekeeping Department</vt:lpstr>
      <vt:lpstr>Positions in the Housekeeping Department</vt:lpstr>
      <vt:lpstr>Room Attendants</vt:lpstr>
      <vt:lpstr>PowerPoint Presentation</vt:lpstr>
      <vt:lpstr>Characteristics</vt:lpstr>
      <vt:lpstr>PowerPoint Presentation</vt:lpstr>
      <vt:lpstr>Attributes and qualities of a  HK Team</vt:lpstr>
      <vt:lpstr>Name Badges</vt:lpstr>
      <vt:lpstr>PowerPoint Presentation</vt:lpstr>
      <vt:lpstr>Hair and nails</vt:lpstr>
      <vt:lpstr>PowerPoint Presentation</vt:lpstr>
      <vt:lpstr>Workplace health &amp; safety (WH&amp;S) in housekeeping </vt:lpstr>
      <vt:lpstr>Cleaning agents </vt:lpstr>
      <vt:lpstr>PowerPoint Presentation</vt:lpstr>
      <vt:lpstr>PowerPoint Presentation</vt:lpstr>
      <vt:lpstr>PowerPoint Presentation</vt:lpstr>
      <vt:lpstr>PowerPoint Presentation</vt:lpstr>
      <vt:lpstr>PowerPoint Presentation</vt:lpstr>
      <vt:lpstr>The Life of Housekeeping…</vt:lpstr>
      <vt:lpstr>Assignment Two -  Housekeeping Development plan Due: 18th November 2022, 23h55 </vt:lpstr>
      <vt:lpstr>I look forward to seeing you next week. If you have any questions in the meantime, please send an email l.blake@uwtsd.ac.uk.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Laurence Blake</cp:lastModifiedBy>
  <cp:revision>22</cp:revision>
  <dcterms:created xsi:type="dcterms:W3CDTF">2015-04-14T15:21:28Z</dcterms:created>
  <dcterms:modified xsi:type="dcterms:W3CDTF">2022-10-31T13:50:10Z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