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0" r:id="rId4"/>
  </p:sldMasterIdLst>
  <p:notesMasterIdLst>
    <p:notesMasterId r:id="rId14"/>
  </p:notesMasterIdLst>
  <p:sldIdLst>
    <p:sldId id="272" r:id="rId5"/>
    <p:sldId id="262" r:id="rId6"/>
    <p:sldId id="275" r:id="rId7"/>
    <p:sldId id="276" r:id="rId8"/>
    <p:sldId id="274" r:id="rId9"/>
    <p:sldId id="273" r:id="rId10"/>
    <p:sldId id="277" r:id="rId11"/>
    <p:sldId id="267"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84959" autoAdjust="0"/>
  </p:normalViewPr>
  <p:slideViewPr>
    <p:cSldViewPr snapToGrid="0">
      <p:cViewPr varScale="1">
        <p:scale>
          <a:sx n="97" d="100"/>
          <a:sy n="97" d="100"/>
        </p:scale>
        <p:origin x="1110" y="84"/>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EF8AA6-72CA-425B-8000-592C20C1241B}" type="doc">
      <dgm:prSet loTypeId="urn:microsoft.com/office/officeart/2005/8/layout/radial1" loCatId="cycle" qsTypeId="urn:microsoft.com/office/officeart/2005/8/quickstyle/simple2" qsCatId="simple" csTypeId="urn:microsoft.com/office/officeart/2005/8/colors/accent2_2" csCatId="accent2" phldr="1"/>
      <dgm:spPr/>
      <dgm:t>
        <a:bodyPr/>
        <a:lstStyle/>
        <a:p>
          <a:endParaRPr lang="en-GB"/>
        </a:p>
      </dgm:t>
    </dgm:pt>
    <dgm:pt modelId="{A62A7DE3-5648-421B-BF66-B7FC7B1F8A81}">
      <dgm:prSet phldrT="[Text]"/>
      <dgm:spPr/>
      <dgm:t>
        <a:bodyPr/>
        <a:lstStyle/>
        <a:p>
          <a:r>
            <a:rPr lang="en-GB" dirty="0"/>
            <a:t>Finally Do you have consistency? </a:t>
          </a:r>
        </a:p>
      </dgm:t>
    </dgm:pt>
    <dgm:pt modelId="{03A774A1-DC3C-4B3E-A386-1219CEA7D35A}" type="parTrans" cxnId="{FC6E22A6-DB82-4F45-B8BD-A62FA799DD55}">
      <dgm:prSet/>
      <dgm:spPr/>
      <dgm:t>
        <a:bodyPr/>
        <a:lstStyle/>
        <a:p>
          <a:endParaRPr lang="en-GB"/>
        </a:p>
      </dgm:t>
    </dgm:pt>
    <dgm:pt modelId="{CBE16DB4-CFAA-4375-A57C-59FE6B3E46CC}" type="sibTrans" cxnId="{FC6E22A6-DB82-4F45-B8BD-A62FA799DD55}">
      <dgm:prSet/>
      <dgm:spPr/>
      <dgm:t>
        <a:bodyPr/>
        <a:lstStyle/>
        <a:p>
          <a:endParaRPr lang="en-GB"/>
        </a:p>
      </dgm:t>
    </dgm:pt>
    <dgm:pt modelId="{46C050E6-161D-4AF5-8297-865BEF5C3803}">
      <dgm:prSet phldrT="[Text]"/>
      <dgm:spPr/>
      <dgm:t>
        <a:bodyPr/>
        <a:lstStyle/>
        <a:p>
          <a:r>
            <a:rPr lang="en-GB" dirty="0"/>
            <a:t>Follow through on commitments.	</a:t>
          </a:r>
        </a:p>
      </dgm:t>
    </dgm:pt>
    <dgm:pt modelId="{7BEBCA68-4805-4F9A-BA0B-17F2A7126D76}" type="parTrans" cxnId="{4154A1B7-F893-4093-B36E-6B77D6053C17}">
      <dgm:prSet/>
      <dgm:spPr/>
      <dgm:t>
        <a:bodyPr/>
        <a:lstStyle/>
        <a:p>
          <a:endParaRPr lang="en-GB"/>
        </a:p>
      </dgm:t>
    </dgm:pt>
    <dgm:pt modelId="{C3E794D6-AE4D-4FE6-9AA0-02D5BBAC636E}" type="sibTrans" cxnId="{4154A1B7-F893-4093-B36E-6B77D6053C17}">
      <dgm:prSet/>
      <dgm:spPr/>
      <dgm:t>
        <a:bodyPr/>
        <a:lstStyle/>
        <a:p>
          <a:endParaRPr lang="en-GB"/>
        </a:p>
      </dgm:t>
    </dgm:pt>
    <dgm:pt modelId="{736F4E68-7C9A-4899-8D20-9100D34C1005}">
      <dgm:prSet phldrT="[Text]"/>
      <dgm:spPr/>
      <dgm:t>
        <a:bodyPr/>
        <a:lstStyle/>
        <a:p>
          <a:endParaRPr lang="en-GB" dirty="0"/>
        </a:p>
      </dgm:t>
    </dgm:pt>
    <dgm:pt modelId="{EE602C20-5384-4514-8D8F-07504B515A66}" type="parTrans" cxnId="{C0085E5D-20FE-4598-9D6B-4C596392C737}">
      <dgm:prSet/>
      <dgm:spPr/>
      <dgm:t>
        <a:bodyPr/>
        <a:lstStyle/>
        <a:p>
          <a:endParaRPr lang="en-GB"/>
        </a:p>
      </dgm:t>
    </dgm:pt>
    <dgm:pt modelId="{2A688FB0-30AF-432E-A047-821F86D513A8}" type="sibTrans" cxnId="{C0085E5D-20FE-4598-9D6B-4C596392C737}">
      <dgm:prSet/>
      <dgm:spPr/>
      <dgm:t>
        <a:bodyPr/>
        <a:lstStyle/>
        <a:p>
          <a:endParaRPr lang="en-GB"/>
        </a:p>
      </dgm:t>
    </dgm:pt>
    <dgm:pt modelId="{22091B8D-7A98-40B7-8873-92ECEE68F7EF}">
      <dgm:prSet phldrT="[Text]" phldr="1"/>
      <dgm:spPr/>
      <dgm:t>
        <a:bodyPr/>
        <a:lstStyle/>
        <a:p>
          <a:endParaRPr lang="en-GB"/>
        </a:p>
      </dgm:t>
    </dgm:pt>
    <dgm:pt modelId="{82A02ED3-A14E-4305-AC78-9CDFC4F45933}" type="parTrans" cxnId="{DC7D61E4-9D76-48FE-AF10-170089515D1C}">
      <dgm:prSet/>
      <dgm:spPr/>
      <dgm:t>
        <a:bodyPr/>
        <a:lstStyle/>
        <a:p>
          <a:endParaRPr lang="en-GB"/>
        </a:p>
      </dgm:t>
    </dgm:pt>
    <dgm:pt modelId="{2FFCDA0C-6DF1-44BD-A1C4-6C1A9E30797B}" type="sibTrans" cxnId="{DC7D61E4-9D76-48FE-AF10-170089515D1C}">
      <dgm:prSet/>
      <dgm:spPr/>
      <dgm:t>
        <a:bodyPr/>
        <a:lstStyle/>
        <a:p>
          <a:endParaRPr lang="en-GB"/>
        </a:p>
      </dgm:t>
    </dgm:pt>
    <dgm:pt modelId="{752BFC64-3E4F-48F5-B45C-94050060FFB1}">
      <dgm:prSet phldrT="[Text]" phldr="1"/>
      <dgm:spPr/>
      <dgm:t>
        <a:bodyPr/>
        <a:lstStyle/>
        <a:p>
          <a:endParaRPr lang="en-GB"/>
        </a:p>
      </dgm:t>
    </dgm:pt>
    <dgm:pt modelId="{2C61CDFC-2489-414A-A46F-779674297AE2}" type="parTrans" cxnId="{E8EFAD67-ABA0-4BD4-991F-E5D2ED1AABBB}">
      <dgm:prSet/>
      <dgm:spPr/>
      <dgm:t>
        <a:bodyPr/>
        <a:lstStyle/>
        <a:p>
          <a:endParaRPr lang="en-GB"/>
        </a:p>
      </dgm:t>
    </dgm:pt>
    <dgm:pt modelId="{0813D2A0-FAC4-462C-B073-CC4F022488A5}" type="sibTrans" cxnId="{E8EFAD67-ABA0-4BD4-991F-E5D2ED1AABBB}">
      <dgm:prSet/>
      <dgm:spPr/>
      <dgm:t>
        <a:bodyPr/>
        <a:lstStyle/>
        <a:p>
          <a:endParaRPr lang="en-GB"/>
        </a:p>
      </dgm:t>
    </dgm:pt>
    <dgm:pt modelId="{12341463-8416-4819-9473-0C373DB0C6B7}">
      <dgm:prSet phldrT="[Text]" phldr="1"/>
      <dgm:spPr/>
      <dgm:t>
        <a:bodyPr/>
        <a:lstStyle/>
        <a:p>
          <a:endParaRPr lang="en-GB"/>
        </a:p>
      </dgm:t>
    </dgm:pt>
    <dgm:pt modelId="{DD80A6DB-48CB-4A2E-8EE3-4681E1828BDA}" type="parTrans" cxnId="{E59305FF-3858-41BA-802B-7496341C62A2}">
      <dgm:prSet/>
      <dgm:spPr/>
      <dgm:t>
        <a:bodyPr/>
        <a:lstStyle/>
        <a:p>
          <a:endParaRPr lang="en-GB"/>
        </a:p>
      </dgm:t>
    </dgm:pt>
    <dgm:pt modelId="{BDF7D131-FFA4-4989-9B89-1457D90B3436}" type="sibTrans" cxnId="{E59305FF-3858-41BA-802B-7496341C62A2}">
      <dgm:prSet/>
      <dgm:spPr/>
      <dgm:t>
        <a:bodyPr/>
        <a:lstStyle/>
        <a:p>
          <a:endParaRPr lang="en-GB"/>
        </a:p>
      </dgm:t>
    </dgm:pt>
    <dgm:pt modelId="{3D6FD253-D045-42D0-8FD6-1E71E1254AAA}">
      <dgm:prSet/>
      <dgm:spPr/>
      <dgm:t>
        <a:bodyPr/>
        <a:lstStyle/>
        <a:p>
          <a:r>
            <a:rPr lang="en-GB" dirty="0"/>
            <a:t>Keep promises</a:t>
          </a:r>
        </a:p>
      </dgm:t>
    </dgm:pt>
    <dgm:pt modelId="{D63906D4-11C5-4D66-B4E8-1D80C85460A5}" type="parTrans" cxnId="{B1EC5A7C-6A53-4A64-8B99-996473536E21}">
      <dgm:prSet/>
      <dgm:spPr/>
      <dgm:t>
        <a:bodyPr/>
        <a:lstStyle/>
        <a:p>
          <a:endParaRPr lang="en-GB"/>
        </a:p>
      </dgm:t>
    </dgm:pt>
    <dgm:pt modelId="{00018BF1-FDAC-48D9-8F8B-8D694099EABC}" type="sibTrans" cxnId="{B1EC5A7C-6A53-4A64-8B99-996473536E21}">
      <dgm:prSet/>
      <dgm:spPr/>
      <dgm:t>
        <a:bodyPr/>
        <a:lstStyle/>
        <a:p>
          <a:endParaRPr lang="en-GB"/>
        </a:p>
      </dgm:t>
    </dgm:pt>
    <dgm:pt modelId="{6E520F43-04AD-4D94-91C2-03BE35DA3B94}">
      <dgm:prSet/>
      <dgm:spPr/>
      <dgm:t>
        <a:bodyPr/>
        <a:lstStyle/>
        <a:p>
          <a:r>
            <a:rPr lang="en-GB" dirty="0"/>
            <a:t>Are willing to go above and beyond what needs to </a:t>
          </a:r>
          <a:r>
            <a:rPr lang="en-GB"/>
            <a:t>be done.</a:t>
          </a:r>
          <a:endParaRPr lang="en-GB" dirty="0"/>
        </a:p>
      </dgm:t>
    </dgm:pt>
    <dgm:pt modelId="{AFDC3E26-9270-477E-B0B5-3DC85AD464EC}" type="parTrans" cxnId="{244C47FE-8D46-498E-ADB1-236C91EE09B0}">
      <dgm:prSet/>
      <dgm:spPr/>
      <dgm:t>
        <a:bodyPr/>
        <a:lstStyle/>
        <a:p>
          <a:endParaRPr lang="en-GB"/>
        </a:p>
      </dgm:t>
    </dgm:pt>
    <dgm:pt modelId="{9910AF2B-5A8C-4BE2-9CDF-24B2D964C2BF}" type="sibTrans" cxnId="{244C47FE-8D46-498E-ADB1-236C91EE09B0}">
      <dgm:prSet/>
      <dgm:spPr/>
      <dgm:t>
        <a:bodyPr/>
        <a:lstStyle/>
        <a:p>
          <a:endParaRPr lang="en-GB"/>
        </a:p>
      </dgm:t>
    </dgm:pt>
    <dgm:pt modelId="{2277008E-B99B-41C9-887B-2BFF05E44159}">
      <dgm:prSet/>
      <dgm:spPr/>
      <dgm:t>
        <a:bodyPr/>
        <a:lstStyle/>
        <a:p>
          <a:r>
            <a:rPr lang="en-GB" dirty="0"/>
            <a:t>Honour commitments and keep promises.	</a:t>
          </a:r>
        </a:p>
      </dgm:t>
    </dgm:pt>
    <dgm:pt modelId="{E5F49B7D-37EB-4E70-880E-A63FBBA167AA}" type="parTrans" cxnId="{953775BE-931B-4B60-808F-C4E71F5CC8AD}">
      <dgm:prSet/>
      <dgm:spPr/>
      <dgm:t>
        <a:bodyPr/>
        <a:lstStyle/>
        <a:p>
          <a:endParaRPr lang="en-GB"/>
        </a:p>
      </dgm:t>
    </dgm:pt>
    <dgm:pt modelId="{1597DFAD-564E-4FC6-9A10-584EFD901885}" type="sibTrans" cxnId="{953775BE-931B-4B60-808F-C4E71F5CC8AD}">
      <dgm:prSet/>
      <dgm:spPr/>
      <dgm:t>
        <a:bodyPr/>
        <a:lstStyle/>
        <a:p>
          <a:endParaRPr lang="en-GB"/>
        </a:p>
      </dgm:t>
    </dgm:pt>
    <dgm:pt modelId="{B441B57E-292B-4224-816A-45FF48026A42}">
      <dgm:prSet/>
      <dgm:spPr/>
      <dgm:t>
        <a:bodyPr/>
        <a:lstStyle/>
        <a:p>
          <a:r>
            <a:rPr lang="en-GB" dirty="0"/>
            <a:t>Are a role model and set a good example.</a:t>
          </a:r>
        </a:p>
      </dgm:t>
    </dgm:pt>
    <dgm:pt modelId="{1C86B1D9-CCE2-4998-B424-EAB0FEBD03CE}" type="parTrans" cxnId="{9D3A0566-D01A-43B6-BF72-56522B3AC635}">
      <dgm:prSet/>
      <dgm:spPr/>
      <dgm:t>
        <a:bodyPr/>
        <a:lstStyle/>
        <a:p>
          <a:endParaRPr lang="en-GB"/>
        </a:p>
      </dgm:t>
    </dgm:pt>
    <dgm:pt modelId="{418B5AB4-A428-4518-9EB9-3E41428577E3}" type="sibTrans" cxnId="{9D3A0566-D01A-43B6-BF72-56522B3AC635}">
      <dgm:prSet/>
      <dgm:spPr/>
      <dgm:t>
        <a:bodyPr/>
        <a:lstStyle/>
        <a:p>
          <a:endParaRPr lang="en-GB"/>
        </a:p>
      </dgm:t>
    </dgm:pt>
    <dgm:pt modelId="{ECBB1D86-C461-4796-A1AC-290DE5EF1FAA}" type="pres">
      <dgm:prSet presAssocID="{64EF8AA6-72CA-425B-8000-592C20C1241B}" presName="cycle" presStyleCnt="0">
        <dgm:presLayoutVars>
          <dgm:chMax val="1"/>
          <dgm:dir/>
          <dgm:animLvl val="ctr"/>
          <dgm:resizeHandles val="exact"/>
        </dgm:presLayoutVars>
      </dgm:prSet>
      <dgm:spPr/>
    </dgm:pt>
    <dgm:pt modelId="{BEE30C2F-8F7C-4AFE-9C35-6CB1E949D6FC}" type="pres">
      <dgm:prSet presAssocID="{A62A7DE3-5648-421B-BF66-B7FC7B1F8A81}" presName="centerShape" presStyleLbl="node0" presStyleIdx="0" presStyleCnt="1"/>
      <dgm:spPr/>
    </dgm:pt>
    <dgm:pt modelId="{3F7C3EDB-3A9E-4546-B9D6-D79858FDF1D3}" type="pres">
      <dgm:prSet presAssocID="{7BEBCA68-4805-4F9A-BA0B-17F2A7126D76}" presName="Name9" presStyleLbl="parChTrans1D2" presStyleIdx="0" presStyleCnt="5"/>
      <dgm:spPr/>
    </dgm:pt>
    <dgm:pt modelId="{EB7F48BF-3574-488A-808D-988E3B6545A4}" type="pres">
      <dgm:prSet presAssocID="{7BEBCA68-4805-4F9A-BA0B-17F2A7126D76}" presName="connTx" presStyleLbl="parChTrans1D2" presStyleIdx="0" presStyleCnt="5"/>
      <dgm:spPr/>
    </dgm:pt>
    <dgm:pt modelId="{0572DBF3-6483-4BA0-A0F1-6347DF762363}" type="pres">
      <dgm:prSet presAssocID="{46C050E6-161D-4AF5-8297-865BEF5C3803}" presName="node" presStyleLbl="node1" presStyleIdx="0" presStyleCnt="5">
        <dgm:presLayoutVars>
          <dgm:bulletEnabled val="1"/>
        </dgm:presLayoutVars>
      </dgm:prSet>
      <dgm:spPr/>
    </dgm:pt>
    <dgm:pt modelId="{F1A3BF8B-B2AD-470C-BE3C-F024D1C439B1}" type="pres">
      <dgm:prSet presAssocID="{E5F49B7D-37EB-4E70-880E-A63FBBA167AA}" presName="Name9" presStyleLbl="parChTrans1D2" presStyleIdx="1" presStyleCnt="5"/>
      <dgm:spPr/>
    </dgm:pt>
    <dgm:pt modelId="{781E5711-B95D-4BE1-8B0C-13B11838E73A}" type="pres">
      <dgm:prSet presAssocID="{E5F49B7D-37EB-4E70-880E-A63FBBA167AA}" presName="connTx" presStyleLbl="parChTrans1D2" presStyleIdx="1" presStyleCnt="5"/>
      <dgm:spPr/>
    </dgm:pt>
    <dgm:pt modelId="{C7B55B4E-AB93-472A-9645-AECF4203CFC8}" type="pres">
      <dgm:prSet presAssocID="{2277008E-B99B-41C9-887B-2BFF05E44159}" presName="node" presStyleLbl="node1" presStyleIdx="1" presStyleCnt="5">
        <dgm:presLayoutVars>
          <dgm:bulletEnabled val="1"/>
        </dgm:presLayoutVars>
      </dgm:prSet>
      <dgm:spPr/>
    </dgm:pt>
    <dgm:pt modelId="{FDBF3943-8682-4226-839A-B9F0783DFCFC}" type="pres">
      <dgm:prSet presAssocID="{1C86B1D9-CCE2-4998-B424-EAB0FEBD03CE}" presName="Name9" presStyleLbl="parChTrans1D2" presStyleIdx="2" presStyleCnt="5"/>
      <dgm:spPr/>
    </dgm:pt>
    <dgm:pt modelId="{5E05884C-32A7-478E-9CE7-3CBC219FFA07}" type="pres">
      <dgm:prSet presAssocID="{1C86B1D9-CCE2-4998-B424-EAB0FEBD03CE}" presName="connTx" presStyleLbl="parChTrans1D2" presStyleIdx="2" presStyleCnt="5"/>
      <dgm:spPr/>
    </dgm:pt>
    <dgm:pt modelId="{DCD64966-1189-4C11-9C87-E550FD01BF64}" type="pres">
      <dgm:prSet presAssocID="{B441B57E-292B-4224-816A-45FF48026A42}" presName="node" presStyleLbl="node1" presStyleIdx="2" presStyleCnt="5">
        <dgm:presLayoutVars>
          <dgm:bulletEnabled val="1"/>
        </dgm:presLayoutVars>
      </dgm:prSet>
      <dgm:spPr/>
    </dgm:pt>
    <dgm:pt modelId="{C611DC8D-18CE-4B32-922D-6C8F7CABB93A}" type="pres">
      <dgm:prSet presAssocID="{D63906D4-11C5-4D66-B4E8-1D80C85460A5}" presName="Name9" presStyleLbl="parChTrans1D2" presStyleIdx="3" presStyleCnt="5"/>
      <dgm:spPr/>
    </dgm:pt>
    <dgm:pt modelId="{4B59B248-36D4-4B4C-9055-A9C99B4489BC}" type="pres">
      <dgm:prSet presAssocID="{D63906D4-11C5-4D66-B4E8-1D80C85460A5}" presName="connTx" presStyleLbl="parChTrans1D2" presStyleIdx="3" presStyleCnt="5"/>
      <dgm:spPr/>
    </dgm:pt>
    <dgm:pt modelId="{AC9421A5-2C36-43C7-8D23-3A31B3F75FA2}" type="pres">
      <dgm:prSet presAssocID="{3D6FD253-D045-42D0-8FD6-1E71E1254AAA}" presName="node" presStyleLbl="node1" presStyleIdx="3" presStyleCnt="5">
        <dgm:presLayoutVars>
          <dgm:bulletEnabled val="1"/>
        </dgm:presLayoutVars>
      </dgm:prSet>
      <dgm:spPr/>
    </dgm:pt>
    <dgm:pt modelId="{288A0642-D98F-4E55-891C-7CDAB524228F}" type="pres">
      <dgm:prSet presAssocID="{AFDC3E26-9270-477E-B0B5-3DC85AD464EC}" presName="Name9" presStyleLbl="parChTrans1D2" presStyleIdx="4" presStyleCnt="5"/>
      <dgm:spPr/>
    </dgm:pt>
    <dgm:pt modelId="{6A977A26-5514-4ADE-BDFC-1D1F57469A50}" type="pres">
      <dgm:prSet presAssocID="{AFDC3E26-9270-477E-B0B5-3DC85AD464EC}" presName="connTx" presStyleLbl="parChTrans1D2" presStyleIdx="4" presStyleCnt="5"/>
      <dgm:spPr/>
    </dgm:pt>
    <dgm:pt modelId="{1AD4DABA-E520-4961-85B9-2B0432294124}" type="pres">
      <dgm:prSet presAssocID="{6E520F43-04AD-4D94-91C2-03BE35DA3B94}" presName="node" presStyleLbl="node1" presStyleIdx="4" presStyleCnt="5">
        <dgm:presLayoutVars>
          <dgm:bulletEnabled val="1"/>
        </dgm:presLayoutVars>
      </dgm:prSet>
      <dgm:spPr/>
    </dgm:pt>
  </dgm:ptLst>
  <dgm:cxnLst>
    <dgm:cxn modelId="{2B43ED0B-FF55-474E-BA71-AC484DBA44AD}" type="presOf" srcId="{7BEBCA68-4805-4F9A-BA0B-17F2A7126D76}" destId="{3F7C3EDB-3A9E-4546-B9D6-D79858FDF1D3}" srcOrd="0" destOrd="0" presId="urn:microsoft.com/office/officeart/2005/8/layout/radial1"/>
    <dgm:cxn modelId="{3F82D713-99D3-40A7-BCDA-3354F5B6CC8B}" type="presOf" srcId="{6E520F43-04AD-4D94-91C2-03BE35DA3B94}" destId="{1AD4DABA-E520-4961-85B9-2B0432294124}" srcOrd="0" destOrd="0" presId="urn:microsoft.com/office/officeart/2005/8/layout/radial1"/>
    <dgm:cxn modelId="{E541FE28-09EF-46DA-96A6-88C0AA864DA7}" type="presOf" srcId="{E5F49B7D-37EB-4E70-880E-A63FBBA167AA}" destId="{781E5711-B95D-4BE1-8B0C-13B11838E73A}" srcOrd="1" destOrd="0" presId="urn:microsoft.com/office/officeart/2005/8/layout/radial1"/>
    <dgm:cxn modelId="{E10AF72E-498C-4CFB-AA61-416C07690022}" type="presOf" srcId="{2277008E-B99B-41C9-887B-2BFF05E44159}" destId="{C7B55B4E-AB93-472A-9645-AECF4203CFC8}" srcOrd="0" destOrd="0" presId="urn:microsoft.com/office/officeart/2005/8/layout/radial1"/>
    <dgm:cxn modelId="{95D89E31-DD24-4CFA-B7A9-0791FC5BB76F}" type="presOf" srcId="{1C86B1D9-CCE2-4998-B424-EAB0FEBD03CE}" destId="{5E05884C-32A7-478E-9CE7-3CBC219FFA07}" srcOrd="1" destOrd="0" presId="urn:microsoft.com/office/officeart/2005/8/layout/radial1"/>
    <dgm:cxn modelId="{E4099433-7350-4E46-8494-5D3359F66D3A}" type="presOf" srcId="{64EF8AA6-72CA-425B-8000-592C20C1241B}" destId="{ECBB1D86-C461-4796-A1AC-290DE5EF1FAA}" srcOrd="0" destOrd="0" presId="urn:microsoft.com/office/officeart/2005/8/layout/radial1"/>
    <dgm:cxn modelId="{4D28013A-919C-4F2C-96E1-D09F446D3109}" type="presOf" srcId="{3D6FD253-D045-42D0-8FD6-1E71E1254AAA}" destId="{AC9421A5-2C36-43C7-8D23-3A31B3F75FA2}" srcOrd="0" destOrd="0" presId="urn:microsoft.com/office/officeart/2005/8/layout/radial1"/>
    <dgm:cxn modelId="{C0085E5D-20FE-4598-9D6B-4C596392C737}" srcId="{64EF8AA6-72CA-425B-8000-592C20C1241B}" destId="{736F4E68-7C9A-4899-8D20-9100D34C1005}" srcOrd="1" destOrd="0" parTransId="{EE602C20-5384-4514-8D8F-07504B515A66}" sibTransId="{2A688FB0-30AF-432E-A047-821F86D513A8}"/>
    <dgm:cxn modelId="{9D3A0566-D01A-43B6-BF72-56522B3AC635}" srcId="{A62A7DE3-5648-421B-BF66-B7FC7B1F8A81}" destId="{B441B57E-292B-4224-816A-45FF48026A42}" srcOrd="2" destOrd="0" parTransId="{1C86B1D9-CCE2-4998-B424-EAB0FEBD03CE}" sibTransId="{418B5AB4-A428-4518-9EB9-3E41428577E3}"/>
    <dgm:cxn modelId="{E8EFAD67-ABA0-4BD4-991F-E5D2ED1AABBB}" srcId="{736F4E68-7C9A-4899-8D20-9100D34C1005}" destId="{752BFC64-3E4F-48F5-B45C-94050060FFB1}" srcOrd="1" destOrd="0" parTransId="{2C61CDFC-2489-414A-A46F-779674297AE2}" sibTransId="{0813D2A0-FAC4-462C-B073-CC4F022488A5}"/>
    <dgm:cxn modelId="{ACE05C49-4F50-4CAE-B7DD-0AC04AB32A0B}" type="presOf" srcId="{AFDC3E26-9270-477E-B0B5-3DC85AD464EC}" destId="{6A977A26-5514-4ADE-BDFC-1D1F57469A50}" srcOrd="1" destOrd="0" presId="urn:microsoft.com/office/officeart/2005/8/layout/radial1"/>
    <dgm:cxn modelId="{A2B3EA4E-D302-49D4-BD18-FFAF0C189BA5}" type="presOf" srcId="{46C050E6-161D-4AF5-8297-865BEF5C3803}" destId="{0572DBF3-6483-4BA0-A0F1-6347DF762363}" srcOrd="0" destOrd="0" presId="urn:microsoft.com/office/officeart/2005/8/layout/radial1"/>
    <dgm:cxn modelId="{49A96978-2407-450D-A345-F3B581066B52}" type="presOf" srcId="{E5F49B7D-37EB-4E70-880E-A63FBBA167AA}" destId="{F1A3BF8B-B2AD-470C-BE3C-F024D1C439B1}" srcOrd="0" destOrd="0" presId="urn:microsoft.com/office/officeart/2005/8/layout/radial1"/>
    <dgm:cxn modelId="{8E5FA37A-7FD9-4390-B140-198DF941950C}" type="presOf" srcId="{7BEBCA68-4805-4F9A-BA0B-17F2A7126D76}" destId="{EB7F48BF-3574-488A-808D-988E3B6545A4}" srcOrd="1" destOrd="0" presId="urn:microsoft.com/office/officeart/2005/8/layout/radial1"/>
    <dgm:cxn modelId="{B1EC5A7C-6A53-4A64-8B99-996473536E21}" srcId="{A62A7DE3-5648-421B-BF66-B7FC7B1F8A81}" destId="{3D6FD253-D045-42D0-8FD6-1E71E1254AAA}" srcOrd="3" destOrd="0" parTransId="{D63906D4-11C5-4D66-B4E8-1D80C85460A5}" sibTransId="{00018BF1-FDAC-48D9-8F8B-8D694099EABC}"/>
    <dgm:cxn modelId="{F406C28C-6A16-4B7A-94E3-91CE989F5819}" type="presOf" srcId="{D63906D4-11C5-4D66-B4E8-1D80C85460A5}" destId="{4B59B248-36D4-4B4C-9055-A9C99B4489BC}" srcOrd="1" destOrd="0" presId="urn:microsoft.com/office/officeart/2005/8/layout/radial1"/>
    <dgm:cxn modelId="{FC6E22A6-DB82-4F45-B8BD-A62FA799DD55}" srcId="{64EF8AA6-72CA-425B-8000-592C20C1241B}" destId="{A62A7DE3-5648-421B-BF66-B7FC7B1F8A81}" srcOrd="0" destOrd="0" parTransId="{03A774A1-DC3C-4B3E-A386-1219CEA7D35A}" sibTransId="{CBE16DB4-CFAA-4375-A57C-59FE6B3E46CC}"/>
    <dgm:cxn modelId="{A5B863AF-60CF-4EC9-83B2-0FCF24DAB596}" type="presOf" srcId="{D63906D4-11C5-4D66-B4E8-1D80C85460A5}" destId="{C611DC8D-18CE-4B32-922D-6C8F7CABB93A}" srcOrd="0" destOrd="0" presId="urn:microsoft.com/office/officeart/2005/8/layout/radial1"/>
    <dgm:cxn modelId="{5270FCAF-63F3-4230-86BB-203CE43C783D}" type="presOf" srcId="{B441B57E-292B-4224-816A-45FF48026A42}" destId="{DCD64966-1189-4C11-9C87-E550FD01BF64}" srcOrd="0" destOrd="0" presId="urn:microsoft.com/office/officeart/2005/8/layout/radial1"/>
    <dgm:cxn modelId="{4154A1B7-F893-4093-B36E-6B77D6053C17}" srcId="{A62A7DE3-5648-421B-BF66-B7FC7B1F8A81}" destId="{46C050E6-161D-4AF5-8297-865BEF5C3803}" srcOrd="0" destOrd="0" parTransId="{7BEBCA68-4805-4F9A-BA0B-17F2A7126D76}" sibTransId="{C3E794D6-AE4D-4FE6-9AA0-02D5BBAC636E}"/>
    <dgm:cxn modelId="{953775BE-931B-4B60-808F-C4E71F5CC8AD}" srcId="{A62A7DE3-5648-421B-BF66-B7FC7B1F8A81}" destId="{2277008E-B99B-41C9-887B-2BFF05E44159}" srcOrd="1" destOrd="0" parTransId="{E5F49B7D-37EB-4E70-880E-A63FBBA167AA}" sibTransId="{1597DFAD-564E-4FC6-9A10-584EFD901885}"/>
    <dgm:cxn modelId="{588CC0C4-0CDB-4C3F-BFA3-8097919141E8}" type="presOf" srcId="{AFDC3E26-9270-477E-B0B5-3DC85AD464EC}" destId="{288A0642-D98F-4E55-891C-7CDAB524228F}" srcOrd="0" destOrd="0" presId="urn:microsoft.com/office/officeart/2005/8/layout/radial1"/>
    <dgm:cxn modelId="{1CE8B0DB-384C-4B9B-8173-C5EC396B47A6}" type="presOf" srcId="{A62A7DE3-5648-421B-BF66-B7FC7B1F8A81}" destId="{BEE30C2F-8F7C-4AFE-9C35-6CB1E949D6FC}" srcOrd="0" destOrd="0" presId="urn:microsoft.com/office/officeart/2005/8/layout/radial1"/>
    <dgm:cxn modelId="{DC7D61E4-9D76-48FE-AF10-170089515D1C}" srcId="{736F4E68-7C9A-4899-8D20-9100D34C1005}" destId="{22091B8D-7A98-40B7-8873-92ECEE68F7EF}" srcOrd="0" destOrd="0" parTransId="{82A02ED3-A14E-4305-AC78-9CDFC4F45933}" sibTransId="{2FFCDA0C-6DF1-44BD-A1C4-6C1A9E30797B}"/>
    <dgm:cxn modelId="{249B6CE5-EDF7-4F4D-B21C-941BE0F2AC7F}" type="presOf" srcId="{1C86B1D9-CCE2-4998-B424-EAB0FEBD03CE}" destId="{FDBF3943-8682-4226-839A-B9F0783DFCFC}" srcOrd="0" destOrd="0" presId="urn:microsoft.com/office/officeart/2005/8/layout/radial1"/>
    <dgm:cxn modelId="{244C47FE-8D46-498E-ADB1-236C91EE09B0}" srcId="{A62A7DE3-5648-421B-BF66-B7FC7B1F8A81}" destId="{6E520F43-04AD-4D94-91C2-03BE35DA3B94}" srcOrd="4" destOrd="0" parTransId="{AFDC3E26-9270-477E-B0B5-3DC85AD464EC}" sibTransId="{9910AF2B-5A8C-4BE2-9CDF-24B2D964C2BF}"/>
    <dgm:cxn modelId="{E59305FF-3858-41BA-802B-7496341C62A2}" srcId="{736F4E68-7C9A-4899-8D20-9100D34C1005}" destId="{12341463-8416-4819-9473-0C373DB0C6B7}" srcOrd="2" destOrd="0" parTransId="{DD80A6DB-48CB-4A2E-8EE3-4681E1828BDA}" sibTransId="{BDF7D131-FFA4-4989-9B89-1457D90B3436}"/>
    <dgm:cxn modelId="{56D29EFD-343C-444C-AA8B-BE394CDB53F1}" type="presParOf" srcId="{ECBB1D86-C461-4796-A1AC-290DE5EF1FAA}" destId="{BEE30C2F-8F7C-4AFE-9C35-6CB1E949D6FC}" srcOrd="0" destOrd="0" presId="urn:microsoft.com/office/officeart/2005/8/layout/radial1"/>
    <dgm:cxn modelId="{9FA710EF-21B6-4A23-A176-7C15FE2EFD24}" type="presParOf" srcId="{ECBB1D86-C461-4796-A1AC-290DE5EF1FAA}" destId="{3F7C3EDB-3A9E-4546-B9D6-D79858FDF1D3}" srcOrd="1" destOrd="0" presId="urn:microsoft.com/office/officeart/2005/8/layout/radial1"/>
    <dgm:cxn modelId="{97F9D7AE-4C0C-460E-AC3C-4401C31F1D87}" type="presParOf" srcId="{3F7C3EDB-3A9E-4546-B9D6-D79858FDF1D3}" destId="{EB7F48BF-3574-488A-808D-988E3B6545A4}" srcOrd="0" destOrd="0" presId="urn:microsoft.com/office/officeart/2005/8/layout/radial1"/>
    <dgm:cxn modelId="{172C1081-D2EE-4728-9B55-91636DC10A82}" type="presParOf" srcId="{ECBB1D86-C461-4796-A1AC-290DE5EF1FAA}" destId="{0572DBF3-6483-4BA0-A0F1-6347DF762363}" srcOrd="2" destOrd="0" presId="urn:microsoft.com/office/officeart/2005/8/layout/radial1"/>
    <dgm:cxn modelId="{A905F428-6124-4C5F-BD67-649361F80AEC}" type="presParOf" srcId="{ECBB1D86-C461-4796-A1AC-290DE5EF1FAA}" destId="{F1A3BF8B-B2AD-470C-BE3C-F024D1C439B1}" srcOrd="3" destOrd="0" presId="urn:microsoft.com/office/officeart/2005/8/layout/radial1"/>
    <dgm:cxn modelId="{983231F4-D369-4DBA-AC7F-D1D59A132691}" type="presParOf" srcId="{F1A3BF8B-B2AD-470C-BE3C-F024D1C439B1}" destId="{781E5711-B95D-4BE1-8B0C-13B11838E73A}" srcOrd="0" destOrd="0" presId="urn:microsoft.com/office/officeart/2005/8/layout/radial1"/>
    <dgm:cxn modelId="{B9F1EAEB-CD1E-41D0-9C3F-34A87C9B11E1}" type="presParOf" srcId="{ECBB1D86-C461-4796-A1AC-290DE5EF1FAA}" destId="{C7B55B4E-AB93-472A-9645-AECF4203CFC8}" srcOrd="4" destOrd="0" presId="urn:microsoft.com/office/officeart/2005/8/layout/radial1"/>
    <dgm:cxn modelId="{654DBABF-068C-426D-ADB1-BF00DA8E73E6}" type="presParOf" srcId="{ECBB1D86-C461-4796-A1AC-290DE5EF1FAA}" destId="{FDBF3943-8682-4226-839A-B9F0783DFCFC}" srcOrd="5" destOrd="0" presId="urn:microsoft.com/office/officeart/2005/8/layout/radial1"/>
    <dgm:cxn modelId="{B90D96B3-8611-4E85-BF13-5F82EA41757F}" type="presParOf" srcId="{FDBF3943-8682-4226-839A-B9F0783DFCFC}" destId="{5E05884C-32A7-478E-9CE7-3CBC219FFA07}" srcOrd="0" destOrd="0" presId="urn:microsoft.com/office/officeart/2005/8/layout/radial1"/>
    <dgm:cxn modelId="{7857ED49-25CB-4F67-A79E-E5C6D590FDC7}" type="presParOf" srcId="{ECBB1D86-C461-4796-A1AC-290DE5EF1FAA}" destId="{DCD64966-1189-4C11-9C87-E550FD01BF64}" srcOrd="6" destOrd="0" presId="urn:microsoft.com/office/officeart/2005/8/layout/radial1"/>
    <dgm:cxn modelId="{85AAE429-39B6-4431-9F11-1386D5F9ECDE}" type="presParOf" srcId="{ECBB1D86-C461-4796-A1AC-290DE5EF1FAA}" destId="{C611DC8D-18CE-4B32-922D-6C8F7CABB93A}" srcOrd="7" destOrd="0" presId="urn:microsoft.com/office/officeart/2005/8/layout/radial1"/>
    <dgm:cxn modelId="{49B715E3-05A7-40EB-9221-4C5192639E2F}" type="presParOf" srcId="{C611DC8D-18CE-4B32-922D-6C8F7CABB93A}" destId="{4B59B248-36D4-4B4C-9055-A9C99B4489BC}" srcOrd="0" destOrd="0" presId="urn:microsoft.com/office/officeart/2005/8/layout/radial1"/>
    <dgm:cxn modelId="{736990AA-0E42-4CEB-8FD4-2EC39F2B298C}" type="presParOf" srcId="{ECBB1D86-C461-4796-A1AC-290DE5EF1FAA}" destId="{AC9421A5-2C36-43C7-8D23-3A31B3F75FA2}" srcOrd="8" destOrd="0" presId="urn:microsoft.com/office/officeart/2005/8/layout/radial1"/>
    <dgm:cxn modelId="{0AFF060B-FFB8-4514-B3E8-CFA620D24213}" type="presParOf" srcId="{ECBB1D86-C461-4796-A1AC-290DE5EF1FAA}" destId="{288A0642-D98F-4E55-891C-7CDAB524228F}" srcOrd="9" destOrd="0" presId="urn:microsoft.com/office/officeart/2005/8/layout/radial1"/>
    <dgm:cxn modelId="{6E8ABF97-C6D7-4D55-BD26-44771DBDD237}" type="presParOf" srcId="{288A0642-D98F-4E55-891C-7CDAB524228F}" destId="{6A977A26-5514-4ADE-BDFC-1D1F57469A50}" srcOrd="0" destOrd="0" presId="urn:microsoft.com/office/officeart/2005/8/layout/radial1"/>
    <dgm:cxn modelId="{8FC49560-D68B-40F6-8C9F-A417A7B7D668}" type="presParOf" srcId="{ECBB1D86-C461-4796-A1AC-290DE5EF1FAA}" destId="{1AD4DABA-E520-4961-85B9-2B0432294124}"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30C2F-8F7C-4AFE-9C35-6CB1E949D6FC}">
      <dsp:nvSpPr>
        <dsp:cNvPr id="0" name=""/>
        <dsp:cNvSpPr/>
      </dsp:nvSpPr>
      <dsp:spPr>
        <a:xfrm>
          <a:off x="2175366" y="2054482"/>
          <a:ext cx="1577611" cy="1577611"/>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Finally Do you have consistency? </a:t>
          </a:r>
        </a:p>
      </dsp:txBody>
      <dsp:txXfrm>
        <a:off x="2406402" y="2285518"/>
        <a:ext cx="1115539" cy="1115539"/>
      </dsp:txXfrm>
    </dsp:sp>
    <dsp:sp modelId="{3F7C3EDB-3A9E-4546-B9D6-D79858FDF1D3}">
      <dsp:nvSpPr>
        <dsp:cNvPr id="0" name=""/>
        <dsp:cNvSpPr/>
      </dsp:nvSpPr>
      <dsp:spPr>
        <a:xfrm rot="16200000">
          <a:off x="2727182" y="1793542"/>
          <a:ext cx="473978" cy="47900"/>
        </a:xfrm>
        <a:custGeom>
          <a:avLst/>
          <a:gdLst/>
          <a:ahLst/>
          <a:cxnLst/>
          <a:rect l="0" t="0" r="0" b="0"/>
          <a:pathLst>
            <a:path>
              <a:moveTo>
                <a:pt x="0" y="23950"/>
              </a:moveTo>
              <a:lnTo>
                <a:pt x="473978" y="23950"/>
              </a:lnTo>
            </a:path>
          </a:pathLst>
        </a:custGeom>
        <a:noFill/>
        <a:ln w="15875"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52322" y="1805643"/>
        <a:ext cx="23698" cy="23698"/>
      </dsp:txXfrm>
    </dsp:sp>
    <dsp:sp modelId="{0572DBF3-6483-4BA0-A0F1-6347DF762363}">
      <dsp:nvSpPr>
        <dsp:cNvPr id="0" name=""/>
        <dsp:cNvSpPr/>
      </dsp:nvSpPr>
      <dsp:spPr>
        <a:xfrm>
          <a:off x="2175366" y="2892"/>
          <a:ext cx="1577611" cy="1577611"/>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Follow through on commitments.	</a:t>
          </a:r>
        </a:p>
      </dsp:txBody>
      <dsp:txXfrm>
        <a:off x="2406402" y="233928"/>
        <a:ext cx="1115539" cy="1115539"/>
      </dsp:txXfrm>
    </dsp:sp>
    <dsp:sp modelId="{F1A3BF8B-B2AD-470C-BE3C-F024D1C439B1}">
      <dsp:nvSpPr>
        <dsp:cNvPr id="0" name=""/>
        <dsp:cNvSpPr/>
      </dsp:nvSpPr>
      <dsp:spPr>
        <a:xfrm rot="20520000">
          <a:off x="3702771" y="2502349"/>
          <a:ext cx="473978" cy="47900"/>
        </a:xfrm>
        <a:custGeom>
          <a:avLst/>
          <a:gdLst/>
          <a:ahLst/>
          <a:cxnLst/>
          <a:rect l="0" t="0" r="0" b="0"/>
          <a:pathLst>
            <a:path>
              <a:moveTo>
                <a:pt x="0" y="23950"/>
              </a:moveTo>
              <a:lnTo>
                <a:pt x="473978" y="23950"/>
              </a:lnTo>
            </a:path>
          </a:pathLst>
        </a:custGeom>
        <a:noFill/>
        <a:ln w="15875"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27911" y="2514450"/>
        <a:ext cx="23698" cy="23698"/>
      </dsp:txXfrm>
    </dsp:sp>
    <dsp:sp modelId="{C7B55B4E-AB93-472A-9645-AECF4203CFC8}">
      <dsp:nvSpPr>
        <dsp:cNvPr id="0" name=""/>
        <dsp:cNvSpPr/>
      </dsp:nvSpPr>
      <dsp:spPr>
        <a:xfrm>
          <a:off x="4126544" y="1420506"/>
          <a:ext cx="1577611" cy="1577611"/>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Honour commitments and keep promises.	</a:t>
          </a:r>
        </a:p>
      </dsp:txBody>
      <dsp:txXfrm>
        <a:off x="4357580" y="1651542"/>
        <a:ext cx="1115539" cy="1115539"/>
      </dsp:txXfrm>
    </dsp:sp>
    <dsp:sp modelId="{FDBF3943-8682-4226-839A-B9F0783DFCFC}">
      <dsp:nvSpPr>
        <dsp:cNvPr id="0" name=""/>
        <dsp:cNvSpPr/>
      </dsp:nvSpPr>
      <dsp:spPr>
        <a:xfrm rot="3240000">
          <a:off x="3330129" y="3649223"/>
          <a:ext cx="473978" cy="47900"/>
        </a:xfrm>
        <a:custGeom>
          <a:avLst/>
          <a:gdLst/>
          <a:ahLst/>
          <a:cxnLst/>
          <a:rect l="0" t="0" r="0" b="0"/>
          <a:pathLst>
            <a:path>
              <a:moveTo>
                <a:pt x="0" y="23950"/>
              </a:moveTo>
              <a:lnTo>
                <a:pt x="473978" y="23950"/>
              </a:lnTo>
            </a:path>
          </a:pathLst>
        </a:custGeom>
        <a:noFill/>
        <a:ln w="15875"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555269" y="3661324"/>
        <a:ext cx="23698" cy="23698"/>
      </dsp:txXfrm>
    </dsp:sp>
    <dsp:sp modelId="{DCD64966-1189-4C11-9C87-E550FD01BF64}">
      <dsp:nvSpPr>
        <dsp:cNvPr id="0" name=""/>
        <dsp:cNvSpPr/>
      </dsp:nvSpPr>
      <dsp:spPr>
        <a:xfrm>
          <a:off x="3381260" y="3714253"/>
          <a:ext cx="1577611" cy="1577611"/>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Are a role model and set a good example.</a:t>
          </a:r>
        </a:p>
      </dsp:txBody>
      <dsp:txXfrm>
        <a:off x="3612296" y="3945289"/>
        <a:ext cx="1115539" cy="1115539"/>
      </dsp:txXfrm>
    </dsp:sp>
    <dsp:sp modelId="{C611DC8D-18CE-4B32-922D-6C8F7CABB93A}">
      <dsp:nvSpPr>
        <dsp:cNvPr id="0" name=""/>
        <dsp:cNvSpPr/>
      </dsp:nvSpPr>
      <dsp:spPr>
        <a:xfrm rot="7560000">
          <a:off x="2124235" y="3649223"/>
          <a:ext cx="473978" cy="47900"/>
        </a:xfrm>
        <a:custGeom>
          <a:avLst/>
          <a:gdLst/>
          <a:ahLst/>
          <a:cxnLst/>
          <a:rect l="0" t="0" r="0" b="0"/>
          <a:pathLst>
            <a:path>
              <a:moveTo>
                <a:pt x="0" y="23950"/>
              </a:moveTo>
              <a:lnTo>
                <a:pt x="473978" y="23950"/>
              </a:lnTo>
            </a:path>
          </a:pathLst>
        </a:custGeom>
        <a:noFill/>
        <a:ln w="15875"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349375" y="3661324"/>
        <a:ext cx="23698" cy="23698"/>
      </dsp:txXfrm>
    </dsp:sp>
    <dsp:sp modelId="{AC9421A5-2C36-43C7-8D23-3A31B3F75FA2}">
      <dsp:nvSpPr>
        <dsp:cNvPr id="0" name=""/>
        <dsp:cNvSpPr/>
      </dsp:nvSpPr>
      <dsp:spPr>
        <a:xfrm>
          <a:off x="969472" y="3714253"/>
          <a:ext cx="1577611" cy="1577611"/>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Keep promises</a:t>
          </a:r>
        </a:p>
      </dsp:txBody>
      <dsp:txXfrm>
        <a:off x="1200508" y="3945289"/>
        <a:ext cx="1115539" cy="1115539"/>
      </dsp:txXfrm>
    </dsp:sp>
    <dsp:sp modelId="{288A0642-D98F-4E55-891C-7CDAB524228F}">
      <dsp:nvSpPr>
        <dsp:cNvPr id="0" name=""/>
        <dsp:cNvSpPr/>
      </dsp:nvSpPr>
      <dsp:spPr>
        <a:xfrm rot="11880000">
          <a:off x="1751593" y="2502349"/>
          <a:ext cx="473978" cy="47900"/>
        </a:xfrm>
        <a:custGeom>
          <a:avLst/>
          <a:gdLst/>
          <a:ahLst/>
          <a:cxnLst/>
          <a:rect l="0" t="0" r="0" b="0"/>
          <a:pathLst>
            <a:path>
              <a:moveTo>
                <a:pt x="0" y="23950"/>
              </a:moveTo>
              <a:lnTo>
                <a:pt x="473978" y="23950"/>
              </a:lnTo>
            </a:path>
          </a:pathLst>
        </a:custGeom>
        <a:noFill/>
        <a:ln w="15875"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976733" y="2514450"/>
        <a:ext cx="23698" cy="23698"/>
      </dsp:txXfrm>
    </dsp:sp>
    <dsp:sp modelId="{1AD4DABA-E520-4961-85B9-2B0432294124}">
      <dsp:nvSpPr>
        <dsp:cNvPr id="0" name=""/>
        <dsp:cNvSpPr/>
      </dsp:nvSpPr>
      <dsp:spPr>
        <a:xfrm>
          <a:off x="224188" y="1420506"/>
          <a:ext cx="1577611" cy="1577611"/>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Are willing to go above and beyond what needs to </a:t>
          </a:r>
          <a:r>
            <a:rPr lang="en-GB" sz="1400" kern="1200"/>
            <a:t>be done.</a:t>
          </a:r>
          <a:endParaRPr lang="en-GB" sz="1400" kern="1200" dirty="0"/>
        </a:p>
      </dsp:txBody>
      <dsp:txXfrm>
        <a:off x="455224" y="1651542"/>
        <a:ext cx="1115539" cy="111553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88D07-B188-44E4-ABBB-6994C1A52936}" type="datetimeFigureOut">
              <a:rPr lang="en-US" smtClean="0"/>
              <a:t>10/22/2021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42455A-0D23-4EAB-9AF9-2CC2B3066B0A}" type="slidenum">
              <a:rPr lang="en-US" smtClean="0"/>
              <a:t>‹#›</a:t>
            </a:fld>
            <a:endParaRPr lang="en-US" dirty="0"/>
          </a:p>
        </p:txBody>
      </p:sp>
    </p:spTree>
    <p:extLst>
      <p:ext uri="{BB962C8B-B14F-4D97-AF65-F5344CB8AC3E}">
        <p14:creationId xmlns:p14="http://schemas.microsoft.com/office/powerpoint/2010/main" val="3904368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42455A-0D23-4EAB-9AF9-2CC2B3066B0A}" type="slidenum">
              <a:rPr lang="en-US" smtClean="0"/>
              <a:t>1</a:t>
            </a:fld>
            <a:endParaRPr lang="en-US" dirty="0"/>
          </a:p>
        </p:txBody>
      </p:sp>
    </p:spTree>
    <p:extLst>
      <p:ext uri="{BB962C8B-B14F-4D97-AF65-F5344CB8AC3E}">
        <p14:creationId xmlns:p14="http://schemas.microsoft.com/office/powerpoint/2010/main" val="3542179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how does a leader earn trust and more importantly, how to they get back that trust if they have lost it?</a:t>
            </a:r>
          </a:p>
          <a:p>
            <a:endParaRPr lang="en-GB" dirty="0"/>
          </a:p>
        </p:txBody>
      </p:sp>
      <p:sp>
        <p:nvSpPr>
          <p:cNvPr id="4" name="Slide Number Placeholder 3"/>
          <p:cNvSpPr>
            <a:spLocks noGrp="1"/>
          </p:cNvSpPr>
          <p:nvPr>
            <p:ph type="sldNum" sz="quarter" idx="5"/>
          </p:nvPr>
        </p:nvSpPr>
        <p:spPr/>
        <p:txBody>
          <a:bodyPr/>
          <a:lstStyle/>
          <a:p>
            <a:fld id="{0842455A-0D23-4EAB-9AF9-2CC2B3066B0A}" type="slidenum">
              <a:rPr lang="en-US" smtClean="0"/>
              <a:t>3</a:t>
            </a:fld>
            <a:endParaRPr lang="en-US" dirty="0"/>
          </a:p>
        </p:txBody>
      </p:sp>
    </p:spTree>
    <p:extLst>
      <p:ext uri="{BB962C8B-B14F-4D97-AF65-F5344CB8AC3E}">
        <p14:creationId xmlns:p14="http://schemas.microsoft.com/office/powerpoint/2010/main" val="41716227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cs typeface="Calibri"/>
              </a:rPr>
              <a:t>So how does a leader earn trust and more importantly, how to they get back that trust if they have lost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Adapted from Havard Business Review - </a:t>
            </a:r>
            <a:r>
              <a:rPr lang="en-GB" b="1" dirty="0"/>
              <a:t>The 3 Elements of Trust 2019</a:t>
            </a:r>
            <a:endParaRPr lang="en-US" dirty="0"/>
          </a:p>
          <a:p>
            <a:endParaRPr lang="en-GB" dirty="0"/>
          </a:p>
        </p:txBody>
      </p:sp>
      <p:sp>
        <p:nvSpPr>
          <p:cNvPr id="4" name="Slide Number Placeholder 3"/>
          <p:cNvSpPr>
            <a:spLocks noGrp="1"/>
          </p:cNvSpPr>
          <p:nvPr>
            <p:ph type="sldNum" sz="quarter" idx="5"/>
          </p:nvPr>
        </p:nvSpPr>
        <p:spPr/>
        <p:txBody>
          <a:bodyPr/>
          <a:lstStyle/>
          <a:p>
            <a:fld id="{0842455A-0D23-4EAB-9AF9-2CC2B3066B0A}" type="slidenum">
              <a:rPr lang="en-US" smtClean="0"/>
              <a:t>4</a:t>
            </a:fld>
            <a:endParaRPr lang="en-US" dirty="0"/>
          </a:p>
        </p:txBody>
      </p:sp>
    </p:spTree>
    <p:extLst>
      <p:ext uri="{BB962C8B-B14F-4D97-AF65-F5344CB8AC3E}">
        <p14:creationId xmlns:p14="http://schemas.microsoft.com/office/powerpoint/2010/main" val="6817941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from CIPD (2014) found trustworthy leaders were perceived in 3 ways – Human, Personal, and Relational. </a:t>
            </a:r>
          </a:p>
          <a:p>
            <a:pPr marL="0" indent="0">
              <a:buNone/>
            </a:pPr>
            <a:r>
              <a:rPr lang="en-GB" dirty="0"/>
              <a:t>Human leaders understand that they have both strengths and weaknesses. They do not hide their weaknesses but accept them as </a:t>
            </a:r>
            <a:r>
              <a:rPr lang="en-GB" dirty="0" err="1"/>
              <a:t>vulnarabilities</a:t>
            </a:r>
            <a:r>
              <a:rPr lang="en-GB" dirty="0"/>
              <a:t> – another important leadership skill, particularly when building trust in the workforce and a trustworthy environment. </a:t>
            </a:r>
          </a:p>
          <a:p>
            <a:r>
              <a:rPr lang="en-GB" dirty="0"/>
              <a:t>Personal leaders</a:t>
            </a:r>
            <a:r>
              <a:rPr lang="en-GB" baseline="0" dirty="0"/>
              <a:t> are leaders that genuinely care about the people around them, and helping them to reach their potential. They also understand that each of their followers has something unique to contribute.</a:t>
            </a:r>
          </a:p>
          <a:p>
            <a:r>
              <a:rPr lang="en-GB" baseline="0" dirty="0"/>
              <a:t>Finally, relational leaders are leaders who can relate well with people, and recognise the importance of building good relationships with others, particularly when building trust. They see relationships and the central component of being human, that can further trust and trusting environments. </a:t>
            </a:r>
            <a:endParaRPr lang="en-GB" dirty="0"/>
          </a:p>
        </p:txBody>
      </p:sp>
      <p:sp>
        <p:nvSpPr>
          <p:cNvPr id="4" name="Slide Number Placeholder 3"/>
          <p:cNvSpPr>
            <a:spLocks noGrp="1"/>
          </p:cNvSpPr>
          <p:nvPr>
            <p:ph type="sldNum" sz="quarter" idx="10"/>
          </p:nvPr>
        </p:nvSpPr>
        <p:spPr/>
        <p:txBody>
          <a:bodyPr/>
          <a:lstStyle/>
          <a:p>
            <a:fld id="{0842455A-0D23-4EAB-9AF9-2CC2B3066B0A}" type="slidenum">
              <a:rPr lang="en-US" smtClean="0"/>
              <a:t>5</a:t>
            </a:fld>
            <a:endParaRPr lang="en-US" dirty="0"/>
          </a:p>
        </p:txBody>
      </p:sp>
    </p:spTree>
    <p:extLst>
      <p:ext uri="{BB962C8B-B14F-4D97-AF65-F5344CB8AC3E}">
        <p14:creationId xmlns:p14="http://schemas.microsoft.com/office/powerpoint/2010/main" val="993695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Previous studies also suggest that trust evolves between a trustor and a trustee, where the trustor makes a decision to trust based on the trustee’s behaviours and their perceived level of trustworthiness. As we discussed in the second report, these pillars of trustworthiness include the following: • ability • benevolence • integrity • predictability. Again, we found confirmation for the importance of each of these in this research. We provide a summary of the four pillars and corresponding behaviours that we have identified in our analysis in Figure 1.</a:t>
            </a:r>
          </a:p>
        </p:txBody>
      </p:sp>
      <p:sp>
        <p:nvSpPr>
          <p:cNvPr id="4" name="Slide Number Placeholder 3"/>
          <p:cNvSpPr>
            <a:spLocks noGrp="1"/>
          </p:cNvSpPr>
          <p:nvPr>
            <p:ph type="sldNum" sz="quarter" idx="5"/>
          </p:nvPr>
        </p:nvSpPr>
        <p:spPr/>
        <p:txBody>
          <a:bodyPr/>
          <a:lstStyle/>
          <a:p>
            <a:fld id="{0842455A-0D23-4EAB-9AF9-2CC2B3066B0A}" type="slidenum">
              <a:rPr lang="en-US" smtClean="0"/>
              <a:t>6</a:t>
            </a:fld>
            <a:endParaRPr lang="en-US" dirty="0"/>
          </a:p>
        </p:txBody>
      </p:sp>
    </p:spTree>
    <p:extLst>
      <p:ext uri="{BB962C8B-B14F-4D97-AF65-F5344CB8AC3E}">
        <p14:creationId xmlns:p14="http://schemas.microsoft.com/office/powerpoint/2010/main" val="1500544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42455A-0D23-4EAB-9AF9-2CC2B3066B0A}" type="slidenum">
              <a:rPr lang="en-US" smtClean="0"/>
              <a:t>7</a:t>
            </a:fld>
            <a:endParaRPr lang="en-US" dirty="0"/>
          </a:p>
        </p:txBody>
      </p:sp>
    </p:spTree>
    <p:extLst>
      <p:ext uri="{BB962C8B-B14F-4D97-AF65-F5344CB8AC3E}">
        <p14:creationId xmlns:p14="http://schemas.microsoft.com/office/powerpoint/2010/main" val="2237155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a:lstStyle/>
          <a:p>
            <a:r>
              <a:rPr lang="en-US"/>
              <a:t>Click icon to add picture</a:t>
            </a:r>
            <a:endParaRPr lang="en-US"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anchor="t" anchorCtr="0">
            <a:normAutofit/>
          </a:bodyPr>
          <a:lstStyle/>
          <a:p>
            <a:r>
              <a:rPr lang="en-US" sz="5400">
                <a:solidFill>
                  <a:schemeClr val="tx1"/>
                </a:solidFill>
              </a:rPr>
              <a:t>Click to edit Master title style</a:t>
            </a:r>
            <a:endParaRPr lang="en-US" sz="5400" dirty="0">
              <a:solidFill>
                <a:schemeClr val="tx1"/>
              </a:solidFill>
            </a:endParaRP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a:lstStyle/>
          <a:p>
            <a:r>
              <a:rPr lang="en-US">
                <a:solidFill>
                  <a:schemeClr val="tx1"/>
                </a:solidFill>
              </a:rPr>
              <a:t>Click to edit Master subtitle style</a:t>
            </a:r>
            <a:endParaRPr lang="en-US" dirty="0">
              <a:solidFill>
                <a:schemeClr val="tx1"/>
              </a:solidFill>
            </a:endParaRPr>
          </a:p>
        </p:txBody>
      </p:sp>
    </p:spTree>
    <p:extLst>
      <p:ext uri="{BB962C8B-B14F-4D97-AF65-F5344CB8AC3E}">
        <p14:creationId xmlns:p14="http://schemas.microsoft.com/office/powerpoint/2010/main" val="485679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a:lstStyle>
            <a:lvl1pPr>
              <a:defRPr>
                <a:solidFill>
                  <a:schemeClr val="bg1"/>
                </a:solidFill>
              </a:defRPr>
            </a:lvl1pPr>
          </a:lstStyle>
          <a:p>
            <a:r>
              <a:rPr lang="en-US" dirty="0"/>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a:lstStyle/>
          <a:p>
            <a:r>
              <a:rPr lang="en-US"/>
              <a:t>Click icon to add picture</a:t>
            </a:r>
            <a:endParaRPr lang="en-US" dirty="0"/>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a:lstStyle/>
          <a:p>
            <a:r>
              <a:rPr lang="en-US"/>
              <a:t>Click icon to add picture</a:t>
            </a:r>
            <a:endParaRPr lang="en-US" dirty="0"/>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a:lstStyle/>
          <a:p>
            <a:r>
              <a:rPr lang="en-US"/>
              <a:t>Click icon to add picture</a:t>
            </a:r>
            <a:endParaRPr lang="en-US" dirty="0"/>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a:lstStyle/>
          <a:p>
            <a:r>
              <a:rPr lang="en-US"/>
              <a:t>Click icon to add picture</a:t>
            </a:r>
            <a:endParaRPr lang="en-US" dirty="0"/>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73775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p:nvPr>
        </p:nvSpPr>
        <p:spPr>
          <a:xfrm>
            <a:off x="1097280" y="286603"/>
            <a:ext cx="10058400" cy="1450757"/>
          </a:xfrm>
        </p:spPr>
        <p:txBody>
          <a:body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p:nvPr>
        </p:nvSpPr>
        <p:spPr>
          <a:xfrm>
            <a:off x="1097281" y="2108201"/>
            <a:ext cx="3557016" cy="3760891"/>
          </a:xfrm>
        </p:spPr>
        <p:txBody>
          <a:bodyPr/>
          <a:lstStyle/>
          <a:p>
            <a:pPr lvl="0"/>
            <a:r>
              <a:rPr lang="en-US"/>
              <a:t>Click to edit Master text styles</a:t>
            </a:r>
          </a:p>
        </p:txBody>
      </p:sp>
      <p:sp>
        <p:nvSpPr>
          <p:cNvPr id="13" name="Picture Placeholder 12">
            <a:extLst>
              <a:ext uri="{FF2B5EF4-FFF2-40B4-BE49-F238E27FC236}">
                <a16:creationId xmlns:a16="http://schemas.microsoft.com/office/drawing/2014/main" id="{8A40EF35-BB21-4D3F-A9D6-2A92BFD0DDD5}"/>
              </a:ext>
            </a:extLst>
          </p:cNvPr>
          <p:cNvSpPr>
            <a:spLocks noGrp="1"/>
          </p:cNvSpPr>
          <p:nvPr>
            <p:ph type="pic" sz="quarter" idx="13"/>
          </p:nvPr>
        </p:nvSpPr>
        <p:spPr>
          <a:xfrm>
            <a:off x="4974336" y="2112264"/>
            <a:ext cx="3035808" cy="1837944"/>
          </a:xfrm>
          <a:solidFill>
            <a:schemeClr val="accent6"/>
          </a:solidFill>
        </p:spPr>
        <p:txBody>
          <a:bodyPr/>
          <a:lstStyle/>
          <a:p>
            <a:r>
              <a:rPr lang="en-US"/>
              <a:t>Click icon to add picture</a:t>
            </a:r>
            <a:endParaRPr lang="en-US" dirty="0"/>
          </a:p>
        </p:txBody>
      </p:sp>
      <p:sp>
        <p:nvSpPr>
          <p:cNvPr id="14" name="Picture Placeholder 12">
            <a:extLst>
              <a:ext uri="{FF2B5EF4-FFF2-40B4-BE49-F238E27FC236}">
                <a16:creationId xmlns:a16="http://schemas.microsoft.com/office/drawing/2014/main" id="{F7CE5DD4-B27E-482B-8208-FA5A7BBC9AC9}"/>
              </a:ext>
            </a:extLst>
          </p:cNvPr>
          <p:cNvSpPr>
            <a:spLocks noGrp="1"/>
          </p:cNvSpPr>
          <p:nvPr>
            <p:ph type="pic" sz="quarter" idx="14"/>
          </p:nvPr>
        </p:nvSpPr>
        <p:spPr>
          <a:xfrm>
            <a:off x="4974336" y="4032504"/>
            <a:ext cx="3035808" cy="1837944"/>
          </a:xfrm>
          <a:solidFill>
            <a:schemeClr val="accent6"/>
          </a:solidFill>
        </p:spPr>
        <p:txBody>
          <a:bodyPr/>
          <a:lstStyle/>
          <a:p>
            <a:r>
              <a:rPr lang="en-US"/>
              <a:t>Click icon to add picture</a:t>
            </a:r>
            <a:endParaRPr lang="en-US" dirty="0"/>
          </a:p>
        </p:txBody>
      </p:sp>
      <p:sp>
        <p:nvSpPr>
          <p:cNvPr id="15" name="Picture Placeholder 12">
            <a:extLst>
              <a:ext uri="{FF2B5EF4-FFF2-40B4-BE49-F238E27FC236}">
                <a16:creationId xmlns:a16="http://schemas.microsoft.com/office/drawing/2014/main" id="{1F796570-D07C-4638-8B80-227A6EF1A082}"/>
              </a:ext>
            </a:extLst>
          </p:cNvPr>
          <p:cNvSpPr>
            <a:spLocks noGrp="1"/>
          </p:cNvSpPr>
          <p:nvPr>
            <p:ph type="pic" sz="quarter" idx="15"/>
          </p:nvPr>
        </p:nvSpPr>
        <p:spPr>
          <a:xfrm>
            <a:off x="8110728" y="2112264"/>
            <a:ext cx="3035808" cy="3758184"/>
          </a:xfrm>
          <a:solidFill>
            <a:schemeClr val="accent6"/>
          </a:solidFill>
        </p:spPr>
        <p:txBody>
          <a:bodyPr/>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2552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6" name="Rectangle 5" descr="Tag=AccentColor&#10;Flavor=Dark&#10;Target=Fill">
            <a:extLst>
              <a:ext uri="{FF2B5EF4-FFF2-40B4-BE49-F238E27FC236}">
                <a16:creationId xmlns:a16="http://schemas.microsoft.com/office/drawing/2014/main" id="{17DBCCDB-B58C-45B3-9E63-49F7B0819260}"/>
              </a:ext>
            </a:extLst>
          </p:cNvPr>
          <p:cNvSpPr/>
          <p:nvPr userDrawn="1"/>
        </p:nvSpPr>
        <p:spPr bwMode="white">
          <a:xfrm>
            <a:off x="0" y="4953000"/>
            <a:ext cx="12192000"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1">
            <a:extLst>
              <a:ext uri="{FF2B5EF4-FFF2-40B4-BE49-F238E27FC236}">
                <a16:creationId xmlns:a16="http://schemas.microsoft.com/office/drawing/2014/main" id="{07B1649E-A273-4C2E-A9F2-D29871865897}"/>
              </a:ext>
            </a:extLst>
          </p:cNvPr>
          <p:cNvSpPr>
            <a:spLocks noGrp="1"/>
          </p:cNvSpPr>
          <p:nvPr>
            <p:ph type="ctrTitle"/>
          </p:nvPr>
        </p:nvSpPr>
        <p:spPr>
          <a:xfrm>
            <a:off x="1065197" y="5120640"/>
            <a:ext cx="10058400" cy="822960"/>
          </a:xfrm>
        </p:spPr>
        <p:txBody>
          <a:bodyPr>
            <a:normAutofit/>
          </a:bodyPr>
          <a:lstStyle>
            <a:lvl1pPr>
              <a:defRPr>
                <a:solidFill>
                  <a:schemeClr val="bg1"/>
                </a:solidFill>
              </a:defRPr>
            </a:lvl1pPr>
          </a:lstStyle>
          <a:p>
            <a:r>
              <a:rPr lang="en-US" sz="3600">
                <a:solidFill>
                  <a:schemeClr val="bg1"/>
                </a:solidFill>
              </a:rPr>
              <a:t>Click to edit Master title style</a:t>
            </a:r>
            <a:endParaRPr lang="en-US" sz="3600" dirty="0">
              <a:solidFill>
                <a:schemeClr val="bg1"/>
              </a:solidFill>
            </a:endParaRPr>
          </a:p>
        </p:txBody>
      </p:sp>
      <p:sp>
        <p:nvSpPr>
          <p:cNvPr id="8" name="Subtitle 2">
            <a:extLst>
              <a:ext uri="{FF2B5EF4-FFF2-40B4-BE49-F238E27FC236}">
                <a16:creationId xmlns:a16="http://schemas.microsoft.com/office/drawing/2014/main" id="{A72A6B42-C371-4562-8E40-9EE1906C8578}"/>
              </a:ext>
            </a:extLst>
          </p:cNvPr>
          <p:cNvSpPr>
            <a:spLocks noGrp="1"/>
          </p:cNvSpPr>
          <p:nvPr>
            <p:ph type="subTitle" idx="1"/>
          </p:nvPr>
        </p:nvSpPr>
        <p:spPr>
          <a:xfrm>
            <a:off x="1065212" y="5943600"/>
            <a:ext cx="10058400" cy="543513"/>
          </a:xfrm>
        </p:spPr>
        <p:txBody>
          <a:bodyPr>
            <a:normAutofit/>
          </a:bodyPr>
          <a:lstStyle>
            <a:lvl1pPr>
              <a:defRPr>
                <a:solidFill>
                  <a:schemeClr val="bg1"/>
                </a:solidFill>
              </a:defRPr>
            </a:lvl1pPr>
          </a:lstStyle>
          <a:p>
            <a:r>
              <a:rPr lang="en-US" sz="1500">
                <a:solidFill>
                  <a:schemeClr val="bg1"/>
                </a:solidFill>
              </a:rPr>
              <a:t>Click to edit Master subtitle style</a:t>
            </a:r>
            <a:endParaRPr lang="en-US" sz="1500" dirty="0">
              <a:solidFill>
                <a:schemeClr val="bg1"/>
              </a:solidFill>
            </a:endParaRPr>
          </a:p>
        </p:txBody>
      </p:sp>
      <p:sp>
        <p:nvSpPr>
          <p:cNvPr id="13" name="Picture Placeholder 12">
            <a:extLst>
              <a:ext uri="{FF2B5EF4-FFF2-40B4-BE49-F238E27FC236}">
                <a16:creationId xmlns:a16="http://schemas.microsoft.com/office/drawing/2014/main" id="{68504FFB-1664-4F66-BC31-100C8DD98346}"/>
              </a:ext>
            </a:extLst>
          </p:cNvPr>
          <p:cNvSpPr>
            <a:spLocks noGrp="1"/>
          </p:cNvSpPr>
          <p:nvPr>
            <p:ph type="pic" sz="quarter" idx="13"/>
          </p:nvPr>
        </p:nvSpPr>
        <p:spPr>
          <a:xfrm>
            <a:off x="635000" y="640080"/>
            <a:ext cx="3544888" cy="3931920"/>
          </a:xfrm>
          <a:solidFill>
            <a:schemeClr val="accent6"/>
          </a:solidFill>
        </p:spPr>
        <p:txBody>
          <a:bodyPr/>
          <a:lstStyle/>
          <a:p>
            <a:r>
              <a:rPr lang="en-US"/>
              <a:t>Click icon to add picture</a:t>
            </a:r>
            <a:endParaRPr lang="en-US" dirty="0"/>
          </a:p>
        </p:txBody>
      </p:sp>
      <p:sp>
        <p:nvSpPr>
          <p:cNvPr id="14" name="Picture Placeholder 12">
            <a:extLst>
              <a:ext uri="{FF2B5EF4-FFF2-40B4-BE49-F238E27FC236}">
                <a16:creationId xmlns:a16="http://schemas.microsoft.com/office/drawing/2014/main" id="{1B45578D-1855-4EC0-9E45-E1630D11ACA5}"/>
              </a:ext>
            </a:extLst>
          </p:cNvPr>
          <p:cNvSpPr>
            <a:spLocks noGrp="1"/>
          </p:cNvSpPr>
          <p:nvPr>
            <p:ph type="pic" sz="quarter" idx="14"/>
          </p:nvPr>
        </p:nvSpPr>
        <p:spPr>
          <a:xfrm>
            <a:off x="4343400" y="640080"/>
            <a:ext cx="3544888" cy="3931920"/>
          </a:xfrm>
          <a:solidFill>
            <a:schemeClr val="accent6"/>
          </a:solidFill>
        </p:spPr>
        <p:txBody>
          <a:bodyPr/>
          <a:lstStyle/>
          <a:p>
            <a:r>
              <a:rPr lang="en-US"/>
              <a:t>Click icon to add picture</a:t>
            </a:r>
            <a:endParaRPr lang="en-US" dirty="0"/>
          </a:p>
        </p:txBody>
      </p:sp>
      <p:sp>
        <p:nvSpPr>
          <p:cNvPr id="15" name="Picture Placeholder 12">
            <a:extLst>
              <a:ext uri="{FF2B5EF4-FFF2-40B4-BE49-F238E27FC236}">
                <a16:creationId xmlns:a16="http://schemas.microsoft.com/office/drawing/2014/main" id="{C93482C2-6151-4050-9F16-9952B0A017A3}"/>
              </a:ext>
            </a:extLst>
          </p:cNvPr>
          <p:cNvSpPr>
            <a:spLocks noGrp="1"/>
          </p:cNvSpPr>
          <p:nvPr>
            <p:ph type="pic" sz="quarter" idx="15"/>
          </p:nvPr>
        </p:nvSpPr>
        <p:spPr>
          <a:xfrm>
            <a:off x="8028432" y="640080"/>
            <a:ext cx="3544888" cy="3931920"/>
          </a:xfrm>
          <a:solidFill>
            <a:schemeClr val="accent6"/>
          </a:solidFill>
        </p:spPr>
        <p:txBody>
          <a:bodyPr/>
          <a:lstStyle/>
          <a:p>
            <a:r>
              <a:rPr lang="en-US"/>
              <a:t>Click icon to add picture</a:t>
            </a:r>
            <a:endParaRPr lang="en-US" dirty="0"/>
          </a:p>
        </p:txBody>
      </p:sp>
    </p:spTree>
    <p:extLst>
      <p:ext uri="{BB962C8B-B14F-4D97-AF65-F5344CB8AC3E}">
        <p14:creationId xmlns:p14="http://schemas.microsoft.com/office/powerpoint/2010/main" val="46839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88720" y="2313432"/>
            <a:ext cx="9966960" cy="3670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r>
              <a:rPr lang="en-US" dirty="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51786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a:normAutofit/>
          </a:bodyPr>
          <a:lstStyle/>
          <a:p>
            <a:r>
              <a:rPr lang="en-US"/>
              <a:t>Click to edit Master title style</a:t>
            </a:r>
            <a:endParaRPr lang="en-US" dirty="0"/>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a:lstStyle/>
          <a:p>
            <a:r>
              <a:rPr lang="en-US"/>
              <a:t>Click to edit Master subtitle style</a:t>
            </a:r>
            <a:endParaRPr lang="en-US" dirty="0"/>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a:lstStyle/>
          <a:p>
            <a:r>
              <a:rPr lang="en-US"/>
              <a:t>Click icon to add picture</a:t>
            </a:r>
            <a:endParaRPr lang="en-US" dirty="0"/>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9468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88720" y="2463495"/>
            <a:ext cx="9966960" cy="33686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r>
              <a:rPr lang="en-US" dirty="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27598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r>
              <a:rPr lang="en-US" dirty="0"/>
              <a:t>20XX</a:t>
            </a:r>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dirty="0"/>
              <a:t>Sample Footer Text</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11917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88720" y="2057400"/>
            <a:ext cx="4639736"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8720" y="2958274"/>
            <a:ext cx="4639736" cy="2910821"/>
          </a:xfrm>
        </p:spPr>
        <p:txBody>
          <a:bodyPr/>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r>
              <a:rPr lang="en-US" dirty="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5822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88720" y="2057400"/>
            <a:ext cx="3200400"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8720" y="2958274"/>
            <a:ext cx="3200400" cy="2910821"/>
          </a:xfrm>
        </p:spPr>
        <p:txBody>
          <a:bodyPr/>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72000" y="2051331"/>
            <a:ext cx="3200400"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72000" y="2952204"/>
            <a:ext cx="3200400" cy="2910821"/>
          </a:xfrm>
        </p:spPr>
        <p:txBody>
          <a:bodyPr/>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4">
            <a:extLst>
              <a:ext uri="{FF2B5EF4-FFF2-40B4-BE49-F238E27FC236}">
                <a16:creationId xmlns:a16="http://schemas.microsoft.com/office/drawing/2014/main" id="{9721C62B-6826-4C4A-B41E-814C63BA513E}"/>
              </a:ext>
            </a:extLst>
          </p:cNvPr>
          <p:cNvSpPr>
            <a:spLocks noGrp="1"/>
          </p:cNvSpPr>
          <p:nvPr>
            <p:ph type="body" sz="quarter" idx="13"/>
          </p:nvPr>
        </p:nvSpPr>
        <p:spPr>
          <a:xfrm>
            <a:off x="7955280" y="2057400"/>
            <a:ext cx="3200400" cy="736282"/>
          </a:xfrm>
        </p:spPr>
        <p:txBody>
          <a:bodyPr lIns="91440" rIns="91440"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5">
            <a:extLst>
              <a:ext uri="{FF2B5EF4-FFF2-40B4-BE49-F238E27FC236}">
                <a16:creationId xmlns:a16="http://schemas.microsoft.com/office/drawing/2014/main" id="{9F5CD2DF-69E0-48BA-AFAC-83EFCE2ACC89}"/>
              </a:ext>
            </a:extLst>
          </p:cNvPr>
          <p:cNvSpPr>
            <a:spLocks noGrp="1"/>
          </p:cNvSpPr>
          <p:nvPr>
            <p:ph sz="quarter" idx="14"/>
          </p:nvPr>
        </p:nvSpPr>
        <p:spPr>
          <a:xfrm>
            <a:off x="7955280" y="2958273"/>
            <a:ext cx="3200400" cy="2910821"/>
          </a:xfrm>
        </p:spPr>
        <p:txBody>
          <a:bodyPr/>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r>
              <a:rPr lang="en-US" dirty="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3512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E592754-9FDD-4637-8931-8898DCEA2DAF}"/>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33DE7C46-EBCB-4558-B868-C6E743BAE1A2}"/>
              </a:ext>
              <a:ext uri="{C183D7F6-B498-43B3-948B-1728B52AA6E4}">
                <adec:decorative xmlns:adec="http://schemas.microsoft.com/office/drawing/2017/decorative" val="1"/>
              </a:ext>
            </a:extLst>
          </p:cNvPr>
          <p:cNvSpPr/>
          <p:nvPr userDrawn="1"/>
        </p:nvSpPr>
        <p:spPr>
          <a:xfrm>
            <a:off x="707474" y="1238442"/>
            <a:ext cx="3635926" cy="43557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5EDD7626-E6F6-463F-8041-E2EC32830F0E}"/>
              </a:ext>
            </a:extLst>
          </p:cNvPr>
          <p:cNvSpPr>
            <a:spLocks noGrp="1"/>
          </p:cNvSpPr>
          <p:nvPr>
            <p:ph type="title"/>
          </p:nvPr>
        </p:nvSpPr>
        <p:spPr>
          <a:xfrm>
            <a:off x="948648" y="1419273"/>
            <a:ext cx="3153580" cy="1358188"/>
          </a:xfrm>
        </p:spPr>
        <p:txBody>
          <a:bodyPr>
            <a:normAutofit/>
          </a:bodyPr>
          <a:lstStyle>
            <a:lvl1pPr>
              <a:defRPr baseline="0">
                <a:solidFill>
                  <a:schemeClr val="bg1"/>
                </a:solidFill>
              </a:defRPr>
            </a:lvl1pPr>
          </a:lstStyle>
          <a:p>
            <a:r>
              <a:rPr lang="en-US" sz="3600">
                <a:solidFill>
                  <a:schemeClr val="tx1"/>
                </a:solidFill>
              </a:rPr>
              <a:t>Click to edit Master title style</a:t>
            </a:r>
            <a:endParaRPr lang="en-US" sz="3600" dirty="0">
              <a:solidFill>
                <a:schemeClr val="tx1"/>
              </a:solidFill>
            </a:endParaRPr>
          </a:p>
        </p:txBody>
      </p:sp>
      <p:cxnSp>
        <p:nvCxnSpPr>
          <p:cNvPr id="8" name="Straight Connector 7">
            <a:extLst>
              <a:ext uri="{FF2B5EF4-FFF2-40B4-BE49-F238E27FC236}">
                <a16:creationId xmlns:a16="http://schemas.microsoft.com/office/drawing/2014/main" id="{4D4A9276-3942-47EA-B16C-FEF66FB6F290}"/>
              </a:ext>
              <a:ext uri="{C183D7F6-B498-43B3-948B-1728B52AA6E4}">
                <adec:decorative xmlns:adec="http://schemas.microsoft.com/office/drawing/2017/decorative" val="1"/>
              </a:ext>
            </a:extLst>
          </p:cNvPr>
          <p:cNvCxnSpPr/>
          <p:nvPr userDrawn="1"/>
        </p:nvCxnSpPr>
        <p:spPr>
          <a:xfrm>
            <a:off x="1092128"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611DABEC-17D7-4DA3-9DEA-F5D74509D3AC}"/>
              </a:ext>
            </a:extLst>
          </p:cNvPr>
          <p:cNvSpPr>
            <a:spLocks noGrp="1"/>
          </p:cNvSpPr>
          <p:nvPr>
            <p:ph idx="1"/>
          </p:nvPr>
        </p:nvSpPr>
        <p:spPr>
          <a:xfrm>
            <a:off x="948648" y="2978254"/>
            <a:ext cx="3153580" cy="2444238"/>
          </a:xfrm>
        </p:spPr>
        <p:txBody>
          <a:bodyPr lIns="91440">
            <a:normAutofit/>
          </a:bodyPr>
          <a:lstStyle>
            <a:lvl1pPr>
              <a:defRPr>
                <a:solidFill>
                  <a:schemeClr val="bg1"/>
                </a:solidFill>
              </a:defRPr>
            </a:lvl1pPr>
          </a:lstStyle>
          <a:p>
            <a:pPr marL="0" lvl="0" indent="0">
              <a:lnSpc>
                <a:spcPct val="100000"/>
              </a:lnSpc>
              <a:buNone/>
            </a:pPr>
            <a:r>
              <a:rPr lang="en-US" sz="1600">
                <a:solidFill>
                  <a:schemeClr val="tx1"/>
                </a:solidFill>
              </a:rPr>
              <a:t>Click to edit Master text styles</a:t>
            </a:r>
          </a:p>
        </p:txBody>
      </p:sp>
      <p:sp>
        <p:nvSpPr>
          <p:cNvPr id="13" name="Picture Placeholder 12">
            <a:extLst>
              <a:ext uri="{FF2B5EF4-FFF2-40B4-BE49-F238E27FC236}">
                <a16:creationId xmlns:a16="http://schemas.microsoft.com/office/drawing/2014/main" id="{0A5B6691-D26A-472B-BB73-55A4E0649246}"/>
              </a:ext>
            </a:extLst>
          </p:cNvPr>
          <p:cNvSpPr>
            <a:spLocks noGrp="1"/>
          </p:cNvSpPr>
          <p:nvPr>
            <p:ph type="pic" sz="quarter" idx="13"/>
          </p:nvPr>
        </p:nvSpPr>
        <p:spPr>
          <a:xfrm>
            <a:off x="4672584" y="1234440"/>
            <a:ext cx="3264408" cy="4352544"/>
          </a:xfrm>
          <a:solidFill>
            <a:schemeClr val="accent6"/>
          </a:solidFill>
        </p:spPr>
        <p:txBody>
          <a:bodyPr/>
          <a:lstStyle/>
          <a:p>
            <a:r>
              <a:rPr lang="en-US"/>
              <a:t>Click icon to add picture</a:t>
            </a:r>
            <a:endParaRPr lang="en-US" dirty="0"/>
          </a:p>
        </p:txBody>
      </p:sp>
      <p:sp>
        <p:nvSpPr>
          <p:cNvPr id="14" name="Picture Placeholder 12">
            <a:extLst>
              <a:ext uri="{FF2B5EF4-FFF2-40B4-BE49-F238E27FC236}">
                <a16:creationId xmlns:a16="http://schemas.microsoft.com/office/drawing/2014/main" id="{BF1FB629-3697-40BE-A9E2-962CC86418D3}"/>
              </a:ext>
            </a:extLst>
          </p:cNvPr>
          <p:cNvSpPr>
            <a:spLocks noGrp="1"/>
          </p:cNvSpPr>
          <p:nvPr>
            <p:ph type="pic" sz="quarter" idx="14"/>
          </p:nvPr>
        </p:nvSpPr>
        <p:spPr>
          <a:xfrm>
            <a:off x="8275320" y="1234440"/>
            <a:ext cx="3264408" cy="4352544"/>
          </a:xfrm>
          <a:solidFill>
            <a:schemeClr val="accent6"/>
          </a:solidFill>
        </p:spPr>
        <p:txBody>
          <a:bodyPr/>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7269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a:normAutofit/>
          </a:bodyPr>
          <a:lstStyle/>
          <a:p>
            <a:r>
              <a:rPr lang="en-US"/>
              <a:t>Click to edit Master title style</a:t>
            </a:r>
            <a:endParaRPr lang="en-US" dirty="0"/>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a:lstStyle/>
          <a:p>
            <a:r>
              <a:rPr lang="en-US"/>
              <a:t>Click icon to add picture</a:t>
            </a:r>
            <a:endParaRPr lang="en-US" dirty="0"/>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a:normAutofit/>
          </a:bodyPr>
          <a:lstStyle/>
          <a:p>
            <a:pPr lvl="0"/>
            <a:r>
              <a:rPr lang="en-US"/>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31521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810136-7130-4D10-A77D-0A7BA878209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r>
              <a:rPr lang="en-US" dirty="0"/>
              <a:t>Sample Footer Text</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6311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8872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r>
              <a:rPr lang="en-US" dirty="0"/>
              <a:t>20XX</a:t>
            </a:r>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dirty="0"/>
              <a:t>Sample Footer Text</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6755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BD637E5-EBAC-4C88-BDAB-D589FAE7B950}"/>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75667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r>
              <a:rPr lang="en-US" dirty="0"/>
              <a:t>20XX</a:t>
            </a:r>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r>
              <a:rPr lang="en-US" dirty="0"/>
              <a:t>Sample Footer Text</a:t>
            </a: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47128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r>
              <a:rPr lang="en-US" dirty="0"/>
              <a:t>20XX</a:t>
            </a:r>
          </a:p>
        </p:txBody>
      </p:sp>
      <p:sp>
        <p:nvSpPr>
          <p:cNvPr id="6" name="Footer Placeholder 5"/>
          <p:cNvSpPr>
            <a:spLocks noGrp="1"/>
          </p:cNvSpPr>
          <p:nvPr>
            <p:ph type="ftr" sz="quarter" idx="11"/>
          </p:nvPr>
        </p:nvSpPr>
        <p:spPr>
          <a:xfrm>
            <a:off x="1097279" y="6446838"/>
            <a:ext cx="6818262" cy="365125"/>
          </a:xfrm>
        </p:spPr>
        <p:txBody>
          <a:bodyPr/>
          <a:lstStyle/>
          <a:p>
            <a:pPr algn="l"/>
            <a:r>
              <a:rPr lang="en-US" dirty="0"/>
              <a:t>Sample Footer Text</a:t>
            </a:r>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83663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88720" y="2108201"/>
            <a:ext cx="996696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r>
              <a:rPr lang="en-US" dirty="0"/>
              <a:t>20XX</a:t>
            </a:r>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r>
              <a:rPr lang="en-US" dirty="0"/>
              <a:t>Sample Footer Text</a:t>
            </a:r>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557751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6" r:id="rId3"/>
    <p:sldLayoutId id="2147483735" r:id="rId4"/>
    <p:sldLayoutId id="2147483722" r:id="rId5"/>
    <p:sldLayoutId id="2147483734" r:id="rId6"/>
    <p:sldLayoutId id="2147483745" r:id="rId7"/>
    <p:sldLayoutId id="2147483726" r:id="rId8"/>
    <p:sldLayoutId id="2147483725" r:id="rId9"/>
    <p:sldLayoutId id="2147483743" r:id="rId10"/>
    <p:sldLayoutId id="2147483737" r:id="rId11"/>
    <p:sldLayoutId id="2147483738" r:id="rId12"/>
    <p:sldLayoutId id="2147483723" r:id="rId13"/>
    <p:sldLayoutId id="2147483724" r:id="rId14"/>
    <p:sldLayoutId id="2147483727" r:id="rId15"/>
    <p:sldLayoutId id="2147483728" r:id="rId16"/>
    <p:sldLayoutId id="2147483729" r:id="rId17"/>
  </p:sldLayoutIdLst>
  <p:hf hdr="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hyperlink" Target="https://www.cipd.co.uk/Images/experiencing-trustworthy-leadership_2014_tcm18-8841.pdf" TargetMode="External"/><Relationship Id="rId2" Type="http://schemas.openxmlformats.org/officeDocument/2006/relationships/hyperlink" Target="https://hbr.org/2021/06/build-your-reputation-as-a-trustworthy-leader" TargetMode="External"/><Relationship Id="rId1" Type="http://schemas.openxmlformats.org/officeDocument/2006/relationships/slideLayout" Target="../slideLayouts/slideLayout5.xml"/><Relationship Id="rId5" Type="http://schemas.openxmlformats.org/officeDocument/2006/relationships/hyperlink" Target="https://www.shrm.org/executive/resources/people-strategy-journal/winter2021/pages/feature-hope-hailey.aspx" TargetMode="External"/><Relationship Id="rId4" Type="http://schemas.openxmlformats.org/officeDocument/2006/relationships/hyperlink" Target="https://hbr.org/2019/02/the-3-elements-of-trust?utm_medium=email&amp;utm_source=newsletter_daily&amp;utm_campaign=mtod&amp;referral=002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524" y="0"/>
            <a:ext cx="12188952" cy="6858000"/>
          </a:xfrm>
        </p:spPr>
      </p:pic>
      <p:sp>
        <p:nvSpPr>
          <p:cNvPr id="4" name="Title 3">
            <a:extLst>
              <a:ext uri="{FF2B5EF4-FFF2-40B4-BE49-F238E27FC236}">
                <a16:creationId xmlns:a16="http://schemas.microsoft.com/office/drawing/2014/main" id="{D7559F58-E7E3-4312-BFB5-D3B5719E827E}"/>
              </a:ext>
            </a:extLst>
          </p:cNvPr>
          <p:cNvSpPr>
            <a:spLocks noGrp="1"/>
          </p:cNvSpPr>
          <p:nvPr>
            <p:ph type="ctrTitle"/>
          </p:nvPr>
        </p:nvSpPr>
        <p:spPr>
          <a:xfrm>
            <a:off x="0" y="3118981"/>
            <a:ext cx="7537703" cy="2462667"/>
          </a:xfrm>
        </p:spPr>
        <p:txBody>
          <a:bodyPr/>
          <a:lstStyle/>
          <a:p>
            <a:r>
              <a:rPr lang="en-US" dirty="0"/>
              <a:t>Trustworthy Leadership</a:t>
            </a:r>
          </a:p>
        </p:txBody>
      </p:sp>
    </p:spTree>
    <p:extLst>
      <p:ext uri="{BB962C8B-B14F-4D97-AF65-F5344CB8AC3E}">
        <p14:creationId xmlns:p14="http://schemas.microsoft.com/office/powerpoint/2010/main" val="331669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798-8948-401D-89CE-1ED6136ED254}"/>
              </a:ext>
            </a:extLst>
          </p:cNvPr>
          <p:cNvSpPr>
            <a:spLocks noGrp="1"/>
          </p:cNvSpPr>
          <p:nvPr>
            <p:ph type="title"/>
          </p:nvPr>
        </p:nvSpPr>
        <p:spPr>
          <a:xfrm>
            <a:off x="1097280" y="286603"/>
            <a:ext cx="10058400" cy="1450757"/>
          </a:xfrm>
        </p:spPr>
        <p:txBody>
          <a:bodyPr anchor="b">
            <a:normAutofit/>
          </a:bodyPr>
          <a:lstStyle/>
          <a:p>
            <a:r>
              <a:rPr lang="en-US" dirty="0"/>
              <a:t>What is Trustworthy Leadership? </a:t>
            </a:r>
          </a:p>
        </p:txBody>
      </p:sp>
      <p:sp>
        <p:nvSpPr>
          <p:cNvPr id="3" name="Content Placeholder 2">
            <a:extLst>
              <a:ext uri="{FF2B5EF4-FFF2-40B4-BE49-F238E27FC236}">
                <a16:creationId xmlns:a16="http://schemas.microsoft.com/office/drawing/2014/main" id="{F9529D8B-2C12-43D2-BC28-8FA4895C977A}"/>
              </a:ext>
            </a:extLst>
          </p:cNvPr>
          <p:cNvSpPr>
            <a:spLocks noGrp="1"/>
          </p:cNvSpPr>
          <p:nvPr>
            <p:ph sz="half" idx="1"/>
          </p:nvPr>
        </p:nvSpPr>
        <p:spPr>
          <a:xfrm>
            <a:off x="1188720" y="2120900"/>
            <a:ext cx="4639736" cy="3748193"/>
          </a:xfrm>
        </p:spPr>
        <p:txBody>
          <a:bodyPr>
            <a:normAutofit/>
          </a:bodyPr>
          <a:lstStyle/>
          <a:p>
            <a:r>
              <a:rPr lang="en-US" dirty="0"/>
              <a:t>Trustworthy leadership is an approach whereby management lead by establishing trust with their team members to ensure an effective workforce. </a:t>
            </a:r>
          </a:p>
          <a:p>
            <a:r>
              <a:rPr lang="en-US" dirty="0"/>
              <a:t>By using a range of behaviors, leaders can gain higher trust levels from employees, allowing them to be more engaged. </a:t>
            </a:r>
            <a:endParaRPr lang="en-GB" dirty="0"/>
          </a:p>
        </p:txBody>
      </p:sp>
      <p:pic>
        <p:nvPicPr>
          <p:cNvPr id="12" name="Picture Placeholder 11" descr="Business men sitting at a table">
            <a:extLst>
              <a:ext uri="{FF2B5EF4-FFF2-40B4-BE49-F238E27FC236}">
                <a16:creationId xmlns:a16="http://schemas.microsoft.com/office/drawing/2014/main" id="{B466B10D-3068-493B-874B-7199B529DF76}"/>
              </a:ext>
            </a:extLst>
          </p:cNvPr>
          <p:cNvPicPr>
            <a:picLocks noGrp="1" noChangeAspect="1"/>
          </p:cNvPicPr>
          <p:nvPr>
            <p:ph sz="half" idx="2"/>
          </p:nvPr>
        </p:nvPicPr>
        <p:blipFill rotWithShape="1">
          <a:blip r:embed="rId2" cstate="screen">
            <a:extLst>
              <a:ext uri="{28A0092B-C50C-407E-A947-70E740481C1C}">
                <a14:useLocalDpi xmlns:a14="http://schemas.microsoft.com/office/drawing/2010/main" val="0"/>
              </a:ext>
            </a:extLst>
          </a:blip>
          <a:srcRect l="23275" r="1527" b="2"/>
          <a:stretch/>
        </p:blipFill>
        <p:spPr>
          <a:xfrm>
            <a:off x="6515944" y="2120900"/>
            <a:ext cx="4639736" cy="3748194"/>
          </a:xfrm>
          <a:noFill/>
        </p:spPr>
      </p:pic>
    </p:spTree>
    <p:extLst>
      <p:ext uri="{BB962C8B-B14F-4D97-AF65-F5344CB8AC3E}">
        <p14:creationId xmlns:p14="http://schemas.microsoft.com/office/powerpoint/2010/main" val="4250089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4713A-20B7-4F91-A92C-E021A951B79A}"/>
              </a:ext>
            </a:extLst>
          </p:cNvPr>
          <p:cNvSpPr>
            <a:spLocks noGrp="1"/>
          </p:cNvSpPr>
          <p:nvPr>
            <p:ph type="title"/>
          </p:nvPr>
        </p:nvSpPr>
        <p:spPr>
          <a:xfrm>
            <a:off x="1316355" y="506620"/>
            <a:ext cx="10058400" cy="1450757"/>
          </a:xfrm>
        </p:spPr>
        <p:txBody>
          <a:bodyPr/>
          <a:lstStyle/>
          <a:p>
            <a:r>
              <a:rPr lang="en-GB" dirty="0">
                <a:cs typeface="Calibri Light"/>
              </a:rPr>
              <a:t>How does a leader earn trust?</a:t>
            </a:r>
            <a:endParaRPr lang="en-GB" dirty="0"/>
          </a:p>
        </p:txBody>
      </p:sp>
      <p:sp>
        <p:nvSpPr>
          <p:cNvPr id="9" name="Rectangle: Rounded Corners 8">
            <a:extLst>
              <a:ext uri="{FF2B5EF4-FFF2-40B4-BE49-F238E27FC236}">
                <a16:creationId xmlns:a16="http://schemas.microsoft.com/office/drawing/2014/main" id="{EBE05F0E-CEF6-4241-99DC-1D22F0FC59DF}"/>
              </a:ext>
            </a:extLst>
          </p:cNvPr>
          <p:cNvSpPr/>
          <p:nvPr/>
        </p:nvSpPr>
        <p:spPr>
          <a:xfrm>
            <a:off x="2114730" y="3474905"/>
            <a:ext cx="3076753" cy="10639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dirty="0">
                <a:solidFill>
                  <a:srgbClr val="FFFFFF"/>
                </a:solidFill>
                <a:latin typeface="Calibri"/>
                <a:ea typeface="Segoe UI"/>
                <a:cs typeface="Segoe UI"/>
              </a:rPr>
              <a:t>Firstly</a:t>
            </a:r>
            <a:r>
              <a:rPr lang="en-US" dirty="0">
                <a:latin typeface="Calibri"/>
                <a:ea typeface="Segoe UI"/>
                <a:cs typeface="Segoe UI"/>
              </a:rPr>
              <a:t>​</a:t>
            </a:r>
          </a:p>
          <a:p>
            <a:pPr algn="ctr" rtl="0"/>
            <a:r>
              <a:rPr lang="en-GB" dirty="0">
                <a:solidFill>
                  <a:srgbClr val="FFFFFF"/>
                </a:solidFill>
                <a:latin typeface="Calibri"/>
                <a:ea typeface="Segoe UI"/>
                <a:cs typeface="Segoe UI"/>
              </a:rPr>
              <a:t>Create positive relationships</a:t>
            </a:r>
            <a:endParaRPr lang="en-GB" dirty="0"/>
          </a:p>
        </p:txBody>
      </p:sp>
      <p:sp>
        <p:nvSpPr>
          <p:cNvPr id="11" name="TextBox 10">
            <a:extLst>
              <a:ext uri="{FF2B5EF4-FFF2-40B4-BE49-F238E27FC236}">
                <a16:creationId xmlns:a16="http://schemas.microsoft.com/office/drawing/2014/main" id="{DFC1B5AF-CE58-4989-9163-CDC248AA38E2}"/>
              </a:ext>
            </a:extLst>
          </p:cNvPr>
          <p:cNvSpPr txBox="1"/>
          <p:nvPr/>
        </p:nvSpPr>
        <p:spPr>
          <a:xfrm>
            <a:off x="4264413" y="237331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helping</a:t>
            </a:r>
            <a:r>
              <a:rPr lang="en-GB" dirty="0">
                <a:ea typeface="+mn-lt"/>
                <a:cs typeface="+mn-lt"/>
              </a:rPr>
              <a:t> employees cooperate</a:t>
            </a:r>
            <a:endParaRPr lang="en-GB" dirty="0">
              <a:cs typeface="Calibri"/>
            </a:endParaRPr>
          </a:p>
        </p:txBody>
      </p:sp>
      <p:sp>
        <p:nvSpPr>
          <p:cNvPr id="13" name="TextBox 12">
            <a:extLst>
              <a:ext uri="{FF2B5EF4-FFF2-40B4-BE49-F238E27FC236}">
                <a16:creationId xmlns:a16="http://schemas.microsoft.com/office/drawing/2014/main" id="{EAFFDAA3-41AC-4086-B2EC-74683330A29A}"/>
              </a:ext>
            </a:extLst>
          </p:cNvPr>
          <p:cNvSpPr txBox="1"/>
          <p:nvPr/>
        </p:nvSpPr>
        <p:spPr>
          <a:xfrm>
            <a:off x="909907" y="538126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resolving conflicts between others</a:t>
            </a:r>
            <a:endParaRPr lang="en-US" dirty="0"/>
          </a:p>
        </p:txBody>
      </p:sp>
      <p:sp>
        <p:nvSpPr>
          <p:cNvPr id="15" name="TextBox 14">
            <a:extLst>
              <a:ext uri="{FF2B5EF4-FFF2-40B4-BE49-F238E27FC236}">
                <a16:creationId xmlns:a16="http://schemas.microsoft.com/office/drawing/2014/main" id="{73871912-8232-4FD2-B3BA-D42332808892}"/>
              </a:ext>
            </a:extLst>
          </p:cNvPr>
          <p:cNvSpPr txBox="1"/>
          <p:nvPr/>
        </p:nvSpPr>
        <p:spPr>
          <a:xfrm>
            <a:off x="909906" y="240735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Checking in with employees </a:t>
            </a:r>
            <a:endParaRPr lang="en-GB" dirty="0">
              <a:cs typeface="Calibri"/>
            </a:endParaRPr>
          </a:p>
        </p:txBody>
      </p:sp>
      <p:sp>
        <p:nvSpPr>
          <p:cNvPr id="16" name="TextBox 15">
            <a:extLst>
              <a:ext uri="{FF2B5EF4-FFF2-40B4-BE49-F238E27FC236}">
                <a16:creationId xmlns:a16="http://schemas.microsoft.com/office/drawing/2014/main" id="{DE1A6AD4-48FD-4DEA-8E33-1A597A2D5911}"/>
              </a:ext>
            </a:extLst>
          </p:cNvPr>
          <p:cNvSpPr txBox="1"/>
          <p:nvPr/>
        </p:nvSpPr>
        <p:spPr>
          <a:xfrm>
            <a:off x="4180397" y="53812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Giving honest feedback</a:t>
            </a:r>
          </a:p>
        </p:txBody>
      </p:sp>
      <p:sp>
        <p:nvSpPr>
          <p:cNvPr id="18" name="Oval 17">
            <a:extLst>
              <a:ext uri="{FF2B5EF4-FFF2-40B4-BE49-F238E27FC236}">
                <a16:creationId xmlns:a16="http://schemas.microsoft.com/office/drawing/2014/main" id="{4C3A3550-2918-4C5D-A93E-0EB3D74B18A3}"/>
              </a:ext>
            </a:extLst>
          </p:cNvPr>
          <p:cNvSpPr/>
          <p:nvPr/>
        </p:nvSpPr>
        <p:spPr>
          <a:xfrm>
            <a:off x="8198600" y="2972194"/>
            <a:ext cx="2300375" cy="1782792"/>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cs typeface="Calibri"/>
              </a:rPr>
              <a:t>Secondly</a:t>
            </a:r>
          </a:p>
          <a:p>
            <a:pPr algn="ctr"/>
            <a:r>
              <a:rPr lang="en-GB" dirty="0">
                <a:cs typeface="Calibri"/>
              </a:rPr>
              <a:t>Demonstrate expertise and judgement</a:t>
            </a:r>
          </a:p>
        </p:txBody>
      </p:sp>
      <p:sp>
        <p:nvSpPr>
          <p:cNvPr id="20" name="TextBox 19">
            <a:extLst>
              <a:ext uri="{FF2B5EF4-FFF2-40B4-BE49-F238E27FC236}">
                <a16:creationId xmlns:a16="http://schemas.microsoft.com/office/drawing/2014/main" id="{E9607357-EEE1-47E4-96DD-49624705B771}"/>
              </a:ext>
            </a:extLst>
          </p:cNvPr>
          <p:cNvSpPr txBox="1"/>
          <p:nvPr/>
        </p:nvSpPr>
        <p:spPr>
          <a:xfrm>
            <a:off x="6923597" y="508034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0" i="0" dirty="0">
                <a:effectLst/>
                <a:latin typeface="Segoe UI" panose="020B0502040204020203" pitchFamily="34" charset="0"/>
              </a:rPr>
              <a:t>Can anticipate and respond quickly to problems.</a:t>
            </a:r>
          </a:p>
        </p:txBody>
      </p:sp>
      <p:sp>
        <p:nvSpPr>
          <p:cNvPr id="22" name="TextBox 21">
            <a:extLst>
              <a:ext uri="{FF2B5EF4-FFF2-40B4-BE49-F238E27FC236}">
                <a16:creationId xmlns:a16="http://schemas.microsoft.com/office/drawing/2014/main" id="{C324A990-02AE-4AD5-A4C4-6EE0D7F7A332}"/>
              </a:ext>
            </a:extLst>
          </p:cNvPr>
          <p:cNvSpPr txBox="1"/>
          <p:nvPr/>
        </p:nvSpPr>
        <p:spPr>
          <a:xfrm>
            <a:off x="8085646" y="205014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Are you experienced in making GOOD decisions?</a:t>
            </a:r>
          </a:p>
        </p:txBody>
      </p:sp>
      <p:sp>
        <p:nvSpPr>
          <p:cNvPr id="23" name="TextBox 22">
            <a:extLst>
              <a:ext uri="{FF2B5EF4-FFF2-40B4-BE49-F238E27FC236}">
                <a16:creationId xmlns:a16="http://schemas.microsoft.com/office/drawing/2014/main" id="{137EFA11-26DB-4954-A89F-DC18D7A56099}"/>
              </a:ext>
            </a:extLst>
          </p:cNvPr>
          <p:cNvSpPr txBox="1"/>
          <p:nvPr/>
        </p:nvSpPr>
        <p:spPr>
          <a:xfrm>
            <a:off x="9666797" y="5080340"/>
            <a:ext cx="1980998" cy="646331"/>
          </a:xfrm>
          <a:prstGeom prst="rect">
            <a:avLst/>
          </a:prstGeom>
          <a:noFill/>
        </p:spPr>
        <p:txBody>
          <a:bodyPr wrap="square">
            <a:spAutoFit/>
          </a:bodyPr>
          <a:lstStyle/>
          <a:p>
            <a:r>
              <a:rPr lang="en-GB" dirty="0"/>
              <a:t>Others trust their ideas and opinions.</a:t>
            </a:r>
          </a:p>
        </p:txBody>
      </p:sp>
      <p:cxnSp>
        <p:nvCxnSpPr>
          <p:cNvPr id="29" name="Straight Arrow Connector 28">
            <a:extLst>
              <a:ext uri="{FF2B5EF4-FFF2-40B4-BE49-F238E27FC236}">
                <a16:creationId xmlns:a16="http://schemas.microsoft.com/office/drawing/2014/main" id="{A4797CA8-C978-4780-A269-AE18E4BEA055}"/>
              </a:ext>
            </a:extLst>
          </p:cNvPr>
          <p:cNvCxnSpPr/>
          <p:nvPr/>
        </p:nvCxnSpPr>
        <p:spPr>
          <a:xfrm flipH="1" flipV="1">
            <a:off x="1676400" y="3053686"/>
            <a:ext cx="438330" cy="8099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F1A94A35-C693-4A74-8AA5-43795A3CF2A8}"/>
              </a:ext>
            </a:extLst>
          </p:cNvPr>
          <p:cNvCxnSpPr/>
          <p:nvPr/>
        </p:nvCxnSpPr>
        <p:spPr>
          <a:xfrm flipV="1">
            <a:off x="4572000" y="3053686"/>
            <a:ext cx="272093" cy="3753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9C96AFC7-C453-4A6B-BA98-75366C4CA9A3}"/>
              </a:ext>
            </a:extLst>
          </p:cNvPr>
          <p:cNvCxnSpPr/>
          <p:nvPr/>
        </p:nvCxnSpPr>
        <p:spPr>
          <a:xfrm flipH="1">
            <a:off x="2533650" y="4537170"/>
            <a:ext cx="857250" cy="8440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15E668E4-F411-4EFE-AAFB-BDACDC6FA95A}"/>
              </a:ext>
            </a:extLst>
          </p:cNvPr>
          <p:cNvCxnSpPr/>
          <p:nvPr/>
        </p:nvCxnSpPr>
        <p:spPr>
          <a:xfrm>
            <a:off x="4572000" y="4537999"/>
            <a:ext cx="771525" cy="8655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5BCA6AA8-8F2D-4E35-BC03-9EF7BD0F5037}"/>
              </a:ext>
            </a:extLst>
          </p:cNvPr>
          <p:cNvCxnSpPr/>
          <p:nvPr/>
        </p:nvCxnSpPr>
        <p:spPr>
          <a:xfrm flipV="1">
            <a:off x="9658350" y="2705436"/>
            <a:ext cx="0" cy="2667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94136883-2CF6-4B1B-A499-8D2EE23542B3}"/>
              </a:ext>
            </a:extLst>
          </p:cNvPr>
          <p:cNvCxnSpPr/>
          <p:nvPr/>
        </p:nvCxnSpPr>
        <p:spPr>
          <a:xfrm flipH="1">
            <a:off x="8198600" y="4537170"/>
            <a:ext cx="450100" cy="4220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8365C1A0-32F1-4521-9699-09C7B0804EEA}"/>
              </a:ext>
            </a:extLst>
          </p:cNvPr>
          <p:cNvCxnSpPr>
            <a:cxnSpLocks/>
            <a:endCxn id="23" idx="0"/>
          </p:cNvCxnSpPr>
          <p:nvPr/>
        </p:nvCxnSpPr>
        <p:spPr>
          <a:xfrm>
            <a:off x="10315575" y="4343400"/>
            <a:ext cx="341721" cy="7369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6291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D41EE7BE-C30A-4904-BCE8-34DEB77FA184}"/>
              </a:ext>
            </a:extLst>
          </p:cNvPr>
          <p:cNvSpPr txBox="1"/>
          <p:nvPr/>
        </p:nvSpPr>
        <p:spPr>
          <a:xfrm>
            <a:off x="643465" y="2253233"/>
            <a:ext cx="3517567" cy="209397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600" b="0" kern="1200" spc="-50" baseline="0" dirty="0">
                <a:solidFill>
                  <a:srgbClr val="FFFFFF"/>
                </a:solidFill>
                <a:latin typeface="+mj-lt"/>
                <a:ea typeface="+mj-ea"/>
                <a:cs typeface="+mj-cs"/>
              </a:rPr>
              <a:t>How does a leader earn trust continued....</a:t>
            </a:r>
          </a:p>
        </p:txBody>
      </p:sp>
      <p:sp>
        <p:nvSpPr>
          <p:cNvPr id="23" name="Date Placeholder 4">
            <a:extLst>
              <a:ext uri="{FF2B5EF4-FFF2-40B4-BE49-F238E27FC236}">
                <a16:creationId xmlns:a16="http://schemas.microsoft.com/office/drawing/2014/main" id="{A46522A1-9441-4288-A009-B68CE710B3FE}"/>
              </a:ext>
            </a:extLst>
          </p:cNvPr>
          <p:cNvSpPr>
            <a:spLocks noGrp="1"/>
          </p:cNvSpPr>
          <p:nvPr>
            <p:ph type="dt" sz="half" idx="10"/>
          </p:nvPr>
        </p:nvSpPr>
        <p:spPr>
          <a:xfrm>
            <a:off x="643464" y="6446520"/>
            <a:ext cx="3517568" cy="365125"/>
          </a:xfrm>
        </p:spPr>
        <p:txBody>
          <a:bodyPr/>
          <a:lstStyle/>
          <a:p>
            <a:pPr>
              <a:spcAft>
                <a:spcPts val="600"/>
              </a:spcAft>
            </a:pPr>
            <a:r>
              <a:rPr lang="en-US"/>
              <a:t>20XX</a:t>
            </a:r>
          </a:p>
        </p:txBody>
      </p:sp>
      <p:sp>
        <p:nvSpPr>
          <p:cNvPr id="25" name="Footer Placeholder 5">
            <a:extLst>
              <a:ext uri="{FF2B5EF4-FFF2-40B4-BE49-F238E27FC236}">
                <a16:creationId xmlns:a16="http://schemas.microsoft.com/office/drawing/2014/main" id="{62F4873E-E30E-4862-8B87-9B84D9F5EA8B}"/>
              </a:ext>
            </a:extLst>
          </p:cNvPr>
          <p:cNvSpPr>
            <a:spLocks noGrp="1"/>
          </p:cNvSpPr>
          <p:nvPr>
            <p:ph type="ftr" sz="quarter" idx="11"/>
          </p:nvPr>
        </p:nvSpPr>
        <p:spPr>
          <a:xfrm>
            <a:off x="5458983" y="6446520"/>
            <a:ext cx="5334019" cy="365125"/>
          </a:xfrm>
        </p:spPr>
        <p:txBody>
          <a:bodyPr/>
          <a:lstStyle/>
          <a:p>
            <a:pPr>
              <a:spcAft>
                <a:spcPts val="600"/>
              </a:spcAft>
            </a:pPr>
            <a:r>
              <a:rPr lang="en-US"/>
              <a:t>Sample Footer Text</a:t>
            </a:r>
          </a:p>
        </p:txBody>
      </p:sp>
      <p:sp>
        <p:nvSpPr>
          <p:cNvPr id="27" name="Slide Number Placeholder 6">
            <a:extLst>
              <a:ext uri="{FF2B5EF4-FFF2-40B4-BE49-F238E27FC236}">
                <a16:creationId xmlns:a16="http://schemas.microsoft.com/office/drawing/2014/main" id="{79EB3D5D-354F-4102-A4FD-E4CE526C83A0}"/>
              </a:ext>
            </a:extLst>
          </p:cNvPr>
          <p:cNvSpPr>
            <a:spLocks noGrp="1"/>
          </p:cNvSpPr>
          <p:nvPr>
            <p:ph type="sldNum" sz="quarter" idx="12"/>
          </p:nvPr>
        </p:nvSpPr>
        <p:spPr>
          <a:xfrm>
            <a:off x="10993582" y="6446838"/>
            <a:ext cx="780010" cy="365125"/>
          </a:xfrm>
        </p:spPr>
        <p:txBody>
          <a:bodyPr/>
          <a:lstStyle/>
          <a:p>
            <a:pPr>
              <a:spcAft>
                <a:spcPts val="600"/>
              </a:spcAft>
            </a:pPr>
            <a:fld id="{3A98EE3D-8CD1-4C3F-BD1C-C98C9596463C}" type="slidenum">
              <a:rPr lang="en-US" smtClean="0"/>
              <a:pPr>
                <a:spcAft>
                  <a:spcPts val="600"/>
                </a:spcAft>
              </a:pPr>
              <a:t>4</a:t>
            </a:fld>
            <a:endParaRPr lang="en-US"/>
          </a:p>
        </p:txBody>
      </p:sp>
      <p:graphicFrame>
        <p:nvGraphicFramePr>
          <p:cNvPr id="9" name="Diagram 8">
            <a:extLst>
              <a:ext uri="{FF2B5EF4-FFF2-40B4-BE49-F238E27FC236}">
                <a16:creationId xmlns:a16="http://schemas.microsoft.com/office/drawing/2014/main" id="{13FA8EBA-268B-4598-82F2-57E0F07F1617}"/>
              </a:ext>
            </a:extLst>
          </p:cNvPr>
          <p:cNvGraphicFramePr/>
          <p:nvPr>
            <p:extLst>
              <p:ext uri="{D42A27DB-BD31-4B8C-83A1-F6EECF244321}">
                <p14:modId xmlns:p14="http://schemas.microsoft.com/office/powerpoint/2010/main" val="3646389280"/>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0992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5</a:t>
            </a:fld>
            <a:endParaRPr lang="en-US" dirty="0"/>
          </a:p>
        </p:txBody>
      </p:sp>
      <p:pic>
        <p:nvPicPr>
          <p:cNvPr id="8" name="Picture 7"/>
          <p:cNvPicPr>
            <a:picLocks noChangeAspect="1"/>
          </p:cNvPicPr>
          <p:nvPr/>
        </p:nvPicPr>
        <p:blipFill>
          <a:blip r:embed="rId3"/>
          <a:stretch>
            <a:fillRect/>
          </a:stretch>
        </p:blipFill>
        <p:spPr>
          <a:xfrm>
            <a:off x="3449478" y="2140713"/>
            <a:ext cx="4768948" cy="4017253"/>
          </a:xfrm>
          <a:prstGeom prst="rect">
            <a:avLst/>
          </a:prstGeom>
        </p:spPr>
      </p:pic>
      <p:sp>
        <p:nvSpPr>
          <p:cNvPr id="9" name="TextBox 8"/>
          <p:cNvSpPr txBox="1"/>
          <p:nvPr/>
        </p:nvSpPr>
        <p:spPr>
          <a:xfrm>
            <a:off x="8595359" y="5247249"/>
            <a:ext cx="2599510" cy="382694"/>
          </a:xfrm>
          <a:prstGeom prst="rect">
            <a:avLst/>
          </a:prstGeom>
          <a:noFill/>
        </p:spPr>
        <p:txBody>
          <a:bodyPr wrap="square" rtlCol="0">
            <a:spAutoFit/>
          </a:bodyPr>
          <a:lstStyle/>
          <a:p>
            <a:r>
              <a:rPr lang="en-GB" dirty="0"/>
              <a:t>(Taken from CIPD, 2014)</a:t>
            </a:r>
          </a:p>
        </p:txBody>
      </p:sp>
      <p:sp>
        <p:nvSpPr>
          <p:cNvPr id="11" name="Title 1">
            <a:extLst>
              <a:ext uri="{FF2B5EF4-FFF2-40B4-BE49-F238E27FC236}">
                <a16:creationId xmlns:a16="http://schemas.microsoft.com/office/drawing/2014/main" id="{A20BF798-8948-401D-89CE-1ED6136ED254}"/>
              </a:ext>
            </a:extLst>
          </p:cNvPr>
          <p:cNvSpPr>
            <a:spLocks noGrp="1"/>
          </p:cNvSpPr>
          <p:nvPr>
            <p:ph type="title"/>
          </p:nvPr>
        </p:nvSpPr>
        <p:spPr>
          <a:xfrm>
            <a:off x="1097280" y="286603"/>
            <a:ext cx="10058400" cy="1450757"/>
          </a:xfrm>
        </p:spPr>
        <p:txBody>
          <a:bodyPr anchor="b">
            <a:normAutofit/>
          </a:bodyPr>
          <a:lstStyle/>
          <a:p>
            <a:r>
              <a:rPr lang="en-US" dirty="0"/>
              <a:t>3 Traits of Trustworthy Leaders</a:t>
            </a:r>
          </a:p>
        </p:txBody>
      </p:sp>
    </p:spTree>
    <p:extLst>
      <p:ext uri="{BB962C8B-B14F-4D97-AF65-F5344CB8AC3E}">
        <p14:creationId xmlns:p14="http://schemas.microsoft.com/office/powerpoint/2010/main" val="1920867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D9033-00AE-4605-9EFE-ABCABD97C85F}"/>
              </a:ext>
            </a:extLst>
          </p:cNvPr>
          <p:cNvSpPr>
            <a:spLocks noGrp="1"/>
          </p:cNvSpPr>
          <p:nvPr>
            <p:ph type="title"/>
          </p:nvPr>
        </p:nvSpPr>
        <p:spPr>
          <a:xfrm>
            <a:off x="643464" y="1823212"/>
            <a:ext cx="3517567" cy="2093975"/>
          </a:xfrm>
        </p:spPr>
        <p:txBody>
          <a:bodyPr anchor="b">
            <a:normAutofit/>
          </a:bodyPr>
          <a:lstStyle/>
          <a:p>
            <a:r>
              <a:rPr lang="en-GB" dirty="0"/>
              <a:t>Pillars of Trust </a:t>
            </a:r>
          </a:p>
        </p:txBody>
      </p:sp>
      <p:pic>
        <p:nvPicPr>
          <p:cNvPr id="12" name="Picture 11">
            <a:extLst>
              <a:ext uri="{FF2B5EF4-FFF2-40B4-BE49-F238E27FC236}">
                <a16:creationId xmlns:a16="http://schemas.microsoft.com/office/drawing/2014/main" id="{E1450DE1-2D48-41DF-8C26-AE785EF3A28D}"/>
              </a:ext>
            </a:extLst>
          </p:cNvPr>
          <p:cNvPicPr>
            <a:picLocks noChangeAspect="1"/>
          </p:cNvPicPr>
          <p:nvPr/>
        </p:nvPicPr>
        <p:blipFill rotWithShape="1">
          <a:blip r:embed="rId3"/>
          <a:srcRect l="32834" t="36889" r="11390" b="21778"/>
          <a:stretch/>
        </p:blipFill>
        <p:spPr>
          <a:xfrm>
            <a:off x="4775200" y="1483360"/>
            <a:ext cx="7244080" cy="4175760"/>
          </a:xfrm>
          <a:prstGeom prst="rect">
            <a:avLst/>
          </a:prstGeom>
          <a:noFill/>
        </p:spPr>
      </p:pic>
      <p:sp>
        <p:nvSpPr>
          <p:cNvPr id="8" name="Date Placeholder 7">
            <a:extLst>
              <a:ext uri="{FF2B5EF4-FFF2-40B4-BE49-F238E27FC236}">
                <a16:creationId xmlns:a16="http://schemas.microsoft.com/office/drawing/2014/main" id="{85ADEC28-8BF7-461C-886B-E0030A730A38}"/>
              </a:ext>
            </a:extLst>
          </p:cNvPr>
          <p:cNvSpPr>
            <a:spLocks noGrp="1"/>
          </p:cNvSpPr>
          <p:nvPr>
            <p:ph type="dt" sz="half" idx="10"/>
          </p:nvPr>
        </p:nvSpPr>
        <p:spPr>
          <a:xfrm>
            <a:off x="643464" y="6446520"/>
            <a:ext cx="3517568" cy="365125"/>
          </a:xfrm>
        </p:spPr>
        <p:txBody>
          <a:bodyPr anchor="ctr">
            <a:normAutofit/>
          </a:bodyPr>
          <a:lstStyle/>
          <a:p>
            <a:pPr>
              <a:spcAft>
                <a:spcPts val="600"/>
              </a:spcAft>
            </a:pPr>
            <a:r>
              <a:rPr lang="en-US"/>
              <a:t>20XX</a:t>
            </a:r>
          </a:p>
        </p:txBody>
      </p:sp>
      <p:sp>
        <p:nvSpPr>
          <p:cNvPr id="7" name="Footer Placeholder 6">
            <a:extLst>
              <a:ext uri="{FF2B5EF4-FFF2-40B4-BE49-F238E27FC236}">
                <a16:creationId xmlns:a16="http://schemas.microsoft.com/office/drawing/2014/main" id="{358328FC-0923-42AA-9BFD-542B238C137F}"/>
              </a:ext>
            </a:extLst>
          </p:cNvPr>
          <p:cNvSpPr>
            <a:spLocks noGrp="1"/>
          </p:cNvSpPr>
          <p:nvPr>
            <p:ph type="ftr" sz="quarter" idx="11"/>
          </p:nvPr>
        </p:nvSpPr>
        <p:spPr>
          <a:xfrm>
            <a:off x="5458983" y="6446520"/>
            <a:ext cx="5334019" cy="365125"/>
          </a:xfrm>
        </p:spPr>
        <p:txBody>
          <a:bodyPr anchor="ctr">
            <a:normAutofit/>
          </a:bodyPr>
          <a:lstStyle/>
          <a:p>
            <a:pPr>
              <a:spcAft>
                <a:spcPts val="600"/>
              </a:spcAft>
            </a:pPr>
            <a:r>
              <a:rPr lang="en-US"/>
              <a:t>Sample Footer Text</a:t>
            </a:r>
          </a:p>
        </p:txBody>
      </p:sp>
      <p:sp>
        <p:nvSpPr>
          <p:cNvPr id="9" name="Slide Number Placeholder 8">
            <a:extLst>
              <a:ext uri="{FF2B5EF4-FFF2-40B4-BE49-F238E27FC236}">
                <a16:creationId xmlns:a16="http://schemas.microsoft.com/office/drawing/2014/main" id="{BB39C994-A4BB-483A-A845-C3BF2FBF30E6}"/>
              </a:ext>
            </a:extLst>
          </p:cNvPr>
          <p:cNvSpPr>
            <a:spLocks noGrp="1"/>
          </p:cNvSpPr>
          <p:nvPr>
            <p:ph type="sldNum" sz="quarter" idx="12"/>
          </p:nvPr>
        </p:nvSpPr>
        <p:spPr>
          <a:xfrm>
            <a:off x="10993582" y="6446838"/>
            <a:ext cx="780010" cy="365125"/>
          </a:xfrm>
        </p:spPr>
        <p:txBody>
          <a:bodyPr anchor="ctr">
            <a:normAutofit/>
          </a:bodyPr>
          <a:lstStyle/>
          <a:p>
            <a:pPr>
              <a:spcAft>
                <a:spcPts val="600"/>
              </a:spcAft>
            </a:pPr>
            <a:fld id="{3A98EE3D-8CD1-4C3F-BD1C-C98C9596463C}" type="slidenum">
              <a:rPr lang="en-US" smtClean="0"/>
              <a:pPr>
                <a:spcAft>
                  <a:spcPts val="600"/>
                </a:spcAft>
              </a:pPr>
              <a:t>6</a:t>
            </a:fld>
            <a:endParaRPr lang="en-US"/>
          </a:p>
        </p:txBody>
      </p:sp>
    </p:spTree>
    <p:extLst>
      <p:ext uri="{BB962C8B-B14F-4D97-AF65-F5344CB8AC3E}">
        <p14:creationId xmlns:p14="http://schemas.microsoft.com/office/powerpoint/2010/main" val="1231092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BC571-1EF6-4A94-B10B-A997CEF6EDE2}"/>
              </a:ext>
            </a:extLst>
          </p:cNvPr>
          <p:cNvSpPr>
            <a:spLocks noGrp="1"/>
          </p:cNvSpPr>
          <p:nvPr>
            <p:ph type="title"/>
          </p:nvPr>
        </p:nvSpPr>
        <p:spPr/>
        <p:txBody>
          <a:bodyPr/>
          <a:lstStyle/>
          <a:p>
            <a:r>
              <a:rPr lang="en-GB" dirty="0">
                <a:cs typeface="Calibri Light"/>
              </a:rPr>
              <a:t>Benefits of Trustworthy Leadership</a:t>
            </a:r>
            <a:endParaRPr lang="en-GB" dirty="0"/>
          </a:p>
        </p:txBody>
      </p:sp>
      <p:sp>
        <p:nvSpPr>
          <p:cNvPr id="3" name="Content Placeholder 2">
            <a:extLst>
              <a:ext uri="{FF2B5EF4-FFF2-40B4-BE49-F238E27FC236}">
                <a16:creationId xmlns:a16="http://schemas.microsoft.com/office/drawing/2014/main" id="{26ADDFCC-EA91-4D66-B0D3-7387ABCAD7B5}"/>
              </a:ext>
            </a:extLst>
          </p:cNvPr>
          <p:cNvSpPr>
            <a:spLocks noGrp="1"/>
          </p:cNvSpPr>
          <p:nvPr>
            <p:ph sz="half" idx="1"/>
          </p:nvPr>
        </p:nvSpPr>
        <p:spPr/>
        <p:txBody>
          <a:bodyPr vert="horz" lIns="0" tIns="45720" rIns="0" bIns="45720" rtlCol="0" anchor="t">
            <a:normAutofit lnSpcReduction="10000"/>
          </a:bodyPr>
          <a:lstStyle/>
          <a:p>
            <a:pPr>
              <a:buFont typeface="Arial" panose="020F0502020204030204" pitchFamily="34" charset="0"/>
              <a:buChar char="•"/>
            </a:pPr>
            <a:r>
              <a:rPr lang="en-GB" dirty="0">
                <a:cs typeface="Calibri" panose="020F0502020204030204"/>
              </a:rPr>
              <a:t>Employees feel comfortable to be open with their leaders</a:t>
            </a:r>
            <a:endParaRPr lang="en-US" dirty="0">
              <a:cs typeface="Calibri" panose="020F0502020204030204"/>
            </a:endParaRPr>
          </a:p>
          <a:p>
            <a:pPr>
              <a:buFont typeface="Arial" panose="020F0502020204030204" pitchFamily="34" charset="0"/>
              <a:buChar char="•"/>
            </a:pPr>
            <a:r>
              <a:rPr lang="en-GB" dirty="0">
                <a:cs typeface="Calibri" panose="020F0502020204030204"/>
              </a:rPr>
              <a:t>Employees tend to believe more in the communications of their leaders</a:t>
            </a:r>
          </a:p>
          <a:p>
            <a:pPr>
              <a:buFont typeface="Arial" panose="020F0502020204030204" pitchFamily="34" charset="0"/>
              <a:buChar char="•"/>
            </a:pPr>
            <a:r>
              <a:rPr lang="en-GB" dirty="0">
                <a:cs typeface="Calibri" panose="020F0502020204030204"/>
              </a:rPr>
              <a:t>Employees are more likely to commit to company decisions </a:t>
            </a:r>
          </a:p>
          <a:p>
            <a:pPr>
              <a:buFont typeface="Arial" panose="020F0502020204030204" pitchFamily="34" charset="0"/>
              <a:buChar char="•"/>
            </a:pPr>
            <a:r>
              <a:rPr lang="en-GB" dirty="0">
                <a:cs typeface="Calibri" panose="020F0502020204030204"/>
              </a:rPr>
              <a:t>Higher job satisfaction and commitment </a:t>
            </a:r>
          </a:p>
          <a:p>
            <a:pPr>
              <a:buFont typeface="Arial" panose="020F0502020204030204" pitchFamily="34" charset="0"/>
              <a:buChar char="•"/>
            </a:pPr>
            <a:r>
              <a:rPr lang="en-GB" dirty="0">
                <a:cs typeface="Calibri" panose="020F0502020204030204"/>
              </a:rPr>
              <a:t>Employees who trust their leaders are less likely to seek other employment </a:t>
            </a:r>
          </a:p>
          <a:p>
            <a:pPr marL="0" indent="0">
              <a:buNone/>
            </a:pPr>
            <a:r>
              <a:rPr lang="en-GB" dirty="0">
                <a:cs typeface="Calibri" panose="020F0502020204030204"/>
              </a:rPr>
              <a:t>(</a:t>
            </a:r>
            <a:r>
              <a:rPr lang="en-GB" dirty="0" err="1">
                <a:cs typeface="Calibri" panose="020F0502020204030204"/>
              </a:rPr>
              <a:t>Ouslis</a:t>
            </a:r>
            <a:r>
              <a:rPr lang="en-GB" dirty="0">
                <a:cs typeface="Calibri" panose="020F0502020204030204"/>
              </a:rPr>
              <a:t>, 2018)</a:t>
            </a:r>
          </a:p>
        </p:txBody>
      </p:sp>
      <p:pic>
        <p:nvPicPr>
          <p:cNvPr id="8" name="Picture 8" descr="People in a meeting">
            <a:extLst>
              <a:ext uri="{FF2B5EF4-FFF2-40B4-BE49-F238E27FC236}">
                <a16:creationId xmlns:a16="http://schemas.microsoft.com/office/drawing/2014/main" id="{859FB6F5-783C-4E84-A485-EDCEF85EDB29}"/>
              </a:ext>
            </a:extLst>
          </p:cNvPr>
          <p:cNvPicPr>
            <a:picLocks noGrp="1" noChangeAspect="1"/>
          </p:cNvPicPr>
          <p:nvPr>
            <p:ph sz="half" idx="2"/>
          </p:nvPr>
        </p:nvPicPr>
        <p:blipFill>
          <a:blip r:embed="rId3"/>
          <a:stretch>
            <a:fillRect/>
          </a:stretch>
        </p:blipFill>
        <p:spPr>
          <a:xfrm>
            <a:off x="6516688" y="2448719"/>
            <a:ext cx="4638675" cy="3092450"/>
          </a:xfrm>
        </p:spPr>
      </p:pic>
    </p:spTree>
    <p:extLst>
      <p:ext uri="{BB962C8B-B14F-4D97-AF65-F5344CB8AC3E}">
        <p14:creationId xmlns:p14="http://schemas.microsoft.com/office/powerpoint/2010/main" val="2795330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BDF5-397E-4B63-9502-BFA8BD9ECBAF}"/>
              </a:ext>
            </a:extLst>
          </p:cNvPr>
          <p:cNvSpPr>
            <a:spLocks noGrp="1"/>
          </p:cNvSpPr>
          <p:nvPr>
            <p:ph type="title"/>
          </p:nvPr>
        </p:nvSpPr>
        <p:spPr>
          <a:xfrm>
            <a:off x="1097280" y="286603"/>
            <a:ext cx="10058400" cy="1450757"/>
          </a:xfrm>
        </p:spPr>
        <p:txBody>
          <a:bodyPr/>
          <a:lstStyle/>
          <a:p>
            <a:r>
              <a:rPr lang="en-US" dirty="0"/>
              <a:t>Leading in Complexity</a:t>
            </a:r>
          </a:p>
        </p:txBody>
      </p:sp>
      <p:sp>
        <p:nvSpPr>
          <p:cNvPr id="24" name="TextBox 23">
            <a:extLst>
              <a:ext uri="{FF2B5EF4-FFF2-40B4-BE49-F238E27FC236}">
                <a16:creationId xmlns:a16="http://schemas.microsoft.com/office/drawing/2014/main" id="{6E704E1F-6CDA-46BD-88BB-6A7265F88CCD}"/>
              </a:ext>
            </a:extLst>
          </p:cNvPr>
          <p:cNvSpPr txBox="1"/>
          <p:nvPr/>
        </p:nvSpPr>
        <p:spPr>
          <a:xfrm>
            <a:off x="1097280" y="2181004"/>
            <a:ext cx="10523221" cy="4247317"/>
          </a:xfrm>
          <a:prstGeom prst="rect">
            <a:avLst/>
          </a:prstGeom>
          <a:noFill/>
        </p:spPr>
        <p:txBody>
          <a:bodyPr wrap="square" rtlCol="0">
            <a:spAutoFit/>
          </a:bodyPr>
          <a:lstStyle/>
          <a:p>
            <a:r>
              <a:rPr lang="en-GB" dirty="0"/>
              <a:t>Unless otherwise established before COVID-19, building trustworthy leadership would be difficult within the pandemic circumstances, as an everchanging environment can effect the demands in business and commercial needs such as managing Furlough or redundancy demands. Unless effective communication is given to team, it could be damaging to the employer employee relationship. On the other hand if a trustworthy leadership approach was established before COVID-19 the management team could maintain the relationship and continue to remain “trustworthy” the employees. Overall this type of leadership could be useful through COVID-19 but easily damaged in uncertain circumstances and once damage it is hard to build back trust from team members. </a:t>
            </a:r>
          </a:p>
          <a:p>
            <a:endParaRPr lang="en-GB" dirty="0"/>
          </a:p>
          <a:p>
            <a:r>
              <a:rPr lang="en-GB" dirty="0"/>
              <a:t>Going forward trustworthy leadership should be the future forces for leaders after COVID-19 to build a stronger and trusting workforce. </a:t>
            </a:r>
          </a:p>
          <a:p>
            <a:endParaRPr lang="en-GB" dirty="0"/>
          </a:p>
          <a:p>
            <a:r>
              <a:rPr lang="en-GB" dirty="0"/>
              <a:t>SHRM (2021), (Brownlee, 2020)</a:t>
            </a:r>
          </a:p>
          <a:p>
            <a:endParaRPr lang="en-GB" dirty="0"/>
          </a:p>
          <a:p>
            <a:r>
              <a:rPr lang="en-GB" dirty="0"/>
              <a:t> </a:t>
            </a:r>
          </a:p>
        </p:txBody>
      </p:sp>
    </p:spTree>
    <p:extLst>
      <p:ext uri="{BB962C8B-B14F-4D97-AF65-F5344CB8AC3E}">
        <p14:creationId xmlns:p14="http://schemas.microsoft.com/office/powerpoint/2010/main" val="2956612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4E42C-2B5D-4037-AD45-0C89E167EDE7}"/>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kern="1200" spc="-50" baseline="0" dirty="0">
                <a:latin typeface="+mj-lt"/>
                <a:ea typeface="+mj-ea"/>
                <a:cs typeface="+mj-cs"/>
              </a:rPr>
              <a:t>References</a:t>
            </a:r>
          </a:p>
        </p:txBody>
      </p:sp>
      <p:sp>
        <p:nvSpPr>
          <p:cNvPr id="13" name="TextBox 12">
            <a:extLst>
              <a:ext uri="{FF2B5EF4-FFF2-40B4-BE49-F238E27FC236}">
                <a16:creationId xmlns:a16="http://schemas.microsoft.com/office/drawing/2014/main" id="{BEC56834-94C4-4FD2-A8E7-F40B81F2D089}"/>
              </a:ext>
            </a:extLst>
          </p:cNvPr>
          <p:cNvSpPr txBox="1"/>
          <p:nvPr/>
        </p:nvSpPr>
        <p:spPr>
          <a:xfrm>
            <a:off x="1188720" y="2047618"/>
            <a:ext cx="9966960" cy="4098001"/>
          </a:xfrm>
          <a:prstGeom prst="rect">
            <a:avLst/>
          </a:prstGeom>
        </p:spPr>
        <p:txBody>
          <a:bodyPr vert="horz" lIns="0" tIns="45720" rIns="0" bIns="45720" rtlCol="0" anchor="t">
            <a:normAutofit fontScale="77500" lnSpcReduction="20000"/>
          </a:bodyPr>
          <a:lstStyle/>
          <a:p>
            <a:pPr marL="285750" indent="-285750">
              <a:spcAft>
                <a:spcPts val="600"/>
              </a:spcAft>
              <a:buFont typeface="Calibri" panose="020F0502020204030204" pitchFamily="34" charset="0"/>
              <a:buChar char="•"/>
            </a:pPr>
            <a:r>
              <a:rPr lang="en-US" sz="2000" dirty="0">
                <a:solidFill>
                  <a:schemeClr val="tx1">
                    <a:lumMod val="75000"/>
                    <a:lumOff val="25000"/>
                  </a:schemeClr>
                </a:solidFill>
                <a:effectLst/>
              </a:rPr>
              <a:t>Carucci (2021). </a:t>
            </a:r>
            <a:r>
              <a:rPr lang="en-US" sz="2000" i="1" dirty="0">
                <a:solidFill>
                  <a:schemeClr val="tx1">
                    <a:lumMod val="75000"/>
                    <a:lumOff val="25000"/>
                  </a:schemeClr>
                </a:solidFill>
                <a:effectLst/>
              </a:rPr>
              <a:t>Build Your Reputation as a Trustworthy Leader</a:t>
            </a:r>
            <a:r>
              <a:rPr lang="en-US" sz="2000" dirty="0">
                <a:solidFill>
                  <a:schemeClr val="tx1">
                    <a:lumMod val="75000"/>
                    <a:lumOff val="25000"/>
                  </a:schemeClr>
                </a:solidFill>
                <a:effectLst/>
              </a:rPr>
              <a:t>. [online] Harvard Business Review. Available at: </a:t>
            </a:r>
            <a:r>
              <a:rPr lang="en-US" sz="2000" dirty="0">
                <a:solidFill>
                  <a:schemeClr val="tx1">
                    <a:lumMod val="75000"/>
                    <a:lumOff val="25000"/>
                  </a:schemeClr>
                </a:solidFill>
                <a:effectLst/>
                <a:hlinkClick r:id="rId2">
                  <a:extLst>
                    <a:ext uri="{A12FA001-AC4F-418D-AE19-62706E023703}">
                      <ahyp:hlinkClr xmlns:ahyp="http://schemas.microsoft.com/office/drawing/2018/hyperlinkcolor" val="tx"/>
                    </a:ext>
                  </a:extLst>
                </a:hlinkClick>
              </a:rPr>
              <a:t>https://hbr.org/2021/06/build-your-reputation-as-a-trustworthy-leader</a:t>
            </a:r>
            <a:r>
              <a:rPr lang="en-US" sz="2000" dirty="0">
                <a:solidFill>
                  <a:schemeClr val="tx1">
                    <a:lumMod val="75000"/>
                    <a:lumOff val="25000"/>
                  </a:schemeClr>
                </a:solidFill>
                <a:effectLst/>
              </a:rPr>
              <a:t>.</a:t>
            </a:r>
          </a:p>
          <a:p>
            <a:pPr marL="285750" indent="-285750">
              <a:spcAft>
                <a:spcPts val="600"/>
              </a:spcAft>
              <a:buFont typeface="Calibri" panose="020F0502020204030204" pitchFamily="34" charset="0"/>
              <a:buChar char="•"/>
            </a:pPr>
            <a:r>
              <a:rPr lang="en-US" sz="2000" dirty="0">
                <a:solidFill>
                  <a:schemeClr val="tx1">
                    <a:lumMod val="75000"/>
                    <a:lumOff val="25000"/>
                  </a:schemeClr>
                </a:solidFill>
                <a:effectLst/>
              </a:rPr>
              <a:t>CIPD (2014). Experiencing trustworthy leadership. [online] Available at: </a:t>
            </a:r>
            <a:r>
              <a:rPr lang="en-US" sz="2000" dirty="0">
                <a:solidFill>
                  <a:schemeClr val="tx1">
                    <a:lumMod val="75000"/>
                    <a:lumOff val="25000"/>
                  </a:schemeClr>
                </a:solidFill>
                <a:effectLst/>
                <a:hlinkClick r:id="rId3"/>
              </a:rPr>
              <a:t>https://www.cipd.co.uk/Images/experiencing-trustworthy-leadership_2014_tcm18-8841.pdf</a:t>
            </a:r>
            <a:r>
              <a:rPr lang="en-US" sz="2000" dirty="0">
                <a:solidFill>
                  <a:schemeClr val="tx1">
                    <a:lumMod val="75000"/>
                    <a:lumOff val="25000"/>
                  </a:schemeClr>
                </a:solidFill>
                <a:effectLst/>
              </a:rPr>
              <a:t>.</a:t>
            </a:r>
          </a:p>
          <a:p>
            <a:pPr marL="285750" indent="-285750">
              <a:spcAft>
                <a:spcPts val="600"/>
              </a:spcAft>
              <a:buFont typeface="Calibri" panose="020F0502020204030204" pitchFamily="34" charset="0"/>
              <a:buChar char="•"/>
            </a:pPr>
            <a:r>
              <a:rPr lang="en-US" sz="2000" dirty="0">
                <a:solidFill>
                  <a:schemeClr val="tx1">
                    <a:lumMod val="75000"/>
                    <a:lumOff val="25000"/>
                  </a:schemeClr>
                </a:solidFill>
              </a:rPr>
              <a:t>DIETZ, G. and HARTOG, D. (2006) Measuring trust inside </a:t>
            </a:r>
            <a:r>
              <a:rPr lang="en-US" sz="2000" dirty="0" err="1">
                <a:solidFill>
                  <a:schemeClr val="tx1">
                    <a:lumMod val="75000"/>
                    <a:lumOff val="25000"/>
                  </a:schemeClr>
                </a:solidFill>
              </a:rPr>
              <a:t>organisations</a:t>
            </a:r>
            <a:r>
              <a:rPr lang="en-US" sz="2000" dirty="0">
                <a:solidFill>
                  <a:schemeClr val="tx1">
                    <a:lumMod val="75000"/>
                    <a:lumOff val="25000"/>
                  </a:schemeClr>
                </a:solidFill>
              </a:rPr>
              <a:t>. Personnel Review. Vol 35, Issue 5. pp557–88.</a:t>
            </a:r>
          </a:p>
          <a:p>
            <a:pPr marL="285750" indent="-285750">
              <a:spcAft>
                <a:spcPts val="600"/>
              </a:spcAft>
              <a:buFont typeface="Calibri" panose="020F0502020204030204" pitchFamily="34" charset="0"/>
              <a:buChar char="•"/>
            </a:pPr>
            <a:r>
              <a:rPr lang="en-US" sz="2000" dirty="0">
                <a:solidFill>
                  <a:schemeClr val="tx1">
                    <a:lumMod val="75000"/>
                    <a:lumOff val="25000"/>
                  </a:schemeClr>
                </a:solidFill>
              </a:rPr>
              <a:t>MAYER, R.C., DAVIS, J.H. and SCHOORMAN, D. (1995) An integrative model of organizational trust. Academy of Management Review. Vol 20, No 3. pp709–34.</a:t>
            </a:r>
          </a:p>
          <a:p>
            <a:pPr marL="285750" indent="-285750">
              <a:spcAft>
                <a:spcPts val="600"/>
              </a:spcAft>
              <a:buFont typeface="Calibri" panose="020F0502020204030204" pitchFamily="34" charset="0"/>
              <a:buChar char="•"/>
            </a:pPr>
            <a:r>
              <a:rPr lang="en-US" sz="2000" dirty="0">
                <a:solidFill>
                  <a:schemeClr val="tx1">
                    <a:lumMod val="75000"/>
                    <a:lumOff val="25000"/>
                  </a:schemeClr>
                </a:solidFill>
              </a:rPr>
              <a:t>Folkman and Zenger (2019). The 3 Elements of Trust.</a:t>
            </a:r>
            <a:r>
              <a:rPr lang="en-GB" sz="2000" dirty="0">
                <a:solidFill>
                  <a:schemeClr val="tx1">
                    <a:lumMod val="75000"/>
                    <a:lumOff val="25000"/>
                  </a:schemeClr>
                </a:solidFill>
              </a:rPr>
              <a:t> [online] Harvard Business Review. Available at: </a:t>
            </a:r>
            <a:r>
              <a:rPr lang="en-GB" sz="2000" dirty="0">
                <a:solidFill>
                  <a:schemeClr val="tx1">
                    <a:lumMod val="75000"/>
                    <a:lumOff val="25000"/>
                  </a:schemeClr>
                </a:solidFill>
                <a:hlinkClick r:id="rId4"/>
              </a:rPr>
              <a:t>https://hbr.org/2019/02/the-3-elements-of-trust?utm_medium=email&amp;utm_source=newsletter_daily&amp;utm_campaign=mtod&amp;referral=00203</a:t>
            </a:r>
            <a:endParaRPr lang="en-GB" sz="2000" dirty="0">
              <a:solidFill>
                <a:schemeClr val="tx1">
                  <a:lumMod val="75000"/>
                  <a:lumOff val="25000"/>
                </a:schemeClr>
              </a:solidFill>
            </a:endParaRPr>
          </a:p>
          <a:p>
            <a:pPr marL="285750" indent="-285750">
              <a:spcAft>
                <a:spcPts val="600"/>
              </a:spcAft>
              <a:buFont typeface="Calibri" panose="020F0502020204030204" pitchFamily="34" charset="0"/>
              <a:buChar char="•"/>
            </a:pPr>
            <a:r>
              <a:rPr lang="en-GB" sz="2000" dirty="0" err="1"/>
              <a:t>Ouslis</a:t>
            </a:r>
            <a:r>
              <a:rPr lang="en-GB" sz="2000" dirty="0"/>
              <a:t>, N. (2018) Trust in Leadership – One Key Factor During Organizational Change, Available at: https://scienceforwork.com/blog/trust-in-leadership-change/ (Accessed 10th October 2021)</a:t>
            </a:r>
          </a:p>
          <a:p>
            <a:pPr marL="285750" indent="-285750">
              <a:spcAft>
                <a:spcPts val="600"/>
              </a:spcAft>
              <a:buFont typeface="Calibri" panose="020F0502020204030204" pitchFamily="34" charset="0"/>
              <a:buChar char="•"/>
            </a:pPr>
            <a:r>
              <a:rPr lang="en-GB" sz="2000" dirty="0">
                <a:solidFill>
                  <a:schemeClr val="tx1">
                    <a:lumMod val="75000"/>
                    <a:lumOff val="25000"/>
                  </a:schemeClr>
                </a:solidFill>
              </a:rPr>
              <a:t>SHRM (2021). Trust Is the New Leadership Test. [online] SHRM. Available at: </a:t>
            </a:r>
            <a:r>
              <a:rPr lang="en-GB" sz="2000" dirty="0">
                <a:solidFill>
                  <a:schemeClr val="tx1">
                    <a:lumMod val="75000"/>
                    <a:lumOff val="25000"/>
                  </a:schemeClr>
                </a:solidFill>
                <a:hlinkClick r:id="rId5"/>
              </a:rPr>
              <a:t>https://www.shrm.org/executive/resources/people-strategy-journal/winter2021/pages/feature-hope-hailey.aspx</a:t>
            </a:r>
            <a:r>
              <a:rPr lang="en-GB" sz="2000" dirty="0">
                <a:solidFill>
                  <a:schemeClr val="tx1">
                    <a:lumMod val="75000"/>
                    <a:lumOff val="25000"/>
                  </a:schemeClr>
                </a:solidFill>
              </a:rPr>
              <a:t>.</a:t>
            </a:r>
          </a:p>
          <a:p>
            <a:pPr marL="285750" indent="-285750">
              <a:spcAft>
                <a:spcPts val="600"/>
              </a:spcAft>
              <a:buFont typeface="Calibri" panose="020F0502020204030204" pitchFamily="34" charset="0"/>
              <a:buChar char="•"/>
            </a:pPr>
            <a:r>
              <a:rPr lang="en-GB" sz="2000" dirty="0">
                <a:solidFill>
                  <a:schemeClr val="tx1">
                    <a:lumMod val="75000"/>
                    <a:lumOff val="25000"/>
                  </a:schemeClr>
                </a:solidFill>
              </a:rPr>
              <a:t>Brownlee, D. (2020). 7 Leadership Traits For The Post COVID-19 Workplace. [online] Forbes. Available at: https://www.forbes.com/sites/danabrownlee/2020/05/07/7-leadership-traits-for-the-post-covid-19-workplace/?sh=39765eb42d4d [Accessed 10 Oct. 2021].</a:t>
            </a:r>
            <a:endParaRPr lang="en-US" sz="2000" dirty="0">
              <a:solidFill>
                <a:schemeClr val="tx1">
                  <a:lumMod val="75000"/>
                  <a:lumOff val="25000"/>
                </a:schemeClr>
              </a:solidFill>
            </a:endParaRPr>
          </a:p>
          <a:p>
            <a:pPr marL="285750" indent="-285750">
              <a:spcAft>
                <a:spcPts val="600"/>
              </a:spcAft>
              <a:buFont typeface="Calibri" panose="020F0502020204030204" pitchFamily="34" charset="0"/>
              <a:buChar char="•"/>
            </a:pPr>
            <a:endParaRPr lang="en-US" sz="2000" dirty="0">
              <a:solidFill>
                <a:schemeClr val="tx1">
                  <a:lumMod val="75000"/>
                  <a:lumOff val="25000"/>
                </a:schemeClr>
              </a:solidFill>
              <a:effectLst/>
              <a:cs typeface="Calibri"/>
            </a:endParaRPr>
          </a:p>
        </p:txBody>
      </p:sp>
      <p:sp>
        <p:nvSpPr>
          <p:cNvPr id="18" name="Footer Placeholder 3">
            <a:extLst>
              <a:ext uri="{FF2B5EF4-FFF2-40B4-BE49-F238E27FC236}">
                <a16:creationId xmlns:a16="http://schemas.microsoft.com/office/drawing/2014/main" id="{D68B51F8-82DE-4DBD-BBEE-160072F2C3BC}"/>
              </a:ext>
            </a:extLst>
          </p:cNvPr>
          <p:cNvSpPr>
            <a:spLocks noGrp="1"/>
          </p:cNvSpPr>
          <p:nvPr>
            <p:ph type="ftr" sz="quarter" idx="11"/>
          </p:nvPr>
        </p:nvSpPr>
        <p:spPr>
          <a:xfrm>
            <a:off x="1097279" y="6446838"/>
            <a:ext cx="6818262" cy="365125"/>
          </a:xfrm>
        </p:spPr>
        <p:txBody>
          <a:bodyPr/>
          <a:lstStyle/>
          <a:p>
            <a:pPr>
              <a:spcAft>
                <a:spcPts val="600"/>
              </a:spcAft>
            </a:pPr>
            <a:r>
              <a:rPr lang="en-US" dirty="0"/>
              <a:t>Sample Footer Text</a:t>
            </a:r>
          </a:p>
        </p:txBody>
      </p:sp>
      <p:sp>
        <p:nvSpPr>
          <p:cNvPr id="20" name="Date Placeholder 4">
            <a:extLst>
              <a:ext uri="{FF2B5EF4-FFF2-40B4-BE49-F238E27FC236}">
                <a16:creationId xmlns:a16="http://schemas.microsoft.com/office/drawing/2014/main" id="{0C1512EB-D0BD-4A48-BA95-F1ADCCD5D3A5}"/>
              </a:ext>
            </a:extLst>
          </p:cNvPr>
          <p:cNvSpPr>
            <a:spLocks noGrp="1"/>
          </p:cNvSpPr>
          <p:nvPr>
            <p:ph type="dt" sz="half" idx="10"/>
          </p:nvPr>
        </p:nvSpPr>
        <p:spPr>
          <a:xfrm>
            <a:off x="8218426" y="6446838"/>
            <a:ext cx="2584850" cy="365125"/>
          </a:xfrm>
        </p:spPr>
        <p:txBody>
          <a:bodyPr/>
          <a:lstStyle/>
          <a:p>
            <a:pPr>
              <a:spcAft>
                <a:spcPts val="600"/>
              </a:spcAft>
            </a:pPr>
            <a:r>
              <a:rPr lang="en-US"/>
              <a:t>20XX</a:t>
            </a:r>
          </a:p>
        </p:txBody>
      </p:sp>
      <p:sp>
        <p:nvSpPr>
          <p:cNvPr id="22" name="Slide Number Placeholder 5">
            <a:extLst>
              <a:ext uri="{FF2B5EF4-FFF2-40B4-BE49-F238E27FC236}">
                <a16:creationId xmlns:a16="http://schemas.microsoft.com/office/drawing/2014/main" id="{83D7D6B6-5585-4A9F-8E36-E72BAE235695}"/>
              </a:ext>
            </a:extLst>
          </p:cNvPr>
          <p:cNvSpPr>
            <a:spLocks noGrp="1"/>
          </p:cNvSpPr>
          <p:nvPr>
            <p:ph type="sldNum" sz="quarter" idx="12"/>
          </p:nvPr>
        </p:nvSpPr>
        <p:spPr>
          <a:xfrm>
            <a:off x="10993582" y="6446838"/>
            <a:ext cx="780010" cy="365125"/>
          </a:xfrm>
        </p:spPr>
        <p:txBody>
          <a:bodyPr/>
          <a:lstStyle/>
          <a:p>
            <a:pPr>
              <a:spcAft>
                <a:spcPts val="600"/>
              </a:spcAft>
            </a:pPr>
            <a:fld id="{3A98EE3D-8CD1-4C3F-BD1C-C98C9596463C}" type="slidenum">
              <a:rPr lang="en-US" dirty="0" smtClean="0"/>
              <a:pPr>
                <a:spcAft>
                  <a:spcPts val="600"/>
                </a:spcAft>
              </a:pPr>
              <a:t>9</a:t>
            </a:fld>
            <a:endParaRPr lang="en-US" dirty="0"/>
          </a:p>
        </p:txBody>
      </p:sp>
    </p:spTree>
    <p:extLst>
      <p:ext uri="{BB962C8B-B14F-4D97-AF65-F5344CB8AC3E}">
        <p14:creationId xmlns:p14="http://schemas.microsoft.com/office/powerpoint/2010/main" val="1211995302"/>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_Win32_JB_SL_v2.potx" id="{2FF4D238-6E02-4AF5-A7F8-E0CA002E79A6}" vid="{1CA406FA-5E6E-436F-98F0-C190AE288A7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92c24619-d6d5-42cf-b618-23d930ad9f2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9" ma:contentTypeDescription="Create a new document." ma:contentTypeScope="" ma:versionID="008f53ccc33a0b7e06fd73243743ba1a">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69c096cbbdcc75e2973648be4f3e75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E4B1648-C213-44D3-9464-4287A4D41EE0}">
  <ds:schemaRefs>
    <ds:schemaRef ds:uri="http://schemas.microsoft.com/sharepoint/v3"/>
    <ds:schemaRef ds:uri="http://schemas.microsoft.com/office/2006/documentManagement/types"/>
    <ds:schemaRef ds:uri="http://purl.org/dc/elements/1.1/"/>
    <ds:schemaRef ds:uri="http://purl.org/dc/dcmitype/"/>
    <ds:schemaRef ds:uri="http://purl.org/dc/terms/"/>
    <ds:schemaRef ds:uri="16c05727-aa75-4e4a-9b5f-8a80a1165891"/>
    <ds:schemaRef ds:uri="http://schemas.microsoft.com/office/infopath/2007/PartnerControls"/>
    <ds:schemaRef ds:uri="http://schemas.openxmlformats.org/package/2006/metadata/core-properties"/>
    <ds:schemaRef ds:uri="http://www.w3.org/XML/1998/namespace"/>
    <ds:schemaRef ds:uri="230e9df3-be65-4c73-a93b-d1236ebd677e"/>
    <ds:schemaRef ds:uri="71af3243-3dd4-4a8d-8c0d-dd76da1f02a5"/>
    <ds:schemaRef ds:uri="http://schemas.microsoft.com/office/2006/metadata/properties"/>
    <ds:schemaRef ds:uri="92c24619-d6d5-42cf-b618-23d930ad9f20"/>
  </ds:schemaRefs>
</ds:datastoreItem>
</file>

<file path=customXml/itemProps2.xml><?xml version="1.0" encoding="utf-8"?>
<ds:datastoreItem xmlns:ds="http://schemas.openxmlformats.org/officeDocument/2006/customXml" ds:itemID="{296B531D-03AC-47F6-A16F-C6773C191BBB}">
  <ds:schemaRefs>
    <ds:schemaRef ds:uri="http://schemas.microsoft.com/sharepoint/v3/contenttype/forms"/>
  </ds:schemaRefs>
</ds:datastoreItem>
</file>

<file path=customXml/itemProps3.xml><?xml version="1.0" encoding="utf-8"?>
<ds:datastoreItem xmlns:ds="http://schemas.openxmlformats.org/officeDocument/2006/customXml" ds:itemID="{EF641665-322C-4D2A-B039-52CA52E206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Retrospect design</Template>
  <TotalTime>341</TotalTime>
  <Words>1021</Words>
  <Application>Microsoft Office PowerPoint</Application>
  <PresentationFormat>Widescreen</PresentationFormat>
  <Paragraphs>78</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Segoe UI</vt:lpstr>
      <vt:lpstr>RetrospectVTI</vt:lpstr>
      <vt:lpstr>Trustworthy Leadership</vt:lpstr>
      <vt:lpstr>What is Trustworthy Leadership? </vt:lpstr>
      <vt:lpstr>How does a leader earn trust?</vt:lpstr>
      <vt:lpstr>PowerPoint Presentation</vt:lpstr>
      <vt:lpstr>3 Traits of Trustworthy Leaders</vt:lpstr>
      <vt:lpstr>Pillars of Trust </vt:lpstr>
      <vt:lpstr>Benefits of Trustworthy Leadership</vt:lpstr>
      <vt:lpstr>Leading in Complexity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Trustworthy Leadership</dc:title>
  <dc:creator>Dionne Stacey</dc:creator>
  <cp:lastModifiedBy>Maggie Inman</cp:lastModifiedBy>
  <cp:revision>114</cp:revision>
  <dcterms:created xsi:type="dcterms:W3CDTF">2021-10-09T17:55:38Z</dcterms:created>
  <dcterms:modified xsi:type="dcterms:W3CDTF">2021-10-22T18:58:58Z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