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18"/>
  </p:notesMasterIdLst>
  <p:handoutMasterIdLst>
    <p:handoutMasterId r:id="rId19"/>
  </p:handoutMasterIdLst>
  <p:sldIdLst>
    <p:sldId id="256" r:id="rId2"/>
    <p:sldId id="257" r:id="rId3"/>
    <p:sldId id="262" r:id="rId4"/>
    <p:sldId id="266" r:id="rId5"/>
    <p:sldId id="269" r:id="rId6"/>
    <p:sldId id="270" r:id="rId7"/>
    <p:sldId id="271" r:id="rId8"/>
    <p:sldId id="267" r:id="rId9"/>
    <p:sldId id="258" r:id="rId10"/>
    <p:sldId id="259" r:id="rId11"/>
    <p:sldId id="273" r:id="rId12"/>
    <p:sldId id="263" r:id="rId13"/>
    <p:sldId id="274" r:id="rId14"/>
    <p:sldId id="268" r:id="rId15"/>
    <p:sldId id="272" r:id="rId16"/>
    <p:sldId id="275" r:id="rId17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87" d="100"/>
          <a:sy n="87" d="100"/>
        </p:scale>
        <p:origin x="-1038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24" d="100"/>
        <a:sy n="124" d="100"/>
      </p:scale>
      <p:origin x="0" y="1624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1723598-BB48-4B50-9D60-80818AE82E1D}" type="datetimeFigureOut">
              <a:rPr lang="en-GB" smtClean="0"/>
              <a:t>21/02/2012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B79751D-900D-4433-BBF8-87DF67FD6216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4809DC4-26A6-764B-8B35-E67DA83947D5}" type="datetimeFigureOut">
              <a:rPr lang="en-US" smtClean="0"/>
              <a:pPr/>
              <a:t>2/21/2012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FC1EAC3-930C-624E-AD45-B6794A2F5057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167701497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1EAC3-930C-624E-AD45-B6794A2F5057}" type="slidenum">
              <a:rPr lang="en-US" smtClean="0"/>
              <a:pPr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426225573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Money is a functional medium of exchange that exists only for that purpose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1EAC3-930C-624E-AD45-B6794A2F5057}" type="slidenum">
              <a:rPr lang="en-US" smtClean="0"/>
              <a:pPr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213323393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1EAC3-930C-624E-AD45-B6794A2F5057}" type="slidenum">
              <a:rPr lang="en-US" smtClean="0"/>
              <a:pPr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280855818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025233-CA94-2345-9A4E-FCC06F3B16D5}" type="datetimeFigureOut">
              <a:rPr lang="en-US" smtClean="0"/>
              <a:pPr/>
              <a:t>2/21/2012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0E8195-E88D-684D-BF9C-7AD6C649C67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27020199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025233-CA94-2345-9A4E-FCC06F3B16D5}" type="datetimeFigureOut">
              <a:rPr lang="en-US" smtClean="0"/>
              <a:pPr/>
              <a:t>2/21/2012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0E8195-E88D-684D-BF9C-7AD6C649C67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22759333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025233-CA94-2345-9A4E-FCC06F3B16D5}" type="datetimeFigureOut">
              <a:rPr lang="en-US" smtClean="0"/>
              <a:pPr/>
              <a:t>2/21/2012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0E8195-E88D-684D-BF9C-7AD6C649C67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17989526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025233-CA94-2345-9A4E-FCC06F3B16D5}" type="datetimeFigureOut">
              <a:rPr lang="en-US" smtClean="0"/>
              <a:pPr/>
              <a:t>2/21/2012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0E8195-E88D-684D-BF9C-7AD6C649C67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10343016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025233-CA94-2345-9A4E-FCC06F3B16D5}" type="datetimeFigureOut">
              <a:rPr lang="en-US" smtClean="0"/>
              <a:pPr/>
              <a:t>2/21/2012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0E8195-E88D-684D-BF9C-7AD6C649C67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14179409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025233-CA94-2345-9A4E-FCC06F3B16D5}" type="datetimeFigureOut">
              <a:rPr lang="en-US" smtClean="0"/>
              <a:pPr/>
              <a:t>2/21/2012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0E8195-E88D-684D-BF9C-7AD6C649C67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6560677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025233-CA94-2345-9A4E-FCC06F3B16D5}" type="datetimeFigureOut">
              <a:rPr lang="en-US" smtClean="0"/>
              <a:pPr/>
              <a:t>2/21/2012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0E8195-E88D-684D-BF9C-7AD6C649C67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12491287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025233-CA94-2345-9A4E-FCC06F3B16D5}" type="datetimeFigureOut">
              <a:rPr lang="en-US" smtClean="0"/>
              <a:pPr/>
              <a:t>2/21/2012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0E8195-E88D-684D-BF9C-7AD6C649C67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27301161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025233-CA94-2345-9A4E-FCC06F3B16D5}" type="datetimeFigureOut">
              <a:rPr lang="en-US" smtClean="0"/>
              <a:pPr/>
              <a:t>2/21/2012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0E8195-E88D-684D-BF9C-7AD6C649C67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5065745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025233-CA94-2345-9A4E-FCC06F3B16D5}" type="datetimeFigureOut">
              <a:rPr lang="en-US" smtClean="0"/>
              <a:pPr/>
              <a:t>2/21/2012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0E8195-E88D-684D-BF9C-7AD6C649C67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29494982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025233-CA94-2345-9A4E-FCC06F3B16D5}" type="datetimeFigureOut">
              <a:rPr lang="en-US" smtClean="0"/>
              <a:pPr/>
              <a:t>2/21/2012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0E8195-E88D-684D-BF9C-7AD6C649C67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14279412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7025233-CA94-2345-9A4E-FCC06F3B16D5}" type="datetimeFigureOut">
              <a:rPr lang="en-US" smtClean="0"/>
              <a:pPr/>
              <a:t>2/21/2012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A0E8195-E88D-684D-BF9C-7AD6C649C67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255771123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82625"/>
            <a:ext cx="7772400" cy="1470025"/>
          </a:xfrm>
        </p:spPr>
        <p:txBody>
          <a:bodyPr/>
          <a:lstStyle/>
          <a:p>
            <a:r>
              <a:rPr lang="en-US" dirty="0" smtClean="0"/>
              <a:t>Resource? Thing?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1854200"/>
            <a:ext cx="6400800" cy="1752600"/>
          </a:xfrm>
        </p:spPr>
        <p:txBody>
          <a:bodyPr/>
          <a:lstStyle/>
          <a:p>
            <a:r>
              <a:rPr lang="en-US" dirty="0" smtClean="0"/>
              <a:t>The value of moving things around</a:t>
            </a:r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57400" y="2616994"/>
            <a:ext cx="5029200" cy="33647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704292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Today’s class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Resources</a:t>
            </a:r>
          </a:p>
          <a:p>
            <a:r>
              <a:rPr lang="en-US" dirty="0" smtClean="0"/>
              <a:t>Things </a:t>
            </a:r>
          </a:p>
          <a:p>
            <a:r>
              <a:rPr lang="en-US" dirty="0" smtClean="0"/>
              <a:t>Moving things</a:t>
            </a:r>
            <a:r>
              <a:rPr lang="en-US" dirty="0"/>
              <a:t> </a:t>
            </a:r>
            <a:r>
              <a:rPr lang="en-US" dirty="0" smtClean="0"/>
              <a:t>- Exchange</a:t>
            </a:r>
            <a:endParaRPr lang="en-US" dirty="0"/>
          </a:p>
          <a:p>
            <a:pPr lvl="1"/>
            <a:r>
              <a:rPr lang="en-US" dirty="0"/>
              <a:t>Money</a:t>
            </a:r>
          </a:p>
          <a:p>
            <a:pPr lvl="1"/>
            <a:r>
              <a:rPr lang="en-US" dirty="0"/>
              <a:t>Gifts</a:t>
            </a:r>
          </a:p>
          <a:p>
            <a:pPr lvl="1"/>
            <a:r>
              <a:rPr lang="en-US" dirty="0" err="1"/>
              <a:t>Mauss</a:t>
            </a:r>
            <a:endParaRPr lang="en-US" dirty="0"/>
          </a:p>
          <a:p>
            <a:endParaRPr lang="en-US" dirty="0" smtClean="0"/>
          </a:p>
          <a:p>
            <a:endParaRPr lang="en-US" dirty="0"/>
          </a:p>
        </p:txBody>
      </p:sp>
      <p:pic>
        <p:nvPicPr>
          <p:cNvPr id="9" name="Content Placeholder 8"/>
          <p:cNvPicPr>
            <a:picLocks noGrp="1" noChangeAspect="1"/>
          </p:cNvPicPr>
          <p:nvPr>
            <p:ph sz="half" idx="2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xmlns="" val="38277908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What is a resource?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 smtClean="0"/>
              <a:t>Things that we use and (we think) we need</a:t>
            </a:r>
          </a:p>
          <a:p>
            <a:pPr lvl="1"/>
            <a:r>
              <a:rPr lang="en-US" dirty="0" smtClean="0"/>
              <a:t>Objects</a:t>
            </a:r>
          </a:p>
          <a:p>
            <a:pPr lvl="1"/>
            <a:r>
              <a:rPr lang="en-US" dirty="0" smtClean="0"/>
              <a:t>Services  </a:t>
            </a:r>
          </a:p>
          <a:p>
            <a:endParaRPr lang="en-US" dirty="0"/>
          </a:p>
          <a:p>
            <a:r>
              <a:rPr lang="en-US" dirty="0" err="1" smtClean="0"/>
              <a:t>Sahlin’s</a:t>
            </a:r>
            <a:r>
              <a:rPr lang="en-US" dirty="0" smtClean="0"/>
              <a:t> paradox:</a:t>
            </a:r>
          </a:p>
          <a:p>
            <a:pPr lvl="1"/>
            <a:r>
              <a:rPr lang="en-US" dirty="0" smtClean="0"/>
              <a:t>Gather/hunters have surplus but west is impoverished</a:t>
            </a:r>
          </a:p>
          <a:p>
            <a:r>
              <a:rPr lang="en-US" dirty="0" smtClean="0"/>
              <a:t>Is choice ‘the problem’?</a:t>
            </a:r>
            <a:endParaRPr lang="en-US" dirty="0"/>
          </a:p>
        </p:txBody>
      </p:sp>
      <p:pic>
        <p:nvPicPr>
          <p:cNvPr id="8" name="Content Placeholder 6"/>
          <p:cNvPicPr>
            <a:picLocks noGrp="1" noChangeAspect="1"/>
          </p:cNvPicPr>
          <p:nvPr>
            <p:ph sz="half" idx="2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xmlns="" val="35175009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Subsistence and consumption methods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dirty="0" smtClean="0"/>
              <a:t>Find</a:t>
            </a:r>
          </a:p>
          <a:p>
            <a:r>
              <a:rPr lang="en-US" dirty="0" smtClean="0"/>
              <a:t>Share </a:t>
            </a:r>
          </a:p>
          <a:p>
            <a:r>
              <a:rPr lang="en-US" dirty="0" smtClean="0"/>
              <a:t>Create (farm, factory, art, ideas)</a:t>
            </a:r>
          </a:p>
          <a:p>
            <a:r>
              <a:rPr lang="en-US" dirty="0" smtClean="0"/>
              <a:t>Store (</a:t>
            </a:r>
            <a:r>
              <a:rPr lang="en-US" dirty="0" err="1" smtClean="0"/>
              <a:t>inc</a:t>
            </a:r>
            <a:r>
              <a:rPr lang="en-US" dirty="0" smtClean="0"/>
              <a:t> value)</a:t>
            </a:r>
          </a:p>
          <a:p>
            <a:r>
              <a:rPr lang="en-US" dirty="0" smtClean="0"/>
              <a:t>Exchange </a:t>
            </a:r>
            <a:endParaRPr lang="en-US" dirty="0" smtClean="0"/>
          </a:p>
          <a:p>
            <a:r>
              <a:rPr lang="en-US" smtClean="0"/>
              <a:t>Purchase</a:t>
            </a:r>
            <a:endParaRPr lang="en-US" dirty="0"/>
          </a:p>
        </p:txBody>
      </p:sp>
      <p:pic>
        <p:nvPicPr>
          <p:cNvPr id="13" name="Content Placeholder 12"/>
          <p:cNvPicPr>
            <a:picLocks noGrp="1" noChangeAspect="1"/>
          </p:cNvPicPr>
          <p:nvPr>
            <p:ph sz="half" idx="2"/>
          </p:nvPr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>
          <a:xfrm>
            <a:off x="4648200" y="1612900"/>
            <a:ext cx="4038600" cy="4525963"/>
          </a:xfrm>
        </p:spPr>
      </p:pic>
    </p:spTree>
    <p:extLst>
      <p:ext uri="{BB962C8B-B14F-4D97-AF65-F5344CB8AC3E}">
        <p14:creationId xmlns:p14="http://schemas.microsoft.com/office/powerpoint/2010/main" xmlns="" val="2648819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Moving things creates value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US" dirty="0" err="1" smtClean="0"/>
              <a:t>Appadurai</a:t>
            </a:r>
            <a:r>
              <a:rPr lang="en-US" dirty="0" smtClean="0"/>
              <a:t> – exchange embeds value into things which means things have social lives.</a:t>
            </a:r>
          </a:p>
          <a:p>
            <a:r>
              <a:rPr lang="en-US" dirty="0" smtClean="0"/>
              <a:t>‘social life’ means</a:t>
            </a:r>
          </a:p>
          <a:p>
            <a:pPr lvl="1"/>
            <a:r>
              <a:rPr lang="en-US" dirty="0" smtClean="0"/>
              <a:t>Humans and things interact</a:t>
            </a:r>
          </a:p>
          <a:p>
            <a:pPr lvl="1"/>
            <a:r>
              <a:rPr lang="en-US" dirty="0" smtClean="0"/>
              <a:t>That the interaction creates reactions</a:t>
            </a:r>
          </a:p>
          <a:p>
            <a:pPr marL="0" indent="0">
              <a:buNone/>
            </a:pPr>
            <a:r>
              <a:rPr lang="en-US" sz="2400" dirty="0" smtClean="0"/>
              <a:t>(1986. </a:t>
            </a:r>
            <a:r>
              <a:rPr lang="en-US" sz="2400" i="1" dirty="0" smtClean="0"/>
              <a:t>The social life of things</a:t>
            </a:r>
            <a:r>
              <a:rPr lang="en-US" sz="2400" dirty="0" smtClean="0"/>
              <a:t>)</a:t>
            </a:r>
            <a:endParaRPr lang="en-US" sz="2400" dirty="0"/>
          </a:p>
        </p:txBody>
      </p:sp>
      <p:pic>
        <p:nvPicPr>
          <p:cNvPr id="15" name="Content Placeholder 14"/>
          <p:cNvPicPr>
            <a:picLocks noGrp="1" noChangeAspect="1"/>
          </p:cNvPicPr>
          <p:nvPr>
            <p:ph sz="half" idx="2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xmlns="" val="27225044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T</a:t>
            </a:r>
            <a:r>
              <a:rPr lang="en-US" dirty="0" smtClean="0"/>
              <a:t>o determine how things </a:t>
            </a:r>
            <a:br>
              <a:rPr lang="en-US" dirty="0" smtClean="0"/>
            </a:br>
            <a:r>
              <a:rPr lang="en-US" dirty="0" smtClean="0"/>
              <a:t>have social lives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dirty="0" smtClean="0"/>
              <a:t>Note the ascribed value of the thing</a:t>
            </a:r>
          </a:p>
          <a:p>
            <a:r>
              <a:rPr lang="en-US" dirty="0" smtClean="0"/>
              <a:t>Question how the thing has </a:t>
            </a:r>
            <a:r>
              <a:rPr lang="en-US" dirty="0"/>
              <a:t>c</a:t>
            </a:r>
            <a:r>
              <a:rPr lang="en-US" dirty="0" smtClean="0"/>
              <a:t>ome to be thus valued</a:t>
            </a:r>
          </a:p>
          <a:p>
            <a:r>
              <a:rPr lang="en-US" dirty="0" smtClean="0"/>
              <a:t>How the value affects relationships ecologically</a:t>
            </a:r>
            <a:endParaRPr lang="en-US" dirty="0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2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xmlns="" val="9533692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Other ideas to note…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724941"/>
          </a:xfrm>
        </p:spPr>
        <p:txBody>
          <a:bodyPr>
            <a:normAutofit lnSpcReduction="10000"/>
          </a:bodyPr>
          <a:lstStyle/>
          <a:p>
            <a:r>
              <a:rPr lang="en-US" dirty="0" err="1" smtClean="0"/>
              <a:t>Gell</a:t>
            </a:r>
            <a:r>
              <a:rPr lang="en-US" dirty="0" smtClean="0"/>
              <a:t>, A. </a:t>
            </a:r>
            <a:r>
              <a:rPr lang="en-US" dirty="0"/>
              <a:t>O</a:t>
            </a:r>
            <a:r>
              <a:rPr lang="en-US" dirty="0" smtClean="0"/>
              <a:t>bjects created for sensory effect means objects are given agency.</a:t>
            </a:r>
          </a:p>
          <a:p>
            <a:pPr marL="0" indent="0">
              <a:buNone/>
            </a:pPr>
            <a:r>
              <a:rPr lang="en-US" sz="1800" dirty="0" smtClean="0"/>
              <a:t>	1994</a:t>
            </a:r>
            <a:r>
              <a:rPr lang="en-US" sz="1800" i="1" dirty="0" smtClean="0"/>
              <a:t>. Anthropology, art and 	aesthetics</a:t>
            </a:r>
          </a:p>
          <a:p>
            <a:r>
              <a:rPr lang="en-US" dirty="0" err="1" smtClean="0"/>
              <a:t>Mauss</a:t>
            </a:r>
            <a:r>
              <a:rPr lang="en-US" dirty="0" smtClean="0"/>
              <a:t>, M. All giving is interested</a:t>
            </a:r>
          </a:p>
          <a:p>
            <a:pPr marL="0" indent="0">
              <a:buNone/>
            </a:pPr>
            <a:r>
              <a:rPr lang="en-US" sz="1800" dirty="0" smtClean="0"/>
              <a:t>	1923. </a:t>
            </a:r>
            <a:r>
              <a:rPr lang="en-US" sz="1800" i="1" dirty="0" smtClean="0"/>
              <a:t>The gift</a:t>
            </a:r>
          </a:p>
          <a:p>
            <a:r>
              <a:rPr lang="en-US" dirty="0" err="1" smtClean="0"/>
              <a:t>Kopytoff</a:t>
            </a:r>
            <a:r>
              <a:rPr lang="en-US" dirty="0" smtClean="0"/>
              <a:t>, I. </a:t>
            </a:r>
            <a:r>
              <a:rPr lang="en-US" dirty="0"/>
              <a:t>T</a:t>
            </a:r>
            <a:r>
              <a:rPr lang="en-US" dirty="0" smtClean="0"/>
              <a:t>hings have a cultural biography</a:t>
            </a:r>
          </a:p>
          <a:p>
            <a:pPr marL="0" indent="0">
              <a:buNone/>
            </a:pPr>
            <a:r>
              <a:rPr lang="en-US" sz="1800" dirty="0" smtClean="0"/>
              <a:t>	1986. </a:t>
            </a:r>
            <a:r>
              <a:rPr lang="en-US" sz="1800" i="1" dirty="0" smtClean="0"/>
              <a:t>The social life of things</a:t>
            </a:r>
            <a:endParaRPr lang="en-US" sz="1800" i="1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>
          <a:xfrm>
            <a:off x="4648200" y="1615499"/>
            <a:ext cx="4038600" cy="4525963"/>
          </a:xfrm>
        </p:spPr>
      </p:pic>
    </p:spTree>
    <p:extLst>
      <p:ext uri="{BB962C8B-B14F-4D97-AF65-F5344CB8AC3E}">
        <p14:creationId xmlns:p14="http://schemas.microsoft.com/office/powerpoint/2010/main" xmlns="" val="42577158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Exchange mechanisms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dirty="0" smtClean="0"/>
              <a:t>Give</a:t>
            </a:r>
          </a:p>
          <a:p>
            <a:pPr lvl="1"/>
            <a:r>
              <a:rPr lang="en-US" dirty="0" smtClean="0"/>
              <a:t>reciprocity</a:t>
            </a:r>
          </a:p>
          <a:p>
            <a:r>
              <a:rPr lang="en-US" dirty="0" smtClean="0"/>
              <a:t>Barter</a:t>
            </a:r>
          </a:p>
          <a:p>
            <a:pPr lvl="1"/>
            <a:r>
              <a:rPr lang="en-US" dirty="0" smtClean="0"/>
              <a:t>Direct exchange </a:t>
            </a:r>
          </a:p>
          <a:p>
            <a:r>
              <a:rPr lang="en-US" dirty="0" smtClean="0"/>
              <a:t>Sell </a:t>
            </a:r>
          </a:p>
          <a:p>
            <a:pPr lvl="1"/>
            <a:r>
              <a:rPr lang="en-US" dirty="0" smtClean="0"/>
              <a:t>Indirect, symbolic exchange</a:t>
            </a:r>
            <a:endParaRPr lang="en-US" dirty="0"/>
          </a:p>
        </p:txBody>
      </p:sp>
      <p:pic>
        <p:nvPicPr>
          <p:cNvPr id="9" name="Content Placeholder 8"/>
          <p:cNvPicPr>
            <a:picLocks noGrp="1" noChangeAspect="1"/>
          </p:cNvPicPr>
          <p:nvPr>
            <p:ph sz="half" idx="2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xmlns="" val="35051732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What is money? 2 kinds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General purpose currency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lvl="1" indent="0">
              <a:buNone/>
            </a:pPr>
            <a:r>
              <a:rPr lang="en-US" dirty="0" smtClean="0"/>
              <a:t> Indirect</a:t>
            </a:r>
            <a:r>
              <a:rPr lang="en-US" dirty="0"/>
              <a:t>, symbolic </a:t>
            </a:r>
            <a:r>
              <a:rPr lang="en-US" dirty="0" smtClean="0"/>
              <a:t>exchange</a:t>
            </a:r>
          </a:p>
          <a:p>
            <a:pPr marL="0" lvl="1" indent="0">
              <a:buNone/>
            </a:pPr>
            <a:endParaRPr lang="en-US" dirty="0" smtClean="0"/>
          </a:p>
          <a:p>
            <a:r>
              <a:rPr lang="en-US" dirty="0" smtClean="0"/>
              <a:t>Divisible</a:t>
            </a:r>
          </a:p>
          <a:p>
            <a:r>
              <a:rPr lang="en-US" dirty="0" smtClean="0"/>
              <a:t>Portable</a:t>
            </a:r>
          </a:p>
          <a:p>
            <a:r>
              <a:rPr lang="en-US" dirty="0" smtClean="0"/>
              <a:t>Fungible (exchangeable)</a:t>
            </a:r>
          </a:p>
          <a:p>
            <a:r>
              <a:rPr lang="en-US" dirty="0" smtClean="0"/>
              <a:t>Storable </a:t>
            </a:r>
          </a:p>
          <a:p>
            <a:endParaRPr lang="en-US" dirty="0"/>
          </a:p>
          <a:p>
            <a:r>
              <a:rPr lang="en-US" dirty="0" smtClean="0"/>
              <a:t>Key point: </a:t>
            </a:r>
            <a:r>
              <a:rPr lang="en-US" dirty="0" smtClean="0">
                <a:solidFill>
                  <a:srgbClr val="FFFF00"/>
                </a:solidFill>
              </a:rPr>
              <a:t>it can buy anything that is for sale</a:t>
            </a:r>
            <a:endParaRPr lang="en-US" dirty="0">
              <a:solidFill>
                <a:srgbClr val="FFFF00"/>
              </a:solidFill>
            </a:endParaRPr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US" dirty="0" smtClean="0"/>
              <a:t>Special purpose currency</a:t>
            </a:r>
            <a:endParaRPr lang="en-US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pPr marL="0" lvl="1" indent="0">
              <a:buNone/>
            </a:pPr>
            <a:r>
              <a:rPr lang="en-US" dirty="0"/>
              <a:t> </a:t>
            </a:r>
            <a:r>
              <a:rPr lang="en-US" dirty="0" smtClean="0"/>
              <a:t>Direct </a:t>
            </a:r>
            <a:r>
              <a:rPr lang="en-US" dirty="0"/>
              <a:t>exchange </a:t>
            </a:r>
            <a:endParaRPr lang="en-US" dirty="0" smtClean="0"/>
          </a:p>
          <a:p>
            <a:pPr marL="0" lvl="1" indent="0">
              <a:buNone/>
            </a:pPr>
            <a:endParaRPr lang="en-US" dirty="0" smtClean="0"/>
          </a:p>
          <a:p>
            <a:r>
              <a:rPr lang="en-US" dirty="0" smtClean="0"/>
              <a:t>Objects of choice used to exchange certain things</a:t>
            </a:r>
          </a:p>
          <a:p>
            <a:r>
              <a:rPr lang="en-US" dirty="0" smtClean="0"/>
              <a:t>Used in certain spheres</a:t>
            </a:r>
          </a:p>
          <a:p>
            <a:r>
              <a:rPr lang="en-US" dirty="0" smtClean="0"/>
              <a:t>Between certain people</a:t>
            </a:r>
            <a:endParaRPr lang="en-US" dirty="0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4645025" y="4721289"/>
            <a:ext cx="3787735" cy="19732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6203405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Hutchinson, S. 1996. </a:t>
            </a:r>
            <a:br>
              <a:rPr lang="en-US" dirty="0" smtClean="0"/>
            </a:br>
            <a:r>
              <a:rPr lang="en-US" i="1" dirty="0" err="1" smtClean="0"/>
              <a:t>Nuer</a:t>
            </a:r>
            <a:r>
              <a:rPr lang="en-US" i="1" dirty="0" smtClean="0"/>
              <a:t> Dilemmas </a:t>
            </a:r>
            <a:r>
              <a:rPr lang="en-US" dirty="0" smtClean="0"/>
              <a:t>(chapter 2)</a:t>
            </a:r>
            <a:endParaRPr lang="en-US" dirty="0"/>
          </a:p>
        </p:txBody>
      </p:sp>
      <p:sp>
        <p:nvSpPr>
          <p:cNvPr id="7" name="Content Placeholder 6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dirty="0" smtClean="0"/>
              <a:t>How can paper have the same value as cattle?</a:t>
            </a:r>
          </a:p>
          <a:p>
            <a:r>
              <a:rPr lang="en-US" smtClean="0"/>
              <a:t>Money as </a:t>
            </a:r>
            <a:r>
              <a:rPr lang="en-US" dirty="0" smtClean="0"/>
              <a:t>fetishized paper</a:t>
            </a:r>
          </a:p>
          <a:p>
            <a:r>
              <a:rPr lang="en-US" dirty="0" smtClean="0"/>
              <a:t>Cattle didn’t become </a:t>
            </a:r>
            <a:r>
              <a:rPr lang="en-US" dirty="0" err="1" smtClean="0"/>
              <a:t>commodified</a:t>
            </a:r>
            <a:r>
              <a:rPr lang="en-US" dirty="0" smtClean="0"/>
              <a:t>, cash became ‘cattle-</a:t>
            </a:r>
            <a:r>
              <a:rPr lang="en-US" dirty="0" err="1" smtClean="0"/>
              <a:t>ified</a:t>
            </a:r>
            <a:r>
              <a:rPr lang="en-US" dirty="0" smtClean="0"/>
              <a:t>’ (1996: 98)</a:t>
            </a:r>
            <a:endParaRPr lang="en-US" dirty="0"/>
          </a:p>
        </p:txBody>
      </p:sp>
      <p:pic>
        <p:nvPicPr>
          <p:cNvPr id="3" name="Content Placeholder 2"/>
          <p:cNvPicPr>
            <a:picLocks noGrp="1" noChangeAspect="1"/>
          </p:cNvPicPr>
          <p:nvPr>
            <p:ph sz="half" idx="2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xmlns="" val="33153504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err="1" smtClean="0"/>
              <a:t>Simmel</a:t>
            </a:r>
            <a:r>
              <a:rPr lang="en-US" dirty="0" smtClean="0"/>
              <a:t>, G. 1900.</a:t>
            </a:r>
            <a:r>
              <a:rPr lang="en-US" dirty="0"/>
              <a:t/>
            </a:r>
            <a:br>
              <a:rPr lang="en-US" dirty="0"/>
            </a:br>
            <a:r>
              <a:rPr lang="en-US" i="1" dirty="0" smtClean="0"/>
              <a:t>The philosophy of  money</a:t>
            </a:r>
            <a:endParaRPr lang="en-US" i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 smtClean="0"/>
              <a:t>German/Jewish sociologist</a:t>
            </a:r>
          </a:p>
          <a:p>
            <a:r>
              <a:rPr lang="en-US" dirty="0" smtClean="0"/>
              <a:t>Concerned with individual's adaptations to modern society and the social meaning of money</a:t>
            </a:r>
          </a:p>
          <a:p>
            <a:r>
              <a:rPr lang="en-US" dirty="0" smtClean="0"/>
              <a:t>The removal of personalities in exchange affords freedom and creates fragmentation</a:t>
            </a:r>
            <a:endParaRPr lang="en-US" dirty="0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2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 l="5629" r="5629"/>
          <a:stretch>
            <a:fillRect/>
          </a:stretch>
        </p:blipFill>
        <p:spPr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934912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What cannot be sold?</a:t>
            </a:r>
            <a:endParaRPr lang="en-US" dirty="0"/>
          </a:p>
        </p:txBody>
      </p:sp>
      <p:sp>
        <p:nvSpPr>
          <p:cNvPr id="8" name="Content Placeholder 7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dirty="0" smtClean="0"/>
              <a:t>Certain social positions</a:t>
            </a:r>
          </a:p>
          <a:p>
            <a:r>
              <a:rPr lang="en-US" dirty="0" smtClean="0"/>
              <a:t>Your rights</a:t>
            </a:r>
          </a:p>
          <a:p>
            <a:r>
              <a:rPr lang="en-US" dirty="0" smtClean="0"/>
              <a:t>Your vote</a:t>
            </a:r>
          </a:p>
          <a:p>
            <a:r>
              <a:rPr lang="en-US" dirty="0" smtClean="0"/>
              <a:t>Memories/sentiment</a:t>
            </a:r>
          </a:p>
          <a:p>
            <a:r>
              <a:rPr lang="en-US" dirty="0" smtClean="0"/>
              <a:t>Love?</a:t>
            </a:r>
          </a:p>
          <a:p>
            <a:r>
              <a:rPr lang="en-US" dirty="0" smtClean="0"/>
              <a:t>Dreamtime</a:t>
            </a:r>
          </a:p>
          <a:p>
            <a:r>
              <a:rPr lang="en-US" dirty="0" smtClean="0"/>
              <a:t>Sacred objects/relics</a:t>
            </a:r>
            <a:endParaRPr lang="en-US" dirty="0"/>
          </a:p>
        </p:txBody>
      </p:sp>
      <p:pic>
        <p:nvPicPr>
          <p:cNvPr id="2" name="Content Placeholder 1"/>
          <p:cNvPicPr>
            <a:picLocks noGrp="1" noChangeAspect="1"/>
          </p:cNvPicPr>
          <p:nvPr>
            <p:ph sz="half" idx="2"/>
          </p:nvPr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>
          <a:xfrm>
            <a:off x="4648200" y="1587500"/>
            <a:ext cx="4038600" cy="4525963"/>
          </a:xfrm>
        </p:spPr>
      </p:pic>
    </p:spTree>
    <p:extLst>
      <p:ext uri="{BB962C8B-B14F-4D97-AF65-F5344CB8AC3E}">
        <p14:creationId xmlns:p14="http://schemas.microsoft.com/office/powerpoint/2010/main" xmlns="" val="31010508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Inalienability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dirty="0" smtClean="0"/>
              <a:t>Un-transfer-able</a:t>
            </a:r>
          </a:p>
          <a:p>
            <a:r>
              <a:rPr lang="en-US" dirty="0" smtClean="0"/>
              <a:t>Can’t be sold because significance connects to people involved</a:t>
            </a:r>
            <a:endParaRPr lang="en-US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xmlns="" val="8371833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KWG 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dirty="0" smtClean="0"/>
              <a:t>‘Inalienable </a:t>
            </a:r>
            <a:r>
              <a:rPr lang="en-US" dirty="0"/>
              <a:t>possessions provide a way of making kin out of non-</a:t>
            </a:r>
            <a:r>
              <a:rPr lang="en-US" dirty="0" smtClean="0"/>
              <a:t>kin’ </a:t>
            </a:r>
          </a:p>
          <a:p>
            <a:pPr marL="0" indent="0">
              <a:buNone/>
            </a:pPr>
            <a:r>
              <a:rPr lang="en-US" sz="2000" dirty="0" smtClean="0"/>
              <a:t> (Weiner, A. 1992. </a:t>
            </a:r>
            <a:r>
              <a:rPr lang="en-US" sz="2000" i="1" dirty="0" smtClean="0"/>
              <a:t>Inalienable possessions: the paradox of keeping while giving</a:t>
            </a:r>
            <a:r>
              <a:rPr lang="en-US" sz="2000" dirty="0" smtClean="0"/>
              <a:t>)</a:t>
            </a:r>
          </a:p>
          <a:p>
            <a:pPr marL="0" indent="0">
              <a:buNone/>
            </a:pPr>
            <a:endParaRPr lang="en-US" sz="2000" dirty="0"/>
          </a:p>
          <a:p>
            <a:pPr marL="0" indent="0">
              <a:buNone/>
            </a:pPr>
            <a:endParaRPr lang="en-US" sz="2000" dirty="0" smtClean="0"/>
          </a:p>
          <a:p>
            <a:pPr marL="0" indent="0">
              <a:buNone/>
            </a:pPr>
            <a:r>
              <a:rPr lang="en-US" sz="2000" dirty="0" smtClean="0"/>
              <a:t>Picture: Maori feather cloak</a:t>
            </a:r>
            <a:endParaRPr lang="en-US" sz="2000" dirty="0"/>
          </a:p>
        </p:txBody>
      </p:sp>
      <p:pic>
        <p:nvPicPr>
          <p:cNvPr id="11" name="Content Placeholder 10"/>
          <p:cNvPicPr>
            <a:picLocks noGrp="1" noChangeAspect="1"/>
          </p:cNvPicPr>
          <p:nvPr>
            <p:ph sz="half" idx="2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xmlns="" val="3644021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3600" dirty="0" smtClean="0"/>
              <a:t>Knight, C. 1995. </a:t>
            </a:r>
            <a:r>
              <a:rPr lang="en-US" sz="3600" i="1" dirty="0" smtClean="0"/>
              <a:t>Blood Relations: menstruation and the origins of culture</a:t>
            </a:r>
            <a:endParaRPr lang="en-US" sz="3600" i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dirty="0" smtClean="0"/>
              <a:t>Marxist feminist text - women as the first production line</a:t>
            </a:r>
          </a:p>
          <a:p>
            <a:r>
              <a:rPr lang="en-US" dirty="0" smtClean="0"/>
              <a:t>Culture formed around sex including menstruation and meat</a:t>
            </a:r>
          </a:p>
          <a:p>
            <a:r>
              <a:rPr lang="en-US" dirty="0" smtClean="0"/>
              <a:t>Ties were bonded over blood</a:t>
            </a:r>
            <a:endParaRPr lang="en-US" dirty="0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2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xmlns="" val="11821752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In summary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dirty="0" smtClean="0"/>
              <a:t>Resources obtain value by moving</a:t>
            </a:r>
          </a:p>
          <a:p>
            <a:r>
              <a:rPr lang="en-US" dirty="0"/>
              <a:t>Money symbolizes </a:t>
            </a:r>
            <a:r>
              <a:rPr lang="en-US" dirty="0" smtClean="0"/>
              <a:t>value, creating both ‘freedom’ and alienation</a:t>
            </a:r>
            <a:endParaRPr lang="en-US" dirty="0"/>
          </a:p>
          <a:p>
            <a:r>
              <a:rPr lang="en-US" dirty="0" smtClean="0"/>
              <a:t>Some things are valued because their existence links people and ideas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xmlns="" val="1657668780"/>
      </p:ext>
    </p:extLst>
  </p:cSld>
  <p:clrMapOvr>
    <a:masterClrMapping/>
  </p:clrMapOvr>
</p:sld>
</file>

<file path=ppt/theme/theme1.xml><?xml version="1.0" encoding="utf-8"?>
<a:theme xmlns:a="http://schemas.openxmlformats.org/drawingml/2006/main" name="Black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 Black .thmx</Template>
  <TotalTime>5793</TotalTime>
  <Words>447</Words>
  <Application>Microsoft Office PowerPoint</Application>
  <PresentationFormat>On-screen Show (4:3)</PresentationFormat>
  <Paragraphs>101</Paragraphs>
  <Slides>16</Slides>
  <Notes>3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7" baseType="lpstr">
      <vt:lpstr>Black</vt:lpstr>
      <vt:lpstr>Resource? Thing?</vt:lpstr>
      <vt:lpstr>Today’s class</vt:lpstr>
      <vt:lpstr>What is a resource?</vt:lpstr>
      <vt:lpstr>Subsistence and consumption methods</vt:lpstr>
      <vt:lpstr>Moving things creates value</vt:lpstr>
      <vt:lpstr>To determine how things  have social lives</vt:lpstr>
      <vt:lpstr>Other ideas to note…</vt:lpstr>
      <vt:lpstr>Exchange mechanisms</vt:lpstr>
      <vt:lpstr>What is money? 2 kinds</vt:lpstr>
      <vt:lpstr>Hutchinson, S. 1996.  Nuer Dilemmas (chapter 2)</vt:lpstr>
      <vt:lpstr>Simmel, G. 1900. The philosophy of  money</vt:lpstr>
      <vt:lpstr>What cannot be sold?</vt:lpstr>
      <vt:lpstr>Inalienability </vt:lpstr>
      <vt:lpstr>KWG  </vt:lpstr>
      <vt:lpstr>Knight, C. 1995. Blood Relations: menstruation and the origins of culture</vt:lpstr>
      <vt:lpstr>In summary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What constitutes a resource?</dc:title>
  <dc:creator>Luci Attala</dc:creator>
  <cp:lastModifiedBy>sa025</cp:lastModifiedBy>
  <cp:revision>16</cp:revision>
  <dcterms:created xsi:type="dcterms:W3CDTF">2012-02-12T00:04:22Z</dcterms:created>
  <dcterms:modified xsi:type="dcterms:W3CDTF">2012-02-21T09:41:15Z</dcterms:modified>
</cp:coreProperties>
</file>