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2"/>
  </p:notesMasterIdLst>
  <p:sldIdLst>
    <p:sldId id="264" r:id="rId5"/>
    <p:sldId id="276" r:id="rId6"/>
    <p:sldId id="392" r:id="rId7"/>
    <p:sldId id="405" r:id="rId8"/>
    <p:sldId id="406" r:id="rId9"/>
    <p:sldId id="376" r:id="rId10"/>
    <p:sldId id="407" r:id="rId11"/>
    <p:sldId id="408" r:id="rId12"/>
    <p:sldId id="409" r:id="rId13"/>
    <p:sldId id="393" r:id="rId14"/>
    <p:sldId id="394" r:id="rId15"/>
    <p:sldId id="395" r:id="rId16"/>
    <p:sldId id="396" r:id="rId17"/>
    <p:sldId id="397" r:id="rId18"/>
    <p:sldId id="332" r:id="rId19"/>
    <p:sldId id="398" r:id="rId20"/>
    <p:sldId id="343" r:id="rId21"/>
    <p:sldId id="403" r:id="rId22"/>
    <p:sldId id="399" r:id="rId23"/>
    <p:sldId id="345" r:id="rId24"/>
    <p:sldId id="374" r:id="rId25"/>
    <p:sldId id="346" r:id="rId26"/>
    <p:sldId id="347" r:id="rId27"/>
    <p:sldId id="348" r:id="rId28"/>
    <p:sldId id="401" r:id="rId29"/>
    <p:sldId id="402" r:id="rId30"/>
    <p:sldId id="404"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68930" autoAdjust="0"/>
  </p:normalViewPr>
  <p:slideViewPr>
    <p:cSldViewPr snapToGrid="0">
      <p:cViewPr varScale="1">
        <p:scale>
          <a:sx n="57" d="100"/>
          <a:sy n="57" d="100"/>
        </p:scale>
        <p:origin x="619"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BA91F1-7E8C-41C9-A838-D658A98417D5}" type="doc">
      <dgm:prSet loTypeId="urn:microsoft.com/office/officeart/2016/7/layout/LinearArrowProcessNumbered" loCatId="process" qsTypeId="urn:microsoft.com/office/officeart/2005/8/quickstyle/simple2" qsCatId="simple" csTypeId="urn:microsoft.com/office/officeart/2005/8/colors/accent1_2" csCatId="accent1" phldr="1"/>
      <dgm:spPr/>
      <dgm:t>
        <a:bodyPr/>
        <a:lstStyle/>
        <a:p>
          <a:endParaRPr lang="en-US"/>
        </a:p>
      </dgm:t>
    </dgm:pt>
    <dgm:pt modelId="{9A97DD9A-212E-426A-9594-7FEEEC4E1E2E}">
      <dgm:prSet phldrT="[Text]"/>
      <dgm:spPr/>
      <dgm:t>
        <a:bodyPr/>
        <a:lstStyle/>
        <a:p>
          <a:r>
            <a:rPr lang="en-US" dirty="0"/>
            <a:t>At the Police Station </a:t>
          </a:r>
        </a:p>
      </dgm:t>
      <dgm:extLst>
        <a:ext uri="{E40237B7-FDA0-4F09-8148-C483321AD2D9}">
          <dgm14:cNvPr xmlns:dgm14="http://schemas.microsoft.com/office/drawing/2010/diagram" id="0" name="" title="Step 1 title"/>
        </a:ext>
      </dgm:extLst>
    </dgm:pt>
    <dgm:pt modelId="{CFB8B198-74C4-4710-BA7C-5F16A52BB9D3}" type="parTrans" cxnId="{6EE1A5DD-79E9-4FC2-BFBE-DA7B4C71D980}">
      <dgm:prSet/>
      <dgm:spPr/>
      <dgm:t>
        <a:bodyPr/>
        <a:lstStyle/>
        <a:p>
          <a:endParaRPr lang="en-US"/>
        </a:p>
      </dgm:t>
    </dgm:pt>
    <dgm:pt modelId="{A822033B-D112-4812-B9AC-0AEDBC4B3389}" type="sibTrans" cxnId="{6EE1A5DD-79E9-4FC2-BFBE-DA7B4C71D980}">
      <dgm:prSet phldrT="1" phldr="0"/>
      <dgm:spPr/>
      <dgm:t>
        <a:bodyPr/>
        <a:lstStyle/>
        <a:p>
          <a:r>
            <a:rPr lang="en-US"/>
            <a:t>1</a:t>
          </a:r>
        </a:p>
      </dgm:t>
    </dgm:pt>
    <dgm:pt modelId="{9767D06C-E342-4313-B844-7CBE4BE72372}">
      <dgm:prSet phldrT="[Text]"/>
      <dgm:spPr/>
      <dgm:t>
        <a:bodyPr/>
        <a:lstStyle/>
        <a:p>
          <a:r>
            <a:rPr lang="en-US" dirty="0"/>
            <a:t>At Court</a:t>
          </a:r>
        </a:p>
      </dgm:t>
      <dgm:extLst>
        <a:ext uri="{E40237B7-FDA0-4F09-8148-C483321AD2D9}">
          <dgm14:cNvPr xmlns:dgm14="http://schemas.microsoft.com/office/drawing/2010/diagram" id="0" name="" title="Step 3 title"/>
        </a:ext>
      </dgm:extLst>
    </dgm:pt>
    <dgm:pt modelId="{5B3210CA-F7F6-43EC-9250-21702872AB7F}" type="sibTrans" cxnId="{1F9E31E8-2B2E-4F8E-AA9B-B5366FE84796}">
      <dgm:prSet phldrT="2" phldr="0"/>
      <dgm:spPr/>
      <dgm:t>
        <a:bodyPr/>
        <a:lstStyle/>
        <a:p>
          <a:r>
            <a:rPr lang="en-US"/>
            <a:t>2</a:t>
          </a:r>
        </a:p>
      </dgm:t>
    </dgm:pt>
    <dgm:pt modelId="{07642ABB-36AA-4345-A138-3BA34143FF70}" type="parTrans" cxnId="{1F9E31E8-2B2E-4F8E-AA9B-B5366FE84796}">
      <dgm:prSet/>
      <dgm:spPr/>
      <dgm:t>
        <a:bodyPr/>
        <a:lstStyle/>
        <a:p>
          <a:endParaRPr lang="en-US"/>
        </a:p>
      </dgm:t>
    </dgm:pt>
    <dgm:pt modelId="{A4562519-BAFA-498E-A941-EFC5675FEA1C}" type="pres">
      <dgm:prSet presAssocID="{1DBA91F1-7E8C-41C9-A838-D658A98417D5}" presName="linearFlow" presStyleCnt="0">
        <dgm:presLayoutVars>
          <dgm:dir/>
          <dgm:animLvl val="lvl"/>
          <dgm:resizeHandles val="exact"/>
        </dgm:presLayoutVars>
      </dgm:prSet>
      <dgm:spPr/>
    </dgm:pt>
    <dgm:pt modelId="{734E5E96-74A1-4E38-A2F3-46D924816F27}" type="pres">
      <dgm:prSet presAssocID="{9A97DD9A-212E-426A-9594-7FEEEC4E1E2E}" presName="compositeNode" presStyleCnt="0"/>
      <dgm:spPr/>
    </dgm:pt>
    <dgm:pt modelId="{E34C2FE3-9841-4562-9486-3740659A76BB}" type="pres">
      <dgm:prSet presAssocID="{9A97DD9A-212E-426A-9594-7FEEEC4E1E2E}" presName="parTx" presStyleLbl="node1" presStyleIdx="0" presStyleCnt="0">
        <dgm:presLayoutVars>
          <dgm:chMax val="0"/>
          <dgm:chPref val="0"/>
          <dgm:bulletEnabled val="1"/>
        </dgm:presLayoutVars>
      </dgm:prSet>
      <dgm:spPr/>
    </dgm:pt>
    <dgm:pt modelId="{75F403C8-2C75-49B6-AB6E-6A02BF704E4C}" type="pres">
      <dgm:prSet presAssocID="{9A97DD9A-212E-426A-9594-7FEEEC4E1E2E}" presName="parSh" presStyleCnt="0"/>
      <dgm:spPr/>
    </dgm:pt>
    <dgm:pt modelId="{F85F7067-84C4-4331-BC5E-569E4EEB07F4}" type="pres">
      <dgm:prSet presAssocID="{9A97DD9A-212E-426A-9594-7FEEEC4E1E2E}" presName="lineNode" presStyleLbl="alignAccFollowNode1" presStyleIdx="0" presStyleCnt="6"/>
      <dgm:spPr/>
    </dgm:pt>
    <dgm:pt modelId="{34F5F501-FF93-4E0D-9D95-5175858AA347}" type="pres">
      <dgm:prSet presAssocID="{9A97DD9A-212E-426A-9594-7FEEEC4E1E2E}" presName="lineArrowNode" presStyleLbl="alignAccFollowNode1" presStyleIdx="1" presStyleCnt="6"/>
      <dgm:spPr/>
    </dgm:pt>
    <dgm:pt modelId="{CEE92368-069E-484D-9F1A-6B31952069C1}" type="pres">
      <dgm:prSet presAssocID="{A822033B-D112-4812-B9AC-0AEDBC4B3389}" presName="sibTransNodeCircle" presStyleLbl="alignNode1" presStyleIdx="0" presStyleCnt="2">
        <dgm:presLayoutVars>
          <dgm:chMax val="0"/>
          <dgm:bulletEnabled/>
        </dgm:presLayoutVars>
      </dgm:prSet>
      <dgm:spPr/>
    </dgm:pt>
    <dgm:pt modelId="{274F8AEE-E085-4D8C-824D-31B52A678274}" type="pres">
      <dgm:prSet presAssocID="{A822033B-D112-4812-B9AC-0AEDBC4B3389}" presName="spacerBetweenCircleAndCallout" presStyleCnt="0">
        <dgm:presLayoutVars/>
      </dgm:prSet>
      <dgm:spPr/>
    </dgm:pt>
    <dgm:pt modelId="{C0CF21F9-0568-4049-B51D-3AF15B773D77}" type="pres">
      <dgm:prSet presAssocID="{9A97DD9A-212E-426A-9594-7FEEEC4E1E2E}" presName="nodeText" presStyleLbl="alignAccFollowNode1" presStyleIdx="2" presStyleCnt="6">
        <dgm:presLayoutVars>
          <dgm:bulletEnabled val="1"/>
        </dgm:presLayoutVars>
      </dgm:prSet>
      <dgm:spPr/>
    </dgm:pt>
    <dgm:pt modelId="{AF15188B-1108-4C3A-980F-235A441697F0}" type="pres">
      <dgm:prSet presAssocID="{A822033B-D112-4812-B9AC-0AEDBC4B3389}" presName="sibTransComposite" presStyleCnt="0"/>
      <dgm:spPr/>
    </dgm:pt>
    <dgm:pt modelId="{5701517B-76FE-45D4-B626-9013A5F43199}" type="pres">
      <dgm:prSet presAssocID="{9767D06C-E342-4313-B844-7CBE4BE72372}" presName="compositeNode" presStyleCnt="0"/>
      <dgm:spPr/>
    </dgm:pt>
    <dgm:pt modelId="{8D92A9E4-9EB8-4B73-98D1-537F353C778E}" type="pres">
      <dgm:prSet presAssocID="{9767D06C-E342-4313-B844-7CBE4BE72372}" presName="parTx" presStyleLbl="node1" presStyleIdx="0" presStyleCnt="0">
        <dgm:presLayoutVars>
          <dgm:chMax val="0"/>
          <dgm:chPref val="0"/>
          <dgm:bulletEnabled val="1"/>
        </dgm:presLayoutVars>
      </dgm:prSet>
      <dgm:spPr/>
    </dgm:pt>
    <dgm:pt modelId="{E1C6761B-424E-4C00-A094-26892183930C}" type="pres">
      <dgm:prSet presAssocID="{9767D06C-E342-4313-B844-7CBE4BE72372}" presName="parSh" presStyleCnt="0"/>
      <dgm:spPr/>
    </dgm:pt>
    <dgm:pt modelId="{8629DA20-1A41-494A-9F60-76C9CAE9CD69}" type="pres">
      <dgm:prSet presAssocID="{9767D06C-E342-4313-B844-7CBE4BE72372}" presName="lineNode" presStyleLbl="alignAccFollowNode1" presStyleIdx="3" presStyleCnt="6"/>
      <dgm:spPr/>
    </dgm:pt>
    <dgm:pt modelId="{8ABBA95C-7FDC-427D-9281-9F54DC9ED21F}" type="pres">
      <dgm:prSet presAssocID="{9767D06C-E342-4313-B844-7CBE4BE72372}" presName="lineArrowNode" presStyleLbl="alignAccFollowNode1" presStyleIdx="4" presStyleCnt="6"/>
      <dgm:spPr/>
    </dgm:pt>
    <dgm:pt modelId="{26A7137B-4CD4-4910-8298-67C68807A17F}" type="pres">
      <dgm:prSet presAssocID="{5B3210CA-F7F6-43EC-9250-21702872AB7F}" presName="sibTransNodeCircle" presStyleLbl="alignNode1" presStyleIdx="1" presStyleCnt="2">
        <dgm:presLayoutVars>
          <dgm:chMax val="0"/>
          <dgm:bulletEnabled/>
        </dgm:presLayoutVars>
      </dgm:prSet>
      <dgm:spPr/>
    </dgm:pt>
    <dgm:pt modelId="{0C50FF80-CFDF-4D06-AC90-76DE14656412}" type="pres">
      <dgm:prSet presAssocID="{5B3210CA-F7F6-43EC-9250-21702872AB7F}" presName="spacerBetweenCircleAndCallout" presStyleCnt="0">
        <dgm:presLayoutVars/>
      </dgm:prSet>
      <dgm:spPr/>
    </dgm:pt>
    <dgm:pt modelId="{AFE47917-451F-41E9-B554-2C72414976D2}" type="pres">
      <dgm:prSet presAssocID="{9767D06C-E342-4313-B844-7CBE4BE72372}" presName="nodeText" presStyleLbl="alignAccFollowNode1" presStyleIdx="5" presStyleCnt="6" custLinFactNeighborX="1496" custLinFactNeighborY="-366">
        <dgm:presLayoutVars>
          <dgm:bulletEnabled val="1"/>
        </dgm:presLayoutVars>
      </dgm:prSet>
      <dgm:spPr/>
    </dgm:pt>
  </dgm:ptLst>
  <dgm:cxnLst>
    <dgm:cxn modelId="{42E6AC03-B3C9-4C2F-9280-5AEE17A359D9}" type="presOf" srcId="{9767D06C-E342-4313-B844-7CBE4BE72372}" destId="{AFE47917-451F-41E9-B554-2C72414976D2}" srcOrd="0" destOrd="0" presId="urn:microsoft.com/office/officeart/2016/7/layout/LinearArrowProcessNumbered"/>
    <dgm:cxn modelId="{60918A69-AAE6-4C3E-8334-DE54342E5140}" type="presOf" srcId="{9A97DD9A-212E-426A-9594-7FEEEC4E1E2E}" destId="{C0CF21F9-0568-4049-B51D-3AF15B773D77}" srcOrd="0" destOrd="0" presId="urn:microsoft.com/office/officeart/2016/7/layout/LinearArrowProcessNumbered"/>
    <dgm:cxn modelId="{5B9DB26A-A797-4F43-A5D9-281CB674B661}" type="presOf" srcId="{5B3210CA-F7F6-43EC-9250-21702872AB7F}" destId="{26A7137B-4CD4-4910-8298-67C68807A17F}" srcOrd="0" destOrd="0" presId="urn:microsoft.com/office/officeart/2016/7/layout/LinearArrowProcessNumbered"/>
    <dgm:cxn modelId="{AD00798F-9442-4C75-A572-301368F2C850}" type="presOf" srcId="{A822033B-D112-4812-B9AC-0AEDBC4B3389}" destId="{CEE92368-069E-484D-9F1A-6B31952069C1}" srcOrd="0" destOrd="0" presId="urn:microsoft.com/office/officeart/2016/7/layout/LinearArrowProcessNumbered"/>
    <dgm:cxn modelId="{326AE6A7-4385-4900-ACBB-5985C1AC6084}" type="presOf" srcId="{1DBA91F1-7E8C-41C9-A838-D658A98417D5}" destId="{A4562519-BAFA-498E-A941-EFC5675FEA1C}" srcOrd="0" destOrd="0" presId="urn:microsoft.com/office/officeart/2016/7/layout/LinearArrowProcessNumbered"/>
    <dgm:cxn modelId="{6EE1A5DD-79E9-4FC2-BFBE-DA7B4C71D980}" srcId="{1DBA91F1-7E8C-41C9-A838-D658A98417D5}" destId="{9A97DD9A-212E-426A-9594-7FEEEC4E1E2E}" srcOrd="0" destOrd="0" parTransId="{CFB8B198-74C4-4710-BA7C-5F16A52BB9D3}" sibTransId="{A822033B-D112-4812-B9AC-0AEDBC4B3389}"/>
    <dgm:cxn modelId="{1F9E31E8-2B2E-4F8E-AA9B-B5366FE84796}" srcId="{1DBA91F1-7E8C-41C9-A838-D658A98417D5}" destId="{9767D06C-E342-4313-B844-7CBE4BE72372}" srcOrd="1" destOrd="0" parTransId="{07642ABB-36AA-4345-A138-3BA34143FF70}" sibTransId="{5B3210CA-F7F6-43EC-9250-21702872AB7F}"/>
    <dgm:cxn modelId="{B0CE3DF6-CF7B-42DA-8025-FD8CBD14F065}" type="presParOf" srcId="{A4562519-BAFA-498E-A941-EFC5675FEA1C}" destId="{734E5E96-74A1-4E38-A2F3-46D924816F27}" srcOrd="0" destOrd="0" presId="urn:microsoft.com/office/officeart/2016/7/layout/LinearArrowProcessNumbered"/>
    <dgm:cxn modelId="{8F5CAFC3-AC53-4999-B63E-0DE08625D16F}" type="presParOf" srcId="{734E5E96-74A1-4E38-A2F3-46D924816F27}" destId="{E34C2FE3-9841-4562-9486-3740659A76BB}" srcOrd="0" destOrd="0" presId="urn:microsoft.com/office/officeart/2016/7/layout/LinearArrowProcessNumbered"/>
    <dgm:cxn modelId="{B89685C1-A15D-4B3C-9EEA-9D1A891B319A}" type="presParOf" srcId="{734E5E96-74A1-4E38-A2F3-46D924816F27}" destId="{75F403C8-2C75-49B6-AB6E-6A02BF704E4C}" srcOrd="1" destOrd="0" presId="urn:microsoft.com/office/officeart/2016/7/layout/LinearArrowProcessNumbered"/>
    <dgm:cxn modelId="{C27376AC-52FF-49E4-B488-63E7F381D241}" type="presParOf" srcId="{75F403C8-2C75-49B6-AB6E-6A02BF704E4C}" destId="{F85F7067-84C4-4331-BC5E-569E4EEB07F4}" srcOrd="0" destOrd="0" presId="urn:microsoft.com/office/officeart/2016/7/layout/LinearArrowProcessNumbered"/>
    <dgm:cxn modelId="{1BA21B28-8783-4322-9D4C-DB21EC6838BE}" type="presParOf" srcId="{75F403C8-2C75-49B6-AB6E-6A02BF704E4C}" destId="{34F5F501-FF93-4E0D-9D95-5175858AA347}" srcOrd="1" destOrd="0" presId="urn:microsoft.com/office/officeart/2016/7/layout/LinearArrowProcessNumbered"/>
    <dgm:cxn modelId="{2BF2B39D-6E9E-47C4-AD94-8E0EC21CC097}" type="presParOf" srcId="{75F403C8-2C75-49B6-AB6E-6A02BF704E4C}" destId="{CEE92368-069E-484D-9F1A-6B31952069C1}" srcOrd="2" destOrd="0" presId="urn:microsoft.com/office/officeart/2016/7/layout/LinearArrowProcessNumbered"/>
    <dgm:cxn modelId="{556C84B0-D254-4502-9B68-EAED2917E728}" type="presParOf" srcId="{75F403C8-2C75-49B6-AB6E-6A02BF704E4C}" destId="{274F8AEE-E085-4D8C-824D-31B52A678274}" srcOrd="3" destOrd="0" presId="urn:microsoft.com/office/officeart/2016/7/layout/LinearArrowProcessNumbered"/>
    <dgm:cxn modelId="{A7694F4A-FFA7-4BAE-AF64-F960907F764A}" type="presParOf" srcId="{734E5E96-74A1-4E38-A2F3-46D924816F27}" destId="{C0CF21F9-0568-4049-B51D-3AF15B773D77}" srcOrd="2" destOrd="0" presId="urn:microsoft.com/office/officeart/2016/7/layout/LinearArrowProcessNumbered"/>
    <dgm:cxn modelId="{2192669D-88E1-428B-9E22-711934BCE44C}" type="presParOf" srcId="{A4562519-BAFA-498E-A941-EFC5675FEA1C}" destId="{AF15188B-1108-4C3A-980F-235A441697F0}" srcOrd="1" destOrd="0" presId="urn:microsoft.com/office/officeart/2016/7/layout/LinearArrowProcessNumbered"/>
    <dgm:cxn modelId="{8271D574-5AB2-4559-803C-0E9927C4CA28}" type="presParOf" srcId="{A4562519-BAFA-498E-A941-EFC5675FEA1C}" destId="{5701517B-76FE-45D4-B626-9013A5F43199}" srcOrd="2" destOrd="0" presId="urn:microsoft.com/office/officeart/2016/7/layout/LinearArrowProcessNumbered"/>
    <dgm:cxn modelId="{2943B719-0117-4CEA-9A41-9864DF06BFB6}" type="presParOf" srcId="{5701517B-76FE-45D4-B626-9013A5F43199}" destId="{8D92A9E4-9EB8-4B73-98D1-537F353C778E}" srcOrd="0" destOrd="0" presId="urn:microsoft.com/office/officeart/2016/7/layout/LinearArrowProcessNumbered"/>
    <dgm:cxn modelId="{86D5477D-20D9-4ECB-9EC0-B24C64BBCAC5}" type="presParOf" srcId="{5701517B-76FE-45D4-B626-9013A5F43199}" destId="{E1C6761B-424E-4C00-A094-26892183930C}" srcOrd="1" destOrd="0" presId="urn:microsoft.com/office/officeart/2016/7/layout/LinearArrowProcessNumbered"/>
    <dgm:cxn modelId="{7687B239-FAF9-48DC-89BB-89C8279DB662}" type="presParOf" srcId="{E1C6761B-424E-4C00-A094-26892183930C}" destId="{8629DA20-1A41-494A-9F60-76C9CAE9CD69}" srcOrd="0" destOrd="0" presId="urn:microsoft.com/office/officeart/2016/7/layout/LinearArrowProcessNumbered"/>
    <dgm:cxn modelId="{991A7923-E357-4D73-91CE-F93F83C68048}" type="presParOf" srcId="{E1C6761B-424E-4C00-A094-26892183930C}" destId="{8ABBA95C-7FDC-427D-9281-9F54DC9ED21F}" srcOrd="1" destOrd="0" presId="urn:microsoft.com/office/officeart/2016/7/layout/LinearArrowProcessNumbered"/>
    <dgm:cxn modelId="{A262E709-C850-49FE-A858-D87BC762473D}" type="presParOf" srcId="{E1C6761B-424E-4C00-A094-26892183930C}" destId="{26A7137B-4CD4-4910-8298-67C68807A17F}" srcOrd="2" destOrd="0" presId="urn:microsoft.com/office/officeart/2016/7/layout/LinearArrowProcessNumbered"/>
    <dgm:cxn modelId="{97CCC727-A014-4FA6-BDD2-3A8876807837}" type="presParOf" srcId="{E1C6761B-424E-4C00-A094-26892183930C}" destId="{0C50FF80-CFDF-4D06-AC90-76DE14656412}" srcOrd="3" destOrd="0" presId="urn:microsoft.com/office/officeart/2016/7/layout/LinearArrowProcessNumbered"/>
    <dgm:cxn modelId="{FE0F5BFB-8D95-4B34-8FDD-2802A7878676}" type="presParOf" srcId="{5701517B-76FE-45D4-B626-9013A5F43199}" destId="{AFE47917-451F-41E9-B554-2C72414976D2}" srcOrd="2" destOrd="0" presId="urn:microsoft.com/office/officeart/2016/7/layout/LinearArrow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5F7067-84C4-4331-BC5E-569E4EEB07F4}">
      <dsp:nvSpPr>
        <dsp:cNvPr id="0" name=""/>
        <dsp:cNvSpPr/>
      </dsp:nvSpPr>
      <dsp:spPr>
        <a:xfrm>
          <a:off x="1314449" y="1678538"/>
          <a:ext cx="1051559" cy="71"/>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4F5F501-FF93-4E0D-9D95-5175858AA347}">
      <dsp:nvSpPr>
        <dsp:cNvPr id="0" name=""/>
        <dsp:cNvSpPr/>
      </dsp:nvSpPr>
      <dsp:spPr>
        <a:xfrm>
          <a:off x="2429103" y="1590106"/>
          <a:ext cx="120929" cy="224465"/>
        </a:xfrm>
        <a:prstGeom prst="chevron">
          <a:avLst>
            <a:gd name="adj" fmla="val 9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EE92368-069E-484D-9F1A-6B31952069C1}">
      <dsp:nvSpPr>
        <dsp:cNvPr id="0" name=""/>
        <dsp:cNvSpPr/>
      </dsp:nvSpPr>
      <dsp:spPr>
        <a:xfrm>
          <a:off x="634741" y="1130310"/>
          <a:ext cx="1096526" cy="1096526"/>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42551" tIns="42551" rIns="42551" bIns="42551" numCol="1" spcCol="1270" anchor="ctr" anchorCtr="0">
          <a:noAutofit/>
        </a:bodyPr>
        <a:lstStyle/>
        <a:p>
          <a:pPr marL="0" lvl="0" indent="0" algn="ctr" defTabSz="2178050">
            <a:lnSpc>
              <a:spcPct val="90000"/>
            </a:lnSpc>
            <a:spcBef>
              <a:spcPct val="0"/>
            </a:spcBef>
            <a:spcAft>
              <a:spcPct val="35000"/>
            </a:spcAft>
            <a:buNone/>
          </a:pPr>
          <a:r>
            <a:rPr lang="en-US" sz="4900" kern="1200"/>
            <a:t>1</a:t>
          </a:r>
        </a:p>
      </dsp:txBody>
      <dsp:txXfrm>
        <a:off x="795324" y="1290893"/>
        <a:ext cx="775360" cy="775360"/>
      </dsp:txXfrm>
    </dsp:sp>
    <dsp:sp modelId="{C0CF21F9-0568-4049-B51D-3AF15B773D77}">
      <dsp:nvSpPr>
        <dsp:cNvPr id="0" name=""/>
        <dsp:cNvSpPr/>
      </dsp:nvSpPr>
      <dsp:spPr>
        <a:xfrm>
          <a:off x="0" y="2392309"/>
          <a:ext cx="2366009"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6633" tIns="165100" rIns="186633" bIns="165100" numCol="1" spcCol="1270" anchor="t" anchorCtr="0">
          <a:noAutofit/>
        </a:bodyPr>
        <a:lstStyle/>
        <a:p>
          <a:pPr marL="0" lvl="0" indent="0" algn="l" defTabSz="1066800">
            <a:lnSpc>
              <a:spcPct val="90000"/>
            </a:lnSpc>
            <a:spcBef>
              <a:spcPct val="0"/>
            </a:spcBef>
            <a:spcAft>
              <a:spcPct val="35000"/>
            </a:spcAft>
            <a:buNone/>
          </a:pPr>
          <a:r>
            <a:rPr lang="en-US" sz="2400" kern="1200" dirty="0"/>
            <a:t>At the Police Station </a:t>
          </a:r>
        </a:p>
      </dsp:txBody>
      <dsp:txXfrm>
        <a:off x="0" y="2785429"/>
        <a:ext cx="2366009" cy="1572480"/>
      </dsp:txXfrm>
    </dsp:sp>
    <dsp:sp modelId="{8629DA20-1A41-494A-9F60-76C9CAE9CD69}">
      <dsp:nvSpPr>
        <dsp:cNvPr id="0" name=""/>
        <dsp:cNvSpPr/>
      </dsp:nvSpPr>
      <dsp:spPr>
        <a:xfrm>
          <a:off x="2628899" y="1676717"/>
          <a:ext cx="1183004" cy="71"/>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6A7137B-4CD4-4910-8298-67C68807A17F}">
      <dsp:nvSpPr>
        <dsp:cNvPr id="0" name=""/>
        <dsp:cNvSpPr/>
      </dsp:nvSpPr>
      <dsp:spPr>
        <a:xfrm>
          <a:off x="3263640" y="1128490"/>
          <a:ext cx="1096526" cy="1096526"/>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42551" tIns="42551" rIns="42551" bIns="42551" numCol="1" spcCol="1270" anchor="ctr" anchorCtr="0">
          <a:noAutofit/>
        </a:bodyPr>
        <a:lstStyle/>
        <a:p>
          <a:pPr marL="0" lvl="0" indent="0" algn="ctr" defTabSz="2178050">
            <a:lnSpc>
              <a:spcPct val="90000"/>
            </a:lnSpc>
            <a:spcBef>
              <a:spcPct val="0"/>
            </a:spcBef>
            <a:spcAft>
              <a:spcPct val="35000"/>
            </a:spcAft>
            <a:buNone/>
          </a:pPr>
          <a:r>
            <a:rPr lang="en-US" sz="4900" kern="1200"/>
            <a:t>2</a:t>
          </a:r>
        </a:p>
      </dsp:txBody>
      <dsp:txXfrm>
        <a:off x="3424223" y="1289073"/>
        <a:ext cx="775360" cy="775360"/>
      </dsp:txXfrm>
    </dsp:sp>
    <dsp:sp modelId="{AFE47917-451F-41E9-B554-2C72414976D2}">
      <dsp:nvSpPr>
        <dsp:cNvPr id="0" name=""/>
        <dsp:cNvSpPr/>
      </dsp:nvSpPr>
      <dsp:spPr>
        <a:xfrm>
          <a:off x="2664295" y="2383167"/>
          <a:ext cx="2366009"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6633" tIns="165100" rIns="186633" bIns="165100" numCol="1" spcCol="1270" anchor="t" anchorCtr="0">
          <a:noAutofit/>
        </a:bodyPr>
        <a:lstStyle/>
        <a:p>
          <a:pPr marL="0" lvl="0" indent="0" algn="l" defTabSz="1066800">
            <a:lnSpc>
              <a:spcPct val="90000"/>
            </a:lnSpc>
            <a:spcBef>
              <a:spcPct val="0"/>
            </a:spcBef>
            <a:spcAft>
              <a:spcPct val="35000"/>
            </a:spcAft>
            <a:buNone/>
          </a:pPr>
          <a:r>
            <a:rPr lang="en-US" sz="2400" kern="1200" dirty="0"/>
            <a:t>At Court</a:t>
          </a:r>
        </a:p>
      </dsp:txBody>
      <dsp:txXfrm>
        <a:off x="2664295" y="2776287"/>
        <a:ext cx="2366009" cy="1572480"/>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26/01/2026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Non – means regardless of income </a:t>
            </a:r>
          </a:p>
        </p:txBody>
      </p:sp>
      <p:sp>
        <p:nvSpPr>
          <p:cNvPr id="4" name="Slide Number Placeholder 3"/>
          <p:cNvSpPr>
            <a:spLocks noGrp="1"/>
          </p:cNvSpPr>
          <p:nvPr>
            <p:ph type="sldNum" sz="quarter" idx="5"/>
          </p:nvPr>
        </p:nvSpPr>
        <p:spPr/>
        <p:txBody>
          <a:bodyPr/>
          <a:lstStyle/>
          <a:p>
            <a:fld id="{52559652-8C12-4FE2-AB1D-324B33413F2C}" type="slidenum">
              <a:rPr lang="en-GB" smtClean="0"/>
              <a:t>3</a:t>
            </a:fld>
            <a:endParaRPr lang="en-GB"/>
          </a:p>
        </p:txBody>
      </p:sp>
    </p:spTree>
    <p:extLst>
      <p:ext uri="{BB962C8B-B14F-4D97-AF65-F5344CB8AC3E}">
        <p14:creationId xmlns:p14="http://schemas.microsoft.com/office/powerpoint/2010/main" val="19997756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16</a:t>
            </a:fld>
            <a:endParaRPr lang="en-GB"/>
          </a:p>
        </p:txBody>
      </p:sp>
    </p:spTree>
    <p:extLst>
      <p:ext uri="{BB962C8B-B14F-4D97-AF65-F5344CB8AC3E}">
        <p14:creationId xmlns:p14="http://schemas.microsoft.com/office/powerpoint/2010/main" val="206304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18</a:t>
            </a:fld>
            <a:endParaRPr lang="en-GB"/>
          </a:p>
        </p:txBody>
      </p:sp>
    </p:spTree>
    <p:extLst>
      <p:ext uri="{BB962C8B-B14F-4D97-AF65-F5344CB8AC3E}">
        <p14:creationId xmlns:p14="http://schemas.microsoft.com/office/powerpoint/2010/main" val="15828361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26/01/2026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26/01/2026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26/01/2026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26/01/2026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26/01/2026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26/01/2026</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26/01/2026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hyperlink" Target="https://www.gov.uk/government/publications/criminal-legal-aid-application-forms"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hyperlink" Target="https://www.gov.uk/government/publications/criminal-legal-aid-application-form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8.xml"/><Relationship Id="rId7" Type="http://schemas.openxmlformats.org/officeDocument/2006/relationships/diagramColors" Target="../diagrams/colors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hyperlink" Target="https://www.gov.uk/guidance/criminal-legal-aid-means-testing#full-means-testing" TargetMode="Externa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hyperlink" Target="https://www.gov.uk/guidance/criminal-legal-aid-means-testing#full-means-testing"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hyperlink" Target="https://assets.publishing.service.gov.uk/government/uploads/system/uploads/attachment_data/file/1107772/Guidance_CRM14_and_CRM15.pdf"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legislation.gov.uk/ukpga/1999/22/schedule/3"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985969" y="4553712"/>
            <a:ext cx="8288032" cy="1096316"/>
          </a:xfrm>
        </p:spPr>
        <p:txBody>
          <a:bodyPr vert="horz" lIns="91440" tIns="45720" rIns="91440" bIns="45720" rtlCol="0" anchor="b">
            <a:normAutofit/>
          </a:bodyPr>
          <a:lstStyle/>
          <a:p>
            <a:pPr algn="ctr">
              <a:lnSpc>
                <a:spcPct val="90000"/>
              </a:lnSpc>
            </a:pPr>
            <a:r>
              <a:rPr lang="en-US" sz="3700"/>
              <a:t>Week 4 – Early Procedure and Funding</a:t>
            </a:r>
          </a:p>
        </p:txBody>
      </p:sp>
      <p:sp>
        <p:nvSpPr>
          <p:cNvPr id="3" name="Subtitle 2"/>
          <p:cNvSpPr>
            <a:spLocks noGrp="1"/>
          </p:cNvSpPr>
          <p:nvPr>
            <p:ph type="body" sz="half" idx="2"/>
          </p:nvPr>
        </p:nvSpPr>
        <p:spPr>
          <a:xfrm>
            <a:off x="985969" y="5650029"/>
            <a:ext cx="8288032" cy="469122"/>
          </a:xfrm>
        </p:spPr>
        <p:txBody>
          <a:bodyPr vert="horz" lIns="91440" tIns="45720" rIns="91440" bIns="45720" rtlCol="0" anchor="t">
            <a:noAutofit/>
          </a:bodyPr>
          <a:lstStyle/>
          <a:p>
            <a:pPr algn="ctr"/>
            <a:r>
              <a:rPr lang="en-US" sz="4400" dirty="0">
                <a:solidFill>
                  <a:schemeClr val="tx1">
                    <a:lumMod val="50000"/>
                    <a:lumOff val="50000"/>
                  </a:schemeClr>
                </a:solidFill>
              </a:rPr>
              <a:t>Criminal Litigation</a:t>
            </a:r>
          </a:p>
        </p:txBody>
      </p:sp>
      <p:pic>
        <p:nvPicPr>
          <p:cNvPr id="4" name="Picture Placeholder 4">
            <a:extLst>
              <a:ext uri="{FF2B5EF4-FFF2-40B4-BE49-F238E27FC236}">
                <a16:creationId xmlns:a16="http://schemas.microsoft.com/office/drawing/2014/main" id="{3BD11384-F895-DE24-429F-659A08EE2CA0}"/>
              </a:ext>
            </a:extLst>
          </p:cNvPr>
          <p:cNvPicPr>
            <a:picLocks noChangeAspect="1"/>
          </p:cNvPicPr>
          <p:nvPr/>
        </p:nvPicPr>
        <p:blipFill>
          <a:blip r:embed="rId4"/>
          <a:srcRect l="19789" r="19789"/>
          <a:stretch>
            <a:fillRect/>
          </a:stretch>
        </p:blipFill>
        <p:spPr>
          <a:xfrm>
            <a:off x="2418110" y="934222"/>
            <a:ext cx="5423749" cy="3299450"/>
          </a:xfrm>
          <a:prstGeom prst="rect">
            <a:avLst/>
          </a:prstGeom>
        </p:spPr>
      </p:pic>
      <p:pic>
        <p:nvPicPr>
          <p:cNvPr id="5" name="Recorded Sound">
            <a:hlinkClick r:id="" action="ppaction://media"/>
            <a:extLst>
              <a:ext uri="{FF2B5EF4-FFF2-40B4-BE49-F238E27FC236}">
                <a16:creationId xmlns:a16="http://schemas.microsoft.com/office/drawing/2014/main" id="{7585C1F6-ECF2-4866-8249-5B89654C175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58436" y="5947486"/>
            <a:ext cx="487363" cy="487363"/>
          </a:xfrm>
          <a:prstGeom prst="rect">
            <a:avLst/>
          </a:prstGeom>
        </p:spPr>
      </p:pic>
    </p:spTree>
    <p:extLst>
      <p:ext uri="{BB962C8B-B14F-4D97-AF65-F5344CB8AC3E}">
        <p14:creationId xmlns:p14="http://schemas.microsoft.com/office/powerpoint/2010/main" val="3650340329"/>
      </p:ext>
    </p:extLst>
  </p:cSld>
  <p:clrMapOvr>
    <a:masterClrMapping/>
  </p:clrMapOvr>
  <mc:AlternateContent xmlns:mc="http://schemas.openxmlformats.org/markup-compatibility/2006">
    <mc:Choice xmlns:p14="http://schemas.microsoft.com/office/powerpoint/2010/main" Requires="p14">
      <p:transition spd="med" p14:dur="700" advTm="13516">
        <p:fade/>
      </p:transition>
    </mc:Choice>
    <mc:Fallback>
      <p:transition spd="med" advTm="1351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51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sz="half" idx="1"/>
          </p:nvPr>
        </p:nvSpPr>
        <p:spPr>
          <a:xfrm>
            <a:off x="3056526" y="4050852"/>
            <a:ext cx="5615896" cy="1439168"/>
          </a:xfrm>
        </p:spPr>
        <p:txBody>
          <a:bodyPr>
            <a:normAutofit/>
          </a:bodyPr>
          <a:lstStyle/>
          <a:p>
            <a:pPr marL="0" indent="0">
              <a:buNone/>
            </a:pPr>
            <a:r>
              <a:rPr lang="en-US" sz="2800" dirty="0"/>
              <a:t>To understand the provisions for publicly funded advice</a:t>
            </a:r>
          </a:p>
        </p:txBody>
      </p:sp>
      <p:pic>
        <p:nvPicPr>
          <p:cNvPr id="3" name="Picture 2">
            <a:extLst>
              <a:ext uri="{FF2B5EF4-FFF2-40B4-BE49-F238E27FC236}">
                <a16:creationId xmlns:a16="http://schemas.microsoft.com/office/drawing/2014/main" id="{F3BD76E5-06CA-DC81-D60B-9F3F399BD7B9}"/>
              </a:ext>
            </a:extLst>
          </p:cNvPr>
          <p:cNvPicPr>
            <a:picLocks noChangeAspect="1"/>
          </p:cNvPicPr>
          <p:nvPr/>
        </p:nvPicPr>
        <p:blipFill>
          <a:blip r:embed="rId2"/>
          <a:stretch>
            <a:fillRect/>
          </a:stretch>
        </p:blipFill>
        <p:spPr>
          <a:xfrm>
            <a:off x="3972926" y="477328"/>
            <a:ext cx="3076233" cy="3083943"/>
          </a:xfrm>
          <a:prstGeom prst="rect">
            <a:avLst/>
          </a:prstGeom>
          <a:noFill/>
        </p:spPr>
      </p:pic>
    </p:spTree>
    <p:extLst>
      <p:ext uri="{BB962C8B-B14F-4D97-AF65-F5344CB8AC3E}">
        <p14:creationId xmlns:p14="http://schemas.microsoft.com/office/powerpoint/2010/main" val="711182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7332B-FE17-499F-91C4-AF62FA18DC6F}"/>
              </a:ext>
            </a:extLst>
          </p:cNvPr>
          <p:cNvSpPr>
            <a:spLocks noGrp="1"/>
          </p:cNvSpPr>
          <p:nvPr>
            <p:ph type="title"/>
          </p:nvPr>
        </p:nvSpPr>
        <p:spPr/>
        <p:txBody>
          <a:bodyPr/>
          <a:lstStyle/>
          <a:p>
            <a:r>
              <a:rPr lang="en-GB" dirty="0"/>
              <a:t>Funding at the police station</a:t>
            </a:r>
          </a:p>
        </p:txBody>
      </p:sp>
      <p:sp>
        <p:nvSpPr>
          <p:cNvPr id="3" name="Content Placeholder 2">
            <a:extLst>
              <a:ext uri="{FF2B5EF4-FFF2-40B4-BE49-F238E27FC236}">
                <a16:creationId xmlns:a16="http://schemas.microsoft.com/office/drawing/2014/main" id="{2B77766B-F870-401A-942F-BA8EE9AE2D7F}"/>
              </a:ext>
            </a:extLst>
          </p:cNvPr>
          <p:cNvSpPr>
            <a:spLocks noGrp="1"/>
          </p:cNvSpPr>
          <p:nvPr>
            <p:ph idx="1"/>
          </p:nvPr>
        </p:nvSpPr>
        <p:spPr>
          <a:xfrm>
            <a:off x="677334" y="1591245"/>
            <a:ext cx="8596668" cy="3880773"/>
          </a:xfrm>
        </p:spPr>
        <p:txBody>
          <a:bodyPr>
            <a:normAutofit/>
          </a:bodyPr>
          <a:lstStyle/>
          <a:p>
            <a:pPr>
              <a:lnSpc>
                <a:spcPct val="90000"/>
              </a:lnSpc>
            </a:pPr>
            <a:r>
              <a:rPr lang="en-GB" altLang="en-US" sz="2800" dirty="0"/>
              <a:t>Entitled to own choice of solicitor if intend to pay</a:t>
            </a:r>
          </a:p>
          <a:p>
            <a:pPr>
              <a:lnSpc>
                <a:spcPct val="90000"/>
              </a:lnSpc>
            </a:pPr>
            <a:r>
              <a:rPr lang="en-GB" altLang="en-US" sz="2800" dirty="0"/>
              <a:t>Otherwise - by Criminal Defence Service under Police Station Advice and Assistance Scheme</a:t>
            </a:r>
          </a:p>
          <a:p>
            <a:pPr>
              <a:lnSpc>
                <a:spcPct val="90000"/>
              </a:lnSpc>
            </a:pPr>
            <a:r>
              <a:rPr lang="en-GB" altLang="en-US" sz="2800" dirty="0"/>
              <a:t>Defence Solicitor Call Centre organise representation - Non means tested</a:t>
            </a:r>
          </a:p>
          <a:p>
            <a:pPr>
              <a:lnSpc>
                <a:spcPct val="90000"/>
              </a:lnSpc>
            </a:pPr>
            <a:r>
              <a:rPr lang="en-GB" altLang="en-US" sz="2800" dirty="0"/>
              <a:t>Telephone advice only permitted in certain circumstances – </a:t>
            </a:r>
            <a:r>
              <a:rPr lang="en-GB" altLang="en-US" sz="2800" dirty="0" err="1"/>
              <a:t>e.g</a:t>
            </a:r>
            <a:r>
              <a:rPr lang="en-GB" altLang="en-US" sz="2800" dirty="0"/>
              <a:t> non imprisonable offences; drink driving; breach of bail conditions</a:t>
            </a:r>
            <a:endParaRPr lang="en-GB" dirty="0"/>
          </a:p>
        </p:txBody>
      </p:sp>
      <p:pic>
        <p:nvPicPr>
          <p:cNvPr id="4" name="Recorded Sound">
            <a:hlinkClick r:id="" action="ppaction://media"/>
            <a:extLst>
              <a:ext uri="{FF2B5EF4-FFF2-40B4-BE49-F238E27FC236}">
                <a16:creationId xmlns:a16="http://schemas.microsoft.com/office/drawing/2014/main" id="{7B9EB4EE-22A8-46FC-4D6F-DA16F12BA72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88764" y="5858900"/>
            <a:ext cx="487363" cy="487363"/>
          </a:xfrm>
          <a:prstGeom prst="rect">
            <a:avLst/>
          </a:prstGeom>
        </p:spPr>
      </p:pic>
    </p:spTree>
    <p:extLst>
      <p:ext uri="{BB962C8B-B14F-4D97-AF65-F5344CB8AC3E}">
        <p14:creationId xmlns:p14="http://schemas.microsoft.com/office/powerpoint/2010/main" val="4079881592"/>
      </p:ext>
    </p:extLst>
  </p:cSld>
  <p:clrMapOvr>
    <a:masterClrMapping/>
  </p:clrMapOvr>
  <mc:AlternateContent xmlns:mc="http://schemas.openxmlformats.org/markup-compatibility/2006">
    <mc:Choice xmlns:p14="http://schemas.microsoft.com/office/powerpoint/2010/main" Requires="p14">
      <p:transition spd="med" p14:dur="700" advTm="64212">
        <p:fade/>
      </p:transition>
    </mc:Choice>
    <mc:Fallback>
      <p:transition spd="med" advTm="6421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2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BB70F8-7AA6-9C6A-CD96-726819AE33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671340-DF30-F821-4583-783DBBF1E7A7}"/>
              </a:ext>
            </a:extLst>
          </p:cNvPr>
          <p:cNvSpPr>
            <a:spLocks noGrp="1"/>
          </p:cNvSpPr>
          <p:nvPr>
            <p:ph type="title"/>
          </p:nvPr>
        </p:nvSpPr>
        <p:spPr/>
        <p:txBody>
          <a:bodyPr/>
          <a:lstStyle/>
          <a:p>
            <a:r>
              <a:rPr lang="en-GB" dirty="0"/>
              <a:t>Criminal Legal Aid</a:t>
            </a:r>
          </a:p>
        </p:txBody>
      </p:sp>
      <p:sp>
        <p:nvSpPr>
          <p:cNvPr id="3" name="Content Placeholder 2">
            <a:extLst>
              <a:ext uri="{FF2B5EF4-FFF2-40B4-BE49-F238E27FC236}">
                <a16:creationId xmlns:a16="http://schemas.microsoft.com/office/drawing/2014/main" id="{9282D5ED-90C2-F373-C602-0FCD0D637077}"/>
              </a:ext>
            </a:extLst>
          </p:cNvPr>
          <p:cNvSpPr>
            <a:spLocks noGrp="1"/>
          </p:cNvSpPr>
          <p:nvPr>
            <p:ph idx="1"/>
          </p:nvPr>
        </p:nvSpPr>
        <p:spPr>
          <a:xfrm>
            <a:off x="607443" y="1488613"/>
            <a:ext cx="8596668" cy="3880773"/>
          </a:xfrm>
        </p:spPr>
        <p:txBody>
          <a:bodyPr>
            <a:normAutofit/>
          </a:bodyPr>
          <a:lstStyle/>
          <a:p>
            <a:r>
              <a:rPr lang="en-GB" sz="3200" dirty="0"/>
              <a:t>Since 1 April 2013, the funding for legal services for those suspected of having committed a criminal offence or facing criminal proceedings is administered by the Legal Aid Agency (LAA)</a:t>
            </a:r>
          </a:p>
          <a:p>
            <a:r>
              <a:rPr lang="en-GB" sz="3200" dirty="0"/>
              <a:t>Provides funding for defendants </a:t>
            </a:r>
          </a:p>
        </p:txBody>
      </p:sp>
      <p:pic>
        <p:nvPicPr>
          <p:cNvPr id="5" name="Picture 4">
            <a:extLst>
              <a:ext uri="{FF2B5EF4-FFF2-40B4-BE49-F238E27FC236}">
                <a16:creationId xmlns:a16="http://schemas.microsoft.com/office/drawing/2014/main" id="{32349079-B82A-339C-F35B-1EF287CEACCA}"/>
              </a:ext>
            </a:extLst>
          </p:cNvPr>
          <p:cNvPicPr>
            <a:picLocks noChangeAspect="1"/>
          </p:cNvPicPr>
          <p:nvPr/>
        </p:nvPicPr>
        <p:blipFill>
          <a:blip r:embed="rId4"/>
          <a:stretch>
            <a:fillRect/>
          </a:stretch>
        </p:blipFill>
        <p:spPr>
          <a:xfrm>
            <a:off x="8490371" y="3590999"/>
            <a:ext cx="2876084" cy="2876084"/>
          </a:xfrm>
          <a:prstGeom prst="rect">
            <a:avLst/>
          </a:prstGeom>
        </p:spPr>
      </p:pic>
      <p:pic>
        <p:nvPicPr>
          <p:cNvPr id="4" name="Recorded Sound">
            <a:hlinkClick r:id="" action="ppaction://media"/>
            <a:extLst>
              <a:ext uri="{FF2B5EF4-FFF2-40B4-BE49-F238E27FC236}">
                <a16:creationId xmlns:a16="http://schemas.microsoft.com/office/drawing/2014/main" id="{C68F52B6-A179-D6CB-C0AE-BCD08157E63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455" y="6223401"/>
            <a:ext cx="487363" cy="487363"/>
          </a:xfrm>
          <a:prstGeom prst="rect">
            <a:avLst/>
          </a:prstGeom>
        </p:spPr>
      </p:pic>
    </p:spTree>
    <p:extLst>
      <p:ext uri="{BB962C8B-B14F-4D97-AF65-F5344CB8AC3E}">
        <p14:creationId xmlns:p14="http://schemas.microsoft.com/office/powerpoint/2010/main" val="637912471"/>
      </p:ext>
    </p:extLst>
  </p:cSld>
  <p:clrMapOvr>
    <a:masterClrMapping/>
  </p:clrMapOvr>
  <mc:AlternateContent xmlns:mc="http://schemas.openxmlformats.org/markup-compatibility/2006" xmlns:p14="http://schemas.microsoft.com/office/powerpoint/2010/main">
    <mc:Choice Requires="p14">
      <p:transition spd="med" p14:dur="700" advTm="80583">
        <p:fade/>
      </p:transition>
    </mc:Choice>
    <mc:Fallback xmlns="">
      <p:transition spd="med" advTm="8058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42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21C8DE-C990-778C-167F-B6EC514CF9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9FD63E-BAB1-1741-8885-71D20EFF6D3B}"/>
              </a:ext>
            </a:extLst>
          </p:cNvPr>
          <p:cNvSpPr>
            <a:spLocks noGrp="1"/>
          </p:cNvSpPr>
          <p:nvPr>
            <p:ph type="title"/>
          </p:nvPr>
        </p:nvSpPr>
        <p:spPr>
          <a:xfrm>
            <a:off x="281287" y="265972"/>
            <a:ext cx="9683925" cy="1085243"/>
          </a:xfrm>
        </p:spPr>
        <p:txBody>
          <a:bodyPr>
            <a:normAutofit/>
          </a:bodyPr>
          <a:lstStyle/>
          <a:p>
            <a:r>
              <a:rPr lang="en-GB" sz="3200" dirty="0"/>
              <a:t>Legal Aid, Sentencing and Punishment of Offenders Act 2012 (“ LASPO 2012”)</a:t>
            </a:r>
          </a:p>
        </p:txBody>
      </p:sp>
      <p:sp>
        <p:nvSpPr>
          <p:cNvPr id="3" name="Content Placeholder 2">
            <a:extLst>
              <a:ext uri="{FF2B5EF4-FFF2-40B4-BE49-F238E27FC236}">
                <a16:creationId xmlns:a16="http://schemas.microsoft.com/office/drawing/2014/main" id="{2DDE6E5C-4FDD-9B64-BACB-50B12D3A91DB}"/>
              </a:ext>
            </a:extLst>
          </p:cNvPr>
          <p:cNvSpPr>
            <a:spLocks noGrp="1"/>
          </p:cNvSpPr>
          <p:nvPr>
            <p:ph idx="1"/>
          </p:nvPr>
        </p:nvSpPr>
        <p:spPr>
          <a:xfrm>
            <a:off x="368649" y="1488613"/>
            <a:ext cx="9899421" cy="5197573"/>
          </a:xfrm>
        </p:spPr>
        <p:txBody>
          <a:bodyPr>
            <a:normAutofit fontScale="40000" lnSpcReduction="20000"/>
          </a:bodyPr>
          <a:lstStyle/>
          <a:p>
            <a:r>
              <a:rPr lang="en-GB" sz="6000" dirty="0"/>
              <a:t>All firms that undertake the provision of publicly funded criminal defence work have to sign a contract with the Legal Aid Agency (LAA), the body that oversees and administers the provision of state funding for all legal work. </a:t>
            </a:r>
          </a:p>
          <a:p>
            <a:endParaRPr lang="en-GB" sz="6000" dirty="0"/>
          </a:p>
          <a:p>
            <a:r>
              <a:rPr lang="en-GB" sz="6000" dirty="0"/>
              <a:t>Criminal defence firms who hold a Standard Crime Contract with the LAA provide the vast majority of criminal defence services, but the same services are also offered by the Public Defender Service (PDS). </a:t>
            </a:r>
          </a:p>
          <a:p>
            <a:endParaRPr lang="en-GB" sz="6000" dirty="0"/>
          </a:p>
          <a:p>
            <a:r>
              <a:rPr lang="en-GB" sz="6000" dirty="0"/>
              <a:t>The PDS employs criminal defence solicitors and accredited police station advisers. Although their salaries are met by the LAA, they are independent providers of criminal defence services. There are currently four PDS offices in England and Wales.</a:t>
            </a:r>
          </a:p>
          <a:p>
            <a:endParaRPr lang="en-GB" dirty="0"/>
          </a:p>
        </p:txBody>
      </p:sp>
      <p:pic>
        <p:nvPicPr>
          <p:cNvPr id="4" name="Recorded Sound">
            <a:hlinkClick r:id="" action="ppaction://media"/>
            <a:extLst>
              <a:ext uri="{FF2B5EF4-FFF2-40B4-BE49-F238E27FC236}">
                <a16:creationId xmlns:a16="http://schemas.microsoft.com/office/drawing/2014/main" id="{6A651F9B-966F-0AF1-C38F-D4FCF13FA95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00273" y="6137371"/>
            <a:ext cx="487363" cy="487363"/>
          </a:xfrm>
          <a:prstGeom prst="rect">
            <a:avLst/>
          </a:prstGeom>
        </p:spPr>
      </p:pic>
    </p:spTree>
    <p:extLst>
      <p:ext uri="{BB962C8B-B14F-4D97-AF65-F5344CB8AC3E}">
        <p14:creationId xmlns:p14="http://schemas.microsoft.com/office/powerpoint/2010/main" val="3996902384"/>
      </p:ext>
    </p:extLst>
  </p:cSld>
  <p:clrMapOvr>
    <a:masterClrMapping/>
  </p:clrMapOvr>
  <mc:AlternateContent xmlns:mc="http://schemas.openxmlformats.org/markup-compatibility/2006">
    <mc:Choice xmlns:p14="http://schemas.microsoft.com/office/powerpoint/2010/main" Requires="p14">
      <p:transition spd="slow" p14:dur="2000" advTm="55129"/>
    </mc:Choice>
    <mc:Fallback>
      <p:transition spd="slow" advTm="551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12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8E14B-480C-2E31-8492-47CF290A7981}"/>
              </a:ext>
            </a:extLst>
          </p:cNvPr>
          <p:cNvSpPr>
            <a:spLocks noGrp="1"/>
          </p:cNvSpPr>
          <p:nvPr>
            <p:ph type="title"/>
          </p:nvPr>
        </p:nvSpPr>
        <p:spPr>
          <a:xfrm>
            <a:off x="281288" y="156238"/>
            <a:ext cx="9782936" cy="1247396"/>
          </a:xfrm>
        </p:spPr>
        <p:txBody>
          <a:bodyPr>
            <a:noAutofit/>
          </a:bodyPr>
          <a:lstStyle/>
          <a:p>
            <a:r>
              <a:rPr lang="en-GB" dirty="0"/>
              <a:t>Legal Aid Agency’s standard crime contract (SCC)</a:t>
            </a:r>
          </a:p>
        </p:txBody>
      </p:sp>
      <p:sp>
        <p:nvSpPr>
          <p:cNvPr id="3" name="Content Placeholder 2">
            <a:extLst>
              <a:ext uri="{FF2B5EF4-FFF2-40B4-BE49-F238E27FC236}">
                <a16:creationId xmlns:a16="http://schemas.microsoft.com/office/drawing/2014/main" id="{E081AFD9-28DB-6DED-7002-F8DF1D0923CC}"/>
              </a:ext>
            </a:extLst>
          </p:cNvPr>
          <p:cNvSpPr>
            <a:spLocks noGrp="1"/>
          </p:cNvSpPr>
          <p:nvPr>
            <p:ph idx="1"/>
          </p:nvPr>
        </p:nvSpPr>
        <p:spPr>
          <a:xfrm>
            <a:off x="170627" y="1403634"/>
            <a:ext cx="10074147" cy="4991445"/>
          </a:xfrm>
        </p:spPr>
        <p:txBody>
          <a:bodyPr>
            <a:normAutofit lnSpcReduction="10000"/>
          </a:bodyPr>
          <a:lstStyle/>
          <a:p>
            <a:pPr fontAlgn="base" latinLnBrk="0"/>
            <a:r>
              <a:rPr lang="en-GB" sz="2400" b="0" dirty="0">
                <a:effectLst/>
                <a:latin typeface="inherit"/>
              </a:rPr>
              <a:t>Any firm wishing to provide publicly funded criminal defence services must be contracted to do so by the LAA. </a:t>
            </a:r>
          </a:p>
          <a:p>
            <a:pPr fontAlgn="base" latinLnBrk="0"/>
            <a:r>
              <a:rPr lang="en-GB" sz="2400" b="0" dirty="0">
                <a:effectLst/>
                <a:latin typeface="inherit"/>
              </a:rPr>
              <a:t>Privately funded criminal defence work is not governed by the LAA in any way.</a:t>
            </a:r>
          </a:p>
          <a:p>
            <a:pPr fontAlgn="base" latinLnBrk="0"/>
            <a:r>
              <a:rPr lang="en-GB" sz="2400" b="0" dirty="0">
                <a:effectLst/>
                <a:latin typeface="inherit"/>
              </a:rPr>
              <a:t>Firms applying for the contract must demonstrate minimum practice standards, levels of supervision and experience among staff. </a:t>
            </a:r>
          </a:p>
          <a:p>
            <a:pPr fontAlgn="base" latinLnBrk="0"/>
            <a:r>
              <a:rPr lang="en-GB" sz="2400" dirty="0">
                <a:latin typeface="inherit"/>
              </a:rPr>
              <a:t>The </a:t>
            </a:r>
            <a:r>
              <a:rPr lang="en-GB" sz="2400" b="0" dirty="0">
                <a:effectLst/>
                <a:latin typeface="inherit"/>
              </a:rPr>
              <a:t>SCC dictates the circumstances in which firms will be paid for providing publicly funded criminal defence services, </a:t>
            </a:r>
            <a:r>
              <a:rPr lang="en-GB" sz="2400" b="1" dirty="0">
                <a:effectLst/>
                <a:latin typeface="inherit"/>
              </a:rPr>
              <a:t>and the rates</a:t>
            </a:r>
            <a:r>
              <a:rPr lang="en-GB" sz="2400" b="0" dirty="0">
                <a:effectLst/>
                <a:latin typeface="inherit"/>
              </a:rPr>
              <a:t> at which payment is made. </a:t>
            </a:r>
          </a:p>
          <a:p>
            <a:pPr fontAlgn="base" latinLnBrk="0"/>
            <a:r>
              <a:rPr lang="en-GB" sz="2400" b="0" dirty="0">
                <a:effectLst/>
                <a:latin typeface="inherit"/>
              </a:rPr>
              <a:t>Firms must periodically report contract compliance to the LAA. Failure to do so, or failing to meet certain performance indicators (such as a minimum number of attendances at the police station), can lead to sanctions being imposed on firms. </a:t>
            </a:r>
          </a:p>
        </p:txBody>
      </p:sp>
      <p:pic>
        <p:nvPicPr>
          <p:cNvPr id="4" name="Recorded Sound">
            <a:hlinkClick r:id="" action="ppaction://media"/>
            <a:extLst>
              <a:ext uri="{FF2B5EF4-FFF2-40B4-BE49-F238E27FC236}">
                <a16:creationId xmlns:a16="http://schemas.microsoft.com/office/drawing/2014/main" id="{B8F30359-9CCC-DC89-0D53-FA4C6893DEF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19938" y="6151397"/>
            <a:ext cx="487363" cy="487363"/>
          </a:xfrm>
          <a:prstGeom prst="rect">
            <a:avLst/>
          </a:prstGeom>
        </p:spPr>
      </p:pic>
    </p:spTree>
    <p:extLst>
      <p:ext uri="{BB962C8B-B14F-4D97-AF65-F5344CB8AC3E}">
        <p14:creationId xmlns:p14="http://schemas.microsoft.com/office/powerpoint/2010/main" val="2345693755"/>
      </p:ext>
    </p:extLst>
  </p:cSld>
  <p:clrMapOvr>
    <a:masterClrMapping/>
  </p:clrMapOvr>
  <mc:AlternateContent xmlns:mc="http://schemas.openxmlformats.org/markup-compatibility/2006">
    <mc:Choice xmlns:p14="http://schemas.microsoft.com/office/powerpoint/2010/main" Requires="p14">
      <p:transition spd="slow" p14:dur="2000" advTm="64666"/>
    </mc:Choice>
    <mc:Fallback>
      <p:transition spd="slow" advTm="64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6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31121E-268E-CFBE-7C5E-EB19825DC3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A712A7-31CE-73BD-0A2F-8318EEA61553}"/>
              </a:ext>
            </a:extLst>
          </p:cNvPr>
          <p:cNvSpPr>
            <a:spLocks noGrp="1"/>
          </p:cNvSpPr>
          <p:nvPr>
            <p:ph type="title"/>
          </p:nvPr>
        </p:nvSpPr>
        <p:spPr>
          <a:xfrm>
            <a:off x="281287" y="265973"/>
            <a:ext cx="10452721" cy="584362"/>
          </a:xfrm>
        </p:spPr>
        <p:txBody>
          <a:bodyPr>
            <a:normAutofit/>
          </a:bodyPr>
          <a:lstStyle/>
          <a:p>
            <a:r>
              <a:rPr lang="en-GB" sz="2800" b="1" dirty="0"/>
              <a:t>LASPO 2012</a:t>
            </a:r>
          </a:p>
        </p:txBody>
      </p:sp>
      <p:sp>
        <p:nvSpPr>
          <p:cNvPr id="3" name="Content Placeholder 2">
            <a:extLst>
              <a:ext uri="{FF2B5EF4-FFF2-40B4-BE49-F238E27FC236}">
                <a16:creationId xmlns:a16="http://schemas.microsoft.com/office/drawing/2014/main" id="{F163E036-98EE-2057-2329-0D86A314B88C}"/>
              </a:ext>
            </a:extLst>
          </p:cNvPr>
          <p:cNvSpPr>
            <a:spLocks noGrp="1"/>
          </p:cNvSpPr>
          <p:nvPr>
            <p:ph idx="1"/>
          </p:nvPr>
        </p:nvSpPr>
        <p:spPr>
          <a:xfrm>
            <a:off x="234692" y="904251"/>
            <a:ext cx="10336237" cy="5687776"/>
          </a:xfrm>
        </p:spPr>
        <p:txBody>
          <a:bodyPr>
            <a:noAutofit/>
          </a:bodyPr>
          <a:lstStyle/>
          <a:p>
            <a:pPr marL="0" indent="0">
              <a:buNone/>
            </a:pPr>
            <a:r>
              <a:rPr lang="en-GB" sz="2000" dirty="0"/>
              <a:t>In criminal cases there are several different publicly funded schemes available:</a:t>
            </a:r>
          </a:p>
          <a:p>
            <a:r>
              <a:rPr lang="en-GB" sz="2000" b="1" dirty="0"/>
              <a:t>duty solicitor schemes </a:t>
            </a:r>
            <a:r>
              <a:rPr lang="en-GB" sz="2000" dirty="0"/>
              <a:t>(available to suspects detained in a police station and defendants appearing in the Magistrates’ Court);</a:t>
            </a:r>
          </a:p>
          <a:p>
            <a:r>
              <a:rPr lang="en-GB" sz="2000" b="1" dirty="0"/>
              <a:t>police station advice and assistance following an arrest </a:t>
            </a:r>
            <a:r>
              <a:rPr lang="en-GB" sz="2000" dirty="0"/>
              <a:t>(non-means tested);</a:t>
            </a:r>
          </a:p>
          <a:p>
            <a:r>
              <a:rPr lang="en-GB" sz="2000" b="1" dirty="0"/>
              <a:t>free standing advice and assistance </a:t>
            </a:r>
            <a:r>
              <a:rPr lang="en-GB" sz="2000" dirty="0"/>
              <a:t>(subject to eligibility);</a:t>
            </a:r>
          </a:p>
          <a:p>
            <a:r>
              <a:rPr lang="en-GB" sz="2000" b="1" dirty="0"/>
              <a:t>advocacy assistance covering representation in court in very limited circumstance</a:t>
            </a:r>
            <a:r>
              <a:rPr lang="en-GB" sz="2000" dirty="0"/>
              <a:t>s; and</a:t>
            </a:r>
          </a:p>
          <a:p>
            <a:r>
              <a:rPr lang="en-GB" sz="2000" b="1" dirty="0"/>
              <a:t>representation orders </a:t>
            </a:r>
            <a:r>
              <a:rPr lang="en-GB" sz="2000" dirty="0"/>
              <a:t>covering the costs of representing the client in full court proceedings in the Magistrates’ Courts and before the Crown Court.</a:t>
            </a:r>
          </a:p>
          <a:p>
            <a:endParaRPr lang="en-GB" sz="2000" dirty="0"/>
          </a:p>
          <a:p>
            <a:pPr marL="0" indent="0">
              <a:buNone/>
            </a:pPr>
            <a:r>
              <a:rPr lang="en-GB" sz="2000" dirty="0"/>
              <a:t>All applications for criminal legal aid for representation in the Magistrates’ Court and the Crown Court are made online using the CRM14e form and are processed by the LAA.</a:t>
            </a:r>
          </a:p>
        </p:txBody>
      </p:sp>
      <p:pic>
        <p:nvPicPr>
          <p:cNvPr id="4" name="Recorded Sound">
            <a:hlinkClick r:id="" action="ppaction://media"/>
            <a:extLst>
              <a:ext uri="{FF2B5EF4-FFF2-40B4-BE49-F238E27FC236}">
                <a16:creationId xmlns:a16="http://schemas.microsoft.com/office/drawing/2014/main" id="{B9D55D1E-F0FB-846A-A322-4D7867EDDFE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90441" y="5957222"/>
            <a:ext cx="487363" cy="487363"/>
          </a:xfrm>
          <a:prstGeom prst="rect">
            <a:avLst/>
          </a:prstGeom>
        </p:spPr>
      </p:pic>
    </p:spTree>
    <p:extLst>
      <p:ext uri="{BB962C8B-B14F-4D97-AF65-F5344CB8AC3E}">
        <p14:creationId xmlns:p14="http://schemas.microsoft.com/office/powerpoint/2010/main" val="220790848"/>
      </p:ext>
    </p:extLst>
  </p:cSld>
  <p:clrMapOvr>
    <a:masterClrMapping/>
  </p:clrMapOvr>
  <mc:AlternateContent xmlns:mc="http://schemas.openxmlformats.org/markup-compatibility/2006">
    <mc:Choice xmlns:p14="http://schemas.microsoft.com/office/powerpoint/2010/main" Requires="p14">
      <p:transition spd="slow" p14:dur="2000" advTm="77401"/>
    </mc:Choice>
    <mc:Fallback>
      <p:transition spd="slow" advTm="774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740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D77F8B-813B-40F3-C82F-A86DA77F7E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16DD5F-5DBF-61B2-5CF9-2F3B9211B936}"/>
              </a:ext>
            </a:extLst>
          </p:cNvPr>
          <p:cNvSpPr>
            <a:spLocks noGrp="1"/>
          </p:cNvSpPr>
          <p:nvPr>
            <p:ph type="title"/>
          </p:nvPr>
        </p:nvSpPr>
        <p:spPr>
          <a:xfrm>
            <a:off x="432718" y="181654"/>
            <a:ext cx="8596668" cy="657032"/>
          </a:xfrm>
        </p:spPr>
        <p:txBody>
          <a:bodyPr>
            <a:normAutofit/>
          </a:bodyPr>
          <a:lstStyle/>
          <a:p>
            <a:r>
              <a:rPr lang="en-GB" sz="3200" dirty="0"/>
              <a:t>Legal advice at the police station</a:t>
            </a:r>
          </a:p>
        </p:txBody>
      </p:sp>
      <p:sp>
        <p:nvSpPr>
          <p:cNvPr id="3" name="Content Placeholder 2">
            <a:extLst>
              <a:ext uri="{FF2B5EF4-FFF2-40B4-BE49-F238E27FC236}">
                <a16:creationId xmlns:a16="http://schemas.microsoft.com/office/drawing/2014/main" id="{AE2D0DBD-C162-E1D2-4522-B5D9CAC543E7}"/>
              </a:ext>
            </a:extLst>
          </p:cNvPr>
          <p:cNvSpPr>
            <a:spLocks noGrp="1"/>
          </p:cNvSpPr>
          <p:nvPr>
            <p:ph idx="1"/>
          </p:nvPr>
        </p:nvSpPr>
        <p:spPr>
          <a:xfrm>
            <a:off x="298762" y="978274"/>
            <a:ext cx="9928540" cy="5546643"/>
          </a:xfrm>
        </p:spPr>
        <p:txBody>
          <a:bodyPr>
            <a:normAutofit lnSpcReduction="10000"/>
          </a:bodyPr>
          <a:lstStyle/>
          <a:p>
            <a:pPr>
              <a:lnSpc>
                <a:spcPct val="90000"/>
              </a:lnSpc>
            </a:pPr>
            <a:r>
              <a:rPr lang="en-GB" altLang="en-US" sz="2400" dirty="0"/>
              <a:t>Entitled to own choice of solicitor if intend to pay</a:t>
            </a:r>
          </a:p>
          <a:p>
            <a:pPr>
              <a:lnSpc>
                <a:spcPct val="90000"/>
              </a:lnSpc>
            </a:pPr>
            <a:r>
              <a:rPr lang="en-GB" altLang="en-US" sz="2400" dirty="0"/>
              <a:t>Otherwise – free advice provided by Criminal Defence Service under Police Station Advice and Assistance Scheme</a:t>
            </a:r>
          </a:p>
          <a:p>
            <a:pPr>
              <a:lnSpc>
                <a:spcPct val="90000"/>
              </a:lnSpc>
            </a:pPr>
            <a:r>
              <a:rPr lang="en-GB" altLang="en-US" sz="2400" dirty="0"/>
              <a:t>Defence Solicitor Call Centre organise representation - Non means tested</a:t>
            </a:r>
          </a:p>
          <a:p>
            <a:pPr>
              <a:lnSpc>
                <a:spcPct val="90000"/>
              </a:lnSpc>
            </a:pPr>
            <a:r>
              <a:rPr lang="en-GB" altLang="en-US" sz="2400" dirty="0"/>
              <a:t>D could have own solicitor if that firm is contracted with the Legal Aid Agency (LAA)</a:t>
            </a:r>
          </a:p>
          <a:p>
            <a:pPr>
              <a:lnSpc>
                <a:spcPct val="90000"/>
              </a:lnSpc>
            </a:pPr>
            <a:r>
              <a:rPr lang="en-GB" altLang="en-US" sz="2400" dirty="0"/>
              <a:t>Telephone advice only permitted in certain circumstances – </a:t>
            </a:r>
            <a:r>
              <a:rPr lang="en-GB" altLang="en-US" sz="2400" dirty="0" err="1"/>
              <a:t>e.g</a:t>
            </a:r>
            <a:r>
              <a:rPr lang="en-GB" altLang="en-US" sz="2400" dirty="0"/>
              <a:t> non imprisonable offences; drink driving; breach of bail conditions (see earlier slides)</a:t>
            </a:r>
          </a:p>
          <a:p>
            <a:pPr>
              <a:lnSpc>
                <a:spcPct val="90000"/>
              </a:lnSpc>
            </a:pPr>
            <a:r>
              <a:rPr lang="en-GB" altLang="en-US" sz="2400" dirty="0"/>
              <a:t>Contracted firms’ solicitors on a 24-hour rota for a set number of days per month</a:t>
            </a:r>
          </a:p>
          <a:p>
            <a:pPr>
              <a:lnSpc>
                <a:spcPct val="90000"/>
              </a:lnSpc>
            </a:pPr>
            <a:r>
              <a:rPr lang="en-GB" altLang="en-US" sz="2400" dirty="0"/>
              <a:t>Duty solicitors must have certificate of the Law Society’s Criminal Litigation Accreditation Scheme and be qualified under Police Station Accreditation schemes</a:t>
            </a:r>
            <a:endParaRPr lang="en-US" altLang="en-US" sz="2400" dirty="0"/>
          </a:p>
          <a:p>
            <a:endParaRPr lang="en-GB" dirty="0"/>
          </a:p>
        </p:txBody>
      </p:sp>
      <p:pic>
        <p:nvPicPr>
          <p:cNvPr id="4" name="Recorded Sound">
            <a:hlinkClick r:id="" action="ppaction://media"/>
            <a:extLst>
              <a:ext uri="{FF2B5EF4-FFF2-40B4-BE49-F238E27FC236}">
                <a16:creationId xmlns:a16="http://schemas.microsoft.com/office/drawing/2014/main" id="{2F6E88B7-8FAF-3085-E34A-4ACF9725DE2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59267" y="5849066"/>
            <a:ext cx="487363" cy="487363"/>
          </a:xfrm>
          <a:prstGeom prst="rect">
            <a:avLst/>
          </a:prstGeom>
        </p:spPr>
      </p:pic>
    </p:spTree>
    <p:extLst>
      <p:ext uri="{BB962C8B-B14F-4D97-AF65-F5344CB8AC3E}">
        <p14:creationId xmlns:p14="http://schemas.microsoft.com/office/powerpoint/2010/main" val="2892760786"/>
      </p:ext>
    </p:extLst>
  </p:cSld>
  <p:clrMapOvr>
    <a:masterClrMapping/>
  </p:clrMapOvr>
  <mc:AlternateContent xmlns:mc="http://schemas.openxmlformats.org/markup-compatibility/2006">
    <mc:Choice xmlns:p14="http://schemas.microsoft.com/office/powerpoint/2010/main" Requires="p14">
      <p:transition spd="med" p14:dur="700" advTm="70168">
        <p:fade/>
      </p:transition>
    </mc:Choice>
    <mc:Fallback>
      <p:transition spd="med" advTm="701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16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001E5D-5318-08BC-9A45-F528803C0A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1612B5-1403-FB1D-8917-07863E684461}"/>
              </a:ext>
            </a:extLst>
          </p:cNvPr>
          <p:cNvSpPr>
            <a:spLocks noGrp="1"/>
          </p:cNvSpPr>
          <p:nvPr>
            <p:ph type="title"/>
          </p:nvPr>
        </p:nvSpPr>
        <p:spPr>
          <a:xfrm>
            <a:off x="456014" y="265972"/>
            <a:ext cx="8596668" cy="759088"/>
          </a:xfrm>
        </p:spPr>
        <p:txBody>
          <a:bodyPr>
            <a:normAutofit fontScale="90000"/>
          </a:bodyPr>
          <a:lstStyle/>
          <a:p>
            <a:r>
              <a:rPr lang="en-GB" sz="3600" dirty="0"/>
              <a:t>Legal advice away from the police station</a:t>
            </a:r>
            <a:endParaRPr lang="en-GB" dirty="0"/>
          </a:p>
        </p:txBody>
      </p:sp>
      <p:sp>
        <p:nvSpPr>
          <p:cNvPr id="3" name="Content Placeholder 2">
            <a:extLst>
              <a:ext uri="{FF2B5EF4-FFF2-40B4-BE49-F238E27FC236}">
                <a16:creationId xmlns:a16="http://schemas.microsoft.com/office/drawing/2014/main" id="{021DA929-AB87-57B1-FA66-942FF577EA5C}"/>
              </a:ext>
            </a:extLst>
          </p:cNvPr>
          <p:cNvSpPr>
            <a:spLocks noGrp="1"/>
          </p:cNvSpPr>
          <p:nvPr>
            <p:ph idx="1"/>
          </p:nvPr>
        </p:nvSpPr>
        <p:spPr>
          <a:xfrm>
            <a:off x="322057" y="1118057"/>
            <a:ext cx="9357770" cy="4950763"/>
          </a:xfrm>
        </p:spPr>
        <p:txBody>
          <a:bodyPr/>
          <a:lstStyle/>
          <a:p>
            <a:r>
              <a:rPr lang="en-GB" altLang="en-US" sz="2400" dirty="0">
                <a:latin typeface="+mj-lt"/>
              </a:rPr>
              <a:t>At the police station – free</a:t>
            </a:r>
          </a:p>
          <a:p>
            <a:r>
              <a:rPr lang="en-GB" altLang="en-US" sz="2400" dirty="0">
                <a:latin typeface="+mj-lt"/>
              </a:rPr>
              <a:t>Advice given PRE-charge, away from the police station, is means tested and subject to upper maximum limit</a:t>
            </a:r>
          </a:p>
          <a:p>
            <a:r>
              <a:rPr lang="en-GB" altLang="en-US" sz="2400" dirty="0">
                <a:latin typeface="+mj-lt"/>
              </a:rPr>
              <a:t>Automatic qualification for those on certain benefits</a:t>
            </a:r>
          </a:p>
          <a:p>
            <a:r>
              <a:rPr lang="en-GB" altLang="en-US" sz="2400" dirty="0">
                <a:latin typeface="+mj-lt"/>
              </a:rPr>
              <a:t>CRM1 and CRM 14 and 15</a:t>
            </a:r>
          </a:p>
          <a:p>
            <a:r>
              <a:rPr lang="en-GB" sz="2400" dirty="0">
                <a:hlinkClick r:id="rId4"/>
              </a:rPr>
              <a:t>CRM14: criminal legal aid application form - GOV.UK (www.gov.uk)</a:t>
            </a:r>
            <a:endParaRPr lang="en-GB" altLang="en-US" sz="2400" dirty="0">
              <a:latin typeface="+mj-lt"/>
            </a:endParaRPr>
          </a:p>
          <a:p>
            <a:endParaRPr lang="en-GB" dirty="0"/>
          </a:p>
        </p:txBody>
      </p:sp>
      <p:pic>
        <p:nvPicPr>
          <p:cNvPr id="4" name="Recorded Sound">
            <a:hlinkClick r:id="" action="ppaction://media"/>
            <a:extLst>
              <a:ext uri="{FF2B5EF4-FFF2-40B4-BE49-F238E27FC236}">
                <a16:creationId xmlns:a16="http://schemas.microsoft.com/office/drawing/2014/main" id="{B046F917-B4E3-BAAC-F632-A9EDA89B86E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26647" y="5825138"/>
            <a:ext cx="487363" cy="487363"/>
          </a:xfrm>
          <a:prstGeom prst="rect">
            <a:avLst/>
          </a:prstGeom>
        </p:spPr>
      </p:pic>
    </p:spTree>
    <p:extLst>
      <p:ext uri="{BB962C8B-B14F-4D97-AF65-F5344CB8AC3E}">
        <p14:creationId xmlns:p14="http://schemas.microsoft.com/office/powerpoint/2010/main" val="3698392272"/>
      </p:ext>
    </p:extLst>
  </p:cSld>
  <p:clrMapOvr>
    <a:masterClrMapping/>
  </p:clrMapOvr>
  <mc:AlternateContent xmlns:mc="http://schemas.openxmlformats.org/markup-compatibility/2006" xmlns:p14="http://schemas.microsoft.com/office/powerpoint/2010/main">
    <mc:Choice Requires="p14">
      <p:transition spd="med" p14:dur="700" advTm="179292">
        <p:fade/>
      </p:transition>
    </mc:Choice>
    <mc:Fallback xmlns="">
      <p:transition spd="med" advTm="17929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17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79F7F-142E-40D6-8432-9E0AB2404388}"/>
              </a:ext>
            </a:extLst>
          </p:cNvPr>
          <p:cNvSpPr>
            <a:spLocks noGrp="1"/>
          </p:cNvSpPr>
          <p:nvPr>
            <p:ph type="title"/>
          </p:nvPr>
        </p:nvSpPr>
        <p:spPr>
          <a:xfrm>
            <a:off x="1118897" y="76200"/>
            <a:ext cx="10157354" cy="1397000"/>
          </a:xfrm>
        </p:spPr>
        <p:txBody>
          <a:bodyPr anchor="b">
            <a:normAutofit/>
          </a:bodyPr>
          <a:lstStyle/>
          <a:p>
            <a:r>
              <a:rPr lang="en-GB" dirty="0"/>
              <a:t>Financing the Defence</a:t>
            </a:r>
          </a:p>
        </p:txBody>
      </p:sp>
      <p:pic>
        <p:nvPicPr>
          <p:cNvPr id="5" name="Picture 4">
            <a:extLst>
              <a:ext uri="{FF2B5EF4-FFF2-40B4-BE49-F238E27FC236}">
                <a16:creationId xmlns:a16="http://schemas.microsoft.com/office/drawing/2014/main" id="{77029B2D-627C-9626-F454-2865291465CA}"/>
              </a:ext>
            </a:extLst>
          </p:cNvPr>
          <p:cNvPicPr>
            <a:picLocks noChangeAspect="1"/>
          </p:cNvPicPr>
          <p:nvPr/>
        </p:nvPicPr>
        <p:blipFill rotWithShape="1">
          <a:blip r:embed="rId2"/>
          <a:srcRect l="24919" r="19414" b="1"/>
          <a:stretch/>
        </p:blipFill>
        <p:spPr>
          <a:xfrm>
            <a:off x="915749" y="2099094"/>
            <a:ext cx="2607538" cy="2342072"/>
          </a:xfrm>
          <a:prstGeom prst="rect">
            <a:avLst/>
          </a:prstGeom>
          <a:noFill/>
        </p:spPr>
      </p:pic>
      <p:sp>
        <p:nvSpPr>
          <p:cNvPr id="3" name="Content Placeholder 2">
            <a:extLst>
              <a:ext uri="{FF2B5EF4-FFF2-40B4-BE49-F238E27FC236}">
                <a16:creationId xmlns:a16="http://schemas.microsoft.com/office/drawing/2014/main" id="{66230939-EFE8-4988-816D-1F5F3B42065E}"/>
              </a:ext>
            </a:extLst>
          </p:cNvPr>
          <p:cNvSpPr>
            <a:spLocks noGrp="1"/>
          </p:cNvSpPr>
          <p:nvPr>
            <p:ph sz="half" idx="2"/>
          </p:nvPr>
        </p:nvSpPr>
        <p:spPr>
          <a:xfrm>
            <a:off x="4142543" y="1811068"/>
            <a:ext cx="5496038" cy="4470400"/>
          </a:xfrm>
        </p:spPr>
        <p:txBody>
          <a:bodyPr>
            <a:normAutofit/>
          </a:bodyPr>
          <a:lstStyle/>
          <a:p>
            <a:r>
              <a:rPr lang="en-GB" altLang="en-US" sz="2800" dirty="0"/>
              <a:t>Police Station Advice and Assistance</a:t>
            </a:r>
          </a:p>
          <a:p>
            <a:r>
              <a:rPr lang="en-GB" altLang="en-US" sz="2800" dirty="0"/>
              <a:t>Pre – charge Advice and Assistance </a:t>
            </a:r>
          </a:p>
          <a:p>
            <a:r>
              <a:rPr lang="en-GB" altLang="en-US" sz="2800" dirty="0"/>
              <a:t>Duty Solicitor Scheme</a:t>
            </a:r>
          </a:p>
          <a:p>
            <a:r>
              <a:rPr lang="en-GB" altLang="en-US" sz="2800" dirty="0"/>
              <a:t>Representation Orders</a:t>
            </a:r>
          </a:p>
          <a:p>
            <a:r>
              <a:rPr lang="en-GB" altLang="en-US" sz="2800" dirty="0"/>
              <a:t>Otherwise, private funding</a:t>
            </a:r>
            <a:endParaRPr lang="en-US" altLang="en-US" sz="2800" dirty="0"/>
          </a:p>
          <a:p>
            <a:pPr marL="0" indent="0">
              <a:buNone/>
            </a:pPr>
            <a:endParaRPr lang="en-GB" dirty="0"/>
          </a:p>
        </p:txBody>
      </p:sp>
    </p:spTree>
    <p:extLst>
      <p:ext uri="{BB962C8B-B14F-4D97-AF65-F5344CB8AC3E}">
        <p14:creationId xmlns:p14="http://schemas.microsoft.com/office/powerpoint/2010/main" val="1339694905"/>
      </p:ext>
    </p:extLst>
  </p:cSld>
  <p:clrMapOvr>
    <a:masterClrMapping/>
  </p:clrMapOvr>
  <mc:AlternateContent xmlns:mc="http://schemas.openxmlformats.org/markup-compatibility/2006" xmlns:p14="http://schemas.microsoft.com/office/powerpoint/2010/main">
    <mc:Choice Requires="p14">
      <p:transition spd="med" p14:dur="700" advTm="77820">
        <p:fade/>
      </p:transition>
    </mc:Choice>
    <mc:Fallback xmlns="">
      <p:transition spd="med" advTm="77820">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375B3-A2B4-4E73-A181-F05636DDA4C6}"/>
              </a:ext>
            </a:extLst>
          </p:cNvPr>
          <p:cNvSpPr>
            <a:spLocks noGrp="1"/>
          </p:cNvSpPr>
          <p:nvPr>
            <p:ph type="title"/>
          </p:nvPr>
        </p:nvSpPr>
        <p:spPr/>
        <p:txBody>
          <a:bodyPr/>
          <a:lstStyle/>
          <a:p>
            <a:r>
              <a:rPr lang="en-GB" dirty="0"/>
              <a:t>Police Station</a:t>
            </a:r>
          </a:p>
        </p:txBody>
      </p:sp>
      <p:sp>
        <p:nvSpPr>
          <p:cNvPr id="3" name="Content Placeholder 2">
            <a:extLst>
              <a:ext uri="{FF2B5EF4-FFF2-40B4-BE49-F238E27FC236}">
                <a16:creationId xmlns:a16="http://schemas.microsoft.com/office/drawing/2014/main" id="{8E319501-09F2-416E-BC22-7B25825CF576}"/>
              </a:ext>
            </a:extLst>
          </p:cNvPr>
          <p:cNvSpPr>
            <a:spLocks noGrp="1"/>
          </p:cNvSpPr>
          <p:nvPr>
            <p:ph idx="1"/>
          </p:nvPr>
        </p:nvSpPr>
        <p:spPr>
          <a:xfrm>
            <a:off x="596821" y="1550989"/>
            <a:ext cx="8596668" cy="3880773"/>
          </a:xfrm>
        </p:spPr>
        <p:txBody>
          <a:bodyPr/>
          <a:lstStyle/>
          <a:p>
            <a:r>
              <a:rPr lang="en-GB" altLang="en-US" sz="2400" dirty="0">
                <a:latin typeface="+mj-lt"/>
              </a:rPr>
              <a:t>At the police station – free (see earlier)</a:t>
            </a:r>
          </a:p>
          <a:p>
            <a:r>
              <a:rPr lang="en-GB" altLang="en-US" sz="2400" dirty="0">
                <a:latin typeface="+mj-lt"/>
              </a:rPr>
              <a:t>Advice given PRE-charge, away from the police station, is means tested and subject to upper maximum limit</a:t>
            </a:r>
          </a:p>
          <a:p>
            <a:r>
              <a:rPr lang="en-GB" altLang="en-US" sz="2400" dirty="0">
                <a:latin typeface="+mj-lt"/>
              </a:rPr>
              <a:t>Automatic qualification for those on certain benefits</a:t>
            </a:r>
          </a:p>
          <a:p>
            <a:r>
              <a:rPr lang="en-GB" altLang="en-US" sz="2400" dirty="0">
                <a:latin typeface="+mj-lt"/>
              </a:rPr>
              <a:t>CRM1 and CRM 14 and 15</a:t>
            </a:r>
          </a:p>
          <a:p>
            <a:r>
              <a:rPr lang="en-GB" sz="2400" dirty="0">
                <a:hlinkClick r:id="rId2"/>
              </a:rPr>
              <a:t>CRM14: criminal legal aid application form - GOV.UK (www.gov.uk)</a:t>
            </a:r>
            <a:endParaRPr lang="en-GB" altLang="en-US" sz="2400" dirty="0">
              <a:latin typeface="+mj-lt"/>
            </a:endParaRPr>
          </a:p>
          <a:p>
            <a:endParaRPr lang="en-GB" dirty="0"/>
          </a:p>
        </p:txBody>
      </p:sp>
    </p:spTree>
    <p:extLst>
      <p:ext uri="{BB962C8B-B14F-4D97-AF65-F5344CB8AC3E}">
        <p14:creationId xmlns:p14="http://schemas.microsoft.com/office/powerpoint/2010/main" val="3665896183"/>
      </p:ext>
    </p:extLst>
  </p:cSld>
  <p:clrMapOvr>
    <a:masterClrMapping/>
  </p:clrMapOvr>
  <mc:AlternateContent xmlns:mc="http://schemas.openxmlformats.org/markup-compatibility/2006" xmlns:p14="http://schemas.microsoft.com/office/powerpoint/2010/main">
    <mc:Choice Requires="p14">
      <p:transition spd="med" p14:dur="700" advTm="179292">
        <p:fade/>
      </p:transition>
    </mc:Choice>
    <mc:Fallback xmlns="">
      <p:transition spd="med" advTm="179292">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E81E38C2-0AC9-8861-F81C-5C3D5372342B}"/>
              </a:ext>
            </a:extLst>
          </p:cNvPr>
          <p:cNvSpPr>
            <a:spLocks noGrp="1"/>
          </p:cNvSpPr>
          <p:nvPr>
            <p:ph type="title"/>
          </p:nvPr>
        </p:nvSpPr>
        <p:spPr>
          <a:xfrm>
            <a:off x="306310" y="1701800"/>
            <a:ext cx="3351927" cy="2844800"/>
          </a:xfrm>
        </p:spPr>
        <p:txBody>
          <a:bodyPr>
            <a:normAutofit/>
          </a:bodyPr>
          <a:lstStyle/>
          <a:p>
            <a:r>
              <a:rPr lang="en-US" sz="4000" dirty="0"/>
              <a:t>CRM1</a:t>
            </a:r>
          </a:p>
        </p:txBody>
      </p:sp>
      <p:sp>
        <p:nvSpPr>
          <p:cNvPr id="17" name="Text Placeholder 2">
            <a:extLst>
              <a:ext uri="{FF2B5EF4-FFF2-40B4-BE49-F238E27FC236}">
                <a16:creationId xmlns:a16="http://schemas.microsoft.com/office/drawing/2014/main" id="{EC41CCBA-4917-C603-DB99-E07F435C7919}"/>
              </a:ext>
            </a:extLst>
          </p:cNvPr>
          <p:cNvSpPr>
            <a:spLocks noGrp="1"/>
          </p:cNvSpPr>
          <p:nvPr>
            <p:ph type="body" sz="half" idx="2"/>
          </p:nvPr>
        </p:nvSpPr>
        <p:spPr>
          <a:xfrm>
            <a:off x="306310" y="4648200"/>
            <a:ext cx="3351927" cy="1727200"/>
          </a:xfrm>
        </p:spPr>
        <p:txBody>
          <a:bodyPr/>
          <a:lstStyle/>
          <a:p>
            <a:endParaRPr lang="en-US"/>
          </a:p>
        </p:txBody>
      </p:sp>
      <p:pic>
        <p:nvPicPr>
          <p:cNvPr id="4" name="Content Placeholder 3">
            <a:extLst>
              <a:ext uri="{FF2B5EF4-FFF2-40B4-BE49-F238E27FC236}">
                <a16:creationId xmlns:a16="http://schemas.microsoft.com/office/drawing/2014/main" id="{6AAF8116-3B6A-A0AD-8F14-4D6821EBE23B}"/>
              </a:ext>
            </a:extLst>
          </p:cNvPr>
          <p:cNvPicPr>
            <a:picLocks noGrp="1" noChangeAspect="1"/>
          </p:cNvPicPr>
          <p:nvPr>
            <p:ph idx="1"/>
          </p:nvPr>
        </p:nvPicPr>
        <p:blipFill>
          <a:blip r:embed="rId2"/>
          <a:stretch>
            <a:fillRect/>
          </a:stretch>
        </p:blipFill>
        <p:spPr>
          <a:xfrm>
            <a:off x="3130855" y="632438"/>
            <a:ext cx="7514141" cy="5981147"/>
          </a:xfrm>
          <a:prstGeom prst="rect">
            <a:avLst/>
          </a:prstGeom>
          <a:noFill/>
        </p:spPr>
      </p:pic>
    </p:spTree>
    <p:extLst>
      <p:ext uri="{BB962C8B-B14F-4D97-AF65-F5344CB8AC3E}">
        <p14:creationId xmlns:p14="http://schemas.microsoft.com/office/powerpoint/2010/main" val="790004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590A910-FF20-9B5E-777F-BA3028C27BD0}"/>
              </a:ext>
            </a:extLst>
          </p:cNvPr>
          <p:cNvSpPr>
            <a:spLocks noGrp="1"/>
          </p:cNvSpPr>
          <p:nvPr>
            <p:ph type="title"/>
          </p:nvPr>
        </p:nvSpPr>
        <p:spPr>
          <a:xfrm>
            <a:off x="306310" y="1701800"/>
            <a:ext cx="3351927" cy="2844800"/>
          </a:xfrm>
        </p:spPr>
        <p:txBody>
          <a:bodyPr>
            <a:normAutofit/>
          </a:bodyPr>
          <a:lstStyle/>
          <a:p>
            <a:r>
              <a:rPr lang="en-US" sz="4000" dirty="0"/>
              <a:t>CRM 14</a:t>
            </a:r>
          </a:p>
        </p:txBody>
      </p:sp>
      <p:sp>
        <p:nvSpPr>
          <p:cNvPr id="11" name="Text Placeholder 2">
            <a:extLst>
              <a:ext uri="{FF2B5EF4-FFF2-40B4-BE49-F238E27FC236}">
                <a16:creationId xmlns:a16="http://schemas.microsoft.com/office/drawing/2014/main" id="{C39C8889-D3E1-0C3B-32CB-30B1CCC63BD2}"/>
              </a:ext>
            </a:extLst>
          </p:cNvPr>
          <p:cNvSpPr>
            <a:spLocks noGrp="1"/>
          </p:cNvSpPr>
          <p:nvPr>
            <p:ph type="body" sz="half" idx="2"/>
          </p:nvPr>
        </p:nvSpPr>
        <p:spPr>
          <a:xfrm>
            <a:off x="306310" y="4648200"/>
            <a:ext cx="3351927" cy="1727200"/>
          </a:xfrm>
        </p:spPr>
        <p:txBody>
          <a:bodyPr/>
          <a:lstStyle/>
          <a:p>
            <a:endParaRPr lang="en-US"/>
          </a:p>
        </p:txBody>
      </p:sp>
      <p:pic>
        <p:nvPicPr>
          <p:cNvPr id="4" name="Content Placeholder 3">
            <a:extLst>
              <a:ext uri="{FF2B5EF4-FFF2-40B4-BE49-F238E27FC236}">
                <a16:creationId xmlns:a16="http://schemas.microsoft.com/office/drawing/2014/main" id="{C8FC8941-8518-F360-2140-0DE11E33D7A2}"/>
              </a:ext>
            </a:extLst>
          </p:cNvPr>
          <p:cNvPicPr>
            <a:picLocks noGrp="1" noChangeAspect="1"/>
          </p:cNvPicPr>
          <p:nvPr>
            <p:ph idx="1"/>
          </p:nvPr>
        </p:nvPicPr>
        <p:blipFill>
          <a:blip r:embed="rId2"/>
          <a:stretch>
            <a:fillRect/>
          </a:stretch>
        </p:blipFill>
        <p:spPr>
          <a:xfrm>
            <a:off x="3819542" y="373333"/>
            <a:ext cx="6440218" cy="5892800"/>
          </a:xfrm>
          <a:prstGeom prst="rect">
            <a:avLst/>
          </a:prstGeom>
          <a:noFill/>
        </p:spPr>
      </p:pic>
    </p:spTree>
    <p:extLst>
      <p:ext uri="{BB962C8B-B14F-4D97-AF65-F5344CB8AC3E}">
        <p14:creationId xmlns:p14="http://schemas.microsoft.com/office/powerpoint/2010/main" val="181112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CBE61-5766-DCB9-4270-332F3DEE1C1A}"/>
              </a:ext>
            </a:extLst>
          </p:cNvPr>
          <p:cNvSpPr>
            <a:spLocks noGrp="1"/>
          </p:cNvSpPr>
          <p:nvPr>
            <p:ph type="title"/>
          </p:nvPr>
        </p:nvSpPr>
        <p:spPr>
          <a:xfrm>
            <a:off x="306310" y="1701800"/>
            <a:ext cx="3351927" cy="2844800"/>
          </a:xfrm>
        </p:spPr>
        <p:txBody>
          <a:bodyPr anchor="b">
            <a:normAutofit/>
          </a:bodyPr>
          <a:lstStyle/>
          <a:p>
            <a:r>
              <a:rPr lang="en-GB" sz="4000" dirty="0"/>
              <a:t>CRM15</a:t>
            </a:r>
          </a:p>
        </p:txBody>
      </p:sp>
      <p:sp>
        <p:nvSpPr>
          <p:cNvPr id="10" name="Text Placeholder 2">
            <a:extLst>
              <a:ext uri="{FF2B5EF4-FFF2-40B4-BE49-F238E27FC236}">
                <a16:creationId xmlns:a16="http://schemas.microsoft.com/office/drawing/2014/main" id="{87F9458F-497D-EB57-9D73-7D10B1329B8B}"/>
              </a:ext>
            </a:extLst>
          </p:cNvPr>
          <p:cNvSpPr>
            <a:spLocks noGrp="1"/>
          </p:cNvSpPr>
          <p:nvPr>
            <p:ph type="body" sz="half" idx="2"/>
          </p:nvPr>
        </p:nvSpPr>
        <p:spPr>
          <a:xfrm>
            <a:off x="306310" y="4648200"/>
            <a:ext cx="3351927" cy="1727200"/>
          </a:xfrm>
        </p:spPr>
        <p:txBody>
          <a:bodyPr/>
          <a:lstStyle/>
          <a:p>
            <a:endParaRPr lang="en-US"/>
          </a:p>
        </p:txBody>
      </p:sp>
      <p:pic>
        <p:nvPicPr>
          <p:cNvPr id="5" name="Content Placeholder 4">
            <a:extLst>
              <a:ext uri="{FF2B5EF4-FFF2-40B4-BE49-F238E27FC236}">
                <a16:creationId xmlns:a16="http://schemas.microsoft.com/office/drawing/2014/main" id="{2FDFDC83-80B6-BD7E-875D-47B3D04300C1}"/>
              </a:ext>
            </a:extLst>
          </p:cNvPr>
          <p:cNvPicPr>
            <a:picLocks noGrp="1" noChangeAspect="1"/>
          </p:cNvPicPr>
          <p:nvPr>
            <p:ph idx="1"/>
          </p:nvPr>
        </p:nvPicPr>
        <p:blipFill>
          <a:blip r:embed="rId2"/>
          <a:stretch>
            <a:fillRect/>
          </a:stretch>
        </p:blipFill>
        <p:spPr>
          <a:xfrm>
            <a:off x="3658237" y="482600"/>
            <a:ext cx="6422669" cy="5892800"/>
          </a:xfrm>
          <a:prstGeom prst="rect">
            <a:avLst/>
          </a:prstGeom>
          <a:noFill/>
        </p:spPr>
      </p:pic>
    </p:spTree>
    <p:extLst>
      <p:ext uri="{BB962C8B-B14F-4D97-AF65-F5344CB8AC3E}">
        <p14:creationId xmlns:p14="http://schemas.microsoft.com/office/powerpoint/2010/main" val="178829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3" y="685801"/>
            <a:ext cx="5257799" cy="889957"/>
          </a:xfrm>
        </p:spPr>
        <p:txBody>
          <a:bodyPr anchor="b">
            <a:normAutofit/>
          </a:bodyPr>
          <a:lstStyle/>
          <a:p>
            <a:r>
              <a:rPr lang="en-US" sz="4000" dirty="0"/>
              <a:t>Duty Solicitor Scheme</a:t>
            </a:r>
          </a:p>
        </p:txBody>
      </p:sp>
      <p:sp>
        <p:nvSpPr>
          <p:cNvPr id="3" name="Content Placeholder 2"/>
          <p:cNvSpPr>
            <a:spLocks noGrp="1"/>
          </p:cNvSpPr>
          <p:nvPr>
            <p:ph type="body" sz="half" idx="2"/>
          </p:nvPr>
        </p:nvSpPr>
        <p:spPr>
          <a:xfrm>
            <a:off x="501773" y="1986950"/>
            <a:ext cx="5257799" cy="3629745"/>
          </a:xfrm>
        </p:spPr>
        <p:txBody>
          <a:bodyPr>
            <a:normAutofit lnSpcReduction="10000"/>
          </a:bodyPr>
          <a:lstStyle/>
          <a:p>
            <a:r>
              <a:rPr lang="en-GB" altLang="en-US" sz="2400" dirty="0"/>
              <a:t>Enables a solicitor to represent a D making a guilty plea at a first appearance or who wishes to apply for bail, being in custody having been refused police bail.</a:t>
            </a:r>
          </a:p>
          <a:p>
            <a:r>
              <a:rPr lang="en-GB" altLang="en-US" sz="2400" dirty="0"/>
              <a:t>It does not cover full trials or non imprisonable offences (unless D is in custody).</a:t>
            </a:r>
          </a:p>
          <a:p>
            <a:r>
              <a:rPr lang="en-GB" altLang="en-US" sz="2400" dirty="0"/>
              <a:t>No means or merits test.</a:t>
            </a:r>
          </a:p>
          <a:p>
            <a:endParaRPr lang="en-US" dirty="0"/>
          </a:p>
        </p:txBody>
      </p:sp>
      <p:graphicFrame>
        <p:nvGraphicFramePr>
          <p:cNvPr id="5" name="Content Placeholder 4" descr="Vertical Box List showing 3 groups arranged one below the other with bullet points for task descriptions under each group"/>
          <p:cNvGraphicFramePr>
            <a:graphicFrameLocks noGrp="1"/>
          </p:cNvGraphicFramePr>
          <p:nvPr>
            <p:ph idx="1"/>
          </p:nvPr>
        </p:nvGraphicFramePr>
        <p:xfrm>
          <a:off x="6096003" y="685800"/>
          <a:ext cx="5257799" cy="5486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83EF1FB1-C23C-3961-7BFE-F10AE37E487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23640" y="6026047"/>
            <a:ext cx="487363" cy="487363"/>
          </a:xfrm>
          <a:prstGeom prst="rect">
            <a:avLst/>
          </a:prstGeom>
        </p:spPr>
      </p:pic>
    </p:spTree>
    <p:extLst>
      <p:ext uri="{BB962C8B-B14F-4D97-AF65-F5344CB8AC3E}">
        <p14:creationId xmlns:p14="http://schemas.microsoft.com/office/powerpoint/2010/main" val="3359451783"/>
      </p:ext>
    </p:extLst>
  </p:cSld>
  <p:clrMapOvr>
    <a:masterClrMapping/>
  </p:clrMapOvr>
  <mc:AlternateContent xmlns:mc="http://schemas.openxmlformats.org/markup-compatibility/2006" xmlns:p14="http://schemas.microsoft.com/office/powerpoint/2010/main">
    <mc:Choice Requires="p14">
      <p:transition spd="med" p14:dur="700" advTm="97441">
        <p:fade/>
      </p:transition>
    </mc:Choice>
    <mc:Fallback xmlns="">
      <p:transition spd="med" advTm="9744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94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F753055-81EF-4B77-8473-7D6131229875}"/>
              </a:ext>
            </a:extLst>
          </p:cNvPr>
          <p:cNvSpPr>
            <a:spLocks noGrp="1"/>
          </p:cNvSpPr>
          <p:nvPr>
            <p:ph type="title"/>
          </p:nvPr>
        </p:nvSpPr>
        <p:spPr>
          <a:xfrm>
            <a:off x="695401" y="381000"/>
            <a:ext cx="10658400" cy="1219200"/>
          </a:xfrm>
        </p:spPr>
        <p:txBody>
          <a:bodyPr/>
          <a:lstStyle/>
          <a:p>
            <a:r>
              <a:rPr lang="en-US" dirty="0"/>
              <a:t>Representation Order</a:t>
            </a:r>
          </a:p>
        </p:txBody>
      </p:sp>
      <p:sp>
        <p:nvSpPr>
          <p:cNvPr id="11" name="Content Placeholder 2">
            <a:extLst>
              <a:ext uri="{FF2B5EF4-FFF2-40B4-BE49-F238E27FC236}">
                <a16:creationId xmlns:a16="http://schemas.microsoft.com/office/drawing/2014/main" id="{3CC1B86B-EF68-4BBD-9113-68470BD84179}"/>
              </a:ext>
            </a:extLst>
          </p:cNvPr>
          <p:cNvSpPr>
            <a:spLocks noGrp="1"/>
          </p:cNvSpPr>
          <p:nvPr>
            <p:ph idx="1"/>
          </p:nvPr>
        </p:nvSpPr>
        <p:spPr>
          <a:xfrm>
            <a:off x="920153" y="1423360"/>
            <a:ext cx="9829799" cy="4187825"/>
          </a:xfrm>
        </p:spPr>
        <p:txBody>
          <a:bodyPr/>
          <a:lstStyle/>
          <a:p>
            <a:pPr>
              <a:lnSpc>
                <a:spcPct val="90000"/>
              </a:lnSpc>
            </a:pPr>
            <a:r>
              <a:rPr lang="en-GB" altLang="en-US" sz="3200" dirty="0"/>
              <a:t>Covers full representation in court</a:t>
            </a:r>
          </a:p>
          <a:p>
            <a:pPr>
              <a:lnSpc>
                <a:spcPct val="90000"/>
              </a:lnSpc>
            </a:pPr>
            <a:r>
              <a:rPr lang="en-GB" altLang="en-US" sz="3200" dirty="0"/>
              <a:t>Application made to Magistrates’ court on Forms CRM14 with CRM15 (Financial Statement), if required. Processed by the Magistrates’ court</a:t>
            </a:r>
          </a:p>
          <a:p>
            <a:pPr>
              <a:lnSpc>
                <a:spcPct val="90000"/>
              </a:lnSpc>
            </a:pPr>
            <a:r>
              <a:rPr lang="en-GB" altLang="en-US" sz="3200" dirty="0"/>
              <a:t>Means test</a:t>
            </a:r>
          </a:p>
          <a:p>
            <a:pPr lvl="1">
              <a:lnSpc>
                <a:spcPct val="90000"/>
              </a:lnSpc>
            </a:pPr>
            <a:r>
              <a:rPr lang="en-GB" altLang="en-US" sz="3200" dirty="0"/>
              <a:t>No means test for those on certain benefits (</a:t>
            </a:r>
            <a:r>
              <a:rPr lang="en-GB" altLang="en-US" sz="3200" dirty="0" err="1"/>
              <a:t>ie</a:t>
            </a:r>
            <a:r>
              <a:rPr lang="en-GB" altLang="en-US" sz="3200" dirty="0"/>
              <a:t> IS, IBJSA, State Pension) and the under 18s</a:t>
            </a:r>
          </a:p>
          <a:p>
            <a:pPr>
              <a:lnSpc>
                <a:spcPct val="90000"/>
              </a:lnSpc>
            </a:pPr>
            <a:r>
              <a:rPr lang="en-GB" altLang="en-US" sz="3200" dirty="0"/>
              <a:t>“Interests of justice” test </a:t>
            </a:r>
          </a:p>
          <a:p>
            <a:pPr marL="0" indent="0">
              <a:buNone/>
            </a:pPr>
            <a:endParaRPr lang="en-US" dirty="0"/>
          </a:p>
        </p:txBody>
      </p:sp>
      <p:pic>
        <p:nvPicPr>
          <p:cNvPr id="2" name="Recorded Sound">
            <a:hlinkClick r:id="" action="ppaction://media"/>
            <a:extLst>
              <a:ext uri="{FF2B5EF4-FFF2-40B4-BE49-F238E27FC236}">
                <a16:creationId xmlns:a16="http://schemas.microsoft.com/office/drawing/2014/main" id="{214C2B73-721B-F721-DFFD-BA700537F23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10119" y="5894934"/>
            <a:ext cx="487363" cy="487363"/>
          </a:xfrm>
          <a:prstGeom prst="rect">
            <a:avLst/>
          </a:prstGeom>
        </p:spPr>
      </p:pic>
    </p:spTree>
    <p:extLst>
      <p:ext uri="{BB962C8B-B14F-4D97-AF65-F5344CB8AC3E}">
        <p14:creationId xmlns:p14="http://schemas.microsoft.com/office/powerpoint/2010/main" val="1617967409"/>
      </p:ext>
    </p:extLst>
  </p:cSld>
  <p:clrMapOvr>
    <a:masterClrMapping/>
  </p:clrMapOvr>
  <mc:AlternateContent xmlns:mc="http://schemas.openxmlformats.org/markup-compatibility/2006" xmlns:p14="http://schemas.microsoft.com/office/powerpoint/2010/main">
    <mc:Choice Requires="p14">
      <p:transition spd="med" p14:dur="700" advTm="115831">
        <p:fade/>
      </p:transition>
    </mc:Choice>
    <mc:Fallback xmlns="">
      <p:transition spd="med" advTm="11583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380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F753055-81EF-4B77-8473-7D6131229875}"/>
              </a:ext>
            </a:extLst>
          </p:cNvPr>
          <p:cNvSpPr>
            <a:spLocks noGrp="1"/>
          </p:cNvSpPr>
          <p:nvPr>
            <p:ph type="title"/>
          </p:nvPr>
        </p:nvSpPr>
        <p:spPr>
          <a:xfrm>
            <a:off x="695401" y="381000"/>
            <a:ext cx="10658400" cy="1219200"/>
          </a:xfrm>
        </p:spPr>
        <p:txBody>
          <a:bodyPr/>
          <a:lstStyle/>
          <a:p>
            <a:r>
              <a:rPr lang="en-US" dirty="0"/>
              <a:t>Representation Order (Full Criminal Legal Aid)</a:t>
            </a:r>
          </a:p>
        </p:txBody>
      </p:sp>
      <p:sp>
        <p:nvSpPr>
          <p:cNvPr id="11" name="Content Placeholder 2">
            <a:extLst>
              <a:ext uri="{FF2B5EF4-FFF2-40B4-BE49-F238E27FC236}">
                <a16:creationId xmlns:a16="http://schemas.microsoft.com/office/drawing/2014/main" id="{3CC1B86B-EF68-4BBD-9113-68470BD84179}"/>
              </a:ext>
            </a:extLst>
          </p:cNvPr>
          <p:cNvSpPr>
            <a:spLocks noGrp="1"/>
          </p:cNvSpPr>
          <p:nvPr>
            <p:ph idx="1"/>
          </p:nvPr>
        </p:nvSpPr>
        <p:spPr>
          <a:xfrm>
            <a:off x="563008" y="1335087"/>
            <a:ext cx="9536161" cy="4966702"/>
          </a:xfrm>
        </p:spPr>
        <p:txBody>
          <a:bodyPr>
            <a:normAutofit/>
          </a:bodyPr>
          <a:lstStyle/>
          <a:p>
            <a:pPr>
              <a:lnSpc>
                <a:spcPct val="90000"/>
              </a:lnSpc>
            </a:pPr>
            <a:r>
              <a:rPr lang="en-GB" altLang="en-US" sz="2800" dirty="0"/>
              <a:t>Only available to a Defendant who satisfies two tests.</a:t>
            </a:r>
          </a:p>
          <a:p>
            <a:pPr lvl="1">
              <a:lnSpc>
                <a:spcPct val="90000"/>
              </a:lnSpc>
            </a:pPr>
            <a:r>
              <a:rPr lang="en-GB" altLang="en-US" sz="2800" dirty="0"/>
              <a:t>Interests of Justice (Merits) test; and</a:t>
            </a:r>
          </a:p>
          <a:p>
            <a:pPr lvl="1">
              <a:lnSpc>
                <a:spcPct val="90000"/>
              </a:lnSpc>
            </a:pPr>
            <a:r>
              <a:rPr lang="en-GB" altLang="en-US" sz="2800" dirty="0"/>
              <a:t>The Means test</a:t>
            </a:r>
          </a:p>
          <a:p>
            <a:pPr marL="457200" lvl="1" indent="0">
              <a:lnSpc>
                <a:spcPct val="90000"/>
              </a:lnSpc>
              <a:buNone/>
            </a:pPr>
            <a:endParaRPr lang="en-GB" altLang="en-US" sz="2800" dirty="0"/>
          </a:p>
          <a:p>
            <a:pPr>
              <a:lnSpc>
                <a:spcPct val="90000"/>
              </a:lnSpc>
            </a:pPr>
            <a:r>
              <a:rPr lang="en-GB" altLang="en-US" sz="2800" dirty="0"/>
              <a:t>Covers full representation in court</a:t>
            </a:r>
            <a:br>
              <a:rPr lang="en-GB" altLang="en-US" sz="2800" dirty="0"/>
            </a:br>
            <a:endParaRPr lang="en-GB" altLang="en-US" sz="2800" dirty="0"/>
          </a:p>
          <a:p>
            <a:pPr>
              <a:lnSpc>
                <a:spcPct val="90000"/>
              </a:lnSpc>
            </a:pPr>
            <a:r>
              <a:rPr lang="en-GB" altLang="en-US" sz="2800" dirty="0"/>
              <a:t>Application made to Magistrates’ court on Forms CRM14 with CRM15 (Financial Statement), if required. Processed by the Magistrates’ court</a:t>
            </a:r>
          </a:p>
        </p:txBody>
      </p:sp>
    </p:spTree>
    <p:extLst>
      <p:ext uri="{BB962C8B-B14F-4D97-AF65-F5344CB8AC3E}">
        <p14:creationId xmlns:p14="http://schemas.microsoft.com/office/powerpoint/2010/main" val="767099476"/>
      </p:ext>
    </p:extLst>
  </p:cSld>
  <p:clrMapOvr>
    <a:masterClrMapping/>
  </p:clrMapOvr>
  <mc:AlternateContent xmlns:mc="http://schemas.openxmlformats.org/markup-compatibility/2006" xmlns:p14="http://schemas.microsoft.com/office/powerpoint/2010/main">
    <mc:Choice Requires="p14">
      <p:transition spd="med" p14:dur="700" advTm="115831">
        <p:fade/>
      </p:transition>
    </mc:Choice>
    <mc:Fallback xmlns="">
      <p:transition spd="med" advTm="115831">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81F6F-4B73-47F4-A58F-C1BB739D17C2}"/>
              </a:ext>
            </a:extLst>
          </p:cNvPr>
          <p:cNvSpPr>
            <a:spLocks noGrp="1"/>
          </p:cNvSpPr>
          <p:nvPr>
            <p:ph type="title"/>
          </p:nvPr>
        </p:nvSpPr>
        <p:spPr/>
        <p:txBody>
          <a:bodyPr/>
          <a:lstStyle/>
          <a:p>
            <a:r>
              <a:rPr lang="en-GB" dirty="0"/>
              <a:t>Scope of the Representation Order</a:t>
            </a:r>
          </a:p>
        </p:txBody>
      </p:sp>
      <p:sp>
        <p:nvSpPr>
          <p:cNvPr id="3" name="Content Placeholder 2">
            <a:extLst>
              <a:ext uri="{FF2B5EF4-FFF2-40B4-BE49-F238E27FC236}">
                <a16:creationId xmlns:a16="http://schemas.microsoft.com/office/drawing/2014/main" id="{888C7C25-9EDD-4533-88A7-AC3656DDBA96}"/>
              </a:ext>
            </a:extLst>
          </p:cNvPr>
          <p:cNvSpPr>
            <a:spLocks noGrp="1"/>
          </p:cNvSpPr>
          <p:nvPr>
            <p:ph idx="1"/>
          </p:nvPr>
        </p:nvSpPr>
        <p:spPr/>
        <p:txBody>
          <a:bodyPr>
            <a:normAutofit/>
          </a:bodyPr>
          <a:lstStyle/>
          <a:p>
            <a:pPr>
              <a:lnSpc>
                <a:spcPct val="90000"/>
              </a:lnSpc>
            </a:pPr>
            <a:r>
              <a:rPr lang="en-GB" altLang="en-US" sz="3200" dirty="0">
                <a:latin typeface="+mj-lt"/>
              </a:rPr>
              <a:t>Full representation in Magistrates or Crown Court proceedings</a:t>
            </a:r>
          </a:p>
          <a:p>
            <a:pPr>
              <a:lnSpc>
                <a:spcPct val="90000"/>
              </a:lnSpc>
            </a:pPr>
            <a:r>
              <a:rPr lang="en-GB" altLang="en-US" sz="3200" dirty="0">
                <a:latin typeface="+mj-lt"/>
              </a:rPr>
              <a:t>Application for bail in the CC</a:t>
            </a:r>
          </a:p>
          <a:p>
            <a:pPr>
              <a:lnSpc>
                <a:spcPct val="90000"/>
              </a:lnSpc>
            </a:pPr>
            <a:r>
              <a:rPr lang="en-GB" altLang="en-US" sz="3200" u="sng" dirty="0">
                <a:latin typeface="+mj-lt"/>
              </a:rPr>
              <a:t>Advice</a:t>
            </a:r>
            <a:r>
              <a:rPr lang="en-GB" altLang="en-US" sz="3200" dirty="0">
                <a:latin typeface="+mj-lt"/>
              </a:rPr>
              <a:t> on appealing to higher court on conviction/sentence</a:t>
            </a:r>
          </a:p>
          <a:p>
            <a:pPr>
              <a:lnSpc>
                <a:spcPct val="90000"/>
              </a:lnSpc>
            </a:pPr>
            <a:r>
              <a:rPr lang="en-GB" altLang="en-US" sz="3200" dirty="0">
                <a:latin typeface="+mj-lt"/>
              </a:rPr>
              <a:t>Reasonable disbursements</a:t>
            </a:r>
            <a:endParaRPr lang="en-GB" sz="3200" dirty="0">
              <a:latin typeface="+mj-lt"/>
            </a:endParaRPr>
          </a:p>
        </p:txBody>
      </p:sp>
      <p:pic>
        <p:nvPicPr>
          <p:cNvPr id="4" name="Recorded Sound">
            <a:hlinkClick r:id="" action="ppaction://media"/>
            <a:extLst>
              <a:ext uri="{FF2B5EF4-FFF2-40B4-BE49-F238E27FC236}">
                <a16:creationId xmlns:a16="http://schemas.microsoft.com/office/drawing/2014/main" id="{562406E6-3CF1-CC6A-DE24-1E407BD9521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03454" y="6068256"/>
            <a:ext cx="487363" cy="487363"/>
          </a:xfrm>
          <a:prstGeom prst="rect">
            <a:avLst/>
          </a:prstGeom>
        </p:spPr>
      </p:pic>
    </p:spTree>
    <p:extLst>
      <p:ext uri="{BB962C8B-B14F-4D97-AF65-F5344CB8AC3E}">
        <p14:creationId xmlns:p14="http://schemas.microsoft.com/office/powerpoint/2010/main" val="2715389878"/>
      </p:ext>
    </p:extLst>
  </p:cSld>
  <p:clrMapOvr>
    <a:masterClrMapping/>
  </p:clrMapOvr>
  <mc:AlternateContent xmlns:mc="http://schemas.openxmlformats.org/markup-compatibility/2006" xmlns:p14="http://schemas.microsoft.com/office/powerpoint/2010/main">
    <mc:Choice Requires="p14">
      <p:transition spd="med" p14:dur="700" advTm="109190">
        <p:fade/>
      </p:transition>
    </mc:Choice>
    <mc:Fallback xmlns="">
      <p:transition spd="med" advTm="10919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8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4648D-33BB-4140-AC75-B71B7CF26206}"/>
              </a:ext>
            </a:extLst>
          </p:cNvPr>
          <p:cNvSpPr>
            <a:spLocks noGrp="1"/>
          </p:cNvSpPr>
          <p:nvPr>
            <p:ph type="title"/>
          </p:nvPr>
        </p:nvSpPr>
        <p:spPr/>
        <p:txBody>
          <a:bodyPr/>
          <a:lstStyle/>
          <a:p>
            <a:r>
              <a:rPr lang="en-GB" dirty="0"/>
              <a:t>Means Test</a:t>
            </a:r>
          </a:p>
        </p:txBody>
      </p:sp>
      <p:sp>
        <p:nvSpPr>
          <p:cNvPr id="3" name="Content Placeholder 2">
            <a:extLst>
              <a:ext uri="{FF2B5EF4-FFF2-40B4-BE49-F238E27FC236}">
                <a16:creationId xmlns:a16="http://schemas.microsoft.com/office/drawing/2014/main" id="{66E329A4-8E51-493F-8E43-F053037E1588}"/>
              </a:ext>
            </a:extLst>
          </p:cNvPr>
          <p:cNvSpPr>
            <a:spLocks noGrp="1"/>
          </p:cNvSpPr>
          <p:nvPr>
            <p:ph idx="1"/>
          </p:nvPr>
        </p:nvSpPr>
        <p:spPr>
          <a:xfrm>
            <a:off x="746346" y="1430219"/>
            <a:ext cx="8596668" cy="3880773"/>
          </a:xfrm>
        </p:spPr>
        <p:txBody>
          <a:bodyPr>
            <a:noAutofit/>
          </a:bodyPr>
          <a:lstStyle/>
          <a:p>
            <a:r>
              <a:rPr lang="en-GB" altLang="en-US" sz="2400" dirty="0">
                <a:latin typeface="+mj-lt"/>
              </a:rPr>
              <a:t>Magistrates’ Court</a:t>
            </a:r>
          </a:p>
          <a:p>
            <a:pPr lvl="1"/>
            <a:r>
              <a:rPr lang="en-GB" altLang="en-US" sz="2400" dirty="0">
                <a:latin typeface="+mj-lt"/>
              </a:rPr>
              <a:t>Income only test. Capital assets are ignored</a:t>
            </a:r>
          </a:p>
          <a:p>
            <a:pPr lvl="1"/>
            <a:r>
              <a:rPr lang="en-GB" altLang="en-US" sz="2400" dirty="0">
                <a:latin typeface="+mj-lt"/>
              </a:rPr>
              <a:t>Initial assessment  and full means test if minimum threshold passed</a:t>
            </a:r>
          </a:p>
          <a:p>
            <a:pPr lvl="1"/>
            <a:r>
              <a:rPr lang="en-GB" altLang="en-US" sz="2400" dirty="0">
                <a:latin typeface="+mj-lt"/>
              </a:rPr>
              <a:t>LAA online calculator</a:t>
            </a:r>
          </a:p>
          <a:p>
            <a:r>
              <a:rPr lang="en-GB" altLang="en-US" sz="2400" dirty="0">
                <a:latin typeface="+mj-lt"/>
              </a:rPr>
              <a:t>Crown Court</a:t>
            </a:r>
          </a:p>
          <a:p>
            <a:pPr lvl="1"/>
            <a:r>
              <a:rPr lang="en-GB" altLang="en-US" sz="2400" dirty="0">
                <a:latin typeface="+mj-lt"/>
              </a:rPr>
              <a:t>Means test to assess contribution to defence costs</a:t>
            </a:r>
          </a:p>
          <a:p>
            <a:pPr lvl="1"/>
            <a:r>
              <a:rPr lang="en-GB" altLang="en-US" sz="2400" dirty="0">
                <a:latin typeface="+mj-lt"/>
              </a:rPr>
              <a:t>Income AND capital taken into account</a:t>
            </a:r>
          </a:p>
          <a:p>
            <a:r>
              <a:rPr lang="en-GB" sz="2400" dirty="0">
                <a:hlinkClick r:id="rId4"/>
              </a:rPr>
              <a:t>Criminal legal aid: means testing - GOV.UK (www.gov.uk)</a:t>
            </a:r>
            <a:endParaRPr lang="en-GB" sz="2400" dirty="0"/>
          </a:p>
        </p:txBody>
      </p:sp>
      <p:pic>
        <p:nvPicPr>
          <p:cNvPr id="4" name="Recorded Sound">
            <a:hlinkClick r:id="" action="ppaction://media"/>
            <a:extLst>
              <a:ext uri="{FF2B5EF4-FFF2-40B4-BE49-F238E27FC236}">
                <a16:creationId xmlns:a16="http://schemas.microsoft.com/office/drawing/2014/main" id="{2AB87B5E-0993-2A03-CA08-ADB83244133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15195" y="6048748"/>
            <a:ext cx="487363" cy="487363"/>
          </a:xfrm>
          <a:prstGeom prst="rect">
            <a:avLst/>
          </a:prstGeom>
        </p:spPr>
      </p:pic>
    </p:spTree>
    <p:extLst>
      <p:ext uri="{BB962C8B-B14F-4D97-AF65-F5344CB8AC3E}">
        <p14:creationId xmlns:p14="http://schemas.microsoft.com/office/powerpoint/2010/main" val="3651556631"/>
      </p:ext>
    </p:extLst>
  </p:cSld>
  <p:clrMapOvr>
    <a:masterClrMapping/>
  </p:clrMapOvr>
  <mc:AlternateContent xmlns:mc="http://schemas.openxmlformats.org/markup-compatibility/2006" xmlns:p14="http://schemas.microsoft.com/office/powerpoint/2010/main">
    <mc:Choice Requires="p14">
      <p:transition spd="med" p14:dur="700" advTm="136311">
        <p:fade/>
      </p:transition>
    </mc:Choice>
    <mc:Fallback xmlns="">
      <p:transition spd="med" advTm="13631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4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4648D-33BB-4140-AC75-B71B7CF26206}"/>
              </a:ext>
            </a:extLst>
          </p:cNvPr>
          <p:cNvSpPr>
            <a:spLocks noGrp="1"/>
          </p:cNvSpPr>
          <p:nvPr>
            <p:ph type="title"/>
          </p:nvPr>
        </p:nvSpPr>
        <p:spPr>
          <a:xfrm>
            <a:off x="322058" y="67949"/>
            <a:ext cx="8596668" cy="729967"/>
          </a:xfrm>
        </p:spPr>
        <p:txBody>
          <a:bodyPr/>
          <a:lstStyle/>
          <a:p>
            <a:r>
              <a:rPr lang="en-GB" dirty="0"/>
              <a:t>Means Test</a:t>
            </a:r>
          </a:p>
        </p:txBody>
      </p:sp>
      <p:sp>
        <p:nvSpPr>
          <p:cNvPr id="3" name="Content Placeholder 2">
            <a:extLst>
              <a:ext uri="{FF2B5EF4-FFF2-40B4-BE49-F238E27FC236}">
                <a16:creationId xmlns:a16="http://schemas.microsoft.com/office/drawing/2014/main" id="{66E329A4-8E51-493F-8E43-F053037E1588}"/>
              </a:ext>
            </a:extLst>
          </p:cNvPr>
          <p:cNvSpPr>
            <a:spLocks noGrp="1"/>
          </p:cNvSpPr>
          <p:nvPr>
            <p:ph idx="1"/>
          </p:nvPr>
        </p:nvSpPr>
        <p:spPr>
          <a:xfrm>
            <a:off x="322058" y="797916"/>
            <a:ext cx="9905245" cy="5672774"/>
          </a:xfrm>
        </p:spPr>
        <p:txBody>
          <a:bodyPr>
            <a:normAutofit fontScale="85000" lnSpcReduction="10000"/>
          </a:bodyPr>
          <a:lstStyle/>
          <a:p>
            <a:r>
              <a:rPr lang="en-GB" altLang="en-US" sz="2400" dirty="0">
                <a:latin typeface="+mj-lt"/>
              </a:rPr>
              <a:t>No means test for those on certain benefits (</a:t>
            </a:r>
            <a:r>
              <a:rPr lang="en-GB" altLang="en-US" sz="2400" dirty="0" err="1">
                <a:latin typeface="+mj-lt"/>
              </a:rPr>
              <a:t>ie</a:t>
            </a:r>
            <a:r>
              <a:rPr lang="en-GB" altLang="en-US" sz="2400" dirty="0">
                <a:latin typeface="+mj-lt"/>
              </a:rPr>
              <a:t> Universal Credit, IBJSA, State Pension) and the under 18s</a:t>
            </a:r>
          </a:p>
          <a:p>
            <a:r>
              <a:rPr lang="en-GB" altLang="en-US" sz="2400" dirty="0">
                <a:latin typeface="+mj-lt"/>
              </a:rPr>
              <a:t>Magistrates’ Court</a:t>
            </a:r>
          </a:p>
          <a:p>
            <a:pPr lvl="1"/>
            <a:r>
              <a:rPr lang="en-GB" altLang="en-US" sz="2400" dirty="0">
                <a:latin typeface="+mj-lt"/>
              </a:rPr>
              <a:t>Income only test. Capital assets are ignored</a:t>
            </a:r>
          </a:p>
          <a:p>
            <a:pPr lvl="1"/>
            <a:r>
              <a:rPr lang="en-GB" altLang="en-US" sz="2400" dirty="0">
                <a:latin typeface="+mj-lt"/>
              </a:rPr>
              <a:t>Initial assessment  and full means test if minimum threshold passed</a:t>
            </a:r>
          </a:p>
          <a:p>
            <a:pPr lvl="1"/>
            <a:r>
              <a:rPr lang="en-GB" altLang="en-US" sz="2400" dirty="0">
                <a:latin typeface="+mj-lt"/>
              </a:rPr>
              <a:t>LAA online calculator</a:t>
            </a:r>
          </a:p>
          <a:p>
            <a:pPr lvl="1"/>
            <a:r>
              <a:rPr lang="en-GB" altLang="en-US" sz="2400" dirty="0">
                <a:latin typeface="+mj-lt"/>
              </a:rPr>
              <a:t>If D self- funds representation and is acquitted, can reclaim costs ( capped)</a:t>
            </a:r>
          </a:p>
          <a:p>
            <a:pPr lvl="1"/>
            <a:r>
              <a:rPr lang="en-GB" altLang="en-US" sz="2400" dirty="0">
                <a:latin typeface="+mj-lt"/>
              </a:rPr>
              <a:t>In or out test ( </a:t>
            </a:r>
            <a:r>
              <a:rPr lang="en-GB" altLang="en-US" sz="2400" dirty="0" err="1">
                <a:latin typeface="+mj-lt"/>
              </a:rPr>
              <a:t>i.e</a:t>
            </a:r>
            <a:r>
              <a:rPr lang="en-GB" altLang="en-US" sz="2400" dirty="0">
                <a:latin typeface="+mj-lt"/>
              </a:rPr>
              <a:t> either meets the requirements and gets representation or the D does not meet the requirements and does not get representation and will have to self-fund)</a:t>
            </a:r>
          </a:p>
          <a:p>
            <a:r>
              <a:rPr lang="en-GB" altLang="en-US" sz="2400" dirty="0">
                <a:latin typeface="+mj-lt"/>
              </a:rPr>
              <a:t>Crown Court</a:t>
            </a:r>
          </a:p>
          <a:p>
            <a:pPr lvl="1"/>
            <a:r>
              <a:rPr lang="en-GB" altLang="en-US" sz="2400" dirty="0">
                <a:latin typeface="+mj-lt"/>
              </a:rPr>
              <a:t>Means test to assess contribution to defence costs</a:t>
            </a:r>
          </a:p>
          <a:p>
            <a:pPr lvl="1"/>
            <a:r>
              <a:rPr lang="en-GB" altLang="en-US" sz="2400" dirty="0">
                <a:latin typeface="+mj-lt"/>
              </a:rPr>
              <a:t>Income based contributions repayable if acquitted</a:t>
            </a:r>
          </a:p>
          <a:p>
            <a:pPr lvl="1"/>
            <a:r>
              <a:rPr lang="en-GB" altLang="en-US" sz="2400" dirty="0">
                <a:latin typeface="+mj-lt"/>
              </a:rPr>
              <a:t>Income AND capital taken into account</a:t>
            </a:r>
          </a:p>
          <a:p>
            <a:r>
              <a:rPr lang="en-GB" sz="2400" dirty="0">
                <a:hlinkClick r:id="rId4"/>
              </a:rPr>
              <a:t>Criminal legal aid: means testing - GOV.UK (www.gov.uk)</a:t>
            </a:r>
            <a:endParaRPr lang="en-GB" sz="2400" dirty="0"/>
          </a:p>
        </p:txBody>
      </p:sp>
      <p:pic>
        <p:nvPicPr>
          <p:cNvPr id="4" name="Recorded Sound">
            <a:hlinkClick r:id="" action="ppaction://media"/>
            <a:extLst>
              <a:ext uri="{FF2B5EF4-FFF2-40B4-BE49-F238E27FC236}">
                <a16:creationId xmlns:a16="http://schemas.microsoft.com/office/drawing/2014/main" id="{18E68704-686A-159D-51AE-67D02524E13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82579" y="5860490"/>
            <a:ext cx="487363" cy="487363"/>
          </a:xfrm>
          <a:prstGeom prst="rect">
            <a:avLst/>
          </a:prstGeom>
        </p:spPr>
      </p:pic>
    </p:spTree>
    <p:extLst>
      <p:ext uri="{BB962C8B-B14F-4D97-AF65-F5344CB8AC3E}">
        <p14:creationId xmlns:p14="http://schemas.microsoft.com/office/powerpoint/2010/main" val="3238368827"/>
      </p:ext>
    </p:extLst>
  </p:cSld>
  <p:clrMapOvr>
    <a:masterClrMapping/>
  </p:clrMapOvr>
  <mc:AlternateContent xmlns:mc="http://schemas.openxmlformats.org/markup-compatibility/2006" xmlns:p14="http://schemas.microsoft.com/office/powerpoint/2010/main">
    <mc:Choice Requires="p14">
      <p:transition spd="med" p14:dur="700" advTm="136311">
        <p:fade/>
      </p:transition>
    </mc:Choice>
    <mc:Fallback xmlns="">
      <p:transition spd="med" advTm="13631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8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B3509-EB7A-556E-EBBD-10CDEC5229C1}"/>
              </a:ext>
            </a:extLst>
          </p:cNvPr>
          <p:cNvSpPr>
            <a:spLocks noGrp="1"/>
          </p:cNvSpPr>
          <p:nvPr>
            <p:ph type="title"/>
          </p:nvPr>
        </p:nvSpPr>
        <p:spPr>
          <a:xfrm flipH="1">
            <a:off x="9029384" y="172784"/>
            <a:ext cx="2034855" cy="799857"/>
          </a:xfrm>
        </p:spPr>
        <p:txBody>
          <a:bodyPr>
            <a:noAutofit/>
          </a:bodyPr>
          <a:lstStyle/>
          <a:p>
            <a:r>
              <a:rPr lang="en-GB" sz="2800" dirty="0">
                <a:solidFill>
                  <a:schemeClr val="tx1"/>
                </a:solidFill>
              </a:rPr>
              <a:t>Means Test calculation</a:t>
            </a:r>
            <a:br>
              <a:rPr lang="en-GB" sz="2800" dirty="0">
                <a:solidFill>
                  <a:schemeClr val="tx1"/>
                </a:solidFill>
              </a:rPr>
            </a:br>
            <a:r>
              <a:rPr lang="en-GB" sz="2800" dirty="0">
                <a:solidFill>
                  <a:schemeClr val="tx1"/>
                </a:solidFill>
              </a:rPr>
              <a:t>-Magistrates Court</a:t>
            </a:r>
          </a:p>
        </p:txBody>
      </p:sp>
      <p:pic>
        <p:nvPicPr>
          <p:cNvPr id="5" name="Picture 4">
            <a:extLst>
              <a:ext uri="{FF2B5EF4-FFF2-40B4-BE49-F238E27FC236}">
                <a16:creationId xmlns:a16="http://schemas.microsoft.com/office/drawing/2014/main" id="{4048401D-4B66-258F-49FE-FF33AE7DB87E}"/>
              </a:ext>
            </a:extLst>
          </p:cNvPr>
          <p:cNvPicPr>
            <a:picLocks noChangeAspect="1"/>
          </p:cNvPicPr>
          <p:nvPr/>
        </p:nvPicPr>
        <p:blipFill>
          <a:blip r:embed="rId2"/>
          <a:stretch>
            <a:fillRect/>
          </a:stretch>
        </p:blipFill>
        <p:spPr>
          <a:xfrm>
            <a:off x="672626" y="273558"/>
            <a:ext cx="8116850" cy="6143244"/>
          </a:xfrm>
          <a:prstGeom prst="rect">
            <a:avLst/>
          </a:prstGeom>
        </p:spPr>
      </p:pic>
    </p:spTree>
    <p:extLst>
      <p:ext uri="{BB962C8B-B14F-4D97-AF65-F5344CB8AC3E}">
        <p14:creationId xmlns:p14="http://schemas.microsoft.com/office/powerpoint/2010/main" val="11870576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B5205-D36B-4EAB-9159-22B7DCBEBC5A}"/>
              </a:ext>
            </a:extLst>
          </p:cNvPr>
          <p:cNvSpPr>
            <a:spLocks noGrp="1"/>
          </p:cNvSpPr>
          <p:nvPr>
            <p:ph type="title"/>
          </p:nvPr>
        </p:nvSpPr>
        <p:spPr/>
        <p:txBody>
          <a:bodyPr/>
          <a:lstStyle/>
          <a:p>
            <a:r>
              <a:rPr lang="en-GB" dirty="0"/>
              <a:t>Interest of Justice Test (The Merits test)</a:t>
            </a:r>
          </a:p>
        </p:txBody>
      </p:sp>
      <p:sp>
        <p:nvSpPr>
          <p:cNvPr id="3" name="Content Placeholder 2">
            <a:extLst>
              <a:ext uri="{FF2B5EF4-FFF2-40B4-BE49-F238E27FC236}">
                <a16:creationId xmlns:a16="http://schemas.microsoft.com/office/drawing/2014/main" id="{D2D2D288-E791-4688-B9DE-D3B14D9FE1B2}"/>
              </a:ext>
            </a:extLst>
          </p:cNvPr>
          <p:cNvSpPr>
            <a:spLocks noGrp="1"/>
          </p:cNvSpPr>
          <p:nvPr>
            <p:ph idx="1"/>
          </p:nvPr>
        </p:nvSpPr>
        <p:spPr>
          <a:xfrm>
            <a:off x="549201" y="1488613"/>
            <a:ext cx="9206339" cy="3880773"/>
          </a:xfrm>
        </p:spPr>
        <p:txBody>
          <a:bodyPr>
            <a:noAutofit/>
          </a:bodyPr>
          <a:lstStyle/>
          <a:p>
            <a:r>
              <a:rPr lang="en-GB" altLang="en-US" sz="2400" dirty="0">
                <a:latin typeface="+mj-lt"/>
                <a:cs typeface="Arial" panose="020B0604020202020204" pitchFamily="34" charset="0"/>
              </a:rPr>
              <a:t>Governed by S 17 LASPO 2012</a:t>
            </a:r>
          </a:p>
          <a:p>
            <a:r>
              <a:rPr lang="en-GB" altLang="en-US" sz="2400" dirty="0">
                <a:latin typeface="+mj-lt"/>
                <a:cs typeface="Arial" panose="020B0604020202020204" pitchFamily="34" charset="0"/>
              </a:rPr>
              <a:t>Automatically satisfied in indictable only offences  - in which case applicant only needs to tick the ‘INDICTABLE’ box on the CRM14</a:t>
            </a:r>
          </a:p>
          <a:p>
            <a:r>
              <a:rPr lang="en-GB" altLang="en-US" sz="2400" dirty="0" err="1">
                <a:latin typeface="+mj-lt"/>
                <a:cs typeface="Arial" panose="020B0604020202020204" pitchFamily="34" charset="0"/>
              </a:rPr>
              <a:t>IoJ</a:t>
            </a:r>
            <a:r>
              <a:rPr lang="en-GB" altLang="en-US" sz="2400" dirty="0">
                <a:latin typeface="+mj-lt"/>
                <a:cs typeface="Arial" panose="020B0604020202020204" pitchFamily="34" charset="0"/>
              </a:rPr>
              <a:t> criteria must be met in summary and either-way offences</a:t>
            </a:r>
          </a:p>
          <a:p>
            <a:r>
              <a:rPr lang="en-GB" altLang="en-US" sz="2400" dirty="0">
                <a:latin typeface="+mj-lt"/>
                <a:cs typeface="Arial" panose="020B0604020202020204" pitchFamily="34" charset="0"/>
              </a:rPr>
              <a:t>If </a:t>
            </a:r>
            <a:r>
              <a:rPr lang="en-GB" altLang="en-US" sz="2400" dirty="0" err="1">
                <a:latin typeface="+mj-lt"/>
                <a:cs typeface="Arial" panose="020B0604020202020204" pitchFamily="34" charset="0"/>
              </a:rPr>
              <a:t>IoJ</a:t>
            </a:r>
            <a:r>
              <a:rPr lang="en-GB" altLang="en-US" sz="2400" dirty="0">
                <a:latin typeface="+mj-lt"/>
                <a:cs typeface="Arial" panose="020B0604020202020204" pitchFamily="34" charset="0"/>
              </a:rPr>
              <a:t> test fails in Magistrates’ Court and subsequently an either-way offence is sent to Crown Court for trial or sentence, automatic satisfaction of </a:t>
            </a:r>
            <a:r>
              <a:rPr lang="en-GB" altLang="en-US" sz="2400" dirty="0" err="1">
                <a:latin typeface="+mj-lt"/>
                <a:cs typeface="Arial" panose="020B0604020202020204" pitchFamily="34" charset="0"/>
              </a:rPr>
              <a:t>IoJ</a:t>
            </a:r>
            <a:r>
              <a:rPr lang="en-GB" altLang="en-US" sz="2400" dirty="0">
                <a:latin typeface="+mj-lt"/>
                <a:cs typeface="Arial" panose="020B0604020202020204" pitchFamily="34" charset="0"/>
              </a:rPr>
              <a:t> criteria is presumed  </a:t>
            </a:r>
          </a:p>
          <a:p>
            <a:r>
              <a:rPr lang="en-GB" sz="2400" dirty="0">
                <a:hlinkClick r:id="rId4"/>
              </a:rPr>
              <a:t>CRM14 and CRM15 form completion guidance (publishing.service.gov.uk)</a:t>
            </a:r>
            <a:endParaRPr lang="en-GB" sz="2400" dirty="0"/>
          </a:p>
        </p:txBody>
      </p:sp>
      <p:pic>
        <p:nvPicPr>
          <p:cNvPr id="4" name="Recorded Sound">
            <a:hlinkClick r:id="" action="ppaction://media"/>
            <a:extLst>
              <a:ext uri="{FF2B5EF4-FFF2-40B4-BE49-F238E27FC236}">
                <a16:creationId xmlns:a16="http://schemas.microsoft.com/office/drawing/2014/main" id="{8A27ED6A-B420-3F3F-77AD-D1C3D2EFFE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95878" y="5927725"/>
            <a:ext cx="487363" cy="487363"/>
          </a:xfrm>
          <a:prstGeom prst="rect">
            <a:avLst/>
          </a:prstGeom>
        </p:spPr>
      </p:pic>
    </p:spTree>
    <p:extLst>
      <p:ext uri="{BB962C8B-B14F-4D97-AF65-F5344CB8AC3E}">
        <p14:creationId xmlns:p14="http://schemas.microsoft.com/office/powerpoint/2010/main" val="383220844"/>
      </p:ext>
    </p:extLst>
  </p:cSld>
  <p:clrMapOvr>
    <a:masterClrMapping/>
  </p:clrMapOvr>
  <mc:AlternateContent xmlns:mc="http://schemas.openxmlformats.org/markup-compatibility/2006" xmlns:p14="http://schemas.microsoft.com/office/powerpoint/2010/main">
    <mc:Choice Requires="p14">
      <p:transition spd="med" p14:dur="700" advTm="59360">
        <p:fade/>
      </p:transition>
    </mc:Choice>
    <mc:Fallback xmlns="">
      <p:transition spd="med" advTm="5936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57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D6D78-313C-4EB5-BBDF-75A91342930C}"/>
              </a:ext>
            </a:extLst>
          </p:cNvPr>
          <p:cNvSpPr>
            <a:spLocks noGrp="1"/>
          </p:cNvSpPr>
          <p:nvPr>
            <p:ph type="title"/>
          </p:nvPr>
        </p:nvSpPr>
        <p:spPr>
          <a:xfrm>
            <a:off x="409421" y="167813"/>
            <a:ext cx="8596668" cy="1320800"/>
          </a:xfrm>
        </p:spPr>
        <p:txBody>
          <a:bodyPr/>
          <a:lstStyle/>
          <a:p>
            <a:r>
              <a:rPr lang="en-GB" dirty="0"/>
              <a:t>Interests of Justice Test Continued…</a:t>
            </a:r>
          </a:p>
        </p:txBody>
      </p:sp>
      <p:pic>
        <p:nvPicPr>
          <p:cNvPr id="7" name="Picture 6">
            <a:extLst>
              <a:ext uri="{FF2B5EF4-FFF2-40B4-BE49-F238E27FC236}">
                <a16:creationId xmlns:a16="http://schemas.microsoft.com/office/drawing/2014/main" id="{C78259CD-D933-BA3B-E924-E79B87918B08}"/>
              </a:ext>
            </a:extLst>
          </p:cNvPr>
          <p:cNvPicPr>
            <a:picLocks noChangeAspect="1"/>
          </p:cNvPicPr>
          <p:nvPr/>
        </p:nvPicPr>
        <p:blipFill>
          <a:blip r:embed="rId2"/>
          <a:stretch>
            <a:fillRect/>
          </a:stretch>
        </p:blipFill>
        <p:spPr>
          <a:xfrm>
            <a:off x="506217" y="1048363"/>
            <a:ext cx="2991364" cy="1884969"/>
          </a:xfrm>
          <a:prstGeom prst="rect">
            <a:avLst/>
          </a:prstGeom>
        </p:spPr>
      </p:pic>
      <p:pic>
        <p:nvPicPr>
          <p:cNvPr id="9" name="Picture 8">
            <a:extLst>
              <a:ext uri="{FF2B5EF4-FFF2-40B4-BE49-F238E27FC236}">
                <a16:creationId xmlns:a16="http://schemas.microsoft.com/office/drawing/2014/main" id="{905BA5F0-F296-297D-26A4-4A7EC66B97E8}"/>
              </a:ext>
            </a:extLst>
          </p:cNvPr>
          <p:cNvPicPr>
            <a:picLocks noChangeAspect="1"/>
          </p:cNvPicPr>
          <p:nvPr/>
        </p:nvPicPr>
        <p:blipFill>
          <a:blip r:embed="rId3"/>
          <a:stretch>
            <a:fillRect/>
          </a:stretch>
        </p:blipFill>
        <p:spPr>
          <a:xfrm>
            <a:off x="3398674" y="1244085"/>
            <a:ext cx="7119729" cy="4943929"/>
          </a:xfrm>
          <a:prstGeom prst="rect">
            <a:avLst/>
          </a:prstGeom>
        </p:spPr>
      </p:pic>
    </p:spTree>
    <p:extLst>
      <p:ext uri="{BB962C8B-B14F-4D97-AF65-F5344CB8AC3E}">
        <p14:creationId xmlns:p14="http://schemas.microsoft.com/office/powerpoint/2010/main" val="3601681500"/>
      </p:ext>
    </p:extLst>
  </p:cSld>
  <p:clrMapOvr>
    <a:masterClrMapping/>
  </p:clrMapOvr>
  <mc:AlternateContent xmlns:mc="http://schemas.openxmlformats.org/markup-compatibility/2006" xmlns:p14="http://schemas.microsoft.com/office/powerpoint/2010/main">
    <mc:Choice Requires="p14">
      <p:transition spd="med" p14:dur="700" advTm="290725">
        <p:fade/>
      </p:transition>
    </mc:Choice>
    <mc:Fallback xmlns="">
      <p:transition spd="med" advTm="290725">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5475E-6078-47B8-B21B-6A5D96088BD7}"/>
              </a:ext>
            </a:extLst>
          </p:cNvPr>
          <p:cNvSpPr>
            <a:spLocks noGrp="1"/>
          </p:cNvSpPr>
          <p:nvPr>
            <p:ph type="title"/>
          </p:nvPr>
        </p:nvSpPr>
        <p:spPr>
          <a:xfrm>
            <a:off x="421069" y="248501"/>
            <a:ext cx="8596668" cy="559220"/>
          </a:xfrm>
        </p:spPr>
        <p:txBody>
          <a:bodyPr>
            <a:normAutofit/>
          </a:bodyPr>
          <a:lstStyle/>
          <a:p>
            <a:r>
              <a:rPr lang="en-GB" sz="2800" dirty="0"/>
              <a:t>Interest of Justice Test Continued…</a:t>
            </a:r>
          </a:p>
        </p:txBody>
      </p:sp>
      <p:pic>
        <p:nvPicPr>
          <p:cNvPr id="7" name="Picture 6">
            <a:extLst>
              <a:ext uri="{FF2B5EF4-FFF2-40B4-BE49-F238E27FC236}">
                <a16:creationId xmlns:a16="http://schemas.microsoft.com/office/drawing/2014/main" id="{333DC507-EBBD-7990-EA80-73A53E05A4F1}"/>
              </a:ext>
            </a:extLst>
          </p:cNvPr>
          <p:cNvPicPr>
            <a:picLocks noChangeAspect="1"/>
          </p:cNvPicPr>
          <p:nvPr/>
        </p:nvPicPr>
        <p:blipFill>
          <a:blip r:embed="rId2"/>
          <a:stretch>
            <a:fillRect/>
          </a:stretch>
        </p:blipFill>
        <p:spPr>
          <a:xfrm>
            <a:off x="250500" y="807721"/>
            <a:ext cx="11175025" cy="5867254"/>
          </a:xfrm>
          <a:prstGeom prst="rect">
            <a:avLst/>
          </a:prstGeom>
        </p:spPr>
      </p:pic>
    </p:spTree>
    <p:extLst>
      <p:ext uri="{BB962C8B-B14F-4D97-AF65-F5344CB8AC3E}">
        <p14:creationId xmlns:p14="http://schemas.microsoft.com/office/powerpoint/2010/main" val="3819702447"/>
      </p:ext>
    </p:extLst>
  </p:cSld>
  <p:clrMapOvr>
    <a:masterClrMapping/>
  </p:clrMapOvr>
  <mc:AlternateContent xmlns:mc="http://schemas.openxmlformats.org/markup-compatibility/2006" xmlns:p14="http://schemas.microsoft.com/office/powerpoint/2010/main">
    <mc:Choice Requires="p14">
      <p:transition spd="med" p14:dur="700" advTm="229331">
        <p:fade/>
      </p:transition>
    </mc:Choice>
    <mc:Fallback xmlns="">
      <p:transition spd="med" advTm="229331">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D6D78-313C-4EB5-BBDF-75A91342930C}"/>
              </a:ext>
            </a:extLst>
          </p:cNvPr>
          <p:cNvSpPr>
            <a:spLocks noGrp="1"/>
          </p:cNvSpPr>
          <p:nvPr>
            <p:ph type="title"/>
          </p:nvPr>
        </p:nvSpPr>
        <p:spPr/>
        <p:txBody>
          <a:bodyPr/>
          <a:lstStyle/>
          <a:p>
            <a:r>
              <a:rPr lang="en-GB" dirty="0"/>
              <a:t>Interests of Justice Test Continued…</a:t>
            </a:r>
          </a:p>
        </p:txBody>
      </p:sp>
      <p:sp>
        <p:nvSpPr>
          <p:cNvPr id="3" name="Content Placeholder 2">
            <a:extLst>
              <a:ext uri="{FF2B5EF4-FFF2-40B4-BE49-F238E27FC236}">
                <a16:creationId xmlns:a16="http://schemas.microsoft.com/office/drawing/2014/main" id="{281BC6F4-E262-40D4-AD8F-88A35F8CFD47}"/>
              </a:ext>
            </a:extLst>
          </p:cNvPr>
          <p:cNvSpPr>
            <a:spLocks noGrp="1"/>
          </p:cNvSpPr>
          <p:nvPr>
            <p:ph idx="1"/>
          </p:nvPr>
        </p:nvSpPr>
        <p:spPr>
          <a:xfrm>
            <a:off x="677334" y="1488613"/>
            <a:ext cx="8596668" cy="3880773"/>
          </a:xfrm>
        </p:spPr>
        <p:txBody>
          <a:bodyPr/>
          <a:lstStyle/>
          <a:p>
            <a:pPr>
              <a:lnSpc>
                <a:spcPct val="90000"/>
              </a:lnSpc>
              <a:buFontTx/>
              <a:buNone/>
            </a:pPr>
            <a:r>
              <a:rPr lang="en-GB" altLang="en-US" sz="2800" u="sng" dirty="0">
                <a:hlinkClick r:id="rId2"/>
              </a:rPr>
              <a:t>Schedule 3  para 5 AJA 1999 </a:t>
            </a:r>
            <a:endParaRPr lang="en-GB" altLang="en-US" sz="2800" u="sng" dirty="0"/>
          </a:p>
          <a:p>
            <a:pPr>
              <a:lnSpc>
                <a:spcPct val="90000"/>
              </a:lnSpc>
              <a:buFontTx/>
              <a:buNone/>
            </a:pPr>
            <a:r>
              <a:rPr lang="en-GB" altLang="en-US" sz="2800" dirty="0"/>
              <a:t>any of the following grounds will satisfy the </a:t>
            </a:r>
            <a:r>
              <a:rPr lang="en-GB" altLang="en-US" sz="2800" dirty="0" err="1"/>
              <a:t>IoJ</a:t>
            </a:r>
            <a:r>
              <a:rPr lang="en-GB" altLang="en-US" sz="2800" dirty="0"/>
              <a:t> test:</a:t>
            </a:r>
          </a:p>
          <a:p>
            <a:pPr>
              <a:lnSpc>
                <a:spcPct val="90000"/>
              </a:lnSpc>
            </a:pPr>
            <a:r>
              <a:rPr lang="en-GB" altLang="en-US" sz="2800" dirty="0"/>
              <a:t>If convicted is D likely to be deprived of liberty, lose his livelihood, seriously damage his reputation?</a:t>
            </a:r>
          </a:p>
          <a:p>
            <a:pPr>
              <a:lnSpc>
                <a:spcPct val="90000"/>
              </a:lnSpc>
            </a:pPr>
            <a:r>
              <a:rPr lang="en-GB" altLang="en-US" sz="2800" dirty="0"/>
              <a:t>Do the proceedings involve consideration of a substantial question of law?</a:t>
            </a:r>
          </a:p>
          <a:p>
            <a:pPr>
              <a:lnSpc>
                <a:spcPct val="90000"/>
              </a:lnSpc>
            </a:pPr>
            <a:r>
              <a:rPr lang="en-GB" altLang="en-US" sz="2800" dirty="0"/>
              <a:t>Is D unable to understand the proceedings?</a:t>
            </a:r>
          </a:p>
          <a:p>
            <a:endParaRPr lang="en-GB" dirty="0"/>
          </a:p>
        </p:txBody>
      </p:sp>
    </p:spTree>
    <p:extLst>
      <p:ext uri="{BB962C8B-B14F-4D97-AF65-F5344CB8AC3E}">
        <p14:creationId xmlns:p14="http://schemas.microsoft.com/office/powerpoint/2010/main" val="2882263276"/>
      </p:ext>
    </p:extLst>
  </p:cSld>
  <p:clrMapOvr>
    <a:masterClrMapping/>
  </p:clrMapOvr>
  <mc:AlternateContent xmlns:mc="http://schemas.openxmlformats.org/markup-compatibility/2006" xmlns:p14="http://schemas.microsoft.com/office/powerpoint/2010/main">
    <mc:Choice Requires="p14">
      <p:transition spd="med" p14:dur="700" advTm="290725">
        <p:fade/>
      </p:transition>
    </mc:Choice>
    <mc:Fallback xmlns="">
      <p:transition spd="med" advTm="290725">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5475E-6078-47B8-B21B-6A5D96088BD7}"/>
              </a:ext>
            </a:extLst>
          </p:cNvPr>
          <p:cNvSpPr>
            <a:spLocks noGrp="1"/>
          </p:cNvSpPr>
          <p:nvPr>
            <p:ph type="title"/>
          </p:nvPr>
        </p:nvSpPr>
        <p:spPr/>
        <p:txBody>
          <a:bodyPr/>
          <a:lstStyle/>
          <a:p>
            <a:r>
              <a:rPr lang="en-GB" dirty="0"/>
              <a:t>Interest of Justice Test Continued…</a:t>
            </a:r>
          </a:p>
        </p:txBody>
      </p:sp>
      <p:sp>
        <p:nvSpPr>
          <p:cNvPr id="3" name="Content Placeholder 2">
            <a:extLst>
              <a:ext uri="{FF2B5EF4-FFF2-40B4-BE49-F238E27FC236}">
                <a16:creationId xmlns:a16="http://schemas.microsoft.com/office/drawing/2014/main" id="{0F6265C3-4D1E-4B2A-B135-321A8F7B8F06}"/>
              </a:ext>
            </a:extLst>
          </p:cNvPr>
          <p:cNvSpPr>
            <a:spLocks noGrp="1"/>
          </p:cNvSpPr>
          <p:nvPr>
            <p:ph idx="1"/>
          </p:nvPr>
        </p:nvSpPr>
        <p:spPr/>
        <p:txBody>
          <a:bodyPr/>
          <a:lstStyle/>
          <a:p>
            <a:pPr>
              <a:lnSpc>
                <a:spcPct val="90000"/>
              </a:lnSpc>
            </a:pPr>
            <a:r>
              <a:rPr lang="en-GB" altLang="en-US" sz="3200" dirty="0">
                <a:latin typeface="+mj-lt"/>
              </a:rPr>
              <a:t>Does the defence require the tracing, interviewing or expert cross examination of witnesses?</a:t>
            </a:r>
          </a:p>
          <a:p>
            <a:pPr>
              <a:lnSpc>
                <a:spcPct val="90000"/>
              </a:lnSpc>
            </a:pPr>
            <a:r>
              <a:rPr lang="en-GB" altLang="en-US" sz="3200" dirty="0">
                <a:latin typeface="+mj-lt"/>
              </a:rPr>
              <a:t>Is it in the interests of another that D is represented?</a:t>
            </a:r>
          </a:p>
          <a:p>
            <a:pPr>
              <a:lnSpc>
                <a:spcPct val="90000"/>
              </a:lnSpc>
            </a:pPr>
            <a:r>
              <a:rPr lang="en-GB" altLang="en-US" sz="3200" dirty="0">
                <a:latin typeface="+mj-lt"/>
              </a:rPr>
              <a:t>Any other reason?</a:t>
            </a:r>
            <a:endParaRPr lang="en-US" altLang="en-US" sz="3200" dirty="0">
              <a:latin typeface="+mj-lt"/>
            </a:endParaRPr>
          </a:p>
          <a:p>
            <a:endParaRPr lang="en-GB" dirty="0"/>
          </a:p>
        </p:txBody>
      </p:sp>
    </p:spTree>
    <p:extLst>
      <p:ext uri="{BB962C8B-B14F-4D97-AF65-F5344CB8AC3E}">
        <p14:creationId xmlns:p14="http://schemas.microsoft.com/office/powerpoint/2010/main" val="519066422"/>
      </p:ext>
    </p:extLst>
  </p:cSld>
  <p:clrMapOvr>
    <a:masterClrMapping/>
  </p:clrMapOvr>
  <mc:AlternateContent xmlns:mc="http://schemas.openxmlformats.org/markup-compatibility/2006" xmlns:p14="http://schemas.microsoft.com/office/powerpoint/2010/main">
    <mc:Choice Requires="p14">
      <p:transition spd="med" p14:dur="700" advTm="229331">
        <p:fade/>
      </p:transition>
    </mc:Choice>
    <mc:Fallback xmlns="">
      <p:transition spd="med" advTm="229331">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4E0496EC-E2C3-1CDC-5C2B-8F4AE9DA7053}"/>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dirty="0"/>
              <a:t>THANK YOU</a:t>
            </a:r>
          </a:p>
        </p:txBody>
      </p:sp>
      <p:sp>
        <p:nvSpPr>
          <p:cNvPr id="21" name="Isosceles Triangle 20">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Graphic 5" descr="Smiling Face with No Fill">
            <a:extLst>
              <a:ext uri="{FF2B5EF4-FFF2-40B4-BE49-F238E27FC236}">
                <a16:creationId xmlns:a16="http://schemas.microsoft.com/office/drawing/2014/main" id="{23249C35-FC6F-711F-9B18-25A8EE36A54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2708985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4" ma:contentTypeDescription="Create a new document." ma:contentTypeScope="" ma:versionID="57a5bbca4713f46eb8923fcfb9988d37">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e7346148227f7fa938884bb8f5b104e5"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element ref="ns3:MediaServiceDateTaken"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3B14C29-99B4-4FCF-9233-6AB82F5785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F0701E-60EF-4B4C-8D12-DB743092C380}">
  <ds:schemaRefs>
    <ds:schemaRef ds:uri="http://purl.org/dc/dcmitype/"/>
    <ds:schemaRef ds:uri="http://www.w3.org/XML/1998/namespace"/>
    <ds:schemaRef ds:uri="http://purl.org/dc/elements/1.1/"/>
    <ds:schemaRef ds:uri="http://schemas.microsoft.com/office/2006/documentManagement/types"/>
    <ds:schemaRef ds:uri="http://purl.org/dc/terms/"/>
    <ds:schemaRef ds:uri="http://schemas.microsoft.com/office/2006/metadata/properties"/>
    <ds:schemaRef ds:uri="041b216b-d67c-40f0-8fda-c03876662904"/>
    <ds:schemaRef ds:uri="http://schemas.microsoft.com/office/infopath/2007/PartnerControls"/>
    <ds:schemaRef ds:uri="http://schemas.openxmlformats.org/package/2006/metadata/core-properties"/>
    <ds:schemaRef ds:uri="aa0a0978-40ed-489e-9e56-6db48364def5"/>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1419</Words>
  <Application>Microsoft Office PowerPoint</Application>
  <PresentationFormat>Widescreen</PresentationFormat>
  <Paragraphs>133</Paragraphs>
  <Slides>27</Slides>
  <Notes>3</Notes>
  <HiddenSlides>0</HiddenSlides>
  <MMClips>14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Aptos</vt:lpstr>
      <vt:lpstr>Arial</vt:lpstr>
      <vt:lpstr>inherit</vt:lpstr>
      <vt:lpstr>Trebuchet MS</vt:lpstr>
      <vt:lpstr>Wingdings 3</vt:lpstr>
      <vt:lpstr>Facet</vt:lpstr>
      <vt:lpstr>Week 4 – Early Procedure and Funding</vt:lpstr>
      <vt:lpstr>PowerPoint Presentation</vt:lpstr>
      <vt:lpstr>Funding at the police station</vt:lpstr>
      <vt:lpstr>Criminal Legal Aid</vt:lpstr>
      <vt:lpstr>Legal Aid, Sentencing and Punishment of Offenders Act 2012 (“ LASPO 2012”)</vt:lpstr>
      <vt:lpstr>Legal Aid Agency’s standard crime contract (SCC)</vt:lpstr>
      <vt:lpstr>LASPO 2012</vt:lpstr>
      <vt:lpstr>Legal advice at the police station</vt:lpstr>
      <vt:lpstr>Legal advice away from the police station</vt:lpstr>
      <vt:lpstr>Financing the Defence</vt:lpstr>
      <vt:lpstr>Police Station</vt:lpstr>
      <vt:lpstr>CRM1</vt:lpstr>
      <vt:lpstr>CRM 14</vt:lpstr>
      <vt:lpstr>CRM15</vt:lpstr>
      <vt:lpstr>Duty Solicitor Scheme</vt:lpstr>
      <vt:lpstr>Representation Order</vt:lpstr>
      <vt:lpstr>Representation Order (Full Criminal Legal Aid)</vt:lpstr>
      <vt:lpstr>Scope of the Representation Order</vt:lpstr>
      <vt:lpstr>Means Test</vt:lpstr>
      <vt:lpstr>Means Test</vt:lpstr>
      <vt:lpstr>Means Test calculation -Magistrates Court</vt:lpstr>
      <vt:lpstr>Interest of Justice Test (The Merits test)</vt:lpstr>
      <vt:lpstr>Interests of Justice Test Continued…</vt:lpstr>
      <vt:lpstr>Interest of Justice Test Continued…</vt:lpstr>
      <vt:lpstr>Interests of Justice Test Continued…</vt:lpstr>
      <vt:lpstr>Interest of Justice Test Continued…</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Ellie Brown</cp:lastModifiedBy>
  <cp:revision>29</cp:revision>
  <dcterms:created xsi:type="dcterms:W3CDTF">2024-02-03T18:13:02Z</dcterms:created>
  <dcterms:modified xsi:type="dcterms:W3CDTF">2026-01-26T15:47:11Z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