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1"/>
  </p:sldMasterIdLst>
  <p:notesMasterIdLst>
    <p:notesMasterId r:id="rId11"/>
  </p:notesMasterIdLst>
  <p:sldIdLst>
    <p:sldId id="256" r:id="rId2"/>
    <p:sldId id="266" r:id="rId3"/>
    <p:sldId id="257" r:id="rId4"/>
    <p:sldId id="258" r:id="rId5"/>
    <p:sldId id="265" r:id="rId6"/>
    <p:sldId id="260" r:id="rId7"/>
    <p:sldId id="268" r:id="rId8"/>
    <p:sldId id="267"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wkir Ahmad" initials="TA" lastIdx="1" clrIdx="0">
    <p:extLst>
      <p:ext uri="{19B8F6BF-5375-455C-9EA6-DF929625EA0E}">
        <p15:presenceInfo xmlns:p15="http://schemas.microsoft.com/office/powerpoint/2012/main" userId="a123110cd292f42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74" autoAdjust="0"/>
  </p:normalViewPr>
  <p:slideViewPr>
    <p:cSldViewPr snapToGrid="0">
      <p:cViewPr>
        <p:scale>
          <a:sx n="68" d="100"/>
          <a:sy n="68" d="100"/>
        </p:scale>
        <p:origin x="-492"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1-10T15:37:59.742" idx="1">
    <p:pos x="10" y="10"/>
    <p:text/>
    <p:extLst>
      <p:ext uri="{C676402C-5697-4E1C-873F-D02D1690AC5C}">
        <p15:threadingInfo xmlns:p15="http://schemas.microsoft.com/office/powerpoint/2012/main" timeZoneBias="-3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2CE8D-6634-4924-A985-3049D202AFDA}" type="datetimeFigureOut">
              <a:rPr lang="en-US" smtClean="0"/>
              <a:t>11/10/21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602BC1-CE39-4F34-A860-A00EC244EAD3}" type="slidenum">
              <a:rPr lang="en-US" smtClean="0"/>
              <a:t>‹#›</a:t>
            </a:fld>
            <a:endParaRPr lang="en-US"/>
          </a:p>
        </p:txBody>
      </p:sp>
    </p:spTree>
    <p:extLst>
      <p:ext uri="{BB962C8B-B14F-4D97-AF65-F5344CB8AC3E}">
        <p14:creationId xmlns:p14="http://schemas.microsoft.com/office/powerpoint/2010/main" val="16339702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1</a:t>
            </a:fld>
            <a:endParaRPr lang="en-US"/>
          </a:p>
        </p:txBody>
      </p:sp>
    </p:spTree>
    <p:extLst>
      <p:ext uri="{BB962C8B-B14F-4D97-AF65-F5344CB8AC3E}">
        <p14:creationId xmlns:p14="http://schemas.microsoft.com/office/powerpoint/2010/main" val="165647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q"/>
            </a:pPr>
            <a:r>
              <a:rPr lang="en-US" b="1" dirty="0"/>
              <a:t>Political factor: </a:t>
            </a:r>
            <a:r>
              <a:rPr lang="en-US" b="0" dirty="0"/>
              <a:t>Political instability, foreign trade policy, corruption, tax policy labor law policy cause complex problem in both workers and the company. </a:t>
            </a:r>
            <a:endParaRPr lang="en-US" b="1" dirty="0"/>
          </a:p>
          <a:p>
            <a:pPr marL="171450" indent="-171450">
              <a:buFont typeface="Wingdings" panose="05000000000000000000" pitchFamily="2" charset="2"/>
              <a:buChar char="q"/>
            </a:pPr>
            <a:r>
              <a:rPr lang="en-US" b="1" dirty="0"/>
              <a:t>Economic factor: </a:t>
            </a:r>
            <a:r>
              <a:rPr lang="en-US" b="0" dirty="0"/>
              <a:t>Economic growth, exchange rate, bank interest rate, inflation rate, disposable income, unemployment rates also cause vast problem in both workers and in production company. </a:t>
            </a:r>
          </a:p>
          <a:p>
            <a:pPr marL="171450" indent="-171450">
              <a:buFont typeface="Wingdings" panose="05000000000000000000" pitchFamily="2" charset="2"/>
              <a:buChar char="q"/>
            </a:pPr>
            <a:r>
              <a:rPr lang="en-US" b="1" dirty="0"/>
              <a:t>Social factor: </a:t>
            </a:r>
            <a:r>
              <a:rPr lang="en-US" b="0" dirty="0"/>
              <a:t>Population growth rate, average ages, lifestyle, health consciousness career also cause complex problem in worker and company. </a:t>
            </a:r>
            <a:endParaRPr lang="en-US" b="1" dirty="0"/>
          </a:p>
          <a:p>
            <a:pPr marL="171450" indent="-171450">
              <a:buFont typeface="Wingdings" panose="05000000000000000000" pitchFamily="2" charset="2"/>
              <a:buChar char="q"/>
            </a:pPr>
            <a:r>
              <a:rPr lang="en-US" b="1" dirty="0"/>
              <a:t>Technological factor: </a:t>
            </a:r>
            <a:r>
              <a:rPr lang="en-US" b="0" dirty="0"/>
              <a:t>Lack of advanced technology, poor uses of latest technology, poor technological awareness also create problem. </a:t>
            </a:r>
            <a:endParaRPr lang="en-US" b="1" dirty="0"/>
          </a:p>
          <a:p>
            <a:pPr marL="171450" indent="-171450">
              <a:buFont typeface="Wingdings" panose="05000000000000000000" pitchFamily="2" charset="2"/>
              <a:buChar char="q"/>
            </a:pPr>
            <a:r>
              <a:rPr lang="en-US" b="1" dirty="0"/>
              <a:t>Environmental factor: </a:t>
            </a:r>
            <a:r>
              <a:rPr lang="en-US" b="0" dirty="0"/>
              <a:t>Adverse weather, climate change, pollution also responsible for create problem between worker and company. </a:t>
            </a:r>
            <a:endParaRPr lang="en-US" b="1" dirty="0"/>
          </a:p>
          <a:p>
            <a:pPr marL="171450" indent="-171450">
              <a:buFont typeface="Wingdings" panose="05000000000000000000" pitchFamily="2" charset="2"/>
              <a:buChar char="q"/>
            </a:pPr>
            <a:r>
              <a:rPr lang="en-US" b="1" dirty="0"/>
              <a:t>Legal factor: </a:t>
            </a:r>
            <a:r>
              <a:rPr lang="en-US" b="0" dirty="0"/>
              <a:t>Discrimination law, antitrust law, consumer protection law, copyright and patient law. Health safety law also causes complex problem between workers and company. </a:t>
            </a:r>
            <a:endParaRPr lang="en-US" b="1" dirty="0"/>
          </a:p>
        </p:txBody>
      </p:sp>
      <p:sp>
        <p:nvSpPr>
          <p:cNvPr id="4" name="Slide Number Placeholder 3"/>
          <p:cNvSpPr>
            <a:spLocks noGrp="1"/>
          </p:cNvSpPr>
          <p:nvPr>
            <p:ph type="sldNum" sz="quarter" idx="5"/>
          </p:nvPr>
        </p:nvSpPr>
        <p:spPr/>
        <p:txBody>
          <a:bodyPr/>
          <a:lstStyle/>
          <a:p>
            <a:fld id="{00602BC1-CE39-4F34-A860-A00EC244EAD3}" type="slidenum">
              <a:rPr lang="en-US" smtClean="0"/>
              <a:t>3</a:t>
            </a:fld>
            <a:endParaRPr lang="en-US"/>
          </a:p>
        </p:txBody>
      </p:sp>
    </p:spTree>
    <p:extLst>
      <p:ext uri="{BB962C8B-B14F-4D97-AF65-F5344CB8AC3E}">
        <p14:creationId xmlns:p14="http://schemas.microsoft.com/office/powerpoint/2010/main" val="212397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00602BC1-CE39-4F34-A860-A00EC244EAD3}" type="slidenum">
              <a:rPr lang="en-US" smtClean="0"/>
              <a:t>4</a:t>
            </a:fld>
            <a:endParaRPr lang="en-US"/>
          </a:p>
        </p:txBody>
      </p:sp>
    </p:spTree>
    <p:extLst>
      <p:ext uri="{BB962C8B-B14F-4D97-AF65-F5344CB8AC3E}">
        <p14:creationId xmlns:p14="http://schemas.microsoft.com/office/powerpoint/2010/main" val="2688063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For worker</a:t>
            </a:r>
          </a:p>
          <a:p>
            <a:pPr marL="285750" indent="-285750">
              <a:buFont typeface="Wingdings" panose="05000000000000000000" pitchFamily="2" charset="2"/>
              <a:buChar char="q"/>
            </a:pPr>
            <a:r>
              <a:rPr lang="en-US" b="1" dirty="0"/>
              <a:t>Use safe-guards </a:t>
            </a:r>
            <a:r>
              <a:rPr lang="en-US" dirty="0"/>
              <a:t>: safeguard is very important for worker. It protect them from unwanted  </a:t>
            </a:r>
            <a:r>
              <a:rPr lang="en-US" dirty="0" err="1"/>
              <a:t>occurance</a:t>
            </a:r>
            <a:r>
              <a:rPr lang="en-US" dirty="0"/>
              <a:t> like accidental injury.</a:t>
            </a:r>
          </a:p>
          <a:p>
            <a:pPr marL="285750" indent="-285750">
              <a:buFont typeface="Wingdings" panose="05000000000000000000" pitchFamily="2" charset="2"/>
              <a:buChar char="q"/>
            </a:pPr>
            <a:r>
              <a:rPr lang="en-US" b="1" dirty="0"/>
              <a:t>Healthy food and safe drinking water supply: </a:t>
            </a:r>
            <a:r>
              <a:rPr lang="en-US" b="0" dirty="0"/>
              <a:t>This is too much important for workshop. If the worker do not get healthy food and safe drinking water the become sick as a result to total production will decrease that means decrease profit.</a:t>
            </a:r>
            <a:endParaRPr lang="en-US" b="1" dirty="0"/>
          </a:p>
          <a:p>
            <a:pPr marL="285750" indent="-285750">
              <a:buFont typeface="Wingdings" panose="05000000000000000000" pitchFamily="2" charset="2"/>
              <a:buChar char="q"/>
            </a:pPr>
            <a:r>
              <a:rPr lang="en-US" b="1" dirty="0"/>
              <a:t>Health insurance policy: </a:t>
            </a:r>
            <a:r>
              <a:rPr lang="en-US" b="0" dirty="0"/>
              <a:t>If there available for  insurance policy, the worker work hard and take risk for better production, as if they become injured they get insurance. </a:t>
            </a:r>
            <a:endParaRPr lang="en-US" b="1" dirty="0"/>
          </a:p>
          <a:p>
            <a:pPr marL="285750" indent="-285750">
              <a:buFont typeface="Wingdings" panose="05000000000000000000" pitchFamily="2" charset="2"/>
              <a:buChar char="q"/>
            </a:pPr>
            <a:r>
              <a:rPr lang="en-US" b="1" dirty="0"/>
              <a:t>Proper treatment for injured worker: </a:t>
            </a:r>
            <a:r>
              <a:rPr lang="en-US" b="0" dirty="0"/>
              <a:t>This is so much important right for worker. They may injured when working so if they do not get proper treatment the worker loss attention for their work. They do not want to work that workplace. </a:t>
            </a:r>
            <a:endParaRPr lang="en-US" b="1" dirty="0"/>
          </a:p>
          <a:p>
            <a:pPr marL="285750" indent="-285750">
              <a:buFont typeface="Wingdings" panose="05000000000000000000" pitchFamily="2" charset="2"/>
              <a:buChar char="q"/>
            </a:pPr>
            <a:r>
              <a:rPr lang="en-US" b="1" dirty="0"/>
              <a:t>Unbiased salary : </a:t>
            </a:r>
            <a:r>
              <a:rPr lang="en-US" b="0" dirty="0"/>
              <a:t>It is also important right for the worker. By doing same work the work, the worker should get same wage whether the worker is male or female, black or white.  </a:t>
            </a:r>
            <a:endParaRPr lang="en-US" b="1" dirty="0"/>
          </a:p>
          <a:p>
            <a:endParaRPr lang="en-US" dirty="0"/>
          </a:p>
          <a:p>
            <a:pPr marL="285750" indent="-285750">
              <a:buFont typeface="Wingdings" panose="05000000000000000000" pitchFamily="2" charset="2"/>
              <a:buChar char="q"/>
            </a:pPr>
            <a:endParaRPr lang="en-US" dirty="0"/>
          </a:p>
          <a:p>
            <a:endParaRPr lang="en-US" dirty="0"/>
          </a:p>
        </p:txBody>
      </p:sp>
      <p:sp>
        <p:nvSpPr>
          <p:cNvPr id="4" name="Slide Number Placeholder 3"/>
          <p:cNvSpPr>
            <a:spLocks noGrp="1"/>
          </p:cNvSpPr>
          <p:nvPr>
            <p:ph type="sldNum" sz="quarter" idx="10"/>
          </p:nvPr>
        </p:nvSpPr>
        <p:spPr/>
        <p:txBody>
          <a:bodyPr/>
          <a:lstStyle/>
          <a:p>
            <a:fld id="{00602BC1-CE39-4F34-A860-A00EC244EAD3}" type="slidenum">
              <a:rPr lang="en-US" smtClean="0"/>
              <a:t>5</a:t>
            </a:fld>
            <a:endParaRPr lang="en-US"/>
          </a:p>
        </p:txBody>
      </p:sp>
    </p:spTree>
    <p:extLst>
      <p:ext uri="{BB962C8B-B14F-4D97-AF65-F5344CB8AC3E}">
        <p14:creationId xmlns:p14="http://schemas.microsoft.com/office/powerpoint/2010/main" val="23358405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For working environment </a:t>
            </a:r>
          </a:p>
          <a:p>
            <a:pPr marL="285750" indent="-285750">
              <a:buFont typeface="Wingdings" panose="05000000000000000000" pitchFamily="2" charset="2"/>
              <a:buChar char="q"/>
            </a:pPr>
            <a:r>
              <a:rPr lang="en-US" sz="1200" b="1" dirty="0"/>
              <a:t>Proper ventilation in the working place: </a:t>
            </a:r>
            <a:r>
              <a:rPr lang="en-US" sz="1200" b="0" dirty="0"/>
              <a:t> Ventilation system is important for every workplace not only for worker but also for working instruments. </a:t>
            </a:r>
            <a:endParaRPr lang="en-US" sz="1200" b="1" dirty="0"/>
          </a:p>
          <a:p>
            <a:pPr marL="285750" indent="-285750">
              <a:buFont typeface="Wingdings" panose="05000000000000000000" pitchFamily="2" charset="2"/>
              <a:buChar char="q"/>
            </a:pPr>
            <a:r>
              <a:rPr lang="en-US" sz="1200" b="1" dirty="0"/>
              <a:t>Noise control in the working site: </a:t>
            </a:r>
            <a:r>
              <a:rPr lang="en-US" sz="1200" b="0" dirty="0"/>
              <a:t>Noise is important factor for loosing temper of worker, it may causes hearing impairment for long time noise exposure. </a:t>
            </a:r>
            <a:endParaRPr lang="en-US" sz="1200" b="1" dirty="0"/>
          </a:p>
          <a:p>
            <a:pPr marL="285750" indent="-285750">
              <a:buFont typeface="Wingdings" panose="05000000000000000000" pitchFamily="2" charset="2"/>
              <a:buChar char="q"/>
            </a:pPr>
            <a:r>
              <a:rPr lang="en-US" sz="1200" b="1" dirty="0"/>
              <a:t>Create friendly relationship between boss and worker: </a:t>
            </a:r>
            <a:r>
              <a:rPr lang="en-US" sz="1200" b="0" dirty="0"/>
              <a:t> Relationship between boss and worker is too much essential for good production, if the relation is not good there may be communication gap between then sometimes the worker do not get their proper salary, sometimes the worker may think they are slave and they do not work properly. </a:t>
            </a:r>
            <a:endParaRPr lang="en-US" sz="1200" b="1" dirty="0"/>
          </a:p>
          <a:p>
            <a:pPr marL="285750" indent="-285750">
              <a:buFont typeface="Wingdings" panose="05000000000000000000" pitchFamily="2" charset="2"/>
              <a:buChar char="q"/>
            </a:pPr>
            <a:r>
              <a:rPr lang="en-US" sz="1200" b="1" dirty="0"/>
              <a:t>Political stability in working area.: </a:t>
            </a:r>
            <a:r>
              <a:rPr lang="en-US" sz="1200" b="0" dirty="0"/>
              <a:t> Political instability causes strike, riot that may cause hamper production. </a:t>
            </a:r>
            <a:endParaRPr lang="en-US" sz="1200" b="1" dirty="0"/>
          </a:p>
          <a:p>
            <a:pPr marL="285750" indent="-285750">
              <a:buFont typeface="Wingdings" panose="05000000000000000000" pitchFamily="2" charset="2"/>
              <a:buChar char="q"/>
            </a:pPr>
            <a:r>
              <a:rPr lang="en-US" sz="1200" b="1" dirty="0"/>
              <a:t>Properly use latest technology for enhance production. : </a:t>
            </a:r>
            <a:r>
              <a:rPr lang="en-US" sz="1200" b="0" dirty="0"/>
              <a:t>Properly uses of technology causes vast amount of production growth, that human worker cannot do. </a:t>
            </a:r>
            <a:endParaRPr lang="en-US" sz="1200" b="1" dirty="0"/>
          </a:p>
          <a:p>
            <a:endParaRPr lang="en-US" sz="1200" b="1" dirty="0"/>
          </a:p>
          <a:p>
            <a:endParaRPr lang="en-US" dirty="0"/>
          </a:p>
        </p:txBody>
      </p:sp>
      <p:sp>
        <p:nvSpPr>
          <p:cNvPr id="4" name="Slide Number Placeholder 3"/>
          <p:cNvSpPr>
            <a:spLocks noGrp="1"/>
          </p:cNvSpPr>
          <p:nvPr>
            <p:ph type="sldNum" sz="quarter" idx="5"/>
          </p:nvPr>
        </p:nvSpPr>
        <p:spPr/>
        <p:txBody>
          <a:bodyPr/>
          <a:lstStyle/>
          <a:p>
            <a:fld id="{00602BC1-CE39-4F34-A860-A00EC244EAD3}" type="slidenum">
              <a:rPr lang="en-US" smtClean="0"/>
              <a:t>6</a:t>
            </a:fld>
            <a:endParaRPr lang="en-US"/>
          </a:p>
        </p:txBody>
      </p:sp>
    </p:spTree>
    <p:extLst>
      <p:ext uri="{BB962C8B-B14F-4D97-AF65-F5344CB8AC3E}">
        <p14:creationId xmlns:p14="http://schemas.microsoft.com/office/powerpoint/2010/main" val="15575029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1189096" y="5617774"/>
            <a:ext cx="9843913"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1319937" y="1016990"/>
            <a:ext cx="9572977"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1320801" y="1009651"/>
            <a:ext cx="9572977"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1026029" y="702069"/>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10568399" y="655232"/>
            <a:ext cx="566928" cy="755904"/>
          </a:xfrm>
          <a:prstGeom prst="rect">
            <a:avLst/>
          </a:prstGeom>
          <a:noFill/>
        </p:spPr>
      </p:pic>
      <p:sp>
        <p:nvSpPr>
          <p:cNvPr id="2" name="Title 1"/>
          <p:cNvSpPr>
            <a:spLocks noGrp="1"/>
          </p:cNvSpPr>
          <p:nvPr>
            <p:ph type="ctrTitle"/>
          </p:nvPr>
        </p:nvSpPr>
        <p:spPr>
          <a:xfrm>
            <a:off x="2302934" y="1794935"/>
            <a:ext cx="7631291"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2302934" y="3736622"/>
            <a:ext cx="761623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9027569" y="5357593"/>
            <a:ext cx="1618428" cy="365125"/>
          </a:xfrm>
        </p:spPr>
        <p:txBody>
          <a:bodyPr/>
          <a:lstStyle/>
          <a:p>
            <a:fld id="{51742DE5-024C-434F-8CB4-D824B3C8BCAB}" type="datetimeFigureOut">
              <a:rPr lang="en-US" smtClean="0"/>
              <a:t>11/10/21</a:t>
            </a:fld>
            <a:endParaRPr lang="en-US"/>
          </a:p>
        </p:txBody>
      </p:sp>
      <p:sp>
        <p:nvSpPr>
          <p:cNvPr id="5" name="Footer Placeholder 4"/>
          <p:cNvSpPr>
            <a:spLocks noGrp="1"/>
          </p:cNvSpPr>
          <p:nvPr>
            <p:ph type="ftr" sz="quarter" idx="11"/>
          </p:nvPr>
        </p:nvSpPr>
        <p:spPr>
          <a:xfrm>
            <a:off x="1565393" y="5357593"/>
            <a:ext cx="6713127" cy="365125"/>
          </a:xfrm>
        </p:spPr>
        <p:txBody>
          <a:bodyPr/>
          <a:lstStyle/>
          <a:p>
            <a:endParaRPr lang="en-US"/>
          </a:p>
        </p:txBody>
      </p:sp>
      <p:sp>
        <p:nvSpPr>
          <p:cNvPr id="6" name="Slide Number Placeholder 5"/>
          <p:cNvSpPr>
            <a:spLocks noGrp="1"/>
          </p:cNvSpPr>
          <p:nvPr>
            <p:ph type="sldNum" sz="quarter" idx="12"/>
          </p:nvPr>
        </p:nvSpPr>
        <p:spPr>
          <a:xfrm>
            <a:off x="8285241" y="5357593"/>
            <a:ext cx="738697" cy="365125"/>
          </a:xfrm>
        </p:spPr>
        <p:txBody>
          <a:bodyPr/>
          <a:lstStyle>
            <a:lvl1pPr algn="ctr">
              <a:defRPr/>
            </a:lvl1pPr>
          </a:lstStyle>
          <a:p>
            <a:fld id="{0C90BABE-6804-4070-8FAB-9838BC5CFB6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11/10/21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639" y="2239431"/>
            <a:ext cx="8338725"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941690" y="3725335"/>
            <a:ext cx="8308623"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742DE5-024C-434F-8CB4-D824B3C8BCAB}" type="datetimeFigureOut">
              <a:rPr lang="en-US" smtClean="0"/>
              <a:t>11/10/21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1742DE5-024C-434F-8CB4-D824B3C8BCAB}" type="datetimeFigureOut">
              <a:rPr lang="en-US" smtClean="0"/>
              <a:t>11/10/21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C90BABE-6804-4070-8FAB-9838BC5CFB6E}"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51742DE5-024C-434F-8CB4-D824B3C8BCAB}" type="datetimeFigureOut">
              <a:rPr lang="en-US" smtClean="0"/>
              <a:t>11/10/21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C90BABE-6804-4070-8FAB-9838BC5CFB6E}"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1742DE5-024C-434F-8CB4-D824B3C8BCAB}" type="datetimeFigureOut">
              <a:rPr lang="en-US" smtClean="0"/>
              <a:t>11/10/21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742DE5-024C-434F-8CB4-D824B3C8BCAB}" type="datetimeFigureOut">
              <a:rPr lang="en-US" smtClean="0"/>
              <a:t>11/10/21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5961889" y="603504"/>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999745" y="576072"/>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8635" y="2020043"/>
            <a:ext cx="4086436"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6472388" y="1150993"/>
            <a:ext cx="4027723"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530834" y="3623748"/>
            <a:ext cx="4065188"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55598" y="5885673"/>
            <a:ext cx="1618428" cy="365125"/>
          </a:xfrm>
        </p:spPr>
        <p:txBody>
          <a:bodyPr/>
          <a:lstStyle/>
          <a:p>
            <a:fld id="{51742DE5-024C-434F-8CB4-D824B3C8BCAB}" type="datetimeFigureOut">
              <a:rPr lang="en-US" smtClean="0"/>
              <a:t>11/10/21</a:t>
            </a:fld>
            <a:endParaRPr lang="en-US"/>
          </a:p>
        </p:txBody>
      </p:sp>
      <p:sp>
        <p:nvSpPr>
          <p:cNvPr id="6" name="Footer Placeholder 5"/>
          <p:cNvSpPr>
            <a:spLocks noGrp="1"/>
          </p:cNvSpPr>
          <p:nvPr>
            <p:ph type="ftr" sz="quarter" idx="11"/>
          </p:nvPr>
        </p:nvSpPr>
        <p:spPr>
          <a:xfrm rot="-60000">
            <a:off x="1219406" y="5829262"/>
            <a:ext cx="4696809" cy="365125"/>
          </a:xfrm>
        </p:spPr>
        <p:txBody>
          <a:bodyPr/>
          <a:lstStyle/>
          <a:p>
            <a:endParaRPr lang="en-US"/>
          </a:p>
        </p:txBody>
      </p:sp>
      <p:sp>
        <p:nvSpPr>
          <p:cNvPr id="7" name="Slide Number Placeholder 6"/>
          <p:cNvSpPr>
            <a:spLocks noGrp="1"/>
          </p:cNvSpPr>
          <p:nvPr>
            <p:ph type="sldNum" sz="quarter" idx="12"/>
          </p:nvPr>
        </p:nvSpPr>
        <p:spPr>
          <a:xfrm rot="60000">
            <a:off x="10076418" y="5896962"/>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12192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998940" y="576868"/>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993412" y="575769"/>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5958497" y="605163"/>
            <a:ext cx="505192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5953025" y="603920"/>
            <a:ext cx="505192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3161475" y="293953"/>
            <a:ext cx="757108"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8467351" y="238675"/>
            <a:ext cx="566928" cy="755904"/>
          </a:xfrm>
          <a:prstGeom prst="rect">
            <a:avLst/>
          </a:prstGeom>
          <a:noFill/>
        </p:spPr>
      </p:pic>
      <p:sp>
        <p:nvSpPr>
          <p:cNvPr id="2" name="Title 1"/>
          <p:cNvSpPr>
            <a:spLocks noGrp="1"/>
          </p:cNvSpPr>
          <p:nvPr>
            <p:ph type="title"/>
          </p:nvPr>
        </p:nvSpPr>
        <p:spPr>
          <a:xfrm rot="-60000">
            <a:off x="1475232" y="2020824"/>
            <a:ext cx="408432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6531487" y="1207272"/>
            <a:ext cx="3885151"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536192" y="3621024"/>
            <a:ext cx="4059936"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8461249" y="5888738"/>
            <a:ext cx="1618428" cy="365125"/>
          </a:xfrm>
        </p:spPr>
        <p:txBody>
          <a:bodyPr/>
          <a:lstStyle/>
          <a:p>
            <a:fld id="{51742DE5-024C-434F-8CB4-D824B3C8BCAB}" type="datetimeFigureOut">
              <a:rPr lang="en-US" smtClean="0"/>
              <a:t>11/10/21</a:t>
            </a:fld>
            <a:endParaRPr lang="en-US"/>
          </a:p>
        </p:txBody>
      </p:sp>
      <p:sp>
        <p:nvSpPr>
          <p:cNvPr id="6" name="Footer Placeholder 5"/>
          <p:cNvSpPr>
            <a:spLocks noGrp="1"/>
          </p:cNvSpPr>
          <p:nvPr>
            <p:ph type="ftr" sz="quarter" idx="11"/>
          </p:nvPr>
        </p:nvSpPr>
        <p:spPr>
          <a:xfrm rot="-60000">
            <a:off x="1219426" y="5831038"/>
            <a:ext cx="4425391" cy="365125"/>
          </a:xfrm>
        </p:spPr>
        <p:txBody>
          <a:bodyPr/>
          <a:lstStyle/>
          <a:p>
            <a:endParaRPr lang="en-US"/>
          </a:p>
        </p:txBody>
      </p:sp>
      <p:sp>
        <p:nvSpPr>
          <p:cNvPr id="7" name="Slide Number Placeholder 6"/>
          <p:cNvSpPr>
            <a:spLocks noGrp="1"/>
          </p:cNvSpPr>
          <p:nvPr>
            <p:ph type="sldNum" sz="quarter" idx="12"/>
          </p:nvPr>
        </p:nvSpPr>
        <p:spPr>
          <a:xfrm rot="60000">
            <a:off x="10082786" y="5900027"/>
            <a:ext cx="738697" cy="365125"/>
          </a:xfrm>
        </p:spPr>
        <p:txBody>
          <a:bodyPr/>
          <a:lstStyle/>
          <a:p>
            <a:fld id="{0C90BABE-6804-4070-8FAB-9838BC5CFB6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11/10/21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925691"/>
            <a:ext cx="1907823"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730962" y="1106313"/>
            <a:ext cx="690503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1742DE5-024C-434F-8CB4-D824B3C8BCAB}" type="datetimeFigureOut">
              <a:rPr lang="en-US" smtClean="0"/>
              <a:t>11/10/21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C90BABE-6804-4070-8FAB-9838BC5CFB6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38201" y="6069330"/>
            <a:ext cx="1056132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75360" y="575310"/>
            <a:ext cx="102616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75360" y="576072"/>
            <a:ext cx="102616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724989" y="273091"/>
            <a:ext cx="757108"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10914593" y="203675"/>
            <a:ext cx="566928" cy="755904"/>
          </a:xfrm>
          <a:prstGeom prst="rect">
            <a:avLst/>
          </a:prstGeom>
          <a:noFill/>
        </p:spPr>
      </p:pic>
      <p:sp>
        <p:nvSpPr>
          <p:cNvPr id="2" name="Title Placeholder 1"/>
          <p:cNvSpPr>
            <a:spLocks noGrp="1"/>
          </p:cNvSpPr>
          <p:nvPr>
            <p:ph type="title"/>
          </p:nvPr>
        </p:nvSpPr>
        <p:spPr>
          <a:xfrm>
            <a:off x="1460031" y="817583"/>
            <a:ext cx="9286993"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50721" y="2119257"/>
            <a:ext cx="8261873"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06118" y="5809153"/>
            <a:ext cx="1618428"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51742DE5-024C-434F-8CB4-D824B3C8BCAB}" type="datetimeFigureOut">
              <a:rPr lang="en-US" smtClean="0"/>
              <a:t>11/10/21</a:t>
            </a:fld>
            <a:endParaRPr lang="en-US"/>
          </a:p>
        </p:txBody>
      </p:sp>
      <p:sp>
        <p:nvSpPr>
          <p:cNvPr id="5" name="Footer Placeholder 4"/>
          <p:cNvSpPr>
            <a:spLocks noGrp="1"/>
          </p:cNvSpPr>
          <p:nvPr>
            <p:ph type="ftr" sz="quarter" idx="3"/>
          </p:nvPr>
        </p:nvSpPr>
        <p:spPr>
          <a:xfrm>
            <a:off x="1219202" y="5809153"/>
            <a:ext cx="7386917"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10226937" y="5809153"/>
            <a:ext cx="738697"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0C90BABE-6804-4070-8FAB-9838BC5CFB6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3844A-177E-4768-8A4D-52ABB2D11813}"/>
              </a:ext>
            </a:extLst>
          </p:cNvPr>
          <p:cNvSpPr>
            <a:spLocks noGrp="1"/>
          </p:cNvSpPr>
          <p:nvPr>
            <p:ph type="ctrTitle"/>
          </p:nvPr>
        </p:nvSpPr>
        <p:spPr>
          <a:xfrm>
            <a:off x="1753810" y="1075641"/>
            <a:ext cx="7766936" cy="2171931"/>
          </a:xfrm>
        </p:spPr>
        <p:txBody>
          <a:bodyPr/>
          <a:lstStyle/>
          <a:p>
            <a:r>
              <a:rPr lang="en-US" sz="3600" b="1" dirty="0"/>
              <a:t>Problem-solving and Decision-making</a:t>
            </a:r>
            <a:endParaRPr lang="en-US" sz="3600" dirty="0"/>
          </a:p>
        </p:txBody>
      </p:sp>
      <p:sp>
        <p:nvSpPr>
          <p:cNvPr id="3" name="TextBox 3">
            <a:extLst>
              <a:ext uri="{FF2B5EF4-FFF2-40B4-BE49-F238E27FC236}">
                <a16:creationId xmlns:a16="http://schemas.microsoft.com/office/drawing/2014/main" id="{F74BCE87-5A86-A240-8BD7-8B8BC812A1E8}"/>
              </a:ext>
            </a:extLst>
          </p:cNvPr>
          <p:cNvSpPr txBox="1"/>
          <p:nvPr/>
        </p:nvSpPr>
        <p:spPr>
          <a:xfrm>
            <a:off x="2174119" y="4215504"/>
            <a:ext cx="6146800" cy="954107"/>
          </a:xfrm>
          <a:prstGeom prst="rect">
            <a:avLst/>
          </a:prstGeom>
          <a:noFill/>
        </p:spPr>
        <p:txBody>
          <a:bodyPr wrap="square" rtlCol="0">
            <a:spAutoFit/>
          </a:bodyPr>
          <a:lstStyle/>
          <a:p>
            <a:r>
              <a:rPr lang="en-US" sz="2800" b="1" dirty="0"/>
              <a:t>Student </a:t>
            </a:r>
            <a:r>
              <a:rPr lang="en-US" sz="2800" b="1"/>
              <a:t>Name:</a:t>
            </a:r>
            <a:r>
              <a:rPr lang="ro-RO" sz="2800" b="1"/>
              <a:t> Claudiu Marius Gaftone</a:t>
            </a:r>
            <a:endParaRPr lang="en-US" sz="2800" b="1" dirty="0"/>
          </a:p>
          <a:p>
            <a:r>
              <a:rPr lang="en-US" sz="2800" b="1"/>
              <a:t>ID:</a:t>
            </a:r>
            <a:r>
              <a:rPr lang="ro-RO" sz="2800" b="1"/>
              <a:t> 2026823</a:t>
            </a:r>
            <a:endParaRPr lang="en-US" sz="2800" b="1" dirty="0"/>
          </a:p>
        </p:txBody>
      </p:sp>
    </p:spTree>
    <p:extLst>
      <p:ext uri="{BB962C8B-B14F-4D97-AF65-F5344CB8AC3E}">
        <p14:creationId xmlns:p14="http://schemas.microsoft.com/office/powerpoint/2010/main" val="40760336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Exploring the impact and nature of the complex problem on employees and their organisations</a:t>
            </a:r>
          </a:p>
        </p:txBody>
      </p:sp>
      <p:sp>
        <p:nvSpPr>
          <p:cNvPr id="3" name="Content Placeholder 2"/>
          <p:cNvSpPr>
            <a:spLocks noGrp="1"/>
          </p:cNvSpPr>
          <p:nvPr>
            <p:ph idx="1"/>
          </p:nvPr>
        </p:nvSpPr>
        <p:spPr>
          <a:xfrm>
            <a:off x="1291771" y="2119257"/>
            <a:ext cx="9463315" cy="4005772"/>
          </a:xfrm>
        </p:spPr>
        <p:txBody>
          <a:bodyPr>
            <a:normAutofit lnSpcReduction="10000"/>
          </a:bodyPr>
          <a:lstStyle/>
          <a:p>
            <a:pPr marL="0" indent="0" algn="just">
              <a:buNone/>
            </a:pPr>
            <a:r>
              <a:rPr lang="en-US" dirty="0"/>
              <a:t>It should be a good relationship between employees and organisations, which inevitably help a business to perform well in the market but a complex problem emerges in the workplace when employees working.</a:t>
            </a:r>
          </a:p>
          <a:p>
            <a:pPr marL="0" indent="0" algn="just">
              <a:buNone/>
            </a:pPr>
            <a:r>
              <a:rPr lang="en-US" dirty="0"/>
              <a:t>Discrimination</a:t>
            </a:r>
          </a:p>
          <a:p>
            <a:pPr algn="just">
              <a:buFont typeface="Wingdings" pitchFamily="2" charset="2"/>
              <a:buChar char="q"/>
            </a:pPr>
            <a:r>
              <a:rPr lang="en-US" dirty="0"/>
              <a:t>Performance issues</a:t>
            </a:r>
          </a:p>
          <a:p>
            <a:pPr algn="just">
              <a:buFont typeface="Wingdings" pitchFamily="2" charset="2"/>
              <a:buChar char="q"/>
            </a:pPr>
            <a:r>
              <a:rPr lang="en-US" dirty="0"/>
              <a:t>Bullying or harassment</a:t>
            </a:r>
          </a:p>
          <a:p>
            <a:pPr algn="just">
              <a:buFont typeface="Wingdings" pitchFamily="2" charset="2"/>
              <a:buChar char="q"/>
            </a:pPr>
            <a:r>
              <a:rPr lang="en-US" dirty="0"/>
              <a:t>Lack of communication</a:t>
            </a:r>
          </a:p>
          <a:p>
            <a:pPr algn="just">
              <a:buFont typeface="Wingdings" pitchFamily="2" charset="2"/>
              <a:buChar char="q"/>
            </a:pPr>
            <a:r>
              <a:rPr lang="en-US" dirty="0"/>
              <a:t>Conflicting situation</a:t>
            </a:r>
          </a:p>
          <a:p>
            <a:pPr algn="just">
              <a:buFont typeface="Wingdings" pitchFamily="2" charset="2"/>
              <a:buChar char="q"/>
            </a:pPr>
            <a:r>
              <a:rPr lang="en-US" dirty="0"/>
              <a:t>Introverted employees</a:t>
            </a:r>
          </a:p>
          <a:p>
            <a:pPr algn="just">
              <a:buFont typeface="Wingdings" pitchFamily="2" charset="2"/>
              <a:buChar char="q"/>
            </a:pPr>
            <a:r>
              <a:rPr lang="en-US" dirty="0"/>
              <a:t>No job satisfaction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11772" y="3280228"/>
            <a:ext cx="3759427" cy="2772229"/>
          </a:xfrm>
          <a:prstGeom prst="rect">
            <a:avLst/>
          </a:prstGeom>
        </p:spPr>
      </p:pic>
    </p:spTree>
    <p:extLst>
      <p:ext uri="{BB962C8B-B14F-4D97-AF65-F5344CB8AC3E}">
        <p14:creationId xmlns:p14="http://schemas.microsoft.com/office/powerpoint/2010/main" val="2291972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FEF1-0F90-4289-873C-9989AA363DF8}"/>
              </a:ext>
            </a:extLst>
          </p:cNvPr>
          <p:cNvSpPr>
            <a:spLocks noGrp="1"/>
          </p:cNvSpPr>
          <p:nvPr>
            <p:ph type="title"/>
          </p:nvPr>
        </p:nvSpPr>
        <p:spPr>
          <a:xfrm>
            <a:off x="1480457" y="754743"/>
            <a:ext cx="9158514" cy="1030514"/>
          </a:xfrm>
        </p:spPr>
        <p:txBody>
          <a:bodyPr>
            <a:noAutofit/>
          </a:bodyPr>
          <a:lstStyle/>
          <a:p>
            <a:r>
              <a:rPr lang="en-US" sz="3200" dirty="0"/>
              <a:t>Presenting a PESTLE analysis and its factors contributing to the complex problem</a:t>
            </a: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1143" y="2119313"/>
            <a:ext cx="10072914" cy="4121830"/>
          </a:xfrm>
        </p:spPr>
      </p:pic>
    </p:spTree>
    <p:extLst>
      <p:ext uri="{BB962C8B-B14F-4D97-AF65-F5344CB8AC3E}">
        <p14:creationId xmlns:p14="http://schemas.microsoft.com/office/powerpoint/2010/main" val="233214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62A0-2AB7-4D6F-B364-C1042218A7DA}"/>
              </a:ext>
            </a:extLst>
          </p:cNvPr>
          <p:cNvSpPr>
            <a:spLocks noGrp="1"/>
          </p:cNvSpPr>
          <p:nvPr>
            <p:ph type="title"/>
          </p:nvPr>
        </p:nvSpPr>
        <p:spPr/>
        <p:txBody>
          <a:bodyPr>
            <a:normAutofit/>
          </a:bodyPr>
          <a:lstStyle/>
          <a:p>
            <a:r>
              <a:rPr lang="en-US" sz="3200" dirty="0"/>
              <a:t>Evaluating alternative solutions to stress in the workplace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07670" y="2496458"/>
            <a:ext cx="4486901" cy="3251200"/>
          </a:xfrm>
        </p:spPr>
      </p:pic>
      <p:sp>
        <p:nvSpPr>
          <p:cNvPr id="3" name="TextBox 2">
            <a:extLst>
              <a:ext uri="{FF2B5EF4-FFF2-40B4-BE49-F238E27FC236}">
                <a16:creationId xmlns:a16="http://schemas.microsoft.com/office/drawing/2014/main" id="{77007863-97FD-4FCD-8AD6-B4CF1F09BD07}"/>
              </a:ext>
            </a:extLst>
          </p:cNvPr>
          <p:cNvSpPr txBox="1"/>
          <p:nvPr/>
        </p:nvSpPr>
        <p:spPr>
          <a:xfrm>
            <a:off x="1386459" y="2108189"/>
            <a:ext cx="5331281" cy="1938992"/>
          </a:xfrm>
          <a:prstGeom prst="rect">
            <a:avLst/>
          </a:prstGeom>
          <a:noFill/>
        </p:spPr>
        <p:txBody>
          <a:bodyPr wrap="square" rtlCol="0">
            <a:spAutoFit/>
          </a:bodyPr>
          <a:lstStyle/>
          <a:p>
            <a:r>
              <a:rPr lang="en-US" sz="2400" dirty="0"/>
              <a:t>We can make solutions to stress in workplace by 2 category.</a:t>
            </a:r>
          </a:p>
          <a:p>
            <a:endParaRPr lang="en-US" sz="2400" dirty="0"/>
          </a:p>
          <a:p>
            <a:pPr marL="457200" indent="-457200">
              <a:buAutoNum type="arabicPeriod"/>
            </a:pPr>
            <a:r>
              <a:rPr lang="en-US" sz="2400" dirty="0"/>
              <a:t>For worker</a:t>
            </a:r>
          </a:p>
          <a:p>
            <a:pPr marL="457200" indent="-457200">
              <a:buAutoNum type="arabicPeriod"/>
            </a:pPr>
            <a:r>
              <a:rPr lang="en-US" sz="2400" dirty="0"/>
              <a:t>For working environment</a:t>
            </a:r>
          </a:p>
        </p:txBody>
      </p:sp>
    </p:spTree>
    <p:extLst>
      <p:ext uri="{BB962C8B-B14F-4D97-AF65-F5344CB8AC3E}">
        <p14:creationId xmlns:p14="http://schemas.microsoft.com/office/powerpoint/2010/main" val="1945752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53FD2-511E-4F10-8723-0905B06B9153}"/>
              </a:ext>
            </a:extLst>
          </p:cNvPr>
          <p:cNvSpPr>
            <a:spLocks noGrp="1"/>
          </p:cNvSpPr>
          <p:nvPr>
            <p:ph type="title"/>
          </p:nvPr>
        </p:nvSpPr>
        <p:spPr/>
        <p:txBody>
          <a:bodyPr>
            <a:normAutofit/>
          </a:bodyPr>
          <a:lstStyle/>
          <a:p>
            <a:r>
              <a:rPr lang="en-US" sz="3200" dirty="0"/>
              <a:t>Continue…..Evaluating alternative solutions to stress in the workplace</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887459" y="2830286"/>
            <a:ext cx="4130063" cy="3062514"/>
          </a:xfrm>
        </p:spPr>
      </p:pic>
      <p:sp>
        <p:nvSpPr>
          <p:cNvPr id="5" name="Rectangle 4">
            <a:extLst>
              <a:ext uri="{FF2B5EF4-FFF2-40B4-BE49-F238E27FC236}">
                <a16:creationId xmlns:a16="http://schemas.microsoft.com/office/drawing/2014/main" id="{D9AB0010-B60E-41E9-8A7D-A8F04E9BD7EA}"/>
              </a:ext>
            </a:extLst>
          </p:cNvPr>
          <p:cNvSpPr/>
          <p:nvPr/>
        </p:nvSpPr>
        <p:spPr>
          <a:xfrm>
            <a:off x="1678974" y="2505670"/>
            <a:ext cx="6096000" cy="2308324"/>
          </a:xfrm>
          <a:prstGeom prst="rect">
            <a:avLst/>
          </a:prstGeom>
        </p:spPr>
        <p:txBody>
          <a:bodyPr>
            <a:spAutoFit/>
          </a:bodyPr>
          <a:lstStyle/>
          <a:p>
            <a:r>
              <a:rPr lang="en-US" b="1" dirty="0"/>
              <a:t>For worker</a:t>
            </a:r>
          </a:p>
          <a:p>
            <a:pPr marL="285750" indent="-285750">
              <a:buFont typeface="Wingdings" panose="05000000000000000000" pitchFamily="2" charset="2"/>
              <a:buChar char="q"/>
            </a:pPr>
            <a:r>
              <a:rPr lang="en-US" dirty="0"/>
              <a:t>Use safe-guards </a:t>
            </a:r>
          </a:p>
          <a:p>
            <a:pPr marL="285750" indent="-285750">
              <a:buFont typeface="Wingdings" panose="05000000000000000000" pitchFamily="2" charset="2"/>
              <a:buChar char="q"/>
            </a:pPr>
            <a:r>
              <a:rPr lang="en-US" dirty="0"/>
              <a:t>Healthy food and safe drinking water supply.</a:t>
            </a:r>
          </a:p>
          <a:p>
            <a:pPr marL="285750" indent="-285750">
              <a:buFont typeface="Wingdings" panose="05000000000000000000" pitchFamily="2" charset="2"/>
              <a:buChar char="q"/>
            </a:pPr>
            <a:r>
              <a:rPr lang="en-US" dirty="0"/>
              <a:t>Health insurance policy.</a:t>
            </a:r>
          </a:p>
          <a:p>
            <a:pPr marL="285750" indent="-285750">
              <a:buFont typeface="Wingdings" panose="05000000000000000000" pitchFamily="2" charset="2"/>
              <a:buChar char="q"/>
            </a:pPr>
            <a:r>
              <a:rPr lang="en-US" dirty="0"/>
              <a:t>Proper treatment for injured worker</a:t>
            </a:r>
          </a:p>
          <a:p>
            <a:pPr marL="285750" indent="-285750">
              <a:buFont typeface="Wingdings" panose="05000000000000000000" pitchFamily="2" charset="2"/>
              <a:buChar char="q"/>
            </a:pPr>
            <a:r>
              <a:rPr lang="en-US" dirty="0"/>
              <a:t>Unbiased salary </a:t>
            </a:r>
          </a:p>
          <a:p>
            <a:endParaRPr lang="en-US" dirty="0"/>
          </a:p>
          <a:p>
            <a:pPr marL="285750" indent="-285750">
              <a:buFont typeface="Wingdings" panose="05000000000000000000" pitchFamily="2" charset="2"/>
              <a:buChar char="q"/>
            </a:pPr>
            <a:endParaRPr lang="en-US" dirty="0"/>
          </a:p>
        </p:txBody>
      </p:sp>
    </p:spTree>
    <p:extLst>
      <p:ext uri="{BB962C8B-B14F-4D97-AF65-F5344CB8AC3E}">
        <p14:creationId xmlns:p14="http://schemas.microsoft.com/office/powerpoint/2010/main" val="3495317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AF32D-C5EC-4918-9835-F58523BE4996}"/>
              </a:ext>
            </a:extLst>
          </p:cNvPr>
          <p:cNvSpPr>
            <a:spLocks noGrp="1"/>
          </p:cNvSpPr>
          <p:nvPr>
            <p:ph type="title"/>
          </p:nvPr>
        </p:nvSpPr>
        <p:spPr/>
        <p:txBody>
          <a:bodyPr>
            <a:normAutofit/>
          </a:bodyPr>
          <a:lstStyle/>
          <a:p>
            <a:r>
              <a:rPr lang="en-US" sz="3200" dirty="0"/>
              <a:t>Continue….Evaluating alternative solutions to stress in the workplace</a:t>
            </a:r>
          </a:p>
        </p:txBody>
      </p:sp>
      <p:sp>
        <p:nvSpPr>
          <p:cNvPr id="3" name="Content Placeholder 2">
            <a:extLst>
              <a:ext uri="{FF2B5EF4-FFF2-40B4-BE49-F238E27FC236}">
                <a16:creationId xmlns:a16="http://schemas.microsoft.com/office/drawing/2014/main" id="{CBF4BB8D-E150-4E46-ABD5-625633CC7860}"/>
              </a:ext>
            </a:extLst>
          </p:cNvPr>
          <p:cNvSpPr>
            <a:spLocks noGrp="1"/>
          </p:cNvSpPr>
          <p:nvPr>
            <p:ph idx="1"/>
          </p:nvPr>
        </p:nvSpPr>
        <p:spPr>
          <a:xfrm>
            <a:off x="2056190" y="2182360"/>
            <a:ext cx="8596668" cy="3376611"/>
          </a:xfrm>
        </p:spPr>
        <p:txBody>
          <a:bodyPr>
            <a:normAutofit/>
          </a:bodyPr>
          <a:lstStyle/>
          <a:p>
            <a:pPr marR="0" lvl="0" algn="just">
              <a:lnSpc>
                <a:spcPct val="150000"/>
              </a:lnSpc>
              <a:spcBef>
                <a:spcPts val="0"/>
              </a:spcBef>
              <a:spcAft>
                <a:spcPts val="0"/>
              </a:spcAft>
              <a:buFont typeface="Wingdings" pitchFamily="2" charset="2"/>
              <a:buChar char="v"/>
            </a:pPr>
            <a:endParaRPr lang="en-US" sz="2000" b="1" dirty="0"/>
          </a:p>
          <a:p>
            <a:pPr marR="0" lvl="0" algn="just">
              <a:lnSpc>
                <a:spcPct val="150000"/>
              </a:lnSpc>
              <a:spcBef>
                <a:spcPts val="0"/>
              </a:spcBef>
              <a:spcAft>
                <a:spcPts val="0"/>
              </a:spcAft>
              <a:buFont typeface="Wingdings" pitchFamily="2" charset="2"/>
              <a:buChar char="v"/>
            </a:pPr>
            <a:endParaRPr lang="en-US" sz="2000" b="1"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0055" y="2554512"/>
            <a:ext cx="3381375" cy="3468915"/>
          </a:xfrm>
          <a:prstGeom prst="rect">
            <a:avLst/>
          </a:prstGeom>
        </p:spPr>
      </p:pic>
      <p:sp>
        <p:nvSpPr>
          <p:cNvPr id="5" name="Rectangle 4">
            <a:extLst>
              <a:ext uri="{FF2B5EF4-FFF2-40B4-BE49-F238E27FC236}">
                <a16:creationId xmlns:a16="http://schemas.microsoft.com/office/drawing/2014/main" id="{8E0CF9C5-7462-483A-BE32-FF2264E77E00}"/>
              </a:ext>
            </a:extLst>
          </p:cNvPr>
          <p:cNvSpPr/>
          <p:nvPr/>
        </p:nvSpPr>
        <p:spPr>
          <a:xfrm>
            <a:off x="1460031" y="2554512"/>
            <a:ext cx="7283669" cy="2246769"/>
          </a:xfrm>
          <a:prstGeom prst="rect">
            <a:avLst/>
          </a:prstGeom>
        </p:spPr>
        <p:txBody>
          <a:bodyPr wrap="square">
            <a:spAutoFit/>
          </a:bodyPr>
          <a:lstStyle/>
          <a:p>
            <a:r>
              <a:rPr lang="en-US" sz="2000" b="1" dirty="0"/>
              <a:t>For working environment </a:t>
            </a:r>
          </a:p>
          <a:p>
            <a:pPr marL="285750" indent="-285750">
              <a:buFont typeface="Wingdings" panose="05000000000000000000" pitchFamily="2" charset="2"/>
              <a:buChar char="q"/>
            </a:pPr>
            <a:r>
              <a:rPr lang="en-US" sz="2000" dirty="0"/>
              <a:t>Proper ventilation in the working place</a:t>
            </a:r>
          </a:p>
          <a:p>
            <a:pPr marL="285750" indent="-285750">
              <a:buFont typeface="Wingdings" panose="05000000000000000000" pitchFamily="2" charset="2"/>
              <a:buChar char="q"/>
            </a:pPr>
            <a:r>
              <a:rPr lang="en-US" sz="2000" dirty="0"/>
              <a:t>Noise control in the working site</a:t>
            </a:r>
          </a:p>
          <a:p>
            <a:pPr marL="285750" indent="-285750">
              <a:buFont typeface="Wingdings" panose="05000000000000000000" pitchFamily="2" charset="2"/>
              <a:buChar char="q"/>
            </a:pPr>
            <a:r>
              <a:rPr lang="en-US" sz="2000" dirty="0"/>
              <a:t>Create friendly relationship between boss and worker</a:t>
            </a:r>
          </a:p>
          <a:p>
            <a:pPr marL="285750" indent="-285750">
              <a:buFont typeface="Wingdings" panose="05000000000000000000" pitchFamily="2" charset="2"/>
              <a:buChar char="q"/>
            </a:pPr>
            <a:r>
              <a:rPr lang="en-US" sz="2000" dirty="0"/>
              <a:t>Political stability in working area.</a:t>
            </a:r>
          </a:p>
          <a:p>
            <a:pPr marL="285750" indent="-285750">
              <a:buFont typeface="Wingdings" panose="05000000000000000000" pitchFamily="2" charset="2"/>
              <a:buChar char="q"/>
            </a:pPr>
            <a:r>
              <a:rPr lang="en-US" sz="2000" dirty="0"/>
              <a:t>Properly use latest technology for enhance production. </a:t>
            </a:r>
          </a:p>
          <a:p>
            <a:endParaRPr lang="en-US" sz="2000" dirty="0"/>
          </a:p>
        </p:txBody>
      </p:sp>
    </p:spTree>
    <p:extLst>
      <p:ext uri="{BB962C8B-B14F-4D97-AF65-F5344CB8AC3E}">
        <p14:creationId xmlns:p14="http://schemas.microsoft.com/office/powerpoint/2010/main" val="4268271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TextBox 3">
            <a:extLst>
              <a:ext uri="{FF2B5EF4-FFF2-40B4-BE49-F238E27FC236}">
                <a16:creationId xmlns:a16="http://schemas.microsoft.com/office/drawing/2014/main" id="{531B4CC7-9184-4407-A3D7-66A4D8171406}"/>
              </a:ext>
            </a:extLst>
          </p:cNvPr>
          <p:cNvSpPr txBox="1"/>
          <p:nvPr/>
        </p:nvSpPr>
        <p:spPr>
          <a:xfrm>
            <a:off x="1337532" y="2165129"/>
            <a:ext cx="9509144" cy="2246769"/>
          </a:xfrm>
          <a:prstGeom prst="rect">
            <a:avLst/>
          </a:prstGeom>
          <a:noFill/>
        </p:spPr>
        <p:txBody>
          <a:bodyPr wrap="square" rtlCol="0">
            <a:spAutoFit/>
          </a:bodyPr>
          <a:lstStyle/>
          <a:p>
            <a:pPr algn="just"/>
            <a:r>
              <a:rPr lang="en-US" sz="2000" dirty="0"/>
              <a:t>Workers and organization are fully interconnected. Relationship them is inevitable to production. If there face a problem the production loses its rhythm. Sometimes. We have to focus on the workers health issues and working place issues, develop this two major issues and create good relationship between workers and governing body increasing productivity and smoothly running the company </a:t>
            </a:r>
          </a:p>
          <a:p>
            <a:pPr algn="just"/>
            <a:r>
              <a:rPr lang="en-US" sz="2000" b="1" dirty="0"/>
              <a:t> </a:t>
            </a:r>
          </a:p>
          <a:p>
            <a:pPr algn="just"/>
            <a:r>
              <a:rPr lang="en-US" sz="2000" b="1" dirty="0"/>
              <a:t> </a:t>
            </a:r>
            <a:endParaRPr lang="en-US" sz="2000" dirty="0"/>
          </a:p>
        </p:txBody>
      </p:sp>
    </p:spTree>
    <p:extLst>
      <p:ext uri="{BB962C8B-B14F-4D97-AF65-F5344CB8AC3E}">
        <p14:creationId xmlns:p14="http://schemas.microsoft.com/office/powerpoint/2010/main" val="3654849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20000"/>
          </a:bodyPr>
          <a:lstStyle/>
          <a:p>
            <a:pPr marL="0" indent="0">
              <a:buNone/>
            </a:pPr>
            <a:r>
              <a:rPr lang="en-US" dirty="0" err="1"/>
              <a:t>Schweizer</a:t>
            </a:r>
            <a:r>
              <a:rPr lang="en-US" dirty="0"/>
              <a:t>, F., </a:t>
            </a:r>
            <a:r>
              <a:rPr lang="en-US" dirty="0" err="1"/>
              <a:t>Wüstenberg</a:t>
            </a:r>
            <a:r>
              <a:rPr lang="en-US" dirty="0"/>
              <a:t>, S. and </a:t>
            </a:r>
            <a:r>
              <a:rPr lang="en-US" dirty="0" err="1"/>
              <a:t>Greiff</a:t>
            </a:r>
            <a:r>
              <a:rPr lang="en-US" dirty="0"/>
              <a:t>, S., 2013. Validity of the </a:t>
            </a:r>
            <a:r>
              <a:rPr lang="en-US" dirty="0" err="1"/>
              <a:t>MicroDYN</a:t>
            </a:r>
            <a:r>
              <a:rPr lang="en-US" dirty="0"/>
              <a:t> approach: Complex problem solving predicts school grades beyond working memory capacity. </a:t>
            </a:r>
            <a:r>
              <a:rPr lang="en-US" i="1" dirty="0"/>
              <a:t>Learning and Individual Differences</a:t>
            </a:r>
            <a:r>
              <a:rPr lang="en-US" dirty="0"/>
              <a:t>, </a:t>
            </a:r>
            <a:r>
              <a:rPr lang="en-US" i="1" dirty="0"/>
              <a:t>24</a:t>
            </a:r>
            <a:r>
              <a:rPr lang="en-US" dirty="0"/>
              <a:t>, pp.42-52.</a:t>
            </a:r>
          </a:p>
          <a:p>
            <a:pPr marL="0" indent="0">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a:p>
            <a:pPr marL="0" indent="0">
              <a:buNone/>
            </a:pPr>
            <a:r>
              <a:rPr lang="en-US" dirty="0" err="1"/>
              <a:t>Tiedtke</a:t>
            </a:r>
            <a:r>
              <a:rPr lang="en-US" dirty="0"/>
              <a:t>, C.M., De </a:t>
            </a:r>
            <a:r>
              <a:rPr lang="en-US" dirty="0" err="1"/>
              <a:t>Casterlé</a:t>
            </a:r>
            <a:r>
              <a:rPr lang="en-US" dirty="0"/>
              <a:t>, B.D., </a:t>
            </a:r>
            <a:r>
              <a:rPr lang="en-US" dirty="0" err="1"/>
              <a:t>Frings-Dresen</a:t>
            </a:r>
            <a:r>
              <a:rPr lang="en-US" dirty="0"/>
              <a:t>, M.H.W., De Boer, A.G.E.M., </a:t>
            </a:r>
            <a:r>
              <a:rPr lang="en-US" dirty="0" err="1"/>
              <a:t>Greidanus</a:t>
            </a:r>
            <a:r>
              <a:rPr lang="en-US" dirty="0"/>
              <a:t>, M.A., </a:t>
            </a:r>
            <a:r>
              <a:rPr lang="en-US" dirty="0" err="1"/>
              <a:t>Tamminga</a:t>
            </a:r>
            <a:r>
              <a:rPr lang="en-US" dirty="0"/>
              <a:t>, S.J. and De </a:t>
            </a:r>
            <a:r>
              <a:rPr lang="en-US" dirty="0" err="1"/>
              <a:t>Rijk</a:t>
            </a:r>
            <a:r>
              <a:rPr lang="en-US" dirty="0"/>
              <a:t>, A.E., 2017. Employers’ experience of employees with cancer: trajectories of complex communication. </a:t>
            </a:r>
            <a:r>
              <a:rPr lang="en-US" i="1" dirty="0"/>
              <a:t>Journal of Cancer Survivorship</a:t>
            </a:r>
            <a:r>
              <a:rPr lang="en-US" dirty="0"/>
              <a:t>, </a:t>
            </a:r>
            <a:r>
              <a:rPr lang="en-US" i="1" dirty="0"/>
              <a:t>11</a:t>
            </a:r>
            <a:r>
              <a:rPr lang="en-US" dirty="0"/>
              <a:t>(5), pp.562-577.</a:t>
            </a:r>
          </a:p>
          <a:p>
            <a:pPr marL="0" indent="0">
              <a:buNone/>
            </a:pPr>
            <a:r>
              <a:rPr lang="en-US" dirty="0" err="1"/>
              <a:t>Ederer</a:t>
            </a:r>
            <a:r>
              <a:rPr lang="en-US" dirty="0"/>
              <a:t>, P., </a:t>
            </a:r>
            <a:r>
              <a:rPr lang="en-US" dirty="0" err="1"/>
              <a:t>Nedelkoska</a:t>
            </a:r>
            <a:r>
              <a:rPr lang="en-US" dirty="0"/>
              <a:t>, L., </a:t>
            </a:r>
            <a:r>
              <a:rPr lang="en-US" dirty="0" err="1"/>
              <a:t>Patt</a:t>
            </a:r>
            <a:r>
              <a:rPr lang="en-US" dirty="0"/>
              <a:t>, A. and </a:t>
            </a:r>
            <a:r>
              <a:rPr lang="en-US" dirty="0" err="1"/>
              <a:t>Castellazzi</a:t>
            </a:r>
            <a:r>
              <a:rPr lang="en-US" dirty="0"/>
              <a:t>, S., 2015. What do employers pay for employees’ complex problem solving skills?. </a:t>
            </a:r>
            <a:r>
              <a:rPr lang="en-US" i="1" dirty="0"/>
              <a:t>International Journal of Lifelong Education</a:t>
            </a:r>
            <a:r>
              <a:rPr lang="en-US" dirty="0"/>
              <a:t>, </a:t>
            </a:r>
            <a:r>
              <a:rPr lang="en-US" i="1" dirty="0"/>
              <a:t>34</a:t>
            </a:r>
            <a:r>
              <a:rPr lang="en-US" dirty="0"/>
              <a:t>(4), pp.430-447.</a:t>
            </a:r>
          </a:p>
        </p:txBody>
      </p:sp>
    </p:spTree>
    <p:extLst>
      <p:ext uri="{BB962C8B-B14F-4D97-AF65-F5344CB8AC3E}">
        <p14:creationId xmlns:p14="http://schemas.microsoft.com/office/powerpoint/2010/main" val="406604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70DF2-4DFC-44AC-B090-2236688B881F}"/>
              </a:ext>
            </a:extLst>
          </p:cNvPr>
          <p:cNvSpPr>
            <a:spLocks noGrp="1"/>
          </p:cNvSpPr>
          <p:nvPr>
            <p:ph idx="1"/>
          </p:nvPr>
        </p:nvSpPr>
        <p:spPr/>
        <p:txBody>
          <a:bodyPr>
            <a:normAutofit/>
          </a:bodyPr>
          <a:lstStyle/>
          <a:p>
            <a:pPr marL="0" indent="0" algn="ctr">
              <a:buNone/>
            </a:pPr>
            <a:r>
              <a:rPr lang="en-SG" sz="4400" i="1" dirty="0"/>
              <a:t>Thank You</a:t>
            </a:r>
            <a:endParaRPr lang="en-US" sz="4400" i="1" dirty="0"/>
          </a:p>
        </p:txBody>
      </p:sp>
    </p:spTree>
    <p:extLst>
      <p:ext uri="{BB962C8B-B14F-4D97-AF65-F5344CB8AC3E}">
        <p14:creationId xmlns:p14="http://schemas.microsoft.com/office/powerpoint/2010/main" val="69186393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Pushpin</Template>
  <TotalTime>349</TotalTime>
  <Words>786</Words>
  <Application>Microsoft Office PowerPoint</Application>
  <PresentationFormat>Ecran lat</PresentationFormat>
  <Paragraphs>66</Paragraphs>
  <Slides>9</Slides>
  <Notes>5</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Pushpin</vt:lpstr>
      <vt:lpstr>Problem-solving and Decision-making</vt:lpstr>
      <vt:lpstr>Exploring the impact and nature of the complex problem on employees and their organisations</vt:lpstr>
      <vt:lpstr>Presenting a PESTLE analysis and its factors contributing to the complex problem</vt:lpstr>
      <vt:lpstr>Evaluating alternative solutions to stress in the workplace </vt:lpstr>
      <vt:lpstr>Continue…..Evaluating alternative solutions to stress in the workplace</vt:lpstr>
      <vt:lpstr>Continue….Evaluating alternative solutions to stress in the workplace</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Mehedi</dc:creator>
  <cp:lastModifiedBy>Claudiu Marius Gaftone (2026823)</cp:lastModifiedBy>
  <cp:revision>75</cp:revision>
  <dcterms:created xsi:type="dcterms:W3CDTF">2021-03-02T05:54:14Z</dcterms:created>
  <dcterms:modified xsi:type="dcterms:W3CDTF">2021-11-10T18:59:43Z</dcterms:modified>
</cp:coreProperties>
</file>