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8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9" r:id="rId20"/>
    <p:sldId id="300" r:id="rId21"/>
    <p:sldId id="301" r:id="rId22"/>
    <p:sldId id="302" r:id="rId23"/>
    <p:sldId id="303" r:id="rId24"/>
    <p:sldId id="304" r:id="rId25"/>
    <p:sldId id="306" r:id="rId26"/>
    <p:sldId id="307" r:id="rId27"/>
    <p:sldId id="308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9" d="100"/>
          <a:sy n="99" d="100"/>
        </p:scale>
        <p:origin x="87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eur-lex.europa.eu/smartapi/cgi/sga_doc?smartapi!celexplus!prod!DocNumber&amp;lg=en&amp;type_doc=Directive&amp;an_doc=2004&amp;nu_doc=4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ACCC5003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Network Operating Systems and Security 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b="1" dirty="0">
                <a:solidFill>
                  <a:schemeClr val="accent2"/>
                </a:solidFill>
              </a:rPr>
              <a:t>Topic: LEGAL AND ETHICAL ISSUES OF IT SECURITY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Content</a:t>
            </a:r>
          </a:p>
          <a:p>
            <a:pPr marL="0" indent="0">
              <a:buNone/>
            </a:pPr>
            <a:r>
              <a:rPr lang="en-GB" dirty="0"/>
              <a:t>Objectives: LEGAL and ETHICAL ISSUES IN IT SECURITY</a:t>
            </a:r>
          </a:p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lang="en-GB" sz="2200" spc="-10" dirty="0">
                <a:solidFill>
                  <a:srgbClr val="4E3A2F"/>
                </a:solidFill>
                <a:latin typeface="Arial"/>
                <a:cs typeface="Arial"/>
              </a:rPr>
              <a:t>Differentiate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between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and </a:t>
            </a:r>
            <a:r>
              <a:rPr lang="en-GB" sz="2200" spc="-39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ethics</a:t>
            </a:r>
            <a:endParaRPr lang="en-GB" sz="2200" dirty="0">
              <a:latin typeface="Arial"/>
              <a:cs typeface="Arial"/>
            </a:endParaRPr>
          </a:p>
          <a:p>
            <a:pPr marL="355600" marR="340995">
              <a:spcBef>
                <a:spcPts val="1925"/>
              </a:spcBef>
            </a:pP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Identify major laws that relate</a:t>
            </a:r>
            <a:r>
              <a:rPr lang="en-GB" sz="2200" spc="-35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340" dirty="0">
                <a:solidFill>
                  <a:srgbClr val="4E3A2F"/>
                </a:solidFill>
                <a:latin typeface="Arial"/>
                <a:cs typeface="Arial"/>
              </a:rPr>
              <a:t>t o 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the practice of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information</a:t>
            </a:r>
            <a:r>
              <a:rPr lang="en-GB" sz="2200" spc="-10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Information 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Information risk assessment and security policy</a:t>
            </a:r>
          </a:p>
          <a:p>
            <a:pPr marL="355600" marR="340995">
              <a:spcBef>
                <a:spcPts val="1925"/>
              </a:spcBef>
            </a:pPr>
            <a:endParaRPr lang="en-GB" sz="2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855344">
              <a:spcBef>
                <a:spcPts val="105"/>
              </a:spcBef>
            </a:pP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You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must understand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scope of</a:t>
            </a:r>
            <a:r>
              <a:rPr lang="en-US" sz="2000" spc="-3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45" dirty="0">
                <a:solidFill>
                  <a:srgbClr val="4E3A2F"/>
                </a:solidFill>
                <a:latin typeface="Arial"/>
                <a:cs typeface="Arial"/>
              </a:rPr>
              <a:t>an  </a:t>
            </a:r>
            <a:r>
              <a:rPr lang="en-US" sz="2000" spc="-10" dirty="0">
                <a:solidFill>
                  <a:srgbClr val="4E3A2F"/>
                </a:solidFill>
                <a:latin typeface="Arial"/>
                <a:cs typeface="Arial"/>
              </a:rPr>
              <a:t>organization’s legal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and ethical  responsibilities</a:t>
            </a:r>
            <a:endParaRPr lang="en-US" sz="2000" dirty="0">
              <a:latin typeface="Arial"/>
              <a:cs typeface="Arial"/>
            </a:endParaRPr>
          </a:p>
          <a:p>
            <a:pPr marL="355600" marR="5080">
              <a:spcBef>
                <a:spcPts val="1920"/>
              </a:spcBef>
            </a:pPr>
            <a:r>
              <a:rPr lang="en-US" sz="2000" spc="-185" dirty="0">
                <a:solidFill>
                  <a:srgbClr val="4E3A2F"/>
                </a:solidFill>
                <a:latin typeface="Arial"/>
                <a:cs typeface="Arial"/>
              </a:rPr>
              <a:t>To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minimize liabilities/reduce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risks,</a:t>
            </a:r>
            <a:r>
              <a:rPr lang="en-US" sz="2000" spc="-1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229" dirty="0">
                <a:solidFill>
                  <a:srgbClr val="4E3A2F"/>
                </a:solidFill>
                <a:latin typeface="Arial"/>
                <a:cs typeface="Arial"/>
              </a:rPr>
              <a:t>the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information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security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practitioner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must: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700"/>
              </a:spcBef>
            </a:pP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Understand 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legal</a:t>
            </a:r>
            <a:r>
              <a:rPr lang="en-US" sz="2000" spc="-434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environment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Stay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with 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and</a:t>
            </a:r>
            <a:r>
              <a:rPr lang="en-US" sz="2000" spc="-3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regulations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25" dirty="0">
                <a:solidFill>
                  <a:srgbClr val="4E3A2F"/>
                </a:solidFill>
                <a:latin typeface="Arial"/>
                <a:cs typeface="Arial"/>
              </a:rPr>
              <a:t>Watch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for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new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issues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that</a:t>
            </a:r>
            <a:r>
              <a:rPr lang="en-US" sz="2000" spc="-38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emerge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1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Law and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1182370">
              <a:lnSpc>
                <a:spcPts val="3460"/>
              </a:lnSpc>
              <a:spcBef>
                <a:spcPts val="227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Laws: rules that mandate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or</a:t>
            </a:r>
            <a:r>
              <a:rPr lang="en-US" sz="2000" spc="-36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prohibit 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certain societal</a:t>
            </a:r>
            <a:r>
              <a:rPr lang="en-US" sz="2000" spc="-6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Ethics: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define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socially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acceptable</a:t>
            </a:r>
            <a:r>
              <a:rPr lang="en-US" sz="2000" spc="-409" dirty="0">
                <a:solidFill>
                  <a:srgbClr val="4E3A2F"/>
                </a:solidFill>
                <a:latin typeface="Arial"/>
                <a:cs typeface="Arial"/>
              </a:rPr>
              <a:t>    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355600" marR="664210">
              <a:lnSpc>
                <a:spcPts val="3460"/>
              </a:lnSpc>
              <a:spcBef>
                <a:spcPts val="1964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Cultural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mores: fixed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moral attitudes</a:t>
            </a:r>
            <a:r>
              <a:rPr lang="en-US" sz="2000" spc="-41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55" dirty="0">
                <a:solidFill>
                  <a:srgbClr val="4E3A2F"/>
                </a:solidFill>
                <a:latin typeface="Arial"/>
                <a:cs typeface="Arial"/>
              </a:rPr>
              <a:t>/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customs of a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particular group; ethics  based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on</a:t>
            </a:r>
            <a:r>
              <a:rPr lang="en-US" sz="2000" spc="-4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these</a:t>
            </a:r>
            <a:endParaRPr lang="en-US" sz="2000" dirty="0">
              <a:latin typeface="Arial"/>
              <a:cs typeface="Arial"/>
            </a:endParaRPr>
          </a:p>
          <a:p>
            <a:pPr marL="355600" marR="1156335">
              <a:lnSpc>
                <a:spcPts val="3460"/>
              </a:lnSpc>
              <a:spcBef>
                <a:spcPts val="191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carry sanctions of a</a:t>
            </a:r>
            <a:r>
              <a:rPr lang="en-US" sz="2000" spc="-42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85" dirty="0">
                <a:solidFill>
                  <a:srgbClr val="4E3A2F"/>
                </a:solidFill>
                <a:latin typeface="Arial"/>
                <a:cs typeface="Arial"/>
              </a:rPr>
              <a:t>governing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authority; ethics do</a:t>
            </a:r>
            <a:r>
              <a:rPr lang="en-US" sz="2000" spc="-5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not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400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General Data Protection Regulations (GDPR)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Regulates the use of personal data held in information systems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Individual has the right of access to their data and to get it changed if there are errors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Regulations replace Data Protection Act 1998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Global problem  - organizations might transfer files to countries where no such legislation exists to get around the law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949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Personal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relates to a living person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The person can be identified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is held electronically or on certain paper-based filing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does not cover: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Information about a business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Journalism, research and statistical data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Security and criminal investigation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Individuals can only access their own data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78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dirty="0">
                <a:latin typeface="Times New Roman" pitchFamily="18" charset="0"/>
              </a:rPr>
              <a:t>Data must 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be obtained fairly and lawfully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be stored for a specified purpose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not be disclosed or shared unlawfully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be accessible to the subject of the data 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be adequate relevant and not excessive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be accurate, up to date and kept secure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not be kept for longer than is necessary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07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Exceptions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Police and Security Services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Police computer, MI5, MI6, Special Branch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Tax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Inland Revenue and Customs &amp; Excise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Payroll and Accounts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Accounting functions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Personal and Family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8659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Misuse Act 1990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703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800" dirty="0"/>
              <a:t>This Act outlaws 	</a:t>
            </a:r>
          </a:p>
          <a:p>
            <a:pPr eaLnBrk="1" hangingPunct="1"/>
            <a:r>
              <a:rPr lang="en-GB" sz="2800" dirty="0"/>
              <a:t>Unauthorised Access to computer systems</a:t>
            </a:r>
          </a:p>
          <a:p>
            <a:pPr lvl="1" eaLnBrk="1" hangingPunct="1"/>
            <a:r>
              <a:rPr lang="en-GB" sz="2400" dirty="0"/>
              <a:t> (Hacking);</a:t>
            </a:r>
          </a:p>
          <a:p>
            <a:pPr eaLnBrk="1" hangingPunct="1"/>
            <a:r>
              <a:rPr lang="en-GB" sz="2800" dirty="0"/>
              <a:t>Unauthorised Access with intent to commit crime </a:t>
            </a:r>
          </a:p>
          <a:p>
            <a:pPr lvl="1" eaLnBrk="1" hangingPunct="1"/>
            <a:r>
              <a:rPr lang="en-GB" sz="2400" dirty="0"/>
              <a:t>(Fraud, Blackmail)</a:t>
            </a:r>
          </a:p>
          <a:p>
            <a:pPr eaLnBrk="1" hangingPunct="1"/>
            <a:r>
              <a:rPr lang="en-GB" sz="2800" dirty="0"/>
              <a:t>Unauthorised Modification of computer systems </a:t>
            </a:r>
          </a:p>
          <a:p>
            <a:pPr lvl="1" eaLnBrk="1" hangingPunct="1"/>
            <a:r>
              <a:rPr lang="en-GB" sz="2400" dirty="0"/>
              <a:t>(Viruses).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09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Copyright Act</a:t>
            </a:r>
            <a:r>
              <a:rPr lang="en-GB" dirty="0"/>
              <a:t> </a:t>
            </a:r>
          </a:p>
          <a:p>
            <a:pPr lvl="1" eaLnBrk="1" hangingPunct="1"/>
            <a:r>
              <a:rPr lang="en-GB" dirty="0"/>
              <a:t>amended in </a:t>
            </a:r>
            <a:r>
              <a:rPr lang="en-GB" b="1" dirty="0"/>
              <a:t>1990</a:t>
            </a:r>
            <a:r>
              <a:rPr lang="en-GB" dirty="0"/>
              <a:t> to include Computer software.</a:t>
            </a:r>
          </a:p>
          <a:p>
            <a:pPr eaLnBrk="1" hangingPunct="1"/>
            <a:r>
              <a:rPr lang="en-GB" b="1" dirty="0"/>
              <a:t>Intellectual Property </a:t>
            </a:r>
          </a:p>
          <a:p>
            <a:pPr lvl="1" eaLnBrk="1" hangingPunct="1"/>
            <a:r>
              <a:rPr lang="en-US" dirty="0"/>
              <a:t>Directive </a:t>
            </a:r>
            <a:r>
              <a:rPr lang="en-US" dirty="0">
                <a:hlinkClick r:id="rId2" tooltip="full text of the act"/>
              </a:rPr>
              <a:t>2004/48/EC</a:t>
            </a:r>
            <a:r>
              <a:rPr lang="en-US" dirty="0"/>
              <a:t> of the European Parliament </a:t>
            </a:r>
          </a:p>
          <a:p>
            <a:pPr lvl="1" eaLnBrk="1" hangingPunct="1"/>
            <a:r>
              <a:rPr lang="en-GB" dirty="0"/>
              <a:t>includes computer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8916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legislation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Communications Act 2003</a:t>
            </a:r>
          </a:p>
          <a:p>
            <a:pPr lvl="1"/>
            <a:r>
              <a:rPr lang="en-GB" dirty="0"/>
              <a:t>covers offensive emails</a:t>
            </a:r>
          </a:p>
          <a:p>
            <a:r>
              <a:rPr lang="en-GB" dirty="0"/>
              <a:t>Digital Economy Act 2010</a:t>
            </a:r>
          </a:p>
          <a:p>
            <a:pPr lvl="1"/>
            <a:r>
              <a:rPr lang="en-GB" dirty="0"/>
              <a:t>covers Software Piracy</a:t>
            </a:r>
          </a:p>
          <a:p>
            <a:pPr lvl="1"/>
            <a:r>
              <a:rPr lang="en-GB" dirty="0"/>
              <a:t>illegal copying of video, audio or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1166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/>
              <a:t>Threats</a:t>
            </a:r>
          </a:p>
          <a:p>
            <a:pPr lvl="1" eaLnBrk="1" hangingPunct="1"/>
            <a:r>
              <a:rPr lang="en-GB" sz="2000" dirty="0"/>
              <a:t>Internal</a:t>
            </a:r>
          </a:p>
          <a:p>
            <a:pPr lvl="1" eaLnBrk="1" hangingPunct="1"/>
            <a:r>
              <a:rPr lang="en-GB" sz="2000" dirty="0"/>
              <a:t>External</a:t>
            </a:r>
          </a:p>
          <a:p>
            <a:pPr lvl="1" eaLnBrk="1" hangingPunct="1"/>
            <a:r>
              <a:rPr lang="en-GB" sz="2000" dirty="0"/>
              <a:t>Accidental</a:t>
            </a:r>
          </a:p>
          <a:p>
            <a:pPr lvl="1" eaLnBrk="1" hangingPunct="1"/>
            <a:r>
              <a:rPr lang="en-GB" sz="2000" dirty="0"/>
              <a:t>Deliberate</a:t>
            </a:r>
          </a:p>
          <a:p>
            <a:pPr eaLnBrk="1" hangingPunct="1"/>
            <a:r>
              <a:rPr lang="en-GB" sz="2000" dirty="0"/>
              <a:t>Defences</a:t>
            </a:r>
          </a:p>
          <a:p>
            <a:pPr lvl="1" eaLnBrk="1" hangingPunct="1"/>
            <a:r>
              <a:rPr lang="en-GB" sz="2000" dirty="0"/>
              <a:t>Backup</a:t>
            </a:r>
          </a:p>
          <a:p>
            <a:pPr lvl="1" eaLnBrk="1" hangingPunct="1"/>
            <a:r>
              <a:rPr lang="en-GB" sz="2000" dirty="0"/>
              <a:t>Firewall</a:t>
            </a:r>
          </a:p>
          <a:p>
            <a:pPr lvl="1" eaLnBrk="1" hangingPunct="1"/>
            <a:r>
              <a:rPr lang="en-GB" sz="2000" dirty="0"/>
              <a:t>Security Policies</a:t>
            </a:r>
          </a:p>
          <a:p>
            <a:pPr lvl="1" eaLnBrk="1" hangingPunct="1"/>
            <a:endParaRPr lang="en-GB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714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Threats from Own Staff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Usually the largest problem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Often caused by negligence or lack of knowledge and training – less likely to be malicious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Problem if temporary staff are employed – may have less training 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Using unlicensed software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Misuse of Internet during ‘paid’ time or to download objectionable material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Exposing passwords or information to others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488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Staff Policies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000" b="1" dirty="0"/>
              <a:t>Password rules </a:t>
            </a:r>
            <a:r>
              <a:rPr lang="en-US" sz="2000" dirty="0"/>
              <a:t>– must be changed regularly, mixture of text and numbers, not to be divulged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Checking references and past records of new staff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Data made available on a ‘need to know’ basis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Staff rotation – prevents people building ‘scams’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IT ‘rules’ made explicit – disciplinary procedures established -  warnings flashed on screens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Dismissed staff not allowed to return to workplace – prevents them carrying out damage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762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eaLnBrk="1" hangingPunct="1"/>
            <a:r>
              <a:rPr lang="en-US" sz="2400" dirty="0"/>
              <a:t>One of the most critical problems</a:t>
            </a:r>
          </a:p>
          <a:p>
            <a:pPr eaLnBrk="1" hangingPunct="1"/>
            <a:r>
              <a:rPr lang="en-US" sz="2400" dirty="0"/>
              <a:t>Often overlooked – ‘low tech’ threat</a:t>
            </a:r>
          </a:p>
          <a:p>
            <a:pPr eaLnBrk="1" hangingPunct="1"/>
            <a:r>
              <a:rPr lang="en-US" sz="2400" dirty="0"/>
              <a:t>Fire, flood, building collapse (earthquake), theft, water leaks, terrorist attack, damage to network cables (by builders)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0751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Advance planning needed with solutions worked out in advance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Responsibility and priorities established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</a:t>
            </a:r>
            <a:r>
              <a:rPr lang="en-US" sz="2400" b="1" dirty="0"/>
              <a:t>Hot site</a:t>
            </a:r>
            <a:r>
              <a:rPr lang="en-US" sz="2400" dirty="0"/>
              <a:t>’ ready to go – expensive – may be shared with others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‘Warm site’ – just needs data to be installed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</a:t>
            </a:r>
            <a:r>
              <a:rPr lang="en-US" sz="2400" b="1" dirty="0"/>
              <a:t>Cold site</a:t>
            </a:r>
            <a:r>
              <a:rPr lang="en-US" sz="2400" dirty="0"/>
              <a:t>’ empty room  - needs equipment, wiring and communications installed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7975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Software Backup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Original copies of systems </a:t>
            </a:r>
            <a:r>
              <a:rPr lang="en-US" sz="2800" b="1" dirty="0"/>
              <a:t>kept secure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Data copied periodically </a:t>
            </a:r>
            <a:r>
              <a:rPr lang="en-US" sz="2800" dirty="0"/>
              <a:t>(dump file) as well as the most recent transactions (log file)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Copies </a:t>
            </a:r>
            <a:r>
              <a:rPr lang="en-US" sz="2800" b="1" dirty="0"/>
              <a:t>kept away </a:t>
            </a:r>
            <a:r>
              <a:rPr lang="en-US" sz="2800" dirty="0"/>
              <a:t>from main site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Use of fireproof safes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Specialist security firms employed to collect files periodically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Backups must be done regularly with minimum effort.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842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Equipment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Maintenance agreements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Response times can be varied to meet need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Faster response – more expensive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Fast response needed on 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May use own  staff for </a:t>
            </a:r>
            <a:r>
              <a:rPr lang="en-US" sz="2800" b="1" dirty="0"/>
              <a:t>initial investigation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Spare items </a:t>
            </a:r>
            <a:r>
              <a:rPr lang="en-US" sz="2800" dirty="0"/>
              <a:t>may be kept available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Enterprise servers </a:t>
            </a:r>
            <a:r>
              <a:rPr lang="en-US" sz="2800" dirty="0"/>
              <a:t>– resilient to failures – multi-processor, RAID discs, Mirroring, hot swap facilities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09115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Program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Danger of staff (or contractor) </a:t>
            </a:r>
            <a:r>
              <a:rPr lang="en-US" b="1" dirty="0"/>
              <a:t>modifying</a:t>
            </a:r>
            <a:r>
              <a:rPr lang="en-US" dirty="0"/>
              <a:t> a program to carry out a fraud</a:t>
            </a:r>
          </a:p>
          <a:p>
            <a:pPr eaLnBrk="1" hangingPunct="1"/>
            <a:r>
              <a:rPr lang="en-US" b="1" dirty="0"/>
              <a:t>Approval</a:t>
            </a:r>
            <a:r>
              <a:rPr lang="en-US" dirty="0"/>
              <a:t> procedures needed to authorize changes in systems</a:t>
            </a:r>
          </a:p>
          <a:p>
            <a:pPr eaLnBrk="1" hangingPunct="1"/>
            <a:r>
              <a:rPr lang="en-US" b="1" dirty="0"/>
              <a:t>Checks</a:t>
            </a:r>
            <a:r>
              <a:rPr lang="en-US" dirty="0"/>
              <a:t> made after implementation by trained auditors – testing of new and upgraded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500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Power Supplies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May need to prevent ‘surges’ and ‘spikes’ in the voltage which could upset the system.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Back-up supplies may be needed for critical systems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Battery back-up – allows work to be saved and systems closed down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Diesel generator – allows systems to stay fully operational during the power cut.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22389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More ‘nuisance’ than damage </a:t>
            </a:r>
            <a:r>
              <a:rPr lang="en-US" sz="2800" b="1" u="sng" dirty="0"/>
              <a:t>if security policies are in place.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Anti virus software installed (and licensed) 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Updated</a:t>
            </a:r>
            <a:r>
              <a:rPr lang="en-US" sz="2800" dirty="0"/>
              <a:t> regularly to trap new viruses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Avoid opening e-mail </a:t>
            </a:r>
            <a:r>
              <a:rPr lang="en-US" sz="2800" dirty="0"/>
              <a:t>attachments from ‘unknown’ senders (most common source)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/>
              <a:t>Avoid downloading </a:t>
            </a:r>
            <a:r>
              <a:rPr lang="en-US" sz="2800" dirty="0"/>
              <a:t>games and programs from risky sources (used to be the common way of spreading viruses)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874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Virus</a:t>
            </a:r>
            <a:r>
              <a:rPr lang="en-US" dirty="0"/>
              <a:t> – a small portable computer program designed to penetrate a computer’s security</a:t>
            </a:r>
            <a:endParaRPr lang="en-US" b="1" u="sng" dirty="0"/>
          </a:p>
          <a:p>
            <a:pPr eaLnBrk="1" hangingPunct="1"/>
            <a:r>
              <a:rPr lang="en-US" b="1" dirty="0"/>
              <a:t>Worm</a:t>
            </a:r>
            <a:r>
              <a:rPr lang="en-US" dirty="0"/>
              <a:t> – a virus designed to replicate itself and spread across the internet</a:t>
            </a:r>
          </a:p>
          <a:p>
            <a:pPr eaLnBrk="1" hangingPunct="1"/>
            <a:r>
              <a:rPr lang="en-US" b="1" dirty="0"/>
              <a:t>Trojan</a:t>
            </a:r>
            <a:r>
              <a:rPr lang="en-US" dirty="0"/>
              <a:t> – a virus which hides on a computer and wait until it is triggered.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171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800" dirty="0"/>
              <a:t>How viruses spread: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Email attachments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executable attachment to email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Excel spreadsheet, Access database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some graphics and pictures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LoveBug</a:t>
            </a:r>
            <a:r>
              <a:rPr lang="en-US" sz="2000" dirty="0"/>
              <a:t> worm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Random worms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independent executable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Sent to random IP Addresses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Raids online address books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SasserB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633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Protection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/>
            <a:r>
              <a:rPr lang="en-US" dirty="0"/>
              <a:t>Anti Virus software</a:t>
            </a:r>
          </a:p>
          <a:p>
            <a:pPr lvl="1" eaLnBrk="1" hangingPunct="1"/>
            <a:r>
              <a:rPr lang="en-US" dirty="0"/>
              <a:t>Inspects hard disk at logon</a:t>
            </a:r>
          </a:p>
          <a:p>
            <a:pPr lvl="1" eaLnBrk="1" hangingPunct="1"/>
            <a:r>
              <a:rPr lang="en-US" dirty="0"/>
              <a:t>Inspects all email, </a:t>
            </a:r>
            <a:r>
              <a:rPr lang="en-US" dirty="0" err="1"/>
              <a:t>etc</a:t>
            </a:r>
            <a:r>
              <a:rPr lang="en-US" dirty="0"/>
              <a:t> traffic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McAfee, Norton, Sophos</a:t>
            </a:r>
          </a:p>
          <a:p>
            <a:pPr eaLnBrk="1" hangingPunct="1"/>
            <a:r>
              <a:rPr lang="en-US" dirty="0"/>
              <a:t>Firewalls</a:t>
            </a:r>
          </a:p>
          <a:p>
            <a:pPr lvl="1" eaLnBrk="1" hangingPunct="1"/>
            <a:r>
              <a:rPr lang="en-US" dirty="0"/>
              <a:t>Filters out internet traffic</a:t>
            </a:r>
          </a:p>
          <a:p>
            <a:pPr lvl="1" eaLnBrk="1" hangingPunct="1"/>
            <a:r>
              <a:rPr lang="en-US" dirty="0"/>
              <a:t>Expensive but worth it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</a:t>
            </a:r>
            <a:r>
              <a:rPr lang="en-US" dirty="0" err="1"/>
              <a:t>ZoneAlert</a:t>
            </a:r>
            <a:r>
              <a:rPr lang="en-US" dirty="0"/>
              <a:t>, Norton, McAfee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8085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CIA Model for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C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Confidentiality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Denying access to information to those who should not have access to it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I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Integrity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Ensuring the information has not been changed, accidently or maliciously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Access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Permitting access to information to those who are permitted and authorised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430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Deter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avoid problems happening in the first place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Protect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take steps to prevent problems from arising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Detect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be aware when problems arise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React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plan what you will do if and when you detect a problem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7736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1800" dirty="0"/>
              <a:t>Jordan Krause,(2019),Mastering Windows Server 2019: The complete guide for IT professionals to install and manage Windows Server 2019 and deploy new capabilities, 2nd Edition.2019 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  <a:endParaRPr lang="en-US" sz="1800" dirty="0"/>
          </a:p>
          <a:p>
            <a:r>
              <a:rPr lang="en-US" sz="18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sz="1800" dirty="0"/>
              <a:t>Andrew S </a:t>
            </a:r>
            <a:r>
              <a:rPr lang="en-US" sz="1800" dirty="0" err="1"/>
              <a:t>Tanenbaum</a:t>
            </a:r>
            <a:r>
              <a:rPr lang="en-US" sz="1800" dirty="0"/>
              <a:t>, David J. </a:t>
            </a:r>
            <a:r>
              <a:rPr lang="en-US" sz="1800" dirty="0" err="1"/>
              <a:t>Wetherall</a:t>
            </a:r>
            <a:r>
              <a:rPr lang="en-US" sz="1800" dirty="0"/>
              <a:t> ( 2013) Computer Networks, Pearson</a:t>
            </a:r>
          </a:p>
          <a:p>
            <a:endParaRPr lang="en-GB" sz="36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909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2197</TotalTime>
  <Words>1362</Words>
  <Application>Microsoft Office PowerPoint</Application>
  <PresentationFormat>On-screen Show (4:3)</PresentationFormat>
  <Paragraphs>245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Myriad Pro</vt:lpstr>
      <vt:lpstr>Arial</vt:lpstr>
      <vt:lpstr>Times New Roman</vt:lpstr>
      <vt:lpstr>Verdana</vt:lpstr>
      <vt:lpstr>20140311PresentationUWTSDTemplate</vt:lpstr>
      <vt:lpstr>Module Code ACCC5003</vt:lpstr>
      <vt:lpstr>Topic </vt:lpstr>
      <vt:lpstr>Background</vt:lpstr>
      <vt:lpstr>Law and ethics</vt:lpstr>
      <vt:lpstr>General Data Protection Regulations (GDPR)</vt:lpstr>
      <vt:lpstr>Personal Data</vt:lpstr>
      <vt:lpstr>Data Protection Principles</vt:lpstr>
      <vt:lpstr>Data Protection Exceptions</vt:lpstr>
      <vt:lpstr>Computer Misuse Act 1990 </vt:lpstr>
      <vt:lpstr>Copyright</vt:lpstr>
      <vt:lpstr>Recent legislation</vt:lpstr>
      <vt:lpstr>Security</vt:lpstr>
      <vt:lpstr>Security: Threats from Own Staff</vt:lpstr>
      <vt:lpstr>Security: Staff Policies </vt:lpstr>
      <vt:lpstr>Security: Disasters</vt:lpstr>
      <vt:lpstr>Security: Disaster Planning</vt:lpstr>
      <vt:lpstr>Security: Software Backup</vt:lpstr>
      <vt:lpstr>Security: Equipment Failure</vt:lpstr>
      <vt:lpstr>Security: Program Audit</vt:lpstr>
      <vt:lpstr>Security: Power Supplies</vt:lpstr>
      <vt:lpstr>Security: Virus Threats</vt:lpstr>
      <vt:lpstr>Security: Virus Threats</vt:lpstr>
      <vt:lpstr>Security: Virus Threats</vt:lpstr>
      <vt:lpstr>Security: Virus Protection </vt:lpstr>
      <vt:lpstr>CIA Model for Security</vt:lpstr>
      <vt:lpstr>Security Policy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Abida Perveen</cp:lastModifiedBy>
  <cp:revision>166</cp:revision>
  <cp:lastPrinted>2018-07-09T15:27:01Z</cp:lastPrinted>
  <dcterms:created xsi:type="dcterms:W3CDTF">2002-10-07T19:43:58Z</dcterms:created>
  <dcterms:modified xsi:type="dcterms:W3CDTF">2023-03-13T15:31:11Z</dcterms:modified>
</cp:coreProperties>
</file>