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6" r:id="rId5"/>
    <p:sldId id="291" r:id="rId6"/>
    <p:sldId id="283" r:id="rId7"/>
    <p:sldId id="284" r:id="rId8"/>
    <p:sldId id="285" r:id="rId9"/>
    <p:sldId id="286" r:id="rId10"/>
    <p:sldId id="287" r:id="rId11"/>
    <p:sldId id="288" r:id="rId12"/>
    <p:sldId id="292" r:id="rId13"/>
    <p:sldId id="289" r:id="rId14"/>
    <p:sldId id="290" r:id="rId15"/>
  </p:sldIdLst>
  <p:sldSz cx="9144000" cy="6858000" type="screen4x3"/>
  <p:notesSz cx="6865938" cy="95408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05">
          <p15:clr>
            <a:srgbClr val="A4A3A4"/>
          </p15:clr>
        </p15:guide>
        <p15:guide id="2" pos="216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F278AB-EF9F-F79C-02B1-4C2BFA96157B}" v="359" dt="2026-08-06T21:57:03.7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7" autoAdjust="0"/>
    <p:restoredTop sz="95033" autoAdjust="0"/>
  </p:normalViewPr>
  <p:slideViewPr>
    <p:cSldViewPr>
      <p:cViewPr varScale="1">
        <p:scale>
          <a:sx n="82" d="100"/>
          <a:sy n="82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05"/>
        <p:guide pos="216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420CF-5703-D435-DBDE-CFBEE67DC7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384015-D808-FA9D-7C35-B24F793A14F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9375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CA2CBD7-3ECE-4BA5-8822-D980208335CB}" type="datetimeFigureOut">
              <a:rPr lang="en-GB"/>
              <a:pPr>
                <a:defRPr/>
              </a:pPr>
              <a:t>06/08/2026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59A5B7-0A93-CDFC-FABD-2F33A325386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66DBB1-E359-AF17-E1C6-E3BAE252382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9375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7B5F994-73A3-4003-BA0E-F89ACF231E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BDEAC05-9EB1-74A1-89D5-0EFC858726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022340-3DD1-2240-1F80-C8F0C6FE699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9375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9BA5D70-2F7B-4086-AA31-F57360A8A267}" type="datetimeFigureOut">
              <a:rPr lang="en-US"/>
              <a:pPr>
                <a:defRPr/>
              </a:pPr>
              <a:t>8/6/2026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7D93D70-1447-97CC-3E95-8C7A36AA129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047750" y="715963"/>
            <a:ext cx="4770438" cy="3578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44" tIns="46872" rIns="93744" bIns="46872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5880EF3-5490-452D-A035-CA3569DBD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7388" y="4532313"/>
            <a:ext cx="5492750" cy="4292600"/>
          </a:xfrm>
          <a:prstGeom prst="rect">
            <a:avLst/>
          </a:prstGeom>
        </p:spPr>
        <p:txBody>
          <a:bodyPr vert="horz" lIns="93744" tIns="46872" rIns="93744" bIns="46872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B1A01C-E15F-D683-21E4-EB99948557E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1C837F-DBAB-E617-AB32-D390878DC1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9375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1CB4CDC-4D88-4C4F-AA4F-014DFF8260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135DC58D-DFA5-1A59-6E05-313EDA3722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48265749-E576-21F6-B0F9-1FB5E46119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679A0720-3CC7-8C3E-28BB-5E70324462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402439-D456-4D93-AF9F-732AA1662F3C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4E312B0E-3BAB-A800-587F-F6E402E62F4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ED132C8E-A9DC-1598-60D4-DBDEA32318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B1426D31-0FCB-7D7C-5707-5BEB82326D4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4191151-37A5-4A89-8C40-8386C19B1805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298CC5-888F-D822-112D-A8A24C67E2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9FBDA-D7FB-4A1A-840F-D64F4A4C5390}" type="datetimeFigureOut">
              <a:rPr lang="en-GB"/>
              <a:pPr>
                <a:defRPr/>
              </a:pPr>
              <a:t>06/08/2026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6CDC2-D81D-EAEA-0E30-771BAF5F1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12512-6DED-CCC5-BCC1-462A8E0F4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77F3E-AAD0-4854-9FC4-17CA30B606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871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3B3E6D-17FA-FF7C-03EE-E863C29F4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055BA-855B-4188-B8FD-4D02DCC7B127}" type="datetimeFigureOut">
              <a:rPr lang="en-GB"/>
              <a:pPr>
                <a:defRPr/>
              </a:pPr>
              <a:t>06/08/2026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C53BA-F956-9E04-12D7-BC36724A5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34A1F7-B54F-07E5-491D-BFC520460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83109-B011-4A20-915B-AB4D28BA63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621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8241C0-A551-7C7A-0C71-D9960C1F3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A3C62-F869-410E-BF3D-4F7294E86F82}" type="datetimeFigureOut">
              <a:rPr lang="en-GB"/>
              <a:pPr>
                <a:defRPr/>
              </a:pPr>
              <a:t>06/08/2026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7B496AA-60CD-3493-7B52-9A20B9B8F8D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71765-2A79-4DF6-9438-9F29D41EF2B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1813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E29B012-B58A-37F3-31C3-E2025C807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9ED76-A2B2-43B5-B856-CBCAC80EFA53}" type="datetimeFigureOut">
              <a:rPr lang="en-GB"/>
              <a:pPr>
                <a:defRPr/>
              </a:pPr>
              <a:t>06/08/2026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052D2D-3F09-7665-3FE2-B87EF0714F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C6D17-D587-4A1D-B44F-5D7590D83C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6392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E9E052B-00D4-B10F-8AE9-E9186FED2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2F26D-BA1A-4BD9-840C-73B12A79983A}" type="datetimeFigureOut">
              <a:rPr lang="en-GB"/>
              <a:pPr>
                <a:defRPr/>
              </a:pPr>
              <a:t>06/08/2026</a:t>
            </a:fld>
            <a:endParaRPr lang="en-GB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54965C0-4E44-5122-4405-309091D90C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EE48-23F4-4F9C-9971-D047C321F21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73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347D361-56EA-C673-85D3-E0A96449B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67B2D-40E8-455E-818B-5C0A73A5AD0D}" type="datetimeFigureOut">
              <a:rPr lang="en-GB"/>
              <a:pPr>
                <a:defRPr/>
              </a:pPr>
              <a:t>06/08/2026</a:t>
            </a:fld>
            <a:endParaRPr lang="en-GB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7EB9402-93E9-617F-39B6-1182D8D465D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52E7F-488D-49A9-B3DB-93FBC01E248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272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EC63D2C-D6F4-6B63-792D-D17726E51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773AD-DEFA-47C1-833A-9B54AC41987F}" type="datetimeFigureOut">
              <a:rPr lang="en-GB"/>
              <a:pPr>
                <a:defRPr/>
              </a:pPr>
              <a:t>06/08/2026</a:t>
            </a:fld>
            <a:endParaRPr lang="en-GB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66CBA6E7-88E0-EF91-B0AF-E5DEB6C78C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BC1FA-31AE-44C4-9DC5-815E8DCA5DB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5011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890FA96-C9C4-B5B8-94BE-F160ED766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572D3-D00D-4B9D-BC7A-AFB12B456FCB}" type="datetimeFigureOut">
              <a:rPr lang="en-GB"/>
              <a:pPr>
                <a:defRPr/>
              </a:pPr>
              <a:t>06/08/2026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18E410-892F-053B-6008-7F6899BAF15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E8A24-76C9-4EB3-85B9-7BA51903016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47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506AE40-D31D-181E-A5BA-70CEEE561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8572C-23E3-4CE3-BB0E-3B9BE210EC58}" type="datetimeFigureOut">
              <a:rPr lang="en-GB"/>
              <a:pPr>
                <a:defRPr/>
              </a:pPr>
              <a:t>06/08/2026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F6637-7CD7-DCFA-4BD2-3CF233101B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BF250-8BF5-447C-A4FB-54CFF3E352B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2897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2AA32-8CFD-4941-661E-556DD639A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08D85-4CFE-4B4B-8BF9-513068FE0A2A}" type="datetimeFigureOut">
              <a:rPr lang="en-GB"/>
              <a:pPr>
                <a:defRPr/>
              </a:pPr>
              <a:t>06/08/2026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317D743-71E4-926F-5A68-9A82951CE8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05490-6ABC-4326-9A5E-2D6F3C550ED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0028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D751C-A4D5-EB2D-88B7-058FE1D85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24D65-DC58-4643-B53F-87D02889516C}" type="datetimeFigureOut">
              <a:rPr lang="en-GB"/>
              <a:pPr>
                <a:defRPr/>
              </a:pPr>
              <a:t>06/08/2026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5CE02F2-91E1-7BB5-EA77-42237A6FBA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DC64F-D5DC-4CBF-ACF7-74A3BF3725B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888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E410984-230E-6733-5297-8BFCAE413D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04F00A8-30BC-965A-5A61-BB2471D36C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F5D593-6D56-2878-DF04-91CE9B6289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2F4913B-AFBA-4E23-AC51-02577CD176F7}" type="datetimeFigureOut">
              <a:rPr lang="en-GB"/>
              <a:pPr>
                <a:defRPr/>
              </a:pPr>
              <a:t>06/08/2026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768F3D-BA98-E245-214D-CC196E535D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0894ED2-D338-4846-B9A5-68C50CBAECE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wh.nhs.uk/patients-and-visitors/appointments/video-consultation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EE23EA-00BA-9F4D-2D87-84A65A5CAAD8}"/>
              </a:ext>
            </a:extLst>
          </p:cNvPr>
          <p:cNvSpPr/>
          <p:nvPr/>
        </p:nvSpPr>
        <p:spPr>
          <a:xfrm>
            <a:off x="755650" y="3429000"/>
            <a:ext cx="7561263" cy="2303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6C010E-3B56-4E47-1BA1-2FBECCC164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188" y="1304925"/>
            <a:ext cx="8353425" cy="42481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Digital Transformation in the Health and Care Professions (BMHP6026)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Component 2 Assessment 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Student </a:t>
            </a:r>
            <a:r>
              <a:rPr lang="en-GB" sz="3200" b="1">
                <a:solidFill>
                  <a:schemeClr val="accent2">
                    <a:lumMod val="20000"/>
                    <a:lumOff val="80000"/>
                  </a:schemeClr>
                </a:solidFill>
              </a:rPr>
              <a:t>name: Bernarda</a:t>
            </a: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Candido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>
                <a:solidFill>
                  <a:schemeClr val="accent2">
                    <a:lumMod val="20000"/>
                    <a:lumOff val="80000"/>
                  </a:schemeClr>
                </a:solidFill>
              </a:rPr>
              <a:t>Student ID: 2335282</a:t>
            </a:r>
            <a:endParaRPr lang="en-GB" altLang="en-US" sz="220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FD3A1AE8-36DB-283A-DB82-D6DC30B95E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Use of AI Acknowledgement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EC5ACBC8-63E0-B511-23B0-02216346B95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marL="0" indent="0">
              <a:buNone/>
            </a:pPr>
            <a:r>
              <a:rPr lang="en-GB" altLang="en-US"/>
              <a:t>I confirm that this is my own work, not AI- generated. </a:t>
            </a:r>
            <a:endParaRPr lang="en-GB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AB4985F7-4C86-6E0F-67B4-5A236DB58C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/>
              <a:t>Introduction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900F6AD6-584E-E682-DCF4-8A7C2A2354B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268413"/>
            <a:ext cx="8507413" cy="424815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GB" sz="2400" b="1">
                <a:ea typeface="+mn-lt"/>
                <a:cs typeface="+mn-lt"/>
              </a:rPr>
              <a:t>Digital Transformation in UK Health and Social Care</a:t>
            </a:r>
          </a:p>
          <a:p>
            <a:pPr>
              <a:buNone/>
            </a:pPr>
            <a:r>
              <a:rPr lang="en-GB" sz="2400" b="1">
                <a:ea typeface="+mn-lt"/>
                <a:cs typeface="+mn-lt"/>
              </a:rPr>
              <a:t>Telemedicine</a:t>
            </a:r>
            <a:endParaRPr lang="en-GB" sz="2400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Uses telephone and video technology to deliver healthcare remotely. </a:t>
            </a:r>
            <a:endParaRPr lang="en-GB" sz="2400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Improves access, efficiency and continuity of care. </a:t>
            </a:r>
            <a:endParaRPr lang="en-GB" sz="2400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Rapidly expanded during COVID-19. WHO (2021)</a:t>
            </a:r>
            <a:endParaRPr lang="en-GB" sz="2400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Supports the NHS Long Term Plan digital transformation strategy. NHS England (2019) </a:t>
            </a:r>
            <a:endParaRPr lang="en-GB" sz="2400"/>
          </a:p>
          <a:p>
            <a:pPr marL="0" indent="0">
              <a:buNone/>
            </a:pPr>
            <a:r>
              <a:rPr lang="en-GB" sz="2800" dirty="0">
                <a:ea typeface="+mn-lt"/>
                <a:cs typeface="+mn-lt"/>
                <a:hlinkClick r:id="rId3"/>
              </a:rPr>
              <a:t>https://www.gwh.nhs.uk/patients-and-visitors/appointments/video-consultations</a:t>
            </a:r>
            <a:r>
              <a:rPr lang="en-GB" sz="2800" dirty="0">
                <a:ea typeface="+mn-lt"/>
                <a:cs typeface="+mn-lt"/>
              </a:rPr>
              <a:t> </a:t>
            </a:r>
            <a:endParaRPr lang="en-GB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E892F2BE-14BE-3BCD-5C94-B608A51B4D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/>
              <a:t>Impact on Workforce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DB908453-BC95-9185-827A-7B615BA7E73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187450"/>
            <a:ext cx="8229600" cy="432911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GB" sz="1800" b="1">
                <a:ea typeface="+mn-lt"/>
                <a:cs typeface="+mn-lt"/>
              </a:rPr>
              <a:t>Benefits</a:t>
            </a:r>
            <a:endParaRPr lang="en-GB" sz="1800"/>
          </a:p>
          <a:p>
            <a:r>
              <a:rPr lang="en-GB" sz="1800">
                <a:ea typeface="+mn-lt"/>
                <a:cs typeface="+mn-lt"/>
              </a:rPr>
              <a:t>Greater workforce flexibility </a:t>
            </a:r>
            <a:endParaRPr lang="en-GB" sz="1800"/>
          </a:p>
          <a:p>
            <a:r>
              <a:rPr lang="en-GB" sz="1800">
                <a:ea typeface="+mn-lt"/>
                <a:cs typeface="+mn-lt"/>
              </a:rPr>
              <a:t>Improved multidisciplinary working </a:t>
            </a:r>
            <a:endParaRPr lang="en-GB" sz="1800"/>
          </a:p>
          <a:p>
            <a:r>
              <a:rPr lang="en-GB" sz="1800">
                <a:ea typeface="+mn-lt"/>
                <a:cs typeface="+mn-lt"/>
              </a:rPr>
              <a:t>Faster information sharing </a:t>
            </a:r>
            <a:endParaRPr lang="en-GB" sz="1800"/>
          </a:p>
          <a:p>
            <a:r>
              <a:rPr lang="en-GB" sz="1800">
                <a:ea typeface="+mn-lt"/>
                <a:cs typeface="+mn-lt"/>
              </a:rPr>
              <a:t>Increased digital skills </a:t>
            </a:r>
            <a:endParaRPr lang="en-GB" sz="1800"/>
          </a:p>
          <a:p>
            <a:pPr marL="0" indent="0">
              <a:buNone/>
            </a:pPr>
            <a:r>
              <a:rPr lang="en-GB" sz="1800" b="1">
                <a:ea typeface="+mn-lt"/>
                <a:cs typeface="+mn-lt"/>
              </a:rPr>
              <a:t>Challenges</a:t>
            </a:r>
            <a:endParaRPr lang="en-GB" sz="1800"/>
          </a:p>
          <a:p>
            <a:r>
              <a:rPr lang="en-GB" sz="1800">
                <a:ea typeface="+mn-lt"/>
                <a:cs typeface="+mn-lt"/>
              </a:rPr>
              <a:t>Increased workload </a:t>
            </a:r>
            <a:endParaRPr lang="en-GB" sz="1800"/>
          </a:p>
          <a:p>
            <a:r>
              <a:rPr lang="en-GB" sz="1800">
                <a:ea typeface="+mn-lt"/>
                <a:cs typeface="+mn-lt"/>
              </a:rPr>
              <a:t>Diagnostic uncertainty </a:t>
            </a:r>
            <a:endParaRPr lang="en-GB" sz="1800"/>
          </a:p>
          <a:p>
            <a:r>
              <a:rPr lang="en-GB" sz="1800">
                <a:ea typeface="+mn-lt"/>
                <a:cs typeface="+mn-lt"/>
              </a:rPr>
              <a:t>Reduced physical assessment </a:t>
            </a:r>
            <a:endParaRPr lang="en-GB" sz="1800"/>
          </a:p>
          <a:p>
            <a:r>
              <a:rPr lang="en-GB" sz="1800">
                <a:ea typeface="+mn-lt"/>
                <a:cs typeface="+mn-lt"/>
              </a:rPr>
              <a:t>Need for continuous digital training </a:t>
            </a:r>
            <a:endParaRPr lang="en-GB" sz="1800"/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(Murphy </a:t>
            </a:r>
            <a:r>
              <a:rPr lang="en-GB" sz="1800" i="1">
                <a:ea typeface="+mn-lt"/>
                <a:cs typeface="+mn-lt"/>
              </a:rPr>
              <a:t>et al</a:t>
            </a:r>
            <a:r>
              <a:rPr lang="en-GB" sz="1800">
                <a:ea typeface="+mn-lt"/>
                <a:cs typeface="+mn-lt"/>
              </a:rPr>
              <a:t>., 2021)</a:t>
            </a:r>
            <a:endParaRPr lang="en-GB" sz="1800"/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(</a:t>
            </a:r>
            <a:r>
              <a:rPr lang="en-GB" sz="1800" dirty="0" err="1">
                <a:ea typeface="+mn-lt"/>
                <a:cs typeface="+mn-lt"/>
              </a:rPr>
              <a:t>Bokolo</a:t>
            </a:r>
            <a:r>
              <a:rPr lang="en-GB" sz="1800" dirty="0">
                <a:ea typeface="+mn-lt"/>
                <a:cs typeface="+mn-lt"/>
              </a:rPr>
              <a:t>, 2021)</a:t>
            </a:r>
            <a:endParaRPr lang="en-GB" sz="1800"/>
          </a:p>
          <a:p>
            <a:endParaRPr lang="en-GB" alt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9BC45A8-E37B-4AF5-5BE7-EAC5332E99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0055"/>
            <a:ext cx="8229600" cy="867833"/>
          </a:xfrm>
        </p:spPr>
        <p:txBody>
          <a:bodyPr/>
          <a:lstStyle/>
          <a:p>
            <a:pPr eaLnBrk="1" hangingPunct="1"/>
            <a:r>
              <a:rPr lang="en-GB" altLang="en-US" sz="3600" b="1"/>
              <a:t>Impact on service delivery 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7DC6E475-7305-F1C8-7CFC-7C0D30B555C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785284"/>
            <a:ext cx="8229600" cy="4731279"/>
          </a:xfrm>
        </p:spPr>
        <p:txBody>
          <a:bodyPr/>
          <a:lstStyle/>
          <a:p>
            <a:pPr>
              <a:buNone/>
            </a:pPr>
            <a:r>
              <a:rPr lang="en-GB" sz="1800" b="1">
                <a:ea typeface="+mn-lt"/>
                <a:cs typeface="+mn-lt"/>
              </a:rPr>
              <a:t>Advantages</a:t>
            </a:r>
            <a:endParaRPr lang="en-GB" sz="1800"/>
          </a:p>
          <a:p>
            <a:pPr>
              <a:buFont typeface="Arial"/>
              <a:buChar char="•"/>
            </a:pPr>
            <a:r>
              <a:rPr lang="en-GB" sz="1800">
                <a:ea typeface="+mn-lt"/>
                <a:cs typeface="+mn-lt"/>
              </a:rPr>
              <a:t>Reduced waiting times </a:t>
            </a:r>
            <a:endParaRPr lang="en-GB" sz="1800"/>
          </a:p>
          <a:p>
            <a:pPr>
              <a:buFont typeface="Arial"/>
              <a:buChar char="•"/>
            </a:pPr>
            <a:r>
              <a:rPr lang="en-GB" sz="1800">
                <a:ea typeface="+mn-lt"/>
                <a:cs typeface="+mn-lt"/>
              </a:rPr>
              <a:t>Improved efficiency </a:t>
            </a:r>
            <a:endParaRPr lang="en-GB" sz="1800"/>
          </a:p>
          <a:p>
            <a:pPr>
              <a:buFont typeface="Arial"/>
              <a:buChar char="•"/>
            </a:pPr>
            <a:r>
              <a:rPr lang="en-GB" sz="1800">
                <a:ea typeface="+mn-lt"/>
                <a:cs typeface="+mn-lt"/>
              </a:rPr>
              <a:t>Better access </a:t>
            </a:r>
            <a:endParaRPr lang="en-GB" sz="1800"/>
          </a:p>
          <a:p>
            <a:pPr>
              <a:buFont typeface="Arial"/>
              <a:buChar char="•"/>
            </a:pPr>
            <a:r>
              <a:rPr lang="en-GB" sz="1800">
                <a:ea typeface="+mn-lt"/>
                <a:cs typeface="+mn-lt"/>
              </a:rPr>
              <a:t>Greater continuity of care </a:t>
            </a:r>
            <a:endParaRPr lang="en-GB" sz="1800"/>
          </a:p>
          <a:p>
            <a:pPr indent="0">
              <a:buNone/>
            </a:pPr>
            <a:r>
              <a:rPr lang="en-GB" sz="1800" b="1">
                <a:ea typeface="+mn-lt"/>
                <a:cs typeface="+mn-lt"/>
              </a:rPr>
              <a:t>Limitations</a:t>
            </a:r>
            <a:endParaRPr lang="en-GB" sz="1800"/>
          </a:p>
          <a:p>
            <a:pPr>
              <a:buFont typeface="Arial"/>
              <a:buChar char="•"/>
            </a:pPr>
            <a:r>
              <a:rPr lang="en-GB" sz="1800">
                <a:ea typeface="+mn-lt"/>
                <a:cs typeface="+mn-lt"/>
              </a:rPr>
              <a:t>Some conditions require physical examination </a:t>
            </a:r>
            <a:endParaRPr lang="en-GB" sz="1800"/>
          </a:p>
          <a:p>
            <a:pPr>
              <a:buFont typeface="Arial"/>
              <a:buChar char="•"/>
            </a:pPr>
            <a:r>
              <a:rPr lang="en-GB" sz="1800">
                <a:ea typeface="+mn-lt"/>
                <a:cs typeface="+mn-lt"/>
              </a:rPr>
              <a:t>Technology failures </a:t>
            </a:r>
            <a:endParaRPr lang="en-GB" sz="1800"/>
          </a:p>
          <a:p>
            <a:pPr>
              <a:buFont typeface="Arial"/>
              <a:buChar char="•"/>
            </a:pPr>
            <a:r>
              <a:rPr lang="en-GB" sz="1800">
                <a:ea typeface="+mn-lt"/>
                <a:cs typeface="+mn-lt"/>
              </a:rPr>
              <a:t>Digital exclusion </a:t>
            </a:r>
            <a:endParaRPr lang="en-GB" sz="1800"/>
          </a:p>
          <a:p>
            <a:pPr>
              <a:buFont typeface="Arial"/>
              <a:buChar char="•"/>
            </a:pPr>
            <a:r>
              <a:rPr lang="en-GB" sz="1800">
                <a:ea typeface="+mn-lt"/>
                <a:cs typeface="+mn-lt"/>
              </a:rPr>
              <a:t>Follow-up appointments often required </a:t>
            </a:r>
            <a:endParaRPr lang="en-GB" sz="1800"/>
          </a:p>
          <a:p>
            <a:pPr indent="0">
              <a:buNone/>
            </a:pPr>
            <a:r>
              <a:rPr lang="en-GB" sz="1800" b="1">
                <a:ea typeface="+mn-lt"/>
                <a:cs typeface="+mn-lt"/>
              </a:rPr>
              <a:t>Critical Point</a:t>
            </a:r>
            <a:endParaRPr lang="en-GB" sz="1800"/>
          </a:p>
          <a:p>
            <a:pPr>
              <a:buNone/>
            </a:pPr>
            <a:r>
              <a:rPr lang="en-GB" sz="1800" dirty="0">
                <a:ea typeface="+mn-lt"/>
                <a:cs typeface="+mn-lt"/>
              </a:rPr>
              <a:t>Virtual consultations should complement </a:t>
            </a:r>
            <a:r>
              <a:rPr lang="en-GB" sz="1800">
                <a:ea typeface="+mn-lt"/>
                <a:cs typeface="+mn-lt"/>
              </a:rPr>
              <a:t>not replace face-to-face care.</a:t>
            </a:r>
            <a:endParaRPr lang="en-GB" sz="1800"/>
          </a:p>
          <a:p>
            <a:pPr>
              <a:buNone/>
            </a:pPr>
            <a:r>
              <a:rPr lang="en-GB" sz="1800">
                <a:ea typeface="+mn-lt"/>
                <a:cs typeface="+mn-lt"/>
              </a:rPr>
              <a:t>(Greenhalgh </a:t>
            </a:r>
            <a:r>
              <a:rPr lang="en-GB" sz="1800" i="1">
                <a:ea typeface="+mn-lt"/>
                <a:cs typeface="+mn-lt"/>
              </a:rPr>
              <a:t>et al</a:t>
            </a:r>
            <a:r>
              <a:rPr lang="en-GB" sz="1800">
                <a:ea typeface="+mn-lt"/>
                <a:cs typeface="+mn-lt"/>
              </a:rPr>
              <a:t>., 2020)</a:t>
            </a:r>
            <a:endParaRPr lang="en-GB" sz="1800"/>
          </a:p>
          <a:p>
            <a:pPr>
              <a:buNone/>
            </a:pPr>
            <a:r>
              <a:rPr lang="en-GB" sz="1800">
                <a:ea typeface="+mn-lt"/>
                <a:cs typeface="+mn-lt"/>
              </a:rPr>
              <a:t>(Shaw </a:t>
            </a:r>
            <a:r>
              <a:rPr lang="en-GB" sz="1800" i="1">
                <a:ea typeface="+mn-lt"/>
                <a:cs typeface="+mn-lt"/>
              </a:rPr>
              <a:t>et al</a:t>
            </a:r>
            <a:r>
              <a:rPr lang="en-GB" sz="1800">
                <a:ea typeface="+mn-lt"/>
                <a:cs typeface="+mn-lt"/>
              </a:rPr>
              <a:t>., 2023)</a:t>
            </a:r>
            <a:endParaRPr lang="en-GB" sz="1800"/>
          </a:p>
          <a:p>
            <a:pPr marL="0" indent="0">
              <a:buNone/>
            </a:pPr>
            <a:endParaRPr lang="en-GB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6B5DF0DB-B578-F3AD-8969-AEAEDBD5A0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-528"/>
            <a:ext cx="8229600" cy="635000"/>
          </a:xfrm>
        </p:spPr>
        <p:txBody>
          <a:bodyPr/>
          <a:lstStyle/>
          <a:p>
            <a:pPr eaLnBrk="1" hangingPunct="1"/>
            <a:r>
              <a:rPr lang="en-GB" altLang="en-US" b="1"/>
              <a:t>Impact on patients 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40EFFDAF-1091-B214-314F-9E2B3E11773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37117"/>
            <a:ext cx="8229600" cy="5101696"/>
          </a:xfrm>
        </p:spPr>
        <p:txBody>
          <a:bodyPr/>
          <a:lstStyle/>
          <a:p>
            <a:pPr>
              <a:buNone/>
            </a:pPr>
            <a:r>
              <a:rPr lang="en-GB" sz="2000" b="1">
                <a:ea typeface="+mn-lt"/>
                <a:cs typeface="+mn-lt"/>
              </a:rPr>
              <a:t>Positive Outcomes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Convenient 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Less travel 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Lower costs 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Faster appointments </a:t>
            </a:r>
            <a:endParaRPr lang="en-GB" sz="2000"/>
          </a:p>
          <a:p>
            <a:pPr indent="0">
              <a:buNone/>
            </a:pPr>
            <a:endParaRPr lang="en-GB" sz="2000" b="1" dirty="0">
              <a:ea typeface="+mn-lt"/>
              <a:cs typeface="+mn-lt"/>
            </a:endParaRPr>
          </a:p>
          <a:p>
            <a:pPr indent="0">
              <a:buNone/>
            </a:pPr>
            <a:r>
              <a:rPr lang="en-GB" sz="2000" b="1">
                <a:ea typeface="+mn-lt"/>
                <a:cs typeface="+mn-lt"/>
              </a:rPr>
              <a:t>Challenges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Less personal interaction 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Communication difficulties 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Anxiety about missed symptoms 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Digital literacy barriers </a:t>
            </a:r>
            <a:endParaRPr lang="en-GB" sz="2000"/>
          </a:p>
          <a:p>
            <a:pPr>
              <a:buNone/>
            </a:pPr>
            <a:endParaRPr lang="en-GB" sz="2000" dirty="0">
              <a:ea typeface="+mn-lt"/>
              <a:cs typeface="+mn-lt"/>
            </a:endParaRPr>
          </a:p>
          <a:p>
            <a:pPr>
              <a:buNone/>
            </a:pPr>
            <a:r>
              <a:rPr lang="en-GB" sz="1600">
                <a:ea typeface="+mn-lt"/>
                <a:cs typeface="+mn-lt"/>
              </a:rPr>
              <a:t>(NHS England, 2023)</a:t>
            </a:r>
            <a:endParaRPr lang="en-GB" sz="1600"/>
          </a:p>
          <a:p>
            <a:pPr>
              <a:buNone/>
            </a:pPr>
            <a:r>
              <a:rPr lang="en-GB" sz="1600">
                <a:ea typeface="+mn-lt"/>
                <a:cs typeface="+mn-lt"/>
              </a:rPr>
              <a:t>(Healthwatch England, 2021)</a:t>
            </a:r>
            <a:endParaRPr lang="en-GB" sz="1600"/>
          </a:p>
          <a:p>
            <a:pPr marL="0" indent="0">
              <a:buNone/>
            </a:pPr>
            <a:endParaRPr lang="en-GB" altLang="en-US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9F59E4BC-9A28-DC04-722D-5758949117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-528"/>
            <a:ext cx="8229600" cy="730250"/>
          </a:xfrm>
        </p:spPr>
        <p:txBody>
          <a:bodyPr/>
          <a:lstStyle/>
          <a:p>
            <a:pPr eaLnBrk="1" hangingPunct="1"/>
            <a:r>
              <a:rPr lang="en-GB" altLang="en-US" b="1"/>
              <a:t>Impact on community 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F88D4F83-F488-544A-0AC2-63E9214B14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742950"/>
            <a:ext cx="8229600" cy="4773613"/>
          </a:xfrm>
        </p:spPr>
        <p:txBody>
          <a:bodyPr/>
          <a:lstStyle/>
          <a:p>
            <a:pPr>
              <a:buNone/>
            </a:pPr>
            <a:r>
              <a:rPr lang="en-GB" sz="2000" b="1">
                <a:ea typeface="+mn-lt"/>
                <a:cs typeface="+mn-lt"/>
              </a:rPr>
              <a:t>Benefits</a:t>
            </a:r>
            <a:endParaRPr lang="en-GB" sz="2000" dirty="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Better access in rural areas </a:t>
            </a:r>
            <a:endParaRPr lang="en-GB" sz="2000" dirty="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Supports carers </a:t>
            </a:r>
            <a:endParaRPr lang="en-GB" sz="2000" dirty="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Improved shared decision-making </a:t>
            </a:r>
            <a:endParaRPr lang="en-GB" sz="2000" dirty="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Reduced infection spread </a:t>
            </a:r>
            <a:endParaRPr lang="en-GB" sz="2000" dirty="0"/>
          </a:p>
          <a:p>
            <a:pPr indent="0">
              <a:buNone/>
            </a:pPr>
            <a:endParaRPr lang="en-GB" sz="2000" b="1" dirty="0">
              <a:ea typeface="+mn-lt"/>
              <a:cs typeface="+mn-lt"/>
            </a:endParaRPr>
          </a:p>
          <a:p>
            <a:pPr indent="0">
              <a:buNone/>
            </a:pPr>
            <a:r>
              <a:rPr lang="en-GB" sz="2000" b="1">
                <a:ea typeface="+mn-lt"/>
                <a:cs typeface="+mn-lt"/>
              </a:rPr>
              <a:t>Challenges</a:t>
            </a:r>
            <a:endParaRPr lang="en-GB" sz="200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Digital inequality </a:t>
            </a:r>
            <a:endParaRPr lang="en-GB" sz="2000" dirty="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Poor internet access </a:t>
            </a:r>
            <a:endParaRPr lang="en-GB" sz="2000" dirty="0"/>
          </a:p>
          <a:p>
            <a:pPr>
              <a:buFont typeface="Arial"/>
              <a:buChar char="•"/>
            </a:pPr>
            <a:r>
              <a:rPr lang="en-GB" sz="2000">
                <a:ea typeface="+mn-lt"/>
                <a:cs typeface="+mn-lt"/>
              </a:rPr>
              <a:t>Socioeconomic barriers </a:t>
            </a:r>
            <a:endParaRPr lang="en-GB" sz="2000" dirty="0"/>
          </a:p>
          <a:p>
            <a:pPr>
              <a:buNone/>
            </a:pPr>
            <a:endParaRPr lang="en-GB" sz="2000" dirty="0"/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(NICE, 2021)</a:t>
            </a:r>
            <a:endParaRPr lang="en-GB" sz="2000" dirty="0"/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(WHO, 2021)</a:t>
            </a:r>
            <a:endParaRPr lang="en-GB" sz="2000" dirty="0"/>
          </a:p>
          <a:p>
            <a:pPr marL="0" indent="0">
              <a:buNone/>
            </a:pPr>
            <a:endParaRPr lang="en-GB" alt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1C1254C5-1156-22EB-E547-EB975389B8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-528"/>
            <a:ext cx="8229600" cy="698500"/>
          </a:xfrm>
        </p:spPr>
        <p:txBody>
          <a:bodyPr/>
          <a:lstStyle/>
          <a:p>
            <a:pPr eaLnBrk="1" hangingPunct="1"/>
            <a:r>
              <a:rPr lang="en-GB" altLang="en-US" b="1"/>
              <a:t>Challenges of the innovation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C6F16FC6-75BA-D687-DE01-40469C7287C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700617"/>
            <a:ext cx="8229600" cy="4995862"/>
          </a:xfrm>
        </p:spPr>
        <p:txBody>
          <a:bodyPr/>
          <a:lstStyle/>
          <a:p>
            <a:pPr>
              <a:buNone/>
            </a:pPr>
            <a:r>
              <a:rPr lang="en-GB" sz="2000" b="1"/>
              <a:t>Strengths</a:t>
            </a:r>
            <a:endParaRPr lang="en-GB" b="1"/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✔ Improved accessibility</a:t>
            </a:r>
            <a:endParaRPr lang="en-GB" sz="2000"/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✔ Greater efficiency</a:t>
            </a:r>
            <a:endParaRPr lang="en-GB" sz="2000"/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✔ Supports integrated care</a:t>
            </a:r>
            <a:endParaRPr lang="en-GB" sz="2000"/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✔ Increased patient choice</a:t>
            </a:r>
            <a:endParaRPr lang="en-GB" sz="2000"/>
          </a:p>
          <a:p>
            <a:pPr>
              <a:buNone/>
            </a:pPr>
            <a:r>
              <a:rPr lang="en-GB" sz="2000" b="1"/>
              <a:t>Weaknesses</a:t>
            </a:r>
            <a:endParaRPr lang="en-GB"/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✖ Digital exclusion</a:t>
            </a:r>
            <a:endParaRPr lang="en-GB" sz="2000"/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✖ Data security concerns</a:t>
            </a:r>
            <a:endParaRPr lang="en-GB" sz="2000"/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✖ Limited physical examination</a:t>
            </a:r>
            <a:endParaRPr lang="en-GB" sz="2000"/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✖ Workforce pressures</a:t>
            </a:r>
            <a:endParaRPr lang="en-GB" sz="2000"/>
          </a:p>
          <a:p>
            <a:pPr>
              <a:buNone/>
            </a:pPr>
            <a:endParaRPr lang="en-GB" sz="2000" dirty="0">
              <a:ea typeface="+mn-lt"/>
              <a:cs typeface="+mn-lt"/>
            </a:endParaRPr>
          </a:p>
          <a:p>
            <a:pPr>
              <a:buNone/>
            </a:pPr>
            <a:r>
              <a:rPr lang="en-GB" sz="2000">
                <a:ea typeface="+mn-lt"/>
                <a:cs typeface="+mn-lt"/>
              </a:rPr>
              <a:t>Although telemedicine has transformed healthcare delivery, equitable access and workforce support remain ongoing challenges.</a:t>
            </a:r>
            <a:endParaRPr lang="en-GB" sz="2000"/>
          </a:p>
          <a:p>
            <a:pPr marL="0" indent="0">
              <a:buNone/>
            </a:pPr>
            <a:endParaRPr lang="en-GB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E07194A7-C019-E7EC-096E-A4BA4F6274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-528"/>
            <a:ext cx="8229600" cy="772583"/>
          </a:xfrm>
        </p:spPr>
        <p:txBody>
          <a:bodyPr/>
          <a:lstStyle/>
          <a:p>
            <a:r>
              <a:rPr lang="en-GB" altLang="en-US" b="1"/>
              <a:t>Recommendations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0A7AB224-0989-743A-93B7-785F2801C94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774700"/>
            <a:ext cx="8229600" cy="4741863"/>
          </a:xfrm>
        </p:spPr>
        <p:txBody>
          <a:bodyPr/>
          <a:lstStyle/>
          <a:p>
            <a:pPr>
              <a:buNone/>
            </a:pPr>
            <a:endParaRPr lang="en-GB" dirty="0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Invest in digital infrastructure </a:t>
            </a:r>
            <a:endParaRPr lang="en-GB" sz="2400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Improve digital literacy </a:t>
            </a:r>
            <a:endParaRPr lang="en-GB" sz="2400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Expand workforce training </a:t>
            </a:r>
            <a:endParaRPr lang="en-GB" sz="2400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Maintain hybrid care </a:t>
            </a:r>
            <a:endParaRPr lang="en-GB" sz="2400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Improve cybersecurity </a:t>
            </a:r>
            <a:endParaRPr lang="en-GB" sz="2400"/>
          </a:p>
          <a:p>
            <a:pPr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Reduce health inequalities </a:t>
            </a:r>
            <a:endParaRPr lang="en-GB" sz="2400"/>
          </a:p>
          <a:p>
            <a:pPr indent="0">
              <a:buNone/>
            </a:pPr>
            <a:endParaRPr lang="en-GB" sz="2400" b="1" dirty="0"/>
          </a:p>
          <a:p>
            <a:pPr>
              <a:buNone/>
            </a:pPr>
            <a:r>
              <a:rPr lang="en-GB" sz="2400">
                <a:ea typeface="+mn-lt"/>
                <a:cs typeface="+mn-lt"/>
              </a:rPr>
              <a:t>(NHS England, 2019)</a:t>
            </a:r>
            <a:endParaRPr lang="en-GB" sz="2400"/>
          </a:p>
          <a:p>
            <a:pPr>
              <a:buNone/>
            </a:pPr>
            <a:r>
              <a:rPr lang="en-GB" sz="2400">
                <a:ea typeface="+mn-lt"/>
                <a:cs typeface="+mn-lt"/>
              </a:rPr>
              <a:t>(WHO, 2021)</a:t>
            </a:r>
            <a:endParaRPr lang="en-GB" sz="2400"/>
          </a:p>
          <a:p>
            <a:pPr marL="0" indent="0">
              <a:buNone/>
            </a:pPr>
            <a:endParaRPr lang="en-GB" altLang="en-US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BF53EE4C-8333-A1F4-3A45-A451DD8F5C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-528"/>
            <a:ext cx="8229600" cy="666750"/>
          </a:xfrm>
        </p:spPr>
        <p:txBody>
          <a:bodyPr/>
          <a:lstStyle/>
          <a:p>
            <a:pPr eaLnBrk="1" hangingPunct="1"/>
            <a:r>
              <a:rPr lang="en-GB" altLang="en-US" sz="3600" b="1"/>
              <a:t>Conclusion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51D64464-743A-801B-7BD0-222D663FADE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10117"/>
            <a:ext cx="8229600" cy="5228696"/>
          </a:xfrm>
        </p:spPr>
        <p:txBody>
          <a:bodyPr/>
          <a:lstStyle/>
          <a:p>
            <a:pPr>
              <a:buFont typeface="Arial"/>
              <a:buChar char="•"/>
            </a:pPr>
            <a:endParaRPr lang="en-GB" sz="2800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Telemedicine has transformed UK healthcare. </a:t>
            </a:r>
            <a:endParaRPr lang="en-US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Improves accessibility, efficiency and flexibility. </a:t>
            </a:r>
            <a:endParaRPr lang="en-GB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Benefits healthcare professionals, patients and communities. </a:t>
            </a:r>
            <a:endParaRPr lang="en-GB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Challenges include digital exclusion and workforce demands. </a:t>
            </a:r>
            <a:endParaRPr lang="en-GB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A blended model combining virtual and face-to-face care offers the most sustainable approach.</a:t>
            </a:r>
            <a:endParaRPr lang="en-GB" sz="2800"/>
          </a:p>
          <a:p>
            <a:pPr marL="0" indent="0">
              <a:buNone/>
            </a:pPr>
            <a:endParaRPr lang="en-GB" alt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74A38440-87B1-EA8B-F960-BFB401A33E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-528"/>
            <a:ext cx="8229600" cy="719666"/>
          </a:xfrm>
        </p:spPr>
        <p:txBody>
          <a:bodyPr/>
          <a:lstStyle/>
          <a:p>
            <a:pPr eaLnBrk="1" hangingPunct="1"/>
            <a:r>
              <a:rPr lang="en-GB" altLang="en-US" sz="4000" b="1"/>
              <a:t>References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45B5D31A-280A-8E90-37DC-577B8A3CF18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711200"/>
            <a:ext cx="8229600" cy="4805363"/>
          </a:xfrm>
        </p:spPr>
        <p:txBody>
          <a:bodyPr/>
          <a:lstStyle/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Bokolo, A.J. (2021) </a:t>
            </a:r>
            <a:endParaRPr lang="en-US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Greenhalgh, T., Koh, G.C.H. and Car, J. (2020) </a:t>
            </a:r>
            <a:endParaRPr lang="en-GB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Healthwatch England (2021) </a:t>
            </a:r>
            <a:endParaRPr lang="en-GB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Murphy, M. </a:t>
            </a:r>
            <a:r>
              <a:rPr lang="en-GB" sz="2800" i="1">
                <a:ea typeface="+mn-lt"/>
                <a:cs typeface="+mn-lt"/>
              </a:rPr>
              <a:t>et al.</a:t>
            </a:r>
            <a:r>
              <a:rPr lang="en-GB" sz="2800">
                <a:ea typeface="+mn-lt"/>
                <a:cs typeface="+mn-lt"/>
              </a:rPr>
              <a:t> (2021) </a:t>
            </a:r>
            <a:endParaRPr lang="en-GB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National Institute for Health and Care Excellence (2021) </a:t>
            </a:r>
            <a:endParaRPr lang="en-GB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NHS England (2019) </a:t>
            </a:r>
            <a:endParaRPr lang="en-GB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NHS England (2023) </a:t>
            </a:r>
            <a:endParaRPr lang="en-GB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Shaw, S. </a:t>
            </a:r>
            <a:r>
              <a:rPr lang="en-GB" sz="2800" i="1">
                <a:ea typeface="+mn-lt"/>
                <a:cs typeface="+mn-lt"/>
              </a:rPr>
              <a:t>et al.</a:t>
            </a:r>
            <a:r>
              <a:rPr lang="en-GB" sz="2800">
                <a:ea typeface="+mn-lt"/>
                <a:cs typeface="+mn-lt"/>
              </a:rPr>
              <a:t> (2023) </a:t>
            </a:r>
            <a:endParaRPr lang="en-GB" sz="2800"/>
          </a:p>
          <a:p>
            <a:pPr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World Health Organization (2021) </a:t>
            </a:r>
            <a:endParaRPr lang="en-GB" sz="2800"/>
          </a:p>
          <a:p>
            <a:pPr marL="0" indent="0">
              <a:buNone/>
            </a:pPr>
            <a:endParaRPr lang="en-GB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1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2BAC6E67-24F0-43E5-A8BC-EA6FEB8A2EB9}">
  <we:reference id="wa104380587" version="1.0.0.1" store="en-US" storeType="omex"/>
  <we:alternateReferences>
    <we:reference id="wa104380587" version="1.0.0.1" store="omex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terms/"/>
    <ds:schemaRef ds:uri="http://schemas.microsoft.com/office/2006/documentManagement/types"/>
    <ds:schemaRef ds:uri="303dbf9b-b85b-46a0-94f1-894078c07ecd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53</TotalTime>
  <Words>141</Words>
  <Application>Microsoft Office PowerPoint</Application>
  <PresentationFormat>On-screen Show (4:3)</PresentationFormat>
  <Paragraphs>18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20140311PresentationUWTSDTemplate</vt:lpstr>
      <vt:lpstr>Digital Transformation in the Health and Care Professions (BMHP6026) Component 2 Assessment   Student name: Bernarda Candido Student ID: 2335282</vt:lpstr>
      <vt:lpstr>Use of AI Acknowledgement</vt:lpstr>
      <vt:lpstr>Introduction</vt:lpstr>
      <vt:lpstr>Impact on Workforce</vt:lpstr>
      <vt:lpstr>Impact on service delivery </vt:lpstr>
      <vt:lpstr>Impact on patients </vt:lpstr>
      <vt:lpstr>Impact on community </vt:lpstr>
      <vt:lpstr>Challenges of the innovation</vt:lpstr>
      <vt:lpstr>Recommendations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 Effective Team Working &amp; Communications (BMSW 4002) Defining and Classifying Groups</dc:title>
  <dc:creator>Rebecca Stewart</dc:creator>
  <cp:lastModifiedBy>laila surani</cp:lastModifiedBy>
  <cp:revision>372</cp:revision>
  <cp:lastPrinted>2021-01-18T19:39:53Z</cp:lastPrinted>
  <dcterms:created xsi:type="dcterms:W3CDTF">2020-06-13T21:56:47Z</dcterms:created>
  <dcterms:modified xsi:type="dcterms:W3CDTF">2026-08-06T22:06:57Z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haredWithUsers">
    <vt:lpwstr>352;#Alison Harding;#2520;#Rachel Bendall;#2266;#Ruth Groff</vt:lpwstr>
  </property>
</Properties>
</file>