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1" r:id="rId1"/>
  </p:sldMasterIdLst>
  <p:sldIdLst>
    <p:sldId id="256" r:id="rId2"/>
    <p:sldId id="257" r:id="rId3"/>
    <p:sldId id="258" r:id="rId4"/>
    <p:sldId id="266" r:id="rId5"/>
    <p:sldId id="261" r:id="rId6"/>
    <p:sldId id="260" r:id="rId7"/>
    <p:sldId id="263" r:id="rId8"/>
    <p:sldId id="259" r:id="rId9"/>
    <p:sldId id="264" r:id="rId10"/>
    <p:sldId id="262" r:id="rId11"/>
    <p:sldId id="265"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448169-E1B0-2788-6D78-33098D4080E7}" v="1864" dt="2023-10-24T16:16:17.179"/>
    <p1510:client id="{B5E946B4-BCF3-C753-3BF9-7608CF4FD2A7}" v="1558" dt="2023-10-25T16:58:09.6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75BC97-5806-443B-99DA-3BE1DBC938D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76F23EA-344C-4253-9657-25673639C6D4}">
      <dgm:prSet/>
      <dgm:spPr/>
      <dgm:t>
        <a:bodyPr/>
        <a:lstStyle/>
        <a:p>
          <a:pPr>
            <a:lnSpc>
              <a:spcPct val="100000"/>
            </a:lnSpc>
          </a:pPr>
          <a:r>
            <a:rPr lang="en-GB" dirty="0"/>
            <a:t>The brand offers a variety of services available to everyone. </a:t>
          </a:r>
          <a:endParaRPr lang="en-US" dirty="0"/>
        </a:p>
      </dgm:t>
    </dgm:pt>
    <dgm:pt modelId="{1DB3E107-C74C-4EDE-A8FF-D2E0A7616D60}" type="parTrans" cxnId="{31540EFF-A28F-4C15-B333-A1A15B051C89}">
      <dgm:prSet/>
      <dgm:spPr/>
      <dgm:t>
        <a:bodyPr/>
        <a:lstStyle/>
        <a:p>
          <a:endParaRPr lang="en-US"/>
        </a:p>
      </dgm:t>
    </dgm:pt>
    <dgm:pt modelId="{423DEEEC-4DF0-4820-9544-69B96805A580}" type="sibTrans" cxnId="{31540EFF-A28F-4C15-B333-A1A15B051C89}">
      <dgm:prSet/>
      <dgm:spPr/>
      <dgm:t>
        <a:bodyPr/>
        <a:lstStyle/>
        <a:p>
          <a:endParaRPr lang="en-US"/>
        </a:p>
      </dgm:t>
    </dgm:pt>
    <dgm:pt modelId="{B8545254-2B00-4A78-B056-1EAFFCD8B143}">
      <dgm:prSet/>
      <dgm:spPr/>
      <dgm:t>
        <a:bodyPr/>
        <a:lstStyle/>
        <a:p>
          <a:pPr>
            <a:lnSpc>
              <a:spcPct val="100000"/>
            </a:lnSpc>
          </a:pPr>
          <a:r>
            <a:rPr lang="en-GB" dirty="0"/>
            <a:t>They accommodate families where children can enjoy their stay by using Micro Kickboard Scooters. Public Bikes are also available for guests to be used at their convenience creating an easy way of transport and healthier by reducing the carbon footprint.</a:t>
          </a:r>
        </a:p>
      </dgm:t>
    </dgm:pt>
    <dgm:pt modelId="{63863DE4-F0CB-47E0-A7DA-550F809551EF}" type="parTrans" cxnId="{FE42CAB1-CBD8-4C22-8299-5B9C80DAD1BB}">
      <dgm:prSet/>
      <dgm:spPr/>
      <dgm:t>
        <a:bodyPr/>
        <a:lstStyle/>
        <a:p>
          <a:endParaRPr lang="en-US"/>
        </a:p>
      </dgm:t>
    </dgm:pt>
    <dgm:pt modelId="{403B6B19-1284-41D2-B2E4-3F25BEFB56FF}" type="sibTrans" cxnId="{FE42CAB1-CBD8-4C22-8299-5B9C80DAD1BB}">
      <dgm:prSet/>
      <dgm:spPr/>
      <dgm:t>
        <a:bodyPr/>
        <a:lstStyle/>
        <a:p>
          <a:endParaRPr lang="en-US"/>
        </a:p>
      </dgm:t>
    </dgm:pt>
    <dgm:pt modelId="{4C1E5B6A-A906-4FF3-8211-248B7F8D551A}">
      <dgm:prSet/>
      <dgm:spPr/>
      <dgm:t>
        <a:bodyPr/>
        <a:lstStyle/>
        <a:p>
          <a:pPr>
            <a:lnSpc>
              <a:spcPct val="100000"/>
            </a:lnSpc>
          </a:pPr>
          <a:r>
            <a:rPr lang="en-GB" dirty="0"/>
            <a:t>The brand is a pet-friendly environment, keeping the pets with their families making it more stress-free.</a:t>
          </a:r>
          <a:endParaRPr lang="en-US" dirty="0"/>
        </a:p>
      </dgm:t>
    </dgm:pt>
    <dgm:pt modelId="{CED1CED2-E586-475C-8E64-C90BEADA1893}" type="parTrans" cxnId="{5F99AE95-44D6-4A91-9A7F-5956EDBBE697}">
      <dgm:prSet/>
      <dgm:spPr/>
      <dgm:t>
        <a:bodyPr/>
        <a:lstStyle/>
        <a:p>
          <a:endParaRPr lang="en-US"/>
        </a:p>
      </dgm:t>
    </dgm:pt>
    <dgm:pt modelId="{55020780-6C54-401F-B685-DAB4430D166C}" type="sibTrans" cxnId="{5F99AE95-44D6-4A91-9A7F-5956EDBBE697}">
      <dgm:prSet/>
      <dgm:spPr/>
      <dgm:t>
        <a:bodyPr/>
        <a:lstStyle/>
        <a:p>
          <a:endParaRPr lang="en-US"/>
        </a:p>
      </dgm:t>
    </dgm:pt>
    <dgm:pt modelId="{8D9A82C1-D02B-42AE-8561-A650D0786622}">
      <dgm:prSet phldr="0"/>
      <dgm:spPr/>
      <dgm:t>
        <a:bodyPr/>
        <a:lstStyle/>
        <a:p>
          <a:pPr rtl="0">
            <a:lnSpc>
              <a:spcPct val="100000"/>
            </a:lnSpc>
          </a:pPr>
          <a:r>
            <a:rPr lang="en-GB" dirty="0">
              <a:latin typeface="Arial" panose="020B0604020202020204"/>
            </a:rPr>
            <a:t>Customers can borrow chic accessories for free. "</a:t>
          </a:r>
          <a:r>
            <a:rPr lang="en-GB" dirty="0">
              <a:solidFill>
                <a:srgbClr val="333333"/>
              </a:solidFill>
              <a:latin typeface="Georgia"/>
            </a:rPr>
            <a:t>Kimpton can lend you an accessory to put the finishing touch on your look." (Sweet, 2023)</a:t>
          </a:r>
        </a:p>
      </dgm:t>
    </dgm:pt>
    <dgm:pt modelId="{11AB8398-5FA8-4657-9DF3-79ECC5020E8A}" type="parTrans" cxnId="{0204E59E-665C-4F3B-B9D1-9A10318C5FED}">
      <dgm:prSet/>
      <dgm:spPr/>
    </dgm:pt>
    <dgm:pt modelId="{CC1C58D3-D4C9-4B7F-9396-0B2F59EFFF79}" type="sibTrans" cxnId="{0204E59E-665C-4F3B-B9D1-9A10318C5FED}">
      <dgm:prSet/>
      <dgm:spPr/>
    </dgm:pt>
    <dgm:pt modelId="{57A49DB1-190F-499B-9168-1EFA3DE9F711}" type="pres">
      <dgm:prSet presAssocID="{AB75BC97-5806-443B-99DA-3BE1DBC938DD}" presName="root" presStyleCnt="0">
        <dgm:presLayoutVars>
          <dgm:dir/>
          <dgm:resizeHandles val="exact"/>
        </dgm:presLayoutVars>
      </dgm:prSet>
      <dgm:spPr/>
    </dgm:pt>
    <dgm:pt modelId="{5DEAFF0B-91B6-488B-839A-10DED446DD02}" type="pres">
      <dgm:prSet presAssocID="{976F23EA-344C-4253-9657-25673639C6D4}" presName="compNode" presStyleCnt="0"/>
      <dgm:spPr/>
    </dgm:pt>
    <dgm:pt modelId="{D815613E-BC8F-4386-87AB-E75E155549B9}" type="pres">
      <dgm:prSet presAssocID="{976F23EA-344C-4253-9657-25673639C6D4}" presName="bgRect" presStyleLbl="bgShp" presStyleIdx="0" presStyleCnt="4"/>
      <dgm:spPr/>
    </dgm:pt>
    <dgm:pt modelId="{5A954FEA-8BCC-4FB5-8592-16EB583640AF}" type="pres">
      <dgm:prSet presAssocID="{976F23EA-344C-4253-9657-25673639C6D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seball Hat"/>
        </a:ext>
      </dgm:extLst>
    </dgm:pt>
    <dgm:pt modelId="{C215D663-3A0B-4C37-9BD0-7A49E5AB90E4}" type="pres">
      <dgm:prSet presAssocID="{976F23EA-344C-4253-9657-25673639C6D4}" presName="spaceRect" presStyleCnt="0"/>
      <dgm:spPr/>
    </dgm:pt>
    <dgm:pt modelId="{18B6BD8F-B23E-4F74-BE67-D8E813F2B582}" type="pres">
      <dgm:prSet presAssocID="{976F23EA-344C-4253-9657-25673639C6D4}" presName="parTx" presStyleLbl="revTx" presStyleIdx="0" presStyleCnt="4">
        <dgm:presLayoutVars>
          <dgm:chMax val="0"/>
          <dgm:chPref val="0"/>
        </dgm:presLayoutVars>
      </dgm:prSet>
      <dgm:spPr/>
    </dgm:pt>
    <dgm:pt modelId="{7E3C7063-F03A-4A66-BEC7-ADABD34FED58}" type="pres">
      <dgm:prSet presAssocID="{423DEEEC-4DF0-4820-9544-69B96805A580}" presName="sibTrans" presStyleCnt="0"/>
      <dgm:spPr/>
    </dgm:pt>
    <dgm:pt modelId="{C115A696-C092-4708-828E-C0CF213AA649}" type="pres">
      <dgm:prSet presAssocID="{B8545254-2B00-4A78-B056-1EAFFCD8B143}" presName="compNode" presStyleCnt="0"/>
      <dgm:spPr/>
    </dgm:pt>
    <dgm:pt modelId="{E7D4B0E2-CC4A-4E63-AE1C-B316D538E48A}" type="pres">
      <dgm:prSet presAssocID="{B8545254-2B00-4A78-B056-1EAFFCD8B143}" presName="bgRect" presStyleLbl="bgShp" presStyleIdx="1" presStyleCnt="4"/>
      <dgm:spPr/>
    </dgm:pt>
    <dgm:pt modelId="{47717E8F-F083-4DE3-9C8F-ADA1A6E9BB8D}" type="pres">
      <dgm:prSet presAssocID="{B8545254-2B00-4A78-B056-1EAFFCD8B14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ooter"/>
        </a:ext>
      </dgm:extLst>
    </dgm:pt>
    <dgm:pt modelId="{83EBEC2D-BCE4-45AF-A369-DEBD0EC04031}" type="pres">
      <dgm:prSet presAssocID="{B8545254-2B00-4A78-B056-1EAFFCD8B143}" presName="spaceRect" presStyleCnt="0"/>
      <dgm:spPr/>
    </dgm:pt>
    <dgm:pt modelId="{46D5ABFE-ADFE-4326-9BAD-6CB46E173F9E}" type="pres">
      <dgm:prSet presAssocID="{B8545254-2B00-4A78-B056-1EAFFCD8B143}" presName="parTx" presStyleLbl="revTx" presStyleIdx="1" presStyleCnt="4">
        <dgm:presLayoutVars>
          <dgm:chMax val="0"/>
          <dgm:chPref val="0"/>
        </dgm:presLayoutVars>
      </dgm:prSet>
      <dgm:spPr/>
    </dgm:pt>
    <dgm:pt modelId="{463034EE-4E9C-4D6D-A03F-A07109083106}" type="pres">
      <dgm:prSet presAssocID="{403B6B19-1284-41D2-B2E4-3F25BEFB56FF}" presName="sibTrans" presStyleCnt="0"/>
      <dgm:spPr/>
    </dgm:pt>
    <dgm:pt modelId="{038DFDD6-EF72-4819-B84D-0592B7481B5A}" type="pres">
      <dgm:prSet presAssocID="{8D9A82C1-D02B-42AE-8561-A650D0786622}" presName="compNode" presStyleCnt="0"/>
      <dgm:spPr/>
    </dgm:pt>
    <dgm:pt modelId="{199BE9B8-54BA-4BA7-B5D2-7F6CC5388709}" type="pres">
      <dgm:prSet presAssocID="{8D9A82C1-D02B-42AE-8561-A650D0786622}" presName="bgRect" presStyleLbl="bgShp" presStyleIdx="2" presStyleCnt="4"/>
      <dgm:spPr/>
    </dgm:pt>
    <dgm:pt modelId="{7F82865C-3181-4D34-A95F-705A1FF2B520}" type="pres">
      <dgm:prSet presAssocID="{8D9A82C1-D02B-42AE-8561-A650D0786622}" presName="iconRect" presStyleLbl="node1" presStyleIdx="2" presStyleCnt="4"/>
      <dgm:spPr/>
    </dgm:pt>
    <dgm:pt modelId="{E7F9EBE9-B8AB-44DE-8919-1FA23D339B48}" type="pres">
      <dgm:prSet presAssocID="{8D9A82C1-D02B-42AE-8561-A650D0786622}" presName="spaceRect" presStyleCnt="0"/>
      <dgm:spPr/>
    </dgm:pt>
    <dgm:pt modelId="{8E9EFCDE-C386-47DA-9083-36DFABCCD9DF}" type="pres">
      <dgm:prSet presAssocID="{8D9A82C1-D02B-42AE-8561-A650D0786622}" presName="parTx" presStyleLbl="revTx" presStyleIdx="2" presStyleCnt="4">
        <dgm:presLayoutVars>
          <dgm:chMax val="0"/>
          <dgm:chPref val="0"/>
        </dgm:presLayoutVars>
      </dgm:prSet>
      <dgm:spPr/>
    </dgm:pt>
    <dgm:pt modelId="{0D5E1887-AF8C-4F5E-9B1F-C635771869F8}" type="pres">
      <dgm:prSet presAssocID="{CC1C58D3-D4C9-4B7F-9396-0B2F59EFFF79}" presName="sibTrans" presStyleCnt="0"/>
      <dgm:spPr/>
    </dgm:pt>
    <dgm:pt modelId="{4F5B09A3-73FA-416F-BD4A-99230072ADE9}" type="pres">
      <dgm:prSet presAssocID="{4C1E5B6A-A906-4FF3-8211-248B7F8D551A}" presName="compNode" presStyleCnt="0"/>
      <dgm:spPr/>
    </dgm:pt>
    <dgm:pt modelId="{4CB9178D-1BCF-4DB9-8296-A3EF8BEBA848}" type="pres">
      <dgm:prSet presAssocID="{4C1E5B6A-A906-4FF3-8211-248B7F8D551A}" presName="bgRect" presStyleLbl="bgShp" presStyleIdx="3" presStyleCnt="4"/>
      <dgm:spPr/>
    </dgm:pt>
    <dgm:pt modelId="{D2ECB4E8-7D8D-4428-B1E0-BAE043EE1D1E}" type="pres">
      <dgm:prSet presAssocID="{4C1E5B6A-A906-4FF3-8211-248B7F8D551A}"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mster"/>
        </a:ext>
      </dgm:extLst>
    </dgm:pt>
    <dgm:pt modelId="{B185F317-201C-43C4-9433-A59683D17D84}" type="pres">
      <dgm:prSet presAssocID="{4C1E5B6A-A906-4FF3-8211-248B7F8D551A}" presName="spaceRect" presStyleCnt="0"/>
      <dgm:spPr/>
    </dgm:pt>
    <dgm:pt modelId="{60B6BA17-E4F4-4413-8B7A-646D1DD6FFE6}" type="pres">
      <dgm:prSet presAssocID="{4C1E5B6A-A906-4FF3-8211-248B7F8D551A}" presName="parTx" presStyleLbl="revTx" presStyleIdx="3" presStyleCnt="4">
        <dgm:presLayoutVars>
          <dgm:chMax val="0"/>
          <dgm:chPref val="0"/>
        </dgm:presLayoutVars>
      </dgm:prSet>
      <dgm:spPr/>
    </dgm:pt>
  </dgm:ptLst>
  <dgm:cxnLst>
    <dgm:cxn modelId="{A94ADA06-00E1-4E2F-916C-1F4AA07D4DBE}" type="presOf" srcId="{8D9A82C1-D02B-42AE-8561-A650D0786622}" destId="{8E9EFCDE-C386-47DA-9083-36DFABCCD9DF}" srcOrd="0" destOrd="0" presId="urn:microsoft.com/office/officeart/2018/2/layout/IconVerticalSolidList"/>
    <dgm:cxn modelId="{23022A0A-28E2-43BF-A3B3-9228D0BFF857}" type="presOf" srcId="{4C1E5B6A-A906-4FF3-8211-248B7F8D551A}" destId="{60B6BA17-E4F4-4413-8B7A-646D1DD6FFE6}" srcOrd="0" destOrd="0" presId="urn:microsoft.com/office/officeart/2018/2/layout/IconVerticalSolidList"/>
    <dgm:cxn modelId="{E2C4578D-459D-4892-B7D4-6A3021385D5B}" type="presOf" srcId="{AB75BC97-5806-443B-99DA-3BE1DBC938DD}" destId="{57A49DB1-190F-499B-9168-1EFA3DE9F711}" srcOrd="0" destOrd="0" presId="urn:microsoft.com/office/officeart/2018/2/layout/IconVerticalSolidList"/>
    <dgm:cxn modelId="{5F99AE95-44D6-4A91-9A7F-5956EDBBE697}" srcId="{AB75BC97-5806-443B-99DA-3BE1DBC938DD}" destId="{4C1E5B6A-A906-4FF3-8211-248B7F8D551A}" srcOrd="3" destOrd="0" parTransId="{CED1CED2-E586-475C-8E64-C90BEADA1893}" sibTransId="{55020780-6C54-401F-B685-DAB4430D166C}"/>
    <dgm:cxn modelId="{0204E59E-665C-4F3B-B9D1-9A10318C5FED}" srcId="{AB75BC97-5806-443B-99DA-3BE1DBC938DD}" destId="{8D9A82C1-D02B-42AE-8561-A650D0786622}" srcOrd="2" destOrd="0" parTransId="{11AB8398-5FA8-4657-9DF3-79ECC5020E8A}" sibTransId="{CC1C58D3-D4C9-4B7F-9396-0B2F59EFFF79}"/>
    <dgm:cxn modelId="{FE42CAB1-CBD8-4C22-8299-5B9C80DAD1BB}" srcId="{AB75BC97-5806-443B-99DA-3BE1DBC938DD}" destId="{B8545254-2B00-4A78-B056-1EAFFCD8B143}" srcOrd="1" destOrd="0" parTransId="{63863DE4-F0CB-47E0-A7DA-550F809551EF}" sibTransId="{403B6B19-1284-41D2-B2E4-3F25BEFB56FF}"/>
    <dgm:cxn modelId="{46DCBCB6-C465-4712-82BF-04692755AFFE}" type="presOf" srcId="{B8545254-2B00-4A78-B056-1EAFFCD8B143}" destId="{46D5ABFE-ADFE-4326-9BAD-6CB46E173F9E}" srcOrd="0" destOrd="0" presId="urn:microsoft.com/office/officeart/2018/2/layout/IconVerticalSolidList"/>
    <dgm:cxn modelId="{351EB1D0-B69B-4B7C-8C24-AC47826E76A1}" type="presOf" srcId="{976F23EA-344C-4253-9657-25673639C6D4}" destId="{18B6BD8F-B23E-4F74-BE67-D8E813F2B582}" srcOrd="0" destOrd="0" presId="urn:microsoft.com/office/officeart/2018/2/layout/IconVerticalSolidList"/>
    <dgm:cxn modelId="{31540EFF-A28F-4C15-B333-A1A15B051C89}" srcId="{AB75BC97-5806-443B-99DA-3BE1DBC938DD}" destId="{976F23EA-344C-4253-9657-25673639C6D4}" srcOrd="0" destOrd="0" parTransId="{1DB3E107-C74C-4EDE-A8FF-D2E0A7616D60}" sibTransId="{423DEEEC-4DF0-4820-9544-69B96805A580}"/>
    <dgm:cxn modelId="{A567376A-CB5C-42FD-9F03-E4AA1FDF5E0C}" type="presParOf" srcId="{57A49DB1-190F-499B-9168-1EFA3DE9F711}" destId="{5DEAFF0B-91B6-488B-839A-10DED446DD02}" srcOrd="0" destOrd="0" presId="urn:microsoft.com/office/officeart/2018/2/layout/IconVerticalSolidList"/>
    <dgm:cxn modelId="{8F6D3AA7-53E7-4906-956C-4B4034C835A7}" type="presParOf" srcId="{5DEAFF0B-91B6-488B-839A-10DED446DD02}" destId="{D815613E-BC8F-4386-87AB-E75E155549B9}" srcOrd="0" destOrd="0" presId="urn:microsoft.com/office/officeart/2018/2/layout/IconVerticalSolidList"/>
    <dgm:cxn modelId="{C0926DDE-9246-41DF-9E01-2C5CE193FE39}" type="presParOf" srcId="{5DEAFF0B-91B6-488B-839A-10DED446DD02}" destId="{5A954FEA-8BCC-4FB5-8592-16EB583640AF}" srcOrd="1" destOrd="0" presId="urn:microsoft.com/office/officeart/2018/2/layout/IconVerticalSolidList"/>
    <dgm:cxn modelId="{CFFD24EB-2E0B-4208-B496-30EA40D114BB}" type="presParOf" srcId="{5DEAFF0B-91B6-488B-839A-10DED446DD02}" destId="{C215D663-3A0B-4C37-9BD0-7A49E5AB90E4}" srcOrd="2" destOrd="0" presId="urn:microsoft.com/office/officeart/2018/2/layout/IconVerticalSolidList"/>
    <dgm:cxn modelId="{C3D23289-1C6E-464F-8E72-18A6DC43963F}" type="presParOf" srcId="{5DEAFF0B-91B6-488B-839A-10DED446DD02}" destId="{18B6BD8F-B23E-4F74-BE67-D8E813F2B582}" srcOrd="3" destOrd="0" presId="urn:microsoft.com/office/officeart/2018/2/layout/IconVerticalSolidList"/>
    <dgm:cxn modelId="{939CEF6E-5D2C-4195-BF1E-B60CA490418F}" type="presParOf" srcId="{57A49DB1-190F-499B-9168-1EFA3DE9F711}" destId="{7E3C7063-F03A-4A66-BEC7-ADABD34FED58}" srcOrd="1" destOrd="0" presId="urn:microsoft.com/office/officeart/2018/2/layout/IconVerticalSolidList"/>
    <dgm:cxn modelId="{5E69B621-3DF9-4BC6-9D5A-715D12E98C67}" type="presParOf" srcId="{57A49DB1-190F-499B-9168-1EFA3DE9F711}" destId="{C115A696-C092-4708-828E-C0CF213AA649}" srcOrd="2" destOrd="0" presId="urn:microsoft.com/office/officeart/2018/2/layout/IconVerticalSolidList"/>
    <dgm:cxn modelId="{6C7649AF-6D7A-4F6E-AD70-02B77523519C}" type="presParOf" srcId="{C115A696-C092-4708-828E-C0CF213AA649}" destId="{E7D4B0E2-CC4A-4E63-AE1C-B316D538E48A}" srcOrd="0" destOrd="0" presId="urn:microsoft.com/office/officeart/2018/2/layout/IconVerticalSolidList"/>
    <dgm:cxn modelId="{A992DA01-7A58-4C93-A902-FFF5E1142EB8}" type="presParOf" srcId="{C115A696-C092-4708-828E-C0CF213AA649}" destId="{47717E8F-F083-4DE3-9C8F-ADA1A6E9BB8D}" srcOrd="1" destOrd="0" presId="urn:microsoft.com/office/officeart/2018/2/layout/IconVerticalSolidList"/>
    <dgm:cxn modelId="{857EE53C-B905-4356-963C-A5D337F853F8}" type="presParOf" srcId="{C115A696-C092-4708-828E-C0CF213AA649}" destId="{83EBEC2D-BCE4-45AF-A369-DEBD0EC04031}" srcOrd="2" destOrd="0" presId="urn:microsoft.com/office/officeart/2018/2/layout/IconVerticalSolidList"/>
    <dgm:cxn modelId="{3014D6EA-F3F0-4F1B-8C7E-E6D2AEB20B9C}" type="presParOf" srcId="{C115A696-C092-4708-828E-C0CF213AA649}" destId="{46D5ABFE-ADFE-4326-9BAD-6CB46E173F9E}" srcOrd="3" destOrd="0" presId="urn:microsoft.com/office/officeart/2018/2/layout/IconVerticalSolidList"/>
    <dgm:cxn modelId="{B52324DD-432A-47E9-A500-945A4EBBDE6A}" type="presParOf" srcId="{57A49DB1-190F-499B-9168-1EFA3DE9F711}" destId="{463034EE-4E9C-4D6D-A03F-A07109083106}" srcOrd="3" destOrd="0" presId="urn:microsoft.com/office/officeart/2018/2/layout/IconVerticalSolidList"/>
    <dgm:cxn modelId="{FAF64555-059A-42AF-9EA5-C6D6D572B95C}" type="presParOf" srcId="{57A49DB1-190F-499B-9168-1EFA3DE9F711}" destId="{038DFDD6-EF72-4819-B84D-0592B7481B5A}" srcOrd="4" destOrd="0" presId="urn:microsoft.com/office/officeart/2018/2/layout/IconVerticalSolidList"/>
    <dgm:cxn modelId="{702F600E-78A8-42F4-B220-1DC99677A726}" type="presParOf" srcId="{038DFDD6-EF72-4819-B84D-0592B7481B5A}" destId="{199BE9B8-54BA-4BA7-B5D2-7F6CC5388709}" srcOrd="0" destOrd="0" presId="urn:microsoft.com/office/officeart/2018/2/layout/IconVerticalSolidList"/>
    <dgm:cxn modelId="{ACF1D9A6-FDFF-432F-BE1E-CC79F6CAE5E4}" type="presParOf" srcId="{038DFDD6-EF72-4819-B84D-0592B7481B5A}" destId="{7F82865C-3181-4D34-A95F-705A1FF2B520}" srcOrd="1" destOrd="0" presId="urn:microsoft.com/office/officeart/2018/2/layout/IconVerticalSolidList"/>
    <dgm:cxn modelId="{8AA1D5C1-66E3-4FBA-AFAB-5B3C7CE30C6F}" type="presParOf" srcId="{038DFDD6-EF72-4819-B84D-0592B7481B5A}" destId="{E7F9EBE9-B8AB-44DE-8919-1FA23D339B48}" srcOrd="2" destOrd="0" presId="urn:microsoft.com/office/officeart/2018/2/layout/IconVerticalSolidList"/>
    <dgm:cxn modelId="{12929AC1-D064-4DF7-824E-71938D23A01A}" type="presParOf" srcId="{038DFDD6-EF72-4819-B84D-0592B7481B5A}" destId="{8E9EFCDE-C386-47DA-9083-36DFABCCD9DF}" srcOrd="3" destOrd="0" presId="urn:microsoft.com/office/officeart/2018/2/layout/IconVerticalSolidList"/>
    <dgm:cxn modelId="{47996109-7026-40BD-9064-06A3D9AB7D41}" type="presParOf" srcId="{57A49DB1-190F-499B-9168-1EFA3DE9F711}" destId="{0D5E1887-AF8C-4F5E-9B1F-C635771869F8}" srcOrd="5" destOrd="0" presId="urn:microsoft.com/office/officeart/2018/2/layout/IconVerticalSolidList"/>
    <dgm:cxn modelId="{8DD2F709-5EA0-46BE-BF21-D828653B3BA0}" type="presParOf" srcId="{57A49DB1-190F-499B-9168-1EFA3DE9F711}" destId="{4F5B09A3-73FA-416F-BD4A-99230072ADE9}" srcOrd="6" destOrd="0" presId="urn:microsoft.com/office/officeart/2018/2/layout/IconVerticalSolidList"/>
    <dgm:cxn modelId="{A0369D14-71AE-4008-B3FF-E5A026F3F744}" type="presParOf" srcId="{4F5B09A3-73FA-416F-BD4A-99230072ADE9}" destId="{4CB9178D-1BCF-4DB9-8296-A3EF8BEBA848}" srcOrd="0" destOrd="0" presId="urn:microsoft.com/office/officeart/2018/2/layout/IconVerticalSolidList"/>
    <dgm:cxn modelId="{18451510-7B30-4C3B-AD85-65B6CEC0BCC1}" type="presParOf" srcId="{4F5B09A3-73FA-416F-BD4A-99230072ADE9}" destId="{D2ECB4E8-7D8D-4428-B1E0-BAE043EE1D1E}" srcOrd="1" destOrd="0" presId="urn:microsoft.com/office/officeart/2018/2/layout/IconVerticalSolidList"/>
    <dgm:cxn modelId="{C797F362-76BA-4990-9747-D19BC7FE0023}" type="presParOf" srcId="{4F5B09A3-73FA-416F-BD4A-99230072ADE9}" destId="{B185F317-201C-43C4-9433-A59683D17D84}" srcOrd="2" destOrd="0" presId="urn:microsoft.com/office/officeart/2018/2/layout/IconVerticalSolidList"/>
    <dgm:cxn modelId="{FF3B9422-4DC8-446B-86A8-E19843716744}" type="presParOf" srcId="{4F5B09A3-73FA-416F-BD4A-99230072ADE9}" destId="{60B6BA17-E4F4-4413-8B7A-646D1DD6FFE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59882D-9C7E-4741-A470-8F108AFD41B6}"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GB"/>
        </a:p>
      </dgm:t>
    </dgm:pt>
    <dgm:pt modelId="{1CC67D2E-A92B-4F1A-A162-830BE5205A05}">
      <dgm:prSet phldrT="[Text]" phldr="0"/>
      <dgm:spPr/>
      <dgm:t>
        <a:bodyPr/>
        <a:lstStyle/>
        <a:p>
          <a:r>
            <a:rPr lang="en-GB" dirty="0">
              <a:latin typeface="Bembo"/>
            </a:rPr>
            <a:t>interest/lifestyle</a:t>
          </a:r>
          <a:endParaRPr lang="en-GB" dirty="0"/>
        </a:p>
      </dgm:t>
    </dgm:pt>
    <dgm:pt modelId="{560C602E-DC7B-4FB8-9BAF-AB546B615286}" type="parTrans" cxnId="{13BC62A8-F23C-41BD-AF96-4A76F39B8027}">
      <dgm:prSet/>
      <dgm:spPr/>
      <dgm:t>
        <a:bodyPr/>
        <a:lstStyle/>
        <a:p>
          <a:endParaRPr lang="en-GB"/>
        </a:p>
      </dgm:t>
    </dgm:pt>
    <dgm:pt modelId="{4F7D17E9-0AD3-47EC-B941-D762A17AF66E}" type="sibTrans" cxnId="{13BC62A8-F23C-41BD-AF96-4A76F39B8027}">
      <dgm:prSet/>
      <dgm:spPr/>
      <dgm:t>
        <a:bodyPr/>
        <a:lstStyle/>
        <a:p>
          <a:endParaRPr lang="en-GB"/>
        </a:p>
      </dgm:t>
    </dgm:pt>
    <dgm:pt modelId="{3D4EDDC3-3010-4289-887A-A5018E8F5E3D}">
      <dgm:prSet phldrT="[Text]" phldr="0"/>
      <dgm:spPr/>
      <dgm:t>
        <a:bodyPr/>
        <a:lstStyle/>
        <a:p>
          <a:r>
            <a:rPr lang="en-GB" dirty="0">
              <a:latin typeface="Bembo"/>
            </a:rPr>
            <a:t>sex/gender</a:t>
          </a:r>
          <a:endParaRPr lang="en-GB" dirty="0"/>
        </a:p>
      </dgm:t>
    </dgm:pt>
    <dgm:pt modelId="{4502F4FB-DF1A-4DC4-BAD3-C5F7C4BAEB2D}" type="parTrans" cxnId="{35F054B7-A325-405F-9647-D403D0AE2D0A}">
      <dgm:prSet/>
      <dgm:spPr/>
      <dgm:t>
        <a:bodyPr/>
        <a:lstStyle/>
        <a:p>
          <a:endParaRPr lang="en-GB"/>
        </a:p>
      </dgm:t>
    </dgm:pt>
    <dgm:pt modelId="{E6B0439C-BC70-422A-897F-97DBA8E9A51C}" type="sibTrans" cxnId="{35F054B7-A325-405F-9647-D403D0AE2D0A}">
      <dgm:prSet/>
      <dgm:spPr/>
      <dgm:t>
        <a:bodyPr/>
        <a:lstStyle/>
        <a:p>
          <a:endParaRPr lang="en-GB"/>
        </a:p>
      </dgm:t>
    </dgm:pt>
    <dgm:pt modelId="{838B20EC-E654-45DB-A458-683F2684E960}">
      <dgm:prSet phldrT="[Text]" phldr="0"/>
      <dgm:spPr/>
      <dgm:t>
        <a:bodyPr/>
        <a:lstStyle/>
        <a:p>
          <a:r>
            <a:rPr lang="en-GB" dirty="0">
              <a:latin typeface="Bembo"/>
            </a:rPr>
            <a:t>geographic/location</a:t>
          </a:r>
          <a:endParaRPr lang="en-GB" dirty="0"/>
        </a:p>
      </dgm:t>
    </dgm:pt>
    <dgm:pt modelId="{3D90C094-458B-420F-B209-01538E19C1E9}" type="parTrans" cxnId="{EBCAC340-BD00-4067-9393-66CF6D79F48E}">
      <dgm:prSet/>
      <dgm:spPr/>
      <dgm:t>
        <a:bodyPr/>
        <a:lstStyle/>
        <a:p>
          <a:endParaRPr lang="en-GB"/>
        </a:p>
      </dgm:t>
    </dgm:pt>
    <dgm:pt modelId="{E1A56364-6455-417F-B501-01E8C5285457}" type="sibTrans" cxnId="{EBCAC340-BD00-4067-9393-66CF6D79F48E}">
      <dgm:prSet/>
      <dgm:spPr/>
      <dgm:t>
        <a:bodyPr/>
        <a:lstStyle/>
        <a:p>
          <a:endParaRPr lang="en-GB"/>
        </a:p>
      </dgm:t>
    </dgm:pt>
    <dgm:pt modelId="{3D827ABD-70BD-4436-A2AF-4548FF5D1475}">
      <dgm:prSet phldrT="[Text]" phldr="0"/>
      <dgm:spPr/>
      <dgm:t>
        <a:bodyPr/>
        <a:lstStyle/>
        <a:p>
          <a:r>
            <a:rPr lang="en-GB" dirty="0">
              <a:latin typeface="Bembo"/>
            </a:rPr>
            <a:t>income</a:t>
          </a:r>
          <a:endParaRPr lang="en-GB" dirty="0"/>
        </a:p>
      </dgm:t>
    </dgm:pt>
    <dgm:pt modelId="{59EF08A0-BD30-4A22-8616-9587AD9A66A9}" type="parTrans" cxnId="{EFCC8D4B-D914-4ABD-A4CC-5C855E710868}">
      <dgm:prSet/>
      <dgm:spPr/>
      <dgm:t>
        <a:bodyPr/>
        <a:lstStyle/>
        <a:p>
          <a:endParaRPr lang="en-GB"/>
        </a:p>
      </dgm:t>
    </dgm:pt>
    <dgm:pt modelId="{29BDAFE0-71ED-46E6-A07B-E5477063FF61}" type="sibTrans" cxnId="{EFCC8D4B-D914-4ABD-A4CC-5C855E710868}">
      <dgm:prSet/>
      <dgm:spPr/>
      <dgm:t>
        <a:bodyPr/>
        <a:lstStyle/>
        <a:p>
          <a:endParaRPr lang="en-GB"/>
        </a:p>
      </dgm:t>
    </dgm:pt>
    <dgm:pt modelId="{0EEA0373-E21F-4AA2-B389-810B4C382E22}">
      <dgm:prSet phldrT="[Text]" phldr="0"/>
      <dgm:spPr/>
      <dgm:t>
        <a:bodyPr/>
        <a:lstStyle/>
        <a:p>
          <a:r>
            <a:rPr lang="en-GB" dirty="0">
              <a:latin typeface="Bembo"/>
            </a:rPr>
            <a:t>age</a:t>
          </a:r>
          <a:endParaRPr lang="en-GB" dirty="0"/>
        </a:p>
      </dgm:t>
    </dgm:pt>
    <dgm:pt modelId="{C1208F27-E53B-49F4-B910-93DD28BBC339}" type="parTrans" cxnId="{5FCE7A65-DEC6-4F62-AE7F-3BB6DD54FDAC}">
      <dgm:prSet/>
      <dgm:spPr/>
      <dgm:t>
        <a:bodyPr/>
        <a:lstStyle/>
        <a:p>
          <a:endParaRPr lang="en-GB"/>
        </a:p>
      </dgm:t>
    </dgm:pt>
    <dgm:pt modelId="{6D96DD21-AB95-4961-9082-AE08C321B646}" type="sibTrans" cxnId="{5FCE7A65-DEC6-4F62-AE7F-3BB6DD54FDAC}">
      <dgm:prSet/>
      <dgm:spPr/>
      <dgm:t>
        <a:bodyPr/>
        <a:lstStyle/>
        <a:p>
          <a:endParaRPr lang="en-GB"/>
        </a:p>
      </dgm:t>
    </dgm:pt>
    <dgm:pt modelId="{582343BC-F2B5-4B06-9257-951D525DCAE6}" type="pres">
      <dgm:prSet presAssocID="{7459882D-9C7E-4741-A470-8F108AFD41B6}" presName="outerComposite" presStyleCnt="0">
        <dgm:presLayoutVars>
          <dgm:chMax val="5"/>
          <dgm:dir/>
          <dgm:resizeHandles val="exact"/>
        </dgm:presLayoutVars>
      </dgm:prSet>
      <dgm:spPr/>
    </dgm:pt>
    <dgm:pt modelId="{ACC70644-05FA-4FA4-94EF-0865C72E4BE3}" type="pres">
      <dgm:prSet presAssocID="{7459882D-9C7E-4741-A470-8F108AFD41B6}" presName="dummyMaxCanvas" presStyleCnt="0">
        <dgm:presLayoutVars/>
      </dgm:prSet>
      <dgm:spPr/>
    </dgm:pt>
    <dgm:pt modelId="{09C7FA63-E16C-4139-ACA9-482E57286069}" type="pres">
      <dgm:prSet presAssocID="{7459882D-9C7E-4741-A470-8F108AFD41B6}" presName="FiveNodes_1" presStyleLbl="node1" presStyleIdx="0" presStyleCnt="5">
        <dgm:presLayoutVars>
          <dgm:bulletEnabled val="1"/>
        </dgm:presLayoutVars>
      </dgm:prSet>
      <dgm:spPr/>
    </dgm:pt>
    <dgm:pt modelId="{68E50000-D254-43F7-8798-6BA42D8F361A}" type="pres">
      <dgm:prSet presAssocID="{7459882D-9C7E-4741-A470-8F108AFD41B6}" presName="FiveNodes_2" presStyleLbl="node1" presStyleIdx="1" presStyleCnt="5">
        <dgm:presLayoutVars>
          <dgm:bulletEnabled val="1"/>
        </dgm:presLayoutVars>
      </dgm:prSet>
      <dgm:spPr/>
    </dgm:pt>
    <dgm:pt modelId="{ED007F01-9293-45E8-883A-F8C6248122C3}" type="pres">
      <dgm:prSet presAssocID="{7459882D-9C7E-4741-A470-8F108AFD41B6}" presName="FiveNodes_3" presStyleLbl="node1" presStyleIdx="2" presStyleCnt="5">
        <dgm:presLayoutVars>
          <dgm:bulletEnabled val="1"/>
        </dgm:presLayoutVars>
      </dgm:prSet>
      <dgm:spPr/>
    </dgm:pt>
    <dgm:pt modelId="{11FE8CF7-5AD3-4451-AAB2-8BBF9314597B}" type="pres">
      <dgm:prSet presAssocID="{7459882D-9C7E-4741-A470-8F108AFD41B6}" presName="FiveNodes_4" presStyleLbl="node1" presStyleIdx="3" presStyleCnt="5">
        <dgm:presLayoutVars>
          <dgm:bulletEnabled val="1"/>
        </dgm:presLayoutVars>
      </dgm:prSet>
      <dgm:spPr/>
    </dgm:pt>
    <dgm:pt modelId="{53A19FB8-0ECF-473A-AD7B-D6BA5D345F9D}" type="pres">
      <dgm:prSet presAssocID="{7459882D-9C7E-4741-A470-8F108AFD41B6}" presName="FiveNodes_5" presStyleLbl="node1" presStyleIdx="4" presStyleCnt="5">
        <dgm:presLayoutVars>
          <dgm:bulletEnabled val="1"/>
        </dgm:presLayoutVars>
      </dgm:prSet>
      <dgm:spPr/>
    </dgm:pt>
    <dgm:pt modelId="{B2A926EF-42D1-482C-B311-824AD82C91C2}" type="pres">
      <dgm:prSet presAssocID="{7459882D-9C7E-4741-A470-8F108AFD41B6}" presName="FiveConn_1-2" presStyleLbl="fgAccFollowNode1" presStyleIdx="0" presStyleCnt="4">
        <dgm:presLayoutVars>
          <dgm:bulletEnabled val="1"/>
        </dgm:presLayoutVars>
      </dgm:prSet>
      <dgm:spPr/>
    </dgm:pt>
    <dgm:pt modelId="{27287F7B-F0BE-4745-BF94-D29FB858B937}" type="pres">
      <dgm:prSet presAssocID="{7459882D-9C7E-4741-A470-8F108AFD41B6}" presName="FiveConn_2-3" presStyleLbl="fgAccFollowNode1" presStyleIdx="1" presStyleCnt="4">
        <dgm:presLayoutVars>
          <dgm:bulletEnabled val="1"/>
        </dgm:presLayoutVars>
      </dgm:prSet>
      <dgm:spPr/>
    </dgm:pt>
    <dgm:pt modelId="{3A723CEB-A6CD-4947-AB5A-0F3AA08548EB}" type="pres">
      <dgm:prSet presAssocID="{7459882D-9C7E-4741-A470-8F108AFD41B6}" presName="FiveConn_3-4" presStyleLbl="fgAccFollowNode1" presStyleIdx="2" presStyleCnt="4">
        <dgm:presLayoutVars>
          <dgm:bulletEnabled val="1"/>
        </dgm:presLayoutVars>
      </dgm:prSet>
      <dgm:spPr/>
    </dgm:pt>
    <dgm:pt modelId="{5CEB9DBD-EB3A-4290-ADFD-8C5C05BF8144}" type="pres">
      <dgm:prSet presAssocID="{7459882D-9C7E-4741-A470-8F108AFD41B6}" presName="FiveConn_4-5" presStyleLbl="fgAccFollowNode1" presStyleIdx="3" presStyleCnt="4">
        <dgm:presLayoutVars>
          <dgm:bulletEnabled val="1"/>
        </dgm:presLayoutVars>
      </dgm:prSet>
      <dgm:spPr/>
    </dgm:pt>
    <dgm:pt modelId="{0B49A9CF-0A02-4FE0-AED0-67530230B28F}" type="pres">
      <dgm:prSet presAssocID="{7459882D-9C7E-4741-A470-8F108AFD41B6}" presName="FiveNodes_1_text" presStyleLbl="node1" presStyleIdx="4" presStyleCnt="5">
        <dgm:presLayoutVars>
          <dgm:bulletEnabled val="1"/>
        </dgm:presLayoutVars>
      </dgm:prSet>
      <dgm:spPr/>
    </dgm:pt>
    <dgm:pt modelId="{51330115-369E-489F-A737-655917832F03}" type="pres">
      <dgm:prSet presAssocID="{7459882D-9C7E-4741-A470-8F108AFD41B6}" presName="FiveNodes_2_text" presStyleLbl="node1" presStyleIdx="4" presStyleCnt="5">
        <dgm:presLayoutVars>
          <dgm:bulletEnabled val="1"/>
        </dgm:presLayoutVars>
      </dgm:prSet>
      <dgm:spPr/>
    </dgm:pt>
    <dgm:pt modelId="{0ED06873-E350-4F1A-B387-6DE4204A527F}" type="pres">
      <dgm:prSet presAssocID="{7459882D-9C7E-4741-A470-8F108AFD41B6}" presName="FiveNodes_3_text" presStyleLbl="node1" presStyleIdx="4" presStyleCnt="5">
        <dgm:presLayoutVars>
          <dgm:bulletEnabled val="1"/>
        </dgm:presLayoutVars>
      </dgm:prSet>
      <dgm:spPr/>
    </dgm:pt>
    <dgm:pt modelId="{50318843-B7AC-47E4-8FF1-40C9882CC4B2}" type="pres">
      <dgm:prSet presAssocID="{7459882D-9C7E-4741-A470-8F108AFD41B6}" presName="FiveNodes_4_text" presStyleLbl="node1" presStyleIdx="4" presStyleCnt="5">
        <dgm:presLayoutVars>
          <dgm:bulletEnabled val="1"/>
        </dgm:presLayoutVars>
      </dgm:prSet>
      <dgm:spPr/>
    </dgm:pt>
    <dgm:pt modelId="{E0CB6BC5-79EA-411B-8D6F-3453B610BD01}" type="pres">
      <dgm:prSet presAssocID="{7459882D-9C7E-4741-A470-8F108AFD41B6}" presName="FiveNodes_5_text" presStyleLbl="node1" presStyleIdx="4" presStyleCnt="5">
        <dgm:presLayoutVars>
          <dgm:bulletEnabled val="1"/>
        </dgm:presLayoutVars>
      </dgm:prSet>
      <dgm:spPr/>
    </dgm:pt>
  </dgm:ptLst>
  <dgm:cxnLst>
    <dgm:cxn modelId="{68E6D309-16BB-4B8E-BBD1-8E8664A46550}" type="presOf" srcId="{E6B0439C-BC70-422A-897F-97DBA8E9A51C}" destId="{27287F7B-F0BE-4745-BF94-D29FB858B937}" srcOrd="0" destOrd="0" presId="urn:microsoft.com/office/officeart/2005/8/layout/vProcess5"/>
    <dgm:cxn modelId="{5661190C-8792-4C18-9EE6-B01B643470DE}" type="presOf" srcId="{29BDAFE0-71ED-46E6-A07B-E5477063FF61}" destId="{5CEB9DBD-EB3A-4290-ADFD-8C5C05BF8144}" srcOrd="0" destOrd="0" presId="urn:microsoft.com/office/officeart/2005/8/layout/vProcess5"/>
    <dgm:cxn modelId="{FD410C25-3E7F-4EB1-A6FA-65ECD19C9A5A}" type="presOf" srcId="{7459882D-9C7E-4741-A470-8F108AFD41B6}" destId="{582343BC-F2B5-4B06-9257-951D525DCAE6}" srcOrd="0" destOrd="0" presId="urn:microsoft.com/office/officeart/2005/8/layout/vProcess5"/>
    <dgm:cxn modelId="{32B77638-993E-4D07-A241-8847B158BD20}" type="presOf" srcId="{1CC67D2E-A92B-4F1A-A162-830BE5205A05}" destId="{0B49A9CF-0A02-4FE0-AED0-67530230B28F}" srcOrd="1" destOrd="0" presId="urn:microsoft.com/office/officeart/2005/8/layout/vProcess5"/>
    <dgm:cxn modelId="{EBCAC340-BD00-4067-9393-66CF6D79F48E}" srcId="{7459882D-9C7E-4741-A470-8F108AFD41B6}" destId="{838B20EC-E654-45DB-A458-683F2684E960}" srcOrd="2" destOrd="0" parTransId="{3D90C094-458B-420F-B209-01538E19C1E9}" sibTransId="{E1A56364-6455-417F-B501-01E8C5285457}"/>
    <dgm:cxn modelId="{CF938441-FC01-4EE6-A2B7-EFEF709CB0D6}" type="presOf" srcId="{3D4EDDC3-3010-4289-887A-A5018E8F5E3D}" destId="{68E50000-D254-43F7-8798-6BA42D8F361A}" srcOrd="0" destOrd="0" presId="urn:microsoft.com/office/officeart/2005/8/layout/vProcess5"/>
    <dgm:cxn modelId="{5FCE7A65-DEC6-4F62-AE7F-3BB6DD54FDAC}" srcId="{7459882D-9C7E-4741-A470-8F108AFD41B6}" destId="{0EEA0373-E21F-4AA2-B389-810B4C382E22}" srcOrd="4" destOrd="0" parTransId="{C1208F27-E53B-49F4-B910-93DD28BBC339}" sibTransId="{6D96DD21-AB95-4961-9082-AE08C321B646}"/>
    <dgm:cxn modelId="{31AB7C46-1D55-4AEF-B9D4-672D694E917A}" type="presOf" srcId="{838B20EC-E654-45DB-A458-683F2684E960}" destId="{ED007F01-9293-45E8-883A-F8C6248122C3}" srcOrd="0" destOrd="0" presId="urn:microsoft.com/office/officeart/2005/8/layout/vProcess5"/>
    <dgm:cxn modelId="{D86D276A-CFAC-4C79-A59A-74A772C39539}" type="presOf" srcId="{3D827ABD-70BD-4436-A2AF-4548FF5D1475}" destId="{50318843-B7AC-47E4-8FF1-40C9882CC4B2}" srcOrd="1" destOrd="0" presId="urn:microsoft.com/office/officeart/2005/8/layout/vProcess5"/>
    <dgm:cxn modelId="{EFCC8D4B-D914-4ABD-A4CC-5C855E710868}" srcId="{7459882D-9C7E-4741-A470-8F108AFD41B6}" destId="{3D827ABD-70BD-4436-A2AF-4548FF5D1475}" srcOrd="3" destOrd="0" parTransId="{59EF08A0-BD30-4A22-8616-9587AD9A66A9}" sibTransId="{29BDAFE0-71ED-46E6-A07B-E5477063FF61}"/>
    <dgm:cxn modelId="{B66A0679-0BB1-4D05-9509-F943F6FCBA65}" type="presOf" srcId="{1CC67D2E-A92B-4F1A-A162-830BE5205A05}" destId="{09C7FA63-E16C-4139-ACA9-482E57286069}" srcOrd="0" destOrd="0" presId="urn:microsoft.com/office/officeart/2005/8/layout/vProcess5"/>
    <dgm:cxn modelId="{96C7D693-38D0-47E6-B08B-A6C3050203CD}" type="presOf" srcId="{4F7D17E9-0AD3-47EC-B941-D762A17AF66E}" destId="{B2A926EF-42D1-482C-B311-824AD82C91C2}" srcOrd="0" destOrd="0" presId="urn:microsoft.com/office/officeart/2005/8/layout/vProcess5"/>
    <dgm:cxn modelId="{13BC62A8-F23C-41BD-AF96-4A76F39B8027}" srcId="{7459882D-9C7E-4741-A470-8F108AFD41B6}" destId="{1CC67D2E-A92B-4F1A-A162-830BE5205A05}" srcOrd="0" destOrd="0" parTransId="{560C602E-DC7B-4FB8-9BAF-AB546B615286}" sibTransId="{4F7D17E9-0AD3-47EC-B941-D762A17AF66E}"/>
    <dgm:cxn modelId="{F56607AD-0FC2-4FD3-A41F-C484D2584970}" type="presOf" srcId="{3D4EDDC3-3010-4289-887A-A5018E8F5E3D}" destId="{51330115-369E-489F-A737-655917832F03}" srcOrd="1" destOrd="0" presId="urn:microsoft.com/office/officeart/2005/8/layout/vProcess5"/>
    <dgm:cxn modelId="{41D208B3-940F-4510-8DE2-14E8B0877582}" type="presOf" srcId="{0EEA0373-E21F-4AA2-B389-810B4C382E22}" destId="{E0CB6BC5-79EA-411B-8D6F-3453B610BD01}" srcOrd="1" destOrd="0" presId="urn:microsoft.com/office/officeart/2005/8/layout/vProcess5"/>
    <dgm:cxn modelId="{35F054B7-A325-405F-9647-D403D0AE2D0A}" srcId="{7459882D-9C7E-4741-A470-8F108AFD41B6}" destId="{3D4EDDC3-3010-4289-887A-A5018E8F5E3D}" srcOrd="1" destOrd="0" parTransId="{4502F4FB-DF1A-4DC4-BAD3-C5F7C4BAEB2D}" sibTransId="{E6B0439C-BC70-422A-897F-97DBA8E9A51C}"/>
    <dgm:cxn modelId="{2C6D24C7-4C0D-476D-8CE1-EE538D048C47}" type="presOf" srcId="{0EEA0373-E21F-4AA2-B389-810B4C382E22}" destId="{53A19FB8-0ECF-473A-AD7B-D6BA5D345F9D}" srcOrd="0" destOrd="0" presId="urn:microsoft.com/office/officeart/2005/8/layout/vProcess5"/>
    <dgm:cxn modelId="{6237E1C7-84A9-4171-B574-7D0DE900EBA4}" type="presOf" srcId="{838B20EC-E654-45DB-A458-683F2684E960}" destId="{0ED06873-E350-4F1A-B387-6DE4204A527F}" srcOrd="1" destOrd="0" presId="urn:microsoft.com/office/officeart/2005/8/layout/vProcess5"/>
    <dgm:cxn modelId="{347E05DB-96AF-40F4-A17D-314DA438ACB1}" type="presOf" srcId="{3D827ABD-70BD-4436-A2AF-4548FF5D1475}" destId="{11FE8CF7-5AD3-4451-AAB2-8BBF9314597B}" srcOrd="0" destOrd="0" presId="urn:microsoft.com/office/officeart/2005/8/layout/vProcess5"/>
    <dgm:cxn modelId="{B4338FEA-DAAE-4B96-86E6-204A7D044E09}" type="presOf" srcId="{E1A56364-6455-417F-B501-01E8C5285457}" destId="{3A723CEB-A6CD-4947-AB5A-0F3AA08548EB}" srcOrd="0" destOrd="0" presId="urn:microsoft.com/office/officeart/2005/8/layout/vProcess5"/>
    <dgm:cxn modelId="{928F4166-08E3-405C-A7FE-662D85332830}" type="presParOf" srcId="{582343BC-F2B5-4B06-9257-951D525DCAE6}" destId="{ACC70644-05FA-4FA4-94EF-0865C72E4BE3}" srcOrd="0" destOrd="0" presId="urn:microsoft.com/office/officeart/2005/8/layout/vProcess5"/>
    <dgm:cxn modelId="{A1A7EA6E-971D-48A3-9EA6-5BB8CF023A3E}" type="presParOf" srcId="{582343BC-F2B5-4B06-9257-951D525DCAE6}" destId="{09C7FA63-E16C-4139-ACA9-482E57286069}" srcOrd="1" destOrd="0" presId="urn:microsoft.com/office/officeart/2005/8/layout/vProcess5"/>
    <dgm:cxn modelId="{FA4233D5-F299-42AA-A907-83BE743BCDA1}" type="presParOf" srcId="{582343BC-F2B5-4B06-9257-951D525DCAE6}" destId="{68E50000-D254-43F7-8798-6BA42D8F361A}" srcOrd="2" destOrd="0" presId="urn:microsoft.com/office/officeart/2005/8/layout/vProcess5"/>
    <dgm:cxn modelId="{45E97E01-7CE3-4F38-A777-E07657B698E5}" type="presParOf" srcId="{582343BC-F2B5-4B06-9257-951D525DCAE6}" destId="{ED007F01-9293-45E8-883A-F8C6248122C3}" srcOrd="3" destOrd="0" presId="urn:microsoft.com/office/officeart/2005/8/layout/vProcess5"/>
    <dgm:cxn modelId="{730EB8BC-F4CA-493B-B56C-211110FEA46B}" type="presParOf" srcId="{582343BC-F2B5-4B06-9257-951D525DCAE6}" destId="{11FE8CF7-5AD3-4451-AAB2-8BBF9314597B}" srcOrd="4" destOrd="0" presId="urn:microsoft.com/office/officeart/2005/8/layout/vProcess5"/>
    <dgm:cxn modelId="{18FB2B74-33D2-4573-A0BF-935DA7ABE848}" type="presParOf" srcId="{582343BC-F2B5-4B06-9257-951D525DCAE6}" destId="{53A19FB8-0ECF-473A-AD7B-D6BA5D345F9D}" srcOrd="5" destOrd="0" presId="urn:microsoft.com/office/officeart/2005/8/layout/vProcess5"/>
    <dgm:cxn modelId="{884C4540-6CAD-42A6-A260-86430B42BB0F}" type="presParOf" srcId="{582343BC-F2B5-4B06-9257-951D525DCAE6}" destId="{B2A926EF-42D1-482C-B311-824AD82C91C2}" srcOrd="6" destOrd="0" presId="urn:microsoft.com/office/officeart/2005/8/layout/vProcess5"/>
    <dgm:cxn modelId="{BA5C2059-5996-4D3A-8D20-FC50661B7792}" type="presParOf" srcId="{582343BC-F2B5-4B06-9257-951D525DCAE6}" destId="{27287F7B-F0BE-4745-BF94-D29FB858B937}" srcOrd="7" destOrd="0" presId="urn:microsoft.com/office/officeart/2005/8/layout/vProcess5"/>
    <dgm:cxn modelId="{A0773348-419F-4F76-BA80-DD6F0F572E71}" type="presParOf" srcId="{582343BC-F2B5-4B06-9257-951D525DCAE6}" destId="{3A723CEB-A6CD-4947-AB5A-0F3AA08548EB}" srcOrd="8" destOrd="0" presId="urn:microsoft.com/office/officeart/2005/8/layout/vProcess5"/>
    <dgm:cxn modelId="{C29F5DD0-4367-4E1C-BC8D-3BD029A1B459}" type="presParOf" srcId="{582343BC-F2B5-4B06-9257-951D525DCAE6}" destId="{5CEB9DBD-EB3A-4290-ADFD-8C5C05BF8144}" srcOrd="9" destOrd="0" presId="urn:microsoft.com/office/officeart/2005/8/layout/vProcess5"/>
    <dgm:cxn modelId="{5085FFA0-C7D7-4529-A863-0A0ECD7CE167}" type="presParOf" srcId="{582343BC-F2B5-4B06-9257-951D525DCAE6}" destId="{0B49A9CF-0A02-4FE0-AED0-67530230B28F}" srcOrd="10" destOrd="0" presId="urn:microsoft.com/office/officeart/2005/8/layout/vProcess5"/>
    <dgm:cxn modelId="{165DD443-342A-498C-8125-0AF63F2A90F4}" type="presParOf" srcId="{582343BC-F2B5-4B06-9257-951D525DCAE6}" destId="{51330115-369E-489F-A737-655917832F03}" srcOrd="11" destOrd="0" presId="urn:microsoft.com/office/officeart/2005/8/layout/vProcess5"/>
    <dgm:cxn modelId="{0A0AD45C-7AB6-492C-9374-93B386062221}" type="presParOf" srcId="{582343BC-F2B5-4B06-9257-951D525DCAE6}" destId="{0ED06873-E350-4F1A-B387-6DE4204A527F}" srcOrd="12" destOrd="0" presId="urn:microsoft.com/office/officeart/2005/8/layout/vProcess5"/>
    <dgm:cxn modelId="{D04FA60D-C13C-470D-B8B2-15B0FBBD6F67}" type="presParOf" srcId="{582343BC-F2B5-4B06-9257-951D525DCAE6}" destId="{50318843-B7AC-47E4-8FF1-40C9882CC4B2}" srcOrd="13" destOrd="0" presId="urn:microsoft.com/office/officeart/2005/8/layout/vProcess5"/>
    <dgm:cxn modelId="{C8D7060B-FB61-470E-9134-FC13952E58B2}" type="presParOf" srcId="{582343BC-F2B5-4B06-9257-951D525DCAE6}" destId="{E0CB6BC5-79EA-411B-8D6F-3453B610BD01}"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15613E-BC8F-4386-87AB-E75E155549B9}">
      <dsp:nvSpPr>
        <dsp:cNvPr id="0" name=""/>
        <dsp:cNvSpPr/>
      </dsp:nvSpPr>
      <dsp:spPr>
        <a:xfrm>
          <a:off x="0" y="3609"/>
          <a:ext cx="7959560" cy="6893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954FEA-8BCC-4FB5-8592-16EB583640AF}">
      <dsp:nvSpPr>
        <dsp:cNvPr id="0" name=""/>
        <dsp:cNvSpPr/>
      </dsp:nvSpPr>
      <dsp:spPr>
        <a:xfrm>
          <a:off x="208524" y="158710"/>
          <a:ext cx="379505" cy="3791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B6BD8F-B23E-4F74-BE67-D8E813F2B582}">
      <dsp:nvSpPr>
        <dsp:cNvPr id="0" name=""/>
        <dsp:cNvSpPr/>
      </dsp:nvSpPr>
      <dsp:spPr>
        <a:xfrm>
          <a:off x="796553" y="3609"/>
          <a:ext cx="7079581" cy="840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14" tIns="88914" rIns="88914" bIns="88914" numCol="1" spcCol="1270" anchor="ctr" anchorCtr="0">
          <a:noAutofit/>
        </a:bodyPr>
        <a:lstStyle/>
        <a:p>
          <a:pPr marL="0" lvl="0" indent="0" algn="l" defTabSz="622300">
            <a:lnSpc>
              <a:spcPct val="100000"/>
            </a:lnSpc>
            <a:spcBef>
              <a:spcPct val="0"/>
            </a:spcBef>
            <a:spcAft>
              <a:spcPct val="35000"/>
            </a:spcAft>
            <a:buNone/>
          </a:pPr>
          <a:r>
            <a:rPr lang="en-GB" sz="1400" kern="1200" dirty="0"/>
            <a:t>The brand offers a variety of services available to everyone. </a:t>
          </a:r>
          <a:endParaRPr lang="en-US" sz="1400" kern="1200" dirty="0"/>
        </a:p>
      </dsp:txBody>
      <dsp:txXfrm>
        <a:off x="796553" y="3609"/>
        <a:ext cx="7079581" cy="840128"/>
      </dsp:txXfrm>
    </dsp:sp>
    <dsp:sp modelId="{E7D4B0E2-CC4A-4E63-AE1C-B316D538E48A}">
      <dsp:nvSpPr>
        <dsp:cNvPr id="0" name=""/>
        <dsp:cNvSpPr/>
      </dsp:nvSpPr>
      <dsp:spPr>
        <a:xfrm>
          <a:off x="0" y="1053769"/>
          <a:ext cx="7959560" cy="6893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717E8F-F083-4DE3-9C8F-ADA1A6E9BB8D}">
      <dsp:nvSpPr>
        <dsp:cNvPr id="0" name=""/>
        <dsp:cNvSpPr/>
      </dsp:nvSpPr>
      <dsp:spPr>
        <a:xfrm>
          <a:off x="208524" y="1208870"/>
          <a:ext cx="379505" cy="3791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D5ABFE-ADFE-4326-9BAD-6CB46E173F9E}">
      <dsp:nvSpPr>
        <dsp:cNvPr id="0" name=""/>
        <dsp:cNvSpPr/>
      </dsp:nvSpPr>
      <dsp:spPr>
        <a:xfrm>
          <a:off x="796553" y="1053769"/>
          <a:ext cx="7079581" cy="840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14" tIns="88914" rIns="88914" bIns="88914" numCol="1" spcCol="1270" anchor="ctr" anchorCtr="0">
          <a:noAutofit/>
        </a:bodyPr>
        <a:lstStyle/>
        <a:p>
          <a:pPr marL="0" lvl="0" indent="0" algn="l" defTabSz="622300">
            <a:lnSpc>
              <a:spcPct val="100000"/>
            </a:lnSpc>
            <a:spcBef>
              <a:spcPct val="0"/>
            </a:spcBef>
            <a:spcAft>
              <a:spcPct val="35000"/>
            </a:spcAft>
            <a:buNone/>
          </a:pPr>
          <a:r>
            <a:rPr lang="en-GB" sz="1400" kern="1200" dirty="0"/>
            <a:t>They accommodate families where children can enjoy their stay by using Micro Kickboard Scooters. Public Bikes are also available for guests to be used at their convenience creating an easy way of transport and healthier by reducing the carbon footprint.</a:t>
          </a:r>
        </a:p>
      </dsp:txBody>
      <dsp:txXfrm>
        <a:off x="796553" y="1053769"/>
        <a:ext cx="7079581" cy="840128"/>
      </dsp:txXfrm>
    </dsp:sp>
    <dsp:sp modelId="{199BE9B8-54BA-4BA7-B5D2-7F6CC5388709}">
      <dsp:nvSpPr>
        <dsp:cNvPr id="0" name=""/>
        <dsp:cNvSpPr/>
      </dsp:nvSpPr>
      <dsp:spPr>
        <a:xfrm>
          <a:off x="0" y="2103930"/>
          <a:ext cx="7959560" cy="6893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82865C-3181-4D34-A95F-705A1FF2B520}">
      <dsp:nvSpPr>
        <dsp:cNvPr id="0" name=""/>
        <dsp:cNvSpPr/>
      </dsp:nvSpPr>
      <dsp:spPr>
        <a:xfrm>
          <a:off x="208524" y="2259030"/>
          <a:ext cx="379505" cy="379134"/>
        </a:xfrm>
        <a:prstGeom prst="rect">
          <a:avLst/>
        </a:prstGeom>
        <a:solidFill>
          <a:schemeClr val="bg1">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9EFCDE-C386-47DA-9083-36DFABCCD9DF}">
      <dsp:nvSpPr>
        <dsp:cNvPr id="0" name=""/>
        <dsp:cNvSpPr/>
      </dsp:nvSpPr>
      <dsp:spPr>
        <a:xfrm>
          <a:off x="796553" y="2103930"/>
          <a:ext cx="7079581" cy="840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14" tIns="88914" rIns="88914" bIns="88914" numCol="1" spcCol="1270" anchor="ctr" anchorCtr="0">
          <a:noAutofit/>
        </a:bodyPr>
        <a:lstStyle/>
        <a:p>
          <a:pPr marL="0" lvl="0" indent="0" algn="l" defTabSz="622300" rtl="0">
            <a:lnSpc>
              <a:spcPct val="100000"/>
            </a:lnSpc>
            <a:spcBef>
              <a:spcPct val="0"/>
            </a:spcBef>
            <a:spcAft>
              <a:spcPct val="35000"/>
            </a:spcAft>
            <a:buNone/>
          </a:pPr>
          <a:r>
            <a:rPr lang="en-GB" sz="1400" kern="1200" dirty="0">
              <a:latin typeface="Arial" panose="020B0604020202020204"/>
            </a:rPr>
            <a:t>Customers can borrow chic accessories for free. "</a:t>
          </a:r>
          <a:r>
            <a:rPr lang="en-GB" sz="1400" kern="1200" dirty="0">
              <a:solidFill>
                <a:srgbClr val="333333"/>
              </a:solidFill>
              <a:latin typeface="Georgia"/>
            </a:rPr>
            <a:t>Kimpton can lend you an accessory to put the finishing touch on your look." (Sweet, 2023)</a:t>
          </a:r>
        </a:p>
      </dsp:txBody>
      <dsp:txXfrm>
        <a:off x="796553" y="2103930"/>
        <a:ext cx="7079581" cy="840128"/>
      </dsp:txXfrm>
    </dsp:sp>
    <dsp:sp modelId="{4CB9178D-1BCF-4DB9-8296-A3EF8BEBA848}">
      <dsp:nvSpPr>
        <dsp:cNvPr id="0" name=""/>
        <dsp:cNvSpPr/>
      </dsp:nvSpPr>
      <dsp:spPr>
        <a:xfrm>
          <a:off x="0" y="3154090"/>
          <a:ext cx="7959560" cy="68933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ECB4E8-7D8D-4428-B1E0-BAE043EE1D1E}">
      <dsp:nvSpPr>
        <dsp:cNvPr id="0" name=""/>
        <dsp:cNvSpPr/>
      </dsp:nvSpPr>
      <dsp:spPr>
        <a:xfrm>
          <a:off x="208524" y="3309190"/>
          <a:ext cx="379505" cy="3791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B6BA17-E4F4-4413-8B7A-646D1DD6FFE6}">
      <dsp:nvSpPr>
        <dsp:cNvPr id="0" name=""/>
        <dsp:cNvSpPr/>
      </dsp:nvSpPr>
      <dsp:spPr>
        <a:xfrm>
          <a:off x="796553" y="3154090"/>
          <a:ext cx="7079581" cy="840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14" tIns="88914" rIns="88914" bIns="88914" numCol="1" spcCol="1270" anchor="ctr" anchorCtr="0">
          <a:noAutofit/>
        </a:bodyPr>
        <a:lstStyle/>
        <a:p>
          <a:pPr marL="0" lvl="0" indent="0" algn="l" defTabSz="622300">
            <a:lnSpc>
              <a:spcPct val="100000"/>
            </a:lnSpc>
            <a:spcBef>
              <a:spcPct val="0"/>
            </a:spcBef>
            <a:spcAft>
              <a:spcPct val="35000"/>
            </a:spcAft>
            <a:buNone/>
          </a:pPr>
          <a:r>
            <a:rPr lang="en-GB" sz="1400" kern="1200" dirty="0"/>
            <a:t>The brand is a pet-friendly environment, keeping the pets with their families making it more stress-free.</a:t>
          </a:r>
          <a:endParaRPr lang="en-US" sz="1400" kern="1200" dirty="0"/>
        </a:p>
      </dsp:txBody>
      <dsp:txXfrm>
        <a:off x="796553" y="3154090"/>
        <a:ext cx="7079581" cy="8401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C7FA63-E16C-4139-ACA9-482E57286069}">
      <dsp:nvSpPr>
        <dsp:cNvPr id="0" name=""/>
        <dsp:cNvSpPr/>
      </dsp:nvSpPr>
      <dsp:spPr>
        <a:xfrm>
          <a:off x="0" y="0"/>
          <a:ext cx="4077749" cy="1030962"/>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latin typeface="Bembo"/>
            </a:rPr>
            <a:t>interest/lifestyle</a:t>
          </a:r>
          <a:endParaRPr lang="en-GB" sz="2700" kern="1200" dirty="0"/>
        </a:p>
      </dsp:txBody>
      <dsp:txXfrm>
        <a:off x="30196" y="30196"/>
        <a:ext cx="2844637" cy="970570"/>
      </dsp:txXfrm>
    </dsp:sp>
    <dsp:sp modelId="{68E50000-D254-43F7-8798-6BA42D8F361A}">
      <dsp:nvSpPr>
        <dsp:cNvPr id="0" name=""/>
        <dsp:cNvSpPr/>
      </dsp:nvSpPr>
      <dsp:spPr>
        <a:xfrm>
          <a:off x="304507" y="1174151"/>
          <a:ext cx="4077749" cy="1030962"/>
        </a:xfrm>
        <a:prstGeom prst="roundRect">
          <a:avLst>
            <a:gd name="adj" fmla="val 10000"/>
          </a:avLst>
        </a:prstGeom>
        <a:solidFill>
          <a:schemeClr val="accent2">
            <a:hueOff val="663946"/>
            <a:satOff val="2284"/>
            <a:lumOff val="-4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latin typeface="Bembo"/>
            </a:rPr>
            <a:t>sex/gender</a:t>
          </a:r>
          <a:endParaRPr lang="en-GB" sz="2700" kern="1200" dirty="0"/>
        </a:p>
      </dsp:txBody>
      <dsp:txXfrm>
        <a:off x="334703" y="1204347"/>
        <a:ext cx="3042724" cy="970570"/>
      </dsp:txXfrm>
    </dsp:sp>
    <dsp:sp modelId="{ED007F01-9293-45E8-883A-F8C6248122C3}">
      <dsp:nvSpPr>
        <dsp:cNvPr id="0" name=""/>
        <dsp:cNvSpPr/>
      </dsp:nvSpPr>
      <dsp:spPr>
        <a:xfrm>
          <a:off x="609014" y="2348302"/>
          <a:ext cx="4077749" cy="1030962"/>
        </a:xfrm>
        <a:prstGeom prst="roundRect">
          <a:avLst>
            <a:gd name="adj" fmla="val 10000"/>
          </a:avLst>
        </a:prstGeom>
        <a:solidFill>
          <a:schemeClr val="accent2">
            <a:hueOff val="1327892"/>
            <a:satOff val="4567"/>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latin typeface="Bembo"/>
            </a:rPr>
            <a:t>geographic/location</a:t>
          </a:r>
          <a:endParaRPr lang="en-GB" sz="2700" kern="1200" dirty="0"/>
        </a:p>
      </dsp:txBody>
      <dsp:txXfrm>
        <a:off x="639210" y="2378498"/>
        <a:ext cx="3042724" cy="970570"/>
      </dsp:txXfrm>
    </dsp:sp>
    <dsp:sp modelId="{11FE8CF7-5AD3-4451-AAB2-8BBF9314597B}">
      <dsp:nvSpPr>
        <dsp:cNvPr id="0" name=""/>
        <dsp:cNvSpPr/>
      </dsp:nvSpPr>
      <dsp:spPr>
        <a:xfrm>
          <a:off x="913521" y="3522454"/>
          <a:ext cx="4077749" cy="1030962"/>
        </a:xfrm>
        <a:prstGeom prst="roundRect">
          <a:avLst>
            <a:gd name="adj" fmla="val 10000"/>
          </a:avLst>
        </a:prstGeom>
        <a:solidFill>
          <a:schemeClr val="accent2">
            <a:hueOff val="1991838"/>
            <a:satOff val="6851"/>
            <a:lumOff val="-132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latin typeface="Bembo"/>
            </a:rPr>
            <a:t>income</a:t>
          </a:r>
          <a:endParaRPr lang="en-GB" sz="2700" kern="1200" dirty="0"/>
        </a:p>
      </dsp:txBody>
      <dsp:txXfrm>
        <a:off x="943717" y="3552650"/>
        <a:ext cx="3042724" cy="970570"/>
      </dsp:txXfrm>
    </dsp:sp>
    <dsp:sp modelId="{53A19FB8-0ECF-473A-AD7B-D6BA5D345F9D}">
      <dsp:nvSpPr>
        <dsp:cNvPr id="0" name=""/>
        <dsp:cNvSpPr/>
      </dsp:nvSpPr>
      <dsp:spPr>
        <a:xfrm>
          <a:off x="1218028" y="4696605"/>
          <a:ext cx="4077749" cy="1030962"/>
        </a:xfrm>
        <a:prstGeom prst="roundRect">
          <a:avLst>
            <a:gd name="adj" fmla="val 10000"/>
          </a:avLst>
        </a:prstGeom>
        <a:solidFill>
          <a:schemeClr val="accent2">
            <a:hueOff val="2655785"/>
            <a:satOff val="9135"/>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latin typeface="Bembo"/>
            </a:rPr>
            <a:t>age</a:t>
          </a:r>
          <a:endParaRPr lang="en-GB" sz="2700" kern="1200" dirty="0"/>
        </a:p>
      </dsp:txBody>
      <dsp:txXfrm>
        <a:off x="1248224" y="4726801"/>
        <a:ext cx="3042724" cy="970570"/>
      </dsp:txXfrm>
    </dsp:sp>
    <dsp:sp modelId="{B2A926EF-42D1-482C-B311-824AD82C91C2}">
      <dsp:nvSpPr>
        <dsp:cNvPr id="0" name=""/>
        <dsp:cNvSpPr/>
      </dsp:nvSpPr>
      <dsp:spPr>
        <a:xfrm>
          <a:off x="3407623" y="753175"/>
          <a:ext cx="670125" cy="670125"/>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a:off x="3558401" y="753175"/>
        <a:ext cx="368569" cy="504269"/>
      </dsp:txXfrm>
    </dsp:sp>
    <dsp:sp modelId="{27287F7B-F0BE-4745-BF94-D29FB858B937}">
      <dsp:nvSpPr>
        <dsp:cNvPr id="0" name=""/>
        <dsp:cNvSpPr/>
      </dsp:nvSpPr>
      <dsp:spPr>
        <a:xfrm>
          <a:off x="3712130" y="1927326"/>
          <a:ext cx="670125" cy="670125"/>
        </a:xfrm>
        <a:prstGeom prst="downArrow">
          <a:avLst>
            <a:gd name="adj1" fmla="val 55000"/>
            <a:gd name="adj2" fmla="val 45000"/>
          </a:avLst>
        </a:prstGeom>
        <a:solidFill>
          <a:schemeClr val="accent2">
            <a:tint val="40000"/>
            <a:alpha val="90000"/>
            <a:hueOff val="1111392"/>
            <a:satOff val="2563"/>
            <a:lumOff val="28"/>
            <a:alphaOff val="0"/>
          </a:schemeClr>
        </a:solidFill>
        <a:ln w="15875" cap="flat" cmpd="sng" algn="ctr">
          <a:solidFill>
            <a:schemeClr val="accent2">
              <a:tint val="40000"/>
              <a:alpha val="90000"/>
              <a:hueOff val="1111392"/>
              <a:satOff val="2563"/>
              <a:lumOff val="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a:off x="3862908" y="1927326"/>
        <a:ext cx="368569" cy="504269"/>
      </dsp:txXfrm>
    </dsp:sp>
    <dsp:sp modelId="{3A723CEB-A6CD-4947-AB5A-0F3AA08548EB}">
      <dsp:nvSpPr>
        <dsp:cNvPr id="0" name=""/>
        <dsp:cNvSpPr/>
      </dsp:nvSpPr>
      <dsp:spPr>
        <a:xfrm>
          <a:off x="4016638" y="3084295"/>
          <a:ext cx="670125" cy="670125"/>
        </a:xfrm>
        <a:prstGeom prst="downArrow">
          <a:avLst>
            <a:gd name="adj1" fmla="val 55000"/>
            <a:gd name="adj2" fmla="val 45000"/>
          </a:avLst>
        </a:prstGeom>
        <a:solidFill>
          <a:schemeClr val="accent2">
            <a:tint val="40000"/>
            <a:alpha val="90000"/>
            <a:hueOff val="2222785"/>
            <a:satOff val="5126"/>
            <a:lumOff val="55"/>
            <a:alphaOff val="0"/>
          </a:schemeClr>
        </a:solidFill>
        <a:ln w="15875" cap="flat" cmpd="sng" algn="ctr">
          <a:solidFill>
            <a:schemeClr val="accent2">
              <a:tint val="40000"/>
              <a:alpha val="90000"/>
              <a:hueOff val="2222785"/>
              <a:satOff val="5126"/>
              <a:lumOff val="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a:off x="4167416" y="3084295"/>
        <a:ext cx="368569" cy="504269"/>
      </dsp:txXfrm>
    </dsp:sp>
    <dsp:sp modelId="{5CEB9DBD-EB3A-4290-ADFD-8C5C05BF8144}">
      <dsp:nvSpPr>
        <dsp:cNvPr id="0" name=""/>
        <dsp:cNvSpPr/>
      </dsp:nvSpPr>
      <dsp:spPr>
        <a:xfrm>
          <a:off x="4321145" y="4269901"/>
          <a:ext cx="670125" cy="670125"/>
        </a:xfrm>
        <a:prstGeom prst="downArrow">
          <a:avLst>
            <a:gd name="adj1" fmla="val 55000"/>
            <a:gd name="adj2" fmla="val 45000"/>
          </a:avLst>
        </a:prstGeom>
        <a:solidFill>
          <a:schemeClr val="accent2">
            <a:tint val="40000"/>
            <a:alpha val="90000"/>
            <a:hueOff val="3334177"/>
            <a:satOff val="7689"/>
            <a:lumOff val="83"/>
            <a:alphaOff val="0"/>
          </a:schemeClr>
        </a:solidFill>
        <a:ln w="15875" cap="flat" cmpd="sng" algn="ctr">
          <a:solidFill>
            <a:schemeClr val="accent2">
              <a:tint val="40000"/>
              <a:alpha val="90000"/>
              <a:hueOff val="3334177"/>
              <a:satOff val="7689"/>
              <a:lumOff val="8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a:off x="4471923" y="4269901"/>
        <a:ext cx="368569" cy="50426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dirty="0"/>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10/25/2023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344476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D162C4-EDD9-4389-A98B-B87ECEA2A816}" type="datetimeFigureOut">
              <a:rPr lang="en-US" dirty="0"/>
              <a:t>10/25/2023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805255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dirty="0"/>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10/25/2023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47795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dirty="0"/>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A954B2F-12DE-47F5-8894-472B206D2E1E}" type="datetimeFigureOut">
              <a:rPr lang="en-US" dirty="0"/>
              <a:t>10/25/2023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999730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dirty="0"/>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3F30E46F-7819-4ACF-B48B-48222C2ACC88}" type="datetimeFigureOut">
              <a:rPr lang="en-US" dirty="0"/>
              <a:t>10/25/2023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46597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10/25/2023</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70146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10/25/2023</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509315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dirty="0"/>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10/25/2023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818606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dirty="0"/>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10/25/2023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52198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857E33E-8B18-4087-B112-809917729534}" type="datetimeFigureOut">
              <a:rPr lang="en-US" dirty="0"/>
              <a:t>10/25/2023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16519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dirty="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FFE419-2371-464F-8239-3959401C3561}" type="datetimeFigureOut">
              <a:rPr lang="en-US" dirty="0"/>
              <a:t>10/25/2023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215039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10/25/2023</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14553460"/>
      </p:ext>
    </p:extLst>
  </p:cSld>
  <p:clrMap bg1="dk1" tx1="lt1" bg2="dk2" tx2="lt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baincapital.com/news/ihg-fills-luxury-gap-marbella-kimpton%E2%80%99s-third-spanish-signing" TargetMode="External"/><Relationship Id="rId3" Type="http://schemas.openxmlformats.org/officeDocument/2006/relationships/image" Target="../media/image24.png"/><Relationship Id="rId7" Type="http://schemas.openxmlformats.org/officeDocument/2006/relationships/hyperlink" Target="https://www.cvent.com/uk/blog/hospitality/hospitality-quotes"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theedinburghreporter.co.uk/2021/06/kimpton-hotel-spa-just-the-place-for-a-massage/" TargetMode="External"/><Relationship Id="rId5" Type="http://schemas.openxmlformats.org/officeDocument/2006/relationships/image" Target="../media/image3.png"/><Relationship Id="rId10" Type="http://schemas.openxmlformats.org/officeDocument/2006/relationships/hyperlink" Target="https://marketingtherainbow.info/case%20studies/cs-travel/kimpton" TargetMode="External"/><Relationship Id="rId4" Type="http://schemas.microsoft.com/office/2007/relationships/hdphoto" Target="../media/hdphoto1.wdp"/><Relationship Id="rId9" Type="http://schemas.openxmlformats.org/officeDocument/2006/relationships/hyperlink" Target="https://www.ihgplc.com/en/our-brands/kimpton"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finchandforkrestaurant.com/" TargetMode="External"/><Relationship Id="rId3" Type="http://schemas.openxmlformats.org/officeDocument/2006/relationships/image" Target="../media/image24.png"/><Relationship Id="rId7" Type="http://schemas.openxmlformats.org/officeDocument/2006/relationships/hyperlink" Target="https://ilsolitoportland.com/happenings"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ihg.com/kimptonhotels/content/us/en/wellness" TargetMode="External"/><Relationship Id="rId5" Type="http://schemas.openxmlformats.org/officeDocument/2006/relationships/image" Target="../media/image3.png"/><Relationship Id="rId10" Type="http://schemas.openxmlformats.org/officeDocument/2006/relationships/hyperlink" Target="https://www.forbes.com/sites/jonisweet/2023/07/31/kimpton-hotel-guests-can-now-borrow-chic-accessories-from-anthropologie-for-free/?sh=250ab4076830" TargetMode="External"/><Relationship Id="rId4" Type="http://schemas.microsoft.com/office/2007/relationships/hdphoto" Target="../media/hdphoto1.wdp"/><Relationship Id="rId9" Type="http://schemas.openxmlformats.org/officeDocument/2006/relationships/hyperlink" Target="https://revivalsacramento.com/ev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47E635D-C3B4-465B-AF24-991B6BF63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4A0623D0-396B-499E-BBFB-C17F1BB0F2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 name="Picture 6" descr="Abstract background of mesh">
            <a:extLst>
              <a:ext uri="{FF2B5EF4-FFF2-40B4-BE49-F238E27FC236}">
                <a16:creationId xmlns:a16="http://schemas.microsoft.com/office/drawing/2014/main" id="{65F10FA5-EEED-E1EF-0647-FE4C6A679D62}"/>
              </a:ext>
            </a:extLst>
          </p:cNvPr>
          <p:cNvPicPr>
            <a:picLocks noChangeAspect="1"/>
          </p:cNvPicPr>
          <p:nvPr/>
        </p:nvPicPr>
        <p:blipFill rotWithShape="1">
          <a:blip r:embed="rId3">
            <a:alphaModFix amt="35000"/>
          </a:blip>
          <a:srcRect r="-1" b="15728"/>
          <a:stretch/>
        </p:blipFill>
        <p:spPr>
          <a:xfrm>
            <a:off x="19965" y="-2"/>
            <a:ext cx="12191695" cy="6858000"/>
          </a:xfrm>
          <a:prstGeom prst="rect">
            <a:avLst/>
          </a:prstGeom>
        </p:spPr>
      </p:pic>
      <p:pic>
        <p:nvPicPr>
          <p:cNvPr id="10" name="Picture 9">
            <a:extLst>
              <a:ext uri="{FF2B5EF4-FFF2-40B4-BE49-F238E27FC236}">
                <a16:creationId xmlns:a16="http://schemas.microsoft.com/office/drawing/2014/main" id="{21AF192C-698D-4635-9C9F-F9769A56A9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p:cNvSpPr>
            <a:spLocks noGrp="1"/>
          </p:cNvSpPr>
          <p:nvPr>
            <p:ph type="ctrTitle"/>
          </p:nvPr>
        </p:nvSpPr>
        <p:spPr>
          <a:xfrm>
            <a:off x="2292054" y="3428998"/>
            <a:ext cx="5816024" cy="2623459"/>
          </a:xfrm>
        </p:spPr>
        <p:txBody>
          <a:bodyPr>
            <a:normAutofit/>
          </a:bodyPr>
          <a:lstStyle/>
          <a:p>
            <a:r>
              <a:rPr lang="en-GB" sz="3600" b="1">
                <a:ea typeface="+mj-lt"/>
                <a:cs typeface="+mj-lt"/>
              </a:rPr>
              <a:t>The role and importance of Hospitality &amp; Guest Services within the hotel industry</a:t>
            </a:r>
            <a:r>
              <a:rPr lang="en-GB" sz="3600" b="0">
                <a:ea typeface="+mj-lt"/>
                <a:cs typeface="+mj-lt"/>
              </a:rPr>
              <a:t> </a:t>
            </a:r>
            <a:endParaRPr lang="en-US" sz="3600"/>
          </a:p>
        </p:txBody>
      </p:sp>
      <p:sp>
        <p:nvSpPr>
          <p:cNvPr id="36" name="Rectangle 35">
            <a:extLst>
              <a:ext uri="{FF2B5EF4-FFF2-40B4-BE49-F238E27FC236}">
                <a16:creationId xmlns:a16="http://schemas.microsoft.com/office/drawing/2014/main" id="{14E56C4B-C9E0-4F01-AF43-E69279A06A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8C654A17-56DA-4921-A42B-DE255FA66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5E326A3-EB92-4BDA-9F77-45197E0CB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AC996C7-7B84-4645-9AA1-6EA85EAB4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32DC315B-5680-47D9-B827-34D012FB1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BEC5654-B06A-CF83-15C9-758B27B7EAC6}"/>
              </a:ext>
            </a:extLst>
          </p:cNvPr>
          <p:cNvSpPr>
            <a:spLocks noGrp="1"/>
          </p:cNvSpPr>
          <p:nvPr>
            <p:ph type="title"/>
          </p:nvPr>
        </p:nvSpPr>
        <p:spPr>
          <a:xfrm>
            <a:off x="2611808" y="808056"/>
            <a:ext cx="7958331" cy="1077229"/>
          </a:xfrm>
        </p:spPr>
        <p:txBody>
          <a:bodyPr>
            <a:normAutofit/>
          </a:bodyPr>
          <a:lstStyle/>
          <a:p>
            <a:pPr algn="l"/>
            <a:r>
              <a:rPr lang="en-GB" sz="1900"/>
              <a:t>All hotels aims to deliver a great service and experience to the public. One of the luxurious hotels that achieves this specific criteria is </a:t>
            </a:r>
            <a:r>
              <a:rPr lang="en-GB" sz="1900" b="1"/>
              <a:t>Kimpton Hotels and Restaurants</a:t>
            </a:r>
            <a:r>
              <a:rPr lang="en-GB" sz="1900"/>
              <a:t> founded by Bill Kimpton.</a:t>
            </a:r>
          </a:p>
        </p:txBody>
      </p:sp>
      <p:sp>
        <p:nvSpPr>
          <p:cNvPr id="3" name="Content Placeholder 2">
            <a:extLst>
              <a:ext uri="{FF2B5EF4-FFF2-40B4-BE49-F238E27FC236}">
                <a16:creationId xmlns:a16="http://schemas.microsoft.com/office/drawing/2014/main" id="{02F68AD5-0CEF-337B-9522-B88E66140CBC}"/>
              </a:ext>
            </a:extLst>
          </p:cNvPr>
          <p:cNvSpPr>
            <a:spLocks noGrp="1"/>
          </p:cNvSpPr>
          <p:nvPr>
            <p:ph idx="1"/>
          </p:nvPr>
        </p:nvSpPr>
        <p:spPr>
          <a:xfrm>
            <a:off x="1652188" y="1510075"/>
            <a:ext cx="5270277" cy="5349003"/>
          </a:xfrm>
        </p:spPr>
        <p:txBody>
          <a:bodyPr vert="horz" lIns="91440" tIns="45720" rIns="91440" bIns="45720" rtlCol="0" anchor="ctr">
            <a:noAutofit/>
          </a:bodyPr>
          <a:lstStyle/>
          <a:p>
            <a:pPr marL="344170" indent="-344170">
              <a:lnSpc>
                <a:spcPct val="110000"/>
              </a:lnSpc>
            </a:pPr>
            <a:endParaRPr lang="en-GB" sz="1100"/>
          </a:p>
          <a:p>
            <a:pPr marL="344170" indent="-344170">
              <a:lnSpc>
                <a:spcPct val="110000"/>
              </a:lnSpc>
            </a:pPr>
            <a:endParaRPr lang="en-GB" sz="1100"/>
          </a:p>
          <a:p>
            <a:pPr marL="344170" indent="-344170">
              <a:lnSpc>
                <a:spcPct val="110000"/>
              </a:lnSpc>
            </a:pPr>
            <a:endParaRPr lang="en-GB" sz="1600" dirty="0">
              <a:latin typeface="Calibri"/>
              <a:ea typeface="Calibri"/>
              <a:cs typeface="Arial"/>
            </a:endParaRPr>
          </a:p>
          <a:p>
            <a:pPr marL="344170" indent="-344170">
              <a:lnSpc>
                <a:spcPct val="110000"/>
              </a:lnSpc>
            </a:pPr>
            <a:endParaRPr lang="en-GB" sz="1600" dirty="0">
              <a:latin typeface="Calibri"/>
              <a:ea typeface="Calibri"/>
              <a:cs typeface="Arial"/>
            </a:endParaRPr>
          </a:p>
          <a:p>
            <a:pPr marL="344170" indent="-344170">
              <a:lnSpc>
                <a:spcPct val="110000"/>
              </a:lnSpc>
            </a:pPr>
            <a:r>
              <a:rPr lang="en-GB" sz="1600" dirty="0">
                <a:latin typeface="Calibri"/>
                <a:ea typeface="Calibri"/>
                <a:cs typeface="Calibri"/>
              </a:rPr>
              <a:t>Kimpton Hotels and Restaurant Group is a brand owned by IHG Hotels and Resorts since 2015.</a:t>
            </a:r>
          </a:p>
          <a:p>
            <a:pPr marL="344170" indent="-344170">
              <a:lnSpc>
                <a:spcPct val="110000"/>
              </a:lnSpc>
            </a:pPr>
            <a:r>
              <a:rPr lang="en-GB" sz="1600" dirty="0">
                <a:solidFill>
                  <a:srgbClr val="5E4F47"/>
                </a:solidFill>
                <a:latin typeface="Calibri"/>
                <a:ea typeface="Calibri"/>
                <a:cs typeface="Lucida Sans Unicode"/>
              </a:rPr>
              <a:t>There are 75 Kimpton Hotels &amp; Restaurants properties open around the world and "the brand has become an internationally recognised signature for celebrated, individual luxury hotels". (</a:t>
            </a:r>
            <a:r>
              <a:rPr lang="en-GB" sz="1600" dirty="0" err="1">
                <a:solidFill>
                  <a:srgbClr val="5E4F47"/>
                </a:solidFill>
                <a:latin typeface="Calibri"/>
                <a:ea typeface="Calibri"/>
                <a:cs typeface="Lucida Sans Unicode"/>
              </a:rPr>
              <a:t>BainCapital</a:t>
            </a:r>
            <a:r>
              <a:rPr lang="en-GB" sz="1600" dirty="0">
                <a:solidFill>
                  <a:srgbClr val="5E4F47"/>
                </a:solidFill>
                <a:latin typeface="Calibri"/>
                <a:ea typeface="Calibri"/>
                <a:cs typeface="Lucida Sans Unicode"/>
              </a:rPr>
              <a:t>, 2023)</a:t>
            </a:r>
            <a:endParaRPr lang="en-GB" sz="1600" dirty="0">
              <a:latin typeface="Calibri"/>
              <a:ea typeface="Calibri"/>
              <a:cs typeface="Arial"/>
            </a:endParaRPr>
          </a:p>
          <a:p>
            <a:pPr marL="344170" indent="-344170">
              <a:lnSpc>
                <a:spcPct val="110000"/>
              </a:lnSpc>
            </a:pPr>
            <a:r>
              <a:rPr lang="en-GB" sz="1600" dirty="0">
                <a:latin typeface="Calibri"/>
                <a:ea typeface="Calibri"/>
                <a:cs typeface="Calibri"/>
              </a:rPr>
              <a:t>The brand has successfully reached the top of one of the best places to work, where the staff is committed and dedicated, delivering a unique experience for the people who are using the brand.</a:t>
            </a:r>
          </a:p>
          <a:p>
            <a:pPr marL="344170" indent="-344170">
              <a:lnSpc>
                <a:spcPct val="110000"/>
              </a:lnSpc>
            </a:pPr>
            <a:r>
              <a:rPr lang="en-GB" sz="1600" dirty="0">
                <a:latin typeface="Calibri"/>
                <a:ea typeface="Calibri"/>
                <a:cs typeface="Calibri"/>
              </a:rPr>
              <a:t>Also, in 2008 "</a:t>
            </a:r>
            <a:r>
              <a:rPr lang="en-GB" sz="1600" dirty="0">
                <a:latin typeface="Calibri"/>
                <a:ea typeface="+mn-lt"/>
                <a:cs typeface="+mn-lt"/>
              </a:rPr>
              <a:t>became the only company where all hotels were members of the IGLTA and all hotels were TAG Approved" showing its initiative towards diversion and inclusion and made everyone welcome to use the services.</a:t>
            </a:r>
            <a:endParaRPr lang="en-GB" sz="1600" dirty="0">
              <a:latin typeface="Calibri"/>
              <a:cs typeface="Arial" panose="020B0604020202020204"/>
            </a:endParaRPr>
          </a:p>
          <a:p>
            <a:pPr marL="344170" indent="-344170">
              <a:lnSpc>
                <a:spcPct val="110000"/>
              </a:lnSpc>
            </a:pPr>
            <a:endParaRPr lang="en-GB" sz="1100">
              <a:cs typeface="Arial" panose="020B0604020202020204"/>
            </a:endParaRPr>
          </a:p>
          <a:p>
            <a:pPr marL="344170" indent="-344170">
              <a:lnSpc>
                <a:spcPct val="110000"/>
              </a:lnSpc>
            </a:pPr>
            <a:endParaRPr lang="en-GB" sz="1100">
              <a:cs typeface="Arial" panose="020B0604020202020204"/>
            </a:endParaRPr>
          </a:p>
          <a:p>
            <a:pPr marL="344170" indent="-344170">
              <a:lnSpc>
                <a:spcPct val="110000"/>
              </a:lnSpc>
            </a:pPr>
            <a:endParaRPr lang="en-GB" sz="1100">
              <a:cs typeface="Arial" panose="020B0604020202020204"/>
            </a:endParaRPr>
          </a:p>
          <a:p>
            <a:pPr marL="344170" indent="-344170">
              <a:lnSpc>
                <a:spcPct val="110000"/>
              </a:lnSpc>
            </a:pPr>
            <a:endParaRPr lang="en-GB" sz="1100">
              <a:cs typeface="Arial" panose="020B0604020202020204"/>
            </a:endParaRPr>
          </a:p>
        </p:txBody>
      </p:sp>
      <p:pic>
        <p:nvPicPr>
          <p:cNvPr id="4" name="Picture 3" descr="Kimpton Hotels &amp; Restaurants - Our brands - InterContinental Hotels Group  PLC">
            <a:extLst>
              <a:ext uri="{FF2B5EF4-FFF2-40B4-BE49-F238E27FC236}">
                <a16:creationId xmlns:a16="http://schemas.microsoft.com/office/drawing/2014/main" id="{E045B514-C1DB-ECEA-5C50-9401529DCC2C}"/>
              </a:ext>
            </a:extLst>
          </p:cNvPr>
          <p:cNvPicPr>
            <a:picLocks noChangeAspect="1"/>
          </p:cNvPicPr>
          <p:nvPr/>
        </p:nvPicPr>
        <p:blipFill rotWithShape="1">
          <a:blip r:embed="rId2"/>
          <a:srcRect l="25931" r="28704" b="1"/>
          <a:stretch/>
        </p:blipFill>
        <p:spPr>
          <a:xfrm>
            <a:off x="7770326" y="1888026"/>
            <a:ext cx="3538246" cy="4648969"/>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Tree>
    <p:extLst>
      <p:ext uri="{BB962C8B-B14F-4D97-AF65-F5344CB8AC3E}">
        <p14:creationId xmlns:p14="http://schemas.microsoft.com/office/powerpoint/2010/main" val="1232660197"/>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4" name="Rectangle 353">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6" name="Rectangle 355">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5" name="Picture 314" descr="A person sitting on a window sill&#10;&#10;Description automatically generated">
            <a:extLst>
              <a:ext uri="{FF2B5EF4-FFF2-40B4-BE49-F238E27FC236}">
                <a16:creationId xmlns:a16="http://schemas.microsoft.com/office/drawing/2014/main" id="{32BD2AF6-C4C4-0708-64D3-21881F68233C}"/>
              </a:ext>
            </a:extLst>
          </p:cNvPr>
          <p:cNvPicPr>
            <a:picLocks noChangeAspect="1"/>
          </p:cNvPicPr>
          <p:nvPr/>
        </p:nvPicPr>
        <p:blipFill rotWithShape="1">
          <a:blip r:embed="rId2">
            <a:duotone>
              <a:schemeClr val="bg2">
                <a:shade val="45000"/>
                <a:satMod val="135000"/>
              </a:schemeClr>
              <a:prstClr val="white"/>
            </a:duotone>
            <a:alphaModFix amt="25000"/>
          </a:blip>
          <a:srcRect l="2"/>
          <a:stretch/>
        </p:blipFill>
        <p:spPr>
          <a:xfrm>
            <a:off x="20" y="227"/>
            <a:ext cx="12191675" cy="6858000"/>
          </a:xfrm>
          <a:prstGeom prst="rect">
            <a:avLst/>
          </a:prstGeom>
        </p:spPr>
      </p:pic>
      <p:pic>
        <p:nvPicPr>
          <p:cNvPr id="358" name="Picture 357">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360" name="Rectangle 359">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2" name="Rectangle 361">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Content Placeholder 2">
            <a:extLst>
              <a:ext uri="{FF2B5EF4-FFF2-40B4-BE49-F238E27FC236}">
                <a16:creationId xmlns:a16="http://schemas.microsoft.com/office/drawing/2014/main" id="{4C8B45DA-66D0-71F0-50B9-582A4CDE2FDE}"/>
              </a:ext>
            </a:extLst>
          </p:cNvPr>
          <p:cNvGraphicFramePr>
            <a:graphicFrameLocks noGrp="1"/>
          </p:cNvGraphicFramePr>
          <p:nvPr>
            <p:ph idx="1"/>
            <p:extLst>
              <p:ext uri="{D42A27DB-BD31-4B8C-83A1-F6EECF244321}">
                <p14:modId xmlns:p14="http://schemas.microsoft.com/office/powerpoint/2010/main" val="3389915032"/>
              </p:ext>
            </p:extLst>
          </p:nvPr>
        </p:nvGraphicFramePr>
        <p:xfrm>
          <a:off x="2610579" y="2052116"/>
          <a:ext cx="7959560" cy="39978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62142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67D11D4F-4F6D-445C-BFEB-96F967B218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 name="Picture 51">
            <a:extLst>
              <a:ext uri="{FF2B5EF4-FFF2-40B4-BE49-F238E27FC236}">
                <a16:creationId xmlns:a16="http://schemas.microsoft.com/office/drawing/2014/main" id="{F2B14849-3056-4040-ACC2-869157C382F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53" name="Picture 52">
            <a:extLst>
              <a:ext uri="{FF2B5EF4-FFF2-40B4-BE49-F238E27FC236}">
                <a16:creationId xmlns:a16="http://schemas.microsoft.com/office/drawing/2014/main" id="{A073F794-406A-4D90-8215-86A90A500A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54" name="Rectangle 53">
            <a:extLst>
              <a:ext uri="{FF2B5EF4-FFF2-40B4-BE49-F238E27FC236}">
                <a16:creationId xmlns:a16="http://schemas.microsoft.com/office/drawing/2014/main" id="{EF6760B4-2A40-4AC2-B1DD-2A870AEB4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C7ACBC84-F47E-4B21-A7F3-60566BB76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EAE229D4-A955-47B2-82C8-E7459998B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369F3C2-3B40-2462-C1BB-B5A49CCD5CDE}"/>
              </a:ext>
            </a:extLst>
          </p:cNvPr>
          <p:cNvSpPr txBox="1"/>
          <p:nvPr/>
        </p:nvSpPr>
        <p:spPr>
          <a:xfrm>
            <a:off x="1964444" y="2052116"/>
            <a:ext cx="2664217" cy="39978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120000"/>
              </a:lnSpc>
              <a:spcAft>
                <a:spcPts val="600"/>
              </a:spcAft>
              <a:buClr>
                <a:schemeClr val="accent6"/>
              </a:buClr>
              <a:buSzPct val="90000"/>
              <a:buFont typeface="Wingdings" panose="05000000000000000000" pitchFamily="2" charset="2"/>
              <a:buChar char="§"/>
            </a:pPr>
            <a:r>
              <a:rPr lang="en-US"/>
              <a:t>Customers can attend different events with different themes where they can enjoy live jazz music, yoga classes, DJ nights, social clubs, and drink specials. </a:t>
            </a:r>
          </a:p>
        </p:txBody>
      </p:sp>
      <p:sp>
        <p:nvSpPr>
          <p:cNvPr id="57" name="Rectangle 56">
            <a:extLst>
              <a:ext uri="{FF2B5EF4-FFF2-40B4-BE49-F238E27FC236}">
                <a16:creationId xmlns:a16="http://schemas.microsoft.com/office/drawing/2014/main" id="{33FB4B9E-172A-4EA2-8C0E-0F73BFA422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5173" y="0"/>
            <a:ext cx="59799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ottle of tequila and tacos&#10;&#10;Description automatically generated">
            <a:extLst>
              <a:ext uri="{FF2B5EF4-FFF2-40B4-BE49-F238E27FC236}">
                <a16:creationId xmlns:a16="http://schemas.microsoft.com/office/drawing/2014/main" id="{8405246B-93D3-A29E-EF38-7C5D2F47221F}"/>
              </a:ext>
            </a:extLst>
          </p:cNvPr>
          <p:cNvPicPr>
            <a:picLocks noChangeAspect="1"/>
          </p:cNvPicPr>
          <p:nvPr/>
        </p:nvPicPr>
        <p:blipFill rotWithShape="1">
          <a:blip r:embed="rId5"/>
          <a:srcRect l="16184" r="43336" b="-1"/>
          <a:stretch/>
        </p:blipFill>
        <p:spPr>
          <a:xfrm>
            <a:off x="6528193" y="316486"/>
            <a:ext cx="3788780" cy="3626894"/>
          </a:xfrm>
          <a:prstGeom prst="rect">
            <a:avLst/>
          </a:prstGeom>
          <a:ln w="12700">
            <a:noFill/>
          </a:ln>
        </p:spPr>
      </p:pic>
      <p:sp>
        <p:nvSpPr>
          <p:cNvPr id="58" name="Rectangle 57">
            <a:extLst>
              <a:ext uri="{FF2B5EF4-FFF2-40B4-BE49-F238E27FC236}">
                <a16:creationId xmlns:a16="http://schemas.microsoft.com/office/drawing/2014/main" id="{0BCDCCAE-697C-485A-B4DD-83B5F912F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3616" y="236477"/>
            <a:ext cx="5497933" cy="3789631"/>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in a purple dress&#10;&#10;Description automatically generated">
            <a:extLst>
              <a:ext uri="{FF2B5EF4-FFF2-40B4-BE49-F238E27FC236}">
                <a16:creationId xmlns:a16="http://schemas.microsoft.com/office/drawing/2014/main" id="{467CA209-28B0-F6F2-B6F1-97A13E94CA1E}"/>
              </a:ext>
            </a:extLst>
          </p:cNvPr>
          <p:cNvPicPr>
            <a:picLocks noChangeAspect="1"/>
          </p:cNvPicPr>
          <p:nvPr/>
        </p:nvPicPr>
        <p:blipFill rotWithShape="1">
          <a:blip r:embed="rId6"/>
          <a:srcRect l="36388" r="5040"/>
          <a:stretch/>
        </p:blipFill>
        <p:spPr>
          <a:xfrm>
            <a:off x="5826188" y="4265112"/>
            <a:ext cx="2365795" cy="2264711"/>
          </a:xfrm>
          <a:prstGeom prst="rect">
            <a:avLst/>
          </a:prstGeom>
          <a:ln w="12700">
            <a:noFill/>
          </a:ln>
        </p:spPr>
      </p:pic>
      <p:sp>
        <p:nvSpPr>
          <p:cNvPr id="59" name="Rectangle 58">
            <a:extLst>
              <a:ext uri="{FF2B5EF4-FFF2-40B4-BE49-F238E27FC236}">
                <a16:creationId xmlns:a16="http://schemas.microsoft.com/office/drawing/2014/main" id="{C19B8FE7-E6F0-44D0-AAB7-F7100184B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3616" y="4183534"/>
            <a:ext cx="2670663" cy="2426299"/>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descr="A white and blue sign with text&#10;&#10;Description automatically generated">
            <a:extLst>
              <a:ext uri="{FF2B5EF4-FFF2-40B4-BE49-F238E27FC236}">
                <a16:creationId xmlns:a16="http://schemas.microsoft.com/office/drawing/2014/main" id="{A107F4F4-F4FD-F5A1-5B90-1825187634D5}"/>
              </a:ext>
            </a:extLst>
          </p:cNvPr>
          <p:cNvPicPr>
            <a:picLocks noGrp="1" noChangeAspect="1"/>
          </p:cNvPicPr>
          <p:nvPr>
            <p:ph idx="1"/>
          </p:nvPr>
        </p:nvPicPr>
        <p:blipFill>
          <a:blip r:embed="rId7"/>
          <a:stretch>
            <a:fillRect/>
          </a:stretch>
        </p:blipFill>
        <p:spPr>
          <a:xfrm>
            <a:off x="8582999" y="4691940"/>
            <a:ext cx="2508541" cy="1411054"/>
          </a:xfrm>
          <a:prstGeom prst="rect">
            <a:avLst/>
          </a:prstGeom>
          <a:ln w="12700">
            <a:noFill/>
          </a:ln>
        </p:spPr>
      </p:pic>
      <p:sp>
        <p:nvSpPr>
          <p:cNvPr id="60" name="Rectangle 59">
            <a:extLst>
              <a:ext uri="{FF2B5EF4-FFF2-40B4-BE49-F238E27FC236}">
                <a16:creationId xmlns:a16="http://schemas.microsoft.com/office/drawing/2014/main" id="{F806AC62-BC3F-4D5E-BF23-F593DF51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0886" y="4181008"/>
            <a:ext cx="2670663" cy="2426299"/>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6093D801-98AE-465E-A5FC-A333D4C6A3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265719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6FA072-D541-4EE8-9DC6-513AAB2B9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BD4AA0B-889E-42F1-8C61-06B5909880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2">
            <a:extLst>
              <a:ext uri="{FF2B5EF4-FFF2-40B4-BE49-F238E27FC236}">
                <a16:creationId xmlns:a16="http://schemas.microsoft.com/office/drawing/2014/main" id="{27A27B9E-2573-4972-8BC6-6FC372B9F6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2684A4E-2FEB-456B-BFC9-4FEA3CCD5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0F9425-7822-3ED2-2F98-08ECC990F338}"/>
              </a:ext>
            </a:extLst>
          </p:cNvPr>
          <p:cNvSpPr>
            <a:spLocks noGrp="1"/>
          </p:cNvSpPr>
          <p:nvPr>
            <p:ph type="title"/>
          </p:nvPr>
        </p:nvSpPr>
        <p:spPr>
          <a:xfrm>
            <a:off x="1573266" y="1161580"/>
            <a:ext cx="3709423" cy="3419735"/>
          </a:xfrm>
        </p:spPr>
        <p:txBody>
          <a:bodyPr>
            <a:normAutofit/>
          </a:bodyPr>
          <a:lstStyle/>
          <a:p>
            <a:pPr algn="l"/>
            <a:r>
              <a:rPr lang="en-GB" sz="2400" dirty="0">
                <a:latin typeface="Segoe UI"/>
                <a:cs typeface="Segoe UI"/>
              </a:rPr>
              <a:t> Using the process of</a:t>
            </a:r>
            <a:br>
              <a:rPr lang="en-GB" sz="2400" dirty="0">
                <a:latin typeface="Segoe UI"/>
                <a:cs typeface="Segoe UI"/>
              </a:rPr>
            </a:br>
            <a:br>
              <a:rPr lang="en-GB" sz="2400" dirty="0">
                <a:latin typeface="Segoe UI"/>
                <a:cs typeface="Segoe UI"/>
              </a:rPr>
            </a:br>
            <a:r>
              <a:rPr lang="en-GB" sz="2400" dirty="0">
                <a:latin typeface="Segoe UI"/>
                <a:cs typeface="Segoe UI"/>
              </a:rPr>
              <a:t> segmentation, the brand</a:t>
            </a:r>
            <a:br>
              <a:rPr lang="en-GB" sz="2400" dirty="0">
                <a:latin typeface="Segoe UI"/>
                <a:cs typeface="Segoe UI"/>
              </a:rPr>
            </a:br>
            <a:br>
              <a:rPr lang="en-GB" sz="2400" dirty="0">
                <a:latin typeface="Segoe UI"/>
                <a:cs typeface="Segoe UI"/>
              </a:rPr>
            </a:br>
            <a:r>
              <a:rPr lang="en-GB" sz="2400" dirty="0">
                <a:latin typeface="Segoe UI"/>
                <a:cs typeface="Segoe UI"/>
              </a:rPr>
              <a:t> targets the public by: </a:t>
            </a:r>
            <a:endParaRPr lang="en-US" sz="2400" dirty="0"/>
          </a:p>
        </p:txBody>
      </p:sp>
      <p:graphicFrame>
        <p:nvGraphicFramePr>
          <p:cNvPr id="4" name="Diagram 3">
            <a:extLst>
              <a:ext uri="{FF2B5EF4-FFF2-40B4-BE49-F238E27FC236}">
                <a16:creationId xmlns:a16="http://schemas.microsoft.com/office/drawing/2014/main" id="{AE6B8D61-4875-1CC7-96B4-7949030BD333}"/>
              </a:ext>
            </a:extLst>
          </p:cNvPr>
          <p:cNvGraphicFramePr/>
          <p:nvPr>
            <p:extLst>
              <p:ext uri="{D42A27DB-BD31-4B8C-83A1-F6EECF244321}">
                <p14:modId xmlns:p14="http://schemas.microsoft.com/office/powerpoint/2010/main" val="3787832669"/>
              </p:ext>
            </p:extLst>
          </p:nvPr>
        </p:nvGraphicFramePr>
        <p:xfrm>
          <a:off x="6280264" y="550974"/>
          <a:ext cx="5295778" cy="57275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52883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8B8BFF-ABC6-4302-9767-D2ADEE381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D5F431FD-989C-4F7B-9EF1-BDED51AED4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7AFFF3F7-4395-4F19-BC12-8940796BE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5906" y="0"/>
            <a:ext cx="10906093"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a:extLst>
              <a:ext uri="{FF2B5EF4-FFF2-40B4-BE49-F238E27FC236}">
                <a16:creationId xmlns:a16="http://schemas.microsoft.com/office/drawing/2014/main" id="{0BFD2628-8E1E-4A9C-8CC0-A043326831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809734" y="808056"/>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A0B9EACD-232E-B403-94DF-4BADBF386057}"/>
              </a:ext>
            </a:extLst>
          </p:cNvPr>
          <p:cNvSpPr>
            <a:spLocks noGrp="1"/>
          </p:cNvSpPr>
          <p:nvPr>
            <p:ph idx="1"/>
          </p:nvPr>
        </p:nvSpPr>
        <p:spPr>
          <a:xfrm>
            <a:off x="678947" y="709482"/>
            <a:ext cx="10921212" cy="5748956"/>
          </a:xfrm>
        </p:spPr>
        <p:txBody>
          <a:bodyPr vert="horz" lIns="91440" tIns="45720" rIns="91440" bIns="45720" rtlCol="0" anchor="ctr">
            <a:noAutofit/>
          </a:bodyPr>
          <a:lstStyle/>
          <a:p>
            <a:pPr marL="0" indent="0">
              <a:lnSpc>
                <a:spcPct val="110000"/>
              </a:lnSpc>
              <a:buNone/>
            </a:pPr>
            <a:endParaRPr lang="en-GB" sz="1400" b="1" dirty="0">
              <a:solidFill>
                <a:schemeClr val="tx2"/>
              </a:solidFill>
              <a:latin typeface="Segoe UI"/>
              <a:cs typeface="Segoe UI"/>
            </a:endParaRPr>
          </a:p>
          <a:p>
            <a:pPr marL="344170" indent="-344170">
              <a:lnSpc>
                <a:spcPct val="110000"/>
              </a:lnSpc>
            </a:pPr>
            <a:r>
              <a:rPr lang="en-GB" sz="1400" b="1" dirty="0">
                <a:solidFill>
                  <a:schemeClr val="tx2"/>
                </a:solidFill>
                <a:latin typeface="Calibri"/>
                <a:ea typeface="Calibri"/>
                <a:cs typeface="Segoe UI"/>
              </a:rPr>
              <a:t>The brand focus on people's interest and lifestyle, providing wellness and spas.</a:t>
            </a:r>
            <a:endParaRPr lang="en-GB" sz="1400" b="1">
              <a:solidFill>
                <a:schemeClr val="tx2"/>
              </a:solidFill>
              <a:latin typeface="Calibri"/>
              <a:ea typeface="Calibri"/>
              <a:cs typeface="Segoe UI"/>
            </a:endParaRPr>
          </a:p>
          <a:p>
            <a:pPr marL="344170" indent="-344170">
              <a:lnSpc>
                <a:spcPct val="110000"/>
              </a:lnSpc>
            </a:pPr>
            <a:endParaRPr lang="en-GB" sz="1400" b="1" dirty="0">
              <a:solidFill>
                <a:schemeClr val="tx2"/>
              </a:solidFill>
              <a:latin typeface="Segoe UI"/>
              <a:cs typeface="Segoe UI"/>
            </a:endParaRPr>
          </a:p>
          <a:p>
            <a:pPr marL="0" indent="0">
              <a:lnSpc>
                <a:spcPct val="110000"/>
              </a:lnSpc>
              <a:buNone/>
            </a:pPr>
            <a:endParaRPr lang="en-GB" sz="1400" b="1" dirty="0">
              <a:solidFill>
                <a:schemeClr val="tx2"/>
              </a:solidFill>
              <a:latin typeface="Segoe UI"/>
              <a:cs typeface="Segoe UI"/>
            </a:endParaRPr>
          </a:p>
          <a:p>
            <a:pPr marL="344170" indent="-344170">
              <a:lnSpc>
                <a:spcPct val="110000"/>
              </a:lnSpc>
            </a:pPr>
            <a:endParaRPr lang="en-GB" sz="1400" b="1" dirty="0">
              <a:solidFill>
                <a:schemeClr val="tx2"/>
              </a:solidFill>
              <a:latin typeface="Segoe UI"/>
              <a:cs typeface="Segoe UI"/>
            </a:endParaRPr>
          </a:p>
          <a:p>
            <a:pPr marL="344170" indent="-344170">
              <a:lnSpc>
                <a:spcPct val="110000"/>
              </a:lnSpc>
            </a:pPr>
            <a:r>
              <a:rPr lang="en-GB" sz="1400" b="1" dirty="0">
                <a:solidFill>
                  <a:schemeClr val="tx2"/>
                </a:solidFill>
                <a:latin typeface="Segoe UI"/>
                <a:cs typeface="Segoe UI"/>
              </a:rPr>
              <a:t>sex/gender, providing also weddings for the same sex, in this way the brand stands out and differentiates itself from competitors.</a:t>
            </a:r>
          </a:p>
          <a:p>
            <a:pPr marL="344170" indent="-344170">
              <a:lnSpc>
                <a:spcPct val="110000"/>
              </a:lnSpc>
            </a:pPr>
            <a:endParaRPr lang="en-GB" sz="1400" b="1" dirty="0">
              <a:solidFill>
                <a:schemeClr val="tx2"/>
              </a:solidFill>
              <a:latin typeface="Segoe UI"/>
              <a:cs typeface="Segoe UI"/>
            </a:endParaRPr>
          </a:p>
          <a:p>
            <a:pPr marL="344170" indent="-344170">
              <a:lnSpc>
                <a:spcPct val="110000"/>
              </a:lnSpc>
            </a:pPr>
            <a:endParaRPr lang="en-GB" sz="1400" b="1" dirty="0">
              <a:solidFill>
                <a:schemeClr val="tx2"/>
              </a:solidFill>
              <a:latin typeface="Segoe UI"/>
              <a:cs typeface="Segoe UI"/>
            </a:endParaRPr>
          </a:p>
          <a:p>
            <a:pPr marL="344170" indent="-344170">
              <a:lnSpc>
                <a:spcPct val="110000"/>
              </a:lnSpc>
            </a:pPr>
            <a:endParaRPr lang="en-GB" sz="1400" b="1" dirty="0">
              <a:solidFill>
                <a:schemeClr val="tx2"/>
              </a:solidFill>
              <a:latin typeface="Segoe UI"/>
              <a:cs typeface="Segoe UI"/>
            </a:endParaRPr>
          </a:p>
          <a:p>
            <a:pPr marL="344170" indent="-344170">
              <a:lnSpc>
                <a:spcPct val="110000"/>
              </a:lnSpc>
            </a:pPr>
            <a:endParaRPr lang="en-GB" sz="1400" b="1" dirty="0">
              <a:solidFill>
                <a:schemeClr val="tx2"/>
              </a:solidFill>
              <a:latin typeface="Segoe UI"/>
              <a:cs typeface="Segoe UI"/>
            </a:endParaRPr>
          </a:p>
          <a:p>
            <a:pPr marL="344170" indent="-344170">
              <a:lnSpc>
                <a:spcPct val="110000"/>
              </a:lnSpc>
            </a:pPr>
            <a:endParaRPr lang="en-GB" sz="1400" b="1" dirty="0">
              <a:solidFill>
                <a:schemeClr val="tx2"/>
              </a:solidFill>
              <a:latin typeface="Segoe UI"/>
              <a:cs typeface="Segoe UI"/>
            </a:endParaRPr>
          </a:p>
          <a:p>
            <a:pPr marL="344170" indent="-344170">
              <a:lnSpc>
                <a:spcPct val="110000"/>
              </a:lnSpc>
            </a:pPr>
            <a:endParaRPr lang="en-GB" sz="1400" b="1" dirty="0">
              <a:solidFill>
                <a:schemeClr val="tx2"/>
              </a:solidFill>
              <a:latin typeface="Segoe UI"/>
              <a:cs typeface="Segoe UI"/>
            </a:endParaRPr>
          </a:p>
          <a:p>
            <a:pPr marL="344170" indent="-344170">
              <a:lnSpc>
                <a:spcPct val="110000"/>
              </a:lnSpc>
            </a:pPr>
            <a:r>
              <a:rPr lang="en-GB" sz="1400" b="1" dirty="0">
                <a:solidFill>
                  <a:schemeClr val="tx2"/>
                </a:solidFill>
                <a:latin typeface="Segoe UI"/>
                <a:cs typeface="Segoe UI"/>
              </a:rPr>
              <a:t>geographic, having the hotels in big cities like Manchester, London, Glasgow (United Kingdom), where the traffic of people is increased.</a:t>
            </a:r>
            <a:endParaRPr lang="en-GB" sz="1400" b="1">
              <a:solidFill>
                <a:schemeClr val="tx2"/>
              </a:solidFill>
              <a:cs typeface="Arial" panose="020B0604020202020204"/>
            </a:endParaRPr>
          </a:p>
          <a:p>
            <a:pPr marL="344170" indent="-344170">
              <a:lnSpc>
                <a:spcPct val="110000"/>
              </a:lnSpc>
            </a:pPr>
            <a:endParaRPr lang="en-GB" sz="1400">
              <a:solidFill>
                <a:schemeClr val="tx2"/>
              </a:solidFill>
              <a:cs typeface="Arial" panose="020B0604020202020204"/>
            </a:endParaRPr>
          </a:p>
        </p:txBody>
      </p:sp>
      <p:sp>
        <p:nvSpPr>
          <p:cNvPr id="20" name="Rectangle 19">
            <a:extLst>
              <a:ext uri="{FF2B5EF4-FFF2-40B4-BE49-F238E27FC236}">
                <a16:creationId xmlns:a16="http://schemas.microsoft.com/office/drawing/2014/main" id="{D0DAE048-BF8A-4A95-8DBC-D3A926B94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71960" y="0"/>
            <a:ext cx="320040"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5" name="Picture 44" descr="Kimpton Hotel Spa – just the place for a massage | The Edinburgh Reporter">
            <a:extLst>
              <a:ext uri="{FF2B5EF4-FFF2-40B4-BE49-F238E27FC236}">
                <a16:creationId xmlns:a16="http://schemas.microsoft.com/office/drawing/2014/main" id="{EA67B7C3-90C8-ADE0-6902-ACA2928E9DD9}"/>
              </a:ext>
            </a:extLst>
          </p:cNvPr>
          <p:cNvPicPr>
            <a:picLocks noChangeAspect="1"/>
          </p:cNvPicPr>
          <p:nvPr/>
        </p:nvPicPr>
        <p:blipFill rotWithShape="1">
          <a:blip r:embed="rId3"/>
          <a:srcRect l="19484" t="6870" r="-19771" b="-6489"/>
          <a:stretch/>
        </p:blipFill>
        <p:spPr>
          <a:xfrm>
            <a:off x="9068587" y="-3534"/>
            <a:ext cx="2735351" cy="2033837"/>
          </a:xfrm>
          <a:prstGeom prst="rect">
            <a:avLst/>
          </a:prstGeom>
        </p:spPr>
      </p:pic>
      <p:pic>
        <p:nvPicPr>
          <p:cNvPr id="46" name="Picture 45" descr="A person in a white suit&#10;&#10;Description automatically generated">
            <a:extLst>
              <a:ext uri="{FF2B5EF4-FFF2-40B4-BE49-F238E27FC236}">
                <a16:creationId xmlns:a16="http://schemas.microsoft.com/office/drawing/2014/main" id="{5AD25899-4324-7F82-3E3B-7DC9FCB5861D}"/>
              </a:ext>
            </a:extLst>
          </p:cNvPr>
          <p:cNvPicPr>
            <a:picLocks noChangeAspect="1"/>
          </p:cNvPicPr>
          <p:nvPr/>
        </p:nvPicPr>
        <p:blipFill>
          <a:blip r:embed="rId4"/>
          <a:stretch>
            <a:fillRect/>
          </a:stretch>
        </p:blipFill>
        <p:spPr>
          <a:xfrm>
            <a:off x="5110457" y="2907580"/>
            <a:ext cx="1971085" cy="2566839"/>
          </a:xfrm>
          <a:prstGeom prst="rect">
            <a:avLst/>
          </a:prstGeom>
        </p:spPr>
      </p:pic>
      <p:sp>
        <p:nvSpPr>
          <p:cNvPr id="2" name="TextBox 1">
            <a:extLst>
              <a:ext uri="{FF2B5EF4-FFF2-40B4-BE49-F238E27FC236}">
                <a16:creationId xmlns:a16="http://schemas.microsoft.com/office/drawing/2014/main" id="{FC4E5057-678F-1943-12E0-A3812A55200B}"/>
              </a:ext>
            </a:extLst>
          </p:cNvPr>
          <p:cNvSpPr txBox="1"/>
          <p:nvPr/>
        </p:nvSpPr>
        <p:spPr>
          <a:xfrm>
            <a:off x="9599628" y="1979628"/>
            <a:ext cx="16654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Arial"/>
            </a:endParaRPr>
          </a:p>
        </p:txBody>
      </p:sp>
    </p:spTree>
    <p:extLst>
      <p:ext uri="{BB962C8B-B14F-4D97-AF65-F5344CB8AC3E}">
        <p14:creationId xmlns:p14="http://schemas.microsoft.com/office/powerpoint/2010/main" val="2951496723"/>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3" name="Content Placeholder 2">
            <a:extLst>
              <a:ext uri="{FF2B5EF4-FFF2-40B4-BE49-F238E27FC236}">
                <a16:creationId xmlns:a16="http://schemas.microsoft.com/office/drawing/2014/main" id="{435C845A-CE9B-2FE3-1BAC-084911F08388}"/>
              </a:ext>
            </a:extLst>
          </p:cNvPr>
          <p:cNvSpPr>
            <a:spLocks noGrp="1"/>
          </p:cNvSpPr>
          <p:nvPr>
            <p:ph idx="1"/>
          </p:nvPr>
        </p:nvSpPr>
        <p:spPr>
          <a:xfrm>
            <a:off x="1107371" y="341106"/>
            <a:ext cx="7715874" cy="4134405"/>
          </a:xfrm>
        </p:spPr>
        <p:txBody>
          <a:bodyPr anchor="t">
            <a:normAutofit/>
          </a:bodyPr>
          <a:lstStyle/>
          <a:p>
            <a:pPr marL="344170" indent="-344170">
              <a:lnSpc>
                <a:spcPct val="110000"/>
              </a:lnSpc>
            </a:pPr>
            <a:r>
              <a:rPr lang="en-GB" sz="1400" b="1" dirty="0">
                <a:solidFill>
                  <a:schemeClr val="tx2"/>
                </a:solidFill>
                <a:latin typeface="Segoe UI"/>
                <a:cs typeface="Segoe UI"/>
              </a:rPr>
              <a:t>income, the brand targets people who can afford to travel and spend money for their welfare.</a:t>
            </a:r>
            <a:endParaRPr lang="en-US" sz="1400" b="1" dirty="0">
              <a:solidFill>
                <a:schemeClr val="tx2"/>
              </a:solidFill>
              <a:latin typeface="Segoe UI"/>
              <a:cs typeface="Segoe UI"/>
            </a:endParaRPr>
          </a:p>
          <a:p>
            <a:pPr marL="344170" indent="-344170">
              <a:lnSpc>
                <a:spcPct val="110000"/>
              </a:lnSpc>
            </a:pPr>
            <a:endParaRPr lang="en-GB" sz="1400" b="1" dirty="0">
              <a:solidFill>
                <a:schemeClr val="tx2"/>
              </a:solidFill>
              <a:latin typeface="Segoe UI"/>
              <a:cs typeface="Segoe UI"/>
            </a:endParaRPr>
          </a:p>
          <a:p>
            <a:pPr marL="344170" indent="-344170">
              <a:lnSpc>
                <a:spcPct val="110000"/>
              </a:lnSpc>
            </a:pPr>
            <a:endParaRPr lang="en-GB" sz="1400" b="1" dirty="0">
              <a:solidFill>
                <a:schemeClr val="tx2"/>
              </a:solidFill>
              <a:latin typeface="Segoe UI"/>
              <a:cs typeface="Segoe UI"/>
            </a:endParaRPr>
          </a:p>
          <a:p>
            <a:pPr marL="344170" indent="-344170">
              <a:lnSpc>
                <a:spcPct val="110000"/>
              </a:lnSpc>
            </a:pPr>
            <a:endParaRPr lang="en-GB" sz="1400" b="1" dirty="0">
              <a:solidFill>
                <a:schemeClr val="tx2"/>
              </a:solidFill>
              <a:latin typeface="Segoe UI"/>
              <a:cs typeface="Segoe UI"/>
            </a:endParaRPr>
          </a:p>
          <a:p>
            <a:pPr marL="344170" indent="-344170">
              <a:lnSpc>
                <a:spcPct val="110000"/>
              </a:lnSpc>
            </a:pPr>
            <a:endParaRPr lang="en-GB" sz="1400" b="1" dirty="0">
              <a:solidFill>
                <a:schemeClr val="tx2"/>
              </a:solidFill>
              <a:latin typeface="Segoe UI"/>
              <a:cs typeface="Segoe UI"/>
            </a:endParaRPr>
          </a:p>
          <a:p>
            <a:pPr marL="344170" indent="-344170">
              <a:lnSpc>
                <a:spcPct val="110000"/>
              </a:lnSpc>
            </a:pPr>
            <a:endParaRPr lang="en-GB" sz="1400" b="1" dirty="0">
              <a:solidFill>
                <a:schemeClr val="tx2"/>
              </a:solidFill>
              <a:latin typeface="Segoe UI"/>
              <a:cs typeface="Segoe UI"/>
            </a:endParaRPr>
          </a:p>
          <a:p>
            <a:pPr marL="344170" indent="-344170">
              <a:lnSpc>
                <a:spcPct val="110000"/>
              </a:lnSpc>
            </a:pPr>
            <a:endParaRPr lang="en-GB" sz="1400" b="1" dirty="0">
              <a:solidFill>
                <a:schemeClr val="tx2"/>
              </a:solidFill>
              <a:latin typeface="Segoe UI"/>
              <a:ea typeface="Calibri"/>
              <a:cs typeface="Segoe UI"/>
            </a:endParaRPr>
          </a:p>
          <a:p>
            <a:pPr marL="344170" indent="-344170">
              <a:lnSpc>
                <a:spcPct val="110000"/>
              </a:lnSpc>
            </a:pPr>
            <a:r>
              <a:rPr lang="en-GB" sz="1600" b="1" dirty="0">
                <a:solidFill>
                  <a:schemeClr val="tx2"/>
                </a:solidFill>
                <a:latin typeface="Calibri"/>
                <a:ea typeface="Calibri"/>
                <a:cs typeface="Segoe UI"/>
              </a:rPr>
              <a:t>it is available for all ages, adapting the services to their customer's needs.</a:t>
            </a:r>
            <a:endParaRPr lang="en-US" sz="1600" b="1" dirty="0">
              <a:solidFill>
                <a:schemeClr val="tx2"/>
              </a:solidFill>
              <a:latin typeface="Calibri"/>
              <a:ea typeface="Calibri"/>
              <a:cs typeface="Segoe UI"/>
            </a:endParaRPr>
          </a:p>
          <a:p>
            <a:pPr marL="344170" indent="-344170">
              <a:lnSpc>
                <a:spcPct val="110000"/>
              </a:lnSpc>
            </a:pPr>
            <a:endParaRPr lang="en-GB" sz="1400" dirty="0">
              <a:solidFill>
                <a:schemeClr val="tx2"/>
              </a:solidFill>
              <a:latin typeface="Segoe UI"/>
              <a:cs typeface="Segoe UI"/>
            </a:endParaRPr>
          </a:p>
          <a:p>
            <a:pPr marL="344170" indent="-344170"/>
            <a:endParaRPr lang="en-GB" sz="1600" dirty="0">
              <a:solidFill>
                <a:srgbClr val="1F2D29"/>
              </a:solidFill>
              <a:cs typeface="Arial"/>
            </a:endParaRPr>
          </a:p>
        </p:txBody>
      </p:sp>
      <p:sp>
        <p:nvSpPr>
          <p:cNvPr id="4" name="TextBox 3">
            <a:extLst>
              <a:ext uri="{FF2B5EF4-FFF2-40B4-BE49-F238E27FC236}">
                <a16:creationId xmlns:a16="http://schemas.microsoft.com/office/drawing/2014/main" id="{771FB71A-15E6-309F-2CFB-B21782A31133}"/>
              </a:ext>
            </a:extLst>
          </p:cNvPr>
          <p:cNvSpPr txBox="1"/>
          <p:nvPr/>
        </p:nvSpPr>
        <p:spPr>
          <a:xfrm>
            <a:off x="1406165" y="5844618"/>
            <a:ext cx="794993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solidFill>
                  <a:srgbClr val="1F2D29"/>
                </a:solidFill>
                <a:latin typeface="Segoe UI"/>
                <a:cs typeface="Segoe UI"/>
              </a:rPr>
              <a:t>In this way, the brand is increasing its history of quality services, trying to be more unique.</a:t>
            </a:r>
            <a:endParaRPr lang="en-US" sz="1600" dirty="0"/>
          </a:p>
        </p:txBody>
      </p:sp>
      <p:pic>
        <p:nvPicPr>
          <p:cNvPr id="5" name="Picture 4" descr="Woman sitting with children">
            <a:extLst>
              <a:ext uri="{FF2B5EF4-FFF2-40B4-BE49-F238E27FC236}">
                <a16:creationId xmlns:a16="http://schemas.microsoft.com/office/drawing/2014/main" id="{7E6946C1-5CA4-EA86-8C53-84F608EBC3B9}"/>
              </a:ext>
            </a:extLst>
          </p:cNvPr>
          <p:cNvPicPr>
            <a:picLocks noChangeAspect="1"/>
          </p:cNvPicPr>
          <p:nvPr/>
        </p:nvPicPr>
        <p:blipFill>
          <a:blip r:embed="rId3"/>
          <a:stretch>
            <a:fillRect/>
          </a:stretch>
        </p:blipFill>
        <p:spPr>
          <a:xfrm>
            <a:off x="8255969" y="3555532"/>
            <a:ext cx="3425073" cy="2286100"/>
          </a:xfrm>
          <a:prstGeom prst="rect">
            <a:avLst/>
          </a:prstGeom>
        </p:spPr>
      </p:pic>
      <p:pic>
        <p:nvPicPr>
          <p:cNvPr id="9" name="Picture 8" descr="Person bathing with candle">
            <a:extLst>
              <a:ext uri="{FF2B5EF4-FFF2-40B4-BE49-F238E27FC236}">
                <a16:creationId xmlns:a16="http://schemas.microsoft.com/office/drawing/2014/main" id="{921B96D2-2C8C-DA5A-9548-78E4B0248141}"/>
              </a:ext>
            </a:extLst>
          </p:cNvPr>
          <p:cNvPicPr>
            <a:picLocks noChangeAspect="1"/>
          </p:cNvPicPr>
          <p:nvPr/>
        </p:nvPicPr>
        <p:blipFill>
          <a:blip r:embed="rId4"/>
          <a:stretch>
            <a:fillRect/>
          </a:stretch>
        </p:blipFill>
        <p:spPr>
          <a:xfrm>
            <a:off x="1105311" y="903706"/>
            <a:ext cx="3213653" cy="2153893"/>
          </a:xfrm>
          <a:prstGeom prst="rect">
            <a:avLst/>
          </a:prstGeom>
        </p:spPr>
      </p:pic>
    </p:spTree>
    <p:extLst>
      <p:ext uri="{BB962C8B-B14F-4D97-AF65-F5344CB8AC3E}">
        <p14:creationId xmlns:p14="http://schemas.microsoft.com/office/powerpoint/2010/main" val="1194257752"/>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BBAF34-367D-4E18-A62E-4602BD908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32" y="-2718"/>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A4CF08-858A-49E4-B707-4E7585D11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6938E62-910D-4D69-AA09-567AAAC37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4E54C6-D084-4BC8-B3F9-8B9EC22A6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65268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96CC72-4C77-C6D1-9614-67FB8EC3B8C3}"/>
              </a:ext>
            </a:extLst>
          </p:cNvPr>
          <p:cNvSpPr>
            <a:spLocks noGrp="1"/>
          </p:cNvSpPr>
          <p:nvPr>
            <p:ph idx="1"/>
          </p:nvPr>
        </p:nvSpPr>
        <p:spPr>
          <a:xfrm>
            <a:off x="1974739" y="2052116"/>
            <a:ext cx="4901548" cy="3997828"/>
          </a:xfrm>
        </p:spPr>
        <p:txBody>
          <a:bodyPr vert="horz" lIns="91440" tIns="45720" rIns="91440" bIns="45720" rtlCol="0" anchor="ctr">
            <a:noAutofit/>
          </a:bodyPr>
          <a:lstStyle/>
          <a:p>
            <a:pPr marL="344170" indent="-344170">
              <a:lnSpc>
                <a:spcPct val="110000"/>
              </a:lnSpc>
            </a:pPr>
            <a:r>
              <a:rPr lang="en-GB" sz="1600" dirty="0"/>
              <a:t>The guest services and facilities are meant to provide comfort, safety and accessibility to the customers.</a:t>
            </a:r>
            <a:endParaRPr lang="en-US" sz="1600">
              <a:cs typeface="Arial"/>
            </a:endParaRPr>
          </a:p>
          <a:p>
            <a:pPr marL="344170" indent="-344170">
              <a:lnSpc>
                <a:spcPct val="110000"/>
              </a:lnSpc>
            </a:pPr>
            <a:r>
              <a:rPr lang="en-GB" sz="1600" dirty="0"/>
              <a:t>Customers are looking for accommodation where they can feel that their stay is welcomed and the money spent is justified. </a:t>
            </a:r>
            <a:endParaRPr lang="en-GB" sz="1600">
              <a:cs typeface="Arial" panose="020B0604020202020204"/>
            </a:endParaRPr>
          </a:p>
          <a:p>
            <a:pPr marL="344170" indent="-344170">
              <a:lnSpc>
                <a:spcPct val="110000"/>
              </a:lnSpc>
            </a:pPr>
            <a:r>
              <a:rPr lang="en-GB" sz="1600" dirty="0"/>
              <a:t>Every role in the hotel and restaurant industry is well established to offer a unique experience, to manage the customer's expectations, and maintain or even increase the brand's reputation.</a:t>
            </a:r>
            <a:endParaRPr lang="en-GB" sz="1600">
              <a:cs typeface="Arial" panose="020B0604020202020204"/>
            </a:endParaRPr>
          </a:p>
          <a:p>
            <a:pPr marL="344170" indent="-344170">
              <a:lnSpc>
                <a:spcPct val="110000"/>
              </a:lnSpc>
            </a:pPr>
            <a:r>
              <a:rPr lang="en-GB" sz="1600" dirty="0"/>
              <a:t>The hospitality industry it's a complex system where marketing strategy, segmentation, SOSTAC,  and other systems and frameworks are used to define what interests are in the current market. With the help of trained staff, the hotels can deliver exceptional service as the employees are the face of the brand. A good customer service can increase the loyalty of the customers and bring new ones. </a:t>
            </a:r>
            <a:endParaRPr lang="en-GB" sz="1600">
              <a:cs typeface="Arial" panose="020B0604020202020204"/>
            </a:endParaRPr>
          </a:p>
          <a:p>
            <a:pPr marL="344170" indent="-344170">
              <a:lnSpc>
                <a:spcPct val="110000"/>
              </a:lnSpc>
            </a:pPr>
            <a:endParaRPr lang="en-GB" sz="1100">
              <a:cs typeface="Arial" panose="020B0604020202020204"/>
            </a:endParaRPr>
          </a:p>
          <a:p>
            <a:pPr marL="344170" indent="-344170">
              <a:lnSpc>
                <a:spcPct val="110000"/>
              </a:lnSpc>
            </a:pPr>
            <a:endParaRPr lang="en-GB" sz="1100">
              <a:cs typeface="Arial" panose="020B0604020202020204"/>
            </a:endParaRPr>
          </a:p>
        </p:txBody>
      </p:sp>
      <p:sp>
        <p:nvSpPr>
          <p:cNvPr id="17" name="Rectangle 16">
            <a:extLst>
              <a:ext uri="{FF2B5EF4-FFF2-40B4-BE49-F238E27FC236}">
                <a16:creationId xmlns:a16="http://schemas.microsoft.com/office/drawing/2014/main" id="{777713DB-A0B1-4507-9991-B6DCAE436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93970"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88BE26A-6F1D-5517-0E40-7EF88FFA4100}"/>
              </a:ext>
            </a:extLst>
          </p:cNvPr>
          <p:cNvPicPr>
            <a:picLocks noChangeAspect="1"/>
          </p:cNvPicPr>
          <p:nvPr/>
        </p:nvPicPr>
        <p:blipFill rotWithShape="1">
          <a:blip r:embed="rId3"/>
          <a:srcRect l="6347" r="57843" b="6250"/>
          <a:stretch/>
        </p:blipFill>
        <p:spPr>
          <a:xfrm>
            <a:off x="7534656" y="227"/>
            <a:ext cx="4657039" cy="6858000"/>
          </a:xfrm>
          <a:prstGeom prst="rect">
            <a:avLst/>
          </a:prstGeom>
        </p:spPr>
      </p:pic>
      <p:pic>
        <p:nvPicPr>
          <p:cNvPr id="19" name="Picture 18">
            <a:extLst>
              <a:ext uri="{FF2B5EF4-FFF2-40B4-BE49-F238E27FC236}">
                <a16:creationId xmlns:a16="http://schemas.microsoft.com/office/drawing/2014/main" id="{A9A96FF2-ACD7-48C4-BCE1-FC7F421086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7542372" y="0"/>
            <a:ext cx="4649628" cy="6858000"/>
          </a:xfrm>
          <a:prstGeom prst="rect">
            <a:avLst/>
          </a:prstGeom>
        </p:spPr>
      </p:pic>
    </p:spTree>
    <p:extLst>
      <p:ext uri="{BB962C8B-B14F-4D97-AF65-F5344CB8AC3E}">
        <p14:creationId xmlns:p14="http://schemas.microsoft.com/office/powerpoint/2010/main" val="2465481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25BC238-C762-4D13-A195-D96782130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E46C2F34-1655-46BB-AA7C-FE1E7C94DE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0" name="Picture 29">
            <a:extLst>
              <a:ext uri="{FF2B5EF4-FFF2-40B4-BE49-F238E27FC236}">
                <a16:creationId xmlns:a16="http://schemas.microsoft.com/office/drawing/2014/main" id="{9E212255-06CB-48A7-8DDC-16BB691C27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2" name="Rectangle 31">
            <a:extLst>
              <a:ext uri="{FF2B5EF4-FFF2-40B4-BE49-F238E27FC236}">
                <a16:creationId xmlns:a16="http://schemas.microsoft.com/office/drawing/2014/main" id="{380DDC1E-06A0-46BA-AE64-DBDD05947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39C1BC9-83BE-489D-9B3E-B164525B1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F00FBAF5-0C55-4EC9-9950-7797B8DF77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761" y="0"/>
            <a:ext cx="1038910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D679A9-132C-9A58-F367-547517F1180E}"/>
              </a:ext>
            </a:extLst>
          </p:cNvPr>
          <p:cNvSpPr>
            <a:spLocks noGrp="1"/>
          </p:cNvSpPr>
          <p:nvPr>
            <p:ph idx="1"/>
          </p:nvPr>
        </p:nvSpPr>
        <p:spPr>
          <a:xfrm>
            <a:off x="2032648" y="2107105"/>
            <a:ext cx="5434395" cy="3117993"/>
          </a:xfrm>
        </p:spPr>
        <p:txBody>
          <a:bodyPr vert="horz" lIns="91440" tIns="45720" rIns="91440" bIns="45720" rtlCol="0" anchor="ctr">
            <a:noAutofit/>
          </a:bodyPr>
          <a:lstStyle/>
          <a:p>
            <a:pPr marL="344170" indent="-344170">
              <a:lnSpc>
                <a:spcPct val="110000"/>
              </a:lnSpc>
            </a:pPr>
            <a:r>
              <a:rPr lang="en-GB" sz="1600" dirty="0">
                <a:cs typeface="Arial"/>
              </a:rPr>
              <a:t>Customers might look for comfort, so it is important for the hotel, and restaurant to be kept at high standards, clean and tidy. Services need to be delivered fast and accurate in a professional way. </a:t>
            </a:r>
          </a:p>
          <a:p>
            <a:pPr marL="344170" indent="-344170">
              <a:lnSpc>
                <a:spcPct val="110000"/>
              </a:lnSpc>
            </a:pPr>
            <a:endParaRPr lang="en-GB" sz="1600" dirty="0">
              <a:cs typeface="Arial"/>
            </a:endParaRPr>
          </a:p>
          <a:p>
            <a:pPr marL="344170" indent="-344170">
              <a:lnSpc>
                <a:spcPct val="110000"/>
              </a:lnSpc>
            </a:pPr>
            <a:r>
              <a:rPr lang="en-GB" sz="1600" dirty="0">
                <a:cs typeface="Arial"/>
              </a:rPr>
              <a:t>A brand's reputation can be easily checked based on people's reviews, so it's important to get their opinions, ideas, and comments and share their experiences. There are lots of competitors, so each hotel needs to approach a different way to attract more people and offer the services they need.</a:t>
            </a:r>
          </a:p>
          <a:p>
            <a:pPr marL="344170" indent="-344170">
              <a:lnSpc>
                <a:spcPct val="110000"/>
              </a:lnSpc>
            </a:pPr>
            <a:endParaRPr lang="en-GB" sz="1100" dirty="0">
              <a:cs typeface="Arial"/>
            </a:endParaRPr>
          </a:p>
          <a:p>
            <a:pPr marL="344170" indent="-344170">
              <a:lnSpc>
                <a:spcPct val="110000"/>
              </a:lnSpc>
            </a:pPr>
            <a:endParaRPr lang="en-GB" sz="1100" dirty="0">
              <a:cs typeface="Arial"/>
            </a:endParaRPr>
          </a:p>
          <a:p>
            <a:pPr marL="344170" indent="-344170">
              <a:lnSpc>
                <a:spcPct val="110000"/>
              </a:lnSpc>
            </a:pPr>
            <a:endParaRPr lang="en-GB" sz="1100">
              <a:cs typeface="Arial"/>
            </a:endParaRPr>
          </a:p>
        </p:txBody>
      </p:sp>
      <p:pic>
        <p:nvPicPr>
          <p:cNvPr id="4" name="Picture 3" descr="White chess pieces on a chess board">
            <a:extLst>
              <a:ext uri="{FF2B5EF4-FFF2-40B4-BE49-F238E27FC236}">
                <a16:creationId xmlns:a16="http://schemas.microsoft.com/office/drawing/2014/main" id="{4A58FC8E-BC88-B78B-48B8-7D74E317512F}"/>
              </a:ext>
            </a:extLst>
          </p:cNvPr>
          <p:cNvPicPr>
            <a:picLocks noChangeAspect="1"/>
          </p:cNvPicPr>
          <p:nvPr/>
        </p:nvPicPr>
        <p:blipFill rotWithShape="1">
          <a:blip r:embed="rId5"/>
          <a:srcRect t="6060" r="-4" b="-4"/>
          <a:stretch/>
        </p:blipFill>
        <p:spPr>
          <a:xfrm>
            <a:off x="7744445" y="1038872"/>
            <a:ext cx="3088984" cy="1927360"/>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5" name="Picture 4" descr="Bubble sheet test paper and pencil">
            <a:extLst>
              <a:ext uri="{FF2B5EF4-FFF2-40B4-BE49-F238E27FC236}">
                <a16:creationId xmlns:a16="http://schemas.microsoft.com/office/drawing/2014/main" id="{54E33BEA-8135-76A1-147B-C8F57146817E}"/>
              </a:ext>
            </a:extLst>
          </p:cNvPr>
          <p:cNvPicPr>
            <a:picLocks noChangeAspect="1"/>
          </p:cNvPicPr>
          <p:nvPr/>
        </p:nvPicPr>
        <p:blipFill rotWithShape="1">
          <a:blip r:embed="rId6"/>
          <a:srcRect t="511" r="-4" b="3377"/>
          <a:stretch/>
        </p:blipFill>
        <p:spPr>
          <a:xfrm>
            <a:off x="7743814" y="3365000"/>
            <a:ext cx="3065417" cy="1895937"/>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8" name="Rectangle 37">
            <a:extLst>
              <a:ext uri="{FF2B5EF4-FFF2-40B4-BE49-F238E27FC236}">
                <a16:creationId xmlns:a16="http://schemas.microsoft.com/office/drawing/2014/main" id="{12BC0108-11C3-4CBB-B5D0-7945DB64D0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04FC415-DC59-40FF-F38F-DD12BBB9473E}"/>
              </a:ext>
            </a:extLst>
          </p:cNvPr>
          <p:cNvSpPr txBox="1"/>
          <p:nvPr/>
        </p:nvSpPr>
        <p:spPr>
          <a:xfrm>
            <a:off x="2183876" y="5247587"/>
            <a:ext cx="8499834" cy="11880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4170" indent="-344170" algn="l">
              <a:lnSpc>
                <a:spcPct val="110000"/>
              </a:lnSpc>
              <a:spcBef>
                <a:spcPts val="1000"/>
              </a:spcBef>
              <a:spcAft>
                <a:spcPts val="600"/>
              </a:spcAft>
              <a:buFont typeface="Arial"/>
              <a:buChar char="•"/>
            </a:pPr>
            <a:endParaRPr lang="en-GB" dirty="0">
              <a:cs typeface="Arial"/>
            </a:endParaRPr>
          </a:p>
          <a:p>
            <a:pPr>
              <a:lnSpc>
                <a:spcPct val="110000"/>
              </a:lnSpc>
              <a:spcBef>
                <a:spcPts val="1000"/>
              </a:spcBef>
              <a:spcAft>
                <a:spcPts val="600"/>
              </a:spcAft>
            </a:pPr>
            <a:r>
              <a:rPr lang="en-GB" dirty="0">
                <a:cs typeface="Arial"/>
              </a:rPr>
              <a:t>The hospitality industry is in a continuous change, evolving and developing creating a bond between people and increasing their wellbeing.</a:t>
            </a:r>
          </a:p>
        </p:txBody>
      </p:sp>
    </p:spTree>
    <p:extLst>
      <p:ext uri="{BB962C8B-B14F-4D97-AF65-F5344CB8AC3E}">
        <p14:creationId xmlns:p14="http://schemas.microsoft.com/office/powerpoint/2010/main" val="29190328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dirty="0">
              <a:cs typeface="Arial"/>
            </a:endParaRPr>
          </a:p>
        </p:txBody>
      </p:sp>
      <p:sp useBgFill="1">
        <p:nvSpPr>
          <p:cNvPr id="37" name="Rectangle 36">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descr="VIP rope barrier">
            <a:extLst>
              <a:ext uri="{FF2B5EF4-FFF2-40B4-BE49-F238E27FC236}">
                <a16:creationId xmlns:a16="http://schemas.microsoft.com/office/drawing/2014/main" id="{05301438-2048-34FF-7811-4D656B041C86}"/>
              </a:ext>
            </a:extLst>
          </p:cNvPr>
          <p:cNvPicPr>
            <a:picLocks noChangeAspect="1"/>
          </p:cNvPicPr>
          <p:nvPr/>
        </p:nvPicPr>
        <p:blipFill rotWithShape="1">
          <a:blip r:embed="rId2">
            <a:duotone>
              <a:schemeClr val="bg2">
                <a:shade val="45000"/>
                <a:satMod val="135000"/>
              </a:schemeClr>
              <a:prstClr val="white"/>
            </a:duotone>
            <a:alphaModFix amt="25000"/>
          </a:blip>
          <a:srcRect t="8407" r="-1" b="13466"/>
          <a:stretch/>
        </p:blipFill>
        <p:spPr>
          <a:xfrm>
            <a:off x="153" y="10"/>
            <a:ext cx="12191695" cy="6857990"/>
          </a:xfrm>
          <a:prstGeom prst="rect">
            <a:avLst/>
          </a:prstGeom>
        </p:spPr>
      </p:pic>
      <p:pic>
        <p:nvPicPr>
          <p:cNvPr id="39" name="Picture 38">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41" name="Rectangle 40">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3E45FE-3C56-2052-0E9C-D6AACA3AD199}"/>
              </a:ext>
            </a:extLst>
          </p:cNvPr>
          <p:cNvSpPr>
            <a:spLocks noGrp="1"/>
          </p:cNvSpPr>
          <p:nvPr>
            <p:ph idx="1"/>
          </p:nvPr>
        </p:nvSpPr>
        <p:spPr>
          <a:xfrm>
            <a:off x="2610579" y="2052116"/>
            <a:ext cx="7959560" cy="3997828"/>
          </a:xfrm>
        </p:spPr>
        <p:txBody>
          <a:bodyPr>
            <a:normAutofit/>
          </a:bodyPr>
          <a:lstStyle/>
          <a:p>
            <a:pPr marL="344170" indent="-344170"/>
            <a:r>
              <a:rPr lang="en-GB" dirty="0">
                <a:cs typeface="Arial"/>
              </a:rPr>
              <a:t>Kimpton Hotels and Restaurants are using services like booking, checking in, checking out, food and beverage service operations, and queuing systems to make sure they work efficiently and manage the customer's expectations.</a:t>
            </a:r>
          </a:p>
          <a:p>
            <a:pPr marL="344170" indent="-344170"/>
            <a:r>
              <a:rPr lang="en-GB" dirty="0">
                <a:cs typeface="Arial"/>
              </a:rPr>
              <a:t>They are maintaining the brand's success by achieving multiple awards like </a:t>
            </a:r>
            <a:r>
              <a:rPr lang="en-GB" dirty="0">
                <a:ea typeface="+mn-lt"/>
                <a:cs typeface="+mn-lt"/>
              </a:rPr>
              <a:t>“Highest in Guest Satisfaction Among Upper Upscale Hotel Chains” by J.D. Power three times.</a:t>
            </a:r>
          </a:p>
          <a:p>
            <a:pPr marL="344170" indent="-344170"/>
            <a:r>
              <a:rPr lang="en-GB" dirty="0">
                <a:cs typeface="Arial"/>
              </a:rPr>
              <a:t>“</a:t>
            </a:r>
            <a:r>
              <a:rPr lang="en-GB" dirty="0">
                <a:ea typeface="+mn-lt"/>
                <a:cs typeface="+mn-lt"/>
              </a:rPr>
              <a:t>A hotel should relieve </a:t>
            </a:r>
            <a:r>
              <a:rPr lang="en-GB" dirty="0" err="1">
                <a:ea typeface="+mn-lt"/>
                <a:cs typeface="+mn-lt"/>
              </a:rPr>
              <a:t>travelers</a:t>
            </a:r>
            <a:r>
              <a:rPr lang="en-GB" dirty="0">
                <a:ea typeface="+mn-lt"/>
                <a:cs typeface="+mn-lt"/>
              </a:rPr>
              <a:t> of their insecurity and loneliness. It should make them feel warm and cozy.”  Cvent (2021)</a:t>
            </a:r>
          </a:p>
          <a:p>
            <a:pPr marL="0" indent="0">
              <a:buNone/>
            </a:pPr>
            <a:endParaRPr lang="en-GB" sz="1400" dirty="0">
              <a:solidFill>
                <a:srgbClr val="000000"/>
              </a:solidFill>
              <a:cs typeface="Arial"/>
            </a:endParaRPr>
          </a:p>
          <a:p>
            <a:pPr marL="0" indent="0">
              <a:buNone/>
            </a:pPr>
            <a:endParaRPr lang="en-GB" dirty="0">
              <a:cs typeface="Arial"/>
            </a:endParaRPr>
          </a:p>
          <a:p>
            <a:pPr marL="344170" indent="-344170"/>
            <a:endParaRPr lang="en-GB">
              <a:cs typeface="Arial"/>
            </a:endParaRPr>
          </a:p>
        </p:txBody>
      </p:sp>
    </p:spTree>
    <p:extLst>
      <p:ext uri="{BB962C8B-B14F-4D97-AF65-F5344CB8AC3E}">
        <p14:creationId xmlns:p14="http://schemas.microsoft.com/office/powerpoint/2010/main" val="2592222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441B7737-E3D8-47F4-8B54-7529C7A83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5CDAD12E-853D-4E20-9104-7129A3BF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gradFill flip="none" rotWithShape="1">
            <a:gsLst>
              <a:gs pos="100000">
                <a:schemeClr val="tx2">
                  <a:lumMod val="25000"/>
                  <a:alpha val="10000"/>
                </a:schemeClr>
              </a:gs>
              <a:gs pos="0">
                <a:schemeClr val="bg2">
                  <a:lumMod val="75000"/>
                  <a:lumOff val="25000"/>
                  <a:alpha val="7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1" name="Picture 100">
            <a:extLst>
              <a:ext uri="{FF2B5EF4-FFF2-40B4-BE49-F238E27FC236}">
                <a16:creationId xmlns:a16="http://schemas.microsoft.com/office/drawing/2014/main" id="{3DA59AFC-4552-4608-9A63-AFBBC2C029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BEBA8EAE-BF5A-486C-A8C5-ECC9F3942E4B}">
                <a14:imgProps xmlns:a14="http://schemas.microsoft.com/office/drawing/2010/main">
                  <a14:imgLayer r:embed="rId4">
                    <a14:imgEffect>
                      <a14:brightnessContrast bright="-19000"/>
                    </a14:imgEffect>
                  </a14:imgLayer>
                </a14:imgProps>
              </a:ex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102" name="Picture 101">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03" name="Rectangle 102">
            <a:extLst>
              <a:ext uri="{FF2B5EF4-FFF2-40B4-BE49-F238E27FC236}">
                <a16:creationId xmlns:a16="http://schemas.microsoft.com/office/drawing/2014/main" id="{AC1E939A-6A69-42AE-8471-3AD3A74AD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11236326" cy="6858000"/>
          </a:xfrm>
          <a:prstGeom prst="rect">
            <a:avLst/>
          </a:prstGeom>
          <a:gradFill flip="none" rotWithShape="1">
            <a:gsLst>
              <a:gs pos="0">
                <a:schemeClr val="bg2">
                  <a:alpha val="0"/>
                </a:schemeClr>
              </a:gs>
              <a:gs pos="100000">
                <a:schemeClr val="bg2"/>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itle 4">
            <a:extLst>
              <a:ext uri="{FF2B5EF4-FFF2-40B4-BE49-F238E27FC236}">
                <a16:creationId xmlns:a16="http://schemas.microsoft.com/office/drawing/2014/main" id="{7FF2736E-AE90-23A1-9834-F84C90A15838}"/>
              </a:ext>
            </a:extLst>
          </p:cNvPr>
          <p:cNvSpPr>
            <a:spLocks noGrp="1"/>
          </p:cNvSpPr>
          <p:nvPr>
            <p:ph type="title"/>
          </p:nvPr>
        </p:nvSpPr>
        <p:spPr>
          <a:xfrm>
            <a:off x="1621860" y="1185911"/>
            <a:ext cx="3772261" cy="4891624"/>
          </a:xfrm>
        </p:spPr>
        <p:txBody>
          <a:bodyPr>
            <a:normAutofit/>
          </a:bodyPr>
          <a:lstStyle/>
          <a:p>
            <a:r>
              <a:rPr lang="en-GB" sz="4800">
                <a:cs typeface="Arial"/>
              </a:rPr>
              <a:t>References</a:t>
            </a:r>
            <a:endParaRPr lang="en-GB" sz="4800"/>
          </a:p>
        </p:txBody>
      </p:sp>
      <p:sp>
        <p:nvSpPr>
          <p:cNvPr id="97" name="Rectangle 96">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9" name="Right Triangle 98">
            <a:extLst>
              <a:ext uri="{FF2B5EF4-FFF2-40B4-BE49-F238E27FC236}">
                <a16:creationId xmlns:a16="http://schemas.microsoft.com/office/drawing/2014/main" id="{92255F51-A06E-404D-AE04-D9590EAC8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5262" y="1317286"/>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3C90F6-7ADC-0C26-81D2-C1E41657DAFE}"/>
              </a:ext>
            </a:extLst>
          </p:cNvPr>
          <p:cNvSpPr>
            <a:spLocks noGrp="1"/>
          </p:cNvSpPr>
          <p:nvPr>
            <p:ph idx="1"/>
          </p:nvPr>
        </p:nvSpPr>
        <p:spPr>
          <a:xfrm>
            <a:off x="5765739" y="1185911"/>
            <a:ext cx="5332895" cy="4864033"/>
          </a:xfrm>
        </p:spPr>
        <p:txBody>
          <a:bodyPr vert="horz" lIns="91440" tIns="45720" rIns="91440" bIns="45720" rtlCol="0" anchor="t">
            <a:normAutofit/>
          </a:bodyPr>
          <a:lstStyle/>
          <a:p>
            <a:pPr marL="344170" indent="-344170">
              <a:lnSpc>
                <a:spcPct val="110000"/>
              </a:lnSpc>
            </a:pPr>
            <a:r>
              <a:rPr lang="en-GB" sz="1100">
                <a:cs typeface="Arial"/>
              </a:rPr>
              <a:t>Darling E. (2021)</a:t>
            </a:r>
            <a:r>
              <a:rPr lang="en-GB" sz="1100" i="1">
                <a:cs typeface="Arial"/>
              </a:rPr>
              <a:t> </a:t>
            </a:r>
            <a:r>
              <a:rPr lang="en-GB" sz="1100" i="1"/>
              <a:t>Kimpton Hotel Spa – just the place for a massage</a:t>
            </a:r>
            <a:r>
              <a:rPr lang="en-GB" sz="1100"/>
              <a:t> Available at: </a:t>
            </a:r>
            <a:r>
              <a:rPr lang="en-GB" sz="1100">
                <a:ea typeface="+mn-lt"/>
                <a:cs typeface="+mn-lt"/>
                <a:hlinkClick r:id="rId6"/>
              </a:rPr>
              <a:t>Kimpton Hotel Spa – just the place for a massage | The Edinburgh Reporter</a:t>
            </a:r>
            <a:r>
              <a:rPr lang="en-GB" sz="1100">
                <a:ea typeface="+mn-lt"/>
                <a:cs typeface="+mn-lt"/>
              </a:rPr>
              <a:t> ( Accessed at: 22 October 2023)</a:t>
            </a:r>
            <a:endParaRPr lang="en-US" sz="1100">
              <a:cs typeface="Arial"/>
            </a:endParaRPr>
          </a:p>
          <a:p>
            <a:pPr marL="344170" indent="-344170">
              <a:lnSpc>
                <a:spcPct val="110000"/>
              </a:lnSpc>
            </a:pPr>
            <a:r>
              <a:rPr lang="en-GB" sz="1100">
                <a:cs typeface="Arial"/>
              </a:rPr>
              <a:t>Cvent (2021)  "Hospitality Quotes:</a:t>
            </a:r>
            <a:r>
              <a:rPr lang="en-GB" sz="1100"/>
              <a:t>42 Inspirational and Relatable Sayings" Hospitality [blog]. 1 November. Available at: </a:t>
            </a:r>
            <a:r>
              <a:rPr lang="en-GB" sz="1100">
                <a:ea typeface="+mn-lt"/>
                <a:cs typeface="+mn-lt"/>
                <a:hlinkClick r:id="rId7"/>
              </a:rPr>
              <a:t>Hospitality Quotes: 42 Inspirational and Relatable Sayings | Cvent Blog</a:t>
            </a:r>
            <a:r>
              <a:rPr lang="en-GB" sz="1100">
                <a:ea typeface="+mn-lt"/>
                <a:cs typeface="+mn-lt"/>
              </a:rPr>
              <a:t>  (Accessed: 23 October 2023)</a:t>
            </a:r>
            <a:endParaRPr lang="en-GB" sz="1100">
              <a:cs typeface="Arial"/>
            </a:endParaRPr>
          </a:p>
          <a:p>
            <a:pPr marL="344170" indent="-344170">
              <a:lnSpc>
                <a:spcPct val="110000"/>
              </a:lnSpc>
            </a:pPr>
            <a:r>
              <a:rPr lang="en-GB" sz="1100">
                <a:cs typeface="Arial"/>
              </a:rPr>
              <a:t>BainCapital (2023)  </a:t>
            </a:r>
            <a:r>
              <a:rPr lang="en-GB" sz="1100" i="1"/>
              <a:t>IHG fills luxury gap in Marbella with Kimpton's third Spanish signing</a:t>
            </a:r>
            <a:r>
              <a:rPr lang="en-GB" sz="1100"/>
              <a:t> Available at: </a:t>
            </a:r>
            <a:r>
              <a:rPr lang="en-GB" sz="1100">
                <a:ea typeface="+mn-lt"/>
                <a:cs typeface="+mn-lt"/>
                <a:hlinkClick r:id="rId8"/>
              </a:rPr>
              <a:t>IHG fills luxury gap in Marbella with Kimpton’s third Spanish signing | Bain Capital</a:t>
            </a:r>
            <a:r>
              <a:rPr lang="en-GB" sz="1100">
                <a:ea typeface="+mn-lt"/>
                <a:cs typeface="+mn-lt"/>
              </a:rPr>
              <a:t> (Accessed at: 22 October 2023</a:t>
            </a:r>
            <a:endParaRPr lang="en-GB" sz="1100">
              <a:cs typeface="Arial"/>
            </a:endParaRPr>
          </a:p>
          <a:p>
            <a:pPr marL="344170" indent="-344170">
              <a:lnSpc>
                <a:spcPct val="110000"/>
              </a:lnSpc>
            </a:pPr>
            <a:r>
              <a:rPr lang="en-GB" sz="1100">
                <a:cs typeface="Arial"/>
              </a:rPr>
              <a:t>IHG Hotels and Resorts (2023) </a:t>
            </a:r>
            <a:r>
              <a:rPr lang="en-GB" sz="1100" i="1">
                <a:cs typeface="Arial"/>
              </a:rPr>
              <a:t>Kimpton Hotels and Restaurants</a:t>
            </a:r>
            <a:r>
              <a:rPr lang="en-GB" sz="1100">
                <a:cs typeface="Arial"/>
              </a:rPr>
              <a:t> Available at:</a:t>
            </a:r>
            <a:r>
              <a:rPr lang="en-GB" sz="1100">
                <a:ea typeface="+mn-lt"/>
                <a:cs typeface="+mn-lt"/>
              </a:rPr>
              <a:t> </a:t>
            </a:r>
            <a:r>
              <a:rPr lang="en-GB" sz="1100">
                <a:ea typeface="+mn-lt"/>
                <a:cs typeface="+mn-lt"/>
                <a:hlinkClick r:id="rId9"/>
              </a:rPr>
              <a:t>Kimpton Hotels &amp; Restaurants - Our brands - InterContinental Hotels Group PLC (ihgplc.com)</a:t>
            </a:r>
            <a:r>
              <a:rPr lang="en-GB" sz="1100">
                <a:ea typeface="+mn-lt"/>
                <a:cs typeface="+mn-lt"/>
              </a:rPr>
              <a:t> (Accessed at: 22 October 2023)</a:t>
            </a:r>
            <a:endParaRPr lang="en-GB" sz="1100">
              <a:cs typeface="Arial"/>
            </a:endParaRPr>
          </a:p>
          <a:p>
            <a:pPr marL="344170" indent="-344170">
              <a:lnSpc>
                <a:spcPct val="110000"/>
              </a:lnSpc>
            </a:pPr>
            <a:r>
              <a:rPr lang="en-GB" sz="1100">
                <a:cs typeface="Arial"/>
              </a:rPr>
              <a:t>Marketing the Rainbow (2015) </a:t>
            </a:r>
            <a:r>
              <a:rPr lang="en-GB" sz="1100" i="1">
                <a:cs typeface="Arial"/>
              </a:rPr>
              <a:t>Case Study: Kimpton Hotels </a:t>
            </a:r>
            <a:r>
              <a:rPr lang="en-GB" sz="1100">
                <a:cs typeface="Arial"/>
              </a:rPr>
              <a:t>Available at: </a:t>
            </a:r>
            <a:r>
              <a:rPr lang="en-GB" sz="1100">
                <a:ea typeface="+mn-lt"/>
                <a:cs typeface="+mn-lt"/>
                <a:hlinkClick r:id="rId10"/>
              </a:rPr>
              <a:t>Kimpton | Marketing the Rainbow</a:t>
            </a:r>
            <a:r>
              <a:rPr lang="en-GB" sz="1100">
                <a:ea typeface="+mn-lt"/>
                <a:cs typeface="+mn-lt"/>
              </a:rPr>
              <a:t> (Accessed at : 21 October 2023)</a:t>
            </a:r>
            <a:endParaRPr lang="en-GB" sz="1100">
              <a:cs typeface="Arial"/>
            </a:endParaRPr>
          </a:p>
          <a:p>
            <a:pPr marL="344170" indent="-344170">
              <a:lnSpc>
                <a:spcPct val="110000"/>
              </a:lnSpc>
            </a:pPr>
            <a:endParaRPr lang="en-GB" sz="1100">
              <a:cs typeface="Arial"/>
            </a:endParaRPr>
          </a:p>
          <a:p>
            <a:pPr marL="344170" indent="-344170">
              <a:lnSpc>
                <a:spcPct val="110000"/>
              </a:lnSpc>
            </a:pPr>
            <a:endParaRPr lang="en-GB" sz="1100">
              <a:cs typeface="Arial"/>
            </a:endParaRPr>
          </a:p>
          <a:p>
            <a:pPr marL="344170" indent="-344170">
              <a:lnSpc>
                <a:spcPct val="110000"/>
              </a:lnSpc>
            </a:pPr>
            <a:endParaRPr lang="en-GB" sz="1100">
              <a:cs typeface="Arial"/>
            </a:endParaRPr>
          </a:p>
          <a:p>
            <a:pPr marL="344170" indent="-344170">
              <a:lnSpc>
                <a:spcPct val="110000"/>
              </a:lnSpc>
            </a:pPr>
            <a:endParaRPr lang="en-GB" sz="1100">
              <a:cs typeface="Arial"/>
            </a:endParaRPr>
          </a:p>
          <a:p>
            <a:pPr marL="344170" indent="-344170">
              <a:lnSpc>
                <a:spcPct val="110000"/>
              </a:lnSpc>
            </a:pPr>
            <a:endParaRPr lang="en-GB" sz="1100">
              <a:cs typeface="Arial"/>
            </a:endParaRPr>
          </a:p>
          <a:p>
            <a:pPr marL="344170" indent="-344170">
              <a:lnSpc>
                <a:spcPct val="110000"/>
              </a:lnSpc>
            </a:pPr>
            <a:endParaRPr lang="en-GB" sz="1100">
              <a:cs typeface="Arial"/>
            </a:endParaRPr>
          </a:p>
          <a:p>
            <a:pPr marL="344170" indent="-344170">
              <a:lnSpc>
                <a:spcPct val="110000"/>
              </a:lnSpc>
            </a:pPr>
            <a:endParaRPr lang="en-GB" sz="1100">
              <a:cs typeface="Arial"/>
            </a:endParaRPr>
          </a:p>
        </p:txBody>
      </p:sp>
    </p:spTree>
    <p:extLst>
      <p:ext uri="{BB962C8B-B14F-4D97-AF65-F5344CB8AC3E}">
        <p14:creationId xmlns:p14="http://schemas.microsoft.com/office/powerpoint/2010/main" val="15052908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41B7737-E3D8-47F4-8B54-7529C7A83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CDAD12E-853D-4E20-9104-7129A3BF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gradFill flip="none" rotWithShape="1">
            <a:gsLst>
              <a:gs pos="100000">
                <a:schemeClr val="tx2">
                  <a:lumMod val="25000"/>
                  <a:alpha val="10000"/>
                </a:schemeClr>
              </a:gs>
              <a:gs pos="0">
                <a:schemeClr val="bg2">
                  <a:lumMod val="75000"/>
                  <a:lumOff val="25000"/>
                  <a:alpha val="7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a:extLst>
              <a:ext uri="{FF2B5EF4-FFF2-40B4-BE49-F238E27FC236}">
                <a16:creationId xmlns:a16="http://schemas.microsoft.com/office/drawing/2014/main" id="{3DA59AFC-4552-4608-9A63-AFBBC2C029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BEBA8EAE-BF5A-486C-A8C5-ECC9F3942E4B}">
                <a14:imgProps xmlns:a14="http://schemas.microsoft.com/office/drawing/2010/main">
                  <a14:imgLayer r:embed="rId4">
                    <a14:imgEffect>
                      <a14:brightnessContrast bright="-19000"/>
                    </a14:imgEffect>
                  </a14:imgLayer>
                </a14:imgProps>
              </a:ex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35" name="Picture 34">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7" name="Rectangle 36">
            <a:extLst>
              <a:ext uri="{FF2B5EF4-FFF2-40B4-BE49-F238E27FC236}">
                <a16:creationId xmlns:a16="http://schemas.microsoft.com/office/drawing/2014/main" id="{AC1E939A-6A69-42AE-8471-3AD3A74AD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11236326" cy="6858000"/>
          </a:xfrm>
          <a:prstGeom prst="rect">
            <a:avLst/>
          </a:prstGeom>
          <a:gradFill flip="none" rotWithShape="1">
            <a:gsLst>
              <a:gs pos="0">
                <a:schemeClr val="bg2">
                  <a:alpha val="0"/>
                </a:schemeClr>
              </a:gs>
              <a:gs pos="100000">
                <a:schemeClr val="bg2"/>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Rectangle 38">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ight Triangle 40">
            <a:extLst>
              <a:ext uri="{FF2B5EF4-FFF2-40B4-BE49-F238E27FC236}">
                <a16:creationId xmlns:a16="http://schemas.microsoft.com/office/drawing/2014/main" id="{92255F51-A06E-404D-AE04-D9590EAC8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5262" y="1317286"/>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D78D67-2CC8-005D-F9C0-B40994ADA269}"/>
              </a:ext>
            </a:extLst>
          </p:cNvPr>
          <p:cNvSpPr>
            <a:spLocks noGrp="1"/>
          </p:cNvSpPr>
          <p:nvPr>
            <p:ph idx="1"/>
          </p:nvPr>
        </p:nvSpPr>
        <p:spPr>
          <a:xfrm>
            <a:off x="5765739" y="1185911"/>
            <a:ext cx="5332895" cy="4864033"/>
          </a:xfrm>
        </p:spPr>
        <p:txBody>
          <a:bodyPr anchor="t">
            <a:normAutofit/>
          </a:bodyPr>
          <a:lstStyle/>
          <a:p>
            <a:pPr marL="344170" indent="-344170">
              <a:lnSpc>
                <a:spcPct val="110000"/>
              </a:lnSpc>
            </a:pPr>
            <a:r>
              <a:rPr lang="en-GB" sz="1100" dirty="0">
                <a:cs typeface="Arial"/>
              </a:rPr>
              <a:t>Kimpton Hotels and Restaurants  </a:t>
            </a:r>
            <a:r>
              <a:rPr lang="en-GB" sz="1100" i="1" dirty="0">
                <a:cs typeface="Arial"/>
              </a:rPr>
              <a:t>Wellness at Kimpton Stay Human </a:t>
            </a:r>
            <a:r>
              <a:rPr lang="en-GB" sz="1100" dirty="0">
                <a:cs typeface="Arial"/>
              </a:rPr>
              <a:t>Available at: </a:t>
            </a:r>
            <a:r>
              <a:rPr lang="en-GB" sz="1100" dirty="0">
                <a:cs typeface="Arial"/>
                <a:hlinkClick r:id="rId6"/>
              </a:rPr>
              <a:t>Premium Wellness Hotels: Spas, Gyms, Yoga + More | Kimpton Hotels (ihg.com)</a:t>
            </a:r>
            <a:r>
              <a:rPr lang="en-GB" sz="1100" dirty="0">
                <a:cs typeface="Arial"/>
              </a:rPr>
              <a:t> (Accessed: 21 October 2023).</a:t>
            </a:r>
            <a:endParaRPr lang="en-US" sz="1100" dirty="0">
              <a:cs typeface="Arial"/>
            </a:endParaRPr>
          </a:p>
          <a:p>
            <a:pPr marL="344170" indent="-344170">
              <a:lnSpc>
                <a:spcPct val="110000"/>
              </a:lnSpc>
            </a:pPr>
            <a:r>
              <a:rPr lang="en-GB" sz="1100" dirty="0">
                <a:cs typeface="Arial"/>
              </a:rPr>
              <a:t>Il Solito </a:t>
            </a:r>
            <a:r>
              <a:rPr lang="en-GB" sz="1100" i="1" dirty="0">
                <a:cs typeface="Arial"/>
              </a:rPr>
              <a:t>Join us for the latest events and happening at Il Solito </a:t>
            </a:r>
            <a:r>
              <a:rPr lang="en-GB" sz="1100" dirty="0">
                <a:cs typeface="Arial"/>
              </a:rPr>
              <a:t>Available at</a:t>
            </a:r>
            <a:r>
              <a:rPr lang="en-GB" sz="1100" i="1" dirty="0">
                <a:cs typeface="Arial"/>
              </a:rPr>
              <a:t>: </a:t>
            </a:r>
            <a:r>
              <a:rPr lang="en-GB" sz="1100" dirty="0">
                <a:cs typeface="Arial"/>
                <a:hlinkClick r:id="rId7"/>
              </a:rPr>
              <a:t>Events in Portland OR | Il Solito (ilsolitoportland.com)</a:t>
            </a:r>
            <a:r>
              <a:rPr lang="en-GB" sz="1100" dirty="0">
                <a:cs typeface="Arial"/>
              </a:rPr>
              <a:t> (Accessed:21 October 2023).</a:t>
            </a:r>
            <a:endParaRPr lang="en-US" sz="1100" dirty="0">
              <a:cs typeface="Arial"/>
            </a:endParaRPr>
          </a:p>
          <a:p>
            <a:pPr marL="344170" indent="-344170">
              <a:lnSpc>
                <a:spcPct val="110000"/>
              </a:lnSpc>
            </a:pPr>
            <a:r>
              <a:rPr lang="en-GB" sz="1100" dirty="0">
                <a:cs typeface="Arial"/>
              </a:rPr>
              <a:t>Finch and Fork Restaurant </a:t>
            </a:r>
            <a:r>
              <a:rPr lang="en-GB" sz="1100" i="1" dirty="0">
                <a:cs typeface="Arial"/>
              </a:rPr>
              <a:t>Features events and specials </a:t>
            </a:r>
            <a:r>
              <a:rPr lang="en-GB" sz="1100" dirty="0">
                <a:cs typeface="Arial"/>
              </a:rPr>
              <a:t>Available at: </a:t>
            </a:r>
            <a:r>
              <a:rPr lang="en-GB" sz="1100" dirty="0">
                <a:cs typeface="Arial"/>
                <a:hlinkClick r:id="rId8"/>
              </a:rPr>
              <a:t>Santa Barbara Restaurants | Finch &amp; Fork (finchandforkrestaurant.com)</a:t>
            </a:r>
            <a:r>
              <a:rPr lang="en-GB" sz="1100" dirty="0">
                <a:cs typeface="Arial"/>
              </a:rPr>
              <a:t> (Accessed: 20 October 2023)</a:t>
            </a:r>
          </a:p>
          <a:p>
            <a:pPr marL="344170" indent="-344170">
              <a:lnSpc>
                <a:spcPct val="110000"/>
              </a:lnSpc>
            </a:pPr>
            <a:r>
              <a:rPr lang="en-GB" sz="1100" dirty="0" err="1">
                <a:cs typeface="Arial"/>
              </a:rPr>
              <a:t>RevivalSacramento</a:t>
            </a:r>
            <a:r>
              <a:rPr lang="en-GB" sz="1100" i="1" dirty="0">
                <a:cs typeface="Arial"/>
              </a:rPr>
              <a:t> Events under the California Stars </a:t>
            </a:r>
            <a:r>
              <a:rPr lang="en-GB" sz="1100" dirty="0">
                <a:cs typeface="Arial"/>
              </a:rPr>
              <a:t>Available at: </a:t>
            </a:r>
            <a:r>
              <a:rPr lang="en-GB" sz="1100" dirty="0">
                <a:cs typeface="Arial"/>
                <a:hlinkClick r:id="rId9"/>
              </a:rPr>
              <a:t>Sacramento Bar Events Calendar | Revival at The Sawyer (revivalsacramento.com)</a:t>
            </a:r>
            <a:r>
              <a:rPr lang="en-GB" sz="1100" dirty="0">
                <a:cs typeface="Arial"/>
              </a:rPr>
              <a:t> (Accessed: 23 October 2023)</a:t>
            </a:r>
          </a:p>
          <a:p>
            <a:pPr marL="344170" indent="-344170">
              <a:lnSpc>
                <a:spcPct val="110000"/>
              </a:lnSpc>
            </a:pPr>
            <a:r>
              <a:rPr lang="en-GB" sz="1100" dirty="0">
                <a:cs typeface="Arial"/>
              </a:rPr>
              <a:t>Sweet J. (2023) Kimpton Hotel Guests can now borrow chic accessories from Anthropologie-For free </a:t>
            </a:r>
            <a:r>
              <a:rPr lang="en-GB" sz="1100" i="1" dirty="0">
                <a:cs typeface="Arial"/>
              </a:rPr>
              <a:t>Forbes</a:t>
            </a:r>
            <a:r>
              <a:rPr lang="en-GB" sz="1100" dirty="0">
                <a:cs typeface="Arial"/>
              </a:rPr>
              <a:t>  31 July Available at:</a:t>
            </a:r>
            <a:r>
              <a:rPr lang="en-GB" sz="1100" dirty="0">
                <a:cs typeface="Arial"/>
                <a:hlinkClick r:id="rId10"/>
              </a:rPr>
              <a:t>Kimpton Guests Can Now Borrow Accessories From Anthropologie—For Free (forbes.com)</a:t>
            </a:r>
            <a:r>
              <a:rPr lang="en-GB" sz="1100" dirty="0">
                <a:cs typeface="Arial"/>
              </a:rPr>
              <a:t>  (Accessed: 23 October 2023)</a:t>
            </a:r>
          </a:p>
          <a:p>
            <a:pPr marL="344170" indent="-344170">
              <a:lnSpc>
                <a:spcPct val="110000"/>
              </a:lnSpc>
            </a:pPr>
            <a:endParaRPr lang="en-GB" sz="1100">
              <a:cs typeface="Arial"/>
            </a:endParaRPr>
          </a:p>
          <a:p>
            <a:pPr marL="344170" indent="-344170">
              <a:lnSpc>
                <a:spcPct val="110000"/>
              </a:lnSpc>
            </a:pPr>
            <a:endParaRPr lang="en-GB" sz="1100">
              <a:cs typeface="Arial"/>
            </a:endParaRPr>
          </a:p>
        </p:txBody>
      </p:sp>
      <p:sp>
        <p:nvSpPr>
          <p:cNvPr id="4" name="TextBox 3">
            <a:extLst>
              <a:ext uri="{FF2B5EF4-FFF2-40B4-BE49-F238E27FC236}">
                <a16:creationId xmlns:a16="http://schemas.microsoft.com/office/drawing/2014/main" id="{84B90636-211F-D527-E90F-D1A2EE2A8F5E}"/>
              </a:ext>
            </a:extLst>
          </p:cNvPr>
          <p:cNvSpPr txBox="1"/>
          <p:nvPr/>
        </p:nvSpPr>
        <p:spPr>
          <a:xfrm>
            <a:off x="1633979" y="1366886"/>
            <a:ext cx="377072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dirty="0">
                <a:cs typeface="Arial"/>
              </a:rPr>
              <a:t>References</a:t>
            </a:r>
            <a:endParaRPr lang="en-GB" sz="4400" dirty="0"/>
          </a:p>
        </p:txBody>
      </p:sp>
    </p:spTree>
    <p:extLst>
      <p:ext uri="{BB962C8B-B14F-4D97-AF65-F5344CB8AC3E}">
        <p14:creationId xmlns:p14="http://schemas.microsoft.com/office/powerpoint/2010/main" val="16718456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Madison</vt:lpstr>
      <vt:lpstr>The role and importance of Hospitality &amp; Guest Services within the hotel industry </vt:lpstr>
      <vt:lpstr>All hotels aims to deliver a great service and experience to the public. One of the luxurious hotels that achieves this specific criteria is Kimpton Hotels and Restaurants founded by Bill Kimpton.</vt:lpstr>
      <vt:lpstr>PowerPoint Presentation</vt:lpstr>
      <vt:lpstr>PowerPoint Presentation</vt:lpstr>
      <vt:lpstr> Using the process of   segmentation, the brand   targets the public by: </vt:lpstr>
      <vt:lpstr>PowerPoint Presentation</vt:lpstr>
      <vt:lpstr>PowerPoint Presentation</vt:lpstr>
      <vt:lpstr>PowerPoint Presentation</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1124</cp:revision>
  <dcterms:created xsi:type="dcterms:W3CDTF">2023-10-24T12:20:16Z</dcterms:created>
  <dcterms:modified xsi:type="dcterms:W3CDTF">2023-10-25T17:01:14Z</dcterms:modified>
</cp:coreProperties>
</file>