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3" r:id="rId4"/>
  </p:sldMasterIdLst>
  <p:notesMasterIdLst>
    <p:notesMasterId r:id="rId20"/>
  </p:notesMasterIdLst>
  <p:sldIdLst>
    <p:sldId id="256" r:id="rId5"/>
    <p:sldId id="257" r:id="rId6"/>
    <p:sldId id="283" r:id="rId7"/>
    <p:sldId id="271" r:id="rId8"/>
    <p:sldId id="272" r:id="rId9"/>
    <p:sldId id="273" r:id="rId10"/>
    <p:sldId id="274" r:id="rId11"/>
    <p:sldId id="275" r:id="rId12"/>
    <p:sldId id="276" r:id="rId13"/>
    <p:sldId id="278" r:id="rId14"/>
    <p:sldId id="279" r:id="rId15"/>
    <p:sldId id="280" r:id="rId16"/>
    <p:sldId id="281" r:id="rId17"/>
    <p:sldId id="284" r:id="rId18"/>
    <p:sldId id="285" r:id="rId19"/>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4" d="100"/>
          <a:sy n="44" d="100"/>
        </p:scale>
        <p:origin x="16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EDE0A0D5-8F98-4CC1-A28E-021F0B6B475C}" type="datetimeFigureOut">
              <a:rPr lang="en-US" smtClean="0"/>
              <a:t>8/18/2019</a:t>
            </a:fld>
            <a:endParaRPr lang="en-US"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A750590-9F9A-443B-9295-A3931D8194B1}" type="datetime1">
              <a:rPr lang="en-US" smtClean="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96328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359126-4846-4E88-BDD9-5585CC877E47}" type="datetime1">
              <a:rPr lang="en-US" smtClean="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0510728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FACF8-E63D-4673-A128-83547867BB7A}" type="datetime1">
              <a:rPr lang="en-US" smtClean="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60142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1825958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359126-4846-4E88-BDD9-5585CC877E47}" type="datetime1">
              <a:rPr lang="en-US" smtClean="0"/>
              <a:t>8/18/2019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19623590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8/18/2019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3182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9912F5CD-23D0-4DD1-85B1-71F1825FB3EC}" type="datetime1">
              <a:rPr lang="en-US" smtClean="0"/>
              <a:t>8/18/2019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83956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2155154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37210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8795557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7183064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5668984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359126-4846-4E88-BDD9-5585CC877E47}" type="datetime1">
              <a:rPr lang="en-US" smtClean="0"/>
              <a:t>8/18/2019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5816306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359126-4846-4E88-BDD9-5585CC877E47}" type="datetime1">
              <a:rPr lang="en-US" smtClean="0"/>
              <a:t>8/18/2019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55490554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359126-4846-4E88-BDD9-5585CC877E47}" type="datetime1">
              <a:rPr lang="en-US" smtClean="0"/>
              <a:t>8/18/2019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5987901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359126-4846-4E88-BDD9-5585CC877E47}" type="datetime1">
              <a:rPr lang="en-US" smtClean="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5041348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359126-4846-4E88-BDD9-5585CC877E47}" type="datetime1">
              <a:rPr lang="en-US" smtClean="0"/>
              <a:t>8/18/2019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6071224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FF1A-7BFD-409C-9E8F-133E98B16F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C475DB-AFEA-4F72-8493-F0CB4EB1CAE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E90860-9B60-428C-BC91-F5889576F959}"/>
              </a:ext>
            </a:extLst>
          </p:cNvPr>
          <p:cNvSpPr>
            <a:spLocks noGrp="1"/>
          </p:cNvSpPr>
          <p:nvPr>
            <p:ph type="dt" sz="half" idx="10"/>
          </p:nvPr>
        </p:nvSpPr>
        <p:spPr/>
        <p:txBody>
          <a:bodyPr/>
          <a:lstStyle/>
          <a:p>
            <a:fld id="{3B75B4BE-627A-4EC1-99E1-6F1AA97AB802}" type="datetime1">
              <a:rPr lang="en-US" smtClean="0"/>
              <a:t>8/18/2019</a:t>
            </a:fld>
            <a:endParaRPr lang="en-US" dirty="0"/>
          </a:p>
        </p:txBody>
      </p:sp>
      <p:sp>
        <p:nvSpPr>
          <p:cNvPr id="5" name="Footer Placeholder 4">
            <a:extLst>
              <a:ext uri="{FF2B5EF4-FFF2-40B4-BE49-F238E27FC236}">
                <a16:creationId xmlns:a16="http://schemas.microsoft.com/office/drawing/2014/main" id="{3E58DDD2-8019-41C1-BC54-FBAFB8FC596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137A90E-81DC-425B-8DDC-1CE84C5F521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20283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D9359126-4846-4E88-BDD9-5585CC877E47}" type="datetime1">
              <a:rPr lang="en-US" smtClean="0"/>
              <a:t>8/18/2019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858230496"/>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568036" y="568037"/>
            <a:ext cx="11111346" cy="5472022"/>
          </a:xfrm>
        </p:spPr>
        <p:txBody>
          <a:bodyPr anchor="ctr">
            <a:noAutofit/>
          </a:bodyPr>
          <a:lstStyle/>
          <a:p>
            <a:r>
              <a:rPr lang="en-US" sz="2800" b="1" dirty="0">
                <a:solidFill>
                  <a:schemeClr val="tx1"/>
                </a:solidFill>
                <a:latin typeface="Times New Roman" panose="02020603050405020304" pitchFamily="18" charset="0"/>
                <a:cs typeface="Times New Roman" panose="02020603050405020304" pitchFamily="18" charset="0"/>
              </a:rPr>
              <a:t>         Presentation</a:t>
            </a:r>
          </a:p>
          <a:p>
            <a:pPr algn="l"/>
            <a:r>
              <a:rPr lang="en-US" sz="2800" b="1" dirty="0">
                <a:solidFill>
                  <a:schemeClr val="tx1"/>
                </a:solidFill>
                <a:latin typeface="Times New Roman" panose="02020603050405020304" pitchFamily="18" charset="0"/>
                <a:cs typeface="Times New Roman" panose="02020603050405020304" pitchFamily="18" charset="0"/>
              </a:rPr>
              <a:t>Module: psychology for health and social care</a:t>
            </a:r>
          </a:p>
          <a:p>
            <a:pPr algn="l"/>
            <a:r>
              <a:rPr lang="en-US" sz="2800" b="1" dirty="0">
                <a:solidFill>
                  <a:schemeClr val="tx1"/>
                </a:solidFill>
                <a:latin typeface="Times New Roman" panose="02020603050405020304" pitchFamily="18" charset="0"/>
                <a:cs typeface="Times New Roman" panose="02020603050405020304" pitchFamily="18" charset="0"/>
              </a:rPr>
              <a:t>Student name: </a:t>
            </a:r>
            <a:r>
              <a:rPr lang="en-US" sz="2800" b="1" dirty="0" err="1">
                <a:solidFill>
                  <a:schemeClr val="tx1"/>
                </a:solidFill>
                <a:latin typeface="Times New Roman" panose="02020603050405020304" pitchFamily="18" charset="0"/>
                <a:cs typeface="Times New Roman" panose="02020603050405020304" pitchFamily="18" charset="0"/>
              </a:rPr>
              <a:t>madalina-sorina</a:t>
            </a:r>
            <a:r>
              <a:rPr lang="en-US" sz="2800" b="1" dirty="0">
                <a:solidFill>
                  <a:schemeClr val="tx1"/>
                </a:solidFill>
                <a:latin typeface="Times New Roman" panose="02020603050405020304" pitchFamily="18" charset="0"/>
                <a:cs typeface="Times New Roman" panose="02020603050405020304" pitchFamily="18" charset="0"/>
              </a:rPr>
              <a:t> </a:t>
            </a:r>
            <a:r>
              <a:rPr lang="en-US" sz="2800" b="1" dirty="0" err="1">
                <a:solidFill>
                  <a:schemeClr val="tx1"/>
                </a:solidFill>
                <a:latin typeface="Times New Roman" panose="02020603050405020304" pitchFamily="18" charset="0"/>
                <a:cs typeface="Times New Roman" panose="02020603050405020304" pitchFamily="18" charset="0"/>
              </a:rPr>
              <a:t>petre</a:t>
            </a:r>
            <a:endParaRPr lang="en-US" sz="2800" b="1" dirty="0">
              <a:solidFill>
                <a:schemeClr val="tx1"/>
              </a:solidFill>
              <a:latin typeface="Times New Roman" panose="02020603050405020304" pitchFamily="18" charset="0"/>
              <a:cs typeface="Times New Roman" panose="02020603050405020304" pitchFamily="18" charset="0"/>
            </a:endParaRPr>
          </a:p>
          <a:p>
            <a:pPr algn="l"/>
            <a:r>
              <a:rPr lang="en-US" sz="2800" b="1" dirty="0">
                <a:solidFill>
                  <a:schemeClr val="tx1"/>
                </a:solidFill>
                <a:latin typeface="Times New Roman" panose="02020603050405020304" pitchFamily="18" charset="0"/>
                <a:cs typeface="Times New Roman" panose="02020603050405020304" pitchFamily="18" charset="0"/>
              </a:rPr>
              <a:t>Id number of student:1808352</a:t>
            </a:r>
          </a:p>
          <a:p>
            <a:pPr algn="l"/>
            <a:r>
              <a:rPr lang="en-US" sz="2800" b="1" dirty="0">
                <a:solidFill>
                  <a:schemeClr val="tx1"/>
                </a:solidFill>
                <a:latin typeface="Times New Roman" panose="02020603050405020304" pitchFamily="18" charset="0"/>
                <a:cs typeface="Times New Roman" panose="02020603050405020304" pitchFamily="18" charset="0"/>
              </a:rPr>
              <a:t>Lecturer name: </a:t>
            </a:r>
            <a:r>
              <a:rPr lang="en-US" sz="2800" b="1" dirty="0" err="1">
                <a:solidFill>
                  <a:schemeClr val="tx1"/>
                </a:solidFill>
                <a:latin typeface="Times New Roman" panose="02020603050405020304" pitchFamily="18" charset="0"/>
                <a:cs typeface="Times New Roman" panose="02020603050405020304" pitchFamily="18" charset="0"/>
              </a:rPr>
              <a:t>gulnar</a:t>
            </a:r>
            <a:r>
              <a:rPr lang="en-US" sz="2800" b="1" dirty="0">
                <a:solidFill>
                  <a:schemeClr val="tx1"/>
                </a:solidFill>
                <a:latin typeface="Times New Roman" panose="02020603050405020304" pitchFamily="18" charset="0"/>
                <a:cs typeface="Times New Roman" panose="02020603050405020304" pitchFamily="18" charset="0"/>
              </a:rPr>
              <a:t> </a:t>
            </a:r>
            <a:r>
              <a:rPr lang="en-US" sz="2800" b="1" dirty="0" err="1">
                <a:solidFill>
                  <a:schemeClr val="tx1"/>
                </a:solidFill>
                <a:latin typeface="Times New Roman" panose="02020603050405020304" pitchFamily="18" charset="0"/>
                <a:cs typeface="Times New Roman" panose="02020603050405020304" pitchFamily="18" charset="0"/>
              </a:rPr>
              <a:t>ali</a:t>
            </a:r>
            <a:endParaRPr lang="en-US" sz="28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5598CB6-1DE2-4AA5-AE4C-44D58F43B869}"/>
              </a:ext>
            </a:extLst>
          </p:cNvPr>
          <p:cNvSpPr>
            <a:spLocks noGrp="1"/>
          </p:cNvSpPr>
          <p:nvPr>
            <p:ph type="title"/>
          </p:nvPr>
        </p:nvSpPr>
        <p:spPr>
          <a:xfrm>
            <a:off x="526473" y="340302"/>
            <a:ext cx="11013696" cy="1432289"/>
          </a:xfrm>
        </p:spPr>
        <p:txBody>
          <a:bodyPr>
            <a:normAutofit/>
          </a:bodyPr>
          <a:lstStyle/>
          <a:p>
            <a:pPr algn="ctr"/>
            <a:r>
              <a:rPr lang="en-GB" sz="2800" b="1" dirty="0">
                <a:latin typeface="Times New Roman" panose="02020603050405020304" pitchFamily="18" charset="0"/>
                <a:cs typeface="Times New Roman" panose="02020603050405020304" pitchFamily="18" charset="0"/>
              </a:rPr>
              <a:t>TRUST VERSUS MISTRUST,INFANCY</a:t>
            </a:r>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DEVELOPMENT </a:t>
            </a:r>
          </a:p>
        </p:txBody>
      </p:sp>
      <p:sp>
        <p:nvSpPr>
          <p:cNvPr id="3" name="Content Placeholder 2">
            <a:extLst>
              <a:ext uri="{FF2B5EF4-FFF2-40B4-BE49-F238E27FC236}">
                <a16:creationId xmlns:a16="http://schemas.microsoft.com/office/drawing/2014/main" id="{9F541FAF-730D-47FE-9638-C05616C31320}"/>
              </a:ext>
            </a:extLst>
          </p:cNvPr>
          <p:cNvSpPr>
            <a:spLocks noGrp="1"/>
          </p:cNvSpPr>
          <p:nvPr>
            <p:ph idx="1"/>
          </p:nvPr>
        </p:nvSpPr>
        <p:spPr>
          <a:xfrm>
            <a:off x="526473" y="2628900"/>
            <a:ext cx="11018111" cy="3589785"/>
          </a:xfrm>
        </p:spPr>
        <p:txBody>
          <a:bodyPr>
            <a:normAutofit/>
          </a:bodyPr>
          <a:lstStyle/>
          <a:p>
            <a:pPr marL="0" indent="0" algn="ctr">
              <a:buNone/>
            </a:pPr>
            <a:endParaRPr lang="en-US" sz="3200" dirty="0">
              <a:latin typeface="Times New Roman" panose="02020603050405020304" pitchFamily="18" charset="0"/>
              <a:cs typeface="Times New Roman" panose="02020603050405020304" pitchFamily="18" charset="0"/>
            </a:endParaRPr>
          </a:p>
          <a:p>
            <a:pPr marL="0" indent="0" algn="ctr">
              <a:buNone/>
            </a:pPr>
            <a:r>
              <a:rPr lang="en-US" sz="2800" dirty="0">
                <a:latin typeface="Times New Roman" panose="02020603050405020304" pitchFamily="18" charset="0"/>
                <a:cs typeface="Times New Roman" panose="02020603050405020304" pitchFamily="18" charset="0"/>
              </a:rPr>
              <a:t>ERIK ERIKSON AND JEAN PIAGET THEORY</a:t>
            </a:r>
          </a:p>
          <a:p>
            <a:pPr marL="0" indent="0">
              <a:buNone/>
            </a:pPr>
            <a:endParaRPr lang="en-US" sz="2000" dirty="0"/>
          </a:p>
        </p:txBody>
      </p:sp>
    </p:spTree>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811E07D-09D9-432C-864D-E5C9E65DC7A0}"/>
              </a:ext>
            </a:extLst>
          </p:cNvPr>
          <p:cNvSpPr/>
          <p:nvPr/>
        </p:nvSpPr>
        <p:spPr>
          <a:xfrm>
            <a:off x="665018" y="983673"/>
            <a:ext cx="10737272" cy="5909310"/>
          </a:xfrm>
          <a:prstGeom prst="rect">
            <a:avLst/>
          </a:prstGeom>
        </p:spPr>
        <p:txBody>
          <a:bodyPr wrap="square">
            <a:spAutoFit/>
          </a:bodyPr>
          <a:lstStyle/>
          <a:p>
            <a:pPr algn="ctr"/>
            <a:endParaRPr lang="en-US" sz="2800" dirty="0">
              <a:latin typeface="Times New Roman" panose="02020603050405020304" pitchFamily="18" charset="0"/>
              <a:cs typeface="Times New Roman" panose="02020603050405020304" pitchFamily="18" charset="0"/>
            </a:endParaRPr>
          </a:p>
          <a:p>
            <a:pPr algn="ctr"/>
            <a:endParaRPr lang="en-US" sz="2800" dirty="0">
              <a:latin typeface="Times New Roman" panose="02020603050405020304" pitchFamily="18" charset="0"/>
              <a:cs typeface="Times New Roman" panose="02020603050405020304" pitchFamily="18" charset="0"/>
            </a:endParaRPr>
          </a:p>
          <a:p>
            <a:pPr algn="ctr"/>
            <a:r>
              <a:rPr lang="en-US" sz="2800" dirty="0">
                <a:latin typeface="Times New Roman" panose="02020603050405020304" pitchFamily="18" charset="0"/>
                <a:cs typeface="Times New Roman" panose="02020603050405020304" pitchFamily="18" charset="0"/>
              </a:rPr>
              <a:t>INTRODUCTION</a:t>
            </a:r>
          </a:p>
          <a:p>
            <a:pPr algn="ctr"/>
            <a:r>
              <a:rPr lang="en-US" sz="2800" dirty="0">
                <a:latin typeface="Times New Roman" panose="02020603050405020304" pitchFamily="18" charset="0"/>
                <a:cs typeface="Times New Roman" panose="02020603050405020304" pitchFamily="18" charset="0"/>
              </a:rPr>
              <a:t>ERIK ERIKSON THEORY</a:t>
            </a:r>
          </a:p>
          <a:p>
            <a:pPr algn="ctr"/>
            <a:r>
              <a:rPr lang="en-US" sz="2800" dirty="0">
                <a:latin typeface="Times New Roman" panose="02020603050405020304" pitchFamily="18" charset="0"/>
                <a:cs typeface="Times New Roman" panose="02020603050405020304" pitchFamily="18" charset="0"/>
              </a:rPr>
              <a:t>JEAN PIAGET THEORY</a:t>
            </a:r>
          </a:p>
          <a:p>
            <a:pPr algn="ctr"/>
            <a:r>
              <a:rPr lang="en-US" sz="2800" dirty="0">
                <a:latin typeface="Times New Roman" panose="02020603050405020304" pitchFamily="18" charset="0"/>
                <a:cs typeface="Times New Roman" panose="02020603050405020304" pitchFamily="18" charset="0"/>
              </a:rPr>
              <a:t>CONCLUSION</a:t>
            </a:r>
          </a:p>
          <a:p>
            <a:pPr algn="ctr"/>
            <a:r>
              <a:rPr lang="en-US" sz="2800" dirty="0">
                <a:latin typeface="Times New Roman" panose="02020603050405020304" pitchFamily="18" charset="0"/>
                <a:cs typeface="Times New Roman" panose="02020603050405020304" pitchFamily="18" charset="0"/>
              </a:rPr>
              <a:t>REFERENCES</a:t>
            </a:r>
          </a:p>
          <a:p>
            <a:pPr algn="ctr"/>
            <a:endParaRPr lang="en-US" sz="2800" dirty="0">
              <a:latin typeface="Times New Roman" panose="02020603050405020304" pitchFamily="18" charset="0"/>
              <a:cs typeface="Times New Roman" panose="02020603050405020304" pitchFamily="18" charset="0"/>
            </a:endParaRPr>
          </a:p>
          <a:p>
            <a:pPr algn="ctr"/>
            <a:endParaRPr lang="en-US" sz="2800"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a:p>
            <a:pPr algn="ct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37951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140A-F6C9-4F41-A8F1-FC8F30CFA9E5}"/>
              </a:ext>
            </a:extLst>
          </p:cNvPr>
          <p:cNvSpPr>
            <a:spLocks noGrp="1"/>
          </p:cNvSpPr>
          <p:nvPr>
            <p:ph type="title"/>
          </p:nvPr>
        </p:nvSpPr>
        <p:spPr>
          <a:xfrm>
            <a:off x="623455" y="764372"/>
            <a:ext cx="10901122" cy="1432289"/>
          </a:xfrm>
        </p:spPr>
        <p:txBody>
          <a:bodyPr>
            <a:normAutofit/>
          </a:bodyPr>
          <a:lstStyle/>
          <a:p>
            <a:pPr algn="ctr"/>
            <a:r>
              <a:rPr lang="en-GB" sz="28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D82C6319-D04F-4B17-9E57-6E403D2EEB1C}"/>
              </a:ext>
            </a:extLst>
          </p:cNvPr>
          <p:cNvSpPr>
            <a:spLocks noGrp="1"/>
          </p:cNvSpPr>
          <p:nvPr>
            <p:ph idx="1"/>
          </p:nvPr>
        </p:nvSpPr>
        <p:spPr>
          <a:xfrm>
            <a:off x="623455" y="2628900"/>
            <a:ext cx="10921129" cy="3589785"/>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IN THIS PRESENTATION I WILL EXPLAIN THE THEORY OF ERIK ERIKSON AND ALSO JEAN PIAGET AND THEIR POINTS OF VIEW REGARD THE INFANCY STAGE, I CONSIDER IS APROPRIATE TO ALL OF US.</a:t>
            </a:r>
          </a:p>
        </p:txBody>
      </p:sp>
    </p:spTree>
    <p:extLst>
      <p:ext uri="{BB962C8B-B14F-4D97-AF65-F5344CB8AC3E}">
        <p14:creationId xmlns:p14="http://schemas.microsoft.com/office/powerpoint/2010/main" val="238358007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140A-F6C9-4F41-A8F1-FC8F30CFA9E5}"/>
              </a:ext>
            </a:extLst>
          </p:cNvPr>
          <p:cNvSpPr>
            <a:spLocks noGrp="1"/>
          </p:cNvSpPr>
          <p:nvPr>
            <p:ph type="title"/>
          </p:nvPr>
        </p:nvSpPr>
        <p:spPr>
          <a:xfrm>
            <a:off x="568036" y="764372"/>
            <a:ext cx="10956541" cy="1432289"/>
          </a:xfrm>
        </p:spPr>
        <p:txBody>
          <a:bodyPr>
            <a:normAutofit/>
          </a:bodyPr>
          <a:lstStyle/>
          <a:p>
            <a:pPr algn="ctr"/>
            <a:r>
              <a:rPr lang="en-GB" sz="2800" b="1" dirty="0">
                <a:latin typeface="Times New Roman" panose="02020603050405020304" pitchFamily="18" charset="0"/>
                <a:cs typeface="Times New Roman" panose="02020603050405020304" pitchFamily="18" charset="0"/>
              </a:rPr>
              <a:t>ERIK ERIKSON THEORY</a:t>
            </a:r>
          </a:p>
        </p:txBody>
      </p:sp>
      <p:sp>
        <p:nvSpPr>
          <p:cNvPr id="3" name="Content Placeholder 2">
            <a:extLst>
              <a:ext uri="{FF2B5EF4-FFF2-40B4-BE49-F238E27FC236}">
                <a16:creationId xmlns:a16="http://schemas.microsoft.com/office/drawing/2014/main" id="{D82C6319-D04F-4B17-9E57-6E403D2EEB1C}"/>
              </a:ext>
            </a:extLst>
          </p:cNvPr>
          <p:cNvSpPr>
            <a:spLocks noGrp="1"/>
          </p:cNvSpPr>
          <p:nvPr>
            <p:ph idx="1"/>
          </p:nvPr>
        </p:nvSpPr>
        <p:spPr>
          <a:xfrm>
            <a:off x="568037" y="2628900"/>
            <a:ext cx="10976548" cy="3589785"/>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HE FOCUSED ON PERSONALITY DEVELOPMENT AND HE LISTED 8 STAGES FOR PSIHOSOCIAL CRISIS,BUT ON THIS PRESENTATION WE WILL FOCUSE ON INFANCY STAGE WHICH START ON BIRTH UP TO 18 MONTHS AND ALL OF US WE ARE AWARE OF IT.</a:t>
            </a:r>
          </a:p>
        </p:txBody>
      </p:sp>
    </p:spTree>
    <p:extLst>
      <p:ext uri="{BB962C8B-B14F-4D97-AF65-F5344CB8AC3E}">
        <p14:creationId xmlns:p14="http://schemas.microsoft.com/office/powerpoint/2010/main" val="375714186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140A-F6C9-4F41-A8F1-FC8F30CFA9E5}"/>
              </a:ext>
            </a:extLst>
          </p:cNvPr>
          <p:cNvSpPr>
            <a:spLocks noGrp="1"/>
          </p:cNvSpPr>
          <p:nvPr>
            <p:ph type="title"/>
          </p:nvPr>
        </p:nvSpPr>
        <p:spPr>
          <a:xfrm>
            <a:off x="526473" y="618598"/>
            <a:ext cx="10989758" cy="5159350"/>
          </a:xfrm>
        </p:spPr>
        <p:txBody>
          <a:bodyPr>
            <a:normAutofit/>
          </a:bodyPr>
          <a:lstStyle/>
          <a:p>
            <a:pPr algn="l"/>
            <a:r>
              <a:rPr lang="en-GB" sz="2800" dirty="0">
                <a:latin typeface="Times New Roman" panose="02020603050405020304" pitchFamily="18" charset="0"/>
                <a:cs typeface="Times New Roman" panose="02020603050405020304" pitchFamily="18" charset="0"/>
              </a:rPr>
              <a:t>‘ACCORDING TO HIS THEORY AT THIS STAGE,THE INFANTS ARE CONFUSED ABOUT THE WORLD IN WHICH THEY LIVE AND THEY NEED SPECIAL ATTENTION AND GOOD CARE FROM THEIR FIRST GIVER FOR STABILITY AND GOOD DEVELOPMENT.’(mcleod,2019).</a:t>
            </a:r>
          </a:p>
        </p:txBody>
      </p:sp>
    </p:spTree>
    <p:extLst>
      <p:ext uri="{BB962C8B-B14F-4D97-AF65-F5344CB8AC3E}">
        <p14:creationId xmlns:p14="http://schemas.microsoft.com/office/powerpoint/2010/main" val="255947190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140A-F6C9-4F41-A8F1-FC8F30CFA9E5}"/>
              </a:ext>
            </a:extLst>
          </p:cNvPr>
          <p:cNvSpPr>
            <a:spLocks noGrp="1"/>
          </p:cNvSpPr>
          <p:nvPr>
            <p:ph type="title"/>
          </p:nvPr>
        </p:nvSpPr>
        <p:spPr>
          <a:xfrm>
            <a:off x="581891" y="764372"/>
            <a:ext cx="10942686" cy="4907558"/>
          </a:xfrm>
        </p:spPr>
        <p:txBody>
          <a:bodyPr>
            <a:normAutofit/>
          </a:bodyPr>
          <a:lstStyle/>
          <a:p>
            <a:pPr algn="l"/>
            <a:r>
              <a:rPr lang="en-GB" sz="2800" dirty="0">
                <a:latin typeface="Times New Roman" panose="02020603050405020304" pitchFamily="18" charset="0"/>
                <a:cs typeface="Times New Roman" panose="02020603050405020304" pitchFamily="18" charset="0"/>
              </a:rPr>
              <a:t>IF THE FIRST CAREGIVER WILL FOCUSE AND WILL GIVE CONSIDERABLE CARE TO THE INFANT HE WILL DEVELOP IN A SENSE OF TRUST WHICH WILL HELP HIM ALSO IN ANOTHER RELATIONS.</a:t>
            </a:r>
          </a:p>
        </p:txBody>
      </p:sp>
    </p:spTree>
    <p:extLst>
      <p:ext uri="{BB962C8B-B14F-4D97-AF65-F5344CB8AC3E}">
        <p14:creationId xmlns:p14="http://schemas.microsoft.com/office/powerpoint/2010/main" val="129487582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A140A-F6C9-4F41-A8F1-FC8F30CFA9E5}"/>
              </a:ext>
            </a:extLst>
          </p:cNvPr>
          <p:cNvSpPr>
            <a:spLocks noGrp="1"/>
          </p:cNvSpPr>
          <p:nvPr>
            <p:ph type="title"/>
          </p:nvPr>
        </p:nvSpPr>
        <p:spPr>
          <a:xfrm>
            <a:off x="666220" y="1114368"/>
            <a:ext cx="10859559" cy="4629263"/>
          </a:xfrm>
        </p:spPr>
        <p:txBody>
          <a:bodyPr>
            <a:normAutofit/>
          </a:bodyPr>
          <a:lstStyle/>
          <a:p>
            <a:pPr algn="l"/>
            <a:r>
              <a:rPr lang="en-GB" sz="2800" dirty="0">
                <a:latin typeface="Times New Roman" panose="02020603050405020304" pitchFamily="18" charset="0"/>
                <a:cs typeface="Times New Roman" panose="02020603050405020304" pitchFamily="18" charset="0"/>
              </a:rPr>
              <a:t>BUT IF THE CARE WAS BEEN INCONSISTENT AND THE NEED OF IT ARE MISSED THE INFANT WILL DEVELOP ANXIETY, MISTRUST AND SUSPICION. IN this situation the infant will be weak and confidence none on his will and also on his abilities.</a:t>
            </a:r>
          </a:p>
        </p:txBody>
      </p:sp>
    </p:spTree>
    <p:extLst>
      <p:ext uri="{BB962C8B-B14F-4D97-AF65-F5344CB8AC3E}">
        <p14:creationId xmlns:p14="http://schemas.microsoft.com/office/powerpoint/2010/main" val="236681151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E07BAB-2C80-4D7A-81C8-2372400912AE}"/>
              </a:ext>
            </a:extLst>
          </p:cNvPr>
          <p:cNvSpPr>
            <a:spLocks noGrp="1"/>
          </p:cNvSpPr>
          <p:nvPr>
            <p:ph type="title"/>
          </p:nvPr>
        </p:nvSpPr>
        <p:spPr>
          <a:xfrm>
            <a:off x="484908" y="1033668"/>
            <a:ext cx="11166765" cy="5062331"/>
          </a:xfrm>
        </p:spPr>
        <p:txBody>
          <a:bodyPr>
            <a:normAutofit/>
          </a:bodyPr>
          <a:lstStyle/>
          <a:p>
            <a:pPr algn="l"/>
            <a:r>
              <a:rPr lang="en-GB" sz="2800" b="1" dirty="0">
                <a:latin typeface="Times New Roman" panose="02020603050405020304" pitchFamily="18" charset="0"/>
                <a:cs typeface="Times New Roman" panose="02020603050405020304" pitchFamily="18" charset="0"/>
              </a:rPr>
              <a:t>Jean </a:t>
            </a:r>
            <a:r>
              <a:rPr lang="en-GB" sz="2800" b="1" dirty="0" err="1">
                <a:latin typeface="Times New Roman" panose="02020603050405020304" pitchFamily="18" charset="0"/>
                <a:cs typeface="Times New Roman" panose="02020603050405020304" pitchFamily="18" charset="0"/>
              </a:rPr>
              <a:t>piaget</a:t>
            </a:r>
            <a:r>
              <a:rPr lang="en-GB" sz="2800" b="1" dirty="0">
                <a:latin typeface="Times New Roman" panose="02020603050405020304" pitchFamily="18" charset="0"/>
                <a:cs typeface="Times New Roman" panose="02020603050405020304" pitchFamily="18" charset="0"/>
              </a:rPr>
              <a:t> theory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refereed to the cognitive development and when we use the word cognition means thinking and the memory process in which he believed it is long time process. He was focused on the theory cognitive development and he disagreed with the idea that intelligence is a fixed trait.</a:t>
            </a:r>
          </a:p>
        </p:txBody>
      </p:sp>
    </p:spTree>
    <p:extLst>
      <p:ext uri="{BB962C8B-B14F-4D97-AF65-F5344CB8AC3E}">
        <p14:creationId xmlns:p14="http://schemas.microsoft.com/office/powerpoint/2010/main" val="308150453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9982D-3DF9-4004-B1F7-EBF9CF7E50A3}"/>
              </a:ext>
            </a:extLst>
          </p:cNvPr>
          <p:cNvSpPr>
            <a:spLocks noGrp="1"/>
          </p:cNvSpPr>
          <p:nvPr>
            <p:ph type="title"/>
          </p:nvPr>
        </p:nvSpPr>
        <p:spPr>
          <a:xfrm>
            <a:off x="540327" y="568036"/>
            <a:ext cx="11062554" cy="6059255"/>
          </a:xfrm>
        </p:spPr>
        <p:txBody>
          <a:bodyPr>
            <a:normAutofit/>
          </a:bodyPr>
          <a:lstStyle/>
          <a:p>
            <a:pPr algn="l"/>
            <a:r>
              <a:rPr lang="en-GB" sz="2800" dirty="0">
                <a:latin typeface="Times New Roman" panose="02020603050405020304" pitchFamily="18" charset="0"/>
                <a:cs typeface="Times New Roman" panose="02020603050405020304" pitchFamily="18" charset="0"/>
              </a:rPr>
              <a:t>‘Piaget was a psychologist known for his work on child development and his view about learning process which was focused on the sensorimotor stage which start from birth up to the age of 2 years. On his theory related to the sensorimotor stage is defined as infant stage and focused on their senses and motor actions.’(Courses.lumenlearning.com, 2019).</a:t>
            </a:r>
          </a:p>
        </p:txBody>
      </p:sp>
    </p:spTree>
    <p:extLst>
      <p:ext uri="{BB962C8B-B14F-4D97-AF65-F5344CB8AC3E}">
        <p14:creationId xmlns:p14="http://schemas.microsoft.com/office/powerpoint/2010/main" val="3621819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B227DB9-31A7-4C25-9E35-97AF717C174A}"/>
              </a:ext>
            </a:extLst>
          </p:cNvPr>
          <p:cNvSpPr>
            <a:spLocks noGrp="1"/>
          </p:cNvSpPr>
          <p:nvPr>
            <p:ph type="title"/>
          </p:nvPr>
        </p:nvSpPr>
        <p:spPr>
          <a:xfrm>
            <a:off x="540328" y="808383"/>
            <a:ext cx="11042072" cy="4890052"/>
          </a:xfrm>
        </p:spPr>
        <p:txBody>
          <a:bodyPr>
            <a:normAutofit/>
          </a:bodyPr>
          <a:lstStyle/>
          <a:p>
            <a:pPr algn="l"/>
            <a:r>
              <a:rPr lang="en-GB" sz="2800" dirty="0">
                <a:latin typeface="Times New Roman" panose="02020603050405020304" pitchFamily="18" charset="0"/>
                <a:cs typeface="Times New Roman" panose="02020603050405020304" pitchFamily="18" charset="0"/>
              </a:rPr>
              <a:t>As every parent will attest that infants looks continuously at a person, trying to manipulate, listen to look and even bite and chew objects for attention. According to his theory all those action allow them to learn about the world and they are very important in their early cognitive development.</a:t>
            </a:r>
          </a:p>
        </p:txBody>
      </p:sp>
    </p:spTree>
    <p:extLst>
      <p:ext uri="{BB962C8B-B14F-4D97-AF65-F5344CB8AC3E}">
        <p14:creationId xmlns:p14="http://schemas.microsoft.com/office/powerpoint/2010/main" val="366101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D9DF38-AF72-412B-834C-8633F29BF625}"/>
              </a:ext>
            </a:extLst>
          </p:cNvPr>
          <p:cNvSpPr>
            <a:spLocks noGrp="1"/>
          </p:cNvSpPr>
          <p:nvPr>
            <p:ph type="title"/>
          </p:nvPr>
        </p:nvSpPr>
        <p:spPr>
          <a:xfrm>
            <a:off x="623455" y="618517"/>
            <a:ext cx="10861963" cy="5371466"/>
          </a:xfrm>
        </p:spPr>
        <p:txBody>
          <a:bodyPr>
            <a:normAutofit/>
          </a:bodyPr>
          <a:lstStyle/>
          <a:p>
            <a:pPr algn="l"/>
            <a:r>
              <a:rPr lang="en-GB" sz="2800" dirty="0">
                <a:latin typeface="Times New Roman" panose="02020603050405020304" pitchFamily="18" charset="0"/>
                <a:cs typeface="Times New Roman" panose="02020603050405020304" pitchFamily="18" charset="0"/>
              </a:rPr>
              <a:t>‘According to </a:t>
            </a:r>
            <a:r>
              <a:rPr lang="en-GB" sz="2800" dirty="0" err="1">
                <a:latin typeface="Times New Roman" panose="02020603050405020304" pitchFamily="18" charset="0"/>
                <a:cs typeface="Times New Roman" panose="02020603050405020304" pitchFamily="18" charset="0"/>
              </a:rPr>
              <a:t>piaget</a:t>
            </a:r>
            <a:r>
              <a:rPr lang="en-GB" sz="2800" dirty="0">
                <a:latin typeface="Times New Roman" panose="02020603050405020304" pitchFamily="18" charset="0"/>
                <a:cs typeface="Times New Roman" panose="02020603050405020304" pitchFamily="18" charset="0"/>
              </a:rPr>
              <a:t> sensorimotor development happens without the support of language and he suggested that infants develops pointing and representing objects without being able to think.’(Mcleod,2019).</a:t>
            </a:r>
          </a:p>
        </p:txBody>
      </p:sp>
    </p:spTree>
    <p:extLst>
      <p:ext uri="{BB962C8B-B14F-4D97-AF65-F5344CB8AC3E}">
        <p14:creationId xmlns:p14="http://schemas.microsoft.com/office/powerpoint/2010/main" val="1683573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8D9DF38-AF72-412B-834C-8633F29BF625}"/>
              </a:ext>
            </a:extLst>
          </p:cNvPr>
          <p:cNvSpPr>
            <a:spLocks noGrp="1"/>
          </p:cNvSpPr>
          <p:nvPr>
            <p:ph type="title"/>
          </p:nvPr>
        </p:nvSpPr>
        <p:spPr>
          <a:xfrm>
            <a:off x="581891" y="618517"/>
            <a:ext cx="10958945" cy="5371466"/>
          </a:xfrm>
        </p:spPr>
        <p:txBody>
          <a:bodyPr>
            <a:normAutofit/>
          </a:bodyPr>
          <a:lstStyle/>
          <a:p>
            <a:pPr algn="l"/>
            <a:r>
              <a:rPr lang="en-GB" sz="2800" b="1" dirty="0">
                <a:latin typeface="Times New Roman" panose="02020603050405020304" pitchFamily="18" charset="0"/>
                <a:cs typeface="Times New Roman" panose="02020603050405020304" pitchFamily="18" charset="0"/>
              </a:rPr>
              <a:t>CONCLUSION </a:t>
            </a:r>
            <a:br>
              <a:rPr lang="en-GB" sz="2800" b="1"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TO SUMMARIZE THIS PRESENTATION, it was  Discussed ABOUT TWO DIFFERENT THEORY AND DIFFERENT TAUGHTS WHICH HAVE SAME BASE: INFANCY AND COGNITIVE DEVELOPMENT.</a:t>
            </a:r>
          </a:p>
        </p:txBody>
      </p:sp>
    </p:spTree>
    <p:extLst>
      <p:ext uri="{BB962C8B-B14F-4D97-AF65-F5344CB8AC3E}">
        <p14:creationId xmlns:p14="http://schemas.microsoft.com/office/powerpoint/2010/main" val="604380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E526E-C6C9-460E-BB41-1FFFB35DB4B9}"/>
              </a:ext>
            </a:extLst>
          </p:cNvPr>
          <p:cNvSpPr>
            <a:spLocks noGrp="1"/>
          </p:cNvSpPr>
          <p:nvPr>
            <p:ph idx="1"/>
          </p:nvPr>
        </p:nvSpPr>
        <p:spPr>
          <a:xfrm>
            <a:off x="484908" y="706582"/>
            <a:ext cx="11152909" cy="5514109"/>
          </a:xfrm>
        </p:spPr>
        <p:txBody>
          <a:bodyPr>
            <a:noAutofit/>
          </a:bodyPr>
          <a:lstStyle/>
          <a:p>
            <a:pPr marL="0" indent="0">
              <a:buNone/>
            </a:pPr>
            <a:endParaRPr lang="en-GB" sz="2800" b="1" dirty="0">
              <a:latin typeface="Times New Roman" panose="02020603050405020304" pitchFamily="18" charset="0"/>
              <a:cs typeface="Times New Roman" panose="02020603050405020304" pitchFamily="18" charset="0"/>
            </a:endParaRPr>
          </a:p>
          <a:p>
            <a:pPr marL="0" indent="0">
              <a:buNone/>
            </a:pPr>
            <a:r>
              <a:rPr lang="en-GB" sz="2800" b="1" dirty="0">
                <a:latin typeface="Times New Roman" panose="02020603050405020304" pitchFamily="18" charset="0"/>
                <a:cs typeface="Times New Roman" panose="02020603050405020304" pitchFamily="18" charset="0"/>
              </a:rPr>
              <a:t>REFERENCES</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1. Courses.lumenlearning.com. (2019). </a:t>
            </a:r>
            <a:r>
              <a:rPr lang="en-GB" sz="2800" i="1" dirty="0">
                <a:latin typeface="Times New Roman" panose="02020603050405020304" pitchFamily="18" charset="0"/>
                <a:cs typeface="Times New Roman" panose="02020603050405020304" pitchFamily="18" charset="0"/>
              </a:rPr>
              <a:t>Cognitive Development: The Theory of Jean Piaget | Educational Psychology</a:t>
            </a:r>
            <a:r>
              <a:rPr lang="en-GB" sz="2800" dirty="0">
                <a:latin typeface="Times New Roman" panose="02020603050405020304" pitchFamily="18" charset="0"/>
                <a:cs typeface="Times New Roman" panose="02020603050405020304" pitchFamily="18" charset="0"/>
              </a:rPr>
              <a:t>. [online] Available at: https://courses.lumenlearning.com/suny-educationalpsychology/chapter/cognitive-development-the-theory-of-jean-piaget [Accessed 13 Aug. 2019].</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     </a:t>
            </a:r>
            <a:r>
              <a:rPr lang="en-GB" sz="2800" b="1" dirty="0">
                <a:latin typeface="Times New Roman" panose="02020603050405020304" pitchFamily="18" charset="0"/>
                <a:cs typeface="Times New Roman" panose="02020603050405020304" pitchFamily="18" charset="0"/>
              </a:rPr>
              <a:t> </a:t>
            </a:r>
            <a:br>
              <a:rPr lang="en-GB" sz="2800" dirty="0">
                <a:latin typeface="Times New Roman" panose="02020603050405020304" pitchFamily="18" charset="0"/>
                <a:cs typeface="Times New Roman" panose="02020603050405020304" pitchFamily="18" charset="0"/>
              </a:rPr>
            </a:br>
            <a:endParaRPr lang="en-GB" sz="2800" dirty="0"/>
          </a:p>
        </p:txBody>
      </p:sp>
    </p:spTree>
    <p:extLst>
      <p:ext uri="{BB962C8B-B14F-4D97-AF65-F5344CB8AC3E}">
        <p14:creationId xmlns:p14="http://schemas.microsoft.com/office/powerpoint/2010/main" val="4125198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E526E-C6C9-460E-BB41-1FFFB35DB4B9}"/>
              </a:ext>
            </a:extLst>
          </p:cNvPr>
          <p:cNvSpPr>
            <a:spLocks noGrp="1"/>
          </p:cNvSpPr>
          <p:nvPr>
            <p:ph idx="1"/>
          </p:nvPr>
        </p:nvSpPr>
        <p:spPr>
          <a:xfrm>
            <a:off x="678873" y="623455"/>
            <a:ext cx="10737272" cy="5611090"/>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 2.</a:t>
            </a:r>
            <a:r>
              <a:rPr lang="en-GB" sz="2800" b="1"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Mcleod</a:t>
            </a:r>
            <a:r>
              <a:rPr lang="en-GB" sz="2800" dirty="0">
                <a:latin typeface="Times New Roman" panose="02020603050405020304" pitchFamily="18" charset="0"/>
                <a:cs typeface="Times New Roman" panose="02020603050405020304" pitchFamily="18" charset="0"/>
              </a:rPr>
              <a:t>, S. (2019). </a:t>
            </a:r>
            <a:r>
              <a:rPr lang="en-GB" sz="2800" i="1" dirty="0">
                <a:latin typeface="Times New Roman" panose="02020603050405020304" pitchFamily="18" charset="0"/>
                <a:cs typeface="Times New Roman" panose="02020603050405020304" pitchFamily="18" charset="0"/>
              </a:rPr>
              <a:t>Erik Erikson | Psychosocial Stages | Simply Psychology</a:t>
            </a:r>
            <a:r>
              <a:rPr lang="en-GB" sz="2800" dirty="0">
                <a:latin typeface="Times New Roman" panose="02020603050405020304" pitchFamily="18" charset="0"/>
                <a:cs typeface="Times New Roman" panose="02020603050405020304" pitchFamily="18" charset="0"/>
              </a:rPr>
              <a:t>. [online] Simplypsychology.org. Available at: https://www.simplypsychology.org/Erik-Erikson.html [Accessed 13 Aug. 2019].</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3. </a:t>
            </a:r>
            <a:r>
              <a:rPr lang="en-GB" sz="2800" dirty="0" err="1">
                <a:latin typeface="Times New Roman" panose="02020603050405020304" pitchFamily="18" charset="0"/>
                <a:cs typeface="Times New Roman" panose="02020603050405020304" pitchFamily="18" charset="0"/>
              </a:rPr>
              <a:t>Mcleod</a:t>
            </a:r>
            <a:r>
              <a:rPr lang="en-GB" sz="2800" dirty="0">
                <a:latin typeface="Times New Roman" panose="02020603050405020304" pitchFamily="18" charset="0"/>
                <a:cs typeface="Times New Roman" panose="02020603050405020304" pitchFamily="18" charset="0"/>
              </a:rPr>
              <a:t>, S. (2019). </a:t>
            </a:r>
            <a:r>
              <a:rPr lang="en-GB" sz="2800" i="1" dirty="0">
                <a:latin typeface="Times New Roman" panose="02020603050405020304" pitchFamily="18" charset="0"/>
                <a:cs typeface="Times New Roman" panose="02020603050405020304" pitchFamily="18" charset="0"/>
              </a:rPr>
              <a:t>Jean Piaget's Theory of Cognitive Development | Simply Psychology</a:t>
            </a:r>
            <a:r>
              <a:rPr lang="en-GB" sz="2800" dirty="0">
                <a:latin typeface="Times New Roman" panose="02020603050405020304" pitchFamily="18" charset="0"/>
                <a:cs typeface="Times New Roman" panose="02020603050405020304" pitchFamily="18" charset="0"/>
              </a:rPr>
              <a:t>. [online] Simplypsychology.org. Available at: https://www.simplypsychology.org/piaget.html [Accessed 13 Aug. 2019].</a:t>
            </a:r>
            <a:endParaRPr lang="en-GB" sz="2800" dirty="0"/>
          </a:p>
        </p:txBody>
      </p:sp>
    </p:spTree>
    <p:extLst>
      <p:ext uri="{BB962C8B-B14F-4D97-AF65-F5344CB8AC3E}">
        <p14:creationId xmlns:p14="http://schemas.microsoft.com/office/powerpoint/2010/main" val="182436327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710EE66-8707-456F-8F2E-091D581CB030}">
  <ds:schemaRefs>
    <ds:schemaRef ds:uri="http://purl.org/dc/dcmitype/"/>
    <ds:schemaRef ds:uri="http://schemas.microsoft.com/office/infopath/2007/PartnerControls"/>
    <ds:schemaRef ds:uri="http://schemas.microsoft.com/office/2006/documentManagement/types"/>
    <ds:schemaRef ds:uri="http://schemas.microsoft.com/office/2006/metadata/properties"/>
    <ds:schemaRef ds:uri="http://purl.org/dc/terms/"/>
    <ds:schemaRef ds:uri="http://schemas.openxmlformats.org/package/2006/metadata/core-properties"/>
    <ds:schemaRef ds:uri="16c05727-aa75-4e4a-9b5f-8a80a1165891"/>
    <ds:schemaRef ds:uri="71af3243-3dd4-4a8d-8c0d-dd76da1f02a5"/>
    <ds:schemaRef ds:uri="http://www.w3.org/XML/1998/namespace"/>
    <ds:schemaRef ds:uri="http://purl.org/dc/elements/1.1/"/>
  </ds:schemaRefs>
</ds:datastoreItem>
</file>

<file path=customXml/itemProps2.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0BEB954-4024-4CCF-A9D6-4C00FDC028D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0</TotalTime>
  <Words>401</Words>
  <Application>Microsoft Office PowerPoint</Application>
  <PresentationFormat>Widescreen</PresentationFormat>
  <Paragraphs>37</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Tw Cen MT</vt:lpstr>
      <vt:lpstr>Droplet</vt:lpstr>
      <vt:lpstr>PowerPoint Presentation</vt:lpstr>
      <vt:lpstr>TRUST VERSUS MISTRUST,INFANCY DEVELOPMENT </vt:lpstr>
      <vt:lpstr>PowerPoint Presentation</vt:lpstr>
      <vt:lpstr>INTRODUCTION</vt:lpstr>
      <vt:lpstr>ERIK ERIKSON THEORY</vt:lpstr>
      <vt:lpstr>‘ACCORDING TO HIS THEORY AT THIS STAGE,THE INFANTS ARE CONFUSED ABOUT THE WORLD IN WHICH THEY LIVE AND THEY NEED SPECIAL ATTENTION AND GOOD CARE FROM THEIR FIRST GIVER FOR STABILITY AND GOOD DEVELOPMENT.’(mcleod,2019).</vt:lpstr>
      <vt:lpstr>IF THE FIRST CAREGIVER WILL FOCUSE AND WILL GIVE CONSIDERABLE CARE TO THE INFANT HE WILL DEVELOP IN A SENSE OF TRUST WHICH WILL HELP HIM ALSO IN ANOTHER RELATIONS.</vt:lpstr>
      <vt:lpstr>BUT IF THE CARE WAS BEEN INCONSISTENT AND THE NEED OF IT ARE MISSED THE INFANT WILL DEVELOP ANXIETY, MISTRUST AND SUSPICION. IN this situation the infant will be weak and confidence none on his will and also on his abilities.</vt:lpstr>
      <vt:lpstr>Jean piaget theory  refereed to the cognitive development and when we use the word cognition means thinking and the memory process in which he believed it is long time process. He was focused on the theory cognitive development and he disagreed with the idea that intelligence is a fixed trait.</vt:lpstr>
      <vt:lpstr>‘Piaget was a psychologist known for his work on child development and his view about learning process which was focused on the sensorimotor stage which start from birth up to the age of 2 years. On his theory related to the sensorimotor stage is defined as infant stage and focused on their senses and motor actions.’(Courses.lumenlearning.com, 2019).</vt:lpstr>
      <vt:lpstr>As every parent will attest that infants looks continuously at a person, trying to manipulate, listen to look and even bite and chew objects for attention. According to his theory all those action allow them to learn about the world and they are very important in their early cognitive development.</vt:lpstr>
      <vt:lpstr>‘According to piaget sensorimotor development happens without the support of language and he suggested that infants develops pointing and representing objects without being able to think.’(Mcleod,2019).</vt:lpstr>
      <vt:lpstr>CONCLUSION  TO SUMMARIZE THIS PRESENTATION, it was  Discussed ABOUT TWO DIFFERENT THEORY AND DIFFERENT TAUGHTS WHICH HAVE SAME BASE: INFANCY AND COGNITIVE DEVELOPMENT.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2019-08-13T20:16:21Z</dcterms:created>
  <dcterms:modified xsi:type="dcterms:W3CDTF">2019-08-18T16:07:06Z</dcterms:modified>
</cp:coreProperties>
</file>