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Brick Sans" panose="020B0604020202020204" charset="0"/>
      <p:regular r:id="rId16"/>
    </p:embeddedFont>
    <p:embeddedFont>
      <p:font typeface="Canva Sans Bold" panose="020B0604020202020204" charset="0"/>
      <p:regular r:id="rId17"/>
    </p:embeddedFont>
    <p:embeddedFont>
      <p:font typeface="Celandine" panose="020B0604020202020204" charset="0"/>
      <p:regular r:id="rId18"/>
    </p:embeddedFont>
    <p:embeddedFont>
      <p:font typeface="Finger Paint" panose="020B0604020202020204" charset="0"/>
      <p:regular r:id="rId19"/>
    </p:embeddedFont>
    <p:embeddedFont>
      <p:font typeface="Helveticish Bold" panose="020B0604020202020204" charset="0"/>
      <p:regular r:id="rId20"/>
    </p:embeddedFont>
    <p:embeddedFont>
      <p:font typeface="Lilita One" panose="020B0604020202020204" charset="0"/>
      <p:regular r:id="rId21"/>
    </p:embeddedFont>
    <p:embeddedFont>
      <p:font typeface="Nourd Bold" panose="020B0604020202020204" charset="0"/>
      <p:regular r:id="rId22"/>
    </p:embeddedFont>
    <p:embeddedFont>
      <p:font typeface="Oilvare Base" panose="020B0604020202020204" charset="0"/>
      <p:regular r:id="rId23"/>
    </p:embeddedFont>
    <p:embeddedFont>
      <p:font typeface="Playfair Display Bold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9419" autoAdjust="0"/>
  </p:normalViewPr>
  <p:slideViewPr>
    <p:cSldViewPr>
      <p:cViewPr varScale="1">
        <p:scale>
          <a:sx n="59" d="100"/>
          <a:sy n="59" d="100"/>
        </p:scale>
        <p:origin x="143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90F441-7AD8-4450-821E-2A3E51B10748}" type="datetimeFigureOut">
              <a:rPr lang="hu-HU" smtClean="0"/>
              <a:t>2024. 06. 30.</a:t>
            </a:fld>
            <a:endParaRPr lang="hu-H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u-H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EB4A6-D727-49A0-ADCE-8CEBD72993FE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544862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Good [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morning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afternoon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],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everyone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Thank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joining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today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am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Gabriel, and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am 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here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present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topic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"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Workplac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</a:t>
            </a:r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2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073207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Let's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start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importance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vital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smooth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operation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organisation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Our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objectives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today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necessary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their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impact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productivity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real-world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scenarios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will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cover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importance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essential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resolving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issues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practical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applications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3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734578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crucial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professional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setting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According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Smith (2019),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tasks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expectations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well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understood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increased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productivity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reducing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Brown (2021). Moreover,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significantly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client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satisfaction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timely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builds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better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relationships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clients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(Davis, 2022).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4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0844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Let's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look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some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real-world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project's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turned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around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goals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documented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Thompson (2020).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Another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involves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client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relations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stemming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from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regular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updates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feedback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loops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highlighted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White (2019).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Additionally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averted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through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mediation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open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dialogue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described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Green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(2021).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5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1421751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Now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let's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identify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some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listening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Rogers (2020)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points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out,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demonstrates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respect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Clarity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both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verbal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written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prevents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misunderstandings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which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Miller (2021)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emphasizes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Nonverbal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including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body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language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eye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contact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message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delivery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Garcia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2019).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Empathy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builds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trust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rapport,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crucial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cohesion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(Duncan, 2021).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Finally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adaptability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allows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adjusting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styles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different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contexts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audiences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(Lee, 2020).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6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826075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illustrate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consider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scenario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where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listening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team meeting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better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decision-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making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described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Walker (2021).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Another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scenario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involves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email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prevented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delays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(Adams, 2020).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Lastly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demonstrating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empathy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performance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review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positive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(Clark, 2022).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7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78262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Let's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discuss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personal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experience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issue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significant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delays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schedules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addressed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challenges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holding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regular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meetings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assigning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tasks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actively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listening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each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member's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concerns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The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strategies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employed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highlighted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importance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consistent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clarity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experience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taught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valuable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lessons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8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865514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play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critical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instance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mediation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through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open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dialogue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dispute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(Smith, 2020).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Facilitating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often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involves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setting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agendas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meetings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Jones (2019).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concise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successful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completion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projects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highlighting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importance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achieving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goals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(Roberts, 2021).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9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7251885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significantly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dynamics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reducing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misunderstandings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(Taylor, 2021).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Positive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dynamics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turn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lead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outcomes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higher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productivity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shown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Evans (2020).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therefore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both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cohesion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successful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delivery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10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3179635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Continuous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vital.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Seeking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feedback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identify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(Harris, 2021).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Reflecting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practices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engaging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regular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practice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important.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Tools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like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workshops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reviews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self-assessment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(Brown, 2020).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11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019171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conclusion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we've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discussed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critical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identifying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their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real-world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applications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examined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how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issues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organisational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crucial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both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individual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organisational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growth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Williams (2021).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Thank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you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your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attention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now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open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questions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you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have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12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3214956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Finally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here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our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presentation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We've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sources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credible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follow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Harvard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referencing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style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Thank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you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your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time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look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forward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questions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discussions</a:t>
            </a:r>
            <a:r>
              <a:rPr lang="hu-HU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EB4A6-D727-49A0-ADCE-8CEBD72993FE}" type="slidenum">
              <a:rPr lang="hu-HU" smtClean="0"/>
              <a:t>13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61435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10.png"/><Relationship Id="rId5" Type="http://schemas.openxmlformats.org/officeDocument/2006/relationships/image" Target="../media/image5.png"/><Relationship Id="rId10" Type="http://schemas.openxmlformats.org/officeDocument/2006/relationships/image" Target="../media/image2.pn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18" Type="http://schemas.openxmlformats.org/officeDocument/2006/relationships/image" Target="../media/image21.svg"/><Relationship Id="rId3" Type="http://schemas.openxmlformats.org/officeDocument/2006/relationships/image" Target="../media/image3.png"/><Relationship Id="rId21" Type="http://schemas.openxmlformats.org/officeDocument/2006/relationships/image" Target="../media/image11.sv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17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9.sv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6.png"/><Relationship Id="rId5" Type="http://schemas.openxmlformats.org/officeDocument/2006/relationships/image" Target="../media/image6.svg"/><Relationship Id="rId15" Type="http://schemas.openxmlformats.org/officeDocument/2006/relationships/image" Target="../media/image8.png"/><Relationship Id="rId10" Type="http://schemas.openxmlformats.org/officeDocument/2006/relationships/image" Target="../media/image15.svg"/><Relationship Id="rId19" Type="http://schemas.openxmlformats.org/officeDocument/2006/relationships/image" Target="../media/image2.png"/><Relationship Id="rId4" Type="http://schemas.openxmlformats.org/officeDocument/2006/relationships/image" Target="../media/image5.pn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8.png"/><Relationship Id="rId18" Type="http://schemas.openxmlformats.org/officeDocument/2006/relationships/image" Target="../media/image21.svg"/><Relationship Id="rId3" Type="http://schemas.openxmlformats.org/officeDocument/2006/relationships/image" Target="../media/image3.png"/><Relationship Id="rId21" Type="http://schemas.openxmlformats.org/officeDocument/2006/relationships/image" Target="../media/image11.sv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17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9.sv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26.png"/><Relationship Id="rId5" Type="http://schemas.openxmlformats.org/officeDocument/2006/relationships/image" Target="../media/image6.svg"/><Relationship Id="rId15" Type="http://schemas.openxmlformats.org/officeDocument/2006/relationships/image" Target="../media/image8.png"/><Relationship Id="rId10" Type="http://schemas.openxmlformats.org/officeDocument/2006/relationships/image" Target="../media/image25.svg"/><Relationship Id="rId19" Type="http://schemas.openxmlformats.org/officeDocument/2006/relationships/image" Target="../media/image2.png"/><Relationship Id="rId4" Type="http://schemas.openxmlformats.org/officeDocument/2006/relationships/image" Target="../media/image5.png"/><Relationship Id="rId9" Type="http://schemas.openxmlformats.org/officeDocument/2006/relationships/image" Target="../media/image24.png"/><Relationship Id="rId14" Type="http://schemas.openxmlformats.org/officeDocument/2006/relationships/image" Target="../media/image29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8.png"/><Relationship Id="rId18" Type="http://schemas.openxmlformats.org/officeDocument/2006/relationships/image" Target="../media/image38.svg"/><Relationship Id="rId3" Type="http://schemas.openxmlformats.org/officeDocument/2006/relationships/image" Target="../media/image3.png"/><Relationship Id="rId21" Type="http://schemas.openxmlformats.org/officeDocument/2006/relationships/image" Target="../media/image11.svg"/><Relationship Id="rId7" Type="http://schemas.openxmlformats.org/officeDocument/2006/relationships/image" Target="../media/image31.svg"/><Relationship Id="rId12" Type="http://schemas.openxmlformats.org/officeDocument/2006/relationships/image" Target="../media/image36.png"/><Relationship Id="rId17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1.sv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svg"/><Relationship Id="rId5" Type="http://schemas.openxmlformats.org/officeDocument/2006/relationships/image" Target="../media/image6.svg"/><Relationship Id="rId15" Type="http://schemas.openxmlformats.org/officeDocument/2006/relationships/image" Target="../media/image20.png"/><Relationship Id="rId10" Type="http://schemas.openxmlformats.org/officeDocument/2006/relationships/image" Target="../media/image34.png"/><Relationship Id="rId19" Type="http://schemas.openxmlformats.org/officeDocument/2006/relationships/image" Target="../media/image2.png"/><Relationship Id="rId4" Type="http://schemas.openxmlformats.org/officeDocument/2006/relationships/image" Target="../media/image5.png"/><Relationship Id="rId9" Type="http://schemas.openxmlformats.org/officeDocument/2006/relationships/image" Target="../media/image33.svg"/><Relationship Id="rId1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20.png"/><Relationship Id="rId3" Type="http://schemas.openxmlformats.org/officeDocument/2006/relationships/image" Target="../media/image3.png"/><Relationship Id="rId7" Type="http://schemas.openxmlformats.org/officeDocument/2006/relationships/image" Target="../media/image39.png"/><Relationship Id="rId12" Type="http://schemas.openxmlformats.org/officeDocument/2006/relationships/image" Target="../media/image9.svg"/><Relationship Id="rId17" Type="http://schemas.openxmlformats.org/officeDocument/2006/relationships/image" Target="../media/image11.sv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8.png"/><Relationship Id="rId5" Type="http://schemas.openxmlformats.org/officeDocument/2006/relationships/image" Target="../media/image6.svg"/><Relationship Id="rId15" Type="http://schemas.openxmlformats.org/officeDocument/2006/relationships/image" Target="../media/image2.png"/><Relationship Id="rId10" Type="http://schemas.openxmlformats.org/officeDocument/2006/relationships/image" Target="../media/image42.svg"/><Relationship Id="rId4" Type="http://schemas.openxmlformats.org/officeDocument/2006/relationships/image" Target="../media/image5.png"/><Relationship Id="rId9" Type="http://schemas.openxmlformats.org/officeDocument/2006/relationships/image" Target="../media/image41.png"/><Relationship Id="rId14" Type="http://schemas.openxmlformats.org/officeDocument/2006/relationships/image" Target="../media/image21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45.png"/><Relationship Id="rId18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44.svg"/><Relationship Id="rId17" Type="http://schemas.openxmlformats.org/officeDocument/2006/relationships/image" Target="../media/image48.sv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43.png"/><Relationship Id="rId5" Type="http://schemas.openxmlformats.org/officeDocument/2006/relationships/image" Target="../media/image6.svg"/><Relationship Id="rId15" Type="http://schemas.openxmlformats.org/officeDocument/2006/relationships/image" Target="../media/image2.png"/><Relationship Id="rId10" Type="http://schemas.openxmlformats.org/officeDocument/2006/relationships/image" Target="../media/image21.svg"/><Relationship Id="rId19" Type="http://schemas.openxmlformats.org/officeDocument/2006/relationships/image" Target="../media/image11.svg"/><Relationship Id="rId4" Type="http://schemas.openxmlformats.org/officeDocument/2006/relationships/image" Target="../media/image5.png"/><Relationship Id="rId9" Type="http://schemas.openxmlformats.org/officeDocument/2006/relationships/image" Target="../media/image20.png"/><Relationship Id="rId14" Type="http://schemas.openxmlformats.org/officeDocument/2006/relationships/image" Target="../media/image46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13" Type="http://schemas.openxmlformats.org/officeDocument/2006/relationships/image" Target="../media/image2.png"/><Relationship Id="rId3" Type="http://schemas.openxmlformats.org/officeDocument/2006/relationships/image" Target="../media/image36.png"/><Relationship Id="rId7" Type="http://schemas.openxmlformats.org/officeDocument/2006/relationships/image" Target="../media/image49.png"/><Relationship Id="rId12" Type="http://schemas.openxmlformats.org/officeDocument/2006/relationships/image" Target="../media/image54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53.png"/><Relationship Id="rId5" Type="http://schemas.openxmlformats.org/officeDocument/2006/relationships/image" Target="../media/image5.png"/><Relationship Id="rId15" Type="http://schemas.openxmlformats.org/officeDocument/2006/relationships/image" Target="../media/image11.svg"/><Relationship Id="rId10" Type="http://schemas.openxmlformats.org/officeDocument/2006/relationships/image" Target="../media/image52.svg"/><Relationship Id="rId4" Type="http://schemas.openxmlformats.org/officeDocument/2006/relationships/image" Target="../media/image3.png"/><Relationship Id="rId9" Type="http://schemas.openxmlformats.org/officeDocument/2006/relationships/image" Target="../media/image51.png"/><Relationship Id="rId1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56.svg"/><Relationship Id="rId18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55.png"/><Relationship Id="rId17" Type="http://schemas.openxmlformats.org/officeDocument/2006/relationships/image" Target="../media/image60.sv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2.png"/><Relationship Id="rId5" Type="http://schemas.openxmlformats.org/officeDocument/2006/relationships/image" Target="../media/image6.svg"/><Relationship Id="rId15" Type="http://schemas.openxmlformats.org/officeDocument/2006/relationships/image" Target="../media/image58.svg"/><Relationship Id="rId10" Type="http://schemas.openxmlformats.org/officeDocument/2006/relationships/image" Target="../media/image21.svg"/><Relationship Id="rId19" Type="http://schemas.openxmlformats.org/officeDocument/2006/relationships/image" Target="../media/image11.svg"/><Relationship Id="rId4" Type="http://schemas.openxmlformats.org/officeDocument/2006/relationships/image" Target="../media/image5.png"/><Relationship Id="rId9" Type="http://schemas.openxmlformats.org/officeDocument/2006/relationships/image" Target="../media/image20.png"/><Relationship Id="rId14" Type="http://schemas.openxmlformats.org/officeDocument/2006/relationships/image" Target="../media/image5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63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62.svg"/><Relationship Id="rId17" Type="http://schemas.openxmlformats.org/officeDocument/2006/relationships/image" Target="../media/image11.sv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61.png"/><Relationship Id="rId5" Type="http://schemas.openxmlformats.org/officeDocument/2006/relationships/image" Target="../media/image6.svg"/><Relationship Id="rId15" Type="http://schemas.openxmlformats.org/officeDocument/2006/relationships/image" Target="../media/image2.png"/><Relationship Id="rId10" Type="http://schemas.openxmlformats.org/officeDocument/2006/relationships/image" Target="../media/image21.svg"/><Relationship Id="rId4" Type="http://schemas.openxmlformats.org/officeDocument/2006/relationships/image" Target="../media/image5.png"/><Relationship Id="rId9" Type="http://schemas.openxmlformats.org/officeDocument/2006/relationships/image" Target="../media/image20.png"/><Relationship Id="rId14" Type="http://schemas.openxmlformats.org/officeDocument/2006/relationships/image" Target="../media/image64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67.png"/><Relationship Id="rId18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66.svg"/><Relationship Id="rId17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7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65.png"/><Relationship Id="rId5" Type="http://schemas.openxmlformats.org/officeDocument/2006/relationships/image" Target="../media/image6.svg"/><Relationship Id="rId15" Type="http://schemas.openxmlformats.org/officeDocument/2006/relationships/image" Target="../media/image69.png"/><Relationship Id="rId10" Type="http://schemas.openxmlformats.org/officeDocument/2006/relationships/image" Target="../media/image21.svg"/><Relationship Id="rId19" Type="http://schemas.openxmlformats.org/officeDocument/2006/relationships/image" Target="../media/image11.svg"/><Relationship Id="rId4" Type="http://schemas.openxmlformats.org/officeDocument/2006/relationships/image" Target="../media/image5.png"/><Relationship Id="rId9" Type="http://schemas.openxmlformats.org/officeDocument/2006/relationships/image" Target="../media/image20.png"/><Relationship Id="rId14" Type="http://schemas.openxmlformats.org/officeDocument/2006/relationships/image" Target="../media/image68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73.png"/><Relationship Id="rId18" Type="http://schemas.openxmlformats.org/officeDocument/2006/relationships/image" Target="../media/image10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72.svg"/><Relationship Id="rId17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7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71.png"/><Relationship Id="rId5" Type="http://schemas.openxmlformats.org/officeDocument/2006/relationships/image" Target="../media/image6.svg"/><Relationship Id="rId15" Type="http://schemas.openxmlformats.org/officeDocument/2006/relationships/image" Target="../media/image75.png"/><Relationship Id="rId10" Type="http://schemas.openxmlformats.org/officeDocument/2006/relationships/image" Target="../media/image21.svg"/><Relationship Id="rId19" Type="http://schemas.openxmlformats.org/officeDocument/2006/relationships/image" Target="../media/image11.svg"/><Relationship Id="rId4" Type="http://schemas.openxmlformats.org/officeDocument/2006/relationships/image" Target="../media/image5.png"/><Relationship Id="rId9" Type="http://schemas.openxmlformats.org/officeDocument/2006/relationships/image" Target="../media/image20.png"/><Relationship Id="rId14" Type="http://schemas.openxmlformats.org/officeDocument/2006/relationships/image" Target="../media/image74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77.png"/><Relationship Id="rId4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7616409"/>
            <a:ext cx="2763872" cy="2670591"/>
          </a:xfrm>
          <a:custGeom>
            <a:avLst/>
            <a:gdLst/>
            <a:ahLst/>
            <a:cxnLst/>
            <a:rect l="l" t="t" r="r" b="b"/>
            <a:pathLst>
              <a:path w="2763872" h="2670591">
                <a:moveTo>
                  <a:pt x="0" y="0"/>
                </a:moveTo>
                <a:lnTo>
                  <a:pt x="2763872" y="0"/>
                </a:lnTo>
                <a:lnTo>
                  <a:pt x="2763872" y="2670591"/>
                </a:lnTo>
                <a:lnTo>
                  <a:pt x="0" y="26705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1000"/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" name="TextBox 3"/>
          <p:cNvSpPr txBox="1"/>
          <p:nvPr/>
        </p:nvSpPr>
        <p:spPr>
          <a:xfrm>
            <a:off x="775611" y="3168612"/>
            <a:ext cx="16736779" cy="472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r>
              <a:rPr lang="en-US" sz="3599">
                <a:solidFill>
                  <a:srgbClr val="FFFFFF"/>
                </a:solidFill>
                <a:latin typeface="Nourd Bold"/>
              </a:rPr>
              <a:t>TASK 2   PRESENTATION 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15316460" y="7324784"/>
            <a:ext cx="3065683" cy="2962216"/>
          </a:xfrm>
          <a:custGeom>
            <a:avLst/>
            <a:gdLst/>
            <a:ahLst/>
            <a:cxnLst/>
            <a:rect l="l" t="t" r="r" b="b"/>
            <a:pathLst>
              <a:path w="3065683" h="2962216">
                <a:moveTo>
                  <a:pt x="3065683" y="0"/>
                </a:moveTo>
                <a:lnTo>
                  <a:pt x="0" y="0"/>
                </a:lnTo>
                <a:lnTo>
                  <a:pt x="0" y="2962216"/>
                </a:lnTo>
                <a:lnTo>
                  <a:pt x="3065683" y="2962216"/>
                </a:lnTo>
                <a:lnTo>
                  <a:pt x="3065683" y="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5" name="Group 5"/>
          <p:cNvGrpSpPr/>
          <p:nvPr/>
        </p:nvGrpSpPr>
        <p:grpSpPr>
          <a:xfrm>
            <a:off x="4793089" y="5746163"/>
            <a:ext cx="8701823" cy="4540837"/>
            <a:chOff x="0" y="0"/>
            <a:chExt cx="11602430" cy="605445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54459" cy="6054450"/>
            </a:xfrm>
            <a:custGeom>
              <a:avLst/>
              <a:gdLst/>
              <a:ahLst/>
              <a:cxnLst/>
              <a:rect l="l" t="t" r="r" b="b"/>
              <a:pathLst>
                <a:path w="5454459" h="6054450">
                  <a:moveTo>
                    <a:pt x="0" y="0"/>
                  </a:moveTo>
                  <a:lnTo>
                    <a:pt x="5454459" y="0"/>
                  </a:lnTo>
                  <a:lnTo>
                    <a:pt x="5454459" y="6054450"/>
                  </a:lnTo>
                  <a:lnTo>
                    <a:pt x="0" y="60544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359519" y="722522"/>
              <a:ext cx="6242911" cy="47375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169"/>
                </a:lnSpc>
              </a:pPr>
              <a:r>
                <a:rPr lang="en-US" sz="5121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7169"/>
                </a:lnSpc>
              </a:pPr>
              <a:r>
                <a:rPr lang="en-US" sz="5121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7169"/>
                </a:lnSpc>
              </a:pPr>
              <a:r>
                <a:rPr lang="en-US" sz="5121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483366" y="781276"/>
            <a:ext cx="17321268" cy="1152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99"/>
              </a:lnSpc>
            </a:pPr>
            <a:r>
              <a:rPr lang="en-US" sz="4499">
                <a:solidFill>
                  <a:srgbClr val="FFFFFF"/>
                </a:solidFill>
                <a:latin typeface="Nourd Bold"/>
              </a:rPr>
              <a:t> EFFECTIVE COMMUNICATION SKILLS IN THE WORKPLACE</a:t>
            </a:r>
          </a:p>
          <a:p>
            <a:pPr algn="l">
              <a:lnSpc>
                <a:spcPts val="4499"/>
              </a:lnSpc>
            </a:pPr>
            <a:endParaRPr lang="en-US" sz="4499">
              <a:solidFill>
                <a:srgbClr val="FFFFFF"/>
              </a:solidFill>
              <a:latin typeface="Nourd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775611" y="1739066"/>
            <a:ext cx="16736779" cy="829945"/>
            <a:chOff x="0" y="0"/>
            <a:chExt cx="22315705" cy="110659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531495"/>
              <a:ext cx="22315705" cy="5750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00"/>
                </a:lnSpc>
              </a:pPr>
              <a:r>
                <a:rPr lang="en-US" sz="3200">
                  <a:solidFill>
                    <a:srgbClr val="FFFFFF"/>
                  </a:solidFill>
                  <a:latin typeface="Nourd Bold"/>
                </a:rPr>
                <a:t>EFFECTIVE TEAM-WORKING AND COMMUNICATION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0008428" y="-9525"/>
              <a:ext cx="2298849" cy="4362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00"/>
                </a:lnSpc>
              </a:pPr>
              <a:r>
                <a:rPr lang="en-US" sz="2100">
                  <a:solidFill>
                    <a:srgbClr val="FFFFFF"/>
                  </a:solidFill>
                  <a:latin typeface="Arial"/>
                </a:rPr>
                <a:t>MODULE: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956586" y="4174452"/>
            <a:ext cx="6745912" cy="1286201"/>
            <a:chOff x="0" y="0"/>
            <a:chExt cx="8994549" cy="1714935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95250"/>
              <a:ext cx="8994549" cy="8729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435"/>
                </a:lnSpc>
              </a:pPr>
              <a:r>
                <a:rPr lang="en-US" sz="3882">
                  <a:solidFill>
                    <a:srgbClr val="FFFFFF"/>
                  </a:solidFill>
                  <a:latin typeface="Helveticish Bold"/>
                </a:rPr>
                <a:t>Gabriel Vandame MIhalcea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094845"/>
              <a:ext cx="8994549" cy="6200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97"/>
                </a:lnSpc>
              </a:pPr>
              <a:r>
                <a:rPr lang="en-US" sz="2784">
                  <a:solidFill>
                    <a:srgbClr val="FFFFFF"/>
                  </a:solidFill>
                  <a:latin typeface="Helveticish Bold"/>
                </a:rPr>
                <a:t>student number: 2324149</a:t>
              </a:r>
            </a:p>
          </p:txBody>
        </p:sp>
      </p:grpSp>
      <p:sp>
        <p:nvSpPr>
          <p:cNvPr id="15" name="Freeform 15"/>
          <p:cNvSpPr/>
          <p:nvPr/>
        </p:nvSpPr>
        <p:spPr>
          <a:xfrm rot="4640899">
            <a:off x="-169357" y="-99979"/>
            <a:ext cx="2093255" cy="2022607"/>
          </a:xfrm>
          <a:custGeom>
            <a:avLst/>
            <a:gdLst/>
            <a:ahLst/>
            <a:cxnLst/>
            <a:rect l="l" t="t" r="r" b="b"/>
            <a:pathLst>
              <a:path w="2093255" h="2022607">
                <a:moveTo>
                  <a:pt x="0" y="0"/>
                </a:moveTo>
                <a:lnTo>
                  <a:pt x="2093254" y="0"/>
                </a:lnTo>
                <a:lnTo>
                  <a:pt x="2093254" y="2022607"/>
                </a:lnTo>
                <a:lnTo>
                  <a:pt x="0" y="20226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3000"/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6" name="Freeform 16"/>
          <p:cNvSpPr/>
          <p:nvPr/>
        </p:nvSpPr>
        <p:spPr>
          <a:xfrm rot="-5400000" flipH="1">
            <a:off x="16230069" y="17396"/>
            <a:ext cx="2093255" cy="2022607"/>
          </a:xfrm>
          <a:custGeom>
            <a:avLst/>
            <a:gdLst/>
            <a:ahLst/>
            <a:cxnLst/>
            <a:rect l="l" t="t" r="r" b="b"/>
            <a:pathLst>
              <a:path w="2093255" h="2022607">
                <a:moveTo>
                  <a:pt x="2093255" y="0"/>
                </a:moveTo>
                <a:lnTo>
                  <a:pt x="0" y="0"/>
                </a:lnTo>
                <a:lnTo>
                  <a:pt x="0" y="2022608"/>
                </a:lnTo>
                <a:lnTo>
                  <a:pt x="2093255" y="2022608"/>
                </a:lnTo>
                <a:lnTo>
                  <a:pt x="2093255" y="0"/>
                </a:lnTo>
                <a:close/>
              </a:path>
            </a:pathLst>
          </a:custGeom>
          <a:blipFill>
            <a:blip r:embed="rId2">
              <a:alphaModFix amt="13000"/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300297" y="332766"/>
            <a:ext cx="6910589" cy="1409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19"/>
              </a:lnSpc>
            </a:pPr>
            <a:r>
              <a:rPr lang="en-US" sz="3099">
                <a:solidFill>
                  <a:srgbClr val="000000"/>
                </a:solidFill>
                <a:latin typeface="Playfair Display Bold"/>
              </a:rPr>
              <a:t>TITLE:</a:t>
            </a:r>
          </a:p>
          <a:p>
            <a:pPr algn="ctr">
              <a:lnSpc>
                <a:spcPts val="3719"/>
              </a:lnSpc>
            </a:pPr>
            <a:r>
              <a:rPr lang="en-US" sz="3099">
                <a:solidFill>
                  <a:srgbClr val="000000"/>
                </a:solidFill>
                <a:latin typeface="Playfair Display Bold"/>
              </a:rPr>
              <a:t> EFFECTIVE COMMUNICATION </a:t>
            </a:r>
          </a:p>
          <a:p>
            <a:pPr algn="ctr">
              <a:lnSpc>
                <a:spcPts val="3719"/>
              </a:lnSpc>
            </a:pPr>
            <a:r>
              <a:rPr lang="en-US" sz="3099">
                <a:solidFill>
                  <a:srgbClr val="000000"/>
                </a:solidFill>
                <a:latin typeface="Playfair Display Bold"/>
              </a:rPr>
              <a:t>SKILLS IN THE WORKPLACE</a:t>
            </a:r>
          </a:p>
        </p:txBody>
      </p:sp>
      <p:sp>
        <p:nvSpPr>
          <p:cNvPr id="11" name="Freeform 11"/>
          <p:cNvSpPr/>
          <p:nvPr/>
        </p:nvSpPr>
        <p:spPr>
          <a:xfrm>
            <a:off x="8392840" y="2547687"/>
            <a:ext cx="4725504" cy="1240445"/>
          </a:xfrm>
          <a:custGeom>
            <a:avLst/>
            <a:gdLst/>
            <a:ahLst/>
            <a:cxnLst/>
            <a:rect l="l" t="t" r="r" b="b"/>
            <a:pathLst>
              <a:path w="4725504" h="1240445">
                <a:moveTo>
                  <a:pt x="0" y="0"/>
                </a:moveTo>
                <a:lnTo>
                  <a:pt x="4725504" y="0"/>
                </a:lnTo>
                <a:lnTo>
                  <a:pt x="4725504" y="1240444"/>
                </a:lnTo>
                <a:lnTo>
                  <a:pt x="0" y="12404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5" name="Freeform 15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6" name="Freeform 16"/>
          <p:cNvSpPr/>
          <p:nvPr/>
        </p:nvSpPr>
        <p:spPr>
          <a:xfrm>
            <a:off x="8230616" y="4259704"/>
            <a:ext cx="9775457" cy="5596449"/>
          </a:xfrm>
          <a:custGeom>
            <a:avLst/>
            <a:gdLst/>
            <a:ahLst/>
            <a:cxnLst/>
            <a:rect l="l" t="t" r="r" b="b"/>
            <a:pathLst>
              <a:path w="9775457" h="5596449">
                <a:moveTo>
                  <a:pt x="0" y="0"/>
                </a:moveTo>
                <a:lnTo>
                  <a:pt x="9775456" y="0"/>
                </a:lnTo>
                <a:lnTo>
                  <a:pt x="9775456" y="5596449"/>
                </a:lnTo>
                <a:lnTo>
                  <a:pt x="0" y="559644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7" name="Freeform 17"/>
          <p:cNvSpPr/>
          <p:nvPr/>
        </p:nvSpPr>
        <p:spPr>
          <a:xfrm>
            <a:off x="679942" y="3216391"/>
            <a:ext cx="6954716" cy="6041909"/>
          </a:xfrm>
          <a:custGeom>
            <a:avLst/>
            <a:gdLst/>
            <a:ahLst/>
            <a:cxnLst/>
            <a:rect l="l" t="t" r="r" b="b"/>
            <a:pathLst>
              <a:path w="6954716" h="6041909">
                <a:moveTo>
                  <a:pt x="0" y="0"/>
                </a:moveTo>
                <a:lnTo>
                  <a:pt x="6954716" y="0"/>
                </a:lnTo>
                <a:lnTo>
                  <a:pt x="6954716" y="6041909"/>
                </a:lnTo>
                <a:lnTo>
                  <a:pt x="0" y="604190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8" name="Group 18"/>
          <p:cNvGrpSpPr/>
          <p:nvPr/>
        </p:nvGrpSpPr>
        <p:grpSpPr>
          <a:xfrm>
            <a:off x="809930" y="5496431"/>
            <a:ext cx="6685468" cy="3761869"/>
            <a:chOff x="0" y="0"/>
            <a:chExt cx="1760782" cy="99078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760782" cy="990780"/>
            </a:xfrm>
            <a:custGeom>
              <a:avLst/>
              <a:gdLst/>
              <a:ahLst/>
              <a:cxnLst/>
              <a:rect l="l" t="t" r="r" b="b"/>
              <a:pathLst>
                <a:path w="1760782" h="990780">
                  <a:moveTo>
                    <a:pt x="59059" y="0"/>
                  </a:moveTo>
                  <a:lnTo>
                    <a:pt x="1701722" y="0"/>
                  </a:lnTo>
                  <a:cubicBezTo>
                    <a:pt x="1734340" y="0"/>
                    <a:pt x="1760782" y="26442"/>
                    <a:pt x="1760782" y="59059"/>
                  </a:cubicBezTo>
                  <a:lnTo>
                    <a:pt x="1760782" y="931721"/>
                  </a:lnTo>
                  <a:cubicBezTo>
                    <a:pt x="1760782" y="964339"/>
                    <a:pt x="1734340" y="990780"/>
                    <a:pt x="1701722" y="990780"/>
                  </a:cubicBezTo>
                  <a:lnTo>
                    <a:pt x="59059" y="990780"/>
                  </a:lnTo>
                  <a:cubicBezTo>
                    <a:pt x="26442" y="990780"/>
                    <a:pt x="0" y="964339"/>
                    <a:pt x="0" y="931721"/>
                  </a:cubicBezTo>
                  <a:lnTo>
                    <a:pt x="0" y="59059"/>
                  </a:lnTo>
                  <a:cubicBezTo>
                    <a:pt x="0" y="26442"/>
                    <a:pt x="26442" y="0"/>
                    <a:pt x="59059" y="0"/>
                  </a:cubicBezTo>
                  <a:close/>
                </a:path>
              </a:pathLst>
            </a:custGeom>
            <a:solidFill>
              <a:srgbClr val="EDECED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19050"/>
              <a:ext cx="1760782" cy="10098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10198" y="5642286"/>
            <a:ext cx="595060" cy="595060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306500" y="5629635"/>
            <a:ext cx="595060" cy="595060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3660636" y="29928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4" y="0"/>
                </a:lnTo>
                <a:lnTo>
                  <a:pt x="1003524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8" name="Group 28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010764" y="5438054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3"/>
                </a:lnTo>
                <a:lnTo>
                  <a:pt x="0" y="100352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2" name="Freeform 32"/>
          <p:cNvSpPr/>
          <p:nvPr/>
        </p:nvSpPr>
        <p:spPr>
          <a:xfrm>
            <a:off x="6091434" y="5438054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3"/>
                </a:lnTo>
                <a:lnTo>
                  <a:pt x="0" y="100352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3" name="TextBox 33"/>
          <p:cNvSpPr txBox="1"/>
          <p:nvPr/>
        </p:nvSpPr>
        <p:spPr>
          <a:xfrm>
            <a:off x="8711656" y="5870015"/>
            <a:ext cx="8813375" cy="2137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49"/>
              </a:lnSpc>
            </a:pPr>
            <a:r>
              <a:rPr lang="en-US" sz="2463">
                <a:solidFill>
                  <a:srgbClr val="000000"/>
                </a:solidFill>
                <a:latin typeface="Oilvare Base"/>
              </a:rPr>
              <a:t>Good afternoon, everyone. Thank you for joining us today. My name is  Gabriel Vandame Mihalcea, and I am here to present on the topic of "Effective Communication Skills in the Workplace."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83835" y="2915497"/>
            <a:ext cx="6910589" cy="48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19"/>
              </a:lnSpc>
            </a:pPr>
            <a:r>
              <a:rPr lang="en-US" sz="3099">
                <a:solidFill>
                  <a:srgbClr val="000000"/>
                </a:solidFill>
                <a:latin typeface="Lilita One"/>
              </a:rPr>
              <a:t>12 SLIDES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33362" y="5684456"/>
            <a:ext cx="3858071" cy="3204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Celandine"/>
              </a:rPr>
              <a:t>we are </a:t>
            </a:r>
          </a:p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Celandine"/>
              </a:rPr>
              <a:t>open 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04801" y="191994"/>
            <a:ext cx="6995498" cy="1902092"/>
            <a:chOff x="0" y="0"/>
            <a:chExt cx="9193777" cy="263826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8230616" y="4259704"/>
            <a:ext cx="9775457" cy="5596449"/>
          </a:xfrm>
          <a:custGeom>
            <a:avLst/>
            <a:gdLst/>
            <a:ahLst/>
            <a:cxnLst/>
            <a:rect l="l" t="t" r="r" b="b"/>
            <a:pathLst>
              <a:path w="9775457" h="5596449">
                <a:moveTo>
                  <a:pt x="0" y="0"/>
                </a:moveTo>
                <a:lnTo>
                  <a:pt x="9775456" y="0"/>
                </a:lnTo>
                <a:lnTo>
                  <a:pt x="9775456" y="5596449"/>
                </a:lnTo>
                <a:lnTo>
                  <a:pt x="0" y="55964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5" name="Group 15"/>
          <p:cNvGrpSpPr/>
          <p:nvPr/>
        </p:nvGrpSpPr>
        <p:grpSpPr>
          <a:xfrm>
            <a:off x="5919155" y="2717474"/>
            <a:ext cx="9615683" cy="989316"/>
            <a:chOff x="0" y="0"/>
            <a:chExt cx="2532526" cy="260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0" name="Freeform 20"/>
          <p:cNvSpPr/>
          <p:nvPr/>
        </p:nvSpPr>
        <p:spPr>
          <a:xfrm>
            <a:off x="106831" y="2491064"/>
            <a:ext cx="2402373" cy="2402373"/>
          </a:xfrm>
          <a:custGeom>
            <a:avLst/>
            <a:gdLst/>
            <a:ahLst/>
            <a:cxnLst/>
            <a:rect l="l" t="t" r="r" b="b"/>
            <a:pathLst>
              <a:path w="2402373" h="2402373">
                <a:moveTo>
                  <a:pt x="0" y="0"/>
                </a:moveTo>
                <a:lnTo>
                  <a:pt x="2402374" y="0"/>
                </a:lnTo>
                <a:lnTo>
                  <a:pt x="2402374" y="2402374"/>
                </a:lnTo>
                <a:lnTo>
                  <a:pt x="0" y="240237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1" name="Freeform 21"/>
          <p:cNvSpPr/>
          <p:nvPr/>
        </p:nvSpPr>
        <p:spPr>
          <a:xfrm>
            <a:off x="6038769" y="8454069"/>
            <a:ext cx="2191846" cy="1832931"/>
          </a:xfrm>
          <a:custGeom>
            <a:avLst/>
            <a:gdLst/>
            <a:ahLst/>
            <a:cxnLst/>
            <a:rect l="l" t="t" r="r" b="b"/>
            <a:pathLst>
              <a:path w="2191846" h="1832931">
                <a:moveTo>
                  <a:pt x="0" y="0"/>
                </a:moveTo>
                <a:lnTo>
                  <a:pt x="2191847" y="0"/>
                </a:lnTo>
                <a:lnTo>
                  <a:pt x="2191847" y="1832931"/>
                </a:lnTo>
                <a:lnTo>
                  <a:pt x="0" y="183293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2" name="Freeform 22"/>
          <p:cNvSpPr/>
          <p:nvPr/>
        </p:nvSpPr>
        <p:spPr>
          <a:xfrm>
            <a:off x="106831" y="8454069"/>
            <a:ext cx="1955378" cy="1691402"/>
          </a:xfrm>
          <a:custGeom>
            <a:avLst/>
            <a:gdLst/>
            <a:ahLst/>
            <a:cxnLst/>
            <a:rect l="l" t="t" r="r" b="b"/>
            <a:pathLst>
              <a:path w="1955378" h="1691402">
                <a:moveTo>
                  <a:pt x="0" y="0"/>
                </a:moveTo>
                <a:lnTo>
                  <a:pt x="1955378" y="0"/>
                </a:lnTo>
                <a:lnTo>
                  <a:pt x="1955378" y="1691402"/>
                </a:lnTo>
                <a:lnTo>
                  <a:pt x="0" y="169140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 dirty="0"/>
          </a:p>
        </p:txBody>
      </p:sp>
      <p:sp>
        <p:nvSpPr>
          <p:cNvPr id="23" name="Freeform 23"/>
          <p:cNvSpPr/>
          <p:nvPr/>
        </p:nvSpPr>
        <p:spPr>
          <a:xfrm>
            <a:off x="1702839" y="3985340"/>
            <a:ext cx="5272960" cy="5272960"/>
          </a:xfrm>
          <a:custGeom>
            <a:avLst/>
            <a:gdLst/>
            <a:ahLst/>
            <a:cxnLst/>
            <a:rect l="l" t="t" r="r" b="b"/>
            <a:pathLst>
              <a:path w="5272960" h="5272960">
                <a:moveTo>
                  <a:pt x="0" y="0"/>
                </a:moveTo>
                <a:lnTo>
                  <a:pt x="5272960" y="0"/>
                </a:lnTo>
                <a:lnTo>
                  <a:pt x="5272960" y="5272960"/>
                </a:lnTo>
                <a:lnTo>
                  <a:pt x="0" y="527296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4" name="TextBox 24"/>
          <p:cNvSpPr txBox="1"/>
          <p:nvPr/>
        </p:nvSpPr>
        <p:spPr>
          <a:xfrm>
            <a:off x="6210744" y="2975675"/>
            <a:ext cx="9072855" cy="631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9"/>
              </a:lnSpc>
              <a:spcBef>
                <a:spcPct val="0"/>
              </a:spcBef>
            </a:pPr>
            <a:r>
              <a:rPr lang="en-US" sz="1999" spc="99">
                <a:solidFill>
                  <a:srgbClr val="000000"/>
                </a:solidFill>
                <a:latin typeface="Oilvare Base"/>
              </a:rPr>
              <a:t> Importance of communication skills in the workplace,</a:t>
            </a:r>
          </a:p>
          <a:p>
            <a:pPr algn="ctr">
              <a:lnSpc>
                <a:spcPts val="2599"/>
              </a:lnSpc>
              <a:spcBef>
                <a:spcPct val="0"/>
              </a:spcBef>
            </a:pPr>
            <a:r>
              <a:rPr lang="en-US" sz="1999" spc="99">
                <a:solidFill>
                  <a:srgbClr val="000000"/>
                </a:solidFill>
                <a:latin typeface="Oilvare Base"/>
              </a:rPr>
              <a:t> objectives of the presentation, key areas of discussion.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60022" y="759093"/>
            <a:ext cx="3733949" cy="764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introduction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8998577" y="4525941"/>
            <a:ext cx="2888857" cy="2811735"/>
            <a:chOff x="0" y="0"/>
            <a:chExt cx="3851810" cy="3748979"/>
          </a:xfrm>
        </p:grpSpPr>
        <p:sp>
          <p:nvSpPr>
            <p:cNvPr id="27" name="Freeform 27"/>
            <p:cNvSpPr/>
            <p:nvPr/>
          </p:nvSpPr>
          <p:spPr>
            <a:xfrm>
              <a:off x="0" y="402720"/>
              <a:ext cx="3851810" cy="3346260"/>
            </a:xfrm>
            <a:custGeom>
              <a:avLst/>
              <a:gdLst/>
              <a:ahLst/>
              <a:cxnLst/>
              <a:rect l="l" t="t" r="r" b="b"/>
              <a:pathLst>
                <a:path w="3851810" h="3346260">
                  <a:moveTo>
                    <a:pt x="0" y="0"/>
                  </a:moveTo>
                  <a:lnTo>
                    <a:pt x="3851810" y="0"/>
                  </a:lnTo>
                  <a:lnTo>
                    <a:pt x="3851810" y="3346259"/>
                  </a:lnTo>
                  <a:lnTo>
                    <a:pt x="0" y="33462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8" name="Freeform 28"/>
            <p:cNvSpPr/>
            <p:nvPr/>
          </p:nvSpPr>
          <p:spPr>
            <a:xfrm flipH="1">
              <a:off x="1792307" y="0"/>
              <a:ext cx="699899" cy="797606"/>
            </a:xfrm>
            <a:custGeom>
              <a:avLst/>
              <a:gdLst/>
              <a:ahLst/>
              <a:cxnLst/>
              <a:rect l="l" t="t" r="r" b="b"/>
              <a:pathLst>
                <a:path w="699899" h="797606">
                  <a:moveTo>
                    <a:pt x="699899" y="0"/>
                  </a:moveTo>
                  <a:lnTo>
                    <a:pt x="0" y="0"/>
                  </a:lnTo>
                  <a:lnTo>
                    <a:pt x="0" y="797606"/>
                  </a:lnTo>
                  <a:lnTo>
                    <a:pt x="699899" y="797606"/>
                  </a:lnTo>
                  <a:lnTo>
                    <a:pt x="699899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29" name="Group 29"/>
            <p:cNvGrpSpPr/>
            <p:nvPr/>
          </p:nvGrpSpPr>
          <p:grpSpPr>
            <a:xfrm>
              <a:off x="36887" y="1661206"/>
              <a:ext cx="3778035" cy="2049674"/>
              <a:chOff x="0" y="0"/>
              <a:chExt cx="746279" cy="40487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90022" y="1784734"/>
              <a:ext cx="291116" cy="291116"/>
              <a:chOff x="0" y="0"/>
              <a:chExt cx="812800" cy="8128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3406573" y="1784734"/>
              <a:ext cx="291116" cy="291116"/>
              <a:chOff x="0" y="0"/>
              <a:chExt cx="812800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3406573" y="3350176"/>
              <a:ext cx="291116" cy="291116"/>
              <a:chOff x="0" y="0"/>
              <a:chExt cx="812800" cy="81280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1" name="Group 41"/>
            <p:cNvGrpSpPr/>
            <p:nvPr/>
          </p:nvGrpSpPr>
          <p:grpSpPr>
            <a:xfrm>
              <a:off x="190022" y="3350176"/>
              <a:ext cx="291116" cy="291116"/>
              <a:chOff x="0" y="0"/>
              <a:chExt cx="812800" cy="812800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</p:grpSp>
      <p:grpSp>
        <p:nvGrpSpPr>
          <p:cNvPr id="44" name="Group 44"/>
          <p:cNvGrpSpPr/>
          <p:nvPr/>
        </p:nvGrpSpPr>
        <p:grpSpPr>
          <a:xfrm>
            <a:off x="13675661" y="4525941"/>
            <a:ext cx="2888857" cy="2811735"/>
            <a:chOff x="0" y="0"/>
            <a:chExt cx="3851810" cy="3748979"/>
          </a:xfrm>
        </p:grpSpPr>
        <p:sp>
          <p:nvSpPr>
            <p:cNvPr id="45" name="Freeform 45"/>
            <p:cNvSpPr/>
            <p:nvPr/>
          </p:nvSpPr>
          <p:spPr>
            <a:xfrm>
              <a:off x="0" y="402720"/>
              <a:ext cx="3851810" cy="3346260"/>
            </a:xfrm>
            <a:custGeom>
              <a:avLst/>
              <a:gdLst/>
              <a:ahLst/>
              <a:cxnLst/>
              <a:rect l="l" t="t" r="r" b="b"/>
              <a:pathLst>
                <a:path w="3851810" h="3346260">
                  <a:moveTo>
                    <a:pt x="0" y="0"/>
                  </a:moveTo>
                  <a:lnTo>
                    <a:pt x="3851810" y="0"/>
                  </a:lnTo>
                  <a:lnTo>
                    <a:pt x="3851810" y="3346259"/>
                  </a:lnTo>
                  <a:lnTo>
                    <a:pt x="0" y="33462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46" name="Freeform 46"/>
            <p:cNvSpPr/>
            <p:nvPr/>
          </p:nvSpPr>
          <p:spPr>
            <a:xfrm flipH="1">
              <a:off x="1792307" y="0"/>
              <a:ext cx="699899" cy="797606"/>
            </a:xfrm>
            <a:custGeom>
              <a:avLst/>
              <a:gdLst/>
              <a:ahLst/>
              <a:cxnLst/>
              <a:rect l="l" t="t" r="r" b="b"/>
              <a:pathLst>
                <a:path w="699899" h="797606">
                  <a:moveTo>
                    <a:pt x="699899" y="0"/>
                  </a:moveTo>
                  <a:lnTo>
                    <a:pt x="0" y="0"/>
                  </a:lnTo>
                  <a:lnTo>
                    <a:pt x="0" y="797606"/>
                  </a:lnTo>
                  <a:lnTo>
                    <a:pt x="699899" y="797606"/>
                  </a:lnTo>
                  <a:lnTo>
                    <a:pt x="699899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47" name="Group 47"/>
            <p:cNvGrpSpPr/>
            <p:nvPr/>
          </p:nvGrpSpPr>
          <p:grpSpPr>
            <a:xfrm>
              <a:off x="36887" y="1661206"/>
              <a:ext cx="3778035" cy="2049674"/>
              <a:chOff x="0" y="0"/>
              <a:chExt cx="746279" cy="404874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0" name="Group 50"/>
            <p:cNvGrpSpPr/>
            <p:nvPr/>
          </p:nvGrpSpPr>
          <p:grpSpPr>
            <a:xfrm>
              <a:off x="190022" y="1784734"/>
              <a:ext cx="291116" cy="291116"/>
              <a:chOff x="0" y="0"/>
              <a:chExt cx="812800" cy="812800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3406573" y="1784734"/>
              <a:ext cx="291116" cy="291116"/>
              <a:chOff x="0" y="0"/>
              <a:chExt cx="812800" cy="812800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6" name="Group 56"/>
            <p:cNvGrpSpPr/>
            <p:nvPr/>
          </p:nvGrpSpPr>
          <p:grpSpPr>
            <a:xfrm>
              <a:off x="3406573" y="3350176"/>
              <a:ext cx="291116" cy="291116"/>
              <a:chOff x="0" y="0"/>
              <a:chExt cx="812800" cy="812800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8" name="TextBox 5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9" name="Group 59"/>
            <p:cNvGrpSpPr/>
            <p:nvPr/>
          </p:nvGrpSpPr>
          <p:grpSpPr>
            <a:xfrm>
              <a:off x="190022" y="3350176"/>
              <a:ext cx="291116" cy="291116"/>
              <a:chOff x="0" y="0"/>
              <a:chExt cx="812800" cy="812800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1" name="TextBox 6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</p:grpSp>
      <p:grpSp>
        <p:nvGrpSpPr>
          <p:cNvPr id="62" name="Group 62"/>
          <p:cNvGrpSpPr/>
          <p:nvPr/>
        </p:nvGrpSpPr>
        <p:grpSpPr>
          <a:xfrm>
            <a:off x="11333126" y="6335881"/>
            <a:ext cx="2888857" cy="2811735"/>
            <a:chOff x="0" y="0"/>
            <a:chExt cx="3851810" cy="3748979"/>
          </a:xfrm>
        </p:grpSpPr>
        <p:sp>
          <p:nvSpPr>
            <p:cNvPr id="63" name="Freeform 63"/>
            <p:cNvSpPr/>
            <p:nvPr/>
          </p:nvSpPr>
          <p:spPr>
            <a:xfrm>
              <a:off x="0" y="402720"/>
              <a:ext cx="3851810" cy="3346260"/>
            </a:xfrm>
            <a:custGeom>
              <a:avLst/>
              <a:gdLst/>
              <a:ahLst/>
              <a:cxnLst/>
              <a:rect l="l" t="t" r="r" b="b"/>
              <a:pathLst>
                <a:path w="3851810" h="3346260">
                  <a:moveTo>
                    <a:pt x="0" y="0"/>
                  </a:moveTo>
                  <a:lnTo>
                    <a:pt x="3851810" y="0"/>
                  </a:lnTo>
                  <a:lnTo>
                    <a:pt x="3851810" y="3346259"/>
                  </a:lnTo>
                  <a:lnTo>
                    <a:pt x="0" y="33462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64" name="Freeform 64"/>
            <p:cNvSpPr/>
            <p:nvPr/>
          </p:nvSpPr>
          <p:spPr>
            <a:xfrm flipH="1">
              <a:off x="1792307" y="0"/>
              <a:ext cx="699899" cy="797606"/>
            </a:xfrm>
            <a:custGeom>
              <a:avLst/>
              <a:gdLst/>
              <a:ahLst/>
              <a:cxnLst/>
              <a:rect l="l" t="t" r="r" b="b"/>
              <a:pathLst>
                <a:path w="699899" h="797606">
                  <a:moveTo>
                    <a:pt x="699899" y="0"/>
                  </a:moveTo>
                  <a:lnTo>
                    <a:pt x="0" y="0"/>
                  </a:lnTo>
                  <a:lnTo>
                    <a:pt x="0" y="797606"/>
                  </a:lnTo>
                  <a:lnTo>
                    <a:pt x="699899" y="797606"/>
                  </a:lnTo>
                  <a:lnTo>
                    <a:pt x="699899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65" name="Group 65"/>
            <p:cNvGrpSpPr/>
            <p:nvPr/>
          </p:nvGrpSpPr>
          <p:grpSpPr>
            <a:xfrm>
              <a:off x="36887" y="1661206"/>
              <a:ext cx="3778035" cy="2049674"/>
              <a:chOff x="0" y="0"/>
              <a:chExt cx="746279" cy="404874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7" name="TextBox 67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8" name="Group 68"/>
            <p:cNvGrpSpPr/>
            <p:nvPr/>
          </p:nvGrpSpPr>
          <p:grpSpPr>
            <a:xfrm>
              <a:off x="190022" y="1784734"/>
              <a:ext cx="291116" cy="291116"/>
              <a:chOff x="0" y="0"/>
              <a:chExt cx="812800" cy="812800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0" name="TextBox 7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1" name="Group 71"/>
            <p:cNvGrpSpPr/>
            <p:nvPr/>
          </p:nvGrpSpPr>
          <p:grpSpPr>
            <a:xfrm>
              <a:off x="3406573" y="1784734"/>
              <a:ext cx="291116" cy="291116"/>
              <a:chOff x="0" y="0"/>
              <a:chExt cx="812800" cy="812800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3" name="TextBox 7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4" name="Group 74"/>
            <p:cNvGrpSpPr/>
            <p:nvPr/>
          </p:nvGrpSpPr>
          <p:grpSpPr>
            <a:xfrm>
              <a:off x="3406573" y="3350176"/>
              <a:ext cx="291116" cy="291116"/>
              <a:chOff x="0" y="0"/>
              <a:chExt cx="812800" cy="812800"/>
            </a:xfrm>
          </p:grpSpPr>
          <p:sp>
            <p:nvSpPr>
              <p:cNvPr id="75" name="Freeform 7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6" name="TextBox 7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7" name="Group 77"/>
            <p:cNvGrpSpPr/>
            <p:nvPr/>
          </p:nvGrpSpPr>
          <p:grpSpPr>
            <a:xfrm>
              <a:off x="190022" y="3350176"/>
              <a:ext cx="291116" cy="291116"/>
              <a:chOff x="0" y="0"/>
              <a:chExt cx="812800" cy="812800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9" name="TextBox 7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</p:grpSp>
      <p:sp>
        <p:nvSpPr>
          <p:cNvPr id="80" name="TextBox 80"/>
          <p:cNvSpPr txBox="1"/>
          <p:nvPr/>
        </p:nvSpPr>
        <p:spPr>
          <a:xfrm>
            <a:off x="9144000" y="6113048"/>
            <a:ext cx="2594518" cy="999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Brick Sans"/>
              </a:rPr>
              <a:t>importance of </a:t>
            </a:r>
          </a:p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Brick Sans"/>
              </a:rPr>
              <a:t>Communication Skills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3822831" y="6113048"/>
            <a:ext cx="2594518" cy="666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Brick Sans"/>
              </a:rPr>
              <a:t>Presentation Objectives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11475946" y="8175875"/>
            <a:ext cx="2594518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Brick Sans"/>
              </a:rPr>
              <a:t>Key Areas</a:t>
            </a:r>
          </a:p>
        </p:txBody>
      </p:sp>
      <p:grpSp>
        <p:nvGrpSpPr>
          <p:cNvPr id="83" name="Group 83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84" name="Freeform 84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06831" y="191993"/>
            <a:ext cx="7193467" cy="2020521"/>
            <a:chOff x="0" y="0"/>
            <a:chExt cx="9193777" cy="2638260"/>
          </a:xfrm>
        </p:grpSpPr>
        <p:sp>
          <p:nvSpPr>
            <p:cNvPr id="87" name="Freeform 87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>
                <a:extLs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" name="Freeform 3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4" name="Group 4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8230616" y="4259704"/>
            <a:ext cx="9775457" cy="5596449"/>
          </a:xfrm>
          <a:custGeom>
            <a:avLst/>
            <a:gdLst/>
            <a:ahLst/>
            <a:cxnLst/>
            <a:rect l="l" t="t" r="r" b="b"/>
            <a:pathLst>
              <a:path w="9775457" h="5596449">
                <a:moveTo>
                  <a:pt x="0" y="0"/>
                </a:moveTo>
                <a:lnTo>
                  <a:pt x="9775456" y="0"/>
                </a:lnTo>
                <a:lnTo>
                  <a:pt x="9775456" y="5596449"/>
                </a:lnTo>
                <a:lnTo>
                  <a:pt x="0" y="55964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5" name="Group 15"/>
          <p:cNvGrpSpPr/>
          <p:nvPr/>
        </p:nvGrpSpPr>
        <p:grpSpPr>
          <a:xfrm>
            <a:off x="5919155" y="2703584"/>
            <a:ext cx="9615683" cy="989316"/>
            <a:chOff x="0" y="0"/>
            <a:chExt cx="2532526" cy="260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0" name="Freeform 20"/>
          <p:cNvSpPr/>
          <p:nvPr/>
        </p:nvSpPr>
        <p:spPr>
          <a:xfrm>
            <a:off x="202660" y="3259757"/>
            <a:ext cx="3448992" cy="2401361"/>
          </a:xfrm>
          <a:custGeom>
            <a:avLst/>
            <a:gdLst/>
            <a:ahLst/>
            <a:cxnLst/>
            <a:rect l="l" t="t" r="r" b="b"/>
            <a:pathLst>
              <a:path w="3448992" h="2401361">
                <a:moveTo>
                  <a:pt x="0" y="0"/>
                </a:moveTo>
                <a:lnTo>
                  <a:pt x="3448992" y="0"/>
                </a:lnTo>
                <a:lnTo>
                  <a:pt x="3448992" y="2401361"/>
                </a:lnTo>
                <a:lnTo>
                  <a:pt x="0" y="240136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1" name="Freeform 21"/>
          <p:cNvSpPr/>
          <p:nvPr/>
        </p:nvSpPr>
        <p:spPr>
          <a:xfrm>
            <a:off x="636853" y="6293824"/>
            <a:ext cx="2781106" cy="2429991"/>
          </a:xfrm>
          <a:custGeom>
            <a:avLst/>
            <a:gdLst/>
            <a:ahLst/>
            <a:cxnLst/>
            <a:rect l="l" t="t" r="r" b="b"/>
            <a:pathLst>
              <a:path w="2781106" h="2429991">
                <a:moveTo>
                  <a:pt x="0" y="0"/>
                </a:moveTo>
                <a:lnTo>
                  <a:pt x="2781106" y="0"/>
                </a:lnTo>
                <a:lnTo>
                  <a:pt x="2781106" y="2429992"/>
                </a:lnTo>
                <a:lnTo>
                  <a:pt x="0" y="242999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2" name="Freeform 22"/>
          <p:cNvSpPr/>
          <p:nvPr/>
        </p:nvSpPr>
        <p:spPr>
          <a:xfrm>
            <a:off x="3836914" y="7691522"/>
            <a:ext cx="2658192" cy="2298228"/>
          </a:xfrm>
          <a:custGeom>
            <a:avLst/>
            <a:gdLst/>
            <a:ahLst/>
            <a:cxnLst/>
            <a:rect l="l" t="t" r="r" b="b"/>
            <a:pathLst>
              <a:path w="2658192" h="2298228">
                <a:moveTo>
                  <a:pt x="0" y="0"/>
                </a:moveTo>
                <a:lnTo>
                  <a:pt x="2658192" y="0"/>
                </a:lnTo>
                <a:lnTo>
                  <a:pt x="2658192" y="2298228"/>
                </a:lnTo>
                <a:lnTo>
                  <a:pt x="0" y="229822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3" name="Freeform 23"/>
          <p:cNvSpPr/>
          <p:nvPr/>
        </p:nvSpPr>
        <p:spPr>
          <a:xfrm>
            <a:off x="3836914" y="4835675"/>
            <a:ext cx="4336104" cy="2222253"/>
          </a:xfrm>
          <a:custGeom>
            <a:avLst/>
            <a:gdLst/>
            <a:ahLst/>
            <a:cxnLst/>
            <a:rect l="l" t="t" r="r" b="b"/>
            <a:pathLst>
              <a:path w="4336104" h="2222253">
                <a:moveTo>
                  <a:pt x="0" y="0"/>
                </a:moveTo>
                <a:lnTo>
                  <a:pt x="4336104" y="0"/>
                </a:lnTo>
                <a:lnTo>
                  <a:pt x="4336104" y="2222253"/>
                </a:lnTo>
                <a:lnTo>
                  <a:pt x="0" y="222225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4" name="TextBox 24"/>
          <p:cNvSpPr txBox="1"/>
          <p:nvPr/>
        </p:nvSpPr>
        <p:spPr>
          <a:xfrm>
            <a:off x="6210744" y="2956625"/>
            <a:ext cx="9072855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0"/>
              </a:lnSpc>
              <a:spcBef>
                <a:spcPct val="0"/>
              </a:spcBef>
            </a:pPr>
            <a:r>
              <a:rPr lang="en-US" sz="3200" spc="160">
                <a:solidFill>
                  <a:srgbClr val="000000"/>
                </a:solidFill>
                <a:latin typeface="Oilvare Base"/>
              </a:rPr>
              <a:t> Why Communication Skills Matter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60022" y="6356"/>
            <a:ext cx="3733949" cy="2326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 Importance of Communication Skills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9736121" y="4259704"/>
            <a:ext cx="2673268" cy="2601901"/>
            <a:chOff x="0" y="0"/>
            <a:chExt cx="3564358" cy="3469202"/>
          </a:xfrm>
        </p:grpSpPr>
        <p:sp>
          <p:nvSpPr>
            <p:cNvPr id="27" name="Freeform 27"/>
            <p:cNvSpPr/>
            <p:nvPr/>
          </p:nvSpPr>
          <p:spPr>
            <a:xfrm>
              <a:off x="0" y="372666"/>
              <a:ext cx="3564358" cy="3096536"/>
            </a:xfrm>
            <a:custGeom>
              <a:avLst/>
              <a:gdLst/>
              <a:ahLst/>
              <a:cxnLst/>
              <a:rect l="l" t="t" r="r" b="b"/>
              <a:pathLst>
                <a:path w="3564358" h="3096536">
                  <a:moveTo>
                    <a:pt x="0" y="0"/>
                  </a:moveTo>
                  <a:lnTo>
                    <a:pt x="3564358" y="0"/>
                  </a:lnTo>
                  <a:lnTo>
                    <a:pt x="3564358" y="3096536"/>
                  </a:lnTo>
                  <a:lnTo>
                    <a:pt x="0" y="30965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8" name="Freeform 28"/>
            <p:cNvSpPr/>
            <p:nvPr/>
          </p:nvSpPr>
          <p:spPr>
            <a:xfrm flipH="1">
              <a:off x="1658551" y="0"/>
              <a:ext cx="647667" cy="738082"/>
            </a:xfrm>
            <a:custGeom>
              <a:avLst/>
              <a:gdLst/>
              <a:ahLst/>
              <a:cxnLst/>
              <a:rect l="l" t="t" r="r" b="b"/>
              <a:pathLst>
                <a:path w="647667" h="738082">
                  <a:moveTo>
                    <a:pt x="647668" y="0"/>
                  </a:moveTo>
                  <a:lnTo>
                    <a:pt x="0" y="0"/>
                  </a:lnTo>
                  <a:lnTo>
                    <a:pt x="0" y="738082"/>
                  </a:lnTo>
                  <a:lnTo>
                    <a:pt x="647668" y="738082"/>
                  </a:lnTo>
                  <a:lnTo>
                    <a:pt x="647668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29" name="Group 29"/>
            <p:cNvGrpSpPr/>
            <p:nvPr/>
          </p:nvGrpSpPr>
          <p:grpSpPr>
            <a:xfrm>
              <a:off x="34135" y="1537234"/>
              <a:ext cx="3496089" cy="1896711"/>
              <a:chOff x="0" y="0"/>
              <a:chExt cx="746279" cy="40487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75841" y="1651543"/>
              <a:ext cx="269390" cy="269390"/>
              <a:chOff x="0" y="0"/>
              <a:chExt cx="812800" cy="8128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3152348" y="1651543"/>
              <a:ext cx="269390" cy="269390"/>
              <a:chOff x="0" y="0"/>
              <a:chExt cx="812800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3152348" y="3100160"/>
              <a:ext cx="269390" cy="269390"/>
              <a:chOff x="0" y="0"/>
              <a:chExt cx="812800" cy="81280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1" name="Group 41"/>
            <p:cNvGrpSpPr/>
            <p:nvPr/>
          </p:nvGrpSpPr>
          <p:grpSpPr>
            <a:xfrm>
              <a:off x="175841" y="3100160"/>
              <a:ext cx="269390" cy="269390"/>
              <a:chOff x="0" y="0"/>
              <a:chExt cx="812800" cy="812800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44" name="TextBox 44"/>
            <p:cNvSpPr txBox="1"/>
            <p:nvPr/>
          </p:nvSpPr>
          <p:spPr>
            <a:xfrm>
              <a:off x="279241" y="2004419"/>
              <a:ext cx="3005876" cy="957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9"/>
                </a:lnSpc>
              </a:pPr>
              <a:r>
                <a:rPr lang="en-US" sz="2085">
                  <a:solidFill>
                    <a:srgbClr val="000000"/>
                  </a:solidFill>
                  <a:latin typeface="Brick Sans"/>
                </a:rPr>
                <a:t>Crucial for Success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851712" y="6656399"/>
            <a:ext cx="2673268" cy="2601901"/>
            <a:chOff x="0" y="0"/>
            <a:chExt cx="3564358" cy="3469202"/>
          </a:xfrm>
        </p:grpSpPr>
        <p:sp>
          <p:nvSpPr>
            <p:cNvPr id="46" name="Freeform 46"/>
            <p:cNvSpPr/>
            <p:nvPr/>
          </p:nvSpPr>
          <p:spPr>
            <a:xfrm>
              <a:off x="0" y="372666"/>
              <a:ext cx="3564358" cy="3096536"/>
            </a:xfrm>
            <a:custGeom>
              <a:avLst/>
              <a:gdLst/>
              <a:ahLst/>
              <a:cxnLst/>
              <a:rect l="l" t="t" r="r" b="b"/>
              <a:pathLst>
                <a:path w="3564358" h="3096536">
                  <a:moveTo>
                    <a:pt x="0" y="0"/>
                  </a:moveTo>
                  <a:lnTo>
                    <a:pt x="3564358" y="0"/>
                  </a:lnTo>
                  <a:lnTo>
                    <a:pt x="3564358" y="3096536"/>
                  </a:lnTo>
                  <a:lnTo>
                    <a:pt x="0" y="30965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47" name="Freeform 47"/>
            <p:cNvSpPr/>
            <p:nvPr/>
          </p:nvSpPr>
          <p:spPr>
            <a:xfrm flipH="1">
              <a:off x="1658551" y="0"/>
              <a:ext cx="647667" cy="738082"/>
            </a:xfrm>
            <a:custGeom>
              <a:avLst/>
              <a:gdLst/>
              <a:ahLst/>
              <a:cxnLst/>
              <a:rect l="l" t="t" r="r" b="b"/>
              <a:pathLst>
                <a:path w="647667" h="738082">
                  <a:moveTo>
                    <a:pt x="647668" y="0"/>
                  </a:moveTo>
                  <a:lnTo>
                    <a:pt x="0" y="0"/>
                  </a:lnTo>
                  <a:lnTo>
                    <a:pt x="0" y="738082"/>
                  </a:lnTo>
                  <a:lnTo>
                    <a:pt x="647668" y="738082"/>
                  </a:lnTo>
                  <a:lnTo>
                    <a:pt x="647668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48" name="Group 48"/>
            <p:cNvGrpSpPr/>
            <p:nvPr/>
          </p:nvGrpSpPr>
          <p:grpSpPr>
            <a:xfrm>
              <a:off x="34135" y="1537234"/>
              <a:ext cx="3496089" cy="1896711"/>
              <a:chOff x="0" y="0"/>
              <a:chExt cx="746279" cy="404874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175841" y="1651543"/>
              <a:ext cx="269390" cy="269390"/>
              <a:chOff x="0" y="0"/>
              <a:chExt cx="812800" cy="8128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3152348" y="1651543"/>
              <a:ext cx="269390" cy="269390"/>
              <a:chOff x="0" y="0"/>
              <a:chExt cx="812800" cy="812800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7" name="Group 57"/>
            <p:cNvGrpSpPr/>
            <p:nvPr/>
          </p:nvGrpSpPr>
          <p:grpSpPr>
            <a:xfrm>
              <a:off x="3152348" y="3100160"/>
              <a:ext cx="269390" cy="269390"/>
              <a:chOff x="0" y="0"/>
              <a:chExt cx="812800" cy="812800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9" name="TextBox 5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0" name="Group 60"/>
            <p:cNvGrpSpPr/>
            <p:nvPr/>
          </p:nvGrpSpPr>
          <p:grpSpPr>
            <a:xfrm>
              <a:off x="175841" y="3100160"/>
              <a:ext cx="269390" cy="269390"/>
              <a:chOff x="0" y="0"/>
              <a:chExt cx="812800" cy="812800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2" name="TextBox 6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63" name="TextBox 63"/>
            <p:cNvSpPr txBox="1"/>
            <p:nvPr/>
          </p:nvSpPr>
          <p:spPr>
            <a:xfrm>
              <a:off x="279241" y="2004419"/>
              <a:ext cx="3005876" cy="472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9"/>
                </a:lnSpc>
              </a:pPr>
              <a:r>
                <a:rPr lang="en-US" sz="2085">
                  <a:solidFill>
                    <a:srgbClr val="000000"/>
                  </a:solidFill>
                  <a:latin typeface="Brick Sans"/>
                </a:rPr>
                <a:t>Teamwork</a:t>
              </a: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3118344" y="4259704"/>
            <a:ext cx="2673268" cy="2601901"/>
            <a:chOff x="0" y="0"/>
            <a:chExt cx="3564358" cy="3469202"/>
          </a:xfrm>
        </p:grpSpPr>
        <p:sp>
          <p:nvSpPr>
            <p:cNvPr id="65" name="Freeform 65"/>
            <p:cNvSpPr/>
            <p:nvPr/>
          </p:nvSpPr>
          <p:spPr>
            <a:xfrm>
              <a:off x="0" y="372666"/>
              <a:ext cx="3564358" cy="3096536"/>
            </a:xfrm>
            <a:custGeom>
              <a:avLst/>
              <a:gdLst/>
              <a:ahLst/>
              <a:cxnLst/>
              <a:rect l="l" t="t" r="r" b="b"/>
              <a:pathLst>
                <a:path w="3564358" h="3096536">
                  <a:moveTo>
                    <a:pt x="0" y="0"/>
                  </a:moveTo>
                  <a:lnTo>
                    <a:pt x="3564358" y="0"/>
                  </a:lnTo>
                  <a:lnTo>
                    <a:pt x="3564358" y="3096536"/>
                  </a:lnTo>
                  <a:lnTo>
                    <a:pt x="0" y="30965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66" name="Freeform 66"/>
            <p:cNvSpPr/>
            <p:nvPr/>
          </p:nvSpPr>
          <p:spPr>
            <a:xfrm flipH="1">
              <a:off x="1658551" y="0"/>
              <a:ext cx="647667" cy="738082"/>
            </a:xfrm>
            <a:custGeom>
              <a:avLst/>
              <a:gdLst/>
              <a:ahLst/>
              <a:cxnLst/>
              <a:rect l="l" t="t" r="r" b="b"/>
              <a:pathLst>
                <a:path w="647667" h="738082">
                  <a:moveTo>
                    <a:pt x="647668" y="0"/>
                  </a:moveTo>
                  <a:lnTo>
                    <a:pt x="0" y="0"/>
                  </a:lnTo>
                  <a:lnTo>
                    <a:pt x="0" y="738082"/>
                  </a:lnTo>
                  <a:lnTo>
                    <a:pt x="647668" y="738082"/>
                  </a:lnTo>
                  <a:lnTo>
                    <a:pt x="647668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67" name="Group 67"/>
            <p:cNvGrpSpPr/>
            <p:nvPr/>
          </p:nvGrpSpPr>
          <p:grpSpPr>
            <a:xfrm>
              <a:off x="34135" y="1537234"/>
              <a:ext cx="3496089" cy="1896711"/>
              <a:chOff x="0" y="0"/>
              <a:chExt cx="746279" cy="404874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9" name="TextBox 69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0" name="Group 70"/>
            <p:cNvGrpSpPr/>
            <p:nvPr/>
          </p:nvGrpSpPr>
          <p:grpSpPr>
            <a:xfrm>
              <a:off x="175841" y="1651543"/>
              <a:ext cx="269390" cy="269390"/>
              <a:chOff x="0" y="0"/>
              <a:chExt cx="812800" cy="812800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2" name="TextBox 7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3" name="Group 73"/>
            <p:cNvGrpSpPr/>
            <p:nvPr/>
          </p:nvGrpSpPr>
          <p:grpSpPr>
            <a:xfrm>
              <a:off x="3152348" y="1651543"/>
              <a:ext cx="269390" cy="269390"/>
              <a:chOff x="0" y="0"/>
              <a:chExt cx="812800" cy="812800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5" name="TextBox 75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6" name="Group 76"/>
            <p:cNvGrpSpPr/>
            <p:nvPr/>
          </p:nvGrpSpPr>
          <p:grpSpPr>
            <a:xfrm>
              <a:off x="3152348" y="3100160"/>
              <a:ext cx="269390" cy="269390"/>
              <a:chOff x="0" y="0"/>
              <a:chExt cx="812800" cy="812800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8" name="TextBox 7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9" name="Group 79"/>
            <p:cNvGrpSpPr/>
            <p:nvPr/>
          </p:nvGrpSpPr>
          <p:grpSpPr>
            <a:xfrm>
              <a:off x="175841" y="3100160"/>
              <a:ext cx="269390" cy="269390"/>
              <a:chOff x="0" y="0"/>
              <a:chExt cx="812800" cy="812800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81" name="TextBox 8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82" name="TextBox 82"/>
            <p:cNvSpPr txBox="1"/>
            <p:nvPr/>
          </p:nvSpPr>
          <p:spPr>
            <a:xfrm>
              <a:off x="279241" y="2004419"/>
              <a:ext cx="3005876" cy="957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9"/>
                </a:lnSpc>
              </a:pPr>
              <a:r>
                <a:rPr lang="en-US" sz="2085">
                  <a:solidFill>
                    <a:srgbClr val="000000"/>
                  </a:solidFill>
                  <a:latin typeface="Brick Sans"/>
                </a:rPr>
                <a:t>Enhances Productivity</a:t>
              </a:r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3233935" y="6656399"/>
            <a:ext cx="2673268" cy="2601901"/>
            <a:chOff x="0" y="0"/>
            <a:chExt cx="3564358" cy="3469202"/>
          </a:xfrm>
        </p:grpSpPr>
        <p:sp>
          <p:nvSpPr>
            <p:cNvPr id="84" name="Freeform 84"/>
            <p:cNvSpPr/>
            <p:nvPr/>
          </p:nvSpPr>
          <p:spPr>
            <a:xfrm>
              <a:off x="0" y="372666"/>
              <a:ext cx="3564358" cy="3096536"/>
            </a:xfrm>
            <a:custGeom>
              <a:avLst/>
              <a:gdLst/>
              <a:ahLst/>
              <a:cxnLst/>
              <a:rect l="l" t="t" r="r" b="b"/>
              <a:pathLst>
                <a:path w="3564358" h="3096536">
                  <a:moveTo>
                    <a:pt x="0" y="0"/>
                  </a:moveTo>
                  <a:lnTo>
                    <a:pt x="3564358" y="0"/>
                  </a:lnTo>
                  <a:lnTo>
                    <a:pt x="3564358" y="3096536"/>
                  </a:lnTo>
                  <a:lnTo>
                    <a:pt x="0" y="30965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5" name="Freeform 85"/>
            <p:cNvSpPr/>
            <p:nvPr/>
          </p:nvSpPr>
          <p:spPr>
            <a:xfrm flipH="1">
              <a:off x="1658551" y="0"/>
              <a:ext cx="647667" cy="738082"/>
            </a:xfrm>
            <a:custGeom>
              <a:avLst/>
              <a:gdLst/>
              <a:ahLst/>
              <a:cxnLst/>
              <a:rect l="l" t="t" r="r" b="b"/>
              <a:pathLst>
                <a:path w="647667" h="738082">
                  <a:moveTo>
                    <a:pt x="647668" y="0"/>
                  </a:moveTo>
                  <a:lnTo>
                    <a:pt x="0" y="0"/>
                  </a:lnTo>
                  <a:lnTo>
                    <a:pt x="0" y="738082"/>
                  </a:lnTo>
                  <a:lnTo>
                    <a:pt x="647668" y="738082"/>
                  </a:lnTo>
                  <a:lnTo>
                    <a:pt x="647668" y="0"/>
                  </a:lnTo>
                  <a:close/>
                </a:path>
              </a:pathLst>
            </a:custGeom>
            <a:blipFill>
              <a:blip r:embed="rId17">
                <a:extLst>
                  <a:ext uri="{96DAC541-7B7A-43D3-8B79-37D633B846F1}">
                    <asvg:svgBlip xmlns:asvg="http://schemas.microsoft.com/office/drawing/2016/SVG/main" r:embed="rId1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86" name="Group 86"/>
            <p:cNvGrpSpPr/>
            <p:nvPr/>
          </p:nvGrpSpPr>
          <p:grpSpPr>
            <a:xfrm>
              <a:off x="34135" y="1537234"/>
              <a:ext cx="3496089" cy="1896711"/>
              <a:chOff x="0" y="0"/>
              <a:chExt cx="746279" cy="404874"/>
            </a:xfrm>
          </p:grpSpPr>
          <p:sp>
            <p:nvSpPr>
              <p:cNvPr id="87" name="Freeform 87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88" name="TextBox 88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89" name="Group 89"/>
            <p:cNvGrpSpPr/>
            <p:nvPr/>
          </p:nvGrpSpPr>
          <p:grpSpPr>
            <a:xfrm>
              <a:off x="175841" y="1651543"/>
              <a:ext cx="269390" cy="269390"/>
              <a:chOff x="0" y="0"/>
              <a:chExt cx="812800" cy="812800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91" name="TextBox 9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92" name="Group 92"/>
            <p:cNvGrpSpPr/>
            <p:nvPr/>
          </p:nvGrpSpPr>
          <p:grpSpPr>
            <a:xfrm>
              <a:off x="3152348" y="1651543"/>
              <a:ext cx="269390" cy="269390"/>
              <a:chOff x="0" y="0"/>
              <a:chExt cx="812800" cy="812800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94" name="TextBox 9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95" name="Group 95"/>
            <p:cNvGrpSpPr/>
            <p:nvPr/>
          </p:nvGrpSpPr>
          <p:grpSpPr>
            <a:xfrm>
              <a:off x="3152348" y="3100160"/>
              <a:ext cx="269390" cy="269390"/>
              <a:chOff x="0" y="0"/>
              <a:chExt cx="812800" cy="812800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97" name="TextBox 9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98" name="Group 98"/>
            <p:cNvGrpSpPr/>
            <p:nvPr/>
          </p:nvGrpSpPr>
          <p:grpSpPr>
            <a:xfrm>
              <a:off x="175841" y="3100160"/>
              <a:ext cx="269390" cy="269390"/>
              <a:chOff x="0" y="0"/>
              <a:chExt cx="812800" cy="812800"/>
            </a:xfrm>
          </p:grpSpPr>
          <p:sp>
            <p:nvSpPr>
              <p:cNvPr id="99" name="Freeform 9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100" name="TextBox 10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101" name="TextBox 101"/>
            <p:cNvSpPr txBox="1"/>
            <p:nvPr/>
          </p:nvSpPr>
          <p:spPr>
            <a:xfrm>
              <a:off x="279241" y="2004419"/>
              <a:ext cx="3005876" cy="957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19"/>
                </a:lnSpc>
              </a:pPr>
              <a:r>
                <a:rPr lang="en-US" sz="2085">
                  <a:solidFill>
                    <a:srgbClr val="000000"/>
                  </a:solidFill>
                  <a:latin typeface="Brick Sans"/>
                </a:rPr>
                <a:t>Client Satisfaction</a:t>
              </a:r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103" name="Freeform 103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04" name="TextBox 104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105" name="Group 105"/>
          <p:cNvGrpSpPr/>
          <p:nvPr/>
        </p:nvGrpSpPr>
        <p:grpSpPr>
          <a:xfrm>
            <a:off x="202661" y="191993"/>
            <a:ext cx="7097638" cy="2119707"/>
            <a:chOff x="0" y="0"/>
            <a:chExt cx="9193777" cy="2638260"/>
          </a:xfrm>
        </p:grpSpPr>
        <p:sp>
          <p:nvSpPr>
            <p:cNvPr id="106" name="Freeform 106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>
                <a:extLs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07" name="TextBox 107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5919155" y="2694059"/>
            <a:ext cx="9615683" cy="989316"/>
            <a:chOff x="0" y="0"/>
            <a:chExt cx="2532526" cy="26056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5434027" y="3607250"/>
            <a:ext cx="2853973" cy="2853973"/>
          </a:xfrm>
          <a:custGeom>
            <a:avLst/>
            <a:gdLst/>
            <a:ahLst/>
            <a:cxnLst/>
            <a:rect l="l" t="t" r="r" b="b"/>
            <a:pathLst>
              <a:path w="2853973" h="2853973">
                <a:moveTo>
                  <a:pt x="0" y="0"/>
                </a:moveTo>
                <a:lnTo>
                  <a:pt x="2853973" y="0"/>
                </a:lnTo>
                <a:lnTo>
                  <a:pt x="2853973" y="2853973"/>
                </a:lnTo>
                <a:lnTo>
                  <a:pt x="0" y="28539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9939291" y="5034237"/>
            <a:ext cx="5943721" cy="5252763"/>
          </a:xfrm>
          <a:custGeom>
            <a:avLst/>
            <a:gdLst/>
            <a:ahLst/>
            <a:cxnLst/>
            <a:rect l="l" t="t" r="r" b="b"/>
            <a:pathLst>
              <a:path w="5943721" h="5252763">
                <a:moveTo>
                  <a:pt x="0" y="0"/>
                </a:moveTo>
                <a:lnTo>
                  <a:pt x="5943721" y="0"/>
                </a:lnTo>
                <a:lnTo>
                  <a:pt x="5943721" y="5252763"/>
                </a:lnTo>
                <a:lnTo>
                  <a:pt x="0" y="52527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7851472" y="4164545"/>
            <a:ext cx="2149771" cy="2157862"/>
          </a:xfrm>
          <a:custGeom>
            <a:avLst/>
            <a:gdLst/>
            <a:ahLst/>
            <a:cxnLst/>
            <a:rect l="l" t="t" r="r" b="b"/>
            <a:pathLst>
              <a:path w="2149771" h="2157862">
                <a:moveTo>
                  <a:pt x="0" y="0"/>
                </a:moveTo>
                <a:lnTo>
                  <a:pt x="2149771" y="0"/>
                </a:lnTo>
                <a:lnTo>
                  <a:pt x="2149771" y="2157863"/>
                </a:lnTo>
                <a:lnTo>
                  <a:pt x="0" y="215786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5" name="Freeform 15"/>
          <p:cNvSpPr/>
          <p:nvPr/>
        </p:nvSpPr>
        <p:spPr>
          <a:xfrm>
            <a:off x="496118" y="3976384"/>
            <a:ext cx="7244991" cy="6212977"/>
          </a:xfrm>
          <a:custGeom>
            <a:avLst/>
            <a:gdLst/>
            <a:ahLst/>
            <a:cxnLst/>
            <a:rect l="l" t="t" r="r" b="b"/>
            <a:pathLst>
              <a:path w="7244991" h="6212977">
                <a:moveTo>
                  <a:pt x="0" y="0"/>
                </a:moveTo>
                <a:lnTo>
                  <a:pt x="7244991" y="0"/>
                </a:lnTo>
                <a:lnTo>
                  <a:pt x="7244991" y="6212977"/>
                </a:lnTo>
                <a:lnTo>
                  <a:pt x="0" y="621297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b="-1418"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6" name="Group 16"/>
          <p:cNvGrpSpPr/>
          <p:nvPr/>
        </p:nvGrpSpPr>
        <p:grpSpPr>
          <a:xfrm>
            <a:off x="721146" y="3849899"/>
            <a:ext cx="2266439" cy="2205932"/>
            <a:chOff x="0" y="0"/>
            <a:chExt cx="3021918" cy="2941243"/>
          </a:xfrm>
        </p:grpSpPr>
        <p:sp>
          <p:nvSpPr>
            <p:cNvPr id="17" name="Freeform 17"/>
            <p:cNvSpPr/>
            <p:nvPr/>
          </p:nvSpPr>
          <p:spPr>
            <a:xfrm>
              <a:off x="0" y="315952"/>
              <a:ext cx="3021918" cy="2625292"/>
            </a:xfrm>
            <a:custGeom>
              <a:avLst/>
              <a:gdLst/>
              <a:ahLst/>
              <a:cxnLst/>
              <a:rect l="l" t="t" r="r" b="b"/>
              <a:pathLst>
                <a:path w="3021918" h="2625292">
                  <a:moveTo>
                    <a:pt x="0" y="0"/>
                  </a:moveTo>
                  <a:lnTo>
                    <a:pt x="3021918" y="0"/>
                  </a:lnTo>
                  <a:lnTo>
                    <a:pt x="3021918" y="2625291"/>
                  </a:lnTo>
                  <a:lnTo>
                    <a:pt x="0" y="26252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8" name="Freeform 18"/>
            <p:cNvSpPr/>
            <p:nvPr/>
          </p:nvSpPr>
          <p:spPr>
            <a:xfrm flipH="1">
              <a:off x="1406146" y="0"/>
              <a:ext cx="549102" cy="625758"/>
            </a:xfrm>
            <a:custGeom>
              <a:avLst/>
              <a:gdLst/>
              <a:ahLst/>
              <a:cxnLst/>
              <a:rect l="l" t="t" r="r" b="b"/>
              <a:pathLst>
                <a:path w="549102" h="625758">
                  <a:moveTo>
                    <a:pt x="549102" y="0"/>
                  </a:moveTo>
                  <a:lnTo>
                    <a:pt x="0" y="0"/>
                  </a:lnTo>
                  <a:lnTo>
                    <a:pt x="0" y="625758"/>
                  </a:lnTo>
                  <a:lnTo>
                    <a:pt x="549102" y="625758"/>
                  </a:lnTo>
                  <a:lnTo>
                    <a:pt x="549102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28940" y="1303291"/>
              <a:ext cx="2964039" cy="1608061"/>
              <a:chOff x="0" y="0"/>
              <a:chExt cx="746279" cy="404874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49081" y="1400204"/>
              <a:ext cx="228393" cy="228393"/>
              <a:chOff x="0" y="0"/>
              <a:chExt cx="812800" cy="81280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2672610" y="1400204"/>
              <a:ext cx="228393" cy="228393"/>
              <a:chOff x="0" y="0"/>
              <a:chExt cx="812800" cy="812800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2672610" y="2628364"/>
              <a:ext cx="228393" cy="228393"/>
              <a:chOff x="0" y="0"/>
              <a:chExt cx="812800" cy="812800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149081" y="2628364"/>
              <a:ext cx="228393" cy="228393"/>
              <a:chOff x="0" y="0"/>
              <a:chExt cx="812800" cy="812800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236745" y="1700206"/>
              <a:ext cx="2548429" cy="8110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75"/>
                </a:lnSpc>
              </a:pPr>
              <a:r>
                <a:rPr lang="en-US" sz="1768">
                  <a:solidFill>
                    <a:srgbClr val="000000"/>
                  </a:solidFill>
                  <a:latin typeface="Brick Sans"/>
                </a:rPr>
                <a:t>Crucial for Success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21146" y="5849311"/>
            <a:ext cx="2266439" cy="2205932"/>
            <a:chOff x="0" y="0"/>
            <a:chExt cx="3021918" cy="2941243"/>
          </a:xfrm>
        </p:grpSpPr>
        <p:sp>
          <p:nvSpPr>
            <p:cNvPr id="36" name="Freeform 36"/>
            <p:cNvSpPr/>
            <p:nvPr/>
          </p:nvSpPr>
          <p:spPr>
            <a:xfrm>
              <a:off x="0" y="315952"/>
              <a:ext cx="3021918" cy="2625292"/>
            </a:xfrm>
            <a:custGeom>
              <a:avLst/>
              <a:gdLst/>
              <a:ahLst/>
              <a:cxnLst/>
              <a:rect l="l" t="t" r="r" b="b"/>
              <a:pathLst>
                <a:path w="3021918" h="2625292">
                  <a:moveTo>
                    <a:pt x="0" y="0"/>
                  </a:moveTo>
                  <a:lnTo>
                    <a:pt x="3021918" y="0"/>
                  </a:lnTo>
                  <a:lnTo>
                    <a:pt x="3021918" y="2625291"/>
                  </a:lnTo>
                  <a:lnTo>
                    <a:pt x="0" y="26252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37" name="Freeform 37"/>
            <p:cNvSpPr/>
            <p:nvPr/>
          </p:nvSpPr>
          <p:spPr>
            <a:xfrm flipH="1">
              <a:off x="1406146" y="0"/>
              <a:ext cx="549102" cy="625758"/>
            </a:xfrm>
            <a:custGeom>
              <a:avLst/>
              <a:gdLst/>
              <a:ahLst/>
              <a:cxnLst/>
              <a:rect l="l" t="t" r="r" b="b"/>
              <a:pathLst>
                <a:path w="549102" h="625758">
                  <a:moveTo>
                    <a:pt x="549102" y="0"/>
                  </a:moveTo>
                  <a:lnTo>
                    <a:pt x="0" y="0"/>
                  </a:lnTo>
                  <a:lnTo>
                    <a:pt x="0" y="625758"/>
                  </a:lnTo>
                  <a:lnTo>
                    <a:pt x="549102" y="625758"/>
                  </a:lnTo>
                  <a:lnTo>
                    <a:pt x="549102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38" name="Group 38"/>
            <p:cNvGrpSpPr/>
            <p:nvPr/>
          </p:nvGrpSpPr>
          <p:grpSpPr>
            <a:xfrm>
              <a:off x="28940" y="1303291"/>
              <a:ext cx="2964039" cy="1608061"/>
              <a:chOff x="0" y="0"/>
              <a:chExt cx="746279" cy="40487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1" name="Group 41"/>
            <p:cNvGrpSpPr/>
            <p:nvPr/>
          </p:nvGrpSpPr>
          <p:grpSpPr>
            <a:xfrm>
              <a:off x="149081" y="1400204"/>
              <a:ext cx="228393" cy="228393"/>
              <a:chOff x="0" y="0"/>
              <a:chExt cx="812800" cy="812800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2672610" y="1400204"/>
              <a:ext cx="228393" cy="228393"/>
              <a:chOff x="0" y="0"/>
              <a:chExt cx="812800" cy="812800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2672610" y="2628364"/>
              <a:ext cx="228393" cy="228393"/>
              <a:chOff x="0" y="0"/>
              <a:chExt cx="812800" cy="812800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0" name="Group 50"/>
            <p:cNvGrpSpPr/>
            <p:nvPr/>
          </p:nvGrpSpPr>
          <p:grpSpPr>
            <a:xfrm>
              <a:off x="149081" y="2628364"/>
              <a:ext cx="228393" cy="228393"/>
              <a:chOff x="0" y="0"/>
              <a:chExt cx="812800" cy="812800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53" name="TextBox 53"/>
            <p:cNvSpPr txBox="1"/>
            <p:nvPr/>
          </p:nvSpPr>
          <p:spPr>
            <a:xfrm>
              <a:off x="236745" y="1700206"/>
              <a:ext cx="2548429" cy="8110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75"/>
                </a:lnSpc>
              </a:pPr>
              <a:r>
                <a:rPr lang="en-US" sz="1768">
                  <a:solidFill>
                    <a:srgbClr val="000000"/>
                  </a:solidFill>
                  <a:latin typeface="Brick Sans"/>
                </a:rPr>
                <a:t>Client Relations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4675309" y="4343454"/>
            <a:ext cx="184754" cy="184754"/>
          </a:xfrm>
          <a:custGeom>
            <a:avLst/>
            <a:gdLst/>
            <a:ahLst/>
            <a:cxnLst/>
            <a:rect l="l" t="t" r="r" b="b"/>
            <a:pathLst>
              <a:path w="184754" h="184754">
                <a:moveTo>
                  <a:pt x="0" y="0"/>
                </a:moveTo>
                <a:lnTo>
                  <a:pt x="184754" y="0"/>
                </a:lnTo>
                <a:lnTo>
                  <a:pt x="184754" y="184754"/>
                </a:lnTo>
                <a:lnTo>
                  <a:pt x="0" y="18475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55" name="Group 55"/>
          <p:cNvGrpSpPr/>
          <p:nvPr/>
        </p:nvGrpSpPr>
        <p:grpSpPr>
          <a:xfrm>
            <a:off x="721146" y="7865581"/>
            <a:ext cx="2266439" cy="2205932"/>
            <a:chOff x="0" y="0"/>
            <a:chExt cx="3021918" cy="2941243"/>
          </a:xfrm>
        </p:grpSpPr>
        <p:sp>
          <p:nvSpPr>
            <p:cNvPr id="56" name="Freeform 56"/>
            <p:cNvSpPr/>
            <p:nvPr/>
          </p:nvSpPr>
          <p:spPr>
            <a:xfrm>
              <a:off x="0" y="315952"/>
              <a:ext cx="3021918" cy="2625292"/>
            </a:xfrm>
            <a:custGeom>
              <a:avLst/>
              <a:gdLst/>
              <a:ahLst/>
              <a:cxnLst/>
              <a:rect l="l" t="t" r="r" b="b"/>
              <a:pathLst>
                <a:path w="3021918" h="2625292">
                  <a:moveTo>
                    <a:pt x="0" y="0"/>
                  </a:moveTo>
                  <a:lnTo>
                    <a:pt x="3021918" y="0"/>
                  </a:lnTo>
                  <a:lnTo>
                    <a:pt x="3021918" y="2625291"/>
                  </a:lnTo>
                  <a:lnTo>
                    <a:pt x="0" y="26252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57" name="Freeform 57"/>
            <p:cNvSpPr/>
            <p:nvPr/>
          </p:nvSpPr>
          <p:spPr>
            <a:xfrm flipH="1">
              <a:off x="1406146" y="0"/>
              <a:ext cx="549102" cy="625758"/>
            </a:xfrm>
            <a:custGeom>
              <a:avLst/>
              <a:gdLst/>
              <a:ahLst/>
              <a:cxnLst/>
              <a:rect l="l" t="t" r="r" b="b"/>
              <a:pathLst>
                <a:path w="549102" h="625758">
                  <a:moveTo>
                    <a:pt x="549102" y="0"/>
                  </a:moveTo>
                  <a:lnTo>
                    <a:pt x="0" y="0"/>
                  </a:lnTo>
                  <a:lnTo>
                    <a:pt x="0" y="625758"/>
                  </a:lnTo>
                  <a:lnTo>
                    <a:pt x="549102" y="625758"/>
                  </a:lnTo>
                  <a:lnTo>
                    <a:pt x="549102" y="0"/>
                  </a:lnTo>
                  <a:close/>
                </a:path>
              </a:pathLst>
            </a:custGeom>
            <a:blipFill>
              <a:blip r:embed="rId15">
                <a:extLst>
                  <a:ext uri="{96DAC541-7B7A-43D3-8B79-37D633B846F1}">
                    <asvg:svgBlip xmlns:asvg="http://schemas.microsoft.com/office/drawing/2016/SVG/main" r:embed="rId1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58" name="Group 58"/>
            <p:cNvGrpSpPr/>
            <p:nvPr/>
          </p:nvGrpSpPr>
          <p:grpSpPr>
            <a:xfrm>
              <a:off x="28940" y="1303291"/>
              <a:ext cx="2964039" cy="1608061"/>
              <a:chOff x="0" y="0"/>
              <a:chExt cx="746279" cy="404874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0" name="TextBox 60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1" name="Group 61"/>
            <p:cNvGrpSpPr/>
            <p:nvPr/>
          </p:nvGrpSpPr>
          <p:grpSpPr>
            <a:xfrm>
              <a:off x="149081" y="1400204"/>
              <a:ext cx="228393" cy="228393"/>
              <a:chOff x="0" y="0"/>
              <a:chExt cx="812800" cy="812800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3" name="TextBox 6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4" name="Group 64"/>
            <p:cNvGrpSpPr/>
            <p:nvPr/>
          </p:nvGrpSpPr>
          <p:grpSpPr>
            <a:xfrm>
              <a:off x="2672610" y="1400204"/>
              <a:ext cx="228393" cy="228393"/>
              <a:chOff x="0" y="0"/>
              <a:chExt cx="812800" cy="812800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6" name="TextBox 6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7" name="Group 67"/>
            <p:cNvGrpSpPr/>
            <p:nvPr/>
          </p:nvGrpSpPr>
          <p:grpSpPr>
            <a:xfrm>
              <a:off x="2672610" y="2628364"/>
              <a:ext cx="228393" cy="228393"/>
              <a:chOff x="0" y="0"/>
              <a:chExt cx="812800" cy="812800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9" name="TextBox 6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0" name="Group 70"/>
            <p:cNvGrpSpPr/>
            <p:nvPr/>
          </p:nvGrpSpPr>
          <p:grpSpPr>
            <a:xfrm>
              <a:off x="149081" y="2628364"/>
              <a:ext cx="228393" cy="228393"/>
              <a:chOff x="0" y="0"/>
              <a:chExt cx="812800" cy="812800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2" name="TextBox 7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73" name="TextBox 73"/>
            <p:cNvSpPr txBox="1"/>
            <p:nvPr/>
          </p:nvSpPr>
          <p:spPr>
            <a:xfrm>
              <a:off x="236745" y="1700206"/>
              <a:ext cx="2548429" cy="8110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75"/>
                </a:lnSpc>
              </a:pPr>
              <a:r>
                <a:rPr lang="en-US" sz="1768">
                  <a:solidFill>
                    <a:srgbClr val="000000"/>
                  </a:solidFill>
                  <a:latin typeface="Brick Sans"/>
                </a:rPr>
                <a:t>Conflict Resolution</a:t>
              </a:r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6210744" y="2956625"/>
            <a:ext cx="9072855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0"/>
              </a:lnSpc>
              <a:spcBef>
                <a:spcPct val="0"/>
              </a:spcBef>
            </a:pPr>
            <a:r>
              <a:rPr lang="en-US" sz="3200" spc="160">
                <a:solidFill>
                  <a:srgbClr val="000000"/>
                </a:solidFill>
                <a:latin typeface="Oilvare Base"/>
              </a:rPr>
              <a:t> Real-World Examples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3836914" y="5083788"/>
            <a:ext cx="119425" cy="11942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3078094" y="4097409"/>
            <a:ext cx="3658010" cy="1632349"/>
            <a:chOff x="0" y="0"/>
            <a:chExt cx="4877347" cy="2176465"/>
          </a:xfrm>
        </p:grpSpPr>
        <p:sp>
          <p:nvSpPr>
            <p:cNvPr id="79" name="AutoShape 79"/>
            <p:cNvSpPr/>
            <p:nvPr/>
          </p:nvSpPr>
          <p:spPr>
            <a:xfrm flipH="1">
              <a:off x="1074648" y="414733"/>
              <a:ext cx="1178142" cy="908503"/>
            </a:xfrm>
            <a:prstGeom prst="line">
              <a:avLst/>
            </a:prstGeom>
            <a:ln w="50800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2252790" y="414733"/>
              <a:ext cx="1059723" cy="927615"/>
            </a:xfrm>
            <a:prstGeom prst="line">
              <a:avLst/>
            </a:prstGeom>
            <a:ln w="50800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hu-HU"/>
            </a:p>
          </p:txBody>
        </p:sp>
        <p:grpSp>
          <p:nvGrpSpPr>
            <p:cNvPr id="81" name="Group 81"/>
            <p:cNvGrpSpPr/>
            <p:nvPr/>
          </p:nvGrpSpPr>
          <p:grpSpPr>
            <a:xfrm>
              <a:off x="0" y="1140608"/>
              <a:ext cx="4877347" cy="1035857"/>
              <a:chOff x="0" y="0"/>
              <a:chExt cx="963427" cy="204614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963427" cy="204614"/>
              </a:xfrm>
              <a:custGeom>
                <a:avLst/>
                <a:gdLst/>
                <a:ahLst/>
                <a:cxnLst/>
                <a:rect l="l" t="t" r="r" b="b"/>
                <a:pathLst>
                  <a:path w="963427" h="204614">
                    <a:moveTo>
                      <a:pt x="50794" y="0"/>
                    </a:moveTo>
                    <a:lnTo>
                      <a:pt x="912632" y="0"/>
                    </a:lnTo>
                    <a:cubicBezTo>
                      <a:pt x="940685" y="0"/>
                      <a:pt x="963427" y="22741"/>
                      <a:pt x="963427" y="50794"/>
                    </a:cubicBezTo>
                    <a:lnTo>
                      <a:pt x="963427" y="153819"/>
                    </a:lnTo>
                    <a:cubicBezTo>
                      <a:pt x="963427" y="181872"/>
                      <a:pt x="940685" y="204614"/>
                      <a:pt x="912632" y="204614"/>
                    </a:cubicBezTo>
                    <a:lnTo>
                      <a:pt x="50794" y="204614"/>
                    </a:lnTo>
                    <a:cubicBezTo>
                      <a:pt x="22741" y="204614"/>
                      <a:pt x="0" y="181872"/>
                      <a:pt x="0" y="153819"/>
                    </a:cubicBezTo>
                    <a:lnTo>
                      <a:pt x="0" y="50794"/>
                    </a:lnTo>
                    <a:cubicBezTo>
                      <a:pt x="0" y="22741"/>
                      <a:pt x="22741" y="0"/>
                      <a:pt x="50794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rnd">
                <a:solidFill>
                  <a:srgbClr val="000000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83" name="TextBox 83"/>
              <p:cNvSpPr txBox="1"/>
              <p:nvPr/>
            </p:nvSpPr>
            <p:spPr>
              <a:xfrm>
                <a:off x="0" y="-57150"/>
                <a:ext cx="963427" cy="26176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84" name="Group 84"/>
            <p:cNvGrpSpPr/>
            <p:nvPr/>
          </p:nvGrpSpPr>
          <p:grpSpPr>
            <a:xfrm>
              <a:off x="3292805" y="1315172"/>
              <a:ext cx="159233" cy="159233"/>
              <a:chOff x="0" y="0"/>
              <a:chExt cx="812800" cy="812800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86" name="TextBox 86"/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27786" tIns="27786" rIns="27786" bIns="27786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87" name="Freeform 87"/>
            <p:cNvSpPr/>
            <p:nvPr/>
          </p:nvSpPr>
          <p:spPr>
            <a:xfrm>
              <a:off x="1801560" y="0"/>
              <a:ext cx="902460" cy="902460"/>
            </a:xfrm>
            <a:custGeom>
              <a:avLst/>
              <a:gdLst/>
              <a:ahLst/>
              <a:cxnLst/>
              <a:rect l="l" t="t" r="r" b="b"/>
              <a:pathLst>
                <a:path w="902460" h="902460">
                  <a:moveTo>
                    <a:pt x="0" y="0"/>
                  </a:moveTo>
                  <a:lnTo>
                    <a:pt x="902460" y="0"/>
                  </a:lnTo>
                  <a:lnTo>
                    <a:pt x="902460" y="902460"/>
                  </a:lnTo>
                  <a:lnTo>
                    <a:pt x="0" y="9024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500190" y="1385263"/>
              <a:ext cx="3505200" cy="7080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00"/>
                </a:lnSpc>
              </a:pPr>
              <a:r>
                <a:rPr lang="en-US" sz="1500">
                  <a:solidFill>
                    <a:srgbClr val="000000"/>
                  </a:solidFill>
                  <a:latin typeface="Brick Sans"/>
                </a:rPr>
                <a:t>Clear goals and roles </a:t>
              </a:r>
            </a:p>
            <a:p>
              <a:pPr algn="ctr">
                <a:lnSpc>
                  <a:spcPts val="2100"/>
                </a:lnSpc>
              </a:pPr>
              <a:r>
                <a:rPr lang="en-US" sz="1500">
                  <a:solidFill>
                    <a:srgbClr val="000000"/>
                  </a:solidFill>
                  <a:latin typeface="Brick Sans"/>
                </a:rPr>
                <a:t>(Thompson, 2020)</a:t>
              </a:r>
            </a:p>
          </p:txBody>
        </p:sp>
      </p:grpSp>
      <p:sp>
        <p:nvSpPr>
          <p:cNvPr id="89" name="AutoShape 89"/>
          <p:cNvSpPr/>
          <p:nvPr/>
        </p:nvSpPr>
        <p:spPr>
          <a:xfrm flipH="1">
            <a:off x="3884079" y="6366882"/>
            <a:ext cx="883607" cy="6813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sp>
        <p:nvSpPr>
          <p:cNvPr id="90" name="AutoShape 90"/>
          <p:cNvSpPr/>
          <p:nvPr/>
        </p:nvSpPr>
        <p:spPr>
          <a:xfrm>
            <a:off x="4767686" y="6366882"/>
            <a:ext cx="794792" cy="69571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grpSp>
        <p:nvGrpSpPr>
          <p:cNvPr id="91" name="Group 91"/>
          <p:cNvGrpSpPr/>
          <p:nvPr/>
        </p:nvGrpSpPr>
        <p:grpSpPr>
          <a:xfrm>
            <a:off x="3078094" y="6911288"/>
            <a:ext cx="3658010" cy="776893"/>
            <a:chOff x="0" y="0"/>
            <a:chExt cx="963427" cy="204614"/>
          </a:xfrm>
        </p:grpSpPr>
        <p:sp>
          <p:nvSpPr>
            <p:cNvPr id="92" name="Freeform 92"/>
            <p:cNvSpPr/>
            <p:nvPr/>
          </p:nvSpPr>
          <p:spPr>
            <a:xfrm>
              <a:off x="0" y="0"/>
              <a:ext cx="963427" cy="204614"/>
            </a:xfrm>
            <a:custGeom>
              <a:avLst/>
              <a:gdLst/>
              <a:ahLst/>
              <a:cxnLst/>
              <a:rect l="l" t="t" r="r" b="b"/>
              <a:pathLst>
                <a:path w="963427" h="204614">
                  <a:moveTo>
                    <a:pt x="50794" y="0"/>
                  </a:moveTo>
                  <a:lnTo>
                    <a:pt x="912632" y="0"/>
                  </a:lnTo>
                  <a:cubicBezTo>
                    <a:pt x="940685" y="0"/>
                    <a:pt x="963427" y="22741"/>
                    <a:pt x="963427" y="50794"/>
                  </a:cubicBezTo>
                  <a:lnTo>
                    <a:pt x="963427" y="153819"/>
                  </a:lnTo>
                  <a:cubicBezTo>
                    <a:pt x="963427" y="181872"/>
                    <a:pt x="940685" y="204614"/>
                    <a:pt x="912632" y="204614"/>
                  </a:cubicBezTo>
                  <a:lnTo>
                    <a:pt x="50794" y="204614"/>
                  </a:lnTo>
                  <a:cubicBezTo>
                    <a:pt x="22741" y="204614"/>
                    <a:pt x="0" y="181872"/>
                    <a:pt x="0" y="153819"/>
                  </a:cubicBezTo>
                  <a:lnTo>
                    <a:pt x="0" y="50794"/>
                  </a:lnTo>
                  <a:cubicBezTo>
                    <a:pt x="0" y="22741"/>
                    <a:pt x="22741" y="0"/>
                    <a:pt x="50794" y="0"/>
                  </a:cubicBezTo>
                  <a:close/>
                </a:path>
              </a:pathLst>
            </a:custGeom>
            <a:solidFill>
              <a:srgbClr val="EDECED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3" name="TextBox 93"/>
            <p:cNvSpPr txBox="1"/>
            <p:nvPr/>
          </p:nvSpPr>
          <p:spPr>
            <a:xfrm>
              <a:off x="0" y="-57150"/>
              <a:ext cx="963427" cy="2617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5547697" y="7042210"/>
            <a:ext cx="119425" cy="119425"/>
            <a:chOff x="0" y="0"/>
            <a:chExt cx="812800" cy="812800"/>
          </a:xfrm>
        </p:grpSpPr>
        <p:sp>
          <p:nvSpPr>
            <p:cNvPr id="95" name="Freeform 9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6" name="TextBox 9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97" name="Freeform 97"/>
          <p:cNvSpPr/>
          <p:nvPr/>
        </p:nvSpPr>
        <p:spPr>
          <a:xfrm>
            <a:off x="4429264" y="6055831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4" y="0"/>
                </a:lnTo>
                <a:lnTo>
                  <a:pt x="676844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98" name="TextBox 98"/>
          <p:cNvSpPr txBox="1"/>
          <p:nvPr/>
        </p:nvSpPr>
        <p:spPr>
          <a:xfrm>
            <a:off x="3032839" y="7054298"/>
            <a:ext cx="3748519" cy="54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Brick Sans"/>
              </a:rPr>
              <a:t>Regular updates and feedback loops (White, 2019).</a:t>
            </a:r>
          </a:p>
        </p:txBody>
      </p:sp>
      <p:sp>
        <p:nvSpPr>
          <p:cNvPr id="99" name="AutoShape 99"/>
          <p:cNvSpPr/>
          <p:nvPr/>
        </p:nvSpPr>
        <p:spPr>
          <a:xfrm flipH="1">
            <a:off x="3884079" y="8491998"/>
            <a:ext cx="883607" cy="6813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sp>
        <p:nvSpPr>
          <p:cNvPr id="100" name="AutoShape 100"/>
          <p:cNvSpPr/>
          <p:nvPr/>
        </p:nvSpPr>
        <p:spPr>
          <a:xfrm>
            <a:off x="4767686" y="8491998"/>
            <a:ext cx="794792" cy="69571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grpSp>
        <p:nvGrpSpPr>
          <p:cNvPr id="101" name="Group 101"/>
          <p:cNvGrpSpPr/>
          <p:nvPr/>
        </p:nvGrpSpPr>
        <p:grpSpPr>
          <a:xfrm>
            <a:off x="3078094" y="9036404"/>
            <a:ext cx="3658010" cy="776893"/>
            <a:chOff x="0" y="0"/>
            <a:chExt cx="963427" cy="204614"/>
          </a:xfrm>
        </p:grpSpPr>
        <p:sp>
          <p:nvSpPr>
            <p:cNvPr id="102" name="Freeform 102"/>
            <p:cNvSpPr/>
            <p:nvPr/>
          </p:nvSpPr>
          <p:spPr>
            <a:xfrm>
              <a:off x="0" y="0"/>
              <a:ext cx="963427" cy="204614"/>
            </a:xfrm>
            <a:custGeom>
              <a:avLst/>
              <a:gdLst/>
              <a:ahLst/>
              <a:cxnLst/>
              <a:rect l="l" t="t" r="r" b="b"/>
              <a:pathLst>
                <a:path w="963427" h="204614">
                  <a:moveTo>
                    <a:pt x="50794" y="0"/>
                  </a:moveTo>
                  <a:lnTo>
                    <a:pt x="912632" y="0"/>
                  </a:lnTo>
                  <a:cubicBezTo>
                    <a:pt x="940685" y="0"/>
                    <a:pt x="963427" y="22741"/>
                    <a:pt x="963427" y="50794"/>
                  </a:cubicBezTo>
                  <a:lnTo>
                    <a:pt x="963427" y="153819"/>
                  </a:lnTo>
                  <a:cubicBezTo>
                    <a:pt x="963427" y="181872"/>
                    <a:pt x="940685" y="204614"/>
                    <a:pt x="912632" y="204614"/>
                  </a:cubicBezTo>
                  <a:lnTo>
                    <a:pt x="50794" y="204614"/>
                  </a:lnTo>
                  <a:cubicBezTo>
                    <a:pt x="22741" y="204614"/>
                    <a:pt x="0" y="181872"/>
                    <a:pt x="0" y="153819"/>
                  </a:cubicBezTo>
                  <a:lnTo>
                    <a:pt x="0" y="50794"/>
                  </a:lnTo>
                  <a:cubicBezTo>
                    <a:pt x="0" y="22741"/>
                    <a:pt x="22741" y="0"/>
                    <a:pt x="50794" y="0"/>
                  </a:cubicBezTo>
                  <a:close/>
                </a:path>
              </a:pathLst>
            </a:custGeom>
            <a:solidFill>
              <a:srgbClr val="EDECED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0" y="-57150"/>
              <a:ext cx="963427" cy="2617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5547697" y="9167327"/>
            <a:ext cx="119425" cy="119425"/>
            <a:chOff x="0" y="0"/>
            <a:chExt cx="812800" cy="812800"/>
          </a:xfrm>
        </p:grpSpPr>
        <p:sp>
          <p:nvSpPr>
            <p:cNvPr id="105" name="Freeform 10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06" name="TextBox 10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7" name="TextBox 107"/>
          <p:cNvSpPr txBox="1"/>
          <p:nvPr/>
        </p:nvSpPr>
        <p:spPr>
          <a:xfrm>
            <a:off x="3453236" y="9207989"/>
            <a:ext cx="3010064" cy="54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Brick Sans"/>
              </a:rPr>
              <a:t>Mediation and open dialogue (Green, 2021).</a:t>
            </a:r>
          </a:p>
        </p:txBody>
      </p:sp>
      <p:grpSp>
        <p:nvGrpSpPr>
          <p:cNvPr id="108" name="Group 108"/>
          <p:cNvGrpSpPr/>
          <p:nvPr/>
        </p:nvGrpSpPr>
        <p:grpSpPr>
          <a:xfrm>
            <a:off x="3855504" y="9167327"/>
            <a:ext cx="119425" cy="119425"/>
            <a:chOff x="0" y="0"/>
            <a:chExt cx="812800" cy="812800"/>
          </a:xfrm>
        </p:grpSpPr>
        <p:sp>
          <p:nvSpPr>
            <p:cNvPr id="109" name="Freeform 10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10" name="TextBox 1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111" name="Group 111"/>
          <p:cNvGrpSpPr/>
          <p:nvPr/>
        </p:nvGrpSpPr>
        <p:grpSpPr>
          <a:xfrm>
            <a:off x="3874554" y="6988546"/>
            <a:ext cx="119425" cy="119425"/>
            <a:chOff x="0" y="0"/>
            <a:chExt cx="812800" cy="812800"/>
          </a:xfrm>
        </p:grpSpPr>
        <p:sp>
          <p:nvSpPr>
            <p:cNvPr id="112" name="Freeform 1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13" name="TextBox 1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115" name="Freeform 115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16" name="TextBox 116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sp>
        <p:nvSpPr>
          <p:cNvPr id="117" name="Freeform 117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18" name="Group 118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119" name="Freeform 119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20" name="TextBox 120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21" name="Freeform 121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2" name="Freeform 122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3" name="Freeform 12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4" name="TextBox 124"/>
          <p:cNvSpPr txBox="1"/>
          <p:nvPr/>
        </p:nvSpPr>
        <p:spPr>
          <a:xfrm>
            <a:off x="8860022" y="6356"/>
            <a:ext cx="3733949" cy="2326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Examples of Impactful Communication</a:t>
            </a:r>
          </a:p>
        </p:txBody>
      </p:sp>
      <p:sp>
        <p:nvSpPr>
          <p:cNvPr id="125" name="Freeform 125"/>
          <p:cNvSpPr/>
          <p:nvPr/>
        </p:nvSpPr>
        <p:spPr>
          <a:xfrm>
            <a:off x="4429264" y="8180948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4" y="0"/>
                </a:lnTo>
                <a:lnTo>
                  <a:pt x="676844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26" name="Group 126"/>
          <p:cNvGrpSpPr/>
          <p:nvPr/>
        </p:nvGrpSpPr>
        <p:grpSpPr>
          <a:xfrm>
            <a:off x="228601" y="191993"/>
            <a:ext cx="7071698" cy="2062182"/>
            <a:chOff x="0" y="0"/>
            <a:chExt cx="9193777" cy="2638260"/>
          </a:xfrm>
        </p:grpSpPr>
        <p:sp>
          <p:nvSpPr>
            <p:cNvPr id="127" name="Freeform 127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>
                <a:extLs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28" name="TextBox 128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8230616" y="4259704"/>
            <a:ext cx="9775457" cy="5596449"/>
          </a:xfrm>
          <a:custGeom>
            <a:avLst/>
            <a:gdLst/>
            <a:ahLst/>
            <a:cxnLst/>
            <a:rect l="l" t="t" r="r" b="b"/>
            <a:pathLst>
              <a:path w="9775457" h="5596449">
                <a:moveTo>
                  <a:pt x="0" y="0"/>
                </a:moveTo>
                <a:lnTo>
                  <a:pt x="9775456" y="0"/>
                </a:lnTo>
                <a:lnTo>
                  <a:pt x="9775456" y="5596449"/>
                </a:lnTo>
                <a:lnTo>
                  <a:pt x="0" y="55964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5" name="Group 15"/>
          <p:cNvGrpSpPr/>
          <p:nvPr/>
        </p:nvGrpSpPr>
        <p:grpSpPr>
          <a:xfrm>
            <a:off x="5919155" y="2694059"/>
            <a:ext cx="9615683" cy="989316"/>
            <a:chOff x="0" y="0"/>
            <a:chExt cx="2532526" cy="260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0" name="Freeform 20"/>
          <p:cNvSpPr/>
          <p:nvPr/>
        </p:nvSpPr>
        <p:spPr>
          <a:xfrm>
            <a:off x="179314" y="3890772"/>
            <a:ext cx="7315200" cy="1252728"/>
          </a:xfrm>
          <a:custGeom>
            <a:avLst/>
            <a:gdLst/>
            <a:ahLst/>
            <a:cxnLst/>
            <a:rect l="l" t="t" r="r" b="b"/>
            <a:pathLst>
              <a:path w="7315200" h="1252728">
                <a:moveTo>
                  <a:pt x="0" y="0"/>
                </a:moveTo>
                <a:lnTo>
                  <a:pt x="7315200" y="0"/>
                </a:lnTo>
                <a:lnTo>
                  <a:pt x="7315200" y="1252728"/>
                </a:lnTo>
                <a:lnTo>
                  <a:pt x="0" y="125272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1" name="Freeform 21"/>
          <p:cNvSpPr/>
          <p:nvPr/>
        </p:nvSpPr>
        <p:spPr>
          <a:xfrm>
            <a:off x="1210198" y="4971557"/>
            <a:ext cx="5315443" cy="5315443"/>
          </a:xfrm>
          <a:custGeom>
            <a:avLst/>
            <a:gdLst/>
            <a:ahLst/>
            <a:cxnLst/>
            <a:rect l="l" t="t" r="r" b="b"/>
            <a:pathLst>
              <a:path w="5315443" h="5315443">
                <a:moveTo>
                  <a:pt x="0" y="0"/>
                </a:moveTo>
                <a:lnTo>
                  <a:pt x="5315443" y="0"/>
                </a:lnTo>
                <a:lnTo>
                  <a:pt x="5315443" y="5315443"/>
                </a:lnTo>
                <a:lnTo>
                  <a:pt x="0" y="53154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2" name="Group 22"/>
          <p:cNvGrpSpPr/>
          <p:nvPr/>
        </p:nvGrpSpPr>
        <p:grpSpPr>
          <a:xfrm>
            <a:off x="6491157" y="9080266"/>
            <a:ext cx="1266082" cy="1206734"/>
            <a:chOff x="0" y="0"/>
            <a:chExt cx="812800" cy="7747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774700"/>
            </a:xfrm>
            <a:custGeom>
              <a:avLst/>
              <a:gdLst/>
              <a:ahLst/>
              <a:cxnLst/>
              <a:rect l="l" t="t" r="r" b="b"/>
              <a:pathLst>
                <a:path w="812800" h="774700">
                  <a:moveTo>
                    <a:pt x="406400" y="0"/>
                  </a:moveTo>
                  <a:lnTo>
                    <a:pt x="502338" y="295909"/>
                  </a:lnTo>
                  <a:lnTo>
                    <a:pt x="812800" y="295909"/>
                  </a:lnTo>
                  <a:lnTo>
                    <a:pt x="561631" y="478791"/>
                  </a:lnTo>
                  <a:lnTo>
                    <a:pt x="657569" y="774700"/>
                  </a:lnTo>
                  <a:lnTo>
                    <a:pt x="406400" y="591819"/>
                  </a:lnTo>
                  <a:lnTo>
                    <a:pt x="155231" y="774700"/>
                  </a:lnTo>
                  <a:lnTo>
                    <a:pt x="251169" y="478791"/>
                  </a:lnTo>
                  <a:lnTo>
                    <a:pt x="0" y="295909"/>
                  </a:lnTo>
                  <a:lnTo>
                    <a:pt x="310462" y="295909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228600" y="247650"/>
              <a:ext cx="355600" cy="361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6210744" y="2956625"/>
            <a:ext cx="9072855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0"/>
              </a:lnSpc>
              <a:spcBef>
                <a:spcPct val="0"/>
              </a:spcBef>
            </a:pPr>
            <a:r>
              <a:rPr lang="en-US" sz="3200" spc="160">
                <a:solidFill>
                  <a:srgbClr val="000000"/>
                </a:solidFill>
                <a:latin typeface="Oilvare Base"/>
              </a:rPr>
              <a:t>Key Communication Skills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860022" y="6356"/>
            <a:ext cx="3733949" cy="2326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Essential Communication Skills</a:t>
            </a:r>
          </a:p>
        </p:txBody>
      </p:sp>
      <p:sp>
        <p:nvSpPr>
          <p:cNvPr id="27" name="Freeform 27"/>
          <p:cNvSpPr/>
          <p:nvPr/>
        </p:nvSpPr>
        <p:spPr>
          <a:xfrm>
            <a:off x="9501436" y="4730593"/>
            <a:ext cx="2041605" cy="1773644"/>
          </a:xfrm>
          <a:custGeom>
            <a:avLst/>
            <a:gdLst/>
            <a:ahLst/>
            <a:cxnLst/>
            <a:rect l="l" t="t" r="r" b="b"/>
            <a:pathLst>
              <a:path w="2041605" h="1773644">
                <a:moveTo>
                  <a:pt x="0" y="0"/>
                </a:moveTo>
                <a:lnTo>
                  <a:pt x="2041605" y="0"/>
                </a:lnTo>
                <a:lnTo>
                  <a:pt x="2041605" y="1773644"/>
                </a:lnTo>
                <a:lnTo>
                  <a:pt x="0" y="177364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8" name="Freeform 28"/>
          <p:cNvSpPr/>
          <p:nvPr/>
        </p:nvSpPr>
        <p:spPr>
          <a:xfrm flipH="1">
            <a:off x="10451426" y="4517136"/>
            <a:ext cx="370973" cy="422761"/>
          </a:xfrm>
          <a:custGeom>
            <a:avLst/>
            <a:gdLst/>
            <a:ahLst/>
            <a:cxnLst/>
            <a:rect l="l" t="t" r="r" b="b"/>
            <a:pathLst>
              <a:path w="370973" h="422761">
                <a:moveTo>
                  <a:pt x="370973" y="0"/>
                </a:moveTo>
                <a:lnTo>
                  <a:pt x="0" y="0"/>
                </a:lnTo>
                <a:lnTo>
                  <a:pt x="0" y="422761"/>
                </a:lnTo>
                <a:lnTo>
                  <a:pt x="370973" y="422761"/>
                </a:lnTo>
                <a:lnTo>
                  <a:pt x="370973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9" name="Group 29"/>
          <p:cNvGrpSpPr/>
          <p:nvPr/>
        </p:nvGrpSpPr>
        <p:grpSpPr>
          <a:xfrm>
            <a:off x="9520988" y="5397638"/>
            <a:ext cx="2002502" cy="1086405"/>
            <a:chOff x="0" y="0"/>
            <a:chExt cx="746279" cy="404874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746279" cy="404874"/>
            </a:xfrm>
            <a:custGeom>
              <a:avLst/>
              <a:gdLst/>
              <a:ahLst/>
              <a:cxnLst/>
              <a:rect l="l" t="t" r="r" b="b"/>
              <a:pathLst>
                <a:path w="746279" h="404874">
                  <a:moveTo>
                    <a:pt x="88921" y="0"/>
                  </a:moveTo>
                  <a:lnTo>
                    <a:pt x="657358" y="0"/>
                  </a:lnTo>
                  <a:cubicBezTo>
                    <a:pt x="680941" y="0"/>
                    <a:pt x="703558" y="9368"/>
                    <a:pt x="720234" y="26044"/>
                  </a:cubicBezTo>
                  <a:cubicBezTo>
                    <a:pt x="736910" y="42720"/>
                    <a:pt x="746279" y="65338"/>
                    <a:pt x="746279" y="88921"/>
                  </a:cubicBezTo>
                  <a:lnTo>
                    <a:pt x="746279" y="315953"/>
                  </a:lnTo>
                  <a:cubicBezTo>
                    <a:pt x="746279" y="339536"/>
                    <a:pt x="736910" y="362154"/>
                    <a:pt x="720234" y="378829"/>
                  </a:cubicBezTo>
                  <a:cubicBezTo>
                    <a:pt x="703558" y="395505"/>
                    <a:pt x="680941" y="404874"/>
                    <a:pt x="657358" y="404874"/>
                  </a:cubicBezTo>
                  <a:lnTo>
                    <a:pt x="88921" y="404874"/>
                  </a:lnTo>
                  <a:cubicBezTo>
                    <a:pt x="65338" y="404874"/>
                    <a:pt x="42720" y="395505"/>
                    <a:pt x="26044" y="378829"/>
                  </a:cubicBezTo>
                  <a:cubicBezTo>
                    <a:pt x="9368" y="362154"/>
                    <a:pt x="0" y="339536"/>
                    <a:pt x="0" y="315953"/>
                  </a:cubicBezTo>
                  <a:lnTo>
                    <a:pt x="0" y="88921"/>
                  </a:lnTo>
                  <a:cubicBezTo>
                    <a:pt x="0" y="65338"/>
                    <a:pt x="9368" y="42720"/>
                    <a:pt x="26044" y="26044"/>
                  </a:cubicBezTo>
                  <a:cubicBezTo>
                    <a:pt x="42720" y="9368"/>
                    <a:pt x="65338" y="0"/>
                    <a:pt x="88921" y="0"/>
                  </a:cubicBezTo>
                  <a:close/>
                </a:path>
              </a:pathLst>
            </a:custGeom>
            <a:solidFill>
              <a:srgbClr val="EDECED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19050"/>
              <a:ext cx="746279" cy="423924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9602155" y="5463112"/>
            <a:ext cx="154302" cy="154302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1307048" y="5463112"/>
            <a:ext cx="154302" cy="154302"/>
            <a:chOff x="0" y="0"/>
            <a:chExt cx="812800" cy="8128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1307048" y="6292856"/>
            <a:ext cx="154302" cy="154302"/>
            <a:chOff x="0" y="0"/>
            <a:chExt cx="812800" cy="812800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602155" y="6292856"/>
            <a:ext cx="154302" cy="154302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9605443" y="5777444"/>
            <a:ext cx="1833590" cy="230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9"/>
              </a:lnSpc>
            </a:pPr>
            <a:r>
              <a:rPr lang="en-US" sz="1342">
                <a:solidFill>
                  <a:srgbClr val="000000"/>
                </a:solidFill>
                <a:latin typeface="Brick Sans"/>
              </a:rPr>
              <a:t>Active Listening</a:t>
            </a:r>
          </a:p>
        </p:txBody>
      </p:sp>
      <p:sp>
        <p:nvSpPr>
          <p:cNvPr id="45" name="Freeform 45"/>
          <p:cNvSpPr/>
          <p:nvPr/>
        </p:nvSpPr>
        <p:spPr>
          <a:xfrm>
            <a:off x="11842600" y="4730593"/>
            <a:ext cx="2041605" cy="1773644"/>
          </a:xfrm>
          <a:custGeom>
            <a:avLst/>
            <a:gdLst/>
            <a:ahLst/>
            <a:cxnLst/>
            <a:rect l="l" t="t" r="r" b="b"/>
            <a:pathLst>
              <a:path w="2041605" h="1773644">
                <a:moveTo>
                  <a:pt x="0" y="0"/>
                </a:moveTo>
                <a:lnTo>
                  <a:pt x="2041605" y="0"/>
                </a:lnTo>
                <a:lnTo>
                  <a:pt x="2041605" y="1773644"/>
                </a:lnTo>
                <a:lnTo>
                  <a:pt x="0" y="177364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46" name="Freeform 46"/>
          <p:cNvSpPr/>
          <p:nvPr/>
        </p:nvSpPr>
        <p:spPr>
          <a:xfrm flipH="1">
            <a:off x="12792591" y="4517136"/>
            <a:ext cx="370973" cy="422761"/>
          </a:xfrm>
          <a:custGeom>
            <a:avLst/>
            <a:gdLst/>
            <a:ahLst/>
            <a:cxnLst/>
            <a:rect l="l" t="t" r="r" b="b"/>
            <a:pathLst>
              <a:path w="370973" h="422761">
                <a:moveTo>
                  <a:pt x="370973" y="0"/>
                </a:moveTo>
                <a:lnTo>
                  <a:pt x="0" y="0"/>
                </a:lnTo>
                <a:lnTo>
                  <a:pt x="0" y="422761"/>
                </a:lnTo>
                <a:lnTo>
                  <a:pt x="370973" y="422761"/>
                </a:lnTo>
                <a:lnTo>
                  <a:pt x="370973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47" name="Group 47"/>
          <p:cNvGrpSpPr/>
          <p:nvPr/>
        </p:nvGrpSpPr>
        <p:grpSpPr>
          <a:xfrm>
            <a:off x="11862152" y="5397638"/>
            <a:ext cx="2002502" cy="1086405"/>
            <a:chOff x="0" y="0"/>
            <a:chExt cx="746279" cy="404874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746279" cy="404874"/>
            </a:xfrm>
            <a:custGeom>
              <a:avLst/>
              <a:gdLst/>
              <a:ahLst/>
              <a:cxnLst/>
              <a:rect l="l" t="t" r="r" b="b"/>
              <a:pathLst>
                <a:path w="746279" h="404874">
                  <a:moveTo>
                    <a:pt x="88921" y="0"/>
                  </a:moveTo>
                  <a:lnTo>
                    <a:pt x="657358" y="0"/>
                  </a:lnTo>
                  <a:cubicBezTo>
                    <a:pt x="680941" y="0"/>
                    <a:pt x="703558" y="9368"/>
                    <a:pt x="720234" y="26044"/>
                  </a:cubicBezTo>
                  <a:cubicBezTo>
                    <a:pt x="736910" y="42720"/>
                    <a:pt x="746279" y="65338"/>
                    <a:pt x="746279" y="88921"/>
                  </a:cubicBezTo>
                  <a:lnTo>
                    <a:pt x="746279" y="315953"/>
                  </a:lnTo>
                  <a:cubicBezTo>
                    <a:pt x="746279" y="339536"/>
                    <a:pt x="736910" y="362154"/>
                    <a:pt x="720234" y="378829"/>
                  </a:cubicBezTo>
                  <a:cubicBezTo>
                    <a:pt x="703558" y="395505"/>
                    <a:pt x="680941" y="404874"/>
                    <a:pt x="657358" y="404874"/>
                  </a:cubicBezTo>
                  <a:lnTo>
                    <a:pt x="88921" y="404874"/>
                  </a:lnTo>
                  <a:cubicBezTo>
                    <a:pt x="65338" y="404874"/>
                    <a:pt x="42720" y="395505"/>
                    <a:pt x="26044" y="378829"/>
                  </a:cubicBezTo>
                  <a:cubicBezTo>
                    <a:pt x="9368" y="362154"/>
                    <a:pt x="0" y="339536"/>
                    <a:pt x="0" y="315953"/>
                  </a:cubicBezTo>
                  <a:lnTo>
                    <a:pt x="0" y="88921"/>
                  </a:lnTo>
                  <a:cubicBezTo>
                    <a:pt x="0" y="65338"/>
                    <a:pt x="9368" y="42720"/>
                    <a:pt x="26044" y="26044"/>
                  </a:cubicBezTo>
                  <a:cubicBezTo>
                    <a:pt x="42720" y="9368"/>
                    <a:pt x="65338" y="0"/>
                    <a:pt x="88921" y="0"/>
                  </a:cubicBezTo>
                  <a:close/>
                </a:path>
              </a:pathLst>
            </a:custGeom>
            <a:solidFill>
              <a:srgbClr val="EDECED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19050"/>
              <a:ext cx="746279" cy="423924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1943319" y="5463112"/>
            <a:ext cx="154302" cy="154302"/>
            <a:chOff x="0" y="0"/>
            <a:chExt cx="812800" cy="812800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3648213" y="5463112"/>
            <a:ext cx="154302" cy="154302"/>
            <a:chOff x="0" y="0"/>
            <a:chExt cx="812800" cy="81280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13648213" y="6292856"/>
            <a:ext cx="154302" cy="154302"/>
            <a:chOff x="0" y="0"/>
            <a:chExt cx="812800" cy="812800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11943319" y="6292856"/>
            <a:ext cx="154302" cy="154302"/>
            <a:chOff x="0" y="0"/>
            <a:chExt cx="812800" cy="812800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62" name="TextBox 62"/>
          <p:cNvSpPr txBox="1"/>
          <p:nvPr/>
        </p:nvSpPr>
        <p:spPr>
          <a:xfrm>
            <a:off x="11946608" y="5758394"/>
            <a:ext cx="1833590" cy="258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9"/>
              </a:lnSpc>
            </a:pPr>
            <a:r>
              <a:rPr lang="en-US" sz="1442">
                <a:solidFill>
                  <a:srgbClr val="000000"/>
                </a:solidFill>
                <a:latin typeface="Brick Sans"/>
              </a:rPr>
              <a:t>Clarity</a:t>
            </a:r>
          </a:p>
        </p:txBody>
      </p:sp>
      <p:grpSp>
        <p:nvGrpSpPr>
          <p:cNvPr id="63" name="Group 63"/>
          <p:cNvGrpSpPr/>
          <p:nvPr/>
        </p:nvGrpSpPr>
        <p:grpSpPr>
          <a:xfrm>
            <a:off x="14262796" y="4493001"/>
            <a:ext cx="2041605" cy="1987101"/>
            <a:chOff x="0" y="0"/>
            <a:chExt cx="2722140" cy="2649468"/>
          </a:xfrm>
        </p:grpSpPr>
        <p:sp>
          <p:nvSpPr>
            <p:cNvPr id="64" name="Freeform 64"/>
            <p:cNvSpPr/>
            <p:nvPr/>
          </p:nvSpPr>
          <p:spPr>
            <a:xfrm>
              <a:off x="0" y="284609"/>
              <a:ext cx="2722140" cy="2364859"/>
            </a:xfrm>
            <a:custGeom>
              <a:avLst/>
              <a:gdLst/>
              <a:ahLst/>
              <a:cxnLst/>
              <a:rect l="l" t="t" r="r" b="b"/>
              <a:pathLst>
                <a:path w="2722140" h="2364859">
                  <a:moveTo>
                    <a:pt x="0" y="0"/>
                  </a:moveTo>
                  <a:lnTo>
                    <a:pt x="2722140" y="0"/>
                  </a:lnTo>
                  <a:lnTo>
                    <a:pt x="2722140" y="2364859"/>
                  </a:lnTo>
                  <a:lnTo>
                    <a:pt x="0" y="23648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65" name="Freeform 65"/>
            <p:cNvSpPr/>
            <p:nvPr/>
          </p:nvSpPr>
          <p:spPr>
            <a:xfrm flipH="1">
              <a:off x="1266654" y="0"/>
              <a:ext cx="494631" cy="563682"/>
            </a:xfrm>
            <a:custGeom>
              <a:avLst/>
              <a:gdLst/>
              <a:ahLst/>
              <a:cxnLst/>
              <a:rect l="l" t="t" r="r" b="b"/>
              <a:pathLst>
                <a:path w="494631" h="563682">
                  <a:moveTo>
                    <a:pt x="494631" y="0"/>
                  </a:moveTo>
                  <a:lnTo>
                    <a:pt x="0" y="0"/>
                  </a:lnTo>
                  <a:lnTo>
                    <a:pt x="0" y="563682"/>
                  </a:lnTo>
                  <a:lnTo>
                    <a:pt x="494631" y="563682"/>
                  </a:lnTo>
                  <a:lnTo>
                    <a:pt x="494631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66" name="Group 66"/>
            <p:cNvGrpSpPr/>
            <p:nvPr/>
          </p:nvGrpSpPr>
          <p:grpSpPr>
            <a:xfrm>
              <a:off x="26069" y="1174003"/>
              <a:ext cx="2670002" cy="1448539"/>
              <a:chOff x="0" y="0"/>
              <a:chExt cx="746279" cy="404874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8" name="TextBox 68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9" name="Group 69"/>
            <p:cNvGrpSpPr/>
            <p:nvPr/>
          </p:nvGrpSpPr>
          <p:grpSpPr>
            <a:xfrm>
              <a:off x="134292" y="1261302"/>
              <a:ext cx="205737" cy="205737"/>
              <a:chOff x="0" y="0"/>
              <a:chExt cx="812800" cy="812800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1" name="TextBox 7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2" name="Group 72"/>
            <p:cNvGrpSpPr/>
            <p:nvPr/>
          </p:nvGrpSpPr>
          <p:grpSpPr>
            <a:xfrm>
              <a:off x="2407483" y="1261302"/>
              <a:ext cx="205737" cy="205737"/>
              <a:chOff x="0" y="0"/>
              <a:chExt cx="812800" cy="812800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4" name="TextBox 7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5" name="Group 75"/>
            <p:cNvGrpSpPr/>
            <p:nvPr/>
          </p:nvGrpSpPr>
          <p:grpSpPr>
            <a:xfrm>
              <a:off x="2407483" y="2367627"/>
              <a:ext cx="205737" cy="205737"/>
              <a:chOff x="0" y="0"/>
              <a:chExt cx="812800" cy="812800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7" name="TextBox 7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8" name="Group 78"/>
            <p:cNvGrpSpPr/>
            <p:nvPr/>
          </p:nvGrpSpPr>
          <p:grpSpPr>
            <a:xfrm>
              <a:off x="134292" y="2367627"/>
              <a:ext cx="205737" cy="205737"/>
              <a:chOff x="0" y="0"/>
              <a:chExt cx="812800" cy="812800"/>
            </a:xfrm>
          </p:grpSpPr>
          <p:sp>
            <p:nvSpPr>
              <p:cNvPr id="79" name="Freeform 7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80" name="TextBox 8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81" name="TextBox 81"/>
            <p:cNvSpPr txBox="1"/>
            <p:nvPr/>
          </p:nvSpPr>
          <p:spPr>
            <a:xfrm>
              <a:off x="138677" y="1511816"/>
              <a:ext cx="2444787" cy="6113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79"/>
                </a:lnSpc>
              </a:pPr>
              <a:r>
                <a:rPr lang="en-US" sz="1342">
                  <a:solidFill>
                    <a:srgbClr val="000000"/>
                  </a:solidFill>
                  <a:latin typeface="Brick Sans"/>
                </a:rPr>
                <a:t>Nonverbal </a:t>
              </a:r>
            </a:p>
            <a:p>
              <a:pPr algn="ctr">
                <a:lnSpc>
                  <a:spcPts val="1879"/>
                </a:lnSpc>
              </a:pPr>
              <a:r>
                <a:rPr lang="en-US" sz="1342">
                  <a:solidFill>
                    <a:srgbClr val="000000"/>
                  </a:solidFill>
                  <a:latin typeface="Brick Sans"/>
                </a:rPr>
                <a:t>Cues</a:t>
              </a:r>
            </a:p>
          </p:txBody>
        </p:sp>
      </p:grpSp>
      <p:sp>
        <p:nvSpPr>
          <p:cNvPr id="82" name="Freeform 82"/>
          <p:cNvSpPr/>
          <p:nvPr/>
        </p:nvSpPr>
        <p:spPr>
          <a:xfrm>
            <a:off x="10367785" y="6849185"/>
            <a:ext cx="2041605" cy="1773644"/>
          </a:xfrm>
          <a:custGeom>
            <a:avLst/>
            <a:gdLst/>
            <a:ahLst/>
            <a:cxnLst/>
            <a:rect l="l" t="t" r="r" b="b"/>
            <a:pathLst>
              <a:path w="2041605" h="1773644">
                <a:moveTo>
                  <a:pt x="0" y="0"/>
                </a:moveTo>
                <a:lnTo>
                  <a:pt x="2041605" y="0"/>
                </a:lnTo>
                <a:lnTo>
                  <a:pt x="2041605" y="1773644"/>
                </a:lnTo>
                <a:lnTo>
                  <a:pt x="0" y="177364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3" name="Freeform 83"/>
          <p:cNvSpPr/>
          <p:nvPr/>
        </p:nvSpPr>
        <p:spPr>
          <a:xfrm flipH="1">
            <a:off x="11317776" y="6635728"/>
            <a:ext cx="370973" cy="422761"/>
          </a:xfrm>
          <a:custGeom>
            <a:avLst/>
            <a:gdLst/>
            <a:ahLst/>
            <a:cxnLst/>
            <a:rect l="l" t="t" r="r" b="b"/>
            <a:pathLst>
              <a:path w="370973" h="422761">
                <a:moveTo>
                  <a:pt x="370973" y="0"/>
                </a:moveTo>
                <a:lnTo>
                  <a:pt x="0" y="0"/>
                </a:lnTo>
                <a:lnTo>
                  <a:pt x="0" y="422761"/>
                </a:lnTo>
                <a:lnTo>
                  <a:pt x="370973" y="422761"/>
                </a:lnTo>
                <a:lnTo>
                  <a:pt x="370973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84" name="Group 84"/>
          <p:cNvGrpSpPr/>
          <p:nvPr/>
        </p:nvGrpSpPr>
        <p:grpSpPr>
          <a:xfrm>
            <a:off x="10387337" y="7516230"/>
            <a:ext cx="2002502" cy="1086405"/>
            <a:chOff x="0" y="0"/>
            <a:chExt cx="746279" cy="404874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746279" cy="404874"/>
            </a:xfrm>
            <a:custGeom>
              <a:avLst/>
              <a:gdLst/>
              <a:ahLst/>
              <a:cxnLst/>
              <a:rect l="l" t="t" r="r" b="b"/>
              <a:pathLst>
                <a:path w="746279" h="404874">
                  <a:moveTo>
                    <a:pt x="88921" y="0"/>
                  </a:moveTo>
                  <a:lnTo>
                    <a:pt x="657358" y="0"/>
                  </a:lnTo>
                  <a:cubicBezTo>
                    <a:pt x="680941" y="0"/>
                    <a:pt x="703558" y="9368"/>
                    <a:pt x="720234" y="26044"/>
                  </a:cubicBezTo>
                  <a:cubicBezTo>
                    <a:pt x="736910" y="42720"/>
                    <a:pt x="746279" y="65338"/>
                    <a:pt x="746279" y="88921"/>
                  </a:cubicBezTo>
                  <a:lnTo>
                    <a:pt x="746279" y="315953"/>
                  </a:lnTo>
                  <a:cubicBezTo>
                    <a:pt x="746279" y="339536"/>
                    <a:pt x="736910" y="362154"/>
                    <a:pt x="720234" y="378829"/>
                  </a:cubicBezTo>
                  <a:cubicBezTo>
                    <a:pt x="703558" y="395505"/>
                    <a:pt x="680941" y="404874"/>
                    <a:pt x="657358" y="404874"/>
                  </a:cubicBezTo>
                  <a:lnTo>
                    <a:pt x="88921" y="404874"/>
                  </a:lnTo>
                  <a:cubicBezTo>
                    <a:pt x="65338" y="404874"/>
                    <a:pt x="42720" y="395505"/>
                    <a:pt x="26044" y="378829"/>
                  </a:cubicBezTo>
                  <a:cubicBezTo>
                    <a:pt x="9368" y="362154"/>
                    <a:pt x="0" y="339536"/>
                    <a:pt x="0" y="315953"/>
                  </a:cubicBezTo>
                  <a:lnTo>
                    <a:pt x="0" y="88921"/>
                  </a:lnTo>
                  <a:cubicBezTo>
                    <a:pt x="0" y="65338"/>
                    <a:pt x="9368" y="42720"/>
                    <a:pt x="26044" y="26044"/>
                  </a:cubicBezTo>
                  <a:cubicBezTo>
                    <a:pt x="42720" y="9368"/>
                    <a:pt x="65338" y="0"/>
                    <a:pt x="88921" y="0"/>
                  </a:cubicBezTo>
                  <a:close/>
                </a:path>
              </a:pathLst>
            </a:custGeom>
            <a:solidFill>
              <a:srgbClr val="EDECED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19050"/>
              <a:ext cx="746279" cy="423924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0468504" y="7581704"/>
            <a:ext cx="154302" cy="154302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12173398" y="7581704"/>
            <a:ext cx="154302" cy="154302"/>
            <a:chOff x="0" y="0"/>
            <a:chExt cx="812800" cy="812800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2" name="TextBox 9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12173398" y="8411448"/>
            <a:ext cx="154302" cy="154302"/>
            <a:chOff x="0" y="0"/>
            <a:chExt cx="812800" cy="812800"/>
          </a:xfrm>
        </p:grpSpPr>
        <p:sp>
          <p:nvSpPr>
            <p:cNvPr id="94" name="Freeform 9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5" name="TextBox 9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10468504" y="8411448"/>
            <a:ext cx="154302" cy="154302"/>
            <a:chOff x="0" y="0"/>
            <a:chExt cx="812800" cy="812800"/>
          </a:xfrm>
        </p:grpSpPr>
        <p:sp>
          <p:nvSpPr>
            <p:cNvPr id="97" name="Freeform 9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8" name="TextBox 9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99" name="TextBox 99"/>
          <p:cNvSpPr txBox="1"/>
          <p:nvPr/>
        </p:nvSpPr>
        <p:spPr>
          <a:xfrm>
            <a:off x="10471792" y="7907457"/>
            <a:ext cx="1833590" cy="230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9"/>
              </a:lnSpc>
            </a:pPr>
            <a:r>
              <a:rPr lang="en-US" sz="1342">
                <a:solidFill>
                  <a:srgbClr val="000000"/>
                </a:solidFill>
                <a:latin typeface="Brick Sans"/>
              </a:rPr>
              <a:t>Empathy</a:t>
            </a:r>
          </a:p>
        </p:txBody>
      </p:sp>
      <p:sp>
        <p:nvSpPr>
          <p:cNvPr id="100" name="Freeform 100"/>
          <p:cNvSpPr/>
          <p:nvPr/>
        </p:nvSpPr>
        <p:spPr>
          <a:xfrm>
            <a:off x="13493233" y="6849185"/>
            <a:ext cx="2041605" cy="1773644"/>
          </a:xfrm>
          <a:custGeom>
            <a:avLst/>
            <a:gdLst/>
            <a:ahLst/>
            <a:cxnLst/>
            <a:rect l="l" t="t" r="r" b="b"/>
            <a:pathLst>
              <a:path w="2041605" h="1773644">
                <a:moveTo>
                  <a:pt x="0" y="0"/>
                </a:moveTo>
                <a:lnTo>
                  <a:pt x="2041605" y="0"/>
                </a:lnTo>
                <a:lnTo>
                  <a:pt x="2041605" y="1773644"/>
                </a:lnTo>
                <a:lnTo>
                  <a:pt x="0" y="177364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01" name="Freeform 101"/>
          <p:cNvSpPr/>
          <p:nvPr/>
        </p:nvSpPr>
        <p:spPr>
          <a:xfrm flipH="1">
            <a:off x="14443224" y="6635728"/>
            <a:ext cx="370973" cy="422761"/>
          </a:xfrm>
          <a:custGeom>
            <a:avLst/>
            <a:gdLst/>
            <a:ahLst/>
            <a:cxnLst/>
            <a:rect l="l" t="t" r="r" b="b"/>
            <a:pathLst>
              <a:path w="370973" h="422761">
                <a:moveTo>
                  <a:pt x="370973" y="0"/>
                </a:moveTo>
                <a:lnTo>
                  <a:pt x="0" y="0"/>
                </a:lnTo>
                <a:lnTo>
                  <a:pt x="0" y="422761"/>
                </a:lnTo>
                <a:lnTo>
                  <a:pt x="370973" y="422761"/>
                </a:lnTo>
                <a:lnTo>
                  <a:pt x="370973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02" name="Group 102"/>
          <p:cNvGrpSpPr/>
          <p:nvPr/>
        </p:nvGrpSpPr>
        <p:grpSpPr>
          <a:xfrm>
            <a:off x="13512785" y="7516230"/>
            <a:ext cx="2002502" cy="1086405"/>
            <a:chOff x="0" y="0"/>
            <a:chExt cx="746279" cy="404874"/>
          </a:xfrm>
        </p:grpSpPr>
        <p:sp>
          <p:nvSpPr>
            <p:cNvPr id="103" name="Freeform 103"/>
            <p:cNvSpPr/>
            <p:nvPr/>
          </p:nvSpPr>
          <p:spPr>
            <a:xfrm>
              <a:off x="0" y="0"/>
              <a:ext cx="746279" cy="404874"/>
            </a:xfrm>
            <a:custGeom>
              <a:avLst/>
              <a:gdLst/>
              <a:ahLst/>
              <a:cxnLst/>
              <a:rect l="l" t="t" r="r" b="b"/>
              <a:pathLst>
                <a:path w="746279" h="404874">
                  <a:moveTo>
                    <a:pt x="88921" y="0"/>
                  </a:moveTo>
                  <a:lnTo>
                    <a:pt x="657358" y="0"/>
                  </a:lnTo>
                  <a:cubicBezTo>
                    <a:pt x="680941" y="0"/>
                    <a:pt x="703558" y="9368"/>
                    <a:pt x="720234" y="26044"/>
                  </a:cubicBezTo>
                  <a:cubicBezTo>
                    <a:pt x="736910" y="42720"/>
                    <a:pt x="746279" y="65338"/>
                    <a:pt x="746279" y="88921"/>
                  </a:cubicBezTo>
                  <a:lnTo>
                    <a:pt x="746279" y="315953"/>
                  </a:lnTo>
                  <a:cubicBezTo>
                    <a:pt x="746279" y="339536"/>
                    <a:pt x="736910" y="362154"/>
                    <a:pt x="720234" y="378829"/>
                  </a:cubicBezTo>
                  <a:cubicBezTo>
                    <a:pt x="703558" y="395505"/>
                    <a:pt x="680941" y="404874"/>
                    <a:pt x="657358" y="404874"/>
                  </a:cubicBezTo>
                  <a:lnTo>
                    <a:pt x="88921" y="404874"/>
                  </a:lnTo>
                  <a:cubicBezTo>
                    <a:pt x="65338" y="404874"/>
                    <a:pt x="42720" y="395505"/>
                    <a:pt x="26044" y="378829"/>
                  </a:cubicBezTo>
                  <a:cubicBezTo>
                    <a:pt x="9368" y="362154"/>
                    <a:pt x="0" y="339536"/>
                    <a:pt x="0" y="315953"/>
                  </a:cubicBezTo>
                  <a:lnTo>
                    <a:pt x="0" y="88921"/>
                  </a:lnTo>
                  <a:cubicBezTo>
                    <a:pt x="0" y="65338"/>
                    <a:pt x="9368" y="42720"/>
                    <a:pt x="26044" y="26044"/>
                  </a:cubicBezTo>
                  <a:cubicBezTo>
                    <a:pt x="42720" y="9368"/>
                    <a:pt x="65338" y="0"/>
                    <a:pt x="88921" y="0"/>
                  </a:cubicBezTo>
                  <a:close/>
                </a:path>
              </a:pathLst>
            </a:custGeom>
            <a:solidFill>
              <a:srgbClr val="EDECED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04" name="TextBox 104"/>
            <p:cNvSpPr txBox="1"/>
            <p:nvPr/>
          </p:nvSpPr>
          <p:spPr>
            <a:xfrm>
              <a:off x="0" y="-19050"/>
              <a:ext cx="746279" cy="423924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105" name="Group 105"/>
          <p:cNvGrpSpPr/>
          <p:nvPr/>
        </p:nvGrpSpPr>
        <p:grpSpPr>
          <a:xfrm>
            <a:off x="13593952" y="7581704"/>
            <a:ext cx="154302" cy="154302"/>
            <a:chOff x="0" y="0"/>
            <a:chExt cx="812800" cy="812800"/>
          </a:xfrm>
        </p:grpSpPr>
        <p:sp>
          <p:nvSpPr>
            <p:cNvPr id="106" name="Freeform 10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07" name="TextBox 10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108" name="Group 108"/>
          <p:cNvGrpSpPr/>
          <p:nvPr/>
        </p:nvGrpSpPr>
        <p:grpSpPr>
          <a:xfrm>
            <a:off x="15298846" y="7581704"/>
            <a:ext cx="154302" cy="154302"/>
            <a:chOff x="0" y="0"/>
            <a:chExt cx="812800" cy="812800"/>
          </a:xfrm>
        </p:grpSpPr>
        <p:sp>
          <p:nvSpPr>
            <p:cNvPr id="109" name="Freeform 10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10" name="TextBox 11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111" name="Group 111"/>
          <p:cNvGrpSpPr/>
          <p:nvPr/>
        </p:nvGrpSpPr>
        <p:grpSpPr>
          <a:xfrm>
            <a:off x="15298846" y="8411448"/>
            <a:ext cx="154302" cy="154302"/>
            <a:chOff x="0" y="0"/>
            <a:chExt cx="812800" cy="812800"/>
          </a:xfrm>
        </p:grpSpPr>
        <p:sp>
          <p:nvSpPr>
            <p:cNvPr id="112" name="Freeform 1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13" name="TextBox 11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13593952" y="8411448"/>
            <a:ext cx="154302" cy="154302"/>
            <a:chOff x="0" y="0"/>
            <a:chExt cx="812800" cy="812800"/>
          </a:xfrm>
        </p:grpSpPr>
        <p:sp>
          <p:nvSpPr>
            <p:cNvPr id="115" name="Freeform 1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16" name="TextBox 11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35901" tIns="35901" rIns="35901" bIns="35901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17" name="TextBox 117"/>
          <p:cNvSpPr txBox="1"/>
          <p:nvPr/>
        </p:nvSpPr>
        <p:spPr>
          <a:xfrm>
            <a:off x="13597241" y="7878882"/>
            <a:ext cx="1833590" cy="230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9"/>
              </a:lnSpc>
            </a:pPr>
            <a:r>
              <a:rPr lang="en-US" sz="1342">
                <a:solidFill>
                  <a:srgbClr val="000000"/>
                </a:solidFill>
                <a:latin typeface="Brick Sans"/>
              </a:rPr>
              <a:t>Adaptability</a:t>
            </a:r>
          </a:p>
        </p:txBody>
      </p:sp>
      <p:grpSp>
        <p:nvGrpSpPr>
          <p:cNvPr id="118" name="Group 118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119" name="Freeform 119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20" name="TextBox 120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121" name="Group 121"/>
          <p:cNvGrpSpPr/>
          <p:nvPr/>
        </p:nvGrpSpPr>
        <p:grpSpPr>
          <a:xfrm>
            <a:off x="304801" y="191993"/>
            <a:ext cx="6995498" cy="2141004"/>
            <a:chOff x="0" y="0"/>
            <a:chExt cx="9193777" cy="2638260"/>
          </a:xfrm>
        </p:grpSpPr>
        <p:sp>
          <p:nvSpPr>
            <p:cNvPr id="122" name="Freeform 122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23" name="TextBox 123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432789" y="4045326"/>
            <a:ext cx="10294207" cy="5893434"/>
          </a:xfrm>
          <a:custGeom>
            <a:avLst/>
            <a:gdLst/>
            <a:ahLst/>
            <a:cxnLst/>
            <a:rect l="l" t="t" r="r" b="b"/>
            <a:pathLst>
              <a:path w="10294207" h="5893434">
                <a:moveTo>
                  <a:pt x="0" y="0"/>
                </a:moveTo>
                <a:lnTo>
                  <a:pt x="10294207" y="0"/>
                </a:lnTo>
                <a:lnTo>
                  <a:pt x="10294207" y="5893433"/>
                </a:lnTo>
                <a:lnTo>
                  <a:pt x="0" y="58934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5" name="Group 15"/>
          <p:cNvGrpSpPr/>
          <p:nvPr/>
        </p:nvGrpSpPr>
        <p:grpSpPr>
          <a:xfrm>
            <a:off x="5919155" y="2694059"/>
            <a:ext cx="9615683" cy="989316"/>
            <a:chOff x="0" y="0"/>
            <a:chExt cx="2532526" cy="260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0" name="Group 20"/>
          <p:cNvGrpSpPr/>
          <p:nvPr/>
        </p:nvGrpSpPr>
        <p:grpSpPr>
          <a:xfrm>
            <a:off x="1771048" y="4316419"/>
            <a:ext cx="2749013" cy="2675623"/>
            <a:chOff x="0" y="0"/>
            <a:chExt cx="3665350" cy="3567498"/>
          </a:xfrm>
        </p:grpSpPr>
        <p:sp>
          <p:nvSpPr>
            <p:cNvPr id="21" name="Freeform 21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2" name="Freeform 22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38" name="TextBox 38"/>
            <p:cNvSpPr txBox="1"/>
            <p:nvPr/>
          </p:nvSpPr>
          <p:spPr>
            <a:xfrm>
              <a:off x="186727" y="2266343"/>
              <a:ext cx="3291895" cy="4093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Team Meetings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313358" y="4291003"/>
            <a:ext cx="2749013" cy="2675623"/>
            <a:chOff x="0" y="0"/>
            <a:chExt cx="3665350" cy="3567498"/>
          </a:xfrm>
        </p:grpSpPr>
        <p:sp>
          <p:nvSpPr>
            <p:cNvPr id="40" name="Freeform 40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41" name="Freeform 41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8" name="Group 48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57" name="TextBox 57"/>
            <p:cNvSpPr txBox="1"/>
            <p:nvPr/>
          </p:nvSpPr>
          <p:spPr>
            <a:xfrm>
              <a:off x="186727" y="2266343"/>
              <a:ext cx="3291895" cy="8323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Email Communication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3936917" y="6255901"/>
            <a:ext cx="2749013" cy="2675623"/>
            <a:chOff x="0" y="0"/>
            <a:chExt cx="3665350" cy="3567498"/>
          </a:xfrm>
        </p:grpSpPr>
        <p:sp>
          <p:nvSpPr>
            <p:cNvPr id="59" name="Freeform 59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60" name="Freeform 60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61" name="Group 61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3" name="TextBox 63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4" name="Group 64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65" name="Freeform 6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6" name="TextBox 6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7" name="Group 67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9" name="TextBox 6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0" name="Group 70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2" name="TextBox 7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3" name="Group 73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5" name="TextBox 75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76" name="TextBox 76"/>
            <p:cNvSpPr txBox="1"/>
            <p:nvPr/>
          </p:nvSpPr>
          <p:spPr>
            <a:xfrm>
              <a:off x="186727" y="2266343"/>
              <a:ext cx="3291895" cy="8323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Performance Reviews</a:t>
              </a:r>
            </a:p>
          </p:txBody>
        </p:sp>
      </p:grpSp>
      <p:sp>
        <p:nvSpPr>
          <p:cNvPr id="77" name="Freeform 77"/>
          <p:cNvSpPr/>
          <p:nvPr/>
        </p:nvSpPr>
        <p:spPr>
          <a:xfrm>
            <a:off x="15194268" y="4757375"/>
            <a:ext cx="3093732" cy="2997053"/>
          </a:xfrm>
          <a:custGeom>
            <a:avLst/>
            <a:gdLst/>
            <a:ahLst/>
            <a:cxnLst/>
            <a:rect l="l" t="t" r="r" b="b"/>
            <a:pathLst>
              <a:path w="3093732" h="2997053">
                <a:moveTo>
                  <a:pt x="0" y="0"/>
                </a:moveTo>
                <a:lnTo>
                  <a:pt x="3093732" y="0"/>
                </a:lnTo>
                <a:lnTo>
                  <a:pt x="3093732" y="2997052"/>
                </a:lnTo>
                <a:lnTo>
                  <a:pt x="0" y="299705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8" name="Freeform 78"/>
          <p:cNvSpPr/>
          <p:nvPr/>
        </p:nvSpPr>
        <p:spPr>
          <a:xfrm>
            <a:off x="11107960" y="6887098"/>
            <a:ext cx="3705344" cy="3237545"/>
          </a:xfrm>
          <a:custGeom>
            <a:avLst/>
            <a:gdLst/>
            <a:ahLst/>
            <a:cxnLst/>
            <a:rect l="l" t="t" r="r" b="b"/>
            <a:pathLst>
              <a:path w="3705344" h="3237545">
                <a:moveTo>
                  <a:pt x="0" y="0"/>
                </a:moveTo>
                <a:lnTo>
                  <a:pt x="3705345" y="0"/>
                </a:lnTo>
                <a:lnTo>
                  <a:pt x="3705345" y="3237545"/>
                </a:lnTo>
                <a:lnTo>
                  <a:pt x="0" y="323754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9" name="Group 79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sp>
        <p:nvSpPr>
          <p:cNvPr id="82" name="Freeform 82"/>
          <p:cNvSpPr/>
          <p:nvPr/>
        </p:nvSpPr>
        <p:spPr>
          <a:xfrm>
            <a:off x="11107960" y="4189466"/>
            <a:ext cx="3031304" cy="2345471"/>
          </a:xfrm>
          <a:custGeom>
            <a:avLst/>
            <a:gdLst/>
            <a:ahLst/>
            <a:cxnLst/>
            <a:rect l="l" t="t" r="r" b="b"/>
            <a:pathLst>
              <a:path w="3031304" h="2345471">
                <a:moveTo>
                  <a:pt x="0" y="0"/>
                </a:moveTo>
                <a:lnTo>
                  <a:pt x="3031304" y="0"/>
                </a:lnTo>
                <a:lnTo>
                  <a:pt x="3031304" y="2345472"/>
                </a:lnTo>
                <a:lnTo>
                  <a:pt x="0" y="234547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3" name="TextBox 83"/>
          <p:cNvSpPr txBox="1"/>
          <p:nvPr/>
        </p:nvSpPr>
        <p:spPr>
          <a:xfrm>
            <a:off x="6210744" y="2956625"/>
            <a:ext cx="9072855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0"/>
              </a:lnSpc>
              <a:spcBef>
                <a:spcPct val="0"/>
              </a:spcBef>
            </a:pPr>
            <a:r>
              <a:rPr lang="en-US" sz="3200" spc="160">
                <a:solidFill>
                  <a:srgbClr val="000000"/>
                </a:solidFill>
                <a:latin typeface="Oilvare Base"/>
              </a:rPr>
              <a:t>Illustrating Communication Skills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8860022" y="423886"/>
            <a:ext cx="3733949" cy="1545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Real-World Scenarios</a:t>
            </a:r>
          </a:p>
        </p:txBody>
      </p:sp>
      <p:grpSp>
        <p:nvGrpSpPr>
          <p:cNvPr id="85" name="Group 85"/>
          <p:cNvGrpSpPr/>
          <p:nvPr/>
        </p:nvGrpSpPr>
        <p:grpSpPr>
          <a:xfrm>
            <a:off x="228601" y="191993"/>
            <a:ext cx="7071698" cy="2105330"/>
            <a:chOff x="0" y="0"/>
            <a:chExt cx="9193777" cy="2638260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96118" y="3950076"/>
            <a:ext cx="7244991" cy="6212977"/>
          </a:xfrm>
          <a:custGeom>
            <a:avLst/>
            <a:gdLst/>
            <a:ahLst/>
            <a:cxnLst/>
            <a:rect l="l" t="t" r="r" b="b"/>
            <a:pathLst>
              <a:path w="7244991" h="6212977">
                <a:moveTo>
                  <a:pt x="0" y="0"/>
                </a:moveTo>
                <a:lnTo>
                  <a:pt x="7244991" y="0"/>
                </a:lnTo>
                <a:lnTo>
                  <a:pt x="7244991" y="6212977"/>
                </a:lnTo>
                <a:lnTo>
                  <a:pt x="0" y="621297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1418"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" name="Freeform 7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8" name="Group 8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5" name="Group 15"/>
          <p:cNvGrpSpPr/>
          <p:nvPr/>
        </p:nvGrpSpPr>
        <p:grpSpPr>
          <a:xfrm>
            <a:off x="5919155" y="2694059"/>
            <a:ext cx="9615683" cy="989316"/>
            <a:chOff x="0" y="0"/>
            <a:chExt cx="2532526" cy="260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0" name="AutoShape 20"/>
          <p:cNvSpPr/>
          <p:nvPr/>
        </p:nvSpPr>
        <p:spPr>
          <a:xfrm flipH="1">
            <a:off x="1834686" y="4638376"/>
            <a:ext cx="883607" cy="6813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sp>
        <p:nvSpPr>
          <p:cNvPr id="21" name="AutoShape 21"/>
          <p:cNvSpPr/>
          <p:nvPr/>
        </p:nvSpPr>
        <p:spPr>
          <a:xfrm>
            <a:off x="2718292" y="4638376"/>
            <a:ext cx="794792" cy="69571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grpSp>
        <p:nvGrpSpPr>
          <p:cNvPr id="22" name="Group 22"/>
          <p:cNvGrpSpPr/>
          <p:nvPr/>
        </p:nvGrpSpPr>
        <p:grpSpPr>
          <a:xfrm>
            <a:off x="1028700" y="5182782"/>
            <a:ext cx="3658010" cy="776893"/>
            <a:chOff x="0" y="0"/>
            <a:chExt cx="963427" cy="20461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963427" cy="204614"/>
            </a:xfrm>
            <a:custGeom>
              <a:avLst/>
              <a:gdLst/>
              <a:ahLst/>
              <a:cxnLst/>
              <a:rect l="l" t="t" r="r" b="b"/>
              <a:pathLst>
                <a:path w="963427" h="204614">
                  <a:moveTo>
                    <a:pt x="50794" y="0"/>
                  </a:moveTo>
                  <a:lnTo>
                    <a:pt x="912632" y="0"/>
                  </a:lnTo>
                  <a:cubicBezTo>
                    <a:pt x="940685" y="0"/>
                    <a:pt x="963427" y="22741"/>
                    <a:pt x="963427" y="50794"/>
                  </a:cubicBezTo>
                  <a:lnTo>
                    <a:pt x="963427" y="153819"/>
                  </a:lnTo>
                  <a:cubicBezTo>
                    <a:pt x="963427" y="181872"/>
                    <a:pt x="940685" y="204614"/>
                    <a:pt x="912632" y="204614"/>
                  </a:cubicBezTo>
                  <a:lnTo>
                    <a:pt x="50794" y="204614"/>
                  </a:lnTo>
                  <a:cubicBezTo>
                    <a:pt x="22741" y="204614"/>
                    <a:pt x="0" y="181872"/>
                    <a:pt x="0" y="153819"/>
                  </a:cubicBezTo>
                  <a:lnTo>
                    <a:pt x="0" y="50794"/>
                  </a:lnTo>
                  <a:cubicBezTo>
                    <a:pt x="0" y="22741"/>
                    <a:pt x="22741" y="0"/>
                    <a:pt x="50794" y="0"/>
                  </a:cubicBezTo>
                  <a:close/>
                </a:path>
              </a:pathLst>
            </a:custGeom>
            <a:solidFill>
              <a:srgbClr val="EDECED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57150"/>
              <a:ext cx="963427" cy="2617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3498303" y="5313704"/>
            <a:ext cx="119425" cy="119425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>
            <a:off x="2379870" y="4327325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9" name="AutoShape 29"/>
          <p:cNvSpPr/>
          <p:nvPr/>
        </p:nvSpPr>
        <p:spPr>
          <a:xfrm flipH="1">
            <a:off x="4297498" y="5695124"/>
            <a:ext cx="883607" cy="6813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sp>
        <p:nvSpPr>
          <p:cNvPr id="30" name="AutoShape 30"/>
          <p:cNvSpPr/>
          <p:nvPr/>
        </p:nvSpPr>
        <p:spPr>
          <a:xfrm>
            <a:off x="5181105" y="5695124"/>
            <a:ext cx="794792" cy="69571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grpSp>
        <p:nvGrpSpPr>
          <p:cNvPr id="31" name="Group 31"/>
          <p:cNvGrpSpPr/>
          <p:nvPr/>
        </p:nvGrpSpPr>
        <p:grpSpPr>
          <a:xfrm>
            <a:off x="3491513" y="6239531"/>
            <a:ext cx="3658010" cy="776893"/>
            <a:chOff x="0" y="0"/>
            <a:chExt cx="963427" cy="204614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963427" cy="204614"/>
            </a:xfrm>
            <a:custGeom>
              <a:avLst/>
              <a:gdLst/>
              <a:ahLst/>
              <a:cxnLst/>
              <a:rect l="l" t="t" r="r" b="b"/>
              <a:pathLst>
                <a:path w="963427" h="204614">
                  <a:moveTo>
                    <a:pt x="50794" y="0"/>
                  </a:moveTo>
                  <a:lnTo>
                    <a:pt x="912632" y="0"/>
                  </a:lnTo>
                  <a:cubicBezTo>
                    <a:pt x="940685" y="0"/>
                    <a:pt x="963427" y="22741"/>
                    <a:pt x="963427" y="50794"/>
                  </a:cubicBezTo>
                  <a:lnTo>
                    <a:pt x="963427" y="153819"/>
                  </a:lnTo>
                  <a:cubicBezTo>
                    <a:pt x="963427" y="181872"/>
                    <a:pt x="940685" y="204614"/>
                    <a:pt x="912632" y="204614"/>
                  </a:cubicBezTo>
                  <a:lnTo>
                    <a:pt x="50794" y="204614"/>
                  </a:lnTo>
                  <a:cubicBezTo>
                    <a:pt x="22741" y="204614"/>
                    <a:pt x="0" y="181872"/>
                    <a:pt x="0" y="153819"/>
                  </a:cubicBezTo>
                  <a:lnTo>
                    <a:pt x="0" y="50794"/>
                  </a:lnTo>
                  <a:cubicBezTo>
                    <a:pt x="0" y="22741"/>
                    <a:pt x="22741" y="0"/>
                    <a:pt x="50794" y="0"/>
                  </a:cubicBezTo>
                  <a:close/>
                </a:path>
              </a:pathLst>
            </a:custGeom>
            <a:solidFill>
              <a:srgbClr val="EDECED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57150"/>
              <a:ext cx="963427" cy="2617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961116" y="6370453"/>
            <a:ext cx="119425" cy="119425"/>
            <a:chOff x="0" y="0"/>
            <a:chExt cx="812800" cy="812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37" name="Freeform 37"/>
          <p:cNvSpPr/>
          <p:nvPr/>
        </p:nvSpPr>
        <p:spPr>
          <a:xfrm>
            <a:off x="4842682" y="538407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8" name="AutoShape 38"/>
          <p:cNvSpPr/>
          <p:nvPr/>
        </p:nvSpPr>
        <p:spPr>
          <a:xfrm flipH="1">
            <a:off x="1834686" y="6973694"/>
            <a:ext cx="883607" cy="6813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sp>
        <p:nvSpPr>
          <p:cNvPr id="39" name="AutoShape 39"/>
          <p:cNvSpPr/>
          <p:nvPr/>
        </p:nvSpPr>
        <p:spPr>
          <a:xfrm>
            <a:off x="2718292" y="6973694"/>
            <a:ext cx="794792" cy="69571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grpSp>
        <p:nvGrpSpPr>
          <p:cNvPr id="40" name="Group 40"/>
          <p:cNvGrpSpPr/>
          <p:nvPr/>
        </p:nvGrpSpPr>
        <p:grpSpPr>
          <a:xfrm>
            <a:off x="1028700" y="7518101"/>
            <a:ext cx="3658010" cy="776893"/>
            <a:chOff x="0" y="0"/>
            <a:chExt cx="963427" cy="204614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963427" cy="204614"/>
            </a:xfrm>
            <a:custGeom>
              <a:avLst/>
              <a:gdLst/>
              <a:ahLst/>
              <a:cxnLst/>
              <a:rect l="l" t="t" r="r" b="b"/>
              <a:pathLst>
                <a:path w="963427" h="204614">
                  <a:moveTo>
                    <a:pt x="50794" y="0"/>
                  </a:moveTo>
                  <a:lnTo>
                    <a:pt x="912632" y="0"/>
                  </a:lnTo>
                  <a:cubicBezTo>
                    <a:pt x="940685" y="0"/>
                    <a:pt x="963427" y="22741"/>
                    <a:pt x="963427" y="50794"/>
                  </a:cubicBezTo>
                  <a:lnTo>
                    <a:pt x="963427" y="153819"/>
                  </a:lnTo>
                  <a:cubicBezTo>
                    <a:pt x="963427" y="181872"/>
                    <a:pt x="940685" y="204614"/>
                    <a:pt x="912632" y="204614"/>
                  </a:cubicBezTo>
                  <a:lnTo>
                    <a:pt x="50794" y="204614"/>
                  </a:lnTo>
                  <a:cubicBezTo>
                    <a:pt x="22741" y="204614"/>
                    <a:pt x="0" y="181872"/>
                    <a:pt x="0" y="153819"/>
                  </a:cubicBezTo>
                  <a:lnTo>
                    <a:pt x="0" y="50794"/>
                  </a:lnTo>
                  <a:cubicBezTo>
                    <a:pt x="0" y="22741"/>
                    <a:pt x="22741" y="0"/>
                    <a:pt x="50794" y="0"/>
                  </a:cubicBezTo>
                  <a:close/>
                </a:path>
              </a:pathLst>
            </a:custGeom>
            <a:solidFill>
              <a:srgbClr val="EDECED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57150"/>
              <a:ext cx="963427" cy="2617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498303" y="7649023"/>
            <a:ext cx="119425" cy="119425"/>
            <a:chOff x="0" y="0"/>
            <a:chExt cx="812800" cy="812800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46" name="Freeform 46"/>
          <p:cNvSpPr/>
          <p:nvPr/>
        </p:nvSpPr>
        <p:spPr>
          <a:xfrm>
            <a:off x="2379870" y="666264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47" name="AutoShape 47"/>
          <p:cNvSpPr/>
          <p:nvPr/>
        </p:nvSpPr>
        <p:spPr>
          <a:xfrm flipH="1">
            <a:off x="4297498" y="8222823"/>
            <a:ext cx="883607" cy="6813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sp>
        <p:nvSpPr>
          <p:cNvPr id="48" name="AutoShape 48"/>
          <p:cNvSpPr/>
          <p:nvPr/>
        </p:nvSpPr>
        <p:spPr>
          <a:xfrm>
            <a:off x="5181105" y="8222823"/>
            <a:ext cx="794792" cy="69571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hu-HU"/>
          </a:p>
        </p:txBody>
      </p:sp>
      <p:grpSp>
        <p:nvGrpSpPr>
          <p:cNvPr id="49" name="Group 49"/>
          <p:cNvGrpSpPr/>
          <p:nvPr/>
        </p:nvGrpSpPr>
        <p:grpSpPr>
          <a:xfrm>
            <a:off x="3491513" y="8767230"/>
            <a:ext cx="3658010" cy="776893"/>
            <a:chOff x="0" y="0"/>
            <a:chExt cx="963427" cy="204614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963427" cy="204614"/>
            </a:xfrm>
            <a:custGeom>
              <a:avLst/>
              <a:gdLst/>
              <a:ahLst/>
              <a:cxnLst/>
              <a:rect l="l" t="t" r="r" b="b"/>
              <a:pathLst>
                <a:path w="963427" h="204614">
                  <a:moveTo>
                    <a:pt x="50794" y="0"/>
                  </a:moveTo>
                  <a:lnTo>
                    <a:pt x="912632" y="0"/>
                  </a:lnTo>
                  <a:cubicBezTo>
                    <a:pt x="940685" y="0"/>
                    <a:pt x="963427" y="22741"/>
                    <a:pt x="963427" y="50794"/>
                  </a:cubicBezTo>
                  <a:lnTo>
                    <a:pt x="963427" y="153819"/>
                  </a:lnTo>
                  <a:cubicBezTo>
                    <a:pt x="963427" y="181872"/>
                    <a:pt x="940685" y="204614"/>
                    <a:pt x="912632" y="204614"/>
                  </a:cubicBezTo>
                  <a:lnTo>
                    <a:pt x="50794" y="204614"/>
                  </a:lnTo>
                  <a:cubicBezTo>
                    <a:pt x="22741" y="204614"/>
                    <a:pt x="0" y="181872"/>
                    <a:pt x="0" y="153819"/>
                  </a:cubicBezTo>
                  <a:lnTo>
                    <a:pt x="0" y="50794"/>
                  </a:lnTo>
                  <a:cubicBezTo>
                    <a:pt x="0" y="22741"/>
                    <a:pt x="22741" y="0"/>
                    <a:pt x="50794" y="0"/>
                  </a:cubicBezTo>
                  <a:close/>
                </a:path>
              </a:pathLst>
            </a:custGeom>
            <a:solidFill>
              <a:srgbClr val="EDECED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57150"/>
              <a:ext cx="963427" cy="2617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5961116" y="8898152"/>
            <a:ext cx="119425" cy="119425"/>
            <a:chOff x="0" y="0"/>
            <a:chExt cx="812800" cy="812800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ECE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27786" tIns="27786" rIns="27786" bIns="27786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5" name="Freeform 55"/>
          <p:cNvSpPr/>
          <p:nvPr/>
        </p:nvSpPr>
        <p:spPr>
          <a:xfrm>
            <a:off x="4842682" y="7911773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56" name="Freeform 56"/>
          <p:cNvSpPr/>
          <p:nvPr/>
        </p:nvSpPr>
        <p:spPr>
          <a:xfrm>
            <a:off x="7998284" y="4131051"/>
            <a:ext cx="4779270" cy="4933440"/>
          </a:xfrm>
          <a:custGeom>
            <a:avLst/>
            <a:gdLst/>
            <a:ahLst/>
            <a:cxnLst/>
            <a:rect l="l" t="t" r="r" b="b"/>
            <a:pathLst>
              <a:path w="4779270" h="4933440">
                <a:moveTo>
                  <a:pt x="0" y="0"/>
                </a:moveTo>
                <a:lnTo>
                  <a:pt x="4779270" y="0"/>
                </a:lnTo>
                <a:lnTo>
                  <a:pt x="4779270" y="4933440"/>
                </a:lnTo>
                <a:lnTo>
                  <a:pt x="0" y="493344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57" name="Freeform 57"/>
          <p:cNvSpPr/>
          <p:nvPr/>
        </p:nvSpPr>
        <p:spPr>
          <a:xfrm>
            <a:off x="13658323" y="5959675"/>
            <a:ext cx="4713194" cy="4347921"/>
          </a:xfrm>
          <a:custGeom>
            <a:avLst/>
            <a:gdLst/>
            <a:ahLst/>
            <a:cxnLst/>
            <a:rect l="l" t="t" r="r" b="b"/>
            <a:pathLst>
              <a:path w="4713194" h="4347921">
                <a:moveTo>
                  <a:pt x="0" y="0"/>
                </a:moveTo>
                <a:lnTo>
                  <a:pt x="4713194" y="0"/>
                </a:lnTo>
                <a:lnTo>
                  <a:pt x="4713194" y="4347921"/>
                </a:lnTo>
                <a:lnTo>
                  <a:pt x="0" y="43479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58" name="Freeform 58"/>
          <p:cNvSpPr/>
          <p:nvPr/>
        </p:nvSpPr>
        <p:spPr>
          <a:xfrm>
            <a:off x="12120946" y="3909357"/>
            <a:ext cx="2161758" cy="2189626"/>
          </a:xfrm>
          <a:custGeom>
            <a:avLst/>
            <a:gdLst/>
            <a:ahLst/>
            <a:cxnLst/>
            <a:rect l="l" t="t" r="r" b="b"/>
            <a:pathLst>
              <a:path w="2161758" h="2189626">
                <a:moveTo>
                  <a:pt x="0" y="0"/>
                </a:moveTo>
                <a:lnTo>
                  <a:pt x="2161759" y="0"/>
                </a:lnTo>
                <a:lnTo>
                  <a:pt x="2161759" y="2189627"/>
                </a:lnTo>
                <a:lnTo>
                  <a:pt x="0" y="218962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59" name="TextBox 59"/>
          <p:cNvSpPr txBox="1"/>
          <p:nvPr/>
        </p:nvSpPr>
        <p:spPr>
          <a:xfrm>
            <a:off x="6210744" y="2956625"/>
            <a:ext cx="9072855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0"/>
              </a:lnSpc>
              <a:spcBef>
                <a:spcPct val="0"/>
              </a:spcBef>
            </a:pPr>
            <a:r>
              <a:rPr lang="en-US" sz="3200" spc="160">
                <a:solidFill>
                  <a:srgbClr val="000000"/>
                </a:solidFill>
                <a:latin typeface="Oilvare Base"/>
              </a:rPr>
              <a:t>Overcoming Teamwork Challenges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8697212" y="426875"/>
            <a:ext cx="4211718" cy="1545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Teamwork Issue and Resolution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1403842" y="5344842"/>
            <a:ext cx="2628900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Brick Sans"/>
              </a:rPr>
              <a:t>Teamwork Issue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3866655" y="6401590"/>
            <a:ext cx="2628900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Brick Sans"/>
              </a:rPr>
              <a:t>Challenges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1403842" y="7680160"/>
            <a:ext cx="2628900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Brick Sans"/>
              </a:rPr>
              <a:t>Strategies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3866655" y="8929289"/>
            <a:ext cx="2628900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Brick Sans"/>
              </a:rPr>
              <a:t>Lessons Learned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304801" y="191993"/>
            <a:ext cx="6995498" cy="2089092"/>
            <a:chOff x="0" y="0"/>
            <a:chExt cx="9193777" cy="2638260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8230616" y="4259704"/>
            <a:ext cx="9775457" cy="5596449"/>
          </a:xfrm>
          <a:custGeom>
            <a:avLst/>
            <a:gdLst/>
            <a:ahLst/>
            <a:cxnLst/>
            <a:rect l="l" t="t" r="r" b="b"/>
            <a:pathLst>
              <a:path w="9775457" h="5596449">
                <a:moveTo>
                  <a:pt x="0" y="0"/>
                </a:moveTo>
                <a:lnTo>
                  <a:pt x="9775456" y="0"/>
                </a:lnTo>
                <a:lnTo>
                  <a:pt x="9775456" y="5596449"/>
                </a:lnTo>
                <a:lnTo>
                  <a:pt x="0" y="55964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5" name="Group 15"/>
          <p:cNvGrpSpPr/>
          <p:nvPr/>
        </p:nvGrpSpPr>
        <p:grpSpPr>
          <a:xfrm>
            <a:off x="5919155" y="2717474"/>
            <a:ext cx="9615683" cy="989316"/>
            <a:chOff x="0" y="0"/>
            <a:chExt cx="2532526" cy="260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0" name="Group 20"/>
          <p:cNvGrpSpPr/>
          <p:nvPr/>
        </p:nvGrpSpPr>
        <p:grpSpPr>
          <a:xfrm>
            <a:off x="8998577" y="4525941"/>
            <a:ext cx="2888857" cy="2811735"/>
            <a:chOff x="0" y="0"/>
            <a:chExt cx="3851810" cy="3748979"/>
          </a:xfrm>
        </p:grpSpPr>
        <p:sp>
          <p:nvSpPr>
            <p:cNvPr id="21" name="Freeform 21"/>
            <p:cNvSpPr/>
            <p:nvPr/>
          </p:nvSpPr>
          <p:spPr>
            <a:xfrm>
              <a:off x="0" y="402720"/>
              <a:ext cx="3851810" cy="3346260"/>
            </a:xfrm>
            <a:custGeom>
              <a:avLst/>
              <a:gdLst/>
              <a:ahLst/>
              <a:cxnLst/>
              <a:rect l="l" t="t" r="r" b="b"/>
              <a:pathLst>
                <a:path w="3851810" h="3346260">
                  <a:moveTo>
                    <a:pt x="0" y="0"/>
                  </a:moveTo>
                  <a:lnTo>
                    <a:pt x="3851810" y="0"/>
                  </a:lnTo>
                  <a:lnTo>
                    <a:pt x="3851810" y="3346259"/>
                  </a:lnTo>
                  <a:lnTo>
                    <a:pt x="0" y="33462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2" name="Freeform 22"/>
            <p:cNvSpPr/>
            <p:nvPr/>
          </p:nvSpPr>
          <p:spPr>
            <a:xfrm flipH="1">
              <a:off x="1792307" y="0"/>
              <a:ext cx="699899" cy="797606"/>
            </a:xfrm>
            <a:custGeom>
              <a:avLst/>
              <a:gdLst/>
              <a:ahLst/>
              <a:cxnLst/>
              <a:rect l="l" t="t" r="r" b="b"/>
              <a:pathLst>
                <a:path w="699899" h="797606">
                  <a:moveTo>
                    <a:pt x="699899" y="0"/>
                  </a:moveTo>
                  <a:lnTo>
                    <a:pt x="0" y="0"/>
                  </a:lnTo>
                  <a:lnTo>
                    <a:pt x="0" y="797606"/>
                  </a:lnTo>
                  <a:lnTo>
                    <a:pt x="699899" y="797606"/>
                  </a:lnTo>
                  <a:lnTo>
                    <a:pt x="699899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36887" y="1661206"/>
              <a:ext cx="3778035" cy="2049674"/>
              <a:chOff x="0" y="0"/>
              <a:chExt cx="746279" cy="40487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90022" y="1784734"/>
              <a:ext cx="291116" cy="291116"/>
              <a:chOff x="0" y="0"/>
              <a:chExt cx="812800" cy="812800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3406573" y="1784734"/>
              <a:ext cx="291116" cy="291116"/>
              <a:chOff x="0" y="0"/>
              <a:chExt cx="812800" cy="81280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3406573" y="3350176"/>
              <a:ext cx="291116" cy="291116"/>
              <a:chOff x="0" y="0"/>
              <a:chExt cx="812800" cy="8128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190022" y="3350176"/>
              <a:ext cx="291116" cy="291116"/>
              <a:chOff x="0" y="0"/>
              <a:chExt cx="812800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</p:grpSp>
      <p:grpSp>
        <p:nvGrpSpPr>
          <p:cNvPr id="38" name="Group 38"/>
          <p:cNvGrpSpPr/>
          <p:nvPr/>
        </p:nvGrpSpPr>
        <p:grpSpPr>
          <a:xfrm>
            <a:off x="13675661" y="4525941"/>
            <a:ext cx="2888857" cy="2811735"/>
            <a:chOff x="0" y="0"/>
            <a:chExt cx="3851810" cy="3748979"/>
          </a:xfrm>
        </p:grpSpPr>
        <p:sp>
          <p:nvSpPr>
            <p:cNvPr id="39" name="Freeform 39"/>
            <p:cNvSpPr/>
            <p:nvPr/>
          </p:nvSpPr>
          <p:spPr>
            <a:xfrm>
              <a:off x="0" y="402720"/>
              <a:ext cx="3851810" cy="3346260"/>
            </a:xfrm>
            <a:custGeom>
              <a:avLst/>
              <a:gdLst/>
              <a:ahLst/>
              <a:cxnLst/>
              <a:rect l="l" t="t" r="r" b="b"/>
              <a:pathLst>
                <a:path w="3851810" h="3346260">
                  <a:moveTo>
                    <a:pt x="0" y="0"/>
                  </a:moveTo>
                  <a:lnTo>
                    <a:pt x="3851810" y="0"/>
                  </a:lnTo>
                  <a:lnTo>
                    <a:pt x="3851810" y="3346259"/>
                  </a:lnTo>
                  <a:lnTo>
                    <a:pt x="0" y="33462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40" name="Freeform 40"/>
            <p:cNvSpPr/>
            <p:nvPr/>
          </p:nvSpPr>
          <p:spPr>
            <a:xfrm flipH="1">
              <a:off x="1792307" y="0"/>
              <a:ext cx="699899" cy="797606"/>
            </a:xfrm>
            <a:custGeom>
              <a:avLst/>
              <a:gdLst/>
              <a:ahLst/>
              <a:cxnLst/>
              <a:rect l="l" t="t" r="r" b="b"/>
              <a:pathLst>
                <a:path w="699899" h="797606">
                  <a:moveTo>
                    <a:pt x="699899" y="0"/>
                  </a:moveTo>
                  <a:lnTo>
                    <a:pt x="0" y="0"/>
                  </a:lnTo>
                  <a:lnTo>
                    <a:pt x="0" y="797606"/>
                  </a:lnTo>
                  <a:lnTo>
                    <a:pt x="699899" y="797606"/>
                  </a:lnTo>
                  <a:lnTo>
                    <a:pt x="699899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41" name="Group 41"/>
            <p:cNvGrpSpPr/>
            <p:nvPr/>
          </p:nvGrpSpPr>
          <p:grpSpPr>
            <a:xfrm>
              <a:off x="36887" y="1661206"/>
              <a:ext cx="3778035" cy="2049674"/>
              <a:chOff x="0" y="0"/>
              <a:chExt cx="746279" cy="404874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190022" y="1784734"/>
              <a:ext cx="291116" cy="291116"/>
              <a:chOff x="0" y="0"/>
              <a:chExt cx="812800" cy="812800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3406573" y="1784734"/>
              <a:ext cx="291116" cy="291116"/>
              <a:chOff x="0" y="0"/>
              <a:chExt cx="812800" cy="812800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0" name="Group 50"/>
            <p:cNvGrpSpPr/>
            <p:nvPr/>
          </p:nvGrpSpPr>
          <p:grpSpPr>
            <a:xfrm>
              <a:off x="3406573" y="3350176"/>
              <a:ext cx="291116" cy="291116"/>
              <a:chOff x="0" y="0"/>
              <a:chExt cx="812800" cy="812800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190022" y="3350176"/>
              <a:ext cx="291116" cy="291116"/>
              <a:chOff x="0" y="0"/>
              <a:chExt cx="812800" cy="812800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</p:grpSp>
      <p:grpSp>
        <p:nvGrpSpPr>
          <p:cNvPr id="56" name="Group 56"/>
          <p:cNvGrpSpPr/>
          <p:nvPr/>
        </p:nvGrpSpPr>
        <p:grpSpPr>
          <a:xfrm>
            <a:off x="11333126" y="6335881"/>
            <a:ext cx="2888857" cy="2811735"/>
            <a:chOff x="0" y="0"/>
            <a:chExt cx="3851810" cy="3748979"/>
          </a:xfrm>
        </p:grpSpPr>
        <p:sp>
          <p:nvSpPr>
            <p:cNvPr id="57" name="Freeform 57"/>
            <p:cNvSpPr/>
            <p:nvPr/>
          </p:nvSpPr>
          <p:spPr>
            <a:xfrm>
              <a:off x="0" y="402720"/>
              <a:ext cx="3851810" cy="3346260"/>
            </a:xfrm>
            <a:custGeom>
              <a:avLst/>
              <a:gdLst/>
              <a:ahLst/>
              <a:cxnLst/>
              <a:rect l="l" t="t" r="r" b="b"/>
              <a:pathLst>
                <a:path w="3851810" h="3346260">
                  <a:moveTo>
                    <a:pt x="0" y="0"/>
                  </a:moveTo>
                  <a:lnTo>
                    <a:pt x="3851810" y="0"/>
                  </a:lnTo>
                  <a:lnTo>
                    <a:pt x="3851810" y="3346259"/>
                  </a:lnTo>
                  <a:lnTo>
                    <a:pt x="0" y="33462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58" name="Freeform 58"/>
            <p:cNvSpPr/>
            <p:nvPr/>
          </p:nvSpPr>
          <p:spPr>
            <a:xfrm flipH="1">
              <a:off x="1792307" y="0"/>
              <a:ext cx="699899" cy="797606"/>
            </a:xfrm>
            <a:custGeom>
              <a:avLst/>
              <a:gdLst/>
              <a:ahLst/>
              <a:cxnLst/>
              <a:rect l="l" t="t" r="r" b="b"/>
              <a:pathLst>
                <a:path w="699899" h="797606">
                  <a:moveTo>
                    <a:pt x="699899" y="0"/>
                  </a:moveTo>
                  <a:lnTo>
                    <a:pt x="0" y="0"/>
                  </a:lnTo>
                  <a:lnTo>
                    <a:pt x="0" y="797606"/>
                  </a:lnTo>
                  <a:lnTo>
                    <a:pt x="699899" y="797606"/>
                  </a:lnTo>
                  <a:lnTo>
                    <a:pt x="699899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59" name="Group 59"/>
            <p:cNvGrpSpPr/>
            <p:nvPr/>
          </p:nvGrpSpPr>
          <p:grpSpPr>
            <a:xfrm>
              <a:off x="36887" y="1661206"/>
              <a:ext cx="3778035" cy="2049674"/>
              <a:chOff x="0" y="0"/>
              <a:chExt cx="746279" cy="404874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62842" y="0"/>
                    </a:moveTo>
                    <a:lnTo>
                      <a:pt x="683437" y="0"/>
                    </a:lnTo>
                    <a:cubicBezTo>
                      <a:pt x="700103" y="0"/>
                      <a:pt x="716087" y="6621"/>
                      <a:pt x="727873" y="18406"/>
                    </a:cubicBezTo>
                    <a:cubicBezTo>
                      <a:pt x="739658" y="30191"/>
                      <a:pt x="746279" y="46175"/>
                      <a:pt x="746279" y="62842"/>
                    </a:cubicBezTo>
                    <a:lnTo>
                      <a:pt x="746279" y="342032"/>
                    </a:lnTo>
                    <a:cubicBezTo>
                      <a:pt x="746279" y="376739"/>
                      <a:pt x="718143" y="404874"/>
                      <a:pt x="683437" y="404874"/>
                    </a:cubicBezTo>
                    <a:lnTo>
                      <a:pt x="62842" y="404874"/>
                    </a:lnTo>
                    <a:cubicBezTo>
                      <a:pt x="28135" y="404874"/>
                      <a:pt x="0" y="376739"/>
                      <a:pt x="0" y="342032"/>
                    </a:cubicBezTo>
                    <a:lnTo>
                      <a:pt x="0" y="62842"/>
                    </a:lnTo>
                    <a:cubicBezTo>
                      <a:pt x="0" y="28135"/>
                      <a:pt x="28135" y="0"/>
                      <a:pt x="62842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1" name="TextBox 61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2" name="Group 62"/>
            <p:cNvGrpSpPr/>
            <p:nvPr/>
          </p:nvGrpSpPr>
          <p:grpSpPr>
            <a:xfrm>
              <a:off x="190022" y="1784734"/>
              <a:ext cx="291116" cy="291116"/>
              <a:chOff x="0" y="0"/>
              <a:chExt cx="812800" cy="812800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4" name="TextBox 6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5" name="Group 65"/>
            <p:cNvGrpSpPr/>
            <p:nvPr/>
          </p:nvGrpSpPr>
          <p:grpSpPr>
            <a:xfrm>
              <a:off x="3406573" y="1784734"/>
              <a:ext cx="291116" cy="291116"/>
              <a:chOff x="0" y="0"/>
              <a:chExt cx="812800" cy="812800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7" name="TextBox 6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8" name="Group 68"/>
            <p:cNvGrpSpPr/>
            <p:nvPr/>
          </p:nvGrpSpPr>
          <p:grpSpPr>
            <a:xfrm>
              <a:off x="3406573" y="3350176"/>
              <a:ext cx="291116" cy="291116"/>
              <a:chOff x="0" y="0"/>
              <a:chExt cx="812800" cy="812800"/>
            </a:xfrm>
          </p:grpSpPr>
          <p:sp>
            <p:nvSpPr>
              <p:cNvPr id="69" name="Freeform 6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0" name="TextBox 7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1" name="Group 71"/>
            <p:cNvGrpSpPr/>
            <p:nvPr/>
          </p:nvGrpSpPr>
          <p:grpSpPr>
            <a:xfrm>
              <a:off x="190022" y="3350176"/>
              <a:ext cx="291116" cy="291116"/>
              <a:chOff x="0" y="0"/>
              <a:chExt cx="812800" cy="812800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3" name="TextBox 7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</p:grpSp>
      <p:grpSp>
        <p:nvGrpSpPr>
          <p:cNvPr id="74" name="Group 74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75" name="Freeform 75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sp>
        <p:nvSpPr>
          <p:cNvPr id="77" name="Freeform 77"/>
          <p:cNvSpPr/>
          <p:nvPr/>
        </p:nvSpPr>
        <p:spPr>
          <a:xfrm>
            <a:off x="378904" y="3718049"/>
            <a:ext cx="5540251" cy="5540251"/>
          </a:xfrm>
          <a:custGeom>
            <a:avLst/>
            <a:gdLst/>
            <a:ahLst/>
            <a:cxnLst/>
            <a:rect l="l" t="t" r="r" b="b"/>
            <a:pathLst>
              <a:path w="5540251" h="5540251">
                <a:moveTo>
                  <a:pt x="0" y="0"/>
                </a:moveTo>
                <a:lnTo>
                  <a:pt x="5540251" y="0"/>
                </a:lnTo>
                <a:lnTo>
                  <a:pt x="5540251" y="5540251"/>
                </a:lnTo>
                <a:lnTo>
                  <a:pt x="0" y="554025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8" name="Freeform 78"/>
          <p:cNvSpPr/>
          <p:nvPr/>
        </p:nvSpPr>
        <p:spPr>
          <a:xfrm>
            <a:off x="5808715" y="7872891"/>
            <a:ext cx="1797368" cy="1874699"/>
          </a:xfrm>
          <a:custGeom>
            <a:avLst/>
            <a:gdLst/>
            <a:ahLst/>
            <a:cxnLst/>
            <a:rect l="l" t="t" r="r" b="b"/>
            <a:pathLst>
              <a:path w="1797368" h="1874699">
                <a:moveTo>
                  <a:pt x="0" y="0"/>
                </a:moveTo>
                <a:lnTo>
                  <a:pt x="1797368" y="0"/>
                </a:lnTo>
                <a:lnTo>
                  <a:pt x="1797368" y="1874699"/>
                </a:lnTo>
                <a:lnTo>
                  <a:pt x="0" y="18746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9" name="Freeform 79"/>
          <p:cNvSpPr/>
          <p:nvPr/>
        </p:nvSpPr>
        <p:spPr>
          <a:xfrm>
            <a:off x="6159764" y="4980950"/>
            <a:ext cx="1830243" cy="1798214"/>
          </a:xfrm>
          <a:custGeom>
            <a:avLst/>
            <a:gdLst/>
            <a:ahLst/>
            <a:cxnLst/>
            <a:rect l="l" t="t" r="r" b="b"/>
            <a:pathLst>
              <a:path w="1830243" h="1798214">
                <a:moveTo>
                  <a:pt x="0" y="0"/>
                </a:moveTo>
                <a:lnTo>
                  <a:pt x="1830243" y="0"/>
                </a:lnTo>
                <a:lnTo>
                  <a:pt x="1830243" y="1798213"/>
                </a:lnTo>
                <a:lnTo>
                  <a:pt x="0" y="179821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0" name="TextBox 80"/>
          <p:cNvSpPr txBox="1"/>
          <p:nvPr/>
        </p:nvSpPr>
        <p:spPr>
          <a:xfrm>
            <a:off x="6210744" y="2975675"/>
            <a:ext cx="9072855" cy="631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9"/>
              </a:lnSpc>
              <a:spcBef>
                <a:spcPct val="0"/>
              </a:spcBef>
            </a:pPr>
            <a:r>
              <a:rPr lang="en-US" sz="1999" spc="99">
                <a:solidFill>
                  <a:srgbClr val="000000"/>
                </a:solidFill>
                <a:latin typeface="Oilvare Base"/>
              </a:rPr>
              <a:t> Resolving conflicts, facilitating collaboration, achieving goals.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80197" y="-44447"/>
            <a:ext cx="3733949" cy="2326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 Application of Communication Skills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9144000" y="6113048"/>
            <a:ext cx="2594518" cy="666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Brick Sans"/>
              </a:rPr>
              <a:t>Conflict Resolution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13822831" y="6113048"/>
            <a:ext cx="2594518" cy="666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Brick Sans"/>
              </a:rPr>
              <a:t>Facilitating Collaboration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11475946" y="7966325"/>
            <a:ext cx="2594518" cy="84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>
                <a:solidFill>
                  <a:srgbClr val="000000"/>
                </a:solidFill>
                <a:latin typeface="Brick Sans"/>
              </a:rPr>
              <a:t>Achieving Goals</a:t>
            </a:r>
          </a:p>
        </p:txBody>
      </p:sp>
      <p:grpSp>
        <p:nvGrpSpPr>
          <p:cNvPr id="85" name="Group 85"/>
          <p:cNvGrpSpPr/>
          <p:nvPr/>
        </p:nvGrpSpPr>
        <p:grpSpPr>
          <a:xfrm>
            <a:off x="228601" y="191993"/>
            <a:ext cx="7071698" cy="2152263"/>
            <a:chOff x="0" y="0"/>
            <a:chExt cx="9193777" cy="2638260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3329834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844353" y="3499224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7" y="0"/>
                </a:lnTo>
                <a:lnTo>
                  <a:pt x="133597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5919155" y="2694059"/>
            <a:ext cx="9615683" cy="989316"/>
            <a:chOff x="0" y="0"/>
            <a:chExt cx="2532526" cy="26056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2" name="Group 12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6" name="Freeform 16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7" name="Freeform 17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8" name="Group 18"/>
          <p:cNvGrpSpPr/>
          <p:nvPr/>
        </p:nvGrpSpPr>
        <p:grpSpPr>
          <a:xfrm>
            <a:off x="5134207" y="4894041"/>
            <a:ext cx="10420806" cy="989316"/>
            <a:chOff x="0" y="0"/>
            <a:chExt cx="2744574" cy="26056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744574" cy="260561"/>
            </a:xfrm>
            <a:custGeom>
              <a:avLst/>
              <a:gdLst/>
              <a:ahLst/>
              <a:cxnLst/>
              <a:rect l="l" t="t" r="r" b="b"/>
              <a:pathLst>
                <a:path w="2744574" h="260561">
                  <a:moveTo>
                    <a:pt x="19316" y="0"/>
                  </a:moveTo>
                  <a:lnTo>
                    <a:pt x="2725258" y="0"/>
                  </a:lnTo>
                  <a:cubicBezTo>
                    <a:pt x="2735926" y="0"/>
                    <a:pt x="2744574" y="8648"/>
                    <a:pt x="2744574" y="19316"/>
                  </a:cubicBezTo>
                  <a:lnTo>
                    <a:pt x="2744574" y="241245"/>
                  </a:lnTo>
                  <a:cubicBezTo>
                    <a:pt x="2744574" y="246367"/>
                    <a:pt x="2742539" y="251281"/>
                    <a:pt x="2738917" y="254903"/>
                  </a:cubicBezTo>
                  <a:cubicBezTo>
                    <a:pt x="2735294" y="258526"/>
                    <a:pt x="2730381" y="260561"/>
                    <a:pt x="2725258" y="260561"/>
                  </a:cubicBezTo>
                  <a:lnTo>
                    <a:pt x="19316" y="260561"/>
                  </a:lnTo>
                  <a:cubicBezTo>
                    <a:pt x="14193" y="260561"/>
                    <a:pt x="9280" y="258526"/>
                    <a:pt x="5658" y="254903"/>
                  </a:cubicBezTo>
                  <a:cubicBezTo>
                    <a:pt x="2035" y="251281"/>
                    <a:pt x="0" y="246367"/>
                    <a:pt x="0" y="241245"/>
                  </a:cubicBezTo>
                  <a:lnTo>
                    <a:pt x="0" y="19316"/>
                  </a:lnTo>
                  <a:cubicBezTo>
                    <a:pt x="0" y="14193"/>
                    <a:pt x="2035" y="9280"/>
                    <a:pt x="5658" y="5658"/>
                  </a:cubicBezTo>
                  <a:cubicBezTo>
                    <a:pt x="9280" y="2035"/>
                    <a:pt x="14193" y="0"/>
                    <a:pt x="1931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19050"/>
              <a:ext cx="2744574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336337" y="4024347"/>
            <a:ext cx="5173260" cy="2961691"/>
          </a:xfrm>
          <a:custGeom>
            <a:avLst/>
            <a:gdLst/>
            <a:ahLst/>
            <a:cxnLst/>
            <a:rect l="l" t="t" r="r" b="b"/>
            <a:pathLst>
              <a:path w="5173260" h="2961691">
                <a:moveTo>
                  <a:pt x="0" y="0"/>
                </a:moveTo>
                <a:lnTo>
                  <a:pt x="5173260" y="0"/>
                </a:lnTo>
                <a:lnTo>
                  <a:pt x="5173260" y="2961692"/>
                </a:lnTo>
                <a:lnTo>
                  <a:pt x="0" y="296169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2" name="Group 22"/>
          <p:cNvGrpSpPr/>
          <p:nvPr/>
        </p:nvGrpSpPr>
        <p:grpSpPr>
          <a:xfrm>
            <a:off x="1688847" y="4098139"/>
            <a:ext cx="2312915" cy="2251168"/>
            <a:chOff x="0" y="0"/>
            <a:chExt cx="3083887" cy="3001558"/>
          </a:xfrm>
        </p:grpSpPr>
        <p:sp>
          <p:nvSpPr>
            <p:cNvPr id="23" name="Freeform 23"/>
            <p:cNvSpPr/>
            <p:nvPr/>
          </p:nvSpPr>
          <p:spPr>
            <a:xfrm>
              <a:off x="0" y="322431"/>
              <a:ext cx="3083887" cy="2679127"/>
            </a:xfrm>
            <a:custGeom>
              <a:avLst/>
              <a:gdLst/>
              <a:ahLst/>
              <a:cxnLst/>
              <a:rect l="l" t="t" r="r" b="b"/>
              <a:pathLst>
                <a:path w="3083887" h="2679127">
                  <a:moveTo>
                    <a:pt x="0" y="0"/>
                  </a:moveTo>
                  <a:lnTo>
                    <a:pt x="3083887" y="0"/>
                  </a:lnTo>
                  <a:lnTo>
                    <a:pt x="3083887" y="2679127"/>
                  </a:lnTo>
                  <a:lnTo>
                    <a:pt x="0" y="267912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4" name="Freeform 24"/>
            <p:cNvSpPr/>
            <p:nvPr/>
          </p:nvSpPr>
          <p:spPr>
            <a:xfrm flipH="1">
              <a:off x="1434981" y="0"/>
              <a:ext cx="560362" cy="638590"/>
            </a:xfrm>
            <a:custGeom>
              <a:avLst/>
              <a:gdLst/>
              <a:ahLst/>
              <a:cxnLst/>
              <a:rect l="l" t="t" r="r" b="b"/>
              <a:pathLst>
                <a:path w="560362" h="638590">
                  <a:moveTo>
                    <a:pt x="560362" y="0"/>
                  </a:moveTo>
                  <a:lnTo>
                    <a:pt x="0" y="0"/>
                  </a:lnTo>
                  <a:lnTo>
                    <a:pt x="0" y="638590"/>
                  </a:lnTo>
                  <a:lnTo>
                    <a:pt x="560362" y="638590"/>
                  </a:lnTo>
                  <a:lnTo>
                    <a:pt x="560362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25" name="Group 25"/>
            <p:cNvGrpSpPr/>
            <p:nvPr/>
          </p:nvGrpSpPr>
          <p:grpSpPr>
            <a:xfrm>
              <a:off x="29533" y="1330017"/>
              <a:ext cx="3024821" cy="1641037"/>
              <a:chOff x="0" y="0"/>
              <a:chExt cx="746279" cy="404874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52138" y="1428917"/>
              <a:ext cx="233077" cy="233077"/>
              <a:chOff x="0" y="0"/>
              <a:chExt cx="812800" cy="812800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2727416" y="1428917"/>
              <a:ext cx="233077" cy="233077"/>
              <a:chOff x="0" y="0"/>
              <a:chExt cx="812800" cy="812800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2727416" y="2682263"/>
              <a:ext cx="233077" cy="233077"/>
              <a:chOff x="0" y="0"/>
              <a:chExt cx="812800" cy="812800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52138" y="2682263"/>
              <a:ext cx="233077" cy="233077"/>
              <a:chOff x="0" y="0"/>
              <a:chExt cx="812800" cy="81280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40" name="TextBox 40"/>
            <p:cNvSpPr txBox="1"/>
            <p:nvPr/>
          </p:nvSpPr>
          <p:spPr>
            <a:xfrm>
              <a:off x="157105" y="1899261"/>
              <a:ext cx="2769676" cy="351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29"/>
                </a:lnSpc>
              </a:pPr>
              <a:r>
                <a:rPr lang="en-US" sz="1521">
                  <a:solidFill>
                    <a:srgbClr val="000000"/>
                  </a:solidFill>
                  <a:latin typeface="Brick Sans"/>
                </a:rPr>
                <a:t>Team Dynamics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5134207" y="7883608"/>
            <a:ext cx="10420806" cy="989316"/>
            <a:chOff x="0" y="0"/>
            <a:chExt cx="2744574" cy="260561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2744574" cy="260561"/>
            </a:xfrm>
            <a:custGeom>
              <a:avLst/>
              <a:gdLst/>
              <a:ahLst/>
              <a:cxnLst/>
              <a:rect l="l" t="t" r="r" b="b"/>
              <a:pathLst>
                <a:path w="2744574" h="260561">
                  <a:moveTo>
                    <a:pt x="19316" y="0"/>
                  </a:moveTo>
                  <a:lnTo>
                    <a:pt x="2725258" y="0"/>
                  </a:lnTo>
                  <a:cubicBezTo>
                    <a:pt x="2735926" y="0"/>
                    <a:pt x="2744574" y="8648"/>
                    <a:pt x="2744574" y="19316"/>
                  </a:cubicBezTo>
                  <a:lnTo>
                    <a:pt x="2744574" y="241245"/>
                  </a:lnTo>
                  <a:cubicBezTo>
                    <a:pt x="2744574" y="246367"/>
                    <a:pt x="2742539" y="251281"/>
                    <a:pt x="2738917" y="254903"/>
                  </a:cubicBezTo>
                  <a:cubicBezTo>
                    <a:pt x="2735294" y="258526"/>
                    <a:pt x="2730381" y="260561"/>
                    <a:pt x="2725258" y="260561"/>
                  </a:cubicBezTo>
                  <a:lnTo>
                    <a:pt x="19316" y="260561"/>
                  </a:lnTo>
                  <a:cubicBezTo>
                    <a:pt x="14193" y="260561"/>
                    <a:pt x="9280" y="258526"/>
                    <a:pt x="5658" y="254903"/>
                  </a:cubicBezTo>
                  <a:cubicBezTo>
                    <a:pt x="2035" y="251281"/>
                    <a:pt x="0" y="246367"/>
                    <a:pt x="0" y="241245"/>
                  </a:cubicBezTo>
                  <a:lnTo>
                    <a:pt x="0" y="19316"/>
                  </a:lnTo>
                  <a:cubicBezTo>
                    <a:pt x="0" y="14193"/>
                    <a:pt x="2035" y="9280"/>
                    <a:pt x="5658" y="5658"/>
                  </a:cubicBezTo>
                  <a:cubicBezTo>
                    <a:pt x="9280" y="2035"/>
                    <a:pt x="14193" y="0"/>
                    <a:pt x="1931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19050"/>
              <a:ext cx="2744574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44" name="Freeform 44"/>
          <p:cNvSpPr/>
          <p:nvPr/>
        </p:nvSpPr>
        <p:spPr>
          <a:xfrm>
            <a:off x="336337" y="7128678"/>
            <a:ext cx="5173260" cy="2961691"/>
          </a:xfrm>
          <a:custGeom>
            <a:avLst/>
            <a:gdLst/>
            <a:ahLst/>
            <a:cxnLst/>
            <a:rect l="l" t="t" r="r" b="b"/>
            <a:pathLst>
              <a:path w="5173260" h="2961691">
                <a:moveTo>
                  <a:pt x="0" y="0"/>
                </a:moveTo>
                <a:lnTo>
                  <a:pt x="5173260" y="0"/>
                </a:lnTo>
                <a:lnTo>
                  <a:pt x="5173260" y="2961691"/>
                </a:lnTo>
                <a:lnTo>
                  <a:pt x="0" y="296169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45" name="Group 45"/>
          <p:cNvGrpSpPr/>
          <p:nvPr/>
        </p:nvGrpSpPr>
        <p:grpSpPr>
          <a:xfrm>
            <a:off x="1688847" y="7202470"/>
            <a:ext cx="2312915" cy="2251168"/>
            <a:chOff x="0" y="0"/>
            <a:chExt cx="3083887" cy="3001558"/>
          </a:xfrm>
        </p:grpSpPr>
        <p:sp>
          <p:nvSpPr>
            <p:cNvPr id="46" name="Freeform 46"/>
            <p:cNvSpPr/>
            <p:nvPr/>
          </p:nvSpPr>
          <p:spPr>
            <a:xfrm>
              <a:off x="0" y="322431"/>
              <a:ext cx="3083887" cy="2679127"/>
            </a:xfrm>
            <a:custGeom>
              <a:avLst/>
              <a:gdLst/>
              <a:ahLst/>
              <a:cxnLst/>
              <a:rect l="l" t="t" r="r" b="b"/>
              <a:pathLst>
                <a:path w="3083887" h="2679127">
                  <a:moveTo>
                    <a:pt x="0" y="0"/>
                  </a:moveTo>
                  <a:lnTo>
                    <a:pt x="3083887" y="0"/>
                  </a:lnTo>
                  <a:lnTo>
                    <a:pt x="3083887" y="2679127"/>
                  </a:lnTo>
                  <a:lnTo>
                    <a:pt x="0" y="267912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47" name="Freeform 47"/>
            <p:cNvSpPr/>
            <p:nvPr/>
          </p:nvSpPr>
          <p:spPr>
            <a:xfrm flipH="1">
              <a:off x="1434981" y="0"/>
              <a:ext cx="560362" cy="638590"/>
            </a:xfrm>
            <a:custGeom>
              <a:avLst/>
              <a:gdLst/>
              <a:ahLst/>
              <a:cxnLst/>
              <a:rect l="l" t="t" r="r" b="b"/>
              <a:pathLst>
                <a:path w="560362" h="638590">
                  <a:moveTo>
                    <a:pt x="560362" y="0"/>
                  </a:moveTo>
                  <a:lnTo>
                    <a:pt x="0" y="0"/>
                  </a:lnTo>
                  <a:lnTo>
                    <a:pt x="0" y="638590"/>
                  </a:lnTo>
                  <a:lnTo>
                    <a:pt x="560362" y="638590"/>
                  </a:lnTo>
                  <a:lnTo>
                    <a:pt x="560362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48" name="Group 48"/>
            <p:cNvGrpSpPr/>
            <p:nvPr/>
          </p:nvGrpSpPr>
          <p:grpSpPr>
            <a:xfrm>
              <a:off x="29533" y="1330017"/>
              <a:ext cx="3024821" cy="1641037"/>
              <a:chOff x="0" y="0"/>
              <a:chExt cx="746279" cy="404874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152138" y="1428917"/>
              <a:ext cx="233077" cy="233077"/>
              <a:chOff x="0" y="0"/>
              <a:chExt cx="812800" cy="8128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2727416" y="1428917"/>
              <a:ext cx="233077" cy="233077"/>
              <a:chOff x="0" y="0"/>
              <a:chExt cx="812800" cy="812800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7" name="Group 57"/>
            <p:cNvGrpSpPr/>
            <p:nvPr/>
          </p:nvGrpSpPr>
          <p:grpSpPr>
            <a:xfrm>
              <a:off x="2727416" y="2682263"/>
              <a:ext cx="233077" cy="233077"/>
              <a:chOff x="0" y="0"/>
              <a:chExt cx="812800" cy="812800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9" name="TextBox 59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0" name="Group 60"/>
            <p:cNvGrpSpPr/>
            <p:nvPr/>
          </p:nvGrpSpPr>
          <p:grpSpPr>
            <a:xfrm>
              <a:off x="152138" y="2682263"/>
              <a:ext cx="233077" cy="233077"/>
              <a:chOff x="0" y="0"/>
              <a:chExt cx="812800" cy="812800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2" name="TextBox 62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63" name="TextBox 63"/>
            <p:cNvSpPr txBox="1"/>
            <p:nvPr/>
          </p:nvSpPr>
          <p:spPr>
            <a:xfrm>
              <a:off x="157105" y="1899261"/>
              <a:ext cx="2769676" cy="707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29"/>
                </a:lnSpc>
              </a:pPr>
              <a:r>
                <a:rPr lang="en-US" sz="1521">
                  <a:solidFill>
                    <a:srgbClr val="000000"/>
                  </a:solidFill>
                  <a:latin typeface="Brick Sans"/>
                </a:rPr>
                <a:t>Project Outcomes</a:t>
              </a:r>
            </a:p>
          </p:txBody>
        </p:sp>
      </p:grpSp>
      <p:sp>
        <p:nvSpPr>
          <p:cNvPr id="64" name="Freeform 64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5" name="Freeform 65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6" name="TextBox 66"/>
          <p:cNvSpPr txBox="1"/>
          <p:nvPr/>
        </p:nvSpPr>
        <p:spPr>
          <a:xfrm>
            <a:off x="7995054" y="329823"/>
            <a:ext cx="5417860" cy="1545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Impact on Team Dynamics</a:t>
            </a:r>
          </a:p>
        </p:txBody>
      </p:sp>
      <p:sp>
        <p:nvSpPr>
          <p:cNvPr id="67" name="Freeform 67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8" name="Freeform 68"/>
          <p:cNvSpPr/>
          <p:nvPr/>
        </p:nvSpPr>
        <p:spPr>
          <a:xfrm>
            <a:off x="8554089" y="5883358"/>
            <a:ext cx="162520" cy="2000250"/>
          </a:xfrm>
          <a:custGeom>
            <a:avLst/>
            <a:gdLst/>
            <a:ahLst/>
            <a:cxnLst/>
            <a:rect l="l" t="t" r="r" b="b"/>
            <a:pathLst>
              <a:path w="162520" h="2000250">
                <a:moveTo>
                  <a:pt x="0" y="0"/>
                </a:moveTo>
                <a:lnTo>
                  <a:pt x="162521" y="0"/>
                </a:lnTo>
                <a:lnTo>
                  <a:pt x="162521" y="2000250"/>
                </a:lnTo>
                <a:lnTo>
                  <a:pt x="0" y="20002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9" name="Freeform 69"/>
          <p:cNvSpPr/>
          <p:nvPr/>
        </p:nvSpPr>
        <p:spPr>
          <a:xfrm>
            <a:off x="12863403" y="5883358"/>
            <a:ext cx="162520" cy="2000250"/>
          </a:xfrm>
          <a:custGeom>
            <a:avLst/>
            <a:gdLst/>
            <a:ahLst/>
            <a:cxnLst/>
            <a:rect l="l" t="t" r="r" b="b"/>
            <a:pathLst>
              <a:path w="162520" h="2000250">
                <a:moveTo>
                  <a:pt x="0" y="0"/>
                </a:moveTo>
                <a:lnTo>
                  <a:pt x="162520" y="0"/>
                </a:lnTo>
                <a:lnTo>
                  <a:pt x="162520" y="2000250"/>
                </a:lnTo>
                <a:lnTo>
                  <a:pt x="0" y="20002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0" name="Freeform 70"/>
          <p:cNvSpPr/>
          <p:nvPr/>
        </p:nvSpPr>
        <p:spPr>
          <a:xfrm>
            <a:off x="8358789" y="463568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1" name="Freeform 71"/>
          <p:cNvSpPr/>
          <p:nvPr/>
        </p:nvSpPr>
        <p:spPr>
          <a:xfrm>
            <a:off x="8358789" y="7607383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2" name="Freeform 72"/>
          <p:cNvSpPr/>
          <p:nvPr/>
        </p:nvSpPr>
        <p:spPr>
          <a:xfrm>
            <a:off x="12639528" y="458419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3" name="Freeform 73"/>
          <p:cNvSpPr/>
          <p:nvPr/>
        </p:nvSpPr>
        <p:spPr>
          <a:xfrm>
            <a:off x="12639528" y="7607383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4" name="Freeform 74"/>
          <p:cNvSpPr/>
          <p:nvPr/>
        </p:nvSpPr>
        <p:spPr>
          <a:xfrm>
            <a:off x="15789724" y="6505422"/>
            <a:ext cx="2187392" cy="2203922"/>
          </a:xfrm>
          <a:custGeom>
            <a:avLst/>
            <a:gdLst/>
            <a:ahLst/>
            <a:cxnLst/>
            <a:rect l="l" t="t" r="r" b="b"/>
            <a:pathLst>
              <a:path w="2187392" h="2203922">
                <a:moveTo>
                  <a:pt x="0" y="0"/>
                </a:moveTo>
                <a:lnTo>
                  <a:pt x="2187392" y="0"/>
                </a:lnTo>
                <a:lnTo>
                  <a:pt x="2187392" y="2203921"/>
                </a:lnTo>
                <a:lnTo>
                  <a:pt x="0" y="220392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5" name="Freeform 75"/>
          <p:cNvSpPr/>
          <p:nvPr/>
        </p:nvSpPr>
        <p:spPr>
          <a:xfrm>
            <a:off x="15645206" y="3618676"/>
            <a:ext cx="2476428" cy="1405373"/>
          </a:xfrm>
          <a:custGeom>
            <a:avLst/>
            <a:gdLst/>
            <a:ahLst/>
            <a:cxnLst/>
            <a:rect l="l" t="t" r="r" b="b"/>
            <a:pathLst>
              <a:path w="2476428" h="1405373">
                <a:moveTo>
                  <a:pt x="0" y="0"/>
                </a:moveTo>
                <a:lnTo>
                  <a:pt x="2476429" y="0"/>
                </a:lnTo>
                <a:lnTo>
                  <a:pt x="2476429" y="1405373"/>
                </a:lnTo>
                <a:lnTo>
                  <a:pt x="0" y="14053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6" name="TextBox 76"/>
          <p:cNvSpPr txBox="1"/>
          <p:nvPr/>
        </p:nvSpPr>
        <p:spPr>
          <a:xfrm>
            <a:off x="6210744" y="2872856"/>
            <a:ext cx="9072855" cy="779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  <a:spcBef>
                <a:spcPct val="0"/>
              </a:spcBef>
            </a:pPr>
            <a:r>
              <a:rPr lang="en-US" sz="2400" spc="120">
                <a:solidFill>
                  <a:srgbClr val="000000"/>
                </a:solidFill>
                <a:latin typeface="Oilvare Base"/>
              </a:rPr>
              <a:t> Clear communication enhances team dynamics and project outcomes.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5664509" y="5171530"/>
            <a:ext cx="9735592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 Bold"/>
              </a:rPr>
              <a:t> Reduces misunderstandings, fosters collaboration (Taylor, 2021).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5395410" y="8216983"/>
            <a:ext cx="10159603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 Bold"/>
              </a:rPr>
              <a:t>Positive dynamics lead to improved outcomes and productivity (Evans, 2020).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36337" y="191993"/>
            <a:ext cx="6963961" cy="2141004"/>
            <a:chOff x="0" y="0"/>
            <a:chExt cx="9193777" cy="2638260"/>
          </a:xfrm>
        </p:grpSpPr>
        <p:sp>
          <p:nvSpPr>
            <p:cNvPr id="83" name="Freeform 83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4" name="Freeform 14"/>
          <p:cNvSpPr/>
          <p:nvPr/>
        </p:nvSpPr>
        <p:spPr>
          <a:xfrm>
            <a:off x="362494" y="4131051"/>
            <a:ext cx="5147104" cy="2946717"/>
          </a:xfrm>
          <a:custGeom>
            <a:avLst/>
            <a:gdLst/>
            <a:ahLst/>
            <a:cxnLst/>
            <a:rect l="l" t="t" r="r" b="b"/>
            <a:pathLst>
              <a:path w="5147104" h="2946717">
                <a:moveTo>
                  <a:pt x="0" y="0"/>
                </a:moveTo>
                <a:lnTo>
                  <a:pt x="5147103" y="0"/>
                </a:lnTo>
                <a:lnTo>
                  <a:pt x="5147103" y="2946716"/>
                </a:lnTo>
                <a:lnTo>
                  <a:pt x="0" y="29467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5" name="Group 15"/>
          <p:cNvGrpSpPr/>
          <p:nvPr/>
        </p:nvGrpSpPr>
        <p:grpSpPr>
          <a:xfrm>
            <a:off x="5919155" y="2694059"/>
            <a:ext cx="9615683" cy="989316"/>
            <a:chOff x="0" y="0"/>
            <a:chExt cx="2532526" cy="260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0" name="Group 20"/>
          <p:cNvGrpSpPr/>
          <p:nvPr/>
        </p:nvGrpSpPr>
        <p:grpSpPr>
          <a:xfrm>
            <a:off x="1561539" y="4026754"/>
            <a:ext cx="2749013" cy="2675623"/>
            <a:chOff x="0" y="0"/>
            <a:chExt cx="3665350" cy="3567498"/>
          </a:xfrm>
        </p:grpSpPr>
        <p:sp>
          <p:nvSpPr>
            <p:cNvPr id="21" name="Freeform 21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2" name="Freeform 22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38" name="TextBox 38"/>
            <p:cNvSpPr txBox="1"/>
            <p:nvPr/>
          </p:nvSpPr>
          <p:spPr>
            <a:xfrm>
              <a:off x="186727" y="2266343"/>
              <a:ext cx="3291895" cy="4093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Feedback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6570448" y="4131051"/>
            <a:ext cx="5147104" cy="2946717"/>
          </a:xfrm>
          <a:custGeom>
            <a:avLst/>
            <a:gdLst/>
            <a:ahLst/>
            <a:cxnLst/>
            <a:rect l="l" t="t" r="r" b="b"/>
            <a:pathLst>
              <a:path w="5147104" h="2946717">
                <a:moveTo>
                  <a:pt x="0" y="0"/>
                </a:moveTo>
                <a:lnTo>
                  <a:pt x="5147104" y="0"/>
                </a:lnTo>
                <a:lnTo>
                  <a:pt x="5147104" y="2946716"/>
                </a:lnTo>
                <a:lnTo>
                  <a:pt x="0" y="29467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40" name="Group 40"/>
          <p:cNvGrpSpPr/>
          <p:nvPr/>
        </p:nvGrpSpPr>
        <p:grpSpPr>
          <a:xfrm>
            <a:off x="7769494" y="4026754"/>
            <a:ext cx="2749013" cy="2675623"/>
            <a:chOff x="0" y="0"/>
            <a:chExt cx="3665350" cy="3567498"/>
          </a:xfrm>
        </p:grpSpPr>
        <p:sp>
          <p:nvSpPr>
            <p:cNvPr id="41" name="Freeform 41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42" name="Freeform 42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43" name="Group 43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9" name="Group 49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1" name="TextBox 5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2" name="Group 52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5" name="Group 55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7" name="TextBox 5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58" name="TextBox 58"/>
            <p:cNvSpPr txBox="1"/>
            <p:nvPr/>
          </p:nvSpPr>
          <p:spPr>
            <a:xfrm>
              <a:off x="186727" y="2266343"/>
              <a:ext cx="3291895" cy="4093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Reflection</a:t>
              </a:r>
            </a:p>
          </p:txBody>
        </p:sp>
      </p:grpSp>
      <p:sp>
        <p:nvSpPr>
          <p:cNvPr id="59" name="Freeform 59"/>
          <p:cNvSpPr/>
          <p:nvPr/>
        </p:nvSpPr>
        <p:spPr>
          <a:xfrm>
            <a:off x="12778403" y="4131051"/>
            <a:ext cx="5147104" cy="2946717"/>
          </a:xfrm>
          <a:custGeom>
            <a:avLst/>
            <a:gdLst/>
            <a:ahLst/>
            <a:cxnLst/>
            <a:rect l="l" t="t" r="r" b="b"/>
            <a:pathLst>
              <a:path w="5147104" h="2946717">
                <a:moveTo>
                  <a:pt x="0" y="0"/>
                </a:moveTo>
                <a:lnTo>
                  <a:pt x="5147103" y="0"/>
                </a:lnTo>
                <a:lnTo>
                  <a:pt x="5147103" y="2946716"/>
                </a:lnTo>
                <a:lnTo>
                  <a:pt x="0" y="29467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60" name="Group 60"/>
          <p:cNvGrpSpPr/>
          <p:nvPr/>
        </p:nvGrpSpPr>
        <p:grpSpPr>
          <a:xfrm>
            <a:off x="13977448" y="4026754"/>
            <a:ext cx="2749013" cy="2675623"/>
            <a:chOff x="0" y="0"/>
            <a:chExt cx="3665350" cy="3567498"/>
          </a:xfrm>
        </p:grpSpPr>
        <p:sp>
          <p:nvSpPr>
            <p:cNvPr id="61" name="Freeform 61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62" name="Freeform 62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63" name="Group 63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5" name="TextBox 6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6" name="Group 66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8" name="TextBox 6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9" name="Group 69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1" name="TextBox 7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2" name="Group 72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4" name="TextBox 7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5" name="Group 75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7" name="TextBox 7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78" name="TextBox 78"/>
            <p:cNvSpPr txBox="1"/>
            <p:nvPr/>
          </p:nvSpPr>
          <p:spPr>
            <a:xfrm>
              <a:off x="186727" y="2266343"/>
              <a:ext cx="3291895" cy="4093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Practice</a:t>
              </a:r>
            </a:p>
          </p:txBody>
        </p:sp>
      </p:grpSp>
      <p:sp>
        <p:nvSpPr>
          <p:cNvPr id="79" name="Freeform 79"/>
          <p:cNvSpPr/>
          <p:nvPr/>
        </p:nvSpPr>
        <p:spPr>
          <a:xfrm>
            <a:off x="14211957" y="7331437"/>
            <a:ext cx="2279996" cy="2876966"/>
          </a:xfrm>
          <a:custGeom>
            <a:avLst/>
            <a:gdLst/>
            <a:ahLst/>
            <a:cxnLst/>
            <a:rect l="l" t="t" r="r" b="b"/>
            <a:pathLst>
              <a:path w="2279996" h="2876966">
                <a:moveTo>
                  <a:pt x="0" y="0"/>
                </a:moveTo>
                <a:lnTo>
                  <a:pt x="2279995" y="0"/>
                </a:lnTo>
                <a:lnTo>
                  <a:pt x="2279995" y="2876966"/>
                </a:lnTo>
                <a:lnTo>
                  <a:pt x="0" y="287696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0" name="Freeform 80"/>
          <p:cNvSpPr/>
          <p:nvPr/>
        </p:nvSpPr>
        <p:spPr>
          <a:xfrm>
            <a:off x="7606083" y="7410034"/>
            <a:ext cx="3540882" cy="2876966"/>
          </a:xfrm>
          <a:custGeom>
            <a:avLst/>
            <a:gdLst/>
            <a:ahLst/>
            <a:cxnLst/>
            <a:rect l="l" t="t" r="r" b="b"/>
            <a:pathLst>
              <a:path w="3540882" h="2876966">
                <a:moveTo>
                  <a:pt x="0" y="0"/>
                </a:moveTo>
                <a:lnTo>
                  <a:pt x="3540881" y="0"/>
                </a:lnTo>
                <a:lnTo>
                  <a:pt x="3540881" y="2876966"/>
                </a:lnTo>
                <a:lnTo>
                  <a:pt x="0" y="287696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1" name="Freeform 81"/>
          <p:cNvSpPr/>
          <p:nvPr/>
        </p:nvSpPr>
        <p:spPr>
          <a:xfrm>
            <a:off x="1561539" y="7331437"/>
            <a:ext cx="2715619" cy="2715619"/>
          </a:xfrm>
          <a:custGeom>
            <a:avLst/>
            <a:gdLst/>
            <a:ahLst/>
            <a:cxnLst/>
            <a:rect l="l" t="t" r="r" b="b"/>
            <a:pathLst>
              <a:path w="2715619" h="2715619">
                <a:moveTo>
                  <a:pt x="0" y="0"/>
                </a:moveTo>
                <a:lnTo>
                  <a:pt x="2715619" y="0"/>
                </a:lnTo>
                <a:lnTo>
                  <a:pt x="2715619" y="2715619"/>
                </a:lnTo>
                <a:lnTo>
                  <a:pt x="0" y="271561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2" name="TextBox 82"/>
          <p:cNvSpPr txBox="1"/>
          <p:nvPr/>
        </p:nvSpPr>
        <p:spPr>
          <a:xfrm>
            <a:off x="6167556" y="2894706"/>
            <a:ext cx="9072855" cy="779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  <a:spcBef>
                <a:spcPct val="0"/>
              </a:spcBef>
            </a:pPr>
            <a:r>
              <a:rPr lang="en-US" sz="2400" spc="120">
                <a:solidFill>
                  <a:srgbClr val="000000"/>
                </a:solidFill>
                <a:latin typeface="Oilvare Base"/>
              </a:rPr>
              <a:t> Importance of feedback, reflection, and practice.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7995054" y="329823"/>
            <a:ext cx="5417860" cy="1545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Continuous Improvement</a:t>
            </a:r>
          </a:p>
        </p:txBody>
      </p:sp>
      <p:grpSp>
        <p:nvGrpSpPr>
          <p:cNvPr id="84" name="Group 84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228601" y="191993"/>
            <a:ext cx="7071698" cy="2141004"/>
            <a:chOff x="0" y="0"/>
            <a:chExt cx="9193777" cy="263826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563614" y="1348550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777554" y="1523633"/>
            <a:ext cx="133597" cy="1644276"/>
          </a:xfrm>
          <a:custGeom>
            <a:avLst/>
            <a:gdLst/>
            <a:ahLst/>
            <a:cxnLst/>
            <a:rect l="l" t="t" r="r" b="b"/>
            <a:pathLst>
              <a:path w="133597" h="1644276">
                <a:moveTo>
                  <a:pt x="0" y="0"/>
                </a:moveTo>
                <a:lnTo>
                  <a:pt x="133598" y="0"/>
                </a:lnTo>
                <a:lnTo>
                  <a:pt x="133598" y="1644276"/>
                </a:lnTo>
                <a:lnTo>
                  <a:pt x="0" y="16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Freeform 13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4" name="Group 14"/>
          <p:cNvGrpSpPr/>
          <p:nvPr/>
        </p:nvGrpSpPr>
        <p:grpSpPr>
          <a:xfrm>
            <a:off x="5919155" y="2694059"/>
            <a:ext cx="9615683" cy="989316"/>
            <a:chOff x="0" y="0"/>
            <a:chExt cx="2532526" cy="26056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532526" cy="260561"/>
            </a:xfrm>
            <a:custGeom>
              <a:avLst/>
              <a:gdLst/>
              <a:ahLst/>
              <a:cxnLst/>
              <a:rect l="l" t="t" r="r" b="b"/>
              <a:pathLst>
                <a:path w="2532526" h="260561">
                  <a:moveTo>
                    <a:pt x="20934" y="0"/>
                  </a:moveTo>
                  <a:lnTo>
                    <a:pt x="2511592" y="0"/>
                  </a:lnTo>
                  <a:cubicBezTo>
                    <a:pt x="2517144" y="0"/>
                    <a:pt x="2522469" y="2205"/>
                    <a:pt x="2526394" y="6131"/>
                  </a:cubicBezTo>
                  <a:cubicBezTo>
                    <a:pt x="2530320" y="10057"/>
                    <a:pt x="2532526" y="15382"/>
                    <a:pt x="2532526" y="20934"/>
                  </a:cubicBezTo>
                  <a:lnTo>
                    <a:pt x="2532526" y="239627"/>
                  </a:lnTo>
                  <a:cubicBezTo>
                    <a:pt x="2532526" y="251188"/>
                    <a:pt x="2523153" y="260561"/>
                    <a:pt x="2511592" y="260561"/>
                  </a:cubicBezTo>
                  <a:lnTo>
                    <a:pt x="20934" y="260561"/>
                  </a:lnTo>
                  <a:cubicBezTo>
                    <a:pt x="15382" y="260561"/>
                    <a:pt x="10057" y="258355"/>
                    <a:pt x="6131" y="254429"/>
                  </a:cubicBezTo>
                  <a:cubicBezTo>
                    <a:pt x="2205" y="250504"/>
                    <a:pt x="0" y="245179"/>
                    <a:pt x="0" y="239627"/>
                  </a:cubicBezTo>
                  <a:lnTo>
                    <a:pt x="0" y="20934"/>
                  </a:lnTo>
                  <a:cubicBezTo>
                    <a:pt x="0" y="15382"/>
                    <a:pt x="2205" y="10057"/>
                    <a:pt x="6131" y="6131"/>
                  </a:cubicBezTo>
                  <a:cubicBezTo>
                    <a:pt x="10057" y="2205"/>
                    <a:pt x="15382" y="0"/>
                    <a:pt x="2093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2532526" cy="2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8291991" y="2491064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8" name="Freeform 18"/>
          <p:cNvSpPr/>
          <p:nvPr/>
        </p:nvSpPr>
        <p:spPr>
          <a:xfrm>
            <a:off x="12524980" y="2426677"/>
            <a:ext cx="676845" cy="676845"/>
          </a:xfrm>
          <a:custGeom>
            <a:avLst/>
            <a:gdLst/>
            <a:ahLst/>
            <a:cxnLst/>
            <a:rect l="l" t="t" r="r" b="b"/>
            <a:pathLst>
              <a:path w="676845" h="676845">
                <a:moveTo>
                  <a:pt x="0" y="0"/>
                </a:moveTo>
                <a:lnTo>
                  <a:pt x="676845" y="0"/>
                </a:lnTo>
                <a:lnTo>
                  <a:pt x="676845" y="676845"/>
                </a:lnTo>
                <a:lnTo>
                  <a:pt x="0" y="6768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9" name="Freeform 19"/>
          <p:cNvSpPr/>
          <p:nvPr/>
        </p:nvSpPr>
        <p:spPr>
          <a:xfrm>
            <a:off x="496118" y="4045326"/>
            <a:ext cx="3340796" cy="2864916"/>
          </a:xfrm>
          <a:custGeom>
            <a:avLst/>
            <a:gdLst/>
            <a:ahLst/>
            <a:cxnLst/>
            <a:rect l="l" t="t" r="r" b="b"/>
            <a:pathLst>
              <a:path w="3340796" h="2864916">
                <a:moveTo>
                  <a:pt x="0" y="0"/>
                </a:moveTo>
                <a:lnTo>
                  <a:pt x="3340796" y="0"/>
                </a:lnTo>
                <a:lnTo>
                  <a:pt x="3340796" y="2864916"/>
                </a:lnTo>
                <a:lnTo>
                  <a:pt x="0" y="28649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418"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0" name="Group 20"/>
          <p:cNvGrpSpPr/>
          <p:nvPr/>
        </p:nvGrpSpPr>
        <p:grpSpPr>
          <a:xfrm>
            <a:off x="792010" y="3941438"/>
            <a:ext cx="2749013" cy="2675623"/>
            <a:chOff x="0" y="0"/>
            <a:chExt cx="3665350" cy="3567498"/>
          </a:xfrm>
        </p:grpSpPr>
        <p:sp>
          <p:nvSpPr>
            <p:cNvPr id="21" name="Freeform 21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2" name="Freeform 22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38" name="TextBox 38"/>
            <p:cNvSpPr txBox="1"/>
            <p:nvPr/>
          </p:nvSpPr>
          <p:spPr>
            <a:xfrm>
              <a:off x="186727" y="2266343"/>
              <a:ext cx="3291895" cy="4093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Summary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7746802" y="4045326"/>
            <a:ext cx="3340796" cy="2864916"/>
          </a:xfrm>
          <a:custGeom>
            <a:avLst/>
            <a:gdLst/>
            <a:ahLst/>
            <a:cxnLst/>
            <a:rect l="l" t="t" r="r" b="b"/>
            <a:pathLst>
              <a:path w="3340796" h="2864916">
                <a:moveTo>
                  <a:pt x="0" y="0"/>
                </a:moveTo>
                <a:lnTo>
                  <a:pt x="3340797" y="0"/>
                </a:lnTo>
                <a:lnTo>
                  <a:pt x="3340797" y="2864916"/>
                </a:lnTo>
                <a:lnTo>
                  <a:pt x="0" y="28649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418"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40" name="Group 40"/>
          <p:cNvGrpSpPr/>
          <p:nvPr/>
        </p:nvGrpSpPr>
        <p:grpSpPr>
          <a:xfrm>
            <a:off x="8042694" y="3941438"/>
            <a:ext cx="2749013" cy="2675623"/>
            <a:chOff x="0" y="0"/>
            <a:chExt cx="3665350" cy="3567498"/>
          </a:xfrm>
        </p:grpSpPr>
        <p:sp>
          <p:nvSpPr>
            <p:cNvPr id="41" name="Freeform 41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42" name="Freeform 42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43" name="Group 43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49" name="Group 49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1" name="TextBox 5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2" name="Group 52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55" name="Group 55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57" name="TextBox 5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58" name="TextBox 58"/>
            <p:cNvSpPr txBox="1"/>
            <p:nvPr/>
          </p:nvSpPr>
          <p:spPr>
            <a:xfrm>
              <a:off x="186727" y="2266343"/>
              <a:ext cx="3291895" cy="4093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Key Points</a:t>
              </a:r>
            </a:p>
          </p:txBody>
        </p:sp>
      </p:grpSp>
      <p:sp>
        <p:nvSpPr>
          <p:cNvPr id="59" name="Freeform 59"/>
          <p:cNvSpPr/>
          <p:nvPr/>
        </p:nvSpPr>
        <p:spPr>
          <a:xfrm>
            <a:off x="14499318" y="4045326"/>
            <a:ext cx="3340796" cy="2864916"/>
          </a:xfrm>
          <a:custGeom>
            <a:avLst/>
            <a:gdLst/>
            <a:ahLst/>
            <a:cxnLst/>
            <a:rect l="l" t="t" r="r" b="b"/>
            <a:pathLst>
              <a:path w="3340796" h="2864916">
                <a:moveTo>
                  <a:pt x="0" y="0"/>
                </a:moveTo>
                <a:lnTo>
                  <a:pt x="3340796" y="0"/>
                </a:lnTo>
                <a:lnTo>
                  <a:pt x="3340796" y="2864916"/>
                </a:lnTo>
                <a:lnTo>
                  <a:pt x="0" y="28649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b="-1418"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60" name="Group 60"/>
          <p:cNvGrpSpPr/>
          <p:nvPr/>
        </p:nvGrpSpPr>
        <p:grpSpPr>
          <a:xfrm>
            <a:off x="14795210" y="3941438"/>
            <a:ext cx="2749013" cy="2675623"/>
            <a:chOff x="0" y="0"/>
            <a:chExt cx="3665350" cy="3567498"/>
          </a:xfrm>
        </p:grpSpPr>
        <p:sp>
          <p:nvSpPr>
            <p:cNvPr id="61" name="Freeform 61"/>
            <p:cNvSpPr/>
            <p:nvPr/>
          </p:nvSpPr>
          <p:spPr>
            <a:xfrm>
              <a:off x="0" y="383225"/>
              <a:ext cx="3665350" cy="3184273"/>
            </a:xfrm>
            <a:custGeom>
              <a:avLst/>
              <a:gdLst/>
              <a:ahLst/>
              <a:cxnLst/>
              <a:rect l="l" t="t" r="r" b="b"/>
              <a:pathLst>
                <a:path w="3665350" h="3184273">
                  <a:moveTo>
                    <a:pt x="0" y="0"/>
                  </a:moveTo>
                  <a:lnTo>
                    <a:pt x="3665350" y="0"/>
                  </a:lnTo>
                  <a:lnTo>
                    <a:pt x="3665350" y="3184273"/>
                  </a:lnTo>
                  <a:lnTo>
                    <a:pt x="0" y="31842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62" name="Freeform 62"/>
            <p:cNvSpPr/>
            <p:nvPr/>
          </p:nvSpPr>
          <p:spPr>
            <a:xfrm flipH="1">
              <a:off x="1705545" y="0"/>
              <a:ext cx="666018" cy="758995"/>
            </a:xfrm>
            <a:custGeom>
              <a:avLst/>
              <a:gdLst/>
              <a:ahLst/>
              <a:cxnLst/>
              <a:rect l="l" t="t" r="r" b="b"/>
              <a:pathLst>
                <a:path w="666018" h="758995">
                  <a:moveTo>
                    <a:pt x="666018" y="0"/>
                  </a:moveTo>
                  <a:lnTo>
                    <a:pt x="0" y="0"/>
                  </a:lnTo>
                  <a:lnTo>
                    <a:pt x="0" y="758995"/>
                  </a:lnTo>
                  <a:lnTo>
                    <a:pt x="666018" y="758995"/>
                  </a:lnTo>
                  <a:lnTo>
                    <a:pt x="666018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grpSp>
          <p:nvGrpSpPr>
            <p:cNvPr id="63" name="Group 63"/>
            <p:cNvGrpSpPr/>
            <p:nvPr/>
          </p:nvGrpSpPr>
          <p:grpSpPr>
            <a:xfrm>
              <a:off x="35102" y="1580790"/>
              <a:ext cx="3595147" cy="1950452"/>
              <a:chOff x="0" y="0"/>
              <a:chExt cx="746279" cy="404874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746279" cy="404874"/>
              </a:xfrm>
              <a:custGeom>
                <a:avLst/>
                <a:gdLst/>
                <a:ahLst/>
                <a:cxnLst/>
                <a:rect l="l" t="t" r="r" b="b"/>
                <a:pathLst>
                  <a:path w="746279" h="404874">
                    <a:moveTo>
                      <a:pt x="88921" y="0"/>
                    </a:moveTo>
                    <a:lnTo>
                      <a:pt x="657358" y="0"/>
                    </a:lnTo>
                    <a:cubicBezTo>
                      <a:pt x="680941" y="0"/>
                      <a:pt x="703558" y="9368"/>
                      <a:pt x="720234" y="26044"/>
                    </a:cubicBezTo>
                    <a:cubicBezTo>
                      <a:pt x="736910" y="42720"/>
                      <a:pt x="746279" y="65338"/>
                      <a:pt x="746279" y="88921"/>
                    </a:cubicBezTo>
                    <a:lnTo>
                      <a:pt x="746279" y="315953"/>
                    </a:lnTo>
                    <a:cubicBezTo>
                      <a:pt x="746279" y="339536"/>
                      <a:pt x="736910" y="362154"/>
                      <a:pt x="720234" y="378829"/>
                    </a:cubicBezTo>
                    <a:cubicBezTo>
                      <a:pt x="703558" y="395505"/>
                      <a:pt x="680941" y="404874"/>
                      <a:pt x="657358" y="404874"/>
                    </a:cubicBezTo>
                    <a:lnTo>
                      <a:pt x="88921" y="404874"/>
                    </a:lnTo>
                    <a:cubicBezTo>
                      <a:pt x="65338" y="404874"/>
                      <a:pt x="42720" y="395505"/>
                      <a:pt x="26044" y="378829"/>
                    </a:cubicBezTo>
                    <a:cubicBezTo>
                      <a:pt x="9368" y="362154"/>
                      <a:pt x="0" y="339536"/>
                      <a:pt x="0" y="315953"/>
                    </a:cubicBezTo>
                    <a:lnTo>
                      <a:pt x="0" y="88921"/>
                    </a:lnTo>
                    <a:cubicBezTo>
                      <a:pt x="0" y="65338"/>
                      <a:pt x="9368" y="42720"/>
                      <a:pt x="26044" y="26044"/>
                    </a:cubicBezTo>
                    <a:cubicBezTo>
                      <a:pt x="42720" y="9368"/>
                      <a:pt x="65338" y="0"/>
                      <a:pt x="88921" y="0"/>
                    </a:cubicBezTo>
                    <a:close/>
                  </a:path>
                </a:pathLst>
              </a:custGeom>
              <a:solidFill>
                <a:srgbClr val="EDECED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5" name="TextBox 65"/>
              <p:cNvSpPr txBox="1"/>
              <p:nvPr/>
            </p:nvSpPr>
            <p:spPr>
              <a:xfrm>
                <a:off x="0" y="-19050"/>
                <a:ext cx="746279" cy="423924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6" name="Group 66"/>
            <p:cNvGrpSpPr/>
            <p:nvPr/>
          </p:nvGrpSpPr>
          <p:grpSpPr>
            <a:xfrm>
              <a:off x="180824" y="1698338"/>
              <a:ext cx="277023" cy="277023"/>
              <a:chOff x="0" y="0"/>
              <a:chExt cx="812800" cy="812800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8" name="TextBox 68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69" name="Group 69"/>
            <p:cNvGrpSpPr/>
            <p:nvPr/>
          </p:nvGrpSpPr>
          <p:grpSpPr>
            <a:xfrm>
              <a:off x="3241667" y="1698338"/>
              <a:ext cx="277023" cy="277023"/>
              <a:chOff x="0" y="0"/>
              <a:chExt cx="812800" cy="812800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1" name="TextBox 71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2" name="Group 72"/>
            <p:cNvGrpSpPr/>
            <p:nvPr/>
          </p:nvGrpSpPr>
          <p:grpSpPr>
            <a:xfrm>
              <a:off x="3241667" y="3188000"/>
              <a:ext cx="277023" cy="277023"/>
              <a:chOff x="0" y="0"/>
              <a:chExt cx="812800" cy="812800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4" name="TextBox 74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grpSp>
          <p:nvGrpSpPr>
            <p:cNvPr id="75" name="Group 75"/>
            <p:cNvGrpSpPr/>
            <p:nvPr/>
          </p:nvGrpSpPr>
          <p:grpSpPr>
            <a:xfrm>
              <a:off x="180824" y="3188000"/>
              <a:ext cx="277023" cy="277023"/>
              <a:chOff x="0" y="0"/>
              <a:chExt cx="812800" cy="812800"/>
            </a:xfrm>
          </p:grpSpPr>
          <p:sp>
            <p:nvSpPr>
              <p:cNvPr id="76" name="Freeform 7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DECED"/>
              </a:solidFill>
              <a:ln w="38100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77" name="TextBox 77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35901" tIns="35901" rIns="35901" bIns="35901" rtlCol="0" anchor="ctr"/>
              <a:lstStyle/>
              <a:p>
                <a:pPr algn="ctr">
                  <a:lnSpc>
                    <a:spcPts val="2599"/>
                  </a:lnSpc>
                </a:pPr>
                <a:endParaRPr/>
              </a:p>
            </p:txBody>
          </p:sp>
        </p:grpSp>
        <p:sp>
          <p:nvSpPr>
            <p:cNvPr id="78" name="TextBox 78"/>
            <p:cNvSpPr txBox="1"/>
            <p:nvPr/>
          </p:nvSpPr>
          <p:spPr>
            <a:xfrm>
              <a:off x="186727" y="2266343"/>
              <a:ext cx="3291895" cy="4093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1"/>
                </a:lnSpc>
              </a:pPr>
              <a:r>
                <a:rPr lang="en-US" sz="1808">
                  <a:solidFill>
                    <a:srgbClr val="000000"/>
                  </a:solidFill>
                  <a:latin typeface="Brick Sans"/>
                </a:rPr>
                <a:t>Reinforcement</a:t>
              </a:r>
            </a:p>
          </p:txBody>
        </p:sp>
      </p:grpSp>
      <p:sp>
        <p:nvSpPr>
          <p:cNvPr id="79" name="Freeform 79"/>
          <p:cNvSpPr/>
          <p:nvPr/>
        </p:nvSpPr>
        <p:spPr>
          <a:xfrm>
            <a:off x="3836914" y="6236186"/>
            <a:ext cx="2960698" cy="3643936"/>
          </a:xfrm>
          <a:custGeom>
            <a:avLst/>
            <a:gdLst/>
            <a:ahLst/>
            <a:cxnLst/>
            <a:rect l="l" t="t" r="r" b="b"/>
            <a:pathLst>
              <a:path w="2960698" h="3643936">
                <a:moveTo>
                  <a:pt x="0" y="0"/>
                </a:moveTo>
                <a:lnTo>
                  <a:pt x="2960699" y="0"/>
                </a:lnTo>
                <a:lnTo>
                  <a:pt x="2960699" y="3643937"/>
                </a:lnTo>
                <a:lnTo>
                  <a:pt x="0" y="364393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0" name="Freeform 80"/>
          <p:cNvSpPr/>
          <p:nvPr/>
        </p:nvSpPr>
        <p:spPr>
          <a:xfrm>
            <a:off x="8291991" y="7167417"/>
            <a:ext cx="2641065" cy="2959176"/>
          </a:xfrm>
          <a:custGeom>
            <a:avLst/>
            <a:gdLst/>
            <a:ahLst/>
            <a:cxnLst/>
            <a:rect l="l" t="t" r="r" b="b"/>
            <a:pathLst>
              <a:path w="2641065" h="2959176">
                <a:moveTo>
                  <a:pt x="0" y="0"/>
                </a:moveTo>
                <a:lnTo>
                  <a:pt x="2641065" y="0"/>
                </a:lnTo>
                <a:lnTo>
                  <a:pt x="2641065" y="2959176"/>
                </a:lnTo>
                <a:lnTo>
                  <a:pt x="0" y="295917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1" name="Freeform 81"/>
          <p:cNvSpPr/>
          <p:nvPr/>
        </p:nvSpPr>
        <p:spPr>
          <a:xfrm>
            <a:off x="11087599" y="6294956"/>
            <a:ext cx="3707611" cy="3992044"/>
          </a:xfrm>
          <a:custGeom>
            <a:avLst/>
            <a:gdLst/>
            <a:ahLst/>
            <a:cxnLst/>
            <a:rect l="l" t="t" r="r" b="b"/>
            <a:pathLst>
              <a:path w="3707611" h="3992044">
                <a:moveTo>
                  <a:pt x="0" y="0"/>
                </a:moveTo>
                <a:lnTo>
                  <a:pt x="3707611" y="0"/>
                </a:lnTo>
                <a:lnTo>
                  <a:pt x="3707611" y="3992044"/>
                </a:lnTo>
                <a:lnTo>
                  <a:pt x="0" y="3992044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2" name="TextBox 82"/>
          <p:cNvSpPr txBox="1"/>
          <p:nvPr/>
        </p:nvSpPr>
        <p:spPr>
          <a:xfrm>
            <a:off x="6167556" y="2894706"/>
            <a:ext cx="9072855" cy="779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  <a:spcBef>
                <a:spcPct val="0"/>
              </a:spcBef>
            </a:pPr>
            <a:r>
              <a:rPr lang="en-US" sz="2400" spc="120">
                <a:solidFill>
                  <a:srgbClr val="000000"/>
                </a:solidFill>
                <a:latin typeface="Oilvare Base"/>
              </a:rPr>
              <a:t> Summarise key points, reinforce significance of effective communication.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7995054" y="627380"/>
            <a:ext cx="5417860" cy="764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 Conclusion</a:t>
            </a:r>
          </a:p>
        </p:txBody>
      </p:sp>
      <p:grpSp>
        <p:nvGrpSpPr>
          <p:cNvPr id="84" name="Group 84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228601" y="191993"/>
            <a:ext cx="7071698" cy="2136555"/>
            <a:chOff x="0" y="0"/>
            <a:chExt cx="9193777" cy="263826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E1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332997"/>
            <a:chOff x="0" y="0"/>
            <a:chExt cx="4816593" cy="6144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14452"/>
            </a:xfrm>
            <a:custGeom>
              <a:avLst/>
              <a:gdLst/>
              <a:ahLst/>
              <a:cxnLst/>
              <a:rect l="l" t="t" r="r" b="b"/>
              <a:pathLst>
                <a:path w="4816592" h="614452">
                  <a:moveTo>
                    <a:pt x="8467" y="0"/>
                  </a:moveTo>
                  <a:lnTo>
                    <a:pt x="4808126" y="0"/>
                  </a:lnTo>
                  <a:cubicBezTo>
                    <a:pt x="4810371" y="0"/>
                    <a:pt x="4812525" y="892"/>
                    <a:pt x="4814113" y="2480"/>
                  </a:cubicBezTo>
                  <a:cubicBezTo>
                    <a:pt x="4815700" y="4068"/>
                    <a:pt x="4816592" y="6221"/>
                    <a:pt x="4816592" y="8467"/>
                  </a:cubicBezTo>
                  <a:lnTo>
                    <a:pt x="4816592" y="605985"/>
                  </a:lnTo>
                  <a:cubicBezTo>
                    <a:pt x="4816592" y="610661"/>
                    <a:pt x="4812802" y="614452"/>
                    <a:pt x="4808126" y="614452"/>
                  </a:cubicBezTo>
                  <a:lnTo>
                    <a:pt x="8467" y="614452"/>
                  </a:lnTo>
                  <a:cubicBezTo>
                    <a:pt x="3791" y="614452"/>
                    <a:pt x="0" y="610661"/>
                    <a:pt x="0" y="605985"/>
                  </a:cubicBezTo>
                  <a:lnTo>
                    <a:pt x="0" y="8467"/>
                  </a:lnTo>
                  <a:cubicBezTo>
                    <a:pt x="0" y="3791"/>
                    <a:pt x="3791" y="0"/>
                    <a:pt x="8467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634658" y="0"/>
            <a:ext cx="6208944" cy="2332997"/>
            <a:chOff x="0" y="0"/>
            <a:chExt cx="1635277" cy="61445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35278" cy="614452"/>
            </a:xfrm>
            <a:custGeom>
              <a:avLst/>
              <a:gdLst/>
              <a:ahLst/>
              <a:cxnLst/>
              <a:rect l="l" t="t" r="r" b="b"/>
              <a:pathLst>
                <a:path w="1635278" h="614452">
                  <a:moveTo>
                    <a:pt x="124690" y="0"/>
                  </a:moveTo>
                  <a:lnTo>
                    <a:pt x="1510588" y="0"/>
                  </a:lnTo>
                  <a:cubicBezTo>
                    <a:pt x="1543658" y="0"/>
                    <a:pt x="1575373" y="13137"/>
                    <a:pt x="1598757" y="36521"/>
                  </a:cubicBezTo>
                  <a:cubicBezTo>
                    <a:pt x="1622141" y="59905"/>
                    <a:pt x="1635278" y="91620"/>
                    <a:pt x="1635278" y="124690"/>
                  </a:cubicBezTo>
                  <a:lnTo>
                    <a:pt x="1635278" y="489762"/>
                  </a:lnTo>
                  <a:cubicBezTo>
                    <a:pt x="1635278" y="558626"/>
                    <a:pt x="1579452" y="614452"/>
                    <a:pt x="1510588" y="614452"/>
                  </a:cubicBezTo>
                  <a:lnTo>
                    <a:pt x="124690" y="614452"/>
                  </a:lnTo>
                  <a:cubicBezTo>
                    <a:pt x="55826" y="614452"/>
                    <a:pt x="0" y="558626"/>
                    <a:pt x="0" y="489762"/>
                  </a:cubicBezTo>
                  <a:lnTo>
                    <a:pt x="0" y="124690"/>
                  </a:lnTo>
                  <a:cubicBezTo>
                    <a:pt x="0" y="55826"/>
                    <a:pt x="55826" y="0"/>
                    <a:pt x="1246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A6A6A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7D7B7B">
                    <a:alpha val="100000"/>
                  </a:srgbClr>
                </a:gs>
              </a:gsLst>
              <a:lin ang="0"/>
            </a:gradFill>
            <a:ln w="38100" cap="rnd">
              <a:solidFill>
                <a:srgbClr val="000000"/>
              </a:solidFill>
              <a:prstDash val="sysDot"/>
              <a:round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1635277" cy="6335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9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995054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9" name="Freeform 9"/>
          <p:cNvSpPr/>
          <p:nvPr/>
        </p:nvSpPr>
        <p:spPr>
          <a:xfrm>
            <a:off x="12409390" y="-101426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0" name="Freeform 10"/>
          <p:cNvSpPr/>
          <p:nvPr/>
        </p:nvSpPr>
        <p:spPr>
          <a:xfrm>
            <a:off x="12409390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Freeform 11"/>
          <p:cNvSpPr/>
          <p:nvPr/>
        </p:nvSpPr>
        <p:spPr>
          <a:xfrm>
            <a:off x="7995054" y="1523633"/>
            <a:ext cx="1003524" cy="1003524"/>
          </a:xfrm>
          <a:custGeom>
            <a:avLst/>
            <a:gdLst/>
            <a:ahLst/>
            <a:cxnLst/>
            <a:rect l="l" t="t" r="r" b="b"/>
            <a:pathLst>
              <a:path w="1003524" h="1003524">
                <a:moveTo>
                  <a:pt x="0" y="0"/>
                </a:moveTo>
                <a:lnTo>
                  <a:pt x="1003523" y="0"/>
                </a:lnTo>
                <a:lnTo>
                  <a:pt x="1003523" y="1003524"/>
                </a:lnTo>
                <a:lnTo>
                  <a:pt x="0" y="100352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2352015" y="2527157"/>
            <a:ext cx="13583970" cy="7759843"/>
          </a:xfrm>
          <a:custGeom>
            <a:avLst/>
            <a:gdLst/>
            <a:ahLst/>
            <a:cxnLst/>
            <a:rect l="l" t="t" r="r" b="b"/>
            <a:pathLst>
              <a:path w="13583970" h="7759843">
                <a:moveTo>
                  <a:pt x="0" y="0"/>
                </a:moveTo>
                <a:lnTo>
                  <a:pt x="13583970" y="0"/>
                </a:lnTo>
                <a:lnTo>
                  <a:pt x="13583970" y="7759843"/>
                </a:lnTo>
                <a:lnTo>
                  <a:pt x="0" y="77598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TextBox 13"/>
          <p:cNvSpPr txBox="1"/>
          <p:nvPr/>
        </p:nvSpPr>
        <p:spPr>
          <a:xfrm>
            <a:off x="7995054" y="627380"/>
            <a:ext cx="5417860" cy="764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</a:pPr>
            <a:r>
              <a:rPr lang="en-US" sz="4399">
                <a:solidFill>
                  <a:srgbClr val="000000"/>
                </a:solidFill>
                <a:latin typeface="Lilita One"/>
              </a:rPr>
              <a:t>References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280515" y="3475950"/>
            <a:ext cx="12045255" cy="5441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Brown, A. (2021). Effective Teamwork: Strategies for Success. New York: Business Publications.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Clark, J. (2022). 'The Role of Empathy in Performance Reviews', Journal of Workplace Psychology, 15(2), pp. 85-98.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Davis, R. (2022). 'Building Client Relationships through Effective Communication', Client Management Journal, 10(4), pp. 45-57.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Duncan, M. (2021). Empathy in Leadership: Building Trust and Rapport. London: Leadership Press.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Evans, P. (2020). 'Impact of Team Dynamics on Project Outcomes', International Journal of Project Management, 18(3), pp. 123-134.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Garcia, L. (2019). 'Nonverbal Communication in the Workplace', Communication Studies, 11(1), pp. 34-47.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Green, S. (2021). 'Conflict Resolution through Open Dialogue', Journal of Conflict Management, 7(2), pp. 56-68.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Harris, T. (2021). 'The Importance of Feedback in Continuous Improvement', Business Development Review, 14(2), pp. 99-112.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Johnson, K. (2020). 'Enhancing Productivity through Clear Communication', Business Efficiency Today, 13(1), pp. 22-35.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Jones, M. (2019). Facilitating Collaboration in Teams. Boston: Academic Press.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Lee, S. (2020). 'Adaptability in Communication: Adjusting to Contexts and Audiences', Organisational Behaviour Journal, 9(3), pp. 67-79.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Miller, D. (2021). Clarity in Communication: Preventing Misunderstandings. Chicago: Communication Publishers.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Roberts, L. (2021). 'Achieving Goals through Clear Communication', Project Management Quarterly, 12(4), pp. 90-104.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Rogers, C. (2020). Active Listening: Key to Effective Communication. San Francisco: Listening Institute.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Smith, J. (2019). 'Fundamentals of Organisational Success', Business Insights Review, 20(2), pp. 45-59.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Smith, L. (2020). 'Mediation as a Conflict Resolution Strategy', Journal of Mediation and Negotiation, 8(3), pp. 78-91.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Taylor, H. (2021). 'Improving Team Dynamics through Clear Communication', Teamwork Today, 11(2), pp. 35-48.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Thompson, P. (2020). 'Turning Around Projects through Goal Clarity', Project Leadership Journal, 5(1), pp. 29-41.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Walker, E. (2021). 'Effective Listening in Team Meetings', Leadership Communication Quarterly, 14(1), pp. 58-72.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White, R. (2019). 'Client Relations: The Role of Regular Updates', Customer Satisfaction Journal, 16(2), pp. 66-79.</a:t>
            </a:r>
          </a:p>
          <a:p>
            <a:pPr marL="302261" lvl="1" indent="-151130" algn="l">
              <a:lnSpc>
                <a:spcPts val="1960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Canva Sans Bold"/>
              </a:rPr>
              <a:t>Williams, N. (2021). Effective Communication for Organisational Success. Oxford: Business Management Press.</a:t>
            </a:r>
          </a:p>
          <a:p>
            <a:pPr algn="l">
              <a:lnSpc>
                <a:spcPts val="1960"/>
              </a:lnSpc>
            </a:pPr>
            <a:endParaRPr lang="en-US" sz="1400">
              <a:solidFill>
                <a:srgbClr val="000000"/>
              </a:solidFill>
              <a:latin typeface="Canva Sans Bold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4005527" y="95132"/>
            <a:ext cx="4247715" cy="2216568"/>
            <a:chOff x="0" y="0"/>
            <a:chExt cx="5663620" cy="295542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662544" cy="2955424"/>
            </a:xfrm>
            <a:custGeom>
              <a:avLst/>
              <a:gdLst/>
              <a:ahLst/>
              <a:cxnLst/>
              <a:rect l="l" t="t" r="r" b="b"/>
              <a:pathLst>
                <a:path w="2662544" h="2955424">
                  <a:moveTo>
                    <a:pt x="0" y="0"/>
                  </a:moveTo>
                  <a:lnTo>
                    <a:pt x="2662544" y="0"/>
                  </a:lnTo>
                  <a:lnTo>
                    <a:pt x="2662544" y="2955424"/>
                  </a:lnTo>
                  <a:lnTo>
                    <a:pt x="0" y="295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2616200" y="355987"/>
              <a:ext cx="3047420" cy="2309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university of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wales </a:t>
              </a:r>
            </a:p>
            <a:p>
              <a:pPr algn="ctr">
                <a:lnSpc>
                  <a:spcPts val="3499"/>
                </a:lnSpc>
              </a:pPr>
              <a:r>
                <a:rPr lang="en-US" sz="2499">
                  <a:solidFill>
                    <a:srgbClr val="FFFFFF"/>
                  </a:solidFill>
                  <a:latin typeface="Helveticish Bold"/>
                </a:rPr>
                <a:t>trinity saint david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228601" y="191993"/>
            <a:ext cx="7071698" cy="2213334"/>
            <a:chOff x="0" y="0"/>
            <a:chExt cx="9193777" cy="263826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638260" cy="2638260"/>
            </a:xfrm>
            <a:custGeom>
              <a:avLst/>
              <a:gdLst/>
              <a:ahLst/>
              <a:cxnLst/>
              <a:rect l="l" t="t" r="r" b="b"/>
              <a:pathLst>
                <a:path w="2638260" h="2638260">
                  <a:moveTo>
                    <a:pt x="0" y="0"/>
                  </a:moveTo>
                  <a:lnTo>
                    <a:pt x="2638260" y="0"/>
                  </a:lnTo>
                  <a:lnTo>
                    <a:pt x="2638260" y="2638260"/>
                  </a:lnTo>
                  <a:lnTo>
                    <a:pt x="0" y="2638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2822646" y="544841"/>
              <a:ext cx="6371131" cy="1899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Gabriel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Vandame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  <a:p>
              <a:pPr algn="ctr">
                <a:lnSpc>
                  <a:spcPts val="5831"/>
                </a:lnSpc>
              </a:pPr>
              <a:r>
                <a:rPr lang="en-US" sz="4165" dirty="0">
                  <a:solidFill>
                    <a:srgbClr val="FFFFFF"/>
                  </a:solidFill>
                  <a:latin typeface="Finger Paint"/>
                </a:rPr>
                <a:t> </a:t>
              </a:r>
              <a:r>
                <a:rPr lang="en-US" sz="4165" dirty="0" err="1">
                  <a:solidFill>
                    <a:srgbClr val="FFFFFF"/>
                  </a:solidFill>
                  <a:latin typeface="Finger Paint"/>
                </a:rPr>
                <a:t>MIhalcea</a:t>
              </a:r>
              <a:endParaRPr lang="en-US" sz="4165" dirty="0">
                <a:solidFill>
                  <a:srgbClr val="FFFFFF"/>
                </a:solidFill>
                <a:latin typeface="Finger Paint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1716</Words>
  <Application>Microsoft Office PowerPoint</Application>
  <PresentationFormat>Custom</PresentationFormat>
  <Paragraphs>184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7" baseType="lpstr">
      <vt:lpstr>Times New Roman</vt:lpstr>
      <vt:lpstr>Playfair Display Bold</vt:lpstr>
      <vt:lpstr>Lilita One</vt:lpstr>
      <vt:lpstr>Celandine</vt:lpstr>
      <vt:lpstr>Calibri</vt:lpstr>
      <vt:lpstr>Finger Paint</vt:lpstr>
      <vt:lpstr>Brick Sans</vt:lpstr>
      <vt:lpstr>Helveticish Bold</vt:lpstr>
      <vt:lpstr>Aptos</vt:lpstr>
      <vt:lpstr>Canva Sans Bold</vt:lpstr>
      <vt:lpstr>Arial</vt:lpstr>
      <vt:lpstr>Nourd Bold</vt:lpstr>
      <vt:lpstr>Oilvare Base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Skills in the Workplace</dc:title>
  <cp:lastModifiedBy>Bela Kobori</cp:lastModifiedBy>
  <cp:revision>3</cp:revision>
  <dcterms:created xsi:type="dcterms:W3CDTF">2006-08-16T00:00:00Z</dcterms:created>
  <dcterms:modified xsi:type="dcterms:W3CDTF">2024-06-30T00:22:18Z</dcterms:modified>
  <dc:identifier>DAGG7rqWnjw</dc:identifier>
</cp:coreProperties>
</file>