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72" r:id="rId2"/>
    <p:sldId id="258" r:id="rId3"/>
    <p:sldId id="259" r:id="rId4"/>
    <p:sldId id="260" r:id="rId5"/>
    <p:sldId id="263" r:id="rId6"/>
    <p:sldId id="261" r:id="rId7"/>
    <p:sldId id="264" r:id="rId8"/>
    <p:sldId id="262" r:id="rId9"/>
    <p:sldId id="268" r:id="rId10"/>
    <p:sldId id="265" r:id="rId11"/>
    <p:sldId id="269" r:id="rId12"/>
    <p:sldId id="267" r:id="rId13"/>
    <p:sldId id="271" r:id="rId14"/>
    <p:sldId id="270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39"/>
    <p:restoredTop sz="94662"/>
  </p:normalViewPr>
  <p:slideViewPr>
    <p:cSldViewPr snapToGrid="0" snapToObjects="1">
      <p:cViewPr varScale="1">
        <p:scale>
          <a:sx n="103" d="100"/>
          <a:sy n="103" d="100"/>
        </p:scale>
        <p:origin x="217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E0FC43-9FD0-3744-B017-52F84C43A907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B8FBFD-0FD5-584D-9C5D-A875103875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86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328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08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19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76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52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099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428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32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699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451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84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14DA1-B682-8B46-B78F-A4509BE189CA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0F42E-89DE-254E-8770-872088CBA71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400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8CAC80-A4DC-412A-8922-D39FB85E77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atin typeface="Milo OT"/>
                <a:cs typeface="Milo OT"/>
              </a:rPr>
              <a:t>The Resourcing and Talent </a:t>
            </a:r>
            <a:r>
              <a:rPr lang="en-GB" dirty="0">
                <a:latin typeface="Milo OT"/>
                <a:cs typeface="Milo OT"/>
              </a:rPr>
              <a:t>M</a:t>
            </a:r>
            <a:r>
              <a:rPr lang="en-GB" sz="4400" dirty="0">
                <a:latin typeface="Milo OT"/>
                <a:cs typeface="Milo OT"/>
              </a:rPr>
              <a:t>anagement environment </a:t>
            </a:r>
            <a:br>
              <a:rPr lang="en-US" sz="2400" dirty="0">
                <a:latin typeface="Milo OT"/>
                <a:cs typeface="Milo OT"/>
              </a:rPr>
            </a:b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442B5B1-5DC2-4EE6-A84E-0E3D071105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MPIO</a:t>
            </a:r>
          </a:p>
        </p:txBody>
      </p:sp>
    </p:spTree>
    <p:extLst>
      <p:ext uri="{BB962C8B-B14F-4D97-AF65-F5344CB8AC3E}">
        <p14:creationId xmlns:p14="http://schemas.microsoft.com/office/powerpoint/2010/main" val="2735655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5744" y="3085949"/>
            <a:ext cx="58009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dirty="0">
                <a:solidFill>
                  <a:schemeClr val="bg1"/>
                </a:solidFill>
                <a:latin typeface="Milo OT"/>
                <a:cs typeface="Milo OT"/>
              </a:rPr>
              <a:t>Presentation title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0202E0C-81F6-4A8B-BAAD-35D8CF0E8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 Objectives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CBD650-5F1F-4E41-BCE5-3259649E4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 advice about developments in the business environment that are affecting resourcing and talent management practices </a:t>
            </a:r>
          </a:p>
          <a:p>
            <a:r>
              <a:rPr lang="en-GB" dirty="0"/>
              <a:t>develop plans for the development of policies that take account of likely, future environmental developments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512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62310"/>
            <a:ext cx="8229600" cy="576385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When thinking about any business environment it is always useful to start by carrying out a PESTLE analysis.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Political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Economic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Environmental.</a:t>
            </a:r>
          </a:p>
        </p:txBody>
      </p:sp>
    </p:spTree>
    <p:extLst>
      <p:ext uri="{BB962C8B-B14F-4D97-AF65-F5344CB8AC3E}">
        <p14:creationId xmlns:p14="http://schemas.microsoft.com/office/powerpoint/2010/main" val="4134332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Political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and International concerns</a:t>
            </a:r>
          </a:p>
          <a:p>
            <a:r>
              <a:rPr lang="en-GB" dirty="0"/>
              <a:t>Policy and investments on skills and infrastructure</a:t>
            </a:r>
          </a:p>
          <a:p>
            <a:r>
              <a:rPr lang="en-GB" dirty="0"/>
              <a:t>Confidence to expand business</a:t>
            </a:r>
          </a:p>
          <a:p>
            <a:r>
              <a:rPr lang="en-GB" dirty="0"/>
              <a:t>Rise of identity politics and challenges to norms of work</a:t>
            </a:r>
          </a:p>
        </p:txBody>
      </p:sp>
    </p:spTree>
    <p:extLst>
      <p:ext uri="{BB962C8B-B14F-4D97-AF65-F5344CB8AC3E}">
        <p14:creationId xmlns:p14="http://schemas.microsoft.com/office/powerpoint/2010/main" val="96168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Political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Investment in manager training</a:t>
            </a:r>
          </a:p>
          <a:p>
            <a:r>
              <a:rPr lang="en-GB" dirty="0"/>
              <a:t>Ensuring recruitment and selection systems are fair and equitable</a:t>
            </a:r>
          </a:p>
          <a:p>
            <a:r>
              <a:rPr lang="en-GB" dirty="0"/>
              <a:t>Brexit</a:t>
            </a:r>
          </a:p>
        </p:txBody>
      </p:sp>
    </p:spTree>
    <p:extLst>
      <p:ext uri="{BB962C8B-B14F-4D97-AF65-F5344CB8AC3E}">
        <p14:creationId xmlns:p14="http://schemas.microsoft.com/office/powerpoint/2010/main" val="129667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Economic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growth vs recessions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COVID-19 – borrowing and furlough to avoid mass unemployment</a:t>
            </a:r>
          </a:p>
          <a:p>
            <a:r>
              <a:rPr lang="en-GB" dirty="0"/>
              <a:t>Skills shortages in some industries</a:t>
            </a:r>
          </a:p>
        </p:txBody>
      </p:sp>
    </p:spTree>
    <p:extLst>
      <p:ext uri="{BB962C8B-B14F-4D97-AF65-F5344CB8AC3E}">
        <p14:creationId xmlns:p14="http://schemas.microsoft.com/office/powerpoint/2010/main" val="4277169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Economic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Global economic growth and improved education</a:t>
            </a:r>
          </a:p>
          <a:p>
            <a:pPr marL="0" indent="0">
              <a:buNone/>
            </a:pPr>
            <a:r>
              <a:rPr lang="en-GB" dirty="0"/>
              <a:t>Wider customer bases</a:t>
            </a:r>
          </a:p>
          <a:p>
            <a:pPr marL="0" indent="0">
              <a:buNone/>
            </a:pPr>
            <a:r>
              <a:rPr lang="en-GB" dirty="0"/>
              <a:t>More scope for international recruitment (need for cultural and legal awareness, working alternative patterns across time zones)</a:t>
            </a:r>
          </a:p>
        </p:txBody>
      </p:sp>
    </p:spTree>
    <p:extLst>
      <p:ext uri="{BB962C8B-B14F-4D97-AF65-F5344CB8AC3E}">
        <p14:creationId xmlns:p14="http://schemas.microsoft.com/office/powerpoint/2010/main" val="1408674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Social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changes in affluence and attitudes to work (employees to employers and vice versa);</a:t>
            </a:r>
          </a:p>
          <a:p>
            <a:r>
              <a:rPr lang="en-GB" dirty="0"/>
              <a:t>ageing population impacts </a:t>
            </a:r>
          </a:p>
          <a:p>
            <a:r>
              <a:rPr lang="en-GB" dirty="0"/>
              <a:t>business ethics and environmental awareness</a:t>
            </a:r>
          </a:p>
        </p:txBody>
      </p:sp>
    </p:spTree>
    <p:extLst>
      <p:ext uri="{BB962C8B-B14F-4D97-AF65-F5344CB8AC3E}">
        <p14:creationId xmlns:p14="http://schemas.microsoft.com/office/powerpoint/2010/main" val="3159782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Social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organisation's reputation in society and as an employer could influence candidate decisions</a:t>
            </a:r>
          </a:p>
          <a:p>
            <a:r>
              <a:rPr lang="en-GB" dirty="0"/>
              <a:t>focus on employee wellbeing and ethical practice of HR processes</a:t>
            </a:r>
          </a:p>
          <a:p>
            <a:r>
              <a:rPr lang="en-GB" dirty="0"/>
              <a:t>attracting candidates who also behave ethically – organisational values</a:t>
            </a:r>
          </a:p>
          <a:p>
            <a:pPr lvl="1"/>
            <a:r>
              <a:rPr lang="en-GB" dirty="0"/>
              <a:t>code of conduct used in performance appraisals? </a:t>
            </a:r>
          </a:p>
        </p:txBody>
      </p:sp>
    </p:spTree>
    <p:extLst>
      <p:ext uri="{BB962C8B-B14F-4D97-AF65-F5344CB8AC3E}">
        <p14:creationId xmlns:p14="http://schemas.microsoft.com/office/powerpoint/2010/main" val="3737148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115"/>
            <a:ext cx="8229600" cy="1143000"/>
          </a:xfrm>
        </p:spPr>
        <p:txBody>
          <a:bodyPr/>
          <a:lstStyle/>
          <a:p>
            <a:r>
              <a:rPr lang="en-GB" dirty="0"/>
              <a:t>The Technological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017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There are five major ways in which these developments are having an impact on the worlds of work and employment:</a:t>
            </a:r>
          </a:p>
          <a:p>
            <a:r>
              <a:rPr lang="en-GB" dirty="0"/>
              <a:t>New technologies can make workers and workplaces more productive and efficient</a:t>
            </a:r>
          </a:p>
          <a:p>
            <a:r>
              <a:rPr lang="en-GB" dirty="0"/>
              <a:t>New technologies can improve the quality, safety and reliability of established work processes</a:t>
            </a:r>
          </a:p>
          <a:p>
            <a:r>
              <a:rPr lang="en-GB" dirty="0"/>
              <a:t>New technologies can provide significant business opportunities, creating jobs that did not exist before</a:t>
            </a:r>
          </a:p>
          <a:p>
            <a:r>
              <a:rPr lang="en-GB" dirty="0"/>
              <a:t>New technologies can damage or destroy established business processes, causing the loss of jobs and work opportunities</a:t>
            </a:r>
          </a:p>
          <a:p>
            <a:r>
              <a:rPr lang="en-GB" dirty="0"/>
              <a:t>New technology can change the locations at which work is performed</a:t>
            </a:r>
          </a:p>
        </p:txBody>
      </p:sp>
    </p:spTree>
    <p:extLst>
      <p:ext uri="{BB962C8B-B14F-4D97-AF65-F5344CB8AC3E}">
        <p14:creationId xmlns:p14="http://schemas.microsoft.com/office/powerpoint/2010/main" val="3199251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Technological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017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/>
              <a:t>use of data analytics in human resource planning</a:t>
            </a:r>
          </a:p>
          <a:p>
            <a:r>
              <a:rPr lang="en-GB" dirty="0"/>
              <a:t>social media in recruitment</a:t>
            </a:r>
          </a:p>
          <a:p>
            <a:r>
              <a:rPr lang="en-GB" dirty="0"/>
              <a:t>online and automated tools in employee selection</a:t>
            </a:r>
          </a:p>
          <a:p>
            <a:r>
              <a:rPr lang="en-GB" dirty="0"/>
              <a:t>surveillance in performance management </a:t>
            </a:r>
          </a:p>
          <a:p>
            <a:r>
              <a:rPr lang="en-GB" dirty="0"/>
              <a:t>predictive software in the management of staff turnover</a:t>
            </a:r>
          </a:p>
          <a:p>
            <a:r>
              <a:rPr lang="en-GB" dirty="0"/>
              <a:t>E-learning gamification capabilities</a:t>
            </a:r>
          </a:p>
        </p:txBody>
      </p:sp>
    </p:spTree>
    <p:extLst>
      <p:ext uri="{BB962C8B-B14F-4D97-AF65-F5344CB8AC3E}">
        <p14:creationId xmlns:p14="http://schemas.microsoft.com/office/powerpoint/2010/main" val="3385722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Legal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total number of claims processed annually by the Employment Tribunal Service has increased from 30 years ago</a:t>
            </a:r>
          </a:p>
          <a:p>
            <a:r>
              <a:rPr lang="en-GB" dirty="0"/>
              <a:t>These are tending to be more complex and to cover more issues than before</a:t>
            </a:r>
          </a:p>
          <a:p>
            <a:r>
              <a:rPr lang="en-GB" dirty="0"/>
              <a:t>In the past, work was less regulated but trade union membership was higher</a:t>
            </a:r>
          </a:p>
        </p:txBody>
      </p:sp>
    </p:spTree>
    <p:extLst>
      <p:ext uri="{BB962C8B-B14F-4D97-AF65-F5344CB8AC3E}">
        <p14:creationId xmlns:p14="http://schemas.microsoft.com/office/powerpoint/2010/main" val="2374081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Legal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7638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/>
              <a:t>Employment regulations affecting: </a:t>
            </a:r>
          </a:p>
          <a:p>
            <a:pPr lvl="1"/>
            <a:r>
              <a:rPr lang="en-GB" dirty="0"/>
              <a:t>unfair dismissal</a:t>
            </a:r>
          </a:p>
          <a:p>
            <a:pPr lvl="1"/>
            <a:r>
              <a:rPr lang="en-GB" dirty="0"/>
              <a:t>Contracts</a:t>
            </a:r>
          </a:p>
          <a:p>
            <a:pPr lvl="1"/>
            <a:r>
              <a:rPr lang="en-GB" dirty="0"/>
              <a:t>Discrimination</a:t>
            </a:r>
          </a:p>
          <a:p>
            <a:pPr lvl="1"/>
            <a:r>
              <a:rPr lang="en-GB" dirty="0"/>
              <a:t>family-friendly practices</a:t>
            </a:r>
          </a:p>
          <a:p>
            <a:pPr lvl="1"/>
            <a:r>
              <a:rPr lang="en-GB" dirty="0"/>
              <a:t>Working Time Regulations</a:t>
            </a:r>
          </a:p>
          <a:p>
            <a:pPr lvl="1"/>
            <a:r>
              <a:rPr lang="en-GB" dirty="0"/>
              <a:t>use of information. </a:t>
            </a:r>
          </a:p>
          <a:p>
            <a:pPr marL="457200" lvl="1" indent="0">
              <a:buNone/>
            </a:pPr>
            <a:r>
              <a:rPr lang="en-GB" sz="3200" dirty="0"/>
              <a:t>Too much bureaucracy vs encouraging best/good practice</a:t>
            </a:r>
          </a:p>
        </p:txBody>
      </p:sp>
    </p:spTree>
    <p:extLst>
      <p:ext uri="{BB962C8B-B14F-4D97-AF65-F5344CB8AC3E}">
        <p14:creationId xmlns:p14="http://schemas.microsoft.com/office/powerpoint/2010/main" val="1635304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Context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protection of environment</a:t>
            </a:r>
          </a:p>
          <a:p>
            <a:r>
              <a:rPr lang="en-GB" dirty="0"/>
              <a:t>climate change</a:t>
            </a:r>
          </a:p>
          <a:p>
            <a:r>
              <a:rPr lang="en-GB" dirty="0"/>
              <a:t>sustainable lifestyles</a:t>
            </a:r>
          </a:p>
        </p:txBody>
      </p:sp>
    </p:spTree>
    <p:extLst>
      <p:ext uri="{BB962C8B-B14F-4D97-AF65-F5344CB8AC3E}">
        <p14:creationId xmlns:p14="http://schemas.microsoft.com/office/powerpoint/2010/main" val="1547962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511E-16EE-4FCB-BC94-72E2F1080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Context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6F7F1-4A87-4F71-85D8-250383397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 activity to promote awareness and even change behaviours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reducing use of energy, water and paper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limiting the use of cars and reducing the number of business flights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better waste management</a:t>
            </a:r>
          </a:p>
          <a:p>
            <a:r>
              <a:rPr lang="en-GB" dirty="0"/>
              <a:t>Impact of commuting vs home working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7069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532</Words>
  <Application>Microsoft Office PowerPoint</Application>
  <PresentationFormat>On-screen Show (4:3)</PresentationFormat>
  <Paragraphs>76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Milo OT</vt:lpstr>
      <vt:lpstr>Myriad Pro</vt:lpstr>
      <vt:lpstr>Arial</vt:lpstr>
      <vt:lpstr>Calibri</vt:lpstr>
      <vt:lpstr>UWTSD</vt:lpstr>
      <vt:lpstr>The Resourcing and Talent Management environment  </vt:lpstr>
      <vt:lpstr>Session  Objectives</vt:lpstr>
      <vt:lpstr>PowerPoint Presentation</vt:lpstr>
      <vt:lpstr>The Political Context (1)</vt:lpstr>
      <vt:lpstr>The Political Context (2)</vt:lpstr>
      <vt:lpstr>The Economic Context (1)</vt:lpstr>
      <vt:lpstr>The Economic Context (2)</vt:lpstr>
      <vt:lpstr>The Social Context (1)</vt:lpstr>
      <vt:lpstr>The Social Context (2)</vt:lpstr>
      <vt:lpstr>The Technological Context (1)</vt:lpstr>
      <vt:lpstr>The Technological Context (2)</vt:lpstr>
      <vt:lpstr>The Legal Context (1)</vt:lpstr>
      <vt:lpstr>The Legal Context (2)</vt:lpstr>
      <vt:lpstr>The Environmental Context (1)</vt:lpstr>
      <vt:lpstr>The Environmental Context (2)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Oakham</dc:creator>
  <cp:lastModifiedBy>Helen Evans (Institute of Management and Health)</cp:lastModifiedBy>
  <cp:revision>23</cp:revision>
  <dcterms:created xsi:type="dcterms:W3CDTF">2014-09-01T14:16:09Z</dcterms:created>
  <dcterms:modified xsi:type="dcterms:W3CDTF">2024-06-04T08:58:44Z</dcterms:modified>
</cp:coreProperties>
</file>