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 id="261" r:id="rId5"/>
    <p:sldId id="262" r:id="rId6"/>
    <p:sldId id="263" r:id="rId7"/>
    <p:sldId id="264" r:id="rId8"/>
    <p:sldId id="288" r:id="rId9"/>
    <p:sldId id="265" r:id="rId10"/>
    <p:sldId id="266" r:id="rId11"/>
    <p:sldId id="267" r:id="rId12"/>
    <p:sldId id="268" r:id="rId13"/>
    <p:sldId id="291" r:id="rId14"/>
    <p:sldId id="292" r:id="rId15"/>
    <p:sldId id="269" r:id="rId16"/>
    <p:sldId id="270" r:id="rId17"/>
    <p:sldId id="271" r:id="rId18"/>
    <p:sldId id="272" r:id="rId19"/>
    <p:sldId id="273" r:id="rId20"/>
    <p:sldId id="274" r:id="rId21"/>
    <p:sldId id="275" r:id="rId22"/>
    <p:sldId id="276" r:id="rId23"/>
    <p:sldId id="277" r:id="rId24"/>
    <p:sldId id="293" r:id="rId25"/>
    <p:sldId id="294" r:id="rId26"/>
    <p:sldId id="278" r:id="rId27"/>
    <p:sldId id="279" r:id="rId28"/>
    <p:sldId id="280" r:id="rId29"/>
    <p:sldId id="281" r:id="rId30"/>
    <p:sldId id="284" r:id="rId31"/>
    <p:sldId id="285" r:id="rId32"/>
    <p:sldId id="286" r:id="rId33"/>
    <p:sldId id="289" r:id="rId34"/>
    <p:sldId id="296" r:id="rId35"/>
    <p:sldId id="297" r:id="rId36"/>
    <p:sldId id="287" r:id="rId37"/>
    <p:sldId id="290" r:id="rId38"/>
    <p:sldId id="302" r:id="rId39"/>
    <p:sldId id="303" r:id="rId40"/>
    <p:sldId id="304" r:id="rId41"/>
    <p:sldId id="305" r:id="rId42"/>
    <p:sldId id="306" r:id="rId43"/>
    <p:sldId id="307" r:id="rId44"/>
    <p:sldId id="308" r:id="rId45"/>
    <p:sldId id="309" r:id="rId46"/>
    <p:sldId id="310" r:id="rId47"/>
    <p:sldId id="311" r:id="rId48"/>
    <p:sldId id="312" r:id="rId49"/>
    <p:sldId id="313" r:id="rId50"/>
    <p:sldId id="314" r:id="rId51"/>
    <p:sldId id="315" r:id="rId52"/>
    <p:sldId id="316" r:id="rId53"/>
    <p:sldId id="318" r:id="rId54"/>
    <p:sldId id="282" r:id="rId55"/>
    <p:sldId id="298" r:id="rId56"/>
    <p:sldId id="295" r:id="rId57"/>
    <p:sldId id="299" r:id="rId58"/>
    <p:sldId id="300" r:id="rId59"/>
  </p:sldIdLst>
  <p:sldSz cx="9144000" cy="6858000" type="screen4x3"/>
  <p:notesSz cx="6858000" cy="9144000"/>
  <p:defaultTextStyle>
    <a:defPPr>
      <a:defRPr lang="en-US"/>
    </a:defPPr>
    <a:lvl1pPr algn="r" rtl="0" fontAlgn="base">
      <a:spcBef>
        <a:spcPct val="0"/>
      </a:spcBef>
      <a:spcAft>
        <a:spcPct val="0"/>
      </a:spcAft>
      <a:defRPr kern="1200">
        <a:solidFill>
          <a:schemeClr val="tx1"/>
        </a:solidFill>
        <a:latin typeface="Arial" charset="0"/>
        <a:ea typeface="+mn-ea"/>
        <a:cs typeface="+mn-cs"/>
      </a:defRPr>
    </a:lvl1pPr>
    <a:lvl2pPr marL="457200" algn="r" rtl="0" fontAlgn="base">
      <a:spcBef>
        <a:spcPct val="0"/>
      </a:spcBef>
      <a:spcAft>
        <a:spcPct val="0"/>
      </a:spcAft>
      <a:defRPr kern="1200">
        <a:solidFill>
          <a:schemeClr val="tx1"/>
        </a:solidFill>
        <a:latin typeface="Arial" charset="0"/>
        <a:ea typeface="+mn-ea"/>
        <a:cs typeface="+mn-cs"/>
      </a:defRPr>
    </a:lvl2pPr>
    <a:lvl3pPr marL="914400" algn="r" rtl="0" fontAlgn="base">
      <a:spcBef>
        <a:spcPct val="0"/>
      </a:spcBef>
      <a:spcAft>
        <a:spcPct val="0"/>
      </a:spcAft>
      <a:defRPr kern="1200">
        <a:solidFill>
          <a:schemeClr val="tx1"/>
        </a:solidFill>
        <a:latin typeface="Arial" charset="0"/>
        <a:ea typeface="+mn-ea"/>
        <a:cs typeface="+mn-cs"/>
      </a:defRPr>
    </a:lvl3pPr>
    <a:lvl4pPr marL="1371600" algn="r" rtl="0" fontAlgn="base">
      <a:spcBef>
        <a:spcPct val="0"/>
      </a:spcBef>
      <a:spcAft>
        <a:spcPct val="0"/>
      </a:spcAft>
      <a:defRPr kern="1200">
        <a:solidFill>
          <a:schemeClr val="tx1"/>
        </a:solidFill>
        <a:latin typeface="Arial" charset="0"/>
        <a:ea typeface="+mn-ea"/>
        <a:cs typeface="+mn-cs"/>
      </a:defRPr>
    </a:lvl4pPr>
    <a:lvl5pPr marL="1828800" algn="r"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4631" autoAdjust="0"/>
  </p:normalViewPr>
  <p:slideViewPr>
    <p:cSldViewPr>
      <p:cViewPr varScale="1">
        <p:scale>
          <a:sx n="94" d="100"/>
          <a:sy n="94" d="100"/>
        </p:scale>
        <p:origin x="600" y="7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5181600"/>
            <a:ext cx="8305800" cy="685800"/>
          </a:xfrm>
        </p:spPr>
        <p:txBody>
          <a:bodyPr/>
          <a:lstStyle>
            <a:lvl1pPr algn="ctr">
              <a:defRPr>
                <a:solidFill>
                  <a:schemeClr val="tx1"/>
                </a:solidFill>
              </a:defRPr>
            </a:lvl1pPr>
          </a:lstStyle>
          <a:p>
            <a:pPr lvl="0"/>
            <a:r>
              <a:rPr lang="en-US" altLang="en-US" noProof="0" smtClean="0"/>
              <a:t>Click to edit Master title style</a:t>
            </a:r>
          </a:p>
        </p:txBody>
      </p:sp>
      <p:sp>
        <p:nvSpPr>
          <p:cNvPr id="3075" name="Rectangle 3"/>
          <p:cNvSpPr>
            <a:spLocks noGrp="1" noChangeArrowheads="1"/>
          </p:cNvSpPr>
          <p:nvPr>
            <p:ph type="subTitle" idx="1"/>
          </p:nvPr>
        </p:nvSpPr>
        <p:spPr>
          <a:xfrm>
            <a:off x="685800" y="5867400"/>
            <a:ext cx="8305800" cy="685800"/>
          </a:xfrm>
        </p:spPr>
        <p:txBody>
          <a:bodyPr anchor="ctr"/>
          <a:lstStyle>
            <a:lvl1pPr marL="0" indent="0" algn="ctr">
              <a:buFontTx/>
              <a:buNone/>
              <a:defRPr sz="2800"/>
            </a:lvl1pPr>
          </a:lstStyle>
          <a:p>
            <a:pPr lvl="0"/>
            <a:r>
              <a:rPr lang="en-US" altLang="en-US" noProof="0" smtClean="0"/>
              <a:t>Click to edit Master subtitle style</a:t>
            </a:r>
          </a:p>
        </p:txBody>
      </p:sp>
      <p:sp>
        <p:nvSpPr>
          <p:cNvPr id="3108" name="Rectangle 36"/>
          <p:cNvSpPr>
            <a:spLocks noGrp="1" noChangeArrowheads="1"/>
          </p:cNvSpPr>
          <p:nvPr>
            <p:ph type="dt" sz="half" idx="2"/>
          </p:nvPr>
        </p:nvSpPr>
        <p:spPr/>
        <p:txBody>
          <a:bodyPr/>
          <a:lstStyle>
            <a:lvl1pPr>
              <a:defRPr/>
            </a:lvl1pPr>
          </a:lstStyle>
          <a:p>
            <a:endParaRPr lang="en-US" altLang="en-US"/>
          </a:p>
        </p:txBody>
      </p:sp>
      <p:sp>
        <p:nvSpPr>
          <p:cNvPr id="3109" name="Rectangle 37"/>
          <p:cNvSpPr>
            <a:spLocks noGrp="1" noChangeArrowheads="1"/>
          </p:cNvSpPr>
          <p:nvPr>
            <p:ph type="ftr" sz="quarter" idx="3"/>
          </p:nvPr>
        </p:nvSpPr>
        <p:spPr/>
        <p:txBody>
          <a:bodyPr/>
          <a:lstStyle>
            <a:lvl1pPr>
              <a:defRPr/>
            </a:lvl1pPr>
          </a:lstStyle>
          <a:p>
            <a:endParaRPr lang="en-US" altLang="en-US"/>
          </a:p>
        </p:txBody>
      </p:sp>
      <p:sp>
        <p:nvSpPr>
          <p:cNvPr id="3110" name="Rectangle 38"/>
          <p:cNvSpPr>
            <a:spLocks noGrp="1" noChangeArrowheads="1"/>
          </p:cNvSpPr>
          <p:nvPr>
            <p:ph type="sldNum" sz="quarter" idx="4"/>
          </p:nvPr>
        </p:nvSpPr>
        <p:spPr/>
        <p:txBody>
          <a:bodyPr/>
          <a:lstStyle>
            <a:lvl1pPr>
              <a:defRPr/>
            </a:lvl1pPr>
          </a:lstStyle>
          <a:p>
            <a:fld id="{0C933CE3-47A8-4ECE-9949-63407A2F1ECC}" type="slidenum">
              <a:rPr lang="en-US" altLang="en-US"/>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32DA9A0-9674-4F10-B076-332E66C840AD}" type="slidenum">
              <a:rPr lang="en-US" altLang="en-US"/>
              <a:pPr/>
              <a:t>‹#›</a:t>
            </a:fld>
            <a:endParaRPr lang="en-US" altLang="en-US"/>
          </a:p>
        </p:txBody>
      </p:sp>
    </p:spTree>
    <p:extLst>
      <p:ext uri="{BB962C8B-B14F-4D97-AF65-F5344CB8AC3E}">
        <p14:creationId xmlns:p14="http://schemas.microsoft.com/office/powerpoint/2010/main" val="311296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50FFFEA-6921-44A1-8271-51A1A6C6F606}" type="slidenum">
              <a:rPr lang="en-US" altLang="en-US"/>
              <a:pPr/>
              <a:t>‹#›</a:t>
            </a:fld>
            <a:endParaRPr lang="en-US" altLang="en-US"/>
          </a:p>
        </p:txBody>
      </p:sp>
    </p:spTree>
    <p:extLst>
      <p:ext uri="{BB962C8B-B14F-4D97-AF65-F5344CB8AC3E}">
        <p14:creationId xmlns:p14="http://schemas.microsoft.com/office/powerpoint/2010/main" val="997002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990600" y="1600200"/>
            <a:ext cx="39243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67300" y="1600200"/>
            <a:ext cx="39243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F0FB97FB-98EC-4E3C-A60F-45404C83782F}" type="slidenum">
              <a:rPr lang="en-US" altLang="en-US"/>
              <a:pPr/>
              <a:t>‹#›</a:t>
            </a:fld>
            <a:endParaRPr lang="en-US" altLang="en-US"/>
          </a:p>
        </p:txBody>
      </p:sp>
    </p:spTree>
    <p:extLst>
      <p:ext uri="{BB962C8B-B14F-4D97-AF65-F5344CB8AC3E}">
        <p14:creationId xmlns:p14="http://schemas.microsoft.com/office/powerpoint/2010/main" val="3681801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20543E97-FBAC-4EE1-86BA-2E1030982B39}" type="slidenum">
              <a:rPr lang="en-US" altLang="en-US"/>
              <a:pPr/>
              <a:t>‹#›</a:t>
            </a:fld>
            <a:endParaRPr lang="en-US" altLang="en-US"/>
          </a:p>
        </p:txBody>
      </p:sp>
    </p:spTree>
    <p:extLst>
      <p:ext uri="{BB962C8B-B14F-4D97-AF65-F5344CB8AC3E}">
        <p14:creationId xmlns:p14="http://schemas.microsoft.com/office/powerpoint/2010/main" val="1109479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049AC21D-1F8F-4477-AA20-71CED76E9932}" type="slidenum">
              <a:rPr lang="en-US" altLang="en-US"/>
              <a:pPr/>
              <a:t>‹#›</a:t>
            </a:fld>
            <a:endParaRPr lang="en-US" altLang="en-US"/>
          </a:p>
        </p:txBody>
      </p:sp>
    </p:spTree>
    <p:extLst>
      <p:ext uri="{BB962C8B-B14F-4D97-AF65-F5344CB8AC3E}">
        <p14:creationId xmlns:p14="http://schemas.microsoft.com/office/powerpoint/2010/main" val="1962600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B3B154DB-E10D-4DD5-A0A3-C6BEBE5058A2}" type="slidenum">
              <a:rPr lang="en-US" altLang="en-US"/>
              <a:pPr/>
              <a:t>‹#›</a:t>
            </a:fld>
            <a:endParaRPr lang="en-US" altLang="en-US"/>
          </a:p>
        </p:txBody>
      </p:sp>
    </p:spTree>
    <p:extLst>
      <p:ext uri="{BB962C8B-B14F-4D97-AF65-F5344CB8AC3E}">
        <p14:creationId xmlns:p14="http://schemas.microsoft.com/office/powerpoint/2010/main" val="3892778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79F24697-D155-4E99-AD0B-BB604CBBCC52}" type="slidenum">
              <a:rPr lang="en-US" altLang="en-US"/>
              <a:pPr/>
              <a:t>‹#›</a:t>
            </a:fld>
            <a:endParaRPr lang="en-US" altLang="en-US"/>
          </a:p>
        </p:txBody>
      </p:sp>
    </p:spTree>
    <p:extLst>
      <p:ext uri="{BB962C8B-B14F-4D97-AF65-F5344CB8AC3E}">
        <p14:creationId xmlns:p14="http://schemas.microsoft.com/office/powerpoint/2010/main" val="39446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17F85A4D-EA0E-418E-8E83-DE625CB4D7A2}" type="slidenum">
              <a:rPr lang="en-US" altLang="en-US"/>
              <a:pPr/>
              <a:t>‹#›</a:t>
            </a:fld>
            <a:endParaRPr lang="en-US" altLang="en-US"/>
          </a:p>
        </p:txBody>
      </p:sp>
    </p:spTree>
    <p:extLst>
      <p:ext uri="{BB962C8B-B14F-4D97-AF65-F5344CB8AC3E}">
        <p14:creationId xmlns:p14="http://schemas.microsoft.com/office/powerpoint/2010/main" val="550081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EE296CF-BB02-486B-AFA2-EFB391492263}" type="slidenum">
              <a:rPr lang="en-US" altLang="en-US"/>
              <a:pPr/>
              <a:t>‹#›</a:t>
            </a:fld>
            <a:endParaRPr lang="en-US" altLang="en-US"/>
          </a:p>
        </p:txBody>
      </p:sp>
    </p:spTree>
    <p:extLst>
      <p:ext uri="{BB962C8B-B14F-4D97-AF65-F5344CB8AC3E}">
        <p14:creationId xmlns:p14="http://schemas.microsoft.com/office/powerpoint/2010/main" val="249994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228600"/>
            <a:ext cx="2209800" cy="59436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52400" y="228600"/>
            <a:ext cx="6477000" cy="5943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56F289D-12B2-467F-B472-65BB59C05B4B}" type="slidenum">
              <a:rPr lang="en-US" altLang="en-US"/>
              <a:pPr/>
              <a:t>‹#›</a:t>
            </a:fld>
            <a:endParaRPr lang="en-US" altLang="en-US"/>
          </a:p>
        </p:txBody>
      </p:sp>
    </p:spTree>
    <p:extLst>
      <p:ext uri="{BB962C8B-B14F-4D97-AF65-F5344CB8AC3E}">
        <p14:creationId xmlns:p14="http://schemas.microsoft.com/office/powerpoint/2010/main" val="3527473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52400" y="228600"/>
            <a:ext cx="88392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990600" y="1600200"/>
            <a:ext cx="8001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32" name="Rectangle 8"/>
          <p:cNvSpPr>
            <a:spLocks noGrp="1" noChangeArrowheads="1"/>
          </p:cNvSpPr>
          <p:nvPr>
            <p:ph type="dt" sz="half" idx="2"/>
          </p:nvPr>
        </p:nvSpPr>
        <p:spPr bwMode="auto">
          <a:xfrm>
            <a:off x="152400" y="6553200"/>
            <a:ext cx="24034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endParaRPr lang="en-US" altLang="en-US"/>
          </a:p>
        </p:txBody>
      </p:sp>
      <p:sp>
        <p:nvSpPr>
          <p:cNvPr id="1033" name="Rectangle 9"/>
          <p:cNvSpPr>
            <a:spLocks noGrp="1" noChangeArrowheads="1"/>
          </p:cNvSpPr>
          <p:nvPr>
            <p:ph type="ftr" sz="quarter" idx="3"/>
          </p:nvPr>
        </p:nvSpPr>
        <p:spPr bwMode="auto">
          <a:xfrm>
            <a:off x="3259138" y="6553200"/>
            <a:ext cx="2895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4" name="Rectangle 10"/>
          <p:cNvSpPr>
            <a:spLocks noGrp="1" noChangeArrowheads="1"/>
          </p:cNvSpPr>
          <p:nvPr>
            <p:ph type="sldNum" sz="quarter" idx="4"/>
          </p:nvPr>
        </p:nvSpPr>
        <p:spPr bwMode="auto">
          <a:xfrm>
            <a:off x="6858000" y="6553200"/>
            <a:ext cx="2133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fld id="{850B7B22-C214-4B2E-95EC-3AA3BCAEFA6D}"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fontAlgn="base" hangingPunct="1">
        <a:spcBef>
          <a:spcPct val="0"/>
        </a:spcBef>
        <a:spcAft>
          <a:spcPct val="0"/>
        </a:spcAft>
        <a:defRPr sz="3600">
          <a:solidFill>
            <a:schemeClr val="tx2"/>
          </a:solidFill>
          <a:latin typeface="+mj-lt"/>
          <a:ea typeface="+mj-ea"/>
          <a:cs typeface="+mj-cs"/>
        </a:defRPr>
      </a:lvl1pPr>
      <a:lvl2pPr algn="l" rtl="0" eaLnBrk="1" fontAlgn="base" hangingPunct="1">
        <a:spcBef>
          <a:spcPct val="0"/>
        </a:spcBef>
        <a:spcAft>
          <a:spcPct val="0"/>
        </a:spcAft>
        <a:defRPr sz="3600">
          <a:solidFill>
            <a:schemeClr val="tx2"/>
          </a:solidFill>
          <a:latin typeface="Arial" charset="0"/>
        </a:defRPr>
      </a:lvl2pPr>
      <a:lvl3pPr algn="l" rtl="0" eaLnBrk="1" fontAlgn="base" hangingPunct="1">
        <a:spcBef>
          <a:spcPct val="0"/>
        </a:spcBef>
        <a:spcAft>
          <a:spcPct val="0"/>
        </a:spcAft>
        <a:defRPr sz="3600">
          <a:solidFill>
            <a:schemeClr val="tx2"/>
          </a:solidFill>
          <a:latin typeface="Arial" charset="0"/>
        </a:defRPr>
      </a:lvl3pPr>
      <a:lvl4pPr algn="l" rtl="0" eaLnBrk="1" fontAlgn="base" hangingPunct="1">
        <a:spcBef>
          <a:spcPct val="0"/>
        </a:spcBef>
        <a:spcAft>
          <a:spcPct val="0"/>
        </a:spcAft>
        <a:defRPr sz="3600">
          <a:solidFill>
            <a:schemeClr val="tx2"/>
          </a:solidFill>
          <a:latin typeface="Arial" charset="0"/>
        </a:defRPr>
      </a:lvl4pPr>
      <a:lvl5pPr algn="l" rtl="0" eaLnBrk="1" fontAlgn="base" hangingPunct="1">
        <a:spcBef>
          <a:spcPct val="0"/>
        </a:spcBef>
        <a:spcAft>
          <a:spcPct val="0"/>
        </a:spcAft>
        <a:defRPr sz="3600">
          <a:solidFill>
            <a:schemeClr val="tx2"/>
          </a:solidFill>
          <a:latin typeface="Arial" charset="0"/>
        </a:defRPr>
      </a:lvl5pPr>
      <a:lvl6pPr marL="457200" algn="l" rtl="0" eaLnBrk="1" fontAlgn="base" hangingPunct="1">
        <a:spcBef>
          <a:spcPct val="0"/>
        </a:spcBef>
        <a:spcAft>
          <a:spcPct val="0"/>
        </a:spcAft>
        <a:defRPr sz="3600">
          <a:solidFill>
            <a:schemeClr val="tx2"/>
          </a:solidFill>
          <a:latin typeface="Arial" charset="0"/>
        </a:defRPr>
      </a:lvl6pPr>
      <a:lvl7pPr marL="914400" algn="l" rtl="0" eaLnBrk="1" fontAlgn="base" hangingPunct="1">
        <a:spcBef>
          <a:spcPct val="0"/>
        </a:spcBef>
        <a:spcAft>
          <a:spcPct val="0"/>
        </a:spcAft>
        <a:defRPr sz="3600">
          <a:solidFill>
            <a:schemeClr val="tx2"/>
          </a:solidFill>
          <a:latin typeface="Arial" charset="0"/>
        </a:defRPr>
      </a:lvl7pPr>
      <a:lvl8pPr marL="1371600" algn="l" rtl="0" eaLnBrk="1" fontAlgn="base" hangingPunct="1">
        <a:spcBef>
          <a:spcPct val="0"/>
        </a:spcBef>
        <a:spcAft>
          <a:spcPct val="0"/>
        </a:spcAft>
        <a:defRPr sz="3600">
          <a:solidFill>
            <a:schemeClr val="tx2"/>
          </a:solidFill>
          <a:latin typeface="Arial" charset="0"/>
        </a:defRPr>
      </a:lvl8pPr>
      <a:lvl9pPr marL="1828800" algn="l" rtl="0" eaLnBrk="1" fontAlgn="base" hangingPunct="1">
        <a:spcBef>
          <a:spcPct val="0"/>
        </a:spcBef>
        <a:spcAft>
          <a:spcPct val="0"/>
        </a:spcAft>
        <a:defRPr sz="3600">
          <a:solidFill>
            <a:schemeClr val="tx2"/>
          </a:solidFill>
          <a:latin typeface="Arial" charset="0"/>
        </a:defRPr>
      </a:lvl9pPr>
    </p:titleStyle>
    <p:bodyStyle>
      <a:lvl1pPr marL="342900" indent="-342900" algn="l" rtl="0" eaLnBrk="1" fontAlgn="base" hangingPunct="1">
        <a:spcBef>
          <a:spcPct val="20000"/>
        </a:spcBef>
        <a:spcAft>
          <a:spcPct val="0"/>
        </a:spcAft>
        <a:buClr>
          <a:schemeClr val="tx1"/>
        </a:buClr>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latin typeface="+mn-lt"/>
        </a:defRPr>
      </a:lvl2pPr>
      <a:lvl3pPr marL="1143000" indent="-228600" algn="l" rtl="0" eaLnBrk="1" fontAlgn="base" hangingPunct="1">
        <a:spcBef>
          <a:spcPct val="20000"/>
        </a:spcBef>
        <a:spcAft>
          <a:spcPct val="0"/>
        </a:spcAft>
        <a:buClr>
          <a:schemeClr val="tx1"/>
        </a:buClr>
        <a:buChar char="•"/>
        <a:defRPr sz="2400">
          <a:solidFill>
            <a:schemeClr val="tx1"/>
          </a:solidFill>
          <a:latin typeface="+mn-lt"/>
        </a:defRPr>
      </a:lvl3pPr>
      <a:lvl4pPr marL="1600200" indent="-228600" algn="l" rtl="0" eaLnBrk="1" fontAlgn="base" hangingPunct="1">
        <a:spcBef>
          <a:spcPct val="20000"/>
        </a:spcBef>
        <a:spcAft>
          <a:spcPct val="0"/>
        </a:spcAft>
        <a:buClr>
          <a:schemeClr val="tx1"/>
        </a:buClr>
        <a:buChar char="–"/>
        <a:defRPr sz="2000">
          <a:solidFill>
            <a:schemeClr val="tx1"/>
          </a:solidFill>
          <a:latin typeface="+mn-lt"/>
        </a:defRPr>
      </a:lvl4pPr>
      <a:lvl5pPr marL="2057400" indent="-228600" algn="l" rtl="0" eaLnBrk="1" fontAlgn="base" hangingPunct="1">
        <a:spcBef>
          <a:spcPct val="20000"/>
        </a:spcBef>
        <a:spcAft>
          <a:spcPct val="0"/>
        </a:spcAft>
        <a:buClr>
          <a:schemeClr val="tx1"/>
        </a:buClr>
        <a:buChar char="»"/>
        <a:defRPr sz="2000">
          <a:solidFill>
            <a:schemeClr val="tx1"/>
          </a:solidFill>
          <a:latin typeface="+mn-lt"/>
        </a:defRPr>
      </a:lvl5pPr>
      <a:lvl6pPr marL="2514600" indent="-228600" algn="l" rtl="0" eaLnBrk="1" fontAlgn="base" hangingPunct="1">
        <a:spcBef>
          <a:spcPct val="20000"/>
        </a:spcBef>
        <a:spcAft>
          <a:spcPct val="0"/>
        </a:spcAft>
        <a:buClr>
          <a:schemeClr val="tx1"/>
        </a:buClr>
        <a:buChar char="»"/>
        <a:defRPr sz="2000">
          <a:solidFill>
            <a:schemeClr val="tx1"/>
          </a:solidFill>
          <a:latin typeface="+mn-lt"/>
        </a:defRPr>
      </a:lvl6pPr>
      <a:lvl7pPr marL="2971800" indent="-228600" algn="l" rtl="0" eaLnBrk="1" fontAlgn="base" hangingPunct="1">
        <a:spcBef>
          <a:spcPct val="20000"/>
        </a:spcBef>
        <a:spcAft>
          <a:spcPct val="0"/>
        </a:spcAft>
        <a:buClr>
          <a:schemeClr val="tx1"/>
        </a:buClr>
        <a:buChar char="»"/>
        <a:defRPr sz="2000">
          <a:solidFill>
            <a:schemeClr val="tx1"/>
          </a:solidFill>
          <a:latin typeface="+mn-lt"/>
        </a:defRPr>
      </a:lvl7pPr>
      <a:lvl8pPr marL="3429000" indent="-228600" algn="l" rtl="0" eaLnBrk="1" fontAlgn="base" hangingPunct="1">
        <a:spcBef>
          <a:spcPct val="20000"/>
        </a:spcBef>
        <a:spcAft>
          <a:spcPct val="0"/>
        </a:spcAft>
        <a:buClr>
          <a:schemeClr val="tx1"/>
        </a:buClr>
        <a:buChar char="»"/>
        <a:defRPr sz="2000">
          <a:solidFill>
            <a:schemeClr val="tx1"/>
          </a:solidFill>
          <a:latin typeface="+mn-lt"/>
        </a:defRPr>
      </a:lvl8pPr>
      <a:lvl9pPr marL="3886200" indent="-228600" algn="l" rtl="0" eaLnBrk="1" fontAlgn="base" hangingPunct="1">
        <a:spcBef>
          <a:spcPct val="20000"/>
        </a:spcBef>
        <a:spcAft>
          <a:spcPct val="0"/>
        </a:spcAft>
        <a:buClr>
          <a:schemeClr val="tx1"/>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sno1TpCLj6A"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youtube.com/watch?v=D7IxGGfpSW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file:///C:\Users\K.EatonThomas\Documents\karens%20study%20skills"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youtube.com/watch?v=IzTuz0mNlwU" TargetMode="External"/><Relationship Id="rId2" Type="http://schemas.openxmlformats.org/officeDocument/2006/relationships/hyperlink" Target="http://www.youtube.com/watch?v=BcvSNg0HZwk"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www.youtube.com/watch?v=CmFCoo-cU3Y"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ted.com/talks/philip_zimbardo_on_the_psychology_of_evil" TargetMode="External"/><Relationship Id="rId2" Type="http://schemas.openxmlformats.org/officeDocument/2006/relationships/hyperlink" Target="http://www.youtube.com/watch?v=L_LKzEqlPto"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latin typeface="Garamond" panose="02020404030301010803" pitchFamily="18" charset="0"/>
              </a:rPr>
              <a:t>Conformity and Social Influence</a:t>
            </a:r>
            <a:endParaRPr lang="en-US" b="1" dirty="0">
              <a:latin typeface="Garamond" panose="02020404030301010803" pitchFamily="18" charset="0"/>
            </a:endParaRPr>
          </a:p>
        </p:txBody>
      </p:sp>
    </p:spTree>
    <p:extLst>
      <p:ext uri="{BB962C8B-B14F-4D97-AF65-F5344CB8AC3E}">
        <p14:creationId xmlns:p14="http://schemas.microsoft.com/office/powerpoint/2010/main" val="3311691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800" b="1" dirty="0" smtClean="0">
                <a:latin typeface="Garamond" panose="02020404030301010803" pitchFamily="18" charset="0"/>
              </a:rPr>
              <a:t>Social influence 1: Conformity</a:t>
            </a:r>
            <a:endParaRPr lang="en-GB" sz="3800" b="1" dirty="0">
              <a:latin typeface="Garamond" panose="02020404030301010803" pitchFamily="18" charset="0"/>
            </a:endParaRPr>
          </a:p>
        </p:txBody>
      </p:sp>
      <p:sp>
        <p:nvSpPr>
          <p:cNvPr id="5" name="Content Placeholder 4"/>
          <p:cNvSpPr>
            <a:spLocks noGrp="1"/>
          </p:cNvSpPr>
          <p:nvPr>
            <p:ph idx="1"/>
          </p:nvPr>
        </p:nvSpPr>
        <p:spPr>
          <a:prstGeom prst="rect">
            <a:avLst/>
          </a:prstGeom>
        </p:spPr>
        <p:txBody>
          <a:bodyPr>
            <a:normAutofit fontScale="92500" lnSpcReduction="20000"/>
          </a:bodyPr>
          <a:lstStyle/>
          <a:p>
            <a:endParaRPr lang="en-GB" dirty="0" smtClean="0"/>
          </a:p>
          <a:p>
            <a:r>
              <a:rPr lang="en-GB" dirty="0" smtClean="0">
                <a:latin typeface="Garamond" panose="02020404030301010803" pitchFamily="18" charset="0"/>
              </a:rPr>
              <a:t>Not </a:t>
            </a:r>
            <a:r>
              <a:rPr lang="en-GB" dirty="0">
                <a:latin typeface="Garamond" panose="02020404030301010803" pitchFamily="18" charset="0"/>
              </a:rPr>
              <a:t>all conformity is the same. People conform in different ways and for a variety of reasons, depending on the </a:t>
            </a:r>
            <a:r>
              <a:rPr lang="en-GB" dirty="0" smtClean="0">
                <a:latin typeface="Garamond" panose="02020404030301010803" pitchFamily="18" charset="0"/>
              </a:rPr>
              <a:t>situation </a:t>
            </a:r>
            <a:r>
              <a:rPr lang="en-GB" dirty="0">
                <a:latin typeface="Garamond" panose="02020404030301010803" pitchFamily="18" charset="0"/>
              </a:rPr>
              <a:t>they are in. Some different types of conformity are: </a:t>
            </a:r>
          </a:p>
          <a:p>
            <a:r>
              <a:rPr lang="en-GB" dirty="0" smtClean="0">
                <a:latin typeface="Garamond" panose="02020404030301010803" pitchFamily="18" charset="0"/>
              </a:rPr>
              <a:t>• </a:t>
            </a:r>
            <a:r>
              <a:rPr lang="en-GB" dirty="0">
                <a:latin typeface="Garamond" panose="02020404030301010803" pitchFamily="18" charset="0"/>
              </a:rPr>
              <a:t>Compliance </a:t>
            </a:r>
          </a:p>
          <a:p>
            <a:r>
              <a:rPr lang="en-GB" dirty="0">
                <a:latin typeface="Garamond" panose="02020404030301010803" pitchFamily="18" charset="0"/>
              </a:rPr>
              <a:t>• Identification </a:t>
            </a:r>
          </a:p>
          <a:p>
            <a:r>
              <a:rPr lang="en-GB" dirty="0" smtClean="0">
                <a:latin typeface="Garamond" panose="02020404030301010803" pitchFamily="18" charset="0"/>
              </a:rPr>
              <a:t>• Internalisation</a:t>
            </a:r>
          </a:p>
          <a:p>
            <a:r>
              <a:rPr lang="en-GB" dirty="0" smtClean="0">
                <a:latin typeface="Garamond" panose="02020404030301010803" pitchFamily="18" charset="0"/>
              </a:rPr>
              <a:t> </a:t>
            </a:r>
            <a:r>
              <a:rPr lang="en-GB" dirty="0">
                <a:latin typeface="Garamond" panose="02020404030301010803" pitchFamily="18" charset="0"/>
              </a:rPr>
              <a:t>• Normative conformity </a:t>
            </a:r>
          </a:p>
          <a:p>
            <a:r>
              <a:rPr lang="en-GB" dirty="0" smtClean="0">
                <a:latin typeface="Garamond" panose="02020404030301010803" pitchFamily="18" charset="0"/>
              </a:rPr>
              <a:t> • </a:t>
            </a:r>
            <a:r>
              <a:rPr lang="en-GB" dirty="0">
                <a:latin typeface="Garamond" panose="02020404030301010803" pitchFamily="18" charset="0"/>
              </a:rPr>
              <a:t>Informational conformity </a:t>
            </a:r>
          </a:p>
          <a:p>
            <a:pPr marL="45720" indent="0">
              <a:buNone/>
            </a:pPr>
            <a:endParaRPr lang="en-GB" dirty="0"/>
          </a:p>
        </p:txBody>
      </p:sp>
    </p:spTree>
    <p:extLst>
      <p:ext uri="{BB962C8B-B14F-4D97-AF65-F5344CB8AC3E}">
        <p14:creationId xmlns:p14="http://schemas.microsoft.com/office/powerpoint/2010/main" val="538802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5400" y="1447800"/>
            <a:ext cx="6661292" cy="1224136"/>
          </a:xfrm>
        </p:spPr>
        <p:txBody>
          <a:bodyPr/>
          <a:lstStyle/>
          <a:p>
            <a:r>
              <a:rPr lang="en-GB" b="1" dirty="0" smtClean="0">
                <a:latin typeface="Garamond" panose="02020404030301010803" pitchFamily="18" charset="0"/>
              </a:rPr>
              <a:t>Compliance:</a:t>
            </a:r>
            <a:endParaRPr lang="en-GB" b="1" dirty="0">
              <a:latin typeface="Garamond" panose="02020404030301010803" pitchFamily="18" charset="0"/>
            </a:endParaRPr>
          </a:p>
        </p:txBody>
      </p:sp>
      <p:sp>
        <p:nvSpPr>
          <p:cNvPr id="3" name="Subtitle 2"/>
          <p:cNvSpPr>
            <a:spLocks noGrp="1"/>
          </p:cNvSpPr>
          <p:nvPr>
            <p:ph type="subTitle" idx="1"/>
          </p:nvPr>
        </p:nvSpPr>
        <p:spPr>
          <a:xfrm>
            <a:off x="1691680" y="3048000"/>
            <a:ext cx="5637010" cy="1695167"/>
          </a:xfrm>
        </p:spPr>
        <p:txBody>
          <a:bodyPr>
            <a:noAutofit/>
          </a:bodyPr>
          <a:lstStyle/>
          <a:p>
            <a:r>
              <a:rPr lang="en-GB" b="1" dirty="0">
                <a:latin typeface="Garamond" panose="02020404030301010803" pitchFamily="18" charset="0"/>
              </a:rPr>
              <a:t>A change in overt (public) behaviour after exposure to other people`s `opinions` </a:t>
            </a:r>
          </a:p>
          <a:p>
            <a:r>
              <a:rPr lang="en-GB" b="1" dirty="0">
                <a:latin typeface="Garamond" panose="02020404030301010803" pitchFamily="18" charset="0"/>
              </a:rPr>
              <a:t>(</a:t>
            </a:r>
            <a:r>
              <a:rPr lang="en-GB" b="1" dirty="0" err="1">
                <a:latin typeface="Garamond" panose="02020404030301010803" pitchFamily="18" charset="0"/>
              </a:rPr>
              <a:t>Hewstone</a:t>
            </a:r>
            <a:r>
              <a:rPr lang="en-GB" b="1" dirty="0">
                <a:latin typeface="Garamond" panose="02020404030301010803" pitchFamily="18" charset="0"/>
              </a:rPr>
              <a:t> et </a:t>
            </a:r>
            <a:r>
              <a:rPr lang="en-GB" b="1" dirty="0" smtClean="0">
                <a:latin typeface="Garamond" panose="02020404030301010803" pitchFamily="18" charset="0"/>
              </a:rPr>
              <a:t>al., </a:t>
            </a:r>
            <a:r>
              <a:rPr lang="en-GB" b="1" dirty="0">
                <a:latin typeface="Garamond" panose="02020404030301010803" pitchFamily="18" charset="0"/>
              </a:rPr>
              <a:t>1996)</a:t>
            </a:r>
          </a:p>
          <a:p>
            <a:endParaRPr lang="en-GB" sz="2800" b="1" dirty="0">
              <a:latin typeface="Tempus Sans ITC" panose="04020404030D07020202" pitchFamily="82" charset="0"/>
            </a:endParaRPr>
          </a:p>
        </p:txBody>
      </p:sp>
    </p:spTree>
    <p:extLst>
      <p:ext uri="{BB962C8B-B14F-4D97-AF65-F5344CB8AC3E}">
        <p14:creationId xmlns:p14="http://schemas.microsoft.com/office/powerpoint/2010/main" val="2943276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latin typeface="Garamond" panose="02020404030301010803" pitchFamily="18" charset="0"/>
              </a:rPr>
              <a:t>Compliance gaining strategies with real life gains have been studied in abundance</a:t>
            </a:r>
          </a:p>
          <a:p>
            <a:r>
              <a:rPr lang="en-US" dirty="0" smtClean="0">
                <a:latin typeface="Garamond" panose="02020404030301010803" pitchFamily="18" charset="0"/>
              </a:rPr>
              <a:t>Foot in the door</a:t>
            </a:r>
          </a:p>
          <a:p>
            <a:r>
              <a:rPr lang="en-US" dirty="0" smtClean="0">
                <a:latin typeface="Garamond" panose="02020404030301010803" pitchFamily="18" charset="0"/>
              </a:rPr>
              <a:t>Door in the face</a:t>
            </a:r>
          </a:p>
          <a:p>
            <a:r>
              <a:rPr lang="en-US" dirty="0" smtClean="0">
                <a:latin typeface="Garamond" panose="02020404030301010803" pitchFamily="18" charset="0"/>
              </a:rPr>
              <a:t>Hi ball low ball</a:t>
            </a:r>
          </a:p>
          <a:p>
            <a:pPr marL="0" indent="0">
              <a:buNone/>
            </a:pPr>
            <a:endParaRPr lang="en-US" dirty="0"/>
          </a:p>
        </p:txBody>
      </p:sp>
    </p:spTree>
    <p:extLst>
      <p:ext uri="{BB962C8B-B14F-4D97-AF65-F5344CB8AC3E}">
        <p14:creationId xmlns:p14="http://schemas.microsoft.com/office/powerpoint/2010/main" val="3988107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Foot in the door (Freedman &amp; Fraser 1966)</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US" sz="2800" dirty="0" smtClean="0">
                <a:latin typeface="Garamond" panose="02020404030301010803" pitchFamily="18" charset="0"/>
              </a:rPr>
              <a:t>Homeowners asked if they would display large sign in front garden.</a:t>
            </a:r>
          </a:p>
          <a:p>
            <a:r>
              <a:rPr lang="en-US" sz="2800" dirty="0" smtClean="0">
                <a:latin typeface="Garamond" panose="02020404030301010803" pitchFamily="18" charset="0"/>
              </a:rPr>
              <a:t>Two experimental groups and control group.  Control group asked without prior small request.</a:t>
            </a:r>
          </a:p>
          <a:p>
            <a:r>
              <a:rPr lang="en-US" sz="2800" dirty="0" smtClean="0">
                <a:latin typeface="Garamond" panose="02020404030301010803" pitchFamily="18" charset="0"/>
              </a:rPr>
              <a:t>Experimental group A asked to display small sign first, experimental group B asked to sign petition.</a:t>
            </a:r>
          </a:p>
          <a:p>
            <a:r>
              <a:rPr lang="en-US" sz="2800" dirty="0" smtClean="0">
                <a:latin typeface="Garamond" panose="02020404030301010803" pitchFamily="18" charset="0"/>
              </a:rPr>
              <a:t>75% compliance for group A, 50% group B and 17% control group.</a:t>
            </a:r>
          </a:p>
          <a:p>
            <a:pPr marL="0" indent="0">
              <a:buNone/>
            </a:pPr>
            <a:endParaRPr lang="en-US" dirty="0"/>
          </a:p>
        </p:txBody>
      </p:sp>
    </p:spTree>
    <p:extLst>
      <p:ext uri="{BB962C8B-B14F-4D97-AF65-F5344CB8AC3E}">
        <p14:creationId xmlns:p14="http://schemas.microsoft.com/office/powerpoint/2010/main" val="275864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Door in the face (</a:t>
            </a:r>
            <a:r>
              <a:rPr lang="en-GB" b="1" dirty="0" err="1" smtClean="0">
                <a:latin typeface="Garamond" panose="02020404030301010803" pitchFamily="18" charset="0"/>
              </a:rPr>
              <a:t>Cialdini</a:t>
            </a:r>
            <a:r>
              <a:rPr lang="en-GB" b="1" dirty="0" smtClean="0">
                <a:latin typeface="Garamond" panose="02020404030301010803" pitchFamily="18" charset="0"/>
              </a:rPr>
              <a:t> et al., 1975)</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US" sz="2400" dirty="0" smtClean="0">
                <a:latin typeface="Garamond" panose="02020404030301010803" pitchFamily="18" charset="0"/>
              </a:rPr>
              <a:t>Large unreasonable request made initially.</a:t>
            </a:r>
          </a:p>
          <a:p>
            <a:r>
              <a:rPr lang="en-US" sz="2400" dirty="0" smtClean="0">
                <a:latin typeface="Garamond" panose="02020404030301010803" pitchFamily="18" charset="0"/>
              </a:rPr>
              <a:t>Smaller more reasonable request made secondly.</a:t>
            </a:r>
          </a:p>
          <a:p>
            <a:r>
              <a:rPr lang="en-US" sz="2400" dirty="0" smtClean="0">
                <a:latin typeface="Garamond" panose="02020404030301010803" pitchFamily="18" charset="0"/>
              </a:rPr>
              <a:t>The smaller request is the desired request.</a:t>
            </a:r>
          </a:p>
          <a:p>
            <a:r>
              <a:rPr lang="en-US" sz="2400" dirty="0" smtClean="0">
                <a:latin typeface="Garamond" panose="02020404030301010803" pitchFamily="18" charset="0"/>
              </a:rPr>
              <a:t>Compliance more likely for small request IF made by the same individual.</a:t>
            </a:r>
          </a:p>
          <a:p>
            <a:r>
              <a:rPr lang="en-GB" sz="2400" dirty="0" smtClean="0">
                <a:latin typeface="Garamond" panose="02020404030301010803" pitchFamily="18" charset="0"/>
              </a:rPr>
              <a:t>E.g. students asked if they would be unpaid counsellors for two days each week for two years. Later they were asked would they take juvenile delinquents to the zoo; 50% said yes compared to 16.7% from a group only asked that one question alone.</a:t>
            </a:r>
            <a:endParaRPr lang="en-US" sz="2400" dirty="0">
              <a:latin typeface="Garamond" panose="02020404030301010803" pitchFamily="18" charset="0"/>
            </a:endParaRPr>
          </a:p>
        </p:txBody>
      </p:sp>
    </p:spTree>
    <p:extLst>
      <p:ext uri="{BB962C8B-B14F-4D97-AF65-F5344CB8AC3E}">
        <p14:creationId xmlns:p14="http://schemas.microsoft.com/office/powerpoint/2010/main" val="384643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Hi Ball Low Ball (</a:t>
            </a:r>
            <a:r>
              <a:rPr lang="en-GB" b="1" dirty="0" err="1" smtClean="0">
                <a:latin typeface="Garamond" panose="02020404030301010803" pitchFamily="18" charset="0"/>
              </a:rPr>
              <a:t>Cialdini</a:t>
            </a:r>
            <a:r>
              <a:rPr lang="en-GB" b="1" dirty="0" smtClean="0">
                <a:latin typeface="Garamond" panose="02020404030301010803" pitchFamily="18" charset="0"/>
              </a:rPr>
              <a:t> et al., 1975)</a:t>
            </a:r>
            <a:endParaRPr lang="en-US" b="1" dirty="0">
              <a:latin typeface="Garamond" panose="02020404030301010803" pitchFamily="18" charset="0"/>
            </a:endParaRPr>
          </a:p>
        </p:txBody>
      </p:sp>
      <p:sp>
        <p:nvSpPr>
          <p:cNvPr id="3" name="Content Placeholder 2"/>
          <p:cNvSpPr>
            <a:spLocks noGrp="1"/>
          </p:cNvSpPr>
          <p:nvPr>
            <p:ph idx="1"/>
          </p:nvPr>
        </p:nvSpPr>
        <p:spPr>
          <a:xfrm>
            <a:off x="990600" y="1219200"/>
            <a:ext cx="8001000" cy="4953000"/>
          </a:xfrm>
        </p:spPr>
        <p:txBody>
          <a:bodyPr/>
          <a:lstStyle/>
          <a:p>
            <a:r>
              <a:rPr lang="en-US" sz="2800" dirty="0" smtClean="0">
                <a:latin typeface="Garamond" panose="02020404030301010803" pitchFamily="18" charset="0"/>
              </a:rPr>
              <a:t>People agree to a request/purchase.</a:t>
            </a:r>
          </a:p>
          <a:p>
            <a:r>
              <a:rPr lang="en-US" sz="2800" dirty="0" smtClean="0">
                <a:latin typeface="Garamond" panose="02020404030301010803" pitchFamily="18" charset="0"/>
              </a:rPr>
              <a:t>During payment a mistake is noticed and the real price is provided.</a:t>
            </a:r>
          </a:p>
          <a:p>
            <a:r>
              <a:rPr lang="en-US" sz="2800" dirty="0" smtClean="0">
                <a:latin typeface="Garamond" panose="02020404030301010803" pitchFamily="18" charset="0"/>
              </a:rPr>
              <a:t>Once committed, people usually go ahead and make the purchase.</a:t>
            </a:r>
          </a:p>
          <a:p>
            <a:r>
              <a:rPr lang="en-US" sz="2800" dirty="0" smtClean="0">
                <a:latin typeface="Garamond" panose="02020404030301010803" pitchFamily="18" charset="0"/>
              </a:rPr>
              <a:t>Students asked a request, 56% agreed. Only, then informed regarding the time and location, 53% still went.</a:t>
            </a:r>
          </a:p>
          <a:p>
            <a:r>
              <a:rPr lang="en-US" sz="2800" dirty="0" smtClean="0">
                <a:latin typeface="Garamond" panose="02020404030301010803" pitchFamily="18" charset="0"/>
              </a:rPr>
              <a:t>In contrast when students knew the arrangements, only 24% agreed in the first place.</a:t>
            </a:r>
          </a:p>
          <a:p>
            <a:r>
              <a:rPr lang="en-GB" sz="2800" dirty="0" smtClean="0">
                <a:latin typeface="Garamond" panose="02020404030301010803" pitchFamily="18" charset="0"/>
              </a:rPr>
              <a:t>Why? Because the individual feels they have made a free choice!</a:t>
            </a:r>
            <a:endParaRPr lang="en-US" sz="2800" dirty="0" smtClean="0">
              <a:latin typeface="Garamond" panose="02020404030301010803" pitchFamily="18" charset="0"/>
            </a:endParaRPr>
          </a:p>
          <a:p>
            <a:endParaRPr lang="en-US" sz="2800" dirty="0"/>
          </a:p>
        </p:txBody>
      </p:sp>
    </p:spTree>
    <p:extLst>
      <p:ext uri="{BB962C8B-B14F-4D97-AF65-F5344CB8AC3E}">
        <p14:creationId xmlns:p14="http://schemas.microsoft.com/office/powerpoint/2010/main" val="1327739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That`s not all (Burger 1986)</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800" dirty="0" smtClean="0">
                <a:latin typeface="Garamond" panose="02020404030301010803" pitchFamily="18" charset="0"/>
              </a:rPr>
              <a:t>Two experimenters selling cupcakes and cookies at various locations, cupcakes were visible, cookies were not. Pp`s told that cupcakes were 75p each.</a:t>
            </a:r>
          </a:p>
          <a:p>
            <a:r>
              <a:rPr lang="en-GB" sz="2800" dirty="0" smtClean="0">
                <a:latin typeface="Garamond" panose="02020404030301010803" pitchFamily="18" charset="0"/>
              </a:rPr>
              <a:t>Two experimenters discussed, then told pp`s that price included two cookies also!</a:t>
            </a:r>
          </a:p>
          <a:p>
            <a:r>
              <a:rPr lang="en-GB" sz="2800" dirty="0" smtClean="0">
                <a:latin typeface="Garamond" panose="02020404030301010803" pitchFamily="18" charset="0"/>
              </a:rPr>
              <a:t>73% of the pp`s in the `that`s not all` condition purchased compared to 40% in control condition who were told about the cookies immediately!</a:t>
            </a:r>
          </a:p>
          <a:p>
            <a:r>
              <a:rPr lang="en-GB" sz="2800" dirty="0" smtClean="0">
                <a:latin typeface="Garamond" panose="02020404030301010803" pitchFamily="18" charset="0"/>
              </a:rPr>
              <a:t>Why? </a:t>
            </a:r>
            <a:r>
              <a:rPr lang="en-GB" sz="2800" dirty="0" smtClean="0">
                <a:solidFill>
                  <a:srgbClr val="FF0000"/>
                </a:solidFill>
                <a:latin typeface="Garamond" panose="02020404030301010803" pitchFamily="18" charset="0"/>
              </a:rPr>
              <a:t>Reciprocity</a:t>
            </a:r>
            <a:r>
              <a:rPr lang="en-GB" sz="2800" dirty="0" smtClean="0">
                <a:latin typeface="Garamond" panose="02020404030301010803" pitchFamily="18" charset="0"/>
              </a:rPr>
              <a:t>…</a:t>
            </a:r>
            <a:r>
              <a:rPr lang="en-GB" sz="2800" dirty="0" smtClean="0">
                <a:solidFill>
                  <a:schemeClr val="accent6">
                    <a:lumMod val="60000"/>
                    <a:lumOff val="40000"/>
                  </a:schemeClr>
                </a:solidFill>
                <a:latin typeface="Garamond" panose="02020404030301010803" pitchFamily="18" charset="0"/>
              </a:rPr>
              <a:t>Anchoring</a:t>
            </a:r>
            <a:r>
              <a:rPr lang="en-GB" sz="2800" dirty="0" smtClean="0">
                <a:latin typeface="Garamond" panose="02020404030301010803" pitchFamily="18" charset="0"/>
              </a:rPr>
              <a:t>…</a:t>
            </a:r>
          </a:p>
          <a:p>
            <a:endParaRPr lang="en-US" dirty="0"/>
          </a:p>
        </p:txBody>
      </p:sp>
    </p:spTree>
    <p:extLst>
      <p:ext uri="{BB962C8B-B14F-4D97-AF65-F5344CB8AC3E}">
        <p14:creationId xmlns:p14="http://schemas.microsoft.com/office/powerpoint/2010/main" val="3502062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Identification</a:t>
            </a:r>
            <a:r>
              <a:rPr lang="en-GB" b="1" dirty="0" smtClean="0">
                <a:latin typeface="Tempus Sans ITC" panose="04020404030D07020202" pitchFamily="82" charset="0"/>
              </a:rPr>
              <a:t> </a:t>
            </a:r>
            <a:endParaRPr lang="en-US" b="1" dirty="0">
              <a:latin typeface="Tempus Sans ITC" panose="04020404030D07020202" pitchFamily="82" charset="0"/>
            </a:endParaRPr>
          </a:p>
        </p:txBody>
      </p:sp>
      <p:sp>
        <p:nvSpPr>
          <p:cNvPr id="3" name="Content Placeholder 2"/>
          <p:cNvSpPr>
            <a:spLocks noGrp="1"/>
          </p:cNvSpPr>
          <p:nvPr>
            <p:ph idx="1"/>
          </p:nvPr>
        </p:nvSpPr>
        <p:spPr/>
        <p:txBody>
          <a:bodyPr/>
          <a:lstStyle/>
          <a:p>
            <a:r>
              <a:rPr lang="en-US" dirty="0" smtClean="0">
                <a:latin typeface="Garamond" panose="02020404030301010803" pitchFamily="18" charset="0"/>
              </a:rPr>
              <a:t>When members of the same group </a:t>
            </a:r>
            <a:r>
              <a:rPr lang="en-US" dirty="0" err="1" smtClean="0">
                <a:latin typeface="Garamond" panose="02020404030301010803" pitchFamily="18" charset="0"/>
              </a:rPr>
              <a:t>categorise</a:t>
            </a:r>
            <a:r>
              <a:rPr lang="en-US" dirty="0" smtClean="0">
                <a:latin typeface="Garamond" panose="02020404030301010803" pitchFamily="18" charset="0"/>
              </a:rPr>
              <a:t> themselves as members of a particular group and expect to agree with each others opinions and views. </a:t>
            </a:r>
          </a:p>
          <a:p>
            <a:r>
              <a:rPr lang="en-US" dirty="0" smtClean="0">
                <a:latin typeface="Garamond" panose="02020404030301010803" pitchFamily="18" charset="0"/>
              </a:rPr>
              <a:t>Conformity occurs through reward and referent power leading to identification conformity.</a:t>
            </a:r>
          </a:p>
          <a:p>
            <a:pPr marL="0" indent="0">
              <a:buNone/>
            </a:pPr>
            <a:endParaRPr lang="en-US" dirty="0"/>
          </a:p>
        </p:txBody>
      </p:sp>
    </p:spTree>
    <p:extLst>
      <p:ext uri="{BB962C8B-B14F-4D97-AF65-F5344CB8AC3E}">
        <p14:creationId xmlns:p14="http://schemas.microsoft.com/office/powerpoint/2010/main" val="1933953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Internalisation </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US" dirty="0" smtClean="0">
                <a:latin typeface="Garamond" panose="02020404030301010803" pitchFamily="18" charset="0"/>
              </a:rPr>
              <a:t>In uncertain situations, we refer to others regarding how to behave. We perform social comparisons and look at the expert power of others.</a:t>
            </a:r>
          </a:p>
          <a:p>
            <a:r>
              <a:rPr lang="en-US" dirty="0" smtClean="0">
                <a:latin typeface="Garamond" panose="02020404030301010803" pitchFamily="18" charset="0"/>
              </a:rPr>
              <a:t>This leads to </a:t>
            </a:r>
            <a:r>
              <a:rPr lang="en-US" dirty="0" err="1" smtClean="0">
                <a:latin typeface="Garamond" panose="02020404030301010803" pitchFamily="18" charset="0"/>
              </a:rPr>
              <a:t>internalisation</a:t>
            </a:r>
            <a:r>
              <a:rPr lang="en-US" dirty="0" smtClean="0">
                <a:latin typeface="Garamond" panose="02020404030301010803" pitchFamily="18" charset="0"/>
              </a:rPr>
              <a:t> conformity</a:t>
            </a:r>
            <a:r>
              <a:rPr lang="en-US" dirty="0" smtClean="0">
                <a:latin typeface="Tempus Sans ITC" panose="04020404030D07020202" pitchFamily="82" charset="0"/>
              </a:rPr>
              <a:t>.</a:t>
            </a:r>
          </a:p>
          <a:p>
            <a:pPr marL="0" indent="0">
              <a:buNone/>
            </a:pPr>
            <a:endParaRPr lang="en-US" dirty="0"/>
          </a:p>
        </p:txBody>
      </p:sp>
    </p:spTree>
    <p:extLst>
      <p:ext uri="{BB962C8B-B14F-4D97-AF65-F5344CB8AC3E}">
        <p14:creationId xmlns:p14="http://schemas.microsoft.com/office/powerpoint/2010/main" val="3586961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smtClean="0">
                <a:latin typeface="Garamond" panose="02020404030301010803" pitchFamily="18" charset="0"/>
              </a:rPr>
              <a:t>Conformity </a:t>
            </a:r>
            <a:endParaRPr lang="en-US" sz="4400" b="1" dirty="0">
              <a:latin typeface="Garamond" panose="02020404030301010803" pitchFamily="18" charset="0"/>
            </a:endParaRPr>
          </a:p>
        </p:txBody>
      </p:sp>
      <p:sp>
        <p:nvSpPr>
          <p:cNvPr id="3" name="Content Placeholder 2"/>
          <p:cNvSpPr>
            <a:spLocks noGrp="1"/>
          </p:cNvSpPr>
          <p:nvPr>
            <p:ph idx="1"/>
          </p:nvPr>
        </p:nvSpPr>
        <p:spPr/>
        <p:txBody>
          <a:bodyPr/>
          <a:lstStyle/>
          <a:p>
            <a:r>
              <a:rPr lang="en-US" dirty="0" smtClean="0">
                <a:latin typeface="Garamond" panose="02020404030301010803" pitchFamily="18" charset="0"/>
              </a:rPr>
              <a:t>Conformity is different from compliance in two ways:</a:t>
            </a:r>
          </a:p>
          <a:p>
            <a:r>
              <a:rPr lang="en-US" dirty="0" smtClean="0">
                <a:latin typeface="Garamond" panose="02020404030301010803" pitchFamily="18" charset="0"/>
              </a:rPr>
              <a:t>It is a change in </a:t>
            </a:r>
            <a:r>
              <a:rPr lang="en-US" dirty="0" err="1" smtClean="0">
                <a:latin typeface="Garamond" panose="02020404030301010803" pitchFamily="18" charset="0"/>
              </a:rPr>
              <a:t>behaviour</a:t>
            </a:r>
            <a:r>
              <a:rPr lang="en-US" dirty="0" smtClean="0">
                <a:latin typeface="Garamond" panose="02020404030301010803" pitchFamily="18" charset="0"/>
              </a:rPr>
              <a:t> TOWARDS a group or social norm</a:t>
            </a:r>
          </a:p>
          <a:p>
            <a:r>
              <a:rPr lang="en-US" dirty="0" smtClean="0">
                <a:latin typeface="Garamond" panose="02020404030301010803" pitchFamily="18" charset="0"/>
              </a:rPr>
              <a:t>It is PRESSURE from a group of people and not a REQUEST from an individual</a:t>
            </a:r>
          </a:p>
          <a:p>
            <a:pPr marL="0" indent="0">
              <a:buNone/>
            </a:pPr>
            <a:endParaRPr lang="en-US" dirty="0"/>
          </a:p>
        </p:txBody>
      </p:sp>
    </p:spTree>
    <p:extLst>
      <p:ext uri="{BB962C8B-B14F-4D97-AF65-F5344CB8AC3E}">
        <p14:creationId xmlns:p14="http://schemas.microsoft.com/office/powerpoint/2010/main" val="3030855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Early conformity research</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US" dirty="0" err="1" smtClean="0">
                <a:latin typeface="Garamond" panose="02020404030301010803" pitchFamily="18" charset="0"/>
              </a:rPr>
              <a:t>Jenness</a:t>
            </a:r>
            <a:r>
              <a:rPr lang="en-US" dirty="0" smtClean="0">
                <a:latin typeface="Garamond" panose="02020404030301010803" pitchFamily="18" charset="0"/>
              </a:rPr>
              <a:t> (1932) `Beans in a jar`</a:t>
            </a:r>
          </a:p>
          <a:p>
            <a:endParaRPr lang="en-US" dirty="0" smtClean="0">
              <a:latin typeface="Garamond" panose="02020404030301010803" pitchFamily="18" charset="0"/>
            </a:endParaRPr>
          </a:p>
          <a:p>
            <a:r>
              <a:rPr lang="en-US" dirty="0" smtClean="0">
                <a:latin typeface="Garamond" panose="02020404030301010803" pitchFamily="18" charset="0"/>
              </a:rPr>
              <a:t>Sherif (1935) &amp; the `</a:t>
            </a:r>
            <a:r>
              <a:rPr lang="en-US" dirty="0" err="1" smtClean="0">
                <a:latin typeface="Garamond" panose="02020404030301010803" pitchFamily="18" charset="0"/>
              </a:rPr>
              <a:t>autokinetic</a:t>
            </a:r>
            <a:r>
              <a:rPr lang="en-US" dirty="0" smtClean="0">
                <a:latin typeface="Garamond" panose="02020404030301010803" pitchFamily="18" charset="0"/>
              </a:rPr>
              <a:t> effect`</a:t>
            </a:r>
          </a:p>
          <a:p>
            <a:r>
              <a:rPr lang="en-GB" dirty="0" smtClean="0">
                <a:latin typeface="Garamond" panose="02020404030301010803" pitchFamily="18" charset="0"/>
              </a:rPr>
              <a:t>(See next slide)</a:t>
            </a:r>
            <a:endParaRPr lang="en-US" dirty="0" smtClean="0">
              <a:latin typeface="Garamond" panose="02020404030301010803" pitchFamily="18" charset="0"/>
            </a:endParaRPr>
          </a:p>
          <a:p>
            <a:endParaRPr lang="en-US" dirty="0" smtClean="0">
              <a:latin typeface="Garamond" panose="02020404030301010803" pitchFamily="18" charset="0"/>
            </a:endParaRPr>
          </a:p>
          <a:p>
            <a:r>
              <a:rPr lang="en-US" dirty="0" smtClean="0">
                <a:latin typeface="Garamond" panose="02020404030301010803" pitchFamily="18" charset="0"/>
              </a:rPr>
              <a:t>Asch(1951) &amp; Conformity to a majority influence</a:t>
            </a:r>
          </a:p>
          <a:p>
            <a:pPr marL="0" indent="0">
              <a:buNone/>
            </a:pPr>
            <a:endParaRPr lang="en-US" dirty="0"/>
          </a:p>
        </p:txBody>
      </p:sp>
    </p:spTree>
    <p:extLst>
      <p:ext uri="{BB962C8B-B14F-4D97-AF65-F5344CB8AC3E}">
        <p14:creationId xmlns:p14="http://schemas.microsoft.com/office/powerpoint/2010/main" val="2997705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Social Norms (Sherif)</a:t>
            </a:r>
            <a:endParaRPr lang="en-US" b="1" dirty="0">
              <a:latin typeface="Garamond" panose="02020404030301010803" pitchFamily="18" charset="0"/>
            </a:endParaRPr>
          </a:p>
        </p:txBody>
      </p:sp>
      <p:sp>
        <p:nvSpPr>
          <p:cNvPr id="3" name="Content Placeholder 2"/>
          <p:cNvSpPr>
            <a:spLocks noGrp="1"/>
          </p:cNvSpPr>
          <p:nvPr>
            <p:ph idx="1"/>
          </p:nvPr>
        </p:nvSpPr>
        <p:spPr>
          <a:xfrm>
            <a:off x="990600" y="1600200"/>
            <a:ext cx="8001000" cy="4953000"/>
          </a:xfrm>
        </p:spPr>
        <p:txBody>
          <a:bodyPr/>
          <a:lstStyle/>
          <a:p>
            <a:r>
              <a:rPr lang="en-GB" sz="2400" dirty="0" smtClean="0">
                <a:latin typeface="Garamond" panose="02020404030301010803" pitchFamily="18" charset="0"/>
              </a:rPr>
              <a:t>Pp`s conformed to a social standard, in this instance in the presence of others (uncertainty is usually why we look to others). </a:t>
            </a:r>
          </a:p>
          <a:p>
            <a:r>
              <a:rPr lang="en-GB" sz="2400" dirty="0" smtClean="0">
                <a:latin typeface="Garamond" panose="02020404030301010803" pitchFamily="18" charset="0"/>
              </a:rPr>
              <a:t>However, this also happens when others are NOT present.</a:t>
            </a:r>
          </a:p>
          <a:p>
            <a:r>
              <a:rPr lang="en-GB" sz="2400" dirty="0" err="1" smtClean="0">
                <a:latin typeface="Garamond" panose="02020404030301010803" pitchFamily="18" charset="0"/>
              </a:rPr>
              <a:t>Postmes</a:t>
            </a:r>
            <a:r>
              <a:rPr lang="en-GB" sz="2400" dirty="0" smtClean="0">
                <a:latin typeface="Garamond" panose="02020404030301010803" pitchFamily="18" charset="0"/>
              </a:rPr>
              <a:t>, Spears &amp; Lea (2002) put 72 Dutch and English students in groups of 6 (3 of each), they were introduced online followed by 2 more sessions requiring them to give opinions and discuss 3 issues: drugs, homosexuality &amp; monarchy online for 10 </a:t>
            </a:r>
            <a:r>
              <a:rPr lang="en-GB" sz="2400" dirty="0" err="1" smtClean="0">
                <a:latin typeface="Garamond" panose="02020404030301010803" pitchFamily="18" charset="0"/>
              </a:rPr>
              <a:t>mins</a:t>
            </a:r>
            <a:r>
              <a:rPr lang="en-GB" sz="2400" dirty="0" smtClean="0">
                <a:latin typeface="Garamond" panose="02020404030301010803" pitchFamily="18" charset="0"/>
              </a:rPr>
              <a:t>. Then pp`s had to complete measures of attitudes to each topic and allocated to either a </a:t>
            </a:r>
            <a:r>
              <a:rPr lang="en-GB" sz="2400" dirty="0" smtClean="0">
                <a:solidFill>
                  <a:srgbClr val="FF0000"/>
                </a:solidFill>
                <a:latin typeface="Garamond" panose="02020404030301010803" pitchFamily="18" charset="0"/>
              </a:rPr>
              <a:t>depersonalised</a:t>
            </a:r>
            <a:r>
              <a:rPr lang="en-GB" sz="2400" dirty="0" smtClean="0">
                <a:latin typeface="Garamond" panose="02020404030301010803" pitchFamily="18" charset="0"/>
              </a:rPr>
              <a:t> (anonymous only identified by nationality) or </a:t>
            </a:r>
            <a:r>
              <a:rPr lang="en-GB" sz="2400" dirty="0" smtClean="0">
                <a:solidFill>
                  <a:srgbClr val="FF0000"/>
                </a:solidFill>
                <a:latin typeface="Garamond" panose="02020404030301010803" pitchFamily="18" charset="0"/>
              </a:rPr>
              <a:t>individuated</a:t>
            </a:r>
            <a:r>
              <a:rPr lang="en-GB" sz="2400" dirty="0" smtClean="0">
                <a:latin typeface="Garamond" panose="02020404030301010803" pitchFamily="18" charset="0"/>
              </a:rPr>
              <a:t> (identified by nationality, name and picture) condition.</a:t>
            </a:r>
            <a:endParaRPr lang="en-US" sz="2400" dirty="0">
              <a:latin typeface="Garamond" panose="02020404030301010803" pitchFamily="18" charset="0"/>
            </a:endParaRPr>
          </a:p>
        </p:txBody>
      </p:sp>
    </p:spTree>
    <p:extLst>
      <p:ext uri="{BB962C8B-B14F-4D97-AF65-F5344CB8AC3E}">
        <p14:creationId xmlns:p14="http://schemas.microsoft.com/office/powerpoint/2010/main" val="1088354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Results</a:t>
            </a:r>
            <a:r>
              <a:rPr lang="en-GB" dirty="0">
                <a:latin typeface="Garamond" panose="02020404030301010803" pitchFamily="18" charset="0"/>
              </a:rPr>
              <a:t>:</a:t>
            </a:r>
            <a:endParaRPr lang="en-US" dirty="0">
              <a:latin typeface="Garamond" panose="02020404030301010803" pitchFamily="18" charset="0"/>
            </a:endParaRPr>
          </a:p>
        </p:txBody>
      </p:sp>
      <p:sp>
        <p:nvSpPr>
          <p:cNvPr id="4" name="Text Placeholder 3"/>
          <p:cNvSpPr>
            <a:spLocks noGrp="1"/>
          </p:cNvSpPr>
          <p:nvPr>
            <p:ph type="body" idx="1"/>
          </p:nvPr>
        </p:nvSpPr>
        <p:spPr/>
        <p:txBody>
          <a:bodyPr/>
          <a:lstStyle/>
          <a:p>
            <a:r>
              <a:rPr lang="en-GB" dirty="0" smtClean="0">
                <a:latin typeface="Garamond" panose="02020404030301010803" pitchFamily="18" charset="0"/>
              </a:rPr>
              <a:t>Depersonalised </a:t>
            </a:r>
            <a:endParaRPr lang="en-US" dirty="0">
              <a:latin typeface="Garamond" panose="02020404030301010803" pitchFamily="18" charset="0"/>
            </a:endParaRPr>
          </a:p>
        </p:txBody>
      </p:sp>
      <p:sp>
        <p:nvSpPr>
          <p:cNvPr id="5" name="Content Placeholder 4"/>
          <p:cNvSpPr>
            <a:spLocks noGrp="1"/>
          </p:cNvSpPr>
          <p:nvPr>
            <p:ph sz="half" idx="2"/>
          </p:nvPr>
        </p:nvSpPr>
        <p:spPr/>
        <p:txBody>
          <a:bodyPr/>
          <a:lstStyle/>
          <a:p>
            <a:r>
              <a:rPr lang="en-GB" dirty="0" smtClean="0">
                <a:latin typeface="Garamond" panose="02020404030301010803" pitchFamily="18" charset="0"/>
              </a:rPr>
              <a:t>Group attitudes </a:t>
            </a:r>
            <a:r>
              <a:rPr lang="en-GB" dirty="0" smtClean="0">
                <a:solidFill>
                  <a:srgbClr val="FF0000"/>
                </a:solidFill>
                <a:latin typeface="Garamond" panose="02020404030301010803" pitchFamily="18" charset="0"/>
              </a:rPr>
              <a:t>diverged</a:t>
            </a:r>
            <a:r>
              <a:rPr lang="en-GB" dirty="0" smtClean="0">
                <a:latin typeface="Garamond" panose="02020404030301010803" pitchFamily="18" charset="0"/>
              </a:rPr>
              <a:t>, from being very similar to much different, because they felt that they did not know much about the other people.</a:t>
            </a:r>
            <a:endParaRPr lang="en-US" dirty="0">
              <a:latin typeface="Garamond" panose="02020404030301010803" pitchFamily="18" charset="0"/>
            </a:endParaRPr>
          </a:p>
        </p:txBody>
      </p:sp>
      <p:sp>
        <p:nvSpPr>
          <p:cNvPr id="6" name="Text Placeholder 5"/>
          <p:cNvSpPr>
            <a:spLocks noGrp="1"/>
          </p:cNvSpPr>
          <p:nvPr>
            <p:ph type="body" sz="quarter" idx="3"/>
          </p:nvPr>
        </p:nvSpPr>
        <p:spPr/>
        <p:txBody>
          <a:bodyPr/>
          <a:lstStyle/>
          <a:p>
            <a:r>
              <a:rPr lang="en-GB" dirty="0" smtClean="0">
                <a:latin typeface="Garamond" panose="02020404030301010803" pitchFamily="18" charset="0"/>
              </a:rPr>
              <a:t>Individuated </a:t>
            </a:r>
            <a:endParaRPr lang="en-US" dirty="0">
              <a:latin typeface="Garamond" panose="02020404030301010803" pitchFamily="18" charset="0"/>
            </a:endParaRPr>
          </a:p>
        </p:txBody>
      </p:sp>
      <p:sp>
        <p:nvSpPr>
          <p:cNvPr id="7" name="Content Placeholder 6"/>
          <p:cNvSpPr>
            <a:spLocks noGrp="1"/>
          </p:cNvSpPr>
          <p:nvPr>
            <p:ph sz="quarter" idx="4"/>
          </p:nvPr>
        </p:nvSpPr>
        <p:spPr/>
        <p:txBody>
          <a:bodyPr/>
          <a:lstStyle/>
          <a:p>
            <a:r>
              <a:rPr lang="en-GB" dirty="0" smtClean="0">
                <a:latin typeface="Garamond" panose="02020404030301010803" pitchFamily="18" charset="0"/>
              </a:rPr>
              <a:t>Attitudes </a:t>
            </a:r>
            <a:r>
              <a:rPr lang="en-GB" dirty="0" smtClean="0">
                <a:solidFill>
                  <a:srgbClr val="FF0000"/>
                </a:solidFill>
                <a:latin typeface="Garamond" panose="02020404030301010803" pitchFamily="18" charset="0"/>
              </a:rPr>
              <a:t>converged</a:t>
            </a:r>
            <a:r>
              <a:rPr lang="en-GB" dirty="0" smtClean="0">
                <a:latin typeface="Garamond" panose="02020404030301010803" pitchFamily="18" charset="0"/>
              </a:rPr>
              <a:t> (just as you would expect)</a:t>
            </a:r>
          </a:p>
          <a:p>
            <a:r>
              <a:rPr lang="en-GB" dirty="0" smtClean="0">
                <a:latin typeface="Garamond" panose="02020404030301010803" pitchFamily="18" charset="0"/>
              </a:rPr>
              <a:t>They went from being different to the same because they felt they knew something about each other.</a:t>
            </a:r>
          </a:p>
          <a:p>
            <a:pPr marL="0" indent="0">
              <a:buNone/>
            </a:pPr>
            <a:endParaRPr lang="en-US" dirty="0">
              <a:latin typeface="Garamond" panose="02020404030301010803" pitchFamily="18" charset="0"/>
            </a:endParaRPr>
          </a:p>
        </p:txBody>
      </p:sp>
      <p:sp>
        <p:nvSpPr>
          <p:cNvPr id="8" name="TextBox 7"/>
          <p:cNvSpPr txBox="1"/>
          <p:nvPr/>
        </p:nvSpPr>
        <p:spPr>
          <a:xfrm>
            <a:off x="1676400" y="4953000"/>
            <a:ext cx="6248400" cy="1754326"/>
          </a:xfrm>
          <a:prstGeom prst="rect">
            <a:avLst/>
          </a:prstGeom>
          <a:solidFill>
            <a:schemeClr val="bg1"/>
          </a:solidFill>
          <a:ln>
            <a:solidFill>
              <a:schemeClr val="accent1"/>
            </a:solidFill>
          </a:ln>
        </p:spPr>
        <p:txBody>
          <a:bodyPr wrap="square" rtlCol="0">
            <a:spAutoFit/>
          </a:bodyPr>
          <a:lstStyle/>
          <a:p>
            <a:pPr algn="ctr"/>
            <a:r>
              <a:rPr lang="en-GB" dirty="0" smtClean="0">
                <a:latin typeface="Tempus Sans ITC" panose="04020404030D07020202" pitchFamily="82" charset="0"/>
              </a:rPr>
              <a:t>Why? Because these findings mirror Sherif`s findings that norm convergence occurs, but this time online without the need for the presence of others, based on perceived knowledge about another, and when nationality was the only information individuals held, then attitudes actually diverged! (Using heuristics?) </a:t>
            </a:r>
            <a:endParaRPr lang="en-US" dirty="0">
              <a:latin typeface="Tempus Sans ITC" panose="04020404030D07020202" pitchFamily="82" charset="0"/>
            </a:endParaRPr>
          </a:p>
        </p:txBody>
      </p:sp>
    </p:spTree>
    <p:extLst>
      <p:ext uri="{BB962C8B-B14F-4D97-AF65-F5344CB8AC3E}">
        <p14:creationId xmlns:p14="http://schemas.microsoft.com/office/powerpoint/2010/main" val="881795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Asch- The Line Study (1951-1956)</a:t>
            </a:r>
            <a:endParaRPr lang="en-US" b="1" dirty="0">
              <a:latin typeface="Garamond" panose="02020404030301010803" pitchFamily="18" charset="0"/>
            </a:endParaRPr>
          </a:p>
        </p:txBody>
      </p:sp>
      <p:pic>
        <p:nvPicPr>
          <p:cNvPr id="4301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05494" y="2410840"/>
            <a:ext cx="4371211" cy="2950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438400" y="1524000"/>
            <a:ext cx="5181600" cy="646331"/>
          </a:xfrm>
          <a:prstGeom prst="rect">
            <a:avLst/>
          </a:prstGeom>
        </p:spPr>
        <p:txBody>
          <a:bodyPr wrap="square">
            <a:spAutoFit/>
          </a:bodyPr>
          <a:lstStyle/>
          <a:p>
            <a:r>
              <a:rPr lang="en-US" dirty="0" smtClean="0">
                <a:hlinkClick r:id="rId3"/>
              </a:rPr>
              <a:t>http://www.youtube.com/watch?v=sno1TpCLj6A</a:t>
            </a:r>
            <a:endParaRPr lang="en-US" dirty="0" smtClean="0"/>
          </a:p>
          <a:p>
            <a:endParaRPr lang="en-US" dirty="0"/>
          </a:p>
        </p:txBody>
      </p:sp>
    </p:spTree>
    <p:extLst>
      <p:ext uri="{BB962C8B-B14F-4D97-AF65-F5344CB8AC3E}">
        <p14:creationId xmlns:p14="http://schemas.microsoft.com/office/powerpoint/2010/main" val="1204600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Asch- criticisms</a:t>
            </a:r>
            <a:endParaRPr lang="en-US" b="1" dirty="0">
              <a:latin typeface="Garamond" panose="02020404030301010803" pitchFamily="18" charset="0"/>
            </a:endParaRPr>
          </a:p>
        </p:txBody>
      </p:sp>
      <p:sp>
        <p:nvSpPr>
          <p:cNvPr id="3" name="Content Placeholder 2"/>
          <p:cNvSpPr>
            <a:spLocks noGrp="1"/>
          </p:cNvSpPr>
          <p:nvPr>
            <p:ph idx="1"/>
          </p:nvPr>
        </p:nvSpPr>
        <p:spPr>
          <a:xfrm>
            <a:off x="990600" y="1600200"/>
            <a:ext cx="8001000" cy="5029200"/>
          </a:xfrm>
        </p:spPr>
        <p:txBody>
          <a:bodyPr/>
          <a:lstStyle/>
          <a:p>
            <a:r>
              <a:rPr lang="en-US" sz="2400" dirty="0" smtClean="0">
                <a:latin typeface="Garamond" panose="02020404030301010803" pitchFamily="18" charset="0"/>
              </a:rPr>
              <a:t>Friend et al., (1990) in the original study two thirds of pp`s resisted conformity, yet the emphasis was on the third that did!</a:t>
            </a:r>
          </a:p>
          <a:p>
            <a:r>
              <a:rPr lang="en-US" sz="2400" dirty="0" smtClean="0">
                <a:latin typeface="Garamond" panose="02020404030301010803" pitchFamily="18" charset="0"/>
              </a:rPr>
              <a:t>In a review of 100 tests between 1953-85, the emphasis was on those who conformed. Why?</a:t>
            </a:r>
          </a:p>
          <a:p>
            <a:r>
              <a:rPr lang="en-US" sz="2400" dirty="0" smtClean="0">
                <a:latin typeface="Garamond" panose="02020404030301010803" pitchFamily="18" charset="0"/>
              </a:rPr>
              <a:t>The Asch paradigm is costly and requires good actors, leading Crutchfield to devise an alternative  test (1955). Conformity in this research was lower.</a:t>
            </a:r>
          </a:p>
          <a:p>
            <a:r>
              <a:rPr lang="en-US" sz="2400" dirty="0" smtClean="0">
                <a:latin typeface="Garamond" panose="02020404030301010803" pitchFamily="18" charset="0"/>
              </a:rPr>
              <a:t>Comparing Asch and Crutchfield led </a:t>
            </a:r>
            <a:r>
              <a:rPr lang="en-US" sz="2400" dirty="0" err="1" smtClean="0">
                <a:latin typeface="Garamond" panose="02020404030301010803" pitchFamily="18" charset="0"/>
              </a:rPr>
              <a:t>Kelman</a:t>
            </a:r>
            <a:r>
              <a:rPr lang="en-US" sz="2400" dirty="0" smtClean="0">
                <a:latin typeface="Garamond" panose="02020404030301010803" pitchFamily="18" charset="0"/>
              </a:rPr>
              <a:t> (1958) to suggest different processes were operating: public compliance and private acceptance.</a:t>
            </a:r>
          </a:p>
          <a:p>
            <a:pPr marL="0" indent="0">
              <a:buNone/>
            </a:pPr>
            <a:endParaRPr lang="en-US" dirty="0"/>
          </a:p>
        </p:txBody>
      </p:sp>
    </p:spTree>
    <p:extLst>
      <p:ext uri="{BB962C8B-B14F-4D97-AF65-F5344CB8AC3E}">
        <p14:creationId xmlns:p14="http://schemas.microsoft.com/office/powerpoint/2010/main" val="4198037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sz="2800" dirty="0" smtClean="0">
                <a:latin typeface="Garamond" panose="02020404030301010803" pitchFamily="18" charset="0"/>
              </a:rPr>
              <a:t>Public compliance is operating under </a:t>
            </a:r>
            <a:r>
              <a:rPr lang="en-US" sz="2800" b="1" dirty="0" smtClean="0">
                <a:solidFill>
                  <a:srgbClr val="FF0000"/>
                </a:solidFill>
                <a:latin typeface="Garamond" panose="02020404030301010803" pitchFamily="18" charset="0"/>
              </a:rPr>
              <a:t>NORMATIVE SOCIAL INFLUENCE</a:t>
            </a:r>
          </a:p>
          <a:p>
            <a:r>
              <a:rPr lang="en-US" sz="2800" dirty="0" smtClean="0">
                <a:latin typeface="Garamond" panose="02020404030301010803" pitchFamily="18" charset="0"/>
              </a:rPr>
              <a:t>Private acceptance is operating under </a:t>
            </a:r>
            <a:r>
              <a:rPr lang="en-US" sz="2800" b="1" dirty="0" smtClean="0">
                <a:solidFill>
                  <a:srgbClr val="FF0000"/>
                </a:solidFill>
                <a:latin typeface="Garamond" panose="02020404030301010803" pitchFamily="18" charset="0"/>
              </a:rPr>
              <a:t>INFORMATIONAL SOCIAL INFLUENCE</a:t>
            </a:r>
          </a:p>
          <a:p>
            <a:r>
              <a:rPr lang="en-US" sz="2800" dirty="0" smtClean="0">
                <a:latin typeface="Garamond" panose="02020404030301010803" pitchFamily="18" charset="0"/>
              </a:rPr>
              <a:t>The more </a:t>
            </a:r>
            <a:r>
              <a:rPr lang="en-US" sz="2800" b="1" dirty="0" smtClean="0">
                <a:solidFill>
                  <a:srgbClr val="FF0000"/>
                </a:solidFill>
                <a:latin typeface="Garamond" panose="02020404030301010803" pitchFamily="18" charset="0"/>
              </a:rPr>
              <a:t>AMBIGUOUS</a:t>
            </a:r>
            <a:r>
              <a:rPr lang="en-US" sz="2800" dirty="0" smtClean="0">
                <a:latin typeface="Garamond" panose="02020404030301010803" pitchFamily="18" charset="0"/>
              </a:rPr>
              <a:t> a situation is, the more likely it is that the latter will operate.</a:t>
            </a:r>
          </a:p>
          <a:p>
            <a:r>
              <a:rPr lang="en-US" sz="2800" dirty="0" smtClean="0">
                <a:latin typeface="Garamond" panose="02020404030301010803" pitchFamily="18" charset="0"/>
              </a:rPr>
              <a:t>Factors affecting conformity: non unanimous majority, group attractiveness, individual self esteem, skill/competence and culture</a:t>
            </a:r>
          </a:p>
          <a:p>
            <a:pPr marL="0" indent="0">
              <a:buNone/>
            </a:pPr>
            <a:endParaRPr lang="en-US" dirty="0">
              <a:latin typeface="Garamond" panose="02020404030301010803" pitchFamily="18" charset="0"/>
            </a:endParaRPr>
          </a:p>
        </p:txBody>
      </p:sp>
    </p:spTree>
    <p:extLst>
      <p:ext uri="{BB962C8B-B14F-4D97-AF65-F5344CB8AC3E}">
        <p14:creationId xmlns:p14="http://schemas.microsoft.com/office/powerpoint/2010/main" val="2801618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Explanations for conformity</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2800" b="1" i="0" u="none" strike="noStrike" kern="1200" cap="none" spc="0" normalizeH="0" baseline="0" noProof="0" dirty="0" smtClean="0">
                <a:ln>
                  <a:noFill/>
                </a:ln>
                <a:solidFill>
                  <a:srgbClr val="FF0000"/>
                </a:solidFill>
                <a:effectLst/>
                <a:uLnTx/>
                <a:uFillTx/>
                <a:latin typeface="Garamond" panose="02020404030301010803" pitchFamily="18" charset="0"/>
              </a:rPr>
              <a:t>Normative social influence</a:t>
            </a:r>
            <a:r>
              <a:rPr kumimoji="0" lang="en-GB" sz="28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arises when there is a need for approval and a need for a positive self image.</a:t>
            </a:r>
          </a:p>
          <a:p>
            <a:pPr marL="228600" lvl="0" indent="-182880" fontAlgn="auto">
              <a:spcAft>
                <a:spcPts val="300"/>
              </a:spcAft>
              <a:buClr>
                <a:srgbClr val="F14124">
                  <a:lumMod val="75000"/>
                </a:srgbClr>
              </a:buClr>
              <a:buSzPct val="130000"/>
              <a:buFont typeface="Georgia" pitchFamily="18" charset="0"/>
              <a:buChar char="*"/>
            </a:pPr>
            <a:r>
              <a:rPr kumimoji="0" lang="en-GB" sz="2800" b="1" i="0" u="none" strike="noStrike" kern="1200" cap="none" spc="0" normalizeH="0" baseline="0" noProof="0" dirty="0" smtClean="0">
                <a:ln>
                  <a:noFill/>
                </a:ln>
                <a:solidFill>
                  <a:srgbClr val="FF0000"/>
                </a:solidFill>
                <a:effectLst/>
                <a:uLnTx/>
                <a:uFillTx/>
                <a:latin typeface="Garamond" panose="02020404030301010803" pitchFamily="18" charset="0"/>
              </a:rPr>
              <a:t>Informational social influence</a:t>
            </a:r>
            <a:r>
              <a:rPr kumimoji="0" lang="en-GB" sz="28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occurs when the views of others are considered valid and reliable.</a:t>
            </a:r>
          </a:p>
          <a:p>
            <a:pPr marL="228600" lvl="0" indent="-182880" fontAlgn="auto">
              <a:spcAft>
                <a:spcPts val="300"/>
              </a:spcAft>
              <a:buClr>
                <a:srgbClr val="F14124">
                  <a:lumMod val="75000"/>
                </a:srgbClr>
              </a:buClr>
              <a:buSzPct val="130000"/>
              <a:buFont typeface="Georgia" pitchFamily="18" charset="0"/>
              <a:buChar char="*"/>
            </a:pPr>
            <a:r>
              <a:rPr kumimoji="0" lang="en-GB" sz="28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Both involve social comparison (Abrams 1990) and the desire to belong to particular group. This is referred to as </a:t>
            </a:r>
            <a:r>
              <a:rPr kumimoji="0" lang="en-GB" sz="2800" b="1" i="0" u="none" strike="noStrike" kern="1200" cap="none" spc="0" normalizeH="0" baseline="0" noProof="0" dirty="0" smtClean="0">
                <a:ln>
                  <a:noFill/>
                </a:ln>
                <a:solidFill>
                  <a:srgbClr val="FF0000"/>
                </a:solidFill>
                <a:effectLst/>
                <a:uLnTx/>
                <a:uFillTx/>
                <a:latin typeface="Garamond" panose="02020404030301010803" pitchFamily="18" charset="0"/>
              </a:rPr>
              <a:t>referent social influence</a:t>
            </a:r>
            <a:r>
              <a:rPr kumimoji="0" lang="en-GB" sz="2800" b="0" i="0" u="none" strike="noStrike" kern="1200" cap="none" spc="0" normalizeH="0" baseline="0" noProof="0" dirty="0" smtClean="0">
                <a:ln>
                  <a:noFill/>
                </a:ln>
                <a:solidFill>
                  <a:srgbClr val="FF0000"/>
                </a:solidFill>
                <a:effectLst/>
                <a:uLnTx/>
                <a:uFillTx/>
                <a:latin typeface="Garamond" panose="02020404030301010803" pitchFamily="18" charset="0"/>
              </a:rPr>
              <a:t>. </a:t>
            </a:r>
          </a:p>
          <a:p>
            <a:endParaRPr lang="en-US" dirty="0"/>
          </a:p>
        </p:txBody>
      </p:sp>
    </p:spTree>
    <p:extLst>
      <p:ext uri="{BB962C8B-B14F-4D97-AF65-F5344CB8AC3E}">
        <p14:creationId xmlns:p14="http://schemas.microsoft.com/office/powerpoint/2010/main" val="1192538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Responses to Asch…</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US" dirty="0" smtClean="0">
                <a:latin typeface="Garamond" panose="02020404030301010803" pitchFamily="18" charset="0"/>
              </a:rPr>
              <a:t>Deception- was it ethically right to deceive pp`s?</a:t>
            </a:r>
          </a:p>
          <a:p>
            <a:r>
              <a:rPr lang="en-US" dirty="0" smtClean="0">
                <a:latin typeface="Garamond" panose="02020404030301010803" pitchFamily="18" charset="0"/>
              </a:rPr>
              <a:t>Artificial environment- does this represent real life?</a:t>
            </a:r>
          </a:p>
          <a:p>
            <a:r>
              <a:rPr lang="en-US" dirty="0" smtClean="0">
                <a:latin typeface="Garamond" panose="02020404030301010803" pitchFamily="18" charset="0"/>
              </a:rPr>
              <a:t>Mundane realism, ecological validity, demand characteristics.</a:t>
            </a:r>
          </a:p>
          <a:p>
            <a:r>
              <a:rPr lang="en-US" dirty="0" smtClean="0">
                <a:latin typeface="Garamond" panose="02020404030301010803" pitchFamily="18" charset="0"/>
              </a:rPr>
              <a:t>Child of its time?</a:t>
            </a:r>
          </a:p>
          <a:p>
            <a:r>
              <a:rPr lang="en-US" dirty="0" smtClean="0">
                <a:latin typeface="Garamond" panose="02020404030301010803" pitchFamily="18" charset="0"/>
              </a:rPr>
              <a:t>Cultural phenomenon?</a:t>
            </a:r>
          </a:p>
          <a:p>
            <a:endParaRPr lang="en-US" dirty="0"/>
          </a:p>
        </p:txBody>
      </p:sp>
    </p:spTree>
    <p:extLst>
      <p:ext uri="{BB962C8B-B14F-4D97-AF65-F5344CB8AC3E}">
        <p14:creationId xmlns:p14="http://schemas.microsoft.com/office/powerpoint/2010/main" val="405989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More recent studies</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Holzhausen</a:t>
            </a: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&amp; Glyn (2001)</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321 students given answers to math problems and informed they were the majority views. They were asked publically and privately if they agreed.</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Findings showed if answers were easy/credible then students thought they good and both complied and internalised them, but if they were poor in credibility compliance occurred but no internalisation. </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Finally, if the problems were difficult, regardless of the credibility of the answers internalisation occurred, lending support to the argument that ambiguity leads to internalisation.</a:t>
            </a:r>
          </a:p>
          <a:p>
            <a:endParaRPr lang="en-US" dirty="0"/>
          </a:p>
        </p:txBody>
      </p:sp>
    </p:spTree>
    <p:extLst>
      <p:ext uri="{BB962C8B-B14F-4D97-AF65-F5344CB8AC3E}">
        <p14:creationId xmlns:p14="http://schemas.microsoft.com/office/powerpoint/2010/main" val="1332127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143000"/>
            <a:ext cx="8001000" cy="5029200"/>
          </a:xfrm>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Griskvicius</a:t>
            </a: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et al (2006) investigated fundamental motives and their influence on conformity.</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113 male and 124 females students primed to think either about protecting themselves, or about attracting a member of a target sex. </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Priming occurred by reading 850 words on either a house break-in or falling in love on holiday. This was followed by a visit to a chat room where they had to evaluate paintings alone and in groups of 4.</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A non priming control condition also took place.</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Conformity to the group was as follows:</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Self protect condition- men and women conformed to the group more than in the control group</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Mate attraction condition- women conformed more than control, men less.</a:t>
            </a:r>
          </a:p>
          <a:p>
            <a:pPr marL="0" indent="0">
              <a:buNone/>
            </a:pPr>
            <a:endParaRPr lang="en-US" dirty="0"/>
          </a:p>
        </p:txBody>
      </p:sp>
    </p:spTree>
    <p:extLst>
      <p:ext uri="{BB962C8B-B14F-4D97-AF65-F5344CB8AC3E}">
        <p14:creationId xmlns:p14="http://schemas.microsoft.com/office/powerpoint/2010/main" val="42554562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Crandall et al (2002) investigated </a:t>
            </a:r>
            <a:r>
              <a:rPr kumimoji="0" lang="en-GB" sz="2400" b="0" i="0" u="none" strike="noStrike" kern="1200" cap="none" spc="0" normalizeH="0" baseline="0" noProof="0" dirty="0" smtClean="0">
                <a:ln>
                  <a:noFill/>
                </a:ln>
                <a:solidFill>
                  <a:srgbClr val="FF0000"/>
                </a:solidFill>
                <a:effectLst/>
                <a:uLnTx/>
                <a:uFillTx/>
                <a:latin typeface="Garamond" panose="02020404030301010803" pitchFamily="18" charset="0"/>
              </a:rPr>
              <a:t>normative</a:t>
            </a: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social influence and found an almost perfect correlation between prejudice and how appropriate they believe the prejudice to be.</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Eyssel</a:t>
            </a: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et al (2006) investigated </a:t>
            </a:r>
            <a:r>
              <a:rPr kumimoji="0" lang="en-GB" sz="2400" b="0" i="0" u="none" strike="noStrike" kern="1200" cap="none" spc="0" normalizeH="0" baseline="0" noProof="0" dirty="0" smtClean="0">
                <a:ln>
                  <a:noFill/>
                </a:ln>
                <a:solidFill>
                  <a:srgbClr val="FF0000"/>
                </a:solidFill>
                <a:effectLst/>
                <a:uLnTx/>
                <a:uFillTx/>
                <a:latin typeface="Garamond" panose="02020404030301010803" pitchFamily="18" charset="0"/>
              </a:rPr>
              <a:t>informational</a:t>
            </a: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social influence and men's conformity to rape myths and likelihood of committing rape.</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117men rated their acceptance of rape myths followed by fictitious responses from fellow pp`s showing high or low rape myth acceptance. </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They then rated again their rape likelihood and conformity to the high rate myth group acceptance was found.</a:t>
            </a:r>
          </a:p>
          <a:p>
            <a:pPr marL="0" indent="0">
              <a:buNone/>
            </a:pPr>
            <a:endParaRPr lang="en-US" dirty="0">
              <a:latin typeface="Garamond" panose="02020404030301010803" pitchFamily="18" charset="0"/>
            </a:endParaRPr>
          </a:p>
        </p:txBody>
      </p:sp>
    </p:spTree>
    <p:extLst>
      <p:ext uri="{BB962C8B-B14F-4D97-AF65-F5344CB8AC3E}">
        <p14:creationId xmlns:p14="http://schemas.microsoft.com/office/powerpoint/2010/main" val="2893551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066800"/>
            <a:ext cx="8001000" cy="5105400"/>
          </a:xfrm>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Perrin &amp; Spencer (1980) criticised Asch as being a child of its time and repeated the procedure in the late 1970`s. they found conformity in only 1 of 396 trials.</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Doms</a:t>
            </a: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&amp; </a:t>
            </a:r>
            <a:r>
              <a:rPr kumimoji="0" lang="en-GB" sz="22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Avermaet</a:t>
            </a: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(1981) argued that the Asch paradigm was better than Perrin &amp; Spencer as they used science students who would be more confident and less conformist. When Perrin and Spencer used youths on probation conformity increased.</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Neto</a:t>
            </a: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(1995) are women more conformist? They are more concerned with social relationships and have different short term goals so this makes appear more conformist in the experimental situation than they really are.</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Smith &amp; Bond (1988) summarised that collectivist cultures are more conformist.</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However, </a:t>
            </a:r>
            <a:r>
              <a:rPr kumimoji="0" lang="en-GB" sz="22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Lalancette</a:t>
            </a: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&amp; Standing (1990) found no conformity even on an ambiguous task…</a:t>
            </a:r>
          </a:p>
          <a:p>
            <a:endParaRPr lang="en-US" dirty="0"/>
          </a:p>
        </p:txBody>
      </p:sp>
    </p:spTree>
    <p:extLst>
      <p:ext uri="{BB962C8B-B14F-4D97-AF65-F5344CB8AC3E}">
        <p14:creationId xmlns:p14="http://schemas.microsoft.com/office/powerpoint/2010/main" val="4184797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Can your friends make you fat?</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800" dirty="0" smtClean="0">
                <a:latin typeface="Garamond" panose="02020404030301010803" pitchFamily="18" charset="0"/>
              </a:rPr>
              <a:t>We are certainly motivated to conform to acceptance from our friendship groups.</a:t>
            </a:r>
          </a:p>
          <a:p>
            <a:r>
              <a:rPr lang="en-GB" sz="2800" dirty="0" smtClean="0">
                <a:latin typeface="Garamond" panose="02020404030301010803" pitchFamily="18" charset="0"/>
              </a:rPr>
              <a:t>Christakis &amp; Fowler (2007)followed pp`s from 1971-2003. they kept track of their weight, friends, family and neighbours.</a:t>
            </a:r>
          </a:p>
          <a:p>
            <a:r>
              <a:rPr lang="en-GB" sz="2800" dirty="0" smtClean="0">
                <a:latin typeface="Garamond" panose="02020404030301010803" pitchFamily="18" charset="0"/>
              </a:rPr>
              <a:t>Having obese friends increased their chances of becoming overweight by 57%.</a:t>
            </a:r>
          </a:p>
          <a:p>
            <a:r>
              <a:rPr lang="en-GB" sz="2800" dirty="0" smtClean="0">
                <a:latin typeface="Garamond" panose="02020404030301010803" pitchFamily="18" charset="0"/>
              </a:rPr>
              <a:t>Why?...</a:t>
            </a:r>
            <a:endParaRPr lang="en-US" sz="2800" dirty="0">
              <a:latin typeface="Garamond" panose="02020404030301010803" pitchFamily="18" charset="0"/>
            </a:endParaRPr>
          </a:p>
        </p:txBody>
      </p:sp>
    </p:spTree>
    <p:extLst>
      <p:ext uri="{BB962C8B-B14F-4D97-AF65-F5344CB8AC3E}">
        <p14:creationId xmlns:p14="http://schemas.microsoft.com/office/powerpoint/2010/main" val="633818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Conformity, decision making, juries &amp; EWT.</a:t>
            </a:r>
            <a:endParaRPr lang="en-US" sz="3200" b="1" dirty="0">
              <a:latin typeface="Garamond" panose="02020404030301010803" pitchFamily="18" charset="0"/>
            </a:endParaRPr>
          </a:p>
        </p:txBody>
      </p:sp>
      <p:sp>
        <p:nvSpPr>
          <p:cNvPr id="4" name="Text Placeholder 3"/>
          <p:cNvSpPr>
            <a:spLocks noGrp="1"/>
          </p:cNvSpPr>
          <p:nvPr>
            <p:ph type="body" idx="1"/>
          </p:nvPr>
        </p:nvSpPr>
        <p:spPr/>
        <p:txBody>
          <a:bodyPr/>
          <a:lstStyle/>
          <a:p>
            <a:r>
              <a:rPr lang="en-US" dirty="0" smtClean="0">
                <a:latin typeface="Garamond" panose="02020404030301010803" pitchFamily="18" charset="0"/>
              </a:rPr>
              <a:t>                     EWT</a:t>
            </a:r>
            <a:endParaRPr lang="en-US" dirty="0">
              <a:latin typeface="Garamond" panose="02020404030301010803" pitchFamily="18" charset="0"/>
            </a:endParaRPr>
          </a:p>
        </p:txBody>
      </p:sp>
      <p:sp>
        <p:nvSpPr>
          <p:cNvPr id="5" name="Content Placeholder 4"/>
          <p:cNvSpPr>
            <a:spLocks noGrp="1"/>
          </p:cNvSpPr>
          <p:nvPr>
            <p:ph sz="half" idx="2"/>
          </p:nvPr>
        </p:nvSpPr>
        <p:spPr>
          <a:xfrm>
            <a:off x="457199" y="2174874"/>
            <a:ext cx="4187825" cy="4378325"/>
          </a:xfrm>
        </p:spPr>
        <p:txBody>
          <a:bodyPr/>
          <a:lstStyle/>
          <a:p>
            <a:r>
              <a:rPr lang="en-GB" sz="2000" dirty="0" err="1" smtClean="0">
                <a:latin typeface="Garamond" panose="02020404030301010803" pitchFamily="18" charset="0"/>
              </a:rPr>
              <a:t>Alper</a:t>
            </a:r>
            <a:r>
              <a:rPr lang="en-GB" sz="2000" dirty="0" smtClean="0">
                <a:latin typeface="Garamond" panose="02020404030301010803" pitchFamily="18" charset="0"/>
              </a:rPr>
              <a:t> et al (1976)</a:t>
            </a:r>
          </a:p>
          <a:p>
            <a:r>
              <a:rPr lang="en-GB" sz="2000" dirty="0" smtClean="0">
                <a:latin typeface="Garamond" panose="02020404030301010803" pitchFamily="18" charset="0"/>
              </a:rPr>
              <a:t>Staged a theft in front of student audience, then firstly asked them individually for their recollection, and secondly in groups to come to a general agreement.</a:t>
            </a:r>
          </a:p>
          <a:p>
            <a:r>
              <a:rPr lang="en-GB" sz="2000" dirty="0" smtClean="0">
                <a:latin typeface="Garamond" panose="02020404030301010803" pitchFamily="18" charset="0"/>
              </a:rPr>
              <a:t>Although more information was remembered in groups, they also mad far more errors in their recollections</a:t>
            </a:r>
            <a:endParaRPr lang="en-US" sz="2000" dirty="0">
              <a:latin typeface="Garamond" panose="02020404030301010803" pitchFamily="18" charset="0"/>
            </a:endParaRPr>
          </a:p>
        </p:txBody>
      </p:sp>
      <p:sp>
        <p:nvSpPr>
          <p:cNvPr id="6" name="Text Placeholder 5"/>
          <p:cNvSpPr>
            <a:spLocks noGrp="1"/>
          </p:cNvSpPr>
          <p:nvPr>
            <p:ph type="body" sz="quarter" idx="3"/>
          </p:nvPr>
        </p:nvSpPr>
        <p:spPr/>
        <p:txBody>
          <a:bodyPr/>
          <a:lstStyle/>
          <a:p>
            <a:r>
              <a:rPr lang="en-GB" dirty="0" smtClean="0">
                <a:latin typeface="Garamond" panose="02020404030301010803" pitchFamily="18" charset="0"/>
              </a:rPr>
              <a:t>JURIES</a:t>
            </a:r>
            <a:endParaRPr lang="en-US" dirty="0">
              <a:latin typeface="Garamond" panose="02020404030301010803" pitchFamily="18" charset="0"/>
            </a:endParaRPr>
          </a:p>
        </p:txBody>
      </p:sp>
      <p:sp>
        <p:nvSpPr>
          <p:cNvPr id="7" name="Content Placeholder 6"/>
          <p:cNvSpPr>
            <a:spLocks noGrp="1"/>
          </p:cNvSpPr>
          <p:nvPr>
            <p:ph sz="quarter" idx="4"/>
          </p:nvPr>
        </p:nvSpPr>
        <p:spPr/>
        <p:txBody>
          <a:bodyPr/>
          <a:lstStyle/>
          <a:p>
            <a:r>
              <a:rPr lang="en-GB" dirty="0" err="1" smtClean="0">
                <a:latin typeface="Garamond" panose="02020404030301010803" pitchFamily="18" charset="0"/>
              </a:rPr>
              <a:t>Heuer</a:t>
            </a:r>
            <a:r>
              <a:rPr lang="en-GB" dirty="0" smtClean="0">
                <a:latin typeface="Garamond" panose="02020404030301010803" pitchFamily="18" charset="0"/>
              </a:rPr>
              <a:t> &amp; </a:t>
            </a:r>
            <a:r>
              <a:rPr lang="en-GB" dirty="0" err="1" smtClean="0">
                <a:latin typeface="Garamond" panose="02020404030301010803" pitchFamily="18" charset="0"/>
              </a:rPr>
              <a:t>Penrod</a:t>
            </a:r>
            <a:r>
              <a:rPr lang="en-GB" dirty="0" smtClean="0">
                <a:latin typeface="Garamond" panose="02020404030301010803" pitchFamily="18" charset="0"/>
              </a:rPr>
              <a:t> (1994)</a:t>
            </a:r>
          </a:p>
          <a:p>
            <a:r>
              <a:rPr lang="en-GB" dirty="0" smtClean="0">
                <a:latin typeface="Garamond" panose="02020404030301010803" pitchFamily="18" charset="0"/>
              </a:rPr>
              <a:t>The more difficult the case, the less confidence in own verdict so more likely to conform to the majority.</a:t>
            </a:r>
            <a:endParaRPr lang="en-US" dirty="0">
              <a:latin typeface="Garamond" panose="02020404030301010803" pitchFamily="18" charset="0"/>
            </a:endParaRPr>
          </a:p>
        </p:txBody>
      </p:sp>
    </p:spTree>
    <p:extLst>
      <p:ext uri="{BB962C8B-B14F-4D97-AF65-F5344CB8AC3E}">
        <p14:creationId xmlns:p14="http://schemas.microsoft.com/office/powerpoint/2010/main" val="11089197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empus Sans ITC" panose="04020404030D07020202" pitchFamily="82" charset="0"/>
              </a:rPr>
              <a:t>Minority Influence (</a:t>
            </a:r>
            <a:r>
              <a:rPr lang="en-GB" b="1" dirty="0" err="1" smtClean="0">
                <a:latin typeface="Tempus Sans ITC" panose="04020404030D07020202" pitchFamily="82" charset="0"/>
              </a:rPr>
              <a:t>Moscovici</a:t>
            </a:r>
            <a:r>
              <a:rPr lang="en-GB" b="1" dirty="0" smtClean="0">
                <a:latin typeface="Tempus Sans ITC" panose="04020404030D07020202" pitchFamily="82" charset="0"/>
              </a:rPr>
              <a:t> 1969)</a:t>
            </a:r>
            <a:endParaRPr lang="en-US" b="1" dirty="0">
              <a:latin typeface="Tempus Sans ITC" panose="04020404030D07020202" pitchFamily="82" charset="0"/>
            </a:endParaRPr>
          </a:p>
        </p:txBody>
      </p:sp>
      <p:sp>
        <p:nvSpPr>
          <p:cNvPr id="3" name="Content Placeholder 2"/>
          <p:cNvSpPr>
            <a:spLocks noGrp="1"/>
          </p:cNvSpPr>
          <p:nvPr>
            <p:ph idx="1"/>
          </p:nvPr>
        </p:nvSpPr>
        <p:spPr/>
        <p:txBody>
          <a:bodyPr/>
          <a:lstStyle/>
          <a:p>
            <a:pPr marL="45720" lvl="0" indent="0" fontAlgn="auto">
              <a:spcAft>
                <a:spcPts val="300"/>
              </a:spcAft>
              <a:buClr>
                <a:srgbClr val="F14124">
                  <a:lumMod val="75000"/>
                </a:srgbClr>
              </a:buClr>
              <a:buSzPct val="130000"/>
              <a:buNone/>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Critics argued that the research on conformity was focused on the majority at the expense of the minority. Therefore, </a:t>
            </a:r>
            <a:r>
              <a:rPr kumimoji="0" lang="en-GB" sz="2200" b="0" i="0" u="none" strike="noStrike" kern="1200" cap="none" spc="0" normalizeH="0" baseline="0" noProof="0" dirty="0" err="1" smtClean="0">
                <a:ln>
                  <a:noFill/>
                </a:ln>
                <a:solidFill>
                  <a:prstClr val="black">
                    <a:lumMod val="75000"/>
                    <a:lumOff val="25000"/>
                  </a:prstClr>
                </a:solidFill>
                <a:effectLst/>
                <a:uLnTx/>
                <a:uFillTx/>
                <a:latin typeface="Garamond" panose="02020404030301010803" pitchFamily="18" charset="0"/>
              </a:rPr>
              <a:t>Moscovici</a:t>
            </a: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conducted an ingenious study into minority influence.</a:t>
            </a:r>
          </a:p>
          <a:p>
            <a:pPr marL="45720" lvl="0" indent="0" fontAlgn="auto">
              <a:spcAft>
                <a:spcPts val="300"/>
              </a:spcAft>
              <a:buClr>
                <a:srgbClr val="F14124">
                  <a:lumMod val="75000"/>
                </a:srgbClr>
              </a:buClr>
              <a:buSzPct val="130000"/>
              <a:buNone/>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The blue-green study:</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The participants were first given eye tests to ensure they were not colour-blind.</a:t>
            </a:r>
            <a:b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b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They were then placed in a group consisting of four participants and two confederates. They were shown 36 slides which were clearly different shades of blue and asked to state the colour of each slide out loud. </a:t>
            </a:r>
          </a:p>
          <a:p>
            <a:pPr marL="228600" lvl="0" indent="-182880" fontAlgn="auto">
              <a:spcAft>
                <a:spcPts val="300"/>
              </a:spcAft>
              <a:buClr>
                <a:srgbClr val="F14124">
                  <a:lumMod val="75000"/>
                </a:srgbClr>
              </a:buClr>
              <a:buSzPct val="130000"/>
              <a:buFont typeface="Georgia" pitchFamily="18" charset="0"/>
              <a:buChar char="*"/>
            </a:pPr>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In the first part of the experiment the two confederates answered green for each of the 36 slides. They were totally consistent in their responses. </a:t>
            </a:r>
          </a:p>
          <a:p>
            <a:pPr marL="45720" lvl="0" indent="0" fontAlgn="auto">
              <a:spcAft>
                <a:spcPts val="300"/>
              </a:spcAft>
              <a:buClr>
                <a:srgbClr val="F14124">
                  <a:lumMod val="75000"/>
                </a:srgbClr>
              </a:buClr>
              <a:buSzPct val="130000"/>
              <a:buNone/>
            </a:pPr>
            <a:endParaRPr kumimoji="0" lang="en-GB" sz="2200" b="0" i="0" u="none" strike="noStrike" kern="1200" cap="none" spc="0" normalizeH="0" baseline="0" noProof="0" dirty="0" smtClean="0">
              <a:ln>
                <a:noFill/>
              </a:ln>
              <a:solidFill>
                <a:prstClr val="black">
                  <a:lumMod val="75000"/>
                  <a:lumOff val="25000"/>
                </a:prstClr>
              </a:solidFill>
              <a:effectLst/>
              <a:uLnTx/>
              <a:uFillTx/>
              <a:latin typeface="Trebuchet MS"/>
            </a:endParaRPr>
          </a:p>
          <a:p>
            <a:endParaRPr lang="en-US" dirty="0"/>
          </a:p>
        </p:txBody>
      </p:sp>
    </p:spTree>
    <p:extLst>
      <p:ext uri="{BB962C8B-B14F-4D97-AF65-F5344CB8AC3E}">
        <p14:creationId xmlns:p14="http://schemas.microsoft.com/office/powerpoint/2010/main" val="142785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kumimoji="0" lang="en-GB" sz="22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In the second part of the experiment they answered green 24 times and blue 12 times. In this case they were inconsistent in their answers. Would the responses of the two confederates influence those of the four participants? In other words, would there be minority influence?</a:t>
            </a:r>
          </a:p>
          <a:p>
            <a:pPr marL="228600" lvl="0" indent="-182880" fontAlgn="auto">
              <a:spcAft>
                <a:spcPts val="300"/>
              </a:spcAft>
              <a:buClr>
                <a:srgbClr val="F14124">
                  <a:lumMod val="75000"/>
                </a:srgbClr>
              </a:buClr>
              <a:buSzPct val="130000"/>
              <a:buFont typeface="Georgia" pitchFamily="18" charset="0"/>
              <a:buChar char="*"/>
            </a:pPr>
            <a:r>
              <a:rPr kumimoji="0" lang="en-GB" sz="2400" b="1"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Results</a:t>
            </a: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In condition one it was found that the consistent minority had an affect on the majority (8.42%) compared to an inconsistent minority (only 1.25% said green). A third (32%) of all participants judged the slide to be green at least once.</a:t>
            </a:r>
            <a:b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b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A third (32%) of al participants judged the slide to be green at least once.</a:t>
            </a:r>
            <a:b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br>
            <a:r>
              <a:rPr kumimoji="0" lang="en-GB" sz="2400" b="0" i="0" u="none" strike="noStrike" kern="1200" cap="none" spc="0" normalizeH="0" baseline="0" noProof="0" dirty="0" smtClean="0">
                <a:ln>
                  <a:noFill/>
                </a:ln>
                <a:solidFill>
                  <a:prstClr val="black">
                    <a:lumMod val="75000"/>
                    <a:lumOff val="25000"/>
                  </a:prstClr>
                </a:solidFill>
                <a:effectLst/>
                <a:uLnTx/>
                <a:uFillTx/>
                <a:latin typeface="Trebuchet MS"/>
              </a:rPr>
              <a:t/>
            </a:r>
            <a:br>
              <a:rPr kumimoji="0" lang="en-GB" sz="2400" b="0" i="0" u="none" strike="noStrike" kern="1200" cap="none" spc="0" normalizeH="0" baseline="0" noProof="0" dirty="0" smtClean="0">
                <a:ln>
                  <a:noFill/>
                </a:ln>
                <a:solidFill>
                  <a:prstClr val="black">
                    <a:lumMod val="75000"/>
                    <a:lumOff val="25000"/>
                  </a:prstClr>
                </a:solidFill>
                <a:effectLst/>
                <a:uLnTx/>
                <a:uFillTx/>
                <a:latin typeface="Trebuchet MS"/>
              </a:rPr>
            </a:br>
            <a:endParaRPr lang="en-US" dirty="0"/>
          </a:p>
        </p:txBody>
      </p:sp>
    </p:spTree>
    <p:extLst>
      <p:ext uri="{BB962C8B-B14F-4D97-AF65-F5344CB8AC3E}">
        <p14:creationId xmlns:p14="http://schemas.microsoft.com/office/powerpoint/2010/main" val="2515529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Why minority influence?</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2400" b="1"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Conclusion</a:t>
            </a: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 Minorities can influence a majority, but not all the time and only when they behave in certain ways (e.g. consistent behaviour style).</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Based on the dynamics of active minorities and their need to be understood</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The success of minorities depends on their behavioural style and their thinking style:</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Consistency- firm systematic and autonomous</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Autonomy- they need to be the focus of attention, for example sitting at the head of the table</a:t>
            </a:r>
          </a:p>
          <a:p>
            <a:pPr marL="228600" lvl="0" indent="-182880" fontAlgn="auto">
              <a:spcAft>
                <a:spcPts val="300"/>
              </a:spcAft>
              <a:buClr>
                <a:srgbClr val="F14124">
                  <a:lumMod val="75000"/>
                </a:srgbClr>
              </a:buClr>
              <a:buSzPct val="130000"/>
              <a:buFont typeface="Georgia" pitchFamily="18" charset="0"/>
              <a:buChar char="*"/>
            </a:pPr>
            <a:r>
              <a:rPr kumimoji="0" lang="en-GB" sz="24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Rigidity/flexibility- the need to appear as flexible but stable and not dogmatic</a:t>
            </a:r>
          </a:p>
          <a:p>
            <a:pPr lvl="0">
              <a:buClr>
                <a:srgbClr val="000000"/>
              </a:buClr>
            </a:pPr>
            <a:endParaRPr lang="en-US" dirty="0">
              <a:solidFill>
                <a:srgbClr val="000000"/>
              </a:solidFill>
            </a:endParaRPr>
          </a:p>
        </p:txBody>
      </p:sp>
    </p:spTree>
    <p:extLst>
      <p:ext uri="{BB962C8B-B14F-4D97-AF65-F5344CB8AC3E}">
        <p14:creationId xmlns:p14="http://schemas.microsoft.com/office/powerpoint/2010/main" val="11587274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In the real world…</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pPr marL="228600" lvl="0" indent="-182880" fontAlgn="auto">
              <a:spcAft>
                <a:spcPts val="300"/>
              </a:spcAft>
              <a:buClr>
                <a:srgbClr val="F14124">
                  <a:lumMod val="75000"/>
                </a:srgbClr>
              </a:buClr>
              <a:buSzPct val="130000"/>
              <a:buFont typeface="Georgia" pitchFamily="18" charset="0"/>
              <a:buChar char="*"/>
            </a:pPr>
            <a:r>
              <a:rPr kumimoji="0" lang="en-GB" sz="41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Minority influence?</a:t>
            </a:r>
          </a:p>
          <a:p>
            <a:pPr marL="228600" lvl="0" indent="-182880" fontAlgn="auto">
              <a:spcAft>
                <a:spcPts val="300"/>
              </a:spcAft>
              <a:buClr>
                <a:srgbClr val="F14124">
                  <a:lumMod val="75000"/>
                </a:srgbClr>
              </a:buClr>
              <a:buSzPct val="130000"/>
              <a:buFont typeface="Georgia" pitchFamily="18" charset="0"/>
              <a:buChar char="*"/>
            </a:pPr>
            <a:r>
              <a:rPr kumimoji="0" lang="en-GB" sz="41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Majority influence?</a:t>
            </a:r>
          </a:p>
          <a:p>
            <a:pPr marL="228600" lvl="0" indent="-182880" fontAlgn="auto">
              <a:spcAft>
                <a:spcPts val="300"/>
              </a:spcAft>
              <a:buClr>
                <a:srgbClr val="F14124">
                  <a:lumMod val="75000"/>
                </a:srgbClr>
              </a:buClr>
              <a:buSzPct val="130000"/>
              <a:buFont typeface="Georgia" pitchFamily="18" charset="0"/>
              <a:buChar char="*"/>
            </a:pPr>
            <a:r>
              <a:rPr kumimoji="0" lang="en-GB" sz="41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Both?</a:t>
            </a:r>
          </a:p>
          <a:p>
            <a:pPr marL="228600" lvl="0" indent="-182880" fontAlgn="auto">
              <a:spcAft>
                <a:spcPts val="300"/>
              </a:spcAft>
              <a:buClr>
                <a:srgbClr val="F14124">
                  <a:lumMod val="75000"/>
                </a:srgbClr>
              </a:buClr>
              <a:buSzPct val="130000"/>
              <a:buFont typeface="Georgia" pitchFamily="18" charset="0"/>
              <a:buChar char="*"/>
            </a:pPr>
            <a:r>
              <a:rPr kumimoji="0" lang="en-GB" sz="4100" b="0" i="0" u="none" strike="noStrike" kern="1200" cap="none" spc="0" normalizeH="0" baseline="0" noProof="0" dirty="0" smtClean="0">
                <a:ln>
                  <a:noFill/>
                </a:ln>
                <a:solidFill>
                  <a:prstClr val="black">
                    <a:lumMod val="75000"/>
                    <a:lumOff val="25000"/>
                  </a:prstClr>
                </a:solidFill>
                <a:effectLst/>
                <a:uLnTx/>
                <a:uFillTx/>
                <a:latin typeface="Garamond" panose="02020404030301010803" pitchFamily="18" charset="0"/>
              </a:rPr>
              <a:t>Or something else?</a:t>
            </a:r>
          </a:p>
          <a:p>
            <a:pPr marL="228600" lvl="0" indent="-182880" fontAlgn="auto">
              <a:spcAft>
                <a:spcPts val="300"/>
              </a:spcAft>
              <a:buClr>
                <a:srgbClr val="F14124">
                  <a:lumMod val="75000"/>
                </a:srgbClr>
              </a:buClr>
              <a:buSzPct val="130000"/>
              <a:buFont typeface="Georgia" pitchFamily="18" charset="0"/>
              <a:buChar char="*"/>
            </a:pPr>
            <a:r>
              <a:rPr kumimoji="0" lang="en-GB" sz="2600" b="0" i="0" u="none" strike="noStrike" kern="1200" cap="none" spc="0" normalizeH="0" baseline="0" noProof="0" dirty="0" smtClean="0">
                <a:ln>
                  <a:noFill/>
                </a:ln>
                <a:solidFill>
                  <a:prstClr val="black">
                    <a:lumMod val="75000"/>
                    <a:lumOff val="25000"/>
                  </a:prstClr>
                </a:solidFill>
                <a:effectLst/>
                <a:uLnTx/>
                <a:uFillTx/>
                <a:latin typeface="Trebuchet MS"/>
                <a:hlinkClick r:id="rId2"/>
              </a:rPr>
              <a:t>http://www.youtube.com/watch?v=D7IxGGfpSWk</a:t>
            </a:r>
            <a:endParaRPr kumimoji="0" lang="en-GB" sz="2600" b="0" i="0" u="none" strike="noStrike" kern="1200" cap="none" spc="0" normalizeH="0" baseline="0" noProof="0" dirty="0" smtClean="0">
              <a:ln>
                <a:noFill/>
              </a:ln>
              <a:solidFill>
                <a:prstClr val="black">
                  <a:lumMod val="75000"/>
                  <a:lumOff val="25000"/>
                </a:prstClr>
              </a:solidFill>
              <a:effectLst/>
              <a:uLnTx/>
              <a:uFillTx/>
              <a:latin typeface="Trebuchet MS"/>
            </a:endParaRPr>
          </a:p>
          <a:p>
            <a:pPr marL="0" indent="0">
              <a:buNone/>
            </a:pPr>
            <a:endParaRPr lang="en-US" dirty="0"/>
          </a:p>
        </p:txBody>
      </p:sp>
    </p:spTree>
    <p:extLst>
      <p:ext uri="{BB962C8B-B14F-4D97-AF65-F5344CB8AC3E}">
        <p14:creationId xmlns:p14="http://schemas.microsoft.com/office/powerpoint/2010/main" val="1356188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Unintentional social influence</a:t>
            </a:r>
            <a:endParaRPr lang="en-US" b="1" dirty="0">
              <a:latin typeface="Garamond" panose="02020404030301010803" pitchFamily="18" charset="0"/>
            </a:endParaRPr>
          </a:p>
        </p:txBody>
      </p:sp>
      <p:sp>
        <p:nvSpPr>
          <p:cNvPr id="3" name="Content Placeholder 2"/>
          <p:cNvSpPr>
            <a:spLocks noGrp="1"/>
          </p:cNvSpPr>
          <p:nvPr>
            <p:ph idx="1"/>
          </p:nvPr>
        </p:nvSpPr>
        <p:spPr>
          <a:xfrm>
            <a:off x="990600" y="1219200"/>
            <a:ext cx="8001000" cy="5638800"/>
          </a:xfrm>
        </p:spPr>
        <p:txBody>
          <a:bodyPr/>
          <a:lstStyle/>
          <a:p>
            <a:r>
              <a:rPr lang="en-GB" sz="2400" dirty="0" smtClean="0">
                <a:latin typeface="Garamond" panose="02020404030301010803" pitchFamily="18" charset="0"/>
              </a:rPr>
              <a:t>Social Facilitation (Triplett 1989) the mere presence of another person.</a:t>
            </a:r>
          </a:p>
          <a:p>
            <a:r>
              <a:rPr lang="en-GB" sz="2400" dirty="0" smtClean="0">
                <a:latin typeface="Garamond" panose="02020404030301010803" pitchFamily="18" charset="0"/>
              </a:rPr>
              <a:t>This led to </a:t>
            </a:r>
            <a:r>
              <a:rPr lang="en-GB" sz="2400" dirty="0" smtClean="0">
                <a:solidFill>
                  <a:srgbClr val="FF0000"/>
                </a:solidFill>
                <a:latin typeface="Garamond" panose="02020404030301010803" pitchFamily="18" charset="0"/>
              </a:rPr>
              <a:t>audience effects </a:t>
            </a:r>
            <a:r>
              <a:rPr lang="en-GB" sz="2400" dirty="0" smtClean="0">
                <a:latin typeface="Garamond" panose="02020404030301010803" pitchFamily="18" charset="0"/>
              </a:rPr>
              <a:t>and </a:t>
            </a:r>
            <a:r>
              <a:rPr lang="en-GB" sz="2400" dirty="0" smtClean="0">
                <a:solidFill>
                  <a:srgbClr val="FF0000"/>
                </a:solidFill>
                <a:latin typeface="Garamond" panose="02020404030301010803" pitchFamily="18" charset="0"/>
              </a:rPr>
              <a:t>coaction effects.</a:t>
            </a:r>
          </a:p>
          <a:p>
            <a:r>
              <a:rPr lang="en-GB" sz="2400" dirty="0" err="1" smtClean="0">
                <a:latin typeface="Garamond" panose="02020404030301010803" pitchFamily="18" charset="0"/>
              </a:rPr>
              <a:t>Zajonc</a:t>
            </a:r>
            <a:r>
              <a:rPr lang="en-GB" sz="2400" dirty="0" smtClean="0">
                <a:latin typeface="Garamond" panose="02020404030301010803" pitchFamily="18" charset="0"/>
              </a:rPr>
              <a:t> (1965) arousal effects are inborn:</a:t>
            </a:r>
          </a:p>
          <a:p>
            <a:endParaRPr lang="en-GB" sz="2400" dirty="0">
              <a:latin typeface="Garamond" panose="02020404030301010803" pitchFamily="18" charset="0"/>
            </a:endParaRPr>
          </a:p>
          <a:p>
            <a:pPr marL="0" indent="0">
              <a:buNone/>
            </a:pPr>
            <a:endParaRPr lang="en-GB" sz="2800" dirty="0" smtClean="0">
              <a:latin typeface="Garamond" panose="02020404030301010803" pitchFamily="18" charset="0"/>
            </a:endParaRPr>
          </a:p>
          <a:p>
            <a:endParaRPr lang="en-GB" sz="2800" dirty="0" smtClean="0">
              <a:latin typeface="Garamond" panose="02020404030301010803" pitchFamily="18" charset="0"/>
            </a:endParaRPr>
          </a:p>
          <a:p>
            <a:endParaRPr lang="en-GB" sz="2800" dirty="0">
              <a:latin typeface="Garamond" panose="02020404030301010803" pitchFamily="18" charset="0"/>
            </a:endParaRPr>
          </a:p>
          <a:p>
            <a:pPr marL="0" indent="0">
              <a:buNone/>
            </a:pPr>
            <a:endParaRPr lang="en-GB" sz="2800" dirty="0" smtClean="0">
              <a:latin typeface="Garamond" panose="02020404030301010803" pitchFamily="18" charset="0"/>
            </a:endParaRPr>
          </a:p>
          <a:p>
            <a:endParaRPr lang="en-GB" sz="2800" dirty="0">
              <a:latin typeface="Garamond" panose="02020404030301010803" pitchFamily="18" charset="0"/>
            </a:endParaRPr>
          </a:p>
          <a:p>
            <a:r>
              <a:rPr lang="en-GB" sz="2400" dirty="0" smtClean="0">
                <a:latin typeface="Garamond" panose="02020404030301010803" pitchFamily="18" charset="0"/>
              </a:rPr>
              <a:t>Cottrell (1972)no, learned evaluation apprehension</a:t>
            </a:r>
          </a:p>
          <a:p>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8173" y="3124200"/>
            <a:ext cx="6487297"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0957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What about distraction?</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800" dirty="0" err="1" smtClean="0">
                <a:latin typeface="Garamond" panose="02020404030301010803" pitchFamily="18" charset="0"/>
              </a:rPr>
              <a:t>Zajonc</a:t>
            </a:r>
            <a:r>
              <a:rPr lang="en-GB" sz="2800" dirty="0" smtClean="0">
                <a:latin typeface="Garamond" panose="02020404030301010803" pitchFamily="18" charset="0"/>
              </a:rPr>
              <a:t> = automatic response, Cottrell = learned apprehension evaluation, Baron (1986) = distraction conflict theory:</a:t>
            </a:r>
          </a:p>
          <a:p>
            <a:r>
              <a:rPr lang="en-GB" sz="2800" dirty="0" smtClean="0">
                <a:latin typeface="Garamond" panose="02020404030301010803" pitchFamily="18" charset="0"/>
              </a:rPr>
              <a:t>Arousal is a result of attentional conflict from distraction of one`s own performance by that of another. (information overload).</a:t>
            </a:r>
          </a:p>
          <a:p>
            <a:r>
              <a:rPr lang="en-GB" sz="2800" dirty="0" smtClean="0">
                <a:latin typeface="Garamond" panose="02020404030301010803" pitchFamily="18" charset="0"/>
              </a:rPr>
              <a:t>Alternatively, there is </a:t>
            </a:r>
            <a:r>
              <a:rPr lang="en-GB" sz="2800" dirty="0" smtClean="0">
                <a:solidFill>
                  <a:srgbClr val="FF0000"/>
                </a:solidFill>
                <a:latin typeface="Garamond" panose="02020404030301010803" pitchFamily="18" charset="0"/>
              </a:rPr>
              <a:t>impression management</a:t>
            </a:r>
            <a:r>
              <a:rPr lang="en-GB" sz="2800" dirty="0" smtClean="0">
                <a:latin typeface="Garamond" panose="02020404030301010803" pitchFamily="18" charset="0"/>
              </a:rPr>
              <a:t>, the need to create a good impression and the errors you make which may cause you embarrassment.</a:t>
            </a:r>
            <a:endParaRPr lang="en-US" sz="2800" dirty="0">
              <a:latin typeface="Garamond" panose="02020404030301010803" pitchFamily="18" charset="0"/>
            </a:endParaRPr>
          </a:p>
        </p:txBody>
      </p:sp>
    </p:spTree>
    <p:extLst>
      <p:ext uri="{BB962C8B-B14F-4D97-AF65-F5344CB8AC3E}">
        <p14:creationId xmlns:p14="http://schemas.microsoft.com/office/powerpoint/2010/main" val="397680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Social loafing</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sz="2800" dirty="0" smtClean="0">
                <a:latin typeface="Garamond" panose="02020404030301010803" pitchFamily="18" charset="0"/>
              </a:rPr>
              <a:t>A decrease in individual effort when working as part of a group. (</a:t>
            </a:r>
            <a:r>
              <a:rPr lang="en-GB" sz="2800" dirty="0" err="1" smtClean="0">
                <a:latin typeface="Garamond" panose="02020404030301010803" pitchFamily="18" charset="0"/>
              </a:rPr>
              <a:t>Ringelmann</a:t>
            </a:r>
            <a:r>
              <a:rPr lang="en-GB" sz="2800" dirty="0" smtClean="0">
                <a:latin typeface="Garamond" panose="02020404030301010803" pitchFamily="18" charset="0"/>
              </a:rPr>
              <a:t> 1913)</a:t>
            </a:r>
          </a:p>
          <a:p>
            <a:r>
              <a:rPr lang="en-GB" sz="2800" dirty="0" smtClean="0">
                <a:latin typeface="Garamond" panose="02020404030301010803" pitchFamily="18" charset="0"/>
              </a:rPr>
              <a:t>Can be cognitive as well as physical!</a:t>
            </a:r>
          </a:p>
          <a:p>
            <a:r>
              <a:rPr lang="en-GB" sz="2800" dirty="0" smtClean="0">
                <a:latin typeface="Garamond" panose="02020404030301010803" pitchFamily="18" charset="0"/>
              </a:rPr>
              <a:t>E.g. Weldon &amp; </a:t>
            </a:r>
            <a:r>
              <a:rPr lang="en-GB" sz="2800" dirty="0" err="1" smtClean="0">
                <a:latin typeface="Garamond" panose="02020404030301010803" pitchFamily="18" charset="0"/>
              </a:rPr>
              <a:t>Gargano</a:t>
            </a:r>
            <a:r>
              <a:rPr lang="en-GB" sz="2800" dirty="0" smtClean="0">
                <a:latin typeface="Garamond" panose="02020404030301010803" pitchFamily="18" charset="0"/>
              </a:rPr>
              <a:t> (1988): pp`s given hard judgement task and when in group paid less attention to difficulty when not held accountable compared to those working alone. </a:t>
            </a:r>
            <a:r>
              <a:rPr lang="en-GB" sz="2800" dirty="0" smtClean="0">
                <a:solidFill>
                  <a:srgbClr val="FF0000"/>
                </a:solidFill>
                <a:latin typeface="Garamond" panose="02020404030301010803" pitchFamily="18" charset="0"/>
              </a:rPr>
              <a:t>Why? </a:t>
            </a:r>
            <a:r>
              <a:rPr lang="en-GB" sz="2800" dirty="0" smtClean="0">
                <a:latin typeface="Garamond" panose="02020404030301010803" pitchFamily="18" charset="0"/>
              </a:rPr>
              <a:t>You don’t know how much effort the other person is investing. </a:t>
            </a:r>
          </a:p>
          <a:p>
            <a:r>
              <a:rPr lang="en-GB" sz="2800" dirty="0" smtClean="0">
                <a:latin typeface="Garamond" panose="02020404030301010803" pitchFamily="18" charset="0"/>
              </a:rPr>
              <a:t>If individual contributions are measured, this does not occur!</a:t>
            </a:r>
            <a:endParaRPr lang="en-US" sz="2800" dirty="0">
              <a:latin typeface="Garamond" panose="02020404030301010803" pitchFamily="18" charset="0"/>
            </a:endParaRPr>
          </a:p>
        </p:txBody>
      </p:sp>
    </p:spTree>
    <p:extLst>
      <p:ext uri="{BB962C8B-B14F-4D97-AF65-F5344CB8AC3E}">
        <p14:creationId xmlns:p14="http://schemas.microsoft.com/office/powerpoint/2010/main" val="2874983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latin typeface="Garamond" panose="02020404030301010803" pitchFamily="18" charset="0"/>
              </a:rPr>
              <a:t>However, when it comes to people you like,</a:t>
            </a:r>
            <a:endParaRPr lang="en-US" sz="3200" b="1" dirty="0">
              <a:latin typeface="Garamond" panose="02020404030301010803" pitchFamily="18" charset="0"/>
            </a:endParaRPr>
          </a:p>
        </p:txBody>
      </p:sp>
      <p:sp>
        <p:nvSpPr>
          <p:cNvPr id="3" name="Content Placeholder 2"/>
          <p:cNvSpPr>
            <a:spLocks noGrp="1"/>
          </p:cNvSpPr>
          <p:nvPr>
            <p:ph idx="1"/>
          </p:nvPr>
        </p:nvSpPr>
        <p:spPr/>
        <p:txBody>
          <a:bodyPr/>
          <a:lstStyle/>
          <a:p>
            <a:r>
              <a:rPr lang="en-GB" dirty="0" smtClean="0">
                <a:latin typeface="Garamond" panose="02020404030301010803" pitchFamily="18" charset="0"/>
              </a:rPr>
              <a:t>Kohler motivation gain effect (2011):</a:t>
            </a:r>
          </a:p>
          <a:p>
            <a:r>
              <a:rPr lang="en-GB" dirty="0">
                <a:latin typeface="Garamond" panose="02020404030301010803" pitchFamily="18" charset="0"/>
              </a:rPr>
              <a:t>P</a:t>
            </a:r>
            <a:r>
              <a:rPr lang="en-GB" dirty="0" smtClean="0">
                <a:latin typeface="Garamond" panose="02020404030301010803" pitchFamily="18" charset="0"/>
              </a:rPr>
              <a:t>eople of a less capable group perform better together than when alone.</a:t>
            </a:r>
          </a:p>
          <a:p>
            <a:r>
              <a:rPr lang="en-GB" dirty="0" smtClean="0">
                <a:latin typeface="Garamond" panose="02020404030301010803" pitchFamily="18" charset="0"/>
              </a:rPr>
              <a:t>Why?</a:t>
            </a:r>
          </a:p>
          <a:p>
            <a:r>
              <a:rPr lang="en-GB" dirty="0" smtClean="0">
                <a:latin typeface="Garamond" panose="02020404030301010803" pitchFamily="18" charset="0"/>
              </a:rPr>
              <a:t>Indispensability of one`s efforts (Kerr et al 2007)</a:t>
            </a:r>
          </a:p>
          <a:p>
            <a:r>
              <a:rPr lang="en-GB" dirty="0" smtClean="0">
                <a:latin typeface="Garamond" panose="02020404030301010803" pitchFamily="18" charset="0"/>
              </a:rPr>
              <a:t>Upward social comparison (Kerr &amp; </a:t>
            </a:r>
            <a:r>
              <a:rPr lang="en-GB" dirty="0" err="1" smtClean="0">
                <a:latin typeface="Garamond" panose="02020404030301010803" pitchFamily="18" charset="0"/>
              </a:rPr>
              <a:t>Hertel</a:t>
            </a:r>
            <a:r>
              <a:rPr lang="en-GB" dirty="0" smtClean="0">
                <a:latin typeface="Garamond" panose="02020404030301010803" pitchFamily="18" charset="0"/>
              </a:rPr>
              <a:t> 2011)</a:t>
            </a:r>
            <a:endParaRPr lang="en-US" dirty="0">
              <a:latin typeface="Garamond" panose="02020404030301010803" pitchFamily="18" charset="0"/>
            </a:endParaRPr>
          </a:p>
        </p:txBody>
      </p:sp>
    </p:spTree>
    <p:extLst>
      <p:ext uri="{BB962C8B-B14F-4D97-AF65-F5344CB8AC3E}">
        <p14:creationId xmlns:p14="http://schemas.microsoft.com/office/powerpoint/2010/main" val="29560157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smtClean="0">
                <a:latin typeface="Tempus Sans ITC" panose="04020404030D07020202" pitchFamily="82" charset="0"/>
              </a:rPr>
              <a:t>Finally, `Group think`: extreme group polarisation and cohesion</a:t>
            </a:r>
            <a:endParaRPr lang="en-US" sz="3200" b="1" dirty="0">
              <a:latin typeface="Tempus Sans ITC" panose="04020404030D07020202" pitchFamily="82" charset="0"/>
            </a:endParaRPr>
          </a:p>
        </p:txBody>
      </p:sp>
      <p:sp>
        <p:nvSpPr>
          <p:cNvPr id="3" name="Content Placeholder 2"/>
          <p:cNvSpPr>
            <a:spLocks noGrp="1"/>
          </p:cNvSpPr>
          <p:nvPr>
            <p:ph idx="1"/>
          </p:nvPr>
        </p:nvSpPr>
        <p:spPr/>
        <p:txBody>
          <a:bodyPr/>
          <a:lstStyle/>
          <a:p>
            <a:r>
              <a:rPr lang="en-GB" sz="2400" dirty="0" smtClean="0">
                <a:latin typeface="Garamond" panose="02020404030301010803" pitchFamily="18" charset="0"/>
              </a:rPr>
              <a:t>This high level of group conformity and polarisation is caused by:</a:t>
            </a:r>
          </a:p>
          <a:p>
            <a:r>
              <a:rPr lang="en-GB" sz="2400" dirty="0" smtClean="0">
                <a:latin typeface="Garamond" panose="02020404030301010803" pitchFamily="18" charset="0"/>
              </a:rPr>
              <a:t>1. </a:t>
            </a:r>
            <a:r>
              <a:rPr lang="en-GB" sz="2400" dirty="0" smtClean="0">
                <a:solidFill>
                  <a:srgbClr val="FF0000"/>
                </a:solidFill>
                <a:latin typeface="Garamond" panose="02020404030301010803" pitchFamily="18" charset="0"/>
              </a:rPr>
              <a:t>high group cohesiveness.</a:t>
            </a:r>
          </a:p>
          <a:p>
            <a:r>
              <a:rPr lang="en-GB" sz="2400" dirty="0" smtClean="0">
                <a:latin typeface="Garamond" panose="02020404030301010803" pitchFamily="18" charset="0"/>
              </a:rPr>
              <a:t>2. </a:t>
            </a:r>
            <a:r>
              <a:rPr lang="en-GB" sz="2400" dirty="0" smtClean="0">
                <a:solidFill>
                  <a:srgbClr val="FF0000"/>
                </a:solidFill>
                <a:latin typeface="Garamond" panose="02020404030301010803" pitchFamily="18" charset="0"/>
              </a:rPr>
              <a:t>threatening social situations.</a:t>
            </a:r>
          </a:p>
          <a:p>
            <a:r>
              <a:rPr lang="en-GB" sz="2400" dirty="0" smtClean="0">
                <a:latin typeface="Garamond" panose="02020404030301010803" pitchFamily="18" charset="0"/>
              </a:rPr>
              <a:t>3. </a:t>
            </a:r>
            <a:r>
              <a:rPr lang="en-GB" sz="2400" dirty="0" smtClean="0">
                <a:solidFill>
                  <a:srgbClr val="FF0000"/>
                </a:solidFill>
                <a:latin typeface="Garamond" panose="02020404030301010803" pitchFamily="18" charset="0"/>
              </a:rPr>
              <a:t>excessive desire for consensus.</a:t>
            </a:r>
          </a:p>
          <a:p>
            <a:pPr marL="0" indent="0">
              <a:buNone/>
            </a:pPr>
            <a:r>
              <a:rPr lang="en-GB" sz="2400" dirty="0" smtClean="0">
                <a:solidFill>
                  <a:schemeClr val="accent6">
                    <a:lumMod val="60000"/>
                    <a:lumOff val="40000"/>
                  </a:schemeClr>
                </a:solidFill>
                <a:latin typeface="Garamond" panose="02020404030301010803" pitchFamily="18" charset="0"/>
              </a:rPr>
              <a:t>This has led to several tragedies such as the challenger shuttle disaster:</a:t>
            </a:r>
          </a:p>
          <a:p>
            <a:pPr marL="0" indent="0">
              <a:buNone/>
            </a:pPr>
            <a:r>
              <a:rPr lang="en-GB" sz="2400" dirty="0" smtClean="0">
                <a:latin typeface="Garamond" panose="02020404030301010803" pitchFamily="18" charset="0"/>
              </a:rPr>
              <a:t>Within 73 seconds following lift off, all 7 crew members had died because of a joint not being sealed correctly. the joint had gone unnoticed prior to lift off, the decision making process was seriously flawed:</a:t>
            </a:r>
            <a:endParaRPr lang="en-US" sz="2400" dirty="0">
              <a:latin typeface="Garamond" panose="02020404030301010803" pitchFamily="18" charset="0"/>
            </a:endParaRPr>
          </a:p>
        </p:txBody>
      </p:sp>
    </p:spTree>
    <p:extLst>
      <p:ext uri="{BB962C8B-B14F-4D97-AF65-F5344CB8AC3E}">
        <p14:creationId xmlns:p14="http://schemas.microsoft.com/office/powerpoint/2010/main" val="581585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219200"/>
            <a:ext cx="8001000" cy="5410200"/>
          </a:xfrm>
        </p:spPr>
        <p:txBody>
          <a:bodyPr/>
          <a:lstStyle/>
          <a:p>
            <a:r>
              <a:rPr lang="en-GB" sz="2800" dirty="0" smtClean="0">
                <a:latin typeface="Garamond" panose="02020404030301010803" pitchFamily="18" charset="0"/>
              </a:rPr>
              <a:t>The engineers were worried that the seals had not been tested to withstand such cold temperatures, however NASA were sceptical: which led to the engineers changing their minds. </a:t>
            </a:r>
          </a:p>
          <a:p>
            <a:r>
              <a:rPr lang="en-GB" sz="2800" dirty="0" smtClean="0">
                <a:latin typeface="Garamond" panose="02020404030301010803" pitchFamily="18" charset="0"/>
              </a:rPr>
              <a:t>This demonstrates `group think`;</a:t>
            </a:r>
          </a:p>
          <a:p>
            <a:r>
              <a:rPr lang="en-GB" sz="2800" dirty="0" smtClean="0">
                <a:solidFill>
                  <a:srgbClr val="FF0000"/>
                </a:solidFill>
                <a:latin typeface="Garamond" panose="02020404030301010803" pitchFamily="18" charset="0"/>
              </a:rPr>
              <a:t>High group cohesion, all working towards a common goal</a:t>
            </a:r>
          </a:p>
          <a:p>
            <a:r>
              <a:rPr lang="en-GB" sz="2800" dirty="0" smtClean="0">
                <a:solidFill>
                  <a:srgbClr val="FF0000"/>
                </a:solidFill>
                <a:latin typeface="Garamond" panose="02020404030301010803" pitchFamily="18" charset="0"/>
              </a:rPr>
              <a:t>High stress situation as they were already behind schedule</a:t>
            </a:r>
          </a:p>
          <a:p>
            <a:r>
              <a:rPr lang="en-GB" sz="2800" dirty="0" smtClean="0">
                <a:solidFill>
                  <a:srgbClr val="FF0000"/>
                </a:solidFill>
                <a:latin typeface="Garamond" panose="02020404030301010803" pitchFamily="18" charset="0"/>
              </a:rPr>
              <a:t>Strong desire to consensus as keen to maintain public  faith</a:t>
            </a:r>
          </a:p>
          <a:p>
            <a:endParaRPr lang="en-GB" sz="2800" dirty="0" smtClean="0">
              <a:solidFill>
                <a:srgbClr val="FF0000"/>
              </a:solidFill>
              <a:latin typeface="Garamond" panose="02020404030301010803" pitchFamily="18" charset="0"/>
            </a:endParaRPr>
          </a:p>
          <a:p>
            <a:endParaRPr lang="en-US" dirty="0">
              <a:latin typeface="Tempus Sans ITC" panose="04020404030D07020202" pitchFamily="82" charset="0"/>
            </a:endParaRPr>
          </a:p>
        </p:txBody>
      </p:sp>
    </p:spTree>
    <p:extLst>
      <p:ext uri="{BB962C8B-B14F-4D97-AF65-F5344CB8AC3E}">
        <p14:creationId xmlns:p14="http://schemas.microsoft.com/office/powerpoint/2010/main" val="1341682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Social modelling</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dirty="0" smtClean="0">
                <a:latin typeface="Garamond" panose="02020404030301010803" pitchFamily="18" charset="0"/>
              </a:rPr>
              <a:t>Social learning theory (motivated to act) Bandura (1977) and observational learning.</a:t>
            </a:r>
          </a:p>
          <a:p>
            <a:r>
              <a:rPr lang="en-GB" dirty="0" smtClean="0">
                <a:latin typeface="Garamond" panose="02020404030301010803" pitchFamily="18" charset="0"/>
              </a:rPr>
              <a:t>Modelling can have inhibiting or disinhibiting effects on behaviours that have already been acquired. </a:t>
            </a:r>
          </a:p>
          <a:p>
            <a:r>
              <a:rPr lang="en-GB" dirty="0" smtClean="0">
                <a:latin typeface="Garamond" panose="02020404030301010803" pitchFamily="18" charset="0"/>
              </a:rPr>
              <a:t>Modelling is direct influence, but we or others may be unaware that it is occurring.</a:t>
            </a:r>
          </a:p>
          <a:p>
            <a:pPr marL="0" indent="0">
              <a:buNone/>
            </a:pPr>
            <a:endParaRPr lang="en-GB" dirty="0" smtClean="0">
              <a:latin typeface="Garamond" panose="02020404030301010803" pitchFamily="18" charset="0"/>
            </a:endParaRPr>
          </a:p>
          <a:p>
            <a:pPr marL="0" indent="0">
              <a:buNone/>
            </a:pPr>
            <a:endParaRPr lang="en-US" dirty="0"/>
          </a:p>
        </p:txBody>
      </p:sp>
    </p:spTree>
    <p:extLst>
      <p:ext uri="{BB962C8B-B14F-4D97-AF65-F5344CB8AC3E}">
        <p14:creationId xmlns:p14="http://schemas.microsoft.com/office/powerpoint/2010/main" val="35607329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Garamond" panose="02020404030301010803" pitchFamily="18" charset="0"/>
              </a:rPr>
              <a:t>Mirror neurons</a:t>
            </a:r>
            <a:endParaRPr lang="en-US" b="1" dirty="0">
              <a:latin typeface="Garamond" panose="02020404030301010803" pitchFamily="18" charset="0"/>
            </a:endParaRPr>
          </a:p>
        </p:txBody>
      </p:sp>
      <p:sp>
        <p:nvSpPr>
          <p:cNvPr id="3" name="Content Placeholder 2"/>
          <p:cNvSpPr>
            <a:spLocks noGrp="1"/>
          </p:cNvSpPr>
          <p:nvPr>
            <p:ph idx="1"/>
          </p:nvPr>
        </p:nvSpPr>
        <p:spPr/>
        <p:txBody>
          <a:bodyPr/>
          <a:lstStyle/>
          <a:p>
            <a:r>
              <a:rPr lang="en-GB" dirty="0" smtClean="0">
                <a:latin typeface="Garamond" panose="02020404030301010803" pitchFamily="18" charset="0"/>
              </a:rPr>
              <a:t>Neuroscience and unintentional social influence:</a:t>
            </a:r>
          </a:p>
          <a:p>
            <a:r>
              <a:rPr lang="en-GB" dirty="0" smtClean="0">
                <a:latin typeface="Garamond" panose="02020404030301010803" pitchFamily="18" charset="0"/>
              </a:rPr>
              <a:t>We often automatically and unintentionally imitate the behaviours and movements of others around us. </a:t>
            </a:r>
            <a:r>
              <a:rPr lang="en-GB" dirty="0" err="1" smtClean="0">
                <a:latin typeface="Garamond" panose="02020404030301010803" pitchFamily="18" charset="0"/>
              </a:rPr>
              <a:t>Heyes</a:t>
            </a:r>
            <a:r>
              <a:rPr lang="en-GB" dirty="0" smtClean="0">
                <a:latin typeface="Garamond" panose="02020404030301010803" pitchFamily="18" charset="0"/>
              </a:rPr>
              <a:t> (2011) proposes that this is initiated by our mirror neurons as they fire when we observe someone performing that activity.</a:t>
            </a:r>
          </a:p>
          <a:p>
            <a:r>
              <a:rPr lang="en-GB" dirty="0" smtClean="0">
                <a:latin typeface="Garamond" panose="02020404030301010803" pitchFamily="18" charset="0"/>
              </a:rPr>
              <a:t>Quite exactly why is subject to debate… </a:t>
            </a:r>
            <a:endParaRPr lang="en-US" dirty="0">
              <a:latin typeface="Garamond" panose="02020404030301010803" pitchFamily="18" charset="0"/>
            </a:endParaRPr>
          </a:p>
        </p:txBody>
      </p:sp>
    </p:spTree>
    <p:extLst>
      <p:ext uri="{BB962C8B-B14F-4D97-AF65-F5344CB8AC3E}">
        <p14:creationId xmlns:p14="http://schemas.microsoft.com/office/powerpoint/2010/main" val="32668500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solidFill>
                  <a:schemeClr val="bg1"/>
                </a:solidFill>
              </a:rPr>
              <a:t>Social Influence 2: Obedience and Persuasion</a:t>
            </a:r>
            <a:r>
              <a:rPr lang="en-GB" dirty="0" smtClean="0">
                <a:solidFill>
                  <a:schemeClr val="tx1"/>
                </a:solidFill>
              </a:rPr>
              <a:t>. </a:t>
            </a:r>
            <a:endParaRPr lang="en-US" dirty="0">
              <a:solidFill>
                <a:schemeClr val="tx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2249261"/>
            <a:ext cx="2895600" cy="3894643"/>
          </a:xfrm>
          <a:prstGeom prst="rect">
            <a:avLst/>
          </a:prstGeom>
          <a:noFill/>
          <a:ln w="9525">
            <a:solidFill>
              <a:schemeClr val="accent1"/>
            </a:solidFill>
            <a:miter lim="800000"/>
            <a:headEnd/>
            <a:tailEnd/>
          </a:ln>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220686"/>
            <a:ext cx="2590800" cy="38580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2734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371600" y="2133600"/>
            <a:ext cx="7162800" cy="3810000"/>
          </a:xfrm>
        </p:spPr>
        <p:txBody>
          <a:bodyPr/>
          <a:lstStyle/>
          <a:p>
            <a:r>
              <a:rPr lang="en-US" dirty="0" smtClean="0">
                <a:latin typeface="Garamond" panose="02020404030301010803" pitchFamily="18" charset="0"/>
              </a:rPr>
              <a:t>In everyday life, most obedience is benign and constructive and necessary to maintain social order in society. Blind obedience however is often destructive, and it is this which motivated Milgram in the 1960`s.</a:t>
            </a:r>
          </a:p>
          <a:p>
            <a:endParaRPr lang="en-US" dirty="0">
              <a:latin typeface="Garamond" panose="02020404030301010803" pitchFamily="18" charset="0"/>
            </a:endParaRPr>
          </a:p>
        </p:txBody>
      </p:sp>
    </p:spTree>
    <p:extLst>
      <p:ext uri="{BB962C8B-B14F-4D97-AF65-F5344CB8AC3E}">
        <p14:creationId xmlns:p14="http://schemas.microsoft.com/office/powerpoint/2010/main" val="21836734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447800"/>
            <a:ext cx="7696200" cy="4495800"/>
          </a:xfrm>
        </p:spPr>
        <p:txBody>
          <a:bodyPr/>
          <a:lstStyle/>
          <a:p>
            <a:r>
              <a:rPr lang="en-US" dirty="0" smtClean="0">
                <a:latin typeface="Garamond" panose="02020404030301010803" pitchFamily="18" charset="0"/>
              </a:rPr>
              <a:t>Prior to conducting his research Milgram asked psychiatrists and students how far up the shock scale people would go. Their estimates were:</a:t>
            </a:r>
          </a:p>
          <a:p>
            <a:r>
              <a:rPr lang="en-US" dirty="0" smtClean="0">
                <a:latin typeface="Garamond" panose="02020404030301010803" pitchFamily="18" charset="0"/>
              </a:rPr>
              <a:t>Psychiatrists predicted no one would go higher than `very strong shock`, students predicted that no one would go higher than `strong shock`.</a:t>
            </a:r>
          </a:p>
          <a:p>
            <a:pPr marL="0" indent="0">
              <a:buNone/>
            </a:pPr>
            <a:endParaRPr lang="en-US" dirty="0">
              <a:latin typeface="Garamond" panose="02020404030301010803" pitchFamily="18" charset="0"/>
            </a:endParaRPr>
          </a:p>
        </p:txBody>
      </p:sp>
    </p:spTree>
    <p:extLst>
      <p:ext uri="{BB962C8B-B14F-4D97-AF65-F5344CB8AC3E}">
        <p14:creationId xmlns:p14="http://schemas.microsoft.com/office/powerpoint/2010/main" val="23083795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143000"/>
            <a:ext cx="6553200" cy="1527175"/>
          </a:xfrm>
        </p:spPr>
        <p:txBody>
          <a:bodyPr/>
          <a:lstStyle/>
          <a:p>
            <a:r>
              <a:rPr lang="en-US" sz="2000" dirty="0">
                <a:hlinkClick r:id="rId2" action="ppaction://hlinkfile"/>
              </a:rPr>
              <a:t>http://www.youtube.com/watch?v=yr5cjyokVUs</a:t>
            </a:r>
            <a:endParaRPr lang="en-US" dirty="0">
              <a:hlinkClick r:id="rId2" action="ppaction://hlinkfile"/>
            </a:endParaRPr>
          </a:p>
        </p:txBody>
      </p:sp>
      <p:pic>
        <p:nvPicPr>
          <p:cNvPr id="593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51929" y="2133601"/>
            <a:ext cx="4316342" cy="3493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6344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1"/>
            <a:ext cx="8458200" cy="1219200"/>
          </a:xfrm>
        </p:spPr>
        <p:txBody>
          <a:bodyPr/>
          <a:lstStyle/>
          <a:p>
            <a:r>
              <a:rPr lang="en-GB" dirty="0" smtClean="0"/>
              <a:t>A more recent replication by the BBC:</a:t>
            </a:r>
            <a:endParaRPr lang="en-US" dirty="0"/>
          </a:p>
        </p:txBody>
      </p:sp>
      <p:sp>
        <p:nvSpPr>
          <p:cNvPr id="3" name="Content Placeholder 2"/>
          <p:cNvSpPr>
            <a:spLocks noGrp="1"/>
          </p:cNvSpPr>
          <p:nvPr>
            <p:ph idx="1"/>
          </p:nvPr>
        </p:nvSpPr>
        <p:spPr>
          <a:xfrm>
            <a:off x="1219200" y="1600200"/>
            <a:ext cx="6781800" cy="4343400"/>
          </a:xfrm>
        </p:spPr>
        <p:txBody>
          <a:bodyPr/>
          <a:lstStyle/>
          <a:p>
            <a:r>
              <a:rPr lang="en-US" sz="2400" dirty="0" smtClean="0">
                <a:hlinkClick r:id="rId2"/>
              </a:rPr>
              <a:t>part 1</a:t>
            </a:r>
            <a:endParaRPr lang="en-US" sz="2400" dirty="0" smtClean="0"/>
          </a:p>
          <a:p>
            <a:r>
              <a:rPr lang="en-US" sz="2400" dirty="0" smtClean="0">
                <a:hlinkClick r:id="rId3"/>
              </a:rPr>
              <a:t>part 2</a:t>
            </a:r>
            <a:endParaRPr lang="en-US" sz="2400" dirty="0" smtClean="0"/>
          </a:p>
          <a:p>
            <a:r>
              <a:rPr lang="en-US" sz="2400" dirty="0" smtClean="0">
                <a:hlinkClick r:id="rId4"/>
              </a:rPr>
              <a:t>part 3</a:t>
            </a:r>
            <a:endParaRPr lang="en-US" sz="2400" dirty="0" smtClean="0"/>
          </a:p>
          <a:p>
            <a:endParaRPr lang="en-US" sz="2400" dirty="0"/>
          </a:p>
          <a:p>
            <a:endParaRPr lang="en-US" sz="2400" dirty="0"/>
          </a:p>
          <a:p>
            <a:endParaRPr lang="en-US" sz="2400" dirty="0"/>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5200" y="1828800"/>
            <a:ext cx="4295775" cy="33700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37886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677400" cy="1600200"/>
          </a:xfrm>
        </p:spPr>
        <p:txBody>
          <a:bodyPr/>
          <a:lstStyle/>
          <a:p>
            <a:r>
              <a:rPr lang="en-GB" dirty="0" smtClean="0">
                <a:latin typeface="Garamond" panose="02020404030301010803" pitchFamily="18" charset="0"/>
              </a:rPr>
              <a:t>Variations of Milgram`s original  experiments</a:t>
            </a:r>
            <a:r>
              <a:rPr lang="en-GB" dirty="0" smtClean="0"/>
              <a:t>.</a:t>
            </a:r>
            <a:endParaRPr lang="en-US" dirty="0"/>
          </a:p>
        </p:txBody>
      </p:sp>
      <p:sp>
        <p:nvSpPr>
          <p:cNvPr id="3" name="Content Placeholder 2"/>
          <p:cNvSpPr>
            <a:spLocks noGrp="1"/>
          </p:cNvSpPr>
          <p:nvPr>
            <p:ph idx="1"/>
          </p:nvPr>
        </p:nvSpPr>
        <p:spPr>
          <a:xfrm>
            <a:off x="1143000" y="1981200"/>
            <a:ext cx="7467600" cy="3962400"/>
          </a:xfrm>
        </p:spPr>
        <p:txBody>
          <a:bodyPr/>
          <a:lstStyle/>
          <a:p>
            <a:r>
              <a:rPr lang="en-US" sz="2800" dirty="0" smtClean="0">
                <a:solidFill>
                  <a:srgbClr val="FF0000"/>
                </a:solidFill>
                <a:latin typeface="Garamond" panose="02020404030301010803" pitchFamily="18" charset="0"/>
              </a:rPr>
              <a:t>Legitimacy of authority: </a:t>
            </a:r>
          </a:p>
          <a:p>
            <a:r>
              <a:rPr lang="en-US" sz="2800" dirty="0" smtClean="0">
                <a:latin typeface="Garamond" panose="02020404030301010803" pitchFamily="18" charset="0"/>
              </a:rPr>
              <a:t>seedy building- 47.5%, ordinary man- 20%</a:t>
            </a:r>
          </a:p>
          <a:p>
            <a:r>
              <a:rPr lang="en-US" sz="2800" dirty="0" smtClean="0">
                <a:solidFill>
                  <a:srgbClr val="FF0000"/>
                </a:solidFill>
                <a:latin typeface="Garamond" panose="02020404030301010803" pitchFamily="18" charset="0"/>
              </a:rPr>
              <a:t>Proximity of the learner:</a:t>
            </a:r>
          </a:p>
          <a:p>
            <a:r>
              <a:rPr lang="en-US" sz="2800" dirty="0" smtClean="0">
                <a:latin typeface="Garamond" panose="02020404030301010803" pitchFamily="18" charset="0"/>
              </a:rPr>
              <a:t>in the same room- 40%, hand on the metal plate- 30%</a:t>
            </a:r>
          </a:p>
          <a:p>
            <a:r>
              <a:rPr lang="en-US" sz="2800" dirty="0" smtClean="0">
                <a:solidFill>
                  <a:srgbClr val="FF0000"/>
                </a:solidFill>
                <a:latin typeface="Garamond" panose="02020404030301010803" pitchFamily="18" charset="0"/>
              </a:rPr>
              <a:t>Proximity of the experimenter:</a:t>
            </a:r>
          </a:p>
          <a:p>
            <a:r>
              <a:rPr lang="en-US" sz="2800" dirty="0" smtClean="0">
                <a:latin typeface="Garamond" panose="02020404030301010803" pitchFamily="18" charset="0"/>
              </a:rPr>
              <a:t>experimenter leaves the room- 20.5%</a:t>
            </a:r>
          </a:p>
          <a:p>
            <a:r>
              <a:rPr lang="en-US" sz="2800" dirty="0" smtClean="0">
                <a:solidFill>
                  <a:srgbClr val="FF0000"/>
                </a:solidFill>
                <a:latin typeface="Garamond" panose="02020404030301010803" pitchFamily="18" charset="0"/>
              </a:rPr>
              <a:t>Conflicting commands from 2 experimenters-0%</a:t>
            </a:r>
          </a:p>
          <a:p>
            <a:r>
              <a:rPr lang="en-US" sz="2800" dirty="0" smtClean="0">
                <a:solidFill>
                  <a:srgbClr val="FF0000"/>
                </a:solidFill>
                <a:latin typeface="Garamond" panose="02020404030301010803" pitchFamily="18" charset="0"/>
              </a:rPr>
              <a:t>Female volunteers- 65%</a:t>
            </a:r>
          </a:p>
          <a:p>
            <a:endParaRPr lang="en-US" sz="2800" dirty="0">
              <a:latin typeface="Garamond" panose="02020404030301010803" pitchFamily="18" charset="0"/>
            </a:endParaRPr>
          </a:p>
        </p:txBody>
      </p:sp>
    </p:spTree>
    <p:extLst>
      <p:ext uri="{BB962C8B-B14F-4D97-AF65-F5344CB8AC3E}">
        <p14:creationId xmlns:p14="http://schemas.microsoft.com/office/powerpoint/2010/main" val="33352416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52401"/>
            <a:ext cx="6781800" cy="914400"/>
          </a:xfrm>
        </p:spPr>
        <p:txBody>
          <a:bodyPr/>
          <a:lstStyle/>
          <a:p>
            <a:r>
              <a:rPr lang="en-GB" dirty="0" smtClean="0">
                <a:latin typeface="Garamond" panose="02020404030301010803" pitchFamily="18" charset="0"/>
              </a:rPr>
              <a:t>Why do we obey?</a:t>
            </a:r>
            <a:endParaRPr lang="en-US" dirty="0">
              <a:latin typeface="Garamond" panose="02020404030301010803" pitchFamily="18" charset="0"/>
            </a:endParaRPr>
          </a:p>
        </p:txBody>
      </p:sp>
      <p:sp>
        <p:nvSpPr>
          <p:cNvPr id="3" name="Content Placeholder 2"/>
          <p:cNvSpPr>
            <a:spLocks noGrp="1"/>
          </p:cNvSpPr>
          <p:nvPr>
            <p:ph idx="1"/>
          </p:nvPr>
        </p:nvSpPr>
        <p:spPr>
          <a:xfrm>
            <a:off x="1295400" y="1676400"/>
            <a:ext cx="7315200" cy="4267200"/>
          </a:xfrm>
        </p:spPr>
        <p:txBody>
          <a:bodyPr/>
          <a:lstStyle/>
          <a:p>
            <a:r>
              <a:rPr lang="en-US" sz="2600" dirty="0" smtClean="0">
                <a:latin typeface="Garamond" panose="02020404030301010803" pitchFamily="18" charset="0"/>
              </a:rPr>
              <a:t>Milgram proposed Agency theory to explain obedient </a:t>
            </a:r>
            <a:r>
              <a:rPr lang="en-US" sz="2600" dirty="0" err="1" smtClean="0">
                <a:latin typeface="Garamond" panose="02020404030301010803" pitchFamily="18" charset="0"/>
              </a:rPr>
              <a:t>behaviour</a:t>
            </a:r>
            <a:r>
              <a:rPr lang="en-US" sz="2600" dirty="0" smtClean="0">
                <a:latin typeface="Garamond" panose="02020404030301010803" pitchFamily="18" charset="0"/>
              </a:rPr>
              <a:t>.</a:t>
            </a:r>
          </a:p>
          <a:p>
            <a:r>
              <a:rPr lang="en-US" sz="2600" dirty="0" smtClean="0">
                <a:latin typeface="Garamond" panose="02020404030301010803" pitchFamily="18" charset="0"/>
              </a:rPr>
              <a:t>It enables a stable society.</a:t>
            </a:r>
          </a:p>
          <a:p>
            <a:r>
              <a:rPr lang="en-US" sz="2600" dirty="0" smtClean="0">
                <a:latin typeface="Garamond" panose="02020404030301010803" pitchFamily="18" charset="0"/>
              </a:rPr>
              <a:t>It provides the means to stick to societal rules.</a:t>
            </a:r>
          </a:p>
          <a:p>
            <a:r>
              <a:rPr lang="en-US" sz="2600" dirty="0" smtClean="0">
                <a:latin typeface="Garamond" panose="02020404030301010803" pitchFamily="18" charset="0"/>
              </a:rPr>
              <a:t>It leads to two social states: autonomy and agency.</a:t>
            </a:r>
          </a:p>
          <a:p>
            <a:r>
              <a:rPr lang="en-US" sz="2600" dirty="0" smtClean="0">
                <a:latin typeface="Garamond" panose="02020404030301010803" pitchFamily="18" charset="0"/>
              </a:rPr>
              <a:t>An autonomous state allows us to act as we want, whereas an </a:t>
            </a:r>
            <a:r>
              <a:rPr lang="en-US" sz="2600" dirty="0" err="1" smtClean="0">
                <a:latin typeface="Garamond" panose="02020404030301010803" pitchFamily="18" charset="0"/>
              </a:rPr>
              <a:t>agentic</a:t>
            </a:r>
            <a:r>
              <a:rPr lang="en-US" sz="2600" dirty="0" smtClean="0">
                <a:latin typeface="Garamond" panose="02020404030301010803" pitchFamily="18" charset="0"/>
              </a:rPr>
              <a:t> state enables us to surrender our free will to serve the interests of the group.</a:t>
            </a:r>
          </a:p>
          <a:p>
            <a:r>
              <a:rPr lang="en-US" sz="2600" dirty="0" smtClean="0">
                <a:latin typeface="Garamond" panose="02020404030301010803" pitchFamily="18" charset="0"/>
              </a:rPr>
              <a:t>We are </a:t>
            </a:r>
            <a:r>
              <a:rPr lang="en-US" sz="2600" dirty="0" err="1" smtClean="0">
                <a:latin typeface="Garamond" panose="02020404030301010803" pitchFamily="18" charset="0"/>
              </a:rPr>
              <a:t>socialised</a:t>
            </a:r>
            <a:r>
              <a:rPr lang="en-US" sz="2600" dirty="0" smtClean="0">
                <a:latin typeface="Garamond" panose="02020404030301010803" pitchFamily="18" charset="0"/>
              </a:rPr>
              <a:t> in childhood that sometimes we need to put aside our individual needs.</a:t>
            </a:r>
          </a:p>
          <a:p>
            <a:endParaRPr lang="en-US" sz="2600" dirty="0">
              <a:latin typeface="Garamond" panose="02020404030301010803" pitchFamily="18" charset="0"/>
            </a:endParaRPr>
          </a:p>
        </p:txBody>
      </p:sp>
    </p:spTree>
    <p:extLst>
      <p:ext uri="{BB962C8B-B14F-4D97-AF65-F5344CB8AC3E}">
        <p14:creationId xmlns:p14="http://schemas.microsoft.com/office/powerpoint/2010/main" val="3435979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1"/>
            <a:ext cx="8153400" cy="1447800"/>
          </a:xfrm>
        </p:spPr>
        <p:txBody>
          <a:bodyPr/>
          <a:lstStyle/>
          <a:p>
            <a:r>
              <a:rPr lang="en-GB" dirty="0" smtClean="0">
                <a:latin typeface="Garamond" panose="02020404030301010803" pitchFamily="18" charset="0"/>
              </a:rPr>
              <a:t>Responses to Milgram:</a:t>
            </a:r>
            <a:endParaRPr lang="en-US" dirty="0">
              <a:latin typeface="Garamond" panose="02020404030301010803" pitchFamily="18" charset="0"/>
            </a:endParaRPr>
          </a:p>
        </p:txBody>
      </p:sp>
      <p:sp>
        <p:nvSpPr>
          <p:cNvPr id="3" name="Content Placeholder 2"/>
          <p:cNvSpPr>
            <a:spLocks noGrp="1"/>
          </p:cNvSpPr>
          <p:nvPr>
            <p:ph idx="1"/>
          </p:nvPr>
        </p:nvSpPr>
        <p:spPr>
          <a:xfrm>
            <a:off x="1143000" y="1752600"/>
            <a:ext cx="7391400" cy="4191000"/>
          </a:xfrm>
        </p:spPr>
        <p:txBody>
          <a:bodyPr/>
          <a:lstStyle/>
          <a:p>
            <a:r>
              <a:rPr lang="en-US" sz="2800" dirty="0" err="1" smtClean="0">
                <a:latin typeface="Garamond" panose="02020404030301010803" pitchFamily="18" charset="0"/>
              </a:rPr>
              <a:t>Orne</a:t>
            </a:r>
            <a:r>
              <a:rPr lang="en-US" sz="2800" dirty="0" smtClean="0">
                <a:latin typeface="Garamond" panose="02020404030301010803" pitchFamily="18" charset="0"/>
              </a:rPr>
              <a:t> &amp; Holland (1968) the procedure lacks experimental validity and ecological validity.</a:t>
            </a:r>
          </a:p>
          <a:p>
            <a:pPr marL="0" indent="0">
              <a:buNone/>
            </a:pPr>
            <a:endParaRPr lang="en-US" sz="2800" dirty="0" smtClean="0">
              <a:latin typeface="Garamond" panose="02020404030301010803" pitchFamily="18" charset="0"/>
            </a:endParaRPr>
          </a:p>
          <a:p>
            <a:r>
              <a:rPr lang="en-US" sz="2800" dirty="0" err="1" smtClean="0">
                <a:latin typeface="Garamond" panose="02020404030301010803" pitchFamily="18" charset="0"/>
              </a:rPr>
              <a:t>Baumrind</a:t>
            </a:r>
            <a:r>
              <a:rPr lang="en-US" sz="2800" dirty="0" smtClean="0">
                <a:latin typeface="Garamond" panose="02020404030301010803" pitchFamily="18" charset="0"/>
              </a:rPr>
              <a:t> (1964) unacceptable ethical concerns that could not be justified.</a:t>
            </a:r>
          </a:p>
          <a:p>
            <a:pPr marL="0" indent="0">
              <a:buNone/>
            </a:pPr>
            <a:endParaRPr lang="en-US" sz="2800" dirty="0" smtClean="0">
              <a:latin typeface="Garamond" panose="02020404030301010803" pitchFamily="18" charset="0"/>
            </a:endParaRPr>
          </a:p>
          <a:p>
            <a:r>
              <a:rPr lang="en-US" sz="2800" dirty="0" smtClean="0">
                <a:latin typeface="Garamond" panose="02020404030301010803" pitchFamily="18" charset="0"/>
              </a:rPr>
              <a:t>Smith &amp; Bond (1998) review of 8 countries, Cultural differences existed, obedience levels of 92% in Holland!</a:t>
            </a:r>
          </a:p>
          <a:p>
            <a:pPr marL="0" indent="0">
              <a:buNone/>
            </a:pPr>
            <a:endParaRPr lang="en-US" dirty="0">
              <a:latin typeface="Garamond" panose="02020404030301010803" pitchFamily="18" charset="0"/>
            </a:endParaRPr>
          </a:p>
        </p:txBody>
      </p:sp>
    </p:spTree>
    <p:extLst>
      <p:ext uri="{BB962C8B-B14F-4D97-AF65-F5344CB8AC3E}">
        <p14:creationId xmlns:p14="http://schemas.microsoft.com/office/powerpoint/2010/main" val="36064170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800" y="228600"/>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381000" y="152401"/>
            <a:ext cx="8458200" cy="1219200"/>
          </a:xfrm>
        </p:spPr>
        <p:txBody>
          <a:bodyPr/>
          <a:lstStyle/>
          <a:p>
            <a:r>
              <a:rPr lang="en-GB" dirty="0" smtClean="0">
                <a:latin typeface="Garamond" panose="02020404030301010803" pitchFamily="18" charset="0"/>
              </a:rPr>
              <a:t>Further Obedience research:</a:t>
            </a:r>
            <a:endParaRPr lang="en-US" dirty="0">
              <a:latin typeface="Garamond" panose="02020404030301010803" pitchFamily="18" charset="0"/>
            </a:endParaRPr>
          </a:p>
        </p:txBody>
      </p:sp>
      <p:sp>
        <p:nvSpPr>
          <p:cNvPr id="3" name="Content Placeholder 2"/>
          <p:cNvSpPr>
            <a:spLocks noGrp="1"/>
          </p:cNvSpPr>
          <p:nvPr>
            <p:ph idx="1"/>
          </p:nvPr>
        </p:nvSpPr>
        <p:spPr>
          <a:xfrm>
            <a:off x="457200" y="1524000"/>
            <a:ext cx="8458200" cy="5105400"/>
          </a:xfrm>
        </p:spPr>
        <p:txBody>
          <a:bodyPr/>
          <a:lstStyle/>
          <a:p>
            <a:r>
              <a:rPr lang="en-US" sz="2400" dirty="0" smtClean="0">
                <a:latin typeface="Garamond" panose="02020404030301010803" pitchFamily="18" charset="0"/>
              </a:rPr>
              <a:t>Sheridan &amp; King (1972) </a:t>
            </a:r>
          </a:p>
          <a:p>
            <a:pPr>
              <a:buFont typeface="Wingdings" panose="05000000000000000000" pitchFamily="2" charset="2"/>
              <a:buChar char="§"/>
            </a:pPr>
            <a:r>
              <a:rPr lang="en-US" sz="2000" dirty="0" smtClean="0">
                <a:latin typeface="Garamond" panose="02020404030301010803" pitchFamily="18" charset="0"/>
              </a:rPr>
              <a:t>Sheridan </a:t>
            </a:r>
            <a:r>
              <a:rPr lang="en-US" sz="2000" dirty="0">
                <a:latin typeface="Garamond" panose="02020404030301010803" pitchFamily="18" charset="0"/>
              </a:rPr>
              <a:t>and King told their </a:t>
            </a:r>
            <a:r>
              <a:rPr lang="en-US" sz="2000" dirty="0" smtClean="0">
                <a:latin typeface="Garamond" panose="02020404030301010803" pitchFamily="18" charset="0"/>
              </a:rPr>
              <a:t>pp`s </a:t>
            </a:r>
            <a:r>
              <a:rPr lang="en-US" sz="2000" dirty="0">
                <a:latin typeface="Garamond" panose="02020404030301010803" pitchFamily="18" charset="0"/>
              </a:rPr>
              <a:t>that the puppy was being trained to distinguish between a flickering and a steady light. It had to stand either to the right or the left depending on the cue from the light. If the animal failed to stand in the correct place, the subjects had to press a switch to shock it. </a:t>
            </a:r>
            <a:endParaRPr lang="en-US" sz="2000" dirty="0" smtClean="0">
              <a:latin typeface="Garamond" panose="02020404030301010803" pitchFamily="18" charset="0"/>
            </a:endParaRPr>
          </a:p>
          <a:p>
            <a:pPr>
              <a:buFont typeface="Wingdings" panose="05000000000000000000" pitchFamily="2" charset="2"/>
              <a:buChar char="§"/>
            </a:pPr>
            <a:r>
              <a:rPr lang="en-US" sz="2000" dirty="0" smtClean="0">
                <a:latin typeface="Garamond" panose="02020404030301010803" pitchFamily="18" charset="0"/>
              </a:rPr>
              <a:t>As </a:t>
            </a:r>
            <a:r>
              <a:rPr lang="en-US" sz="2000" dirty="0">
                <a:latin typeface="Garamond" panose="02020404030301010803" pitchFamily="18" charset="0"/>
              </a:rPr>
              <a:t>in the Milgram experiment, the shock level increased 15 volts for every wrong answer. But </a:t>
            </a:r>
            <a:r>
              <a:rPr lang="en-US" sz="2000" dirty="0" smtClean="0">
                <a:latin typeface="Garamond" panose="02020404030301010803" pitchFamily="18" charset="0"/>
              </a:rPr>
              <a:t>unlike Milgram, </a:t>
            </a:r>
            <a:r>
              <a:rPr lang="en-US" sz="2000" dirty="0">
                <a:latin typeface="Garamond" panose="02020404030301010803" pitchFamily="18" charset="0"/>
              </a:rPr>
              <a:t>the puppy really was getting </a:t>
            </a:r>
            <a:r>
              <a:rPr lang="en-US" sz="2000" dirty="0" smtClean="0">
                <a:latin typeface="Garamond" panose="02020404030301010803" pitchFamily="18" charset="0"/>
              </a:rPr>
              <a:t>zapped. As </a:t>
            </a:r>
            <a:r>
              <a:rPr lang="en-US" sz="2000" dirty="0">
                <a:latin typeface="Garamond" panose="02020404030301010803" pitchFamily="18" charset="0"/>
              </a:rPr>
              <a:t>the voltage increased, the </a:t>
            </a:r>
            <a:r>
              <a:rPr lang="en-US" sz="2000" dirty="0" smtClean="0">
                <a:latin typeface="Garamond" panose="02020404030301010803" pitchFamily="18" charset="0"/>
              </a:rPr>
              <a:t>puppy </a:t>
            </a:r>
            <a:r>
              <a:rPr lang="en-US" sz="2000" dirty="0">
                <a:latin typeface="Garamond" panose="02020404030301010803" pitchFamily="18" charset="0"/>
              </a:rPr>
              <a:t>barked, then jumped up and down, </a:t>
            </a:r>
            <a:r>
              <a:rPr lang="en-US" sz="2000" dirty="0" smtClean="0">
                <a:latin typeface="Garamond" panose="02020404030301010803" pitchFamily="18" charset="0"/>
              </a:rPr>
              <a:t>howling </a:t>
            </a:r>
            <a:r>
              <a:rPr lang="en-US" sz="2000" dirty="0">
                <a:latin typeface="Garamond" panose="02020404030301010803" pitchFamily="18" charset="0"/>
              </a:rPr>
              <a:t>with pain. </a:t>
            </a:r>
            <a:endParaRPr lang="en-US" sz="2000" dirty="0" smtClean="0">
              <a:latin typeface="Garamond" panose="02020404030301010803" pitchFamily="18" charset="0"/>
            </a:endParaRPr>
          </a:p>
          <a:p>
            <a:pPr>
              <a:buFont typeface="Wingdings" panose="05000000000000000000" pitchFamily="2" charset="2"/>
              <a:buChar char="§"/>
            </a:pPr>
            <a:r>
              <a:rPr lang="en-US" sz="2000" dirty="0" smtClean="0">
                <a:latin typeface="Garamond" panose="02020404030301010803" pitchFamily="18" charset="0"/>
              </a:rPr>
              <a:t>The </a:t>
            </a:r>
            <a:r>
              <a:rPr lang="en-US" sz="2000" dirty="0">
                <a:latin typeface="Garamond" panose="02020404030301010803" pitchFamily="18" charset="0"/>
              </a:rPr>
              <a:t>volunteers were horrified. They paced back and forth, hyperventilated, and gestured with their hands to show the puppy where to stand. Many openly wept. Yet the majority of them, twenty out of twenty-six, kept pushing the shock </a:t>
            </a:r>
            <a:r>
              <a:rPr lang="en-US" sz="2000" dirty="0" smtClean="0">
                <a:latin typeface="Garamond" panose="02020404030301010803" pitchFamily="18" charset="0"/>
              </a:rPr>
              <a:t>button </a:t>
            </a:r>
            <a:r>
              <a:rPr lang="en-US" sz="2000" dirty="0">
                <a:latin typeface="Garamond" panose="02020404030301010803" pitchFamily="18" charset="0"/>
              </a:rPr>
              <a:t>to the maximum voltage</a:t>
            </a:r>
            <a:r>
              <a:rPr lang="en-US" sz="2000" dirty="0" smtClean="0">
                <a:latin typeface="Garamond" panose="02020404030301010803" pitchFamily="18" charset="0"/>
              </a:rPr>
              <a:t>. </a:t>
            </a:r>
          </a:p>
          <a:p>
            <a:pPr>
              <a:buFont typeface="Wingdings" panose="05000000000000000000" pitchFamily="2" charset="2"/>
              <a:buChar char="§"/>
            </a:pPr>
            <a:r>
              <a:rPr lang="en-US" sz="2000" dirty="0" smtClean="0">
                <a:latin typeface="Garamond" panose="02020404030301010803" pitchFamily="18" charset="0"/>
              </a:rPr>
              <a:t>The </a:t>
            </a:r>
            <a:r>
              <a:rPr lang="en-US" sz="2000" dirty="0">
                <a:latin typeface="Garamond" panose="02020404030301010803" pitchFamily="18" charset="0"/>
              </a:rPr>
              <a:t>six students who refused to go on were all men. All thirteen women who participated in the experiment obeyed right up until the end. </a:t>
            </a:r>
            <a:endParaRPr lang="en-US" sz="2000" dirty="0" smtClean="0">
              <a:latin typeface="Garamond" panose="02020404030301010803" pitchFamily="18" charset="0"/>
            </a:endParaRPr>
          </a:p>
          <a:p>
            <a:endParaRPr lang="en-US" sz="2400" dirty="0" smtClean="0"/>
          </a:p>
          <a:p>
            <a:endParaRPr lang="en-US" sz="2400" dirty="0" smtClean="0"/>
          </a:p>
          <a:p>
            <a:endParaRPr lang="en-US" sz="2400" dirty="0"/>
          </a:p>
        </p:txBody>
      </p:sp>
    </p:spTree>
    <p:extLst>
      <p:ext uri="{BB962C8B-B14F-4D97-AF65-F5344CB8AC3E}">
        <p14:creationId xmlns:p14="http://schemas.microsoft.com/office/powerpoint/2010/main" val="169736050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600" y="152400"/>
            <a:ext cx="2552700" cy="220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219200" y="228600"/>
            <a:ext cx="6781800" cy="1295401"/>
          </a:xfrm>
        </p:spPr>
        <p:txBody>
          <a:bodyPr/>
          <a:lstStyle/>
          <a:p>
            <a:r>
              <a:rPr lang="en-GB" dirty="0" smtClean="0">
                <a:latin typeface="Garamond" panose="02020404030301010803" pitchFamily="18" charset="0"/>
              </a:rPr>
              <a:t>Never trust a nurse!</a:t>
            </a:r>
            <a:endParaRPr lang="en-US" dirty="0">
              <a:latin typeface="Garamond" panose="02020404030301010803" pitchFamily="18" charset="0"/>
            </a:endParaRPr>
          </a:p>
        </p:txBody>
      </p:sp>
      <p:sp>
        <p:nvSpPr>
          <p:cNvPr id="3" name="Content Placeholder 2"/>
          <p:cNvSpPr>
            <a:spLocks noGrp="1"/>
          </p:cNvSpPr>
          <p:nvPr>
            <p:ph idx="1"/>
          </p:nvPr>
        </p:nvSpPr>
        <p:spPr>
          <a:xfrm>
            <a:off x="914400" y="1295400"/>
            <a:ext cx="7962900" cy="5334000"/>
          </a:xfrm>
        </p:spPr>
        <p:txBody>
          <a:bodyPr/>
          <a:lstStyle/>
          <a:p>
            <a:pPr marL="0" indent="0">
              <a:buNone/>
            </a:pPr>
            <a:r>
              <a:rPr lang="en-US" sz="2000" dirty="0" err="1">
                <a:latin typeface="Garamond" panose="02020404030301010803" pitchFamily="18" charset="0"/>
              </a:rPr>
              <a:t>Hofling</a:t>
            </a:r>
            <a:r>
              <a:rPr lang="en-US" sz="2000" dirty="0">
                <a:latin typeface="Garamond" panose="02020404030301010803" pitchFamily="18" charset="0"/>
              </a:rPr>
              <a:t> (1966)- nurses </a:t>
            </a:r>
            <a:r>
              <a:rPr lang="en-US" sz="2000" dirty="0" smtClean="0">
                <a:latin typeface="Garamond" panose="02020404030301010803" pitchFamily="18" charset="0"/>
              </a:rPr>
              <a:t>study</a:t>
            </a:r>
          </a:p>
          <a:p>
            <a:pPr marL="0" indent="0">
              <a:buNone/>
            </a:pPr>
            <a:endParaRPr lang="en-US" sz="2000" dirty="0">
              <a:latin typeface="Garamond" panose="02020404030301010803" pitchFamily="18" charset="0"/>
            </a:endParaRPr>
          </a:p>
          <a:p>
            <a:r>
              <a:rPr lang="en-US" sz="2000" dirty="0" smtClean="0">
                <a:latin typeface="Garamond" panose="02020404030301010803" pitchFamily="18" charset="0"/>
              </a:rPr>
              <a:t>Involved </a:t>
            </a:r>
            <a:r>
              <a:rPr lang="en-US" sz="2000" dirty="0">
                <a:latin typeface="Garamond" panose="02020404030301010803" pitchFamily="18" charset="0"/>
              </a:rPr>
              <a:t>both public and private hospital wards. </a:t>
            </a:r>
            <a:endParaRPr lang="en-US" sz="2000" dirty="0" smtClean="0">
              <a:latin typeface="Garamond" panose="02020404030301010803" pitchFamily="18" charset="0"/>
            </a:endParaRPr>
          </a:p>
          <a:p>
            <a:r>
              <a:rPr lang="en-US" sz="2000" dirty="0" smtClean="0">
                <a:latin typeface="Garamond" panose="02020404030301010803" pitchFamily="18" charset="0"/>
              </a:rPr>
              <a:t>In </a:t>
            </a:r>
            <a:r>
              <a:rPr lang="en-US" sz="2000" dirty="0">
                <a:latin typeface="Garamond" panose="02020404030301010803" pitchFamily="18" charset="0"/>
              </a:rPr>
              <a:t>Hospital 1: 21 student nurses and 12 graduate nurses were asked to complete a questionnaire asking them what they would do if confronted by the experimental situation. This was a control group to make comparisons. </a:t>
            </a:r>
            <a:r>
              <a:rPr lang="en-US" sz="2000" dirty="0" smtClean="0">
                <a:latin typeface="Garamond" panose="02020404030301010803" pitchFamily="18" charset="0"/>
              </a:rPr>
              <a:t>In </a:t>
            </a:r>
            <a:r>
              <a:rPr lang="en-US" sz="2000" dirty="0">
                <a:latin typeface="Garamond" panose="02020404030301010803" pitchFamily="18" charset="0"/>
              </a:rPr>
              <a:t>the other hospitals 22 nurses took part in the field experiment which was </a:t>
            </a:r>
            <a:r>
              <a:rPr lang="en-US" sz="2000" dirty="0" smtClean="0">
                <a:latin typeface="Garamond" panose="02020404030301010803" pitchFamily="18" charset="0"/>
              </a:rPr>
              <a:t>covert. </a:t>
            </a:r>
            <a:endParaRPr lang="en-US" sz="2000" dirty="0">
              <a:latin typeface="Garamond" panose="02020404030301010803" pitchFamily="18" charset="0"/>
            </a:endParaRPr>
          </a:p>
          <a:p>
            <a:r>
              <a:rPr lang="en-US" sz="2000" dirty="0">
                <a:latin typeface="Garamond" panose="02020404030301010803" pitchFamily="18" charset="0"/>
              </a:rPr>
              <a:t>While alone on the night shift </a:t>
            </a:r>
            <a:r>
              <a:rPr lang="en-US" sz="2000" dirty="0" smtClean="0">
                <a:latin typeface="Garamond" panose="02020404030301010803" pitchFamily="18" charset="0"/>
              </a:rPr>
              <a:t>the </a:t>
            </a:r>
            <a:r>
              <a:rPr lang="en-US" sz="2000" dirty="0">
                <a:latin typeface="Garamond" panose="02020404030301010803" pitchFamily="18" charset="0"/>
              </a:rPr>
              <a:t>nurses received a phone call from a unknown doctor asking them to administer a drug to a patient - </a:t>
            </a:r>
            <a:r>
              <a:rPr lang="en-US" sz="2000" dirty="0" err="1">
                <a:latin typeface="Garamond" panose="02020404030301010803" pitchFamily="18" charset="0"/>
              </a:rPr>
              <a:t>astroten</a:t>
            </a:r>
            <a:r>
              <a:rPr lang="en-US" sz="2000" dirty="0">
                <a:latin typeface="Garamond" panose="02020404030301010803" pitchFamily="18" charset="0"/>
              </a:rPr>
              <a:t>. The amount of drug nurses were asked to give would have been an </a:t>
            </a:r>
            <a:r>
              <a:rPr lang="en-US" sz="2000" dirty="0" smtClean="0">
                <a:latin typeface="Garamond" panose="02020404030301010803" pitchFamily="18" charset="0"/>
              </a:rPr>
              <a:t>overdose. </a:t>
            </a:r>
            <a:r>
              <a:rPr lang="en-US" sz="2000" dirty="0">
                <a:latin typeface="Garamond" panose="02020404030301010803" pitchFamily="18" charset="0"/>
              </a:rPr>
              <a:t>The drug was also not </a:t>
            </a:r>
            <a:r>
              <a:rPr lang="en-US" sz="2000" dirty="0" smtClean="0">
                <a:latin typeface="Garamond" panose="02020404030301010803" pitchFamily="18" charset="0"/>
              </a:rPr>
              <a:t>authorized </a:t>
            </a:r>
            <a:r>
              <a:rPr lang="en-US" sz="2000" dirty="0">
                <a:latin typeface="Garamond" panose="02020404030301010803" pitchFamily="18" charset="0"/>
              </a:rPr>
              <a:t>for the ward the nurses were working on and nurses should not carry out orders given over the phone. </a:t>
            </a:r>
          </a:p>
          <a:p>
            <a:pPr marL="0" indent="0">
              <a:buNone/>
            </a:pPr>
            <a:endParaRPr lang="en-GB" sz="2000" dirty="0"/>
          </a:p>
          <a:p>
            <a:pPr marL="0" indent="0">
              <a:buNone/>
            </a:pPr>
            <a:endParaRPr lang="en-GB" dirty="0" smtClean="0"/>
          </a:p>
          <a:p>
            <a:pPr marL="0" indent="0">
              <a:buNone/>
            </a:pPr>
            <a:endParaRPr lang="en-US" dirty="0" smtClean="0"/>
          </a:p>
          <a:p>
            <a:endParaRPr lang="en-US" dirty="0"/>
          </a:p>
          <a:p>
            <a:pPr marL="0" indent="0">
              <a:buNone/>
            </a:pPr>
            <a:endParaRPr lang="en-US" dirty="0"/>
          </a:p>
        </p:txBody>
      </p:sp>
    </p:spTree>
    <p:extLst>
      <p:ext uri="{BB962C8B-B14F-4D97-AF65-F5344CB8AC3E}">
        <p14:creationId xmlns:p14="http://schemas.microsoft.com/office/powerpoint/2010/main" val="40959246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143000"/>
            <a:ext cx="7848600" cy="5257800"/>
          </a:xfrm>
        </p:spPr>
        <p:txBody>
          <a:bodyPr/>
          <a:lstStyle/>
          <a:p>
            <a:r>
              <a:rPr lang="en-US" sz="2000" dirty="0" smtClean="0">
                <a:latin typeface="Garamond" panose="02020404030301010803" pitchFamily="18" charset="0"/>
              </a:rPr>
              <a:t>The phone called ended when the nurse complied; the nurse refused; the nurse referred them to someone else; if they became upset; if they could not find the medication or if the call lasted longer than 10 mins. An observer on the ward stopped the study when the nurse got the medication and was approaching the patient; the nurse began to contact another professional or it had been over 10 mins since the call. </a:t>
            </a:r>
          </a:p>
          <a:p>
            <a:r>
              <a:rPr lang="en-GB" sz="2000" dirty="0" smtClean="0">
                <a:solidFill>
                  <a:srgbClr val="FF0000"/>
                </a:solidFill>
                <a:latin typeface="Garamond" panose="02020404030301010803" pitchFamily="18" charset="0"/>
              </a:rPr>
              <a:t>21 out of 22 Nurses obeyed!</a:t>
            </a:r>
            <a:r>
              <a:rPr lang="en-US" sz="2000" dirty="0" smtClean="0">
                <a:latin typeface="Garamond" panose="02020404030301010803" pitchFamily="18" charset="0"/>
              </a:rPr>
              <a:t> </a:t>
            </a:r>
          </a:p>
          <a:p>
            <a:pPr marL="0" indent="0">
              <a:buNone/>
            </a:pPr>
            <a:endParaRPr lang="en-US" sz="2000" dirty="0" smtClean="0">
              <a:latin typeface="Garamond" panose="02020404030301010803" pitchFamily="18" charset="0"/>
            </a:endParaRPr>
          </a:p>
          <a:p>
            <a:r>
              <a:rPr lang="en-US" sz="2000" dirty="0" smtClean="0">
                <a:latin typeface="Garamond" panose="02020404030301010803" pitchFamily="18" charset="0"/>
              </a:rPr>
              <a:t>Rank &amp; Jacobson (1977) repeated </a:t>
            </a:r>
            <a:r>
              <a:rPr lang="en-US" sz="2000" dirty="0" err="1" smtClean="0">
                <a:latin typeface="Garamond" panose="02020404030301010803" pitchFamily="18" charset="0"/>
              </a:rPr>
              <a:t>Hofling</a:t>
            </a:r>
            <a:r>
              <a:rPr lang="en-US" sz="2000" dirty="0" smtClean="0">
                <a:latin typeface="Garamond" panose="02020404030301010803" pitchFamily="18" charset="0"/>
              </a:rPr>
              <a:t> et </a:t>
            </a:r>
            <a:r>
              <a:rPr lang="en-US" sz="2000" dirty="0" err="1" smtClean="0">
                <a:latin typeface="Garamond" panose="02020404030301010803" pitchFamily="18" charset="0"/>
              </a:rPr>
              <a:t>al’s</a:t>
            </a:r>
            <a:r>
              <a:rPr lang="en-US" sz="2000" dirty="0" smtClean="0">
                <a:latin typeface="Garamond" panose="02020404030301010803" pitchFamily="18" charset="0"/>
              </a:rPr>
              <a:t> (1966) experiment, but this time they increased the realism of the situation by using valium (a drug the nurses were familiar with) at three times the recommended dose. When the research pretending to be a doctor telephoned, he introduced himself as a doctor the nurses would have heard of, and the nurses were in a position of being able to discuss the order with other nurses before carrying it out.</a:t>
            </a:r>
          </a:p>
          <a:p>
            <a:r>
              <a:rPr lang="en-GB" sz="2000" dirty="0" smtClean="0">
                <a:solidFill>
                  <a:srgbClr val="FF0000"/>
                </a:solidFill>
                <a:latin typeface="Garamond" panose="02020404030301010803" pitchFamily="18" charset="0"/>
              </a:rPr>
              <a:t>Only 2 out of 18 obeyed, why?</a:t>
            </a:r>
            <a:endParaRPr lang="en-US" sz="2000" dirty="0" smtClean="0">
              <a:solidFill>
                <a:srgbClr val="FF0000"/>
              </a:solidFill>
              <a:latin typeface="Garamond" panose="02020404030301010803" pitchFamily="18" charset="0"/>
            </a:endParaRPr>
          </a:p>
          <a:p>
            <a:endParaRPr lang="en-US" sz="1800" dirty="0"/>
          </a:p>
        </p:txBody>
      </p:sp>
    </p:spTree>
    <p:extLst>
      <p:ext uri="{BB962C8B-B14F-4D97-AF65-F5344CB8AC3E}">
        <p14:creationId xmlns:p14="http://schemas.microsoft.com/office/powerpoint/2010/main" val="209973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04801"/>
            <a:ext cx="8915400" cy="1447800"/>
          </a:xfrm>
        </p:spPr>
        <p:txBody>
          <a:bodyPr/>
          <a:lstStyle/>
          <a:p>
            <a:r>
              <a:rPr lang="en-US" dirty="0" err="1">
                <a:latin typeface="Garamond" panose="02020404030301010803" pitchFamily="18" charset="0"/>
              </a:rPr>
              <a:t>Bickman</a:t>
            </a:r>
            <a:r>
              <a:rPr lang="en-US" dirty="0">
                <a:latin typeface="Garamond" panose="02020404030301010803" pitchFamily="18" charset="0"/>
              </a:rPr>
              <a:t> (1974) - uniforms create obedience</a:t>
            </a:r>
            <a:br>
              <a:rPr lang="en-US" dirty="0">
                <a:latin typeface="Garamond" panose="02020404030301010803" pitchFamily="18" charset="0"/>
              </a:rPr>
            </a:br>
            <a:endParaRPr lang="en-US" dirty="0">
              <a:latin typeface="Garamond" panose="02020404030301010803" pitchFamily="18" charset="0"/>
            </a:endParaRPr>
          </a:p>
        </p:txBody>
      </p:sp>
      <p:sp>
        <p:nvSpPr>
          <p:cNvPr id="3" name="Content Placeholder 2"/>
          <p:cNvSpPr>
            <a:spLocks noGrp="1"/>
          </p:cNvSpPr>
          <p:nvPr>
            <p:ph idx="1"/>
          </p:nvPr>
        </p:nvSpPr>
        <p:spPr>
          <a:xfrm>
            <a:off x="838200" y="1447800"/>
            <a:ext cx="7162800" cy="4495800"/>
          </a:xfrm>
        </p:spPr>
        <p:txBody>
          <a:bodyPr/>
          <a:lstStyle/>
          <a:p>
            <a:r>
              <a:rPr lang="en-US" sz="2400" dirty="0" smtClean="0">
                <a:latin typeface="Garamond" panose="02020404030301010803" pitchFamily="18" charset="0"/>
              </a:rPr>
              <a:t>The </a:t>
            </a:r>
            <a:r>
              <a:rPr lang="en-US" sz="2400" dirty="0">
                <a:latin typeface="Garamond" panose="02020404030301010803" pitchFamily="18" charset="0"/>
              </a:rPr>
              <a:t>power a uniform has to make people more likely to obey orders was shown by </a:t>
            </a:r>
            <a:r>
              <a:rPr lang="en-US" sz="2400" dirty="0" err="1">
                <a:latin typeface="Garamond" panose="02020404030301010803" pitchFamily="18" charset="0"/>
              </a:rPr>
              <a:t>Bickman</a:t>
            </a:r>
            <a:r>
              <a:rPr lang="en-US" sz="2400" dirty="0">
                <a:latin typeface="Garamond" panose="02020404030301010803" pitchFamily="18" charset="0"/>
              </a:rPr>
              <a:t> (1974) in New York. </a:t>
            </a:r>
            <a:endParaRPr lang="en-US" sz="2400" dirty="0" smtClean="0">
              <a:latin typeface="Garamond" panose="02020404030301010803" pitchFamily="18" charset="0"/>
            </a:endParaRPr>
          </a:p>
          <a:p>
            <a:r>
              <a:rPr lang="en-US" sz="2400" dirty="0" err="1" smtClean="0">
                <a:latin typeface="Garamond" panose="02020404030301010803" pitchFamily="18" charset="0"/>
              </a:rPr>
              <a:t>Bickman</a:t>
            </a:r>
            <a:r>
              <a:rPr lang="en-US" sz="2400" dirty="0" smtClean="0">
                <a:latin typeface="Garamond" panose="02020404030301010803" pitchFamily="18" charset="0"/>
              </a:rPr>
              <a:t> </a:t>
            </a:r>
            <a:r>
              <a:rPr lang="en-US" sz="2400" dirty="0">
                <a:latin typeface="Garamond" panose="02020404030301010803" pitchFamily="18" charset="0"/>
              </a:rPr>
              <a:t>used three male actors dressed in normal clothes, as a milkman, or as a security guard. The actors asked passersby to do things like pick up a paper bag that had been thrown in the street, or to give them a coin for a parking meter. </a:t>
            </a:r>
            <a:endParaRPr lang="en-US" sz="2400" dirty="0" smtClean="0">
              <a:latin typeface="Garamond" panose="02020404030301010803" pitchFamily="18" charset="0"/>
            </a:endParaRPr>
          </a:p>
          <a:p>
            <a:r>
              <a:rPr lang="en-US" sz="2400" dirty="0" smtClean="0">
                <a:latin typeface="Garamond" panose="02020404030301010803" pitchFamily="18" charset="0"/>
              </a:rPr>
              <a:t>Passers by </a:t>
            </a:r>
            <a:r>
              <a:rPr lang="en-US" sz="2400" dirty="0">
                <a:latin typeface="Garamond" panose="02020404030301010803" pitchFamily="18" charset="0"/>
              </a:rPr>
              <a:t>were most likely to obey the actor dressed as a security guard and least likely to obey the actor in normal clothes</a:t>
            </a:r>
            <a:r>
              <a:rPr lang="en-US" sz="2400" dirty="0" smtClean="0">
                <a:latin typeface="Garamond" panose="02020404030301010803" pitchFamily="18" charset="0"/>
              </a:rPr>
              <a:t>.</a:t>
            </a:r>
          </a:p>
          <a:p>
            <a:r>
              <a:rPr lang="en-GB" sz="2400" dirty="0" smtClean="0">
                <a:latin typeface="Garamond" panose="02020404030301010803" pitchFamily="18" charset="0"/>
              </a:rPr>
              <a:t>Up to 80% obedience.</a:t>
            </a:r>
            <a:endParaRPr lang="en-US" sz="2400" dirty="0">
              <a:latin typeface="Garamond" panose="02020404030301010803" pitchFamily="18"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1400" y="5105400"/>
            <a:ext cx="1638300" cy="1638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077021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763000" cy="1371601"/>
          </a:xfrm>
        </p:spPr>
        <p:txBody>
          <a:bodyPr/>
          <a:lstStyle/>
          <a:p>
            <a:r>
              <a:rPr lang="en-US" dirty="0" err="1">
                <a:latin typeface="Garamond" panose="02020404030301010803" pitchFamily="18" charset="0"/>
              </a:rPr>
              <a:t>Meeus</a:t>
            </a:r>
            <a:r>
              <a:rPr lang="en-US" dirty="0">
                <a:latin typeface="Garamond" panose="02020404030301010803" pitchFamily="18" charset="0"/>
              </a:rPr>
              <a:t> &amp; </a:t>
            </a:r>
            <a:r>
              <a:rPr lang="en-US" dirty="0" err="1">
                <a:latin typeface="Garamond" panose="02020404030301010803" pitchFamily="18" charset="0"/>
              </a:rPr>
              <a:t>Raaijmakers</a:t>
            </a:r>
            <a:r>
              <a:rPr lang="en-US" dirty="0">
                <a:latin typeface="Garamond" panose="02020404030301010803" pitchFamily="18" charset="0"/>
              </a:rPr>
              <a:t> (1986) </a:t>
            </a:r>
          </a:p>
        </p:txBody>
      </p:sp>
      <p:sp>
        <p:nvSpPr>
          <p:cNvPr id="3" name="Content Placeholder 2"/>
          <p:cNvSpPr>
            <a:spLocks noGrp="1"/>
          </p:cNvSpPr>
          <p:nvPr>
            <p:ph idx="1"/>
          </p:nvPr>
        </p:nvSpPr>
        <p:spPr>
          <a:xfrm>
            <a:off x="914400" y="1476377"/>
            <a:ext cx="8001000" cy="5029200"/>
          </a:xfrm>
        </p:spPr>
        <p:txBody>
          <a:bodyPr/>
          <a:lstStyle/>
          <a:p>
            <a:r>
              <a:rPr lang="en-US" sz="2400" dirty="0">
                <a:latin typeface="Garamond" panose="02020404030301010803" pitchFamily="18" charset="0"/>
              </a:rPr>
              <a:t>1</a:t>
            </a:r>
            <a:r>
              <a:rPr lang="en-US" sz="2400" dirty="0" smtClean="0">
                <a:latin typeface="Garamond" panose="02020404030301010803" pitchFamily="18" charset="0"/>
              </a:rPr>
              <a:t>. </a:t>
            </a:r>
            <a:r>
              <a:rPr lang="en-US" sz="2400" dirty="0">
                <a:latin typeface="Garamond" panose="02020404030301010803" pitchFamily="18" charset="0"/>
              </a:rPr>
              <a:t>There were three </a:t>
            </a:r>
            <a:r>
              <a:rPr lang="en-US" sz="2400" dirty="0" smtClean="0">
                <a:latin typeface="Garamond" panose="02020404030301010803" pitchFamily="18" charset="0"/>
              </a:rPr>
              <a:t>people: </a:t>
            </a:r>
            <a:r>
              <a:rPr lang="en-US" sz="2400" dirty="0">
                <a:latin typeface="Garamond" panose="02020404030301010803" pitchFamily="18" charset="0"/>
              </a:rPr>
              <a:t>a university researcher, a “job applicant” (who was an actor, similar to the </a:t>
            </a:r>
            <a:r>
              <a:rPr lang="en-US" sz="2400" dirty="0" smtClean="0">
                <a:latin typeface="Garamond" panose="02020404030301010803" pitchFamily="18" charset="0"/>
              </a:rPr>
              <a:t>role of </a:t>
            </a:r>
            <a:r>
              <a:rPr lang="en-US" sz="2400" dirty="0">
                <a:latin typeface="Garamond" panose="02020404030301010803" pitchFamily="18" charset="0"/>
              </a:rPr>
              <a:t>the learner in the Milgram experiment), and a participant, who would issue the </a:t>
            </a:r>
            <a:r>
              <a:rPr lang="en-US" sz="2400" dirty="0" smtClean="0">
                <a:latin typeface="Garamond" panose="02020404030301010803" pitchFamily="18" charset="0"/>
              </a:rPr>
              <a:t>abuse.</a:t>
            </a:r>
            <a:endParaRPr lang="en-US" sz="2400" dirty="0">
              <a:latin typeface="Garamond" panose="02020404030301010803" pitchFamily="18" charset="0"/>
            </a:endParaRPr>
          </a:p>
          <a:p>
            <a:r>
              <a:rPr lang="en-US" sz="2400" dirty="0" smtClean="0">
                <a:latin typeface="Garamond" panose="02020404030301010803" pitchFamily="18" charset="0"/>
              </a:rPr>
              <a:t>2. </a:t>
            </a:r>
            <a:r>
              <a:rPr lang="en-US" sz="2400" dirty="0">
                <a:latin typeface="Garamond" panose="02020404030301010803" pitchFamily="18" charset="0"/>
              </a:rPr>
              <a:t>The applicant was following a script, and had to pass a test of 32 </a:t>
            </a:r>
            <a:r>
              <a:rPr lang="en-US" sz="2400" dirty="0" smtClean="0">
                <a:latin typeface="Garamond" panose="02020404030301010803" pitchFamily="18" charset="0"/>
              </a:rPr>
              <a:t>oral MCQ to get the job.</a:t>
            </a:r>
            <a:endParaRPr lang="en-US" sz="2400" dirty="0">
              <a:latin typeface="Garamond" panose="02020404030301010803" pitchFamily="18" charset="0"/>
            </a:endParaRPr>
          </a:p>
          <a:p>
            <a:r>
              <a:rPr lang="en-US" sz="2400" dirty="0" smtClean="0">
                <a:latin typeface="Garamond" panose="02020404030301010803" pitchFamily="18" charset="0"/>
              </a:rPr>
              <a:t>3. </a:t>
            </a:r>
            <a:r>
              <a:rPr lang="en-US" sz="2400" dirty="0">
                <a:latin typeface="Garamond" panose="02020404030301010803" pitchFamily="18" charset="0"/>
              </a:rPr>
              <a:t>The participants were told the job </a:t>
            </a:r>
            <a:r>
              <a:rPr lang="en-US" sz="2400" dirty="0" smtClean="0">
                <a:latin typeface="Garamond" panose="02020404030301010803" pitchFamily="18" charset="0"/>
              </a:rPr>
              <a:t>required the </a:t>
            </a:r>
            <a:r>
              <a:rPr lang="en-US" sz="2400" dirty="0">
                <a:latin typeface="Garamond" panose="02020404030301010803" pitchFamily="18" charset="0"/>
              </a:rPr>
              <a:t>ability to handle stress, so they had to cause the applicant </a:t>
            </a:r>
            <a:r>
              <a:rPr lang="en-US" sz="2400" dirty="0" smtClean="0">
                <a:latin typeface="Garamond" panose="02020404030301010803" pitchFamily="18" charset="0"/>
              </a:rPr>
              <a:t>stress during </a:t>
            </a:r>
            <a:r>
              <a:rPr lang="en-US" sz="2400" dirty="0">
                <a:latin typeface="Garamond" panose="02020404030301010803" pitchFamily="18" charset="0"/>
              </a:rPr>
              <a:t>the interview by psychologically abusing them. </a:t>
            </a:r>
            <a:endParaRPr lang="en-US" sz="2400" dirty="0" smtClean="0">
              <a:latin typeface="Garamond" panose="02020404030301010803" pitchFamily="18" charset="0"/>
            </a:endParaRPr>
          </a:p>
          <a:p>
            <a:r>
              <a:rPr lang="en-US" sz="2400" dirty="0" smtClean="0">
                <a:latin typeface="Garamond" panose="02020404030301010803" pitchFamily="18" charset="0"/>
              </a:rPr>
              <a:t>4. </a:t>
            </a:r>
            <a:r>
              <a:rPr lang="en-US" sz="2400" dirty="0">
                <a:latin typeface="Garamond" panose="02020404030301010803" pitchFamily="18" charset="0"/>
              </a:rPr>
              <a:t>Participants were also informed that it was part of an investigation to find </a:t>
            </a:r>
            <a:r>
              <a:rPr lang="en-US" sz="2400" dirty="0" smtClean="0">
                <a:latin typeface="Garamond" panose="02020404030301010803" pitchFamily="18" charset="0"/>
              </a:rPr>
              <a:t>out psychological </a:t>
            </a:r>
            <a:r>
              <a:rPr lang="en-US" sz="2400" dirty="0">
                <a:latin typeface="Garamond" panose="02020404030301010803" pitchFamily="18" charset="0"/>
              </a:rPr>
              <a:t>stress and test </a:t>
            </a:r>
            <a:r>
              <a:rPr lang="en-US" sz="2400" dirty="0" smtClean="0">
                <a:latin typeface="Garamond" panose="02020404030301010803" pitchFamily="18" charset="0"/>
              </a:rPr>
              <a:t>success. </a:t>
            </a:r>
            <a:endParaRPr lang="en-GB" sz="2400" dirty="0" smtClean="0">
              <a:latin typeface="Garamond" panose="02020404030301010803" pitchFamily="18" charset="0"/>
            </a:endParaRPr>
          </a:p>
          <a:p>
            <a:endParaRPr lang="en-GB" sz="2400" dirty="0">
              <a:latin typeface="Garamond" panose="02020404030301010803" pitchFamily="18" charset="0"/>
            </a:endParaRPr>
          </a:p>
          <a:p>
            <a:endParaRPr lang="en-US" sz="2400" dirty="0">
              <a:latin typeface="Garamond" panose="02020404030301010803" pitchFamily="18" charset="0"/>
            </a:endParaRPr>
          </a:p>
          <a:p>
            <a:endParaRPr lang="en-US" dirty="0"/>
          </a:p>
        </p:txBody>
      </p:sp>
    </p:spTree>
    <p:extLst>
      <p:ext uri="{BB962C8B-B14F-4D97-AF65-F5344CB8AC3E}">
        <p14:creationId xmlns:p14="http://schemas.microsoft.com/office/powerpoint/2010/main" val="315117021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47800"/>
            <a:ext cx="8305800" cy="4724400"/>
          </a:xfrm>
        </p:spPr>
        <p:txBody>
          <a:bodyPr/>
          <a:lstStyle/>
          <a:p>
            <a:r>
              <a:rPr lang="en-US" sz="2400" dirty="0" smtClean="0"/>
              <a:t>5. After </a:t>
            </a:r>
            <a:r>
              <a:rPr lang="en-US" sz="2400" dirty="0"/>
              <a:t>the interview had begun, the participant would have to make </a:t>
            </a:r>
            <a:r>
              <a:rPr lang="en-US" sz="2400" dirty="0" smtClean="0"/>
              <a:t>a series </a:t>
            </a:r>
            <a:r>
              <a:rPr lang="en-US" sz="2400" dirty="0"/>
              <a:t>of 15 negative comments about </a:t>
            </a:r>
            <a:r>
              <a:rPr lang="en-US" sz="2400" dirty="0" smtClean="0"/>
              <a:t>the interviewee`s performance and </a:t>
            </a:r>
            <a:r>
              <a:rPr lang="en-US" sz="2400" dirty="0"/>
              <a:t>personality during the test, every time they would get an </a:t>
            </a:r>
            <a:r>
              <a:rPr lang="en-US" sz="2400" dirty="0" smtClean="0"/>
              <a:t>answer wrong.</a:t>
            </a:r>
            <a:endParaRPr lang="en-US" sz="2400" dirty="0"/>
          </a:p>
          <a:p>
            <a:r>
              <a:rPr lang="en-US" sz="2400" dirty="0" smtClean="0"/>
              <a:t>6. </a:t>
            </a:r>
            <a:r>
              <a:rPr lang="en-US" sz="2400" dirty="0"/>
              <a:t>The applicant would occasionally interrupt the interview to object </a:t>
            </a:r>
            <a:r>
              <a:rPr lang="en-US" sz="2400" dirty="0" smtClean="0"/>
              <a:t>about the </a:t>
            </a:r>
            <a:r>
              <a:rPr lang="en-US" sz="2400" dirty="0"/>
              <a:t>participant’s negative comments, but the participant was </a:t>
            </a:r>
            <a:r>
              <a:rPr lang="en-US" sz="2400" dirty="0" smtClean="0"/>
              <a:t>instructed to </a:t>
            </a:r>
            <a:r>
              <a:rPr lang="en-US" sz="2400" dirty="0"/>
              <a:t>ignore these objections and continue with the </a:t>
            </a:r>
            <a:r>
              <a:rPr lang="en-US" sz="2400" dirty="0" smtClean="0"/>
              <a:t>interview.</a:t>
            </a:r>
            <a:endParaRPr lang="en-US" sz="2400" dirty="0"/>
          </a:p>
          <a:p>
            <a:r>
              <a:rPr lang="en-US" sz="2400" dirty="0" smtClean="0"/>
              <a:t>7. </a:t>
            </a:r>
            <a:r>
              <a:rPr lang="en-US" sz="2400" dirty="0"/>
              <a:t>The “stress remarks” led the applicant to failing the test and so did not get the </a:t>
            </a:r>
            <a:r>
              <a:rPr lang="en-US" sz="2400" dirty="0" smtClean="0"/>
              <a:t>job.</a:t>
            </a:r>
          </a:p>
          <a:p>
            <a:r>
              <a:rPr lang="en-GB" sz="2400" dirty="0" smtClean="0"/>
              <a:t>8. 22 out of the 24 pp`s continued to the end, making all 15 remarks, even when they obviously did feel offensive, they continued to the end. </a:t>
            </a:r>
            <a:endParaRPr lang="en-US" sz="2400" dirty="0"/>
          </a:p>
        </p:txBody>
      </p:sp>
    </p:spTree>
    <p:extLst>
      <p:ext uri="{BB962C8B-B14F-4D97-AF65-F5344CB8AC3E}">
        <p14:creationId xmlns:p14="http://schemas.microsoft.com/office/powerpoint/2010/main" val="215609916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7696200" cy="838200"/>
          </a:xfrm>
        </p:spPr>
        <p:txBody>
          <a:bodyPr/>
          <a:lstStyle/>
          <a:p>
            <a:r>
              <a:rPr lang="en-US" sz="2400" dirty="0">
                <a:latin typeface="Garamond" panose="02020404030301010803" pitchFamily="18" charset="0"/>
              </a:rPr>
              <a:t>Burger (2009)- replicated Milgram`s study, but only allowed pp`s to go up to 150v.</a:t>
            </a:r>
            <a:br>
              <a:rPr lang="en-US" sz="2400" dirty="0">
                <a:latin typeface="Garamond" panose="02020404030301010803" pitchFamily="18" charset="0"/>
              </a:rPr>
            </a:br>
            <a:endParaRPr lang="en-US" sz="2400" dirty="0">
              <a:latin typeface="Garamond" panose="02020404030301010803" pitchFamily="18" charset="0"/>
            </a:endParaRPr>
          </a:p>
        </p:txBody>
      </p:sp>
      <p:sp>
        <p:nvSpPr>
          <p:cNvPr id="3" name="Content Placeholder 2"/>
          <p:cNvSpPr>
            <a:spLocks noGrp="1"/>
          </p:cNvSpPr>
          <p:nvPr>
            <p:ph idx="1"/>
          </p:nvPr>
        </p:nvSpPr>
        <p:spPr>
          <a:xfrm>
            <a:off x="609600" y="1143000"/>
            <a:ext cx="8382000" cy="5486400"/>
          </a:xfrm>
        </p:spPr>
        <p:txBody>
          <a:bodyPr/>
          <a:lstStyle/>
          <a:p>
            <a:r>
              <a:rPr lang="en-US" sz="2000" dirty="0" smtClean="0">
                <a:latin typeface="Garamond" panose="02020404030301010803" pitchFamily="18" charset="0"/>
              </a:rPr>
              <a:t>How </a:t>
            </a:r>
            <a:r>
              <a:rPr lang="en-US" sz="2000" dirty="0">
                <a:latin typeface="Garamond" panose="02020404030301010803" pitchFamily="18" charset="0"/>
              </a:rPr>
              <a:t>did </a:t>
            </a:r>
            <a:r>
              <a:rPr lang="en-US" sz="2000" dirty="0" smtClean="0">
                <a:latin typeface="Garamond" panose="02020404030301010803" pitchFamily="18" charset="0"/>
              </a:rPr>
              <a:t>they </a:t>
            </a:r>
            <a:r>
              <a:rPr lang="en-US" sz="2000" dirty="0">
                <a:latin typeface="Garamond" panose="02020404030301010803" pitchFamily="18" charset="0"/>
              </a:rPr>
              <a:t>participants compare? </a:t>
            </a:r>
            <a:r>
              <a:rPr lang="en-US" sz="2000" dirty="0" smtClean="0">
                <a:latin typeface="Garamond" panose="02020404030301010803" pitchFamily="18" charset="0"/>
              </a:rPr>
              <a:t>70% </a:t>
            </a:r>
            <a:r>
              <a:rPr lang="en-US" sz="2000" dirty="0">
                <a:latin typeface="Garamond" panose="02020404030301010803" pitchFamily="18" charset="0"/>
              </a:rPr>
              <a:t>were willing to continue past the 150-volt mark, prompting the experimenter to halt the study. This result was statistically indistinguishable from Milgram’s</a:t>
            </a:r>
            <a:r>
              <a:rPr lang="en-US" sz="2000" dirty="0" smtClean="0">
                <a:latin typeface="Garamond" panose="02020404030301010803" pitchFamily="18" charset="0"/>
              </a:rPr>
              <a:t>.</a:t>
            </a:r>
          </a:p>
          <a:p>
            <a:r>
              <a:rPr lang="en-US" sz="2000" dirty="0" smtClean="0">
                <a:solidFill>
                  <a:srgbClr val="FF0000"/>
                </a:solidFill>
                <a:latin typeface="Garamond" panose="02020404030301010803" pitchFamily="18" charset="0"/>
              </a:rPr>
              <a:t>But </a:t>
            </a:r>
            <a:r>
              <a:rPr lang="en-US" sz="2000" dirty="0">
                <a:solidFill>
                  <a:srgbClr val="FF0000"/>
                </a:solidFill>
                <a:latin typeface="Garamond" panose="02020404030301010803" pitchFamily="18" charset="0"/>
              </a:rPr>
              <a:t>maybe they continued so long only because there was no social pressure to quit</a:t>
            </a:r>
            <a:r>
              <a:rPr lang="en-US" sz="2000" dirty="0" smtClean="0">
                <a:solidFill>
                  <a:srgbClr val="FF0000"/>
                </a:solidFill>
                <a:latin typeface="Garamond" panose="02020404030301010803" pitchFamily="18" charset="0"/>
              </a:rPr>
              <a:t>.</a:t>
            </a:r>
          </a:p>
          <a:p>
            <a:r>
              <a:rPr lang="en-US" sz="2000" dirty="0">
                <a:latin typeface="Garamond" panose="02020404030301010803" pitchFamily="18" charset="0"/>
              </a:rPr>
              <a:t>Thirty of Burger’s participants did a slightly different task, this time with two actors. The same actor played the Student, but the second actor played the role of Teacher 1. </a:t>
            </a:r>
            <a:endParaRPr lang="en-US" sz="2000" dirty="0" smtClean="0">
              <a:latin typeface="Garamond" panose="02020404030301010803" pitchFamily="18" charset="0"/>
            </a:endParaRPr>
          </a:p>
          <a:p>
            <a:r>
              <a:rPr lang="en-US" sz="2000" dirty="0" smtClean="0">
                <a:latin typeface="Garamond" panose="02020404030301010803" pitchFamily="18" charset="0"/>
              </a:rPr>
              <a:t>Teacher </a:t>
            </a:r>
            <a:r>
              <a:rPr lang="en-US" sz="2000" dirty="0">
                <a:latin typeface="Garamond" panose="02020404030301010803" pitchFamily="18" charset="0"/>
              </a:rPr>
              <a:t>1 was told to administer the shocks, and Teacher 2 (the only real participant) was told to watch Teacher 1 and await further instructions. Teacher 1 administered the shocks up to 90 volts, at which point he refused to continue. The experimenter then told Teacher 2, the real participant, to continue. </a:t>
            </a:r>
            <a:endParaRPr lang="en-US" sz="2000" dirty="0" smtClean="0">
              <a:latin typeface="Garamond" panose="02020404030301010803" pitchFamily="18" charset="0"/>
            </a:endParaRPr>
          </a:p>
          <a:p>
            <a:r>
              <a:rPr lang="en-US" sz="2000" dirty="0" smtClean="0">
                <a:latin typeface="Garamond" panose="02020404030301010803" pitchFamily="18" charset="0"/>
              </a:rPr>
              <a:t>In </a:t>
            </a:r>
            <a:r>
              <a:rPr lang="en-US" sz="2000" dirty="0">
                <a:latin typeface="Garamond" panose="02020404030301010803" pitchFamily="18" charset="0"/>
              </a:rPr>
              <a:t>this version of the task, 63 percent of participants still continued all the way past 150 volts, when the experiment was stopped. Again, this was indistinguishable from Milgram’s results or Burger’s other participants.</a:t>
            </a:r>
            <a:endParaRPr lang="en-US" sz="2000" dirty="0" smtClean="0">
              <a:latin typeface="Garamond" panose="02020404030301010803" pitchFamily="18" charset="0"/>
            </a:endParaRPr>
          </a:p>
          <a:p>
            <a:endParaRPr lang="en-US" sz="2000" dirty="0" smtClean="0">
              <a:solidFill>
                <a:srgbClr val="FF0000"/>
              </a:solidFill>
              <a:latin typeface="Tempus Sans ITC" panose="04020404030D07020202" pitchFamily="82" charset="0"/>
            </a:endParaRPr>
          </a:p>
          <a:p>
            <a:endParaRPr lang="en-US" sz="2400"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72473663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28600"/>
            <a:ext cx="8763000" cy="1600200"/>
          </a:xfrm>
        </p:spPr>
        <p:txBody>
          <a:bodyPr/>
          <a:lstStyle/>
          <a:p>
            <a:pPr algn="ctr"/>
            <a:r>
              <a:rPr lang="en-GB" dirty="0" smtClean="0">
                <a:latin typeface="Garamond" panose="02020404030301010803" pitchFamily="18" charset="0"/>
              </a:rPr>
              <a:t>Social Roles, the power of the situation: </a:t>
            </a:r>
            <a:br>
              <a:rPr lang="en-GB" dirty="0" smtClean="0">
                <a:latin typeface="Garamond" panose="02020404030301010803" pitchFamily="18" charset="0"/>
              </a:rPr>
            </a:br>
            <a:r>
              <a:rPr lang="en-GB" dirty="0" smtClean="0">
                <a:solidFill>
                  <a:srgbClr val="C00000"/>
                </a:solidFill>
                <a:latin typeface="Garamond" panose="02020404030301010803" pitchFamily="18" charset="0"/>
              </a:rPr>
              <a:t>Zimbardo.</a:t>
            </a:r>
            <a:endParaRPr lang="en-US" dirty="0">
              <a:solidFill>
                <a:srgbClr val="C00000"/>
              </a:solidFill>
              <a:latin typeface="Garamond" panose="02020404030301010803" pitchFamily="18" charset="0"/>
            </a:endParaRPr>
          </a:p>
        </p:txBody>
      </p:sp>
      <p:sp>
        <p:nvSpPr>
          <p:cNvPr id="3" name="Content Placeholder 2"/>
          <p:cNvSpPr>
            <a:spLocks noGrp="1"/>
          </p:cNvSpPr>
          <p:nvPr>
            <p:ph idx="1"/>
          </p:nvPr>
        </p:nvSpPr>
        <p:spPr>
          <a:xfrm>
            <a:off x="1066800" y="1752600"/>
            <a:ext cx="7391400" cy="4191000"/>
          </a:xfrm>
        </p:spPr>
        <p:txBody>
          <a:bodyPr/>
          <a:lstStyle/>
          <a:p>
            <a:r>
              <a:rPr lang="en-US" sz="2400" dirty="0" smtClean="0"/>
              <a:t>Following on from the work of Milgram, Phillip Zimbardo and colleagues were interested in the power of the situation and social roles.</a:t>
            </a:r>
          </a:p>
          <a:p>
            <a:pPr marL="0" indent="0">
              <a:buNone/>
            </a:pPr>
            <a:endParaRPr lang="en-US" sz="2000" dirty="0" smtClean="0"/>
          </a:p>
          <a:p>
            <a:r>
              <a:rPr lang="en-US" sz="2000" dirty="0" smtClean="0">
                <a:hlinkClick r:id="rId2"/>
              </a:rPr>
              <a:t>http://www.youtube.com/watch?v=L_LKzEqlPto</a:t>
            </a:r>
            <a:endParaRPr lang="en-US" sz="2000" dirty="0" smtClean="0"/>
          </a:p>
          <a:p>
            <a:endParaRPr lang="en-US" sz="2000" dirty="0" smtClean="0"/>
          </a:p>
          <a:p>
            <a:r>
              <a:rPr lang="en-US" sz="2400" dirty="0" smtClean="0"/>
              <a:t>This led to over 30 years of research into the power of the situation, the study of evil and the `Lucifer effect`.</a:t>
            </a:r>
          </a:p>
          <a:p>
            <a:endParaRPr lang="en-US" sz="2000" dirty="0" smtClean="0"/>
          </a:p>
          <a:p>
            <a:pPr marL="0" indent="0">
              <a:buNone/>
            </a:pPr>
            <a:r>
              <a:rPr lang="en-US" sz="2000" dirty="0">
                <a:hlinkClick r:id="rId3"/>
              </a:rPr>
              <a:t>http://</a:t>
            </a:r>
            <a:r>
              <a:rPr lang="en-US" sz="2000" dirty="0" smtClean="0">
                <a:hlinkClick r:id="rId3"/>
              </a:rPr>
              <a:t>www.ted.com/talks/philip_zimbardo_on_the_psychology_of_evil</a:t>
            </a:r>
            <a:endParaRPr lang="en-US" sz="2000" dirty="0" smtClean="0"/>
          </a:p>
          <a:p>
            <a:pPr marL="0" indent="0">
              <a:buNone/>
            </a:pPr>
            <a:endParaRPr lang="en-US" sz="2000" dirty="0" smtClean="0"/>
          </a:p>
          <a:p>
            <a:endParaRPr lang="en-US" dirty="0"/>
          </a:p>
        </p:txBody>
      </p:sp>
    </p:spTree>
    <p:extLst>
      <p:ext uri="{BB962C8B-B14F-4D97-AF65-F5344CB8AC3E}">
        <p14:creationId xmlns:p14="http://schemas.microsoft.com/office/powerpoint/2010/main" val="253087723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empus Sans ITC" panose="04020404030D07020202" pitchFamily="82" charset="0"/>
              </a:rPr>
              <a:t>References</a:t>
            </a:r>
            <a:r>
              <a:rPr lang="en-GB" dirty="0" smtClean="0"/>
              <a:t> </a:t>
            </a:r>
            <a:endParaRPr lang="en-US" dirty="0"/>
          </a:p>
        </p:txBody>
      </p:sp>
      <p:sp>
        <p:nvSpPr>
          <p:cNvPr id="3" name="Content Placeholder 2"/>
          <p:cNvSpPr>
            <a:spLocks noGrp="1"/>
          </p:cNvSpPr>
          <p:nvPr>
            <p:ph idx="1"/>
          </p:nvPr>
        </p:nvSpPr>
        <p:spPr>
          <a:xfrm>
            <a:off x="990600" y="1219200"/>
            <a:ext cx="8001000" cy="4953000"/>
          </a:xfrm>
        </p:spPr>
        <p:txBody>
          <a:bodyPr/>
          <a:lstStyle/>
          <a:p>
            <a:r>
              <a:rPr lang="en-GB" sz="2400" dirty="0" smtClean="0">
                <a:latin typeface="Tempus Sans ITC" panose="04020404030D07020202" pitchFamily="82" charset="0"/>
              </a:rPr>
              <a:t>Abrams, D. &amp; Hogg, M. A. (1990). </a:t>
            </a:r>
            <a:r>
              <a:rPr lang="en-GB" sz="2400" i="1" dirty="0" smtClean="0">
                <a:latin typeface="Tempus Sans ITC" panose="04020404030D07020202" pitchFamily="82" charset="0"/>
              </a:rPr>
              <a:t>Social Identity Theory: constructive and critical advances</a:t>
            </a:r>
            <a:r>
              <a:rPr lang="en-GB" sz="2400" dirty="0" smtClean="0">
                <a:latin typeface="Tempus Sans ITC" panose="04020404030D07020202" pitchFamily="82" charset="0"/>
              </a:rPr>
              <a:t>. London: Harvester </a:t>
            </a:r>
            <a:r>
              <a:rPr lang="en-GB" sz="2400" dirty="0" err="1" smtClean="0">
                <a:latin typeface="Tempus Sans ITC" panose="04020404030D07020202" pitchFamily="82" charset="0"/>
              </a:rPr>
              <a:t>Wheatsheaf</a:t>
            </a:r>
            <a:r>
              <a:rPr lang="en-GB" sz="2400" dirty="0" smtClean="0">
                <a:latin typeface="Tempus Sans ITC" panose="04020404030D07020202" pitchFamily="82" charset="0"/>
              </a:rPr>
              <a:t>.</a:t>
            </a:r>
          </a:p>
          <a:p>
            <a:r>
              <a:rPr lang="en-GB" sz="2400" dirty="0" err="1" smtClean="0">
                <a:latin typeface="Tempus Sans ITC" panose="04020404030D07020202" pitchFamily="82" charset="0"/>
              </a:rPr>
              <a:t>Alper</a:t>
            </a:r>
            <a:r>
              <a:rPr lang="en-GB" sz="2400" dirty="0" smtClean="0">
                <a:latin typeface="Tempus Sans ITC" panose="04020404030D07020202" pitchFamily="82" charset="0"/>
              </a:rPr>
              <a:t>, A., </a:t>
            </a:r>
            <a:r>
              <a:rPr lang="en-GB" sz="2400" dirty="0" err="1" smtClean="0">
                <a:latin typeface="Tempus Sans ITC" panose="04020404030D07020202" pitchFamily="82" charset="0"/>
              </a:rPr>
              <a:t>Buckout</a:t>
            </a:r>
            <a:r>
              <a:rPr lang="en-GB" sz="2400" dirty="0" smtClean="0">
                <a:latin typeface="Tempus Sans ITC" panose="04020404030D07020202" pitchFamily="82" charset="0"/>
              </a:rPr>
              <a:t>, R., </a:t>
            </a:r>
            <a:r>
              <a:rPr lang="en-GB" sz="2400" dirty="0" err="1" smtClean="0">
                <a:latin typeface="Tempus Sans ITC" panose="04020404030D07020202" pitchFamily="82" charset="0"/>
              </a:rPr>
              <a:t>Chern</a:t>
            </a:r>
            <a:r>
              <a:rPr lang="en-GB" sz="2400" dirty="0" smtClean="0">
                <a:latin typeface="Tempus Sans ITC" panose="04020404030D07020202" pitchFamily="82" charset="0"/>
              </a:rPr>
              <a:t>, S., Harwood, R. &amp; </a:t>
            </a:r>
            <a:r>
              <a:rPr lang="en-GB" sz="2400" dirty="0" err="1" smtClean="0">
                <a:latin typeface="Tempus Sans ITC" panose="04020404030D07020202" pitchFamily="82" charset="0"/>
              </a:rPr>
              <a:t>Slomovic</a:t>
            </a:r>
            <a:r>
              <a:rPr lang="en-GB" sz="2400" dirty="0" smtClean="0">
                <a:latin typeface="Tempus Sans ITC" panose="04020404030D07020202" pitchFamily="82" charset="0"/>
              </a:rPr>
              <a:t>, M.(1976). Eyewitness Identification: Accuracy of individual vs. composite recollection of a crime. </a:t>
            </a:r>
            <a:r>
              <a:rPr lang="en-GB" sz="2400" i="1" dirty="0" smtClean="0">
                <a:latin typeface="Tempus Sans ITC" panose="04020404030D07020202" pitchFamily="82" charset="0"/>
              </a:rPr>
              <a:t>Bulletin of the </a:t>
            </a:r>
            <a:r>
              <a:rPr lang="en-GB" sz="2400" i="1" dirty="0" err="1" smtClean="0">
                <a:latin typeface="Tempus Sans ITC" panose="04020404030D07020202" pitchFamily="82" charset="0"/>
              </a:rPr>
              <a:t>Psychonomic</a:t>
            </a:r>
            <a:r>
              <a:rPr lang="en-GB" sz="2400" i="1" dirty="0" smtClean="0">
                <a:latin typeface="Tempus Sans ITC" panose="04020404030D07020202" pitchFamily="82" charset="0"/>
              </a:rPr>
              <a:t> Society</a:t>
            </a:r>
            <a:r>
              <a:rPr lang="en-GB" sz="2400" dirty="0" smtClean="0">
                <a:latin typeface="Tempus Sans ITC" panose="04020404030D07020202" pitchFamily="82" charset="0"/>
              </a:rPr>
              <a:t>, 8, 147-149.</a:t>
            </a:r>
          </a:p>
          <a:p>
            <a:r>
              <a:rPr lang="en-GB" sz="2400" dirty="0" smtClean="0">
                <a:latin typeface="Tempus Sans ITC" panose="04020404030D07020202" pitchFamily="82" charset="0"/>
              </a:rPr>
              <a:t>Asch, S. E.(1956). Opinions and social pressure. </a:t>
            </a:r>
            <a:r>
              <a:rPr lang="en-GB" sz="2400" i="1" dirty="0" smtClean="0">
                <a:latin typeface="Tempus Sans ITC" panose="04020404030D07020202" pitchFamily="82" charset="0"/>
              </a:rPr>
              <a:t>Scientific American</a:t>
            </a:r>
            <a:r>
              <a:rPr lang="en-GB" sz="2400" dirty="0" smtClean="0">
                <a:latin typeface="Tempus Sans ITC" panose="04020404030D07020202" pitchFamily="82" charset="0"/>
              </a:rPr>
              <a:t>, 193, 31-35.</a:t>
            </a:r>
          </a:p>
          <a:p>
            <a:r>
              <a:rPr lang="en-GB" sz="2400" dirty="0" err="1" smtClean="0">
                <a:latin typeface="Tempus Sans ITC" panose="04020404030D07020202" pitchFamily="82" charset="0"/>
              </a:rPr>
              <a:t>Cialdini</a:t>
            </a:r>
            <a:r>
              <a:rPr lang="en-GB" sz="2400" dirty="0" smtClean="0">
                <a:latin typeface="Tempus Sans ITC" panose="04020404030D07020202" pitchFamily="82" charset="0"/>
              </a:rPr>
              <a:t>, R. B., Vincent, J. E., Lewis, S. K., </a:t>
            </a:r>
            <a:r>
              <a:rPr lang="en-GB" sz="2400" dirty="0" err="1" smtClean="0">
                <a:latin typeface="Tempus Sans ITC" panose="04020404030D07020202" pitchFamily="82" charset="0"/>
              </a:rPr>
              <a:t>Catalon</a:t>
            </a:r>
            <a:r>
              <a:rPr lang="en-GB" sz="2400" dirty="0" smtClean="0">
                <a:latin typeface="Tempus Sans ITC" panose="04020404030D07020202" pitchFamily="82" charset="0"/>
              </a:rPr>
              <a:t>, J., Wheeler, D. &amp; Darby, B. L.(1975). Reciprocal concessions procedure for inducing compliance: The door-in-the-face technique. </a:t>
            </a:r>
            <a:r>
              <a:rPr lang="en-GB" sz="2400" i="1" dirty="0" smtClean="0">
                <a:latin typeface="Tempus Sans ITC" panose="04020404030D07020202" pitchFamily="82" charset="0"/>
              </a:rPr>
              <a:t>Journal of Personality and Social Psychology, </a:t>
            </a:r>
            <a:r>
              <a:rPr lang="en-GB" sz="2400" dirty="0" smtClean="0">
                <a:latin typeface="Tempus Sans ITC" panose="04020404030D07020202" pitchFamily="82" charset="0"/>
              </a:rPr>
              <a:t>31, 206-215.</a:t>
            </a:r>
          </a:p>
          <a:p>
            <a:pPr marL="0" indent="0">
              <a:buNone/>
            </a:pPr>
            <a:endParaRPr lang="en-US" dirty="0"/>
          </a:p>
        </p:txBody>
      </p:sp>
    </p:spTree>
    <p:extLst>
      <p:ext uri="{BB962C8B-B14F-4D97-AF65-F5344CB8AC3E}">
        <p14:creationId xmlns:p14="http://schemas.microsoft.com/office/powerpoint/2010/main" val="38806613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empus Sans ITC" panose="04020404030D07020202" pitchFamily="82" charset="0"/>
              </a:rPr>
              <a:t>References </a:t>
            </a:r>
            <a:endParaRPr lang="en-US" b="1" dirty="0">
              <a:latin typeface="Tempus Sans ITC" panose="04020404030D07020202" pitchFamily="82" charset="0"/>
            </a:endParaRPr>
          </a:p>
        </p:txBody>
      </p:sp>
      <p:sp>
        <p:nvSpPr>
          <p:cNvPr id="3" name="Content Placeholder 2"/>
          <p:cNvSpPr>
            <a:spLocks noGrp="1"/>
          </p:cNvSpPr>
          <p:nvPr>
            <p:ph idx="1"/>
          </p:nvPr>
        </p:nvSpPr>
        <p:spPr>
          <a:xfrm>
            <a:off x="990600" y="1219200"/>
            <a:ext cx="8001000" cy="4953000"/>
          </a:xfrm>
        </p:spPr>
        <p:txBody>
          <a:bodyPr/>
          <a:lstStyle/>
          <a:p>
            <a:r>
              <a:rPr lang="da-DK" sz="2400" dirty="0" smtClean="0">
                <a:latin typeface="Tempus Sans ITC" panose="04020404030D07020202" pitchFamily="82" charset="0"/>
              </a:rPr>
              <a:t>Crandall, C. S. &amp; Eshleman, A. </a:t>
            </a:r>
            <a:r>
              <a:rPr lang="da-DK" sz="2400" dirty="0">
                <a:latin typeface="Tempus Sans ITC" panose="04020404030D07020202" pitchFamily="82" charset="0"/>
              </a:rPr>
              <a:t>(</a:t>
            </a:r>
            <a:r>
              <a:rPr lang="da-DK" sz="2400" dirty="0" smtClean="0">
                <a:latin typeface="Tempus Sans ITC" panose="04020404030D07020202" pitchFamily="82" charset="0"/>
              </a:rPr>
              <a:t>2003). A justification-supression model of the expression and experience of prejudice. </a:t>
            </a:r>
            <a:r>
              <a:rPr lang="da-DK" sz="2400" i="1" dirty="0" smtClean="0">
                <a:latin typeface="Tempus Sans ITC" panose="04020404030D07020202" pitchFamily="82" charset="0"/>
              </a:rPr>
              <a:t>Psychological Bulletin</a:t>
            </a:r>
            <a:r>
              <a:rPr lang="da-DK" sz="2400" dirty="0" smtClean="0">
                <a:latin typeface="Tempus Sans ITC" panose="04020404030D07020202" pitchFamily="82" charset="0"/>
              </a:rPr>
              <a:t>, 129, 414-446.</a:t>
            </a:r>
          </a:p>
          <a:p>
            <a:r>
              <a:rPr lang="da-DK" sz="2400" dirty="0" smtClean="0">
                <a:latin typeface="Tempus Sans ITC" panose="04020404030D07020202" pitchFamily="82" charset="0"/>
              </a:rPr>
              <a:t>Christakis, N. A., </a:t>
            </a:r>
            <a:r>
              <a:rPr lang="da-DK" sz="2400" dirty="0">
                <a:latin typeface="Tempus Sans ITC" panose="04020404030D07020202" pitchFamily="82" charset="0"/>
              </a:rPr>
              <a:t>&amp; </a:t>
            </a:r>
            <a:r>
              <a:rPr lang="da-DK" sz="2400" dirty="0" smtClean="0">
                <a:latin typeface="Tempus Sans ITC" panose="04020404030D07020202" pitchFamily="82" charset="0"/>
              </a:rPr>
              <a:t>Fowler, J. H. </a:t>
            </a:r>
            <a:r>
              <a:rPr lang="da-DK" sz="2400" dirty="0">
                <a:latin typeface="Tempus Sans ITC" panose="04020404030D07020202" pitchFamily="82" charset="0"/>
              </a:rPr>
              <a:t>(2007</a:t>
            </a:r>
            <a:r>
              <a:rPr lang="da-DK" sz="2400" dirty="0" smtClean="0">
                <a:latin typeface="Tempus Sans ITC" panose="04020404030D07020202" pitchFamily="82" charset="0"/>
              </a:rPr>
              <a:t>). The spread of obesity in a large social network over 32 years. </a:t>
            </a:r>
            <a:r>
              <a:rPr lang="da-DK" sz="2400" i="1" dirty="0" smtClean="0">
                <a:latin typeface="Tempus Sans ITC" panose="04020404030D07020202" pitchFamily="82" charset="0"/>
              </a:rPr>
              <a:t>New England Journal of Medicine,</a:t>
            </a:r>
            <a:r>
              <a:rPr lang="da-DK" sz="2400" dirty="0" smtClean="0">
                <a:latin typeface="Tempus Sans ITC" panose="04020404030D07020202" pitchFamily="82" charset="0"/>
              </a:rPr>
              <a:t> 357, 370-379.</a:t>
            </a:r>
            <a:endParaRPr lang="da-DK" sz="2400" dirty="0">
              <a:latin typeface="Tempus Sans ITC" panose="04020404030D07020202" pitchFamily="82" charset="0"/>
            </a:endParaRPr>
          </a:p>
          <a:p>
            <a:r>
              <a:rPr lang="en-US" sz="2400" dirty="0" err="1" smtClean="0">
                <a:latin typeface="Tempus Sans ITC" panose="04020404030D07020202" pitchFamily="82" charset="0"/>
              </a:rPr>
              <a:t>Eyssel</a:t>
            </a:r>
            <a:r>
              <a:rPr lang="en-US" sz="2400" dirty="0">
                <a:latin typeface="Tempus Sans ITC" panose="04020404030D07020202" pitchFamily="82" charset="0"/>
              </a:rPr>
              <a:t>, F. A., </a:t>
            </a:r>
            <a:r>
              <a:rPr lang="en-US" sz="2400" dirty="0" err="1">
                <a:latin typeface="Tempus Sans ITC" panose="04020404030D07020202" pitchFamily="82" charset="0"/>
              </a:rPr>
              <a:t>Bohner</a:t>
            </a:r>
            <a:r>
              <a:rPr lang="en-US" sz="2400" dirty="0">
                <a:latin typeface="Tempus Sans ITC" panose="04020404030D07020202" pitchFamily="82" charset="0"/>
              </a:rPr>
              <a:t>, G., &amp; </a:t>
            </a:r>
            <a:r>
              <a:rPr lang="en-US" sz="2400" dirty="0" err="1">
                <a:latin typeface="Tempus Sans ITC" panose="04020404030D07020202" pitchFamily="82" charset="0"/>
              </a:rPr>
              <a:t>Siebler</a:t>
            </a:r>
            <a:r>
              <a:rPr lang="en-US" sz="2400" dirty="0">
                <a:latin typeface="Tempus Sans ITC" panose="04020404030D07020202" pitchFamily="82" charset="0"/>
              </a:rPr>
              <a:t>, F. (2006). Perceived rape myth acceptance of others predicts rape proclivity: Social norm or judgmental anchoring? Swiss Journal of Psychology, 65(2), 93–99</a:t>
            </a:r>
            <a:r>
              <a:rPr lang="en-US" sz="2400" dirty="0" smtClean="0">
                <a:latin typeface="Tempus Sans ITC" panose="04020404030D07020202" pitchFamily="82" charset="0"/>
              </a:rPr>
              <a:t>.</a:t>
            </a:r>
            <a:endParaRPr lang="da-DK" sz="2400" dirty="0">
              <a:latin typeface="Tempus Sans ITC" panose="04020404030D07020202" pitchFamily="82" charset="0"/>
            </a:endParaRPr>
          </a:p>
          <a:p>
            <a:r>
              <a:rPr lang="da-DK" sz="2400" dirty="0" smtClean="0">
                <a:latin typeface="Tempus Sans ITC" panose="04020404030D07020202" pitchFamily="82" charset="0"/>
              </a:rPr>
              <a:t>Freedman, J. L. </a:t>
            </a:r>
            <a:r>
              <a:rPr lang="da-DK" sz="2400" dirty="0">
                <a:latin typeface="Tempus Sans ITC" panose="04020404030D07020202" pitchFamily="82" charset="0"/>
              </a:rPr>
              <a:t>&amp; </a:t>
            </a:r>
            <a:r>
              <a:rPr lang="da-DK" sz="2400" dirty="0" smtClean="0">
                <a:latin typeface="Tempus Sans ITC" panose="04020404030D07020202" pitchFamily="82" charset="0"/>
              </a:rPr>
              <a:t>Fraser, S. C. </a:t>
            </a:r>
            <a:r>
              <a:rPr lang="da-DK" sz="2400" dirty="0">
                <a:latin typeface="Tempus Sans ITC" panose="04020404030D07020202" pitchFamily="82" charset="0"/>
              </a:rPr>
              <a:t>(1966</a:t>
            </a:r>
            <a:r>
              <a:rPr lang="da-DK" sz="2400" dirty="0" smtClean="0">
                <a:latin typeface="Tempus Sans ITC" panose="04020404030D07020202" pitchFamily="82" charset="0"/>
              </a:rPr>
              <a:t>). Compliance without pressure: The foot-in-the-door technique. </a:t>
            </a:r>
            <a:r>
              <a:rPr lang="da-DK" sz="2400" i="1" dirty="0" smtClean="0">
                <a:latin typeface="Tempus Sans ITC" panose="04020404030D07020202" pitchFamily="82" charset="0"/>
              </a:rPr>
              <a:t>Journal of Personality and Social Psychology,</a:t>
            </a:r>
            <a:r>
              <a:rPr lang="da-DK" sz="2400" dirty="0" smtClean="0">
                <a:latin typeface="Tempus Sans ITC" panose="04020404030D07020202" pitchFamily="82" charset="0"/>
              </a:rPr>
              <a:t> 4, 195-202.</a:t>
            </a:r>
            <a:endParaRPr lang="da-DK" sz="2400" dirty="0">
              <a:latin typeface="Tempus Sans ITC" panose="04020404030D07020202" pitchFamily="82" charset="0"/>
            </a:endParaRPr>
          </a:p>
          <a:p>
            <a:endParaRPr lang="en-US" sz="2400" dirty="0">
              <a:latin typeface="Tempus Sans ITC" panose="04020404030D07020202" pitchFamily="82" charset="0"/>
            </a:endParaRPr>
          </a:p>
        </p:txBody>
      </p:sp>
    </p:spTree>
    <p:extLst>
      <p:ext uri="{BB962C8B-B14F-4D97-AF65-F5344CB8AC3E}">
        <p14:creationId xmlns:p14="http://schemas.microsoft.com/office/powerpoint/2010/main" val="30758686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empus Sans ITC" panose="04020404030D07020202" pitchFamily="82" charset="0"/>
              </a:rPr>
              <a:t>References </a:t>
            </a:r>
            <a:endParaRPr lang="en-US" b="1" dirty="0">
              <a:latin typeface="Tempus Sans ITC" panose="04020404030D07020202" pitchFamily="82" charset="0"/>
            </a:endParaRPr>
          </a:p>
        </p:txBody>
      </p:sp>
      <p:sp>
        <p:nvSpPr>
          <p:cNvPr id="3" name="Content Placeholder 2"/>
          <p:cNvSpPr>
            <a:spLocks noGrp="1"/>
          </p:cNvSpPr>
          <p:nvPr>
            <p:ph idx="1"/>
          </p:nvPr>
        </p:nvSpPr>
        <p:spPr/>
        <p:txBody>
          <a:bodyPr/>
          <a:lstStyle/>
          <a:p>
            <a:r>
              <a:rPr lang="da-DK" sz="2400" dirty="0">
                <a:latin typeface="Tempus Sans ITC" panose="04020404030D07020202" pitchFamily="82" charset="0"/>
              </a:rPr>
              <a:t>Griskevicius, V., Goldstein, N.J., Mortensen, C. R.,Cialdini, R. B. and Kenrick, D. T.(2006). Going Along Versus Going Alone: When Fundamental Motives Facilitate Strategic (Non)Conformity. </a:t>
            </a:r>
            <a:r>
              <a:rPr lang="da-DK" sz="2400" i="1" dirty="0">
                <a:latin typeface="Tempus Sans ITC" panose="04020404030D07020202" pitchFamily="82" charset="0"/>
              </a:rPr>
              <a:t>Journal of Personality and Social Psychology,</a:t>
            </a:r>
            <a:r>
              <a:rPr lang="da-DK" sz="2400" dirty="0">
                <a:latin typeface="Tempus Sans ITC" panose="04020404030D07020202" pitchFamily="82" charset="0"/>
              </a:rPr>
              <a:t> 19. 281-294</a:t>
            </a:r>
            <a:r>
              <a:rPr lang="da-DK" sz="2400" dirty="0" smtClean="0">
                <a:latin typeface="Tempus Sans ITC" panose="04020404030D07020202" pitchFamily="82" charset="0"/>
              </a:rPr>
              <a:t>.</a:t>
            </a:r>
            <a:endParaRPr lang="da-DK" sz="2400" dirty="0">
              <a:latin typeface="Tempus Sans ITC" panose="04020404030D07020202" pitchFamily="82" charset="0"/>
            </a:endParaRPr>
          </a:p>
          <a:p>
            <a:r>
              <a:rPr lang="da-DK" sz="2400" dirty="0" smtClean="0">
                <a:latin typeface="Tempus Sans ITC" panose="04020404030D07020202" pitchFamily="82" charset="0"/>
              </a:rPr>
              <a:t>Heuer, L. </a:t>
            </a:r>
            <a:r>
              <a:rPr lang="da-DK" sz="2400" dirty="0">
                <a:latin typeface="Tempus Sans ITC" panose="04020404030D07020202" pitchFamily="82" charset="0"/>
              </a:rPr>
              <a:t>&amp; </a:t>
            </a:r>
            <a:r>
              <a:rPr lang="da-DK" sz="2400" dirty="0" smtClean="0">
                <a:latin typeface="Tempus Sans ITC" panose="04020404030D07020202" pitchFamily="82" charset="0"/>
              </a:rPr>
              <a:t>Penrod, S. </a:t>
            </a:r>
            <a:r>
              <a:rPr lang="da-DK" sz="2400" dirty="0">
                <a:latin typeface="Tempus Sans ITC" panose="04020404030D07020202" pitchFamily="82" charset="0"/>
              </a:rPr>
              <a:t>(1994</a:t>
            </a:r>
            <a:r>
              <a:rPr lang="da-DK" sz="2400" dirty="0" smtClean="0">
                <a:latin typeface="Tempus Sans ITC" panose="04020404030D07020202" pitchFamily="82" charset="0"/>
              </a:rPr>
              <a:t>). Trial complexity: A field investigation of its meaning and its effect. </a:t>
            </a:r>
            <a:r>
              <a:rPr lang="da-DK" sz="2400" i="1" dirty="0" smtClean="0">
                <a:latin typeface="Tempus Sans ITC" panose="04020404030D07020202" pitchFamily="82" charset="0"/>
              </a:rPr>
              <a:t>Law and Human Behaviour, </a:t>
            </a:r>
            <a:r>
              <a:rPr lang="da-DK" sz="2400" dirty="0" smtClean="0">
                <a:latin typeface="Tempus Sans ITC" panose="04020404030D07020202" pitchFamily="82" charset="0"/>
              </a:rPr>
              <a:t>18, 29-51.</a:t>
            </a:r>
            <a:endParaRPr lang="da-DK" sz="2400" dirty="0">
              <a:latin typeface="Tempus Sans ITC" panose="04020404030D07020202" pitchFamily="82" charset="0"/>
            </a:endParaRPr>
          </a:p>
          <a:p>
            <a:r>
              <a:rPr lang="da-DK" sz="2400" dirty="0" smtClean="0">
                <a:latin typeface="Tempus Sans ITC" panose="04020404030D07020202" pitchFamily="82" charset="0"/>
              </a:rPr>
              <a:t>Hewstone, M.(1996). Contact and categorisation: Social psychological interventions to change intergroup relations. In C. N. Macrae, C. Stangor, &amp; M. Hewstone (Eds), </a:t>
            </a:r>
            <a:r>
              <a:rPr lang="da-DK" sz="2400" i="1" dirty="0" smtClean="0">
                <a:latin typeface="Tempus Sans ITC" panose="04020404030D07020202" pitchFamily="82" charset="0"/>
              </a:rPr>
              <a:t>Stereotypes and stereotyping, </a:t>
            </a:r>
            <a:r>
              <a:rPr lang="da-DK" sz="2400" dirty="0" smtClean="0">
                <a:latin typeface="Tempus Sans ITC" panose="04020404030D07020202" pitchFamily="82" charset="0"/>
              </a:rPr>
              <a:t>(pp323-368). New York: Guildford Press.</a:t>
            </a:r>
            <a:endParaRPr lang="en-US" sz="2400" dirty="0" smtClean="0">
              <a:latin typeface="Tempus Sans ITC" panose="04020404030D07020202" pitchFamily="82" charset="0"/>
            </a:endParaRPr>
          </a:p>
          <a:p>
            <a:pPr marL="0" indent="0">
              <a:buNone/>
            </a:pPr>
            <a:r>
              <a:rPr lang="en-US" dirty="0" smtClean="0"/>
              <a:t> </a:t>
            </a:r>
            <a:endParaRPr lang="en-US" dirty="0"/>
          </a:p>
        </p:txBody>
      </p:sp>
    </p:spTree>
    <p:extLst>
      <p:ext uri="{BB962C8B-B14F-4D97-AF65-F5344CB8AC3E}">
        <p14:creationId xmlns:p14="http://schemas.microsoft.com/office/powerpoint/2010/main" val="17590544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empus Sans ITC" panose="04020404030D07020202" pitchFamily="82" charset="0"/>
              </a:rPr>
              <a:t>References</a:t>
            </a:r>
            <a:r>
              <a:rPr lang="en-GB" dirty="0" smtClean="0"/>
              <a:t> </a:t>
            </a:r>
            <a:endParaRPr lang="en-US" dirty="0"/>
          </a:p>
        </p:txBody>
      </p:sp>
      <p:sp>
        <p:nvSpPr>
          <p:cNvPr id="3" name="Content Placeholder 2"/>
          <p:cNvSpPr>
            <a:spLocks noGrp="1"/>
          </p:cNvSpPr>
          <p:nvPr>
            <p:ph idx="1"/>
          </p:nvPr>
        </p:nvSpPr>
        <p:spPr/>
        <p:txBody>
          <a:bodyPr/>
          <a:lstStyle/>
          <a:p>
            <a:r>
              <a:rPr lang="en-US" sz="2400" dirty="0" err="1" smtClean="0">
                <a:latin typeface="Tempus Sans ITC" panose="04020404030D07020202" pitchFamily="82" charset="0"/>
              </a:rPr>
              <a:t>Heyes</a:t>
            </a:r>
            <a:r>
              <a:rPr lang="en-US" sz="2400" dirty="0" smtClean="0">
                <a:latin typeface="Tempus Sans ITC" panose="04020404030D07020202" pitchFamily="82" charset="0"/>
              </a:rPr>
              <a:t>, C.(2011). Automatic imitation. </a:t>
            </a:r>
            <a:r>
              <a:rPr lang="en-US" sz="2400" i="1" dirty="0" smtClean="0">
                <a:latin typeface="Tempus Sans ITC" panose="04020404030D07020202" pitchFamily="82" charset="0"/>
              </a:rPr>
              <a:t>Psychological Bulletin,</a:t>
            </a:r>
            <a:r>
              <a:rPr lang="en-US" sz="2400" dirty="0" smtClean="0">
                <a:latin typeface="Tempus Sans ITC" panose="04020404030D07020202" pitchFamily="82" charset="0"/>
              </a:rPr>
              <a:t> 137, 463-483.</a:t>
            </a:r>
          </a:p>
          <a:p>
            <a:r>
              <a:rPr lang="en-US" sz="2400" dirty="0" err="1" smtClean="0">
                <a:latin typeface="Tempus Sans ITC" panose="04020404030D07020202" pitchFamily="82" charset="0"/>
              </a:rPr>
              <a:t>Holzhausen</a:t>
            </a:r>
            <a:r>
              <a:rPr lang="en-US" sz="2400" dirty="0">
                <a:latin typeface="Tempus Sans ITC" panose="04020404030D07020202" pitchFamily="82" charset="0"/>
              </a:rPr>
              <a:t>, K. G., &amp; </a:t>
            </a:r>
            <a:r>
              <a:rPr lang="en-US" sz="2400" dirty="0" err="1">
                <a:latin typeface="Tempus Sans ITC" panose="04020404030D07020202" pitchFamily="82" charset="0"/>
              </a:rPr>
              <a:t>McGlynn</a:t>
            </a:r>
            <a:r>
              <a:rPr lang="en-US" sz="2400" dirty="0">
                <a:latin typeface="Tempus Sans ITC" panose="04020404030D07020202" pitchFamily="82" charset="0"/>
              </a:rPr>
              <a:t>, R. P. (2001). Beyond compliance and acceptance: Influence outcomes as a function of norm plausibility and processing mode. </a:t>
            </a:r>
            <a:r>
              <a:rPr lang="en-US" sz="2400" i="1" dirty="0">
                <a:latin typeface="Tempus Sans ITC" panose="04020404030D07020202" pitchFamily="82" charset="0"/>
              </a:rPr>
              <a:t>Group Dynamics: Theory, Research, and Practice,</a:t>
            </a:r>
            <a:r>
              <a:rPr lang="en-US" sz="2400" dirty="0">
                <a:latin typeface="Tempus Sans ITC" panose="04020404030D07020202" pitchFamily="82" charset="0"/>
              </a:rPr>
              <a:t> 5, 136-149.   </a:t>
            </a:r>
          </a:p>
          <a:p>
            <a:r>
              <a:rPr lang="en-US" sz="2400" dirty="0" smtClean="0">
                <a:latin typeface="Tempus Sans ITC" panose="04020404030D07020202" pitchFamily="82" charset="0"/>
              </a:rPr>
              <a:t>Kerr, N. L. </a:t>
            </a:r>
            <a:r>
              <a:rPr lang="en-US" sz="2400" dirty="0">
                <a:latin typeface="Tempus Sans ITC" panose="04020404030D07020202" pitchFamily="82" charset="0"/>
              </a:rPr>
              <a:t>&amp; </a:t>
            </a:r>
            <a:r>
              <a:rPr lang="en-US" sz="2400" dirty="0" err="1" smtClean="0">
                <a:latin typeface="Tempus Sans ITC" panose="04020404030D07020202" pitchFamily="82" charset="0"/>
              </a:rPr>
              <a:t>Hertel</a:t>
            </a:r>
            <a:r>
              <a:rPr lang="en-US" sz="2400" dirty="0" smtClean="0">
                <a:latin typeface="Tempus Sans ITC" panose="04020404030D07020202" pitchFamily="82" charset="0"/>
              </a:rPr>
              <a:t>, G. (2011). The Kohler Group Motivation Gain: How to motivate the `weak links` in groups. </a:t>
            </a:r>
            <a:r>
              <a:rPr lang="en-US" sz="2400" i="1" dirty="0" smtClean="0">
                <a:latin typeface="Tempus Sans ITC" panose="04020404030D07020202" pitchFamily="82" charset="0"/>
              </a:rPr>
              <a:t>Social and Personality Psychology Compass</a:t>
            </a:r>
            <a:r>
              <a:rPr lang="en-US" sz="2400" dirty="0" smtClean="0">
                <a:latin typeface="Tempus Sans ITC" panose="04020404030D07020202" pitchFamily="82" charset="0"/>
              </a:rPr>
              <a:t>, 43-55.</a:t>
            </a:r>
            <a:endParaRPr lang="en-US" sz="2400" dirty="0">
              <a:latin typeface="Tempus Sans ITC" panose="04020404030D07020202" pitchFamily="82" charset="0"/>
            </a:endParaRPr>
          </a:p>
          <a:p>
            <a:r>
              <a:rPr lang="en-US" sz="2400" dirty="0" err="1" smtClean="0">
                <a:latin typeface="Tempus Sans ITC" panose="04020404030D07020202" pitchFamily="82" charset="0"/>
              </a:rPr>
              <a:t>Lalancette</a:t>
            </a:r>
            <a:r>
              <a:rPr lang="en-US" sz="2400" dirty="0" smtClean="0">
                <a:latin typeface="Tempus Sans ITC" panose="04020404030D07020202" pitchFamily="82" charset="0"/>
              </a:rPr>
              <a:t>, M. F.  </a:t>
            </a:r>
            <a:r>
              <a:rPr lang="en-US" sz="2400" dirty="0">
                <a:latin typeface="Tempus Sans ITC" panose="04020404030D07020202" pitchFamily="82" charset="0"/>
              </a:rPr>
              <a:t>&amp; </a:t>
            </a:r>
            <a:r>
              <a:rPr lang="en-US" sz="2400" dirty="0" smtClean="0">
                <a:latin typeface="Tempus Sans ITC" panose="04020404030D07020202" pitchFamily="82" charset="0"/>
              </a:rPr>
              <a:t>Standing, L. G. </a:t>
            </a:r>
            <a:r>
              <a:rPr lang="en-US" sz="2400" dirty="0">
                <a:latin typeface="Tempus Sans ITC" panose="04020404030D07020202" pitchFamily="82" charset="0"/>
              </a:rPr>
              <a:t>(1990</a:t>
            </a:r>
            <a:r>
              <a:rPr lang="en-US" sz="2400" dirty="0" smtClean="0">
                <a:latin typeface="Tempus Sans ITC" panose="04020404030D07020202" pitchFamily="82" charset="0"/>
              </a:rPr>
              <a:t>).Asch fails again. </a:t>
            </a:r>
            <a:r>
              <a:rPr lang="en-US" sz="2400" i="1" dirty="0" smtClean="0">
                <a:latin typeface="Tempus Sans ITC" panose="04020404030D07020202" pitchFamily="82" charset="0"/>
              </a:rPr>
              <a:t>Social </a:t>
            </a:r>
            <a:r>
              <a:rPr lang="en-US" sz="2400" i="1" dirty="0" err="1" smtClean="0">
                <a:latin typeface="Tempus Sans ITC" panose="04020404030D07020202" pitchFamily="82" charset="0"/>
              </a:rPr>
              <a:t>Behaviour</a:t>
            </a:r>
            <a:r>
              <a:rPr lang="en-US" sz="2400" i="1" dirty="0" smtClean="0">
                <a:latin typeface="Tempus Sans ITC" panose="04020404030D07020202" pitchFamily="82" charset="0"/>
              </a:rPr>
              <a:t> and Personality</a:t>
            </a:r>
            <a:r>
              <a:rPr lang="en-US" sz="2400" dirty="0" smtClean="0">
                <a:latin typeface="Tempus Sans ITC" panose="04020404030D07020202" pitchFamily="82" charset="0"/>
              </a:rPr>
              <a:t>, 18, 7-12.</a:t>
            </a:r>
            <a:endParaRPr lang="en-US" sz="2400" dirty="0">
              <a:latin typeface="Tempus Sans ITC" panose="04020404030D07020202" pitchFamily="82" charset="0"/>
            </a:endParaRPr>
          </a:p>
          <a:p>
            <a:endParaRPr lang="en-US" dirty="0"/>
          </a:p>
        </p:txBody>
      </p:sp>
    </p:spTree>
    <p:extLst>
      <p:ext uri="{BB962C8B-B14F-4D97-AF65-F5344CB8AC3E}">
        <p14:creationId xmlns:p14="http://schemas.microsoft.com/office/powerpoint/2010/main" val="37830273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empus Sans ITC" panose="04020404030D07020202" pitchFamily="82" charset="0"/>
              </a:rPr>
              <a:t>References </a:t>
            </a:r>
            <a:endParaRPr lang="en-US" b="1" dirty="0">
              <a:latin typeface="Tempus Sans ITC" panose="04020404030D07020202" pitchFamily="82" charset="0"/>
            </a:endParaRPr>
          </a:p>
        </p:txBody>
      </p:sp>
      <p:sp>
        <p:nvSpPr>
          <p:cNvPr id="3" name="Content Placeholder 2"/>
          <p:cNvSpPr>
            <a:spLocks noGrp="1"/>
          </p:cNvSpPr>
          <p:nvPr>
            <p:ph idx="1"/>
          </p:nvPr>
        </p:nvSpPr>
        <p:spPr/>
        <p:txBody>
          <a:bodyPr/>
          <a:lstStyle/>
          <a:p>
            <a:r>
              <a:rPr lang="en-US" sz="2400" dirty="0" err="1">
                <a:latin typeface="Tempus Sans ITC" panose="04020404030D07020202" pitchFamily="82" charset="0"/>
              </a:rPr>
              <a:t>Postmes</a:t>
            </a:r>
            <a:r>
              <a:rPr lang="en-US" sz="2400" dirty="0">
                <a:latin typeface="Tempus Sans ITC" panose="04020404030D07020202" pitchFamily="82" charset="0"/>
              </a:rPr>
              <a:t>, T. Spears, R. &amp; Lea, M. (2002).Intergroup differentiation in computer-mediated communication: Effects of </a:t>
            </a:r>
            <a:r>
              <a:rPr lang="en-US" sz="2400" dirty="0" err="1">
                <a:latin typeface="Tempus Sans ITC" panose="04020404030D07020202" pitchFamily="82" charset="0"/>
              </a:rPr>
              <a:t>depersonalisation</a:t>
            </a:r>
            <a:r>
              <a:rPr lang="en-US" sz="2400" dirty="0">
                <a:latin typeface="Tempus Sans ITC" panose="04020404030D07020202" pitchFamily="82" charset="0"/>
              </a:rPr>
              <a:t>. Group Dynamics: Theory, Research and Practice, 6, 3-18.</a:t>
            </a:r>
          </a:p>
          <a:p>
            <a:r>
              <a:rPr lang="en-US" sz="2400" dirty="0" smtClean="0">
                <a:latin typeface="Tempus Sans ITC" panose="04020404030D07020202" pitchFamily="82" charset="0"/>
              </a:rPr>
              <a:t>Weldon, E. </a:t>
            </a:r>
            <a:r>
              <a:rPr lang="en-US" sz="2400" dirty="0">
                <a:latin typeface="Tempus Sans ITC" panose="04020404030D07020202" pitchFamily="82" charset="0"/>
              </a:rPr>
              <a:t>&amp; </a:t>
            </a:r>
            <a:r>
              <a:rPr lang="en-US" sz="2400" dirty="0" err="1" smtClean="0">
                <a:latin typeface="Tempus Sans ITC" panose="04020404030D07020202" pitchFamily="82" charset="0"/>
              </a:rPr>
              <a:t>Gargano</a:t>
            </a:r>
            <a:r>
              <a:rPr lang="en-US" sz="2400" dirty="0" smtClean="0">
                <a:latin typeface="Tempus Sans ITC" panose="04020404030D07020202" pitchFamily="82" charset="0"/>
              </a:rPr>
              <a:t>, G. M. </a:t>
            </a:r>
            <a:r>
              <a:rPr lang="en-US" sz="2400" dirty="0">
                <a:latin typeface="Tempus Sans ITC" panose="04020404030D07020202" pitchFamily="82" charset="0"/>
              </a:rPr>
              <a:t>(1988</a:t>
            </a:r>
            <a:r>
              <a:rPr lang="en-US" sz="2400" dirty="0" smtClean="0">
                <a:latin typeface="Tempus Sans ITC" panose="04020404030D07020202" pitchFamily="82" charset="0"/>
              </a:rPr>
              <a:t>). Cognitive loafing: The effects of </a:t>
            </a:r>
            <a:r>
              <a:rPr lang="en-US" dirty="0"/>
              <a:t> </a:t>
            </a:r>
            <a:r>
              <a:rPr lang="en-US" sz="2400" dirty="0" smtClean="0">
                <a:latin typeface="Tempus Sans ITC" panose="04020404030D07020202" pitchFamily="82" charset="0"/>
              </a:rPr>
              <a:t>accountability and shared responsibility on cognitive effort. </a:t>
            </a:r>
            <a:r>
              <a:rPr lang="en-US" sz="2400" i="1" dirty="0" smtClean="0">
                <a:latin typeface="Tempus Sans ITC" panose="04020404030D07020202" pitchFamily="82" charset="0"/>
              </a:rPr>
              <a:t>Personality and Social Psychology Bulletin, </a:t>
            </a:r>
            <a:r>
              <a:rPr lang="en-US" sz="2400" dirty="0" smtClean="0">
                <a:latin typeface="Tempus Sans ITC" panose="04020404030D07020202" pitchFamily="82" charset="0"/>
              </a:rPr>
              <a:t>14, 159-171.</a:t>
            </a:r>
            <a:endParaRPr lang="en-US" sz="2400" dirty="0">
              <a:latin typeface="Tempus Sans ITC" panose="04020404030D07020202" pitchFamily="82" charset="0"/>
            </a:endParaRPr>
          </a:p>
          <a:p>
            <a:pPr marL="0" indent="0">
              <a:buNone/>
            </a:pPr>
            <a:endParaRPr lang="en-US" sz="2400" dirty="0">
              <a:latin typeface="Tempus Sans ITC" panose="04020404030D07020202" pitchFamily="82" charset="0"/>
            </a:endParaRPr>
          </a:p>
        </p:txBody>
      </p:sp>
    </p:spTree>
    <p:extLst>
      <p:ext uri="{BB962C8B-B14F-4D97-AF65-F5344CB8AC3E}">
        <p14:creationId xmlns:p14="http://schemas.microsoft.com/office/powerpoint/2010/main" val="2503183718"/>
      </p:ext>
    </p:extLst>
  </p:cSld>
  <p:clrMapOvr>
    <a:masterClrMapping/>
  </p:clrMapOvr>
</p:sld>
</file>

<file path=ppt/theme/theme1.xml><?xml version="1.0" encoding="utf-8"?>
<a:theme xmlns:a="http://schemas.openxmlformats.org/drawingml/2006/main" name="Unity cutouts design template">
  <a:themeElements>
    <a:clrScheme name="">
      <a:dk1>
        <a:srgbClr val="000000"/>
      </a:dk1>
      <a:lt1>
        <a:srgbClr val="FFFFFF"/>
      </a:lt1>
      <a:dk2>
        <a:srgbClr val="FFFFFF"/>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1">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ffice Theme 13">
        <a:dk1>
          <a:srgbClr val="000000"/>
        </a:dk1>
        <a:lt1>
          <a:srgbClr val="FFFFFF"/>
        </a:lt1>
        <a:dk2>
          <a:srgbClr val="003366"/>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14">
        <a:dk1>
          <a:srgbClr val="000066"/>
        </a:dk1>
        <a:lt1>
          <a:srgbClr val="FFFFFF"/>
        </a:lt1>
        <a:dk2>
          <a:srgbClr val="0033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15">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16">
        <a:dk1>
          <a:srgbClr val="FFFFFF"/>
        </a:dk1>
        <a:lt1>
          <a:srgbClr val="FFFFFF"/>
        </a:lt1>
        <a:dk2>
          <a:srgbClr val="000066"/>
        </a:dk2>
        <a:lt2>
          <a:srgbClr val="808080"/>
        </a:lt2>
        <a:accent1>
          <a:srgbClr val="BBE0E3"/>
        </a:accent1>
        <a:accent2>
          <a:srgbClr val="333399"/>
        </a:accent2>
        <a:accent3>
          <a:srgbClr val="FFFFFF"/>
        </a:accent3>
        <a:accent4>
          <a:srgbClr val="DADADA"/>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Unity cutouts design template</Template>
  <TotalTime>373</TotalTime>
  <Words>4604</Words>
  <Application>Microsoft Office PowerPoint</Application>
  <PresentationFormat>On-screen Show (4:3)</PresentationFormat>
  <Paragraphs>297</Paragraphs>
  <Slides>58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Arial</vt:lpstr>
      <vt:lpstr>Garamond</vt:lpstr>
      <vt:lpstr>Georgia</vt:lpstr>
      <vt:lpstr>Tempus Sans ITC</vt:lpstr>
      <vt:lpstr>Trebuchet MS</vt:lpstr>
      <vt:lpstr>Wingdings</vt:lpstr>
      <vt:lpstr>Unity cutouts design template</vt:lpstr>
      <vt:lpstr>Conformity and Social Influence</vt:lpstr>
      <vt:lpstr>Social influence 1: Conformity</vt:lpstr>
      <vt:lpstr>Compliance:</vt:lpstr>
      <vt:lpstr>PowerPoint Presentation</vt:lpstr>
      <vt:lpstr>Foot in the door (Freedman &amp; Fraser 1966)</vt:lpstr>
      <vt:lpstr>Door in the face (Cialdini et al., 1975)</vt:lpstr>
      <vt:lpstr>Hi Ball Low Ball (Cialdini et al., 1975)</vt:lpstr>
      <vt:lpstr>That`s not all (Burger 1986)</vt:lpstr>
      <vt:lpstr>Identification </vt:lpstr>
      <vt:lpstr>Internalisation </vt:lpstr>
      <vt:lpstr>Conformity </vt:lpstr>
      <vt:lpstr>Early conformity research</vt:lpstr>
      <vt:lpstr>Social Norms (Sherif)</vt:lpstr>
      <vt:lpstr>Results:</vt:lpstr>
      <vt:lpstr>Asch- The Line Study (1951-1956)</vt:lpstr>
      <vt:lpstr>Asch- criticisms</vt:lpstr>
      <vt:lpstr>PowerPoint Presentation</vt:lpstr>
      <vt:lpstr>Explanations for conformity</vt:lpstr>
      <vt:lpstr>Responses to Asch…</vt:lpstr>
      <vt:lpstr>More recent studies</vt:lpstr>
      <vt:lpstr>PowerPoint Presentation</vt:lpstr>
      <vt:lpstr>PowerPoint Presentation</vt:lpstr>
      <vt:lpstr>PowerPoint Presentation</vt:lpstr>
      <vt:lpstr>Can your friends make you fat?</vt:lpstr>
      <vt:lpstr>Conformity, decision making, juries &amp; EWT.</vt:lpstr>
      <vt:lpstr>Minority Influence (Moscovici 1969)</vt:lpstr>
      <vt:lpstr>PowerPoint Presentation</vt:lpstr>
      <vt:lpstr>Why minority influence?</vt:lpstr>
      <vt:lpstr>In the real world…</vt:lpstr>
      <vt:lpstr>Unintentional social influence</vt:lpstr>
      <vt:lpstr>What about distraction?</vt:lpstr>
      <vt:lpstr>Social loafing</vt:lpstr>
      <vt:lpstr>However, when it comes to people you like,</vt:lpstr>
      <vt:lpstr>Finally, `Group think`: extreme group polarisation and cohesion</vt:lpstr>
      <vt:lpstr>PowerPoint Presentation</vt:lpstr>
      <vt:lpstr>Social modelling</vt:lpstr>
      <vt:lpstr>Mirror neurons</vt:lpstr>
      <vt:lpstr>Social Influence 2: Obedience and Persuasion. </vt:lpstr>
      <vt:lpstr>PowerPoint Presentation</vt:lpstr>
      <vt:lpstr>PowerPoint Presentation</vt:lpstr>
      <vt:lpstr>http://www.youtube.com/watch?v=yr5cjyokVUs</vt:lpstr>
      <vt:lpstr>A more recent replication by the BBC:</vt:lpstr>
      <vt:lpstr>Variations of Milgram`s original  experiments.</vt:lpstr>
      <vt:lpstr>Why do we obey?</vt:lpstr>
      <vt:lpstr>Responses to Milgram:</vt:lpstr>
      <vt:lpstr>Further Obedience research:</vt:lpstr>
      <vt:lpstr>Never trust a nurse!</vt:lpstr>
      <vt:lpstr>PowerPoint Presentation</vt:lpstr>
      <vt:lpstr>Bickman (1974) - uniforms create obedience </vt:lpstr>
      <vt:lpstr>Meeus &amp; Raaijmakers (1986) </vt:lpstr>
      <vt:lpstr>PowerPoint Presentation</vt:lpstr>
      <vt:lpstr>Burger (2009)- replicated Milgram`s study, but only allowed pp`s to go up to 150v. </vt:lpstr>
      <vt:lpstr>Social Roles, the power of the situation:  Zimbardo.</vt:lpstr>
      <vt:lpstr>References </vt:lpstr>
      <vt:lpstr>References </vt:lpstr>
      <vt:lpstr>References </vt:lpstr>
      <vt:lpstr>References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Conformity and Social Influence</dc:title>
  <dc:creator>Administrator</dc:creator>
  <cp:lastModifiedBy>Karen EatonThomas</cp:lastModifiedBy>
  <cp:revision>31</cp:revision>
  <dcterms:created xsi:type="dcterms:W3CDTF">2014-09-26T11:08:18Z</dcterms:created>
  <dcterms:modified xsi:type="dcterms:W3CDTF">2018-02-05T13:00:01Z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TC102862161033</vt:lpwstr>
  </property>
</Properties>
</file>